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9" r:id="rId1"/>
    <p:sldMasterId id="2147483691" r:id="rId2"/>
    <p:sldMasterId id="2147483684" r:id="rId3"/>
    <p:sldMasterId id="2147483686" r:id="rId4"/>
    <p:sldMasterId id="2147483701" r:id="rId5"/>
  </p:sldMasterIdLst>
  <p:notesMasterIdLst>
    <p:notesMasterId r:id="rId49"/>
  </p:notesMasterIdLst>
  <p:sldIdLst>
    <p:sldId id="1465" r:id="rId6"/>
    <p:sldId id="1411" r:id="rId7"/>
    <p:sldId id="1466" r:id="rId8"/>
    <p:sldId id="1467" r:id="rId9"/>
    <p:sldId id="1486" r:id="rId10"/>
    <p:sldId id="1413" r:id="rId11"/>
    <p:sldId id="1414" r:id="rId12"/>
    <p:sldId id="1415" r:id="rId13"/>
    <p:sldId id="1416" r:id="rId14"/>
    <p:sldId id="1417" r:id="rId15"/>
    <p:sldId id="1418" r:id="rId16"/>
    <p:sldId id="1419" r:id="rId17"/>
    <p:sldId id="1420" r:id="rId18"/>
    <p:sldId id="1421" r:id="rId19"/>
    <p:sldId id="1422" r:id="rId20"/>
    <p:sldId id="1423" r:id="rId21"/>
    <p:sldId id="1441" r:id="rId22"/>
    <p:sldId id="1424" r:id="rId23"/>
    <p:sldId id="1425" r:id="rId24"/>
    <p:sldId id="1426" r:id="rId25"/>
    <p:sldId id="1427" r:id="rId26"/>
    <p:sldId id="1428" r:id="rId27"/>
    <p:sldId id="1429" r:id="rId28"/>
    <p:sldId id="1430" r:id="rId29"/>
    <p:sldId id="1468" r:id="rId30"/>
    <p:sldId id="1470" r:id="rId31"/>
    <p:sldId id="1471" r:id="rId32"/>
    <p:sldId id="1472" r:id="rId33"/>
    <p:sldId id="1487" r:id="rId34"/>
    <p:sldId id="1474" r:id="rId35"/>
    <p:sldId id="1475" r:id="rId36"/>
    <p:sldId id="1469" r:id="rId37"/>
    <p:sldId id="1476" r:id="rId38"/>
    <p:sldId id="1477" r:id="rId39"/>
    <p:sldId id="1478" r:id="rId40"/>
    <p:sldId id="1479" r:id="rId41"/>
    <p:sldId id="1480" r:id="rId42"/>
    <p:sldId id="1481" r:id="rId43"/>
    <p:sldId id="442" r:id="rId44"/>
    <p:sldId id="1482" r:id="rId45"/>
    <p:sldId id="1483" r:id="rId46"/>
    <p:sldId id="1484" r:id="rId47"/>
    <p:sldId id="1485" r:id="rId4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ain Content" id="{5973D931-3BAC-4F30-9C16-B7461F574E40}">
          <p14:sldIdLst>
            <p14:sldId id="1465"/>
            <p14:sldId id="1411"/>
            <p14:sldId id="1466"/>
            <p14:sldId id="1467"/>
            <p14:sldId id="1486"/>
            <p14:sldId id="1413"/>
            <p14:sldId id="1414"/>
            <p14:sldId id="1415"/>
            <p14:sldId id="1416"/>
            <p14:sldId id="1417"/>
            <p14:sldId id="1418"/>
            <p14:sldId id="1419"/>
            <p14:sldId id="1420"/>
            <p14:sldId id="1421"/>
            <p14:sldId id="1422"/>
            <p14:sldId id="1423"/>
            <p14:sldId id="1441"/>
            <p14:sldId id="1424"/>
            <p14:sldId id="1425"/>
            <p14:sldId id="1426"/>
            <p14:sldId id="1427"/>
            <p14:sldId id="1428"/>
            <p14:sldId id="1429"/>
            <p14:sldId id="1430"/>
            <p14:sldId id="1468"/>
            <p14:sldId id="1470"/>
            <p14:sldId id="1471"/>
            <p14:sldId id="1472"/>
            <p14:sldId id="1487"/>
            <p14:sldId id="1474"/>
            <p14:sldId id="1475"/>
            <p14:sldId id="1469"/>
            <p14:sldId id="1476"/>
            <p14:sldId id="1477"/>
            <p14:sldId id="1478"/>
            <p14:sldId id="1479"/>
            <p14:sldId id="1480"/>
            <p14:sldId id="1481"/>
            <p14:sldId id="442"/>
          </p14:sldIdLst>
        </p14:section>
        <p14:section name="Appendix: Image Descriptions for Unsighted Students" id="{13C56853-FFDA-4CC2-A07D-0D7A6DCFD08A}">
          <p14:sldIdLst>
            <p14:sldId id="1482"/>
            <p14:sldId id="1483"/>
            <p14:sldId id="1484"/>
            <p14:sldId id="1485"/>
          </p14:sldIdLst>
        </p14:section>
      </p14:sectionLst>
    </p:ext>
    <p:ext uri="{EFAFB233-063F-42B5-8137-9DF3F51BA10A}">
      <p15:sldGuideLst xmlns:p15="http://schemas.microsoft.com/office/powerpoint/2012/main">
        <p15:guide id="2" pos="2880" userDrawn="1">
          <p15:clr>
            <a:srgbClr val="A4A3A4"/>
          </p15:clr>
        </p15:guide>
        <p15:guide id="3" orient="horz" pos="2208" userDrawn="1">
          <p15:clr>
            <a:srgbClr val="A4A3A4"/>
          </p15:clr>
        </p15:guide>
        <p15:guide id="4" pos="5664" userDrawn="1">
          <p15:clr>
            <a:srgbClr val="A4A3A4"/>
          </p15:clr>
        </p15:guide>
        <p15:guide id="5" pos="456" userDrawn="1">
          <p15:clr>
            <a:srgbClr val="A4A3A4"/>
          </p15:clr>
        </p15:guide>
        <p15:guide id="6" orient="horz" pos="79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iporen, Laura" initials="CL" lastIdx="4" clrIdx="0">
    <p:extLst>
      <p:ext uri="{19B8F6BF-5375-455C-9EA6-DF929625EA0E}">
        <p15:presenceInfo xmlns:p15="http://schemas.microsoft.com/office/powerpoint/2012/main" userId="S-1-5-21-1645522239-1123561945-839522115-1006658" providerId="AD"/>
      </p:ext>
    </p:extLst>
  </p:cmAuthor>
  <p:cmAuthor id="2" name="Ciporen, Laura" initials="CL [2]" lastIdx="2" clrIdx="1">
    <p:extLst>
      <p:ext uri="{19B8F6BF-5375-455C-9EA6-DF929625EA0E}">
        <p15:presenceInfo xmlns:p15="http://schemas.microsoft.com/office/powerpoint/2012/main" userId="S::laura.ciporen@mheducation.com::567f631f-0624-4179-9d16-569ddce48823" providerId="AD"/>
      </p:ext>
    </p:extLst>
  </p:cmAuthor>
  <p:cmAuthor id="3" name="1769" initials="1" lastIdx="2" clrIdx="2">
    <p:extLst>
      <p:ext uri="{19B8F6BF-5375-455C-9EA6-DF929625EA0E}">
        <p15:presenceInfo xmlns:p15="http://schemas.microsoft.com/office/powerpoint/2012/main" userId="1769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008000"/>
    <a:srgbClr val="A9131A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84" autoAdjust="0"/>
    <p:restoredTop sz="90013" autoAdjust="0"/>
  </p:normalViewPr>
  <p:slideViewPr>
    <p:cSldViewPr snapToGrid="0" showGuides="1">
      <p:cViewPr varScale="1">
        <p:scale>
          <a:sx n="78" d="100"/>
          <a:sy n="78" d="100"/>
        </p:scale>
        <p:origin x="2052" y="78"/>
      </p:cViewPr>
      <p:guideLst>
        <p:guide pos="2880"/>
        <p:guide orient="horz" pos="2208"/>
        <p:guide pos="5664"/>
        <p:guide pos="456"/>
        <p:guide orient="horz" pos="794"/>
      </p:guideLst>
    </p:cSldViewPr>
  </p:slideViewPr>
  <p:outlineViewPr>
    <p:cViewPr>
      <p:scale>
        <a:sx n="33" d="100"/>
        <a:sy n="33" d="100"/>
      </p:scale>
      <p:origin x="0" y="-342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66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commentAuthors" Target="commentAuthor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8" Type="http://schemas.openxmlformats.org/officeDocument/2006/relationships/slide" Target="slides/slide3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C1A02-B94D-44D6-8AA3-0DD14C84C13F}" type="datetimeFigureOut">
              <a:rPr lang="en-US" smtClean="0"/>
              <a:t>6/29/2024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9E8D09-9492-4554-9C8F-456CB81F32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171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8977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5858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4611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0422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3401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6600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8295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6862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088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4990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6540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9070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714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35616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7401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49423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9138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8918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43642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94819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05062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1816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00094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88652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78201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98833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28494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9A7A27-C7DA-4E20-8877-F9D8D7F61956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7414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0976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9872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4862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2956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5734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934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W/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MHE Official Background, fixe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46105" y="2099014"/>
            <a:ext cx="3863458" cy="3863458"/>
            <a:chOff x="331115" y="2099014"/>
            <a:chExt cx="3863458" cy="386345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D9DDEA9-6897-2B48-BA6A-9075880AA615}"/>
                </a:ext>
              </a:extLst>
            </p:cNvPr>
            <p:cNvSpPr/>
            <p:nvPr userDrawn="1"/>
          </p:nvSpPr>
          <p:spPr>
            <a:xfrm>
              <a:off x="331115" y="2099014"/>
              <a:ext cx="3863458" cy="3863458"/>
            </a:xfrm>
            <a:prstGeom prst="rect">
              <a:avLst/>
            </a:prstGeom>
            <a:solidFill>
              <a:srgbClr val="720F1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AD1ADE-6D88-5C48-9EEF-7E081C733011}"/>
                </a:ext>
              </a:extLst>
            </p:cNvPr>
            <p:cNvSpPr/>
            <p:nvPr userDrawn="1"/>
          </p:nvSpPr>
          <p:spPr>
            <a:xfrm>
              <a:off x="467612" y="2368353"/>
              <a:ext cx="3457621" cy="3457621"/>
            </a:xfrm>
            <a:prstGeom prst="rect">
              <a:avLst/>
            </a:prstGeom>
            <a:solidFill>
              <a:srgbClr val="9F224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FE6DE48-1064-2849-AF2D-2E29711B1885}"/>
                </a:ext>
              </a:extLst>
            </p:cNvPr>
            <p:cNvSpPr/>
            <p:nvPr userDrawn="1"/>
          </p:nvSpPr>
          <p:spPr>
            <a:xfrm>
              <a:off x="599258" y="2898475"/>
              <a:ext cx="2793799" cy="2792652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Title"/>
          <p:cNvSpPr>
            <a:spLocks noGrp="1"/>
          </p:cNvSpPr>
          <p:nvPr>
            <p:ph type="ctrTitle" hasCustomPrompt="1"/>
          </p:nvPr>
        </p:nvSpPr>
        <p:spPr>
          <a:xfrm>
            <a:off x="621792" y="3140014"/>
            <a:ext cx="2788920" cy="1157665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2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8" name="Subtitle"/>
          <p:cNvSpPr>
            <a:spLocks noGrp="1"/>
          </p:cNvSpPr>
          <p:nvPr>
            <p:ph type="subTitle" idx="1" hasCustomPrompt="1"/>
          </p:nvPr>
        </p:nvSpPr>
        <p:spPr>
          <a:xfrm>
            <a:off x="621792" y="4261103"/>
            <a:ext cx="2788920" cy="61282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Subtitle</a:t>
            </a:r>
          </a:p>
        </p:txBody>
      </p:sp>
      <p:cxnSp>
        <p:nvCxnSpPr>
          <p:cNvPr id="9" name="MHE line separating subtitles from text">
            <a:extLst>
              <a:ext uri="{FF2B5EF4-FFF2-40B4-BE49-F238E27FC236}">
                <a16:creationId xmlns:a16="http://schemas.microsoft.com/office/drawing/2014/main" id="{EC86C884-D766-9149-B40E-B86A943DE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13232" y="4919472"/>
            <a:ext cx="253288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"/>
          <p:cNvSpPr>
            <a:spLocks noGrp="1"/>
          </p:cNvSpPr>
          <p:nvPr>
            <p:ph type="body" sz="quarter" idx="10" hasCustomPrompt="1"/>
          </p:nvPr>
        </p:nvSpPr>
        <p:spPr>
          <a:xfrm>
            <a:off x="621792" y="5093208"/>
            <a:ext cx="2788920" cy="576185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200" b="1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Extra Text</a:t>
            </a:r>
          </a:p>
        </p:txBody>
      </p:sp>
      <p:sp>
        <p:nvSpPr>
          <p:cNvPr id="3" name="Cover Placeholder">
            <a:extLst>
              <a:ext uri="{FF2B5EF4-FFF2-40B4-BE49-F238E27FC236}">
                <a16:creationId xmlns:a16="http://schemas.microsoft.com/office/drawing/2014/main" id="{67C61915-1FDF-4DF1-95F4-8BAC894B4DC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572000" y="1450229"/>
            <a:ext cx="4229100" cy="497645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Optional: Include Cover Here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91E86D-4C6D-5DD2-1EE4-EB9B66B10EF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6523127"/>
            <a:ext cx="9144000" cy="3000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016559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57">
          <p15:clr>
            <a:srgbClr val="FBAE40"/>
          </p15:clr>
        </p15:guide>
        <p15:guide id="2" orient="horz" pos="410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ne Ma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2364" y="304800"/>
            <a:ext cx="6168736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347" y="6324600"/>
            <a:ext cx="2405307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099" y="6684963"/>
            <a:ext cx="6972301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Adapting to Change logo.">
            <a:extLst>
              <a:ext uri="{FF2B5EF4-FFF2-40B4-BE49-F238E27FC236}">
                <a16:creationId xmlns:a16="http://schemas.microsoft.com/office/drawing/2014/main" id="{A0A183BC-7319-45B8-B0D2-D92CDB1440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420" y="207110"/>
            <a:ext cx="2472744" cy="82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7931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ne Ma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2364" y="304800"/>
            <a:ext cx="6168736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2886217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DFC2A6F8-97FC-43BF-92B6-FFCCF20D98D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2900" y="4275652"/>
            <a:ext cx="8458200" cy="1971327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347" y="6324600"/>
            <a:ext cx="2405307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099" y="6684963"/>
            <a:ext cx="6972301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Adapting to Change logo.">
            <a:extLst>
              <a:ext uri="{FF2B5EF4-FFF2-40B4-BE49-F238E27FC236}">
                <a16:creationId xmlns:a16="http://schemas.microsoft.com/office/drawing/2014/main" id="{A0A183BC-7319-45B8-B0D2-D92CDB1440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420" y="207110"/>
            <a:ext cx="2472744" cy="82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2229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ne Ma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2364" y="304800"/>
            <a:ext cx="6168736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347" y="6324600"/>
            <a:ext cx="2405307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099" y="6684963"/>
            <a:ext cx="6972301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Picture 11" descr="Reaching beyond our borders icon.">
            <a:extLst>
              <a:ext uri="{FF2B5EF4-FFF2-40B4-BE49-F238E27FC236}">
                <a16:creationId xmlns:a16="http://schemas.microsoft.com/office/drawing/2014/main" id="{6B5ACA4D-D63F-4493-A4F0-FFA2A58275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124" y="217261"/>
            <a:ext cx="2514600" cy="803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3334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Horizontal Main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92490"/>
            <a:ext cx="8458200" cy="90323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2838091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2900" y="4343400"/>
            <a:ext cx="8458200" cy="1905000"/>
          </a:xfrm>
        </p:spPr>
        <p:txBody>
          <a:bodyPr/>
          <a:lstStyle>
            <a:lvl1pPr>
              <a:defRPr sz="2400"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  <a:lvl4pPr marL="455613" indent="0">
              <a:buNone/>
              <a:defRPr/>
            </a:lvl4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564" y="6324600"/>
            <a:ext cx="2404872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100" y="6684963"/>
            <a:ext cx="6972300" cy="173037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80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 algn="r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933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 userDrawn="1">
          <p15:clr>
            <a:srgbClr val="FBAE40"/>
          </p15:clr>
        </p15:guide>
        <p15:guide id="2" orient="horz" pos="2736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Horizontal Main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92490"/>
            <a:ext cx="8458200" cy="90323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2885209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915890" y="1276709"/>
            <a:ext cx="2885209" cy="4971691"/>
          </a:xfr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  <a:lvl4pPr marL="455613" indent="0">
              <a:buNone/>
              <a:defRPr/>
            </a:lvl4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564" y="6324600"/>
            <a:ext cx="2404872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100" y="6684963"/>
            <a:ext cx="6972300" cy="173037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80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 algn="r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AFC6CBC7-BAAC-424A-9874-C0A2733A2711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961419" y="1290559"/>
            <a:ext cx="2885209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215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Horizontal Main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92490"/>
            <a:ext cx="8458200" cy="90323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1577327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2900" y="2916383"/>
            <a:ext cx="8458200" cy="1577327"/>
          </a:xfr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  <a:lvl4pPr marL="455613" indent="0">
              <a:buNone/>
              <a:defRPr/>
            </a:lvl4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564" y="6324600"/>
            <a:ext cx="2404872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100" y="6684963"/>
            <a:ext cx="6972300" cy="173037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80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 algn="r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C02FDC4-9007-47FA-8867-BFB4513F337E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56750" y="4648197"/>
            <a:ext cx="8458200" cy="1577327"/>
          </a:xfr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  <a:lvl4pPr marL="455613" indent="0">
              <a:buNone/>
              <a:defRPr/>
            </a:lvl4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0176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mparison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92490"/>
            <a:ext cx="8458200" cy="90323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4076700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724400" y="1273051"/>
            <a:ext cx="4076700" cy="4991100"/>
          </a:xfr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564" y="6324600"/>
            <a:ext cx="2404872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099" y="6684963"/>
            <a:ext cx="6972301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815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  <p15:guide id="3" pos="2880">
          <p15:clr>
            <a:srgbClr val="FBAE40"/>
          </p15:clr>
        </p15:guide>
        <p15:guide id="4" pos="2976">
          <p15:clr>
            <a:srgbClr val="FBAE40"/>
          </p15:clr>
        </p15:guide>
        <p15:guide id="5" pos="2784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mparison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22764" y="192490"/>
            <a:ext cx="6778335" cy="90323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564" y="6324600"/>
            <a:ext cx="2404872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099" y="6684963"/>
            <a:ext cx="6972301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A7E40D-2A6B-4B43-8474-A1C9EAF1D3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2900" y="399540"/>
            <a:ext cx="1531522" cy="42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9819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  <p15:guide id="3" pos="2880">
          <p15:clr>
            <a:srgbClr val="FBAE40"/>
          </p15:clr>
        </p15:guide>
        <p15:guide id="4" pos="2976">
          <p15:clr>
            <a:srgbClr val="FBAE40"/>
          </p15:clr>
        </p15:guide>
        <p15:guide id="5" pos="2784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Main One Second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92490"/>
            <a:ext cx="8458200" cy="90323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5791200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418052" y="1257300"/>
            <a:ext cx="2383047" cy="4991100"/>
          </a:xfr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564" y="6324600"/>
            <a:ext cx="2404872" cy="190500"/>
          </a:xfrm>
        </p:spPr>
        <p:txBody>
          <a:bodyPr anchor="b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101" y="6684963"/>
            <a:ext cx="6972299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962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  <p15:guide id="4" pos="4032" userDrawn="1">
          <p15:clr>
            <a:srgbClr val="FBAE40"/>
          </p15:clr>
        </p15:guide>
        <p15:guide id="5" pos="3864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with Third as Acc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92490"/>
            <a:ext cx="8458200" cy="90323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2838091"/>
          </a:xfrm>
          <a:prstGeom prst="rect">
            <a:avLst/>
          </a:prstGeo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2901" y="4343400"/>
            <a:ext cx="5791200" cy="1905000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22432755-BCF5-451F-968D-CFFD10D87BE2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400800" y="4343400"/>
            <a:ext cx="2400300" cy="1905000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 3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564" y="6324600"/>
            <a:ext cx="2404872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101" y="6684963"/>
            <a:ext cx="6972299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005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  <p15:guide id="4" pos="4032">
          <p15:clr>
            <a:srgbClr val="FBAE40"/>
          </p15:clr>
        </p15:guide>
        <p15:guide id="5" pos="386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W/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MHE Altered Background, fixed">
            <a:extLst>
              <a:ext uri="{FF2B5EF4-FFF2-40B4-BE49-F238E27FC236}">
                <a16:creationId xmlns:a16="http://schemas.microsoft.com/office/drawing/2014/main" id="{E2D8ACCF-E5FC-4FE9-9E84-B2A0A6B1EE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42900" y="2095500"/>
            <a:ext cx="3886199" cy="3886199"/>
            <a:chOff x="342900" y="2095500"/>
            <a:chExt cx="3886199" cy="3886199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AD1ADE-6D88-5C48-9EEF-7E081C733011}"/>
                </a:ext>
              </a:extLst>
            </p:cNvPr>
            <p:cNvSpPr/>
            <p:nvPr userDrawn="1"/>
          </p:nvSpPr>
          <p:spPr>
            <a:xfrm>
              <a:off x="342900" y="2095500"/>
              <a:ext cx="3886199" cy="3886199"/>
            </a:xfrm>
            <a:prstGeom prst="rect">
              <a:avLst/>
            </a:prstGeom>
            <a:solidFill>
              <a:srgbClr val="9F224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FE6DE48-1064-2849-AF2D-2E29711B1885}"/>
                </a:ext>
              </a:extLst>
            </p:cNvPr>
            <p:cNvSpPr/>
            <p:nvPr userDrawn="1"/>
          </p:nvSpPr>
          <p:spPr>
            <a:xfrm>
              <a:off x="495300" y="2362200"/>
              <a:ext cx="3429000" cy="3467100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Title"/>
          <p:cNvSpPr>
            <a:spLocks noGrp="1"/>
          </p:cNvSpPr>
          <p:nvPr userDrawn="1">
            <p:ph type="ctrTitle" hasCustomPrompt="1"/>
          </p:nvPr>
        </p:nvSpPr>
        <p:spPr>
          <a:xfrm>
            <a:off x="621792" y="2608290"/>
            <a:ext cx="3035808" cy="1394084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2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8" name="Subtitle"/>
          <p:cNvSpPr>
            <a:spLocks noGrp="1"/>
          </p:cNvSpPr>
          <p:nvPr userDrawn="1">
            <p:ph type="subTitle" idx="1" hasCustomPrompt="1"/>
          </p:nvPr>
        </p:nvSpPr>
        <p:spPr>
          <a:xfrm>
            <a:off x="621792" y="4069830"/>
            <a:ext cx="3035808" cy="80409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Subtitle</a:t>
            </a:r>
          </a:p>
        </p:txBody>
      </p:sp>
      <p:cxnSp>
        <p:nvCxnSpPr>
          <p:cNvPr id="9" name="MHE line separating subtitles from text">
            <a:extLst>
              <a:ext uri="{FF2B5EF4-FFF2-40B4-BE49-F238E27FC236}">
                <a16:creationId xmlns:a16="http://schemas.microsoft.com/office/drawing/2014/main" id="{EC86C884-D766-9149-B40E-B86A943DE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13232" y="4919472"/>
            <a:ext cx="253288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83CDF13-6FAA-4413-8602-8D31ACB4712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6484938"/>
            <a:ext cx="9144000" cy="2762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90689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0">
          <p15:clr>
            <a:srgbClr val="FBAE40"/>
          </p15:clr>
        </p15:guide>
        <p15:guide id="2" orient="horz" pos="3768">
          <p15:clr>
            <a:srgbClr val="FBAE40"/>
          </p15:clr>
        </p15:guide>
        <p15:guide id="3" pos="2664">
          <p15:clr>
            <a:srgbClr val="FBAE40"/>
          </p15:clr>
        </p15:guide>
        <p15:guide id="4" pos="2880">
          <p15:clr>
            <a:srgbClr val="FBAE40"/>
          </p15:clr>
        </p15:guide>
        <p15:guide id="5" pos="2472">
          <p15:clr>
            <a:srgbClr val="FBAE40"/>
          </p15:clr>
        </p15:guide>
        <p15:guide id="6" pos="312">
          <p15:clr>
            <a:srgbClr val="FBAE40"/>
          </p15:clr>
        </p15:guide>
        <p15:guide id="7" orient="horz" pos="1488">
          <p15:clr>
            <a:srgbClr val="FBAE40"/>
          </p15:clr>
        </p15:guide>
        <p15:guide id="8" orient="horz" pos="3672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Main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92490"/>
            <a:ext cx="8458200" cy="90323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10"/>
            <a:ext cx="8458200" cy="612476"/>
          </a:xfrm>
          <a:prstGeom prst="rect">
            <a:avLst/>
          </a:prstGeo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2900" y="2070496"/>
            <a:ext cx="8458200" cy="649138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3356A590-66B5-4770-8441-82DC031F56E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42900" y="2900944"/>
            <a:ext cx="8458200" cy="673100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 dirty="0"/>
              <a:t>Slide Content 3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30BD29E5-BD7B-4CD0-9B09-8F8B24F89FBE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42900" y="3755354"/>
            <a:ext cx="8458200" cy="698500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 dirty="0"/>
              <a:t>Slide Content 4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E908CA92-5DB2-4DC0-937B-1B178AA9178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42900" y="4635164"/>
            <a:ext cx="8458200" cy="698500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 dirty="0"/>
              <a:t>Slide Content 5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8B728CCD-2639-461B-9841-57505AC13467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342900" y="5514975"/>
            <a:ext cx="8458200" cy="733425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 dirty="0"/>
              <a:t>Slide Content 6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564" y="6324600"/>
            <a:ext cx="2404872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101" y="6684963"/>
            <a:ext cx="6972299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10052D0-6EA8-45EA-B9C3-4E0D61D84A07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5859463" y="3756025"/>
            <a:ext cx="2836862" cy="698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0614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x Main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92490"/>
            <a:ext cx="8458200" cy="90323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10"/>
            <a:ext cx="3915201" cy="612476"/>
          </a:xfrm>
          <a:prstGeom prst="rect">
            <a:avLst/>
          </a:prstGeo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2900" y="2070496"/>
            <a:ext cx="3915201" cy="649138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3356A590-66B5-4770-8441-82DC031F56E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42900" y="2900944"/>
            <a:ext cx="3915201" cy="673100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 dirty="0"/>
              <a:t>Slide Content 3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30BD29E5-BD7B-4CD0-9B09-8F8B24F89FBE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42900" y="3755354"/>
            <a:ext cx="3915201" cy="698500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 dirty="0"/>
              <a:t>Slide Content 4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E908CA92-5DB2-4DC0-937B-1B178AA9178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42900" y="4635164"/>
            <a:ext cx="3915201" cy="698500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 dirty="0"/>
              <a:t>Slide Content 5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8B728CCD-2639-461B-9841-57505AC13467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342900" y="5514975"/>
            <a:ext cx="3915201" cy="733425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/>
              <a:t>Slide Content 6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US" dirty="0"/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DB5446E9-DDFC-4F9F-AEF5-5E6061E5BD1A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619199" y="1255490"/>
            <a:ext cx="3915201" cy="612477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/>
              <a:t>Slide Content 6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US" dirty="0"/>
          </a:p>
        </p:txBody>
      </p:sp>
      <p:sp>
        <p:nvSpPr>
          <p:cNvPr id="14" name="Content Placeholder 6">
            <a:extLst>
              <a:ext uri="{FF2B5EF4-FFF2-40B4-BE49-F238E27FC236}">
                <a16:creationId xmlns:a16="http://schemas.microsoft.com/office/drawing/2014/main" id="{9BC59DB4-A285-4104-8DAD-21B49267AAD3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4619199" y="1998291"/>
            <a:ext cx="3915201" cy="612477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/>
              <a:t>Slide Content 6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US" dirty="0"/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FF319E46-D027-404B-8292-60A07B8E3C98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4619198" y="2723530"/>
            <a:ext cx="3915201" cy="612477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/>
              <a:t>Slide Content 6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US" dirty="0"/>
          </a:p>
        </p:txBody>
      </p: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E1FA65FE-4DFA-484E-A01C-9BF08B32C20A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4619197" y="3528194"/>
            <a:ext cx="3915201" cy="612477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/>
              <a:t>Slide Content 6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US" dirty="0"/>
          </a:p>
        </p:txBody>
      </p:sp>
      <p:sp>
        <p:nvSpPr>
          <p:cNvPr id="18" name="Content Placeholder 6">
            <a:extLst>
              <a:ext uri="{FF2B5EF4-FFF2-40B4-BE49-F238E27FC236}">
                <a16:creationId xmlns:a16="http://schemas.microsoft.com/office/drawing/2014/main" id="{6FE7E90B-1DE9-4A55-9F1D-9EF5F50C09A3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4619199" y="4351336"/>
            <a:ext cx="3915201" cy="612477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/>
              <a:t>Slide Content 6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US" dirty="0"/>
          </a:p>
        </p:txBody>
      </p:sp>
      <p:sp>
        <p:nvSpPr>
          <p:cNvPr id="19" name="Content Placeholder 6">
            <a:extLst>
              <a:ext uri="{FF2B5EF4-FFF2-40B4-BE49-F238E27FC236}">
                <a16:creationId xmlns:a16="http://schemas.microsoft.com/office/drawing/2014/main" id="{78067368-CA9E-4B15-AE6A-F50A1D1FEE7F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4619199" y="5142672"/>
            <a:ext cx="3915201" cy="612477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/>
              <a:t>Slide Content 6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US" dirty="0"/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564" y="6324600"/>
            <a:ext cx="2404872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101" y="6684963"/>
            <a:ext cx="6972299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758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dden Slide Title">
            <a:extLst>
              <a:ext uri="{FF2B5EF4-FFF2-40B4-BE49-F238E27FC236}">
                <a16:creationId xmlns:a16="http://schemas.microsoft.com/office/drawing/2014/main" id="{D3229D0C-04EF-482F-B26C-8D49CD33DB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5949" y="418391"/>
            <a:ext cx="2292103" cy="29182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hidden title here </a:t>
            </a:r>
          </a:p>
        </p:txBody>
      </p:sp>
      <p:pic>
        <p:nvPicPr>
          <p:cNvPr id="6" name="MGH Logo">
            <a:extLst>
              <a:ext uri="{FF2B5EF4-FFF2-40B4-BE49-F238E27FC236}">
                <a16:creationId xmlns:a16="http://schemas.microsoft.com/office/drawing/2014/main" id="{60DCFDF5-2A5B-440E-888A-BC0BFEF9FF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211" y="1005697"/>
            <a:ext cx="2443579" cy="2443579"/>
          </a:xfrm>
          <a:prstGeom prst="rect">
            <a:avLst/>
          </a:prstGeom>
        </p:spPr>
      </p:pic>
      <p:sp>
        <p:nvSpPr>
          <p:cNvPr id="3" name="Long Copyright">
            <a:extLst>
              <a:ext uri="{FF2B5EF4-FFF2-40B4-BE49-F238E27FC236}">
                <a16:creationId xmlns:a16="http://schemas.microsoft.com/office/drawing/2014/main" id="{9AB572CE-E262-4FA6-8D47-02F068ADD1B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0" y="6487064"/>
            <a:ext cx="9144000" cy="370936"/>
          </a:xfrm>
        </p:spPr>
        <p:txBody>
          <a:bodyPr/>
          <a:lstStyle>
            <a:lvl1pPr algn="ctr">
              <a:defRPr/>
            </a:lvl1pPr>
          </a:lstStyle>
          <a:p>
            <a:pPr defTabSz="457200">
              <a:spcBef>
                <a:spcPct val="20000"/>
              </a:spcBef>
              <a:defRPr/>
            </a:pPr>
            <a:r>
              <a:rPr lang="en-US" dirty="0"/>
              <a:t>© &lt; add the year&gt; McGraw Hill. All rights reserved. Authorized only for instructor use in the classroom.</a:t>
            </a:r>
          </a:p>
          <a:p>
            <a:pPr defTabSz="457200">
              <a:spcBef>
                <a:spcPct val="20000"/>
              </a:spcBef>
              <a:defRPr/>
            </a:pPr>
            <a:r>
              <a:rPr lang="en-US" dirty="0"/>
              <a:t>No reproduction or further distribution permitted without the prior written consent of McGraw Hill.</a:t>
            </a:r>
          </a:p>
        </p:txBody>
      </p:sp>
      <p:sp>
        <p:nvSpPr>
          <p:cNvPr id="9" name="MGH Tagline">
            <a:extLst>
              <a:ext uri="{FF2B5EF4-FFF2-40B4-BE49-F238E27FC236}">
                <a16:creationId xmlns:a16="http://schemas.microsoft.com/office/drawing/2014/main" id="{F040BF5C-A78D-440C-93DF-72F3F641F3F1}"/>
              </a:ext>
            </a:extLst>
          </p:cNvPr>
          <p:cNvSpPr txBox="1"/>
          <p:nvPr userDrawn="1"/>
        </p:nvSpPr>
        <p:spPr>
          <a:xfrm>
            <a:off x="1730746" y="3796682"/>
            <a:ext cx="5682508" cy="469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4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Because learning changes everything.</a:t>
            </a:r>
            <a:r>
              <a:rPr kumimoji="0" lang="en-US" sz="1400" b="0" i="0" u="none" strike="noStrike" kern="1200" cap="none" spc="40" normalizeH="0" baseline="6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®</a:t>
            </a:r>
            <a:endParaRPr kumimoji="0" lang="en-US" sz="2400" b="0" i="0" u="none" strike="noStrike" kern="1200" cap="none" spc="40" normalizeH="0" baseline="6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MGH URL">
            <a:extLst>
              <a:ext uri="{FF2B5EF4-FFF2-40B4-BE49-F238E27FC236}">
                <a16:creationId xmlns:a16="http://schemas.microsoft.com/office/drawing/2014/main" id="{2215B5DD-E18E-478F-81B9-79BA83A9A251}"/>
              </a:ext>
            </a:extLst>
          </p:cNvPr>
          <p:cNvSpPr txBox="1"/>
          <p:nvPr userDrawn="1"/>
        </p:nvSpPr>
        <p:spPr>
          <a:xfrm>
            <a:off x="3269085" y="5329121"/>
            <a:ext cx="26058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www.mheducation.com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43668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losing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dden Slide Title">
            <a:extLst>
              <a:ext uri="{FF2B5EF4-FFF2-40B4-BE49-F238E27FC236}">
                <a16:creationId xmlns:a16="http://schemas.microsoft.com/office/drawing/2014/main" id="{D3229D0C-04EF-482F-B26C-8D49CD33DB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5949" y="418391"/>
            <a:ext cx="2292103" cy="29182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hidden title here </a:t>
            </a:r>
          </a:p>
        </p:txBody>
      </p:sp>
      <p:pic>
        <p:nvPicPr>
          <p:cNvPr id="6" name="MGH Logo">
            <a:extLst>
              <a:ext uri="{FF2B5EF4-FFF2-40B4-BE49-F238E27FC236}">
                <a16:creationId xmlns:a16="http://schemas.microsoft.com/office/drawing/2014/main" id="{60DCFDF5-2A5B-440E-888A-BC0BFEF9FF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211" y="1005697"/>
            <a:ext cx="2443579" cy="2443579"/>
          </a:xfrm>
          <a:prstGeom prst="rect">
            <a:avLst/>
          </a:prstGeom>
        </p:spPr>
      </p:pic>
      <p:sp>
        <p:nvSpPr>
          <p:cNvPr id="9" name="MGH Tagline">
            <a:extLst>
              <a:ext uri="{FF2B5EF4-FFF2-40B4-BE49-F238E27FC236}">
                <a16:creationId xmlns:a16="http://schemas.microsoft.com/office/drawing/2014/main" id="{F040BF5C-A78D-440C-93DF-72F3F641F3F1}"/>
              </a:ext>
            </a:extLst>
          </p:cNvPr>
          <p:cNvSpPr txBox="1"/>
          <p:nvPr userDrawn="1"/>
        </p:nvSpPr>
        <p:spPr>
          <a:xfrm>
            <a:off x="1730746" y="3796682"/>
            <a:ext cx="5682508" cy="469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4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Because learning changes everything.</a:t>
            </a:r>
            <a:r>
              <a:rPr kumimoji="0" lang="en-US" sz="1400" b="0" i="0" u="none" strike="noStrike" kern="1200" cap="none" spc="40" normalizeH="0" baseline="6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®</a:t>
            </a:r>
            <a:endParaRPr kumimoji="0" lang="en-US" sz="2400" b="0" i="0" u="none" strike="noStrike" kern="1200" cap="none" spc="40" normalizeH="0" baseline="6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MGH URL">
            <a:extLst>
              <a:ext uri="{FF2B5EF4-FFF2-40B4-BE49-F238E27FC236}">
                <a16:creationId xmlns:a16="http://schemas.microsoft.com/office/drawing/2014/main" id="{2215B5DD-E18E-478F-81B9-79BA83A9A251}"/>
              </a:ext>
            </a:extLst>
          </p:cNvPr>
          <p:cNvSpPr txBox="1"/>
          <p:nvPr userDrawn="1"/>
        </p:nvSpPr>
        <p:spPr>
          <a:xfrm>
            <a:off x="3269085" y="5329121"/>
            <a:ext cx="26058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www.mheducation.com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352138A-1304-465B-AE03-541BDE0CCB4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28600" y="6543675"/>
            <a:ext cx="8715375" cy="1873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3891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6CA9270-FD0E-4B64-B0D8-24095E6A29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899" y="2366309"/>
            <a:ext cx="7696919" cy="526936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en-US" dirty="0"/>
              <a:t>Accessibility Content: Text Alternatives for Images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0B6E1DCB-9B8A-423D-B48B-2CCDE624B4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37202" y="6682314"/>
            <a:ext cx="342900" cy="143831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5710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c.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C0136BE0-3F2D-44D5-B125-B7A30D2C8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450" y="117244"/>
            <a:ext cx="6065851" cy="73097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FA117DCA-6A6D-48B9-9002-DA1E4814BF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37202" y="6682314"/>
            <a:ext cx="342900" cy="143831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">
            <a:extLst>
              <a:ext uri="{FF2B5EF4-FFF2-40B4-BE49-F238E27FC236}">
                <a16:creationId xmlns:a16="http://schemas.microsoft.com/office/drawing/2014/main" id="{DA8444E8-1445-4AB7-85DD-90449330C005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973249"/>
            <a:ext cx="6477000" cy="4343400"/>
          </a:xfrm>
        </p:spPr>
        <p:txBody>
          <a:bodyPr/>
          <a:lstStyle>
            <a:lvl1pPr>
              <a:defRPr/>
            </a:lvl1pPr>
            <a:lvl2pPr marL="344488" indent="-342900">
              <a:buFont typeface="Arial" panose="020B0604020202020204" pitchFamily="34" charset="0"/>
              <a:buChar char="•"/>
              <a:defRPr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en-US" dirty="0"/>
              <a:t>Slide Content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45416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ppendix-On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304800"/>
            <a:ext cx="8458200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6" name="Return to main slide Link 1">
            <a:extLst>
              <a:ext uri="{FF2B5EF4-FFF2-40B4-BE49-F238E27FC236}">
                <a16:creationId xmlns:a16="http://schemas.microsoft.com/office/drawing/2014/main" id="{F538FEEA-434F-404A-8A40-5F717D6CB5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81587" y="1068234"/>
            <a:ext cx="2980826" cy="225425"/>
          </a:xfrm>
        </p:spPr>
        <p:txBody>
          <a:bodyPr anchor="ctr">
            <a:noAutofit/>
          </a:bodyPr>
          <a:lstStyle>
            <a:lvl1pPr algn="ctr">
              <a:defRPr sz="1200"/>
            </a:lvl1pPr>
          </a:lstStyle>
          <a:p>
            <a:pPr lvl="0"/>
            <a:r>
              <a:rPr lang="en-US" dirty="0"/>
              <a:t>Return to parent-slide containing images.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371601"/>
            <a:ext cx="8458200" cy="4876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Return to main slide Link 2">
            <a:extLst>
              <a:ext uri="{FF2B5EF4-FFF2-40B4-BE49-F238E27FC236}">
                <a16:creationId xmlns:a16="http://schemas.microsoft.com/office/drawing/2014/main" id="{D8AF3780-479B-4486-8AEE-B0E29BE2F8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92111" y="6350211"/>
            <a:ext cx="2959779" cy="228600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1200" dirty="0"/>
            </a:lvl1pPr>
          </a:lstStyle>
          <a:p>
            <a:pPr lvl="0" algn="ctr"/>
            <a:r>
              <a:rPr lang="en-US" dirty="0"/>
              <a:t>Return to parent-slide containing images.</a:t>
            </a:r>
          </a:p>
        </p:txBody>
      </p:sp>
    </p:spTree>
    <p:extLst>
      <p:ext uri="{BB962C8B-B14F-4D97-AF65-F5344CB8AC3E}">
        <p14:creationId xmlns:p14="http://schemas.microsoft.com/office/powerpoint/2010/main" val="5444675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-On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304800"/>
            <a:ext cx="8458200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6" name="Return to main slide Link 1">
            <a:extLst>
              <a:ext uri="{FF2B5EF4-FFF2-40B4-BE49-F238E27FC236}">
                <a16:creationId xmlns:a16="http://schemas.microsoft.com/office/drawing/2014/main" id="{F538FEEA-434F-404A-8A40-5F717D6CB5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81587" y="1068234"/>
            <a:ext cx="2980826" cy="225425"/>
          </a:xfrm>
        </p:spPr>
        <p:txBody>
          <a:bodyPr anchor="ctr">
            <a:noAutofit/>
          </a:bodyPr>
          <a:lstStyle>
            <a:lvl1pPr algn="ctr">
              <a:defRPr sz="1200"/>
            </a:lvl1pPr>
          </a:lstStyle>
          <a:p>
            <a:pPr lvl="0"/>
            <a:r>
              <a:rPr lang="en-US" dirty="0"/>
              <a:t>Return to parent-slide containing images.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371601"/>
            <a:ext cx="8458200" cy="4876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Return to main slide Link 2">
            <a:extLst>
              <a:ext uri="{FF2B5EF4-FFF2-40B4-BE49-F238E27FC236}">
                <a16:creationId xmlns:a16="http://schemas.microsoft.com/office/drawing/2014/main" id="{D8AF3780-479B-4486-8AEE-B0E29BE2F8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92111" y="6350211"/>
            <a:ext cx="2959779" cy="228600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1200" dirty="0"/>
            </a:lvl1pPr>
          </a:lstStyle>
          <a:p>
            <a:pPr lvl="0" algn="ctr"/>
            <a:r>
              <a:rPr lang="en-US" dirty="0"/>
              <a:t>Return to parent-slide containing images.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7028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-Two Comparison Placeholders With Identif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304800"/>
            <a:ext cx="8458200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9" name="Return to main slide Link 1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81528" y="1059828"/>
            <a:ext cx="2980944" cy="228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1200" dirty="0"/>
            </a:lvl1pPr>
          </a:lstStyle>
          <a:p>
            <a:pPr lvl="0" algn="ctr"/>
            <a:r>
              <a:rPr lang="en-US" dirty="0"/>
              <a:t>Return to parent-slide containing images.</a:t>
            </a:r>
          </a:p>
        </p:txBody>
      </p:sp>
      <p:sp>
        <p:nvSpPr>
          <p:cNvPr id="8" name="Image Identifier 1">
            <a:extLst>
              <a:ext uri="{FF2B5EF4-FFF2-40B4-BE49-F238E27FC236}">
                <a16:creationId xmlns:a16="http://schemas.microsoft.com/office/drawing/2014/main" id="{C828D23C-A7ED-420E-B199-2D8CCF24D6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5125" y="1410562"/>
            <a:ext cx="4076700" cy="3921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Image Identifier 1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933303"/>
            <a:ext cx="4076700" cy="431509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Image Identifier 2">
            <a:extLst>
              <a:ext uri="{FF2B5EF4-FFF2-40B4-BE49-F238E27FC236}">
                <a16:creationId xmlns:a16="http://schemas.microsoft.com/office/drawing/2014/main" id="{7DBCEA22-E8D2-4B8A-B55C-3FFA6FAB31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15145" y="1410562"/>
            <a:ext cx="4078224" cy="39319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Image Identifier 2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724400" y="1933303"/>
            <a:ext cx="4076700" cy="431509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Return to main slide Link 2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81528" y="6348550"/>
            <a:ext cx="2980944" cy="228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1200" dirty="0"/>
            </a:lvl1pPr>
          </a:lstStyle>
          <a:p>
            <a:pPr lvl="0" algn="ctr"/>
            <a:r>
              <a:rPr lang="en-US" dirty="0"/>
              <a:t>Return to parent-slide containing images.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933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  <p15:guide id="3" pos="2880">
          <p15:clr>
            <a:srgbClr val="FBAE40"/>
          </p15:clr>
        </p15:guide>
        <p15:guide id="4" pos="2976">
          <p15:clr>
            <a:srgbClr val="FBAE40"/>
          </p15:clr>
        </p15:guide>
        <p15:guide id="5" pos="278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NO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MHE Official Background, fixe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1452559"/>
            <a:ext cx="9144000" cy="4982750"/>
            <a:chOff x="0" y="1521567"/>
            <a:chExt cx="9144000" cy="4846438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3FD8DC8-1EF1-6B48-9F31-D9D254F85818}"/>
                </a:ext>
              </a:extLst>
            </p:cNvPr>
            <p:cNvSpPr/>
            <p:nvPr userDrawn="1"/>
          </p:nvSpPr>
          <p:spPr>
            <a:xfrm>
              <a:off x="0" y="1521567"/>
              <a:ext cx="9144000" cy="4846438"/>
            </a:xfrm>
            <a:prstGeom prst="rect">
              <a:avLst/>
            </a:prstGeom>
            <a:solidFill>
              <a:srgbClr val="720F1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500492E-5EBE-C745-8EEE-F17D4BB4582E}"/>
                </a:ext>
              </a:extLst>
            </p:cNvPr>
            <p:cNvSpPr/>
            <p:nvPr userDrawn="1"/>
          </p:nvSpPr>
          <p:spPr>
            <a:xfrm>
              <a:off x="185629" y="2001422"/>
              <a:ext cx="8493233" cy="4166364"/>
            </a:xfrm>
            <a:prstGeom prst="rect">
              <a:avLst/>
            </a:prstGeom>
            <a:solidFill>
              <a:srgbClr val="9F224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D976C39-0B94-D44F-9108-A52DD0916B5A}"/>
                </a:ext>
              </a:extLst>
            </p:cNvPr>
            <p:cNvSpPr/>
            <p:nvPr userDrawn="1"/>
          </p:nvSpPr>
          <p:spPr>
            <a:xfrm>
              <a:off x="364385" y="2475809"/>
              <a:ext cx="7858340" cy="351322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"/>
          <p:cNvSpPr>
            <a:spLocks noGrp="1"/>
          </p:cNvSpPr>
          <p:nvPr userDrawn="1">
            <p:ph type="ctrTitle"/>
          </p:nvPr>
        </p:nvSpPr>
        <p:spPr>
          <a:xfrm>
            <a:off x="777240" y="2985555"/>
            <a:ext cx="6521640" cy="873214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2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"/>
          <p:cNvSpPr>
            <a:spLocks noGrp="1"/>
          </p:cNvSpPr>
          <p:nvPr>
            <p:ph type="subTitle" idx="1"/>
          </p:nvPr>
        </p:nvSpPr>
        <p:spPr>
          <a:xfrm>
            <a:off x="782058" y="3986784"/>
            <a:ext cx="4297680" cy="51758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21" name="MHE line separating subtitles from text">
            <a:extLst>
              <a:ext uri="{FF2B5EF4-FFF2-40B4-BE49-F238E27FC236}">
                <a16:creationId xmlns:a16="http://schemas.microsoft.com/office/drawing/2014/main" id="{EC86C884-D766-9149-B40E-B86A943DE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7202" y="4650037"/>
            <a:ext cx="357478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"/>
          <p:cNvSpPr>
            <a:spLocks noGrp="1"/>
          </p:cNvSpPr>
          <p:nvPr>
            <p:ph type="body" sz="quarter" idx="10"/>
          </p:nvPr>
        </p:nvSpPr>
        <p:spPr>
          <a:xfrm>
            <a:off x="777240" y="4718304"/>
            <a:ext cx="4443413" cy="576185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Long Copyright">
            <a:extLst>
              <a:ext uri="{FF2B5EF4-FFF2-40B4-BE49-F238E27FC236}">
                <a16:creationId xmlns:a16="http://schemas.microsoft.com/office/drawing/2014/main" id="{54514DA3-A928-4CD1-BFAE-B5DF399C4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87064"/>
            <a:ext cx="9144000" cy="370935"/>
          </a:xfrm>
        </p:spPr>
        <p:txBody>
          <a:bodyPr/>
          <a:lstStyle>
            <a:lvl1pPr algn="ctr">
              <a:defRPr/>
            </a:lvl1pPr>
          </a:lstStyle>
          <a:p>
            <a:pPr defTabSz="457200">
              <a:spcBef>
                <a:spcPct val="20000"/>
              </a:spcBef>
              <a:defRPr/>
            </a:pPr>
            <a:r>
              <a:rPr lang="en-US" dirty="0"/>
              <a:t>© &lt; add the year&gt; McGraw Hill. All rights reserved. Authorized only for instructor use in the classroom.</a:t>
            </a:r>
          </a:p>
          <a:p>
            <a:pPr defTabSz="457200">
              <a:spcBef>
                <a:spcPct val="20000"/>
              </a:spcBef>
              <a:defRPr/>
            </a:pPr>
            <a:r>
              <a:rPr lang="en-US" dirty="0"/>
              <a:t>No reproduction or further distribution permitted without the prior written consent of McGraw Hill.</a:t>
            </a:r>
          </a:p>
        </p:txBody>
      </p:sp>
    </p:spTree>
    <p:extLst>
      <p:ext uri="{BB962C8B-B14F-4D97-AF65-F5344CB8AC3E}">
        <p14:creationId xmlns:p14="http://schemas.microsoft.com/office/powerpoint/2010/main" val="3806434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59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NO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MHE altered Background, fixed">
            <a:extLst>
              <a:ext uri="{FF2B5EF4-FFF2-40B4-BE49-F238E27FC236}">
                <a16:creationId xmlns:a16="http://schemas.microsoft.com/office/drawing/2014/main" id="{7A14A7A9-A9D7-4A08-A24F-4D1C1F4C29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1446366"/>
            <a:ext cx="9143999" cy="4991100"/>
            <a:chOff x="0" y="1524000"/>
            <a:chExt cx="9143999" cy="49911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500492E-5EBE-C745-8EEE-F17D4BB4582E}"/>
                </a:ext>
              </a:extLst>
            </p:cNvPr>
            <p:cNvSpPr/>
            <p:nvPr userDrawn="1"/>
          </p:nvSpPr>
          <p:spPr>
            <a:xfrm>
              <a:off x="0" y="1524000"/>
              <a:ext cx="9143999" cy="4991100"/>
            </a:xfrm>
            <a:prstGeom prst="rect">
              <a:avLst/>
            </a:prstGeom>
            <a:solidFill>
              <a:srgbClr val="9F224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D976C39-0B94-D44F-9108-A52DD0916B5A}"/>
                </a:ext>
              </a:extLst>
            </p:cNvPr>
            <p:cNvSpPr/>
            <p:nvPr userDrawn="1"/>
          </p:nvSpPr>
          <p:spPr>
            <a:xfrm>
              <a:off x="190500" y="2019300"/>
              <a:ext cx="8496300" cy="4267200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"/>
          <p:cNvSpPr>
            <a:spLocks noGrp="1"/>
          </p:cNvSpPr>
          <p:nvPr userDrawn="1">
            <p:ph type="ctrTitle"/>
          </p:nvPr>
        </p:nvSpPr>
        <p:spPr>
          <a:xfrm>
            <a:off x="567378" y="2593298"/>
            <a:ext cx="6980170" cy="1130559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2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"/>
          <p:cNvSpPr>
            <a:spLocks noGrp="1"/>
          </p:cNvSpPr>
          <p:nvPr userDrawn="1">
            <p:ph type="subTitle" idx="1"/>
          </p:nvPr>
        </p:nvSpPr>
        <p:spPr>
          <a:xfrm>
            <a:off x="567378" y="3807503"/>
            <a:ext cx="4542020" cy="7193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21" name="MHE line separating subtitles from text">
            <a:extLst>
              <a:ext uri="{FF2B5EF4-FFF2-40B4-BE49-F238E27FC236}">
                <a16:creationId xmlns:a16="http://schemas.microsoft.com/office/drawing/2014/main" id="{EC86C884-D766-9149-B40E-B86A943DE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02310" y="4665027"/>
            <a:ext cx="357478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"/>
          <p:cNvSpPr>
            <a:spLocks noGrp="1"/>
          </p:cNvSpPr>
          <p:nvPr userDrawn="1">
            <p:ph type="body" sz="quarter" idx="10"/>
          </p:nvPr>
        </p:nvSpPr>
        <p:spPr>
          <a:xfrm>
            <a:off x="567378" y="4770769"/>
            <a:ext cx="4443413" cy="576185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Long Copyright">
            <a:extLst>
              <a:ext uri="{FF2B5EF4-FFF2-40B4-BE49-F238E27FC236}">
                <a16:creationId xmlns:a16="http://schemas.microsoft.com/office/drawing/2014/main" id="{54514DA3-A928-4CD1-BFAE-B5DF399C4B36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0" y="6487064"/>
            <a:ext cx="9144000" cy="370935"/>
          </a:xfrm>
        </p:spPr>
        <p:txBody>
          <a:bodyPr/>
          <a:lstStyle>
            <a:lvl1pPr algn="ctr">
              <a:defRPr/>
            </a:lvl1pPr>
          </a:lstStyle>
          <a:p>
            <a:pPr defTabSz="457200">
              <a:spcBef>
                <a:spcPct val="20000"/>
              </a:spcBef>
              <a:defRPr/>
            </a:pPr>
            <a:r>
              <a:rPr lang="en-US" dirty="0"/>
              <a:t>© &lt; add the year&gt; McGraw Hill. All rights reserved. Authorized only for instructor use in the classroom.</a:t>
            </a:r>
          </a:p>
          <a:p>
            <a:pPr defTabSz="457200">
              <a:spcBef>
                <a:spcPct val="20000"/>
              </a:spcBef>
              <a:defRPr/>
            </a:pPr>
            <a:r>
              <a:rPr lang="en-US" dirty="0"/>
              <a:t>No reproduction or further distribution permitted without the prior written consent of McGraw Hill.</a:t>
            </a:r>
          </a:p>
        </p:txBody>
      </p:sp>
    </p:spTree>
    <p:extLst>
      <p:ext uri="{BB962C8B-B14F-4D97-AF65-F5344CB8AC3E}">
        <p14:creationId xmlns:p14="http://schemas.microsoft.com/office/powerpoint/2010/main" val="12338955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72">
          <p15:clr>
            <a:srgbClr val="FBAE40"/>
          </p15:clr>
        </p15:guide>
        <p15:guide id="2" orient="horz" pos="3960">
          <p15:clr>
            <a:srgbClr val="FBAE40"/>
          </p15:clr>
        </p15:guide>
        <p15:guide id="3" pos="120">
          <p15:clr>
            <a:srgbClr val="FBAE40"/>
          </p15:clr>
        </p15:guide>
        <p15:guide id="4" pos="5472">
          <p15:clr>
            <a:srgbClr val="FBAE40"/>
          </p15:clr>
        </p15:guide>
        <p15:guide id="5" orient="horz" pos="226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Ma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92490"/>
            <a:ext cx="8458200" cy="90323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363842"/>
            <a:ext cx="8458200" cy="4971691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347" y="6324600"/>
            <a:ext cx="2405307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099" y="6684963"/>
            <a:ext cx="6972301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8" name="Slide Number Placeholder">
            <a:extLst>
              <a:ext uri="{FF2B5EF4-FFF2-40B4-BE49-F238E27FC236}">
                <a16:creationId xmlns:a16="http://schemas.microsoft.com/office/drawing/2014/main" id="{EF8D8291-5BF4-41AC-87CE-ED5DE4CB1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740191-36CE-44C1-A5A8-83E9C7E9CD5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168525" y="3849688"/>
            <a:ext cx="2543175" cy="91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450858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 userDrawn="1">
          <p15:clr>
            <a:srgbClr val="FBAE40"/>
          </p15:clr>
        </p15:guide>
        <p15:guide id="2" orient="horz" pos="360" userDrawn="1">
          <p15:clr>
            <a:srgbClr val="FBAE40"/>
          </p15:clr>
        </p15:guide>
        <p15:guide id="3" pos="264" userDrawn="1">
          <p15:clr>
            <a:srgbClr val="FBAE40"/>
          </p15:clr>
        </p15:guide>
        <p15:guide id="4" orient="horz" pos="216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ne Ma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 1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92490"/>
            <a:ext cx="4229100" cy="90323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5" name="Slide Title 2">
            <a:extLst>
              <a:ext uri="{FF2B5EF4-FFF2-40B4-BE49-F238E27FC236}">
                <a16:creationId xmlns:a16="http://schemas.microsoft.com/office/drawing/2014/main" id="{B5BB26E5-AE57-4ED5-B8A8-BEE1BD13AD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49800" y="192088"/>
            <a:ext cx="4051300" cy="90328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IN" sz="4000" b="1" dirty="0"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Slide Title</a:t>
            </a:r>
            <a:endParaRPr lang="en-IN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4971691"/>
          </a:xfrm>
          <a:prstGeom prst="rect">
            <a:avLst/>
          </a:prstGeo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347" y="6324600"/>
            <a:ext cx="2405307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099" y="6684963"/>
            <a:ext cx="6972301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390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e Ma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2364" y="304800"/>
            <a:ext cx="6168736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347" y="6324600"/>
            <a:ext cx="2405307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099" y="6684963"/>
            <a:ext cx="6972301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Connecting through social media icon.">
            <a:extLst>
              <a:ext uri="{FF2B5EF4-FFF2-40B4-BE49-F238E27FC236}">
                <a16:creationId xmlns:a16="http://schemas.microsoft.com/office/drawing/2014/main" id="{48BB348F-12C6-489F-958D-1FDE88A924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4695" y="298541"/>
            <a:ext cx="2438400" cy="66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5125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ne Ma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2364" y="304800"/>
            <a:ext cx="6168736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347" y="6324600"/>
            <a:ext cx="2405307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099" y="6684963"/>
            <a:ext cx="6972301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Making Ethical Decisions icon.">
            <a:extLst>
              <a:ext uri="{FF2B5EF4-FFF2-40B4-BE49-F238E27FC236}">
                <a16:creationId xmlns:a16="http://schemas.microsoft.com/office/drawing/2014/main" id="{35AB3571-1B64-4E5D-ADAB-A22232BBBD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12475"/>
            <a:ext cx="2498501" cy="663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323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ne Ma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1" y="304800"/>
            <a:ext cx="2344882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347" y="6324600"/>
            <a:ext cx="2405307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099" y="6684963"/>
            <a:ext cx="6972301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3A00108-6ED3-416D-B7AC-3A9D6F2EF0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48193" y="489743"/>
            <a:ext cx="4352906" cy="239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452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6.xml"/><Relationship Id="rId16" Type="http://schemas.openxmlformats.org/officeDocument/2006/relationships/slideLayout" Target="../slideLayouts/slideLayout20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GH logo">
            <a:extLst>
              <a:ext uri="{FF2B5EF4-FFF2-40B4-BE49-F238E27FC236}">
                <a16:creationId xmlns:a16="http://schemas.microsoft.com/office/drawing/2014/main" id="{BF372B49-B6F5-4826-B4F8-2F8A4FFF889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06" y="283845"/>
            <a:ext cx="999514" cy="999514"/>
          </a:xfrm>
          <a:prstGeom prst="rect">
            <a:avLst/>
          </a:prstGeom>
        </p:spPr>
      </p:pic>
      <p:sp>
        <p:nvSpPr>
          <p:cNvPr id="3" name="MGH Tagline">
            <a:extLst>
              <a:ext uri="{FF2B5EF4-FFF2-40B4-BE49-F238E27FC236}">
                <a16:creationId xmlns:a16="http://schemas.microsoft.com/office/drawing/2014/main" id="{70E12349-CEA7-4006-B6E3-3E283BDBD258}"/>
              </a:ext>
            </a:extLst>
          </p:cNvPr>
          <p:cNvSpPr txBox="1"/>
          <p:nvPr userDrawn="1"/>
        </p:nvSpPr>
        <p:spPr>
          <a:xfrm>
            <a:off x="5060273" y="337349"/>
            <a:ext cx="3873993" cy="338554"/>
          </a:xfrm>
          <a:prstGeom prst="rect">
            <a:avLst/>
          </a:prstGeom>
          <a:noFill/>
        </p:spPr>
        <p:txBody>
          <a:bodyPr wrap="square" lIns="45720" rIns="4572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spc="4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Because learning changes everything.</a:t>
            </a:r>
            <a:r>
              <a:rPr lang="en-US" sz="1050" spc="40" baseline="60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®</a:t>
            </a:r>
            <a:endParaRPr lang="en-US" sz="1600" spc="40" baseline="60000" dirty="0"/>
          </a:p>
        </p:txBody>
      </p:sp>
      <p:sp>
        <p:nvSpPr>
          <p:cNvPr id="5" name="Long Copyright"/>
          <p:cNvSpPr>
            <a:spLocks noGrp="1"/>
          </p:cNvSpPr>
          <p:nvPr>
            <p:ph type="ftr" sz="quarter" idx="3"/>
          </p:nvPr>
        </p:nvSpPr>
        <p:spPr>
          <a:xfrm>
            <a:off x="0" y="6478439"/>
            <a:ext cx="9144000" cy="3795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457200">
              <a:spcBef>
                <a:spcPct val="20000"/>
              </a:spcBef>
              <a:defRPr/>
            </a:pPr>
            <a:r>
              <a:rPr lang="en-US" dirty="0"/>
              <a:t>Add long copyright</a:t>
            </a:r>
          </a:p>
        </p:txBody>
      </p:sp>
      <p:sp>
        <p:nvSpPr>
          <p:cNvPr id="8" name="MGH Yellow Line">
            <a:extLst>
              <a:ext uri="{FF2B5EF4-FFF2-40B4-BE49-F238E27FC236}">
                <a16:creationId xmlns:a16="http://schemas.microsoft.com/office/drawing/2014/main" id="{86E6E250-D1F9-6444-A77C-4DC8C64A97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432547"/>
            <a:ext cx="9144000" cy="545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458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12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230188" indent="-228600" algn="l" defTabSz="914400" rtl="0" eaLnBrk="1" latinLnBrk="0" hangingPunct="1">
        <a:lnSpc>
          <a:spcPct val="100000"/>
        </a:lnSpc>
        <a:spcBef>
          <a:spcPts val="800"/>
        </a:spcBef>
        <a:buClrTx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460375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455613" indent="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685800" indent="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0">
          <p15:clr>
            <a:srgbClr val="F26B43"/>
          </p15:clr>
        </p15:guide>
        <p15:guide id="2" orient="horz" pos="192">
          <p15:clr>
            <a:srgbClr val="F26B43"/>
          </p15:clr>
        </p15:guide>
        <p15:guide id="5" pos="2880">
          <p15:clr>
            <a:srgbClr val="F26B43"/>
          </p15:clr>
        </p15:guide>
        <p15:guide id="6" pos="216">
          <p15:clr>
            <a:srgbClr val="F26B43"/>
          </p15:clr>
        </p15:guide>
        <p15:guide id="7" pos="5544">
          <p15:clr>
            <a:srgbClr val="F26B43"/>
          </p15:clr>
        </p15:guide>
        <p15:guide id="9" orient="horz" pos="4211">
          <p15:clr>
            <a:srgbClr val="F26B43"/>
          </p15:clr>
        </p15:guide>
        <p15:guide id="10" orient="horz" pos="960">
          <p15:clr>
            <a:srgbClr val="F26B43"/>
          </p15:clr>
        </p15:guide>
        <p15:guide id="11" orient="horz" pos="4104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">
            <a:extLst>
              <a:ext uri="{FF2B5EF4-FFF2-40B4-BE49-F238E27FC236}">
                <a16:creationId xmlns:a16="http://schemas.microsoft.com/office/drawing/2014/main" id="{881C4C4E-EEEF-442A-AE3B-63C7E062F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36257"/>
            <a:ext cx="84582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Title goes here</a:t>
            </a:r>
          </a:p>
        </p:txBody>
      </p:sp>
      <p:sp>
        <p:nvSpPr>
          <p:cNvPr id="5" name="Text Placeholder">
            <a:extLst>
              <a:ext uri="{FF2B5EF4-FFF2-40B4-BE49-F238E27FC236}">
                <a16:creationId xmlns:a16="http://schemas.microsoft.com/office/drawing/2014/main" id="{4F2C87DD-ADFA-433D-B7C8-4E9E42BC9E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2900" y="1273877"/>
            <a:ext cx="8458200" cy="49443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MGH Yellow Line">
            <a:extLst>
              <a:ext uri="{FF2B5EF4-FFF2-40B4-BE49-F238E27FC236}">
                <a16:creationId xmlns:a16="http://schemas.microsoft.com/office/drawing/2014/main" id="{86E6E250-D1F9-6444-A77C-4DC8C64A97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622319"/>
            <a:ext cx="9144000" cy="545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Short Copyright">
            <a:extLst>
              <a:ext uri="{FF2B5EF4-FFF2-40B4-BE49-F238E27FC236}">
                <a16:creationId xmlns:a16="http://schemas.microsoft.com/office/drawing/2014/main" id="{36838A37-515E-4F5C-BF9F-CE51891A9C27}"/>
              </a:ext>
            </a:extLst>
          </p:cNvPr>
          <p:cNvSpPr txBox="1"/>
          <p:nvPr userDrawn="1"/>
        </p:nvSpPr>
        <p:spPr>
          <a:xfrm>
            <a:off x="215658" y="6664280"/>
            <a:ext cx="1233578" cy="215444"/>
          </a:xfrm>
          <a:prstGeom prst="rect">
            <a:avLst/>
          </a:prstGeom>
          <a:noFill/>
        </p:spPr>
        <p:txBody>
          <a:bodyPr wrap="square" lIns="45720" rIns="45720" rtlCol="0" anchor="ctr">
            <a:spAutoFit/>
          </a:bodyPr>
          <a:lstStyle/>
          <a:p>
            <a:r>
              <a:rPr lang="en-US" sz="8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© McGraw Hill</a:t>
            </a:r>
          </a:p>
        </p:txBody>
      </p:sp>
      <p:sp>
        <p:nvSpPr>
          <p:cNvPr id="10" name="Slide Number Placeholder">
            <a:extLst>
              <a:ext uri="{FF2B5EF4-FFF2-40B4-BE49-F238E27FC236}">
                <a16:creationId xmlns:a16="http://schemas.microsoft.com/office/drawing/2014/main" id="{A9994BA6-A29E-44A0-A7B3-164E7D8FE3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1564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717" r:id="rId2"/>
    <p:sldLayoutId id="2147483706" r:id="rId3"/>
    <p:sldLayoutId id="2147483709" r:id="rId4"/>
    <p:sldLayoutId id="2147483707" r:id="rId5"/>
    <p:sldLayoutId id="2147483708" r:id="rId6"/>
    <p:sldLayoutId id="2147483711" r:id="rId7"/>
    <p:sldLayoutId id="2147483716" r:id="rId8"/>
    <p:sldLayoutId id="2147483693" r:id="rId9"/>
    <p:sldLayoutId id="2147483719" r:id="rId10"/>
    <p:sldLayoutId id="2147483718" r:id="rId11"/>
    <p:sldLayoutId id="2147483699" r:id="rId12"/>
    <p:sldLayoutId id="2147483720" r:id="rId13"/>
    <p:sldLayoutId id="2147483695" r:id="rId14"/>
    <p:sldLayoutId id="2147483696" r:id="rId15"/>
    <p:sldLayoutId id="2147483697" r:id="rId16"/>
    <p:sldLayoutId id="2147483721" r:id="rId1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292608" indent="-292608" algn="l" defTabSz="914400" rtl="0" eaLnBrk="1" latinLnBrk="0" hangingPunct="1">
        <a:lnSpc>
          <a:spcPct val="100000"/>
        </a:lnSpc>
        <a:spcBef>
          <a:spcPts val="1000"/>
        </a:spcBef>
        <a:spcAft>
          <a:spcPts val="0"/>
        </a:spcAft>
        <a:buClrTx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622800" indent="-292608" algn="l" defTabSz="914400" rtl="0" eaLnBrk="1" latinLnBrk="0" hangingPunct="1">
        <a:lnSpc>
          <a:spcPct val="100000"/>
        </a:lnSpc>
        <a:spcBef>
          <a:spcPts val="1000"/>
        </a:spcBef>
        <a:spcAft>
          <a:spcPts val="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741363" indent="-285750" algn="l" defTabSz="91440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971550" indent="-28575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orient="horz" pos="192">
          <p15:clr>
            <a:srgbClr val="F26B43"/>
          </p15:clr>
        </p15:guide>
        <p15:guide id="6" pos="216">
          <p15:clr>
            <a:srgbClr val="F26B43"/>
          </p15:clr>
        </p15:guide>
        <p15:guide id="7" pos="5544">
          <p15:clr>
            <a:srgbClr val="F26B43"/>
          </p15:clr>
        </p15:guide>
        <p15:guide id="9" orient="horz" pos="4211">
          <p15:clr>
            <a:srgbClr val="F26B43"/>
          </p15:clr>
        </p15:guide>
        <p15:guide id="10" orient="horz" pos="624" userDrawn="1">
          <p15:clr>
            <a:srgbClr val="F26B43"/>
          </p15:clr>
        </p15:guide>
        <p15:guide id="11" orient="horz" pos="4104">
          <p15:clr>
            <a:srgbClr val="F26B43"/>
          </p15:clr>
        </p15:guide>
        <p15:guide id="12" orient="horz" pos="864" userDrawn="1">
          <p15:clr>
            <a:srgbClr val="F26B43"/>
          </p15:clr>
        </p15:guide>
        <p15:guide id="13" orient="horz" pos="360" userDrawn="1">
          <p15:clr>
            <a:srgbClr val="F26B43"/>
          </p15:clr>
        </p15:guide>
        <p15:guide id="14" orient="horz" pos="3936" userDrawn="1">
          <p15:clr>
            <a:srgbClr val="F26B43"/>
          </p15:clr>
        </p15:guide>
        <p15:guide id="15" pos="984" userDrawn="1">
          <p15:clr>
            <a:srgbClr val="F26B43"/>
          </p15:clr>
        </p15:guide>
        <p15:guide id="16" pos="5376" userDrawn="1">
          <p15:clr>
            <a:srgbClr val="F26B43"/>
          </p15:clr>
        </p15:guide>
        <p15:guide id="17" pos="264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95691"/>
            <a:ext cx="9144000" cy="3623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Add long copyright line here</a:t>
            </a:r>
          </a:p>
        </p:txBody>
      </p:sp>
      <p:sp>
        <p:nvSpPr>
          <p:cNvPr id="6" name="MGH Yellow Line">
            <a:extLst>
              <a:ext uri="{FF2B5EF4-FFF2-40B4-BE49-F238E27FC236}">
                <a16:creationId xmlns:a16="http://schemas.microsoft.com/office/drawing/2014/main" id="{F20163A4-4644-4B17-9C8A-EF42A99233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432547"/>
            <a:ext cx="9144000" cy="545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998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705" r:id="rId2"/>
  </p:sldLayoutIdLst>
  <p:hf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16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marR="0" indent="0" algn="ctr" defTabSz="9144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230188" indent="-228600" algn="l" defTabSz="914400" rtl="0" eaLnBrk="1" latinLnBrk="0" hangingPunct="1">
        <a:lnSpc>
          <a:spcPct val="100000"/>
        </a:lnSpc>
        <a:spcBef>
          <a:spcPts val="800"/>
        </a:spcBef>
        <a:buClrTx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460375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455613" indent="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685800" indent="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0">
          <p15:clr>
            <a:srgbClr val="F26B43"/>
          </p15:clr>
        </p15:guide>
        <p15:guide id="2" orient="horz" pos="192">
          <p15:clr>
            <a:srgbClr val="F26B43"/>
          </p15:clr>
        </p15:guide>
        <p15:guide id="5" pos="2112" userDrawn="1">
          <p15:clr>
            <a:srgbClr val="F26B43"/>
          </p15:clr>
        </p15:guide>
        <p15:guide id="6" pos="216">
          <p15:clr>
            <a:srgbClr val="F26B43"/>
          </p15:clr>
        </p15:guide>
        <p15:guide id="7" pos="5544">
          <p15:clr>
            <a:srgbClr val="F26B43"/>
          </p15:clr>
        </p15:guide>
        <p15:guide id="9" orient="horz" pos="4211">
          <p15:clr>
            <a:srgbClr val="F26B43"/>
          </p15:clr>
        </p15:guide>
        <p15:guide id="10" orient="horz" pos="624" userDrawn="1">
          <p15:clr>
            <a:srgbClr val="F26B43"/>
          </p15:clr>
        </p15:guide>
        <p15:guide id="11" orient="horz" pos="4104">
          <p15:clr>
            <a:srgbClr val="F26B43"/>
          </p15:clr>
        </p15:guide>
        <p15:guide id="12" orient="horz" pos="2160" userDrawn="1">
          <p15:clr>
            <a:srgbClr val="F26B43"/>
          </p15:clr>
        </p15:guide>
        <p15:guide id="13" pos="3648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">
            <a:extLst>
              <a:ext uri="{FF2B5EF4-FFF2-40B4-BE49-F238E27FC236}">
                <a16:creationId xmlns:a16="http://schemas.microsoft.com/office/drawing/2014/main" id="{BEB99B55-73FB-42B4-93ED-C5E818675C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2901" y="1976546"/>
            <a:ext cx="648059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Slide Content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</p:txBody>
      </p:sp>
      <p:sp>
        <p:nvSpPr>
          <p:cNvPr id="8" name="MGH Yellow Line">
            <a:extLst>
              <a:ext uri="{FF2B5EF4-FFF2-40B4-BE49-F238E27FC236}">
                <a16:creationId xmlns:a16="http://schemas.microsoft.com/office/drawing/2014/main" id="{86E6E250-D1F9-6444-A77C-4DC8C64A97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622319"/>
            <a:ext cx="9144000" cy="545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Short Copyright">
            <a:extLst>
              <a:ext uri="{FF2B5EF4-FFF2-40B4-BE49-F238E27FC236}">
                <a16:creationId xmlns:a16="http://schemas.microsoft.com/office/drawing/2014/main" id="{36838A37-515E-4F5C-BF9F-CE51891A9C27}"/>
              </a:ext>
            </a:extLst>
          </p:cNvPr>
          <p:cNvSpPr txBox="1"/>
          <p:nvPr userDrawn="1"/>
        </p:nvSpPr>
        <p:spPr>
          <a:xfrm>
            <a:off x="224279" y="6660234"/>
            <a:ext cx="1285344" cy="215444"/>
          </a:xfrm>
          <a:prstGeom prst="rect">
            <a:avLst/>
          </a:prstGeom>
          <a:noFill/>
        </p:spPr>
        <p:txBody>
          <a:bodyPr wrap="square" lIns="45720" rIns="45720" rtlCol="0" anchor="ctr">
            <a:spAutoFit/>
          </a:bodyPr>
          <a:lstStyle/>
          <a:p>
            <a:r>
              <a:rPr lang="en-US" sz="8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© McGraw Hill</a:t>
            </a:r>
          </a:p>
        </p:txBody>
      </p:sp>
      <p:grpSp>
        <p:nvGrpSpPr>
          <p:cNvPr id="6" name="MGH Shape">
            <a:extLst>
              <a:ext uri="{FF2B5EF4-FFF2-40B4-BE49-F238E27FC236}">
                <a16:creationId xmlns:a16="http://schemas.microsoft.com/office/drawing/2014/main" id="{B719ECBD-8119-4217-9D58-2638FA4365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622742" y="0"/>
            <a:ext cx="2521258" cy="6623843"/>
            <a:chOff x="3491346" y="0"/>
            <a:chExt cx="2508933" cy="6367263"/>
          </a:xfrm>
        </p:grpSpPr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FCAD01AC-30CD-4728-B0FD-543493B2CE55}"/>
                </a:ext>
              </a:extLst>
            </p:cNvPr>
            <p:cNvSpPr/>
            <p:nvPr/>
          </p:nvSpPr>
          <p:spPr>
            <a:xfrm rot="10800000">
              <a:off x="5468761" y="1352709"/>
              <a:ext cx="531517" cy="1821241"/>
            </a:xfrm>
            <a:custGeom>
              <a:avLst/>
              <a:gdLst>
                <a:gd name="connsiteX0" fmla="*/ 0 w 531517"/>
                <a:gd name="connsiteY0" fmla="*/ 1821241 h 1821241"/>
                <a:gd name="connsiteX1" fmla="*/ 0 w 531517"/>
                <a:gd name="connsiteY1" fmla="*/ 0 h 1821241"/>
                <a:gd name="connsiteX2" fmla="*/ 531517 w 531517"/>
                <a:gd name="connsiteY2" fmla="*/ 672400 h 1821241"/>
                <a:gd name="connsiteX3" fmla="*/ 0 w 531517"/>
                <a:gd name="connsiteY3" fmla="*/ 1821241 h 1821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1517" h="1821241">
                  <a:moveTo>
                    <a:pt x="0" y="1821241"/>
                  </a:moveTo>
                  <a:lnTo>
                    <a:pt x="0" y="0"/>
                  </a:lnTo>
                  <a:lnTo>
                    <a:pt x="531517" y="672400"/>
                  </a:lnTo>
                  <a:lnTo>
                    <a:pt x="0" y="1821241"/>
                  </a:lnTo>
                  <a:close/>
                </a:path>
              </a:pathLst>
            </a:custGeom>
            <a:solidFill>
              <a:srgbClr val="9F22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/>
                </a:solidFill>
              </a:endParaRPr>
            </a:p>
          </p:txBody>
        </p:sp>
        <p:sp>
          <p:nvSpPr>
            <p:cNvPr id="10" name="Freeform 12">
              <a:extLst>
                <a:ext uri="{FF2B5EF4-FFF2-40B4-BE49-F238E27FC236}">
                  <a16:creationId xmlns:a16="http://schemas.microsoft.com/office/drawing/2014/main" id="{9A51DD71-B849-456F-A479-25728C0B26F4}"/>
                </a:ext>
              </a:extLst>
            </p:cNvPr>
            <p:cNvSpPr/>
            <p:nvPr/>
          </p:nvSpPr>
          <p:spPr>
            <a:xfrm rot="10800000">
              <a:off x="3491346" y="0"/>
              <a:ext cx="2508932" cy="2501550"/>
            </a:xfrm>
            <a:custGeom>
              <a:avLst/>
              <a:gdLst>
                <a:gd name="connsiteX0" fmla="*/ 2508932 w 2508932"/>
                <a:gd name="connsiteY0" fmla="*/ 2501550 h 2501550"/>
                <a:gd name="connsiteX1" fmla="*/ 0 w 2508932"/>
                <a:gd name="connsiteY1" fmla="*/ 2501550 h 2501550"/>
                <a:gd name="connsiteX2" fmla="*/ 0 w 2508932"/>
                <a:gd name="connsiteY2" fmla="*/ 1148841 h 2501550"/>
                <a:gd name="connsiteX3" fmla="*/ 531517 w 2508932"/>
                <a:gd name="connsiteY3" fmla="*/ 0 h 2501550"/>
                <a:gd name="connsiteX4" fmla="*/ 2508932 w 2508932"/>
                <a:gd name="connsiteY4" fmla="*/ 2501550 h 250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08932" h="2501550">
                  <a:moveTo>
                    <a:pt x="2508932" y="2501550"/>
                  </a:moveTo>
                  <a:lnTo>
                    <a:pt x="0" y="2501550"/>
                  </a:lnTo>
                  <a:lnTo>
                    <a:pt x="0" y="1148841"/>
                  </a:lnTo>
                  <a:lnTo>
                    <a:pt x="531517" y="0"/>
                  </a:lnTo>
                  <a:lnTo>
                    <a:pt x="2508932" y="2501550"/>
                  </a:lnTo>
                  <a:close/>
                </a:path>
              </a:pathLst>
            </a:custGeom>
            <a:solidFill>
              <a:srgbClr val="E2DF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/>
                </a:solidFill>
              </a:endParaRPr>
            </a:p>
          </p:txBody>
        </p:sp>
        <p:sp>
          <p:nvSpPr>
            <p:cNvPr id="11" name="Freeform 13">
              <a:extLst>
                <a:ext uri="{FF2B5EF4-FFF2-40B4-BE49-F238E27FC236}">
                  <a16:creationId xmlns:a16="http://schemas.microsoft.com/office/drawing/2014/main" id="{CE349BEA-4244-4589-91D3-1DECC6AB1E90}"/>
                </a:ext>
              </a:extLst>
            </p:cNvPr>
            <p:cNvSpPr/>
            <p:nvPr/>
          </p:nvSpPr>
          <p:spPr>
            <a:xfrm rot="10800000">
              <a:off x="3680272" y="1352707"/>
              <a:ext cx="2320007" cy="5014556"/>
            </a:xfrm>
            <a:custGeom>
              <a:avLst/>
              <a:gdLst>
                <a:gd name="connsiteX0" fmla="*/ 0 w 2320007"/>
                <a:gd name="connsiteY0" fmla="*/ 5014556 h 5014556"/>
                <a:gd name="connsiteX1" fmla="*/ 0 w 2320007"/>
                <a:gd name="connsiteY1" fmla="*/ 0 h 5014556"/>
                <a:gd name="connsiteX2" fmla="*/ 2320007 w 2320007"/>
                <a:gd name="connsiteY2" fmla="*/ 0 h 5014556"/>
                <a:gd name="connsiteX3" fmla="*/ 531518 w 2320007"/>
                <a:gd name="connsiteY3" fmla="*/ 3865713 h 5014556"/>
                <a:gd name="connsiteX4" fmla="*/ 1 w 2320007"/>
                <a:gd name="connsiteY4" fmla="*/ 3193313 h 5014556"/>
                <a:gd name="connsiteX5" fmla="*/ 1 w 2320007"/>
                <a:gd name="connsiteY5" fmla="*/ 5014554 h 5014556"/>
                <a:gd name="connsiteX6" fmla="*/ 0 w 2320007"/>
                <a:gd name="connsiteY6" fmla="*/ 5014556 h 5014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20007" h="5014556">
                  <a:moveTo>
                    <a:pt x="0" y="5014556"/>
                  </a:moveTo>
                  <a:lnTo>
                    <a:pt x="0" y="0"/>
                  </a:lnTo>
                  <a:lnTo>
                    <a:pt x="2320007" y="0"/>
                  </a:lnTo>
                  <a:lnTo>
                    <a:pt x="531518" y="3865713"/>
                  </a:lnTo>
                  <a:lnTo>
                    <a:pt x="1" y="3193313"/>
                  </a:lnTo>
                  <a:lnTo>
                    <a:pt x="1" y="5014554"/>
                  </a:lnTo>
                  <a:lnTo>
                    <a:pt x="0" y="501455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/>
                </a:solidFill>
              </a:endParaRPr>
            </a:p>
          </p:txBody>
        </p:sp>
      </p:grpSp>
      <p:sp>
        <p:nvSpPr>
          <p:cNvPr id="13" name="Title Placeholder">
            <a:extLst>
              <a:ext uri="{FF2B5EF4-FFF2-40B4-BE49-F238E27FC236}">
                <a16:creationId xmlns:a16="http://schemas.microsoft.com/office/drawing/2014/main" id="{34622483-C344-43F3-82BE-D7AE2DFFF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36257"/>
            <a:ext cx="6073803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3690558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8" r:id="rId2"/>
    <p:sldLayoutId id="2147483722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1588" indent="0" algn="l" defTabSz="914400" rtl="0" eaLnBrk="1" latinLnBrk="0" hangingPunct="1">
        <a:lnSpc>
          <a:spcPct val="100000"/>
        </a:lnSpc>
        <a:spcBef>
          <a:spcPts val="800"/>
        </a:spcBef>
        <a:buClrTx/>
        <a:buFont typeface="Arial" panose="020B0604020202020204" pitchFamily="34" charset="0"/>
        <a:buNone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517525" indent="-28575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741363" indent="-28575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685800" indent="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0">
          <p15:clr>
            <a:srgbClr val="F26B43"/>
          </p15:clr>
        </p15:guide>
        <p15:guide id="2" orient="horz" pos="192">
          <p15:clr>
            <a:srgbClr val="F26B43"/>
          </p15:clr>
        </p15:guide>
        <p15:guide id="5" pos="5544" userDrawn="1">
          <p15:clr>
            <a:srgbClr val="F26B43"/>
          </p15:clr>
        </p15:guide>
        <p15:guide id="6" pos="216">
          <p15:clr>
            <a:srgbClr val="F26B43"/>
          </p15:clr>
        </p15:guide>
        <p15:guide id="7" pos="4296" userDrawn="1">
          <p15:clr>
            <a:srgbClr val="F26B43"/>
          </p15:clr>
        </p15:guide>
        <p15:guide id="9" orient="horz" pos="4211">
          <p15:clr>
            <a:srgbClr val="F26B43"/>
          </p15:clr>
        </p15:guide>
        <p15:guide id="10" orient="horz" pos="1248" userDrawn="1">
          <p15:clr>
            <a:srgbClr val="F26B43"/>
          </p15:clr>
        </p15:guide>
        <p15:guide id="11" orient="horz" pos="3984" userDrawn="1">
          <p15:clr>
            <a:srgbClr val="F26B43"/>
          </p15:clr>
        </p15:guide>
        <p15:guide id="12" orient="horz" pos="1656" userDrawn="1">
          <p15:clr>
            <a:srgbClr val="F26B43"/>
          </p15:clr>
        </p15:guide>
        <p15:guide id="13" pos="2980">
          <p15:clr>
            <a:srgbClr val="F26B43"/>
          </p15:clr>
        </p15:guide>
        <p15:guide id="14" orient="horz" pos="2260" userDrawn="1">
          <p15:clr>
            <a:srgbClr val="F26B43"/>
          </p15:clr>
        </p15:guide>
        <p15:guide id="15" pos="264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">
            <a:extLst>
              <a:ext uri="{FF2B5EF4-FFF2-40B4-BE49-F238E27FC236}">
                <a16:creationId xmlns:a16="http://schemas.microsoft.com/office/drawing/2014/main" id="{881C4C4E-EEEF-442A-AE3B-63C7E062F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36257"/>
            <a:ext cx="84582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 goes here</a:t>
            </a:r>
          </a:p>
        </p:txBody>
      </p:sp>
      <p:sp>
        <p:nvSpPr>
          <p:cNvPr id="5" name="Text Placeholder">
            <a:extLst>
              <a:ext uri="{FF2B5EF4-FFF2-40B4-BE49-F238E27FC236}">
                <a16:creationId xmlns:a16="http://schemas.microsoft.com/office/drawing/2014/main" id="{4F2C87DD-ADFA-433D-B7C8-4E9E42BC9E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2900" y="1371599"/>
            <a:ext cx="8458200" cy="4876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MGH Yellow Line">
            <a:extLst>
              <a:ext uri="{FF2B5EF4-FFF2-40B4-BE49-F238E27FC236}">
                <a16:creationId xmlns:a16="http://schemas.microsoft.com/office/drawing/2014/main" id="{86E6E250-D1F9-6444-A77C-4DC8C64A97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622319"/>
            <a:ext cx="9144000" cy="545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Short Copyright">
            <a:extLst>
              <a:ext uri="{FF2B5EF4-FFF2-40B4-BE49-F238E27FC236}">
                <a16:creationId xmlns:a16="http://schemas.microsoft.com/office/drawing/2014/main" id="{36838A37-515E-4F5C-BF9F-CE51891A9C27}"/>
              </a:ext>
            </a:extLst>
          </p:cNvPr>
          <p:cNvSpPr txBox="1"/>
          <p:nvPr userDrawn="1"/>
        </p:nvSpPr>
        <p:spPr>
          <a:xfrm>
            <a:off x="215658" y="6664280"/>
            <a:ext cx="1233578" cy="215444"/>
          </a:xfrm>
          <a:prstGeom prst="rect">
            <a:avLst/>
          </a:prstGeom>
          <a:noFill/>
        </p:spPr>
        <p:txBody>
          <a:bodyPr wrap="square" lIns="45720" rIns="45720" rtlCol="0" anchor="ctr">
            <a:spAutoFit/>
          </a:bodyPr>
          <a:lstStyle/>
          <a:p>
            <a:r>
              <a:rPr lang="en-US" sz="8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© McGraw Hill</a:t>
            </a:r>
          </a:p>
        </p:txBody>
      </p:sp>
    </p:spTree>
    <p:extLst>
      <p:ext uri="{BB962C8B-B14F-4D97-AF65-F5344CB8AC3E}">
        <p14:creationId xmlns:p14="http://schemas.microsoft.com/office/powerpoint/2010/main" val="2924093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Tx/>
        <a:buFont typeface="Arial" panose="020B0604020202020204" pitchFamily="34" charset="0"/>
        <a:buNone/>
        <a:tabLst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344488" indent="-342900" algn="l" defTabSz="91440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ClrTx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517525" indent="-285750" algn="l" defTabSz="91440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741363" indent="-285750" algn="l" defTabSz="91440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971550" indent="-28575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orient="horz" pos="192">
          <p15:clr>
            <a:srgbClr val="F26B43"/>
          </p15:clr>
        </p15:guide>
        <p15:guide id="6" pos="216">
          <p15:clr>
            <a:srgbClr val="F26B43"/>
          </p15:clr>
        </p15:guide>
        <p15:guide id="7" pos="5544">
          <p15:clr>
            <a:srgbClr val="F26B43"/>
          </p15:clr>
        </p15:guide>
        <p15:guide id="9" orient="horz" pos="4211">
          <p15:clr>
            <a:srgbClr val="F26B43"/>
          </p15:clr>
        </p15:guide>
        <p15:guide id="10" orient="horz" pos="624">
          <p15:clr>
            <a:srgbClr val="F26B43"/>
          </p15:clr>
        </p15:guide>
        <p15:guide id="11" orient="horz" pos="4104">
          <p15:clr>
            <a:srgbClr val="F26B43"/>
          </p15:clr>
        </p15:guide>
        <p15:guide id="12" orient="horz" pos="864">
          <p15:clr>
            <a:srgbClr val="F26B43"/>
          </p15:clr>
        </p15:guide>
        <p15:guide id="13" orient="horz" pos="360">
          <p15:clr>
            <a:srgbClr val="F26B43"/>
          </p15:clr>
        </p15:guide>
        <p15:guide id="14" orient="horz" pos="3936">
          <p15:clr>
            <a:srgbClr val="F26B43"/>
          </p15:clr>
        </p15:guide>
        <p15:guide id="15" pos="984">
          <p15:clr>
            <a:srgbClr val="F26B43"/>
          </p15:clr>
        </p15:guide>
        <p15:guide id="16" pos="5376">
          <p15:clr>
            <a:srgbClr val="F26B43"/>
          </p15:clr>
        </p15:guide>
        <p15:guide id="17" pos="2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slide" Target="slide4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Relationship Id="rId4" Type="http://schemas.openxmlformats.org/officeDocument/2006/relationships/slide" Target="slide4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Relationship Id="rId4" Type="http://schemas.openxmlformats.org/officeDocument/2006/relationships/slide" Target="slide4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" Target="slide15.xml"/><Relationship Id="rId1" Type="http://schemas.openxmlformats.org/officeDocument/2006/relationships/slideLayout" Target="../slideLayouts/slideLayout2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" Target="slide18.xml"/><Relationship Id="rId1" Type="http://schemas.openxmlformats.org/officeDocument/2006/relationships/slideLayout" Target="../slideLayouts/slideLayout2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" Target="slide34.xml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72253-072E-C934-ED38-5E6D221A7A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Employment Law for Business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F786C3-8819-262D-FE79-69274F5467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Chapter 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595065-D1F4-9800-4D0D-9FB705D0A2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77240" y="4718304"/>
            <a:ext cx="4397433" cy="873214"/>
          </a:xfrm>
        </p:spPr>
        <p:txBody>
          <a:bodyPr/>
          <a:lstStyle/>
          <a:p>
            <a:pPr marL="0" indent="0">
              <a:buNone/>
            </a:pPr>
            <a:r>
              <a:rPr lang="en-US" sz="1600" dirty="0">
                <a:effectLst/>
                <a:cs typeface="Arial" charset="0"/>
              </a:rPr>
              <a:t>The Employment Law Toolkit: Resources for Understanding the Law and Recurring Legal Concepts</a:t>
            </a:r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21829E-0530-05DD-8036-254910F60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© McGraw Hill LLC. All rights reserved. No reproduction or distribution without the prior written consent of McGraw Hill LLC.</a:t>
            </a:r>
          </a:p>
        </p:txBody>
      </p:sp>
    </p:spTree>
    <p:extLst>
      <p:ext uri="{BB962C8B-B14F-4D97-AF65-F5344CB8AC3E}">
        <p14:creationId xmlns:p14="http://schemas.microsoft.com/office/powerpoint/2010/main" val="5800849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effectLst/>
                <a:latin typeface="+mn-lt"/>
              </a:rPr>
              <a:t>At-Will Employment</a:t>
            </a:r>
            <a:endParaRPr lang="en-IN" sz="36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30C2E7-A673-4CFD-B0AB-88422D420EC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171921"/>
            <a:ext cx="8458200" cy="2152290"/>
          </a:xfrm>
        </p:spPr>
        <p:txBody>
          <a:bodyPr/>
          <a:lstStyle/>
          <a:p>
            <a:pPr marL="0" indent="0" eaLnBrk="1" hangingPunct="1">
              <a:spcBef>
                <a:spcPts val="1000"/>
              </a:spcBef>
              <a:buNone/>
            </a:pPr>
            <a:r>
              <a:rPr lang="en-IN" altLang="en-US" sz="2200" dirty="0">
                <a:cs typeface="Arial" charset="0"/>
              </a:rPr>
              <a:t>Employment relationship where there is no contractual obligation to remain in it for a defined period.</a:t>
            </a:r>
          </a:p>
          <a:p>
            <a:pPr eaLnBrk="1" hangingPunct="1">
              <a:spcBef>
                <a:spcPts val="1000"/>
              </a:spcBef>
            </a:pPr>
            <a:r>
              <a:rPr lang="en-IN" altLang="en-US" sz="2200" dirty="0">
                <a:cs typeface="Arial" charset="0"/>
              </a:rPr>
              <a:t>Origins in English feudal system.</a:t>
            </a:r>
          </a:p>
          <a:p>
            <a:pPr marL="342900" indent="-342900" eaLnBrk="1" hangingPunct="1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IN" altLang="en-US" sz="2200" dirty="0"/>
              <a:t>Employees/serfs could work for the employer/lord as long as they wished and leave when they no longer wished to work.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8EE471-6FCB-DA4B-9E98-F6AE51EF172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2900" y="3382168"/>
            <a:ext cx="8458200" cy="2810813"/>
          </a:xfrm>
        </p:spPr>
        <p:txBody>
          <a:bodyPr/>
          <a:lstStyle/>
          <a:p>
            <a:pPr marL="0" lvl="1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IN" altLang="en-US" sz="2200" dirty="0"/>
              <a:t>Either party may terminate the relationship at any time for a good reason, a poor reason, or no reason at all - just not for a bad one*: any of a few prohibited reasons covered by an </a:t>
            </a:r>
            <a:r>
              <a:rPr lang="en-IN" altLang="en-US" sz="2200" i="1" dirty="0"/>
              <a:t>exception.</a:t>
            </a:r>
            <a:endParaRPr lang="en-IN" altLang="en-US" sz="2200" dirty="0"/>
          </a:p>
          <a:p>
            <a:pPr marL="0" lvl="1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IN" altLang="en-US" sz="2200" dirty="0"/>
              <a:t>In theory, employment-at-will is symmetrical; in practice, employers hold more cards – thus courts have carved-out a few exceptional circumstances that limit employer discretion. </a:t>
            </a:r>
          </a:p>
          <a:p>
            <a:pPr marL="0" lvl="1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IN" altLang="en-US" sz="2200" dirty="0"/>
              <a:t>* One obvious ‘bad reason’ for termination would be in violation of the Civil Rights Act protections.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6052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>
                <a:effectLst/>
                <a:latin typeface="+mn-lt"/>
              </a:rPr>
              <a:t>Exclusions from At-Will Employment, Damages</a:t>
            </a:r>
            <a:endParaRPr lang="en-IN" sz="36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76709"/>
            <a:ext cx="8283512" cy="3634787"/>
          </a:xfrm>
        </p:spPr>
        <p:txBody>
          <a:bodyPr/>
          <a:lstStyle/>
          <a:p>
            <a:pPr marL="0" lvl="1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IN" altLang="en-US" b="1" dirty="0"/>
              <a:t>Government employees:</a:t>
            </a:r>
          </a:p>
          <a:p>
            <a:pPr marL="0" lvl="1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IN" altLang="en-US" dirty="0"/>
              <a:t>Employees covered by a Collective Bargaining Agreement (C</a:t>
            </a:r>
            <a:r>
              <a:rPr lang="en-IN" altLang="en-US" sz="100" dirty="0"/>
              <a:t> </a:t>
            </a:r>
            <a:r>
              <a:rPr lang="en-IN" altLang="en-US" dirty="0"/>
              <a:t>B</a:t>
            </a:r>
            <a:r>
              <a:rPr lang="en-IN" altLang="en-US" sz="100" dirty="0"/>
              <a:t> </a:t>
            </a:r>
            <a:r>
              <a:rPr lang="en-IN" altLang="en-US" dirty="0"/>
              <a:t>A).</a:t>
            </a:r>
          </a:p>
          <a:p>
            <a:pPr marL="0" lvl="1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IN" altLang="en-US" dirty="0"/>
              <a:t>Employees who have an individual contract with their employer that may: </a:t>
            </a:r>
          </a:p>
          <a:p>
            <a:pPr lvl="1">
              <a:lnSpc>
                <a:spcPct val="90000"/>
              </a:lnSpc>
            </a:pPr>
            <a:r>
              <a:rPr lang="en-IN" altLang="en-US" dirty="0"/>
              <a:t>Expressly limit employer’s discretion to “just cause” terminations, or</a:t>
            </a:r>
          </a:p>
          <a:p>
            <a:pPr lvl="1">
              <a:lnSpc>
                <a:spcPct val="90000"/>
              </a:lnSpc>
            </a:pPr>
            <a:r>
              <a:rPr lang="en-IN" altLang="en-US" dirty="0"/>
              <a:t>Define the duration of employment (For example, pro sports model).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DC25D8-FFE1-1362-98EC-4C9A2F8FD94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2900" y="4911496"/>
            <a:ext cx="8458200" cy="1609574"/>
          </a:xfrm>
        </p:spPr>
        <p:txBody>
          <a:bodyPr/>
          <a:lstStyle/>
          <a:p>
            <a:pPr marL="0" lvl="1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IN" altLang="en-US" dirty="0"/>
              <a:t>Damages for ‘Wrongful termination/unjust dismissal’.</a:t>
            </a:r>
          </a:p>
          <a:p>
            <a:pPr lvl="1">
              <a:lnSpc>
                <a:spcPct val="90000"/>
              </a:lnSpc>
            </a:pPr>
            <a:r>
              <a:rPr lang="en-IN" altLang="en-US" i="1" dirty="0"/>
              <a:t>Compensatory </a:t>
            </a:r>
            <a:r>
              <a:rPr lang="en-IN" altLang="en-US" dirty="0"/>
              <a:t>damages, to make injured party whole</a:t>
            </a:r>
          </a:p>
          <a:p>
            <a:pPr lvl="1">
              <a:lnSpc>
                <a:spcPct val="90000"/>
              </a:lnSpc>
            </a:pPr>
            <a:r>
              <a:rPr lang="en-IN" altLang="en-US" i="1" dirty="0"/>
              <a:t>Punitive</a:t>
            </a:r>
            <a:r>
              <a:rPr lang="en-IN" altLang="en-US" dirty="0"/>
              <a:t> Damages, intended to punish wrongdoer and deter others.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98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Exhibit 2.1 </a:t>
            </a:r>
            <a:r>
              <a:rPr lang="en-US" i="1" dirty="0"/>
              <a:t>Exceptions to the Doctrine of Employment-At-Will</a:t>
            </a:r>
            <a:endParaRPr lang="en-IN" i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76708"/>
            <a:ext cx="8458200" cy="5144873"/>
          </a:xfrm>
        </p:spPr>
        <p:txBody>
          <a:bodyPr/>
          <a:lstStyle/>
          <a:p>
            <a:pPr marL="0" lvl="2" indent="0" eaLnBrk="1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dirty="0"/>
              <a:t>States vary broadly in terms of their recognition of the exceptions to the doctrine of employment-at-will. Some states recognize one or more exceptions, while others might recognize none at all. In addition, the definition of these exceptions also may vary from state to state.</a:t>
            </a:r>
          </a:p>
          <a:p>
            <a:pPr marL="0" lvl="2" indent="0" eaLnBrk="1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dirty="0"/>
              <a:t>Bad faith, malicious, or retaliatory termination may serve as a violation of public policy.</a:t>
            </a:r>
          </a:p>
          <a:p>
            <a:pPr marL="0" lvl="2" indent="0" eaLnBrk="1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dirty="0"/>
              <a:t>Termination in breach of the implied covenant of good faith and fair dealing.</a:t>
            </a:r>
          </a:p>
          <a:p>
            <a:pPr marL="0" lvl="2" indent="0" eaLnBrk="1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dirty="0"/>
              <a:t>Termination in breach of some other implied contract term, such as those that might be created by employee handbook provisions (in certain jurisdictions).</a:t>
            </a:r>
          </a:p>
          <a:p>
            <a:pPr marL="0" lvl="2" indent="0" eaLnBrk="1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dirty="0"/>
              <a:t>Termination in violation of the doctrine of promissory estoppel (where the employee reasonably relied on an employer’s promise, to the employee’s detriment).</a:t>
            </a:r>
          </a:p>
          <a:p>
            <a:pPr marL="0" lvl="2" indent="0" eaLnBrk="1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dirty="0"/>
              <a:t>Other exceptions as determined by statutes (such as WARN, discussed later).</a:t>
            </a:r>
            <a:endParaRPr lang="en-US" altLang="en-US" dirty="0">
              <a:cs typeface="Arial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1517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192490"/>
            <a:ext cx="8458200" cy="784255"/>
          </a:xfrm>
        </p:spPr>
        <p:txBody>
          <a:bodyPr>
            <a:noAutofit/>
          </a:bodyPr>
          <a:lstStyle/>
          <a:p>
            <a:r>
              <a:rPr lang="en-US" dirty="0">
                <a:effectLst/>
              </a:rPr>
              <a:t>At-Will Exceptions: Public Policy </a:t>
            </a:r>
            <a:endParaRPr lang="en-IN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6963B2-9806-05F4-F651-E25AC6C1DBB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095720"/>
            <a:ext cx="8458200" cy="4858271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b="1" dirty="0">
                <a:cs typeface="Arial" charset="0"/>
              </a:rPr>
              <a:t>State laws</a:t>
            </a:r>
            <a:r>
              <a:rPr lang="en-US" altLang="en-US" dirty="0">
                <a:cs typeface="Arial" charset="0"/>
              </a:rPr>
              <a:t> vary widely regarding availability of exceptions. </a:t>
            </a:r>
          </a:p>
          <a:p>
            <a:pPr marL="0" indent="0" eaLnBrk="1" hangingPunct="1">
              <a:buNone/>
            </a:pPr>
            <a:r>
              <a:rPr lang="en-US" altLang="en-US" b="1" dirty="0">
                <a:cs typeface="Arial" charset="0"/>
              </a:rPr>
              <a:t>Public policy</a:t>
            </a:r>
            <a:r>
              <a:rPr lang="en-US" altLang="en-US" dirty="0">
                <a:cs typeface="Arial" charset="0"/>
              </a:rPr>
              <a:t>: concept intended to ensure that no one is permitted to act in ways that may injure the public or damage the public good. </a:t>
            </a:r>
          </a:p>
          <a:p>
            <a:pPr eaLnBrk="1" hangingPunct="1"/>
            <a:r>
              <a:rPr lang="en-US" altLang="en-US" dirty="0">
                <a:cs typeface="Arial" charset="0"/>
              </a:rPr>
              <a:t>arises when termination follows employee’s exercise of a right or duty (</a:t>
            </a:r>
            <a:r>
              <a:rPr lang="en-IN" altLang="en-US" sz="2400" dirty="0"/>
              <a:t>For example,</a:t>
            </a:r>
            <a:r>
              <a:rPr lang="en-US" altLang="en-US" dirty="0">
                <a:cs typeface="Arial" charset="0"/>
              </a:rPr>
              <a:t> jury duty), or refusal to disobey a law (</a:t>
            </a:r>
            <a:r>
              <a:rPr lang="en-IN" altLang="en-US" sz="2400" dirty="0"/>
              <a:t>For example</a:t>
            </a:r>
            <a:r>
              <a:rPr lang="en-US" altLang="en-US" dirty="0">
                <a:cs typeface="Arial" charset="0"/>
              </a:rPr>
              <a:t>, falsifying an environmental report).</a:t>
            </a:r>
          </a:p>
          <a:p>
            <a:pPr eaLnBrk="1" hangingPunct="1"/>
            <a:r>
              <a:rPr lang="en-US" altLang="en-US" i="1" dirty="0">
                <a:cs typeface="Arial" charset="0"/>
              </a:rPr>
              <a:t>Whistle-blowing</a:t>
            </a:r>
            <a:r>
              <a:rPr lang="en-IN" altLang="en-US" dirty="0">
                <a:cs typeface="Arial" charset="0"/>
              </a:rPr>
              <a:t>: protection for employees who report employer’s wrongdoing.</a:t>
            </a:r>
          </a:p>
          <a:p>
            <a:pPr lvl="1"/>
            <a:r>
              <a:rPr lang="en-IN" altLang="en-US" dirty="0">
                <a:cs typeface="Arial" charset="0"/>
              </a:rPr>
              <a:t>Great variation among state and federal statutes re provisions and possible rewards.</a:t>
            </a:r>
            <a:endParaRPr lang="en-US" altLang="en-US" dirty="0">
              <a:cs typeface="Arial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2006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>
                <a:effectLst/>
                <a:latin typeface="+mn-lt"/>
              </a:rPr>
              <a:t>At-will Exceptions: Retaliatory Discharge</a:t>
            </a:r>
            <a:endParaRPr lang="en-IN" sz="36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515700"/>
            <a:ext cx="8458200" cy="1726264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dirty="0">
                <a:cs typeface="Arial" charset="0"/>
              </a:rPr>
              <a:t>Terminations in response to an employee exercising rights provided by law, </a:t>
            </a:r>
            <a:r>
              <a:rPr lang="en-IN" altLang="en-US" dirty="0">
                <a:cs typeface="Arial" charset="0"/>
              </a:rPr>
              <a:t>f</a:t>
            </a:r>
            <a:r>
              <a:rPr lang="en-IN" altLang="en-US" sz="2400" dirty="0"/>
              <a:t>or example,</a:t>
            </a:r>
            <a:r>
              <a:rPr lang="en-US" altLang="en-US" dirty="0"/>
              <a:t> filing a claim charging discrimination.  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en-US" dirty="0"/>
              <a:t>Case: </a:t>
            </a:r>
            <a:r>
              <a:rPr lang="en-US" altLang="en-US" i="1" dirty="0"/>
              <a:t>Herawi v. Alabama Dept of Forensic Sciences. 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A6A5B6D-21F9-F4B2-FB90-25F29808767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2900" y="3360606"/>
            <a:ext cx="8458200" cy="2838091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dirty="0">
                <a:cs typeface="Arial" charset="0"/>
              </a:rPr>
              <a:t>Constitutional protections issues.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Government employer prohibited from termination or other adverse employment action based on worker’s engaging in constitutionally protected activities.</a:t>
            </a:r>
          </a:p>
          <a:p>
            <a:pPr lvl="1">
              <a:lnSpc>
                <a:spcPct val="90000"/>
              </a:lnSpc>
            </a:pPr>
            <a:r>
              <a:rPr lang="en-IN" dirty="0"/>
              <a:t>Note ‘free speech’ issue – Constitutional protections do not extend to private sector expressions, </a:t>
            </a:r>
            <a:r>
              <a:rPr lang="en-IN" altLang="en-US" sz="2400" dirty="0"/>
              <a:t>For example, </a:t>
            </a:r>
            <a:r>
              <a:rPr lang="en-IN" dirty="0"/>
              <a:t>Google/Damore firing.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8433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N" sz="3600" dirty="0">
                <a:effectLst/>
              </a:rPr>
              <a:t>Retaliatory Discharge: </a:t>
            </a:r>
            <a:r>
              <a:rPr lang="en-IN" sz="3600" i="1" dirty="0">
                <a:effectLst/>
              </a:rPr>
              <a:t>Prima Facie</a:t>
            </a:r>
            <a:r>
              <a:rPr lang="en-IN" sz="3600" dirty="0">
                <a:effectLst/>
              </a:rPr>
              <a:t> Case</a:t>
            </a:r>
            <a:endParaRPr lang="en-IN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E0144-9E79-40B3-BF5A-26122CC83CF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319106"/>
            <a:ext cx="8458200" cy="507961"/>
          </a:xfrm>
        </p:spPr>
        <p:txBody>
          <a:bodyPr/>
          <a:lstStyle/>
          <a:p>
            <a:r>
              <a:rPr lang="en-US" b="1" dirty="0"/>
              <a:t>Exhibit 2.4:</a:t>
            </a:r>
            <a:r>
              <a:rPr lang="en-US" dirty="0"/>
              <a:t> </a:t>
            </a:r>
            <a:r>
              <a:rPr lang="en-US" i="1" dirty="0"/>
              <a:t>Retaliatory Discharge: Prima Facie Case</a:t>
            </a:r>
          </a:p>
        </p:txBody>
      </p:sp>
      <p:pic>
        <p:nvPicPr>
          <p:cNvPr id="10" name="Picture 9" descr="A flow chart is depicted for retaliatory discharge: Prima facie case.">
            <a:extLst>
              <a:ext uri="{FF2B5EF4-FFF2-40B4-BE49-F238E27FC236}">
                <a16:creationId xmlns:a16="http://schemas.microsoft.com/office/drawing/2014/main" id="{08CEA75A-B79A-4C81-9907-F7523BEBD3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732" y="2050452"/>
            <a:ext cx="7201505" cy="1564914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9A7F8EA-5416-4731-BD91-68CE322A191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6419" y="3808190"/>
            <a:ext cx="8089171" cy="1234549"/>
          </a:xfrm>
        </p:spPr>
        <p:txBody>
          <a:bodyPr/>
          <a:lstStyle/>
          <a:p>
            <a:r>
              <a:rPr lang="en-US" sz="1800" b="1" i="0" u="none" strike="noStrike" baseline="0" dirty="0">
                <a:solidFill>
                  <a:srgbClr val="000000"/>
                </a:solidFill>
              </a:rPr>
              <a:t>Source: </a:t>
            </a:r>
            <a:r>
              <a:rPr lang="en-US" sz="1800" b="0" i="0" u="none" strike="noStrike" baseline="0" dirty="0">
                <a:solidFill>
                  <a:srgbClr val="000000"/>
                </a:solidFill>
              </a:rPr>
              <a:t>E</a:t>
            </a:r>
            <a:r>
              <a:rPr lang="en-US" sz="1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</a:rPr>
              <a:t>E</a:t>
            </a:r>
            <a:r>
              <a:rPr lang="en-US" sz="1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1800" b="0" i="0" u="none" strike="noStrike" baseline="0" dirty="0">
                <a:solidFill>
                  <a:srgbClr val="000000"/>
                </a:solidFill>
              </a:rPr>
              <a:t>O</a:t>
            </a:r>
            <a:r>
              <a:rPr lang="en-US" sz="1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1800" b="0" i="0" u="none" strike="noStrike" baseline="0" dirty="0">
                <a:solidFill>
                  <a:srgbClr val="000000"/>
                </a:solidFill>
              </a:rPr>
              <a:t>C, “Enforcement Guidance on Retaliation and Related Issues,” </a:t>
            </a:r>
            <a:r>
              <a:rPr lang="en-US" sz="1800" b="0" i="1" u="none" strike="noStrike" baseline="0" dirty="0">
                <a:solidFill>
                  <a:srgbClr val="000000"/>
                </a:solidFill>
              </a:rPr>
              <a:t>E</a:t>
            </a:r>
            <a:r>
              <a:rPr lang="en-US" sz="100" b="0" i="1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1800" b="0" i="1" u="none" strike="noStrike" baseline="0" dirty="0" err="1">
                <a:solidFill>
                  <a:srgbClr val="000000"/>
                </a:solidFill>
              </a:rPr>
              <a:t>E</a:t>
            </a:r>
            <a:r>
              <a:rPr lang="en-US" sz="100" b="0" i="1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1800" b="0" i="1" u="none" strike="noStrike" baseline="0" dirty="0">
                <a:solidFill>
                  <a:srgbClr val="000000"/>
                </a:solidFill>
              </a:rPr>
              <a:t>O</a:t>
            </a:r>
            <a:r>
              <a:rPr lang="en-US" sz="100" b="0" i="1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1800" b="0" i="1" u="none" strike="noStrike" baseline="0" dirty="0">
                <a:solidFill>
                  <a:srgbClr val="000000"/>
                </a:solidFill>
              </a:rPr>
              <a:t>C Compliance Manual </a:t>
            </a:r>
            <a:r>
              <a:rPr lang="en-US" sz="1800" b="0" i="0" u="none" strike="noStrike" baseline="0" dirty="0">
                <a:solidFill>
                  <a:srgbClr val="000000"/>
                </a:solidFill>
              </a:rPr>
              <a:t>(August 25, 2016), https://www.eeoc.gov/laws/guidance/enforcement-guidance-retaliation-and-related-issues November 1).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DC8247-8D8B-45A9-B5E7-13363676ED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91414" y="6213764"/>
            <a:ext cx="3561172" cy="301336"/>
          </a:xfrm>
        </p:spPr>
        <p:txBody>
          <a:bodyPr/>
          <a:lstStyle/>
          <a:p>
            <a:r>
              <a:rPr lang="en-US" sz="1200" dirty="0">
                <a:hlinkClick r:id="rId4" action="ppaction://hlinksldjump"/>
              </a:rPr>
              <a:t>Access the text alternative for slide images.</a:t>
            </a:r>
            <a:endParaRPr lang="en-US" sz="12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0777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>
                <a:effectLst/>
                <a:latin typeface="+mn-lt"/>
              </a:rPr>
              <a:t>At-will exception: Implied Covenant of Good Faith and Fair Dealing </a:t>
            </a:r>
            <a:endParaRPr lang="en-IN" sz="36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438105"/>
            <a:ext cx="8458200" cy="3835618"/>
          </a:xfrm>
        </p:spPr>
        <p:txBody>
          <a:bodyPr/>
          <a:lstStyle/>
          <a:p>
            <a:pPr lvl="1">
              <a:lnSpc>
                <a:spcPct val="90000"/>
              </a:lnSpc>
              <a:defRPr/>
            </a:pPr>
            <a:r>
              <a:rPr lang="en-US" altLang="en-US" dirty="0"/>
              <a:t>Implied contractual obligation to act in good faith in the fulfillment of each party’s reasonable contractual expectations.  Much more limited than ‘just cause’ termination protection.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dirty="0"/>
              <a:t>The court examines the parties’ actions to ascertain whether termination demonstrated bad faith.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dirty="0"/>
              <a:t>Case: </a:t>
            </a:r>
            <a:r>
              <a:rPr lang="en-US" altLang="en-US" i="1" dirty="0"/>
              <a:t>Guz v. Bechtel National, Inc</a:t>
            </a:r>
            <a:r>
              <a:rPr lang="en-US" altLang="en-US" dirty="0"/>
              <a:t>.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i="1" dirty="0"/>
              <a:t>Scenario 1.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dirty="0"/>
              <a:t>20 states recognize this exception.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8283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>
                <a:effectLst/>
              </a:rPr>
              <a:t>At-will Exception: Implied Contract </a:t>
            </a:r>
            <a:endParaRPr lang="en-IN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76709"/>
            <a:ext cx="8458200" cy="5176046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b="1" dirty="0">
                <a:cs typeface="Arial" charset="0"/>
              </a:rPr>
              <a:t>Implied contract</a:t>
            </a:r>
            <a:r>
              <a:rPr lang="en-US" altLang="en-US" dirty="0">
                <a:cs typeface="Arial" charset="0"/>
              </a:rPr>
              <a:t>: C</a:t>
            </a:r>
            <a:r>
              <a:rPr lang="en-IN" altLang="en-US" dirty="0">
                <a:cs typeface="Arial" charset="0"/>
              </a:rPr>
              <a:t>ontract term that is not expressed but is </a:t>
            </a:r>
            <a:r>
              <a:rPr lang="en-IN" altLang="en-US" i="1" dirty="0">
                <a:cs typeface="Arial" charset="0"/>
              </a:rPr>
              <a:t>created by other words or conduct </a:t>
            </a:r>
            <a:r>
              <a:rPr lang="en-IN" altLang="en-US" dirty="0">
                <a:cs typeface="Arial" charset="0"/>
              </a:rPr>
              <a:t>of the parties.</a:t>
            </a:r>
            <a:endParaRPr lang="en-US" altLang="en-US" dirty="0">
              <a:cs typeface="Arial" charset="0"/>
            </a:endParaRPr>
          </a:p>
          <a:p>
            <a:pPr marL="0" lvl="1" indent="0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en-IN" altLang="en-US" dirty="0"/>
              <a:t>Courts have found contracts implied from off-hand statements made by employers during pre-employment interviews.</a:t>
            </a:r>
          </a:p>
          <a:p>
            <a:pPr marL="0" lvl="1" indent="0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en-IN" altLang="en-US" dirty="0"/>
              <a:t>Employee handbook terms must be drafted with care to avoid implication that employment not at-will. </a:t>
            </a:r>
          </a:p>
          <a:p>
            <a:pPr lvl="1">
              <a:lnSpc>
                <a:spcPct val="90000"/>
              </a:lnSpc>
              <a:defRPr/>
            </a:pPr>
            <a:r>
              <a:rPr lang="en-IN" altLang="en-US" dirty="0"/>
              <a:t>Sloppy language like ‘permanent’ vs. ‘full-time’ employee should be avoided.</a:t>
            </a:r>
          </a:p>
          <a:p>
            <a:pPr lvl="1">
              <a:lnSpc>
                <a:spcPct val="90000"/>
              </a:lnSpc>
              <a:defRPr/>
            </a:pPr>
            <a:r>
              <a:rPr lang="en-IN" altLang="en-US" dirty="0"/>
              <a:t>Consider specific at-will term, signed-off by employee/retained in file.</a:t>
            </a:r>
          </a:p>
          <a:p>
            <a:pPr lvl="1">
              <a:lnSpc>
                <a:spcPct val="90000"/>
              </a:lnSpc>
              <a:defRPr/>
            </a:pPr>
            <a:r>
              <a:rPr lang="en-IN" altLang="en-US" dirty="0"/>
              <a:t>Include disclaimer of alternative interpretations.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3855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109255"/>
            <a:ext cx="8458200" cy="1069701"/>
          </a:xfrm>
        </p:spPr>
        <p:txBody>
          <a:bodyPr>
            <a:noAutofit/>
          </a:bodyPr>
          <a:lstStyle/>
          <a:p>
            <a:r>
              <a:rPr lang="en-US" sz="3600" dirty="0">
                <a:effectLst/>
              </a:rPr>
              <a:t>At-will Exception: Promissory Estoppel </a:t>
            </a:r>
            <a:endParaRPr lang="en-IN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42939"/>
            <a:ext cx="8458200" cy="1082931"/>
          </a:xfrm>
        </p:spPr>
        <p:txBody>
          <a:bodyPr/>
          <a:lstStyle/>
          <a:p>
            <a:pPr marL="0" indent="0" eaLnBrk="1" hangingPunct="1">
              <a:spcBef>
                <a:spcPts val="600"/>
              </a:spcBef>
              <a:buNone/>
            </a:pPr>
            <a:r>
              <a:rPr lang="en-IN" altLang="en-US" sz="2200" dirty="0">
                <a:cs typeface="Arial" charset="0"/>
              </a:rPr>
              <a:t>Tort’ legal concept, similar to the implied contract claim, except that the promise, implied or expressed, does not constitute a contractual term.</a:t>
            </a:r>
            <a:endParaRPr lang="en-US" altLang="en-US" sz="2200" dirty="0">
              <a:cs typeface="Arial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C25A5F-B58B-419A-8803-B3053314C96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42900" y="2402515"/>
            <a:ext cx="6251868" cy="397092"/>
          </a:xfrm>
        </p:spPr>
        <p:txBody>
          <a:bodyPr/>
          <a:lstStyle/>
          <a:p>
            <a:r>
              <a:rPr lang="en-US" sz="2000" b="1" dirty="0"/>
              <a:t>Exhibit 2.5: </a:t>
            </a:r>
            <a:r>
              <a:rPr lang="it-IT" sz="2000" b="0" i="1" u="none" strike="noStrike" baseline="0" dirty="0">
                <a:solidFill>
                  <a:srgbClr val="000000"/>
                </a:solidFill>
              </a:rPr>
              <a:t>Promissory Estoppel: Prima Facie Case</a:t>
            </a:r>
            <a:endParaRPr lang="en-US" sz="2000" i="1" dirty="0"/>
          </a:p>
        </p:txBody>
      </p:sp>
      <p:pic>
        <p:nvPicPr>
          <p:cNvPr id="4" name="Picture 3" descr="A flow chart demonstrates the sequence of events in a promissory estoppel prima facie case.">
            <a:extLst>
              <a:ext uri="{FF2B5EF4-FFF2-40B4-BE49-F238E27FC236}">
                <a16:creationId xmlns:a16="http://schemas.microsoft.com/office/drawing/2014/main" id="{49C391CD-28EF-BCA6-069F-7C29CF86CC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86" t="29559" r="7475"/>
          <a:stretch/>
        </p:blipFill>
        <p:spPr>
          <a:xfrm>
            <a:off x="1257301" y="2984108"/>
            <a:ext cx="6192982" cy="1306631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F5DC31E-EC4A-815D-521A-BDF231438A7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2900" y="4420812"/>
            <a:ext cx="8458200" cy="1733909"/>
          </a:xfrm>
        </p:spPr>
        <p:txBody>
          <a:bodyPr/>
          <a:lstStyle/>
          <a:p>
            <a:pPr marL="0" indent="0" eaLnBrk="1" hangingPunct="1">
              <a:spcBef>
                <a:spcPts val="500"/>
              </a:spcBef>
              <a:buNone/>
            </a:pPr>
            <a:r>
              <a:rPr lang="en-US" altLang="en-US" sz="2200" dirty="0">
                <a:cs typeface="Arial" charset="0"/>
              </a:rPr>
              <a:t>Specific statutory exceptions to employment at-will</a:t>
            </a:r>
          </a:p>
          <a:p>
            <a:pPr marL="291600" lvl="1" indent="-291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000" dirty="0"/>
              <a:t>Occupational Safety and Health Act (workplace safety complaints).</a:t>
            </a:r>
          </a:p>
          <a:p>
            <a:pPr marL="291600" lvl="1" indent="-291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000" dirty="0"/>
              <a:t>Fair Labor Standards Act  (complaints re fair pay). </a:t>
            </a:r>
          </a:p>
          <a:p>
            <a:pPr marL="291600" lvl="1" indent="-291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000" dirty="0"/>
              <a:t>Pregnancy Discrimination Act (pregnancy).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9CDC2AC6-6BF1-484A-812E-F94C5BB846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832978" y="6203373"/>
            <a:ext cx="3478045" cy="311727"/>
          </a:xfrm>
        </p:spPr>
        <p:txBody>
          <a:bodyPr/>
          <a:lstStyle/>
          <a:p>
            <a:r>
              <a:rPr lang="en-US" sz="1200" dirty="0">
                <a:hlinkClick r:id="rId4" action="ppaction://hlinksldjump"/>
              </a:rPr>
              <a:t>Access the text alternative for slide images.</a:t>
            </a:r>
            <a:endParaRPr lang="en-US" sz="12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2924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effectLst/>
              </a:rPr>
              <a:t>Constructive Discharge</a:t>
            </a:r>
            <a:endParaRPr lang="en-IN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76709"/>
            <a:ext cx="8458200" cy="5061746"/>
          </a:xfrm>
        </p:spPr>
        <p:txBody>
          <a:bodyPr/>
          <a:lstStyle/>
          <a:p>
            <a:pPr marL="0" indent="0" eaLnBrk="1" hangingPunct="1">
              <a:spcBef>
                <a:spcPts val="500"/>
              </a:spcBef>
              <a:buNone/>
            </a:pPr>
            <a:r>
              <a:rPr lang="en-US" altLang="en-US" b="1" dirty="0">
                <a:cs typeface="Arial" charset="0"/>
              </a:rPr>
              <a:t>Constructive discharge</a:t>
            </a:r>
            <a:r>
              <a:rPr lang="en-US" altLang="en-US" dirty="0">
                <a:cs typeface="Arial" charset="0"/>
              </a:rPr>
              <a:t>: Occurs when employer creates intolerable workplace conditions, such that employee</a:t>
            </a:r>
            <a:r>
              <a:rPr lang="en-IN" altLang="en-US" dirty="0">
                <a:cs typeface="Arial" charset="0"/>
              </a:rPr>
              <a:t> has no reasonable alternative but to leave. </a:t>
            </a:r>
            <a:endParaRPr lang="en-US" altLang="en-US" dirty="0">
              <a:cs typeface="Arial" charset="0"/>
            </a:endParaRPr>
          </a:p>
          <a:p>
            <a:pPr marL="0" lvl="1" indent="0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en-IN" altLang="en-US" dirty="0"/>
              <a:t>Intentional targeting of employee.</a:t>
            </a:r>
          </a:p>
          <a:p>
            <a:pPr marL="0" lvl="1" indent="0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en-IN" altLang="en-US" dirty="0"/>
              <a:t>Deliberate creation of intolerable conditions and </a:t>
            </a:r>
          </a:p>
          <a:p>
            <a:pPr marL="0" lvl="1" indent="0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en-IN" altLang="en-US" dirty="0"/>
              <a:t>Aggravating factors justified resignation.</a:t>
            </a:r>
          </a:p>
          <a:p>
            <a:pPr lvl="1">
              <a:lnSpc>
                <a:spcPct val="90000"/>
              </a:lnSpc>
              <a:defRPr/>
            </a:pPr>
            <a:r>
              <a:rPr lang="en-IN" altLang="en-US" dirty="0"/>
              <a:t>Heavy burden-of-proof on employee to establish intentional targeting.</a:t>
            </a:r>
          </a:p>
          <a:p>
            <a:pPr lvl="1">
              <a:lnSpc>
                <a:spcPct val="90000"/>
              </a:lnSpc>
              <a:defRPr/>
            </a:pPr>
            <a:r>
              <a:rPr lang="en-IN" altLang="en-US" u="sng" dirty="0"/>
              <a:t>Examples</a:t>
            </a:r>
            <a:r>
              <a:rPr lang="en-IN" altLang="en-US" dirty="0"/>
              <a:t>: police officer required to undergo remedial firearms training after repeated policy violations (no).</a:t>
            </a:r>
          </a:p>
          <a:p>
            <a:pPr lvl="1">
              <a:lnSpc>
                <a:spcPct val="90000"/>
              </a:lnSpc>
              <a:defRPr/>
            </a:pPr>
            <a:r>
              <a:rPr lang="en-IN" altLang="en-US" dirty="0"/>
              <a:t>Egyptian-born doctor subjected to extreme pattern of national origin discrimination (yes).    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130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Learning Objectives </a:t>
            </a:r>
            <a:r>
              <a:rPr lang="en-US" sz="1000" b="0" dirty="0"/>
              <a:t>1</a:t>
            </a:r>
            <a:endParaRPr lang="en-IN" sz="1000" b="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1"/>
          </p:nvPr>
        </p:nvSpPr>
        <p:spPr>
          <a:xfrm>
            <a:off x="342900" y="1276709"/>
            <a:ext cx="8458200" cy="4374283"/>
          </a:xfrm>
        </p:spPr>
        <p:txBody>
          <a:bodyPr/>
          <a:lstStyle/>
          <a:p>
            <a:pPr marL="291600" indent="-291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600" dirty="0"/>
              <a:t>Understand how to read and digest legal cases and citations. </a:t>
            </a:r>
          </a:p>
          <a:p>
            <a:pPr marL="291600" indent="-291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600" dirty="0"/>
              <a:t>Explain and distinguish the concepts of </a:t>
            </a:r>
            <a:r>
              <a:rPr lang="en-US" sz="2600" i="1" dirty="0"/>
              <a:t>stare decisis</a:t>
            </a:r>
            <a:r>
              <a:rPr lang="en-US" sz="2600" dirty="0"/>
              <a:t> and precedent. </a:t>
            </a:r>
          </a:p>
          <a:p>
            <a:pPr marL="291600" indent="-291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600" dirty="0"/>
              <a:t>Evaluate whether an employee is an at-will employee. </a:t>
            </a:r>
          </a:p>
          <a:p>
            <a:pPr marL="291600" indent="-291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600" dirty="0"/>
              <a:t>Determine if an at-will employee has sufficient basis for wrongful discharge.</a:t>
            </a:r>
          </a:p>
          <a:p>
            <a:pPr marL="291600" indent="-291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600" dirty="0"/>
              <a:t>Recognize and explain at least three exceptions to employment-at-will.</a:t>
            </a:r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</p:spPr>
        <p:txBody>
          <a:bodyPr/>
          <a:lstStyle/>
          <a:p>
            <a:fld id="{68151E55-6873-49E2-B8D5-2F265E6F1973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12221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157170"/>
            <a:ext cx="8458200" cy="903231"/>
          </a:xfrm>
        </p:spPr>
        <p:txBody>
          <a:bodyPr>
            <a:normAutofit/>
          </a:bodyPr>
          <a:lstStyle/>
          <a:p>
            <a:r>
              <a:rPr lang="en-US" sz="3600" dirty="0">
                <a:effectLst/>
              </a:rPr>
              <a:t>Other Restrictions on At-Will Doctrine</a:t>
            </a:r>
            <a:endParaRPr lang="en-IN" sz="1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060401"/>
            <a:ext cx="8458200" cy="4010363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en-US" altLang="en-US" sz="2200" dirty="0">
                <a:cs typeface="Arial" charset="0"/>
              </a:rPr>
              <a:t>The Worker Adjustment and Retraining Notification Act (W</a:t>
            </a:r>
            <a:r>
              <a:rPr lang="en-US" altLang="en-US" sz="100" dirty="0">
                <a:cs typeface="Arial" charset="0"/>
              </a:rPr>
              <a:t> </a:t>
            </a:r>
            <a:r>
              <a:rPr lang="en-US" altLang="en-US" sz="2200" dirty="0">
                <a:cs typeface="Arial" charset="0"/>
              </a:rPr>
              <a:t>A</a:t>
            </a:r>
            <a:r>
              <a:rPr lang="en-US" altLang="en-US" sz="100" dirty="0">
                <a:cs typeface="Arial" charset="0"/>
              </a:rPr>
              <a:t> </a:t>
            </a:r>
            <a:r>
              <a:rPr lang="en-US" altLang="en-US" sz="2200" dirty="0">
                <a:cs typeface="Arial" charset="0"/>
              </a:rPr>
              <a:t>R</a:t>
            </a:r>
            <a:r>
              <a:rPr lang="en-US" altLang="en-US" sz="100" dirty="0">
                <a:cs typeface="Arial" charset="0"/>
              </a:rPr>
              <a:t> </a:t>
            </a:r>
            <a:r>
              <a:rPr lang="en-US" altLang="en-US" sz="2200" dirty="0">
                <a:cs typeface="Arial" charset="0"/>
              </a:rPr>
              <a:t>N).</a:t>
            </a:r>
          </a:p>
          <a:p>
            <a:pPr marL="0" lvl="1" indent="0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en-US" altLang="en-US" sz="2200" dirty="0"/>
              <a:t>Requires employers with over 100 employees to give 60 days’ advance notice of a plant closing or ‘mass layoff’ (as defined) to affected employees.</a:t>
            </a:r>
          </a:p>
          <a:p>
            <a:pPr marL="0" lvl="1" indent="0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en-US" altLang="en-US" sz="2200" dirty="0"/>
              <a:t>Some affected firms pay-out 60 days wages in lieu of Notice, citing concerns for lost productivity, sabotage, theft.</a:t>
            </a:r>
          </a:p>
          <a:p>
            <a:pPr marL="0" lvl="1" indent="0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en-US" altLang="en-US" sz="2200" dirty="0"/>
              <a:t>Exceptions.</a:t>
            </a:r>
          </a:p>
          <a:p>
            <a:pPr marL="342900" lvl="2" indent="-342900">
              <a:lnSpc>
                <a:spcPct val="90000"/>
              </a:lnSpc>
              <a:defRPr/>
            </a:pPr>
            <a:r>
              <a:rPr lang="en-US" altLang="en-US" sz="2200" dirty="0">
                <a:cs typeface="Arial" charset="0"/>
              </a:rPr>
              <a:t>‘Faltering company’ exception.</a:t>
            </a:r>
          </a:p>
          <a:p>
            <a:pPr marL="342900" lvl="2" indent="-342900">
              <a:lnSpc>
                <a:spcPct val="90000"/>
              </a:lnSpc>
              <a:defRPr/>
            </a:pPr>
            <a:r>
              <a:rPr lang="en-US" altLang="en-US" sz="2200" dirty="0">
                <a:cs typeface="Arial" charset="0"/>
              </a:rPr>
              <a:t>‘Sudden, dramatic, unexpected’ business changes.</a:t>
            </a:r>
          </a:p>
          <a:p>
            <a:pPr marL="342900" lvl="2" indent="-342900">
              <a:lnSpc>
                <a:spcPct val="90000"/>
              </a:lnSpc>
              <a:defRPr/>
            </a:pPr>
            <a:r>
              <a:rPr lang="en-US" altLang="en-US" sz="2200" dirty="0">
                <a:cs typeface="Arial" charset="0"/>
              </a:rPr>
              <a:t>Certain natural calamities.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342900" y="5236489"/>
            <a:ext cx="8458200" cy="561110"/>
          </a:xfrm>
        </p:spPr>
        <p:txBody>
          <a:bodyPr/>
          <a:lstStyle/>
          <a:p>
            <a:pPr marL="0" lvl="2" indent="0" eaLnBrk="1" hangingPunct="1">
              <a:lnSpc>
                <a:spcPct val="90000"/>
              </a:lnSpc>
              <a:spcBef>
                <a:spcPts val="1000"/>
              </a:spcBef>
              <a:buSzPct val="120000"/>
              <a:buNone/>
            </a:pPr>
            <a:r>
              <a:rPr lang="en-US" altLang="en-US" sz="2400" b="1" dirty="0">
                <a:cs typeface="Arial" charset="0"/>
              </a:rPr>
              <a:t>Note: </a:t>
            </a:r>
            <a:r>
              <a:rPr lang="en-US" altLang="en-US" sz="2400" dirty="0">
                <a:cs typeface="Arial" charset="0"/>
              </a:rPr>
              <a:t>Similar state laws may vary criteria, exceptions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6237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en-US" sz="3600" dirty="0">
                <a:cs typeface="Arial" charset="0"/>
              </a:rPr>
              <a:t>Wrongful Discharge Based on Other ‘Tort’ Liability.</a:t>
            </a:r>
            <a:endParaRPr lang="en-IN" sz="360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342900" y="1474137"/>
            <a:ext cx="8458200" cy="3425870"/>
          </a:xfrm>
        </p:spPr>
        <p:txBody>
          <a:bodyPr/>
          <a:lstStyle/>
          <a:p>
            <a:pPr marL="0" lvl="1" indent="0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en-US" altLang="en-US" sz="2800" dirty="0"/>
              <a:t>‘Tort’ is a non-contractual civil wrong for which the law provides a Cause of Action. Employer actions against employee(s) can qualify.  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2800" dirty="0"/>
              <a:t>Intentional and outrageous conduct.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2800" dirty="0"/>
              <a:t>Infliction of emotional distress.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2800" dirty="0"/>
              <a:t>Defamation.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2800" dirty="0"/>
              <a:t>Wrongful invasion of privacy.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342900" y="5076652"/>
            <a:ext cx="8458200" cy="878712"/>
          </a:xfrm>
        </p:spPr>
        <p:txBody>
          <a:bodyPr/>
          <a:lstStyle/>
          <a:p>
            <a:pPr marL="0" lvl="2" indent="0" eaLnBrk="1" hangingPunct="1">
              <a:lnSpc>
                <a:spcPct val="90000"/>
              </a:lnSpc>
              <a:spcBef>
                <a:spcPts val="1000"/>
              </a:spcBef>
              <a:buSzPct val="120000"/>
              <a:buNone/>
            </a:pPr>
            <a:r>
              <a:rPr lang="en-US" altLang="en-US" sz="2800" dirty="0"/>
              <a:t>Damages may be limited by workers compensation statutes.</a:t>
            </a:r>
            <a:endParaRPr lang="en-US" altLang="en-US" sz="2800" dirty="0">
              <a:cs typeface="Arial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1936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effectLst/>
              </a:rPr>
              <a:t>Employment Discrimination Concepts </a:t>
            </a:r>
            <a:endParaRPr lang="en-IN" sz="360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342900" y="1276709"/>
            <a:ext cx="8458200" cy="4220082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800" dirty="0">
                <a:cs typeface="Arial" charset="0"/>
              </a:rPr>
              <a:t>Federal law, and many states, prohibit employment discrimination based on race, color, sex, religion, national origin, age, disability, genetic information and other characteristics - ‘status’ factors that should be irrelevant to employment decisions.    </a:t>
            </a:r>
          </a:p>
          <a:p>
            <a:pPr marL="0" indent="0">
              <a:buNone/>
            </a:pPr>
            <a:r>
              <a:rPr lang="en-US" altLang="en-US" sz="2800" dirty="0">
                <a:cs typeface="Arial" charset="0"/>
              </a:rPr>
              <a:t>There are two types of discrimination claims that all characteristics have in common: 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2800" b="1" dirty="0"/>
              <a:t>Disparate treatment</a:t>
            </a:r>
            <a:r>
              <a:rPr lang="en-US" altLang="en-US" sz="2800" dirty="0"/>
              <a:t>.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2800" b="1" dirty="0"/>
              <a:t>Disparate impact</a:t>
            </a:r>
            <a:r>
              <a:rPr lang="en-US" altLang="en-US" sz="2800" dirty="0"/>
              <a:t>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2459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>
                <a:effectLst/>
              </a:rPr>
              <a:t>Employment Discrimination: </a:t>
            </a:r>
            <a:r>
              <a:rPr lang="en-US" sz="3600" b="1" dirty="0">
                <a:effectLst/>
              </a:rPr>
              <a:t>Disparate Treatment</a:t>
            </a:r>
            <a:endParaRPr lang="en-IN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1539572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200" dirty="0">
                <a:cs typeface="Arial" charset="0"/>
              </a:rPr>
              <a:t>Disparate treatment: </a:t>
            </a:r>
            <a:r>
              <a:rPr lang="en-IN" altLang="en-US" sz="2200" dirty="0">
                <a:cs typeface="Arial" charset="0"/>
              </a:rPr>
              <a:t>Treating similarly situated employee differently because of prohibited Title VII or other protected characteristics.   </a:t>
            </a:r>
            <a:endParaRPr lang="en-US" altLang="en-US" sz="2200" dirty="0">
              <a:cs typeface="Arial" charset="0"/>
            </a:endParaRPr>
          </a:p>
          <a:p>
            <a:pPr marL="0" lvl="1" indent="0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en-US" altLang="en-US" sz="2200" dirty="0"/>
              <a:t>Considered intentional discrimination (see Hiring exhibit, below).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F0C04D-61D0-7EC9-96DA-B08323ADC39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2900" y="2997270"/>
            <a:ext cx="8458200" cy="3382748"/>
          </a:xfrm>
        </p:spPr>
        <p:txBody>
          <a:bodyPr/>
          <a:lstStyle/>
          <a:p>
            <a:r>
              <a:rPr lang="en-US" sz="2200" b="1" dirty="0"/>
              <a:t>Exhibit 2.6:</a:t>
            </a:r>
            <a:r>
              <a:rPr lang="en-US" sz="2200" dirty="0"/>
              <a:t> </a:t>
            </a:r>
            <a:r>
              <a:rPr lang="en-US" sz="2200" i="1" dirty="0"/>
              <a:t>Disparate Treatment Discrimination: Prima Facie Case.</a:t>
            </a:r>
          </a:p>
          <a:p>
            <a:pPr marL="292608" indent="-292608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200" b="0" i="0" u="none" strike="noStrike" baseline="0" dirty="0">
                <a:solidFill>
                  <a:srgbClr val="000000"/>
                </a:solidFill>
              </a:rPr>
              <a:t>Employee belongs to a class protected under Title VII.</a:t>
            </a:r>
          </a:p>
          <a:p>
            <a:pPr marL="292608" indent="-292608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200" b="0" i="0" u="none" strike="noStrike" baseline="0" dirty="0">
                <a:solidFill>
                  <a:srgbClr val="000000"/>
                </a:solidFill>
              </a:rPr>
              <a:t>Employee applied for and was qualified for a job for which the employer was seeking applicants.</a:t>
            </a:r>
          </a:p>
          <a:p>
            <a:pPr marL="292608" indent="-292608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200" b="0" i="0" u="none" strike="noStrike" baseline="0" dirty="0">
                <a:solidFill>
                  <a:srgbClr val="000000"/>
                </a:solidFill>
              </a:rPr>
              <a:t>Employee was rejected and, after the rejection, the position remained open.</a:t>
            </a:r>
          </a:p>
          <a:p>
            <a:pPr marL="292608" indent="-292608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200" b="0" i="0" u="none" strike="noStrike" baseline="0" dirty="0">
                <a:solidFill>
                  <a:srgbClr val="000000"/>
                </a:solidFill>
              </a:rPr>
              <a:t>Employer continued to seek applicants with the rejected applicant’s qualifications.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7022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58454"/>
            <a:ext cx="8458200" cy="939906"/>
          </a:xfrm>
        </p:spPr>
        <p:txBody>
          <a:bodyPr>
            <a:noAutofit/>
          </a:bodyPr>
          <a:lstStyle/>
          <a:p>
            <a:r>
              <a:rPr lang="en-US" sz="3200" dirty="0">
                <a:effectLst/>
              </a:rPr>
              <a:t>Employment Discrimination Concepts,  Disparate Treatment: </a:t>
            </a:r>
            <a:r>
              <a:rPr lang="en-US" sz="3200" b="1" dirty="0">
                <a:effectLst/>
              </a:rPr>
              <a:t>Defenses</a:t>
            </a:r>
            <a:endParaRPr lang="en-IN" sz="3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4402EB-079F-D80D-E137-CBD9DDFB24A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522847"/>
            <a:ext cx="8458200" cy="783935"/>
          </a:xfrm>
        </p:spPr>
        <p:txBody>
          <a:bodyPr/>
          <a:lstStyle/>
          <a:p>
            <a:pPr marL="0" indent="0" eaLnBrk="1" hangingPunct="1">
              <a:spcBef>
                <a:spcPts val="900"/>
              </a:spcBef>
              <a:buNone/>
            </a:pPr>
            <a:r>
              <a:rPr lang="en-US" altLang="en-US" sz="2000" b="1" dirty="0">
                <a:cs typeface="Arial" charset="0"/>
              </a:rPr>
              <a:t>Employer’s defense: L</a:t>
            </a:r>
            <a:r>
              <a:rPr lang="en-US" altLang="en-US" sz="2000" b="1" dirty="0"/>
              <a:t>egitimate, Nondiscriminatory Reason (L</a:t>
            </a:r>
            <a:r>
              <a:rPr lang="en-US" altLang="en-US" sz="100" b="1" dirty="0"/>
              <a:t> </a:t>
            </a:r>
            <a:r>
              <a:rPr lang="en-US" altLang="en-US" sz="2000" b="1" dirty="0"/>
              <a:t>N</a:t>
            </a:r>
            <a:r>
              <a:rPr lang="en-US" altLang="en-US" sz="100" b="1" dirty="0"/>
              <a:t> </a:t>
            </a:r>
            <a:r>
              <a:rPr lang="en-US" altLang="en-US" sz="2000" b="1" dirty="0"/>
              <a:t>D</a:t>
            </a:r>
            <a:r>
              <a:rPr lang="en-US" altLang="en-US" sz="100" b="1" dirty="0"/>
              <a:t> </a:t>
            </a:r>
            <a:r>
              <a:rPr lang="en-US" altLang="en-US" sz="2000" b="1" dirty="0"/>
              <a:t>R):</a:t>
            </a:r>
          </a:p>
          <a:p>
            <a:pPr marL="342900" lvl="2" indent="-342900">
              <a:lnSpc>
                <a:spcPct val="90000"/>
              </a:lnSpc>
              <a:defRPr/>
            </a:pPr>
            <a:r>
              <a:rPr lang="en-US" altLang="en-US" dirty="0"/>
              <a:t>Permissible (non-discriminatory) rationale justified employer action.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8833946-7788-231B-8364-6494069A496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2900" y="2429143"/>
            <a:ext cx="8458200" cy="1082986"/>
          </a:xfrm>
        </p:spPr>
        <p:txBody>
          <a:bodyPr/>
          <a:lstStyle/>
          <a:p>
            <a:pPr marL="0" lvl="1" indent="0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en-US" altLang="en-US" sz="2000" b="1" dirty="0">
                <a:solidFill>
                  <a:prstClr val="black"/>
                </a:solidFill>
              </a:rPr>
              <a:t>Employee’s Rejoinder – Pretext:</a:t>
            </a:r>
          </a:p>
          <a:p>
            <a:pPr lvl="1">
              <a:lnSpc>
                <a:spcPct val="90000"/>
              </a:lnSpc>
              <a:defRPr/>
            </a:pPr>
            <a:r>
              <a:rPr lang="en-IN" altLang="en-US" sz="2000" dirty="0">
                <a:solidFill>
                  <a:prstClr val="black"/>
                </a:solidFill>
              </a:rPr>
              <a:t>Evidence that the employer’s L</a:t>
            </a:r>
            <a:r>
              <a:rPr lang="en-IN" altLang="en-US" sz="100" dirty="0">
                <a:solidFill>
                  <a:prstClr val="black"/>
                </a:solidFill>
              </a:rPr>
              <a:t> </a:t>
            </a:r>
            <a:r>
              <a:rPr lang="en-IN" altLang="en-US" sz="2000" dirty="0">
                <a:solidFill>
                  <a:prstClr val="black"/>
                </a:solidFill>
              </a:rPr>
              <a:t>N</a:t>
            </a:r>
            <a:r>
              <a:rPr lang="en-IN" altLang="en-US" sz="100" dirty="0">
                <a:solidFill>
                  <a:prstClr val="black"/>
                </a:solidFill>
              </a:rPr>
              <a:t> </a:t>
            </a:r>
            <a:r>
              <a:rPr lang="en-IN" altLang="en-US" sz="2000" dirty="0">
                <a:solidFill>
                  <a:prstClr val="black"/>
                </a:solidFill>
              </a:rPr>
              <a:t>D</a:t>
            </a:r>
            <a:r>
              <a:rPr lang="en-IN" altLang="en-US" sz="100" dirty="0">
                <a:solidFill>
                  <a:prstClr val="black"/>
                </a:solidFill>
              </a:rPr>
              <a:t> </a:t>
            </a:r>
            <a:r>
              <a:rPr lang="en-IN" altLang="en-US" sz="2000" dirty="0">
                <a:solidFill>
                  <a:prstClr val="black"/>
                </a:solidFill>
              </a:rPr>
              <a:t>R was a ‘mere pretext’ for the discriminatory action – actual motive was discriminatory</a:t>
            </a:r>
            <a:r>
              <a:rPr lang="en-US" altLang="en-US" sz="2000" dirty="0">
                <a:solidFill>
                  <a:prstClr val="black"/>
                </a:solidFill>
              </a:rPr>
              <a:t>.</a:t>
            </a:r>
            <a:endParaRPr lang="en-IN" altLang="en-US" sz="2000" dirty="0">
              <a:solidFill>
                <a:prstClr val="black"/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2B3B53B-FCF6-8185-8FBF-CD2A191A998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42900" y="3634490"/>
            <a:ext cx="8458200" cy="2496146"/>
          </a:xfrm>
        </p:spPr>
        <p:txBody>
          <a:bodyPr/>
          <a:lstStyle/>
          <a:p>
            <a:pPr marL="0" lvl="1" indent="0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en-US" altLang="en-US" sz="2000" b="1" dirty="0"/>
              <a:t>Bona Fide Occupational Qualification</a:t>
            </a:r>
            <a:r>
              <a:rPr lang="en-US" altLang="en-US" sz="2000" dirty="0"/>
              <a:t> (B</a:t>
            </a:r>
            <a:r>
              <a:rPr lang="en-US" altLang="en-US" sz="100" dirty="0"/>
              <a:t> </a:t>
            </a:r>
            <a:r>
              <a:rPr lang="en-US" altLang="en-US" sz="2000" dirty="0"/>
              <a:t>F</a:t>
            </a:r>
            <a:r>
              <a:rPr lang="en-US" altLang="en-US" sz="100" dirty="0"/>
              <a:t> </a:t>
            </a:r>
            <a:r>
              <a:rPr lang="en-US" altLang="en-US" sz="2000" dirty="0"/>
              <a:t>O</a:t>
            </a:r>
            <a:r>
              <a:rPr lang="en-US" altLang="en-US" sz="100" dirty="0"/>
              <a:t> </a:t>
            </a:r>
            <a:r>
              <a:rPr lang="en-US" altLang="en-US" sz="2000" dirty="0"/>
              <a:t>Q) defense:   </a:t>
            </a:r>
          </a:p>
          <a:p>
            <a:pPr marL="0" lvl="1" indent="0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en-US" altLang="en-US" sz="2000" dirty="0"/>
              <a:t>Permissible discrimination if legally necessary for employer’s particular business.</a:t>
            </a:r>
          </a:p>
          <a:p>
            <a:pPr marL="342900" lvl="2" indent="-342900">
              <a:lnSpc>
                <a:spcPct val="90000"/>
              </a:lnSpc>
            </a:pPr>
            <a:r>
              <a:rPr lang="en-US" altLang="en-US" dirty="0">
                <a:cs typeface="Arial" charset="0"/>
              </a:rPr>
              <a:t>Legalized discrimination, very </a:t>
            </a:r>
            <a:r>
              <a:rPr lang="en-IN" altLang="en-US" dirty="0">
                <a:cs typeface="Arial" charset="0"/>
              </a:rPr>
              <a:t>narrowly construed by E</a:t>
            </a:r>
            <a:r>
              <a:rPr lang="en-IN" altLang="en-US" sz="100" dirty="0">
                <a:cs typeface="Arial" charset="0"/>
              </a:rPr>
              <a:t> </a:t>
            </a:r>
            <a:r>
              <a:rPr lang="en-IN" altLang="en-US" dirty="0" err="1">
                <a:cs typeface="Arial" charset="0"/>
              </a:rPr>
              <a:t>E</a:t>
            </a:r>
            <a:r>
              <a:rPr lang="en-IN" altLang="en-US" sz="100" dirty="0">
                <a:cs typeface="Arial" charset="0"/>
              </a:rPr>
              <a:t> </a:t>
            </a:r>
            <a:r>
              <a:rPr lang="en-IN" altLang="en-US" dirty="0">
                <a:cs typeface="Arial" charset="0"/>
              </a:rPr>
              <a:t>O</a:t>
            </a:r>
            <a:r>
              <a:rPr lang="en-IN" altLang="en-US" sz="100" dirty="0">
                <a:cs typeface="Arial" charset="0"/>
              </a:rPr>
              <a:t> </a:t>
            </a:r>
            <a:r>
              <a:rPr lang="en-IN" altLang="en-US" dirty="0">
                <a:cs typeface="Arial" charset="0"/>
              </a:rPr>
              <a:t>C, courts, and Not available in race cases.</a:t>
            </a:r>
            <a:endParaRPr lang="en-US" altLang="en-US" dirty="0">
              <a:cs typeface="Arial" charset="0"/>
            </a:endParaRPr>
          </a:p>
          <a:p>
            <a:pPr marL="342900" lvl="2" indent="-342900">
              <a:lnSpc>
                <a:spcPct val="90000"/>
              </a:lnSpc>
            </a:pPr>
            <a:r>
              <a:rPr lang="en-US" altLang="en-US" dirty="0">
                <a:cs typeface="Arial" charset="0"/>
              </a:rPr>
              <a:t>Case: </a:t>
            </a:r>
            <a:r>
              <a:rPr lang="en-US" altLang="en-US" i="1" dirty="0">
                <a:cs typeface="Arial" charset="0"/>
              </a:rPr>
              <a:t>Wilson v. Southwest Airlines Company, </a:t>
            </a:r>
            <a:r>
              <a:rPr lang="en-US" altLang="en-US" dirty="0">
                <a:cs typeface="Arial" charset="0"/>
              </a:rPr>
              <a:t>contrast Playboy bunnies and Hooters girls.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679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2-Part BFOQ Test</a:t>
            </a:r>
            <a:endParaRPr lang="en-IN" sz="36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4402EB-079F-D80D-E137-CBD9DDFB24A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sz="2000" dirty="0"/>
              <a:t>1 - Does the job require that the employee be of one sex </a:t>
            </a:r>
            <a:r>
              <a:rPr lang="en-US" sz="2000" i="1" dirty="0"/>
              <a:t>only</a:t>
            </a:r>
            <a:r>
              <a:rPr lang="en-US" sz="2000" dirty="0"/>
              <a:t>? (also applies to other protected characteristics – except race).  </a:t>
            </a:r>
          </a:p>
          <a:p>
            <a:r>
              <a:rPr lang="en-US" sz="2000" dirty="0"/>
              <a:t>2 – If yes, is that requirement reasonably necessary to the ‘</a:t>
            </a:r>
            <a:r>
              <a:rPr lang="en-US" sz="2000" i="1" dirty="0"/>
              <a:t>essence</a:t>
            </a:r>
            <a:r>
              <a:rPr lang="en-US" sz="2000" dirty="0"/>
              <a:t>’ of the business?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5D9355-158B-4B81-AE25-3D17576A7CB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42900" y="2945303"/>
            <a:ext cx="8458200" cy="2780088"/>
          </a:xfrm>
        </p:spPr>
        <p:txBody>
          <a:bodyPr/>
          <a:lstStyle/>
          <a:p>
            <a:pPr lvl="1"/>
            <a:r>
              <a:rPr lang="en-US" sz="2000" dirty="0"/>
              <a:t>Essence of airline business is travel, not pampering. </a:t>
            </a:r>
          </a:p>
          <a:p>
            <a:pPr lvl="1"/>
            <a:r>
              <a:rPr lang="en-US" sz="2000" dirty="0"/>
              <a:t>Essence of Playboy Clubs’ business is heterosexual male fantasy.  </a:t>
            </a:r>
          </a:p>
          <a:p>
            <a:pPr lvl="1"/>
            <a:r>
              <a:rPr lang="en-US" sz="2000" dirty="0"/>
              <a:t>Essence of Hooters restaurants is serving chicken wings (they are not, after all, </a:t>
            </a:r>
            <a:r>
              <a:rPr lang="en-US" sz="2000" dirty="0" err="1"/>
              <a:t>breastaurants</a:t>
            </a:r>
            <a:r>
              <a:rPr lang="en-US" sz="2000" dirty="0"/>
              <a:t>).</a:t>
            </a:r>
          </a:p>
          <a:p>
            <a:pPr lvl="2"/>
            <a:r>
              <a:rPr lang="en-US" dirty="0"/>
              <a:t>Hooters did market to its customer demographic by resisting equal opportunity for male servers. (‘Washington – get a grip!’).</a:t>
            </a:r>
          </a:p>
          <a:p>
            <a:pPr lvl="2"/>
            <a:r>
              <a:rPr lang="en-US" dirty="0"/>
              <a:t>Distinction between ‘marketing’ and ‘business essence.’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8833946-7788-231B-8364-6494069A496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2900" y="5801519"/>
            <a:ext cx="8458200" cy="438150"/>
          </a:xfrm>
        </p:spPr>
        <p:txBody>
          <a:bodyPr/>
          <a:lstStyle/>
          <a:p>
            <a:pPr marL="0" lvl="1" indent="0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en-US" sz="2000" b="1" dirty="0"/>
              <a:t>Note</a:t>
            </a:r>
            <a:r>
              <a:rPr lang="en-US" sz="2000" dirty="0"/>
              <a:t> that co-worker or customer preference is irrelevant.</a:t>
            </a:r>
            <a:endParaRPr lang="en-IN" altLang="en-US" sz="2000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7873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159207"/>
            <a:ext cx="8458200" cy="903231"/>
          </a:xfrm>
        </p:spPr>
        <p:txBody>
          <a:bodyPr>
            <a:noAutofit/>
          </a:bodyPr>
          <a:lstStyle/>
          <a:p>
            <a:r>
              <a:rPr lang="en-US" sz="3600" dirty="0">
                <a:effectLst/>
              </a:rPr>
              <a:t>Employment Discrimination:  </a:t>
            </a:r>
            <a:r>
              <a:rPr lang="en-US" sz="3600" b="1" dirty="0">
                <a:effectLst/>
              </a:rPr>
              <a:t>Disparate Impact </a:t>
            </a:r>
            <a:r>
              <a:rPr lang="en-US" sz="1000" b="0" dirty="0">
                <a:solidFill>
                  <a:prstClr val="black"/>
                </a:solidFill>
                <a:effectLst/>
              </a:rPr>
              <a:t>1</a:t>
            </a:r>
            <a:endParaRPr lang="en-IN" sz="3600" b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4402EB-079F-D80D-E137-CBD9DDFB24A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250716"/>
            <a:ext cx="8458200" cy="903231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sz="1600" dirty="0">
                <a:cs typeface="Arial" charset="0"/>
              </a:rPr>
              <a:t>Disparate impact: Discriminatory effect of a </a:t>
            </a:r>
            <a:r>
              <a:rPr lang="en-US" altLang="en-US" sz="1600" i="1" dirty="0">
                <a:cs typeface="Arial" charset="0"/>
              </a:rPr>
              <a:t>facially neutral policy</a:t>
            </a:r>
            <a:r>
              <a:rPr lang="en-US" altLang="en-US" sz="1600" b="1" dirty="0">
                <a:cs typeface="Arial" charset="0"/>
              </a:rPr>
              <a:t> </a:t>
            </a:r>
            <a:r>
              <a:rPr lang="en-US" altLang="en-US" sz="1600" dirty="0">
                <a:cs typeface="Arial" charset="0"/>
              </a:rPr>
              <a:t>on a Title VII group.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1600" b="1" dirty="0"/>
              <a:t>Facially neutral policy</a:t>
            </a:r>
            <a:r>
              <a:rPr lang="en-IN" altLang="en-US" sz="1600" b="1" dirty="0"/>
              <a:t>: </a:t>
            </a:r>
            <a:r>
              <a:rPr lang="en-IN" altLang="en-US" sz="1600" dirty="0"/>
              <a:t>Workplace policy that applies equally to all covered employees, regardless of protected status - often an HR ‘screening device’ (see Exhibit below).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8833946-7788-231B-8364-6494069A496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2900" y="2233931"/>
            <a:ext cx="8458200" cy="2784877"/>
          </a:xfrm>
        </p:spPr>
        <p:txBody>
          <a:bodyPr/>
          <a:lstStyle/>
          <a:p>
            <a:pPr marL="0" lvl="1" indent="0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en-US" sz="1600" b="1" dirty="0"/>
              <a:t>Exhibit 2.8: </a:t>
            </a:r>
            <a:r>
              <a:rPr lang="en-US" sz="1600" i="1" dirty="0"/>
              <a:t>Disparate Impact Screening Devices.</a:t>
            </a:r>
          </a:p>
          <a:p>
            <a:pPr marL="0" lvl="1" indent="0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en-US" sz="1600" i="1" dirty="0"/>
              <a:t>Court cases have determined that the following screening devices have a disparate impact: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1600" dirty="0">
                <a:solidFill>
                  <a:prstClr val="black"/>
                </a:solidFill>
              </a:rPr>
              <a:t>Credit status—gender, race.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1600" dirty="0">
                <a:solidFill>
                  <a:prstClr val="black"/>
                </a:solidFill>
              </a:rPr>
              <a:t>Arrest record—race.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1600" dirty="0">
                <a:solidFill>
                  <a:prstClr val="black"/>
                </a:solidFill>
              </a:rPr>
              <a:t>Unwed pregnancy—gender, race.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1600" dirty="0">
                <a:solidFill>
                  <a:prstClr val="black"/>
                </a:solidFill>
              </a:rPr>
              <a:t>Height and weight requirements—gender, national origin.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1600" dirty="0">
                <a:solidFill>
                  <a:prstClr val="black"/>
                </a:solidFill>
              </a:rPr>
              <a:t>Educational requirements—race.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1600" dirty="0">
                <a:solidFill>
                  <a:prstClr val="black"/>
                </a:solidFill>
              </a:rPr>
              <a:t>Marital status—gender.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1600" dirty="0">
                <a:solidFill>
                  <a:prstClr val="black"/>
                </a:solidFill>
              </a:rPr>
              <a:t>Conviction of crime unrelated to job performance—race.</a:t>
            </a:r>
            <a:endParaRPr lang="en-IN" altLang="en-US" sz="1600" dirty="0">
              <a:solidFill>
                <a:prstClr val="black"/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2B3B53B-FCF6-8185-8FBF-CD2A191A998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42900" y="5425404"/>
            <a:ext cx="8458200" cy="1090334"/>
          </a:xfrm>
        </p:spPr>
        <p:txBody>
          <a:bodyPr/>
          <a:lstStyle/>
          <a:p>
            <a:pPr marL="0" lvl="1" indent="0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en-US" sz="1600" dirty="0"/>
              <a:t>Keep in mind that finding that a screening device has a disparate impact does not mean that it will automatically be struck down as discriminatory. The employer can always show that the screening device is based on a legitimate business necessity, as discussed shortly.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1600" dirty="0">
                <a:solidFill>
                  <a:prstClr val="black"/>
                </a:solidFill>
                <a:cs typeface="Arial" charset="0"/>
              </a:rPr>
              <a:t>Case: </a:t>
            </a:r>
            <a:r>
              <a:rPr lang="en-US" altLang="en-US" sz="1600" i="1" dirty="0">
                <a:solidFill>
                  <a:prstClr val="black"/>
                </a:solidFill>
                <a:cs typeface="Arial" charset="0"/>
              </a:rPr>
              <a:t>Griggs v. Duke Power Company.</a:t>
            </a:r>
            <a:endParaRPr lang="en-IN" altLang="en-US" sz="16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</p:spPr>
        <p:txBody>
          <a:bodyPr/>
          <a:lstStyle/>
          <a:p>
            <a:fld id="{68151E55-6873-49E2-B8D5-2F265E6F197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5560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FF5776DB-3B3B-937A-C9A1-F093B19C9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59207"/>
            <a:ext cx="8458200" cy="903231"/>
          </a:xfrm>
        </p:spPr>
        <p:txBody>
          <a:bodyPr>
            <a:noAutofit/>
          </a:bodyPr>
          <a:lstStyle/>
          <a:p>
            <a:r>
              <a:rPr lang="en-US" sz="3600" dirty="0">
                <a:effectLst/>
              </a:rPr>
              <a:t>Employment Discrimination:  </a:t>
            </a:r>
            <a:r>
              <a:rPr lang="en-US" sz="3600" b="1" dirty="0">
                <a:effectLst/>
              </a:rPr>
              <a:t>Disparate Impact </a:t>
            </a:r>
            <a:r>
              <a:rPr lang="en-US" sz="1000" b="0" dirty="0">
                <a:solidFill>
                  <a:prstClr val="black"/>
                </a:solidFill>
                <a:effectLst/>
              </a:rPr>
              <a:t>2</a:t>
            </a:r>
            <a:endParaRPr lang="en-IN" sz="3600" b="0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E90539F0-2023-5C00-3159-CFB4D96F231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454041"/>
            <a:ext cx="8458200" cy="3949918"/>
          </a:xfrm>
        </p:spPr>
        <p:txBody>
          <a:bodyPr/>
          <a:lstStyle/>
          <a:p>
            <a:pPr marL="0" indent="0" eaLnBrk="1" hangingPunct="1">
              <a:spcBef>
                <a:spcPts val="1000"/>
              </a:spcBef>
              <a:buNone/>
            </a:pPr>
            <a:r>
              <a:rPr lang="en-US" altLang="en-US" b="1" dirty="0">
                <a:cs typeface="Arial" charset="0"/>
              </a:rPr>
              <a:t>Screening device </a:t>
            </a:r>
            <a:r>
              <a:rPr lang="en-US" altLang="en-US" dirty="0">
                <a:cs typeface="Arial" charset="0"/>
              </a:rPr>
              <a:t>(hiring): Mechanism used to separate  applicants from the general pool of candidates.</a:t>
            </a:r>
          </a:p>
          <a:p>
            <a:pPr marL="0" indent="0" eaLnBrk="1" hangingPunct="1">
              <a:spcBef>
                <a:spcPts val="1000"/>
              </a:spcBef>
              <a:buNone/>
            </a:pPr>
            <a:r>
              <a:rPr lang="en-US" altLang="en-US" b="1" dirty="0">
                <a:cs typeface="Arial" charset="0"/>
              </a:rPr>
              <a:t>Four-fifths rule:</a:t>
            </a:r>
            <a:r>
              <a:rPr lang="en-US" altLang="en-US" dirty="0">
                <a:cs typeface="Arial" charset="0"/>
              </a:rPr>
              <a:t> </a:t>
            </a:r>
            <a:r>
              <a:rPr lang="en-IN" altLang="en-US" dirty="0">
                <a:cs typeface="Arial" charset="0"/>
              </a:rPr>
              <a:t>Minority group must perform at least 80 percent (four-fifths) as well as the majority group under a screening device. (rule of thumb).</a:t>
            </a:r>
          </a:p>
          <a:p>
            <a:pPr marL="342900" indent="-342900" eaLnBrk="1" hangingPunct="1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IN" altLang="en-US" i="1" dirty="0">
                <a:cs typeface="Arial" charset="0"/>
              </a:rPr>
              <a:t>Scenario 3.</a:t>
            </a:r>
          </a:p>
          <a:p>
            <a:pPr lvl="1">
              <a:lnSpc>
                <a:spcPct val="90000"/>
              </a:lnSpc>
              <a:defRPr/>
            </a:pPr>
            <a:r>
              <a:rPr lang="en-IN" altLang="en-US" dirty="0"/>
              <a:t>If the requirement is not met, a presumption arises that the screening device has a disparate impact on the minority group and must be shown to </a:t>
            </a:r>
            <a:r>
              <a:rPr lang="en-IN" altLang="en-US" i="1" dirty="0"/>
              <a:t>serve a legitimate </a:t>
            </a:r>
            <a:r>
              <a:rPr lang="en-IN" altLang="en-US" b="1" i="1" dirty="0"/>
              <a:t>business necessity </a:t>
            </a:r>
            <a:r>
              <a:rPr lang="en-IN" altLang="en-US" dirty="0"/>
              <a:t>(see next slide for this defense).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3862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5DFBF66-6FA9-9A71-BA5A-5F4B0F9F1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71306"/>
            <a:ext cx="8458200" cy="903287"/>
          </a:xfrm>
        </p:spPr>
        <p:txBody>
          <a:bodyPr>
            <a:noAutofit/>
          </a:bodyPr>
          <a:lstStyle/>
          <a:p>
            <a:r>
              <a:rPr lang="en-US" sz="3600" dirty="0">
                <a:effectLst/>
              </a:rPr>
              <a:t>Employment Discrimination:  </a:t>
            </a:r>
            <a:r>
              <a:rPr lang="en-US" sz="3600" b="1" dirty="0">
                <a:effectLst/>
              </a:rPr>
              <a:t>Disparate Impact </a:t>
            </a:r>
            <a:r>
              <a:rPr lang="en-US" sz="1000" b="0" dirty="0">
                <a:solidFill>
                  <a:prstClr val="black"/>
                </a:solidFill>
                <a:effectLst/>
              </a:rPr>
              <a:t>3</a:t>
            </a:r>
            <a:endParaRPr lang="en-IN" sz="3600" b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4402EB-079F-D80D-E137-CBD9DDFB24A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393258"/>
            <a:ext cx="8458200" cy="2628024"/>
          </a:xfrm>
        </p:spPr>
        <p:txBody>
          <a:bodyPr/>
          <a:lstStyle/>
          <a:p>
            <a:pPr marL="0" lvl="1" indent="0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en-US" altLang="en-US" sz="2200" dirty="0"/>
              <a:t>Troublesome areas: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2200" dirty="0"/>
              <a:t>Subjective (qualitative – for example, opinions) versus Objective (quantitative, </a:t>
            </a:r>
            <a:r>
              <a:rPr lang="en-IN" altLang="en-US" sz="2200" dirty="0"/>
              <a:t>For example,</a:t>
            </a:r>
            <a:r>
              <a:rPr lang="en-US" altLang="en-US" sz="2200" dirty="0"/>
              <a:t> scores) screening standards applied.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2200" dirty="0"/>
              <a:t>Preemployment interviews – inconsistent questions and small-talk implications. 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2200" dirty="0"/>
              <a:t>Employment applications – unnecessary information, or sloppy questions (</a:t>
            </a:r>
            <a:r>
              <a:rPr lang="en-IN" altLang="en-US" sz="2200" dirty="0"/>
              <a:t>for example,</a:t>
            </a:r>
            <a:r>
              <a:rPr lang="en-US" altLang="en-US" sz="2200" dirty="0"/>
              <a:t> ‘maiden’ name).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8833946-7788-231B-8364-6494069A496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2900" y="4163257"/>
            <a:ext cx="8458200" cy="1769951"/>
          </a:xfrm>
        </p:spPr>
        <p:txBody>
          <a:bodyPr/>
          <a:lstStyle/>
          <a:p>
            <a:pPr marL="0" lvl="1" indent="0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en-US" altLang="en-US" sz="2200" b="1" dirty="0"/>
              <a:t>Business necessity defense: </a:t>
            </a:r>
            <a:r>
              <a:rPr lang="en-US" altLang="en-US" sz="2200" dirty="0"/>
              <a:t>Defense to a Disparate Impact case based on the employer’s need for the policy as a legitimate requirement for the job (</a:t>
            </a:r>
            <a:r>
              <a:rPr lang="en-IN" altLang="en-US" sz="2200" dirty="0"/>
              <a:t>For example,</a:t>
            </a:r>
            <a:r>
              <a:rPr lang="en-US" altLang="en-US" sz="2200" dirty="0"/>
              <a:t> ‘lifting’ requirement).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2200" b="1" dirty="0"/>
              <a:t>Employee Rejoinder</a:t>
            </a:r>
            <a:r>
              <a:rPr lang="en-US" altLang="en-US" sz="2200" dirty="0"/>
              <a:t>: less discriminatory alternatives to the screening device used (</a:t>
            </a:r>
            <a:r>
              <a:rPr lang="en-IN" altLang="en-US" sz="2200" dirty="0"/>
              <a:t>For example,</a:t>
            </a:r>
            <a:r>
              <a:rPr lang="en-US" altLang="en-US" sz="2200" dirty="0"/>
              <a:t> tool cart).</a:t>
            </a:r>
            <a:endParaRPr lang="en-IN" altLang="en-US" sz="2200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7276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130124"/>
            <a:ext cx="8458200" cy="1027962"/>
          </a:xfrm>
        </p:spPr>
        <p:txBody>
          <a:bodyPr>
            <a:noAutofit/>
          </a:bodyPr>
          <a:lstStyle/>
          <a:p>
            <a:r>
              <a:rPr lang="en-US" sz="3600" dirty="0">
                <a:effectLst/>
              </a:rPr>
              <a:t>Key Discrimination Claims Cases, Other Defenses </a:t>
            </a:r>
            <a:endParaRPr lang="en-IN" sz="36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E66C0A-1125-47D1-82C7-C2423287264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277955"/>
            <a:ext cx="8458200" cy="1352783"/>
          </a:xfrm>
        </p:spPr>
        <p:txBody>
          <a:bodyPr/>
          <a:lstStyle/>
          <a:p>
            <a:pPr marL="0" lvl="1" indent="0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en-US" altLang="en-US" sz="1800" dirty="0"/>
              <a:t>Landmark/defining U</a:t>
            </a:r>
            <a:r>
              <a:rPr lang="en-US" altLang="en-US" sz="100" dirty="0"/>
              <a:t> </a:t>
            </a:r>
            <a:r>
              <a:rPr lang="en-US" altLang="en-US" sz="1800" dirty="0"/>
              <a:t>S Supreme Court Cases.</a:t>
            </a:r>
          </a:p>
          <a:p>
            <a:pPr lvl="1">
              <a:defRPr/>
            </a:pPr>
            <a:r>
              <a:rPr lang="en-US" altLang="en-US" sz="1800" i="1" dirty="0"/>
              <a:t>McDonnell Douglas Corp. v. Green.</a:t>
            </a:r>
          </a:p>
          <a:p>
            <a:pPr marL="594360" lvl="3" indent="-292608"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en-US" sz="1800" dirty="0">
                <a:solidFill>
                  <a:schemeClr val="tx1"/>
                </a:solidFill>
              </a:rPr>
              <a:t>Established </a:t>
            </a:r>
            <a:r>
              <a:rPr lang="en-US" altLang="en-US" sz="1800" b="1" dirty="0">
                <a:solidFill>
                  <a:schemeClr val="tx1"/>
                </a:solidFill>
              </a:rPr>
              <a:t>Disparate Treatment </a:t>
            </a:r>
            <a:r>
              <a:rPr lang="en-US" altLang="en-US" sz="1800" dirty="0">
                <a:solidFill>
                  <a:schemeClr val="tx1"/>
                </a:solidFill>
              </a:rPr>
              <a:t>sequence:  </a:t>
            </a:r>
            <a:r>
              <a:rPr lang="en-US" altLang="en-US" sz="1800" i="1" dirty="0">
                <a:solidFill>
                  <a:schemeClr val="tx1"/>
                </a:solidFill>
              </a:rPr>
              <a:t>prima facie </a:t>
            </a:r>
            <a:r>
              <a:rPr lang="en-US" altLang="en-US" sz="1800" dirty="0">
                <a:solidFill>
                  <a:schemeClr val="tx1"/>
                </a:solidFill>
              </a:rPr>
              <a:t>case, Legitimate Non-discriminatory Reason or B</a:t>
            </a:r>
            <a:r>
              <a:rPr lang="en-US" altLang="en-US" sz="100" dirty="0">
                <a:solidFill>
                  <a:schemeClr val="tx1"/>
                </a:solidFill>
              </a:rPr>
              <a:t> </a:t>
            </a:r>
            <a:r>
              <a:rPr lang="en-US" altLang="en-US" sz="1800" dirty="0">
                <a:solidFill>
                  <a:schemeClr val="tx1"/>
                </a:solidFill>
              </a:rPr>
              <a:t>F</a:t>
            </a:r>
            <a:r>
              <a:rPr lang="en-US" altLang="en-US" sz="100" dirty="0">
                <a:solidFill>
                  <a:schemeClr val="tx1"/>
                </a:solidFill>
              </a:rPr>
              <a:t> </a:t>
            </a:r>
            <a:r>
              <a:rPr lang="en-US" altLang="en-US" sz="1800" dirty="0">
                <a:solidFill>
                  <a:schemeClr val="tx1"/>
                </a:solidFill>
              </a:rPr>
              <a:t>O</a:t>
            </a:r>
            <a:r>
              <a:rPr lang="en-US" altLang="en-US" sz="100" dirty="0">
                <a:solidFill>
                  <a:schemeClr val="tx1"/>
                </a:solidFill>
              </a:rPr>
              <a:t> </a:t>
            </a:r>
            <a:r>
              <a:rPr lang="en-US" altLang="en-US" sz="1800" dirty="0">
                <a:solidFill>
                  <a:schemeClr val="tx1"/>
                </a:solidFill>
              </a:rPr>
              <a:t>Q Defense, Pretext for intentional cases.</a:t>
            </a:r>
            <a:endParaRPr lang="en-US" sz="1800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992AA3B-610D-4E02-B352-14B5CABD7D7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2900" y="2812753"/>
            <a:ext cx="8458200" cy="1030680"/>
          </a:xfrm>
        </p:spPr>
        <p:txBody>
          <a:bodyPr/>
          <a:lstStyle/>
          <a:p>
            <a:pPr marL="292608" lvl="2">
              <a:defRPr/>
            </a:pPr>
            <a:r>
              <a:rPr lang="en-US" altLang="en-US" sz="1800" i="1" dirty="0"/>
              <a:t>Griggs v. Duke Power.</a:t>
            </a:r>
          </a:p>
          <a:p>
            <a:pPr marL="594360" lvl="3" indent="-320040"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en-US" sz="1800" dirty="0"/>
              <a:t>Established </a:t>
            </a:r>
            <a:r>
              <a:rPr lang="en-US" altLang="en-US" sz="1800" b="1" dirty="0"/>
              <a:t>Disparate Impact</a:t>
            </a:r>
            <a:r>
              <a:rPr lang="en-US" altLang="en-US" sz="1800" dirty="0"/>
              <a:t> sequence for non-intent cases: prima facie case, Business Necessity defense, Better Alternatives.</a:t>
            </a:r>
            <a:endParaRPr lang="en-US" sz="1800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642C4EC6-711F-4D59-AAD6-D5F33EBC830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42900" y="3979306"/>
            <a:ext cx="8458200" cy="1473630"/>
          </a:xfrm>
        </p:spPr>
        <p:txBody>
          <a:bodyPr/>
          <a:lstStyle/>
          <a:p>
            <a:pPr marL="0" lvl="1" indent="0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en-US" altLang="en-US" sz="2000" b="1" dirty="0"/>
              <a:t>Other Defenses.</a:t>
            </a:r>
          </a:p>
          <a:p>
            <a:pPr marL="292608" lvl="2">
              <a:defRPr/>
            </a:pPr>
            <a:r>
              <a:rPr lang="en-US" altLang="en-US" sz="1800" dirty="0"/>
              <a:t>Employee’s evidence is not true: claimant/plaintiff  has burden of proof and persuasion.</a:t>
            </a:r>
          </a:p>
          <a:p>
            <a:pPr marL="594360" lvl="3" indent="-320040"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en-US" sz="1800" dirty="0"/>
              <a:t>“preponderance of the evidence” (50+%) standard in civil cases.</a:t>
            </a:r>
            <a:endParaRPr lang="en-US" sz="1800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37E761F1-0C56-4688-AB17-C8F3D743BF9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42900" y="5562670"/>
            <a:ext cx="8458200" cy="891393"/>
          </a:xfrm>
        </p:spPr>
        <p:txBody>
          <a:bodyPr/>
          <a:lstStyle/>
          <a:p>
            <a:pPr marL="292608" lvl="2">
              <a:defRPr/>
            </a:pPr>
            <a:r>
              <a:rPr lang="en-US" altLang="en-US" sz="1800" dirty="0"/>
              <a:t>Employer’s “bottom line” comes out correctly?  </a:t>
            </a:r>
          </a:p>
          <a:p>
            <a:pPr marL="594360" lvl="3" indent="-320040"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en-US" sz="1800" dirty="0">
                <a:solidFill>
                  <a:schemeClr val="tx1"/>
                </a:solidFill>
              </a:rPr>
              <a:t>No – key is </a:t>
            </a:r>
            <a:r>
              <a:rPr lang="en-US" altLang="en-US" sz="1800" i="1" dirty="0">
                <a:solidFill>
                  <a:schemeClr val="tx1"/>
                </a:solidFill>
              </a:rPr>
              <a:t>equal opportunity</a:t>
            </a:r>
            <a:r>
              <a:rPr lang="en-US" altLang="en-US" sz="1800" dirty="0">
                <a:solidFill>
                  <a:schemeClr val="tx1"/>
                </a:solidFill>
              </a:rPr>
              <a:t>, not equal numbers (Conn. V. Teal).</a:t>
            </a:r>
            <a:endParaRPr lang="en-US" sz="1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9408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Learning Objectives </a:t>
            </a:r>
            <a:r>
              <a:rPr lang="en-US" sz="1000" b="0" dirty="0"/>
              <a:t>2</a:t>
            </a:r>
            <a:endParaRPr lang="en-IN" sz="1000" b="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1"/>
          </p:nvPr>
        </p:nvSpPr>
        <p:spPr>
          <a:xfrm>
            <a:off x="342900" y="1276709"/>
            <a:ext cx="8458200" cy="4374283"/>
          </a:xfrm>
        </p:spPr>
        <p:txBody>
          <a:bodyPr/>
          <a:lstStyle/>
          <a:p>
            <a:pPr marL="291600" indent="-291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600" dirty="0"/>
              <a:t>Distinguish between disparate impact and disparate treatment discrimination claims. </a:t>
            </a:r>
          </a:p>
          <a:p>
            <a:pPr marL="291600" indent="-291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600" dirty="0"/>
              <a:t>Provide several bases for employer defenses to employment discrimination claims.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/>
              <a:t>Determine if there is sufficient basis for a retaliation claim by an employee.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/>
              <a:t>Identify sources for further legal information and resources.</a:t>
            </a:r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</p:spPr>
        <p:txBody>
          <a:bodyPr/>
          <a:lstStyle/>
          <a:p>
            <a:fld id="{68151E55-6873-49E2-B8D5-2F265E6F1973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35715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132705"/>
            <a:ext cx="8458200" cy="697288"/>
          </a:xfrm>
        </p:spPr>
        <p:txBody>
          <a:bodyPr>
            <a:noAutofit/>
          </a:bodyPr>
          <a:lstStyle/>
          <a:p>
            <a:r>
              <a:rPr lang="en-US" sz="3600" dirty="0">
                <a:effectLst/>
              </a:rPr>
              <a:t>Other Common Concepts</a:t>
            </a:r>
            <a:endParaRPr lang="en-IN" sz="36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4402EB-079F-D80D-E137-CBD9DDFB24A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958285"/>
            <a:ext cx="8458200" cy="1565997"/>
          </a:xfrm>
        </p:spPr>
        <p:txBody>
          <a:bodyPr/>
          <a:lstStyle/>
          <a:p>
            <a:pPr marL="0" indent="0" eaLnBrk="1" hangingPunct="1">
              <a:spcBef>
                <a:spcPts val="500"/>
              </a:spcBef>
              <a:buNone/>
            </a:pPr>
            <a:r>
              <a:rPr lang="en-US" altLang="en-US" sz="2000" b="1" dirty="0">
                <a:cs typeface="Arial" charset="0"/>
              </a:rPr>
              <a:t>Accommodation: </a:t>
            </a:r>
            <a:r>
              <a:rPr lang="en-US" altLang="en-US" sz="2000" dirty="0">
                <a:cs typeface="Arial" charset="0"/>
              </a:rPr>
              <a:t>Employer duty in some Title VII cases and ADA claims to seek to accommodate workplace conflicts.  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2000" dirty="0"/>
              <a:t>Limit: ‘undue hardship’ to the employer.</a:t>
            </a:r>
          </a:p>
          <a:p>
            <a:pPr marL="342900" lvl="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en-US" sz="2000" dirty="0"/>
              <a:t>Extent of employer duty heavily dependent on context of dispute.</a:t>
            </a:r>
            <a:r>
              <a:rPr lang="en-US" altLang="en-US" sz="2000" b="1" dirty="0">
                <a:solidFill>
                  <a:prstClr val="black"/>
                </a:solidFill>
                <a:cs typeface="Arial" charset="0"/>
              </a:rPr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8833946-7788-231B-8364-6494069A496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2900" y="2592416"/>
            <a:ext cx="8639352" cy="2031769"/>
          </a:xfrm>
        </p:spPr>
        <p:txBody>
          <a:bodyPr/>
          <a:lstStyle/>
          <a:p>
            <a:pPr marL="0" lvl="0" indent="0">
              <a:spcBef>
                <a:spcPts val="500"/>
              </a:spcBef>
              <a:buNone/>
            </a:pPr>
            <a:r>
              <a:rPr lang="en-US" altLang="en-US" sz="2000" b="1" dirty="0">
                <a:solidFill>
                  <a:prstClr val="black"/>
                </a:solidFill>
                <a:cs typeface="Arial" charset="0"/>
              </a:rPr>
              <a:t>Retaliation:</a:t>
            </a:r>
          </a:p>
          <a:p>
            <a:pPr marL="342900" lvl="0" indent="-34290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prstClr val="black"/>
                </a:solidFill>
                <a:cs typeface="Arial" charset="0"/>
              </a:rPr>
              <a:t>Employee claiming discrimination may file independent claim for negative consequences from employer for pursuing their lawful rights.  Coverage extends to related others (</a:t>
            </a:r>
            <a:r>
              <a:rPr lang="en-IN" altLang="en-US" sz="2000" dirty="0">
                <a:solidFill>
                  <a:prstClr val="black"/>
                </a:solidFill>
                <a:cs typeface="Arial" charset="0"/>
              </a:rPr>
              <a:t>f</a:t>
            </a:r>
            <a:r>
              <a:rPr lang="en-IN" altLang="en-US" sz="2000" dirty="0"/>
              <a:t>or example,</a:t>
            </a:r>
            <a:r>
              <a:rPr lang="en-US" altLang="en-US" sz="2000" dirty="0">
                <a:solidFill>
                  <a:prstClr val="black"/>
                </a:solidFill>
                <a:cs typeface="Arial" charset="0"/>
              </a:rPr>
              <a:t> non-claimant colleague who testifies)</a:t>
            </a:r>
          </a:p>
          <a:p>
            <a:pPr marL="342900" lvl="0" indent="-34290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prstClr val="black"/>
                </a:solidFill>
                <a:cs typeface="Arial" charset="0"/>
              </a:rPr>
              <a:t>Retaliation </a:t>
            </a:r>
            <a:r>
              <a:rPr lang="en-US" altLang="en-US" sz="2000" i="1" dirty="0">
                <a:solidFill>
                  <a:prstClr val="black"/>
                </a:solidFill>
                <a:cs typeface="Arial" charset="0"/>
              </a:rPr>
              <a:t>not</a:t>
            </a:r>
            <a:r>
              <a:rPr lang="en-US" altLang="en-US" sz="2000" dirty="0">
                <a:solidFill>
                  <a:prstClr val="black"/>
                </a:solidFill>
                <a:cs typeface="Arial" charset="0"/>
              </a:rPr>
              <a:t> excused if underlying discrimination claim fails.</a:t>
            </a:r>
            <a:endParaRPr lang="en-US" altLang="en-US" sz="2000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2B3B53B-FCF6-8185-8FBF-CD2A191A998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42900" y="4632792"/>
            <a:ext cx="8801100" cy="1923872"/>
          </a:xfrm>
        </p:spPr>
        <p:txBody>
          <a:bodyPr/>
          <a:lstStyle/>
          <a:p>
            <a:pPr marL="0" lvl="0" indent="0">
              <a:spcBef>
                <a:spcPts val="1200"/>
              </a:spcBef>
              <a:buNone/>
            </a:pPr>
            <a:r>
              <a:rPr lang="en-US" altLang="en-US" b="1" dirty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Exhaustion of Administrative Remedies</a:t>
            </a:r>
            <a:endParaRPr lang="en-US" altLang="en-US" dirty="0">
              <a:solidFill>
                <a:prstClr val="black"/>
              </a:solidFill>
              <a:latin typeface="Calibri" panose="020F0502020204030204" pitchFamily="34" charset="0"/>
              <a:cs typeface="Arial" charset="0"/>
            </a:endParaRPr>
          </a:p>
          <a:p>
            <a:pPr lvl="1">
              <a:lnSpc>
                <a:spcPct val="90000"/>
              </a:lnSpc>
              <a:defRPr/>
            </a:pPr>
            <a:r>
              <a:rPr lang="en-IN" altLang="en-US" sz="2000" dirty="0">
                <a:solidFill>
                  <a:prstClr val="black"/>
                </a:solidFill>
              </a:rPr>
              <a:t>E</a:t>
            </a:r>
            <a:r>
              <a:rPr lang="en-IN" altLang="en-US" sz="100" dirty="0">
                <a:solidFill>
                  <a:prstClr val="black"/>
                </a:solidFill>
              </a:rPr>
              <a:t> </a:t>
            </a:r>
            <a:r>
              <a:rPr lang="en-IN" altLang="en-US" sz="2000" dirty="0" err="1">
                <a:solidFill>
                  <a:prstClr val="black"/>
                </a:solidFill>
              </a:rPr>
              <a:t>E</a:t>
            </a:r>
            <a:r>
              <a:rPr lang="en-IN" altLang="en-US" sz="100" dirty="0">
                <a:solidFill>
                  <a:prstClr val="black"/>
                </a:solidFill>
              </a:rPr>
              <a:t> </a:t>
            </a:r>
            <a:r>
              <a:rPr lang="en-IN" altLang="en-US" sz="2000" dirty="0">
                <a:solidFill>
                  <a:prstClr val="black"/>
                </a:solidFill>
              </a:rPr>
              <a:t>O</a:t>
            </a:r>
            <a:r>
              <a:rPr lang="en-IN" altLang="en-US" sz="100" dirty="0">
                <a:solidFill>
                  <a:prstClr val="black"/>
                </a:solidFill>
              </a:rPr>
              <a:t> </a:t>
            </a:r>
            <a:r>
              <a:rPr lang="en-IN" altLang="en-US" sz="2000" dirty="0">
                <a:solidFill>
                  <a:prstClr val="black"/>
                </a:solidFill>
              </a:rPr>
              <a:t>C established by Civil Rights Act to apply expertise/handle claims volume. </a:t>
            </a:r>
          </a:p>
          <a:p>
            <a:pPr lvl="1">
              <a:lnSpc>
                <a:spcPct val="90000"/>
              </a:lnSpc>
              <a:defRPr/>
            </a:pPr>
            <a:r>
              <a:rPr lang="en-IN" altLang="en-US" sz="2000" dirty="0">
                <a:solidFill>
                  <a:prstClr val="black"/>
                </a:solidFill>
              </a:rPr>
              <a:t>All claims must go through E</a:t>
            </a:r>
            <a:r>
              <a:rPr lang="en-IN" altLang="en-US" sz="100" dirty="0">
                <a:solidFill>
                  <a:prstClr val="black"/>
                </a:solidFill>
              </a:rPr>
              <a:t> </a:t>
            </a:r>
            <a:r>
              <a:rPr lang="en-IN" altLang="en-US" sz="2000" dirty="0" err="1">
                <a:solidFill>
                  <a:prstClr val="black"/>
                </a:solidFill>
              </a:rPr>
              <a:t>E</a:t>
            </a:r>
            <a:r>
              <a:rPr lang="en-IN" altLang="en-US" sz="100" dirty="0">
                <a:solidFill>
                  <a:prstClr val="black"/>
                </a:solidFill>
              </a:rPr>
              <a:t> </a:t>
            </a:r>
            <a:r>
              <a:rPr lang="en-IN" altLang="en-US" sz="2000" dirty="0">
                <a:solidFill>
                  <a:prstClr val="black"/>
                </a:solidFill>
              </a:rPr>
              <a:t>O</a:t>
            </a:r>
            <a:r>
              <a:rPr lang="en-IN" altLang="en-US" sz="100" dirty="0">
                <a:solidFill>
                  <a:prstClr val="black"/>
                </a:solidFill>
              </a:rPr>
              <a:t> </a:t>
            </a:r>
            <a:r>
              <a:rPr lang="en-IN" altLang="en-US" sz="2000" dirty="0">
                <a:solidFill>
                  <a:prstClr val="black"/>
                </a:solidFill>
              </a:rPr>
              <a:t>C processes before filing lawsuit in court.</a:t>
            </a:r>
          </a:p>
          <a:p>
            <a:pPr lvl="1">
              <a:lnSpc>
                <a:spcPct val="90000"/>
              </a:lnSpc>
              <a:defRPr/>
            </a:pPr>
            <a:r>
              <a:rPr lang="en-IN" altLang="en-US" sz="2000" dirty="0">
                <a:solidFill>
                  <a:prstClr val="black"/>
                </a:solidFill>
              </a:rPr>
              <a:t>All claimants receive Right to Sue letter if case does not settle in agency.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6924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130124"/>
            <a:ext cx="8458200" cy="1027962"/>
          </a:xfrm>
        </p:spPr>
        <p:txBody>
          <a:bodyPr>
            <a:noAutofit/>
          </a:bodyPr>
          <a:lstStyle/>
          <a:p>
            <a:r>
              <a:rPr lang="en-US" sz="3600" dirty="0">
                <a:effectLst/>
              </a:rPr>
              <a:t>Exhibit 2.9 - Employment Discrimination Remedies</a:t>
            </a:r>
            <a:endParaRPr lang="en-IN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F0256E-4B64-4717-B414-83C9B89AF91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5039591" cy="2380890"/>
          </a:xfrm>
        </p:spPr>
        <p:txBody>
          <a:bodyPr/>
          <a:lstStyle/>
          <a:p>
            <a:r>
              <a:rPr lang="en-US" dirty="0"/>
              <a:t>These are the basic remedies available, but as mentioned, some of the protective statutes provide additional remedies that will be discussed in those chapters.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1D3AEC-F528-42A6-916B-E8F52187F56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621482" y="1276709"/>
            <a:ext cx="3179617" cy="5196827"/>
          </a:xfrm>
        </p:spPr>
        <p:txBody>
          <a:bodyPr/>
          <a:lstStyle/>
          <a:p>
            <a:r>
              <a:rPr lang="en-US" sz="2200" dirty="0"/>
              <a:t>Basic remedies:</a:t>
            </a:r>
          </a:p>
          <a:p>
            <a:pPr marL="292608" indent="-292608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Back pay.</a:t>
            </a:r>
          </a:p>
          <a:p>
            <a:pPr marL="292608" indent="-292608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Front pay.</a:t>
            </a:r>
          </a:p>
          <a:p>
            <a:pPr marL="292608" indent="-292608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Reinstatement.</a:t>
            </a:r>
          </a:p>
          <a:p>
            <a:pPr marL="292608" indent="-292608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Seniority.</a:t>
            </a:r>
          </a:p>
          <a:p>
            <a:pPr marL="292608" indent="-292608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Retroactive Seniority.</a:t>
            </a:r>
          </a:p>
          <a:p>
            <a:pPr marL="292608" indent="-292608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Injunctive relief.</a:t>
            </a:r>
          </a:p>
          <a:p>
            <a:pPr marL="292608" indent="-292608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Compensatory damages.</a:t>
            </a:r>
          </a:p>
          <a:p>
            <a:pPr marL="292608" indent="-292608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Punitive damages.</a:t>
            </a:r>
          </a:p>
          <a:p>
            <a:pPr marL="292608" indent="-292608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Attorney fees.</a:t>
            </a:r>
          </a:p>
          <a:p>
            <a:pPr marL="292608" indent="-292608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Medical costs.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342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3290" y="260236"/>
            <a:ext cx="8458200" cy="903231"/>
          </a:xfrm>
        </p:spPr>
        <p:txBody>
          <a:bodyPr>
            <a:noAutofit/>
          </a:bodyPr>
          <a:lstStyle/>
          <a:p>
            <a:r>
              <a:rPr lang="en-US" sz="3600" dirty="0">
                <a:effectLst/>
              </a:rPr>
              <a:t>Employment Discrimination Remedies </a:t>
            </a:r>
            <a:r>
              <a:rPr lang="en-US" sz="1000" b="0" dirty="0">
                <a:solidFill>
                  <a:prstClr val="black"/>
                </a:solidFill>
                <a:effectLst/>
              </a:rPr>
              <a:t>1</a:t>
            </a:r>
            <a:endParaRPr lang="en-IN" sz="1000" b="0" dirty="0"/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2FF5F93F-B8A5-3492-810E-D97F8C7ADD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7543595"/>
              </p:ext>
            </p:extLst>
          </p:nvPr>
        </p:nvGraphicFramePr>
        <p:xfrm>
          <a:off x="614299" y="1879889"/>
          <a:ext cx="8012113" cy="348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54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6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172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latin typeface="+mn-lt"/>
                        </a:rPr>
                        <a:t>Key Terms</a:t>
                      </a:r>
                    </a:p>
                  </a:txBody>
                  <a:tcPr marL="91443" marR="91443" marT="45706" marB="4570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latin typeface="+mn-lt"/>
                        </a:rPr>
                        <a:t>Meaning</a:t>
                      </a:r>
                    </a:p>
                  </a:txBody>
                  <a:tcPr marL="91443" marR="91443" marT="45706" marB="4570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8123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+mn-lt"/>
                        </a:rPr>
                        <a:t>Back pay</a:t>
                      </a:r>
                    </a:p>
                  </a:txBody>
                  <a:tcPr marL="91443" marR="91443" marT="45706" marB="45706"/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>
                          <a:latin typeface="+mn-lt"/>
                        </a:rPr>
                        <a:t>Money awarded for time employee was not working because of illegal discrimination.</a:t>
                      </a:r>
                    </a:p>
                  </a:txBody>
                  <a:tcPr marL="91443" marR="91443" marT="45706" marB="4570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1341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+mn-lt"/>
                        </a:rPr>
                        <a:t>Front pay</a:t>
                      </a:r>
                    </a:p>
                  </a:txBody>
                  <a:tcPr marL="91443" marR="91443" marT="45706" marB="45706"/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>
                          <a:latin typeface="+mn-lt"/>
                        </a:rPr>
                        <a:t>Equitable remedy of money awarded to claimant when reinstatement is not possible or feasible.</a:t>
                      </a:r>
                    </a:p>
                  </a:txBody>
                  <a:tcPr marL="91443" marR="91443" marT="45706" marB="4570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15853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+mn-lt"/>
                        </a:rPr>
                        <a:t>Retroactive seniority</a:t>
                      </a:r>
                    </a:p>
                  </a:txBody>
                  <a:tcPr marL="91443" marR="91443" marT="45706" marB="45706"/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>
                          <a:latin typeface="+mn-lt"/>
                        </a:rPr>
                        <a:t>Seniority that dates back to the time the claimant was treated illegally.</a:t>
                      </a:r>
                    </a:p>
                  </a:txBody>
                  <a:tcPr marL="91443" marR="91443" marT="45706" marB="4570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0133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65034"/>
            <a:ext cx="8458200" cy="903231"/>
          </a:xfrm>
        </p:spPr>
        <p:txBody>
          <a:bodyPr>
            <a:noAutofit/>
          </a:bodyPr>
          <a:lstStyle/>
          <a:p>
            <a:r>
              <a:rPr lang="en-US" sz="3600" dirty="0">
                <a:effectLst/>
              </a:rPr>
              <a:t>Employment Discrimination Remedies </a:t>
            </a:r>
            <a:r>
              <a:rPr lang="en-US" sz="1000" b="0" dirty="0">
                <a:solidFill>
                  <a:prstClr val="black"/>
                </a:solidFill>
                <a:effectLst/>
              </a:rPr>
              <a:t>2</a:t>
            </a:r>
            <a:endParaRPr lang="en-IN" sz="3600" b="0" dirty="0"/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47C02A68-0067-09EE-E865-B219DBF87F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3759133"/>
              </p:ext>
            </p:extLst>
          </p:nvPr>
        </p:nvGraphicFramePr>
        <p:xfrm>
          <a:off x="565943" y="1827934"/>
          <a:ext cx="8012113" cy="44195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54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6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19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bg1"/>
                          </a:solidFill>
                          <a:latin typeface="+mn-lt"/>
                        </a:rPr>
                        <a:t>Key Terms</a:t>
                      </a:r>
                    </a:p>
                  </a:txBody>
                  <a:tcPr marL="91443" marR="91443" marT="45703" marB="4570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bg1"/>
                          </a:solidFill>
                          <a:latin typeface="+mn-lt"/>
                        </a:rPr>
                        <a:t>Meaning</a:t>
                      </a:r>
                    </a:p>
                  </a:txBody>
                  <a:tcPr marL="91443" marR="91443" marT="45703" marB="4570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594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solidFill>
                            <a:schemeClr val="tx1"/>
                          </a:solidFill>
                          <a:latin typeface="+mn-lt"/>
                        </a:rPr>
                        <a:t>Make-whole relief</a:t>
                      </a:r>
                    </a:p>
                  </a:txBody>
                  <a:tcPr marL="91443" marR="91443" marT="45703" marB="45703"/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>
                          <a:solidFill>
                            <a:schemeClr val="tx1"/>
                          </a:solidFill>
                          <a:latin typeface="+mn-lt"/>
                        </a:rPr>
                        <a:t>Attempt to put the claimant in position he or she would have been </a:t>
                      </a:r>
                      <a:r>
                        <a:rPr lang="en-IN" sz="2200" dirty="0">
                          <a:solidFill>
                            <a:schemeClr val="tx1"/>
                          </a:solidFill>
                          <a:latin typeface="+mn-lt"/>
                        </a:rPr>
                        <a:t>been</a:t>
                      </a:r>
                      <a:r>
                        <a:rPr lang="en-IN" sz="22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IN" sz="2200" dirty="0">
                          <a:solidFill>
                            <a:schemeClr val="tx1"/>
                          </a:solidFill>
                          <a:latin typeface="+mn-lt"/>
                        </a:rPr>
                        <a:t>in had there been no</a:t>
                      </a:r>
                      <a:r>
                        <a:rPr lang="en-IN" sz="22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IN" sz="2200" dirty="0">
                          <a:solidFill>
                            <a:schemeClr val="tx1"/>
                          </a:solidFill>
                          <a:latin typeface="+mn-lt"/>
                        </a:rPr>
                        <a:t>discrimination.</a:t>
                      </a:r>
                      <a:endParaRPr lang="en-US" sz="2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3" marR="91443" marT="45703" marB="4570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59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dirty="0">
                          <a:solidFill>
                            <a:schemeClr val="tx1"/>
                          </a:solidFill>
                          <a:latin typeface="+mn-lt"/>
                        </a:rPr>
                        <a:t>Compensatory</a:t>
                      </a:r>
                      <a:r>
                        <a:rPr lang="en-US" sz="2200" b="1" baseline="0" dirty="0">
                          <a:solidFill>
                            <a:schemeClr val="tx1"/>
                          </a:solidFill>
                          <a:latin typeface="+mn-lt"/>
                        </a:rPr>
                        <a:t> damages</a:t>
                      </a:r>
                      <a:endParaRPr lang="en-US" sz="2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/>
                      <a:endParaRPr lang="en-US" sz="2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3" marR="91443" marT="45703" marB="45703"/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200" dirty="0">
                          <a:solidFill>
                            <a:schemeClr val="tx1"/>
                          </a:solidFill>
                          <a:latin typeface="+mn-lt"/>
                        </a:rPr>
                        <a:t>Money damages given</a:t>
                      </a:r>
                      <a:r>
                        <a:rPr lang="en-IN" sz="22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IN" sz="2200" dirty="0">
                          <a:solidFill>
                            <a:schemeClr val="tx1"/>
                          </a:solidFill>
                          <a:latin typeface="+mn-lt"/>
                        </a:rPr>
                        <a:t>to a party to compensate</a:t>
                      </a:r>
                      <a:r>
                        <a:rPr lang="en-IN" sz="22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IN" sz="2200" dirty="0">
                          <a:solidFill>
                            <a:schemeClr val="tx1"/>
                          </a:solidFill>
                          <a:latin typeface="+mn-lt"/>
                        </a:rPr>
                        <a:t>for direct losses due to</a:t>
                      </a:r>
                      <a:r>
                        <a:rPr lang="en-IN" sz="22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IN" sz="2200" dirty="0">
                          <a:solidFill>
                            <a:schemeClr val="tx1"/>
                          </a:solidFill>
                          <a:latin typeface="+mn-lt"/>
                        </a:rPr>
                        <a:t>an injury suffered – subject to caps based on employer size.</a:t>
                      </a:r>
                      <a:endParaRPr lang="en-US" sz="2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3" marR="91443" marT="45703" marB="4570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59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dirty="0">
                          <a:solidFill>
                            <a:schemeClr val="tx1"/>
                          </a:solidFill>
                          <a:latin typeface="+mn-lt"/>
                        </a:rPr>
                        <a:t>Punitive damages</a:t>
                      </a:r>
                    </a:p>
                    <a:p>
                      <a:pPr algn="ctr"/>
                      <a:endParaRPr lang="en-US" sz="2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3" marR="91443" marT="45703" marB="45703"/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>
                          <a:solidFill>
                            <a:schemeClr val="tx1"/>
                          </a:solidFill>
                          <a:latin typeface="+mn-lt"/>
                        </a:rPr>
                        <a:t>Money over and above compensatory damages, </a:t>
                      </a:r>
                      <a:r>
                        <a:rPr lang="en-IN" sz="2200" dirty="0">
                          <a:solidFill>
                            <a:schemeClr val="tx1"/>
                          </a:solidFill>
                          <a:latin typeface="+mn-lt"/>
                        </a:rPr>
                        <a:t>imposed by a court to </a:t>
                      </a:r>
                      <a:r>
                        <a:rPr lang="en-US" sz="2200" dirty="0">
                          <a:solidFill>
                            <a:schemeClr val="tx1"/>
                          </a:solidFill>
                          <a:latin typeface="+mn-lt"/>
                        </a:rPr>
                        <a:t>punish employer or deter</a:t>
                      </a:r>
                      <a:r>
                        <a:rPr lang="en-US" sz="22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2200" dirty="0">
                          <a:solidFill>
                            <a:schemeClr val="tx1"/>
                          </a:solidFill>
                          <a:latin typeface="+mn-lt"/>
                        </a:rPr>
                        <a:t>future acts – also subject to caps based on employer size.</a:t>
                      </a:r>
                    </a:p>
                  </a:txBody>
                  <a:tcPr marL="91443" marR="91443" marT="45703" marB="4570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2553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>
                <a:effectLst/>
              </a:rPr>
              <a:t>Employment Discrimination Remedies </a:t>
            </a:r>
            <a:r>
              <a:rPr lang="en-US" sz="1000" b="0" dirty="0">
                <a:solidFill>
                  <a:prstClr val="black"/>
                </a:solidFill>
                <a:effectLst/>
              </a:rPr>
              <a:t>3</a:t>
            </a:r>
            <a:endParaRPr lang="en-IN" sz="36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CBAF55-F37F-4596-ACA1-E3DB298585D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276709"/>
            <a:ext cx="8458200" cy="479355"/>
          </a:xfrm>
        </p:spPr>
        <p:txBody>
          <a:bodyPr/>
          <a:lstStyle/>
          <a:p>
            <a:r>
              <a:rPr lang="en-US" sz="2200" b="1" i="0" u="none" strike="noStrike" baseline="0" dirty="0">
                <a:solidFill>
                  <a:srgbClr val="000000"/>
                </a:solidFill>
              </a:rPr>
              <a:t>Exhibit 2.10: </a:t>
            </a:r>
            <a:r>
              <a:rPr lang="en-US" sz="2200" b="0" i="1" u="none" strike="noStrike" baseline="0" dirty="0">
                <a:solidFill>
                  <a:srgbClr val="000000"/>
                </a:solidFill>
              </a:rPr>
              <a:t>Compensatory and Punitive Damages Caps </a:t>
            </a:r>
            <a:endParaRPr lang="en-US" sz="22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FF7963-02A9-450E-8F9C-E5611D69AA0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2900" y="1807218"/>
            <a:ext cx="8458200" cy="479355"/>
          </a:xfrm>
        </p:spPr>
        <p:txBody>
          <a:bodyPr/>
          <a:lstStyle/>
          <a:p>
            <a:r>
              <a:rPr lang="en-US" sz="2200" b="0" i="0" u="none" strike="noStrike" baseline="0" dirty="0">
                <a:solidFill>
                  <a:srgbClr val="000000"/>
                </a:solidFill>
              </a:rPr>
              <a:t>For employers with </a:t>
            </a:r>
            <a:endParaRPr lang="en-US" sz="2200" dirty="0"/>
          </a:p>
        </p:txBody>
      </p:sp>
      <p:pic>
        <p:nvPicPr>
          <p:cNvPr id="9" name="Picture 8" descr="An illustration shows varying compensatory and punitive damages according to the number of employees in a company.">
            <a:extLst>
              <a:ext uri="{FF2B5EF4-FFF2-40B4-BE49-F238E27FC236}">
                <a16:creationId xmlns:a16="http://schemas.microsoft.com/office/drawing/2014/main" id="{A12829BC-FAF8-4CE7-B68F-528868CE9F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5484" y="2337727"/>
            <a:ext cx="3238952" cy="3162741"/>
          </a:xfrm>
          <a:prstGeom prst="rect">
            <a:avLst/>
          </a:prstGeom>
        </p:spPr>
      </p:pic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2A16F7DA-1784-4EA4-A1CB-9FF53BC7D76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697896" y="6234545"/>
            <a:ext cx="3748209" cy="280555"/>
          </a:xfrm>
        </p:spPr>
        <p:txBody>
          <a:bodyPr/>
          <a:lstStyle/>
          <a:p>
            <a:r>
              <a:rPr lang="en-US" sz="1200" dirty="0">
                <a:hlinkClick r:id="rId4" action="ppaction://hlinksldjump"/>
              </a:rPr>
              <a:t>Access the text alternative for slide images.</a:t>
            </a:r>
            <a:endParaRPr lang="en-US" sz="12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9471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85817"/>
            <a:ext cx="8458200" cy="903231"/>
          </a:xfrm>
        </p:spPr>
        <p:txBody>
          <a:bodyPr>
            <a:noAutofit/>
          </a:bodyPr>
          <a:lstStyle/>
          <a:p>
            <a:r>
              <a:rPr lang="en-US" sz="3600" dirty="0">
                <a:effectLst/>
              </a:rPr>
              <a:t>Additional Legal Resources</a:t>
            </a:r>
            <a:endParaRPr lang="en-IN" sz="36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4402EB-079F-D80D-E137-CBD9DDFB24A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590364"/>
            <a:ext cx="8458200" cy="1758393"/>
          </a:xfrm>
        </p:spPr>
        <p:txBody>
          <a:bodyPr/>
          <a:lstStyle/>
          <a:p>
            <a:pPr marL="0" indent="0">
              <a:buNone/>
            </a:pPr>
            <a:r>
              <a:rPr lang="en-IN" b="1" dirty="0"/>
              <a:t>Law Libraries:</a:t>
            </a:r>
          </a:p>
          <a:p>
            <a:pPr lvl="1">
              <a:lnSpc>
                <a:spcPct val="90000"/>
              </a:lnSpc>
              <a:defRPr/>
            </a:pPr>
            <a:r>
              <a:rPr lang="en-IN" dirty="0"/>
              <a:t>Found everywhere from private law firms to public courthouses.</a:t>
            </a:r>
          </a:p>
          <a:p>
            <a:pPr lvl="1">
              <a:lnSpc>
                <a:spcPct val="90000"/>
              </a:lnSpc>
              <a:defRPr/>
            </a:pPr>
            <a:r>
              <a:rPr lang="en-IN" dirty="0"/>
              <a:t>Vary widely as to size and breadth of collection.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8833946-7788-231B-8364-6494069A496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2900" y="3676051"/>
            <a:ext cx="8458200" cy="1758393"/>
          </a:xfrm>
        </p:spPr>
        <p:txBody>
          <a:bodyPr/>
          <a:lstStyle/>
          <a:p>
            <a:pPr marL="0" indent="0">
              <a:buNone/>
            </a:pPr>
            <a:r>
              <a:rPr lang="en-IN" b="1" dirty="0"/>
              <a:t>The Internet:</a:t>
            </a:r>
          </a:p>
          <a:p>
            <a:pPr lvl="1">
              <a:lnSpc>
                <a:spcPct val="90000"/>
              </a:lnSpc>
              <a:defRPr/>
            </a:pPr>
            <a:r>
              <a:rPr lang="en-IN" dirty="0"/>
              <a:t>Includes legal databases for public consumption.</a:t>
            </a:r>
          </a:p>
          <a:p>
            <a:pPr lvl="1">
              <a:lnSpc>
                <a:spcPct val="90000"/>
              </a:lnSpc>
              <a:defRPr/>
            </a:pPr>
            <a:r>
              <a:rPr lang="en-IN" dirty="0"/>
              <a:t>Most resources available on the web, often for a subscription fee – see ever-expanding list in text, page 91 </a:t>
            </a:r>
            <a:r>
              <a:rPr lang="en-IN" i="1" dirty="0"/>
              <a:t>et seq.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9673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44255"/>
            <a:ext cx="8458200" cy="784446"/>
          </a:xfrm>
        </p:spPr>
        <p:txBody>
          <a:bodyPr>
            <a:noAutofit/>
          </a:bodyPr>
          <a:lstStyle/>
          <a:p>
            <a:r>
              <a:rPr lang="en-US" sz="3600" dirty="0">
                <a:effectLst/>
              </a:rPr>
              <a:t>Management Tips </a:t>
            </a:r>
            <a:r>
              <a:rPr lang="en-US" sz="1000" b="0" dirty="0">
                <a:solidFill>
                  <a:prstClr val="black"/>
                </a:solidFill>
                <a:effectLst/>
              </a:rPr>
              <a:t>1</a:t>
            </a:r>
            <a:endParaRPr lang="en-IN" sz="1000" b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4402EB-079F-D80D-E137-CBD9DDFB24A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028701"/>
            <a:ext cx="8458200" cy="5367929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IN" altLang="en-US" sz="2400" dirty="0">
                <a:cs typeface="Arial" charset="0"/>
              </a:rPr>
              <a:t>Employers always allowed to hire best person for a job and have broad discretion in management.  Important to avoid expensive mistakes in limited areas of prohibition.</a:t>
            </a:r>
          </a:p>
          <a:p>
            <a:pPr marL="0" lvl="1" indent="0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en-IN" altLang="en-US" dirty="0"/>
              <a:t>Transparency and safe communication of concerns promote preventive management.  Prevention beats cure.  </a:t>
            </a:r>
          </a:p>
          <a:p>
            <a:pPr marL="0" lvl="1" indent="0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en-IN" altLang="en-US" dirty="0"/>
              <a:t>Documentation and strong HR systems useful in convincing a court or jury that employer’s actions were legitimate.  </a:t>
            </a:r>
          </a:p>
          <a:p>
            <a:pPr marL="0" lvl="1" indent="0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en-IN" altLang="en-US" dirty="0"/>
              <a:t>Retaliation against an employee for filing claim is a separate offense.  Avoid even its appearance.  </a:t>
            </a:r>
          </a:p>
          <a:p>
            <a:pPr marL="0" lvl="1" indent="0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en-IN" altLang="en-US" dirty="0"/>
              <a:t>Review termination decisions internally; avoid unilateral or emotional decisions.  </a:t>
            </a:r>
          </a:p>
          <a:p>
            <a:pPr marL="0" lvl="1" indent="0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en-IN" altLang="en-US" dirty="0"/>
              <a:t>Carefully manage lay-offs: documentation, preparation, communication, empathy and </a:t>
            </a:r>
            <a:r>
              <a:rPr lang="en-IN" altLang="en-US" dirty="0" err="1"/>
              <a:t>candor</a:t>
            </a:r>
            <a:r>
              <a:rPr lang="en-IN" altLang="en-US" dirty="0"/>
              <a:t>. Understand staff demographics impacts.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2375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181908"/>
            <a:ext cx="8458200" cy="903231"/>
          </a:xfrm>
        </p:spPr>
        <p:txBody>
          <a:bodyPr>
            <a:noAutofit/>
          </a:bodyPr>
          <a:lstStyle/>
          <a:p>
            <a:r>
              <a:rPr lang="en-US" sz="3600" dirty="0">
                <a:effectLst/>
              </a:rPr>
              <a:t>Management Tips </a:t>
            </a:r>
            <a:r>
              <a:rPr lang="en-US" sz="1000" b="0" dirty="0">
                <a:solidFill>
                  <a:prstClr val="black"/>
                </a:solidFill>
                <a:effectLst/>
              </a:rPr>
              <a:t>2</a:t>
            </a:r>
            <a:endParaRPr lang="en-IN" sz="1000" b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4402EB-079F-D80D-E137-CBD9DDFB24A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522846"/>
            <a:ext cx="8458200" cy="2269835"/>
          </a:xfrm>
        </p:spPr>
        <p:txBody>
          <a:bodyPr/>
          <a:lstStyle/>
          <a:p>
            <a:pPr marL="0" lvl="1" indent="0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en-IN" altLang="en-US" dirty="0"/>
              <a:t>Train employees to understand policies and their rights.  </a:t>
            </a:r>
          </a:p>
          <a:p>
            <a:pPr marL="0" lvl="1" indent="0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en-IN" altLang="en-US" dirty="0"/>
              <a:t>Some claims will require seeking ‘reasonable accommodation’ via ‘iterative’ (discussion) process.  </a:t>
            </a:r>
          </a:p>
          <a:p>
            <a:pPr marL="0" lvl="1" indent="0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en-IN" altLang="en-US" dirty="0"/>
              <a:t>Monitor policies for potential adverse impacts and compliance issues; update as needed.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3804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83245"/>
            <a:ext cx="8458200" cy="903231"/>
          </a:xfrm>
        </p:spPr>
        <p:txBody>
          <a:bodyPr>
            <a:noAutofit/>
          </a:bodyPr>
          <a:lstStyle/>
          <a:p>
            <a:r>
              <a:rPr lang="en-US" sz="3600" dirty="0">
                <a:effectLst/>
              </a:rPr>
              <a:t>Chapter 2 Summary</a:t>
            </a:r>
            <a:endParaRPr lang="en-IN" sz="36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4402EB-079F-D80D-E137-CBD9DDFB24A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597891"/>
            <a:ext cx="8458200" cy="4626264"/>
          </a:xfrm>
        </p:spPr>
        <p:txBody>
          <a:bodyPr/>
          <a:lstStyle/>
          <a:p>
            <a:pPr marL="0" lvl="1" indent="0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en-IN" altLang="en-US" sz="2200" dirty="0"/>
              <a:t>Chapter provides backdrop for further analysis by describing legal system processes, at-will employment and common anti-discrimination concepts.</a:t>
            </a:r>
          </a:p>
          <a:p>
            <a:pPr marL="0" lvl="1" indent="0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en-IN" altLang="en-US" sz="2200" dirty="0"/>
              <a:t>HR decisions can carry expensive financial consequences; they must be made carefully in accordance with applicable laws.</a:t>
            </a:r>
          </a:p>
          <a:p>
            <a:pPr marL="0" lvl="1" indent="0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en-IN" altLang="en-US" sz="2200" dirty="0"/>
              <a:t>Applying consistent systems to prevent and manage HR exposures is useful in avoiding and responding to claims.  </a:t>
            </a:r>
          </a:p>
          <a:p>
            <a:pPr marL="0" lvl="1" indent="0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en-IN" altLang="en-US" sz="2200" dirty="0"/>
              <a:t>Discrimination claims must charge either ‘disparate treatment’ or ‘disparate impact’ of employer’s actions as described in </a:t>
            </a:r>
            <a:r>
              <a:rPr lang="en-IN" altLang="en-US" sz="2200" i="1" dirty="0"/>
              <a:t>prima facie</a:t>
            </a:r>
            <a:r>
              <a:rPr lang="en-IN" altLang="en-US" sz="2200" dirty="0"/>
              <a:t> case of each cause of action.  Important defenses exist.  </a:t>
            </a:r>
          </a:p>
          <a:p>
            <a:pPr marL="0" lvl="1" indent="0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en-IN" altLang="en-US" sz="2200" dirty="0"/>
              <a:t>‘Retaliation’ claims are common and rising.  Take care to avoid actions that might fuel such claims, including from other employees.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6455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F92C4D4-C867-4E2F-BF62-33A518B42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End of Main Content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46A61A-BFE6-4A7C-8D2C-21B89B6A854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18768" y="6537961"/>
            <a:ext cx="8715375" cy="274320"/>
          </a:xfrm>
        </p:spPr>
        <p:txBody>
          <a:bodyPr/>
          <a:lstStyle/>
          <a:p>
            <a:r>
              <a:rPr lang="en-US" sz="1200" dirty="0"/>
              <a:t>© McGraw Hill LLC. All rights reserved. No reproduction or distribution without the prior written consent of McGraw Hill LLC.</a:t>
            </a:r>
            <a:endParaRPr lang="en-US" sz="1200" noProof="0" dirty="0"/>
          </a:p>
        </p:txBody>
      </p:sp>
    </p:spTree>
    <p:extLst>
      <p:ext uri="{BB962C8B-B14F-4D97-AF65-F5344CB8AC3E}">
        <p14:creationId xmlns:p14="http://schemas.microsoft.com/office/powerpoint/2010/main" val="3848266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en-US" sz="3600" dirty="0">
                <a:cs typeface="Arial" charset="0"/>
              </a:rPr>
              <a:t>Introduction</a:t>
            </a:r>
            <a:endParaRPr lang="en-IN" sz="10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1"/>
          </p:nvPr>
        </p:nvSpPr>
        <p:spPr>
          <a:xfrm>
            <a:off x="342900" y="1276709"/>
            <a:ext cx="8458200" cy="5082527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This is a law text, but for Human Resources practitioners and other professionals, rather than lawyers.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‘Legalese’ minimized; concepts made accessible for application by non-attorney readers.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Begin with legal process: case law and system rudiments leading to and legal claims and their handling.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Regarding substance: discrimination claims on various bases have many common elements.  Describing them here allows us to focus on the nuances and current  issues involved in each specific type of claim.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How to find further information concludes the chapter.</a:t>
            </a:r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63133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91FA5-F941-4B67-9B87-7EEFD9E62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Accessibility Content: Text Alternatives for Images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F423B1-31BB-429A-B327-69FF37C584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z="800" smtClean="0"/>
              <a:t>40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9455181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EFD67-05E0-486D-AC97-A8C37BA4A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250182"/>
            <a:ext cx="8458200" cy="787847"/>
          </a:xfrm>
        </p:spPr>
        <p:txBody>
          <a:bodyPr>
            <a:noAutofit/>
          </a:bodyPr>
          <a:lstStyle/>
          <a:p>
            <a:r>
              <a:rPr lang="en-IN" sz="2800" dirty="0">
                <a:effectLst/>
              </a:rPr>
              <a:t>Retaliatory Discharge: </a:t>
            </a:r>
            <a:r>
              <a:rPr lang="en-IN" sz="2800" i="1" dirty="0">
                <a:effectLst/>
              </a:rPr>
              <a:t>Prima Facie</a:t>
            </a:r>
            <a:r>
              <a:rPr lang="en-IN" sz="2800" dirty="0">
                <a:effectLst/>
              </a:rPr>
              <a:t> Case </a:t>
            </a:r>
            <a:r>
              <a:rPr lang="en-US" sz="2800" dirty="0"/>
              <a:t>– Text Alternative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0D6771-252D-4266-A93F-414502C3847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>
                <a:hlinkClick r:id="rId2" action="ppaction://hlinksldjump"/>
              </a:rPr>
              <a:t>Return to parent-slide containing images.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D57936-63C0-4CF6-8CC9-BB944B69CA3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The participation in a protected activity could potentially lead to an adverse employment action. This action could subsequently establish a causal connection between the protected activity and the adverse action.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CB90F3-DBC6-4FAC-9AB6-0892F2B956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ctr"/>
            <a:r>
              <a:rPr lang="en-US" dirty="0">
                <a:hlinkClick r:id="rId2" action="ppaction://hlinksldjump"/>
              </a:rPr>
              <a:t>Return to parent-slide containing images.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8C8AE8-BABC-4FC8-8B9E-99EDA82189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z="800" smtClean="0"/>
              <a:t>41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5937749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EFD67-05E0-486D-AC97-A8C37BA4A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246243"/>
            <a:ext cx="8458200" cy="795725"/>
          </a:xfrm>
        </p:spPr>
        <p:txBody>
          <a:bodyPr>
            <a:noAutofit/>
          </a:bodyPr>
          <a:lstStyle/>
          <a:p>
            <a:r>
              <a:rPr lang="en-US" sz="2800" dirty="0">
                <a:effectLst/>
              </a:rPr>
              <a:t>At-will Exception: Promissory Estoppel </a:t>
            </a:r>
            <a:r>
              <a:rPr lang="en-US" sz="2800" dirty="0"/>
              <a:t>– Text Alternative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0D6771-252D-4266-A93F-414502C3847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>
                <a:hlinkClick r:id="rId2" action="ppaction://hlinksldjump"/>
              </a:rPr>
              <a:t>Return to parent-slide containing images.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D57936-63C0-4CF6-8CC9-BB944B69CA3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The sequence begins with the employer making a promise. The worker reasonably relied on that promise. But, unfortunately, this reliance results in the detriment of the employee.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CB90F3-DBC6-4FAC-9AB6-0892F2B956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ctr"/>
            <a:r>
              <a:rPr lang="en-US" dirty="0">
                <a:hlinkClick r:id="rId2" action="ppaction://hlinksldjump"/>
              </a:rPr>
              <a:t>Return to parent-slide containing images.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8C8AE8-BABC-4FC8-8B9E-99EDA82189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z="800" smtClean="0"/>
              <a:t>42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416084010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EFD67-05E0-486D-AC97-A8C37BA4A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242264"/>
            <a:ext cx="8458200" cy="803682"/>
          </a:xfrm>
        </p:spPr>
        <p:txBody>
          <a:bodyPr>
            <a:noAutofit/>
          </a:bodyPr>
          <a:lstStyle/>
          <a:p>
            <a:r>
              <a:rPr lang="en-US" sz="2800" dirty="0">
                <a:effectLst/>
              </a:rPr>
              <a:t>Employment Discrimination Remedies </a:t>
            </a:r>
            <a:r>
              <a:rPr lang="en-US" sz="1000" b="0" dirty="0">
                <a:solidFill>
                  <a:prstClr val="black"/>
                </a:solidFill>
                <a:effectLst/>
              </a:rPr>
              <a:t>3</a:t>
            </a:r>
            <a:r>
              <a:rPr lang="en-US" sz="2800" dirty="0">
                <a:solidFill>
                  <a:prstClr val="black"/>
                </a:solidFill>
                <a:effectLst/>
              </a:rPr>
              <a:t> </a:t>
            </a:r>
            <a:r>
              <a:rPr lang="en-US" sz="2800" dirty="0"/>
              <a:t>– Text Alternative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0D6771-252D-4266-A93F-414502C3847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>
                <a:hlinkClick r:id="rId2" action="ppaction://hlinksldjump"/>
              </a:rPr>
              <a:t>Return to parent-slide containing images.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D57936-63C0-4CF6-8CC9-BB944B69CA3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The given data is as follows: For employers with 15 to 100 employees: cap: $50,000.</a:t>
            </a:r>
          </a:p>
          <a:p>
            <a:r>
              <a:rPr lang="en-US" dirty="0"/>
              <a:t>For employers with 101 to 200 employees: cap: $100,000.</a:t>
            </a:r>
          </a:p>
          <a:p>
            <a:r>
              <a:rPr lang="en-US" dirty="0"/>
              <a:t>For employers with 201 to 500 employees: cap: $200,000.</a:t>
            </a:r>
          </a:p>
          <a:p>
            <a:r>
              <a:rPr lang="en-US" dirty="0"/>
              <a:t>For employers with greater than 500 employees: cap: $300,000.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CB90F3-DBC6-4FAC-9AB6-0892F2B956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ctr"/>
            <a:r>
              <a:rPr lang="en-US" dirty="0">
                <a:hlinkClick r:id="rId2" action="ppaction://hlinksldjump"/>
              </a:rPr>
              <a:t>Return to parent-slide containing images.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8C8AE8-BABC-4FC8-8B9E-99EDA82189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z="800" smtClean="0"/>
              <a:t>43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939721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effectLst/>
              </a:rPr>
              <a:t>Guide to Reading Cases </a:t>
            </a:r>
            <a:r>
              <a:rPr lang="en-US" sz="1000" b="0" dirty="0">
                <a:effectLst/>
              </a:rPr>
              <a:t>1</a:t>
            </a:r>
            <a:endParaRPr lang="en-IN" sz="1000" b="0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19D62E6E-010B-479C-AA9A-6B0508615E6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225043"/>
            <a:ext cx="8458200" cy="793786"/>
          </a:xfrm>
        </p:spPr>
        <p:txBody>
          <a:bodyPr/>
          <a:lstStyle/>
          <a:p>
            <a:r>
              <a:rPr lang="en-US" altLang="en-US" sz="2200" b="1" dirty="0">
                <a:cs typeface="Arial" charset="0"/>
              </a:rPr>
              <a:t>Cases </a:t>
            </a:r>
            <a:r>
              <a:rPr lang="en-US" altLang="en-US" sz="2200" dirty="0">
                <a:cs typeface="Arial" charset="0"/>
              </a:rPr>
              <a:t>represent real-life applications of course concepts, illustrating how claims arise and are analyzed.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80E7D22B-ADB2-44F3-8BFF-EE7F84AF6D4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2900" y="2070496"/>
            <a:ext cx="8458200" cy="2085868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sz="2200" b="1" i="1" dirty="0">
                <a:cs typeface="Arial" charset="0"/>
              </a:rPr>
              <a:t>Stare decisis </a:t>
            </a:r>
            <a:r>
              <a:rPr lang="en-US" altLang="en-US" sz="2200" b="1" dirty="0">
                <a:cs typeface="Arial" charset="0"/>
              </a:rPr>
              <a:t>(‘stand by a decision’) and Legal Precedent.</a:t>
            </a:r>
          </a:p>
          <a:p>
            <a:pPr marL="0" lvl="1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IN" altLang="en-US" sz="2200" dirty="0"/>
              <a:t>Courts use prior decisions to determine rules to judge new cases with similar facts.</a:t>
            </a:r>
          </a:p>
          <a:p>
            <a:pPr lvl="1">
              <a:lnSpc>
                <a:spcPct val="90000"/>
              </a:lnSpc>
            </a:pPr>
            <a:r>
              <a:rPr lang="en-IN" altLang="en-US" sz="2200" dirty="0"/>
              <a:t>Provides stability, predictability to law.</a:t>
            </a:r>
          </a:p>
          <a:p>
            <a:pPr lvl="1">
              <a:lnSpc>
                <a:spcPct val="90000"/>
              </a:lnSpc>
            </a:pPr>
            <a:r>
              <a:rPr lang="en-IN" altLang="en-US" sz="2200" dirty="0"/>
              <a:t>Precedents may be overturned to allow evolution of law.</a:t>
            </a:r>
            <a:endParaRPr lang="en-US" sz="2200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769B4F1A-5EB4-4FDB-8413-83D5AD3D608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42900" y="4166528"/>
            <a:ext cx="8458200" cy="502662"/>
          </a:xfrm>
        </p:spPr>
        <p:txBody>
          <a:bodyPr/>
          <a:lstStyle/>
          <a:p>
            <a:r>
              <a:rPr lang="en-US" altLang="en-US" sz="2200" dirty="0"/>
              <a:t>Recorded Opinions may be Majority, Concurrence or Dissent.</a:t>
            </a:r>
            <a:endParaRPr lang="en-US" sz="2200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531A2C53-1D68-4128-8501-B629380E4A7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42900" y="4703092"/>
            <a:ext cx="8458200" cy="826522"/>
          </a:xfrm>
        </p:spPr>
        <p:txBody>
          <a:bodyPr/>
          <a:lstStyle/>
          <a:p>
            <a:r>
              <a:rPr lang="en-IN" altLang="en-US" sz="2200" dirty="0">
                <a:cs typeface="Arial" charset="0"/>
              </a:rPr>
              <a:t>Federal and state court are separate, parallel - judges preside and juries or judges render verdicts</a:t>
            </a:r>
            <a:endParaRPr lang="en-US" sz="2200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448E505F-A111-4784-953C-EE80A3227AF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15401" y="5664129"/>
            <a:ext cx="1475509" cy="461117"/>
          </a:xfrm>
        </p:spPr>
        <p:txBody>
          <a:bodyPr/>
          <a:lstStyle/>
          <a:p>
            <a:r>
              <a:rPr lang="en-US" altLang="en-US" sz="2200" dirty="0"/>
              <a:t>Trial court</a:t>
            </a:r>
            <a:endParaRPr lang="en-US" sz="2200" dirty="0"/>
          </a:p>
        </p:txBody>
      </p:sp>
      <p:graphicFrame>
        <p:nvGraphicFramePr>
          <p:cNvPr id="21" name="Object 20">
            <a:extLst>
              <a:ext uri="{FF2B5EF4-FFF2-40B4-BE49-F238E27FC236}">
                <a16:creationId xmlns:a16="http://schemas.microsoft.com/office/drawing/2014/main" id="{F736F6F0-F050-499C-AE34-58ED8C6E0E6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1296939"/>
              </p:ext>
            </p:extLst>
          </p:nvPr>
        </p:nvGraphicFramePr>
        <p:xfrm>
          <a:off x="1934832" y="5731934"/>
          <a:ext cx="475838" cy="3489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90440" imgH="139680" progId="Equation.DSMT4">
                  <p:embed/>
                </p:oleObj>
              </mc:Choice>
              <mc:Fallback>
                <p:oleObj name="Equation" r:id="rId2" imgW="190440" imgH="1396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934832" y="5731934"/>
                        <a:ext cx="475838" cy="3489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CF2035CB-57AF-4AA6-BC45-B5F6B7A4D8AD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2463624" y="5668686"/>
            <a:ext cx="3938155" cy="461117"/>
          </a:xfrm>
        </p:spPr>
        <p:txBody>
          <a:bodyPr/>
          <a:lstStyle/>
          <a:p>
            <a:r>
              <a:rPr lang="en-US" altLang="en-US" sz="2200" dirty="0">
                <a:sym typeface="Wingdings" pitchFamily="2" charset="2"/>
              </a:rPr>
              <a:t>intermediate courts of appeals</a:t>
            </a:r>
            <a:endParaRPr lang="en-US" sz="2200" dirty="0"/>
          </a:p>
        </p:txBody>
      </p:sp>
      <p:graphicFrame>
        <p:nvGraphicFramePr>
          <p:cNvPr id="22" name="Object 21">
            <a:extLst>
              <a:ext uri="{FF2B5EF4-FFF2-40B4-BE49-F238E27FC236}">
                <a16:creationId xmlns:a16="http://schemas.microsoft.com/office/drawing/2014/main" id="{E99C5DF5-3E56-4222-AFFD-8B13E8FE6F5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0718665"/>
              </p:ext>
            </p:extLst>
          </p:nvPr>
        </p:nvGraphicFramePr>
        <p:xfrm>
          <a:off x="6371950" y="5706236"/>
          <a:ext cx="502543" cy="3769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03040" imgH="152280" progId="Equation.DSMT4">
                  <p:embed/>
                </p:oleObj>
              </mc:Choice>
              <mc:Fallback>
                <p:oleObj name="Equation" r:id="rId4" imgW="203040" imgH="1522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371950" y="5706236"/>
                        <a:ext cx="502543" cy="3769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AA74C1DF-337B-4598-825F-E6470D2049D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874494" y="5672621"/>
            <a:ext cx="2107758" cy="461117"/>
          </a:xfrm>
        </p:spPr>
        <p:txBody>
          <a:bodyPr/>
          <a:lstStyle/>
          <a:p>
            <a:r>
              <a:rPr lang="en-US" altLang="en-US" sz="2200" dirty="0">
                <a:sym typeface="Wingdings" pitchFamily="2" charset="2"/>
              </a:rPr>
              <a:t>supreme court.</a:t>
            </a:r>
            <a:endParaRPr lang="en-US" sz="22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234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6A934-B694-3B8A-8342-24CC03C52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>
                <a:solidFill>
                  <a:prstClr val="black"/>
                </a:solidFill>
                <a:effectLst/>
              </a:rPr>
              <a:t>Guide to Reading Cases </a:t>
            </a:r>
            <a:r>
              <a:rPr lang="en-US" sz="1000" b="0" dirty="0">
                <a:solidFill>
                  <a:prstClr val="black"/>
                </a:solidFill>
                <a:effectLst/>
              </a:rPr>
              <a:t>2</a:t>
            </a:r>
            <a:endParaRPr lang="en-US" sz="1000" b="0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C8E19C-4E8D-7A8D-45B1-ECD7CA70038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095721"/>
            <a:ext cx="8458200" cy="2630128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sz="2000" b="1" dirty="0">
                <a:cs typeface="Arial" charset="0"/>
              </a:rPr>
              <a:t>Interplay between states and the federal court system:</a:t>
            </a:r>
          </a:p>
          <a:p>
            <a:pPr lvl="1">
              <a:lnSpc>
                <a:spcPct val="90000"/>
              </a:lnSpc>
            </a:pPr>
            <a:r>
              <a:rPr lang="en-US" altLang="en-US" sz="2000" dirty="0"/>
              <a:t>U</a:t>
            </a:r>
            <a:r>
              <a:rPr lang="en-US" altLang="en-US" sz="100" dirty="0"/>
              <a:t> </a:t>
            </a:r>
            <a:r>
              <a:rPr lang="en-US" altLang="en-US" sz="2000" dirty="0"/>
              <a:t>S Supreme Court decisions final.</a:t>
            </a:r>
          </a:p>
          <a:p>
            <a:pPr lvl="1">
              <a:lnSpc>
                <a:spcPct val="90000"/>
              </a:lnSpc>
            </a:pPr>
            <a:r>
              <a:rPr lang="en-US" altLang="en-US" sz="2000" dirty="0"/>
              <a:t>State Supreme Court decisions final on most state law matters. </a:t>
            </a:r>
          </a:p>
          <a:p>
            <a:pPr lvl="1">
              <a:lnSpc>
                <a:spcPct val="90000"/>
              </a:lnSpc>
            </a:pPr>
            <a:r>
              <a:rPr lang="en-IN" altLang="en-US" sz="2000" dirty="0"/>
              <a:t>When Court interprets a statute, Congress can enact a new law to change that law if interpretation is not as it intended. (For example, Preg. Discrim. Act)</a:t>
            </a:r>
          </a:p>
          <a:p>
            <a:pPr lvl="1">
              <a:lnSpc>
                <a:spcPct val="90000"/>
              </a:lnSpc>
            </a:pPr>
            <a:r>
              <a:rPr lang="en-IN" altLang="en-US" sz="2000" dirty="0"/>
              <a:t>Most cases in this text involve federal courts applying federal statutes.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4457C7AF-9AAC-7FB1-71EA-787B47889BD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2899" y="3725849"/>
            <a:ext cx="8458199" cy="1905000"/>
          </a:xfrm>
        </p:spPr>
        <p:txBody>
          <a:bodyPr/>
          <a:lstStyle/>
          <a:p>
            <a:pPr marL="0" lvl="1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IN" altLang="en-US" sz="2000" b="1" dirty="0"/>
              <a:t>Case information:</a:t>
            </a:r>
          </a:p>
          <a:p>
            <a:pPr lvl="1">
              <a:lnSpc>
                <a:spcPct val="90000"/>
              </a:lnSpc>
            </a:pPr>
            <a:r>
              <a:rPr lang="en-IN" altLang="en-US" sz="2000" b="1" dirty="0"/>
              <a:t>Case name: </a:t>
            </a:r>
            <a:r>
              <a:rPr lang="en-IN" altLang="en-US" sz="2000" dirty="0"/>
              <a:t>(parties to litigation), Plaintiff sues, Defendant responds.  </a:t>
            </a:r>
          </a:p>
          <a:p>
            <a:pPr lvl="1">
              <a:lnSpc>
                <a:spcPct val="90000"/>
              </a:lnSpc>
            </a:pPr>
            <a:r>
              <a:rPr lang="en-IN" altLang="en-US" sz="2000" b="1" dirty="0"/>
              <a:t>Citation:</a:t>
            </a:r>
            <a:r>
              <a:rPr lang="en-IN" altLang="en-US" sz="2000" dirty="0"/>
              <a:t> book where case report can be found, court name and date.</a:t>
            </a:r>
          </a:p>
          <a:p>
            <a:pPr lvl="1">
              <a:lnSpc>
                <a:spcPct val="90000"/>
              </a:lnSpc>
            </a:pPr>
            <a:r>
              <a:rPr lang="en-IN" altLang="en-US" sz="2000" b="1" dirty="0"/>
              <a:t>Outcomes:</a:t>
            </a:r>
            <a:r>
              <a:rPr lang="en-IN" altLang="en-US" sz="2000" dirty="0"/>
              <a:t> ‘Affirm’ lower court, ‘Reverse’ it, or ‘Remand’ for further handling in lower court.</a:t>
            </a:r>
            <a:endParaRPr lang="en-US" sz="2000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FDA2C97B-C086-8828-332C-EFDB7DE2F2C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42899" y="5630849"/>
            <a:ext cx="8375074" cy="768723"/>
          </a:xfrm>
        </p:spPr>
        <p:txBody>
          <a:bodyPr/>
          <a:lstStyle/>
          <a:p>
            <a:r>
              <a:rPr lang="en-US" altLang="en-US" sz="2000" b="1" dirty="0"/>
              <a:t>Note:</a:t>
            </a:r>
            <a:r>
              <a:rPr lang="en-US" altLang="en-US" sz="2000" dirty="0"/>
              <a:t> case opinions in Bennett text heavily edited to exclude material not relevant to this course.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8636803" y="6673531"/>
            <a:ext cx="355840" cy="161396"/>
          </a:xfrm>
        </p:spPr>
        <p:txBody>
          <a:bodyPr/>
          <a:lstStyle/>
          <a:p>
            <a:fld id="{68151E55-6873-49E2-B8D5-2F265E6F197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312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solidFill>
                  <a:prstClr val="black"/>
                </a:solidFill>
                <a:effectLst/>
              </a:rPr>
              <a:t>Guide to Reading Cases:  </a:t>
            </a:r>
            <a:r>
              <a:rPr lang="en-US" dirty="0">
                <a:effectLst/>
              </a:rPr>
              <a:t>Understanding the Case Parties</a:t>
            </a:r>
            <a:endParaRPr lang="en-IN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3981BB58-5869-FE44-D9AE-3C36E8B015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5854914"/>
              </p:ext>
            </p:extLst>
          </p:nvPr>
        </p:nvGraphicFramePr>
        <p:xfrm>
          <a:off x="565943" y="1635616"/>
          <a:ext cx="8012113" cy="44195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433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687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8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+mn-lt"/>
                        </a:rPr>
                        <a:t>Key Terms</a:t>
                      </a:r>
                    </a:p>
                  </a:txBody>
                  <a:tcPr marL="91443" marR="91443"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+mn-lt"/>
                        </a:rPr>
                        <a:t>Meaning</a:t>
                      </a:r>
                    </a:p>
                  </a:txBody>
                  <a:tcPr marL="91443" marR="91443" marT="45712" marB="4571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6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n-lt"/>
                        </a:rPr>
                        <a:t>Plaintiff</a:t>
                      </a:r>
                      <a:endParaRPr lang="en-US" sz="2000" b="1" dirty="0">
                        <a:latin typeface="+mn-lt"/>
                      </a:endParaRPr>
                    </a:p>
                  </a:txBody>
                  <a:tcPr marL="91443" marR="91443" marT="45712" marB="45712"/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+mn-lt"/>
                        </a:rPr>
                        <a:t>One who brings a civil action in court</a:t>
                      </a:r>
                    </a:p>
                  </a:txBody>
                  <a:tcPr marL="91443" marR="91443" marT="45712" marB="4571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6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n-lt"/>
                        </a:rPr>
                        <a:t>Defendant</a:t>
                      </a:r>
                      <a:endParaRPr lang="en-US" sz="2000" b="1" dirty="0">
                        <a:latin typeface="+mn-lt"/>
                      </a:endParaRPr>
                    </a:p>
                  </a:txBody>
                  <a:tcPr marL="91443" marR="91443" marT="45712" marB="45712"/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+mn-lt"/>
                        </a:rPr>
                        <a:t>One against whom a case is brought</a:t>
                      </a:r>
                    </a:p>
                  </a:txBody>
                  <a:tcPr marL="91443" marR="91443" marT="45712" marB="4571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06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n-lt"/>
                        </a:rPr>
                        <a:t>Appellant</a:t>
                      </a:r>
                      <a:endParaRPr lang="en-US" sz="2000" b="1" dirty="0">
                        <a:latin typeface="+mn-lt"/>
                      </a:endParaRPr>
                    </a:p>
                  </a:txBody>
                  <a:tcPr marL="91443" marR="91443" marT="45712" marB="45712"/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+mn-lt"/>
                        </a:rPr>
                        <a:t>One who brings an appeal </a:t>
                      </a:r>
                    </a:p>
                  </a:txBody>
                  <a:tcPr marL="91443" marR="91443" marT="45712" marB="4571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006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n-lt"/>
                        </a:rPr>
                        <a:t>Appellee</a:t>
                      </a:r>
                      <a:endParaRPr lang="en-US" sz="2000" b="1" dirty="0">
                        <a:latin typeface="+mn-lt"/>
                      </a:endParaRPr>
                    </a:p>
                  </a:txBody>
                  <a:tcPr marL="91443" marR="91443" marT="45712" marB="45712"/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+mn-lt"/>
                        </a:rPr>
                        <a:t>One against whom an appeal is brought</a:t>
                      </a:r>
                    </a:p>
                  </a:txBody>
                  <a:tcPr marL="91443" marR="91443" marT="45712" marB="4571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106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+mn-lt"/>
                        </a:rPr>
                        <a:t>Petitioner</a:t>
                      </a:r>
                    </a:p>
                    <a:p>
                      <a:pPr algn="ctr"/>
                      <a:endParaRPr lang="en-US" sz="2000" b="1" dirty="0">
                        <a:latin typeface="+mn-lt"/>
                      </a:endParaRPr>
                    </a:p>
                  </a:txBody>
                  <a:tcPr marL="91443" marR="91443" marT="45712" marB="45712"/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+mn-lt"/>
                        </a:rPr>
                        <a:t>One who appeals a case to the Supreme Court</a:t>
                      </a:r>
                    </a:p>
                  </a:txBody>
                  <a:tcPr marL="91443" marR="91443" marT="45712" marB="45712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+mn-lt"/>
                        </a:rPr>
                        <a:t>Respondent</a:t>
                      </a:r>
                    </a:p>
                    <a:p>
                      <a:pPr algn="ctr"/>
                      <a:endParaRPr lang="en-US" sz="2000" b="1" dirty="0">
                        <a:latin typeface="+mn-lt"/>
                      </a:endParaRPr>
                    </a:p>
                  </a:txBody>
                  <a:tcPr marL="91443" marR="91443" marT="45712" marB="45712"/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+mn-lt"/>
                        </a:rPr>
                        <a:t>One against whom a case is appealed at the Supreme Court</a:t>
                      </a:r>
                    </a:p>
                  </a:txBody>
                  <a:tcPr marL="91443" marR="91443" marT="45712" marB="45712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5194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solidFill>
                  <a:prstClr val="black"/>
                </a:solidFill>
                <a:effectLst/>
              </a:rPr>
              <a:t>Guide to Reading Cases </a:t>
            </a:r>
            <a:r>
              <a:rPr lang="en-US" dirty="0">
                <a:effectLst/>
              </a:rPr>
              <a:t>Understanding the Case: Information</a:t>
            </a:r>
            <a:endParaRPr lang="en-IN" dirty="0"/>
          </a:p>
        </p:txBody>
      </p:sp>
      <p:graphicFrame>
        <p:nvGraphicFramePr>
          <p:cNvPr id="10" name="Table 24">
            <a:extLst>
              <a:ext uri="{FF2B5EF4-FFF2-40B4-BE49-F238E27FC236}">
                <a16:creationId xmlns:a16="http://schemas.microsoft.com/office/drawing/2014/main" id="{C563BA4E-CD8F-69D7-851D-8535EE0A6D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6176761"/>
              </p:ext>
            </p:extLst>
          </p:nvPr>
        </p:nvGraphicFramePr>
        <p:xfrm>
          <a:off x="457200" y="1594241"/>
          <a:ext cx="8229600" cy="4496857"/>
        </p:xfrm>
        <a:graphic>
          <a:graphicData uri="http://schemas.openxmlformats.org/drawingml/2006/table">
            <a:tbl>
              <a:tblPr firstRow="1">
                <a:tableStyleId>{616DA210-FB5B-4158-B5E0-FEB733F419BA}</a:tableStyleId>
              </a:tblPr>
              <a:tblGrid>
                <a:gridCol w="18931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364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45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Key Terms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43" marR="91443"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Meaning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43" marR="91443"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55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Law reporter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43" marR="91443" marT="45707" marB="45707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Book in which court opinions are placed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43" marR="91443" marT="45707" marB="45707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020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Case citation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43" marR="91443" marT="45707" marB="45707" horzOverflow="overflow"/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The volume and pages in the L</a:t>
                      </a:r>
                      <a: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aw Reporter</a:t>
                      </a:r>
                      <a:r>
                        <a:rPr kumimoji="0" lang="en-I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where the case opinions can be found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43" marR="91443" marT="45707" marB="45707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20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Motion to dismiss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43" marR="91443" marT="45707" marB="45707" horzOverflow="overflow"/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Defendant’s request for the court to reject plaintiff’s case for some defect (e.g., no </a:t>
                      </a:r>
                      <a:r>
                        <a:rPr kumimoji="0" lang="en-IN" sz="200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prima facie</a:t>
                      </a:r>
                      <a:r>
                        <a:rPr kumimoji="0" lang="en-IN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case stated) 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43" marR="91443" marT="45707" marB="45707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56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Motion for summary judgment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43" marR="91443" marT="45707" marB="45707" horzOverflow="overflow"/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Defendant’s request for the court to rule on the plaintiff’s case based on the documents submitted, alleging there are no triable issues of fact to be decided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43" marR="91443" marT="45707" marB="45707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20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a-Latn" sz="200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Per curiam</a:t>
                      </a:r>
                      <a:endParaRPr kumimoji="0" lang="la-Latn" sz="2000" b="1" i="1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43" marR="91443" marT="45707" marB="45707" horzOverflow="overflow"/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Brief determination made by an appellate court, </a:t>
                      </a:r>
                      <a:r>
                        <a:rPr kumimoji="0" lang="en-IN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not issued by a particular judge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43" marR="91443" marT="45707" marB="45707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512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effectLst/>
              </a:rPr>
              <a:t>Cause of Action</a:t>
            </a:r>
            <a:r>
              <a:rPr lang="en-US" sz="3600" i="1" dirty="0">
                <a:effectLst/>
              </a:rPr>
              <a:t>, Prima Facie </a:t>
            </a:r>
            <a:r>
              <a:rPr lang="en-US" sz="3600" dirty="0">
                <a:effectLst/>
              </a:rPr>
              <a:t>Case</a:t>
            </a:r>
            <a:endParaRPr lang="en-IN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76709"/>
            <a:ext cx="8458200" cy="32849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sz="2600" b="1" dirty="0">
                <a:cs typeface="Arial" charset="0"/>
              </a:rPr>
              <a:t>Cause of action</a:t>
            </a:r>
            <a:r>
              <a:rPr lang="en-US" altLang="en-US" sz="2600" dirty="0">
                <a:cs typeface="Arial" charset="0"/>
              </a:rPr>
              <a:t>: Right provided by law for a party to sue for remedies when </a:t>
            </a:r>
            <a:r>
              <a:rPr lang="en-IN" altLang="en-US" sz="2600" dirty="0">
                <a:cs typeface="Arial" charset="0"/>
              </a:rPr>
              <a:t>certain legal rights are violated.</a:t>
            </a:r>
            <a:endParaRPr lang="en-US" altLang="en-US" sz="2600" dirty="0">
              <a:cs typeface="Arial" charset="0"/>
            </a:endParaRPr>
          </a:p>
          <a:p>
            <a:pPr marL="0" indent="0" eaLnBrk="1" hangingPunct="1">
              <a:buNone/>
            </a:pPr>
            <a:r>
              <a:rPr lang="en-US" altLang="en-US" sz="2600" b="1" i="1" dirty="0">
                <a:cs typeface="Arial" charset="0"/>
              </a:rPr>
              <a:t>Prima facie </a:t>
            </a:r>
            <a:r>
              <a:rPr lang="en-US" altLang="en-US" sz="2600" b="1" dirty="0">
                <a:cs typeface="Arial" charset="0"/>
              </a:rPr>
              <a:t>case</a:t>
            </a:r>
            <a:r>
              <a:rPr lang="en-US" altLang="en-US" sz="2600" dirty="0">
                <a:cs typeface="Arial" charset="0"/>
              </a:rPr>
              <a:t>: Presentation of evidence that fits each requirement of a Cause of Action.</a:t>
            </a:r>
          </a:p>
          <a:p>
            <a:pPr marL="291600" lvl="1" indent="-291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altLang="en-US" sz="2600" dirty="0"/>
              <a:t>Establishes basis for plaintiff’s claim to relief.</a:t>
            </a:r>
          </a:p>
          <a:p>
            <a:pPr marL="291600" lvl="1" indent="-291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altLang="en-US" sz="2600" dirty="0"/>
              <a:t>Requires defendant to appear and rebut plaintiff’s claims or establish defenses.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01B1EE-3946-6D1E-CC9C-779B64A8247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2900" y="4849229"/>
            <a:ext cx="8458200" cy="1271016"/>
          </a:xfrm>
        </p:spPr>
        <p:txBody>
          <a:bodyPr/>
          <a:lstStyle/>
          <a:p>
            <a:pPr marL="0" lvl="1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altLang="en-US" sz="2600" b="1" dirty="0"/>
              <a:t>Note: </a:t>
            </a:r>
            <a:r>
              <a:rPr lang="en-US" altLang="en-US" sz="2600" dirty="0"/>
              <a:t>when organizing analysis of a claim, it is useful to work through the elements of the </a:t>
            </a:r>
            <a:r>
              <a:rPr lang="en-US" altLang="en-US" sz="2600" i="1" dirty="0"/>
              <a:t>prima facie </a:t>
            </a:r>
            <a:r>
              <a:rPr lang="en-US" altLang="en-US" sz="2600" dirty="0"/>
              <a:t>case - to ensure that evidence for each requirement is present.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513865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Slides Master">
  <a:themeElements>
    <a:clrScheme name="MHE PPT Theme Colors 06 15 18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1A23"/>
      </a:accent1>
      <a:accent2>
        <a:srgbClr val="FFB600"/>
      </a:accent2>
      <a:accent3>
        <a:srgbClr val="625D9C"/>
      </a:accent3>
      <a:accent4>
        <a:srgbClr val="AF1858"/>
      </a:accent4>
      <a:accent5>
        <a:srgbClr val="692146"/>
      </a:accent5>
      <a:accent6>
        <a:srgbClr val="EC7700"/>
      </a:accent6>
      <a:hlink>
        <a:srgbClr val="625D9C"/>
      </a:hlink>
      <a:folHlink>
        <a:srgbClr val="373A36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HHE_Generic Accessible PPT Template_Editorial_v9_2019.potx" id="{41975DA0-F041-4DB0-8948-AC3BFD0C25BA}" vid="{84F6219E-3D47-41AC-9893-1108D06AA07D}"/>
    </a:ext>
  </a:extLst>
</a:theme>
</file>

<file path=ppt/theme/theme2.xml><?xml version="1.0" encoding="utf-8"?>
<a:theme xmlns:a="http://schemas.openxmlformats.org/drawingml/2006/main" name="MainContentSlideMaster">
  <a:themeElements>
    <a:clrScheme name="Custom 164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1A23"/>
      </a:accent1>
      <a:accent2>
        <a:srgbClr val="FFB600"/>
      </a:accent2>
      <a:accent3>
        <a:srgbClr val="625D9C"/>
      </a:accent3>
      <a:accent4>
        <a:srgbClr val="AF1858"/>
      </a:accent4>
      <a:accent5>
        <a:srgbClr val="692146"/>
      </a:accent5>
      <a:accent6>
        <a:srgbClr val="EC7700"/>
      </a:accent6>
      <a:hlink>
        <a:srgbClr val="002060"/>
      </a:hlink>
      <a:folHlink>
        <a:srgbClr val="00206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HHE_Generic Accessible PPT Template_Editorial_v9_2019.potx" id="{41975DA0-F041-4DB0-8948-AC3BFD0C25BA}" vid="{B385948E-CF34-4CE8-9AC7-28DE40FDC656}"/>
    </a:ext>
  </a:extLst>
</a:theme>
</file>

<file path=ppt/theme/theme3.xml><?xml version="1.0" encoding="utf-8"?>
<a:theme xmlns:a="http://schemas.openxmlformats.org/drawingml/2006/main" name="ClosingMaster">
  <a:themeElements>
    <a:clrScheme name="MHE PPT Theme Colors 06 15 18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1A23"/>
      </a:accent1>
      <a:accent2>
        <a:srgbClr val="FFB600"/>
      </a:accent2>
      <a:accent3>
        <a:srgbClr val="625D9C"/>
      </a:accent3>
      <a:accent4>
        <a:srgbClr val="AF1858"/>
      </a:accent4>
      <a:accent5>
        <a:srgbClr val="692146"/>
      </a:accent5>
      <a:accent6>
        <a:srgbClr val="EC7700"/>
      </a:accent6>
      <a:hlink>
        <a:srgbClr val="625D9C"/>
      </a:hlink>
      <a:folHlink>
        <a:srgbClr val="373A36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HHE_Generic Accessible PPT Template_Editorial_v9_2019.potx" id="{41975DA0-F041-4DB0-8948-AC3BFD0C25BA}" vid="{FEE61EC3-6634-45B5-BF77-FBC9B835BC79}"/>
    </a:ext>
  </a:extLst>
</a:theme>
</file>

<file path=ppt/theme/theme4.xml><?xml version="1.0" encoding="utf-8"?>
<a:theme xmlns:a="http://schemas.openxmlformats.org/drawingml/2006/main" name="DividerSlideMaster">
  <a:themeElements>
    <a:clrScheme name="MHE PPT Theme Colors 06 15 18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1A23"/>
      </a:accent1>
      <a:accent2>
        <a:srgbClr val="FFB600"/>
      </a:accent2>
      <a:accent3>
        <a:srgbClr val="625D9C"/>
      </a:accent3>
      <a:accent4>
        <a:srgbClr val="AF1858"/>
      </a:accent4>
      <a:accent5>
        <a:srgbClr val="692146"/>
      </a:accent5>
      <a:accent6>
        <a:srgbClr val="EC7700"/>
      </a:accent6>
      <a:hlink>
        <a:srgbClr val="625D9C"/>
      </a:hlink>
      <a:folHlink>
        <a:srgbClr val="373A36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HHE_Generic Accessible PPT Template_Editorial_v9_2019.potx" id="{41975DA0-F041-4DB0-8948-AC3BFD0C25BA}" vid="{A15A20A0-BEE6-47A5-BC6B-F87134FBF13C}"/>
    </a:ext>
  </a:extLst>
</a:theme>
</file>

<file path=ppt/theme/theme5.xml><?xml version="1.0" encoding="utf-8"?>
<a:theme xmlns:a="http://schemas.openxmlformats.org/drawingml/2006/main" name="ImageDescriptionAppendixSlideMaster">
  <a:themeElements>
    <a:clrScheme name="Custom 163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1A23"/>
      </a:accent1>
      <a:accent2>
        <a:srgbClr val="FFB600"/>
      </a:accent2>
      <a:accent3>
        <a:srgbClr val="625D9C"/>
      </a:accent3>
      <a:accent4>
        <a:srgbClr val="AF1858"/>
      </a:accent4>
      <a:accent5>
        <a:srgbClr val="692146"/>
      </a:accent5>
      <a:accent6>
        <a:srgbClr val="EC7700"/>
      </a:accent6>
      <a:hlink>
        <a:srgbClr val="002060"/>
      </a:hlink>
      <a:folHlink>
        <a:srgbClr val="00206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HHE_Generic Accessible PPT Template_Editorial_v9_2019.potx" id="{41975DA0-F041-4DB0-8948-AC3BFD0C25BA}" vid="{22313DF8-AA3F-4A8D-9652-6DDC53D759ED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Nickels_UB13e_PPT_Instructor_Ch03</Template>
  <TotalTime>8421</TotalTime>
  <Words>3812</Words>
  <Application>Microsoft Office PowerPoint</Application>
  <PresentationFormat>On-screen Show (4:3)</PresentationFormat>
  <Paragraphs>392</Paragraphs>
  <Slides>43</Slides>
  <Notes>34</Notes>
  <HiddenSlides>4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2" baseType="lpstr">
      <vt:lpstr>Arial</vt:lpstr>
      <vt:lpstr>Calibri</vt:lpstr>
      <vt:lpstr>Wingdings</vt:lpstr>
      <vt:lpstr>Title Slides Master</vt:lpstr>
      <vt:lpstr>MainContentSlideMaster</vt:lpstr>
      <vt:lpstr>ClosingMaster</vt:lpstr>
      <vt:lpstr>DividerSlideMaster</vt:lpstr>
      <vt:lpstr>ImageDescriptionAppendixSlideMaster</vt:lpstr>
      <vt:lpstr>Equation</vt:lpstr>
      <vt:lpstr>Employment Law for Business</vt:lpstr>
      <vt:lpstr>Learning Objectives 1</vt:lpstr>
      <vt:lpstr>Learning Objectives 2</vt:lpstr>
      <vt:lpstr>Introduction</vt:lpstr>
      <vt:lpstr>Guide to Reading Cases 1</vt:lpstr>
      <vt:lpstr>Guide to Reading Cases 2</vt:lpstr>
      <vt:lpstr>Guide to Reading Cases:  Understanding the Case Parties</vt:lpstr>
      <vt:lpstr>Guide to Reading Cases Understanding the Case: Information</vt:lpstr>
      <vt:lpstr>Cause of Action, Prima Facie Case</vt:lpstr>
      <vt:lpstr>At-Will Employment</vt:lpstr>
      <vt:lpstr>Exclusions from At-Will Employment, Damages</vt:lpstr>
      <vt:lpstr>Exhibit 2.1 Exceptions to the Doctrine of Employment-At-Will</vt:lpstr>
      <vt:lpstr>At-Will Exceptions: Public Policy </vt:lpstr>
      <vt:lpstr>At-will Exceptions: Retaliatory Discharge</vt:lpstr>
      <vt:lpstr>Retaliatory Discharge: Prima Facie Case</vt:lpstr>
      <vt:lpstr>At-will exception: Implied Covenant of Good Faith and Fair Dealing </vt:lpstr>
      <vt:lpstr>At-will Exception: Implied Contract </vt:lpstr>
      <vt:lpstr>At-will Exception: Promissory Estoppel </vt:lpstr>
      <vt:lpstr>Constructive Discharge</vt:lpstr>
      <vt:lpstr>Other Restrictions on At-Will Doctrine</vt:lpstr>
      <vt:lpstr>Wrongful Discharge Based on Other ‘Tort’ Liability.</vt:lpstr>
      <vt:lpstr>Employment Discrimination Concepts </vt:lpstr>
      <vt:lpstr>Employment Discrimination: Disparate Treatment</vt:lpstr>
      <vt:lpstr>Employment Discrimination Concepts,  Disparate Treatment: Defenses</vt:lpstr>
      <vt:lpstr>2-Part BFOQ Test</vt:lpstr>
      <vt:lpstr>Employment Discrimination:  Disparate Impact 1</vt:lpstr>
      <vt:lpstr>Employment Discrimination:  Disparate Impact 2</vt:lpstr>
      <vt:lpstr>Employment Discrimination:  Disparate Impact 3</vt:lpstr>
      <vt:lpstr>Key Discrimination Claims Cases, Other Defenses </vt:lpstr>
      <vt:lpstr>Other Common Concepts</vt:lpstr>
      <vt:lpstr>Exhibit 2.9 - Employment Discrimination Remedies</vt:lpstr>
      <vt:lpstr>Employment Discrimination Remedies 1</vt:lpstr>
      <vt:lpstr>Employment Discrimination Remedies 2</vt:lpstr>
      <vt:lpstr>Employment Discrimination Remedies 3</vt:lpstr>
      <vt:lpstr>Additional Legal Resources</vt:lpstr>
      <vt:lpstr>Management Tips 1</vt:lpstr>
      <vt:lpstr>Management Tips 2</vt:lpstr>
      <vt:lpstr>Chapter 2 Summary</vt:lpstr>
      <vt:lpstr>End of Main Content</vt:lpstr>
      <vt:lpstr>Accessibility Content: Text Alternatives for Images</vt:lpstr>
      <vt:lpstr>Retaliatory Discharge: Prima Facie Case – Text Alternative</vt:lpstr>
      <vt:lpstr>At-will Exception: Promissory Estoppel – Text Alternative</vt:lpstr>
      <vt:lpstr>Employment Discrimination Remedies 3 – Text Alternative</vt:lpstr>
    </vt:vector>
  </TitlesOfParts>
  <Company>McGraw Hill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Employment Law for Business</dc:title>
  <dc:creator>Colleen Ramos, Ph.D., SHRM-CP</dc:creator>
  <cp:keywords/>
  <cp:lastModifiedBy>Colleen Ramos, Ph.D., SHRM-CP</cp:lastModifiedBy>
  <cp:revision>2311</cp:revision>
  <dcterms:created xsi:type="dcterms:W3CDTF">2020-12-08T04:00:13Z</dcterms:created>
  <dcterms:modified xsi:type="dcterms:W3CDTF">2024-06-30T02:16:23Z</dcterms:modified>
</cp:coreProperties>
</file>