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302" r:id="rId2"/>
    <p:sldId id="264" r:id="rId3"/>
    <p:sldId id="265" r:id="rId4"/>
    <p:sldId id="266" r:id="rId5"/>
    <p:sldId id="267" r:id="rId6"/>
    <p:sldId id="305" r:id="rId7"/>
    <p:sldId id="304" r:id="rId8"/>
    <p:sldId id="269" r:id="rId9"/>
    <p:sldId id="270" r:id="rId10"/>
    <p:sldId id="306" r:id="rId11"/>
    <p:sldId id="271" r:id="rId12"/>
    <p:sldId id="279" r:id="rId13"/>
    <p:sldId id="280" r:id="rId14"/>
    <p:sldId id="281" r:id="rId15"/>
    <p:sldId id="282" r:id="rId16"/>
    <p:sldId id="276" r:id="rId17"/>
    <p:sldId id="307" r:id="rId18"/>
    <p:sldId id="277" r:id="rId19"/>
    <p:sldId id="278" r:id="rId20"/>
    <p:sldId id="292" r:id="rId21"/>
    <p:sldId id="293" r:id="rId22"/>
    <p:sldId id="296" r:id="rId23"/>
    <p:sldId id="297" r:id="rId24"/>
    <p:sldId id="298" r:id="rId25"/>
    <p:sldId id="300" r:id="rId26"/>
  </p:sldIdLst>
  <p:sldSz cx="9144000" cy="6858000" type="screen4x3"/>
  <p:notesSz cx="7010400" cy="9296400"/>
  <p:custDataLst>
    <p:tags r:id="rId29"/>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FFFF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0" d="100"/>
          <a:sy n="50" d="100"/>
        </p:scale>
        <p:origin x="-1050" y="-29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lley Akiona" userId="S::akionas@yosemite.edu::914d8576-2ccb-4c2c-86a9-1cb388fb9434" providerId="AD" clId="Web-{D1B790D4-F2BC-D989-D7B0-24E70F7AE9E1}"/>
    <pc:docChg chg="delSld">
      <pc:chgData name="Shelley Akiona" userId="S::akionas@yosemite.edu::914d8576-2ccb-4c2c-86a9-1cb388fb9434" providerId="AD" clId="Web-{D1B790D4-F2BC-D989-D7B0-24E70F7AE9E1}" dt="2018-09-24T00:10:44.881" v="2"/>
      <pc:docMkLst>
        <pc:docMk/>
      </pc:docMkLst>
      <pc:sldChg chg="del">
        <pc:chgData name="Shelley Akiona" userId="S::akionas@yosemite.edu::914d8576-2ccb-4c2c-86a9-1cb388fb9434" providerId="AD" clId="Web-{D1B790D4-F2BC-D989-D7B0-24E70F7AE9E1}" dt="2018-09-24T00:10:42.224" v="0"/>
        <pc:sldMkLst>
          <pc:docMk/>
          <pc:sldMk cId="0" sldId="288"/>
        </pc:sldMkLst>
      </pc:sldChg>
      <pc:sldChg chg="del">
        <pc:chgData name="Shelley Akiona" userId="S::akionas@yosemite.edu::914d8576-2ccb-4c2c-86a9-1cb388fb9434" providerId="AD" clId="Web-{D1B790D4-F2BC-D989-D7B0-24E70F7AE9E1}" dt="2018-09-24T00:10:43.693" v="1"/>
        <pc:sldMkLst>
          <pc:docMk/>
          <pc:sldMk cId="0" sldId="289"/>
        </pc:sldMkLst>
      </pc:sldChg>
      <pc:sldChg chg="del">
        <pc:chgData name="Shelley Akiona" userId="S::akionas@yosemite.edu::914d8576-2ccb-4c2c-86a9-1cb388fb9434" providerId="AD" clId="Web-{D1B790D4-F2BC-D989-D7B0-24E70F7AE9E1}" dt="2018-09-24T00:10:44.881" v="2"/>
        <pc:sldMkLst>
          <pc:docMk/>
          <pc:sldMk cId="0" sldId="290"/>
        </pc:sldMkLst>
      </pc:sldChg>
    </pc:docChg>
  </pc:docChgLst>
  <pc:docChgLst>
    <pc:chgData name="Shelley Akiona" userId="S::akionas@yosemite.edu::914d8576-2ccb-4c2c-86a9-1cb388fb9434" providerId="AD" clId="Web-{3CFC9EA8-C4CF-E555-6AAA-1F540A2D0AD2}"/>
    <pc:docChg chg="addSld modSld sldOrd">
      <pc:chgData name="Shelley Akiona" userId="S::akionas@yosemite.edu::914d8576-2ccb-4c2c-86a9-1cb388fb9434" providerId="AD" clId="Web-{3CFC9EA8-C4CF-E555-6AAA-1F540A2D0AD2}" dt="2018-09-23T03:10:34.050" v="452" actId="20577"/>
      <pc:docMkLst>
        <pc:docMk/>
      </pc:docMkLst>
      <pc:sldChg chg="modSp">
        <pc:chgData name="Shelley Akiona" userId="S::akionas@yosemite.edu::914d8576-2ccb-4c2c-86a9-1cb388fb9434" providerId="AD" clId="Web-{3CFC9EA8-C4CF-E555-6AAA-1F540A2D0AD2}" dt="2018-09-23T03:10:34.050" v="452" actId="20577"/>
        <pc:sldMkLst>
          <pc:docMk/>
          <pc:sldMk cId="0" sldId="277"/>
        </pc:sldMkLst>
        <pc:spChg chg="mod">
          <ac:chgData name="Shelley Akiona" userId="S::akionas@yosemite.edu::914d8576-2ccb-4c2c-86a9-1cb388fb9434" providerId="AD" clId="Web-{3CFC9EA8-C4CF-E555-6AAA-1F540A2D0AD2}" dt="2018-09-23T03:10:34.050" v="452" actId="20577"/>
          <ac:spMkLst>
            <pc:docMk/>
            <pc:sldMk cId="0" sldId="277"/>
            <ac:spMk id="26626" creationId="{DA9E1EB1-73D3-4296-BB2B-2904DBD9DC7E}"/>
          </ac:spMkLst>
        </pc:spChg>
      </pc:sldChg>
      <pc:sldChg chg="modSp">
        <pc:chgData name="Shelley Akiona" userId="S::akionas@yosemite.edu::914d8576-2ccb-4c2c-86a9-1cb388fb9434" providerId="AD" clId="Web-{3CFC9EA8-C4CF-E555-6AAA-1F540A2D0AD2}" dt="2018-09-23T03:07:21.244" v="358" actId="20577"/>
        <pc:sldMkLst>
          <pc:docMk/>
          <pc:sldMk cId="0" sldId="282"/>
        </pc:sldMkLst>
        <pc:spChg chg="mod">
          <ac:chgData name="Shelley Akiona" userId="S::akionas@yosemite.edu::914d8576-2ccb-4c2c-86a9-1cb388fb9434" providerId="AD" clId="Web-{3CFC9EA8-C4CF-E555-6AAA-1F540A2D0AD2}" dt="2018-09-23T03:07:21.244" v="358" actId="20577"/>
          <ac:spMkLst>
            <pc:docMk/>
            <pc:sldMk cId="0" sldId="282"/>
            <ac:spMk id="23554" creationId="{A83DBACE-D5F0-48D3-AA2B-B44D619F6F29}"/>
          </ac:spMkLst>
        </pc:spChg>
      </pc:sldChg>
      <pc:sldChg chg="modSp new ord">
        <pc:chgData name="Shelley Akiona" userId="S::akionas@yosemite.edu::914d8576-2ccb-4c2c-86a9-1cb388fb9434" providerId="AD" clId="Web-{3CFC9EA8-C4CF-E555-6AAA-1F540A2D0AD2}" dt="2018-09-23T03:01:15.982" v="206"/>
        <pc:sldMkLst>
          <pc:docMk/>
          <pc:sldMk cId="362530153" sldId="305"/>
        </pc:sldMkLst>
        <pc:spChg chg="mod">
          <ac:chgData name="Shelley Akiona" userId="S::akionas@yosemite.edu::914d8576-2ccb-4c2c-86a9-1cb388fb9434" providerId="AD" clId="Web-{3CFC9EA8-C4CF-E555-6AAA-1F540A2D0AD2}" dt="2018-09-23T02:10:07.744" v="4" actId="20577"/>
          <ac:spMkLst>
            <pc:docMk/>
            <pc:sldMk cId="362530153" sldId="305"/>
            <ac:spMk id="2" creationId="{CD55B42F-A235-4821-992C-CAE0CF0BFF75}"/>
          </ac:spMkLst>
        </pc:spChg>
        <pc:spChg chg="mod">
          <ac:chgData name="Shelley Akiona" userId="S::akionas@yosemite.edu::914d8576-2ccb-4c2c-86a9-1cb388fb9434" providerId="AD" clId="Web-{3CFC9EA8-C4CF-E555-6AAA-1F540A2D0AD2}" dt="2018-09-23T03:00:41.496" v="205" actId="20577"/>
          <ac:spMkLst>
            <pc:docMk/>
            <pc:sldMk cId="362530153" sldId="305"/>
            <ac:spMk id="3" creationId="{CECE4FB0-622E-4DD8-AA5F-182ABD5F821D}"/>
          </ac:spMkLst>
        </pc:spChg>
      </pc:sldChg>
      <pc:sldChg chg="modSp new ord">
        <pc:chgData name="Shelley Akiona" userId="S::akionas@yosemite.edu::914d8576-2ccb-4c2c-86a9-1cb388fb9434" providerId="AD" clId="Web-{3CFC9EA8-C4CF-E555-6AAA-1F540A2D0AD2}" dt="2018-09-23T03:04:24.125" v="294" actId="20577"/>
        <pc:sldMkLst>
          <pc:docMk/>
          <pc:sldMk cId="3409034016" sldId="306"/>
        </pc:sldMkLst>
        <pc:spChg chg="mod">
          <ac:chgData name="Shelley Akiona" userId="S::akionas@yosemite.edu::914d8576-2ccb-4c2c-86a9-1cb388fb9434" providerId="AD" clId="Web-{3CFC9EA8-C4CF-E555-6AAA-1F540A2D0AD2}" dt="2018-09-23T03:02:46.062" v="213" actId="20577"/>
          <ac:spMkLst>
            <pc:docMk/>
            <pc:sldMk cId="3409034016" sldId="306"/>
            <ac:spMk id="2" creationId="{C530BB43-49E7-4AD1-A7D1-5453A53AB179}"/>
          </ac:spMkLst>
        </pc:spChg>
        <pc:spChg chg="mod">
          <ac:chgData name="Shelley Akiona" userId="S::akionas@yosemite.edu::914d8576-2ccb-4c2c-86a9-1cb388fb9434" providerId="AD" clId="Web-{3CFC9EA8-C4CF-E555-6AAA-1F540A2D0AD2}" dt="2018-09-23T03:04:24.125" v="294" actId="20577"/>
          <ac:spMkLst>
            <pc:docMk/>
            <pc:sldMk cId="3409034016" sldId="306"/>
            <ac:spMk id="3" creationId="{BF8F674B-0457-4DEA-877B-C72D9AEAF08E}"/>
          </ac:spMkLst>
        </pc:spChg>
      </pc:sldChg>
      <pc:sldChg chg="modSp new ord">
        <pc:chgData name="Shelley Akiona" userId="S::akionas@yosemite.edu::914d8576-2ccb-4c2c-86a9-1cb388fb9434" providerId="AD" clId="Web-{3CFC9EA8-C4CF-E555-6AAA-1F540A2D0AD2}" dt="2018-09-23T03:09:42.768" v="431"/>
        <pc:sldMkLst>
          <pc:docMk/>
          <pc:sldMk cId="504679743" sldId="307"/>
        </pc:sldMkLst>
        <pc:spChg chg="mod">
          <ac:chgData name="Shelley Akiona" userId="S::akionas@yosemite.edu::914d8576-2ccb-4c2c-86a9-1cb388fb9434" providerId="AD" clId="Web-{3CFC9EA8-C4CF-E555-6AAA-1F540A2D0AD2}" dt="2018-09-23T03:08:14.281" v="361" actId="20577"/>
          <ac:spMkLst>
            <pc:docMk/>
            <pc:sldMk cId="504679743" sldId="307"/>
            <ac:spMk id="2" creationId="{74CF42CA-D079-4589-865D-7DB18B69967A}"/>
          </ac:spMkLst>
        </pc:spChg>
        <pc:spChg chg="mod">
          <ac:chgData name="Shelley Akiona" userId="S::akionas@yosemite.edu::914d8576-2ccb-4c2c-86a9-1cb388fb9434" providerId="AD" clId="Web-{3CFC9EA8-C4CF-E555-6AAA-1F540A2D0AD2}" dt="2018-09-23T03:09:18.689" v="430" actId="20577"/>
          <ac:spMkLst>
            <pc:docMk/>
            <pc:sldMk cId="504679743" sldId="307"/>
            <ac:spMk id="3" creationId="{72A7B710-DD58-45DA-9EB6-9DFC3E394AF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D96E36EC-3D74-41BC-85C6-A05ED29B54BF}"/>
              </a:ext>
            </a:extLst>
          </p:cNvPr>
          <p:cNvSpPr>
            <a:spLocks noGrp="1"/>
          </p:cNvSpPr>
          <p:nvPr>
            <p:ph type="hdr" sz="quarter"/>
          </p:nvPr>
        </p:nvSpPr>
        <p:spPr>
          <a:xfrm>
            <a:off x="0" y="0"/>
            <a:ext cx="3038475" cy="465138"/>
          </a:xfrm>
          <a:prstGeom prst="rect">
            <a:avLst/>
          </a:prstGeom>
        </p:spPr>
        <p:txBody>
          <a:bodyPr vert="horz" lIns="93177" tIns="46589" rIns="93177" bIns="46589"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xmlns="" id="{5D585582-6C6E-40F0-896A-88308F1335FE}"/>
              </a:ext>
            </a:extLst>
          </p:cNvPr>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eaLnBrk="1" hangingPunct="1">
              <a:defRPr sz="1200">
                <a:latin typeface="Arial" charset="0"/>
              </a:defRPr>
            </a:lvl1pPr>
          </a:lstStyle>
          <a:p>
            <a:pPr>
              <a:defRPr/>
            </a:pPr>
            <a:fld id="{608CCBB3-AE0C-42BC-9E87-7F28BDE11789}" type="datetimeFigureOut">
              <a:rPr lang="en-US"/>
              <a:pPr>
                <a:defRPr/>
              </a:pPr>
              <a:t>9/23/2018</a:t>
            </a:fld>
            <a:endParaRPr lang="en-US"/>
          </a:p>
        </p:txBody>
      </p:sp>
      <p:sp>
        <p:nvSpPr>
          <p:cNvPr id="4" name="Footer Placeholder 3">
            <a:extLst>
              <a:ext uri="{FF2B5EF4-FFF2-40B4-BE49-F238E27FC236}">
                <a16:creationId xmlns:a16="http://schemas.microsoft.com/office/drawing/2014/main" xmlns="" id="{0812EC53-3EBD-482E-8F5C-4C0D80603AC0}"/>
              </a:ext>
            </a:extLst>
          </p:cNvPr>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eaLnBrk="1" hangingPunct="1">
              <a:defRPr sz="1200">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xmlns="" id="{E8973BE3-25C4-4335-B2E3-C6F353C37C53}"/>
              </a:ext>
            </a:extLst>
          </p:cNvPr>
          <p:cNvSpPr>
            <a:spLocks noGrp="1"/>
          </p:cNvSpPr>
          <p:nvPr>
            <p:ph type="sldNum" sz="quarter" idx="3"/>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4A165ACD-77A2-4433-B1E7-7A7728EB604D}" type="slidenum">
              <a:rPr lang="en-US" altLang="en-US"/>
              <a:pPr>
                <a:defRPr/>
              </a:pPr>
              <a:t>‹#›</a:t>
            </a:fld>
            <a:endParaRPr lang="en-US" altLang="en-US"/>
          </a:p>
        </p:txBody>
      </p:sp>
    </p:spTree>
    <p:extLst>
      <p:ext uri="{BB962C8B-B14F-4D97-AF65-F5344CB8AC3E}">
        <p14:creationId xmlns:p14="http://schemas.microsoft.com/office/powerpoint/2010/main" val="15147320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40B6ED61-DE1F-4EEF-9A0F-275C4B3557E9}"/>
              </a:ext>
            </a:extLst>
          </p:cNvPr>
          <p:cNvSpPr>
            <a:spLocks noGrp="1"/>
          </p:cNvSpPr>
          <p:nvPr>
            <p:ph type="hdr" sz="quarter"/>
          </p:nvPr>
        </p:nvSpPr>
        <p:spPr>
          <a:xfrm>
            <a:off x="0" y="0"/>
            <a:ext cx="3038475" cy="465138"/>
          </a:xfrm>
          <a:prstGeom prst="rect">
            <a:avLst/>
          </a:prstGeom>
        </p:spPr>
        <p:txBody>
          <a:bodyPr vert="horz" lIns="93177" tIns="46589" rIns="93177" bIns="46589"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xmlns="" id="{866B9B48-3794-4EA8-9B64-17768D321F3D}"/>
              </a:ext>
            </a:extLst>
          </p:cNvPr>
          <p:cNvSpPr>
            <a:spLocks noGrp="1"/>
          </p:cNvSpPr>
          <p:nvPr>
            <p:ph type="dt" idx="1"/>
          </p:nvPr>
        </p:nvSpPr>
        <p:spPr>
          <a:xfrm>
            <a:off x="3970338" y="0"/>
            <a:ext cx="3038475" cy="465138"/>
          </a:xfrm>
          <a:prstGeom prst="rect">
            <a:avLst/>
          </a:prstGeom>
        </p:spPr>
        <p:txBody>
          <a:bodyPr vert="horz" lIns="93177" tIns="46589" rIns="93177" bIns="46589" rtlCol="0"/>
          <a:lstStyle>
            <a:lvl1pPr algn="r" eaLnBrk="1" hangingPunct="1">
              <a:defRPr sz="1200">
                <a:latin typeface="Arial" charset="0"/>
              </a:defRPr>
            </a:lvl1pPr>
          </a:lstStyle>
          <a:p>
            <a:pPr>
              <a:defRPr/>
            </a:pPr>
            <a:fld id="{ADA0204D-A7DF-4351-AA39-E414D54B4B9D}" type="datetimeFigureOut">
              <a:rPr lang="en-US"/>
              <a:pPr>
                <a:defRPr/>
              </a:pPr>
              <a:t>9/23/2018</a:t>
            </a:fld>
            <a:endParaRPr lang="en-US"/>
          </a:p>
        </p:txBody>
      </p:sp>
      <p:sp>
        <p:nvSpPr>
          <p:cNvPr id="4" name="Slide Image Placeholder 3">
            <a:extLst>
              <a:ext uri="{FF2B5EF4-FFF2-40B4-BE49-F238E27FC236}">
                <a16:creationId xmlns:a16="http://schemas.microsoft.com/office/drawing/2014/main" xmlns="" id="{1000835E-4813-4A4B-AA64-B9EB565373DE}"/>
              </a:ext>
            </a:extLst>
          </p:cNvPr>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a:extLst>
              <a:ext uri="{FF2B5EF4-FFF2-40B4-BE49-F238E27FC236}">
                <a16:creationId xmlns:a16="http://schemas.microsoft.com/office/drawing/2014/main" xmlns="" id="{C25391AF-7930-4F95-9E26-660929D7BD54}"/>
              </a:ext>
            </a:extLst>
          </p:cNvPr>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xmlns="" id="{5C3824FD-E83F-44A2-80FB-E7CD3D7E7D95}"/>
              </a:ext>
            </a:extLst>
          </p:cNvPr>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xmlns="" id="{1F57986F-4CE8-4B55-98B9-C1546C5E0F9B}"/>
              </a:ext>
            </a:extLst>
          </p:cNvPr>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BDA68D1F-0313-442B-AF01-0778A900104A}" type="slidenum">
              <a:rPr lang="en-US" altLang="en-US"/>
              <a:pPr>
                <a:defRPr/>
              </a:pPr>
              <a:t>‹#›</a:t>
            </a:fld>
            <a:endParaRPr lang="en-US" altLang="en-US"/>
          </a:p>
        </p:txBody>
      </p:sp>
    </p:spTree>
    <p:extLst>
      <p:ext uri="{BB962C8B-B14F-4D97-AF65-F5344CB8AC3E}">
        <p14:creationId xmlns:p14="http://schemas.microsoft.com/office/powerpoint/2010/main" val="33194530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xmlns="" id="{AA02E147-B065-47F1-BC01-ABAADA03933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68C3C56-C627-4152-BD3C-AC677F3DA38F}" type="slidenum">
              <a:rPr lang="en-US" altLang="en-US" smtClean="0">
                <a:latin typeface="Arial" panose="020B0604020202020204" pitchFamily="34" charset="0"/>
              </a:rPr>
              <a:pPr>
                <a:spcBef>
                  <a:spcPct val="0"/>
                </a:spcBef>
              </a:pPr>
              <a:t>3</a:t>
            </a:fld>
            <a:endParaRPr lang="en-US" altLang="en-US">
              <a:latin typeface="Arial" panose="020B0604020202020204" pitchFamily="34" charset="0"/>
            </a:endParaRPr>
          </a:p>
        </p:txBody>
      </p:sp>
      <p:sp>
        <p:nvSpPr>
          <p:cNvPr id="7171" name="Rectangle 2">
            <a:extLst>
              <a:ext uri="{FF2B5EF4-FFF2-40B4-BE49-F238E27FC236}">
                <a16:creationId xmlns:a16="http://schemas.microsoft.com/office/drawing/2014/main" xmlns="" id="{AABED811-B7FD-49B3-B52F-E0CE73976F6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2" name="Rectangle 3">
            <a:extLst>
              <a:ext uri="{FF2B5EF4-FFF2-40B4-BE49-F238E27FC236}">
                <a16:creationId xmlns:a16="http://schemas.microsoft.com/office/drawing/2014/main" xmlns="" id="{4F09EBED-4CB0-4D07-A80C-F86F17DBB30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The hyperlink is to the U.S. Patent &amp; Trademark Office.</a:t>
            </a:r>
          </a:p>
          <a:p>
            <a:pPr eaLnBrk="1" hangingPunct="1">
              <a:spcBef>
                <a:spcPct val="0"/>
              </a:spcBef>
            </a:pPr>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xmlns="" id="{8FB230D7-5C61-4127-BE6E-1B5388F9DBF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1E88BC1-0F03-4F23-9D21-EA43553D7EA1}" type="slidenum">
              <a:rPr lang="en-US" altLang="en-US" smtClean="0">
                <a:latin typeface="Arial" panose="020B0604020202020204" pitchFamily="34" charset="0"/>
              </a:rPr>
              <a:pPr>
                <a:spcBef>
                  <a:spcPct val="0"/>
                </a:spcBef>
              </a:pPr>
              <a:t>22</a:t>
            </a:fld>
            <a:endParaRPr lang="en-US" altLang="en-US">
              <a:latin typeface="Arial" panose="020B0604020202020204" pitchFamily="34" charset="0"/>
            </a:endParaRPr>
          </a:p>
        </p:txBody>
      </p:sp>
      <p:sp>
        <p:nvSpPr>
          <p:cNvPr id="32771" name="Rectangle 2">
            <a:extLst>
              <a:ext uri="{FF2B5EF4-FFF2-40B4-BE49-F238E27FC236}">
                <a16:creationId xmlns:a16="http://schemas.microsoft.com/office/drawing/2014/main" xmlns="" id="{AC0096DC-AFAE-4D0C-9F7E-E79682C5779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2" name="Rectangle 3">
            <a:extLst>
              <a:ext uri="{FF2B5EF4-FFF2-40B4-BE49-F238E27FC236}">
                <a16:creationId xmlns:a16="http://schemas.microsoft.com/office/drawing/2014/main" xmlns="" id="{4E898AEB-8ABE-415C-918A-BD98B7C48F2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80000"/>
              </a:lnSpc>
              <a:spcBef>
                <a:spcPct val="0"/>
              </a:spcBef>
            </a:pPr>
            <a:endParaRPr lang="en-US" altLang="en-US" sz="8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xmlns="" id="{424C43DB-1FF3-41E4-970E-35F39845FB7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xmlns="" id="{5EADC633-69BD-4CCE-9D52-F3BD2F58D26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Tx/>
              <a:buChar char="•"/>
            </a:pPr>
            <a:r>
              <a:rPr lang="en-US" altLang="en-US"/>
              <a:t>The hyperlink is to the opinion on the Findlaw.com website. </a:t>
            </a:r>
          </a:p>
          <a:p>
            <a:pPr>
              <a:buFontTx/>
              <a:buChar char="•"/>
            </a:pPr>
            <a:r>
              <a:rPr lang="en-US" altLang="en-US"/>
              <a:t>Lewis–Gale Medical Center, LLC (“Lewis–Gale”) appealed from a jury verdict awarding Dr. Karen J. Alldredge $900,000 for tortious interference with her contract of employment with Southwest Emergency Physicians, Inc. (“SWEP”). The dispositive issue was whether Dr. Alldredge presented sufficient evidence to permit the jury to find that Lewis–Gale employed improper methods to induce SWEP to terminate her employment.</a:t>
            </a:r>
          </a:p>
          <a:p>
            <a:pPr>
              <a:buFontTx/>
              <a:buChar char="•"/>
            </a:pPr>
            <a:r>
              <a:rPr lang="en-US" altLang="en-US"/>
              <a:t>Regardless of any expectancy that Dr. Alldredge may have had with regard to her continued employment by SWEP, because her contract provided for termination by SWEP after giving 90 days notice, Dr. Alldredge's contract was for employment at-will. Accordingly, Dr. Alldredge was required to prove not only that Lewis–Gale intentionally interfered with her contract relationship with SWEP, but also that in doing so Lewis–Gale employed “improper methods.”</a:t>
            </a:r>
          </a:p>
          <a:p>
            <a:pPr>
              <a:buFontTx/>
              <a:buChar char="•"/>
            </a:pPr>
            <a:r>
              <a:rPr lang="en-US" altLang="en-US"/>
              <a:t>“Lewis–Gale's actions in this case involving at-will contracts did not rise as a matter of law to the level of the “improper methods” required for Dr. Alldredge to prove that Lewis–Gale's purposeful interference in her contract relationship with SWEP was tortious. Accordingly, we hold that the circuit court erred in not striking Dr. Alldredge's evidence and in not granting summary judgment to Lewis–Gale.”</a:t>
            </a:r>
          </a:p>
        </p:txBody>
      </p:sp>
      <p:sp>
        <p:nvSpPr>
          <p:cNvPr id="34820" name="Slide Number Placeholder 3">
            <a:extLst>
              <a:ext uri="{FF2B5EF4-FFF2-40B4-BE49-F238E27FC236}">
                <a16:creationId xmlns:a16="http://schemas.microsoft.com/office/drawing/2014/main" xmlns="" id="{CF7C3667-E22B-49A2-AB67-010123351AF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ADE5934-F06E-4DF6-A07D-2F4C048A699B}" type="slidenum">
              <a:rPr lang="en-US" altLang="en-US" smtClean="0">
                <a:latin typeface="Arial" panose="020B0604020202020204" pitchFamily="34" charset="0"/>
              </a:rPr>
              <a:pPr>
                <a:spcBef>
                  <a:spcPct val="0"/>
                </a:spcBef>
              </a:pPr>
              <a:t>23</a:t>
            </a:fld>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xmlns="" id="{D7924D95-9EDE-4D77-A464-7D13630CEFC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539B4C1-2346-4339-99FB-D9C9D4CEC51A}" type="slidenum">
              <a:rPr lang="en-US" altLang="en-US" smtClean="0">
                <a:latin typeface="Arial" panose="020B0604020202020204" pitchFamily="34" charset="0"/>
              </a:rPr>
              <a:pPr>
                <a:spcBef>
                  <a:spcPct val="0"/>
                </a:spcBef>
              </a:pPr>
              <a:t>25</a:t>
            </a:fld>
            <a:endParaRPr lang="en-US" altLang="en-US">
              <a:latin typeface="Arial" panose="020B0604020202020204" pitchFamily="34" charset="0"/>
            </a:endParaRPr>
          </a:p>
        </p:txBody>
      </p:sp>
      <p:sp>
        <p:nvSpPr>
          <p:cNvPr id="44035" name="Rectangle 2">
            <a:extLst>
              <a:ext uri="{FF2B5EF4-FFF2-40B4-BE49-F238E27FC236}">
                <a16:creationId xmlns:a16="http://schemas.microsoft.com/office/drawing/2014/main" xmlns="" id="{39CC760D-8144-481F-95D6-A33F066C7BB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6" name="Rectangle 3">
            <a:extLst>
              <a:ext uri="{FF2B5EF4-FFF2-40B4-BE49-F238E27FC236}">
                <a16:creationId xmlns:a16="http://schemas.microsoft.com/office/drawing/2014/main" xmlns="" id="{3700CF79-7D1F-4671-83A6-D0969048CCA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Refer back to the </a:t>
            </a:r>
            <a:r>
              <a:rPr lang="en-US" altLang="en-US" i="1" u="sng"/>
              <a:t>MGM v. Grokster</a:t>
            </a:r>
            <a:r>
              <a:rPr lang="en-US" altLang="en-US"/>
              <a:t> decision.</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xmlns="" id="{EE1B566A-F862-473B-A31E-EDEFB5A81E4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194FCEA-5067-4310-90AE-3378ADF5318E}" type="slidenum">
              <a:rPr lang="en-US" altLang="en-US" smtClean="0">
                <a:latin typeface="Arial" panose="020B0604020202020204" pitchFamily="34" charset="0"/>
              </a:rPr>
              <a:pPr>
                <a:spcBef>
                  <a:spcPct val="0"/>
                </a:spcBef>
              </a:pPr>
              <a:t>4</a:t>
            </a:fld>
            <a:endParaRPr lang="en-US" altLang="en-US">
              <a:latin typeface="Arial" panose="020B0604020202020204" pitchFamily="34" charset="0"/>
            </a:endParaRPr>
          </a:p>
        </p:txBody>
      </p:sp>
      <p:sp>
        <p:nvSpPr>
          <p:cNvPr id="9219" name="Rectangle 2">
            <a:extLst>
              <a:ext uri="{FF2B5EF4-FFF2-40B4-BE49-F238E27FC236}">
                <a16:creationId xmlns:a16="http://schemas.microsoft.com/office/drawing/2014/main" xmlns="" id="{ECA3D683-35A2-4188-938C-C20372D8E81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0" name="Rectangle 3">
            <a:extLst>
              <a:ext uri="{FF2B5EF4-FFF2-40B4-BE49-F238E27FC236}">
                <a16:creationId xmlns:a16="http://schemas.microsoft.com/office/drawing/2014/main" xmlns="" id="{0F99655B-211A-4D13-B500-C3068117C90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80000"/>
              </a:lnSpc>
              <a:spcBef>
                <a:spcPct val="0"/>
              </a:spcBef>
              <a:buFontTx/>
              <a:buChar char="•"/>
            </a:pPr>
            <a:r>
              <a:rPr lang="en-US" altLang="en-US" sz="1000"/>
              <a:t>The hyperlink is to the case information and opinion on the Cornell University Law School website.  </a:t>
            </a:r>
          </a:p>
          <a:p>
            <a:pPr eaLnBrk="1" hangingPunct="1">
              <a:lnSpc>
                <a:spcPct val="80000"/>
              </a:lnSpc>
              <a:spcBef>
                <a:spcPct val="0"/>
              </a:spcBef>
              <a:buFontTx/>
              <a:buChar char="•"/>
            </a:pPr>
            <a:r>
              <a:rPr lang="en-US" altLang="en-US" sz="1000"/>
              <a:t>In </a:t>
            </a:r>
            <a:r>
              <a:rPr lang="en-US" altLang="en-US" sz="1000" i="1"/>
              <a:t>Pfaff v. Wells Electronics, Inc., </a:t>
            </a:r>
            <a:r>
              <a:rPr lang="en-US" altLang="en-US" sz="1000"/>
              <a:t>Pfaff began development work on a new computer chip socket in November 1980. He prepared detailed engineering drawings that described the design and dimensions of the socket and the materials to be used in making it, then sent the drawings to a manufacturer in February or March 1981. Prior to March 17, 1981, he showed a sketch of his concept to representatives of Texas Instruments. On April 8, 1981, the Texas Instruments representatives provided Pfaff a written confirmation of a previously placed oral purchase order for 30,100 of the new sockets. The total purchase price was $91,155. </a:t>
            </a:r>
          </a:p>
          <a:p>
            <a:pPr eaLnBrk="1" hangingPunct="1">
              <a:lnSpc>
                <a:spcPct val="80000"/>
              </a:lnSpc>
              <a:spcBef>
                <a:spcPct val="0"/>
              </a:spcBef>
              <a:buFontTx/>
              <a:buChar char="•"/>
            </a:pPr>
            <a:r>
              <a:rPr lang="en-US" altLang="en-US" sz="1000"/>
              <a:t>Pfaff did not make and test a prototype of the socket before offering to sell it. The first actual sockets were not produced until the summer of 1981. Pfaff filled the Texas Instruments order in July 1981. Other orders followed, as the socket became a commercial success. On April 19, 1982, Pfaff applied for a patent on the socket. A patent was issued to him in January 1985. </a:t>
            </a:r>
          </a:p>
          <a:p>
            <a:pPr eaLnBrk="1" hangingPunct="1">
              <a:lnSpc>
                <a:spcPct val="80000"/>
              </a:lnSpc>
              <a:spcBef>
                <a:spcPct val="0"/>
              </a:spcBef>
              <a:buFontTx/>
              <a:buChar char="•"/>
            </a:pPr>
            <a:r>
              <a:rPr lang="en-US" altLang="en-US" sz="1000"/>
              <a:t>Pfaff later filed an infringement action against Wells Electronics, Inc., which produced a competing socket. Wells Electronics argued that Pfaff’s patent was invalid under section 102(b) of the Patent Act of 1952, which states that a patent cannot be obtained for an invention if it has been “on sale” for more than a year before the filing of the patent application. </a:t>
            </a:r>
          </a:p>
          <a:p>
            <a:pPr eaLnBrk="1" hangingPunct="1">
              <a:lnSpc>
                <a:spcPct val="80000"/>
              </a:lnSpc>
              <a:spcBef>
                <a:spcPct val="0"/>
              </a:spcBef>
              <a:buFontTx/>
              <a:buChar char="•"/>
            </a:pPr>
            <a:r>
              <a:rPr lang="en-US" altLang="en-US" sz="1000"/>
              <a:t>The federal district court rejected Wells Electronics’ section 102(b) defense because Pfaff had filed the patent application less than a year after reducing the invention to practice (i.e., less than a year after the first actual sockets were produced and available for sale). The district court held Wells Electronics liable for infringement but the U.S. Court of Appeals for the Federal Circuit reversed. The Court of Appeals held that Pfaff’s patent was invalid because the socket had been offered for sale on a commercial basis more than a year before the filing of the patent application. The U.S. Supreme Court stated:  “…April 19, 1981 constitutes the critical date for purposes of the on-sale bar of section 102(b); if the one-year period began to run before that date, Pfaff lost his right to patent his invention. …Pfaff ’s patent is invalid because the invention had been on sale for more than one year in this country before he filed his patent application.”</a:t>
            </a:r>
          </a:p>
          <a:p>
            <a:pPr eaLnBrk="1" hangingPunct="1">
              <a:lnSpc>
                <a:spcPct val="80000"/>
              </a:lnSpc>
              <a:spcBef>
                <a:spcPct val="0"/>
              </a:spcBef>
              <a:buFontTx/>
              <a:buChar char="•"/>
            </a:pPr>
            <a:r>
              <a:rPr lang="en-US" altLang="en-US" sz="1000"/>
              <a:t>Note that Pfaff missed having a valid patent by 11 days.  </a:t>
            </a:r>
          </a:p>
          <a:p>
            <a:pPr eaLnBrk="1" hangingPunct="1">
              <a:lnSpc>
                <a:spcPct val="80000"/>
              </a:lnSpc>
              <a:spcBef>
                <a:spcPct val="0"/>
              </a:spcBef>
              <a:buFontTx/>
              <a:buChar char="•"/>
            </a:pPr>
            <a:endParaRPr lang="en-US" altLang="en-US" sz="1000"/>
          </a:p>
          <a:p>
            <a:pPr eaLnBrk="1" hangingPunct="1">
              <a:lnSpc>
                <a:spcPct val="80000"/>
              </a:lnSpc>
              <a:spcBef>
                <a:spcPct val="0"/>
              </a:spcBef>
              <a:buFontTx/>
              <a:buChar char="•"/>
            </a:pPr>
            <a:endParaRPr lang="en-US" altLang="en-US" sz="10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xmlns="" id="{5B99E6FF-70D1-4E5A-A84F-47016927A050}"/>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8EEFF62-CF88-4EB3-95F5-9786598BCA2D}" type="slidenum">
              <a:rPr lang="en-US" altLang="en-US" smtClean="0">
                <a:latin typeface="Arial" panose="020B0604020202020204" pitchFamily="34" charset="0"/>
              </a:rPr>
              <a:pPr>
                <a:spcBef>
                  <a:spcPct val="0"/>
                </a:spcBef>
              </a:pPr>
              <a:t>7</a:t>
            </a:fld>
            <a:endParaRPr lang="en-US" altLang="en-US">
              <a:latin typeface="Arial" panose="020B0604020202020204" pitchFamily="34" charset="0"/>
            </a:endParaRPr>
          </a:p>
        </p:txBody>
      </p:sp>
      <p:sp>
        <p:nvSpPr>
          <p:cNvPr id="12291" name="Rectangle 2">
            <a:extLst>
              <a:ext uri="{FF2B5EF4-FFF2-40B4-BE49-F238E27FC236}">
                <a16:creationId xmlns:a16="http://schemas.microsoft.com/office/drawing/2014/main" xmlns="" id="{F11AC80A-0B30-4DF2-9976-8B89E2EF49E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2" name="Rectangle 3">
            <a:extLst>
              <a:ext uri="{FF2B5EF4-FFF2-40B4-BE49-F238E27FC236}">
                <a16:creationId xmlns:a16="http://schemas.microsoft.com/office/drawing/2014/main" xmlns="" id="{9F3B97E2-183A-4CD6-A735-3F7FAB754A3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Hyperlink is to the Supreme Court opinion.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xmlns="" id="{CF0A6010-9A20-4DFC-971E-80D52213A54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6C7B012-9C70-43D6-9E65-2D9774454D96}" type="slidenum">
              <a:rPr lang="en-US" altLang="en-US" smtClean="0">
                <a:latin typeface="Arial" panose="020B0604020202020204" pitchFamily="34" charset="0"/>
              </a:rPr>
              <a:pPr>
                <a:spcBef>
                  <a:spcPct val="0"/>
                </a:spcBef>
              </a:pPr>
              <a:t>8</a:t>
            </a:fld>
            <a:endParaRPr lang="en-US" altLang="en-US">
              <a:latin typeface="Arial" panose="020B0604020202020204" pitchFamily="34" charset="0"/>
            </a:endParaRPr>
          </a:p>
        </p:txBody>
      </p:sp>
      <p:sp>
        <p:nvSpPr>
          <p:cNvPr id="14339" name="Rectangle 2">
            <a:extLst>
              <a:ext uri="{FF2B5EF4-FFF2-40B4-BE49-F238E27FC236}">
                <a16:creationId xmlns:a16="http://schemas.microsoft.com/office/drawing/2014/main" xmlns="" id="{0A8E3DDF-99C6-4B69-868F-70279425D2D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0" name="Rectangle 3">
            <a:extLst>
              <a:ext uri="{FF2B5EF4-FFF2-40B4-BE49-F238E27FC236}">
                <a16:creationId xmlns:a16="http://schemas.microsoft.com/office/drawing/2014/main" xmlns="" id="{974B30B4-7B74-4CFF-B072-9ABE89FA6341}"/>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The hyperlink is to the U.S. Copyright Office.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xmlns="" id="{B1D3EE8F-D6D5-4E93-9A12-7D257B91E14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xmlns="" id="{2C65EA63-CEB5-4851-9B6F-698B9420590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Pre-1978 works were good for a term of 28 years from first publication plus a renewal term of 47 years.    However, a pre-1978 work that was still under valid copyright protection as of 1998 (when the Copyright Term Extension Act took effect), now has a total protection period of 95 years from first publication (28 year initial term plus renewal term lengthened to 67 years).  </a:t>
            </a:r>
          </a:p>
        </p:txBody>
      </p:sp>
      <p:sp>
        <p:nvSpPr>
          <p:cNvPr id="16388" name="Slide Number Placeholder 3">
            <a:extLst>
              <a:ext uri="{FF2B5EF4-FFF2-40B4-BE49-F238E27FC236}">
                <a16:creationId xmlns:a16="http://schemas.microsoft.com/office/drawing/2014/main" xmlns="" id="{CAC192A3-9A2D-4742-847C-3797ED37D8D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20F8727-F221-427A-8ED0-A541EF860B10}" type="slidenum">
              <a:rPr lang="en-US" altLang="en-US" smtClean="0">
                <a:latin typeface="Arial" panose="020B0604020202020204" pitchFamily="34" charset="0"/>
              </a:rPr>
              <a:pPr>
                <a:spcBef>
                  <a:spcPct val="0"/>
                </a:spcBef>
              </a:pPr>
              <a:t>9</a:t>
            </a:fld>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xmlns="" id="{A806DBE1-87BC-4A4F-BBD2-110A1FA1036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8C3D392-419F-41FA-9B01-74FA4B4A6881}" type="slidenum">
              <a:rPr lang="en-US" altLang="en-US" smtClean="0">
                <a:latin typeface="Arial" panose="020B0604020202020204" pitchFamily="34" charset="0"/>
              </a:rPr>
              <a:pPr>
                <a:spcBef>
                  <a:spcPct val="0"/>
                </a:spcBef>
              </a:pPr>
              <a:t>12</a:t>
            </a:fld>
            <a:endParaRPr lang="en-US" altLang="en-US">
              <a:latin typeface="Arial" panose="020B0604020202020204" pitchFamily="34" charset="0"/>
            </a:endParaRPr>
          </a:p>
        </p:txBody>
      </p:sp>
      <p:sp>
        <p:nvSpPr>
          <p:cNvPr id="19459" name="Rectangle 2">
            <a:extLst>
              <a:ext uri="{FF2B5EF4-FFF2-40B4-BE49-F238E27FC236}">
                <a16:creationId xmlns:a16="http://schemas.microsoft.com/office/drawing/2014/main" xmlns="" id="{113438B1-3622-40ED-ADBF-85B2E9606F1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0" name="Rectangle 3">
            <a:extLst>
              <a:ext uri="{FF2B5EF4-FFF2-40B4-BE49-F238E27FC236}">
                <a16:creationId xmlns:a16="http://schemas.microsoft.com/office/drawing/2014/main" xmlns="" id="{451E163B-9CF8-4FC3-BB08-195A8029699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Patent infringement may be established under principles of </a:t>
            </a:r>
            <a:r>
              <a:rPr lang="en-US" altLang="en-US" i="1"/>
              <a:t>literal </a:t>
            </a:r>
            <a:r>
              <a:rPr lang="en-US" altLang="en-US"/>
              <a:t>infringement or under a judicially developed approach known as the </a:t>
            </a:r>
            <a:r>
              <a:rPr lang="en-US" altLang="en-US" i="1"/>
              <a:t>doctrine of equivalents. </a:t>
            </a:r>
            <a:r>
              <a:rPr lang="en-US" altLang="en-US"/>
              <a:t>Infringement is literal in nature when the subject matter made, used, or sold by the defendant clearly falls within the stated terms of the claims of invention set forth in the patentee’s application. Under the doctrine of equivalents, a defendant may be held liable for infringement if the alleged infringer’s subject matter performs substantially the same function as the protected invention in substantially the same way, in order to obtain the same result.</a:t>
            </a:r>
          </a:p>
          <a:p>
            <a:pPr eaLnBrk="1" hangingPunct="1">
              <a:spcBef>
                <a:spcPct val="0"/>
              </a:spcBef>
              <a:buFontTx/>
              <a:buChar char="•"/>
            </a:pPr>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xmlns="" id="{5C792EC7-28BA-40EA-8C70-C1993430738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50597B4-DFE3-49D1-BF55-D3B0D500E266}" type="slidenum">
              <a:rPr lang="en-US" altLang="en-US" smtClean="0">
                <a:latin typeface="Arial" panose="020B0604020202020204" pitchFamily="34" charset="0"/>
              </a:rPr>
              <a:pPr>
                <a:spcBef>
                  <a:spcPct val="0"/>
                </a:spcBef>
              </a:pPr>
              <a:t>13</a:t>
            </a:fld>
            <a:endParaRPr lang="en-US" altLang="en-US">
              <a:latin typeface="Arial" panose="020B0604020202020204" pitchFamily="34" charset="0"/>
            </a:endParaRPr>
          </a:p>
        </p:txBody>
      </p:sp>
      <p:sp>
        <p:nvSpPr>
          <p:cNvPr id="21507" name="Rectangle 2">
            <a:extLst>
              <a:ext uri="{FF2B5EF4-FFF2-40B4-BE49-F238E27FC236}">
                <a16:creationId xmlns:a16="http://schemas.microsoft.com/office/drawing/2014/main" xmlns="" id="{249EA1B2-31ED-4E73-BBC9-88EB06248CB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8" name="Rectangle 3">
            <a:extLst>
              <a:ext uri="{FF2B5EF4-FFF2-40B4-BE49-F238E27FC236}">
                <a16:creationId xmlns:a16="http://schemas.microsoft.com/office/drawing/2014/main" xmlns="" id="{99F2EEC3-BB08-4BD8-86B3-48ACCA01489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xmlns="" id="{C8442201-DDED-4F8E-A98C-95332361F34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BD5451A-B986-4C47-84F0-61EA2782B3C7}" type="slidenum">
              <a:rPr lang="en-US" altLang="en-US" smtClean="0">
                <a:latin typeface="Arial" panose="020B0604020202020204" pitchFamily="34" charset="0"/>
              </a:rPr>
              <a:pPr>
                <a:spcBef>
                  <a:spcPct val="0"/>
                </a:spcBef>
              </a:pPr>
              <a:t>16</a:t>
            </a:fld>
            <a:endParaRPr lang="en-US" altLang="en-US">
              <a:latin typeface="Arial" panose="020B0604020202020204" pitchFamily="34" charset="0"/>
            </a:endParaRPr>
          </a:p>
        </p:txBody>
      </p:sp>
      <p:sp>
        <p:nvSpPr>
          <p:cNvPr id="25603" name="Rectangle 2">
            <a:extLst>
              <a:ext uri="{FF2B5EF4-FFF2-40B4-BE49-F238E27FC236}">
                <a16:creationId xmlns:a16="http://schemas.microsoft.com/office/drawing/2014/main" xmlns="" id="{241E66A0-2B34-4003-8F1D-CF3B996FEDF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4" name="Rectangle 3">
            <a:extLst>
              <a:ext uri="{FF2B5EF4-FFF2-40B4-BE49-F238E27FC236}">
                <a16:creationId xmlns:a16="http://schemas.microsoft.com/office/drawing/2014/main" xmlns="" id="{FC9F3720-78BB-49A7-B93D-EC422E33775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a:t>Hyperlink is to the U.S. Patent and Trademark Office document entitled U.S. Trademark Law, Rules of Practice and Federal Statutes.  </a:t>
            </a:r>
          </a:p>
          <a:p>
            <a:pPr eaLnBrk="1" hangingPunct="1">
              <a:spcBef>
                <a:spcPct val="0"/>
              </a:spcBef>
              <a:buFontTx/>
              <a:buChar char="•"/>
            </a:pPr>
            <a:r>
              <a:rPr lang="en-US" altLang="en-US"/>
              <a:t>Registration with state or federal government recommended, but not required for protection</a:t>
            </a:r>
          </a:p>
          <a:p>
            <a:pPr eaLnBrk="1" hangingPunct="1">
              <a:spcBef>
                <a:spcPct val="0"/>
              </a:spcBef>
            </a:pPr>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xmlns="" id="{443B0CE3-32C3-4658-91FA-408DAFAB072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5650" indent="-290513">
              <a:spcBef>
                <a:spcPct val="30000"/>
              </a:spcBef>
              <a:defRPr sz="1200">
                <a:solidFill>
                  <a:schemeClr val="tx1"/>
                </a:solidFill>
                <a:latin typeface="Calibri" panose="020F0502020204030204" pitchFamily="34" charset="0"/>
              </a:defRPr>
            </a:lvl2pPr>
            <a:lvl3pPr marL="1163638" indent="-231775">
              <a:spcBef>
                <a:spcPct val="30000"/>
              </a:spcBef>
              <a:defRPr sz="1200">
                <a:solidFill>
                  <a:schemeClr val="tx1"/>
                </a:solidFill>
                <a:latin typeface="Calibri" panose="020F0502020204030204" pitchFamily="34" charset="0"/>
              </a:defRPr>
            </a:lvl3pPr>
            <a:lvl4pPr marL="1630363" indent="-231775">
              <a:spcBef>
                <a:spcPct val="30000"/>
              </a:spcBef>
              <a:defRPr sz="1200">
                <a:solidFill>
                  <a:schemeClr val="tx1"/>
                </a:solidFill>
                <a:latin typeface="Calibri" panose="020F0502020204030204" pitchFamily="34" charset="0"/>
              </a:defRPr>
            </a:lvl4pPr>
            <a:lvl5pPr marL="2095500" indent="-231775">
              <a:spcBef>
                <a:spcPct val="30000"/>
              </a:spcBef>
              <a:defRPr sz="1200">
                <a:solidFill>
                  <a:schemeClr val="tx1"/>
                </a:solidFill>
                <a:latin typeface="Calibri" panose="020F0502020204030204" pitchFamily="34" charset="0"/>
              </a:defRPr>
            </a:lvl5pPr>
            <a:lvl6pPr marL="2552700" indent="-231775" eaLnBrk="0" fontAlgn="base" hangingPunct="0">
              <a:spcBef>
                <a:spcPct val="30000"/>
              </a:spcBef>
              <a:spcAft>
                <a:spcPct val="0"/>
              </a:spcAft>
              <a:defRPr sz="1200">
                <a:solidFill>
                  <a:schemeClr val="tx1"/>
                </a:solidFill>
                <a:latin typeface="Calibri" panose="020F0502020204030204" pitchFamily="34" charset="0"/>
              </a:defRPr>
            </a:lvl6pPr>
            <a:lvl7pPr marL="3009900" indent="-231775" eaLnBrk="0" fontAlgn="base" hangingPunct="0">
              <a:spcBef>
                <a:spcPct val="30000"/>
              </a:spcBef>
              <a:spcAft>
                <a:spcPct val="0"/>
              </a:spcAft>
              <a:defRPr sz="1200">
                <a:solidFill>
                  <a:schemeClr val="tx1"/>
                </a:solidFill>
                <a:latin typeface="Calibri" panose="020F0502020204030204" pitchFamily="34" charset="0"/>
              </a:defRPr>
            </a:lvl7pPr>
            <a:lvl8pPr marL="3467100" indent="-231775" eaLnBrk="0" fontAlgn="base" hangingPunct="0">
              <a:spcBef>
                <a:spcPct val="30000"/>
              </a:spcBef>
              <a:spcAft>
                <a:spcPct val="0"/>
              </a:spcAft>
              <a:defRPr sz="1200">
                <a:solidFill>
                  <a:schemeClr val="tx1"/>
                </a:solidFill>
                <a:latin typeface="Calibri" panose="020F0502020204030204" pitchFamily="34" charset="0"/>
              </a:defRPr>
            </a:lvl8pPr>
            <a:lvl9pPr marL="3924300"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E5D011F-5440-46CE-9A52-5E5BF62F90CA}" type="slidenum">
              <a:rPr lang="en-US" altLang="en-US" smtClean="0">
                <a:latin typeface="Arial" panose="020B0604020202020204" pitchFamily="34" charset="0"/>
              </a:rPr>
              <a:pPr>
                <a:spcBef>
                  <a:spcPct val="0"/>
                </a:spcBef>
              </a:pPr>
              <a:t>21</a:t>
            </a:fld>
            <a:endParaRPr lang="en-US" altLang="en-US">
              <a:latin typeface="Arial" panose="020B0604020202020204" pitchFamily="34" charset="0"/>
            </a:endParaRPr>
          </a:p>
        </p:txBody>
      </p:sp>
      <p:sp>
        <p:nvSpPr>
          <p:cNvPr id="30723" name="Rectangle 2">
            <a:extLst>
              <a:ext uri="{FF2B5EF4-FFF2-40B4-BE49-F238E27FC236}">
                <a16:creationId xmlns:a16="http://schemas.microsoft.com/office/drawing/2014/main" xmlns="" id="{5E78432A-5602-4525-95F0-DB7B1A9E50FA}"/>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4" name="Rectangle 3">
            <a:extLst>
              <a:ext uri="{FF2B5EF4-FFF2-40B4-BE49-F238E27FC236}">
                <a16:creationId xmlns:a16="http://schemas.microsoft.com/office/drawing/2014/main" xmlns="" id="{7C977C0B-1FD8-4056-99AD-8AE7D6A814C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buFontTx/>
              <a:buChar char="•"/>
            </a:pPr>
            <a:r>
              <a:rPr lang="en-US" altLang="en-US" sz="1400"/>
              <a:t>The hyperlink is to the opinion on the Findlaw.com website.</a:t>
            </a:r>
          </a:p>
          <a:p>
            <a:pPr eaLnBrk="1" hangingPunct="1">
              <a:spcBef>
                <a:spcPct val="0"/>
              </a:spcBef>
              <a:buFontTx/>
              <a:buChar char="•"/>
            </a:pPr>
            <a:r>
              <a:rPr lang="en-US" altLang="en-US" sz="1400" i="1"/>
              <a:t>Coleman v. Retina Consultants, P.C.</a:t>
            </a:r>
            <a:r>
              <a:rPr lang="en-US" altLang="en-US" sz="1400"/>
              <a:t>:  Georgia Supreme Court reversed trial court’s decision to enjoin a former employee based on his non-compete provision.  However, court upheld the injunction to extent that it prevented employee from using former employer’s trade secrets. The case concerned a situation in which an employee and employer disputed ownership of software developed over the course of employment.    </a:t>
            </a:r>
            <a:endParaRPr lang="en-US" altLang="en-US" sz="1400" i="1" u="sng"/>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552579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7060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076450" cy="5943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2400"/>
            <a:ext cx="6076950" cy="5943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60714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84160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398075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700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700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73096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73429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35411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6584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55107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692062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xmlns="" id="{52B9BE3E-36F1-4258-A013-D9592F9D9979}"/>
              </a:ext>
            </a:extLst>
          </p:cNvPr>
          <p:cNvSpPr>
            <a:spLocks noGrp="1" noChangeArrowheads="1"/>
          </p:cNvSpPr>
          <p:nvPr>
            <p:ph type="title"/>
          </p:nvPr>
        </p:nvSpPr>
        <p:spPr bwMode="auto">
          <a:xfrm>
            <a:off x="533400" y="152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xmlns="" id="{40BBA786-DD24-48C4-9522-C51609C99A82}"/>
              </a:ext>
            </a:extLst>
          </p:cNvPr>
          <p:cNvSpPr>
            <a:spLocks noGrp="1" noChangeArrowheads="1"/>
          </p:cNvSpPr>
          <p:nvPr>
            <p:ph type="body" idx="1"/>
          </p:nvPr>
        </p:nvSpPr>
        <p:spPr bwMode="auto">
          <a:xfrm>
            <a:off x="457200" y="15700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8" name="Picture 9" descr="untitled">
            <a:extLst>
              <a:ext uri="{FF2B5EF4-FFF2-40B4-BE49-F238E27FC236}">
                <a16:creationId xmlns:a16="http://schemas.microsoft.com/office/drawing/2014/main" xmlns="" id="{94AD48E6-06DF-433D-A427-B4D8AA62B475}"/>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 Box 27">
            <a:extLst>
              <a:ext uri="{FF2B5EF4-FFF2-40B4-BE49-F238E27FC236}">
                <a16:creationId xmlns:a16="http://schemas.microsoft.com/office/drawing/2014/main" xmlns="" id="{154DFC88-FEC0-4265-BBF1-B99C62FF21B2}"/>
              </a:ext>
            </a:extLst>
          </p:cNvPr>
          <p:cNvSpPr txBox="1">
            <a:spLocks noChangeArrowheads="1"/>
          </p:cNvSpPr>
          <p:nvPr userDrawn="1"/>
        </p:nvSpPr>
        <p:spPr bwMode="auto">
          <a:xfrm>
            <a:off x="8229600" y="6434138"/>
            <a:ext cx="8096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defRPr/>
            </a:pPr>
            <a:r>
              <a:rPr lang="en-US" altLang="en-US" sz="1000">
                <a:solidFill>
                  <a:srgbClr val="282828"/>
                </a:solidFill>
                <a:latin typeface="Times New Roman" panose="02020603050405020304" pitchFamily="18" charset="0"/>
              </a:rPr>
              <a:t>8-</a:t>
            </a:r>
            <a:fld id="{E521392C-F6BB-48D0-809D-AF30B14A31C3}" type="slidenum">
              <a:rPr lang="en-US" altLang="en-US" sz="1000" smtClean="0">
                <a:solidFill>
                  <a:srgbClr val="282828"/>
                </a:solidFill>
                <a:latin typeface="Times New Roman" panose="02020603050405020304" pitchFamily="18" charset="0"/>
              </a:rPr>
              <a:pPr algn="r" eaLnBrk="1" hangingPunct="1">
                <a:defRPr/>
              </a:pPr>
              <a:t>‹#›</a:t>
            </a:fld>
            <a:endParaRPr lang="en-US" altLang="en-US" sz="1000">
              <a:solidFill>
                <a:srgbClr val="282828"/>
              </a:solidFill>
              <a:latin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a:solidFill>
            <a:schemeClr val="bg1"/>
          </a:solidFill>
          <a:latin typeface="+mj-lt"/>
          <a:ea typeface="+mj-ea"/>
          <a:cs typeface="+mj-cs"/>
        </a:defRPr>
      </a:lvl1pPr>
      <a:lvl2pPr algn="ctr" rtl="0" eaLnBrk="0" fontAlgn="base" hangingPunct="0">
        <a:spcBef>
          <a:spcPct val="0"/>
        </a:spcBef>
        <a:spcAft>
          <a:spcPct val="0"/>
        </a:spcAft>
        <a:defRPr sz="4400">
          <a:solidFill>
            <a:schemeClr val="bg1"/>
          </a:solidFill>
          <a:latin typeface="Century Gothic" pitchFamily="34" charset="0"/>
        </a:defRPr>
      </a:lvl2pPr>
      <a:lvl3pPr algn="ctr" rtl="0" eaLnBrk="0" fontAlgn="base" hangingPunct="0">
        <a:spcBef>
          <a:spcPct val="0"/>
        </a:spcBef>
        <a:spcAft>
          <a:spcPct val="0"/>
        </a:spcAft>
        <a:defRPr sz="4400">
          <a:solidFill>
            <a:schemeClr val="bg1"/>
          </a:solidFill>
          <a:latin typeface="Century Gothic" pitchFamily="34" charset="0"/>
        </a:defRPr>
      </a:lvl3pPr>
      <a:lvl4pPr algn="ctr" rtl="0" eaLnBrk="0" fontAlgn="base" hangingPunct="0">
        <a:spcBef>
          <a:spcPct val="0"/>
        </a:spcBef>
        <a:spcAft>
          <a:spcPct val="0"/>
        </a:spcAft>
        <a:defRPr sz="4400">
          <a:solidFill>
            <a:schemeClr val="bg1"/>
          </a:solidFill>
          <a:latin typeface="Century Gothic" pitchFamily="34" charset="0"/>
        </a:defRPr>
      </a:lvl4pPr>
      <a:lvl5pPr algn="ctr" rtl="0" eaLnBrk="0" fontAlgn="base" hangingPunct="0">
        <a:spcBef>
          <a:spcPct val="0"/>
        </a:spcBef>
        <a:spcAft>
          <a:spcPct val="0"/>
        </a:spcAft>
        <a:defRPr sz="4400">
          <a:solidFill>
            <a:schemeClr val="bg1"/>
          </a:solidFill>
          <a:latin typeface="Century Gothic" pitchFamily="34" charset="0"/>
        </a:defRPr>
      </a:lvl5pPr>
      <a:lvl6pPr marL="457200" algn="ctr" rtl="0" eaLnBrk="1" fontAlgn="base" hangingPunct="1">
        <a:spcBef>
          <a:spcPct val="0"/>
        </a:spcBef>
        <a:spcAft>
          <a:spcPct val="0"/>
        </a:spcAft>
        <a:defRPr sz="4400">
          <a:solidFill>
            <a:schemeClr val="bg1"/>
          </a:solidFill>
          <a:latin typeface="Arial" charset="0"/>
        </a:defRPr>
      </a:lvl6pPr>
      <a:lvl7pPr marL="914400" algn="ctr" rtl="0" eaLnBrk="1" fontAlgn="base" hangingPunct="1">
        <a:spcBef>
          <a:spcPct val="0"/>
        </a:spcBef>
        <a:spcAft>
          <a:spcPct val="0"/>
        </a:spcAft>
        <a:defRPr sz="4400">
          <a:solidFill>
            <a:schemeClr val="bg1"/>
          </a:solidFill>
          <a:latin typeface="Arial" charset="0"/>
        </a:defRPr>
      </a:lvl7pPr>
      <a:lvl8pPr marL="1371600" algn="ctr" rtl="0" eaLnBrk="1" fontAlgn="base" hangingPunct="1">
        <a:spcBef>
          <a:spcPct val="0"/>
        </a:spcBef>
        <a:spcAft>
          <a:spcPct val="0"/>
        </a:spcAft>
        <a:defRPr sz="4400">
          <a:solidFill>
            <a:schemeClr val="bg1"/>
          </a:solidFill>
          <a:latin typeface="Arial" charset="0"/>
        </a:defRPr>
      </a:lvl8pPr>
      <a:lvl9pPr marL="1828800" algn="ctr" rtl="0" eaLnBrk="1" fontAlgn="base" hangingPunct="1">
        <a:spcBef>
          <a:spcPct val="0"/>
        </a:spcBef>
        <a:spcAft>
          <a:spcPct val="0"/>
        </a:spcAft>
        <a:defRPr sz="4400">
          <a:solidFill>
            <a:schemeClr val="bg1"/>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uspto.gov/web/offices/tac/tmlaw2.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vw.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uspto.gov/"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www.copyright.gov/"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xmlns="" id="{3815BCF1-F532-45D8-932B-E18A5D68BD01}"/>
              </a:ext>
            </a:extLst>
          </p:cNvPr>
          <p:cNvSpPr>
            <a:spLocks noChangeArrowheads="1"/>
          </p:cNvSpPr>
          <p:nvPr/>
        </p:nvSpPr>
        <p:spPr bwMode="auto">
          <a:xfrm>
            <a:off x="2146300" y="1042988"/>
            <a:ext cx="6986588" cy="1393825"/>
          </a:xfrm>
          <a:prstGeom prst="rect">
            <a:avLst/>
          </a:prstGeom>
          <a:solidFill>
            <a:srgbClr val="F2F1D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099" name="Rectangle 3">
            <a:extLst>
              <a:ext uri="{FF2B5EF4-FFF2-40B4-BE49-F238E27FC236}">
                <a16:creationId xmlns:a16="http://schemas.microsoft.com/office/drawing/2014/main" xmlns="" id="{2470BE8E-26A5-4FBE-8562-37C0F282BB1A}"/>
              </a:ext>
            </a:extLst>
          </p:cNvPr>
          <p:cNvSpPr>
            <a:spLocks noGrp="1" noChangeArrowheads="1"/>
          </p:cNvSpPr>
          <p:nvPr>
            <p:ph type="ctrTitle" idx="4294967295"/>
          </p:nvPr>
        </p:nvSpPr>
        <p:spPr>
          <a:xfrm>
            <a:off x="2306638" y="1187450"/>
            <a:ext cx="6673850" cy="1204913"/>
          </a:xfrm>
        </p:spPr>
        <p:txBody>
          <a:bodyPr lIns="91431" tIns="45715" rIns="91431" bIns="45715"/>
          <a:lstStyle/>
          <a:p>
            <a:pPr algn="r" eaLnBrk="1" hangingPunct="1"/>
            <a:r>
              <a:rPr lang="en-US" altLang="en-US" sz="3600" b="1">
                <a:solidFill>
                  <a:schemeClr val="tx2"/>
                </a:solidFill>
              </a:rPr>
              <a:t>Intellectual Property and Unfair Competition</a:t>
            </a:r>
          </a:p>
        </p:txBody>
      </p:sp>
      <p:sp>
        <p:nvSpPr>
          <p:cNvPr id="4100" name="Rectangle 4">
            <a:extLst>
              <a:ext uri="{FF2B5EF4-FFF2-40B4-BE49-F238E27FC236}">
                <a16:creationId xmlns:a16="http://schemas.microsoft.com/office/drawing/2014/main" xmlns="" id="{298BFCF4-1813-49DA-A4FB-0E1C3A1CF014}"/>
              </a:ext>
            </a:extLst>
          </p:cNvPr>
          <p:cNvSpPr>
            <a:spLocks noChangeArrowheads="1"/>
          </p:cNvSpPr>
          <p:nvPr/>
        </p:nvSpPr>
        <p:spPr bwMode="auto">
          <a:xfrm>
            <a:off x="0" y="0"/>
            <a:ext cx="9144000" cy="1069975"/>
          </a:xfrm>
          <a:prstGeom prst="rect">
            <a:avLst/>
          </a:prstGeom>
          <a:solidFill>
            <a:schemeClr val="bg2">
              <a:lumMod val="90000"/>
            </a:schemeClr>
          </a:solidFill>
          <a:ln w="9525">
            <a:noFill/>
            <a:miter lim="800000"/>
            <a:headEnd/>
            <a:tailEnd/>
          </a:ln>
          <a:effectLst/>
        </p:spPr>
        <p:txBody>
          <a:bodyPr wrap="none" lIns="103236" tIns="51618" rIns="103236" bIns="51618" anchor="ctr"/>
          <a:lstStyle/>
          <a:p>
            <a:pPr eaLnBrk="1" hangingPunct="1">
              <a:defRPr/>
            </a:pPr>
            <a:endParaRPr lang="en-US">
              <a:latin typeface="Arial" charset="0"/>
            </a:endParaRPr>
          </a:p>
        </p:txBody>
      </p:sp>
      <p:sp>
        <p:nvSpPr>
          <p:cNvPr id="4101" name="Oval 5">
            <a:extLst>
              <a:ext uri="{FF2B5EF4-FFF2-40B4-BE49-F238E27FC236}">
                <a16:creationId xmlns:a16="http://schemas.microsoft.com/office/drawing/2014/main" xmlns="" id="{27179BBE-BD3F-4A41-8285-5C7E31C08D08}"/>
              </a:ext>
            </a:extLst>
          </p:cNvPr>
          <p:cNvSpPr>
            <a:spLocks noChangeArrowheads="1"/>
          </p:cNvSpPr>
          <p:nvPr/>
        </p:nvSpPr>
        <p:spPr bwMode="auto">
          <a:xfrm>
            <a:off x="5656263" y="709613"/>
            <a:ext cx="271462" cy="280987"/>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P</a:t>
            </a:r>
          </a:p>
        </p:txBody>
      </p:sp>
      <p:sp>
        <p:nvSpPr>
          <p:cNvPr id="4102" name="Oval 6">
            <a:extLst>
              <a:ext uri="{FF2B5EF4-FFF2-40B4-BE49-F238E27FC236}">
                <a16:creationId xmlns:a16="http://schemas.microsoft.com/office/drawing/2014/main" xmlns="" id="{72306ABD-E6F1-4A06-B4C8-44AE3C5DE73F}"/>
              </a:ext>
            </a:extLst>
          </p:cNvPr>
          <p:cNvSpPr>
            <a:spLocks noChangeArrowheads="1"/>
          </p:cNvSpPr>
          <p:nvPr/>
        </p:nvSpPr>
        <p:spPr bwMode="auto">
          <a:xfrm>
            <a:off x="5308600" y="709613"/>
            <a:ext cx="273050" cy="280987"/>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A</a:t>
            </a:r>
          </a:p>
        </p:txBody>
      </p:sp>
      <p:sp>
        <p:nvSpPr>
          <p:cNvPr id="4103" name="Oval 7">
            <a:extLst>
              <a:ext uri="{FF2B5EF4-FFF2-40B4-BE49-F238E27FC236}">
                <a16:creationId xmlns:a16="http://schemas.microsoft.com/office/drawing/2014/main" xmlns="" id="{5E7DA071-72A7-4FA2-96E0-CE5E8F4A77DD}"/>
              </a:ext>
            </a:extLst>
          </p:cNvPr>
          <p:cNvSpPr>
            <a:spLocks noChangeArrowheads="1"/>
          </p:cNvSpPr>
          <p:nvPr/>
        </p:nvSpPr>
        <p:spPr bwMode="auto">
          <a:xfrm>
            <a:off x="6353175" y="706438"/>
            <a:ext cx="271463" cy="282575"/>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E</a:t>
            </a:r>
          </a:p>
        </p:txBody>
      </p:sp>
      <p:sp>
        <p:nvSpPr>
          <p:cNvPr id="4104" name="Oval 8">
            <a:extLst>
              <a:ext uri="{FF2B5EF4-FFF2-40B4-BE49-F238E27FC236}">
                <a16:creationId xmlns:a16="http://schemas.microsoft.com/office/drawing/2014/main" xmlns="" id="{AAC5E8C1-3D29-4545-92CC-ED2EC4D70986}"/>
              </a:ext>
            </a:extLst>
          </p:cNvPr>
          <p:cNvSpPr>
            <a:spLocks noChangeArrowheads="1"/>
          </p:cNvSpPr>
          <p:nvPr/>
        </p:nvSpPr>
        <p:spPr bwMode="auto">
          <a:xfrm>
            <a:off x="6005513" y="709613"/>
            <a:ext cx="271462" cy="280987"/>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T</a:t>
            </a:r>
          </a:p>
        </p:txBody>
      </p:sp>
      <p:sp>
        <p:nvSpPr>
          <p:cNvPr id="4105" name="Rectangle 9">
            <a:extLst>
              <a:ext uri="{FF2B5EF4-FFF2-40B4-BE49-F238E27FC236}">
                <a16:creationId xmlns:a16="http://schemas.microsoft.com/office/drawing/2014/main" xmlns="" id="{6483A9A5-1E8E-452F-BBC2-999B4351D3E8}"/>
              </a:ext>
            </a:extLst>
          </p:cNvPr>
          <p:cNvSpPr>
            <a:spLocks noChangeArrowheads="1"/>
          </p:cNvSpPr>
          <p:nvPr/>
        </p:nvSpPr>
        <p:spPr bwMode="auto">
          <a:xfrm>
            <a:off x="0" y="1060450"/>
            <a:ext cx="2168525" cy="534035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06" name="Rectangle 10">
            <a:extLst>
              <a:ext uri="{FF2B5EF4-FFF2-40B4-BE49-F238E27FC236}">
                <a16:creationId xmlns:a16="http://schemas.microsoft.com/office/drawing/2014/main" xmlns="" id="{2A8E71E0-2427-425D-9C4D-910D6BE6A9FD}"/>
              </a:ext>
            </a:extLst>
          </p:cNvPr>
          <p:cNvSpPr>
            <a:spLocks noChangeArrowheads="1"/>
          </p:cNvSpPr>
          <p:nvPr/>
        </p:nvSpPr>
        <p:spPr bwMode="auto">
          <a:xfrm>
            <a:off x="-11113" y="1409700"/>
            <a:ext cx="1127126" cy="4991100"/>
          </a:xfrm>
          <a:prstGeom prst="rect">
            <a:avLst/>
          </a:prstGeom>
          <a:solidFill>
            <a:srgbClr val="00206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07" name="AutoShape 11">
            <a:extLst>
              <a:ext uri="{FF2B5EF4-FFF2-40B4-BE49-F238E27FC236}">
                <a16:creationId xmlns:a16="http://schemas.microsoft.com/office/drawing/2014/main" xmlns="" id="{5E4DA7BC-4A47-49AA-9478-6C567D26EA3E}"/>
              </a:ext>
            </a:extLst>
          </p:cNvPr>
          <p:cNvSpPr>
            <a:spLocks noChangeArrowheads="1"/>
          </p:cNvSpPr>
          <p:nvPr/>
        </p:nvSpPr>
        <p:spPr bwMode="auto">
          <a:xfrm>
            <a:off x="-11113" y="917575"/>
            <a:ext cx="1138238" cy="495300"/>
          </a:xfrm>
          <a:prstGeom prst="rtTriangle">
            <a:avLst/>
          </a:prstGeom>
          <a:solidFill>
            <a:srgbClr val="00206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4108" name="Line 12">
            <a:extLst>
              <a:ext uri="{FF2B5EF4-FFF2-40B4-BE49-F238E27FC236}">
                <a16:creationId xmlns:a16="http://schemas.microsoft.com/office/drawing/2014/main" xmlns="" id="{0F710A32-83FF-4B87-989A-50AB165280AC}"/>
              </a:ext>
            </a:extLst>
          </p:cNvPr>
          <p:cNvSpPr>
            <a:spLocks noChangeShapeType="1"/>
          </p:cNvSpPr>
          <p:nvPr/>
        </p:nvSpPr>
        <p:spPr bwMode="auto">
          <a:xfrm>
            <a:off x="0" y="515938"/>
            <a:ext cx="1220788" cy="550862"/>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lIns="103236" tIns="51618" rIns="103236" bIns="51618"/>
          <a:lstStyle/>
          <a:p>
            <a:endParaRPr lang="en-US"/>
          </a:p>
        </p:txBody>
      </p:sp>
      <p:sp>
        <p:nvSpPr>
          <p:cNvPr id="4109" name="Line 13">
            <a:extLst>
              <a:ext uri="{FF2B5EF4-FFF2-40B4-BE49-F238E27FC236}">
                <a16:creationId xmlns:a16="http://schemas.microsoft.com/office/drawing/2014/main" xmlns="" id="{0B1D5386-6DD9-48F4-9BBD-10C953180EA5}"/>
              </a:ext>
            </a:extLst>
          </p:cNvPr>
          <p:cNvSpPr>
            <a:spLocks noChangeShapeType="1"/>
          </p:cNvSpPr>
          <p:nvPr/>
        </p:nvSpPr>
        <p:spPr bwMode="auto">
          <a:xfrm>
            <a:off x="1209675" y="1044575"/>
            <a:ext cx="9525" cy="5356225"/>
          </a:xfrm>
          <a:prstGeom prst="line">
            <a:avLst/>
          </a:prstGeom>
          <a:noFill/>
          <a:ln w="57150">
            <a:solidFill>
              <a:schemeClr val="tx2"/>
            </a:solidFill>
            <a:round/>
            <a:headEnd/>
            <a:tailEnd/>
          </a:ln>
          <a:extLst>
            <a:ext uri="{909E8E84-426E-40DD-AFC4-6F175D3DCCD1}">
              <a14:hiddenFill xmlns:a14="http://schemas.microsoft.com/office/drawing/2010/main">
                <a:noFill/>
              </a14:hiddenFill>
            </a:ext>
          </a:extLst>
        </p:spPr>
        <p:txBody>
          <a:bodyPr lIns="103236" tIns="51618" rIns="103236" bIns="51618"/>
          <a:lstStyle/>
          <a:p>
            <a:endParaRPr lang="en-US"/>
          </a:p>
        </p:txBody>
      </p:sp>
      <p:sp>
        <p:nvSpPr>
          <p:cNvPr id="4110" name="Oval 14">
            <a:extLst>
              <a:ext uri="{FF2B5EF4-FFF2-40B4-BE49-F238E27FC236}">
                <a16:creationId xmlns:a16="http://schemas.microsoft.com/office/drawing/2014/main" xmlns="" id="{65F19528-D8CC-4D04-8F0D-CBECEC845B18}"/>
              </a:ext>
            </a:extLst>
          </p:cNvPr>
          <p:cNvSpPr>
            <a:spLocks noChangeArrowheads="1"/>
          </p:cNvSpPr>
          <p:nvPr/>
        </p:nvSpPr>
        <p:spPr bwMode="auto">
          <a:xfrm>
            <a:off x="6702425" y="709613"/>
            <a:ext cx="271463" cy="280987"/>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R</a:t>
            </a:r>
          </a:p>
        </p:txBody>
      </p:sp>
      <p:sp>
        <p:nvSpPr>
          <p:cNvPr id="4111" name="Oval 15">
            <a:extLst>
              <a:ext uri="{FF2B5EF4-FFF2-40B4-BE49-F238E27FC236}">
                <a16:creationId xmlns:a16="http://schemas.microsoft.com/office/drawing/2014/main" xmlns="" id="{6533B086-5605-4B2E-8930-FC11F8C74212}"/>
              </a:ext>
            </a:extLst>
          </p:cNvPr>
          <p:cNvSpPr>
            <a:spLocks noChangeArrowheads="1"/>
          </p:cNvSpPr>
          <p:nvPr/>
        </p:nvSpPr>
        <p:spPr bwMode="auto">
          <a:xfrm>
            <a:off x="4959350" y="706438"/>
            <a:ext cx="273050" cy="282575"/>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H</a:t>
            </a:r>
          </a:p>
        </p:txBody>
      </p:sp>
      <p:sp>
        <p:nvSpPr>
          <p:cNvPr id="4112" name="Oval 16">
            <a:extLst>
              <a:ext uri="{FF2B5EF4-FFF2-40B4-BE49-F238E27FC236}">
                <a16:creationId xmlns:a16="http://schemas.microsoft.com/office/drawing/2014/main" xmlns="" id="{8294664C-F54D-4A23-A120-CA1C4FF8C58D}"/>
              </a:ext>
            </a:extLst>
          </p:cNvPr>
          <p:cNvSpPr>
            <a:spLocks noChangeArrowheads="1"/>
          </p:cNvSpPr>
          <p:nvPr/>
        </p:nvSpPr>
        <p:spPr bwMode="auto">
          <a:xfrm>
            <a:off x="4613275" y="706438"/>
            <a:ext cx="271463" cy="282575"/>
          </a:xfrm>
          <a:prstGeom prst="ellipse">
            <a:avLst/>
          </a:prstGeom>
          <a:solidFill>
            <a:srgbClr val="BCBDC8"/>
          </a:solidFill>
          <a:ln>
            <a:noFill/>
          </a:ln>
          <a:extLst>
            <a:ext uri="{91240B29-F687-4F45-9708-019B960494DF}">
              <a14:hiddenLine xmlns:a14="http://schemas.microsoft.com/office/drawing/2010/main" w="9525">
                <a:solidFill>
                  <a:srgbClr val="000000"/>
                </a:solidFill>
                <a:round/>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800">
                <a:solidFill>
                  <a:srgbClr val="828498"/>
                </a:solidFill>
                <a:latin typeface="Arial" panose="020B0604020202020204" pitchFamily="34" charset="0"/>
              </a:rPr>
              <a:t>C</a:t>
            </a:r>
          </a:p>
        </p:txBody>
      </p:sp>
      <p:sp>
        <p:nvSpPr>
          <p:cNvPr id="4113" name="Rectangle 17">
            <a:extLst>
              <a:ext uri="{FF2B5EF4-FFF2-40B4-BE49-F238E27FC236}">
                <a16:creationId xmlns:a16="http://schemas.microsoft.com/office/drawing/2014/main" xmlns="" id="{80BF96A5-E81E-4A86-BA51-788C75E21287}"/>
              </a:ext>
            </a:extLst>
          </p:cNvPr>
          <p:cNvSpPr>
            <a:spLocks noChangeArrowheads="1"/>
          </p:cNvSpPr>
          <p:nvPr/>
        </p:nvSpPr>
        <p:spPr bwMode="auto">
          <a:xfrm>
            <a:off x="7165975" y="0"/>
            <a:ext cx="720725" cy="106362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0800">
                <a:solidFill>
                  <a:schemeClr val="folHlink"/>
                </a:solidFill>
                <a:latin typeface="Arial" panose="020B0604020202020204" pitchFamily="34" charset="0"/>
              </a:rPr>
              <a:t>0</a:t>
            </a:r>
          </a:p>
        </p:txBody>
      </p:sp>
      <p:sp>
        <p:nvSpPr>
          <p:cNvPr id="4114" name="Rectangle 18">
            <a:extLst>
              <a:ext uri="{FF2B5EF4-FFF2-40B4-BE49-F238E27FC236}">
                <a16:creationId xmlns:a16="http://schemas.microsoft.com/office/drawing/2014/main" xmlns="" id="{B7CA30BD-F157-4D4F-9C11-A6DE01573777}"/>
              </a:ext>
            </a:extLst>
          </p:cNvPr>
          <p:cNvSpPr>
            <a:spLocks noChangeArrowheads="1"/>
          </p:cNvSpPr>
          <p:nvPr/>
        </p:nvSpPr>
        <p:spPr bwMode="auto">
          <a:xfrm>
            <a:off x="7848600" y="0"/>
            <a:ext cx="720725" cy="106362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1" tIns="51616" rIns="103231" bIns="51616" anchor="ctr"/>
          <a:lstStyle>
            <a:lvl1pPr defTabSz="912813">
              <a:spcBef>
                <a:spcPct val="20000"/>
              </a:spcBef>
              <a:buChar char="•"/>
              <a:defRPr sz="3200">
                <a:solidFill>
                  <a:schemeClr val="tx1"/>
                </a:solidFill>
                <a:latin typeface="Century Gothic" panose="020B0502020202020204" pitchFamily="34" charset="0"/>
              </a:defRPr>
            </a:lvl1pPr>
            <a:lvl2pPr marL="742950" indent="-285750" defTabSz="912813">
              <a:spcBef>
                <a:spcPct val="20000"/>
              </a:spcBef>
              <a:buChar char="–"/>
              <a:defRPr sz="2800">
                <a:solidFill>
                  <a:schemeClr val="tx1"/>
                </a:solidFill>
                <a:latin typeface="Century Gothic" panose="020B0502020202020204" pitchFamily="34" charset="0"/>
              </a:defRPr>
            </a:lvl2pPr>
            <a:lvl3pPr marL="1143000" indent="-228600" defTabSz="912813">
              <a:spcBef>
                <a:spcPct val="20000"/>
              </a:spcBef>
              <a:buChar char="•"/>
              <a:defRPr sz="2400">
                <a:solidFill>
                  <a:schemeClr val="tx1"/>
                </a:solidFill>
                <a:latin typeface="Century Gothic" panose="020B0502020202020204" pitchFamily="34" charset="0"/>
              </a:defRPr>
            </a:lvl3pPr>
            <a:lvl4pPr marL="1600200" indent="-228600" defTabSz="912813">
              <a:spcBef>
                <a:spcPct val="20000"/>
              </a:spcBef>
              <a:buChar char="–"/>
              <a:defRPr sz="2000">
                <a:solidFill>
                  <a:schemeClr val="tx1"/>
                </a:solidFill>
                <a:latin typeface="Century Gothic" panose="020B0502020202020204" pitchFamily="34" charset="0"/>
              </a:defRPr>
            </a:lvl4pPr>
            <a:lvl5pPr marL="2057400" indent="-228600" defTabSz="912813">
              <a:spcBef>
                <a:spcPct val="20000"/>
              </a:spcBef>
              <a:buChar char="»"/>
              <a:defRPr sz="2000">
                <a:solidFill>
                  <a:schemeClr val="tx1"/>
                </a:solidFill>
                <a:latin typeface="Century Gothic" panose="020B0502020202020204" pitchFamily="34" charset="0"/>
              </a:defRPr>
            </a:lvl5pPr>
            <a:lvl6pPr marL="25146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defTabSz="912813"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10800">
                <a:solidFill>
                  <a:schemeClr val="folHlink"/>
                </a:solidFill>
                <a:latin typeface="Arial" panose="020B0604020202020204" pitchFamily="34" charset="0"/>
              </a:rPr>
              <a:t>8</a:t>
            </a:r>
          </a:p>
        </p:txBody>
      </p:sp>
      <p:sp>
        <p:nvSpPr>
          <p:cNvPr id="4115" name="Rectangle 19">
            <a:extLst>
              <a:ext uri="{FF2B5EF4-FFF2-40B4-BE49-F238E27FC236}">
                <a16:creationId xmlns:a16="http://schemas.microsoft.com/office/drawing/2014/main" xmlns="" id="{1CA5B1A9-E667-456D-ADF9-C6F187D0ABA7}"/>
              </a:ext>
            </a:extLst>
          </p:cNvPr>
          <p:cNvSpPr>
            <a:spLocks noChangeArrowheads="1"/>
          </p:cNvSpPr>
          <p:nvPr/>
        </p:nvSpPr>
        <p:spPr bwMode="auto">
          <a:xfrm>
            <a:off x="0" y="6705600"/>
            <a:ext cx="9144000" cy="152400"/>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103236" tIns="51618" rIns="103236" bIns="51618"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eaLnBrk="1" hangingPunct="1">
              <a:spcBef>
                <a:spcPct val="0"/>
              </a:spcBef>
              <a:buFontTx/>
              <a:buNone/>
            </a:pPr>
            <a:endParaRPr lang="en-US" altLang="en-US" sz="1800">
              <a:latin typeface="Arial" panose="020B0604020202020204" pitchFamily="34" charset="0"/>
            </a:endParaRPr>
          </a:p>
        </p:txBody>
      </p:sp>
      <p:pic>
        <p:nvPicPr>
          <p:cNvPr id="4116" name="Picture 24" descr="brain w cogs and wheels">
            <a:extLst>
              <a:ext uri="{FF2B5EF4-FFF2-40B4-BE49-F238E27FC236}">
                <a16:creationId xmlns:a16="http://schemas.microsoft.com/office/drawing/2014/main" xmlns="" id="{32EF46E2-3F5B-44D6-97AB-14E1C20A773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2438400"/>
            <a:ext cx="3544888" cy="388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Rectangle 3">
            <a:extLst>
              <a:ext uri="{FF2B5EF4-FFF2-40B4-BE49-F238E27FC236}">
                <a16:creationId xmlns:a16="http://schemas.microsoft.com/office/drawing/2014/main" xmlns="" id="{7F8360FA-39C8-450F-8039-6E1311EB5EFE}"/>
              </a:ext>
            </a:extLst>
          </p:cNvPr>
          <p:cNvSpPr txBox="1">
            <a:spLocks noChangeArrowheads="1"/>
          </p:cNvSpPr>
          <p:nvPr/>
        </p:nvSpPr>
        <p:spPr>
          <a:xfrm>
            <a:off x="6019800" y="3352800"/>
            <a:ext cx="2667000" cy="2428875"/>
          </a:xfrm>
          <a:prstGeom prst="rect">
            <a:avLst/>
          </a:prstGeom>
        </p:spPr>
        <p:txBody>
          <a:bodyPr/>
          <a:lstStyle/>
          <a:p>
            <a:pPr marL="342900" indent="-342900" eaLnBrk="1" hangingPunct="1">
              <a:spcBef>
                <a:spcPct val="20000"/>
              </a:spcBef>
              <a:defRPr/>
            </a:pPr>
            <a:r>
              <a:rPr lang="en-US" kern="0">
                <a:latin typeface="+mn-lt"/>
              </a:rPr>
              <a:t>I dream for a living.</a:t>
            </a:r>
          </a:p>
          <a:p>
            <a:pPr marL="342900" indent="-342900" eaLnBrk="1" hangingPunct="1">
              <a:spcBef>
                <a:spcPct val="20000"/>
              </a:spcBef>
              <a:defRPr/>
            </a:pPr>
            <a:r>
              <a:rPr lang="en-US" kern="0">
                <a:latin typeface="+mn-lt"/>
              </a:rPr>
              <a:t>	</a:t>
            </a:r>
          </a:p>
          <a:p>
            <a:pPr marL="342900" indent="-342900" eaLnBrk="1" hangingPunct="1">
              <a:spcBef>
                <a:spcPct val="20000"/>
              </a:spcBef>
              <a:defRPr/>
            </a:pPr>
            <a:r>
              <a:rPr lang="en-US" i="1" kern="0">
                <a:latin typeface="+mn-lt"/>
              </a:rPr>
              <a:t>	Steven Spielberg</a:t>
            </a:r>
          </a:p>
          <a:p>
            <a:pPr marL="342900" indent="-342900" eaLnBrk="1" hangingPunct="1">
              <a:spcBef>
                <a:spcPct val="20000"/>
              </a:spcBef>
              <a:defRPr/>
            </a:pPr>
            <a:r>
              <a:rPr lang="en-US" i="1" kern="0">
                <a:latin typeface="+mn-lt"/>
              </a:rPr>
              <a:t>	</a:t>
            </a:r>
            <a:r>
              <a:rPr lang="en-US" sz="1600" i="1" kern="0">
                <a:latin typeface="+mn-lt"/>
              </a:rPr>
              <a:t>quoted in </a:t>
            </a:r>
          </a:p>
          <a:p>
            <a:pPr marL="342900" indent="-342900" eaLnBrk="1" hangingPunct="1">
              <a:spcBef>
                <a:spcPct val="20000"/>
              </a:spcBef>
              <a:defRPr/>
            </a:pPr>
            <a:r>
              <a:rPr lang="en-US" sz="1600" i="1" kern="0">
                <a:latin typeface="+mn-lt"/>
              </a:rPr>
              <a:t>	Time magazine</a:t>
            </a:r>
          </a:p>
          <a:p>
            <a:pPr marL="342900" indent="-342900" eaLnBrk="1" hangingPunct="1">
              <a:spcBef>
                <a:spcPct val="20000"/>
              </a:spcBef>
              <a:defRPr/>
            </a:pPr>
            <a:r>
              <a:rPr lang="en-US" sz="1600" i="1" kern="0">
                <a:latin typeface="+mn-lt"/>
              </a:rPr>
              <a:t>	July 1985</a:t>
            </a:r>
            <a:endParaRPr lang="en-US" sz="1600" kern="0">
              <a:latin typeface="+mn-lt"/>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530BB43-49E7-4AD1-A7D1-5453A53AB179}"/>
              </a:ext>
            </a:extLst>
          </p:cNvPr>
          <p:cNvSpPr>
            <a:spLocks noGrp="1"/>
          </p:cNvSpPr>
          <p:nvPr>
            <p:ph type="title"/>
          </p:nvPr>
        </p:nvSpPr>
        <p:spPr/>
        <p:txBody>
          <a:bodyPr/>
          <a:lstStyle/>
          <a:p>
            <a:r>
              <a:rPr lang="en-US"/>
              <a:t>Ownership Rights</a:t>
            </a:r>
          </a:p>
        </p:txBody>
      </p:sp>
      <p:sp>
        <p:nvSpPr>
          <p:cNvPr id="3" name="Content Placeholder 2">
            <a:extLst>
              <a:ext uri="{FF2B5EF4-FFF2-40B4-BE49-F238E27FC236}">
                <a16:creationId xmlns:a16="http://schemas.microsoft.com/office/drawing/2014/main" xmlns="" id="{BF8F674B-0457-4DEA-877B-C72D9AEAF08E}"/>
              </a:ext>
            </a:extLst>
          </p:cNvPr>
          <p:cNvSpPr>
            <a:spLocks noGrp="1"/>
          </p:cNvSpPr>
          <p:nvPr>
            <p:ph idx="1"/>
          </p:nvPr>
        </p:nvSpPr>
        <p:spPr>
          <a:xfrm>
            <a:off x="457200" y="1570038"/>
            <a:ext cx="8229600" cy="5000414"/>
          </a:xfrm>
        </p:spPr>
        <p:txBody>
          <a:bodyPr/>
          <a:lstStyle/>
          <a:p>
            <a:r>
              <a:rPr lang="en-US"/>
              <a:t> Copyright owner has exclusive rights to reproduce the copyrighted work, prepare derivative works based on t it and distribute copies of the work by sale or otherwise</a:t>
            </a:r>
          </a:p>
          <a:p>
            <a:r>
              <a:rPr lang="en-US"/>
              <a:t>Ownership may be transferred</a:t>
            </a:r>
          </a:p>
          <a:p>
            <a:r>
              <a:rPr lang="en-US" b="1"/>
              <a:t>First Sale Doctrine:</a:t>
            </a:r>
            <a:r>
              <a:rPr lang="en-US"/>
              <a:t>  extinguishes owner's rights once that copy has been lawfully sold</a:t>
            </a:r>
          </a:p>
        </p:txBody>
      </p:sp>
    </p:spTree>
    <p:extLst>
      <p:ext uri="{BB962C8B-B14F-4D97-AF65-F5344CB8AC3E}">
        <p14:creationId xmlns:p14="http://schemas.microsoft.com/office/powerpoint/2010/main" val="3409034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xmlns="" id="{68FAC28B-8D34-44BF-9E1B-032C43FD19F8}"/>
              </a:ext>
            </a:extLst>
          </p:cNvPr>
          <p:cNvSpPr>
            <a:spLocks noGrp="1" noChangeArrowheads="1"/>
          </p:cNvSpPr>
          <p:nvPr>
            <p:ph type="title"/>
          </p:nvPr>
        </p:nvSpPr>
        <p:spPr>
          <a:xfrm>
            <a:off x="1219200" y="0"/>
            <a:ext cx="6646863" cy="1066800"/>
          </a:xfrm>
        </p:spPr>
        <p:txBody>
          <a:bodyPr/>
          <a:lstStyle/>
          <a:p>
            <a:pPr defTabSz="1031875"/>
            <a:r>
              <a:rPr lang="en-US" altLang="en-US"/>
              <a:t>Work-for-Hire </a:t>
            </a:r>
          </a:p>
        </p:txBody>
      </p:sp>
      <p:sp>
        <p:nvSpPr>
          <p:cNvPr id="17411" name="Rectangle 3">
            <a:extLst>
              <a:ext uri="{FF2B5EF4-FFF2-40B4-BE49-F238E27FC236}">
                <a16:creationId xmlns:a16="http://schemas.microsoft.com/office/drawing/2014/main" xmlns="" id="{0729E7AE-9157-4ADA-A1F3-B9396F81189A}"/>
              </a:ext>
            </a:extLst>
          </p:cNvPr>
          <p:cNvSpPr>
            <a:spLocks noGrp="1" noChangeArrowheads="1"/>
          </p:cNvSpPr>
          <p:nvPr>
            <p:ph type="body" idx="1"/>
          </p:nvPr>
        </p:nvSpPr>
        <p:spPr>
          <a:xfrm>
            <a:off x="304800" y="1447800"/>
            <a:ext cx="8458200" cy="4419600"/>
          </a:xfrm>
        </p:spPr>
        <p:txBody>
          <a:bodyPr/>
          <a:lstStyle/>
          <a:p>
            <a:pPr marL="385763" indent="-385763" defTabSz="1031875">
              <a:lnSpc>
                <a:spcPct val="90000"/>
              </a:lnSpc>
            </a:pPr>
            <a:r>
              <a:rPr lang="en-US" altLang="en-US"/>
              <a:t>A </a:t>
            </a:r>
            <a:r>
              <a:rPr lang="en-US" altLang="en-US" i="1"/>
              <a:t>work-for-hire</a:t>
            </a:r>
            <a:r>
              <a:rPr lang="en-US" altLang="en-US"/>
              <a:t> exists when </a:t>
            </a:r>
          </a:p>
          <a:p>
            <a:pPr marL="838200" lvl="1" indent="-322263" defTabSz="1031875">
              <a:lnSpc>
                <a:spcPct val="90000"/>
              </a:lnSpc>
            </a:pPr>
            <a:r>
              <a:rPr lang="en-US" altLang="en-US" sz="2900"/>
              <a:t>an employee, in the course of her </a:t>
            </a:r>
            <a:r>
              <a:rPr lang="en-US" altLang="en-US" sz="2900" b="1"/>
              <a:t>regular employment duties</a:t>
            </a:r>
            <a:r>
              <a:rPr lang="en-US" altLang="en-US" sz="2900"/>
              <a:t>, </a:t>
            </a:r>
            <a:r>
              <a:rPr lang="en-US" altLang="en-US" sz="2900" b="1"/>
              <a:t>creates</a:t>
            </a:r>
            <a:r>
              <a:rPr lang="en-US" altLang="en-US" sz="2900"/>
              <a:t> a copyrightable work; or </a:t>
            </a:r>
          </a:p>
          <a:p>
            <a:pPr marL="838200" lvl="1" indent="-322263" defTabSz="1031875">
              <a:lnSpc>
                <a:spcPct val="90000"/>
              </a:lnSpc>
            </a:pPr>
            <a:r>
              <a:rPr lang="en-US" altLang="en-US" sz="2900"/>
              <a:t>an individual or corporation and an </a:t>
            </a:r>
            <a:r>
              <a:rPr lang="en-US" altLang="en-US" sz="2900" b="1"/>
              <a:t>independent contractor </a:t>
            </a:r>
            <a:r>
              <a:rPr lang="en-US" altLang="en-US" sz="2900"/>
              <a:t>(nonemployee) enter into a </a:t>
            </a:r>
            <a:r>
              <a:rPr lang="en-US" altLang="en-US" sz="2900" b="1"/>
              <a:t>written “hire” agreement </a:t>
            </a:r>
            <a:r>
              <a:rPr lang="en-US" altLang="en-US" sz="2900"/>
              <a:t>under which the non-employee creates a copyrightable work for the individual or corporation</a:t>
            </a:r>
            <a:endParaRPr lang="en-US" altLang="en-US" sz="2900" i="1"/>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xmlns="" id="{741F60DC-3BD1-4DA2-AB18-D8C31039DB0F}"/>
              </a:ext>
            </a:extLst>
          </p:cNvPr>
          <p:cNvSpPr>
            <a:spLocks noGrp="1" noChangeArrowheads="1"/>
          </p:cNvSpPr>
          <p:nvPr>
            <p:ph type="title"/>
          </p:nvPr>
        </p:nvSpPr>
        <p:spPr>
          <a:xfrm>
            <a:off x="533400" y="0"/>
            <a:ext cx="7924800" cy="982663"/>
          </a:xfrm>
        </p:spPr>
        <p:txBody>
          <a:bodyPr/>
          <a:lstStyle/>
          <a:p>
            <a:pPr defTabSz="1031875"/>
            <a:r>
              <a:rPr lang="en-US" altLang="en-US"/>
              <a:t>  Infringement</a:t>
            </a:r>
          </a:p>
        </p:txBody>
      </p:sp>
      <p:sp>
        <p:nvSpPr>
          <p:cNvPr id="18435" name="Rectangle 3">
            <a:extLst>
              <a:ext uri="{FF2B5EF4-FFF2-40B4-BE49-F238E27FC236}">
                <a16:creationId xmlns:a16="http://schemas.microsoft.com/office/drawing/2014/main" xmlns="" id="{DFA5148A-5D79-4420-85E4-C8D3C976483E}"/>
              </a:ext>
            </a:extLst>
          </p:cNvPr>
          <p:cNvSpPr>
            <a:spLocks noGrp="1" noChangeArrowheads="1"/>
          </p:cNvSpPr>
          <p:nvPr>
            <p:ph type="body" idx="1"/>
          </p:nvPr>
        </p:nvSpPr>
        <p:spPr>
          <a:xfrm>
            <a:off x="381000" y="1447800"/>
            <a:ext cx="8416925" cy="4876800"/>
          </a:xfrm>
        </p:spPr>
        <p:txBody>
          <a:bodyPr/>
          <a:lstStyle/>
          <a:p>
            <a:pPr marL="385763" indent="-385763" defTabSz="1031875"/>
            <a:r>
              <a:rPr lang="en-US" altLang="en-US" b="1"/>
              <a:t>Violation of intellectual property right:  </a:t>
            </a:r>
            <a:r>
              <a:rPr lang="en-US" altLang="en-US"/>
              <a:t>when someone uses, makes, or sells another’s trademarked, patented, or copyrighted intellectual property without owner’s permission, license, franchise </a:t>
            </a:r>
          </a:p>
          <a:p>
            <a:pPr marL="385763" indent="-385763" defTabSz="1031875"/>
            <a:r>
              <a:rPr lang="en-US" altLang="en-US"/>
              <a:t>Penalties -- actual or statutory damages in civil proceedings or criminal penalties for willful violations</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xmlns="" id="{B2AB87DC-1DEA-471B-B7B4-D54BBFDFE667}"/>
              </a:ext>
            </a:extLst>
          </p:cNvPr>
          <p:cNvSpPr>
            <a:spLocks noGrp="1" noChangeArrowheads="1"/>
          </p:cNvSpPr>
          <p:nvPr>
            <p:ph type="title"/>
          </p:nvPr>
        </p:nvSpPr>
        <p:spPr>
          <a:xfrm>
            <a:off x="1143000" y="0"/>
            <a:ext cx="6858000" cy="990600"/>
          </a:xfrm>
        </p:spPr>
        <p:txBody>
          <a:bodyPr/>
          <a:lstStyle/>
          <a:p>
            <a:pPr defTabSz="1031875"/>
            <a:r>
              <a:rPr lang="en-US" altLang="en-US"/>
              <a:t>  Proof of Infringement</a:t>
            </a:r>
          </a:p>
        </p:txBody>
      </p:sp>
      <p:sp>
        <p:nvSpPr>
          <p:cNvPr id="20483" name="Rectangle 3">
            <a:extLst>
              <a:ext uri="{FF2B5EF4-FFF2-40B4-BE49-F238E27FC236}">
                <a16:creationId xmlns:a16="http://schemas.microsoft.com/office/drawing/2014/main" xmlns="" id="{6A4F17DC-4066-4D21-B968-7D32072AE00D}"/>
              </a:ext>
            </a:extLst>
          </p:cNvPr>
          <p:cNvSpPr>
            <a:spLocks noGrp="1" noChangeArrowheads="1"/>
          </p:cNvSpPr>
          <p:nvPr>
            <p:ph type="body" idx="1"/>
          </p:nvPr>
        </p:nvSpPr>
        <p:spPr>
          <a:xfrm>
            <a:off x="304800" y="1371600"/>
            <a:ext cx="8472488" cy="4730750"/>
          </a:xfrm>
        </p:spPr>
        <p:txBody>
          <a:bodyPr/>
          <a:lstStyle/>
          <a:p>
            <a:pPr marL="385763" indent="-385763" defTabSz="1031875"/>
            <a:r>
              <a:rPr lang="en-US" altLang="en-US" sz="3000"/>
              <a:t>Infringement generally </a:t>
            </a:r>
            <a:r>
              <a:rPr lang="en-US" altLang="en-US" sz="3000" b="1"/>
              <a:t>requires proof </a:t>
            </a:r>
            <a:r>
              <a:rPr lang="en-US" altLang="en-US" sz="3000"/>
              <a:t>that: </a:t>
            </a:r>
          </a:p>
          <a:p>
            <a:pPr marL="838200" lvl="1" indent="-322263" defTabSz="1031875"/>
            <a:r>
              <a:rPr lang="en-US" altLang="en-US" b="1"/>
              <a:t>defendant had access to protected work</a:t>
            </a:r>
            <a:r>
              <a:rPr lang="en-US" altLang="en-US"/>
              <a:t>;</a:t>
            </a:r>
          </a:p>
          <a:p>
            <a:pPr marL="838200" lvl="1" indent="-322263" defTabSz="1031875"/>
            <a:r>
              <a:rPr lang="en-US" altLang="en-US"/>
              <a:t>defendant engaged in enough copying (deliberately or subconsciously) that </a:t>
            </a:r>
            <a:r>
              <a:rPr lang="en-US" altLang="en-US" b="1"/>
              <a:t>resemblance</a:t>
            </a:r>
            <a:r>
              <a:rPr lang="en-US" altLang="en-US"/>
              <a:t> between allegedly infringing work and protected work </a:t>
            </a:r>
            <a:r>
              <a:rPr lang="en-US" altLang="en-US" b="1"/>
              <a:t>could not be coincidental</a:t>
            </a:r>
            <a:r>
              <a:rPr lang="en-US" altLang="en-US"/>
              <a:t>; and</a:t>
            </a:r>
          </a:p>
          <a:p>
            <a:pPr marL="838200" lvl="1" indent="-322263" defTabSz="1031875"/>
            <a:r>
              <a:rPr lang="en-US" altLang="en-US" b="1"/>
              <a:t>substantial similarity exists </a:t>
            </a:r>
            <a:r>
              <a:rPr lang="en-US" altLang="en-US"/>
              <a:t>between the works</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xmlns="" id="{8427236F-3838-4053-9CAF-E44DC503B48B}"/>
              </a:ext>
            </a:extLst>
          </p:cNvPr>
          <p:cNvSpPr>
            <a:spLocks noGrp="1" noChangeArrowheads="1"/>
          </p:cNvSpPr>
          <p:nvPr>
            <p:ph type="title"/>
          </p:nvPr>
        </p:nvSpPr>
        <p:spPr>
          <a:xfrm>
            <a:off x="1371600" y="0"/>
            <a:ext cx="6950075" cy="990600"/>
          </a:xfrm>
        </p:spPr>
        <p:txBody>
          <a:bodyPr/>
          <a:lstStyle/>
          <a:p>
            <a:pPr defTabSz="1031875"/>
            <a:r>
              <a:rPr lang="en-US" altLang="en-US"/>
              <a:t>The “Fair Use” Defense</a:t>
            </a:r>
          </a:p>
        </p:txBody>
      </p:sp>
      <p:sp>
        <p:nvSpPr>
          <p:cNvPr id="22531" name="Rectangle 3">
            <a:extLst>
              <a:ext uri="{FF2B5EF4-FFF2-40B4-BE49-F238E27FC236}">
                <a16:creationId xmlns:a16="http://schemas.microsoft.com/office/drawing/2014/main" xmlns="" id="{2DE817E5-6D9C-47E6-87F5-C72341B55B4C}"/>
              </a:ext>
            </a:extLst>
          </p:cNvPr>
          <p:cNvSpPr>
            <a:spLocks noGrp="1" noChangeArrowheads="1"/>
          </p:cNvSpPr>
          <p:nvPr>
            <p:ph type="body" idx="1"/>
          </p:nvPr>
        </p:nvSpPr>
        <p:spPr>
          <a:xfrm>
            <a:off x="304800" y="1447800"/>
            <a:ext cx="8437563" cy="3886200"/>
          </a:xfrm>
        </p:spPr>
        <p:txBody>
          <a:bodyPr/>
          <a:lstStyle/>
          <a:p>
            <a:pPr marL="385763" indent="-385763" defTabSz="1031875"/>
            <a:r>
              <a:rPr lang="en-US" altLang="en-US" b="1"/>
              <a:t>A </a:t>
            </a:r>
            <a:r>
              <a:rPr lang="en-US" altLang="en-US" b="1" i="1"/>
              <a:t>fair use</a:t>
            </a:r>
            <a:r>
              <a:rPr lang="en-US" altLang="en-US" b="1"/>
              <a:t> defense or exception </a:t>
            </a:r>
            <a:r>
              <a:rPr lang="en-US" altLang="en-US"/>
              <a:t>exists when a copyrighted work or trademark is used without the property holder’s permission, but the use was:</a:t>
            </a:r>
          </a:p>
          <a:p>
            <a:pPr marL="838200" lvl="1" indent="-322263" defTabSz="1031875"/>
            <a:r>
              <a:rPr lang="en-US" altLang="en-US" sz="2600"/>
              <a:t>“For purposes such </a:t>
            </a:r>
            <a:r>
              <a:rPr lang="en-US" altLang="en-US" sz="2600" b="1"/>
              <a:t>as criticism, comment, news reporting, teaching </a:t>
            </a:r>
            <a:r>
              <a:rPr lang="en-US" altLang="en-US" sz="2600"/>
              <a:t>(including multiple copies for classroom use), </a:t>
            </a:r>
            <a:r>
              <a:rPr lang="en-US" altLang="en-US" sz="2600" b="1"/>
              <a:t>scholarship, or research</a:t>
            </a:r>
            <a:r>
              <a:rPr lang="en-US" altLang="en-US" sz="2600"/>
              <a:t>”  </a:t>
            </a:r>
            <a:r>
              <a:rPr lang="en-US" altLang="en-US" sz="2600" i="1"/>
              <a:t>Section 107 of the Copyright Act</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xmlns="" id="{A83DBACE-D5F0-48D3-AA2B-B44D619F6F29}"/>
              </a:ext>
            </a:extLst>
          </p:cNvPr>
          <p:cNvSpPr>
            <a:spLocks noGrp="1" noChangeArrowheads="1"/>
          </p:cNvSpPr>
          <p:nvPr>
            <p:ph type="body" idx="1"/>
          </p:nvPr>
        </p:nvSpPr>
        <p:spPr>
          <a:xfrm>
            <a:off x="146649" y="1347158"/>
            <a:ext cx="8437563" cy="5181600"/>
          </a:xfrm>
        </p:spPr>
        <p:txBody>
          <a:bodyPr/>
          <a:lstStyle/>
          <a:p>
            <a:pPr marL="385445" indent="-385445" defTabSz="1031875"/>
            <a:r>
              <a:rPr lang="en-US" altLang="en-US"/>
              <a:t>A court weighs several factors in a fair use determination:  </a:t>
            </a:r>
            <a:endParaRPr lang="en-US"/>
          </a:p>
          <a:p>
            <a:pPr marL="838200" lvl="1" indent="-321945" defTabSz="1031875"/>
            <a:r>
              <a:rPr lang="en-US" altLang="en-US" sz="3200"/>
              <a:t>purpose and character of the use, </a:t>
            </a:r>
          </a:p>
          <a:p>
            <a:pPr marL="838200" lvl="1" indent="-321945" defTabSz="1031875"/>
            <a:r>
              <a:rPr lang="en-US" altLang="en-US" sz="3200"/>
              <a:t>nature of the copyrighted work, </a:t>
            </a:r>
          </a:p>
          <a:p>
            <a:pPr marL="838200" lvl="1" indent="-321945" defTabSz="1031875"/>
            <a:r>
              <a:rPr lang="en-US" altLang="en-US" sz="3200"/>
              <a:t>amount and substantiality of portion used in relation to copyrighted work as a whole,</a:t>
            </a:r>
          </a:p>
          <a:p>
            <a:pPr marL="838200" lvl="1" indent="-321945" defTabSz="1031875"/>
            <a:r>
              <a:rPr lang="en-US" altLang="en-US" sz="3200"/>
              <a:t>effect of use on the potential markets for the copyrighted work or on its value</a:t>
            </a:r>
          </a:p>
          <a:p>
            <a:pPr marL="516255" lvl="1" indent="0" defTabSz="1031875">
              <a:buNone/>
            </a:pPr>
            <a:endParaRPr lang="en-US" altLang="en-US" sz="2400"/>
          </a:p>
        </p:txBody>
      </p:sp>
      <p:sp>
        <p:nvSpPr>
          <p:cNvPr id="23555" name="Rectangle 2">
            <a:extLst>
              <a:ext uri="{FF2B5EF4-FFF2-40B4-BE49-F238E27FC236}">
                <a16:creationId xmlns:a16="http://schemas.microsoft.com/office/drawing/2014/main" xmlns="" id="{7D854311-2435-4D39-9BF7-0590A37C1265}"/>
              </a:ext>
            </a:extLst>
          </p:cNvPr>
          <p:cNvSpPr>
            <a:spLocks noGrp="1" noChangeArrowheads="1"/>
          </p:cNvSpPr>
          <p:nvPr>
            <p:ph type="title"/>
          </p:nvPr>
        </p:nvSpPr>
        <p:spPr>
          <a:xfrm>
            <a:off x="1371600" y="0"/>
            <a:ext cx="6950075" cy="990600"/>
          </a:xfrm>
        </p:spPr>
        <p:txBody>
          <a:bodyPr/>
          <a:lstStyle/>
          <a:p>
            <a:pPr defTabSz="1031875"/>
            <a:r>
              <a:rPr lang="en-US" altLang="en-US"/>
              <a:t>The “Fair Use” Defense</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xmlns="" id="{708B2D03-E997-4830-B8CB-195552DA104D}"/>
              </a:ext>
            </a:extLst>
          </p:cNvPr>
          <p:cNvSpPr>
            <a:spLocks noGrp="1" noChangeArrowheads="1"/>
          </p:cNvSpPr>
          <p:nvPr>
            <p:ph type="body" idx="1"/>
          </p:nvPr>
        </p:nvSpPr>
        <p:spPr>
          <a:xfrm>
            <a:off x="409575" y="1406525"/>
            <a:ext cx="6600825" cy="4841875"/>
          </a:xfrm>
        </p:spPr>
        <p:txBody>
          <a:bodyPr/>
          <a:lstStyle/>
          <a:p>
            <a:pPr marL="385763" indent="-385763" defTabSz="1031875"/>
            <a:r>
              <a:rPr lang="en-US" altLang="en-US" sz="2800" b="1"/>
              <a:t>Distinctive mark, motto, device, or emblem </a:t>
            </a:r>
            <a:r>
              <a:rPr lang="en-US" altLang="en-US" sz="2800"/>
              <a:t>that a manufacturer or service provider stamps, prints, or affixes to products it produces or services it performs </a:t>
            </a:r>
            <a:r>
              <a:rPr lang="en-US" altLang="en-US" sz="2800" b="1"/>
              <a:t>to distinguish products or services from those of competitors</a:t>
            </a:r>
          </a:p>
          <a:p>
            <a:pPr marL="385763" indent="-385763" defTabSz="1031875"/>
            <a:r>
              <a:rPr lang="en-US" altLang="en-US" sz="2800"/>
              <a:t>Applicable law:  </a:t>
            </a:r>
            <a:r>
              <a:rPr lang="en-US" altLang="en-US" sz="2800">
                <a:hlinkClick r:id="rId3"/>
              </a:rPr>
              <a:t>Lanham Act</a:t>
            </a:r>
            <a:endParaRPr lang="en-US" altLang="en-US" sz="2800"/>
          </a:p>
          <a:p>
            <a:pPr marL="385763" indent="-385763" defTabSz="1031875"/>
            <a:r>
              <a:rPr lang="en-US" altLang="en-US" sz="2800"/>
              <a:t>Registration with government recommended, but not required</a:t>
            </a:r>
          </a:p>
        </p:txBody>
      </p:sp>
      <p:sp>
        <p:nvSpPr>
          <p:cNvPr id="24579" name="Rectangle 5">
            <a:extLst>
              <a:ext uri="{FF2B5EF4-FFF2-40B4-BE49-F238E27FC236}">
                <a16:creationId xmlns:a16="http://schemas.microsoft.com/office/drawing/2014/main" xmlns="" id="{092CEF37-6729-41B2-AAC3-85BCE21A0BC1}"/>
              </a:ext>
            </a:extLst>
          </p:cNvPr>
          <p:cNvSpPr>
            <a:spLocks noChangeArrowheads="1"/>
          </p:cNvSpPr>
          <p:nvPr/>
        </p:nvSpPr>
        <p:spPr bwMode="auto">
          <a:xfrm>
            <a:off x="914400" y="0"/>
            <a:ext cx="7313613" cy="96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3" rIns="91426" bIns="45713"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4400">
                <a:solidFill>
                  <a:schemeClr val="bg1"/>
                </a:solidFill>
              </a:rPr>
              <a:t>Trademark</a:t>
            </a:r>
          </a:p>
        </p:txBody>
      </p:sp>
      <p:pic>
        <p:nvPicPr>
          <p:cNvPr id="24580" name="Picture 4" descr="QD-MHHE007863.jpg">
            <a:extLst>
              <a:ext uri="{FF2B5EF4-FFF2-40B4-BE49-F238E27FC236}">
                <a16:creationId xmlns:a16="http://schemas.microsoft.com/office/drawing/2014/main" xmlns="" id="{8F060F45-586F-4B92-867C-DACF1DE0B877}"/>
              </a:ext>
            </a:extLst>
          </p:cNvPr>
          <p:cNvPicPr>
            <a:picLocks noChangeAspect="1"/>
          </p:cNvPicPr>
          <p:nvPr/>
        </p:nvPicPr>
        <p:blipFill>
          <a:blip r:embed="rId4">
            <a:extLst>
              <a:ext uri="{28A0092B-C50C-407E-A947-70E740481C1C}">
                <a14:useLocalDpi xmlns:a14="http://schemas.microsoft.com/office/drawing/2010/main" val="0"/>
              </a:ext>
            </a:extLst>
          </a:blip>
          <a:srcRect l="21687"/>
          <a:stretch>
            <a:fillRect/>
          </a:stretch>
        </p:blipFill>
        <p:spPr bwMode="auto">
          <a:xfrm>
            <a:off x="7162800" y="1295400"/>
            <a:ext cx="1901825"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4CF42CA-D079-4589-865D-7DB18B69967A}"/>
              </a:ext>
            </a:extLst>
          </p:cNvPr>
          <p:cNvSpPr>
            <a:spLocks noGrp="1"/>
          </p:cNvSpPr>
          <p:nvPr>
            <p:ph type="title"/>
          </p:nvPr>
        </p:nvSpPr>
        <p:spPr/>
        <p:txBody>
          <a:bodyPr/>
          <a:lstStyle/>
          <a:p>
            <a:r>
              <a:rPr lang="en-US"/>
              <a:t>Trademark</a:t>
            </a:r>
          </a:p>
        </p:txBody>
      </p:sp>
      <p:sp>
        <p:nvSpPr>
          <p:cNvPr id="3" name="Content Placeholder 2">
            <a:extLst>
              <a:ext uri="{FF2B5EF4-FFF2-40B4-BE49-F238E27FC236}">
                <a16:creationId xmlns:a16="http://schemas.microsoft.com/office/drawing/2014/main" xmlns="" id="{72A7B710-DD58-45DA-9EB6-9DFC3E394AFD}"/>
              </a:ext>
            </a:extLst>
          </p:cNvPr>
          <p:cNvSpPr>
            <a:spLocks noGrp="1"/>
          </p:cNvSpPr>
          <p:nvPr>
            <p:ph idx="1"/>
          </p:nvPr>
        </p:nvSpPr>
        <p:spPr/>
        <p:txBody>
          <a:bodyPr/>
          <a:lstStyle/>
          <a:p>
            <a:r>
              <a:rPr lang="en-US"/>
              <a:t>Distinctiveness is the key for trademarkes</a:t>
            </a:r>
          </a:p>
          <a:p>
            <a:pPr lvl="1"/>
            <a:r>
              <a:rPr lang="en-US"/>
              <a:t>Arbitrary or fanciful marks (Exxon)</a:t>
            </a:r>
          </a:p>
          <a:p>
            <a:pPr lvl="1"/>
            <a:r>
              <a:rPr lang="en-US"/>
              <a:t>Suggestive marks</a:t>
            </a:r>
          </a:p>
          <a:p>
            <a:pPr lvl="1"/>
            <a:r>
              <a:rPr lang="en-US"/>
              <a:t>Descript marks (Realemon)</a:t>
            </a:r>
          </a:p>
          <a:p>
            <a:pPr lvl="1"/>
            <a:r>
              <a:rPr lang="en-US"/>
              <a:t>No inherently distincitive</a:t>
            </a:r>
          </a:p>
          <a:p>
            <a:pPr lvl="1"/>
            <a:r>
              <a:rPr lang="en-US"/>
              <a:t>Generic terms (aspirin, diamond)</a:t>
            </a:r>
          </a:p>
        </p:txBody>
      </p:sp>
    </p:spTree>
    <p:extLst>
      <p:ext uri="{BB962C8B-B14F-4D97-AF65-F5344CB8AC3E}">
        <p14:creationId xmlns:p14="http://schemas.microsoft.com/office/powerpoint/2010/main" val="5046797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xmlns="" id="{DA9E1EB1-73D3-4296-BB2B-2904DBD9DC7E}"/>
              </a:ext>
            </a:extLst>
          </p:cNvPr>
          <p:cNvSpPr>
            <a:spLocks noGrp="1" noChangeArrowheads="1"/>
          </p:cNvSpPr>
          <p:nvPr>
            <p:ph type="body" idx="1"/>
          </p:nvPr>
        </p:nvSpPr>
        <p:spPr>
          <a:xfrm>
            <a:off x="457200" y="1371600"/>
            <a:ext cx="8307388" cy="5105400"/>
          </a:xfrm>
        </p:spPr>
        <p:txBody>
          <a:bodyPr/>
          <a:lstStyle/>
          <a:p>
            <a:pPr marL="385445" indent="-385445" defTabSz="1031875"/>
            <a:r>
              <a:rPr lang="en-US" altLang="en-US"/>
              <a:t>“Trademark” applicable to:  </a:t>
            </a:r>
            <a:endParaRPr lang="en-US"/>
          </a:p>
          <a:p>
            <a:pPr marL="838200" lvl="1" indent="-321945" defTabSz="1031875"/>
            <a:r>
              <a:rPr lang="en-US" altLang="en-US"/>
              <a:t>Trade </a:t>
            </a:r>
            <a:r>
              <a:rPr lang="en-US" altLang="en-US" b="1"/>
              <a:t>name  </a:t>
            </a:r>
            <a:r>
              <a:rPr lang="en-US" altLang="en-US"/>
              <a:t>(e.g., McDonald’s, Nike)</a:t>
            </a:r>
          </a:p>
          <a:p>
            <a:pPr marL="838200" lvl="1" indent="-321945" defTabSz="1031875"/>
            <a:r>
              <a:rPr lang="en-US" altLang="en-US"/>
              <a:t>Trade </a:t>
            </a:r>
            <a:r>
              <a:rPr lang="en-US" altLang="en-US" b="1"/>
              <a:t>image </a:t>
            </a:r>
            <a:r>
              <a:rPr lang="en-US" altLang="en-US"/>
              <a:t>(e.g., Flo from Progressive)</a:t>
            </a:r>
          </a:p>
          <a:p>
            <a:pPr marL="838200" lvl="1" indent="-321945" defTabSz="1031875"/>
            <a:r>
              <a:rPr lang="en-US" altLang="en-US"/>
              <a:t>Trade </a:t>
            </a:r>
            <a:r>
              <a:rPr lang="en-US" altLang="en-US" b="1"/>
              <a:t>logo </a:t>
            </a:r>
            <a:r>
              <a:rPr lang="en-US" altLang="en-US"/>
              <a:t>(golden arches, swoosh)</a:t>
            </a:r>
          </a:p>
          <a:p>
            <a:pPr marL="838200" lvl="1" indent="-321945" defTabSz="1031875"/>
            <a:r>
              <a:rPr lang="en-US" altLang="en-US"/>
              <a:t>Trade </a:t>
            </a:r>
            <a:r>
              <a:rPr lang="en-US" altLang="en-US" b="1"/>
              <a:t>dress </a:t>
            </a:r>
            <a:r>
              <a:rPr lang="en-US" altLang="en-US"/>
              <a:t>(orange &amp; red of McDonald’s)</a:t>
            </a:r>
          </a:p>
          <a:p>
            <a:pPr marL="385445" indent="-385445" defTabSz="1031875"/>
            <a:r>
              <a:rPr lang="en-US" altLang="en-US" sz="2800" b="1" i="1"/>
              <a:t>Trademark dilution</a:t>
            </a:r>
            <a:r>
              <a:rPr lang="en-US" altLang="en-US" sz="2800" b="1"/>
              <a:t> </a:t>
            </a:r>
            <a:r>
              <a:rPr lang="en-US" altLang="en-US" sz="2800"/>
              <a:t>is the diminishment of the capacity of plaintiff's marks to identify and distinguish plaintiff's goods or services.  </a:t>
            </a:r>
            <a:r>
              <a:rPr lang="en-US" altLang="en-US" sz="2800" b="1" i="1"/>
              <a:t>Infringement occurs </a:t>
            </a:r>
            <a:r>
              <a:rPr lang="en-US" altLang="en-US" sz="2800"/>
              <a:t>when a substantilly similar mark is likely to cause confusion.</a:t>
            </a:r>
          </a:p>
        </p:txBody>
      </p:sp>
      <p:sp>
        <p:nvSpPr>
          <p:cNvPr id="26627" name="Rectangle 5">
            <a:extLst>
              <a:ext uri="{FF2B5EF4-FFF2-40B4-BE49-F238E27FC236}">
                <a16:creationId xmlns:a16="http://schemas.microsoft.com/office/drawing/2014/main" xmlns="" id="{D9B6CC39-1F15-4745-BE1E-FEC49E630DE2}"/>
              </a:ext>
            </a:extLst>
          </p:cNvPr>
          <p:cNvSpPr>
            <a:spLocks noChangeArrowheads="1"/>
          </p:cNvSpPr>
          <p:nvPr/>
        </p:nvSpPr>
        <p:spPr bwMode="auto">
          <a:xfrm>
            <a:off x="914400" y="0"/>
            <a:ext cx="7313613" cy="96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6" tIns="45713" rIns="91426" bIns="45713" anchor="ctr"/>
          <a:lstStyle>
            <a:lvl1pPr>
              <a:spcBef>
                <a:spcPct val="20000"/>
              </a:spcBef>
              <a:buChar char="•"/>
              <a:defRPr sz="3200">
                <a:solidFill>
                  <a:schemeClr val="tx1"/>
                </a:solidFill>
                <a:latin typeface="Century Gothic" panose="020B0502020202020204" pitchFamily="34" charset="0"/>
              </a:defRPr>
            </a:lvl1pPr>
            <a:lvl2pPr marL="742950" indent="-285750">
              <a:spcBef>
                <a:spcPct val="20000"/>
              </a:spcBef>
              <a:buChar char="–"/>
              <a:defRPr sz="2800">
                <a:solidFill>
                  <a:schemeClr val="tx1"/>
                </a:solidFill>
                <a:latin typeface="Century Gothic" panose="020B0502020202020204" pitchFamily="34" charset="0"/>
              </a:defRPr>
            </a:lvl2pPr>
            <a:lvl3pPr marL="1143000" indent="-228600">
              <a:spcBef>
                <a:spcPct val="20000"/>
              </a:spcBef>
              <a:buChar char="•"/>
              <a:defRPr sz="2400">
                <a:solidFill>
                  <a:schemeClr val="tx1"/>
                </a:solidFill>
                <a:latin typeface="Century Gothic" panose="020B0502020202020204" pitchFamily="34" charset="0"/>
              </a:defRPr>
            </a:lvl3pPr>
            <a:lvl4pPr marL="1600200" indent="-228600">
              <a:spcBef>
                <a:spcPct val="20000"/>
              </a:spcBef>
              <a:buChar char="–"/>
              <a:defRPr sz="2000">
                <a:solidFill>
                  <a:schemeClr val="tx1"/>
                </a:solidFill>
                <a:latin typeface="Century Gothic" panose="020B0502020202020204" pitchFamily="34" charset="0"/>
              </a:defRPr>
            </a:lvl4pPr>
            <a:lvl5pPr marL="2057400" indent="-228600">
              <a:spcBef>
                <a:spcPct val="20000"/>
              </a:spcBef>
              <a:buChar char="»"/>
              <a:defRPr sz="2000">
                <a:solidFill>
                  <a:schemeClr val="tx1"/>
                </a:solidFill>
                <a:latin typeface="Century Gothic" panose="020B0502020202020204" pitchFamily="34" charset="0"/>
              </a:defRPr>
            </a:lvl5pPr>
            <a:lvl6pPr marL="2514600" indent="-228600" eaLnBrk="0" fontAlgn="base" hangingPunct="0">
              <a:spcBef>
                <a:spcPct val="20000"/>
              </a:spcBef>
              <a:spcAft>
                <a:spcPct val="0"/>
              </a:spcAft>
              <a:buChar char="»"/>
              <a:defRPr sz="2000">
                <a:solidFill>
                  <a:schemeClr val="tx1"/>
                </a:solidFill>
                <a:latin typeface="Century Gothic" panose="020B0502020202020204" pitchFamily="34" charset="0"/>
              </a:defRPr>
            </a:lvl6pPr>
            <a:lvl7pPr marL="2971800" indent="-228600" eaLnBrk="0" fontAlgn="base" hangingPunct="0">
              <a:spcBef>
                <a:spcPct val="20000"/>
              </a:spcBef>
              <a:spcAft>
                <a:spcPct val="0"/>
              </a:spcAft>
              <a:buChar char="»"/>
              <a:defRPr sz="2000">
                <a:solidFill>
                  <a:schemeClr val="tx1"/>
                </a:solidFill>
                <a:latin typeface="Century Gothic" panose="020B0502020202020204" pitchFamily="34" charset="0"/>
              </a:defRPr>
            </a:lvl7pPr>
            <a:lvl8pPr marL="3429000" indent="-228600" eaLnBrk="0" fontAlgn="base" hangingPunct="0">
              <a:spcBef>
                <a:spcPct val="20000"/>
              </a:spcBef>
              <a:spcAft>
                <a:spcPct val="0"/>
              </a:spcAft>
              <a:buChar char="»"/>
              <a:defRPr sz="2000">
                <a:solidFill>
                  <a:schemeClr val="tx1"/>
                </a:solidFill>
                <a:latin typeface="Century Gothic" panose="020B0502020202020204" pitchFamily="34" charset="0"/>
              </a:defRPr>
            </a:lvl8pPr>
            <a:lvl9pPr marL="3886200" indent="-228600" eaLnBrk="0" fontAlgn="base" hangingPunct="0">
              <a:spcBef>
                <a:spcPct val="20000"/>
              </a:spcBef>
              <a:spcAft>
                <a:spcPct val="0"/>
              </a:spcAft>
              <a:buChar char="»"/>
              <a:defRPr sz="2000">
                <a:solidFill>
                  <a:schemeClr val="tx1"/>
                </a:solidFill>
                <a:latin typeface="Century Gothic" panose="020B0502020202020204" pitchFamily="34" charset="0"/>
              </a:defRPr>
            </a:lvl9pPr>
          </a:lstStyle>
          <a:p>
            <a:pPr algn="ctr" eaLnBrk="1" hangingPunct="1">
              <a:spcBef>
                <a:spcPct val="0"/>
              </a:spcBef>
              <a:buFontTx/>
              <a:buNone/>
            </a:pPr>
            <a:r>
              <a:rPr lang="en-US" altLang="en-US" sz="4400">
                <a:solidFill>
                  <a:schemeClr val="bg1"/>
                </a:solidFill>
              </a:rPr>
              <a:t>Trademark</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xmlns="" id="{97A53839-8E6E-42F4-9219-2F315287BD7B}"/>
              </a:ext>
            </a:extLst>
          </p:cNvPr>
          <p:cNvSpPr>
            <a:spLocks noGrp="1" noChangeArrowheads="1"/>
          </p:cNvSpPr>
          <p:nvPr>
            <p:ph type="title"/>
          </p:nvPr>
        </p:nvSpPr>
        <p:spPr>
          <a:xfrm>
            <a:off x="457200" y="150813"/>
            <a:ext cx="8328025" cy="839787"/>
          </a:xfrm>
        </p:spPr>
        <p:txBody>
          <a:bodyPr/>
          <a:lstStyle/>
          <a:p>
            <a:pPr defTabSz="1031875"/>
            <a:r>
              <a:rPr lang="en-US" altLang="en-US"/>
              <a:t>E-Commerce Infringement</a:t>
            </a:r>
          </a:p>
        </p:txBody>
      </p:sp>
      <p:sp>
        <p:nvSpPr>
          <p:cNvPr id="27651" name="Rectangle 3">
            <a:extLst>
              <a:ext uri="{FF2B5EF4-FFF2-40B4-BE49-F238E27FC236}">
                <a16:creationId xmlns:a16="http://schemas.microsoft.com/office/drawing/2014/main" xmlns="" id="{EF38349C-2F74-4EA4-A3FA-156C499FA084}"/>
              </a:ext>
            </a:extLst>
          </p:cNvPr>
          <p:cNvSpPr>
            <a:spLocks noGrp="1" noChangeArrowheads="1"/>
          </p:cNvSpPr>
          <p:nvPr>
            <p:ph type="body" idx="1"/>
          </p:nvPr>
        </p:nvSpPr>
        <p:spPr>
          <a:xfrm>
            <a:off x="304800" y="1371600"/>
            <a:ext cx="8534400" cy="4648200"/>
          </a:xfrm>
        </p:spPr>
        <p:txBody>
          <a:bodyPr/>
          <a:lstStyle/>
          <a:p>
            <a:pPr marL="385763" indent="-385763" defTabSz="1031875">
              <a:lnSpc>
                <a:spcPct val="90000"/>
              </a:lnSpc>
            </a:pPr>
            <a:r>
              <a:rPr lang="en-US" altLang="en-US" sz="3000"/>
              <a:t>Trademark dilution on the internet is prohibited by the </a:t>
            </a:r>
            <a:r>
              <a:rPr lang="en-US" altLang="en-US" sz="3000" b="1" i="1"/>
              <a:t>Anticybersquatting Consumer Protection Act</a:t>
            </a:r>
          </a:p>
          <a:p>
            <a:pPr marL="385763" indent="-385763" defTabSz="1031875">
              <a:lnSpc>
                <a:spcPct val="90000"/>
              </a:lnSpc>
            </a:pPr>
            <a:r>
              <a:rPr lang="en-US" altLang="en-US" sz="3000"/>
              <a:t>Creates civil cause of action against a person who, with bad faith intend to profit from a trademark, registers, traffics in, or </a:t>
            </a:r>
            <a:r>
              <a:rPr lang="en-US" altLang="en-US" sz="3000" b="1"/>
              <a:t>uses a domain name identical or “confusing similar” to distinctive mark </a:t>
            </a:r>
          </a:p>
          <a:p>
            <a:pPr marL="838200" lvl="1" indent="-322263" defTabSz="1031875">
              <a:lnSpc>
                <a:spcPct val="90000"/>
              </a:lnSpc>
            </a:pPr>
            <a:r>
              <a:rPr lang="en-US" altLang="en-US"/>
              <a:t>Example:  Volkswagen sued Virtual World for their registration of </a:t>
            </a:r>
            <a:r>
              <a:rPr lang="en-US" altLang="en-US" i="1">
                <a:hlinkClick r:id="rId2"/>
              </a:rPr>
              <a:t>VW.com</a:t>
            </a:r>
            <a:r>
              <a:rPr lang="en-US" altLang="en-US"/>
              <a:t> and won</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xmlns="" id="{6C346709-3805-4A16-8AEC-ED6E3ED54059}"/>
              </a:ext>
            </a:extLst>
          </p:cNvPr>
          <p:cNvSpPr>
            <a:spLocks noGrp="1" noChangeArrowheads="1"/>
          </p:cNvSpPr>
          <p:nvPr>
            <p:ph type="body" idx="1"/>
          </p:nvPr>
        </p:nvSpPr>
        <p:spPr>
          <a:xfrm>
            <a:off x="228600" y="1295400"/>
            <a:ext cx="3587750" cy="4803775"/>
          </a:xfrm>
        </p:spPr>
        <p:txBody>
          <a:bodyPr/>
          <a:lstStyle/>
          <a:p>
            <a:pPr marL="385763" indent="-385763" defTabSz="1031875"/>
            <a:r>
              <a:rPr lang="en-US" altLang="en-US"/>
              <a:t>PATENT:</a:t>
            </a:r>
          </a:p>
          <a:p>
            <a:pPr marL="838200" lvl="1" indent="-322263" defTabSz="1031875"/>
            <a:r>
              <a:rPr lang="en-US" altLang="en-US" sz="2600"/>
              <a:t>Engine design, business methods</a:t>
            </a:r>
          </a:p>
          <a:p>
            <a:pPr marL="385763" indent="-385763" defTabSz="1031875"/>
            <a:r>
              <a:rPr lang="en-US" altLang="en-US"/>
              <a:t>TRADEMARK</a:t>
            </a:r>
          </a:p>
          <a:p>
            <a:pPr marL="838200" lvl="1" indent="-322263" defTabSz="1031875"/>
            <a:r>
              <a:rPr lang="en-US" altLang="en-US" sz="2600"/>
              <a:t>Logo, trade name</a:t>
            </a:r>
          </a:p>
          <a:p>
            <a:pPr marL="385763" indent="-385763" defTabSz="1031875"/>
            <a:r>
              <a:rPr lang="en-US" altLang="en-US"/>
              <a:t>COPYRIGHT</a:t>
            </a:r>
          </a:p>
          <a:p>
            <a:pPr marL="838200" lvl="1" indent="-322263" defTabSz="1031875"/>
            <a:r>
              <a:rPr lang="en-US" altLang="en-US" sz="2600"/>
              <a:t>Sales materials, artwork</a:t>
            </a:r>
          </a:p>
        </p:txBody>
      </p:sp>
      <p:sp>
        <p:nvSpPr>
          <p:cNvPr id="8195" name="Rectangle 7">
            <a:extLst>
              <a:ext uri="{FF2B5EF4-FFF2-40B4-BE49-F238E27FC236}">
                <a16:creationId xmlns:a16="http://schemas.microsoft.com/office/drawing/2014/main" xmlns="" id="{783D12E0-BB7A-4436-8295-19FDD4BDE1DF}"/>
              </a:ext>
            </a:extLst>
          </p:cNvPr>
          <p:cNvSpPr>
            <a:spLocks noChangeArrowheads="1"/>
          </p:cNvSpPr>
          <p:nvPr/>
        </p:nvSpPr>
        <p:spPr bwMode="auto">
          <a:xfrm>
            <a:off x="0" y="0"/>
            <a:ext cx="9144000" cy="990600"/>
          </a:xfrm>
          <a:prstGeom prst="rect">
            <a:avLst/>
          </a:prstGeom>
          <a:noFill/>
          <a:ln w="9525">
            <a:noFill/>
            <a:miter lim="800000"/>
            <a:headEnd/>
            <a:tailEnd/>
          </a:ln>
        </p:spPr>
        <p:txBody>
          <a:bodyPr lIns="91426" tIns="45713" rIns="91426" bIns="45713" anchor="ctr"/>
          <a:lstStyle/>
          <a:p>
            <a:pPr algn="ctr" eaLnBrk="1" hangingPunct="1">
              <a:defRPr/>
            </a:pPr>
            <a:r>
              <a:rPr lang="en-US" sz="4400">
                <a:solidFill>
                  <a:schemeClr val="bg1"/>
                </a:solidFill>
                <a:latin typeface="+mj-lt"/>
              </a:rPr>
              <a:t>Types of Intellectual Property </a:t>
            </a:r>
          </a:p>
        </p:txBody>
      </p:sp>
      <p:pic>
        <p:nvPicPr>
          <p:cNvPr id="5124" name="Picture 8" descr="case company info &amp; sales materials">
            <a:extLst>
              <a:ext uri="{FF2B5EF4-FFF2-40B4-BE49-F238E27FC236}">
                <a16:creationId xmlns:a16="http://schemas.microsoft.com/office/drawing/2014/main" xmlns="" id="{E62862C5-471A-4965-971C-FF985EDB7F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2238" y="1257300"/>
            <a:ext cx="5129212"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Text Box 9">
            <a:extLst>
              <a:ext uri="{FF2B5EF4-FFF2-40B4-BE49-F238E27FC236}">
                <a16:creationId xmlns:a16="http://schemas.microsoft.com/office/drawing/2014/main" xmlns="" id="{E4598618-114F-479D-AF9E-6A2B70882E9C}"/>
              </a:ext>
            </a:extLst>
          </p:cNvPr>
          <p:cNvSpPr txBox="1">
            <a:spLocks noChangeArrowheads="1"/>
          </p:cNvSpPr>
          <p:nvPr/>
        </p:nvSpPr>
        <p:spPr bwMode="auto">
          <a:xfrm>
            <a:off x="4648200" y="4953000"/>
            <a:ext cx="4121150" cy="415925"/>
          </a:xfrm>
          <a:prstGeom prst="rect">
            <a:avLst/>
          </a:prstGeom>
          <a:noFill/>
          <a:ln w="12700" algn="ctr">
            <a:noFill/>
            <a:miter lim="800000"/>
            <a:headEnd/>
            <a:tailEnd/>
          </a:ln>
        </p:spPr>
        <p:txBody>
          <a:bodyPr lIns="0" tIns="0" rIns="0" bIns="0" anchor="b">
            <a:spAutoFit/>
          </a:bodyPr>
          <a:lstStyle/>
          <a:p>
            <a:pPr algn="ctr">
              <a:lnSpc>
                <a:spcPct val="75000"/>
              </a:lnSpc>
              <a:defRPr/>
            </a:pPr>
            <a:r>
              <a:rPr lang="en-US">
                <a:latin typeface="+mn-lt"/>
              </a:rPr>
              <a:t>Marketing materials for Case Construction Equipment</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xmlns="" id="{890DD790-913B-4D47-BF55-FED4CAE94300}"/>
              </a:ext>
            </a:extLst>
          </p:cNvPr>
          <p:cNvSpPr>
            <a:spLocks noGrp="1" noChangeArrowheads="1"/>
          </p:cNvSpPr>
          <p:nvPr>
            <p:ph type="body" idx="1"/>
          </p:nvPr>
        </p:nvSpPr>
        <p:spPr>
          <a:xfrm>
            <a:off x="304800" y="1447800"/>
            <a:ext cx="8382000" cy="3352800"/>
          </a:xfrm>
        </p:spPr>
        <p:txBody>
          <a:bodyPr/>
          <a:lstStyle/>
          <a:p>
            <a:pPr marL="385763" indent="-385763" defTabSz="1031875"/>
            <a:r>
              <a:rPr lang="en-US" altLang="en-US" sz="3000" b="1" i="1"/>
              <a:t>Trade secret</a:t>
            </a:r>
            <a:r>
              <a:rPr lang="en-US" altLang="en-US" sz="3000" i="1"/>
              <a:t>:</a:t>
            </a:r>
            <a:r>
              <a:rPr lang="en-US" altLang="en-US" sz="3000"/>
              <a:t> any secret formula, pattern, process, program, device, method, technique, or database used in the owner’s business that </a:t>
            </a:r>
            <a:r>
              <a:rPr lang="en-US" altLang="en-US" sz="3000" b="1"/>
              <a:t>offers competitive advantage</a:t>
            </a:r>
          </a:p>
          <a:p>
            <a:pPr marL="385763" indent="-385763" defTabSz="1031875"/>
            <a:r>
              <a:rPr lang="en-US" altLang="en-US" sz="3000"/>
              <a:t>A firm must take reasonable measures to maintain secrecy </a:t>
            </a:r>
          </a:p>
        </p:txBody>
      </p:sp>
      <p:sp>
        <p:nvSpPr>
          <p:cNvPr id="28675" name="Rectangle 3">
            <a:extLst>
              <a:ext uri="{FF2B5EF4-FFF2-40B4-BE49-F238E27FC236}">
                <a16:creationId xmlns:a16="http://schemas.microsoft.com/office/drawing/2014/main" xmlns="" id="{1A63B584-5BF9-424F-AE0E-C3A04FF0E273}"/>
              </a:ext>
            </a:extLst>
          </p:cNvPr>
          <p:cNvSpPr>
            <a:spLocks noGrp="1" noChangeArrowheads="1"/>
          </p:cNvSpPr>
          <p:nvPr>
            <p:ph type="title"/>
          </p:nvPr>
        </p:nvSpPr>
        <p:spPr>
          <a:xfrm>
            <a:off x="1219200" y="0"/>
            <a:ext cx="6699250" cy="990600"/>
          </a:xfrm>
        </p:spPr>
        <p:txBody>
          <a:bodyPr/>
          <a:lstStyle/>
          <a:p>
            <a:pPr defTabSz="1031875"/>
            <a:r>
              <a:rPr lang="en-US" altLang="en-US"/>
              <a:t>Trade Secrets</a:t>
            </a:r>
          </a:p>
        </p:txBody>
      </p:sp>
      <p:pic>
        <p:nvPicPr>
          <p:cNvPr id="28676" name="Picture 5" descr="combination lock">
            <a:extLst>
              <a:ext uri="{FF2B5EF4-FFF2-40B4-BE49-F238E27FC236}">
                <a16:creationId xmlns:a16="http://schemas.microsoft.com/office/drawing/2014/main" xmlns="" id="{AD8B4A57-18FC-491B-A9EF-9E81E107FE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4648200"/>
            <a:ext cx="2943225" cy="202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xmlns="" id="{7C763904-3629-400D-8FB0-018AF59CD38C}"/>
              </a:ext>
            </a:extLst>
          </p:cNvPr>
          <p:cNvSpPr>
            <a:spLocks noGrp="1" noChangeArrowheads="1"/>
          </p:cNvSpPr>
          <p:nvPr>
            <p:ph type="body" idx="1"/>
          </p:nvPr>
        </p:nvSpPr>
        <p:spPr>
          <a:xfrm>
            <a:off x="304800" y="1371600"/>
            <a:ext cx="8334375" cy="4579938"/>
          </a:xfrm>
        </p:spPr>
        <p:txBody>
          <a:bodyPr/>
          <a:lstStyle/>
          <a:p>
            <a:pPr marL="385763" indent="-385763" defTabSz="1031875"/>
            <a:r>
              <a:rPr lang="en-US" altLang="en-US" b="1"/>
              <a:t>Misappropriation of a trade secret </a:t>
            </a:r>
            <a:r>
              <a:rPr lang="en-US" altLang="en-US"/>
              <a:t>occurs when a person </a:t>
            </a:r>
            <a:r>
              <a:rPr lang="en-US" altLang="en-US" b="1"/>
              <a:t>discloses or uses </a:t>
            </a:r>
            <a:r>
              <a:rPr lang="en-US" altLang="en-US"/>
              <a:t>after acquiring the secret:</a:t>
            </a:r>
          </a:p>
          <a:p>
            <a:pPr marL="838200" lvl="1" indent="-322263" defTabSz="1031875"/>
            <a:r>
              <a:rPr lang="en-US" altLang="en-US" sz="2900" b="1"/>
              <a:t>By improper means </a:t>
            </a:r>
            <a:r>
              <a:rPr lang="en-US" altLang="en-US" sz="2900"/>
              <a:t>(theft, trespass, etc.)</a:t>
            </a:r>
          </a:p>
          <a:p>
            <a:pPr marL="838200" lvl="1" indent="-322263" defTabSz="1031875"/>
            <a:r>
              <a:rPr lang="en-US" altLang="en-US" sz="2900" b="1"/>
              <a:t>Through another party who</a:t>
            </a:r>
            <a:r>
              <a:rPr lang="en-US" altLang="en-US" sz="2900"/>
              <a:t> is known or should have been known to have </a:t>
            </a:r>
            <a:r>
              <a:rPr lang="en-US" altLang="en-US" sz="2900" b="1"/>
              <a:t>obtained the secret by improper means</a:t>
            </a:r>
            <a:r>
              <a:rPr lang="en-US" altLang="en-US" sz="2900"/>
              <a:t>,</a:t>
            </a:r>
          </a:p>
          <a:p>
            <a:pPr marL="838200" lvl="1" indent="-322263" defTabSz="1031875"/>
            <a:r>
              <a:rPr lang="en-US" altLang="en-US" sz="2900" b="1"/>
              <a:t>By breaching a duty of confidentiality</a:t>
            </a:r>
          </a:p>
        </p:txBody>
      </p:sp>
      <p:sp>
        <p:nvSpPr>
          <p:cNvPr id="29699" name="Rectangle 3">
            <a:extLst>
              <a:ext uri="{FF2B5EF4-FFF2-40B4-BE49-F238E27FC236}">
                <a16:creationId xmlns:a16="http://schemas.microsoft.com/office/drawing/2014/main" xmlns="" id="{4BC30977-0554-4292-B953-164148280760}"/>
              </a:ext>
            </a:extLst>
          </p:cNvPr>
          <p:cNvSpPr>
            <a:spLocks noGrp="1" noChangeArrowheads="1"/>
          </p:cNvSpPr>
          <p:nvPr>
            <p:ph type="title"/>
          </p:nvPr>
        </p:nvSpPr>
        <p:spPr>
          <a:xfrm>
            <a:off x="1295400" y="0"/>
            <a:ext cx="6689725" cy="990600"/>
          </a:xfrm>
        </p:spPr>
        <p:txBody>
          <a:bodyPr/>
          <a:lstStyle/>
          <a:p>
            <a:pPr defTabSz="1031875"/>
            <a:r>
              <a:rPr lang="en-US" altLang="en-US"/>
              <a:t>Misappropriation </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xmlns="" id="{02F94DF3-DC05-4563-A965-6883FF32A1C0}"/>
              </a:ext>
            </a:extLst>
          </p:cNvPr>
          <p:cNvSpPr>
            <a:spLocks noGrp="1" noChangeArrowheads="1"/>
          </p:cNvSpPr>
          <p:nvPr>
            <p:ph type="body" idx="1"/>
          </p:nvPr>
        </p:nvSpPr>
        <p:spPr>
          <a:xfrm>
            <a:off x="431800" y="1433513"/>
            <a:ext cx="8026400" cy="4967287"/>
          </a:xfrm>
        </p:spPr>
        <p:txBody>
          <a:bodyPr/>
          <a:lstStyle/>
          <a:p>
            <a:pPr marL="385763" indent="-385763" defTabSz="1031875"/>
            <a:r>
              <a:rPr lang="en-US" altLang="en-US"/>
              <a:t>Commercial torts are intentional torts that involve </a:t>
            </a:r>
            <a:r>
              <a:rPr lang="en-US" altLang="en-US" b="1"/>
              <a:t>business or commercial competition</a:t>
            </a:r>
          </a:p>
          <a:p>
            <a:pPr marL="385763" indent="-385763" defTabSz="1031875"/>
            <a:r>
              <a:rPr lang="en-US" altLang="en-US" b="1" i="1" u="sng"/>
              <a:t>Injurious falsehood</a:t>
            </a:r>
            <a:r>
              <a:rPr lang="en-US" altLang="en-US" b="1" u="sng"/>
              <a:t> </a:t>
            </a:r>
            <a:r>
              <a:rPr lang="en-US" altLang="en-US"/>
              <a:t>(product disparagement</a:t>
            </a:r>
            <a:r>
              <a:rPr lang="en-US" altLang="en-US" b="1"/>
              <a:t>) involves publishing false statements </a:t>
            </a:r>
            <a:r>
              <a:rPr lang="en-US" altLang="en-US"/>
              <a:t>that disparage another’s business, property, or title to property, </a:t>
            </a:r>
            <a:r>
              <a:rPr lang="en-US" altLang="en-US" b="1"/>
              <a:t>harming economic interests</a:t>
            </a:r>
          </a:p>
        </p:txBody>
      </p:sp>
      <p:sp>
        <p:nvSpPr>
          <p:cNvPr id="31747" name="Rectangle 3">
            <a:extLst>
              <a:ext uri="{FF2B5EF4-FFF2-40B4-BE49-F238E27FC236}">
                <a16:creationId xmlns:a16="http://schemas.microsoft.com/office/drawing/2014/main" xmlns="" id="{A2E8C4E6-8B98-4B36-B37A-B6EC2F8832AB}"/>
              </a:ext>
            </a:extLst>
          </p:cNvPr>
          <p:cNvSpPr>
            <a:spLocks noGrp="1" noChangeArrowheads="1"/>
          </p:cNvSpPr>
          <p:nvPr>
            <p:ph type="title"/>
          </p:nvPr>
        </p:nvSpPr>
        <p:spPr>
          <a:xfrm>
            <a:off x="1219200" y="0"/>
            <a:ext cx="6699250" cy="990600"/>
          </a:xfrm>
        </p:spPr>
        <p:txBody>
          <a:bodyPr/>
          <a:lstStyle/>
          <a:p>
            <a:pPr defTabSz="1031875"/>
            <a:r>
              <a:rPr lang="en-US" altLang="en-US"/>
              <a:t>Commercial Torts </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xmlns="" id="{0D540C0B-D7B6-4DBF-A7D5-E8C43070FD20}"/>
              </a:ext>
            </a:extLst>
          </p:cNvPr>
          <p:cNvSpPr>
            <a:spLocks noGrp="1" noChangeArrowheads="1"/>
          </p:cNvSpPr>
          <p:nvPr>
            <p:ph type="body" idx="1"/>
          </p:nvPr>
        </p:nvSpPr>
        <p:spPr>
          <a:xfrm>
            <a:off x="431800" y="1433513"/>
            <a:ext cx="8331200" cy="5424487"/>
          </a:xfrm>
        </p:spPr>
        <p:txBody>
          <a:bodyPr/>
          <a:lstStyle/>
          <a:p>
            <a:pPr marL="385763" indent="-385763" defTabSz="1031875"/>
            <a:r>
              <a:rPr lang="en-US" altLang="en-US" sz="3000" b="1" i="1" u="sng"/>
              <a:t>Intentional interference with contractual relations</a:t>
            </a:r>
            <a:r>
              <a:rPr lang="en-US" altLang="en-US" sz="3000" b="1" u="sng"/>
              <a:t> </a:t>
            </a:r>
            <a:r>
              <a:rPr lang="en-US" altLang="en-US"/>
              <a:t>occurs when a person/entity intentionally damages plaintiff’s contractual or business relationship, and caused the plaintiff to lose the benefit of that performance</a:t>
            </a:r>
          </a:p>
        </p:txBody>
      </p:sp>
      <p:sp>
        <p:nvSpPr>
          <p:cNvPr id="33795" name="Rectangle 3">
            <a:extLst>
              <a:ext uri="{FF2B5EF4-FFF2-40B4-BE49-F238E27FC236}">
                <a16:creationId xmlns:a16="http://schemas.microsoft.com/office/drawing/2014/main" xmlns="" id="{6605C482-079D-4ABA-86F0-A2D3B38A74E0}"/>
              </a:ext>
            </a:extLst>
          </p:cNvPr>
          <p:cNvSpPr>
            <a:spLocks noGrp="1" noChangeArrowheads="1"/>
          </p:cNvSpPr>
          <p:nvPr>
            <p:ph type="title"/>
          </p:nvPr>
        </p:nvSpPr>
        <p:spPr>
          <a:xfrm>
            <a:off x="1219200" y="0"/>
            <a:ext cx="6699250" cy="990600"/>
          </a:xfrm>
        </p:spPr>
        <p:txBody>
          <a:bodyPr/>
          <a:lstStyle/>
          <a:p>
            <a:pPr defTabSz="1031875"/>
            <a:r>
              <a:rPr lang="en-US" altLang="en-US"/>
              <a:t>Commercial Torts </a:t>
            </a:r>
          </a:p>
        </p:txBody>
      </p:sp>
      <p:pic>
        <p:nvPicPr>
          <p:cNvPr id="33796" name="Picture 4" descr="QD-86519397.jpg">
            <a:extLst>
              <a:ext uri="{FF2B5EF4-FFF2-40B4-BE49-F238E27FC236}">
                <a16:creationId xmlns:a16="http://schemas.microsoft.com/office/drawing/2014/main" xmlns="" id="{01FD4ED6-3DDA-4D15-B794-855B968D283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1963400" y="4114800"/>
            <a:ext cx="2901950" cy="193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xmlns="" id="{EFAEBF8C-6B98-4963-8641-48704C876549}"/>
              </a:ext>
            </a:extLst>
          </p:cNvPr>
          <p:cNvSpPr>
            <a:spLocks noGrp="1" noChangeArrowheads="1"/>
          </p:cNvSpPr>
          <p:nvPr>
            <p:ph type="body" idx="1"/>
          </p:nvPr>
        </p:nvSpPr>
        <p:spPr>
          <a:xfrm>
            <a:off x="431800" y="1433513"/>
            <a:ext cx="8407400" cy="4738687"/>
          </a:xfrm>
        </p:spPr>
        <p:txBody>
          <a:bodyPr/>
          <a:lstStyle/>
          <a:p>
            <a:pPr marL="385763" indent="-385763" defTabSz="1031875"/>
            <a:r>
              <a:rPr lang="en-US" altLang="en-US" sz="2800" b="1" i="1"/>
              <a:t>Intentional interference with prospective advantage</a:t>
            </a:r>
            <a:r>
              <a:rPr lang="en-US" altLang="en-US" sz="2800" b="1"/>
              <a:t> </a:t>
            </a:r>
            <a:r>
              <a:rPr lang="en-US" altLang="en-US" sz="2800"/>
              <a:t>parallels elements for interference with contractual relations, but </a:t>
            </a:r>
            <a:r>
              <a:rPr lang="en-US" altLang="en-US" sz="2800" b="1" i="1"/>
              <a:t>prospective </a:t>
            </a:r>
            <a:r>
              <a:rPr lang="en-US" altLang="en-US" sz="2800" b="1"/>
              <a:t>relations </a:t>
            </a:r>
            <a:r>
              <a:rPr lang="en-US" altLang="en-US" sz="2800"/>
              <a:t>are focus (not existing contracts)</a:t>
            </a:r>
          </a:p>
          <a:p>
            <a:pPr marL="385763" indent="-385763" defTabSz="1031875"/>
            <a:r>
              <a:rPr lang="en-US" altLang="en-US" sz="2800" i="1"/>
              <a:t>Section 43(a) of the Lanham Act</a:t>
            </a:r>
            <a:r>
              <a:rPr lang="en-US" altLang="en-US" sz="2800"/>
              <a:t> creates civil liability for </a:t>
            </a:r>
            <a:r>
              <a:rPr lang="en-US" altLang="en-US" sz="2800" b="1" i="1"/>
              <a:t>unfair competition</a:t>
            </a:r>
            <a:r>
              <a:rPr lang="en-US" altLang="en-US" sz="2800" i="1"/>
              <a:t>, </a:t>
            </a:r>
            <a:r>
              <a:rPr lang="en-US" altLang="en-US" sz="2800"/>
              <a:t>including misleading, confusing, or deceptive representations made in connection with goods or services</a:t>
            </a:r>
          </a:p>
        </p:txBody>
      </p:sp>
      <p:sp>
        <p:nvSpPr>
          <p:cNvPr id="35843" name="Rectangle 3">
            <a:extLst>
              <a:ext uri="{FF2B5EF4-FFF2-40B4-BE49-F238E27FC236}">
                <a16:creationId xmlns:a16="http://schemas.microsoft.com/office/drawing/2014/main" xmlns="" id="{5C7EF968-2800-4CEB-9BDA-559319566429}"/>
              </a:ext>
            </a:extLst>
          </p:cNvPr>
          <p:cNvSpPr>
            <a:spLocks noGrp="1" noChangeArrowheads="1"/>
          </p:cNvSpPr>
          <p:nvPr>
            <p:ph type="title"/>
          </p:nvPr>
        </p:nvSpPr>
        <p:spPr>
          <a:xfrm>
            <a:off x="1219200" y="0"/>
            <a:ext cx="6699250" cy="990600"/>
          </a:xfrm>
        </p:spPr>
        <p:txBody>
          <a:bodyPr/>
          <a:lstStyle/>
          <a:p>
            <a:pPr defTabSz="1031875"/>
            <a:r>
              <a:rPr lang="en-US" altLang="en-US"/>
              <a:t>Commercial Torts </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xmlns="" id="{A67ACDE0-2B33-4460-9278-E775AE109201}"/>
              </a:ext>
            </a:extLst>
          </p:cNvPr>
          <p:cNvSpPr>
            <a:spLocks noGrp="1" noChangeArrowheads="1"/>
          </p:cNvSpPr>
          <p:nvPr>
            <p:ph type="title"/>
          </p:nvPr>
        </p:nvSpPr>
        <p:spPr>
          <a:xfrm>
            <a:off x="533400" y="152400"/>
            <a:ext cx="8229600" cy="838200"/>
          </a:xfrm>
        </p:spPr>
        <p:txBody>
          <a:bodyPr/>
          <a:lstStyle/>
          <a:p>
            <a:pPr defTabSz="1031875"/>
            <a:r>
              <a:rPr lang="en-US" altLang="en-US"/>
              <a:t>Thought Questions</a:t>
            </a:r>
          </a:p>
        </p:txBody>
      </p:sp>
      <p:sp>
        <p:nvSpPr>
          <p:cNvPr id="43011" name="Rectangle 3">
            <a:extLst>
              <a:ext uri="{FF2B5EF4-FFF2-40B4-BE49-F238E27FC236}">
                <a16:creationId xmlns:a16="http://schemas.microsoft.com/office/drawing/2014/main" xmlns="" id="{377C05E0-6A06-4A69-A548-C740D3F28EBE}"/>
              </a:ext>
            </a:extLst>
          </p:cNvPr>
          <p:cNvSpPr>
            <a:spLocks noGrp="1" noChangeArrowheads="1"/>
          </p:cNvSpPr>
          <p:nvPr>
            <p:ph type="body" idx="1"/>
          </p:nvPr>
        </p:nvSpPr>
        <p:spPr>
          <a:xfrm>
            <a:off x="431800" y="1433513"/>
            <a:ext cx="4857750" cy="4510087"/>
          </a:xfrm>
        </p:spPr>
        <p:txBody>
          <a:bodyPr/>
          <a:lstStyle/>
          <a:p>
            <a:pPr marL="385763" indent="-385763" defTabSz="1031875"/>
            <a:r>
              <a:rPr lang="en-US" altLang="en-US" sz="3000"/>
              <a:t>Music is intellectual property.  What do you think about people who download music illegally?  Have they committed theft? </a:t>
            </a:r>
          </a:p>
          <a:p>
            <a:pPr marL="385763" indent="-385763" defTabSz="1031875"/>
            <a:r>
              <a:rPr lang="en-US" altLang="en-US" sz="3000"/>
              <a:t>If you create a new product at your workplace, is it yours?</a:t>
            </a:r>
          </a:p>
        </p:txBody>
      </p:sp>
      <p:pic>
        <p:nvPicPr>
          <p:cNvPr id="43012" name="Picture 9" descr="guy working at computer">
            <a:extLst>
              <a:ext uri="{FF2B5EF4-FFF2-40B4-BE49-F238E27FC236}">
                <a16:creationId xmlns:a16="http://schemas.microsoft.com/office/drawing/2014/main" xmlns="" id="{48CEACE0-861D-46C0-A5C1-091DEA9B83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t="2000" b="3999"/>
          <a:stretch>
            <a:fillRect/>
          </a:stretch>
        </p:blipFill>
        <p:spPr bwMode="auto">
          <a:xfrm>
            <a:off x="5562600" y="1263650"/>
            <a:ext cx="3351213" cy="4908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a:extLst>
              <a:ext uri="{FF2B5EF4-FFF2-40B4-BE49-F238E27FC236}">
                <a16:creationId xmlns:a16="http://schemas.microsoft.com/office/drawing/2014/main" xmlns="" id="{B15378BB-278D-4BE9-BF87-601D9EB88332}"/>
              </a:ext>
            </a:extLst>
          </p:cNvPr>
          <p:cNvSpPr>
            <a:spLocks noGrp="1" noChangeArrowheads="1"/>
          </p:cNvSpPr>
          <p:nvPr>
            <p:ph type="body" idx="1"/>
          </p:nvPr>
        </p:nvSpPr>
        <p:spPr>
          <a:xfrm>
            <a:off x="304800" y="1371600"/>
            <a:ext cx="8396288" cy="3733800"/>
          </a:xfrm>
        </p:spPr>
        <p:txBody>
          <a:bodyPr/>
          <a:lstStyle/>
          <a:p>
            <a:pPr marL="385763" indent="-385763" defTabSz="1031875">
              <a:defRPr/>
            </a:pPr>
            <a:r>
              <a:rPr lang="en-US" altLang="en-US"/>
              <a:t>Grant from federal government to an inventor in which inventor obtains </a:t>
            </a:r>
            <a:r>
              <a:rPr lang="en-US" altLang="en-US" b="1"/>
              <a:t>exclusive right to make, use, and sell his invention for a period of 20 years </a:t>
            </a:r>
            <a:r>
              <a:rPr lang="en-US" altLang="en-US"/>
              <a:t>(14 years for designs)</a:t>
            </a:r>
          </a:p>
          <a:p>
            <a:pPr marL="385763" indent="-385763" defTabSz="1031875">
              <a:defRPr/>
            </a:pPr>
            <a:r>
              <a:rPr lang="en-US" altLang="en-US" b="1"/>
              <a:t>America Invents Act of 2013</a:t>
            </a:r>
            <a:r>
              <a:rPr lang="en-US" altLang="en-US"/>
              <a:t> changed first-to-invent to first-to-file</a:t>
            </a:r>
            <a:endParaRPr lang="en-US" altLang="en-US" b="1"/>
          </a:p>
          <a:p>
            <a:pPr marL="385763" indent="-385763" defTabSz="1031875">
              <a:defRPr/>
            </a:pPr>
            <a:r>
              <a:rPr lang="en-US" altLang="en-US" b="1"/>
              <a:t>U.S. Patent Act </a:t>
            </a:r>
            <a:r>
              <a:rPr lang="en-US" altLang="en-US" b="1" i="1"/>
              <a:t>requires</a:t>
            </a:r>
            <a:r>
              <a:rPr lang="en-US" altLang="en-US" b="1"/>
              <a:t> registration</a:t>
            </a:r>
          </a:p>
          <a:p>
            <a:pPr marL="0" indent="0" defTabSz="1031875">
              <a:buFontTx/>
              <a:buNone/>
              <a:defRPr/>
            </a:pPr>
            <a:r>
              <a:rPr lang="en-US" altLang="en-US">
                <a:hlinkClick r:id="rId3"/>
              </a:rPr>
              <a:t>http://www.uspto.gov/</a:t>
            </a:r>
            <a:r>
              <a:rPr lang="en-US" altLang="en-US"/>
              <a:t> </a:t>
            </a:r>
          </a:p>
        </p:txBody>
      </p:sp>
      <p:sp>
        <p:nvSpPr>
          <p:cNvPr id="9219" name="Rectangle 5">
            <a:extLst>
              <a:ext uri="{FF2B5EF4-FFF2-40B4-BE49-F238E27FC236}">
                <a16:creationId xmlns:a16="http://schemas.microsoft.com/office/drawing/2014/main" xmlns="" id="{E26A5298-DA1E-45AD-81EE-9C12DFF4EF79}"/>
              </a:ext>
            </a:extLst>
          </p:cNvPr>
          <p:cNvSpPr>
            <a:spLocks noChangeArrowheads="1"/>
          </p:cNvSpPr>
          <p:nvPr/>
        </p:nvSpPr>
        <p:spPr bwMode="auto">
          <a:xfrm>
            <a:off x="990600" y="0"/>
            <a:ext cx="7354888" cy="963613"/>
          </a:xfrm>
          <a:prstGeom prst="rect">
            <a:avLst/>
          </a:prstGeom>
          <a:noFill/>
          <a:ln w="9525">
            <a:noFill/>
            <a:miter lim="800000"/>
            <a:headEnd/>
            <a:tailEnd/>
          </a:ln>
        </p:spPr>
        <p:txBody>
          <a:bodyPr lIns="91426" tIns="45713" rIns="91426" bIns="45713" anchor="ctr"/>
          <a:lstStyle/>
          <a:p>
            <a:pPr algn="ctr" eaLnBrk="1" hangingPunct="1">
              <a:defRPr/>
            </a:pPr>
            <a:r>
              <a:rPr lang="en-US" sz="4400">
                <a:solidFill>
                  <a:schemeClr val="bg1"/>
                </a:solidFill>
                <a:latin typeface="+mj-lt"/>
              </a:rPr>
              <a:t>Patent</a:t>
            </a:r>
          </a:p>
        </p:txBody>
      </p:sp>
      <p:pic>
        <p:nvPicPr>
          <p:cNvPr id="6148" name="Picture 4" descr="QD-bte054.jpg">
            <a:extLst>
              <a:ext uri="{FF2B5EF4-FFF2-40B4-BE49-F238E27FC236}">
                <a16:creationId xmlns:a16="http://schemas.microsoft.com/office/drawing/2014/main" xmlns="" id="{7E46787D-54D8-4F00-B80D-1C2DA546A3A0}"/>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0" y="5410200"/>
            <a:ext cx="1622425" cy="1309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xmlns="" id="{ED90C4B1-267C-4B5C-AF6A-DF7E8411155F}"/>
              </a:ext>
            </a:extLst>
          </p:cNvPr>
          <p:cNvSpPr>
            <a:spLocks noGrp="1" noChangeArrowheads="1"/>
          </p:cNvSpPr>
          <p:nvPr>
            <p:ph type="body" idx="1"/>
          </p:nvPr>
        </p:nvSpPr>
        <p:spPr>
          <a:xfrm>
            <a:off x="381000" y="1447800"/>
            <a:ext cx="8455025" cy="4572000"/>
          </a:xfrm>
        </p:spPr>
        <p:txBody>
          <a:bodyPr/>
          <a:lstStyle/>
          <a:p>
            <a:pPr marL="385763" indent="-385763" defTabSz="1031875"/>
            <a:r>
              <a:rPr lang="en-US" altLang="en-US" sz="3000"/>
              <a:t>A patent will not be issued if more than </a:t>
            </a:r>
            <a:r>
              <a:rPr lang="en-US" altLang="en-US" sz="3000" b="1"/>
              <a:t>one year before </a:t>
            </a:r>
            <a:r>
              <a:rPr lang="en-US" altLang="en-US" sz="3000" b="1" i="1"/>
              <a:t>patent application </a:t>
            </a:r>
            <a:r>
              <a:rPr lang="en-US" altLang="en-US" sz="3000"/>
              <a:t>the invention was patented elsewhere, described in a printed publication, or in </a:t>
            </a:r>
            <a:r>
              <a:rPr lang="en-US" altLang="en-US" sz="3000" b="1"/>
              <a:t>public use or on sale </a:t>
            </a:r>
            <a:r>
              <a:rPr lang="en-US" altLang="en-US" sz="3000"/>
              <a:t>in the United States</a:t>
            </a:r>
          </a:p>
          <a:p>
            <a:pPr marL="838200" lvl="1" indent="-322263" defTabSz="1031875"/>
            <a:r>
              <a:rPr lang="en-US" altLang="en-US"/>
              <a:t>Example:</a:t>
            </a:r>
            <a:endParaRPr lang="en-US" altLang="en-US" i="1"/>
          </a:p>
          <a:p>
            <a:pPr marL="1289050" lvl="2" indent="-257175" defTabSz="1031875"/>
            <a:r>
              <a:rPr lang="en-US" altLang="en-US"/>
              <a:t>Inventor sold patented item on April 8, 1981</a:t>
            </a:r>
          </a:p>
          <a:p>
            <a:pPr marL="1289050" lvl="2" indent="-257175" defTabSz="1031875"/>
            <a:r>
              <a:rPr lang="en-US" altLang="en-US"/>
              <a:t>Inventor applied for patent on April 19, 1982</a:t>
            </a:r>
          </a:p>
          <a:p>
            <a:pPr marL="1289050" lvl="2" indent="-257175" defTabSz="1031875"/>
            <a:r>
              <a:rPr lang="en-US" altLang="en-US"/>
              <a:t>More than one year passed, thus the patent was invalid</a:t>
            </a:r>
          </a:p>
        </p:txBody>
      </p:sp>
      <p:sp>
        <p:nvSpPr>
          <p:cNvPr id="5" name="Rectangle 5">
            <a:extLst>
              <a:ext uri="{FF2B5EF4-FFF2-40B4-BE49-F238E27FC236}">
                <a16:creationId xmlns:a16="http://schemas.microsoft.com/office/drawing/2014/main" xmlns="" id="{4D8A94E3-715E-4E05-950D-D10F26F4ECE2}"/>
              </a:ext>
            </a:extLst>
          </p:cNvPr>
          <p:cNvSpPr>
            <a:spLocks noChangeArrowheads="1"/>
          </p:cNvSpPr>
          <p:nvPr/>
        </p:nvSpPr>
        <p:spPr bwMode="auto">
          <a:xfrm>
            <a:off x="990600" y="0"/>
            <a:ext cx="7354888" cy="963613"/>
          </a:xfrm>
          <a:prstGeom prst="rect">
            <a:avLst/>
          </a:prstGeom>
          <a:noFill/>
          <a:ln w="9525">
            <a:noFill/>
            <a:miter lim="800000"/>
            <a:headEnd/>
            <a:tailEnd/>
          </a:ln>
        </p:spPr>
        <p:txBody>
          <a:bodyPr lIns="91426" tIns="45713" rIns="91426" bIns="45713" anchor="ctr"/>
          <a:lstStyle/>
          <a:p>
            <a:pPr algn="ctr" eaLnBrk="1" hangingPunct="1">
              <a:defRPr/>
            </a:pPr>
            <a:r>
              <a:rPr lang="en-US" sz="4400">
                <a:solidFill>
                  <a:schemeClr val="bg1"/>
                </a:solidFill>
                <a:latin typeface="+mj-lt"/>
              </a:rPr>
              <a:t>Patent</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xmlns="" id="{E1FD1A58-C17B-4F21-B35C-CD8E06448896}"/>
              </a:ext>
            </a:extLst>
          </p:cNvPr>
          <p:cNvSpPr>
            <a:spLocks noGrp="1" noChangeArrowheads="1"/>
          </p:cNvSpPr>
          <p:nvPr>
            <p:ph type="body" idx="1"/>
          </p:nvPr>
        </p:nvSpPr>
        <p:spPr>
          <a:xfrm>
            <a:off x="381000" y="1371600"/>
            <a:ext cx="8377238" cy="4648200"/>
          </a:xfrm>
        </p:spPr>
        <p:txBody>
          <a:bodyPr/>
          <a:lstStyle/>
          <a:p>
            <a:pPr marL="385763" indent="-385763" defTabSz="1031875"/>
            <a:r>
              <a:rPr lang="en-US" altLang="en-US" sz="2800"/>
              <a:t>Protection for:  a </a:t>
            </a:r>
            <a:r>
              <a:rPr lang="en-US" altLang="en-US" sz="2800" b="1" i="1"/>
              <a:t>process</a:t>
            </a:r>
            <a:r>
              <a:rPr lang="en-US" altLang="en-US" sz="2800" i="1"/>
              <a:t>, </a:t>
            </a:r>
            <a:r>
              <a:rPr lang="en-US" altLang="en-US" sz="2800"/>
              <a:t>a </a:t>
            </a:r>
            <a:r>
              <a:rPr lang="en-US" altLang="en-US" sz="2800" b="1" i="1"/>
              <a:t>machine</a:t>
            </a:r>
            <a:r>
              <a:rPr lang="en-US" altLang="en-US" sz="2800" i="1"/>
              <a:t>, </a:t>
            </a:r>
            <a:r>
              <a:rPr lang="en-US" altLang="en-US" sz="2800"/>
              <a:t>a </a:t>
            </a:r>
            <a:r>
              <a:rPr lang="en-US" altLang="en-US" sz="2800" b="1"/>
              <a:t>product or </a:t>
            </a:r>
            <a:r>
              <a:rPr lang="en-US" altLang="en-US" sz="2800" b="1" i="1"/>
              <a:t>manufacture</a:t>
            </a:r>
            <a:r>
              <a:rPr lang="en-US" altLang="en-US" sz="2800"/>
              <a:t>, a </a:t>
            </a:r>
            <a:r>
              <a:rPr lang="en-US" altLang="en-US" sz="2800" b="1" i="1"/>
              <a:t>composition of matter </a:t>
            </a:r>
            <a:r>
              <a:rPr lang="en-US" altLang="en-US" sz="2800" i="1"/>
              <a:t>(</a:t>
            </a:r>
            <a:r>
              <a:rPr lang="en-US" altLang="en-US" sz="2800"/>
              <a:t>such as a new chemical compound), an </a:t>
            </a:r>
            <a:r>
              <a:rPr lang="en-US" altLang="en-US" sz="2800" b="1" i="1"/>
              <a:t>improvement </a:t>
            </a:r>
            <a:r>
              <a:rPr lang="en-US" altLang="en-US" sz="2800" b="1"/>
              <a:t>of any of the above</a:t>
            </a:r>
            <a:r>
              <a:rPr lang="en-US" altLang="en-US" sz="2800"/>
              <a:t>, an </a:t>
            </a:r>
            <a:r>
              <a:rPr lang="en-US" altLang="en-US" sz="2800" b="1" i="1"/>
              <a:t>ornamental design </a:t>
            </a:r>
            <a:r>
              <a:rPr lang="en-US" altLang="en-US" sz="2800"/>
              <a:t>for a product, a </a:t>
            </a:r>
            <a:r>
              <a:rPr lang="en-US" altLang="en-US" sz="2800" b="1" i="1"/>
              <a:t>plant </a:t>
            </a:r>
            <a:r>
              <a:rPr lang="en-US" altLang="en-US" sz="2800"/>
              <a:t>produced by asexual reproduction, certain business methods </a:t>
            </a:r>
          </a:p>
          <a:p>
            <a:pPr marL="385763" indent="-385763" defTabSz="1031875"/>
            <a:r>
              <a:rPr lang="en-US" altLang="en-US" sz="2800"/>
              <a:t>Even though an invention fits one of the categories, it is </a:t>
            </a:r>
            <a:r>
              <a:rPr lang="en-US" altLang="en-US" sz="2800" b="1"/>
              <a:t>not patentable if it lacks novelty, is obvious, or has no utility</a:t>
            </a:r>
          </a:p>
        </p:txBody>
      </p:sp>
      <p:sp>
        <p:nvSpPr>
          <p:cNvPr id="5" name="Rectangle 5">
            <a:extLst>
              <a:ext uri="{FF2B5EF4-FFF2-40B4-BE49-F238E27FC236}">
                <a16:creationId xmlns:a16="http://schemas.microsoft.com/office/drawing/2014/main" xmlns="" id="{931D6782-C7A9-4E53-9644-AC5D7DFE9464}"/>
              </a:ext>
            </a:extLst>
          </p:cNvPr>
          <p:cNvSpPr>
            <a:spLocks noChangeArrowheads="1"/>
          </p:cNvSpPr>
          <p:nvPr/>
        </p:nvSpPr>
        <p:spPr bwMode="auto">
          <a:xfrm>
            <a:off x="990600" y="0"/>
            <a:ext cx="7354888" cy="963613"/>
          </a:xfrm>
          <a:prstGeom prst="rect">
            <a:avLst/>
          </a:prstGeom>
          <a:noFill/>
          <a:ln w="9525">
            <a:noFill/>
            <a:miter lim="800000"/>
            <a:headEnd/>
            <a:tailEnd/>
          </a:ln>
        </p:spPr>
        <p:txBody>
          <a:bodyPr lIns="91426" tIns="45713" rIns="91426" bIns="45713" anchor="ctr"/>
          <a:lstStyle/>
          <a:p>
            <a:pPr algn="ctr" eaLnBrk="1" hangingPunct="1">
              <a:defRPr/>
            </a:pPr>
            <a:r>
              <a:rPr lang="en-US" sz="4400">
                <a:solidFill>
                  <a:schemeClr val="bg1"/>
                </a:solidFill>
                <a:latin typeface="+mj-lt"/>
              </a:rPr>
              <a:t>Patent</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55B42F-A235-4821-992C-CAE0CF0BFF75}"/>
              </a:ext>
            </a:extLst>
          </p:cNvPr>
          <p:cNvSpPr>
            <a:spLocks noGrp="1"/>
          </p:cNvSpPr>
          <p:nvPr>
            <p:ph type="title"/>
          </p:nvPr>
        </p:nvSpPr>
        <p:spPr/>
        <p:txBody>
          <a:bodyPr/>
          <a:lstStyle/>
          <a:p>
            <a:r>
              <a:rPr lang="en-US"/>
              <a:t>Patents</a:t>
            </a:r>
          </a:p>
        </p:txBody>
      </p:sp>
      <p:sp>
        <p:nvSpPr>
          <p:cNvPr id="3" name="Content Placeholder 2">
            <a:extLst>
              <a:ext uri="{FF2B5EF4-FFF2-40B4-BE49-F238E27FC236}">
                <a16:creationId xmlns:a16="http://schemas.microsoft.com/office/drawing/2014/main" xmlns="" id="{CECE4FB0-622E-4DD8-AA5F-182ABD5F821D}"/>
              </a:ext>
            </a:extLst>
          </p:cNvPr>
          <p:cNvSpPr>
            <a:spLocks noGrp="1"/>
          </p:cNvSpPr>
          <p:nvPr>
            <p:ph idx="1"/>
          </p:nvPr>
        </p:nvSpPr>
        <p:spPr>
          <a:xfrm>
            <a:off x="270295" y="1397510"/>
            <a:ext cx="8502769" cy="5259206"/>
          </a:xfrm>
        </p:spPr>
        <p:txBody>
          <a:bodyPr/>
          <a:lstStyle/>
          <a:p>
            <a:r>
              <a:rPr lang="en-US"/>
              <a:t>The patentee may transfer ownership by written </a:t>
            </a:r>
            <a:r>
              <a:rPr lang="en-US" b="1"/>
              <a:t>assignment</a:t>
            </a:r>
            <a:r>
              <a:rPr lang="en-US"/>
              <a:t> to another party.</a:t>
            </a:r>
          </a:p>
          <a:p>
            <a:r>
              <a:rPr lang="en-US"/>
              <a:t>The patentee may </a:t>
            </a:r>
            <a:r>
              <a:rPr lang="en-US" b="1"/>
              <a:t>retain </a:t>
            </a:r>
            <a:r>
              <a:rPr lang="en-US"/>
              <a:t>ownership and </a:t>
            </a:r>
            <a:r>
              <a:rPr lang="en-US" b="1"/>
              <a:t>license others</a:t>
            </a:r>
            <a:r>
              <a:rPr lang="en-US"/>
              <a:t> to make, use, or sell the patented invention.</a:t>
            </a:r>
          </a:p>
          <a:p>
            <a:pPr marL="0" indent="0">
              <a:buNone/>
            </a:pPr>
            <a:r>
              <a:rPr lang="en-US" b="1"/>
              <a:t>Patent Exhaustion Doctrine:</a:t>
            </a:r>
            <a:r>
              <a:rPr lang="en-US"/>
              <a:t> when a patentee sells (not assigns or licenses) one of its products, it can no longer control the item through patent laws – the rights are now "exchausted"</a:t>
            </a:r>
          </a:p>
          <a:p>
            <a:endParaRPr lang="en-US"/>
          </a:p>
        </p:txBody>
      </p:sp>
    </p:spTree>
    <p:extLst>
      <p:ext uri="{BB962C8B-B14F-4D97-AF65-F5344CB8AC3E}">
        <p14:creationId xmlns:p14="http://schemas.microsoft.com/office/powerpoint/2010/main" val="362530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xmlns="" id="{08379FAA-B01E-4555-8817-1F6D1CFE0049}"/>
              </a:ext>
            </a:extLst>
          </p:cNvPr>
          <p:cNvSpPr>
            <a:spLocks noGrp="1" noChangeArrowheads="1"/>
          </p:cNvSpPr>
          <p:nvPr>
            <p:ph type="body" idx="1"/>
          </p:nvPr>
        </p:nvSpPr>
        <p:spPr>
          <a:xfrm>
            <a:off x="427038" y="1444625"/>
            <a:ext cx="8493125" cy="5108575"/>
          </a:xfrm>
        </p:spPr>
        <p:txBody>
          <a:bodyPr/>
          <a:lstStyle/>
          <a:p>
            <a:pPr marL="385763" indent="-385763" defTabSz="1031875"/>
            <a:r>
              <a:rPr lang="en-US" altLang="en-US" sz="3000" b="1"/>
              <a:t>Infringement occurs when defendant makes, uses, or sells patented invention without patentee’s authorization</a:t>
            </a:r>
          </a:p>
          <a:p>
            <a:pPr marL="385763" indent="-385763" defTabSz="1031875"/>
            <a:r>
              <a:rPr lang="en-US" altLang="en-US" sz="3000"/>
              <a:t>Remedy:  monetary damages </a:t>
            </a:r>
          </a:p>
          <a:p>
            <a:pPr marL="385763" indent="-385763" defTabSz="1031875"/>
            <a:r>
              <a:rPr lang="en-US" altLang="en-US" sz="3000"/>
              <a:t>Infringement established by </a:t>
            </a:r>
            <a:r>
              <a:rPr lang="en-US" altLang="en-US" sz="3000" b="1" i="1"/>
              <a:t>literal</a:t>
            </a:r>
            <a:r>
              <a:rPr lang="en-US" altLang="en-US" sz="3000" b="1"/>
              <a:t> infringement </a:t>
            </a:r>
            <a:r>
              <a:rPr lang="en-US" altLang="en-US" sz="3000"/>
              <a:t>(every element is identical) </a:t>
            </a:r>
          </a:p>
          <a:p>
            <a:pPr marL="385763" indent="-385763" defTabSz="1031875"/>
            <a:r>
              <a:rPr lang="en-US" altLang="en-US" sz="3000"/>
              <a:t>or </a:t>
            </a:r>
            <a:r>
              <a:rPr lang="en-US" altLang="en-US" sz="3000" b="1" i="1"/>
              <a:t>doctrine of equivalents</a:t>
            </a:r>
          </a:p>
          <a:p>
            <a:pPr marL="785813" lvl="1" indent="-385763" defTabSz="1031875"/>
            <a:r>
              <a:rPr lang="en-US" altLang="en-US" sz="2400"/>
              <a:t>Whether alleged infringer’s subject matter </a:t>
            </a:r>
            <a:r>
              <a:rPr lang="en-US" altLang="en-US" sz="2400" b="1"/>
              <a:t>performs substantially same </a:t>
            </a:r>
            <a:r>
              <a:rPr lang="en-US" altLang="en-US" sz="2400"/>
              <a:t>function as protected invention in substantially same way for same result</a:t>
            </a:r>
          </a:p>
          <a:p>
            <a:pPr marL="385763" indent="-385763" defTabSz="1031875"/>
            <a:endParaRPr lang="en-US" altLang="en-US" sz="3000"/>
          </a:p>
        </p:txBody>
      </p:sp>
      <p:sp>
        <p:nvSpPr>
          <p:cNvPr id="13315" name="Rectangle 4">
            <a:extLst>
              <a:ext uri="{FF2B5EF4-FFF2-40B4-BE49-F238E27FC236}">
                <a16:creationId xmlns:a16="http://schemas.microsoft.com/office/drawing/2014/main" xmlns="" id="{D04A9CC3-00D0-4D91-B147-4F0BDCE8C9DF}"/>
              </a:ext>
            </a:extLst>
          </p:cNvPr>
          <p:cNvSpPr>
            <a:spLocks noChangeArrowheads="1"/>
          </p:cNvSpPr>
          <p:nvPr/>
        </p:nvSpPr>
        <p:spPr bwMode="auto">
          <a:xfrm>
            <a:off x="990600" y="0"/>
            <a:ext cx="7270750" cy="963613"/>
          </a:xfrm>
          <a:prstGeom prst="rect">
            <a:avLst/>
          </a:prstGeom>
          <a:noFill/>
          <a:ln w="9525">
            <a:noFill/>
            <a:miter lim="800000"/>
            <a:headEnd/>
            <a:tailEnd/>
          </a:ln>
        </p:spPr>
        <p:txBody>
          <a:bodyPr lIns="91426" tIns="45713" rIns="91426" bIns="45713" anchor="ctr"/>
          <a:lstStyle/>
          <a:p>
            <a:pPr algn="ctr" eaLnBrk="1" hangingPunct="1">
              <a:defRPr/>
            </a:pPr>
            <a:r>
              <a:rPr lang="en-US" sz="4400">
                <a:solidFill>
                  <a:schemeClr val="bg1"/>
                </a:solidFill>
                <a:latin typeface="+mj-lt"/>
              </a:rPr>
              <a:t>Patent Infringement</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xmlns="" id="{4B394019-74FB-4D59-A496-6EE478157670}"/>
              </a:ext>
            </a:extLst>
          </p:cNvPr>
          <p:cNvSpPr>
            <a:spLocks noGrp="1" noChangeArrowheads="1"/>
          </p:cNvSpPr>
          <p:nvPr>
            <p:ph type="body" idx="1"/>
          </p:nvPr>
        </p:nvSpPr>
        <p:spPr>
          <a:xfrm>
            <a:off x="427038" y="1444625"/>
            <a:ext cx="8493125" cy="3355975"/>
          </a:xfrm>
        </p:spPr>
        <p:txBody>
          <a:bodyPr/>
          <a:lstStyle/>
          <a:p>
            <a:pPr marL="385763" indent="-385763" defTabSz="1031875"/>
            <a:r>
              <a:rPr lang="en-US" altLang="en-US"/>
              <a:t>Intangible right granted by statute to the </a:t>
            </a:r>
            <a:r>
              <a:rPr lang="en-US" altLang="en-US" b="1"/>
              <a:t>author or creator </a:t>
            </a:r>
            <a:r>
              <a:rPr lang="en-US" altLang="en-US"/>
              <a:t>of certain </a:t>
            </a:r>
            <a:r>
              <a:rPr lang="en-US" altLang="en-US" b="1"/>
              <a:t>tangible literary or artistic productions</a:t>
            </a:r>
          </a:p>
          <a:p>
            <a:pPr marL="838200" lvl="1" indent="-322263" defTabSz="1031875"/>
            <a:r>
              <a:rPr lang="en-US" altLang="en-US" sz="3000"/>
              <a:t>Can’t copyright an “idea”</a:t>
            </a:r>
          </a:p>
          <a:p>
            <a:pPr marL="385763" indent="-385763" defTabSz="1031875"/>
            <a:r>
              <a:rPr lang="en-US" altLang="en-US"/>
              <a:t>Applicable law:  Copyright Protection Act and Copyright Term Extension Act</a:t>
            </a:r>
          </a:p>
        </p:txBody>
      </p:sp>
      <p:sp>
        <p:nvSpPr>
          <p:cNvPr id="13315" name="Rectangle 4">
            <a:extLst>
              <a:ext uri="{FF2B5EF4-FFF2-40B4-BE49-F238E27FC236}">
                <a16:creationId xmlns:a16="http://schemas.microsoft.com/office/drawing/2014/main" xmlns="" id="{D73A0D4B-032E-443E-8F0D-238F54E880A4}"/>
              </a:ext>
            </a:extLst>
          </p:cNvPr>
          <p:cNvSpPr>
            <a:spLocks noChangeArrowheads="1"/>
          </p:cNvSpPr>
          <p:nvPr/>
        </p:nvSpPr>
        <p:spPr bwMode="auto">
          <a:xfrm>
            <a:off x="990600" y="0"/>
            <a:ext cx="7270750" cy="963613"/>
          </a:xfrm>
          <a:prstGeom prst="rect">
            <a:avLst/>
          </a:prstGeom>
          <a:noFill/>
          <a:ln w="9525">
            <a:noFill/>
            <a:miter lim="800000"/>
            <a:headEnd/>
            <a:tailEnd/>
          </a:ln>
        </p:spPr>
        <p:txBody>
          <a:bodyPr lIns="91426" tIns="45713" rIns="91426" bIns="45713" anchor="ctr"/>
          <a:lstStyle/>
          <a:p>
            <a:pPr algn="ctr" eaLnBrk="1" hangingPunct="1">
              <a:defRPr/>
            </a:pPr>
            <a:r>
              <a:rPr lang="en-US" sz="4400">
                <a:solidFill>
                  <a:schemeClr val="bg1"/>
                </a:solidFill>
                <a:latin typeface="+mj-lt"/>
              </a:rPr>
              <a:t>Copyright</a:t>
            </a:r>
          </a:p>
        </p:txBody>
      </p:sp>
      <p:pic>
        <p:nvPicPr>
          <p:cNvPr id="13316" name="Picture 4" descr="slv049-S-T.jpg">
            <a:extLst>
              <a:ext uri="{FF2B5EF4-FFF2-40B4-BE49-F238E27FC236}">
                <a16:creationId xmlns:a16="http://schemas.microsoft.com/office/drawing/2014/main" xmlns="" id="{526B94C5-9BCE-42BC-82BD-CC951B45362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56350" y="4721225"/>
            <a:ext cx="19050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xmlns="" id="{08DA8424-1794-47A6-9E9D-8497D0679AE6}"/>
              </a:ext>
            </a:extLst>
          </p:cNvPr>
          <p:cNvSpPr txBox="1"/>
          <p:nvPr/>
        </p:nvSpPr>
        <p:spPr>
          <a:xfrm>
            <a:off x="533400" y="5181600"/>
            <a:ext cx="4873625" cy="492125"/>
          </a:xfrm>
          <a:prstGeom prst="rect">
            <a:avLst/>
          </a:prstGeom>
          <a:noFill/>
        </p:spPr>
        <p:txBody>
          <a:bodyPr wrap="none">
            <a:spAutoFit/>
          </a:bodyPr>
          <a:lstStyle/>
          <a:p>
            <a:pPr eaLnBrk="1" hangingPunct="1">
              <a:defRPr/>
            </a:pPr>
            <a:r>
              <a:rPr lang="en-US" sz="2600">
                <a:latin typeface="+mn-lt"/>
              </a:rPr>
              <a:t>Visit the </a:t>
            </a:r>
            <a:r>
              <a:rPr lang="en-US" sz="2600">
                <a:latin typeface="+mn-lt"/>
                <a:hlinkClick r:id="rId4"/>
              </a:rPr>
              <a:t>U.S. Copyright Office</a:t>
            </a:r>
            <a:endParaRPr lang="en-US" sz="2600">
              <a:latin typeface="+mn-lt"/>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xmlns="" id="{FEB4DFAE-41D8-4B40-8AA5-1F77A2F46882}"/>
              </a:ext>
            </a:extLst>
          </p:cNvPr>
          <p:cNvSpPr>
            <a:spLocks noGrp="1" noChangeArrowheads="1"/>
          </p:cNvSpPr>
          <p:nvPr>
            <p:ph type="body" idx="1"/>
          </p:nvPr>
        </p:nvSpPr>
        <p:spPr>
          <a:xfrm>
            <a:off x="381000" y="1447800"/>
            <a:ext cx="8493125" cy="4343400"/>
          </a:xfrm>
        </p:spPr>
        <p:txBody>
          <a:bodyPr/>
          <a:lstStyle/>
          <a:p>
            <a:pPr marL="385763" indent="-385763" defTabSz="1031875"/>
            <a:r>
              <a:rPr lang="en-US" altLang="en-US"/>
              <a:t>Protection </a:t>
            </a:r>
            <a:r>
              <a:rPr lang="en-US" altLang="en-US" b="1"/>
              <a:t>automatic</a:t>
            </a:r>
            <a:r>
              <a:rPr lang="en-US" altLang="en-US"/>
              <a:t>; registration not required, though recommended </a:t>
            </a:r>
          </a:p>
          <a:p>
            <a:pPr marL="385763" indent="-385763" defTabSz="1031875"/>
            <a:r>
              <a:rPr lang="en-US" altLang="en-US"/>
              <a:t>Works created after 1/78 are given protection for life of author + 70 years</a:t>
            </a:r>
          </a:p>
          <a:p>
            <a:pPr marL="385763" indent="-385763" defTabSz="1031875"/>
            <a:r>
              <a:rPr lang="en-US" altLang="en-US"/>
              <a:t>Protection for a work-for-hire (corporation owns copyright) is 95 years from first publication or 120 years from creation, whichever comes first</a:t>
            </a:r>
          </a:p>
        </p:txBody>
      </p:sp>
      <p:sp>
        <p:nvSpPr>
          <p:cNvPr id="5" name="Rectangle 4">
            <a:extLst>
              <a:ext uri="{FF2B5EF4-FFF2-40B4-BE49-F238E27FC236}">
                <a16:creationId xmlns:a16="http://schemas.microsoft.com/office/drawing/2014/main" xmlns="" id="{4E3ABB00-290D-40E8-AC34-10ECF20D6E49}"/>
              </a:ext>
            </a:extLst>
          </p:cNvPr>
          <p:cNvSpPr>
            <a:spLocks noChangeArrowheads="1"/>
          </p:cNvSpPr>
          <p:nvPr/>
        </p:nvSpPr>
        <p:spPr bwMode="auto">
          <a:xfrm>
            <a:off x="990600" y="0"/>
            <a:ext cx="7270750" cy="963613"/>
          </a:xfrm>
          <a:prstGeom prst="rect">
            <a:avLst/>
          </a:prstGeom>
          <a:noFill/>
          <a:ln w="9525">
            <a:noFill/>
            <a:miter lim="800000"/>
            <a:headEnd/>
            <a:tailEnd/>
          </a:ln>
        </p:spPr>
        <p:txBody>
          <a:bodyPr lIns="91426" tIns="45713" rIns="91426" bIns="45713" anchor="ctr"/>
          <a:lstStyle/>
          <a:p>
            <a:pPr algn="ctr" eaLnBrk="1" hangingPunct="1">
              <a:defRPr/>
            </a:pPr>
            <a:r>
              <a:rPr lang="en-US" sz="4400">
                <a:solidFill>
                  <a:schemeClr val="bg1"/>
                </a:solidFill>
                <a:latin typeface="+mj-lt"/>
              </a:rPr>
              <a:t>Copyright</a:t>
            </a: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8&quot; unique_id=&quot;10207&quot;&gt;&lt;/object&gt;&lt;object type=&quot;2&quot; unique_id=&quot;10208&quot;&gt;&lt;object type=&quot;3&quot; unique_id=&quot;10209&quot;&gt;&lt;property id=&quot;20148&quot; value=&quot;5&quot;/&gt;&lt;property id=&quot;20300&quot; value=&quot;Slide 1&quot;/&gt;&lt;property id=&quot;20307&quot; value=&quot;258&quot;/&gt;&lt;/object&gt;&lt;object type=&quot;3&quot; unique_id=&quot;10210&quot;&gt;&lt;property id=&quot;20148&quot; value=&quot;5&quot;/&gt;&lt;property id=&quot;20300&quot; value=&quot;Slide 2&quot;/&gt;&lt;property id=&quot;20307&quot; value=&quot;301&quot;/&gt;&lt;/object&gt;&lt;object type=&quot;3&quot; unique_id=&quot;10211&quot;&gt;&lt;property id=&quot;20148&quot; value=&quot;5&quot;/&gt;&lt;property id=&quot;20300&quot; value=&quot;Slide 3 - &amp;quot;Intellectual Property and Unfair Competition&amp;quot;&quot;/&gt;&lt;property id=&quot;20307&quot; value=&quot;302&quot;/&gt;&lt;/object&gt;&lt;object type=&quot;3&quot; unique_id=&quot;10212&quot;&gt;&lt;property id=&quot;20148&quot; value=&quot;5&quot;/&gt;&lt;property id=&quot;20300&quot; value=&quot;Slide 4 - &amp;quot;Learning Objectives&amp;quot;&quot;/&gt;&lt;property id=&quot;20307&quot; value=&quot;263&quot;/&gt;&lt;/object&gt;&lt;object type=&quot;3&quot; unique_id=&quot;10213&quot;&gt;&lt;property id=&quot;20148&quot; value=&quot;5&quot;/&gt;&lt;property id=&quot;20300&quot; value=&quot;Slide 5&quot;/&gt;&lt;property id=&quot;20307&quot; value=&quot;264&quot;/&gt;&lt;/object&gt;&lt;object type=&quot;3&quot; unique_id=&quot;10214&quot;&gt;&lt;property id=&quot;20148&quot; value=&quot;5&quot;/&gt;&lt;property id=&quot;20300&quot; value=&quot;Slide 6&quot;/&gt;&lt;property id=&quot;20307&quot; value=&quot;265&quot;/&gt;&lt;/object&gt;&lt;object type=&quot;3&quot; unique_id=&quot;10215&quot;&gt;&lt;property id=&quot;20148&quot; value=&quot;5&quot;/&gt;&lt;property id=&quot;20300&quot; value=&quot;Slide 7&quot;/&gt;&lt;property id=&quot;20307&quot; value=&quot;266&quot;/&gt;&lt;/object&gt;&lt;object type=&quot;3&quot; unique_id=&quot;10216&quot;&gt;&lt;property id=&quot;20148&quot; value=&quot;5&quot;/&gt;&lt;property id=&quot;20300&quot; value=&quot;Slide 8&quot;/&gt;&lt;property id=&quot;20307&quot; value=&quot;267&quot;/&gt;&lt;/object&gt;&lt;object type=&quot;3&quot; unique_id=&quot;10217&quot;&gt;&lt;property id=&quot;20148&quot; value=&quot;5&quot;/&gt;&lt;property id=&quot;20300&quot; value=&quot;Slide 9 - &amp;quot;Bilski v. Kappos&amp;quot;&quot;/&gt;&lt;property id=&quot;20307&quot; value=&quot;268&quot;/&gt;&lt;/object&gt;&lt;object type=&quot;3&quot; unique_id=&quot;10218&quot;&gt;&lt;property id=&quot;20148&quot; value=&quot;5&quot;/&gt;&lt;property id=&quot;20300&quot; value=&quot;Slide 10 - &amp;quot;KSR International Co. v. &amp;#x0D;&amp;#x0A;Teleflex, Inc.&amp;quot;&quot;/&gt;&lt;property id=&quot;20307&quot; value=&quot;303&quot;/&gt;&lt;/object&gt;&lt;object type=&quot;3&quot; unique_id=&quot;10219&quot;&gt;&lt;property id=&quot;20148&quot; value=&quot;5&quot;/&gt;&lt;property id=&quot;20300&quot; value=&quot;Slide 11&quot;/&gt;&lt;property id=&quot;20307&quot; value=&quot;304&quot;/&gt;&lt;/object&gt;&lt;object type=&quot;3&quot; unique_id=&quot;10220&quot;&gt;&lt;property id=&quot;20148&quot; value=&quot;5&quot;/&gt;&lt;property id=&quot;20300&quot; value=&quot;Slide 12&quot;/&gt;&lt;property id=&quot;20307&quot; value=&quot;269&quot;/&gt;&lt;/object&gt;&lt;object type=&quot;3&quot; unique_id=&quot;10221&quot;&gt;&lt;property id=&quot;20148&quot; value=&quot;5&quot;/&gt;&lt;property id=&quot;20300&quot; value=&quot;Slide 13&quot;/&gt;&lt;property id=&quot;20307&quot; value=&quot;270&quot;/&gt;&lt;/object&gt;&lt;object type=&quot;3&quot; unique_id=&quot;10222&quot;&gt;&lt;property id=&quot;20148&quot; value=&quot;5&quot;/&gt;&lt;property id=&quot;20300&quot; value=&quot;Slide 14 - &amp;quot;Work-for-Hire &amp;quot;&quot;/&gt;&lt;property id=&quot;20307&quot; value=&quot;271&quot;/&gt;&lt;/object&gt;&lt;object type=&quot;3&quot; unique_id=&quot;10223&quot;&gt;&lt;property id=&quot;20148&quot; value=&quot;5&quot;/&gt;&lt;property id=&quot;20300&quot; value=&quot;Slide 15 - &amp;quot;  Infringement&amp;quot;&quot;/&gt;&lt;property id=&quot;20307&quot; value=&quot;279&quot;/&gt;&lt;/object&gt;&lt;object type=&quot;3&quot; unique_id=&quot;10224&quot;&gt;&lt;property id=&quot;20148&quot; value=&quot;5&quot;/&gt;&lt;property id=&quot;20300&quot; value=&quot;Slide 16 - &amp;quot;  Proof of Infringement&amp;quot;&quot;/&gt;&lt;property id=&quot;20307&quot; value=&quot;280&quot;/&gt;&lt;/object&gt;&lt;object type=&quot;3&quot; unique_id=&quot;10225&quot;&gt;&lt;property id=&quot;20148&quot; value=&quot;5&quot;/&gt;&lt;property id=&quot;20300&quot; value=&quot;Slide 17 - &amp;quot;Metro-Goldwyn-Mayer Studios, Inc. v. Grokster, Ltd.&amp;quot;&quot;/&gt;&lt;property id=&quot;20307&quot; value=&quot;272&quot;/&gt;&lt;/object&gt;&lt;object type=&quot;3&quot; unique_id=&quot;10226&quot;&gt;&lt;property id=&quot;20148&quot; value=&quot;5&quot;/&gt;&lt;property id=&quot;20300&quot; value=&quot;Slide 18 - &amp;quot;Metro-Goldwyn-Mayer Studios, Inc. v. Grokster, Ltd.&amp;quot;&quot;/&gt;&lt;property id=&quot;20307&quot; value=&quot;273&quot;/&gt;&lt;/object&gt;&lt;object type=&quot;3&quot; unique_id=&quot;10227&quot;&gt;&lt;property id=&quot;20148&quot; value=&quot;5&quot;/&gt;&lt;property id=&quot;20300&quot; value=&quot;Slide 19 - &amp;quot;Metro-Goldwyn-Mayer Studios, Inc. v. Grokster, Ltd.&amp;quot;&quot;/&gt;&lt;property id=&quot;20307&quot; value=&quot;274&quot;/&gt;&lt;/object&gt;&lt;object type=&quot;3&quot; unique_id=&quot;10228&quot;&gt;&lt;property id=&quot;20148&quot; value=&quot;5&quot;/&gt;&lt;property id=&quot;20300&quot; value=&quot;Slide 20 - &amp;quot;Metro-Goldwyn-Mayer Studios, Inc. v. Grokster, Ltd.&amp;quot;&quot;/&gt;&lt;property id=&quot;20307&quot; value=&quot;275&quot;/&gt;&lt;/object&gt;&lt;object type=&quot;3&quot; unique_id=&quot;10229&quot;&gt;&lt;property id=&quot;20148&quot; value=&quot;5&quot;/&gt;&lt;property id=&quot;20300&quot; value=&quot;Slide 21 - &amp;quot;The “Fair Use” Defense&amp;quot;&quot;/&gt;&lt;property id=&quot;20307&quot; value=&quot;281&quot;/&gt;&lt;/object&gt;&lt;object type=&quot;3&quot; unique_id=&quot;10230&quot;&gt;&lt;property id=&quot;20148&quot; value=&quot;5&quot;/&gt;&lt;property id=&quot;20300&quot; value=&quot;Slide 22 - &amp;quot;The “Fair Use” Defense&amp;quot;&quot;/&gt;&lt;property id=&quot;20307&quot; value=&quot;282&quot;/&gt;&lt;/object&gt;&lt;object type=&quot;3&quot; unique_id=&quot;10231&quot;&gt;&lt;property id=&quot;20148&quot; value=&quot;5&quot;/&gt;&lt;property id=&quot;20300&quot; value=&quot;Slide 23 - &amp;quot;Compare Cases:  Bouchat&amp;quot;&quot;/&gt;&lt;property id=&quot;20307&quot; value=&quot;305&quot;/&gt;&lt;/object&gt;&lt;object type=&quot;3&quot; unique_id=&quot;10232&quot;&gt;&lt;property id=&quot;20148&quot; value=&quot;5&quot;/&gt;&lt;property id=&quot;20300&quot; value=&quot;Slide 24 - &amp;quot;Compare Cases:  Perfect 10&amp;quot;&quot;/&gt;&lt;property id=&quot;20307&quot; value=&quot;306&quot;/&gt;&lt;/object&gt;&lt;object type=&quot;3&quot; unique_id=&quot;10233&quot;&gt;&lt;property id=&quot;20148&quot; value=&quot;5&quot;/&gt;&lt;property id=&quot;20300&quot; value=&quot;Slide 25&quot;/&gt;&lt;property id=&quot;20307&quot; value=&quot;276&quot;/&gt;&lt;/object&gt;&lt;object type=&quot;3&quot; unique_id=&quot;10234&quot;&gt;&lt;property id=&quot;20148&quot; value=&quot;5&quot;/&gt;&lt;property id=&quot;20300&quot; value=&quot;Slide 26&quot;/&gt;&lt;property id=&quot;20307&quot; value=&quot;277&quot;/&gt;&lt;/object&gt;&lt;object type=&quot;3&quot; unique_id=&quot;10235&quot;&gt;&lt;property id=&quot;20148&quot; value=&quot;5&quot;/&gt;&lt;property id=&quot;20300&quot; value=&quot;Slide 27 - &amp;quot;Louis Vuitton Malletier, SA v. Haute Diggity Dog, LLC&amp;quot;&quot;/&gt;&lt;property id=&quot;20307&quot; value=&quot;284&quot;/&gt;&lt;/object&gt;&lt;object type=&quot;3&quot; unique_id=&quot;10236&quot;&gt;&lt;property id=&quot;20148&quot; value=&quot;5&quot;/&gt;&lt;property id=&quot;20300&quot; value=&quot;Slide 28 - &amp;quot;Louis Vuitton Malletier, SA v. Haute Diggity Dog, LLC&amp;quot;&quot;/&gt;&lt;property id=&quot;20307&quot; value=&quot;285&quot;/&gt;&lt;/object&gt;&lt;object type=&quot;3&quot; unique_id=&quot;10237&quot;&gt;&lt;property id=&quot;20148&quot; value=&quot;5&quot;/&gt;&lt;property id=&quot;20300&quot; value=&quot;Slide 29 - &amp;quot;Louis Vuitton Malletier, SA v. Haute Diggity Dog, LLC&amp;quot;&quot;/&gt;&lt;property id=&quot;20307&quot; value=&quot;286&quot;/&gt;&lt;/object&gt;&lt;object type=&quot;3&quot; unique_id=&quot;10238&quot;&gt;&lt;property id=&quot;20148&quot; value=&quot;5&quot;/&gt;&lt;property id=&quot;20300&quot; value=&quot;Slide 30 - &amp;quot;Louis Vuitton Malletier, SA v. Haute Diggity Dog, LLC&amp;quot;&quot;/&gt;&lt;property id=&quot;20307&quot; value=&quot;307&quot;/&gt;&lt;/object&gt;&lt;object type=&quot;3&quot; unique_id=&quot;10239&quot;&gt;&lt;property id=&quot;20148&quot; value=&quot;5&quot;/&gt;&lt;property id=&quot;20300&quot; value=&quot;Slide 31 - &amp;quot;E-Commerce Infringement&amp;quot;&quot;/&gt;&lt;property id=&quot;20307&quot; value=&quot;278&quot;/&gt;&lt;/object&gt;&lt;object type=&quot;3&quot; unique_id=&quot;10240&quot;&gt;&lt;property id=&quot;20148&quot; value=&quot;5&quot;/&gt;&lt;property id=&quot;20300&quot; value=&quot;Slide 32 - &amp;quot;Trade Secrets&amp;quot;&quot;/&gt;&lt;property id=&quot;20307&quot; value=&quot;292&quot;/&gt;&lt;/object&gt;&lt;object type=&quot;3&quot; unique_id=&quot;10241&quot;&gt;&lt;property id=&quot;20148&quot; value=&quot;5&quot;/&gt;&lt;property id=&quot;20300&quot; value=&quot;Slide 33 - &amp;quot;Misappropriation &amp;quot;&quot;/&gt;&lt;property id=&quot;20307&quot; value=&quot;293&quot;/&gt;&lt;/object&gt;&lt;object type=&quot;3&quot; unique_id=&quot;10242&quot;&gt;&lt;property id=&quot;20148&quot; value=&quot;5&quot;/&gt;&lt;property id=&quot;20300&quot; value=&quot;Slide 34 - &amp;quot;Commercial Torts &amp;quot;&quot;/&gt;&lt;property id=&quot;20307&quot; value=&quot;296&quot;/&gt;&lt;/object&gt;&lt;object type=&quot;3&quot; unique_id=&quot;10243&quot;&gt;&lt;property id=&quot;20148&quot; value=&quot;5&quot;/&gt;&lt;property id=&quot;20300&quot; value=&quot;Slide 35 - &amp;quot;Commercial Torts &amp;quot;&quot;/&gt;&lt;property id=&quot;20307&quot; value=&quot;297&quot;/&gt;&lt;/object&gt;&lt;object type=&quot;3&quot; unique_id=&quot;10244&quot;&gt;&lt;property id=&quot;20148&quot; value=&quot;5&quot;/&gt;&lt;property id=&quot;20300&quot; value=&quot;Slide 36 - &amp;quot;Commercial Torts &amp;quot;&quot;/&gt;&lt;property id=&quot;20307&quot; value=&quot;298&quot;/&gt;&lt;/object&gt;&lt;object type=&quot;3&quot; unique_id=&quot;10245&quot;&gt;&lt;property id=&quot;20148&quot; value=&quot;5&quot;/&gt;&lt;property id=&quot;20300&quot; value=&quot;Slide 37 - &amp;quot;Time Warner Cable, Inc. v. DIRECTV, Inc.&amp;quot;&quot;/&gt;&lt;property id=&quot;20307&quot; value=&quot;299&quot;/&gt;&lt;/object&gt;&lt;object type=&quot;3&quot; unique_id=&quot;10246&quot;&gt;&lt;property id=&quot;20148&quot; value=&quot;5&quot;/&gt;&lt;property id=&quot;20300&quot; value=&quot;Slide 38 - &amp;quot;Test Your Knowledge&amp;quot;&quot;/&gt;&lt;property id=&quot;20307&quot; value=&quot;288&quot;/&gt;&lt;/object&gt;&lt;object type=&quot;3&quot; unique_id=&quot;10247&quot;&gt;&lt;property id=&quot;20148&quot; value=&quot;5&quot;/&gt;&lt;property id=&quot;20300&quot; value=&quot;Slide 39 - &amp;quot;Test Your Knowledge&amp;quot;&quot;/&gt;&lt;property id=&quot;20307&quot; value=&quot;289&quot;/&gt;&lt;/object&gt;&lt;object type=&quot;3&quot; unique_id=&quot;10248&quot;&gt;&lt;property id=&quot;20148&quot; value=&quot;5&quot;/&gt;&lt;property id=&quot;20300&quot; value=&quot;Slide 40 - &amp;quot;Test Your Knowledge&amp;quot;&quot;/&gt;&lt;property id=&quot;20307&quot; value=&quot;290&quot;/&gt;&lt;/object&gt;&lt;object type=&quot;3&quot; unique_id=&quot;10249&quot;&gt;&lt;property id=&quot;20148&quot; value=&quot;5&quot;/&gt;&lt;property id=&quot;20300&quot; value=&quot;Slide 41 - &amp;quot;Test Your Knowledge&amp;quot;&quot;/&gt;&lt;property id=&quot;20307&quot; value=&quot;291&quot;/&gt;&lt;/object&gt;&lt;object type=&quot;3&quot; unique_id=&quot;10250&quot;&gt;&lt;property id=&quot;20148&quot; value=&quot;5&quot;/&gt;&lt;property id=&quot;20300&quot; value=&quot;Slide 42 - &amp;quot;Thought Questions&amp;quot;&quot;/&gt;&lt;property id=&quot;20307&quot; value=&quot;300&quot;/&gt;&lt;/object&gt;&lt;/object&gt;&lt;/object&gt;&lt;/database&gt;"/>
  <p:tag name="SECTOMILLISECCONVERTED" val="1"/>
</p:tagLst>
</file>

<file path=ppt/theme/theme1.xml><?xml version="1.0" encoding="utf-8"?>
<a:theme xmlns:a="http://schemas.openxmlformats.org/drawingml/2006/main" name="15e Template Complete">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15e Template Complete</Template>
  <TotalTime>0</TotalTime>
  <Words>2146</Words>
  <Application>Microsoft Office PowerPoint</Application>
  <PresentationFormat>On-screen Show (4:3)</PresentationFormat>
  <Paragraphs>155</Paragraphs>
  <Slides>25</Slides>
  <Notes>12</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15e Template Complete</vt:lpstr>
      <vt:lpstr>Intellectual Property and Unfair Competition</vt:lpstr>
      <vt:lpstr>PowerPoint Presentation</vt:lpstr>
      <vt:lpstr>PowerPoint Presentation</vt:lpstr>
      <vt:lpstr>PowerPoint Presentation</vt:lpstr>
      <vt:lpstr>PowerPoint Presentation</vt:lpstr>
      <vt:lpstr>Patents</vt:lpstr>
      <vt:lpstr>PowerPoint Presentation</vt:lpstr>
      <vt:lpstr>PowerPoint Presentation</vt:lpstr>
      <vt:lpstr>PowerPoint Presentation</vt:lpstr>
      <vt:lpstr>Ownership Rights</vt:lpstr>
      <vt:lpstr>Work-for-Hire </vt:lpstr>
      <vt:lpstr>  Infringement</vt:lpstr>
      <vt:lpstr>  Proof of Infringement</vt:lpstr>
      <vt:lpstr>The “Fair Use” Defense</vt:lpstr>
      <vt:lpstr>The “Fair Use” Defense</vt:lpstr>
      <vt:lpstr>PowerPoint Presentation</vt:lpstr>
      <vt:lpstr>Trademark</vt:lpstr>
      <vt:lpstr>PowerPoint Presentation</vt:lpstr>
      <vt:lpstr>E-Commerce Infringement</vt:lpstr>
      <vt:lpstr>Trade Secrets</vt:lpstr>
      <vt:lpstr>Misappropriation </vt:lpstr>
      <vt:lpstr>Commercial Torts </vt:lpstr>
      <vt:lpstr>Commercial Torts </vt:lpstr>
      <vt:lpstr>Commercial Torts </vt:lpstr>
      <vt:lpstr>Thought Questions</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PSE</dc:creator>
  <cp:lastModifiedBy>Shelley Akiona</cp:lastModifiedBy>
  <cp:revision>1</cp:revision>
  <cp:lastPrinted>2016-02-17T17:13:08Z</cp:lastPrinted>
  <dcterms:created xsi:type="dcterms:W3CDTF">2011-10-29T17:23:09Z</dcterms:created>
  <dcterms:modified xsi:type="dcterms:W3CDTF">2018-09-24T00:17:27Z</dcterms:modified>
</cp:coreProperties>
</file>