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260" r:id="rId2"/>
    <p:sldId id="269" r:id="rId3"/>
    <p:sldId id="270" r:id="rId4"/>
    <p:sldId id="283" r:id="rId5"/>
    <p:sldId id="274" r:id="rId6"/>
    <p:sldId id="310" r:id="rId7"/>
    <p:sldId id="275" r:id="rId8"/>
    <p:sldId id="309" r:id="rId9"/>
    <p:sldId id="271" r:id="rId10"/>
    <p:sldId id="272" r:id="rId11"/>
    <p:sldId id="273" r:id="rId12"/>
    <p:sldId id="277" r:id="rId13"/>
    <p:sldId id="278" r:id="rId14"/>
    <p:sldId id="279" r:id="rId15"/>
    <p:sldId id="280" r:id="rId16"/>
    <p:sldId id="281" r:id="rId17"/>
    <p:sldId id="282" r:id="rId18"/>
    <p:sldId id="284" r:id="rId19"/>
    <p:sldId id="285" r:id="rId20"/>
    <p:sldId id="286" r:id="rId21"/>
    <p:sldId id="287" r:id="rId22"/>
    <p:sldId id="288" r:id="rId23"/>
    <p:sldId id="290" r:id="rId24"/>
    <p:sldId id="311" r:id="rId25"/>
    <p:sldId id="291" r:id="rId26"/>
    <p:sldId id="292" r:id="rId27"/>
    <p:sldId id="293" r:id="rId28"/>
    <p:sldId id="296" r:id="rId29"/>
    <p:sldId id="297" r:id="rId30"/>
    <p:sldId id="302" r:id="rId31"/>
    <p:sldId id="303" r:id="rId32"/>
    <p:sldId id="304" r:id="rId33"/>
    <p:sldId id="305" r:id="rId34"/>
    <p:sldId id="306" r:id="rId35"/>
    <p:sldId id="307" r:id="rId36"/>
    <p:sldId id="312" r:id="rId37"/>
    <p:sldId id="313" r:id="rId38"/>
    <p:sldId id="314" r:id="rId39"/>
    <p:sldId id="315" r:id="rId40"/>
  </p:sldIdLst>
  <p:sldSz cx="9144000" cy="6858000" type="screen4x3"/>
  <p:notesSz cx="7010400" cy="9296400"/>
  <p:custDataLst>
    <p:tags r:id="rId43"/>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FFFF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18" autoAdjust="0"/>
    <p:restoredTop sz="74067" autoAdjust="0"/>
  </p:normalViewPr>
  <p:slideViewPr>
    <p:cSldViewPr>
      <p:cViewPr varScale="1">
        <p:scale>
          <a:sx n="67" d="100"/>
          <a:sy n="67" d="100"/>
        </p:scale>
        <p:origin x="1674" y="51"/>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244"/>
    </p:cViewPr>
  </p:sorterViewPr>
  <p:notesViewPr>
    <p:cSldViewPr>
      <p:cViewPr varScale="1">
        <p:scale>
          <a:sx n="68" d="100"/>
          <a:sy n="68" d="100"/>
        </p:scale>
        <p:origin x="2559" y="3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gs" Target="tags/tag1.xml"/><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lley Akiona" userId="S::akionas@yosemite.edu::914d8576-2ccb-4c2c-86a9-1cb388fb9434" providerId="AD" clId="Web-{BCEB01D1-54F6-09D6-C2E3-1DEC6A03B8FD}"/>
    <pc:docChg chg="modSld">
      <pc:chgData name="Shelley Akiona" userId="S::akionas@yosemite.edu::914d8576-2ccb-4c2c-86a9-1cb388fb9434" providerId="AD" clId="Web-{BCEB01D1-54F6-09D6-C2E3-1DEC6A03B8FD}" dt="2018-09-10T03:37:13.147" v="1" actId="20577"/>
      <pc:docMkLst>
        <pc:docMk/>
      </pc:docMkLst>
      <pc:sldChg chg="modSp">
        <pc:chgData name="Shelley Akiona" userId="S::akionas@yosemite.edu::914d8576-2ccb-4c2c-86a9-1cb388fb9434" providerId="AD" clId="Web-{BCEB01D1-54F6-09D6-C2E3-1DEC6A03B8FD}" dt="2018-09-10T03:37:13.147" v="1" actId="20577"/>
        <pc:sldMkLst>
          <pc:docMk/>
          <pc:sldMk cId="0" sldId="306"/>
        </pc:sldMkLst>
        <pc:spChg chg="mod">
          <ac:chgData name="Shelley Akiona" userId="S::akionas@yosemite.edu::914d8576-2ccb-4c2c-86a9-1cb388fb9434" providerId="AD" clId="Web-{BCEB01D1-54F6-09D6-C2E3-1DEC6A03B8FD}" dt="2018-09-10T03:37:13.147" v="1" actId="20577"/>
          <ac:spMkLst>
            <pc:docMk/>
            <pc:sldMk cId="0" sldId="306"/>
            <ac:spMk id="71683" creationId="{9A5CD55F-BFAF-47E2-9987-8691931BF6A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F77CBBB-CCEB-4F6F-ABBD-54606CAAA85C}"/>
              </a:ext>
            </a:extLst>
          </p:cNvPr>
          <p:cNvSpPr>
            <a:spLocks noGrp="1"/>
          </p:cNvSpPr>
          <p:nvPr>
            <p:ph type="hdr" sz="quarter"/>
          </p:nvPr>
        </p:nvSpPr>
        <p:spPr>
          <a:xfrm>
            <a:off x="0" y="0"/>
            <a:ext cx="3038475" cy="465138"/>
          </a:xfrm>
          <a:prstGeom prst="rect">
            <a:avLst/>
          </a:prstGeom>
        </p:spPr>
        <p:txBody>
          <a:bodyPr vert="horz" lIns="93177" tIns="46589" rIns="93177" bIns="46589"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791D93B1-1FF9-43F5-A28F-DBDCEDB7E820}"/>
              </a:ext>
            </a:extLst>
          </p:cNvPr>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eaLnBrk="1" hangingPunct="1">
              <a:defRPr sz="1200">
                <a:latin typeface="Arial" charset="0"/>
              </a:defRPr>
            </a:lvl1pPr>
          </a:lstStyle>
          <a:p>
            <a:pPr>
              <a:defRPr/>
            </a:pPr>
            <a:fld id="{A516354C-95F8-44A7-8A83-2F17CEE8BF88}" type="datetimeFigureOut">
              <a:rPr lang="en-US"/>
              <a:pPr>
                <a:defRPr/>
              </a:pPr>
              <a:t>9/10/2018</a:t>
            </a:fld>
            <a:endParaRPr lang="en-US"/>
          </a:p>
        </p:txBody>
      </p:sp>
      <p:sp>
        <p:nvSpPr>
          <p:cNvPr id="4" name="Footer Placeholder 3">
            <a:extLst>
              <a:ext uri="{FF2B5EF4-FFF2-40B4-BE49-F238E27FC236}">
                <a16:creationId xmlns:a16="http://schemas.microsoft.com/office/drawing/2014/main" id="{4A03B91C-86FE-4EBE-A332-D267C87B0993}"/>
              </a:ext>
            </a:extLst>
          </p:cNvPr>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eaLnBrk="1" hangingPunct="1">
              <a:defRPr sz="1200">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3A836D9A-BD6E-4AD5-8270-329C1F882AAA}"/>
              </a:ext>
            </a:extLst>
          </p:cNvPr>
          <p:cNvSpPr>
            <a:spLocks noGrp="1"/>
          </p:cNvSpPr>
          <p:nvPr>
            <p:ph type="sldNum" sz="quarter" idx="3"/>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CA90D6E7-5B04-41CB-91FC-ECC46EF0CF1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FC7B40C-53C7-487F-A4B7-76E06FF35BE1}"/>
              </a:ext>
            </a:extLst>
          </p:cNvPr>
          <p:cNvSpPr>
            <a:spLocks noGrp="1"/>
          </p:cNvSpPr>
          <p:nvPr>
            <p:ph type="hdr" sz="quarter"/>
          </p:nvPr>
        </p:nvSpPr>
        <p:spPr>
          <a:xfrm>
            <a:off x="0" y="0"/>
            <a:ext cx="3038475" cy="465138"/>
          </a:xfrm>
          <a:prstGeom prst="rect">
            <a:avLst/>
          </a:prstGeom>
        </p:spPr>
        <p:txBody>
          <a:bodyPr vert="horz" lIns="93177" tIns="46589" rIns="93177" bIns="46589"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3B00EB94-FFA6-4F65-9AF6-C6CFB87D008A}"/>
              </a:ext>
            </a:extLst>
          </p:cNvPr>
          <p:cNvSpPr>
            <a:spLocks noGrp="1"/>
          </p:cNvSpPr>
          <p:nvPr>
            <p:ph type="dt" idx="1"/>
          </p:nvPr>
        </p:nvSpPr>
        <p:spPr>
          <a:xfrm>
            <a:off x="3970338" y="0"/>
            <a:ext cx="3038475" cy="465138"/>
          </a:xfrm>
          <a:prstGeom prst="rect">
            <a:avLst/>
          </a:prstGeom>
        </p:spPr>
        <p:txBody>
          <a:bodyPr vert="horz" lIns="93177" tIns="46589" rIns="93177" bIns="46589" rtlCol="0"/>
          <a:lstStyle>
            <a:lvl1pPr algn="r" eaLnBrk="1" hangingPunct="1">
              <a:defRPr sz="1200">
                <a:latin typeface="Arial" charset="0"/>
              </a:defRPr>
            </a:lvl1pPr>
          </a:lstStyle>
          <a:p>
            <a:pPr>
              <a:defRPr/>
            </a:pPr>
            <a:fld id="{9AF45149-C162-41ED-B966-6D3FA9B3E005}" type="datetimeFigureOut">
              <a:rPr lang="en-US"/>
              <a:pPr>
                <a:defRPr/>
              </a:pPr>
              <a:t>9/10/2018</a:t>
            </a:fld>
            <a:endParaRPr lang="en-US"/>
          </a:p>
        </p:txBody>
      </p:sp>
      <p:sp>
        <p:nvSpPr>
          <p:cNvPr id="4" name="Slide Image Placeholder 3">
            <a:extLst>
              <a:ext uri="{FF2B5EF4-FFF2-40B4-BE49-F238E27FC236}">
                <a16:creationId xmlns:a16="http://schemas.microsoft.com/office/drawing/2014/main" id="{1BD8359B-E4F5-4F6D-8CFF-5BC243E8D98D}"/>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a:extLst>
              <a:ext uri="{FF2B5EF4-FFF2-40B4-BE49-F238E27FC236}">
                <a16:creationId xmlns:a16="http://schemas.microsoft.com/office/drawing/2014/main" id="{FA1A7BFF-32B8-4BAB-B866-51348D6FE46A}"/>
              </a:ext>
            </a:extLst>
          </p:cNvPr>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D33E886-3A89-4BF1-9579-17800C1FB4BD}"/>
              </a:ext>
            </a:extLst>
          </p:cNvPr>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84B4CEEF-9B03-4609-BA05-60B00E2E2B46}"/>
              </a:ext>
            </a:extLst>
          </p:cNvPr>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1CD6A2CD-163C-49E6-A14A-7CFB6A3CE39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162AEAA-D61B-43D8-B440-E4AC0600E50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98639EB9-DBFE-4044-8EE1-2F1139AD48E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124" name="Slide Number Placeholder 3">
            <a:extLst>
              <a:ext uri="{FF2B5EF4-FFF2-40B4-BE49-F238E27FC236}">
                <a16:creationId xmlns:a16="http://schemas.microsoft.com/office/drawing/2014/main" id="{1C752677-C4E7-47F9-BF40-C214F1F372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BC13A5F-400F-4646-85CC-6B1ECCF475AC}"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DEF4DB91-4D25-4C0A-8B6B-FB8E1B07E31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CD21E37-5774-4B45-9415-23C106E9D8A5}" type="slidenum">
              <a:rPr lang="en-US" altLang="en-US" smtClean="0">
                <a:latin typeface="Arial" panose="020B0604020202020204" pitchFamily="34" charset="0"/>
              </a:rPr>
              <a:pPr>
                <a:spcBef>
                  <a:spcPct val="0"/>
                </a:spcBef>
              </a:pPr>
              <a:t>10</a:t>
            </a:fld>
            <a:endParaRPr lang="en-US" altLang="en-US">
              <a:latin typeface="Arial" panose="020B0604020202020204" pitchFamily="34" charset="0"/>
            </a:endParaRPr>
          </a:p>
        </p:txBody>
      </p:sp>
      <p:sp>
        <p:nvSpPr>
          <p:cNvPr id="23555" name="Rectangle 2">
            <a:extLst>
              <a:ext uri="{FF2B5EF4-FFF2-40B4-BE49-F238E27FC236}">
                <a16:creationId xmlns:a16="http://schemas.microsoft.com/office/drawing/2014/main" id="{52ADFEA1-C715-4986-985B-5F9922FC586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6" name="Rectangle 3">
            <a:extLst>
              <a:ext uri="{FF2B5EF4-FFF2-40B4-BE49-F238E27FC236}">
                <a16:creationId xmlns:a16="http://schemas.microsoft.com/office/drawing/2014/main" id="{597E48D9-C850-4ECD-A2C9-E578DF3F07A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In 1987, the U.S. Supreme Court ruled in McNally v. United States to cease development of the intangible-rights doctrine (and honest-services theory) because the particular scheme did not qualify as mail fraud.    However, Congress quickly enacted § 1346 to reinstate as illegal a “scheme or artifice to deprive another of the intangible right of honest-services.”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C110FA38-763D-4C73-B355-191852B11E2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510AB17-D8A5-4C4E-928E-8A208B2BD5D9}" type="slidenum">
              <a:rPr lang="en-US" altLang="en-US" smtClean="0">
                <a:latin typeface="Arial" panose="020B0604020202020204" pitchFamily="34" charset="0"/>
              </a:rPr>
              <a:pPr>
                <a:spcBef>
                  <a:spcPct val="0"/>
                </a:spcBef>
              </a:pPr>
              <a:t>11</a:t>
            </a:fld>
            <a:endParaRPr lang="en-US" altLang="en-US">
              <a:latin typeface="Arial" panose="020B0604020202020204" pitchFamily="34" charset="0"/>
            </a:endParaRPr>
          </a:p>
        </p:txBody>
      </p:sp>
      <p:sp>
        <p:nvSpPr>
          <p:cNvPr id="25603" name="Rectangle 2">
            <a:extLst>
              <a:ext uri="{FF2B5EF4-FFF2-40B4-BE49-F238E27FC236}">
                <a16:creationId xmlns:a16="http://schemas.microsoft.com/office/drawing/2014/main" id="{F8713D24-25FC-46D9-88F3-9EF04898FE3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4" name="Rectangle 3">
            <a:extLst>
              <a:ext uri="{FF2B5EF4-FFF2-40B4-BE49-F238E27FC236}">
                <a16:creationId xmlns:a16="http://schemas.microsoft.com/office/drawing/2014/main" id="{69257000-8C7D-42E6-916A-962D33CDD9A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0D219EFF-3BEB-4DA9-9640-87A6C32A421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5E27E3-8F05-4995-9378-BA4469BEA444}" type="slidenum">
              <a:rPr lang="en-US" altLang="en-US" smtClean="0">
                <a:latin typeface="Arial" panose="020B0604020202020204" pitchFamily="34" charset="0"/>
              </a:rPr>
              <a:pPr>
                <a:spcBef>
                  <a:spcPct val="0"/>
                </a:spcBef>
              </a:pPr>
              <a:t>12</a:t>
            </a:fld>
            <a:endParaRPr lang="en-US" altLang="en-US">
              <a:latin typeface="Arial" panose="020B0604020202020204" pitchFamily="34" charset="0"/>
            </a:endParaRPr>
          </a:p>
        </p:txBody>
      </p:sp>
      <p:sp>
        <p:nvSpPr>
          <p:cNvPr id="27651" name="Rectangle 2">
            <a:extLst>
              <a:ext uri="{FF2B5EF4-FFF2-40B4-BE49-F238E27FC236}">
                <a16:creationId xmlns:a16="http://schemas.microsoft.com/office/drawing/2014/main" id="{520BD157-A683-43E5-958F-5F0EBE70382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a:extLst>
              <a:ext uri="{FF2B5EF4-FFF2-40B4-BE49-F238E27FC236}">
                <a16:creationId xmlns:a16="http://schemas.microsoft.com/office/drawing/2014/main" id="{249494BB-2452-4FB7-9F47-E8ECCB479D4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hyperlink is to the case and opinion on the Oyez Project website.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1A679CB0-2A76-4149-A505-7197114D066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374B959-1B98-4A9D-A474-E4A9DB6FCEFF}" type="slidenum">
              <a:rPr lang="en-US" altLang="en-US" smtClean="0">
                <a:latin typeface="Arial" panose="020B0604020202020204" pitchFamily="34" charset="0"/>
              </a:rPr>
              <a:pPr>
                <a:spcBef>
                  <a:spcPct val="0"/>
                </a:spcBef>
              </a:pPr>
              <a:t>13</a:t>
            </a:fld>
            <a:endParaRPr lang="en-US" altLang="en-US">
              <a:latin typeface="Arial" panose="020B0604020202020204" pitchFamily="34" charset="0"/>
            </a:endParaRPr>
          </a:p>
        </p:txBody>
      </p:sp>
      <p:sp>
        <p:nvSpPr>
          <p:cNvPr id="29699" name="Rectangle 2">
            <a:extLst>
              <a:ext uri="{FF2B5EF4-FFF2-40B4-BE49-F238E27FC236}">
                <a16:creationId xmlns:a16="http://schemas.microsoft.com/office/drawing/2014/main" id="{4BEB1524-3112-480B-955E-C8E329E698C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0" name="Rectangle 3">
            <a:extLst>
              <a:ext uri="{FF2B5EF4-FFF2-40B4-BE49-F238E27FC236}">
                <a16:creationId xmlns:a16="http://schemas.microsoft.com/office/drawing/2014/main" id="{D461E520-9FE7-4F76-8F72-DD3B34D8480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hyperlink is to the Supreme Court opinion.</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E58C6CB7-A7B4-4ED3-8BBF-F74359E1CB4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7A291730-7FE8-4EE2-8229-395A36524A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1748" name="Slide Number Placeholder 3">
            <a:extLst>
              <a:ext uri="{FF2B5EF4-FFF2-40B4-BE49-F238E27FC236}">
                <a16:creationId xmlns:a16="http://schemas.microsoft.com/office/drawing/2014/main" id="{24CB8128-45A3-4C9A-887E-A9FF3B95655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ED016CE-D001-43BA-AC75-50E301A649E2}" type="slidenum">
              <a:rPr lang="en-US" altLang="en-US" smtClean="0"/>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643519B4-62C8-4562-85CD-BF17A61A754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ED4AB07-E476-4441-90EE-ABC9B706F109}" type="slidenum">
              <a:rPr lang="en-US" altLang="en-US" smtClean="0">
                <a:latin typeface="Arial" panose="020B0604020202020204" pitchFamily="34" charset="0"/>
              </a:rPr>
              <a:pPr>
                <a:spcBef>
                  <a:spcPct val="0"/>
                </a:spcBef>
              </a:pPr>
              <a:t>15</a:t>
            </a:fld>
            <a:endParaRPr lang="en-US" altLang="en-US">
              <a:latin typeface="Arial" panose="020B0604020202020204" pitchFamily="34" charset="0"/>
            </a:endParaRPr>
          </a:p>
        </p:txBody>
      </p:sp>
      <p:sp>
        <p:nvSpPr>
          <p:cNvPr id="33795" name="Rectangle 2">
            <a:extLst>
              <a:ext uri="{FF2B5EF4-FFF2-40B4-BE49-F238E27FC236}">
                <a16:creationId xmlns:a16="http://schemas.microsoft.com/office/drawing/2014/main" id="{FCD37365-99A2-4473-9131-62268A4BD1B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6" name="Rectangle 3">
            <a:extLst>
              <a:ext uri="{FF2B5EF4-FFF2-40B4-BE49-F238E27FC236}">
                <a16:creationId xmlns:a16="http://schemas.microsoft.com/office/drawing/2014/main" id="{D5612BB8-2B37-4EF7-B4A6-665B4D0E9BB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The ruling in favor of Andersen did not prevent the collapse of the company.  The company lost most of its clients after it was indicted and as of early 2006, there were approximately 100 civil suits still pending against the firm related to audits of Enron and other companies.  The company began winding down its American operations after the indictment and from a high of 28,000 employees in the US and 85,000 worldwide, the firm as of early 2006 had only around 200 based primarily in Chicago.   There is a website for Andersen alumni to connect, but the Andersen.com website is merely one page as of 2-20-06.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E6674AB2-DA74-4D3C-898F-6D9654F20C4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0494C32-4D93-4286-AEF5-FC4D8A41174A}" type="slidenum">
              <a:rPr lang="en-US" altLang="en-US" smtClean="0">
                <a:latin typeface="Arial" panose="020B0604020202020204" pitchFamily="34" charset="0"/>
              </a:rPr>
              <a:pPr>
                <a:spcBef>
                  <a:spcPct val="0"/>
                </a:spcBef>
              </a:pPr>
              <a:t>16</a:t>
            </a:fld>
            <a:endParaRPr lang="en-US" altLang="en-US">
              <a:latin typeface="Arial" panose="020B0604020202020204" pitchFamily="34" charset="0"/>
            </a:endParaRPr>
          </a:p>
        </p:txBody>
      </p:sp>
      <p:sp>
        <p:nvSpPr>
          <p:cNvPr id="35843" name="Rectangle 2">
            <a:extLst>
              <a:ext uri="{FF2B5EF4-FFF2-40B4-BE49-F238E27FC236}">
                <a16:creationId xmlns:a16="http://schemas.microsoft.com/office/drawing/2014/main" id="{2D22A016-65D3-46D6-9C51-C0D7B009661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4" name="Rectangle 3">
            <a:extLst>
              <a:ext uri="{FF2B5EF4-FFF2-40B4-BE49-F238E27FC236}">
                <a16:creationId xmlns:a16="http://schemas.microsoft.com/office/drawing/2014/main" id="{353EDE7A-EC13-4B58-A990-6E6D18C97D8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Booking is an administrative procedure and includes fingerprinting, mugshots, etc.  Bail may be available at this stage.</a:t>
            </a:r>
          </a:p>
          <a:p>
            <a:pPr eaLnBrk="1" hangingPunct="1">
              <a:spcBef>
                <a:spcPct val="0"/>
              </a:spcBef>
              <a:buFontTx/>
              <a:buChar char="•"/>
            </a:pPr>
            <a:r>
              <a:rPr lang="en-US" altLang="en-US"/>
              <a:t>After receiving the arrest report, the prosecutor decides whether to charge the defendant with the alleged offense.</a:t>
            </a:r>
          </a:p>
          <a:p>
            <a:pPr eaLnBrk="1" hangingPunct="1">
              <a:spcBef>
                <a:spcPct val="0"/>
              </a:spcBef>
              <a:buFontTx/>
              <a:buChar char="•"/>
            </a:pPr>
            <a:r>
              <a:rPr lang="en-US" altLang="en-US"/>
              <a:t>During an initial appearance, the magistrate or judge informs the accused of the charges and outlines the accused’s constitutional rights.  If a misdemeanor in which the defendant pleads guilty, the sentence may be imposed without a later hearing.  If the accused pleads not guilty to a misdemeanor charge, a trial is set for a later date.  The magistrate sets the amount of bail for any crime when a later trial date has been set. </a:t>
            </a:r>
          </a:p>
          <a:p>
            <a:pPr eaLnBrk="1" hangingPunct="1">
              <a:spcBef>
                <a:spcPct val="0"/>
              </a:spcBef>
              <a:buFontTx/>
              <a:buChar char="•"/>
            </a:pPr>
            <a:r>
              <a:rPr lang="en-US" altLang="en-US"/>
              <a:t>In many states, the preliminary hearing is an additional protection for felony cases.  In a preliminary hearing, the prosecutor must introduce enough evidence to show probable cause that the accused committed a felony.  If convinced of probable cause, the magistrate binds over the defendant for trial.</a:t>
            </a:r>
          </a:p>
          <a:p>
            <a:pPr eaLnBrk="1" hangingPunct="1">
              <a:spcBef>
                <a:spcPct val="0"/>
              </a:spcBef>
            </a:pPr>
            <a:endParaRPr lang="en-US" altLang="en-US" sz="1400" i="1"/>
          </a:p>
          <a:p>
            <a:pPr eaLnBrk="1" hangingPunct="1">
              <a:spcBef>
                <a:spcPct val="0"/>
              </a:spcBef>
              <a:buFontTx/>
              <a:buChar char="•"/>
            </a:pPr>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4FF58752-8347-4F4B-8B57-1118D21B2F2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3C204AF-6CC0-4650-AF21-7B055EC9E7E1}" type="slidenum">
              <a:rPr lang="en-US" altLang="en-US" smtClean="0">
                <a:latin typeface="Arial" panose="020B0604020202020204" pitchFamily="34" charset="0"/>
              </a:rPr>
              <a:pPr>
                <a:spcBef>
                  <a:spcPct val="0"/>
                </a:spcBef>
              </a:pPr>
              <a:t>17</a:t>
            </a:fld>
            <a:endParaRPr lang="en-US" altLang="en-US">
              <a:latin typeface="Arial" panose="020B0604020202020204" pitchFamily="34" charset="0"/>
            </a:endParaRPr>
          </a:p>
        </p:txBody>
      </p:sp>
      <p:sp>
        <p:nvSpPr>
          <p:cNvPr id="37891" name="Rectangle 2">
            <a:extLst>
              <a:ext uri="{FF2B5EF4-FFF2-40B4-BE49-F238E27FC236}">
                <a16:creationId xmlns:a16="http://schemas.microsoft.com/office/drawing/2014/main" id="{64F91ECB-DE13-407C-800E-3BAECA352D2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2" name="Rectangle 3">
            <a:extLst>
              <a:ext uri="{FF2B5EF4-FFF2-40B4-BE49-F238E27FC236}">
                <a16:creationId xmlns:a16="http://schemas.microsoft.com/office/drawing/2014/main" id="{7DB382AF-1EC0-4353-8887-A5A75446E68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About ½ the states require a grand jury approve a decision to prosecute a person for a felony and issue an indictment.  In the other states, felony defendants may be charged by either an indictment or an information (formal charged signed by prosecutor) at the prosecutor’s discretion.  Misdemeanor cases are prosecuted by information in most states.  </a:t>
            </a:r>
          </a:p>
          <a:p>
            <a:pPr eaLnBrk="1" hangingPunct="1">
              <a:spcBef>
                <a:spcPct val="0"/>
              </a:spcBef>
              <a:buFontTx/>
              <a:buChar char="•"/>
            </a:pPr>
            <a:r>
              <a:rPr lang="en-US" altLang="en-US"/>
              <a:t>About ½ the states require a grand jury approve a decision to prosecute a person for a felony and issue an indictment.  In the other states, felony defendants may be charged by either an indictment or an information (formal charged signed by prosecutor) at the prosecutor’s discretion.  Misdemeanor cases are prosecuted by information in most states.  </a:t>
            </a:r>
          </a:p>
          <a:p>
            <a:pPr eaLnBrk="1" hangingPunct="1">
              <a:spcBef>
                <a:spcPct val="0"/>
              </a:spcBef>
              <a:buFontTx/>
              <a:buChar char="•"/>
            </a:pPr>
            <a:r>
              <a:rPr lang="en-US" altLang="en-US"/>
              <a:t>In an arraignment, the defendant is brought before a judge, informed of all charges, and asked to enter a plea (guilty, not guilty, or nolo contendere).   </a:t>
            </a:r>
          </a:p>
          <a:p>
            <a:pPr eaLnBrk="1" hangingPunct="1">
              <a:spcBef>
                <a:spcPct val="0"/>
              </a:spcBef>
              <a:buFontTx/>
              <a:buChar char="•"/>
            </a:pPr>
            <a:r>
              <a:rPr lang="en-US" altLang="en-US"/>
              <a:t>Evidence of a guilty plea may be admissible in a later civil case against the defendant for the same conduct, but a nolo contendere plea is inadmissible in a later civil action.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DAC2AA23-E835-423E-BCDD-03FA1B060DC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BAC0BF-F161-4AD1-A9B3-2663EBBCBFBD}" type="slidenum">
              <a:rPr lang="en-US" altLang="en-US" smtClean="0">
                <a:latin typeface="Arial" panose="020B0604020202020204" pitchFamily="34" charset="0"/>
              </a:rPr>
              <a:pPr>
                <a:spcBef>
                  <a:spcPct val="0"/>
                </a:spcBef>
              </a:pPr>
              <a:t>18</a:t>
            </a:fld>
            <a:endParaRPr lang="en-US" altLang="en-US">
              <a:latin typeface="Arial" panose="020B0604020202020204" pitchFamily="34" charset="0"/>
            </a:endParaRPr>
          </a:p>
        </p:txBody>
      </p:sp>
      <p:sp>
        <p:nvSpPr>
          <p:cNvPr id="39939" name="Rectangle 2">
            <a:extLst>
              <a:ext uri="{FF2B5EF4-FFF2-40B4-BE49-F238E27FC236}">
                <a16:creationId xmlns:a16="http://schemas.microsoft.com/office/drawing/2014/main" id="{216F0CA5-AA2D-4D96-8956-FFE1D5C1172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2" name="Rectangle 3">
            <a:extLst>
              <a:ext uri="{FF2B5EF4-FFF2-40B4-BE49-F238E27FC236}">
                <a16:creationId xmlns:a16="http://schemas.microsoft.com/office/drawing/2014/main" id="{A6B16112-F4AC-4CDC-8CAC-EA5D3927DB2D}"/>
              </a:ext>
            </a:extLst>
          </p:cNvPr>
          <p:cNvSpPr>
            <a:spLocks noGrp="1" noChangeArrowheads="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lnSpcReduction="10000"/>
          </a:bodyPr>
          <a:lstStyle/>
          <a:p>
            <a:pPr eaLnBrk="1" hangingPunct="1">
              <a:spcBef>
                <a:spcPct val="0"/>
              </a:spcBef>
              <a:buFontTx/>
              <a:buChar char="•"/>
              <a:defRPr/>
            </a:pPr>
            <a:r>
              <a:rPr lang="en-US" altLang="en-US" sz="1500" i="1"/>
              <a:t>United States v. Hall</a:t>
            </a:r>
            <a:r>
              <a:rPr lang="en-US" altLang="en-US" i="1"/>
              <a:t>:</a:t>
            </a:r>
          </a:p>
          <a:p>
            <a:pPr eaLnBrk="1" hangingPunct="1">
              <a:spcBef>
                <a:spcPct val="0"/>
              </a:spcBef>
              <a:buFontTx/>
              <a:buChar char="•"/>
              <a:defRPr/>
            </a:pPr>
            <a:r>
              <a:rPr lang="en-US" altLang="en-US"/>
              <a:t>William T. Parks, a special agent of the U.S. Customs Service, was investigating allegations that Bet-Air, Inc. (a Miami-based seller of spare aviation parts and supplies) had supplied restricted military parts to Iran. Parks entered Bet-Air’s property and removed, from a garbage dumpster, a bag of shredded documents. The dumpster was located near the Bet-Air offices in a parking area reserved for the firm’s employees. To reach the dumpster, Parks had to travel 40 yards on a private paved road. No signs indicated that the road was private. In later judicial proceedings, Parks testified that at the time he traveled on the road, he did not know he was on Bet-Air’s property.</a:t>
            </a:r>
          </a:p>
          <a:p>
            <a:pPr eaLnBrk="1" hangingPunct="1">
              <a:spcBef>
                <a:spcPct val="0"/>
              </a:spcBef>
              <a:buFontTx/>
              <a:buChar char="•"/>
              <a:defRPr/>
            </a:pPr>
            <a:r>
              <a:rPr lang="en-US" altLang="en-US"/>
              <a:t>When reconstructed, some of the previously shredded documents contained information seemingly relevant to the investigation. Parks used the shredded documents and the information they revealed as the basis for obtaining a warrant to search the Bel-Air premises. In executing the search warrant, Parks and other law enforcement officers seized numerous documents and Bet-Air records.</a:t>
            </a:r>
          </a:p>
          <a:p>
            <a:pPr eaLnBrk="1" hangingPunct="1">
              <a:spcBef>
                <a:spcPct val="0"/>
              </a:spcBef>
              <a:buFontTx/>
              <a:buChar char="•"/>
              <a:defRPr/>
            </a:pPr>
            <a:r>
              <a:rPr lang="en-US" altLang="en-US"/>
              <a:t>A federal grand jury later indicted Bet-Air’s chairman, Terrence Hall, and other defendants on various counts related to</a:t>
            </a:r>
          </a:p>
          <a:p>
            <a:pPr eaLnBrk="1" hangingPunct="1">
              <a:spcBef>
                <a:spcPct val="0"/>
              </a:spcBef>
              <a:defRPr/>
            </a:pPr>
            <a:r>
              <a:rPr lang="en-US" altLang="en-US"/>
              <a:t>the alleged supplying of restricted military parts to Iran. Contending that the Fourth Amendment had been violated, Hall filed a motion asking the court to suppress (i.e., exclude) all evidence derived from the warrantless search of the dumpster and all evidence seized during the search of the Bet-Air premises (the search pursuant to the warrant). The federal district court denied Hall’s motion. Following a jury trial, Hall was convicted on all counts and sentenced to prison. Hall appealed to the 11th Circuit Court of Appeals.</a:t>
            </a:r>
          </a:p>
          <a:p>
            <a:pPr eaLnBrk="1" hangingPunct="1">
              <a:spcBef>
                <a:spcPct val="0"/>
              </a:spcBef>
              <a:defRPr/>
            </a:pPr>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2E66515F-5227-4DDE-84EA-C5E06F0A51E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2933EF1-0744-4CE2-8213-837DD49E148C}" type="slidenum">
              <a:rPr lang="en-US" altLang="en-US" smtClean="0">
                <a:latin typeface="Arial" panose="020B0604020202020204" pitchFamily="34" charset="0"/>
              </a:rPr>
              <a:pPr>
                <a:spcBef>
                  <a:spcPct val="0"/>
                </a:spcBef>
              </a:pPr>
              <a:t>19</a:t>
            </a:fld>
            <a:endParaRPr lang="en-US" altLang="en-US">
              <a:latin typeface="Arial" panose="020B0604020202020204" pitchFamily="34" charset="0"/>
            </a:endParaRPr>
          </a:p>
        </p:txBody>
      </p:sp>
      <p:sp>
        <p:nvSpPr>
          <p:cNvPr id="41987" name="Rectangle 2">
            <a:extLst>
              <a:ext uri="{FF2B5EF4-FFF2-40B4-BE49-F238E27FC236}">
                <a16:creationId xmlns:a16="http://schemas.microsoft.com/office/drawing/2014/main" id="{AF7F2852-0CF2-41E1-9486-4FA761BACB0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a:extLst>
              <a:ext uri="{FF2B5EF4-FFF2-40B4-BE49-F238E27FC236}">
                <a16:creationId xmlns:a16="http://schemas.microsoft.com/office/drawing/2014/main" id="{6D58173A-0720-4513-9548-1340E077A2A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The hyperlink is to the case opinion on the Findlaw.com website.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336FBB1B-D1FE-4477-9038-4F8FD06335B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075CE492-B3C9-4A2B-A465-EB82A9C94D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See the Federal Sentencing Guidelines</a:t>
            </a:r>
          </a:p>
        </p:txBody>
      </p:sp>
      <p:sp>
        <p:nvSpPr>
          <p:cNvPr id="7172" name="Slide Number Placeholder 3">
            <a:extLst>
              <a:ext uri="{FF2B5EF4-FFF2-40B4-BE49-F238E27FC236}">
                <a16:creationId xmlns:a16="http://schemas.microsoft.com/office/drawing/2014/main" id="{29259FAA-9111-4D6E-8A6A-5EDD17E6D7C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76C22A7-D454-4DD7-862E-6614ED93541C}" type="slidenum">
              <a:rPr lang="en-US" altLang="en-US" smtClean="0">
                <a:latin typeface="Arial" panose="020B0604020202020204" pitchFamily="34" charset="0"/>
              </a:rPr>
              <a:pPr>
                <a:spcBef>
                  <a:spcPct val="0"/>
                </a:spcBef>
              </a:pPr>
              <a:t>2</a:t>
            </a:fld>
            <a:endParaRPr lang="en-US"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31B18BC1-6D63-4DA5-A1D8-CB48F332345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C789ACB-538D-4511-87D8-2E43760B4D56}" type="slidenum">
              <a:rPr lang="en-US" altLang="en-US" smtClean="0">
                <a:latin typeface="Arial" panose="020B0604020202020204" pitchFamily="34" charset="0"/>
              </a:rPr>
              <a:pPr>
                <a:spcBef>
                  <a:spcPct val="0"/>
                </a:spcBef>
              </a:pPr>
              <a:t>20</a:t>
            </a:fld>
            <a:endParaRPr lang="en-US" altLang="en-US">
              <a:latin typeface="Arial" panose="020B0604020202020204" pitchFamily="34" charset="0"/>
            </a:endParaRPr>
          </a:p>
        </p:txBody>
      </p:sp>
      <p:sp>
        <p:nvSpPr>
          <p:cNvPr id="44035" name="Rectangle 2">
            <a:extLst>
              <a:ext uri="{FF2B5EF4-FFF2-40B4-BE49-F238E27FC236}">
                <a16:creationId xmlns:a16="http://schemas.microsoft.com/office/drawing/2014/main" id="{84D9BE87-2EF0-4F6D-B65A-4726CDA4ADB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6" name="Rectangle 3">
            <a:extLst>
              <a:ext uri="{FF2B5EF4-FFF2-40B4-BE49-F238E27FC236}">
                <a16:creationId xmlns:a16="http://schemas.microsoft.com/office/drawing/2014/main" id="{BCC5701A-26F6-4CA7-B6A5-C4342A59EED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Ask your students what they consider reasonable steps to restrict public access to garbage.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1E4BB907-FA51-444F-BA2A-B40D4A6055A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FACD75-BABB-4E5E-AB83-9718C44C61DB}" type="slidenum">
              <a:rPr lang="en-US" altLang="en-US" smtClean="0">
                <a:latin typeface="Arial" panose="020B0604020202020204" pitchFamily="34" charset="0"/>
              </a:rPr>
              <a:pPr>
                <a:spcBef>
                  <a:spcPct val="0"/>
                </a:spcBef>
              </a:pPr>
              <a:t>21</a:t>
            </a:fld>
            <a:endParaRPr lang="en-US" altLang="en-US">
              <a:latin typeface="Arial" panose="020B0604020202020204" pitchFamily="34" charset="0"/>
            </a:endParaRPr>
          </a:p>
        </p:txBody>
      </p:sp>
      <p:sp>
        <p:nvSpPr>
          <p:cNvPr id="46083" name="Rectangle 2">
            <a:extLst>
              <a:ext uri="{FF2B5EF4-FFF2-40B4-BE49-F238E27FC236}">
                <a16:creationId xmlns:a16="http://schemas.microsoft.com/office/drawing/2014/main" id="{9C551A86-87F1-4AA0-A5D8-9F4DC41F847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4" name="Rectangle 3">
            <a:extLst>
              <a:ext uri="{FF2B5EF4-FFF2-40B4-BE49-F238E27FC236}">
                <a16:creationId xmlns:a16="http://schemas.microsoft.com/office/drawing/2014/main" id="{229DFBA2-C285-4ECE-A684-5400217B47C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Court noted that an exception exists for a small business over which an individual exercises daily management and control over the entire operation.    Note that in a cube farm (depicted), there may be little or no expectation of privacy.</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1A71CE0D-D438-41BA-86E8-8CCE85E35CB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594A921-6A28-4330-8B4A-46A7CCFAD322}" type="slidenum">
              <a:rPr lang="en-US" altLang="en-US" smtClean="0">
                <a:latin typeface="Arial" panose="020B0604020202020204" pitchFamily="34" charset="0"/>
              </a:rPr>
              <a:pPr>
                <a:spcBef>
                  <a:spcPct val="0"/>
                </a:spcBef>
              </a:pPr>
              <a:t>22</a:t>
            </a:fld>
            <a:endParaRPr lang="en-US" altLang="en-US">
              <a:latin typeface="Arial" panose="020B0604020202020204" pitchFamily="34" charset="0"/>
            </a:endParaRPr>
          </a:p>
        </p:txBody>
      </p:sp>
      <p:sp>
        <p:nvSpPr>
          <p:cNvPr id="48131" name="Rectangle 2">
            <a:extLst>
              <a:ext uri="{FF2B5EF4-FFF2-40B4-BE49-F238E27FC236}">
                <a16:creationId xmlns:a16="http://schemas.microsoft.com/office/drawing/2014/main" id="{B43EDB62-EC83-4778-BC7B-4AEDBEAF062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2" name="Rectangle 3">
            <a:extLst>
              <a:ext uri="{FF2B5EF4-FFF2-40B4-BE49-F238E27FC236}">
                <a16:creationId xmlns:a16="http://schemas.microsoft.com/office/drawing/2014/main" id="{E4A3D755-C837-452D-8F3E-4BA896589B5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7564A0E5-48CD-4FFF-9290-E899CBB1FA4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0192FF4-2457-4748-9166-73F645A4AC6F}" type="slidenum">
              <a:rPr lang="en-US" altLang="en-US" smtClean="0">
                <a:latin typeface="Arial" panose="020B0604020202020204" pitchFamily="34" charset="0"/>
              </a:rPr>
              <a:pPr>
                <a:spcBef>
                  <a:spcPct val="0"/>
                </a:spcBef>
              </a:pPr>
              <a:t>23</a:t>
            </a:fld>
            <a:endParaRPr lang="en-US" altLang="en-US">
              <a:latin typeface="Arial" panose="020B0604020202020204" pitchFamily="34" charset="0"/>
            </a:endParaRPr>
          </a:p>
        </p:txBody>
      </p:sp>
      <p:sp>
        <p:nvSpPr>
          <p:cNvPr id="50179" name="Rectangle 2">
            <a:extLst>
              <a:ext uri="{FF2B5EF4-FFF2-40B4-BE49-F238E27FC236}">
                <a16:creationId xmlns:a16="http://schemas.microsoft.com/office/drawing/2014/main" id="{2723CDF3-5799-4CE9-B54D-1C258E753AE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80" name="Rectangle 3">
            <a:extLst>
              <a:ext uri="{FF2B5EF4-FFF2-40B4-BE49-F238E27FC236}">
                <a16:creationId xmlns:a16="http://schemas.microsoft.com/office/drawing/2014/main" id="{DD49444F-BCF7-4545-9247-93193486189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In Kentucky v. King, 2011 U.S. LEXIS 3541 (U.S. Sup. Ct. 2011), the Supreme Court held that the exigent circumstances exception to the Fourth Amendment’s warrant requirement justifies police officers’ warrantless entry into and search of residential property if the officers, after knocking on the door and announcing their presence, become concerned that evidence may be destroyed.</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1C50A555-02F5-4B71-9B2E-0CFEFF393E6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7C833CA-D912-495D-B17D-2E050733DD3A}" type="slidenum">
              <a:rPr lang="en-US" altLang="en-US" smtClean="0">
                <a:latin typeface="Arial" panose="020B0604020202020204" pitchFamily="34" charset="0"/>
              </a:rPr>
              <a:pPr>
                <a:spcBef>
                  <a:spcPct val="0"/>
                </a:spcBef>
              </a:pPr>
              <a:t>24</a:t>
            </a:fld>
            <a:endParaRPr lang="en-US" altLang="en-US">
              <a:latin typeface="Arial" panose="020B0604020202020204" pitchFamily="34" charset="0"/>
            </a:endParaRPr>
          </a:p>
        </p:txBody>
      </p:sp>
      <p:sp>
        <p:nvSpPr>
          <p:cNvPr id="52227" name="Rectangle 2">
            <a:extLst>
              <a:ext uri="{FF2B5EF4-FFF2-40B4-BE49-F238E27FC236}">
                <a16:creationId xmlns:a16="http://schemas.microsoft.com/office/drawing/2014/main" id="{A7A26095-1AEF-4F26-9651-AA7CDEEF5A1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8" name="Rectangle 3">
            <a:extLst>
              <a:ext uri="{FF2B5EF4-FFF2-40B4-BE49-F238E27FC236}">
                <a16:creationId xmlns:a16="http://schemas.microsoft.com/office/drawing/2014/main" id="{480C7C4A-A140-41D6-A1AE-4991549FAAA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In Kentucky v. King, 2011 U.S. LEXIS 3541 (U.S. Sup. Ct. 2011), the Supreme Court held that the exigent circumstances exception to the Fourth Amendment’s warrant requirement justifies police officers’ warrantless entry into and search of residential property if the officers, after knocking on the door and announcing their presence, become concerned that evidence may be destroyed.</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83B4DD0B-607F-46B5-8AA4-9A94F2E1C17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7DB8BA-17A9-4D27-9A76-2D51028359FB}" type="slidenum">
              <a:rPr lang="en-US" altLang="en-US" smtClean="0">
                <a:latin typeface="Arial" panose="020B0604020202020204" pitchFamily="34" charset="0"/>
              </a:rPr>
              <a:pPr>
                <a:spcBef>
                  <a:spcPct val="0"/>
                </a:spcBef>
              </a:pPr>
              <a:t>25</a:t>
            </a:fld>
            <a:endParaRPr lang="en-US" altLang="en-US">
              <a:latin typeface="Arial" panose="020B0604020202020204" pitchFamily="34" charset="0"/>
            </a:endParaRPr>
          </a:p>
        </p:txBody>
      </p:sp>
      <p:sp>
        <p:nvSpPr>
          <p:cNvPr id="54275" name="Rectangle 2">
            <a:extLst>
              <a:ext uri="{FF2B5EF4-FFF2-40B4-BE49-F238E27FC236}">
                <a16:creationId xmlns:a16="http://schemas.microsoft.com/office/drawing/2014/main" id="{6EF8C23E-2F16-41E6-A45B-801CC800723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6" name="Rectangle 3">
            <a:extLst>
              <a:ext uri="{FF2B5EF4-FFF2-40B4-BE49-F238E27FC236}">
                <a16:creationId xmlns:a16="http://schemas.microsoft.com/office/drawing/2014/main" id="{31616E03-F359-4657-AD81-538B9099440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hyperlink is to the case decision on the Oyez.org website.  The Supreme Court in </a:t>
            </a:r>
            <a:r>
              <a:rPr lang="en-US" altLang="en-US" i="1"/>
              <a:t>Hudson v. Michigan </a:t>
            </a:r>
            <a:r>
              <a:rPr lang="en-US" altLang="en-US"/>
              <a:t>concluded:  “In sum, the social costs of applying the exclusionary rule to knock-and-announce violations are considerable; the incentive to such violations is minimal to begin with, and the extant deterrences against them are substantial – incomparably greater than the factors deterring warrantless entries when [</a:t>
            </a:r>
            <a:r>
              <a:rPr lang="en-US" altLang="en-US" i="1"/>
              <a:t>Mapp v. Ohio</a:t>
            </a:r>
            <a:r>
              <a:rPr lang="en-US" altLang="en-US"/>
              <a:t>] was decided.   Resort to the massive remedy of suppressing evidence of guilt is unjustified.”</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42C51259-BEB7-4FA7-9714-EB8C37BA0DC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2F32028-85D9-4A14-A3A8-E7885F913ED1}" type="slidenum">
              <a:rPr lang="en-US" altLang="en-US" smtClean="0">
                <a:latin typeface="Arial" panose="020B0604020202020204" pitchFamily="34" charset="0"/>
              </a:rPr>
              <a:pPr>
                <a:spcBef>
                  <a:spcPct val="0"/>
                </a:spcBef>
              </a:pPr>
              <a:t>26</a:t>
            </a:fld>
            <a:endParaRPr lang="en-US" altLang="en-US">
              <a:latin typeface="Arial" panose="020B0604020202020204" pitchFamily="34" charset="0"/>
            </a:endParaRPr>
          </a:p>
        </p:txBody>
      </p:sp>
      <p:sp>
        <p:nvSpPr>
          <p:cNvPr id="56323" name="Rectangle 2">
            <a:extLst>
              <a:ext uri="{FF2B5EF4-FFF2-40B4-BE49-F238E27FC236}">
                <a16:creationId xmlns:a16="http://schemas.microsoft.com/office/drawing/2014/main" id="{85BE83CC-72F5-48C4-A36C-83FE54D8B84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4" name="Rectangle 3">
            <a:extLst>
              <a:ext uri="{FF2B5EF4-FFF2-40B4-BE49-F238E27FC236}">
                <a16:creationId xmlns:a16="http://schemas.microsoft.com/office/drawing/2014/main" id="{0275F73A-854F-409D-9CA9-23972530FD8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The hyperlink is to the Act.  The PATRIOT Act is highly controversial.  Some sections have already been declared unconstitutional and challenges to the constitutionality of the law continue.  </a:t>
            </a:r>
          </a:p>
          <a:p>
            <a:pPr eaLnBrk="1" hangingPunct="1">
              <a:spcBef>
                <a:spcPct val="0"/>
              </a:spcBef>
              <a:buFontTx/>
              <a:buChar char="•"/>
            </a:pPr>
            <a:r>
              <a:rPr lang="en-US" altLang="en-US"/>
              <a:t>Included in the USA PATRIOT Act are measures allowing the federal government significantly expanded ability, in terrorism-related investigations, to conduct searches of property, monitor Internet activities, and track electronic communications. Most, though not all, actions of that nature require a warrant from a special court known as the Foreign Intelligence Surveillance Court. The statute contemplates, however, that such warrants may be issued upon less of a showing by the government than would ordinarily be required, and may be more sweeping than usual in terms of geographic application. Moreover, warrants issued by the special court for the search of property can be of the so-called “sneak and peek” variety, under which the FBI need not produce the warrant for the property owner or possessor to see and need not notify an absent property owner or possessor that the search took place (unlike the rules typically applicable to execution of “regular” warrants). The USA PATRIOT Act also calls for banks to report seemingly suspicious monetary deposits, and any deposits exceeding $10,000, not only to the Treasury Department (as required by prior law) but also to the Central Intelligence Agency and other federal intelligence agencies. In addition, the statute enables federal law enforcement authorities to seek a Surveillance Court warrant for the obtaining of individuals’ credit, medical, and student records, regardless of state or federal privacy laws that would otherwise have applied. </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330FB1A2-6292-4103-B19F-41CD8BFAEC9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435A0B4-5179-4A2C-B460-A97CE49094B9}" type="slidenum">
              <a:rPr lang="en-US" altLang="en-US" smtClean="0">
                <a:latin typeface="Arial" panose="020B0604020202020204" pitchFamily="34" charset="0"/>
              </a:rPr>
              <a:pPr>
                <a:spcBef>
                  <a:spcPct val="0"/>
                </a:spcBef>
              </a:pPr>
              <a:t>27</a:t>
            </a:fld>
            <a:endParaRPr lang="en-US" altLang="en-US">
              <a:latin typeface="Arial" panose="020B0604020202020204" pitchFamily="34" charset="0"/>
            </a:endParaRPr>
          </a:p>
        </p:txBody>
      </p:sp>
      <p:sp>
        <p:nvSpPr>
          <p:cNvPr id="58371" name="Rectangle 2">
            <a:extLst>
              <a:ext uri="{FF2B5EF4-FFF2-40B4-BE49-F238E27FC236}">
                <a16:creationId xmlns:a16="http://schemas.microsoft.com/office/drawing/2014/main" id="{65108839-AC6D-4626-9CA9-4834F2F42BA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2" name="Rectangle 3">
            <a:extLst>
              <a:ext uri="{FF2B5EF4-FFF2-40B4-BE49-F238E27FC236}">
                <a16:creationId xmlns:a16="http://schemas.microsoft.com/office/drawing/2014/main" id="{E277696E-04C6-4847-849C-6003D7FDE61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“No person shall be held to answer for a capital, or otherwise infamous crime, unless on a presentment or indictment of a Grand Jury, except in cases arising in the land or naval forces, or in the Militia, when in actual service in time of War or public danger; nor shall any person be subject for the same offence to be twice put in jeopardy of life or limb; nor shall be compelled in any criminal case to be a witness against himself, nor be deprived of life, liberty, or property, without due process of law; nor shall private property be taken for public use, without just compensation.” </a:t>
            </a:r>
          </a:p>
          <a:p>
            <a:pPr lvl="1" eaLnBrk="1" hangingPunct="1">
              <a:spcBef>
                <a:spcPct val="0"/>
              </a:spcBef>
            </a:pPr>
            <a:r>
              <a:rPr lang="en-US" altLang="en-US" i="1"/>
              <a:t>— The Fifth Amendment to the U.S. Constitution</a:t>
            </a:r>
            <a:r>
              <a:rPr lang="en-US" altLang="en-US"/>
              <a:t> </a:t>
            </a:r>
          </a:p>
          <a:p>
            <a:pPr eaLnBrk="1" hangingPunct="1">
              <a:spcBef>
                <a:spcPct val="0"/>
              </a:spcBef>
              <a:buFontTx/>
              <a:buChar char="•"/>
            </a:pPr>
            <a:r>
              <a:rPr lang="en-US" altLang="en-US"/>
              <a:t>The </a:t>
            </a:r>
            <a:r>
              <a:rPr lang="en-US" altLang="en-US" i="1"/>
              <a:t>Miranda v. Arizona </a:t>
            </a:r>
            <a:r>
              <a:rPr lang="en-US" altLang="en-US"/>
              <a:t>decision, to safeguard the Fifth Amendment right, requires police officers to warn a defendant that the defendant has “the right to remain silent.”</a:t>
            </a:r>
          </a:p>
          <a:p>
            <a:pPr eaLnBrk="1" hangingPunct="1">
              <a:spcBef>
                <a:spcPct val="0"/>
              </a:spcBef>
              <a:buFontTx/>
              <a:buChar char="•"/>
            </a:pPr>
            <a:r>
              <a:rPr lang="en-US" altLang="en-US"/>
              <a:t>In </a:t>
            </a:r>
            <a:r>
              <a:rPr lang="en-US" altLang="en-US" i="1"/>
              <a:t>Dickerson v. United States </a:t>
            </a:r>
            <a:r>
              <a:rPr lang="en-US" altLang="en-US"/>
              <a:t>(2000), the Supreme Court classified the </a:t>
            </a:r>
            <a:r>
              <a:rPr lang="en-US" altLang="en-US" i="1"/>
              <a:t>Miranda </a:t>
            </a:r>
            <a:r>
              <a:rPr lang="en-US" altLang="en-US"/>
              <a:t>warnings as a constitutional rule, which Congress could not legislatively overrule.</a:t>
            </a:r>
          </a:p>
          <a:p>
            <a:pPr eaLnBrk="1" hangingPunct="1">
              <a:spcBef>
                <a:spcPct val="0"/>
              </a:spcBef>
              <a:buFontTx/>
              <a:buChar char="•"/>
            </a:pPr>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D6800614-1120-4D49-884B-1CA4F43D420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A4932C8-E66A-44F3-A618-E5C5F6BE3068}" type="slidenum">
              <a:rPr lang="en-US" altLang="en-US" smtClean="0">
                <a:latin typeface="Arial" panose="020B0604020202020204" pitchFamily="34" charset="0"/>
              </a:rPr>
              <a:pPr>
                <a:spcBef>
                  <a:spcPct val="0"/>
                </a:spcBef>
              </a:pPr>
              <a:t>28</a:t>
            </a:fld>
            <a:endParaRPr lang="en-US" altLang="en-US">
              <a:latin typeface="Arial" panose="020B0604020202020204" pitchFamily="34" charset="0"/>
            </a:endParaRPr>
          </a:p>
        </p:txBody>
      </p:sp>
      <p:sp>
        <p:nvSpPr>
          <p:cNvPr id="60419" name="Rectangle 2">
            <a:extLst>
              <a:ext uri="{FF2B5EF4-FFF2-40B4-BE49-F238E27FC236}">
                <a16:creationId xmlns:a16="http://schemas.microsoft.com/office/drawing/2014/main" id="{6DA8C988-914B-4B99-B9DB-88AD5E71784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20" name="Rectangle 3">
            <a:extLst>
              <a:ext uri="{FF2B5EF4-FFF2-40B4-BE49-F238E27FC236}">
                <a16:creationId xmlns:a16="http://schemas.microsoft.com/office/drawing/2014/main" id="{D3F5CDFD-A6D5-4AA4-9509-7EFA08CC749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a:extLst>
              <a:ext uri="{FF2B5EF4-FFF2-40B4-BE49-F238E27FC236}">
                <a16:creationId xmlns:a16="http://schemas.microsoft.com/office/drawing/2014/main" id="{6E41BD90-A28D-44B0-BA05-788FE19182F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F37E1EA-DBCC-4F63-8714-072BFF4D7742}" type="slidenum">
              <a:rPr lang="en-US" altLang="en-US" smtClean="0">
                <a:latin typeface="Arial" panose="020B0604020202020204" pitchFamily="34" charset="0"/>
              </a:rPr>
              <a:pPr>
                <a:spcBef>
                  <a:spcPct val="0"/>
                </a:spcBef>
              </a:pPr>
              <a:t>29</a:t>
            </a:fld>
            <a:endParaRPr lang="en-US" altLang="en-US">
              <a:latin typeface="Arial" panose="020B0604020202020204" pitchFamily="34" charset="0"/>
            </a:endParaRPr>
          </a:p>
        </p:txBody>
      </p:sp>
      <p:sp>
        <p:nvSpPr>
          <p:cNvPr id="62467" name="Rectangle 2">
            <a:extLst>
              <a:ext uri="{FF2B5EF4-FFF2-40B4-BE49-F238E27FC236}">
                <a16:creationId xmlns:a16="http://schemas.microsoft.com/office/drawing/2014/main" id="{63081128-C766-4386-8C54-BA044D7BCD9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8" name="Rectangle 3">
            <a:extLst>
              <a:ext uri="{FF2B5EF4-FFF2-40B4-BE49-F238E27FC236}">
                <a16:creationId xmlns:a16="http://schemas.microsoft.com/office/drawing/2014/main" id="{40E5452F-E78C-4629-9CFE-B42D6FE6646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“In all criminal prosecutions, the accused shall enjoy the right to a speedy and public trial, by an impartial jury of the State and district wherein the crime shall have been committed, which district shall have been previously ascertained by law, and to be informed of the nature and cause of the accusation; to be confronted with the witnesses against him; to have compulsory process for obtaining witnesses in his favor, and to have the Assistance of Counsel for his defence.” </a:t>
            </a:r>
          </a:p>
          <a:p>
            <a:pPr lvl="1" eaLnBrk="1" hangingPunct="1">
              <a:spcBef>
                <a:spcPct val="0"/>
              </a:spcBef>
            </a:pPr>
            <a:r>
              <a:rPr lang="en-US" altLang="en-US" i="1"/>
              <a:t>— The Sixth Amendment to the U.S. Constitution</a:t>
            </a:r>
            <a:r>
              <a:rPr lang="en-US" altLang="en-US"/>
              <a:t> </a:t>
            </a:r>
          </a:p>
          <a:p>
            <a:pPr eaLnBrk="1" hangingPunct="1">
              <a:spcBef>
                <a:spcPct val="0"/>
              </a:spcBef>
              <a:buFontTx/>
              <a:buChar char="•"/>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10A911D9-DC49-42D1-A9A1-A991898997A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A625F1C-502E-409C-BEA7-7D2566A3BA0B}" type="slidenum">
              <a:rPr lang="en-US" altLang="en-US" smtClean="0">
                <a:latin typeface="Arial" panose="020B0604020202020204" pitchFamily="34" charset="0"/>
              </a:rPr>
              <a:pPr>
                <a:spcBef>
                  <a:spcPct val="0"/>
                </a:spcBef>
              </a:pPr>
              <a:t>3</a:t>
            </a:fld>
            <a:endParaRPr lang="en-US" altLang="en-US">
              <a:latin typeface="Arial" panose="020B0604020202020204" pitchFamily="34" charset="0"/>
            </a:endParaRPr>
          </a:p>
        </p:txBody>
      </p:sp>
      <p:sp>
        <p:nvSpPr>
          <p:cNvPr id="9219" name="Rectangle 2">
            <a:extLst>
              <a:ext uri="{FF2B5EF4-FFF2-40B4-BE49-F238E27FC236}">
                <a16:creationId xmlns:a16="http://schemas.microsoft.com/office/drawing/2014/main" id="{7BEA9B41-25C7-440F-8B51-D83E297521E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0" name="Rectangle 3">
            <a:extLst>
              <a:ext uri="{FF2B5EF4-FFF2-40B4-BE49-F238E27FC236}">
                <a16:creationId xmlns:a16="http://schemas.microsoft.com/office/drawing/2014/main" id="{42B87923-40EC-428F-A9EE-58BACE0BC61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500"/>
              <a:t>Example of narrow interpretation of statutes:  </a:t>
            </a:r>
            <a:r>
              <a:rPr lang="en-US" altLang="en-US" sz="1500" i="1"/>
              <a:t>U.S. v. Sun-Diamond Growers of California</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F8E95FF7-1AA6-4DAA-BCBD-5887187585B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95FBC41-3803-4A1F-A35B-4ECB6F5388A8}" type="slidenum">
              <a:rPr lang="en-US" altLang="en-US" smtClean="0">
                <a:latin typeface="Arial" panose="020B0604020202020204" pitchFamily="34" charset="0"/>
              </a:rPr>
              <a:pPr>
                <a:spcBef>
                  <a:spcPct val="0"/>
                </a:spcBef>
              </a:pPr>
              <a:t>30</a:t>
            </a:fld>
            <a:endParaRPr lang="en-US" altLang="en-US">
              <a:latin typeface="Arial" panose="020B0604020202020204" pitchFamily="34" charset="0"/>
            </a:endParaRPr>
          </a:p>
        </p:txBody>
      </p:sp>
      <p:sp>
        <p:nvSpPr>
          <p:cNvPr id="64515" name="Rectangle 2">
            <a:extLst>
              <a:ext uri="{FF2B5EF4-FFF2-40B4-BE49-F238E27FC236}">
                <a16:creationId xmlns:a16="http://schemas.microsoft.com/office/drawing/2014/main" id="{71D05014-BCDD-463D-B68D-2D9F7E60A9A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6" name="Rectangle 3">
            <a:extLst>
              <a:ext uri="{FF2B5EF4-FFF2-40B4-BE49-F238E27FC236}">
                <a16:creationId xmlns:a16="http://schemas.microsoft.com/office/drawing/2014/main" id="{A469D67D-DE62-481C-AB4B-E52EEBA3120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Policy issues include how to penalize a corporation, are criminal fines enough to deter corporations from illegal conduct, should an individual employee be imprisoned for a corporate culture of misconduct, should a corporation be held liable for employees acting illegally, etc.   </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AD5BC621-680C-4525-8904-B70E55AA155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F06EC2B-8276-486F-8B26-FEE3C8CD5A8E}" type="slidenum">
              <a:rPr lang="en-US" altLang="en-US" smtClean="0">
                <a:latin typeface="Arial" panose="020B0604020202020204" pitchFamily="34" charset="0"/>
              </a:rPr>
              <a:pPr>
                <a:spcBef>
                  <a:spcPct val="0"/>
                </a:spcBef>
              </a:pPr>
              <a:t>31</a:t>
            </a:fld>
            <a:endParaRPr lang="en-US" altLang="en-US">
              <a:latin typeface="Arial" panose="020B0604020202020204" pitchFamily="34" charset="0"/>
            </a:endParaRPr>
          </a:p>
        </p:txBody>
      </p:sp>
      <p:sp>
        <p:nvSpPr>
          <p:cNvPr id="66563" name="Rectangle 2">
            <a:extLst>
              <a:ext uri="{FF2B5EF4-FFF2-40B4-BE49-F238E27FC236}">
                <a16:creationId xmlns:a16="http://schemas.microsoft.com/office/drawing/2014/main" id="{193D9F7D-A76C-4D00-9E5D-14D7926CEB1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4" name="Rectangle 3">
            <a:extLst>
              <a:ext uri="{FF2B5EF4-FFF2-40B4-BE49-F238E27FC236}">
                <a16:creationId xmlns:a16="http://schemas.microsoft.com/office/drawing/2014/main" id="{FC47B362-B3A3-4728-8633-345E8ADE3EA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Every employee has a fiduciary duty of loyalty to his or her employer.  This duty will conflict with a duty to society if the employer engages in illegal conduct.  </a:t>
            </a:r>
          </a:p>
          <a:p>
            <a:pPr eaLnBrk="1" hangingPunct="1">
              <a:spcBef>
                <a:spcPct val="0"/>
              </a:spcBef>
              <a:buFontTx/>
              <a:buChar char="•"/>
            </a:pPr>
            <a:r>
              <a:rPr lang="en-US" altLang="en-US"/>
              <a:t>Numerous whistleblower protection laws exist.  Though an employee probably will be protected by a federal or state whistleblower protection statute, the practical consequences of blowing the whistle on illegal conduct is that the employee will be terminated or, at the very least, ostracized.   However, Time magazine selected three whistleblowers as Persons of the Year in 2002:  Sherron Watkins of Enron, Coleen Rowley of the FBI, and Cynthia Cooper of WorldCom.  See the article available at http://www.time.com/time/personoftheyear/2002/   </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C6AF5D41-3BE2-4687-87BB-CFC54891CC0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40B3417-76E6-4B5F-BA16-4BF8DF89E58E}" type="slidenum">
              <a:rPr lang="en-US" altLang="en-US" smtClean="0">
                <a:latin typeface="Arial" panose="020B0604020202020204" pitchFamily="34" charset="0"/>
              </a:rPr>
              <a:pPr>
                <a:spcBef>
                  <a:spcPct val="0"/>
                </a:spcBef>
              </a:pPr>
              <a:t>32</a:t>
            </a:fld>
            <a:endParaRPr lang="en-US" altLang="en-US">
              <a:latin typeface="Arial" panose="020B0604020202020204" pitchFamily="34" charset="0"/>
            </a:endParaRPr>
          </a:p>
        </p:txBody>
      </p:sp>
      <p:sp>
        <p:nvSpPr>
          <p:cNvPr id="68611" name="Rectangle 2">
            <a:extLst>
              <a:ext uri="{FF2B5EF4-FFF2-40B4-BE49-F238E27FC236}">
                <a16:creationId xmlns:a16="http://schemas.microsoft.com/office/drawing/2014/main" id="{5EAB758F-606E-4E36-B311-ED6C8A9B829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2" name="Rectangle 3">
            <a:extLst>
              <a:ext uri="{FF2B5EF4-FFF2-40B4-BE49-F238E27FC236}">
                <a16:creationId xmlns:a16="http://schemas.microsoft.com/office/drawing/2014/main" id="{760C95FD-0A87-45F0-AE86-69BEBD51B85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29B1C787-68CC-4C24-95C5-6CC8780864F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9185BA4-6712-4E92-8FB0-DAF806E40916}" type="slidenum">
              <a:rPr lang="en-US" altLang="en-US" smtClean="0">
                <a:latin typeface="Arial" panose="020B0604020202020204" pitchFamily="34" charset="0"/>
              </a:rPr>
              <a:pPr>
                <a:spcBef>
                  <a:spcPct val="0"/>
                </a:spcBef>
              </a:pPr>
              <a:t>33</a:t>
            </a:fld>
            <a:endParaRPr lang="en-US" altLang="en-US">
              <a:latin typeface="Arial" panose="020B0604020202020204" pitchFamily="34" charset="0"/>
            </a:endParaRPr>
          </a:p>
        </p:txBody>
      </p:sp>
      <p:sp>
        <p:nvSpPr>
          <p:cNvPr id="70659" name="Rectangle 2">
            <a:extLst>
              <a:ext uri="{FF2B5EF4-FFF2-40B4-BE49-F238E27FC236}">
                <a16:creationId xmlns:a16="http://schemas.microsoft.com/office/drawing/2014/main" id="{63BBBE36-7117-4A3D-8C82-1DAB89F35BB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60" name="Rectangle 3">
            <a:extLst>
              <a:ext uri="{FF2B5EF4-FFF2-40B4-BE49-F238E27FC236}">
                <a16:creationId xmlns:a16="http://schemas.microsoft.com/office/drawing/2014/main" id="{A0ECDE73-E410-4729-8984-374597E0A07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sz="1000"/>
              <a:t>The hyperlink is to the opinion on the Oyez Project website.  </a:t>
            </a:r>
          </a:p>
          <a:p>
            <a:pPr>
              <a:buFontTx/>
              <a:buChar char="•"/>
            </a:pPr>
            <a:r>
              <a:rPr lang="en-US" altLang="en-US" sz="1000"/>
              <a:t>The Racketeer Influenced and Corrupt Organizations Act (RICO) makes it “unlawful for any person employed by or associated with any enterprise engaged in, or the activities of which affect, interstate or foreign commerce, to conduct or participate, directly or indirectly, in the conduct of such enterprise’s affairs through a pattern of racketeering activity or collection of unlawful debt.” 18 U.S.C. § 1962(c). A federal grand jury indicted Edmund Boyle for a violation of RICO § 1962(c) and for conspiracy to commit that offense, in violation of RICO § 1962(d). In addition, the grand jury indicted Boyle for conspiracy to commit bank burglary and nine counts of bank burglary and attempted bank burglary.</a:t>
            </a:r>
          </a:p>
          <a:p>
            <a:pPr>
              <a:buFontTx/>
              <a:buChar char="•"/>
            </a:pPr>
            <a:r>
              <a:rPr lang="en-US" altLang="en-US" sz="1000"/>
              <a:t>Boyle requested a jury instruction that the government was required to prove that the enterprise “had an ongoing  organization, a core membership that functioned as a continuing unit, and an ascertainable structural hierarchy distinct from the charged predicate acts.” The court refused to give that instruction.</a:t>
            </a:r>
          </a:p>
          <a:p>
            <a:pPr>
              <a:buFontTx/>
              <a:buChar char="•"/>
            </a:pPr>
            <a:r>
              <a:rPr lang="en-US" altLang="en-US" sz="1000"/>
              <a:t>Boyle was convicted on 11 of the 12 counts against him, including the RICO counts, and was sentenced to prison. He appealed to the U.S. Court of Appeals for the Second Circuit, which affi rmed his conviction. The U.S. Supreme Court then granted certiorari in order to resolve confl icts among the various courts of appeals concerning the meaning of “enterprise” for purposes of a RICO prosecution.</a:t>
            </a:r>
          </a:p>
          <a:p>
            <a:pPr>
              <a:buFontTx/>
              <a:buChar char="•"/>
            </a:pPr>
            <a:r>
              <a:rPr lang="en-US" altLang="en-US" sz="1000"/>
              <a:t>Court:  “We are asked in this case to decide whether an association-infact enterprise under RICO must have “an ascertainable structure beyond that inherent in the pattern of racketeering activity in which it engages” (quoting Boyle’s certiorari petition)….The crux of Boyle’s argument is that a RICO enterprise must have structural features in addition to those that we think can be fairly inferred from the language of the statute…. We see no basis in the language of RICO for the structural requirements that Boyle asks us to recognize…. The instructions the district court judge gave to the jury in this case were correct and adequate….</a:t>
            </a:r>
            <a:r>
              <a:rPr lang="en-US" altLang="en-US" sz="1000" b="1" i="1"/>
              <a:t> </a:t>
            </a:r>
            <a:r>
              <a:rPr lang="en-US" altLang="en-US" sz="1000" i="1"/>
              <a:t>Judgment of Second Circuit Court of Appeals affirmed.”</a:t>
            </a:r>
            <a:endParaRPr lang="en-US" altLang="en-US" sz="1000"/>
          </a:p>
          <a:p>
            <a:pPr eaLnBrk="1" hangingPunct="1">
              <a:spcBef>
                <a:spcPct val="0"/>
              </a:spcBef>
              <a:buFontTx/>
              <a:buChar char="•"/>
            </a:pPr>
            <a:endParaRPr lang="en-US" altLang="en-US" sz="1300" i="1"/>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E0682D8A-46DA-4327-A702-0B44861CCE1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BF175BF-6A3D-479B-A835-D2E30F487BFD}" type="slidenum">
              <a:rPr lang="en-US" altLang="en-US" smtClean="0">
                <a:latin typeface="Arial" panose="020B0604020202020204" pitchFamily="34" charset="0"/>
              </a:rPr>
              <a:pPr>
                <a:spcBef>
                  <a:spcPct val="0"/>
                </a:spcBef>
              </a:pPr>
              <a:t>34</a:t>
            </a:fld>
            <a:endParaRPr lang="en-US" altLang="en-US">
              <a:latin typeface="Arial" panose="020B0604020202020204" pitchFamily="34" charset="0"/>
            </a:endParaRPr>
          </a:p>
        </p:txBody>
      </p:sp>
      <p:sp>
        <p:nvSpPr>
          <p:cNvPr id="72707" name="Rectangle 2">
            <a:extLst>
              <a:ext uri="{FF2B5EF4-FFF2-40B4-BE49-F238E27FC236}">
                <a16:creationId xmlns:a16="http://schemas.microsoft.com/office/drawing/2014/main" id="{18C4898E-F981-4031-86A3-9466375F963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8" name="Rectangle 3">
            <a:extLst>
              <a:ext uri="{FF2B5EF4-FFF2-40B4-BE49-F238E27FC236}">
                <a16:creationId xmlns:a16="http://schemas.microsoft.com/office/drawing/2014/main" id="{A5265BBF-FF13-48B7-BD3A-6B96DB201AF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sz="1500"/>
              <a:t>Example of violation of Computer Fraud &amp; Abuse Act:  accessing a competitor’s computer to obtain customer lists</a:t>
            </a:r>
          </a:p>
          <a:p>
            <a:pPr eaLnBrk="1" hangingPunct="1">
              <a:spcBef>
                <a:spcPct val="0"/>
              </a:spcBef>
              <a:buFontTx/>
              <a:buChar char="•"/>
            </a:pPr>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a:extLst>
              <a:ext uri="{FF2B5EF4-FFF2-40B4-BE49-F238E27FC236}">
                <a16:creationId xmlns:a16="http://schemas.microsoft.com/office/drawing/2014/main" id="{4132E5C5-49E7-4406-BD5B-FDA9F52F84C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33F487F-9A59-4CA8-8AB3-6D2160620B28}" type="slidenum">
              <a:rPr lang="en-US" altLang="en-US" smtClean="0">
                <a:latin typeface="Arial" panose="020B0604020202020204" pitchFamily="34" charset="0"/>
              </a:rPr>
              <a:pPr>
                <a:spcBef>
                  <a:spcPct val="0"/>
                </a:spcBef>
              </a:pPr>
              <a:t>35</a:t>
            </a:fld>
            <a:endParaRPr lang="en-US" altLang="en-US">
              <a:latin typeface="Arial" panose="020B0604020202020204" pitchFamily="34" charset="0"/>
            </a:endParaRPr>
          </a:p>
        </p:txBody>
      </p:sp>
      <p:sp>
        <p:nvSpPr>
          <p:cNvPr id="74755" name="Rectangle 2">
            <a:extLst>
              <a:ext uri="{FF2B5EF4-FFF2-40B4-BE49-F238E27FC236}">
                <a16:creationId xmlns:a16="http://schemas.microsoft.com/office/drawing/2014/main" id="{F5D65D45-0DAC-4208-9A83-B0D042DF374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6" name="Rectangle 3">
            <a:extLst>
              <a:ext uri="{FF2B5EF4-FFF2-40B4-BE49-F238E27FC236}">
                <a16:creationId xmlns:a16="http://schemas.microsoft.com/office/drawing/2014/main" id="{8B520F87-0589-4C0B-BB78-1E2C1F9B26F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False, since the government will contend that a higher duty to society exists.  </a:t>
            </a:r>
          </a:p>
          <a:p>
            <a:pPr eaLnBrk="1" hangingPunct="1">
              <a:spcBef>
                <a:spcPct val="0"/>
              </a:spcBef>
              <a:buFontTx/>
              <a:buChar char="•"/>
            </a:pPr>
            <a:r>
              <a:rPr lang="en-US" altLang="en-US"/>
              <a:t>False, since RICO applies to civil violations as well as criminal violations.</a:t>
            </a:r>
          </a:p>
          <a:p>
            <a:pPr eaLnBrk="1" hangingPunct="1">
              <a:spcBef>
                <a:spcPct val="0"/>
              </a:spcBef>
              <a:buFontTx/>
              <a:buChar char="•"/>
            </a:pPr>
            <a:r>
              <a:rPr lang="en-US" altLang="en-US"/>
              <a:t>False, since such an act would be in violation of the Computer Fraud and Abuse Act.  </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a:extLst>
              <a:ext uri="{FF2B5EF4-FFF2-40B4-BE49-F238E27FC236}">
                <a16:creationId xmlns:a16="http://schemas.microsoft.com/office/drawing/2014/main" id="{F39444F2-5E04-47B2-A9FB-EB9BD37BD81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B2A1ABC-6314-460B-A9BF-8749ECAF13FC}" type="slidenum">
              <a:rPr lang="en-US" altLang="en-US" smtClean="0">
                <a:latin typeface="Arial" panose="020B0604020202020204" pitchFamily="34" charset="0"/>
              </a:rPr>
              <a:pPr>
                <a:spcBef>
                  <a:spcPct val="0"/>
                </a:spcBef>
              </a:pPr>
              <a:t>36</a:t>
            </a:fld>
            <a:endParaRPr lang="en-US" altLang="en-US">
              <a:latin typeface="Arial" panose="020B0604020202020204" pitchFamily="34" charset="0"/>
            </a:endParaRPr>
          </a:p>
        </p:txBody>
      </p:sp>
      <p:sp>
        <p:nvSpPr>
          <p:cNvPr id="76803" name="Rectangle 2">
            <a:extLst>
              <a:ext uri="{FF2B5EF4-FFF2-40B4-BE49-F238E27FC236}">
                <a16:creationId xmlns:a16="http://schemas.microsoft.com/office/drawing/2014/main" id="{6B91B35B-04F6-462E-ACA8-1B292402626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4" name="Rectangle 3">
            <a:extLst>
              <a:ext uri="{FF2B5EF4-FFF2-40B4-BE49-F238E27FC236}">
                <a16:creationId xmlns:a16="http://schemas.microsoft.com/office/drawing/2014/main" id="{4E2AD581-2BBC-41FC-B871-52C31EDF235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True</a:t>
            </a:r>
          </a:p>
          <a:p>
            <a:pPr eaLnBrk="1" hangingPunct="1">
              <a:spcBef>
                <a:spcPct val="0"/>
              </a:spcBef>
              <a:buFontTx/>
              <a:buChar char="•"/>
            </a:pPr>
            <a:r>
              <a:rPr lang="en-US" altLang="en-US"/>
              <a:t>False. To determine if expression is obscene, courts apply the three-part </a:t>
            </a:r>
            <a:r>
              <a:rPr lang="en-US" altLang="en-US" i="1"/>
              <a:t>Miller</a:t>
            </a:r>
            <a:r>
              <a:rPr lang="en-US" altLang="en-US"/>
              <a:t> test.</a:t>
            </a:r>
          </a:p>
          <a:p>
            <a:pPr eaLnBrk="1" hangingPunct="1">
              <a:spcBef>
                <a:spcPct val="0"/>
              </a:spcBef>
              <a:buFontTx/>
              <a:buChar char="•"/>
            </a:pPr>
            <a:r>
              <a:rPr lang="en-US" altLang="en-US"/>
              <a:t>False.  Most serious crimes require proof of the defendant’s criminal intent, including misdemeanors.</a:t>
            </a:r>
          </a:p>
          <a:p>
            <a:pPr eaLnBrk="1" hangingPunct="1">
              <a:spcBef>
                <a:spcPct val="0"/>
              </a:spcBef>
              <a:buFontTx/>
              <a:buChar char="•"/>
            </a:pPr>
            <a:r>
              <a:rPr lang="en-US" altLang="en-US"/>
              <a:t>True</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a:extLst>
              <a:ext uri="{FF2B5EF4-FFF2-40B4-BE49-F238E27FC236}">
                <a16:creationId xmlns:a16="http://schemas.microsoft.com/office/drawing/2014/main" id="{34E4474A-B7E4-44DC-B912-E6A9BEEE9A0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F2977DC-1E36-43B7-AD87-B76C87F5F19C}" type="slidenum">
              <a:rPr lang="en-US" altLang="en-US" smtClean="0">
                <a:latin typeface="Arial" panose="020B0604020202020204" pitchFamily="34" charset="0"/>
              </a:rPr>
              <a:pPr>
                <a:spcBef>
                  <a:spcPct val="0"/>
                </a:spcBef>
              </a:pPr>
              <a:t>37</a:t>
            </a:fld>
            <a:endParaRPr lang="en-US" altLang="en-US">
              <a:latin typeface="Arial" panose="020B0604020202020204" pitchFamily="34" charset="0"/>
            </a:endParaRPr>
          </a:p>
        </p:txBody>
      </p:sp>
      <p:sp>
        <p:nvSpPr>
          <p:cNvPr id="78851" name="Rectangle 2">
            <a:extLst>
              <a:ext uri="{FF2B5EF4-FFF2-40B4-BE49-F238E27FC236}">
                <a16:creationId xmlns:a16="http://schemas.microsoft.com/office/drawing/2014/main" id="{7E18B826-2DF9-40C2-B0BD-06070AEC1DC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2" name="Rectangle 3">
            <a:extLst>
              <a:ext uri="{FF2B5EF4-FFF2-40B4-BE49-F238E27FC236}">
                <a16:creationId xmlns:a16="http://schemas.microsoft.com/office/drawing/2014/main" id="{8E8F2752-6ABE-43E1-A835-1BF7F5F939A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False; the first ten amendments</a:t>
            </a:r>
          </a:p>
          <a:p>
            <a:pPr eaLnBrk="1" hangingPunct="1">
              <a:spcBef>
                <a:spcPct val="0"/>
              </a:spcBef>
              <a:buFontTx/>
              <a:buChar char="•"/>
            </a:pPr>
            <a:r>
              <a:rPr lang="en-US" altLang="en-US"/>
              <a:t>False. The Fifth Amendment provides the privilege from self-incrimination and double jeopardy.</a:t>
            </a:r>
          </a:p>
          <a:p>
            <a:pPr eaLnBrk="1" hangingPunct="1">
              <a:spcBef>
                <a:spcPct val="0"/>
              </a:spcBef>
              <a:buFontTx/>
              <a:buChar char="•"/>
            </a:pPr>
            <a:r>
              <a:rPr lang="en-US" altLang="en-US"/>
              <a:t>False.  The Fourth Amendment protects against unreasonable search and seizure.</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a:extLst>
              <a:ext uri="{FF2B5EF4-FFF2-40B4-BE49-F238E27FC236}">
                <a16:creationId xmlns:a16="http://schemas.microsoft.com/office/drawing/2014/main" id="{3D7C2D8C-4854-46A8-BE98-29445EF3C72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5C6903-7F10-4337-BE94-7DDEC0AEE2F7}" type="slidenum">
              <a:rPr lang="en-US" altLang="en-US" smtClean="0">
                <a:latin typeface="Arial" panose="020B0604020202020204" pitchFamily="34" charset="0"/>
              </a:rPr>
              <a:pPr>
                <a:spcBef>
                  <a:spcPct val="0"/>
                </a:spcBef>
              </a:pPr>
              <a:t>38</a:t>
            </a:fld>
            <a:endParaRPr lang="en-US" altLang="en-US">
              <a:latin typeface="Arial" panose="020B0604020202020204" pitchFamily="34" charset="0"/>
            </a:endParaRPr>
          </a:p>
        </p:txBody>
      </p:sp>
      <p:sp>
        <p:nvSpPr>
          <p:cNvPr id="80899" name="Rectangle 2">
            <a:extLst>
              <a:ext uri="{FF2B5EF4-FFF2-40B4-BE49-F238E27FC236}">
                <a16:creationId xmlns:a16="http://schemas.microsoft.com/office/drawing/2014/main" id="{1000BF96-04B8-415A-8FB7-9875919DCA2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900" name="Rectangle 3">
            <a:extLst>
              <a:ext uri="{FF2B5EF4-FFF2-40B4-BE49-F238E27FC236}">
                <a16:creationId xmlns:a16="http://schemas.microsoft.com/office/drawing/2014/main" id="{487299EA-AC18-4486-BB10-5F266DE382D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The correct answer is (e), All of the above.</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a:extLst>
              <a:ext uri="{FF2B5EF4-FFF2-40B4-BE49-F238E27FC236}">
                <a16:creationId xmlns:a16="http://schemas.microsoft.com/office/drawing/2014/main" id="{8DC30802-CD95-43C9-85CF-B6632D92D35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E6E9738-7614-440B-B607-7A1B5277FE5D}" type="slidenum">
              <a:rPr lang="en-US" altLang="en-US" smtClean="0">
                <a:latin typeface="Arial" panose="020B0604020202020204" pitchFamily="34" charset="0"/>
              </a:rPr>
              <a:pPr>
                <a:spcBef>
                  <a:spcPct val="0"/>
                </a:spcBef>
              </a:pPr>
              <a:t>39</a:t>
            </a:fld>
            <a:endParaRPr lang="en-US" altLang="en-US">
              <a:latin typeface="Arial" panose="020B0604020202020204" pitchFamily="34" charset="0"/>
            </a:endParaRPr>
          </a:p>
        </p:txBody>
      </p:sp>
      <p:sp>
        <p:nvSpPr>
          <p:cNvPr id="82947" name="Rectangle 2">
            <a:extLst>
              <a:ext uri="{FF2B5EF4-FFF2-40B4-BE49-F238E27FC236}">
                <a16:creationId xmlns:a16="http://schemas.microsoft.com/office/drawing/2014/main" id="{6742FC8B-55CA-47B4-8FFB-2680DD1EAFE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8" name="Rectangle 3">
            <a:extLst>
              <a:ext uri="{FF2B5EF4-FFF2-40B4-BE49-F238E27FC236}">
                <a16:creationId xmlns:a16="http://schemas.microsoft.com/office/drawing/2014/main" id="{76E0C2E5-9D67-4A69-9988-B3D616310F6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The correct answer is (c), a thermal imaging device to detect heat within a home.  See the </a:t>
            </a:r>
            <a:r>
              <a:rPr lang="en-US" altLang="en-US" i="1" u="sng"/>
              <a:t>U.S. v. Hall</a:t>
            </a:r>
            <a:r>
              <a:rPr lang="en-US" altLang="en-US"/>
              <a:t> decision.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A813A3A3-EAA7-4DDA-B1B4-57DA865D199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554B83C-2E92-4564-A152-0F17B4F94310}" type="slidenum">
              <a:rPr lang="en-US" altLang="en-US" smtClean="0">
                <a:latin typeface="Arial" panose="020B0604020202020204" pitchFamily="34" charset="0"/>
              </a:rPr>
              <a:pPr>
                <a:spcBef>
                  <a:spcPct val="0"/>
                </a:spcBef>
              </a:pPr>
              <a:t>4</a:t>
            </a:fld>
            <a:endParaRPr lang="en-US" altLang="en-US">
              <a:latin typeface="Arial" panose="020B0604020202020204" pitchFamily="34" charset="0"/>
            </a:endParaRPr>
          </a:p>
        </p:txBody>
      </p:sp>
      <p:sp>
        <p:nvSpPr>
          <p:cNvPr id="11267" name="Rectangle 2">
            <a:extLst>
              <a:ext uri="{FF2B5EF4-FFF2-40B4-BE49-F238E27FC236}">
                <a16:creationId xmlns:a16="http://schemas.microsoft.com/office/drawing/2014/main" id="{B9C08D0A-C713-45CF-8057-76340DB1247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8" name="Rectangle 3">
            <a:extLst>
              <a:ext uri="{FF2B5EF4-FFF2-40B4-BE49-F238E27FC236}">
                <a16:creationId xmlns:a16="http://schemas.microsoft.com/office/drawing/2014/main" id="{05F5DCCD-08B0-4C47-825D-1A2D78D652F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9F0DA908-7A83-491D-8E6F-1253B176FE9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D0A58BC-7D55-437C-85F1-518479723AAF}" type="slidenum">
              <a:rPr lang="en-US" altLang="en-US" smtClean="0">
                <a:latin typeface="Arial" panose="020B0604020202020204" pitchFamily="34" charset="0"/>
              </a:rPr>
              <a:pPr>
                <a:spcBef>
                  <a:spcPct val="0"/>
                </a:spcBef>
              </a:pPr>
              <a:t>5</a:t>
            </a:fld>
            <a:endParaRPr lang="en-US" altLang="en-US">
              <a:latin typeface="Arial" panose="020B0604020202020204" pitchFamily="34" charset="0"/>
            </a:endParaRPr>
          </a:p>
        </p:txBody>
      </p:sp>
      <p:sp>
        <p:nvSpPr>
          <p:cNvPr id="13315" name="Rectangle 2">
            <a:extLst>
              <a:ext uri="{FF2B5EF4-FFF2-40B4-BE49-F238E27FC236}">
                <a16:creationId xmlns:a16="http://schemas.microsoft.com/office/drawing/2014/main" id="{71D04033-407C-42A7-A492-84870C6234D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6" name="Rectangle 3">
            <a:extLst>
              <a:ext uri="{FF2B5EF4-FFF2-40B4-BE49-F238E27FC236}">
                <a16:creationId xmlns:a16="http://schemas.microsoft.com/office/drawing/2014/main" id="{6BD9C6D5-8CCE-487B-9CAE-F920DF819D3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One recognized exception to the rule about ex post facto laws is the environmental statute entitled Comprehensive Environmental Response, Compensation, and Liability Act CERCLA).  CERCLA provides for criminal penalties, including imprisonment, for conduct that occurred before the law was enacted.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BA455DD1-ACD3-4D41-AAFF-F0C2F5A68B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15A731B-1D38-4B27-91CC-580F951D02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5364" name="Slide Number Placeholder 3">
            <a:extLst>
              <a:ext uri="{FF2B5EF4-FFF2-40B4-BE49-F238E27FC236}">
                <a16:creationId xmlns:a16="http://schemas.microsoft.com/office/drawing/2014/main" id="{1376BB57-C771-4971-8BA2-CC7EE1899A2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C984A38-497C-4DF8-8986-00BB9B430BED}" type="slidenum">
              <a:rPr lang="en-US" altLang="en-US" smtClean="0"/>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CA760E64-CBAD-4113-9500-272462DB74F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1CDAD3-21B7-464E-8CFD-9FB60A394A35}" type="slidenum">
              <a:rPr lang="en-US" altLang="en-US" smtClean="0">
                <a:latin typeface="Arial" panose="020B0604020202020204" pitchFamily="34" charset="0"/>
              </a:rPr>
              <a:pPr>
                <a:spcBef>
                  <a:spcPct val="0"/>
                </a:spcBef>
              </a:pPr>
              <a:t>7</a:t>
            </a:fld>
            <a:endParaRPr lang="en-US" altLang="en-US">
              <a:latin typeface="Arial" panose="020B0604020202020204" pitchFamily="34" charset="0"/>
            </a:endParaRPr>
          </a:p>
        </p:txBody>
      </p:sp>
      <p:sp>
        <p:nvSpPr>
          <p:cNvPr id="17411" name="Rectangle 2">
            <a:extLst>
              <a:ext uri="{FF2B5EF4-FFF2-40B4-BE49-F238E27FC236}">
                <a16:creationId xmlns:a16="http://schemas.microsoft.com/office/drawing/2014/main" id="{B32EE898-9BB4-444D-B975-E6C752E046E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a:extLst>
              <a:ext uri="{FF2B5EF4-FFF2-40B4-BE49-F238E27FC236}">
                <a16:creationId xmlns:a16="http://schemas.microsoft.com/office/drawing/2014/main" id="{3D69503E-7DF5-426D-955C-DDAD01D1DA5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Congress shall make no law respecting an establishment of religion, or prohibiting the free exercise thereof; or abridging the freedom of speech, or of the press; or the right of the people peaceably to assemble, and to petition the Government for a redress of grievances.</a:t>
            </a:r>
            <a:br>
              <a:rPr lang="en-US" altLang="en-US"/>
            </a:br>
            <a:r>
              <a:rPr lang="en-US" altLang="en-US" i="1"/>
              <a:t>— The First Amendment to the U.S. Constitution</a:t>
            </a:r>
            <a:r>
              <a:rPr lang="en-US" altLang="en-US"/>
              <a:t> </a:t>
            </a:r>
          </a:p>
          <a:p>
            <a:pPr eaLnBrk="1" hangingPunct="1">
              <a:spcBef>
                <a:spcPct val="0"/>
              </a:spcBef>
              <a:buFontTx/>
              <a:buChar char="•"/>
            </a:pPr>
            <a:r>
              <a:rPr lang="en-US" altLang="en-US"/>
              <a:t>Expression is obscene only if the government proves each element of the controlling obscenity test, which the Supreme Court established in </a:t>
            </a:r>
            <a:r>
              <a:rPr lang="en-US" altLang="en-US" i="1"/>
              <a:t>Miller v. California </a:t>
            </a:r>
            <a:r>
              <a:rPr lang="en-US" altLang="en-US"/>
              <a:t>(1973):  (a) [That] the average person, applying contemporary community standards, would find that the work, taken as a whole, appeals to the prurient interest; (b) [that] the work depicts or describes, in a patently offensive way, [explicit] sexual conduct specifically defined by the applicable state law; and (c) [that] the work, taken as a whole, lacks serious literary, artistic, political, or scientific value. If any of the three elements is not proven, the work is not obscene; instead, it is entitled to First Amendment protection.</a:t>
            </a:r>
          </a:p>
          <a:p>
            <a:pPr eaLnBrk="1" hangingPunct="1">
              <a:spcBef>
                <a:spcPct val="0"/>
              </a:spcBef>
            </a:pPr>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8E91B10C-E1F2-42E1-9813-2D5F8579487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47963F-EFB6-4937-9726-83014D385B34}" type="slidenum">
              <a:rPr lang="en-US" altLang="en-US" smtClean="0">
                <a:latin typeface="Arial" panose="020B0604020202020204" pitchFamily="34" charset="0"/>
              </a:rPr>
              <a:pPr>
                <a:spcBef>
                  <a:spcPct val="0"/>
                </a:spcBef>
              </a:pPr>
              <a:t>8</a:t>
            </a:fld>
            <a:endParaRPr lang="en-US" altLang="en-US">
              <a:latin typeface="Arial" panose="020B0604020202020204" pitchFamily="34" charset="0"/>
            </a:endParaRPr>
          </a:p>
        </p:txBody>
      </p:sp>
      <p:sp>
        <p:nvSpPr>
          <p:cNvPr id="19459" name="Rectangle 2">
            <a:extLst>
              <a:ext uri="{FF2B5EF4-FFF2-40B4-BE49-F238E27FC236}">
                <a16:creationId xmlns:a16="http://schemas.microsoft.com/office/drawing/2014/main" id="{50691EEF-971F-4A2F-A60D-F2BCA37DBD7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0" name="Rectangle 3">
            <a:extLst>
              <a:ext uri="{FF2B5EF4-FFF2-40B4-BE49-F238E27FC236}">
                <a16:creationId xmlns:a16="http://schemas.microsoft.com/office/drawing/2014/main" id="{091B3E01-2FD9-49BB-BD7A-44D20F51CF2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The right of privacy</a:t>
            </a:r>
            <a:r>
              <a:rPr lang="en-US" altLang="en-US" b="1"/>
              <a:t> </a:t>
            </a:r>
            <a:r>
              <a:rPr lang="en-US" altLang="en-US"/>
              <a:t>held implicit in the Constitution caused the Supreme Court, in </a:t>
            </a:r>
            <a:r>
              <a:rPr lang="en-US" altLang="en-US" i="1"/>
              <a:t>Griswold v. Connecticut </a:t>
            </a:r>
            <a:r>
              <a:rPr lang="en-US" altLang="en-US"/>
              <a:t>(1965), to strike down state statutes that prohibited the use of contraceptive devices and the counseling or assisting of others in the use of such devices.  The hyperlink is to the case information and opinion on the Oyez Project website. This decision provided the constitutional basis for the Court’s historic </a:t>
            </a:r>
            <a:r>
              <a:rPr lang="en-US" altLang="en-US" i="1"/>
              <a:t>Roe v. Wade </a:t>
            </a:r>
            <a:r>
              <a:rPr lang="en-US" altLang="en-US"/>
              <a:t>(1973) decision, which limited the states’ power to criminalize abortions.</a:t>
            </a:r>
          </a:p>
          <a:p>
            <a:pPr eaLnBrk="1" hangingPunct="1">
              <a:spcBef>
                <a:spcPct val="0"/>
              </a:spcBef>
            </a:pPr>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A27B5D51-728E-4898-B90D-2B39BEBA30A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29FE83A-0937-4BB0-B626-DC5DD8AA30EA}" type="slidenum">
              <a:rPr lang="en-US" altLang="en-US" smtClean="0">
                <a:latin typeface="Arial" panose="020B0604020202020204" pitchFamily="34" charset="0"/>
              </a:rPr>
              <a:pPr>
                <a:spcBef>
                  <a:spcPct val="0"/>
                </a:spcBef>
              </a:pPr>
              <a:t>9</a:t>
            </a:fld>
            <a:endParaRPr lang="en-US" altLang="en-US">
              <a:latin typeface="Arial" panose="020B0604020202020204" pitchFamily="34" charset="0"/>
            </a:endParaRPr>
          </a:p>
        </p:txBody>
      </p:sp>
      <p:sp>
        <p:nvSpPr>
          <p:cNvPr id="21507" name="Rectangle 2">
            <a:extLst>
              <a:ext uri="{FF2B5EF4-FFF2-40B4-BE49-F238E27FC236}">
                <a16:creationId xmlns:a16="http://schemas.microsoft.com/office/drawing/2014/main" id="{4E364768-1EEC-4BB7-9DA5-81185A0FA0E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8" name="Rectangle 3">
            <a:extLst>
              <a:ext uri="{FF2B5EF4-FFF2-40B4-BE49-F238E27FC236}">
                <a16:creationId xmlns:a16="http://schemas.microsoft.com/office/drawing/2014/main" id="{C9C68B84-77BD-4200-8941-345E45B7EC9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The hyperlink is to the U.S. Supreme Court’s opinion.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57919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01183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076450" cy="5943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2400"/>
            <a:ext cx="6076950" cy="5943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69126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64088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157453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700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700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13979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57532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82554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4457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735499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356809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02985D4-6775-453A-B51E-BDB86074B115}"/>
              </a:ext>
            </a:extLst>
          </p:cNvPr>
          <p:cNvSpPr>
            <a:spLocks noGrp="1" noChangeArrowheads="1"/>
          </p:cNvSpPr>
          <p:nvPr>
            <p:ph type="title"/>
          </p:nvPr>
        </p:nvSpPr>
        <p:spPr bwMode="auto">
          <a:xfrm>
            <a:off x="5334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BC29A2D6-BCAC-4053-B234-72C39635602E}"/>
              </a:ext>
            </a:extLst>
          </p:cNvPr>
          <p:cNvSpPr>
            <a:spLocks noGrp="1" noChangeArrowheads="1"/>
          </p:cNvSpPr>
          <p:nvPr>
            <p:ph type="body" idx="1"/>
          </p:nvPr>
        </p:nvSpPr>
        <p:spPr bwMode="auto">
          <a:xfrm>
            <a:off x="457200" y="15700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8" name="Picture 9" descr="untitled">
            <a:extLst>
              <a:ext uri="{FF2B5EF4-FFF2-40B4-BE49-F238E27FC236}">
                <a16:creationId xmlns:a16="http://schemas.microsoft.com/office/drawing/2014/main" id="{11E42D79-98EA-4E6C-8270-D3D4913FBD1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Box 27">
            <a:extLst>
              <a:ext uri="{FF2B5EF4-FFF2-40B4-BE49-F238E27FC236}">
                <a16:creationId xmlns:a16="http://schemas.microsoft.com/office/drawing/2014/main" id="{AE94F261-9962-442D-8629-9D3BAC6E7D7F}"/>
              </a:ext>
            </a:extLst>
          </p:cNvPr>
          <p:cNvSpPr txBox="1">
            <a:spLocks noChangeArrowheads="1"/>
          </p:cNvSpPr>
          <p:nvPr userDrawn="1"/>
        </p:nvSpPr>
        <p:spPr bwMode="auto">
          <a:xfrm>
            <a:off x="8229600" y="6434138"/>
            <a:ext cx="8096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r>
              <a:rPr lang="en-US" altLang="en-US" sz="1000">
                <a:solidFill>
                  <a:srgbClr val="282828"/>
                </a:solidFill>
                <a:latin typeface="Times New Roman" panose="02020603050405020304" pitchFamily="18" charset="0"/>
              </a:rPr>
              <a:t>5-</a:t>
            </a:r>
            <a:fld id="{20C0458C-47F7-411D-9882-FEBA82EE38F6}" type="slidenum">
              <a:rPr lang="en-US" altLang="en-US" sz="1000" smtClean="0">
                <a:solidFill>
                  <a:srgbClr val="282828"/>
                </a:solidFill>
                <a:latin typeface="Times New Roman" panose="02020603050405020304" pitchFamily="18" charset="0"/>
              </a:rPr>
              <a:pPr algn="r" eaLnBrk="1" hangingPunct="1">
                <a:defRPr/>
              </a:pPr>
              <a:t>‹#›</a:t>
            </a:fld>
            <a:endParaRPr lang="en-US" altLang="en-US" sz="1000">
              <a:solidFill>
                <a:srgbClr val="282828"/>
              </a:solidFill>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Century Gothic" pitchFamily="34" charset="0"/>
        </a:defRPr>
      </a:lvl2pPr>
      <a:lvl3pPr algn="ctr" rtl="0" eaLnBrk="0" fontAlgn="base" hangingPunct="0">
        <a:spcBef>
          <a:spcPct val="0"/>
        </a:spcBef>
        <a:spcAft>
          <a:spcPct val="0"/>
        </a:spcAft>
        <a:defRPr sz="4400">
          <a:solidFill>
            <a:schemeClr val="bg1"/>
          </a:solidFill>
          <a:latin typeface="Century Gothic" pitchFamily="34" charset="0"/>
        </a:defRPr>
      </a:lvl3pPr>
      <a:lvl4pPr algn="ctr" rtl="0" eaLnBrk="0" fontAlgn="base" hangingPunct="0">
        <a:spcBef>
          <a:spcPct val="0"/>
        </a:spcBef>
        <a:spcAft>
          <a:spcPct val="0"/>
        </a:spcAft>
        <a:defRPr sz="4400">
          <a:solidFill>
            <a:schemeClr val="bg1"/>
          </a:solidFill>
          <a:latin typeface="Century Gothic" pitchFamily="34" charset="0"/>
        </a:defRPr>
      </a:lvl4pPr>
      <a:lvl5pPr algn="ctr" rtl="0" eaLnBrk="0" fontAlgn="base" hangingPunct="0">
        <a:spcBef>
          <a:spcPct val="0"/>
        </a:spcBef>
        <a:spcAft>
          <a:spcPct val="0"/>
        </a:spcAft>
        <a:defRPr sz="4400">
          <a:solidFill>
            <a:schemeClr val="bg1"/>
          </a:solidFill>
          <a:latin typeface="Century Gothic" pitchFamily="34" charset="0"/>
        </a:defRPr>
      </a:lvl5pPr>
      <a:lvl6pPr marL="457200" algn="ctr" rtl="0" eaLnBrk="1" fontAlgn="base" hangingPunct="1">
        <a:spcBef>
          <a:spcPct val="0"/>
        </a:spcBef>
        <a:spcAft>
          <a:spcPct val="0"/>
        </a:spcAft>
        <a:defRPr sz="4400">
          <a:solidFill>
            <a:schemeClr val="bg1"/>
          </a:solidFill>
          <a:latin typeface="Arial" charset="0"/>
        </a:defRPr>
      </a:lvl6pPr>
      <a:lvl7pPr marL="914400" algn="ctr" rtl="0" eaLnBrk="1" fontAlgn="base" hangingPunct="1">
        <a:spcBef>
          <a:spcPct val="0"/>
        </a:spcBef>
        <a:spcAft>
          <a:spcPct val="0"/>
        </a:spcAft>
        <a:defRPr sz="4400">
          <a:solidFill>
            <a:schemeClr val="bg1"/>
          </a:solidFill>
          <a:latin typeface="Arial" charset="0"/>
        </a:defRPr>
      </a:lvl7pPr>
      <a:lvl8pPr marL="1371600" algn="ctr" rtl="0" eaLnBrk="1" fontAlgn="base" hangingPunct="1">
        <a:spcBef>
          <a:spcPct val="0"/>
        </a:spcBef>
        <a:spcAft>
          <a:spcPct val="0"/>
        </a:spcAft>
        <a:defRPr sz="4400">
          <a:solidFill>
            <a:schemeClr val="bg1"/>
          </a:solidFill>
          <a:latin typeface="Arial" charset="0"/>
        </a:defRPr>
      </a:lvl8pPr>
      <a:lvl9pPr marL="1828800" algn="ctr" rtl="0" eaLnBrk="1" fontAlgn="base" hangingPunct="1">
        <a:spcBef>
          <a:spcPct val="0"/>
        </a:spcBef>
        <a:spcAft>
          <a:spcPct val="0"/>
        </a:spcAft>
        <a:defRPr sz="4400">
          <a:solidFill>
            <a:schemeClr val="bg1"/>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oyez.org/cases/2000-2009/2004/2004_04_368/"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caselaw.findlaw.com/us-9th-circuit/1448044.html"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frwebgate.access.gpo.gov/cgi-bin/getdoc.cgi?dbname=107_cong_public_laws&amp;docid=f:publ056.107.pdf"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ourdocuments.gov/doc.php?flash=true&amp;doc=13"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supremecourt.gov/opinions/09pdf/08-1394.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17CBC51-502A-4DEE-9730-940484CF5C9C}"/>
              </a:ext>
            </a:extLst>
          </p:cNvPr>
          <p:cNvSpPr>
            <a:spLocks noChangeArrowheads="1"/>
          </p:cNvSpPr>
          <p:nvPr/>
        </p:nvSpPr>
        <p:spPr bwMode="auto">
          <a:xfrm>
            <a:off x="2146300" y="1042988"/>
            <a:ext cx="6986588" cy="1393825"/>
          </a:xfrm>
          <a:prstGeom prst="rect">
            <a:avLst/>
          </a:prstGeom>
          <a:solidFill>
            <a:srgbClr val="F2F1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099" name="Rectangle 3">
            <a:extLst>
              <a:ext uri="{FF2B5EF4-FFF2-40B4-BE49-F238E27FC236}">
                <a16:creationId xmlns:a16="http://schemas.microsoft.com/office/drawing/2014/main" id="{BE17F2FC-1492-405B-A5C6-CFE72F007514}"/>
              </a:ext>
            </a:extLst>
          </p:cNvPr>
          <p:cNvSpPr>
            <a:spLocks noGrp="1" noChangeArrowheads="1"/>
          </p:cNvSpPr>
          <p:nvPr>
            <p:ph type="ctrTitle" idx="4294967295"/>
          </p:nvPr>
        </p:nvSpPr>
        <p:spPr>
          <a:xfrm>
            <a:off x="2306638" y="1187450"/>
            <a:ext cx="6673850" cy="1204913"/>
          </a:xfrm>
        </p:spPr>
        <p:txBody>
          <a:bodyPr lIns="91431" tIns="45715" rIns="91431" bIns="45715"/>
          <a:lstStyle/>
          <a:p>
            <a:pPr algn="r" eaLnBrk="1" hangingPunct="1"/>
            <a:r>
              <a:rPr lang="en-US" altLang="en-US" sz="3600" b="1">
                <a:solidFill>
                  <a:schemeClr val="tx2"/>
                </a:solidFill>
              </a:rPr>
              <a:t>Criminal Law and Procedure</a:t>
            </a:r>
          </a:p>
        </p:txBody>
      </p:sp>
      <p:sp>
        <p:nvSpPr>
          <p:cNvPr id="4100" name="Rectangle 4">
            <a:extLst>
              <a:ext uri="{FF2B5EF4-FFF2-40B4-BE49-F238E27FC236}">
                <a16:creationId xmlns:a16="http://schemas.microsoft.com/office/drawing/2014/main" id="{36830A11-F005-4341-97CD-2E652447FBD7}"/>
              </a:ext>
            </a:extLst>
          </p:cNvPr>
          <p:cNvSpPr>
            <a:spLocks noChangeArrowheads="1"/>
          </p:cNvSpPr>
          <p:nvPr/>
        </p:nvSpPr>
        <p:spPr bwMode="auto">
          <a:xfrm>
            <a:off x="0" y="0"/>
            <a:ext cx="9144000" cy="1069975"/>
          </a:xfrm>
          <a:prstGeom prst="rect">
            <a:avLst/>
          </a:prstGeom>
          <a:solidFill>
            <a:schemeClr val="bg2">
              <a:lumMod val="90000"/>
            </a:schemeClr>
          </a:solidFill>
          <a:ln w="9525">
            <a:noFill/>
            <a:miter lim="800000"/>
            <a:headEnd/>
            <a:tailEnd/>
          </a:ln>
          <a:effectLst/>
        </p:spPr>
        <p:txBody>
          <a:bodyPr wrap="none" lIns="103236" tIns="51618" rIns="103236" bIns="51618" anchor="ctr"/>
          <a:lstStyle/>
          <a:p>
            <a:pPr eaLnBrk="1" hangingPunct="1">
              <a:defRPr/>
            </a:pPr>
            <a:endParaRPr lang="en-US">
              <a:latin typeface="Arial" charset="0"/>
            </a:endParaRPr>
          </a:p>
        </p:txBody>
      </p:sp>
      <p:sp>
        <p:nvSpPr>
          <p:cNvPr id="4101" name="Oval 5">
            <a:extLst>
              <a:ext uri="{FF2B5EF4-FFF2-40B4-BE49-F238E27FC236}">
                <a16:creationId xmlns:a16="http://schemas.microsoft.com/office/drawing/2014/main" id="{CBE834B3-9666-4A99-847A-402CA41F02DA}"/>
              </a:ext>
            </a:extLst>
          </p:cNvPr>
          <p:cNvSpPr>
            <a:spLocks noChangeArrowheads="1"/>
          </p:cNvSpPr>
          <p:nvPr/>
        </p:nvSpPr>
        <p:spPr bwMode="auto">
          <a:xfrm>
            <a:off x="5656263" y="709613"/>
            <a:ext cx="271462" cy="280987"/>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P</a:t>
            </a:r>
          </a:p>
        </p:txBody>
      </p:sp>
      <p:sp>
        <p:nvSpPr>
          <p:cNvPr id="4102" name="Oval 6">
            <a:extLst>
              <a:ext uri="{FF2B5EF4-FFF2-40B4-BE49-F238E27FC236}">
                <a16:creationId xmlns:a16="http://schemas.microsoft.com/office/drawing/2014/main" id="{E146EBDC-3ED3-4B91-A513-8C4465574BE1}"/>
              </a:ext>
            </a:extLst>
          </p:cNvPr>
          <p:cNvSpPr>
            <a:spLocks noChangeArrowheads="1"/>
          </p:cNvSpPr>
          <p:nvPr/>
        </p:nvSpPr>
        <p:spPr bwMode="auto">
          <a:xfrm>
            <a:off x="5308600" y="709613"/>
            <a:ext cx="273050" cy="280987"/>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A</a:t>
            </a:r>
          </a:p>
        </p:txBody>
      </p:sp>
      <p:sp>
        <p:nvSpPr>
          <p:cNvPr id="4103" name="Oval 7">
            <a:extLst>
              <a:ext uri="{FF2B5EF4-FFF2-40B4-BE49-F238E27FC236}">
                <a16:creationId xmlns:a16="http://schemas.microsoft.com/office/drawing/2014/main" id="{68C54105-EEB6-44AB-B342-31E348B3911E}"/>
              </a:ext>
            </a:extLst>
          </p:cNvPr>
          <p:cNvSpPr>
            <a:spLocks noChangeArrowheads="1"/>
          </p:cNvSpPr>
          <p:nvPr/>
        </p:nvSpPr>
        <p:spPr bwMode="auto">
          <a:xfrm>
            <a:off x="6353175" y="706438"/>
            <a:ext cx="271463" cy="282575"/>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E</a:t>
            </a:r>
          </a:p>
        </p:txBody>
      </p:sp>
      <p:sp>
        <p:nvSpPr>
          <p:cNvPr id="4104" name="Oval 8">
            <a:extLst>
              <a:ext uri="{FF2B5EF4-FFF2-40B4-BE49-F238E27FC236}">
                <a16:creationId xmlns:a16="http://schemas.microsoft.com/office/drawing/2014/main" id="{CB3DAC59-D85B-4189-AEAA-589621141067}"/>
              </a:ext>
            </a:extLst>
          </p:cNvPr>
          <p:cNvSpPr>
            <a:spLocks noChangeArrowheads="1"/>
          </p:cNvSpPr>
          <p:nvPr/>
        </p:nvSpPr>
        <p:spPr bwMode="auto">
          <a:xfrm>
            <a:off x="6005513" y="709613"/>
            <a:ext cx="271462" cy="280987"/>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T</a:t>
            </a:r>
          </a:p>
        </p:txBody>
      </p:sp>
      <p:sp>
        <p:nvSpPr>
          <p:cNvPr id="4105" name="Rectangle 9">
            <a:extLst>
              <a:ext uri="{FF2B5EF4-FFF2-40B4-BE49-F238E27FC236}">
                <a16:creationId xmlns:a16="http://schemas.microsoft.com/office/drawing/2014/main" id="{6541CCD2-E5B1-43DA-8D16-E1529C7BB218}"/>
              </a:ext>
            </a:extLst>
          </p:cNvPr>
          <p:cNvSpPr>
            <a:spLocks noChangeArrowheads="1"/>
          </p:cNvSpPr>
          <p:nvPr/>
        </p:nvSpPr>
        <p:spPr bwMode="auto">
          <a:xfrm>
            <a:off x="0" y="1060450"/>
            <a:ext cx="2168525" cy="53403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06" name="Rectangle 10">
            <a:extLst>
              <a:ext uri="{FF2B5EF4-FFF2-40B4-BE49-F238E27FC236}">
                <a16:creationId xmlns:a16="http://schemas.microsoft.com/office/drawing/2014/main" id="{F141D58F-B8CC-4A01-A9EB-8DBF65C92509}"/>
              </a:ext>
            </a:extLst>
          </p:cNvPr>
          <p:cNvSpPr>
            <a:spLocks noChangeArrowheads="1"/>
          </p:cNvSpPr>
          <p:nvPr/>
        </p:nvSpPr>
        <p:spPr bwMode="auto">
          <a:xfrm>
            <a:off x="-11113" y="1409700"/>
            <a:ext cx="1127126" cy="4991100"/>
          </a:xfrm>
          <a:prstGeom prst="rect">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07" name="AutoShape 11">
            <a:extLst>
              <a:ext uri="{FF2B5EF4-FFF2-40B4-BE49-F238E27FC236}">
                <a16:creationId xmlns:a16="http://schemas.microsoft.com/office/drawing/2014/main" id="{F605E691-D64E-4D74-83FD-248E37287E1C}"/>
              </a:ext>
            </a:extLst>
          </p:cNvPr>
          <p:cNvSpPr>
            <a:spLocks noChangeArrowheads="1"/>
          </p:cNvSpPr>
          <p:nvPr/>
        </p:nvSpPr>
        <p:spPr bwMode="auto">
          <a:xfrm>
            <a:off x="-11113" y="917575"/>
            <a:ext cx="1138238" cy="495300"/>
          </a:xfrm>
          <a:prstGeom prst="rtTriangle">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08" name="Line 12">
            <a:extLst>
              <a:ext uri="{FF2B5EF4-FFF2-40B4-BE49-F238E27FC236}">
                <a16:creationId xmlns:a16="http://schemas.microsoft.com/office/drawing/2014/main" id="{55E62739-65E4-45C3-8B33-487FEA58B474}"/>
              </a:ext>
            </a:extLst>
          </p:cNvPr>
          <p:cNvSpPr>
            <a:spLocks noChangeShapeType="1"/>
          </p:cNvSpPr>
          <p:nvPr/>
        </p:nvSpPr>
        <p:spPr bwMode="auto">
          <a:xfrm>
            <a:off x="0" y="515938"/>
            <a:ext cx="1220788" cy="550862"/>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lIns="103236" tIns="51618" rIns="103236" bIns="51618"/>
          <a:lstStyle/>
          <a:p>
            <a:endParaRPr lang="en-US"/>
          </a:p>
        </p:txBody>
      </p:sp>
      <p:sp>
        <p:nvSpPr>
          <p:cNvPr id="4109" name="Line 13">
            <a:extLst>
              <a:ext uri="{FF2B5EF4-FFF2-40B4-BE49-F238E27FC236}">
                <a16:creationId xmlns:a16="http://schemas.microsoft.com/office/drawing/2014/main" id="{495A0A34-0D0B-494A-8CA8-17DFBDE9B675}"/>
              </a:ext>
            </a:extLst>
          </p:cNvPr>
          <p:cNvSpPr>
            <a:spLocks noChangeShapeType="1"/>
          </p:cNvSpPr>
          <p:nvPr/>
        </p:nvSpPr>
        <p:spPr bwMode="auto">
          <a:xfrm>
            <a:off x="1209675" y="1044575"/>
            <a:ext cx="9525" cy="5356225"/>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lIns="103236" tIns="51618" rIns="103236" bIns="51618"/>
          <a:lstStyle/>
          <a:p>
            <a:endParaRPr lang="en-US"/>
          </a:p>
        </p:txBody>
      </p:sp>
      <p:sp>
        <p:nvSpPr>
          <p:cNvPr id="4110" name="Oval 14">
            <a:extLst>
              <a:ext uri="{FF2B5EF4-FFF2-40B4-BE49-F238E27FC236}">
                <a16:creationId xmlns:a16="http://schemas.microsoft.com/office/drawing/2014/main" id="{3A4CF123-7027-4C33-8C0B-D1F85C5667CA}"/>
              </a:ext>
            </a:extLst>
          </p:cNvPr>
          <p:cNvSpPr>
            <a:spLocks noChangeArrowheads="1"/>
          </p:cNvSpPr>
          <p:nvPr/>
        </p:nvSpPr>
        <p:spPr bwMode="auto">
          <a:xfrm>
            <a:off x="6702425" y="709613"/>
            <a:ext cx="271463" cy="280987"/>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R</a:t>
            </a:r>
          </a:p>
        </p:txBody>
      </p:sp>
      <p:sp>
        <p:nvSpPr>
          <p:cNvPr id="4111" name="Oval 15">
            <a:extLst>
              <a:ext uri="{FF2B5EF4-FFF2-40B4-BE49-F238E27FC236}">
                <a16:creationId xmlns:a16="http://schemas.microsoft.com/office/drawing/2014/main" id="{D666EA45-7FCF-4597-B1A7-D68F2A15FBFC}"/>
              </a:ext>
            </a:extLst>
          </p:cNvPr>
          <p:cNvSpPr>
            <a:spLocks noChangeArrowheads="1"/>
          </p:cNvSpPr>
          <p:nvPr/>
        </p:nvSpPr>
        <p:spPr bwMode="auto">
          <a:xfrm>
            <a:off x="4959350" y="706438"/>
            <a:ext cx="273050" cy="282575"/>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H</a:t>
            </a:r>
          </a:p>
        </p:txBody>
      </p:sp>
      <p:sp>
        <p:nvSpPr>
          <p:cNvPr id="4112" name="Oval 16">
            <a:extLst>
              <a:ext uri="{FF2B5EF4-FFF2-40B4-BE49-F238E27FC236}">
                <a16:creationId xmlns:a16="http://schemas.microsoft.com/office/drawing/2014/main" id="{C55D91F3-42A1-40F4-9C4F-3B63F22EF01F}"/>
              </a:ext>
            </a:extLst>
          </p:cNvPr>
          <p:cNvSpPr>
            <a:spLocks noChangeArrowheads="1"/>
          </p:cNvSpPr>
          <p:nvPr/>
        </p:nvSpPr>
        <p:spPr bwMode="auto">
          <a:xfrm>
            <a:off x="4613275" y="706438"/>
            <a:ext cx="271463" cy="282575"/>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C</a:t>
            </a:r>
          </a:p>
        </p:txBody>
      </p:sp>
      <p:sp>
        <p:nvSpPr>
          <p:cNvPr id="4113" name="Rectangle 17">
            <a:extLst>
              <a:ext uri="{FF2B5EF4-FFF2-40B4-BE49-F238E27FC236}">
                <a16:creationId xmlns:a16="http://schemas.microsoft.com/office/drawing/2014/main" id="{84A5EAB3-43DD-44A6-A142-46381FB84867}"/>
              </a:ext>
            </a:extLst>
          </p:cNvPr>
          <p:cNvSpPr>
            <a:spLocks noChangeArrowheads="1"/>
          </p:cNvSpPr>
          <p:nvPr/>
        </p:nvSpPr>
        <p:spPr bwMode="auto">
          <a:xfrm>
            <a:off x="7165975" y="0"/>
            <a:ext cx="720725" cy="106362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0800">
                <a:solidFill>
                  <a:schemeClr val="folHlink"/>
                </a:solidFill>
                <a:latin typeface="Arial" panose="020B0604020202020204" pitchFamily="34" charset="0"/>
              </a:rPr>
              <a:t>0</a:t>
            </a:r>
          </a:p>
        </p:txBody>
      </p:sp>
      <p:sp>
        <p:nvSpPr>
          <p:cNvPr id="4114" name="Rectangle 18">
            <a:extLst>
              <a:ext uri="{FF2B5EF4-FFF2-40B4-BE49-F238E27FC236}">
                <a16:creationId xmlns:a16="http://schemas.microsoft.com/office/drawing/2014/main" id="{80247388-05FD-43EF-BB15-C026F8EFBECA}"/>
              </a:ext>
            </a:extLst>
          </p:cNvPr>
          <p:cNvSpPr>
            <a:spLocks noChangeArrowheads="1"/>
          </p:cNvSpPr>
          <p:nvPr/>
        </p:nvSpPr>
        <p:spPr bwMode="auto">
          <a:xfrm>
            <a:off x="7848600" y="0"/>
            <a:ext cx="720725" cy="106362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0800">
                <a:solidFill>
                  <a:schemeClr val="folHlink"/>
                </a:solidFill>
                <a:latin typeface="Arial" panose="020B0604020202020204" pitchFamily="34" charset="0"/>
              </a:rPr>
              <a:t>5</a:t>
            </a:r>
          </a:p>
        </p:txBody>
      </p:sp>
      <p:sp>
        <p:nvSpPr>
          <p:cNvPr id="4115" name="Rectangle 19">
            <a:extLst>
              <a:ext uri="{FF2B5EF4-FFF2-40B4-BE49-F238E27FC236}">
                <a16:creationId xmlns:a16="http://schemas.microsoft.com/office/drawing/2014/main" id="{D6A9056E-3181-4F0A-809F-F793BDE34661}"/>
              </a:ext>
            </a:extLst>
          </p:cNvPr>
          <p:cNvSpPr>
            <a:spLocks noChangeArrowheads="1"/>
          </p:cNvSpPr>
          <p:nvPr/>
        </p:nvSpPr>
        <p:spPr bwMode="auto">
          <a:xfrm>
            <a:off x="0" y="6705600"/>
            <a:ext cx="9144000" cy="152400"/>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16" name="Rectangle 20">
            <a:extLst>
              <a:ext uri="{FF2B5EF4-FFF2-40B4-BE49-F238E27FC236}">
                <a16:creationId xmlns:a16="http://schemas.microsoft.com/office/drawing/2014/main" id="{5608E8D7-30D1-440E-9D8B-238A93ACECF1}"/>
              </a:ext>
            </a:extLst>
          </p:cNvPr>
          <p:cNvSpPr>
            <a:spLocks noChangeArrowheads="1"/>
          </p:cNvSpPr>
          <p:nvPr/>
        </p:nvSpPr>
        <p:spPr bwMode="auto">
          <a:xfrm>
            <a:off x="2286000" y="3795713"/>
            <a:ext cx="2743200" cy="1200150"/>
          </a:xfrm>
          <a:prstGeom prst="rect">
            <a:avLst/>
          </a:prstGeom>
          <a:noFill/>
          <a:ln w="9525">
            <a:noFill/>
            <a:miter lim="800000"/>
            <a:headEnd/>
            <a:tailEnd/>
          </a:ln>
        </p:spPr>
        <p:txBody>
          <a:bodyPr lIns="91435" tIns="45718" rIns="91435" bIns="45718" anchor="ctr">
            <a:spAutoFit/>
          </a:bodyPr>
          <a:lstStyle/>
          <a:p>
            <a:pPr eaLnBrk="1" hangingPunct="1">
              <a:defRPr/>
            </a:pPr>
            <a:r>
              <a:rPr lang="en-US" dirty="0">
                <a:latin typeface="+mn-lt"/>
              </a:rPr>
              <a:t>Wherever Law ends,</a:t>
            </a:r>
          </a:p>
          <a:p>
            <a:pPr eaLnBrk="1" hangingPunct="1">
              <a:defRPr/>
            </a:pPr>
            <a:r>
              <a:rPr lang="en-US" dirty="0">
                <a:latin typeface="+mn-lt"/>
              </a:rPr>
              <a:t>Tyranny begins.</a:t>
            </a:r>
          </a:p>
          <a:p>
            <a:pPr eaLnBrk="1" hangingPunct="1">
              <a:defRPr/>
            </a:pPr>
            <a:endParaRPr lang="en-US" dirty="0">
              <a:latin typeface="+mn-lt"/>
            </a:endParaRPr>
          </a:p>
          <a:p>
            <a:pPr eaLnBrk="1" hangingPunct="1">
              <a:defRPr/>
            </a:pPr>
            <a:r>
              <a:rPr lang="en-US" i="1" dirty="0">
                <a:latin typeface="+mn-lt"/>
              </a:rPr>
              <a:t>John Locke</a:t>
            </a:r>
            <a:endParaRPr lang="en-US" dirty="0">
              <a:latin typeface="+mn-lt"/>
            </a:endParaRPr>
          </a:p>
        </p:txBody>
      </p:sp>
      <p:pic>
        <p:nvPicPr>
          <p:cNvPr id="4117" name="Picture 20" descr="BXP35688 crime in action">
            <a:extLst>
              <a:ext uri="{FF2B5EF4-FFF2-40B4-BE49-F238E27FC236}">
                <a16:creationId xmlns:a16="http://schemas.microsoft.com/office/drawing/2014/main" id="{AB3AA40C-C37A-4EC3-AC35-64D9781DA2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2743200"/>
            <a:ext cx="3582988" cy="362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CA721D50-1E56-4B21-AC91-1458994072FE}"/>
              </a:ext>
            </a:extLst>
          </p:cNvPr>
          <p:cNvSpPr>
            <a:spLocks noGrp="1" noChangeArrowheads="1"/>
          </p:cNvSpPr>
          <p:nvPr>
            <p:ph type="body" idx="1"/>
          </p:nvPr>
        </p:nvSpPr>
        <p:spPr>
          <a:xfrm>
            <a:off x="304800" y="1433513"/>
            <a:ext cx="8686800" cy="5272087"/>
          </a:xfrm>
        </p:spPr>
        <p:txBody>
          <a:bodyPr/>
          <a:lstStyle/>
          <a:p>
            <a:pPr marL="385763" indent="-385763" defTabSz="1031875"/>
            <a:r>
              <a:rPr lang="en-US" altLang="en-US" i="1"/>
              <a:t>Issue before the U.S. Supreme Court</a:t>
            </a:r>
            <a:r>
              <a:rPr lang="en-US" altLang="en-US"/>
              <a:t>:</a:t>
            </a:r>
          </a:p>
          <a:p>
            <a:pPr marL="838200" lvl="1" indent="-322263" defTabSz="1031875"/>
            <a:r>
              <a:rPr lang="en-US" altLang="en-US" sz="2600" b="1"/>
              <a:t>Did jury improperly convict Skilling of conspiracy to commit “honest-services” wire fraud?  </a:t>
            </a:r>
          </a:p>
          <a:p>
            <a:pPr marL="385763" indent="-385763" defTabSz="1031875"/>
            <a:r>
              <a:rPr lang="en-US" altLang="en-US" i="1"/>
              <a:t>Statutory Interpretation</a:t>
            </a:r>
            <a:r>
              <a:rPr lang="en-US" altLang="en-US"/>
              <a:t>: </a:t>
            </a:r>
          </a:p>
          <a:p>
            <a:pPr marL="838200" lvl="1" indent="-322263" defTabSz="1031875"/>
            <a:r>
              <a:rPr lang="en-US" altLang="en-US" sz="2600"/>
              <a:t>Congress enacted § 1346 to reinstate honest-services law that </a:t>
            </a:r>
            <a:r>
              <a:rPr lang="en-US" altLang="en-US" sz="2600" i="1"/>
              <a:t>McNally</a:t>
            </a:r>
            <a:r>
              <a:rPr lang="en-US" altLang="en-US" sz="2600"/>
              <a:t> decision altered</a:t>
            </a:r>
          </a:p>
          <a:p>
            <a:pPr marL="838200" lvl="1" indent="-322263" defTabSz="1031875"/>
            <a:r>
              <a:rPr lang="en-US" altLang="en-US" sz="2600"/>
              <a:t>Text of § 1346 targets corruption in which </a:t>
            </a:r>
            <a:r>
              <a:rPr lang="en-US" altLang="en-US" sz="2600" b="1"/>
              <a:t>offender profits by causing third party</a:t>
            </a:r>
            <a:r>
              <a:rPr lang="en-US" altLang="en-US" sz="2600"/>
              <a:t>, instead of the betrayed party, </a:t>
            </a:r>
            <a:r>
              <a:rPr lang="en-US" altLang="en-US" sz="2600" b="1"/>
              <a:t>to suffer </a:t>
            </a:r>
            <a:r>
              <a:rPr lang="en-US" altLang="en-US" sz="2600"/>
              <a:t>deprivation of money or property</a:t>
            </a:r>
          </a:p>
        </p:txBody>
      </p:sp>
      <p:sp>
        <p:nvSpPr>
          <p:cNvPr id="22531" name="Rectangle 2">
            <a:extLst>
              <a:ext uri="{FF2B5EF4-FFF2-40B4-BE49-F238E27FC236}">
                <a16:creationId xmlns:a16="http://schemas.microsoft.com/office/drawing/2014/main" id="{1423F273-724A-48CB-9A49-5CB47C0F1658}"/>
              </a:ext>
            </a:extLst>
          </p:cNvPr>
          <p:cNvSpPr>
            <a:spLocks noGrp="1" noChangeArrowheads="1"/>
          </p:cNvSpPr>
          <p:nvPr>
            <p:ph type="title"/>
          </p:nvPr>
        </p:nvSpPr>
        <p:spPr>
          <a:xfrm>
            <a:off x="457200" y="0"/>
            <a:ext cx="8229600" cy="990600"/>
          </a:xfrm>
        </p:spPr>
        <p:txBody>
          <a:bodyPr/>
          <a:lstStyle/>
          <a:p>
            <a:pPr defTabSz="1031875"/>
            <a:r>
              <a:rPr lang="en-US" altLang="en-US" i="1"/>
              <a:t>Skilling v. United States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5AB58EBF-EA86-4917-8972-9BA80D7EBD29}"/>
              </a:ext>
            </a:extLst>
          </p:cNvPr>
          <p:cNvSpPr>
            <a:spLocks noGrp="1" noChangeArrowheads="1"/>
          </p:cNvSpPr>
          <p:nvPr>
            <p:ph type="body" idx="1"/>
          </p:nvPr>
        </p:nvSpPr>
        <p:spPr>
          <a:xfrm>
            <a:off x="431800" y="1433513"/>
            <a:ext cx="8331200" cy="5119687"/>
          </a:xfrm>
        </p:spPr>
        <p:txBody>
          <a:bodyPr/>
          <a:lstStyle/>
          <a:p>
            <a:pPr marL="385763" indent="-385763" defTabSz="1031875"/>
            <a:r>
              <a:rPr lang="en-US" altLang="en-US" i="1"/>
              <a:t>Case Law</a:t>
            </a:r>
            <a:r>
              <a:rPr lang="en-US" altLang="en-US"/>
              <a:t>: </a:t>
            </a:r>
          </a:p>
          <a:p>
            <a:pPr marL="838200" lvl="1" indent="-322263" defTabSz="1031875"/>
            <a:r>
              <a:rPr lang="en-US" altLang="en-US" sz="2600"/>
              <a:t>Court reviewed case law, concluding that  §1346 </a:t>
            </a:r>
            <a:r>
              <a:rPr lang="en-US" altLang="en-US" sz="2600" b="1"/>
              <a:t>criminalizes </a:t>
            </a:r>
            <a:r>
              <a:rPr lang="en-US" altLang="en-US" sz="2600" b="1" i="1"/>
              <a:t>only</a:t>
            </a:r>
            <a:r>
              <a:rPr lang="en-US" altLang="en-US" sz="2600" b="1"/>
              <a:t> bribery and kickback schemes of honest-services law, thus it is not unconstitutionally vague</a:t>
            </a:r>
          </a:p>
          <a:p>
            <a:pPr marL="385763" indent="-385763" defTabSz="1031875"/>
            <a:r>
              <a:rPr lang="en-US" altLang="en-US" i="1"/>
              <a:t>Held:</a:t>
            </a:r>
            <a:r>
              <a:rPr lang="en-US" altLang="en-US"/>
              <a:t>  </a:t>
            </a:r>
          </a:p>
          <a:p>
            <a:pPr marL="838200" lvl="1" indent="-322263" defTabSz="1031875"/>
            <a:r>
              <a:rPr lang="en-US" altLang="en-US" sz="2600" b="1"/>
              <a:t>Skilling did not engage in bribery and kickback schemes</a:t>
            </a:r>
            <a:r>
              <a:rPr lang="en-US" altLang="en-US" sz="2600"/>
              <a:t>, so did not commit honest-services fraud; </a:t>
            </a:r>
            <a:r>
              <a:rPr lang="en-US" altLang="en-US" sz="2600" b="1"/>
              <a:t>conviction flawed and case remanded for further proceedings</a:t>
            </a:r>
          </a:p>
        </p:txBody>
      </p:sp>
      <p:sp>
        <p:nvSpPr>
          <p:cNvPr id="24579" name="Rectangle 2">
            <a:extLst>
              <a:ext uri="{FF2B5EF4-FFF2-40B4-BE49-F238E27FC236}">
                <a16:creationId xmlns:a16="http://schemas.microsoft.com/office/drawing/2014/main" id="{79490FB9-5D75-47FA-883F-34F4830147AD}"/>
              </a:ext>
            </a:extLst>
          </p:cNvPr>
          <p:cNvSpPr>
            <a:spLocks noGrp="1" noChangeArrowheads="1"/>
          </p:cNvSpPr>
          <p:nvPr>
            <p:ph type="title"/>
          </p:nvPr>
        </p:nvSpPr>
        <p:spPr>
          <a:xfrm>
            <a:off x="457200" y="0"/>
            <a:ext cx="8229600" cy="990600"/>
          </a:xfrm>
        </p:spPr>
        <p:txBody>
          <a:bodyPr/>
          <a:lstStyle/>
          <a:p>
            <a:pPr defTabSz="1031875"/>
            <a:r>
              <a:rPr lang="en-US" altLang="en-US" i="1"/>
              <a:t>Skilling v. United States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23C6E185-37BC-4FDD-A365-0E01C51AC7E8}"/>
              </a:ext>
            </a:extLst>
          </p:cNvPr>
          <p:cNvSpPr>
            <a:spLocks noGrp="1" noChangeArrowheads="1"/>
          </p:cNvSpPr>
          <p:nvPr>
            <p:ph type="title"/>
          </p:nvPr>
        </p:nvSpPr>
        <p:spPr>
          <a:xfrm>
            <a:off x="533400" y="152400"/>
            <a:ext cx="8229600" cy="838200"/>
          </a:xfrm>
        </p:spPr>
        <p:txBody>
          <a:bodyPr/>
          <a:lstStyle/>
          <a:p>
            <a:pPr defTabSz="1031875"/>
            <a:r>
              <a:rPr lang="en-US" altLang="en-US" i="1">
                <a:hlinkClick r:id="rId3"/>
              </a:rPr>
              <a:t>Arthur Andersen v. U.S.</a:t>
            </a:r>
            <a:endParaRPr lang="en-US" altLang="en-US" i="1"/>
          </a:p>
        </p:txBody>
      </p:sp>
      <p:sp>
        <p:nvSpPr>
          <p:cNvPr id="26627" name="Rectangle 3">
            <a:extLst>
              <a:ext uri="{FF2B5EF4-FFF2-40B4-BE49-F238E27FC236}">
                <a16:creationId xmlns:a16="http://schemas.microsoft.com/office/drawing/2014/main" id="{A83CD16F-DCAD-4670-89D6-C64A2334474B}"/>
              </a:ext>
            </a:extLst>
          </p:cNvPr>
          <p:cNvSpPr>
            <a:spLocks noGrp="1" noChangeArrowheads="1"/>
          </p:cNvSpPr>
          <p:nvPr>
            <p:ph type="body" idx="1"/>
          </p:nvPr>
        </p:nvSpPr>
        <p:spPr>
          <a:xfrm>
            <a:off x="381000" y="1433513"/>
            <a:ext cx="8458200" cy="4586287"/>
          </a:xfrm>
        </p:spPr>
        <p:txBody>
          <a:bodyPr/>
          <a:lstStyle/>
          <a:p>
            <a:pPr marL="385763" indent="-385763" defTabSz="1031875">
              <a:lnSpc>
                <a:spcPct val="80000"/>
              </a:lnSpc>
            </a:pPr>
            <a:r>
              <a:rPr lang="en-US" altLang="en-US" i="1"/>
              <a:t>Facts</a:t>
            </a:r>
            <a:r>
              <a:rPr lang="en-US" altLang="en-US"/>
              <a:t>: </a:t>
            </a:r>
          </a:p>
          <a:p>
            <a:pPr marL="838200" lvl="1" indent="-322263" defTabSz="1031875"/>
            <a:r>
              <a:rPr lang="en-US" altLang="en-US" sz="2600"/>
              <a:t>Arthur Andersen audited Enron’s accounting practices </a:t>
            </a:r>
          </a:p>
          <a:p>
            <a:pPr marL="838200" lvl="1" indent="-322263" defTabSz="1031875"/>
            <a:r>
              <a:rPr lang="en-US" altLang="en-US" sz="2600"/>
              <a:t>In response to government investigation of Enron, </a:t>
            </a:r>
            <a:r>
              <a:rPr lang="en-US" altLang="en-US" sz="2600" b="1"/>
              <a:t>Andersen began to destroy records related to Enron </a:t>
            </a:r>
            <a:r>
              <a:rPr lang="en-US" altLang="en-US" sz="2600"/>
              <a:t>– allegedly according to the firm’s document retention policy – despite objections by some employees</a:t>
            </a:r>
          </a:p>
          <a:p>
            <a:pPr marL="838200" lvl="1" indent="-322263" defTabSz="1031875"/>
            <a:r>
              <a:rPr lang="en-US" altLang="en-US" sz="2600"/>
              <a:t>Records destruction continued until Andersen was served with subpoenas for records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86E64367-B132-4267-9BE1-E320FCF0938D}"/>
              </a:ext>
            </a:extLst>
          </p:cNvPr>
          <p:cNvSpPr>
            <a:spLocks noGrp="1" noChangeArrowheads="1"/>
          </p:cNvSpPr>
          <p:nvPr>
            <p:ph type="title"/>
          </p:nvPr>
        </p:nvSpPr>
        <p:spPr>
          <a:xfrm>
            <a:off x="533400" y="152400"/>
            <a:ext cx="8229600" cy="838200"/>
          </a:xfrm>
        </p:spPr>
        <p:txBody>
          <a:bodyPr/>
          <a:lstStyle/>
          <a:p>
            <a:pPr defTabSz="1031875"/>
            <a:r>
              <a:rPr lang="en-US" altLang="en-US" i="1"/>
              <a:t>Arthur Andersen v. U.S.</a:t>
            </a:r>
          </a:p>
        </p:txBody>
      </p:sp>
      <p:sp>
        <p:nvSpPr>
          <p:cNvPr id="28675" name="Rectangle 3">
            <a:extLst>
              <a:ext uri="{FF2B5EF4-FFF2-40B4-BE49-F238E27FC236}">
                <a16:creationId xmlns:a16="http://schemas.microsoft.com/office/drawing/2014/main" id="{F41E2583-D9C6-47BC-9AB2-E1D7BD4E14CD}"/>
              </a:ext>
            </a:extLst>
          </p:cNvPr>
          <p:cNvSpPr>
            <a:spLocks noGrp="1" noChangeArrowheads="1"/>
          </p:cNvSpPr>
          <p:nvPr>
            <p:ph type="body" idx="1"/>
          </p:nvPr>
        </p:nvSpPr>
        <p:spPr>
          <a:xfrm>
            <a:off x="381000" y="1600200"/>
            <a:ext cx="8575675" cy="4738688"/>
          </a:xfrm>
        </p:spPr>
        <p:txBody>
          <a:bodyPr/>
          <a:lstStyle/>
          <a:p>
            <a:pPr marL="385763" indent="-385763" defTabSz="1031875"/>
            <a:r>
              <a:rPr lang="en-US" altLang="en-US" i="1"/>
              <a:t>Facts (cont.):</a:t>
            </a:r>
            <a:r>
              <a:rPr lang="en-US" altLang="en-US"/>
              <a:t> </a:t>
            </a:r>
          </a:p>
          <a:p>
            <a:pPr marL="838200" lvl="1" indent="-322263" defTabSz="1031875"/>
            <a:r>
              <a:rPr lang="en-US" altLang="en-US" sz="2600" b="1"/>
              <a:t>Andersen found guilty of “knowingly…and corruptly</a:t>
            </a:r>
            <a:r>
              <a:rPr lang="en-US" altLang="en-US" sz="2600"/>
              <a:t>” persuading employees to destroy documents that would be needed in an official proceeding (i.e., witness tampering)</a:t>
            </a:r>
          </a:p>
          <a:p>
            <a:pPr marL="385763" indent="-385763" defTabSz="1031875"/>
            <a:r>
              <a:rPr lang="en-US" altLang="en-US" i="1"/>
              <a:t>Issue before the Supreme Court</a:t>
            </a:r>
            <a:r>
              <a:rPr lang="en-US" altLang="en-US"/>
              <a:t>: </a:t>
            </a:r>
          </a:p>
          <a:p>
            <a:pPr marL="838200" lvl="1" indent="-322263" defTabSz="1031875"/>
            <a:r>
              <a:rPr lang="en-US" altLang="en-US" sz="2600"/>
              <a:t>Whether Arthur Andersen’s conviction must be reversed because the jury instructions misinterpreted the elements of the offense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a:extLst>
              <a:ext uri="{FF2B5EF4-FFF2-40B4-BE49-F238E27FC236}">
                <a16:creationId xmlns:a16="http://schemas.microsoft.com/office/drawing/2014/main" id="{02C3EEA8-676A-4607-96E4-02AB7DA1D26C}"/>
              </a:ext>
            </a:extLst>
          </p:cNvPr>
          <p:cNvSpPr>
            <a:spLocks noGrp="1" noChangeArrowheads="1"/>
          </p:cNvSpPr>
          <p:nvPr>
            <p:ph type="body" idx="1"/>
          </p:nvPr>
        </p:nvSpPr>
        <p:spPr>
          <a:xfrm>
            <a:off x="431800" y="1433513"/>
            <a:ext cx="8407400" cy="4814887"/>
          </a:xfrm>
        </p:spPr>
        <p:txBody>
          <a:bodyPr/>
          <a:lstStyle/>
          <a:p>
            <a:pPr marL="385763" indent="-385763" defTabSz="1031875"/>
            <a:r>
              <a:rPr lang="en-US" altLang="en-US" i="1"/>
              <a:t>Statutory interpretation:  </a:t>
            </a:r>
          </a:p>
          <a:p>
            <a:pPr marL="838200" lvl="1" indent="-322263" defTabSz="1031875"/>
            <a:r>
              <a:rPr lang="en-US" altLang="en-US" sz="2600"/>
              <a:t>Text establishes </a:t>
            </a:r>
            <a:r>
              <a:rPr lang="en-US" altLang="en-US" sz="2600" b="1"/>
              <a:t>the </a:t>
            </a:r>
            <a:r>
              <a:rPr lang="en-US" altLang="en-US" sz="2600" b="1" i="1"/>
              <a:t>mens rea</a:t>
            </a:r>
            <a:r>
              <a:rPr lang="en-US" altLang="en-US" sz="2600" b="1"/>
              <a:t> </a:t>
            </a:r>
            <a:r>
              <a:rPr lang="en-US" altLang="en-US" sz="2600"/>
              <a:t>– knowingly – and then a list of acts   </a:t>
            </a:r>
          </a:p>
          <a:p>
            <a:pPr marL="385763" indent="-385763" defTabSz="1031875"/>
            <a:r>
              <a:rPr lang="en-US" altLang="en-US" i="1"/>
              <a:t>Discussion of trial court’s jury instructions</a:t>
            </a:r>
            <a:r>
              <a:rPr lang="en-US" altLang="en-US"/>
              <a:t>: </a:t>
            </a:r>
          </a:p>
          <a:p>
            <a:pPr marL="838200" lvl="1" indent="-322263" defTabSz="1031875"/>
            <a:r>
              <a:rPr lang="en-US" altLang="en-US" sz="2600"/>
              <a:t>Instructions lowered the level of culpability required to impose criminal liability and expanded the list of acts</a:t>
            </a:r>
          </a:p>
          <a:p>
            <a:pPr marL="1289050" lvl="2" indent="-257175" defTabSz="1031875"/>
            <a:r>
              <a:rPr lang="en-US" altLang="en-US"/>
              <a:t>Practical meaning:  trial court judge made it too easy to convict Andersen</a:t>
            </a:r>
          </a:p>
        </p:txBody>
      </p:sp>
      <p:sp>
        <p:nvSpPr>
          <p:cNvPr id="30723" name="Rectangle 2">
            <a:extLst>
              <a:ext uri="{FF2B5EF4-FFF2-40B4-BE49-F238E27FC236}">
                <a16:creationId xmlns:a16="http://schemas.microsoft.com/office/drawing/2014/main" id="{992DE0E5-3D6B-4EB0-9EF7-B17D7015C2B3}"/>
              </a:ext>
            </a:extLst>
          </p:cNvPr>
          <p:cNvSpPr>
            <a:spLocks noGrp="1" noChangeArrowheads="1"/>
          </p:cNvSpPr>
          <p:nvPr>
            <p:ph type="title"/>
          </p:nvPr>
        </p:nvSpPr>
        <p:spPr>
          <a:xfrm>
            <a:off x="533400" y="152400"/>
            <a:ext cx="8229600" cy="838200"/>
          </a:xfrm>
        </p:spPr>
        <p:txBody>
          <a:bodyPr/>
          <a:lstStyle/>
          <a:p>
            <a:pPr defTabSz="1031875"/>
            <a:r>
              <a:rPr lang="en-US" altLang="en-US" i="1"/>
              <a:t>Arthur Andersen v. U.S.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a:extLst>
              <a:ext uri="{FF2B5EF4-FFF2-40B4-BE49-F238E27FC236}">
                <a16:creationId xmlns:a16="http://schemas.microsoft.com/office/drawing/2014/main" id="{80935981-461F-4BFD-A38B-6D540AD1EB9F}"/>
              </a:ext>
            </a:extLst>
          </p:cNvPr>
          <p:cNvSpPr>
            <a:spLocks noGrp="1" noChangeArrowheads="1"/>
          </p:cNvSpPr>
          <p:nvPr>
            <p:ph type="body" idx="1"/>
          </p:nvPr>
        </p:nvSpPr>
        <p:spPr>
          <a:xfrm>
            <a:off x="457200" y="1295400"/>
            <a:ext cx="8407400" cy="1773238"/>
          </a:xfrm>
        </p:spPr>
        <p:txBody>
          <a:bodyPr/>
          <a:lstStyle/>
          <a:p>
            <a:pPr marL="385763" indent="-385763" defTabSz="1031875"/>
            <a:r>
              <a:rPr lang="en-US" altLang="en-US" i="1"/>
              <a:t>Held:</a:t>
            </a:r>
            <a:r>
              <a:rPr lang="en-US" altLang="en-US"/>
              <a:t>  </a:t>
            </a:r>
          </a:p>
          <a:p>
            <a:pPr marL="838200" lvl="1" indent="-322263" defTabSz="1031875"/>
            <a:r>
              <a:rPr lang="en-US" altLang="en-US" sz="3000"/>
              <a:t>Jury instructions were flawed</a:t>
            </a:r>
          </a:p>
          <a:p>
            <a:pPr marL="838200" lvl="1" indent="-322263" defTabSz="1031875"/>
            <a:r>
              <a:rPr lang="en-US" altLang="en-US" sz="3000"/>
              <a:t>Case remanded for further proceedings   </a:t>
            </a:r>
          </a:p>
        </p:txBody>
      </p:sp>
      <p:pic>
        <p:nvPicPr>
          <p:cNvPr id="32771" name="Picture 5" descr="man caught in gears">
            <a:extLst>
              <a:ext uri="{FF2B5EF4-FFF2-40B4-BE49-F238E27FC236}">
                <a16:creationId xmlns:a16="http://schemas.microsoft.com/office/drawing/2014/main" id="{32F7B9D7-8A98-4167-B4EE-EC6D965021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3124200"/>
            <a:ext cx="4310063" cy="29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2" name="Rectangle 2">
            <a:extLst>
              <a:ext uri="{FF2B5EF4-FFF2-40B4-BE49-F238E27FC236}">
                <a16:creationId xmlns:a16="http://schemas.microsoft.com/office/drawing/2014/main" id="{8E4FEAF2-0971-4B1A-BE49-6F1EE405D86A}"/>
              </a:ext>
            </a:extLst>
          </p:cNvPr>
          <p:cNvSpPr>
            <a:spLocks noGrp="1" noChangeArrowheads="1"/>
          </p:cNvSpPr>
          <p:nvPr>
            <p:ph type="title"/>
          </p:nvPr>
        </p:nvSpPr>
        <p:spPr>
          <a:xfrm>
            <a:off x="533400" y="152400"/>
            <a:ext cx="8229600" cy="838200"/>
          </a:xfrm>
        </p:spPr>
        <p:txBody>
          <a:bodyPr/>
          <a:lstStyle/>
          <a:p>
            <a:pPr defTabSz="1031875"/>
            <a:r>
              <a:rPr lang="en-US" altLang="en-US" i="1"/>
              <a:t>Arthur Andersen v. U.S.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FDD80D06-4A1D-4843-BFC7-BDFB0ED886DA}"/>
              </a:ext>
            </a:extLst>
          </p:cNvPr>
          <p:cNvSpPr>
            <a:spLocks noGrp="1" noChangeArrowheads="1"/>
          </p:cNvSpPr>
          <p:nvPr>
            <p:ph type="title"/>
          </p:nvPr>
        </p:nvSpPr>
        <p:spPr>
          <a:xfrm>
            <a:off x="533400" y="152400"/>
            <a:ext cx="8229600" cy="838200"/>
          </a:xfrm>
        </p:spPr>
        <p:txBody>
          <a:bodyPr/>
          <a:lstStyle/>
          <a:p>
            <a:pPr defTabSz="1031875"/>
            <a:r>
              <a:rPr lang="en-US" altLang="en-US"/>
              <a:t>Criminal Procedure</a:t>
            </a:r>
          </a:p>
        </p:txBody>
      </p:sp>
      <p:sp>
        <p:nvSpPr>
          <p:cNvPr id="34819" name="Rectangle 3">
            <a:extLst>
              <a:ext uri="{FF2B5EF4-FFF2-40B4-BE49-F238E27FC236}">
                <a16:creationId xmlns:a16="http://schemas.microsoft.com/office/drawing/2014/main" id="{53192CBF-7A44-45A3-8628-B2DB6F000206}"/>
              </a:ext>
            </a:extLst>
          </p:cNvPr>
          <p:cNvSpPr>
            <a:spLocks noGrp="1" noChangeArrowheads="1"/>
          </p:cNvSpPr>
          <p:nvPr>
            <p:ph type="body" idx="1"/>
          </p:nvPr>
        </p:nvSpPr>
        <p:spPr>
          <a:xfrm>
            <a:off x="381000" y="1371600"/>
            <a:ext cx="8437563" cy="1887538"/>
          </a:xfrm>
        </p:spPr>
        <p:txBody>
          <a:bodyPr/>
          <a:lstStyle/>
          <a:p>
            <a:pPr marL="385763" indent="-385763" defTabSz="1031875"/>
            <a:r>
              <a:rPr lang="en-US" altLang="en-US" b="1" i="1"/>
              <a:t>Arrest</a:t>
            </a:r>
            <a:r>
              <a:rPr lang="en-US" altLang="en-US" b="1"/>
              <a:t> and </a:t>
            </a:r>
            <a:r>
              <a:rPr lang="en-US" altLang="en-US" b="1" i="1"/>
              <a:t>booking</a:t>
            </a:r>
            <a:r>
              <a:rPr lang="en-US" altLang="en-US" b="1"/>
              <a:t> </a:t>
            </a:r>
            <a:r>
              <a:rPr lang="en-US" altLang="en-US"/>
              <a:t>of defendant</a:t>
            </a:r>
          </a:p>
          <a:p>
            <a:pPr marL="385763" indent="-385763" defTabSz="1031875"/>
            <a:r>
              <a:rPr lang="en-US" altLang="en-US" i="1"/>
              <a:t>Arrest report</a:t>
            </a:r>
            <a:r>
              <a:rPr lang="en-US" altLang="en-US"/>
              <a:t> filed with </a:t>
            </a:r>
            <a:r>
              <a:rPr lang="en-US" altLang="en-US" b="1"/>
              <a:t>prosecutor</a:t>
            </a:r>
          </a:p>
          <a:p>
            <a:pPr marL="385763" indent="-385763" defTabSz="1031875"/>
            <a:r>
              <a:rPr lang="en-US" altLang="en-US"/>
              <a:t>If defendant charged, </a:t>
            </a:r>
            <a:r>
              <a:rPr lang="en-US" altLang="en-US" b="1" i="1"/>
              <a:t>complaint </a:t>
            </a:r>
            <a:r>
              <a:rPr lang="en-US" altLang="en-US"/>
              <a:t>filed</a:t>
            </a:r>
          </a:p>
        </p:txBody>
      </p:sp>
      <p:pic>
        <p:nvPicPr>
          <p:cNvPr id="34820" name="Picture 5" descr="BXP35712 arrest">
            <a:extLst>
              <a:ext uri="{FF2B5EF4-FFF2-40B4-BE49-F238E27FC236}">
                <a16:creationId xmlns:a16="http://schemas.microsoft.com/office/drawing/2014/main" id="{2DB951DF-C31C-4E46-96E4-4B502DE90A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7500" b="9375"/>
          <a:stretch>
            <a:fillRect/>
          </a:stretch>
        </p:blipFill>
        <p:spPr bwMode="auto">
          <a:xfrm>
            <a:off x="5334000" y="3276600"/>
            <a:ext cx="2378075" cy="279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5" name="Rectangle 7">
            <a:extLst>
              <a:ext uri="{FF2B5EF4-FFF2-40B4-BE49-F238E27FC236}">
                <a16:creationId xmlns:a16="http://schemas.microsoft.com/office/drawing/2014/main" id="{C2D11C07-F56A-48B9-82E5-06B24552363B}"/>
              </a:ext>
            </a:extLst>
          </p:cNvPr>
          <p:cNvSpPr>
            <a:spLocks noChangeArrowheads="1"/>
          </p:cNvSpPr>
          <p:nvPr/>
        </p:nvSpPr>
        <p:spPr bwMode="auto">
          <a:xfrm>
            <a:off x="471488" y="3484563"/>
            <a:ext cx="4862512" cy="2251075"/>
          </a:xfrm>
          <a:prstGeom prst="rect">
            <a:avLst/>
          </a:prstGeom>
          <a:noFill/>
          <a:ln w="9525">
            <a:noFill/>
            <a:miter lim="800000"/>
            <a:headEnd/>
            <a:tailEnd/>
          </a:ln>
        </p:spPr>
        <p:txBody>
          <a:bodyPr lIns="91426" tIns="45713" rIns="91426" bIns="45713"/>
          <a:lstStyle/>
          <a:p>
            <a:pPr marL="385763" indent="-385763" eaLnBrk="1" hangingPunct="1">
              <a:spcBef>
                <a:spcPct val="20000"/>
              </a:spcBef>
              <a:buClr>
                <a:schemeClr val="hlink"/>
              </a:buClr>
              <a:buSzPct val="80000"/>
              <a:buFont typeface="Arial" pitchFamily="34" charset="0"/>
              <a:buChar char="•"/>
              <a:defRPr/>
            </a:pPr>
            <a:r>
              <a:rPr lang="en-US" sz="2800" b="1" i="1" dirty="0">
                <a:latin typeface="+mn-lt"/>
              </a:rPr>
              <a:t>Initial appearance</a:t>
            </a:r>
            <a:r>
              <a:rPr lang="en-US" sz="2800" b="1" dirty="0">
                <a:latin typeface="+mn-lt"/>
              </a:rPr>
              <a:t> </a:t>
            </a:r>
            <a:r>
              <a:rPr lang="en-US" sz="2800" dirty="0">
                <a:latin typeface="+mn-lt"/>
              </a:rPr>
              <a:t>of defendant before judicial officer </a:t>
            </a:r>
          </a:p>
          <a:p>
            <a:pPr marL="385763" indent="-385763" eaLnBrk="1" hangingPunct="1">
              <a:spcBef>
                <a:spcPct val="20000"/>
              </a:spcBef>
              <a:buClr>
                <a:schemeClr val="hlink"/>
              </a:buClr>
              <a:buSzPct val="80000"/>
              <a:buFont typeface="Arial" pitchFamily="34" charset="0"/>
              <a:buChar char="•"/>
              <a:defRPr/>
            </a:pPr>
            <a:r>
              <a:rPr lang="en-US" sz="2800" b="1" i="1" dirty="0">
                <a:latin typeface="+mn-lt"/>
              </a:rPr>
              <a:t>Preliminary</a:t>
            </a:r>
            <a:r>
              <a:rPr lang="en-US" sz="2800" dirty="0">
                <a:latin typeface="+mn-lt"/>
              </a:rPr>
              <a:t> (probable cause) </a:t>
            </a:r>
            <a:r>
              <a:rPr lang="en-US" sz="2800" i="1" dirty="0">
                <a:latin typeface="+mn-lt"/>
              </a:rPr>
              <a:t>hearing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9F677625-64AA-4897-A5BE-59A7ABE4463A}"/>
              </a:ext>
            </a:extLst>
          </p:cNvPr>
          <p:cNvSpPr>
            <a:spLocks noGrp="1" noChangeArrowheads="1"/>
          </p:cNvSpPr>
          <p:nvPr>
            <p:ph type="title"/>
          </p:nvPr>
        </p:nvSpPr>
        <p:spPr>
          <a:xfrm>
            <a:off x="533400" y="152400"/>
            <a:ext cx="8229600" cy="838200"/>
          </a:xfrm>
        </p:spPr>
        <p:txBody>
          <a:bodyPr/>
          <a:lstStyle/>
          <a:p>
            <a:pPr defTabSz="1031875"/>
            <a:r>
              <a:rPr lang="en-US" altLang="en-US"/>
              <a:t>Criminal Procedure</a:t>
            </a:r>
          </a:p>
        </p:txBody>
      </p:sp>
      <p:sp>
        <p:nvSpPr>
          <p:cNvPr id="36867" name="Rectangle 3">
            <a:extLst>
              <a:ext uri="{FF2B5EF4-FFF2-40B4-BE49-F238E27FC236}">
                <a16:creationId xmlns:a16="http://schemas.microsoft.com/office/drawing/2014/main" id="{1D0B075B-81E8-403C-8B13-8DAC49208219}"/>
              </a:ext>
            </a:extLst>
          </p:cNvPr>
          <p:cNvSpPr>
            <a:spLocks noGrp="1" noChangeArrowheads="1"/>
          </p:cNvSpPr>
          <p:nvPr>
            <p:ph type="body" idx="1"/>
          </p:nvPr>
        </p:nvSpPr>
        <p:spPr>
          <a:xfrm>
            <a:off x="431800" y="1433513"/>
            <a:ext cx="8262938" cy="4814887"/>
          </a:xfrm>
        </p:spPr>
        <p:txBody>
          <a:bodyPr/>
          <a:lstStyle/>
          <a:p>
            <a:pPr marL="385763" indent="-385763" defTabSz="1031875"/>
            <a:r>
              <a:rPr lang="en-US" altLang="en-US" sz="2800"/>
              <a:t>If probable cause exists, formal charge – </a:t>
            </a:r>
            <a:r>
              <a:rPr lang="en-US" altLang="en-US" sz="2800" i="1"/>
              <a:t>information</a:t>
            </a:r>
            <a:r>
              <a:rPr lang="en-US" altLang="en-US" sz="2800"/>
              <a:t> or </a:t>
            </a:r>
            <a:r>
              <a:rPr lang="en-US" altLang="en-US" sz="2800" b="1" i="1"/>
              <a:t>indictment</a:t>
            </a:r>
            <a:r>
              <a:rPr lang="en-US" altLang="en-US" sz="2800" i="1"/>
              <a:t> – </a:t>
            </a:r>
            <a:r>
              <a:rPr lang="en-US" altLang="en-US" sz="2800"/>
              <a:t>filed with court</a:t>
            </a:r>
            <a:r>
              <a:rPr lang="en-US" altLang="en-US" sz="2800" i="1"/>
              <a:t> </a:t>
            </a:r>
          </a:p>
          <a:p>
            <a:pPr marL="385763" indent="-385763" defTabSz="1031875"/>
            <a:r>
              <a:rPr lang="en-US" altLang="en-US" sz="2800" b="1" i="1"/>
              <a:t>Arraignment</a:t>
            </a:r>
            <a:r>
              <a:rPr lang="en-US" altLang="en-US" sz="2800"/>
              <a:t> of defendant in which defendant enters a plea</a:t>
            </a:r>
          </a:p>
          <a:p>
            <a:pPr marL="838200" lvl="1" indent="-322263" defTabSz="1031875"/>
            <a:r>
              <a:rPr lang="en-US" altLang="en-US" sz="2400"/>
              <a:t>Guilty, not guilty, </a:t>
            </a:r>
            <a:r>
              <a:rPr lang="en-US" altLang="en-US" sz="2400" i="1"/>
              <a:t>nolo contendere</a:t>
            </a:r>
            <a:r>
              <a:rPr lang="en-US" altLang="en-US" sz="2400"/>
              <a:t> (no contest)</a:t>
            </a:r>
          </a:p>
          <a:p>
            <a:pPr marL="385763" indent="-385763" defTabSz="1031875"/>
            <a:r>
              <a:rPr lang="en-US" altLang="en-US" sz="2800"/>
              <a:t>Defendant who pleads not guilty and faces incarceration for more than six months may choose a jury trial</a:t>
            </a:r>
          </a:p>
          <a:p>
            <a:pPr marL="838200" lvl="1" indent="-322263" defTabSz="1031875"/>
            <a:r>
              <a:rPr lang="en-US" altLang="en-US" sz="2600"/>
              <a:t>Bench trial (judge only) also available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a:extLst>
              <a:ext uri="{FF2B5EF4-FFF2-40B4-BE49-F238E27FC236}">
                <a16:creationId xmlns:a16="http://schemas.microsoft.com/office/drawing/2014/main" id="{07A984B8-979B-4D40-AC29-D794401D221F}"/>
              </a:ext>
            </a:extLst>
          </p:cNvPr>
          <p:cNvSpPr>
            <a:spLocks noGrp="1" noChangeArrowheads="1"/>
          </p:cNvSpPr>
          <p:nvPr>
            <p:ph type="body" idx="1"/>
          </p:nvPr>
        </p:nvSpPr>
        <p:spPr>
          <a:xfrm>
            <a:off x="431800" y="1433513"/>
            <a:ext cx="8397875" cy="4291012"/>
          </a:xfrm>
        </p:spPr>
        <p:txBody>
          <a:bodyPr/>
          <a:lstStyle/>
          <a:p>
            <a:pPr marL="385763" indent="-385763" defTabSz="1031875"/>
            <a:r>
              <a:rPr lang="en-US" altLang="en-US" b="1" i="1"/>
              <a:t>Fourth Amendment </a:t>
            </a:r>
            <a:r>
              <a:rPr lang="en-US" altLang="en-US" b="1"/>
              <a:t>protects persons against unreasonable and arbitrary searches and seizures </a:t>
            </a:r>
          </a:p>
          <a:p>
            <a:pPr marL="838200" lvl="1" indent="-322263" defTabSz="1031875"/>
            <a:r>
              <a:rPr lang="en-US" altLang="en-US" sz="2900"/>
              <a:t>Interpreted by Supreme Court to protect a reasonable expectation of privacy</a:t>
            </a:r>
          </a:p>
          <a:p>
            <a:pPr marL="838200" lvl="1" indent="-322263" defTabSz="1031875"/>
            <a:r>
              <a:rPr lang="en-US" altLang="en-US" sz="2900" b="1"/>
              <a:t>General rule:  warrantless searches are unreasonable (unconstitutional)</a:t>
            </a:r>
          </a:p>
          <a:p>
            <a:pPr marL="838200" lvl="1" indent="-322263" defTabSz="1031875"/>
            <a:r>
              <a:rPr lang="en-US" altLang="en-US" sz="2900" i="1"/>
              <a:t>See</a:t>
            </a:r>
            <a:r>
              <a:rPr lang="en-US" altLang="en-US" sz="2900"/>
              <a:t> </a:t>
            </a:r>
            <a:r>
              <a:rPr lang="en-US" altLang="en-US" sz="2900" i="1"/>
              <a:t>United States v. Hall</a:t>
            </a:r>
          </a:p>
        </p:txBody>
      </p:sp>
      <p:sp>
        <p:nvSpPr>
          <p:cNvPr id="38915" name="Rectangle 2">
            <a:extLst>
              <a:ext uri="{FF2B5EF4-FFF2-40B4-BE49-F238E27FC236}">
                <a16:creationId xmlns:a16="http://schemas.microsoft.com/office/drawing/2014/main" id="{ED0F100F-B08C-4009-9CDD-D7AEDE79AB03}"/>
              </a:ext>
            </a:extLst>
          </p:cNvPr>
          <p:cNvSpPr>
            <a:spLocks noGrp="1" noChangeArrowheads="1"/>
          </p:cNvSpPr>
          <p:nvPr>
            <p:ph type="title"/>
          </p:nvPr>
        </p:nvSpPr>
        <p:spPr>
          <a:xfrm>
            <a:off x="533400" y="152400"/>
            <a:ext cx="8229600" cy="838200"/>
          </a:xfrm>
        </p:spPr>
        <p:txBody>
          <a:bodyPr/>
          <a:lstStyle/>
          <a:p>
            <a:pPr defTabSz="1031875"/>
            <a:r>
              <a:rPr lang="en-US" altLang="en-US"/>
              <a:t>Constitutional Protections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CEE083DC-C4AC-4064-B0D8-F952EEBA7CB6}"/>
              </a:ext>
            </a:extLst>
          </p:cNvPr>
          <p:cNvSpPr>
            <a:spLocks noGrp="1" noChangeArrowheads="1"/>
          </p:cNvSpPr>
          <p:nvPr>
            <p:ph type="title"/>
          </p:nvPr>
        </p:nvSpPr>
        <p:spPr>
          <a:xfrm>
            <a:off x="533400" y="0"/>
            <a:ext cx="8229600" cy="990600"/>
          </a:xfrm>
        </p:spPr>
        <p:txBody>
          <a:bodyPr/>
          <a:lstStyle/>
          <a:p>
            <a:pPr defTabSz="1031875"/>
            <a:r>
              <a:rPr lang="en-US" altLang="en-US" sz="3800" i="1">
                <a:hlinkClick r:id="rId3"/>
              </a:rPr>
              <a:t>United States v. </a:t>
            </a:r>
            <a:br>
              <a:rPr lang="en-US" altLang="en-US" sz="3800" i="1">
                <a:hlinkClick r:id="rId3"/>
              </a:rPr>
            </a:br>
            <a:r>
              <a:rPr lang="en-US" altLang="en-US" sz="3800" i="1">
                <a:hlinkClick r:id="rId3"/>
              </a:rPr>
              <a:t>SDI Future Health, Inc</a:t>
            </a:r>
            <a:r>
              <a:rPr lang="en-US" altLang="en-US" sz="3800" i="1"/>
              <a:t>.</a:t>
            </a:r>
          </a:p>
        </p:txBody>
      </p:sp>
      <p:sp>
        <p:nvSpPr>
          <p:cNvPr id="40963" name="Rectangle 3">
            <a:extLst>
              <a:ext uri="{FF2B5EF4-FFF2-40B4-BE49-F238E27FC236}">
                <a16:creationId xmlns:a16="http://schemas.microsoft.com/office/drawing/2014/main" id="{57F09CC7-AB02-44A1-A88C-6222D3519BFC}"/>
              </a:ext>
            </a:extLst>
          </p:cNvPr>
          <p:cNvSpPr>
            <a:spLocks noGrp="1" noChangeArrowheads="1"/>
          </p:cNvSpPr>
          <p:nvPr>
            <p:ph type="body" idx="1"/>
          </p:nvPr>
        </p:nvSpPr>
        <p:spPr>
          <a:xfrm>
            <a:off x="304800" y="1395413"/>
            <a:ext cx="8458200" cy="4725987"/>
          </a:xfrm>
        </p:spPr>
        <p:txBody>
          <a:bodyPr/>
          <a:lstStyle/>
          <a:p>
            <a:pPr marL="385763" indent="-385763" defTabSz="1031875">
              <a:lnSpc>
                <a:spcPct val="90000"/>
              </a:lnSpc>
            </a:pPr>
            <a:r>
              <a:rPr lang="en-US" altLang="en-US" sz="3000" i="1"/>
              <a:t>Facts:</a:t>
            </a:r>
          </a:p>
          <a:p>
            <a:pPr marL="838200" lvl="1" indent="-322263" defTabSz="1031875">
              <a:lnSpc>
                <a:spcPct val="90000"/>
              </a:lnSpc>
            </a:pPr>
            <a:r>
              <a:rPr lang="en-US" altLang="en-US" sz="2600"/>
              <a:t>Internal Revenue Service (IRS) investigators concluded that SDI and corporate officers had engaged in Medicare and tax fraud</a:t>
            </a:r>
          </a:p>
          <a:p>
            <a:pPr marL="838200" lvl="1" indent="-322263" defTabSz="1031875">
              <a:lnSpc>
                <a:spcPct val="90000"/>
              </a:lnSpc>
            </a:pPr>
            <a:r>
              <a:rPr lang="en-US" altLang="en-US" sz="2600"/>
              <a:t>IRS applied for and executed a search warrant for SDI business premises</a:t>
            </a:r>
          </a:p>
          <a:p>
            <a:pPr marL="838200" lvl="1" indent="-322263" defTabSz="1031875">
              <a:lnSpc>
                <a:spcPct val="90000"/>
              </a:lnSpc>
            </a:pPr>
            <a:r>
              <a:rPr lang="en-US" altLang="en-US" sz="2600"/>
              <a:t>Evidence obtained in the search provided basis for indictments of SDI, Kaplan and Brunk</a:t>
            </a:r>
          </a:p>
          <a:p>
            <a:pPr marL="838200" lvl="1" indent="-322263" defTabSz="1031875">
              <a:lnSpc>
                <a:spcPct val="90000"/>
              </a:lnSpc>
            </a:pPr>
            <a:r>
              <a:rPr lang="en-US" altLang="en-US" sz="2600"/>
              <a:t>Defendants filed motion to suppress evidence arguing warrant was vague and overbroad</a:t>
            </a:r>
          </a:p>
          <a:p>
            <a:pPr marL="838200" lvl="1" indent="-322263" defTabSz="1031875">
              <a:lnSpc>
                <a:spcPct val="90000"/>
              </a:lnSpc>
            </a:pPr>
            <a:r>
              <a:rPr lang="en-US" altLang="en-US" sz="2600" b="1"/>
              <a:t>Trial court granted motion to suppress</a:t>
            </a:r>
          </a:p>
          <a:p>
            <a:pPr marL="838200" lvl="1" indent="-322263" defTabSz="1031875">
              <a:lnSpc>
                <a:spcPct val="90000"/>
              </a:lnSpc>
            </a:pPr>
            <a:endParaRPr lang="en-US" altLang="en-US"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C05FED1-2595-490B-93D8-C065C82BDB9A}"/>
              </a:ext>
            </a:extLst>
          </p:cNvPr>
          <p:cNvSpPr>
            <a:spLocks noGrp="1" noChangeArrowheads="1"/>
          </p:cNvSpPr>
          <p:nvPr>
            <p:ph type="title"/>
          </p:nvPr>
        </p:nvSpPr>
        <p:spPr>
          <a:xfrm>
            <a:off x="533400" y="152400"/>
            <a:ext cx="8229600" cy="838200"/>
          </a:xfrm>
        </p:spPr>
        <p:txBody>
          <a:bodyPr/>
          <a:lstStyle/>
          <a:p>
            <a:pPr defTabSz="1031875"/>
            <a:r>
              <a:rPr lang="en-US" altLang="en-US"/>
              <a:t>Nature of Crimes</a:t>
            </a:r>
          </a:p>
        </p:txBody>
      </p:sp>
      <p:sp>
        <p:nvSpPr>
          <p:cNvPr id="6147" name="Rectangle 3">
            <a:extLst>
              <a:ext uri="{FF2B5EF4-FFF2-40B4-BE49-F238E27FC236}">
                <a16:creationId xmlns:a16="http://schemas.microsoft.com/office/drawing/2014/main" id="{2387EBE5-4609-4422-9590-3908A761DEDE}"/>
              </a:ext>
            </a:extLst>
          </p:cNvPr>
          <p:cNvSpPr>
            <a:spLocks noGrp="1" noChangeArrowheads="1"/>
          </p:cNvSpPr>
          <p:nvPr>
            <p:ph type="body" idx="1"/>
          </p:nvPr>
        </p:nvSpPr>
        <p:spPr>
          <a:xfrm>
            <a:off x="431800" y="1433513"/>
            <a:ext cx="8255000" cy="2681287"/>
          </a:xfrm>
        </p:spPr>
        <p:txBody>
          <a:bodyPr/>
          <a:lstStyle/>
          <a:p>
            <a:pPr marL="385763" indent="-385763" defTabSz="1031875"/>
            <a:r>
              <a:rPr lang="en-US" altLang="en-US" b="1"/>
              <a:t>Crimes are public wrongs</a:t>
            </a:r>
            <a:r>
              <a:rPr lang="en-US" altLang="en-US"/>
              <a:t>, classified from most serious to least serious as:</a:t>
            </a:r>
          </a:p>
          <a:p>
            <a:pPr marL="838200" lvl="1" indent="-322263" defTabSz="1031875"/>
            <a:r>
              <a:rPr lang="en-US" altLang="en-US" sz="2900"/>
              <a:t>Felony</a:t>
            </a:r>
          </a:p>
          <a:p>
            <a:pPr marL="838200" lvl="1" indent="-322263" defTabSz="1031875"/>
            <a:r>
              <a:rPr lang="en-US" altLang="en-US" sz="2900"/>
              <a:t>Misdemeanor</a:t>
            </a:r>
          </a:p>
          <a:p>
            <a:pPr marL="838200" lvl="1" indent="-322263" defTabSz="1031875"/>
            <a:r>
              <a:rPr lang="en-US" altLang="en-US" sz="2900"/>
              <a:t>Infraction</a:t>
            </a:r>
          </a:p>
        </p:txBody>
      </p:sp>
      <p:pic>
        <p:nvPicPr>
          <p:cNvPr id="6148" name="Picture 4" descr="QD-DV766060.jpg">
            <a:extLst>
              <a:ext uri="{FF2B5EF4-FFF2-40B4-BE49-F238E27FC236}">
                <a16:creationId xmlns:a16="http://schemas.microsoft.com/office/drawing/2014/main" id="{1CF85503-7BD9-4F26-8FC5-DDE31BB28536}"/>
              </a:ext>
            </a:extLst>
          </p:cNvPr>
          <p:cNvPicPr>
            <a:picLocks noChangeAspect="1"/>
          </p:cNvPicPr>
          <p:nvPr/>
        </p:nvPicPr>
        <p:blipFill>
          <a:blip r:embed="rId3">
            <a:extLst>
              <a:ext uri="{28A0092B-C50C-407E-A947-70E740481C1C}">
                <a14:useLocalDpi xmlns:a14="http://schemas.microsoft.com/office/drawing/2010/main" val="0"/>
              </a:ext>
            </a:extLst>
          </a:blip>
          <a:srcRect t="4800" b="2400"/>
          <a:stretch>
            <a:fillRect/>
          </a:stretch>
        </p:blipFill>
        <p:spPr bwMode="auto">
          <a:xfrm>
            <a:off x="6705600" y="2743200"/>
            <a:ext cx="2171700" cy="300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a:extLst>
              <a:ext uri="{FF2B5EF4-FFF2-40B4-BE49-F238E27FC236}">
                <a16:creationId xmlns:a16="http://schemas.microsoft.com/office/drawing/2014/main" id="{B1690981-B619-45F7-B41B-166939920030}"/>
              </a:ext>
            </a:extLst>
          </p:cNvPr>
          <p:cNvSpPr txBox="1">
            <a:spLocks noChangeArrowheads="1"/>
          </p:cNvSpPr>
          <p:nvPr/>
        </p:nvSpPr>
        <p:spPr bwMode="auto">
          <a:xfrm>
            <a:off x="457200" y="4343400"/>
            <a:ext cx="5943600" cy="2362200"/>
          </a:xfrm>
          <a:prstGeom prst="rect">
            <a:avLst/>
          </a:prstGeom>
          <a:noFill/>
          <a:ln w="9525">
            <a:noFill/>
            <a:miter lim="800000"/>
            <a:headEnd/>
            <a:tailEnd/>
          </a:ln>
        </p:spPr>
        <p:txBody>
          <a:bodyPr/>
          <a:lstStyle/>
          <a:p>
            <a:pPr marL="385763" indent="-385763" defTabSz="1031875">
              <a:spcBef>
                <a:spcPct val="20000"/>
              </a:spcBef>
              <a:buFontTx/>
              <a:buChar char="•"/>
              <a:defRPr/>
            </a:pPr>
            <a:r>
              <a:rPr lang="en-US" sz="3200" b="1" kern="0" dirty="0">
                <a:latin typeface="+mn-lt"/>
              </a:rPr>
              <a:t>Purpose of criminal sanctions</a:t>
            </a:r>
            <a:r>
              <a:rPr lang="en-US" sz="3200" kern="0" dirty="0">
                <a:latin typeface="+mn-lt"/>
              </a:rPr>
              <a:t>:  incapacitation, deterrence, rehabilitation, probation, retribution</a:t>
            </a:r>
          </a:p>
          <a:p>
            <a:pPr defTabSz="1031875">
              <a:spcBef>
                <a:spcPct val="20000"/>
              </a:spcBef>
              <a:defRPr/>
            </a:pPr>
            <a:r>
              <a:rPr lang="en-US" sz="3200" kern="0" dirty="0">
                <a:latin typeface="+mn-lt"/>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a:extLst>
              <a:ext uri="{FF2B5EF4-FFF2-40B4-BE49-F238E27FC236}">
                <a16:creationId xmlns:a16="http://schemas.microsoft.com/office/drawing/2014/main" id="{3180569F-E8E1-41F4-9288-0C1967F9086E}"/>
              </a:ext>
            </a:extLst>
          </p:cNvPr>
          <p:cNvSpPr>
            <a:spLocks noGrp="1" noChangeArrowheads="1"/>
          </p:cNvSpPr>
          <p:nvPr>
            <p:ph type="body" idx="1"/>
          </p:nvPr>
        </p:nvSpPr>
        <p:spPr>
          <a:xfrm>
            <a:off x="431800" y="1433513"/>
            <a:ext cx="8255000" cy="4510087"/>
          </a:xfrm>
        </p:spPr>
        <p:txBody>
          <a:bodyPr/>
          <a:lstStyle/>
          <a:p>
            <a:pPr marL="385763" indent="-385763" defTabSz="1031875">
              <a:defRPr/>
            </a:pPr>
            <a:r>
              <a:rPr lang="en-US" sz="3000" i="1" dirty="0"/>
              <a:t>Issue on appeal:</a:t>
            </a:r>
          </a:p>
          <a:p>
            <a:pPr marL="838200" lvl="1" indent="-322263" defTabSz="1031875">
              <a:defRPr/>
            </a:pPr>
            <a:r>
              <a:rPr lang="en-US" sz="2600" dirty="0"/>
              <a:t>Government appealed to Ninth </a:t>
            </a:r>
            <a:r>
              <a:rPr lang="en-US" sz="2600" b="1" dirty="0"/>
              <a:t>Circuit appellate court, which focused on whether corporate executives may challenge a police search of company premises not reserved for the </a:t>
            </a:r>
            <a:r>
              <a:rPr lang="en-US" sz="2600" b="1" u="sng" dirty="0"/>
              <a:t>executives’ exclusive </a:t>
            </a:r>
            <a:r>
              <a:rPr lang="en-US" sz="2600" b="1" dirty="0"/>
              <a:t>use</a:t>
            </a:r>
          </a:p>
          <a:p>
            <a:pPr marL="438150" indent="-322263" defTabSz="1031875">
              <a:defRPr/>
            </a:pPr>
            <a:r>
              <a:rPr lang="en-US" sz="3000" i="1" dirty="0"/>
              <a:t>Legal Analysis:</a:t>
            </a:r>
          </a:p>
          <a:p>
            <a:pPr marL="838200" lvl="1" indent="-322263" defTabSz="1031875">
              <a:defRPr/>
            </a:pPr>
            <a:r>
              <a:rPr lang="en-US" sz="2600" dirty="0"/>
              <a:t>Court applied </a:t>
            </a:r>
            <a:r>
              <a:rPr lang="en-US" sz="2600" i="1" dirty="0"/>
              <a:t>Katz</a:t>
            </a:r>
            <a:r>
              <a:rPr lang="en-US" sz="2600" dirty="0"/>
              <a:t> test:  </a:t>
            </a:r>
            <a:r>
              <a:rPr lang="en-US" sz="2600" b="1" dirty="0"/>
              <a:t>whether executives had a reasonable expectation of privacy in the area searched</a:t>
            </a:r>
          </a:p>
          <a:p>
            <a:pPr marL="838200" lvl="1" indent="-322263" defTabSz="1031875">
              <a:defRPr/>
            </a:pPr>
            <a:endParaRPr lang="en-US" sz="2600" dirty="0"/>
          </a:p>
        </p:txBody>
      </p:sp>
      <p:sp>
        <p:nvSpPr>
          <p:cNvPr id="43011" name="Rectangle 2">
            <a:extLst>
              <a:ext uri="{FF2B5EF4-FFF2-40B4-BE49-F238E27FC236}">
                <a16:creationId xmlns:a16="http://schemas.microsoft.com/office/drawing/2014/main" id="{D58B621C-C228-4871-9CEC-550909CE4622}"/>
              </a:ext>
            </a:extLst>
          </p:cNvPr>
          <p:cNvSpPr>
            <a:spLocks noGrp="1" noChangeArrowheads="1"/>
          </p:cNvSpPr>
          <p:nvPr>
            <p:ph type="title"/>
          </p:nvPr>
        </p:nvSpPr>
        <p:spPr>
          <a:xfrm>
            <a:off x="533400" y="0"/>
            <a:ext cx="8229600" cy="990600"/>
          </a:xfrm>
        </p:spPr>
        <p:txBody>
          <a:bodyPr/>
          <a:lstStyle/>
          <a:p>
            <a:pPr defTabSz="1031875"/>
            <a:r>
              <a:rPr lang="en-US" altLang="en-US" sz="3800" i="1"/>
              <a:t>United States v. </a:t>
            </a:r>
            <a:br>
              <a:rPr lang="en-US" altLang="en-US" sz="3800" i="1"/>
            </a:br>
            <a:r>
              <a:rPr lang="en-US" altLang="en-US" sz="3800" i="1"/>
              <a:t>SDI Future Health, Inc.</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a:extLst>
              <a:ext uri="{FF2B5EF4-FFF2-40B4-BE49-F238E27FC236}">
                <a16:creationId xmlns:a16="http://schemas.microsoft.com/office/drawing/2014/main" id="{3B9E9A70-6FE9-44B1-9BA1-25E805E1AA9E}"/>
              </a:ext>
            </a:extLst>
          </p:cNvPr>
          <p:cNvSpPr>
            <a:spLocks noGrp="1" noChangeArrowheads="1"/>
          </p:cNvSpPr>
          <p:nvPr>
            <p:ph type="body" idx="1"/>
          </p:nvPr>
        </p:nvSpPr>
        <p:spPr>
          <a:xfrm>
            <a:off x="228600" y="1295400"/>
            <a:ext cx="5130800" cy="4643438"/>
          </a:xfrm>
        </p:spPr>
        <p:txBody>
          <a:bodyPr/>
          <a:lstStyle/>
          <a:p>
            <a:pPr marL="385763" indent="-385763" defTabSz="1031875"/>
            <a:r>
              <a:rPr lang="en-US" altLang="en-US" sz="3000" i="1"/>
              <a:t>Holding:</a:t>
            </a:r>
            <a:r>
              <a:rPr lang="en-US" altLang="en-US" sz="3000"/>
              <a:t>  </a:t>
            </a:r>
          </a:p>
          <a:p>
            <a:pPr marL="838200" lvl="1" indent="-322263" defTabSz="1031875"/>
            <a:r>
              <a:rPr lang="en-US" altLang="en-US" sz="2600"/>
              <a:t>Individual challenging a search of workplace areas beyond his/her own office </a:t>
            </a:r>
            <a:r>
              <a:rPr lang="en-US" altLang="en-US" sz="2600" b="1"/>
              <a:t>must show personal connection to the places searched and materials seized </a:t>
            </a:r>
            <a:r>
              <a:rPr lang="en-US" altLang="en-US" sz="2600"/>
              <a:t>in order to establish standing</a:t>
            </a:r>
          </a:p>
          <a:p>
            <a:pPr marL="838200" lvl="1" indent="-322263" defTabSz="1031875"/>
            <a:r>
              <a:rPr lang="en-US" altLang="en-US" sz="2600"/>
              <a:t>Reversed and remanded</a:t>
            </a:r>
          </a:p>
        </p:txBody>
      </p:sp>
      <p:sp>
        <p:nvSpPr>
          <p:cNvPr id="45059" name="Rectangle 2">
            <a:extLst>
              <a:ext uri="{FF2B5EF4-FFF2-40B4-BE49-F238E27FC236}">
                <a16:creationId xmlns:a16="http://schemas.microsoft.com/office/drawing/2014/main" id="{A6D133F5-5D65-40B0-818A-1EE9C6FAC428}"/>
              </a:ext>
            </a:extLst>
          </p:cNvPr>
          <p:cNvSpPr>
            <a:spLocks noGrp="1" noChangeArrowheads="1"/>
          </p:cNvSpPr>
          <p:nvPr>
            <p:ph type="title"/>
          </p:nvPr>
        </p:nvSpPr>
        <p:spPr>
          <a:xfrm>
            <a:off x="533400" y="0"/>
            <a:ext cx="8229600" cy="990600"/>
          </a:xfrm>
        </p:spPr>
        <p:txBody>
          <a:bodyPr/>
          <a:lstStyle/>
          <a:p>
            <a:pPr defTabSz="1031875"/>
            <a:r>
              <a:rPr lang="en-US" altLang="en-US" sz="3800" i="1"/>
              <a:t>United States v. </a:t>
            </a:r>
            <a:br>
              <a:rPr lang="en-US" altLang="en-US" sz="3800" i="1"/>
            </a:br>
            <a:r>
              <a:rPr lang="en-US" altLang="en-US" sz="3800" i="1"/>
              <a:t>SDI Future Health, Inc.</a:t>
            </a:r>
          </a:p>
        </p:txBody>
      </p:sp>
      <p:pic>
        <p:nvPicPr>
          <p:cNvPr id="45060" name="Picture 7" descr="QD-GLB043H.jpg">
            <a:extLst>
              <a:ext uri="{FF2B5EF4-FFF2-40B4-BE49-F238E27FC236}">
                <a16:creationId xmlns:a16="http://schemas.microsoft.com/office/drawing/2014/main" id="{A00CC3B7-0CAE-4CA0-91DC-E2F526C02FE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45163" y="1169988"/>
            <a:ext cx="3300412" cy="4621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4B00732C-6D3B-49F6-91B2-ABE1965B3E6E}"/>
              </a:ext>
            </a:extLst>
          </p:cNvPr>
          <p:cNvSpPr>
            <a:spLocks noGrp="1" noChangeArrowheads="1"/>
          </p:cNvSpPr>
          <p:nvPr>
            <p:ph type="title"/>
          </p:nvPr>
        </p:nvSpPr>
        <p:spPr>
          <a:xfrm>
            <a:off x="533400" y="152400"/>
            <a:ext cx="8229600" cy="838200"/>
          </a:xfrm>
        </p:spPr>
        <p:txBody>
          <a:bodyPr/>
          <a:lstStyle/>
          <a:p>
            <a:pPr defTabSz="1031875"/>
            <a:r>
              <a:rPr lang="en-US" altLang="en-US"/>
              <a:t>What is a Search?</a:t>
            </a:r>
          </a:p>
        </p:txBody>
      </p:sp>
      <p:sp>
        <p:nvSpPr>
          <p:cNvPr id="47107" name="Rectangle 3">
            <a:extLst>
              <a:ext uri="{FF2B5EF4-FFF2-40B4-BE49-F238E27FC236}">
                <a16:creationId xmlns:a16="http://schemas.microsoft.com/office/drawing/2014/main" id="{8422C27E-B929-4379-BBA0-EAB93C50B506}"/>
              </a:ext>
            </a:extLst>
          </p:cNvPr>
          <p:cNvSpPr>
            <a:spLocks noGrp="1" noChangeArrowheads="1"/>
          </p:cNvSpPr>
          <p:nvPr>
            <p:ph type="body" idx="1"/>
          </p:nvPr>
        </p:nvSpPr>
        <p:spPr>
          <a:xfrm>
            <a:off x="381000" y="1371600"/>
            <a:ext cx="8229600" cy="4319588"/>
          </a:xfrm>
        </p:spPr>
        <p:txBody>
          <a:bodyPr/>
          <a:lstStyle/>
          <a:p>
            <a:pPr marL="385763" indent="-385763" defTabSz="1031875"/>
            <a:r>
              <a:rPr lang="en-US" altLang="en-US" sz="3000"/>
              <a:t>Many Fourth Amendment cases carve out exceptions to the general rule, establishing </a:t>
            </a:r>
            <a:r>
              <a:rPr lang="en-US" altLang="en-US" sz="3000" b="1"/>
              <a:t>activities that do </a:t>
            </a:r>
            <a:r>
              <a:rPr lang="en-US" altLang="en-US" sz="3000" b="1" i="1"/>
              <a:t>not</a:t>
            </a:r>
            <a:r>
              <a:rPr lang="en-US" altLang="en-US" sz="3000" b="1"/>
              <a:t> constitute a search:</a:t>
            </a:r>
          </a:p>
          <a:p>
            <a:pPr marL="838200" lvl="1" indent="-322263" defTabSz="1031875"/>
            <a:r>
              <a:rPr lang="en-US" altLang="en-US" sz="2600"/>
              <a:t>Visual observation of things or activities in public view </a:t>
            </a:r>
          </a:p>
          <a:p>
            <a:pPr marL="838200" lvl="1" indent="-322263" defTabSz="1031875"/>
            <a:r>
              <a:rPr lang="en-US" altLang="en-US" sz="2600"/>
              <a:t>Narcotics detection dogs used in a public place to investigate luggage or cars</a:t>
            </a:r>
          </a:p>
          <a:p>
            <a:pPr marL="838200" lvl="1" indent="-322263" defTabSz="1031875"/>
            <a:r>
              <a:rPr lang="en-US" altLang="en-US" sz="2600"/>
              <a:t>Enhanced aerial photography of a facility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FE11CF9B-C8DB-4B40-9484-AA5062F4509D}"/>
              </a:ext>
            </a:extLst>
          </p:cNvPr>
          <p:cNvSpPr>
            <a:spLocks noGrp="1" noChangeArrowheads="1"/>
          </p:cNvSpPr>
          <p:nvPr>
            <p:ph type="title"/>
          </p:nvPr>
        </p:nvSpPr>
        <p:spPr>
          <a:xfrm>
            <a:off x="533400" y="152400"/>
            <a:ext cx="8229600" cy="838200"/>
          </a:xfrm>
        </p:spPr>
        <p:txBody>
          <a:bodyPr/>
          <a:lstStyle/>
          <a:p>
            <a:pPr defTabSz="1031875"/>
            <a:r>
              <a:rPr lang="en-US" altLang="en-US"/>
              <a:t>Warrantless Searches</a:t>
            </a:r>
          </a:p>
        </p:txBody>
      </p:sp>
      <p:sp>
        <p:nvSpPr>
          <p:cNvPr id="49155" name="Rectangle 3">
            <a:extLst>
              <a:ext uri="{FF2B5EF4-FFF2-40B4-BE49-F238E27FC236}">
                <a16:creationId xmlns:a16="http://schemas.microsoft.com/office/drawing/2014/main" id="{C20ECDD2-B186-473B-9C7B-4CAFFE9614CA}"/>
              </a:ext>
            </a:extLst>
          </p:cNvPr>
          <p:cNvSpPr>
            <a:spLocks noGrp="1" noChangeArrowheads="1"/>
          </p:cNvSpPr>
          <p:nvPr>
            <p:ph type="body" idx="1"/>
          </p:nvPr>
        </p:nvSpPr>
        <p:spPr>
          <a:xfrm>
            <a:off x="431800" y="1433513"/>
            <a:ext cx="8574088" cy="5348287"/>
          </a:xfrm>
        </p:spPr>
        <p:txBody>
          <a:bodyPr/>
          <a:lstStyle/>
          <a:p>
            <a:pPr marL="385763" indent="-385763" defTabSz="1031875"/>
            <a:r>
              <a:rPr lang="en-US" altLang="en-US" sz="3000"/>
              <a:t>Supreme Court has held that constitutional </a:t>
            </a:r>
            <a:r>
              <a:rPr lang="en-US" altLang="en-US" sz="3000" b="1" i="1"/>
              <a:t>warrantless searches</a:t>
            </a:r>
            <a:r>
              <a:rPr lang="en-US" altLang="en-US" sz="3000" b="1"/>
              <a:t> include</a:t>
            </a:r>
            <a:r>
              <a:rPr lang="en-US" altLang="en-US" sz="3000"/>
              <a:t>:  </a:t>
            </a:r>
          </a:p>
          <a:p>
            <a:pPr marL="838200" lvl="1" indent="-322263" defTabSz="1031875"/>
            <a:r>
              <a:rPr lang="en-US" altLang="en-US" sz="2600"/>
              <a:t>Area within an arrestee’s immediate control</a:t>
            </a:r>
          </a:p>
          <a:p>
            <a:pPr marL="838200" lvl="1" indent="-322263" defTabSz="1031875"/>
            <a:r>
              <a:rPr lang="en-US" altLang="en-US" sz="2600"/>
              <a:t>Premises police enter in hot pursuit of an armed suspect</a:t>
            </a:r>
          </a:p>
          <a:p>
            <a:pPr marL="838200" lvl="1" indent="-322263" defTabSz="1031875"/>
            <a:r>
              <a:rPr lang="en-US" altLang="en-US" sz="2600"/>
              <a:t>Stop-and-frisk searches for weapons</a:t>
            </a:r>
          </a:p>
          <a:p>
            <a:pPr marL="838200" lvl="1" indent="-322263" defTabSz="1031875"/>
            <a:r>
              <a:rPr lang="en-US" altLang="en-US" sz="2600"/>
              <a:t>Inventory searches of property (e.g., briefcase, automobile) in an arrestee’s possession</a:t>
            </a:r>
          </a:p>
          <a:p>
            <a:pPr marL="838200" lvl="1" indent="-322263" defTabSz="1031875"/>
            <a:r>
              <a:rPr lang="en-US" altLang="en-US" sz="2600"/>
              <a:t>Consensual searches</a:t>
            </a:r>
          </a:p>
          <a:p>
            <a:pPr marL="838200" lvl="1" indent="-322263" defTabSz="1031875"/>
            <a:r>
              <a:rPr lang="en-US" altLang="en-US" sz="2600"/>
              <a:t>Plain view</a:t>
            </a:r>
          </a:p>
          <a:p>
            <a:pPr marL="838200" lvl="1" indent="-322263" defTabSz="1031875"/>
            <a:r>
              <a:rPr lang="en-US" altLang="en-US" sz="2600"/>
              <a:t>Exigent circumstances (Kentucky v. King)</a:t>
            </a:r>
          </a:p>
          <a:p>
            <a:pPr marL="838200" lvl="1" indent="-322263" defTabSz="1031875"/>
            <a:endParaRPr lang="en-US" altLang="en-US" sz="26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AA0E4BF5-E727-4D3B-8489-48ECB143613B}"/>
              </a:ext>
            </a:extLst>
          </p:cNvPr>
          <p:cNvSpPr>
            <a:spLocks noGrp="1" noChangeArrowheads="1"/>
          </p:cNvSpPr>
          <p:nvPr>
            <p:ph type="title"/>
          </p:nvPr>
        </p:nvSpPr>
        <p:spPr>
          <a:xfrm>
            <a:off x="533400" y="152400"/>
            <a:ext cx="8229600" cy="838200"/>
          </a:xfrm>
        </p:spPr>
        <p:txBody>
          <a:bodyPr/>
          <a:lstStyle/>
          <a:p>
            <a:pPr defTabSz="1031875"/>
            <a:r>
              <a:rPr lang="en-US" altLang="en-US"/>
              <a:t>Warrantless Searches</a:t>
            </a:r>
          </a:p>
        </p:txBody>
      </p:sp>
      <p:sp>
        <p:nvSpPr>
          <p:cNvPr id="51203" name="Rectangle 3">
            <a:extLst>
              <a:ext uri="{FF2B5EF4-FFF2-40B4-BE49-F238E27FC236}">
                <a16:creationId xmlns:a16="http://schemas.microsoft.com/office/drawing/2014/main" id="{0C439CD8-D86C-4C21-BD60-EAA6708C1B2A}"/>
              </a:ext>
            </a:extLst>
          </p:cNvPr>
          <p:cNvSpPr>
            <a:spLocks noGrp="1" noChangeArrowheads="1"/>
          </p:cNvSpPr>
          <p:nvPr>
            <p:ph type="body" idx="1"/>
          </p:nvPr>
        </p:nvSpPr>
        <p:spPr>
          <a:xfrm>
            <a:off x="431800" y="1433513"/>
            <a:ext cx="8574088" cy="5348287"/>
          </a:xfrm>
        </p:spPr>
        <p:txBody>
          <a:bodyPr/>
          <a:lstStyle/>
          <a:p>
            <a:pPr marL="385763" indent="-385763" defTabSz="1031875"/>
            <a:r>
              <a:rPr lang="en-US" altLang="en-US" sz="3000"/>
              <a:t>Supreme Court has held that constitutional </a:t>
            </a:r>
            <a:r>
              <a:rPr lang="en-US" altLang="en-US" sz="3000" b="1" i="1"/>
              <a:t>warrantless searches</a:t>
            </a:r>
            <a:r>
              <a:rPr lang="en-US" altLang="en-US" sz="3000" b="1"/>
              <a:t> include</a:t>
            </a:r>
            <a:r>
              <a:rPr lang="en-US" altLang="en-US" sz="3000"/>
              <a:t>:  </a:t>
            </a:r>
          </a:p>
          <a:p>
            <a:pPr marL="838200" lvl="1" indent="-322263" defTabSz="1031875"/>
            <a:r>
              <a:rPr lang="en-US" altLang="en-US" sz="2600"/>
              <a:t>DNA swabs in the booking process</a:t>
            </a:r>
          </a:p>
          <a:p>
            <a:pPr marL="838200" lvl="1" indent="-322263" defTabSz="1031875"/>
            <a:r>
              <a:rPr lang="en-US" altLang="en-US" sz="2600"/>
              <a:t>Customes searches</a:t>
            </a:r>
          </a:p>
          <a:p>
            <a:pPr marL="838200" lvl="1" indent="-322263" defTabSz="1031875"/>
            <a:r>
              <a:rPr lang="en-US" altLang="en-US" sz="2600"/>
              <a:t>Administrative inspections of closely regulated businesses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F173EF8B-9188-48A2-9173-996BA6027B96}"/>
              </a:ext>
            </a:extLst>
          </p:cNvPr>
          <p:cNvSpPr>
            <a:spLocks noGrp="1" noChangeArrowheads="1"/>
          </p:cNvSpPr>
          <p:nvPr>
            <p:ph type="title"/>
          </p:nvPr>
        </p:nvSpPr>
        <p:spPr>
          <a:xfrm>
            <a:off x="533400" y="152400"/>
            <a:ext cx="8229600" cy="838200"/>
          </a:xfrm>
        </p:spPr>
        <p:txBody>
          <a:bodyPr/>
          <a:lstStyle/>
          <a:p>
            <a:pPr defTabSz="1031875"/>
            <a:r>
              <a:rPr lang="en-US" altLang="en-US"/>
              <a:t>The Exclusionary Rule</a:t>
            </a:r>
          </a:p>
        </p:txBody>
      </p:sp>
      <p:sp>
        <p:nvSpPr>
          <p:cNvPr id="53251" name="Rectangle 3">
            <a:extLst>
              <a:ext uri="{FF2B5EF4-FFF2-40B4-BE49-F238E27FC236}">
                <a16:creationId xmlns:a16="http://schemas.microsoft.com/office/drawing/2014/main" id="{FD5BED36-8D3F-4E86-BC60-B6EA49788365}"/>
              </a:ext>
            </a:extLst>
          </p:cNvPr>
          <p:cNvSpPr>
            <a:spLocks noGrp="1" noChangeArrowheads="1"/>
          </p:cNvSpPr>
          <p:nvPr>
            <p:ph type="body" idx="1"/>
          </p:nvPr>
        </p:nvSpPr>
        <p:spPr>
          <a:xfrm>
            <a:off x="304800" y="1447800"/>
            <a:ext cx="5181600" cy="4572000"/>
          </a:xfrm>
        </p:spPr>
        <p:txBody>
          <a:bodyPr/>
          <a:lstStyle/>
          <a:p>
            <a:pPr marL="385763" indent="-385763" defTabSz="1031875"/>
            <a:r>
              <a:rPr lang="en-US" altLang="en-US" sz="3000" b="1"/>
              <a:t>Prevents the use of evidence seized in an illegal search in a subsequent trial of the defendant  </a:t>
            </a:r>
          </a:p>
          <a:p>
            <a:pPr marL="838200" lvl="1" indent="-322263" defTabSz="1031875"/>
            <a:r>
              <a:rPr lang="en-US" altLang="en-US" sz="2600"/>
              <a:t>Supreme Court has narrowed operation of the rule</a:t>
            </a:r>
          </a:p>
          <a:p>
            <a:pPr marL="838200" lvl="1" indent="-322263" defTabSz="1031875"/>
            <a:r>
              <a:rPr lang="en-US" altLang="en-US" sz="2600"/>
              <a:t>Good Faith Exception</a:t>
            </a:r>
          </a:p>
        </p:txBody>
      </p:sp>
      <p:pic>
        <p:nvPicPr>
          <p:cNvPr id="53252" name="Picture 5" descr="BXP35708 gathering criminal evidence">
            <a:extLst>
              <a:ext uri="{FF2B5EF4-FFF2-40B4-BE49-F238E27FC236}">
                <a16:creationId xmlns:a16="http://schemas.microsoft.com/office/drawing/2014/main" id="{F4A4FAB2-AE01-4DA5-99F7-43AA5E0CAC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8475" y="1676400"/>
            <a:ext cx="3482975" cy="353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B55F51F0-8BCD-4CD9-B1A1-444A6628034C}"/>
              </a:ext>
            </a:extLst>
          </p:cNvPr>
          <p:cNvSpPr>
            <a:spLocks noGrp="1" noChangeArrowheads="1"/>
          </p:cNvSpPr>
          <p:nvPr>
            <p:ph type="title"/>
          </p:nvPr>
        </p:nvSpPr>
        <p:spPr>
          <a:xfrm>
            <a:off x="533400" y="152400"/>
            <a:ext cx="8229600" cy="838200"/>
          </a:xfrm>
        </p:spPr>
        <p:txBody>
          <a:bodyPr/>
          <a:lstStyle/>
          <a:p>
            <a:pPr defTabSz="1031875"/>
            <a:r>
              <a:rPr lang="en-US" altLang="en-US">
                <a:hlinkClick r:id="rId3"/>
              </a:rPr>
              <a:t>USA PATRIOT Act</a:t>
            </a:r>
            <a:endParaRPr lang="en-US" altLang="en-US"/>
          </a:p>
        </p:txBody>
      </p:sp>
      <p:sp>
        <p:nvSpPr>
          <p:cNvPr id="55299" name="Rectangle 3">
            <a:extLst>
              <a:ext uri="{FF2B5EF4-FFF2-40B4-BE49-F238E27FC236}">
                <a16:creationId xmlns:a16="http://schemas.microsoft.com/office/drawing/2014/main" id="{8E00364F-2E86-4D4B-84FB-1B8C717113FA}"/>
              </a:ext>
            </a:extLst>
          </p:cNvPr>
          <p:cNvSpPr>
            <a:spLocks noGrp="1" noChangeArrowheads="1"/>
          </p:cNvSpPr>
          <p:nvPr>
            <p:ph type="body" idx="1"/>
          </p:nvPr>
        </p:nvSpPr>
        <p:spPr>
          <a:xfrm>
            <a:off x="439738" y="1466850"/>
            <a:ext cx="8305800" cy="4476750"/>
          </a:xfrm>
        </p:spPr>
        <p:txBody>
          <a:bodyPr/>
          <a:lstStyle/>
          <a:p>
            <a:pPr marL="385763" indent="-385763" defTabSz="1031875"/>
            <a:r>
              <a:rPr lang="en-US" altLang="en-US"/>
              <a:t>Within six weeks after the attack on the United States on Sept. 11, 2001, Congress enacted a statute that amended more than a dozen statutes and </a:t>
            </a:r>
            <a:r>
              <a:rPr lang="en-US" altLang="en-US" b="1"/>
              <a:t>broadly expanded government’s ability to conduct searches of property and library records, monitor Internet activities, and track electronic communications (Terrorism Prevention)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8F772333-FECF-4315-8840-4F26CB33D555}"/>
              </a:ext>
            </a:extLst>
          </p:cNvPr>
          <p:cNvSpPr>
            <a:spLocks noGrp="1" noChangeArrowheads="1"/>
          </p:cNvSpPr>
          <p:nvPr>
            <p:ph type="title"/>
          </p:nvPr>
        </p:nvSpPr>
        <p:spPr>
          <a:xfrm>
            <a:off x="533400" y="152400"/>
            <a:ext cx="8229600" cy="838200"/>
          </a:xfrm>
        </p:spPr>
        <p:txBody>
          <a:bodyPr/>
          <a:lstStyle/>
          <a:p>
            <a:pPr defTabSz="1031875"/>
            <a:r>
              <a:rPr lang="en-US" altLang="en-US"/>
              <a:t>The Fifth Amendment</a:t>
            </a:r>
          </a:p>
        </p:txBody>
      </p:sp>
      <p:sp>
        <p:nvSpPr>
          <p:cNvPr id="57347" name="Rectangle 3">
            <a:extLst>
              <a:ext uri="{FF2B5EF4-FFF2-40B4-BE49-F238E27FC236}">
                <a16:creationId xmlns:a16="http://schemas.microsoft.com/office/drawing/2014/main" id="{4DF8F889-8D58-4678-893E-A33F5FA2E02F}"/>
              </a:ext>
            </a:extLst>
          </p:cNvPr>
          <p:cNvSpPr>
            <a:spLocks noGrp="1" noChangeArrowheads="1"/>
          </p:cNvSpPr>
          <p:nvPr>
            <p:ph type="body" idx="1"/>
          </p:nvPr>
        </p:nvSpPr>
        <p:spPr>
          <a:xfrm>
            <a:off x="381000" y="1371600"/>
            <a:ext cx="8297863" cy="4419600"/>
          </a:xfrm>
        </p:spPr>
        <p:txBody>
          <a:bodyPr/>
          <a:lstStyle/>
          <a:p>
            <a:pPr marL="385763" indent="-385763" defTabSz="1031875"/>
            <a:r>
              <a:rPr lang="en-US" altLang="en-US" sz="3000"/>
              <a:t>The Fifth Amendment provides a privilege or </a:t>
            </a:r>
            <a:r>
              <a:rPr lang="en-US" altLang="en-US" sz="3000" b="1"/>
              <a:t>protection against </a:t>
            </a:r>
            <a:r>
              <a:rPr lang="en-US" altLang="en-US" sz="3000"/>
              <a:t>compelled testimonial </a:t>
            </a:r>
            <a:r>
              <a:rPr lang="en-US" altLang="en-US" sz="3000" b="1"/>
              <a:t>self-incrimination </a:t>
            </a:r>
          </a:p>
          <a:p>
            <a:pPr marL="838200" lvl="1" indent="-322263" defTabSz="1031875"/>
            <a:r>
              <a:rPr lang="en-US" altLang="en-US" sz="2600"/>
              <a:t>Practical meaning:  </a:t>
            </a:r>
            <a:r>
              <a:rPr lang="en-US" altLang="en-US" sz="2600" b="1"/>
              <a:t>a person may remain silent if </a:t>
            </a:r>
            <a:r>
              <a:rPr lang="en-US" altLang="en-US" sz="2600"/>
              <a:t>making a statement would assist the government in prosecuting the person </a:t>
            </a:r>
          </a:p>
          <a:p>
            <a:pPr marL="838200" lvl="1" indent="-322263" defTabSz="1031875"/>
            <a:r>
              <a:rPr lang="en-US" altLang="en-US" sz="2600" b="1" i="1"/>
              <a:t>Miranda warnings</a:t>
            </a:r>
            <a:r>
              <a:rPr lang="en-US" altLang="en-US" sz="2600" b="1"/>
              <a:t> </a:t>
            </a:r>
            <a:r>
              <a:rPr lang="en-US" altLang="en-US" sz="2600"/>
              <a:t>safeguard the right</a:t>
            </a:r>
          </a:p>
          <a:p>
            <a:pPr marL="838200" lvl="1" indent="-322263" defTabSz="1031875"/>
            <a:r>
              <a:rPr lang="en-US" altLang="en-US" sz="2600"/>
              <a:t>Also </a:t>
            </a:r>
            <a:r>
              <a:rPr lang="en-US" altLang="en-US" sz="2600" b="1"/>
              <a:t>prohibits prosecutorial comments </a:t>
            </a:r>
            <a:r>
              <a:rPr lang="en-US" altLang="en-US" sz="2600"/>
              <a:t>at trial about the defendant’s failure to testify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6D4A3E5A-63B3-4676-9523-8CE024B74C39}"/>
              </a:ext>
            </a:extLst>
          </p:cNvPr>
          <p:cNvSpPr>
            <a:spLocks noGrp="1" noChangeArrowheads="1"/>
          </p:cNvSpPr>
          <p:nvPr>
            <p:ph type="title"/>
          </p:nvPr>
        </p:nvSpPr>
        <p:spPr>
          <a:xfrm>
            <a:off x="533400" y="152400"/>
            <a:ext cx="8229600" cy="838200"/>
          </a:xfrm>
        </p:spPr>
        <p:txBody>
          <a:bodyPr/>
          <a:lstStyle/>
          <a:p>
            <a:pPr defTabSz="1031875"/>
            <a:r>
              <a:rPr lang="en-US" altLang="en-US"/>
              <a:t>Scope of Fifth Amendment</a:t>
            </a:r>
          </a:p>
        </p:txBody>
      </p:sp>
      <p:sp>
        <p:nvSpPr>
          <p:cNvPr id="59395" name="Rectangle 3">
            <a:extLst>
              <a:ext uri="{FF2B5EF4-FFF2-40B4-BE49-F238E27FC236}">
                <a16:creationId xmlns:a16="http://schemas.microsoft.com/office/drawing/2014/main" id="{389424F2-BA05-4588-A1DB-ADE2E0B16CEE}"/>
              </a:ext>
            </a:extLst>
          </p:cNvPr>
          <p:cNvSpPr>
            <a:spLocks noGrp="1" noChangeArrowheads="1"/>
          </p:cNvSpPr>
          <p:nvPr>
            <p:ph type="body" idx="1"/>
          </p:nvPr>
        </p:nvSpPr>
        <p:spPr>
          <a:xfrm>
            <a:off x="366713" y="1379538"/>
            <a:ext cx="8537575" cy="4792662"/>
          </a:xfrm>
        </p:spPr>
        <p:txBody>
          <a:bodyPr/>
          <a:lstStyle/>
          <a:p>
            <a:pPr marL="385763" indent="-385763" defTabSz="1031875"/>
            <a:r>
              <a:rPr lang="en-US" altLang="en-US" i="1"/>
              <a:t>Self-incrimination privilege</a:t>
            </a:r>
            <a:r>
              <a:rPr lang="en-US" altLang="en-US"/>
              <a:t> applies to</a:t>
            </a:r>
          </a:p>
          <a:p>
            <a:pPr marL="838200" lvl="1" indent="-322263" defTabSz="1031875"/>
            <a:r>
              <a:rPr lang="en-US" altLang="en-US" sz="2600" b="1"/>
              <a:t>Testimonial admissions</a:t>
            </a:r>
            <a:r>
              <a:rPr lang="en-US" altLang="en-US" sz="2600"/>
              <a:t>, so police may compel a defendant to provide </a:t>
            </a:r>
            <a:r>
              <a:rPr lang="en-US" altLang="en-US" sz="2600" b="1"/>
              <a:t>non-testimonial</a:t>
            </a:r>
            <a:r>
              <a:rPr lang="en-US" altLang="en-US" sz="2600"/>
              <a:t> evidence (fingerprints, body fluids, hair)</a:t>
            </a:r>
          </a:p>
          <a:p>
            <a:pPr marL="838200" lvl="1" indent="-322263" defTabSz="1031875"/>
            <a:r>
              <a:rPr lang="en-US" altLang="en-US" sz="2600"/>
              <a:t>Applies only to </a:t>
            </a:r>
            <a:r>
              <a:rPr lang="en-US" altLang="en-US" sz="2600" b="1"/>
              <a:t>humans</a:t>
            </a:r>
            <a:r>
              <a:rPr lang="en-US" altLang="en-US" sz="2600"/>
              <a:t> (not corporations)</a:t>
            </a:r>
          </a:p>
          <a:p>
            <a:pPr marL="838200" lvl="1" indent="-322263" defTabSz="1031875"/>
            <a:r>
              <a:rPr lang="en-US" altLang="en-US" sz="2600"/>
              <a:t>Applies only if a defendant could be charged with a </a:t>
            </a:r>
            <a:r>
              <a:rPr lang="en-US" altLang="en-US" sz="2600" b="1"/>
              <a:t>crime </a:t>
            </a:r>
            <a:r>
              <a:rPr lang="en-US" altLang="en-US" sz="2600"/>
              <a:t>(not merely a civil lawsuit)</a:t>
            </a:r>
          </a:p>
          <a:p>
            <a:pPr marL="385763" indent="-385763" defTabSz="1031875"/>
            <a:r>
              <a:rPr lang="en-US" altLang="en-US" b="1" i="1"/>
              <a:t>Double jeopardy clause</a:t>
            </a:r>
            <a:r>
              <a:rPr lang="en-US" altLang="en-US" b="1"/>
              <a:t> </a:t>
            </a:r>
            <a:r>
              <a:rPr lang="en-US" altLang="en-US"/>
              <a:t>protects defendants from multiple criminal prosecutions for the same offense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CB17D9C5-E13A-4C9D-B023-46D277D4A6EF}"/>
              </a:ext>
            </a:extLst>
          </p:cNvPr>
          <p:cNvSpPr>
            <a:spLocks noGrp="1" noChangeArrowheads="1"/>
          </p:cNvSpPr>
          <p:nvPr>
            <p:ph type="title"/>
          </p:nvPr>
        </p:nvSpPr>
        <p:spPr>
          <a:xfrm>
            <a:off x="533400" y="152400"/>
            <a:ext cx="8229600" cy="838200"/>
          </a:xfrm>
        </p:spPr>
        <p:txBody>
          <a:bodyPr/>
          <a:lstStyle/>
          <a:p>
            <a:pPr defTabSz="1031875"/>
            <a:r>
              <a:rPr lang="en-US" altLang="en-US"/>
              <a:t>Sixth Amendment</a:t>
            </a:r>
          </a:p>
        </p:txBody>
      </p:sp>
      <p:sp>
        <p:nvSpPr>
          <p:cNvPr id="61443" name="Rectangle 3">
            <a:extLst>
              <a:ext uri="{FF2B5EF4-FFF2-40B4-BE49-F238E27FC236}">
                <a16:creationId xmlns:a16="http://schemas.microsoft.com/office/drawing/2014/main" id="{B92AB954-1174-44DB-A2F8-1BDBD28D3BFA}"/>
              </a:ext>
            </a:extLst>
          </p:cNvPr>
          <p:cNvSpPr>
            <a:spLocks noGrp="1" noChangeArrowheads="1"/>
          </p:cNvSpPr>
          <p:nvPr>
            <p:ph type="body" idx="1"/>
          </p:nvPr>
        </p:nvSpPr>
        <p:spPr>
          <a:xfrm>
            <a:off x="152400" y="1371600"/>
            <a:ext cx="5257800" cy="4714875"/>
          </a:xfrm>
        </p:spPr>
        <p:txBody>
          <a:bodyPr/>
          <a:lstStyle/>
          <a:p>
            <a:pPr marL="385763" indent="-385763" defTabSz="1031875"/>
            <a:r>
              <a:rPr lang="en-US" altLang="en-US" sz="3000" b="1"/>
              <a:t>Applies to criminal cases by guarantees </a:t>
            </a:r>
            <a:r>
              <a:rPr lang="en-US" altLang="en-US" sz="3000"/>
              <a:t>of a</a:t>
            </a:r>
          </a:p>
          <a:p>
            <a:pPr marL="838200" lvl="1" indent="-322263" defTabSz="1031875"/>
            <a:r>
              <a:rPr lang="en-US" altLang="en-US"/>
              <a:t>Speedy trial</a:t>
            </a:r>
          </a:p>
          <a:p>
            <a:pPr marL="838200" lvl="1" indent="-322263" defTabSz="1031875"/>
            <a:r>
              <a:rPr lang="en-US" altLang="en-US"/>
              <a:t>Impartial jury</a:t>
            </a:r>
          </a:p>
          <a:p>
            <a:pPr marL="838200" lvl="1" indent="-322263" defTabSz="1031875"/>
            <a:r>
              <a:rPr lang="en-US" altLang="en-US"/>
              <a:t>Right to confront and cross-examine witnesses</a:t>
            </a:r>
          </a:p>
          <a:p>
            <a:pPr marL="838200" lvl="1" indent="-322263" defTabSz="1031875"/>
            <a:r>
              <a:rPr lang="en-US" altLang="en-US"/>
              <a:t>Right to effective assistance of counsel</a:t>
            </a:r>
          </a:p>
        </p:txBody>
      </p:sp>
      <p:pic>
        <p:nvPicPr>
          <p:cNvPr id="61444" name="Picture 5" descr="BXP35752 courtroom scene w sidebar">
            <a:extLst>
              <a:ext uri="{FF2B5EF4-FFF2-40B4-BE49-F238E27FC236}">
                <a16:creationId xmlns:a16="http://schemas.microsoft.com/office/drawing/2014/main" id="{CB1E8736-9991-4EF9-81AE-891603B9FEC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35613" y="2132013"/>
            <a:ext cx="3500437"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CE51D1D-9A70-42D5-B3CF-599D6721A496}"/>
              </a:ext>
            </a:extLst>
          </p:cNvPr>
          <p:cNvSpPr>
            <a:spLocks noGrp="1" noChangeArrowheads="1"/>
          </p:cNvSpPr>
          <p:nvPr>
            <p:ph type="title"/>
          </p:nvPr>
        </p:nvSpPr>
        <p:spPr>
          <a:xfrm>
            <a:off x="533400" y="152400"/>
            <a:ext cx="8472488" cy="838200"/>
          </a:xfrm>
        </p:spPr>
        <p:txBody>
          <a:bodyPr/>
          <a:lstStyle/>
          <a:p>
            <a:pPr defTabSz="1031875"/>
            <a:r>
              <a:rPr lang="en-US" altLang="en-US"/>
              <a:t>Elements/Essentionals of Crime</a:t>
            </a:r>
          </a:p>
        </p:txBody>
      </p:sp>
      <p:sp>
        <p:nvSpPr>
          <p:cNvPr id="8195" name="Rectangle 3">
            <a:extLst>
              <a:ext uri="{FF2B5EF4-FFF2-40B4-BE49-F238E27FC236}">
                <a16:creationId xmlns:a16="http://schemas.microsoft.com/office/drawing/2014/main" id="{32421875-F509-475D-8867-62AD2DCE7DA1}"/>
              </a:ext>
            </a:extLst>
          </p:cNvPr>
          <p:cNvSpPr>
            <a:spLocks noGrp="1" noChangeArrowheads="1"/>
          </p:cNvSpPr>
          <p:nvPr>
            <p:ph type="body" idx="1"/>
          </p:nvPr>
        </p:nvSpPr>
        <p:spPr>
          <a:xfrm>
            <a:off x="431800" y="1433513"/>
            <a:ext cx="8574088" cy="4738687"/>
          </a:xfrm>
        </p:spPr>
        <p:txBody>
          <a:bodyPr/>
          <a:lstStyle/>
          <a:p>
            <a:pPr marL="385763" indent="-385763" defTabSz="1031875"/>
            <a:r>
              <a:rPr lang="en-US" altLang="en-US" sz="3000" b="1"/>
              <a:t>To convict </a:t>
            </a:r>
            <a:r>
              <a:rPr lang="en-US" altLang="en-US" sz="3000"/>
              <a:t>a defendant of a crime, the government must</a:t>
            </a:r>
          </a:p>
          <a:p>
            <a:pPr marL="838200" lvl="1" indent="-322263" defTabSz="1031875"/>
            <a:r>
              <a:rPr lang="en-US" altLang="en-US" b="1"/>
              <a:t>Demonstrate</a:t>
            </a:r>
            <a:r>
              <a:rPr lang="en-US" altLang="en-US"/>
              <a:t> that alleged acts </a:t>
            </a:r>
            <a:r>
              <a:rPr lang="en-US" altLang="en-US" b="1"/>
              <a:t>violated a criminal statute</a:t>
            </a:r>
          </a:p>
          <a:p>
            <a:pPr marL="838200" lvl="1" indent="-322263" defTabSz="1031875"/>
            <a:r>
              <a:rPr lang="en-US" altLang="en-US"/>
              <a:t>Prove beyond a reasonable doubt that the defendant committed the acts</a:t>
            </a:r>
          </a:p>
          <a:p>
            <a:pPr marL="838200" lvl="1" indent="-322263" defTabSz="1031875"/>
            <a:r>
              <a:rPr lang="en-US" altLang="en-US" b="1"/>
              <a:t>Prove</a:t>
            </a:r>
            <a:r>
              <a:rPr lang="en-US" altLang="en-US"/>
              <a:t> the defendant had the </a:t>
            </a:r>
            <a:r>
              <a:rPr lang="en-US" altLang="en-US" b="1"/>
              <a:t>capacity of criminal intent</a:t>
            </a:r>
          </a:p>
          <a:p>
            <a:pPr marL="385763" indent="-385763" defTabSz="1031875"/>
            <a:r>
              <a:rPr lang="en-US" altLang="en-US" sz="3000"/>
              <a:t>Courts narrowly interpret criminal statutes  </a:t>
            </a:r>
            <a:endParaRPr lang="en-US" altLang="en-US" sz="3000" i="1"/>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AE81935F-E8FA-41CD-AEB0-DE6FA3FF3E60}"/>
              </a:ext>
            </a:extLst>
          </p:cNvPr>
          <p:cNvSpPr>
            <a:spLocks noGrp="1" noChangeArrowheads="1"/>
          </p:cNvSpPr>
          <p:nvPr>
            <p:ph type="title"/>
          </p:nvPr>
        </p:nvSpPr>
        <p:spPr>
          <a:xfrm>
            <a:off x="533400" y="152400"/>
            <a:ext cx="8229600" cy="838200"/>
          </a:xfrm>
        </p:spPr>
        <p:txBody>
          <a:bodyPr/>
          <a:lstStyle/>
          <a:p>
            <a:pPr defTabSz="1031875"/>
            <a:r>
              <a:rPr lang="en-US" altLang="en-US"/>
              <a:t>White Collar Crimes</a:t>
            </a:r>
          </a:p>
        </p:txBody>
      </p:sp>
      <p:sp>
        <p:nvSpPr>
          <p:cNvPr id="63491" name="Rectangle 3">
            <a:extLst>
              <a:ext uri="{FF2B5EF4-FFF2-40B4-BE49-F238E27FC236}">
                <a16:creationId xmlns:a16="http://schemas.microsoft.com/office/drawing/2014/main" id="{941C3A20-57EB-4242-853A-BE43CAD8F328}"/>
              </a:ext>
            </a:extLst>
          </p:cNvPr>
          <p:cNvSpPr>
            <a:spLocks noGrp="1" noChangeArrowheads="1"/>
          </p:cNvSpPr>
          <p:nvPr>
            <p:ph type="body" idx="1"/>
          </p:nvPr>
        </p:nvSpPr>
        <p:spPr>
          <a:xfrm>
            <a:off x="381000" y="1371600"/>
            <a:ext cx="8458200" cy="2590800"/>
          </a:xfrm>
        </p:spPr>
        <p:txBody>
          <a:bodyPr/>
          <a:lstStyle/>
          <a:p>
            <a:pPr marL="385763" indent="-385763" defTabSz="1031875"/>
            <a:r>
              <a:rPr lang="en-US" altLang="en-US"/>
              <a:t>Under modern rule, </a:t>
            </a:r>
            <a:r>
              <a:rPr lang="en-US" altLang="en-US" b="1"/>
              <a:t>a company may be liable for criminal offenses </a:t>
            </a:r>
            <a:r>
              <a:rPr lang="en-US" altLang="en-US"/>
              <a:t>committed by employees who acted within the scope of their employment and for the benefit of the corporation</a:t>
            </a:r>
          </a:p>
        </p:txBody>
      </p:sp>
      <p:pic>
        <p:nvPicPr>
          <p:cNvPr id="63492" name="Picture 4" descr="QD-86480397.jpg">
            <a:extLst>
              <a:ext uri="{FF2B5EF4-FFF2-40B4-BE49-F238E27FC236}">
                <a16:creationId xmlns:a16="http://schemas.microsoft.com/office/drawing/2014/main" id="{85137349-0223-42A2-9C91-30434467D0A4}"/>
              </a:ext>
            </a:extLst>
          </p:cNvPr>
          <p:cNvPicPr>
            <a:picLocks noChangeAspect="1"/>
          </p:cNvPicPr>
          <p:nvPr/>
        </p:nvPicPr>
        <p:blipFill>
          <a:blip r:embed="rId3">
            <a:extLst>
              <a:ext uri="{28A0092B-C50C-407E-A947-70E740481C1C}">
                <a14:useLocalDpi xmlns:a14="http://schemas.microsoft.com/office/drawing/2010/main" val="0"/>
              </a:ext>
            </a:extLst>
          </a:blip>
          <a:srcRect t="15237"/>
          <a:stretch>
            <a:fillRect/>
          </a:stretch>
        </p:blipFill>
        <p:spPr bwMode="auto">
          <a:xfrm>
            <a:off x="838200" y="4038600"/>
            <a:ext cx="3597275" cy="203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5C60F1DB-ECD4-434B-A7D4-404CC823E9CE}"/>
              </a:ext>
            </a:extLst>
          </p:cNvPr>
          <p:cNvSpPr txBox="1"/>
          <p:nvPr/>
        </p:nvSpPr>
        <p:spPr>
          <a:xfrm>
            <a:off x="4648200" y="4191000"/>
            <a:ext cx="3581400" cy="1692275"/>
          </a:xfrm>
          <a:prstGeom prst="rect">
            <a:avLst/>
          </a:prstGeom>
          <a:noFill/>
        </p:spPr>
        <p:txBody>
          <a:bodyPr>
            <a:spAutoFit/>
          </a:bodyPr>
          <a:lstStyle/>
          <a:p>
            <a:pPr algn="ctr" eaLnBrk="1" hangingPunct="1">
              <a:defRPr/>
            </a:pPr>
            <a:r>
              <a:rPr lang="en-US" sz="2600" dirty="0">
                <a:latin typeface="+mn-lt"/>
              </a:rPr>
              <a:t>Numerous policy debates about how to deal with corporate crime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3557A2E2-C3FC-4CEA-ACD0-6E41AC6184B9}"/>
              </a:ext>
            </a:extLst>
          </p:cNvPr>
          <p:cNvSpPr>
            <a:spLocks noGrp="1" noChangeArrowheads="1"/>
          </p:cNvSpPr>
          <p:nvPr>
            <p:ph type="title"/>
          </p:nvPr>
        </p:nvSpPr>
        <p:spPr>
          <a:xfrm>
            <a:off x="533400" y="152400"/>
            <a:ext cx="8229600" cy="838200"/>
          </a:xfrm>
        </p:spPr>
        <p:txBody>
          <a:bodyPr/>
          <a:lstStyle/>
          <a:p>
            <a:pPr defTabSz="1031875"/>
            <a:r>
              <a:rPr lang="en-US" altLang="en-US"/>
              <a:t>Ethics in Action</a:t>
            </a:r>
          </a:p>
        </p:txBody>
      </p:sp>
      <p:sp>
        <p:nvSpPr>
          <p:cNvPr id="65539" name="Rectangle 3">
            <a:extLst>
              <a:ext uri="{FF2B5EF4-FFF2-40B4-BE49-F238E27FC236}">
                <a16:creationId xmlns:a16="http://schemas.microsoft.com/office/drawing/2014/main" id="{EF2BA060-9B47-4AA6-B8CB-76D7F87D9259}"/>
              </a:ext>
            </a:extLst>
          </p:cNvPr>
          <p:cNvSpPr>
            <a:spLocks noGrp="1" noChangeArrowheads="1"/>
          </p:cNvSpPr>
          <p:nvPr>
            <p:ph type="body" idx="1"/>
          </p:nvPr>
        </p:nvSpPr>
        <p:spPr>
          <a:xfrm>
            <a:off x="304800" y="1447800"/>
            <a:ext cx="8420100" cy="4587875"/>
          </a:xfrm>
        </p:spPr>
        <p:txBody>
          <a:bodyPr/>
          <a:lstStyle/>
          <a:p>
            <a:pPr marL="385763" indent="-385763" defTabSz="1031875"/>
            <a:r>
              <a:rPr lang="en-US" altLang="en-US" sz="3000"/>
              <a:t>Does an employee have an ethical duty to his or her employer?</a:t>
            </a:r>
          </a:p>
          <a:p>
            <a:pPr marL="385763" indent="-385763" defTabSz="1031875"/>
            <a:r>
              <a:rPr lang="en-US" altLang="en-US" sz="3000"/>
              <a:t>When an employee learns of apparently illegal conduct by his or her employer, does the employee have an ethical duty to become a whistleblower?   </a:t>
            </a:r>
          </a:p>
          <a:p>
            <a:pPr marL="385763" indent="-385763" defTabSz="1031875"/>
            <a:r>
              <a:rPr lang="en-US" altLang="en-US" sz="3000"/>
              <a:t>What practical consequences might an employee face if he or she blows the whistle on illegal corporate activity?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69FE9E39-DEC8-4593-B216-2847CE617D30}"/>
              </a:ext>
            </a:extLst>
          </p:cNvPr>
          <p:cNvSpPr>
            <a:spLocks noGrp="1" noChangeArrowheads="1"/>
          </p:cNvSpPr>
          <p:nvPr>
            <p:ph type="title"/>
          </p:nvPr>
        </p:nvSpPr>
        <p:spPr>
          <a:xfrm>
            <a:off x="533400" y="152400"/>
            <a:ext cx="8229600" cy="838200"/>
          </a:xfrm>
        </p:spPr>
        <p:txBody>
          <a:bodyPr/>
          <a:lstStyle/>
          <a:p>
            <a:pPr defTabSz="1031875"/>
            <a:r>
              <a:rPr lang="en-US" altLang="en-US"/>
              <a:t>White Collar Crimes</a:t>
            </a:r>
          </a:p>
        </p:txBody>
      </p:sp>
      <p:sp>
        <p:nvSpPr>
          <p:cNvPr id="67587" name="Rectangle 3">
            <a:extLst>
              <a:ext uri="{FF2B5EF4-FFF2-40B4-BE49-F238E27FC236}">
                <a16:creationId xmlns:a16="http://schemas.microsoft.com/office/drawing/2014/main" id="{09DC86A0-CD06-48B3-A4F0-FE94590D706D}"/>
              </a:ext>
            </a:extLst>
          </p:cNvPr>
          <p:cNvSpPr>
            <a:spLocks noGrp="1" noChangeArrowheads="1"/>
          </p:cNvSpPr>
          <p:nvPr>
            <p:ph type="body" idx="1"/>
          </p:nvPr>
        </p:nvSpPr>
        <p:spPr>
          <a:xfrm>
            <a:off x="457200" y="1600200"/>
            <a:ext cx="8420100" cy="4586288"/>
          </a:xfrm>
        </p:spPr>
        <p:txBody>
          <a:bodyPr/>
          <a:lstStyle/>
          <a:p>
            <a:pPr marL="385763" indent="-385763" defTabSz="1031875">
              <a:lnSpc>
                <a:spcPct val="90000"/>
              </a:lnSpc>
            </a:pPr>
            <a:r>
              <a:rPr lang="en-US" altLang="en-US" b="1"/>
              <a:t>Regulatory </a:t>
            </a:r>
            <a:r>
              <a:rPr lang="en-US" altLang="en-US"/>
              <a:t>offenses</a:t>
            </a:r>
          </a:p>
          <a:p>
            <a:pPr marL="838200" lvl="1" indent="-322263" defTabSz="1031875">
              <a:lnSpc>
                <a:spcPct val="90000"/>
              </a:lnSpc>
            </a:pPr>
            <a:r>
              <a:rPr lang="en-US" altLang="en-US" sz="2700"/>
              <a:t>Example:  violating the Clean Water Act</a:t>
            </a:r>
          </a:p>
          <a:p>
            <a:pPr marL="385763" indent="-385763" defTabSz="1031875">
              <a:lnSpc>
                <a:spcPct val="90000"/>
              </a:lnSpc>
            </a:pPr>
            <a:r>
              <a:rPr lang="en-US" altLang="en-US" b="1"/>
              <a:t>Fraud</a:t>
            </a:r>
            <a:r>
              <a:rPr lang="en-US" altLang="en-US"/>
              <a:t>ulent acts</a:t>
            </a:r>
          </a:p>
          <a:p>
            <a:pPr marL="838200" lvl="1" indent="-322263" defTabSz="1031875">
              <a:lnSpc>
                <a:spcPct val="90000"/>
              </a:lnSpc>
            </a:pPr>
            <a:r>
              <a:rPr lang="en-US" altLang="en-US" sz="2700"/>
              <a:t>Examples:  false claims, fraudulent concealment, wire fraud</a:t>
            </a:r>
          </a:p>
          <a:p>
            <a:pPr marL="385763" indent="-385763" defTabSz="1031875">
              <a:lnSpc>
                <a:spcPct val="90000"/>
              </a:lnSpc>
            </a:pPr>
            <a:r>
              <a:rPr lang="en-US" altLang="en-US" b="1"/>
              <a:t>Sarbanes-Oxley Act violations</a:t>
            </a:r>
          </a:p>
          <a:p>
            <a:pPr marL="838200" lvl="1" indent="-322263" defTabSz="1031875">
              <a:lnSpc>
                <a:spcPct val="90000"/>
              </a:lnSpc>
            </a:pPr>
            <a:r>
              <a:rPr lang="en-US" altLang="en-US" sz="2700"/>
              <a:t>Example:  Knowingly altering documents or business records with the intent to impede a government investigation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BD6BF767-9DDA-4773-B23B-2C00CCF6FE00}"/>
              </a:ext>
            </a:extLst>
          </p:cNvPr>
          <p:cNvSpPr>
            <a:spLocks noGrp="1" noChangeArrowheads="1"/>
          </p:cNvSpPr>
          <p:nvPr>
            <p:ph type="title"/>
          </p:nvPr>
        </p:nvSpPr>
        <p:spPr>
          <a:xfrm>
            <a:off x="533400" y="152400"/>
            <a:ext cx="8229600" cy="838200"/>
          </a:xfrm>
        </p:spPr>
        <p:txBody>
          <a:bodyPr/>
          <a:lstStyle/>
          <a:p>
            <a:pPr defTabSz="1031875"/>
            <a:r>
              <a:rPr lang="en-US" altLang="en-US"/>
              <a:t>White Collar Crimes</a:t>
            </a:r>
          </a:p>
        </p:txBody>
      </p:sp>
      <p:sp>
        <p:nvSpPr>
          <p:cNvPr id="69635" name="Rectangle 3">
            <a:extLst>
              <a:ext uri="{FF2B5EF4-FFF2-40B4-BE49-F238E27FC236}">
                <a16:creationId xmlns:a16="http://schemas.microsoft.com/office/drawing/2014/main" id="{255EB5A3-F955-4FAD-91B4-C6A3462DABE5}"/>
              </a:ext>
            </a:extLst>
          </p:cNvPr>
          <p:cNvSpPr>
            <a:spLocks noGrp="1" noChangeArrowheads="1"/>
          </p:cNvSpPr>
          <p:nvPr>
            <p:ph type="body" idx="1"/>
          </p:nvPr>
        </p:nvSpPr>
        <p:spPr>
          <a:xfrm>
            <a:off x="381000" y="1447800"/>
            <a:ext cx="8382000" cy="5105400"/>
          </a:xfrm>
        </p:spPr>
        <p:txBody>
          <a:bodyPr/>
          <a:lstStyle/>
          <a:p>
            <a:pPr marL="385763" indent="-385763" defTabSz="1031875"/>
            <a:r>
              <a:rPr lang="en-US" altLang="en-US" b="1"/>
              <a:t>Bribery and Illegal Gratuities</a:t>
            </a:r>
          </a:p>
          <a:p>
            <a:pPr marL="838200" lvl="1" indent="-322263" defTabSz="1031875"/>
            <a:r>
              <a:rPr lang="en-US" altLang="en-US" sz="2600"/>
              <a:t>Example:  violating Foreign Corrupt Practices Act</a:t>
            </a:r>
          </a:p>
          <a:p>
            <a:pPr marL="385763" indent="-385763" defTabSz="1031875"/>
            <a:r>
              <a:rPr lang="en-US" altLang="en-US"/>
              <a:t>Racketeer Influenced and Corrupt Organizations Act (RICO) violations</a:t>
            </a:r>
          </a:p>
          <a:p>
            <a:pPr marL="838200" lvl="1" indent="-322263" defTabSz="1031875"/>
            <a:r>
              <a:rPr lang="en-US" altLang="en-US" sz="2600"/>
              <a:t>Example of criminal RICO:  using income derived from a “pattern of racketeering activity” </a:t>
            </a:r>
          </a:p>
          <a:p>
            <a:pPr marL="838200" lvl="1" indent="-322263" defTabSz="1031875"/>
            <a:r>
              <a:rPr lang="en-US" altLang="en-US" sz="2400"/>
              <a:t> </a:t>
            </a:r>
            <a:r>
              <a:rPr lang="en-US" altLang="en-US"/>
              <a:t>Examples: extortion, money laundering, loan sharking, obstruction of justice and bribery</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E5B4322F-4160-475A-A059-7499D9D88DB8}"/>
              </a:ext>
            </a:extLst>
          </p:cNvPr>
          <p:cNvSpPr>
            <a:spLocks noGrp="1" noChangeArrowheads="1"/>
          </p:cNvSpPr>
          <p:nvPr>
            <p:ph type="title"/>
          </p:nvPr>
        </p:nvSpPr>
        <p:spPr>
          <a:xfrm>
            <a:off x="533400" y="152400"/>
            <a:ext cx="8229600" cy="838200"/>
          </a:xfrm>
        </p:spPr>
        <p:txBody>
          <a:bodyPr/>
          <a:lstStyle/>
          <a:p>
            <a:pPr defTabSz="1031875"/>
            <a:r>
              <a:rPr lang="en-US" altLang="en-US"/>
              <a:t>Computer Crime</a:t>
            </a:r>
          </a:p>
        </p:txBody>
      </p:sp>
      <p:sp>
        <p:nvSpPr>
          <p:cNvPr id="71683" name="Rectangle 3">
            <a:extLst>
              <a:ext uri="{FF2B5EF4-FFF2-40B4-BE49-F238E27FC236}">
                <a16:creationId xmlns:a16="http://schemas.microsoft.com/office/drawing/2014/main" id="{9A5CD55F-BFAF-47E2-9987-8691931BF6A9}"/>
              </a:ext>
            </a:extLst>
          </p:cNvPr>
          <p:cNvSpPr>
            <a:spLocks noGrp="1" noChangeArrowheads="1"/>
          </p:cNvSpPr>
          <p:nvPr>
            <p:ph type="body" idx="1"/>
          </p:nvPr>
        </p:nvSpPr>
        <p:spPr>
          <a:xfrm>
            <a:off x="381000" y="1371600"/>
            <a:ext cx="8458200" cy="3657600"/>
          </a:xfrm>
        </p:spPr>
        <p:txBody>
          <a:bodyPr/>
          <a:lstStyle/>
          <a:p>
            <a:pPr marL="385445" indent="-385445" defTabSz="1031875"/>
            <a:r>
              <a:rPr lang="en-US" altLang="en-US" sz="2800" dirty="0"/>
              <a:t>In general, existing criminal statutes apply to criminal activity via computers</a:t>
            </a:r>
            <a:endParaRPr lang="en-US" dirty="0"/>
          </a:p>
          <a:p>
            <a:pPr marL="385445" indent="-385445" defTabSz="1031875"/>
            <a:r>
              <a:rPr lang="en-US" altLang="en-US" sz="2800" b="1" dirty="0"/>
              <a:t>Computer Fraud and Abuse Act</a:t>
            </a:r>
            <a:r>
              <a:rPr lang="en-US" altLang="en-US" sz="2800" dirty="0"/>
              <a:t> imposes criminal and civil liability on a person who “knowingly, and with intent to defraud, accesses a protected computer without authorization . . . [and] obtains anything of value.”  </a:t>
            </a:r>
          </a:p>
        </p:txBody>
      </p:sp>
      <p:pic>
        <p:nvPicPr>
          <p:cNvPr id="71684" name="Picture 4" descr="QD-108198322.jpg">
            <a:extLst>
              <a:ext uri="{FF2B5EF4-FFF2-40B4-BE49-F238E27FC236}">
                <a16:creationId xmlns:a16="http://schemas.microsoft.com/office/drawing/2014/main" id="{D8832A7E-AEDF-4E0E-8DA9-4D03B7B6789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4800600"/>
            <a:ext cx="2828925" cy="188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09D13CBD-61BD-40D1-9C10-DC63196F7F13}"/>
              </a:ext>
            </a:extLst>
          </p:cNvPr>
          <p:cNvSpPr>
            <a:spLocks noGrp="1" noChangeArrowheads="1"/>
          </p:cNvSpPr>
          <p:nvPr>
            <p:ph type="title"/>
          </p:nvPr>
        </p:nvSpPr>
        <p:spPr>
          <a:xfrm>
            <a:off x="533400" y="152400"/>
            <a:ext cx="8229600" cy="838200"/>
          </a:xfrm>
        </p:spPr>
        <p:txBody>
          <a:bodyPr/>
          <a:lstStyle/>
          <a:p>
            <a:pPr defTabSz="1031875"/>
            <a:r>
              <a:rPr lang="en-US" altLang="en-US"/>
              <a:t>Test Your Knowledge</a:t>
            </a:r>
          </a:p>
        </p:txBody>
      </p:sp>
      <p:sp>
        <p:nvSpPr>
          <p:cNvPr id="73731" name="Rectangle 3">
            <a:extLst>
              <a:ext uri="{FF2B5EF4-FFF2-40B4-BE49-F238E27FC236}">
                <a16:creationId xmlns:a16="http://schemas.microsoft.com/office/drawing/2014/main" id="{C17733AF-C133-4317-B147-818EE54F7FAD}"/>
              </a:ext>
            </a:extLst>
          </p:cNvPr>
          <p:cNvSpPr>
            <a:spLocks noGrp="1" noChangeArrowheads="1"/>
          </p:cNvSpPr>
          <p:nvPr>
            <p:ph type="body" idx="1"/>
          </p:nvPr>
        </p:nvSpPr>
        <p:spPr>
          <a:xfrm>
            <a:off x="457200" y="1447800"/>
            <a:ext cx="8382000" cy="4419600"/>
          </a:xfrm>
        </p:spPr>
        <p:txBody>
          <a:bodyPr/>
          <a:lstStyle/>
          <a:p>
            <a:pPr marL="385763" indent="-385763" defTabSz="1031875">
              <a:lnSpc>
                <a:spcPct val="90000"/>
              </a:lnSpc>
            </a:pPr>
            <a:r>
              <a:rPr lang="en-US" altLang="en-US" i="1"/>
              <a:t>True=A, False = B</a:t>
            </a:r>
          </a:p>
          <a:p>
            <a:pPr marL="838200" lvl="1" indent="-322263" defTabSz="1031875">
              <a:lnSpc>
                <a:spcPct val="90000"/>
              </a:lnSpc>
            </a:pPr>
            <a:r>
              <a:rPr lang="en-US" altLang="en-US" sz="2900"/>
              <a:t>An employee’s sole duty is to his or her employer</a:t>
            </a:r>
          </a:p>
          <a:p>
            <a:pPr marL="838200" lvl="1" indent="-322263" defTabSz="1031875">
              <a:lnSpc>
                <a:spcPct val="90000"/>
              </a:lnSpc>
            </a:pPr>
            <a:r>
              <a:rPr lang="en-US" altLang="en-US" sz="2900"/>
              <a:t>RICO violations are only criminal in nature  </a:t>
            </a:r>
          </a:p>
          <a:p>
            <a:pPr marL="838200" lvl="1" indent="-322263" defTabSz="1031875">
              <a:lnSpc>
                <a:spcPct val="90000"/>
              </a:lnSpc>
            </a:pPr>
            <a:r>
              <a:rPr lang="en-US" altLang="en-US" sz="2900"/>
              <a:t>An employee may access a company’s computer to obtain personal information about his or her supervisor and use the information to persuade the supervisor to give the employee a raise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595BBA91-7680-46A9-9F27-B381AD8785AB}"/>
              </a:ext>
            </a:extLst>
          </p:cNvPr>
          <p:cNvSpPr>
            <a:spLocks noGrp="1" noChangeArrowheads="1"/>
          </p:cNvSpPr>
          <p:nvPr>
            <p:ph type="title"/>
          </p:nvPr>
        </p:nvSpPr>
        <p:spPr>
          <a:xfrm>
            <a:off x="533400" y="152400"/>
            <a:ext cx="8229600" cy="838200"/>
          </a:xfrm>
        </p:spPr>
        <p:txBody>
          <a:bodyPr/>
          <a:lstStyle/>
          <a:p>
            <a:pPr defTabSz="1031875"/>
            <a:r>
              <a:rPr lang="en-US" altLang="en-US"/>
              <a:t>Test Your Knowledge</a:t>
            </a:r>
          </a:p>
        </p:txBody>
      </p:sp>
      <p:sp>
        <p:nvSpPr>
          <p:cNvPr id="75779" name="Rectangle 3">
            <a:extLst>
              <a:ext uri="{FF2B5EF4-FFF2-40B4-BE49-F238E27FC236}">
                <a16:creationId xmlns:a16="http://schemas.microsoft.com/office/drawing/2014/main" id="{8B8B5B3A-9DE0-4927-932F-06D2D1CA9E06}"/>
              </a:ext>
            </a:extLst>
          </p:cNvPr>
          <p:cNvSpPr>
            <a:spLocks noGrp="1" noChangeArrowheads="1"/>
          </p:cNvSpPr>
          <p:nvPr>
            <p:ph type="body" idx="1"/>
          </p:nvPr>
        </p:nvSpPr>
        <p:spPr>
          <a:xfrm>
            <a:off x="431800" y="1433513"/>
            <a:ext cx="8331200" cy="4586287"/>
          </a:xfrm>
        </p:spPr>
        <p:txBody>
          <a:bodyPr/>
          <a:lstStyle/>
          <a:p>
            <a:pPr marL="385763" indent="-385763" defTabSz="1031875">
              <a:lnSpc>
                <a:spcPct val="90000"/>
              </a:lnSpc>
            </a:pPr>
            <a:r>
              <a:rPr lang="en-US" altLang="en-US" i="1"/>
              <a:t>True=A, False = B</a:t>
            </a:r>
          </a:p>
          <a:p>
            <a:pPr marL="838200" lvl="1" indent="-322263" defTabSz="1031875">
              <a:lnSpc>
                <a:spcPct val="90000"/>
              </a:lnSpc>
            </a:pPr>
            <a:r>
              <a:rPr lang="en-US" altLang="en-US" sz="2600"/>
              <a:t>To convict a defendant of a crime, the government must prove beyond a reasonable doubt that the defendant committed the acts</a:t>
            </a:r>
          </a:p>
          <a:p>
            <a:pPr marL="838200" lvl="1" indent="-322263" defTabSz="1031875">
              <a:lnSpc>
                <a:spcPct val="90000"/>
              </a:lnSpc>
            </a:pPr>
            <a:r>
              <a:rPr lang="en-US" altLang="en-US" sz="2600"/>
              <a:t>Obscenity is fully protected speech by the First Amendment to the Constitution</a:t>
            </a:r>
          </a:p>
          <a:p>
            <a:pPr marL="838200" lvl="1" indent="-322263" defTabSz="1031875">
              <a:lnSpc>
                <a:spcPct val="90000"/>
              </a:lnSpc>
            </a:pPr>
            <a:r>
              <a:rPr lang="en-US" altLang="en-US" sz="2600"/>
              <a:t>Only felonies require proof of the defendant’s </a:t>
            </a:r>
            <a:r>
              <a:rPr lang="en-US" altLang="en-US" sz="2600" i="1"/>
              <a:t>mens rea</a:t>
            </a:r>
            <a:r>
              <a:rPr lang="en-US" altLang="en-US" sz="2600"/>
              <a:t>, or criminal intent</a:t>
            </a:r>
          </a:p>
          <a:p>
            <a:pPr marL="838200" lvl="1" indent="-322263" defTabSz="1031875">
              <a:lnSpc>
                <a:spcPct val="90000"/>
              </a:lnSpc>
            </a:pPr>
            <a:r>
              <a:rPr lang="en-US" altLang="en-US" sz="2600"/>
              <a:t>A defendant may choose one of three pleas:  guilty, not guilty, and nolo contendere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CC2CF276-22B0-4791-968F-A7DAAACEC1A2}"/>
              </a:ext>
            </a:extLst>
          </p:cNvPr>
          <p:cNvSpPr>
            <a:spLocks noGrp="1" noChangeArrowheads="1"/>
          </p:cNvSpPr>
          <p:nvPr>
            <p:ph type="title"/>
          </p:nvPr>
        </p:nvSpPr>
        <p:spPr>
          <a:xfrm>
            <a:off x="533400" y="152400"/>
            <a:ext cx="8229600" cy="838200"/>
          </a:xfrm>
        </p:spPr>
        <p:txBody>
          <a:bodyPr/>
          <a:lstStyle/>
          <a:p>
            <a:pPr defTabSz="1031875"/>
            <a:r>
              <a:rPr lang="en-US" altLang="en-US"/>
              <a:t>Test Your Knowledge</a:t>
            </a:r>
          </a:p>
        </p:txBody>
      </p:sp>
      <p:sp>
        <p:nvSpPr>
          <p:cNvPr id="77827" name="Rectangle 3">
            <a:extLst>
              <a:ext uri="{FF2B5EF4-FFF2-40B4-BE49-F238E27FC236}">
                <a16:creationId xmlns:a16="http://schemas.microsoft.com/office/drawing/2014/main" id="{9D160FD1-4BAC-4A43-90DE-036549D0B499}"/>
              </a:ext>
            </a:extLst>
          </p:cNvPr>
          <p:cNvSpPr>
            <a:spLocks noGrp="1" noChangeArrowheads="1"/>
          </p:cNvSpPr>
          <p:nvPr>
            <p:ph type="body" idx="1"/>
          </p:nvPr>
        </p:nvSpPr>
        <p:spPr>
          <a:xfrm>
            <a:off x="431800" y="1433513"/>
            <a:ext cx="8255000" cy="4633912"/>
          </a:xfrm>
        </p:spPr>
        <p:txBody>
          <a:bodyPr/>
          <a:lstStyle/>
          <a:p>
            <a:pPr marL="385763" indent="-385763" defTabSz="1031875"/>
            <a:r>
              <a:rPr lang="en-US" altLang="en-US" i="1"/>
              <a:t>True=A, False = B</a:t>
            </a:r>
          </a:p>
          <a:p>
            <a:pPr marL="838200" lvl="1" indent="-322263" defTabSz="1031875"/>
            <a:r>
              <a:rPr lang="en-US" altLang="en-US"/>
              <a:t>The Bill of Rights is the first dozen amendments to the Constitution</a:t>
            </a:r>
          </a:p>
          <a:p>
            <a:pPr marL="838200" lvl="1" indent="-322263" defTabSz="1031875"/>
            <a:r>
              <a:rPr lang="en-US" altLang="en-US"/>
              <a:t>The Fourth Amendment provides a privilege from self-incrimination and double jeopardy</a:t>
            </a:r>
          </a:p>
          <a:p>
            <a:pPr marL="838200" lvl="1" indent="-322263" defTabSz="1031875"/>
            <a:r>
              <a:rPr lang="en-US" altLang="en-US"/>
              <a:t>The Fifth Amendment</a:t>
            </a:r>
            <a:r>
              <a:rPr lang="en-US" altLang="en-US" i="1"/>
              <a:t> </a:t>
            </a:r>
            <a:r>
              <a:rPr lang="en-US" altLang="en-US"/>
              <a:t>protects persons against unreasonable and arbitrary searches and seizures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820361C4-D7BF-4D87-9284-3497D7F1F9DD}"/>
              </a:ext>
            </a:extLst>
          </p:cNvPr>
          <p:cNvSpPr>
            <a:spLocks noGrp="1" noChangeArrowheads="1"/>
          </p:cNvSpPr>
          <p:nvPr>
            <p:ph type="title"/>
          </p:nvPr>
        </p:nvSpPr>
        <p:spPr>
          <a:xfrm>
            <a:off x="533400" y="152400"/>
            <a:ext cx="8229600" cy="838200"/>
          </a:xfrm>
        </p:spPr>
        <p:txBody>
          <a:bodyPr/>
          <a:lstStyle/>
          <a:p>
            <a:pPr defTabSz="1031875"/>
            <a:r>
              <a:rPr lang="en-US" altLang="en-US"/>
              <a:t>Test Your Knowledge</a:t>
            </a:r>
          </a:p>
        </p:txBody>
      </p:sp>
      <p:sp>
        <p:nvSpPr>
          <p:cNvPr id="79875" name="Rectangle 3">
            <a:extLst>
              <a:ext uri="{FF2B5EF4-FFF2-40B4-BE49-F238E27FC236}">
                <a16:creationId xmlns:a16="http://schemas.microsoft.com/office/drawing/2014/main" id="{2BC64635-1767-485C-B103-D211D8C83A8C}"/>
              </a:ext>
            </a:extLst>
          </p:cNvPr>
          <p:cNvSpPr>
            <a:spLocks noGrp="1" noChangeArrowheads="1"/>
          </p:cNvSpPr>
          <p:nvPr>
            <p:ph type="body" idx="1"/>
          </p:nvPr>
        </p:nvSpPr>
        <p:spPr>
          <a:xfrm>
            <a:off x="431800" y="1433513"/>
            <a:ext cx="8255000" cy="4738687"/>
          </a:xfrm>
        </p:spPr>
        <p:txBody>
          <a:bodyPr/>
          <a:lstStyle/>
          <a:p>
            <a:pPr marL="385763" indent="-385763" defTabSz="1031875"/>
            <a:r>
              <a:rPr lang="en-US" altLang="en-US" i="1"/>
              <a:t>Multiple Choice</a:t>
            </a:r>
          </a:p>
          <a:p>
            <a:pPr marL="838200" lvl="1" indent="-322263" defTabSz="1031875"/>
            <a:r>
              <a:rPr lang="en-US" altLang="en-US" sz="3000"/>
              <a:t>Sixth Amendment to the Constitution guarantees</a:t>
            </a:r>
          </a:p>
          <a:p>
            <a:pPr marL="1546225" lvl="2" indent="-514350" defTabSz="1031875">
              <a:buFont typeface="Century Gothic" panose="020B0502020202020204" pitchFamily="34" charset="0"/>
              <a:buAutoNum type="alphaLcParenR"/>
            </a:pPr>
            <a:r>
              <a:rPr lang="en-US" altLang="en-US" sz="2600"/>
              <a:t>Speedy trial</a:t>
            </a:r>
          </a:p>
          <a:p>
            <a:pPr marL="1546225" lvl="2" indent="-514350" defTabSz="1031875">
              <a:buFont typeface="Century Gothic" panose="020B0502020202020204" pitchFamily="34" charset="0"/>
              <a:buAutoNum type="alphaLcParenR"/>
            </a:pPr>
            <a:r>
              <a:rPr lang="en-US" altLang="en-US" sz="2600"/>
              <a:t>Right to confront and cross-examine witnesses</a:t>
            </a:r>
          </a:p>
          <a:p>
            <a:pPr marL="1546225" lvl="2" indent="-514350" defTabSz="1031875">
              <a:buFont typeface="Century Gothic" panose="020B0502020202020204" pitchFamily="34" charset="0"/>
              <a:buAutoNum type="alphaLcParenR"/>
            </a:pPr>
            <a:r>
              <a:rPr lang="en-US" altLang="en-US" sz="2600"/>
              <a:t>Right to effective assistance of counsel</a:t>
            </a:r>
          </a:p>
          <a:p>
            <a:pPr marL="1546225" lvl="2" indent="-514350" defTabSz="1031875">
              <a:buFont typeface="Century Gothic" panose="020B0502020202020204" pitchFamily="34" charset="0"/>
              <a:buAutoNum type="alphaLcParenR"/>
            </a:pPr>
            <a:r>
              <a:rPr lang="en-US" altLang="en-US" sz="2600"/>
              <a:t>Impartial jury</a:t>
            </a:r>
          </a:p>
          <a:p>
            <a:pPr marL="1546225" lvl="2" indent="-514350" defTabSz="1031875">
              <a:buFont typeface="Century Gothic" panose="020B0502020202020204" pitchFamily="34" charset="0"/>
              <a:buAutoNum type="alphaLcParenR"/>
            </a:pPr>
            <a:r>
              <a:rPr lang="en-US" altLang="en-US" sz="2600"/>
              <a:t>All of the above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9EA740A4-070D-42E5-B4CB-FB6F83FE0E0C}"/>
              </a:ext>
            </a:extLst>
          </p:cNvPr>
          <p:cNvSpPr>
            <a:spLocks noGrp="1" noChangeArrowheads="1"/>
          </p:cNvSpPr>
          <p:nvPr>
            <p:ph type="title"/>
          </p:nvPr>
        </p:nvSpPr>
        <p:spPr>
          <a:xfrm>
            <a:off x="533400" y="152400"/>
            <a:ext cx="8229600" cy="838200"/>
          </a:xfrm>
        </p:spPr>
        <p:txBody>
          <a:bodyPr/>
          <a:lstStyle/>
          <a:p>
            <a:pPr defTabSz="1031875"/>
            <a:r>
              <a:rPr lang="en-US" altLang="en-US"/>
              <a:t>Test Your Knowledge</a:t>
            </a:r>
          </a:p>
        </p:txBody>
      </p:sp>
      <p:sp>
        <p:nvSpPr>
          <p:cNvPr id="81923" name="Rectangle 3">
            <a:extLst>
              <a:ext uri="{FF2B5EF4-FFF2-40B4-BE49-F238E27FC236}">
                <a16:creationId xmlns:a16="http://schemas.microsoft.com/office/drawing/2014/main" id="{B2627DA0-A3D4-4231-B090-76FA908797FA}"/>
              </a:ext>
            </a:extLst>
          </p:cNvPr>
          <p:cNvSpPr>
            <a:spLocks noGrp="1" noChangeArrowheads="1"/>
          </p:cNvSpPr>
          <p:nvPr>
            <p:ph type="body" idx="1"/>
          </p:nvPr>
        </p:nvSpPr>
        <p:spPr>
          <a:xfrm>
            <a:off x="431800" y="1433513"/>
            <a:ext cx="8331200" cy="4714875"/>
          </a:xfrm>
        </p:spPr>
        <p:txBody>
          <a:bodyPr/>
          <a:lstStyle/>
          <a:p>
            <a:pPr marL="385763" indent="-385763" defTabSz="1031875"/>
            <a:r>
              <a:rPr lang="en-US" altLang="en-US" i="1"/>
              <a:t>Multiple Choice</a:t>
            </a:r>
          </a:p>
          <a:p>
            <a:pPr marL="838200" lvl="1" indent="-322263" defTabSz="1031875"/>
            <a:r>
              <a:rPr lang="en-US" altLang="en-US"/>
              <a:t>Which of the following would </a:t>
            </a:r>
            <a:r>
              <a:rPr lang="en-US" altLang="en-US" i="1"/>
              <a:t>not </a:t>
            </a:r>
            <a:r>
              <a:rPr lang="en-US" altLang="en-US"/>
              <a:t>be a constitutional search?</a:t>
            </a:r>
          </a:p>
          <a:p>
            <a:pPr marL="1546225" lvl="2" indent="-514350" defTabSz="1031875">
              <a:buFont typeface="Century Gothic" panose="020B0502020202020204" pitchFamily="34" charset="0"/>
              <a:buAutoNum type="alphaLcParenR"/>
            </a:pPr>
            <a:r>
              <a:rPr lang="en-US" altLang="en-US" sz="2600"/>
              <a:t>Taking bag of shredded documents from a dumpster</a:t>
            </a:r>
          </a:p>
          <a:p>
            <a:pPr marL="1546225" lvl="2" indent="-514350" defTabSz="1031875">
              <a:buFont typeface="Century Gothic" panose="020B0502020202020204" pitchFamily="34" charset="0"/>
              <a:buAutoNum type="alphaLcParenR"/>
            </a:pPr>
            <a:r>
              <a:rPr lang="en-US" altLang="en-US" sz="2600"/>
              <a:t>Aerial surveillance of a manufacturing plant </a:t>
            </a:r>
          </a:p>
          <a:p>
            <a:pPr marL="1546225" lvl="2" indent="-514350" defTabSz="1031875">
              <a:buFont typeface="Century Gothic" panose="020B0502020202020204" pitchFamily="34" charset="0"/>
              <a:buAutoNum type="alphaLcParenR"/>
            </a:pPr>
            <a:r>
              <a:rPr lang="en-US" altLang="en-US" sz="2600"/>
              <a:t>Thermal imaging device to detect heat in a home</a:t>
            </a:r>
          </a:p>
          <a:p>
            <a:pPr marL="1546225" lvl="2" indent="-514350" defTabSz="1031875">
              <a:buFont typeface="Century Gothic" panose="020B0502020202020204" pitchFamily="34" charset="0"/>
              <a:buAutoNum type="alphaLcParenR"/>
            </a:pPr>
            <a:r>
              <a:rPr lang="en-US" altLang="en-US" sz="2600"/>
              <a:t>A stop-and-frisk search for weapons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80A185DF-6AAD-42B1-A572-60282327C098}"/>
              </a:ext>
            </a:extLst>
          </p:cNvPr>
          <p:cNvSpPr>
            <a:spLocks noGrp="1" noChangeArrowheads="1"/>
          </p:cNvSpPr>
          <p:nvPr>
            <p:ph type="title"/>
          </p:nvPr>
        </p:nvSpPr>
        <p:spPr>
          <a:xfrm>
            <a:off x="533400" y="152400"/>
            <a:ext cx="8229600" cy="838200"/>
          </a:xfrm>
        </p:spPr>
        <p:txBody>
          <a:bodyPr/>
          <a:lstStyle/>
          <a:p>
            <a:pPr defTabSz="1031875"/>
            <a:r>
              <a:rPr lang="en-US" altLang="en-US"/>
              <a:t>Constitutional Protections</a:t>
            </a:r>
          </a:p>
        </p:txBody>
      </p:sp>
      <p:sp>
        <p:nvSpPr>
          <p:cNvPr id="10243" name="Rectangle 3">
            <a:extLst>
              <a:ext uri="{FF2B5EF4-FFF2-40B4-BE49-F238E27FC236}">
                <a16:creationId xmlns:a16="http://schemas.microsoft.com/office/drawing/2014/main" id="{9D3B2C4C-FD6A-4B8B-8DBE-7611CC3A0A33}"/>
              </a:ext>
            </a:extLst>
          </p:cNvPr>
          <p:cNvSpPr>
            <a:spLocks noGrp="1" noChangeArrowheads="1"/>
          </p:cNvSpPr>
          <p:nvPr>
            <p:ph type="body" idx="1"/>
          </p:nvPr>
        </p:nvSpPr>
        <p:spPr>
          <a:xfrm>
            <a:off x="304800" y="1433513"/>
            <a:ext cx="5257800" cy="4662487"/>
          </a:xfrm>
        </p:spPr>
        <p:txBody>
          <a:bodyPr/>
          <a:lstStyle/>
          <a:p>
            <a:pPr marL="385763" indent="-385763" defTabSz="1031875"/>
            <a:r>
              <a:rPr lang="en-US" altLang="en-US" b="1" i="1">
                <a:hlinkClick r:id="rId3"/>
              </a:rPr>
              <a:t>Bill of Rights</a:t>
            </a:r>
            <a:r>
              <a:rPr lang="en-US" altLang="en-US" b="1" i="1"/>
              <a:t>:  </a:t>
            </a:r>
            <a:r>
              <a:rPr lang="en-US" altLang="en-US" b="1"/>
              <a:t>first ten amendments to the U.S. Constitution</a:t>
            </a:r>
          </a:p>
          <a:p>
            <a:pPr marL="838200" lvl="1" indent="-322263" defTabSz="1031875"/>
            <a:r>
              <a:rPr lang="en-US" altLang="en-US"/>
              <a:t>Literally binds only the federal government, but </a:t>
            </a:r>
            <a:r>
              <a:rPr lang="en-US" altLang="en-US" b="1"/>
              <a:t>applied to states through the </a:t>
            </a:r>
            <a:r>
              <a:rPr lang="en-US" altLang="en-US" b="1" i="1"/>
              <a:t>due process clause</a:t>
            </a:r>
            <a:r>
              <a:rPr lang="en-US" altLang="en-US" b="1"/>
              <a:t> of the Fourteenth Amendment</a:t>
            </a:r>
          </a:p>
        </p:txBody>
      </p:sp>
      <p:pic>
        <p:nvPicPr>
          <p:cNvPr id="10244" name="Picture 5" descr="Bill of Rights">
            <a:extLst>
              <a:ext uri="{FF2B5EF4-FFF2-40B4-BE49-F238E27FC236}">
                <a16:creationId xmlns:a16="http://schemas.microsoft.com/office/drawing/2014/main" id="{8F47E03A-A829-498A-A577-47DF56D3FE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0" y="1524000"/>
            <a:ext cx="3219450" cy="342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1DAF7230-567E-4980-969D-AB3428382625}"/>
              </a:ext>
            </a:extLst>
          </p:cNvPr>
          <p:cNvSpPr>
            <a:spLocks noGrp="1" noChangeArrowheads="1"/>
          </p:cNvSpPr>
          <p:nvPr>
            <p:ph type="title"/>
          </p:nvPr>
        </p:nvSpPr>
        <p:spPr>
          <a:xfrm>
            <a:off x="533400" y="152400"/>
            <a:ext cx="8229600" cy="838200"/>
          </a:xfrm>
        </p:spPr>
        <p:txBody>
          <a:bodyPr/>
          <a:lstStyle/>
          <a:p>
            <a:pPr defTabSz="1031875"/>
            <a:r>
              <a:rPr lang="en-US" altLang="en-US"/>
              <a:t>Constitutional Limitations</a:t>
            </a:r>
          </a:p>
        </p:txBody>
      </p:sp>
      <p:sp>
        <p:nvSpPr>
          <p:cNvPr id="12291" name="Rectangle 3">
            <a:extLst>
              <a:ext uri="{FF2B5EF4-FFF2-40B4-BE49-F238E27FC236}">
                <a16:creationId xmlns:a16="http://schemas.microsoft.com/office/drawing/2014/main" id="{77D7B07E-646D-4981-920C-F9C300470B72}"/>
              </a:ext>
            </a:extLst>
          </p:cNvPr>
          <p:cNvSpPr>
            <a:spLocks noGrp="1" noChangeArrowheads="1"/>
          </p:cNvSpPr>
          <p:nvPr>
            <p:ph type="body" idx="1"/>
          </p:nvPr>
        </p:nvSpPr>
        <p:spPr>
          <a:xfrm>
            <a:off x="431800" y="1433513"/>
            <a:ext cx="8255000" cy="2528887"/>
          </a:xfrm>
        </p:spPr>
        <p:txBody>
          <a:bodyPr/>
          <a:lstStyle/>
          <a:p>
            <a:pPr marL="385763" indent="-385763" defTabSz="1031875"/>
            <a:r>
              <a:rPr lang="en-US" altLang="en-US"/>
              <a:t>Government may not enact </a:t>
            </a:r>
            <a:r>
              <a:rPr lang="en-US" altLang="en-US" b="1"/>
              <a:t>an</a:t>
            </a:r>
            <a:r>
              <a:rPr lang="en-US" altLang="en-US" b="1" i="1"/>
              <a:t> ex post facto</a:t>
            </a:r>
            <a:r>
              <a:rPr lang="en-US" altLang="en-US" i="1"/>
              <a:t> </a:t>
            </a:r>
            <a:r>
              <a:rPr lang="en-US" altLang="en-US"/>
              <a:t>(after the fact)</a:t>
            </a:r>
            <a:r>
              <a:rPr lang="en-US" altLang="en-US" i="1"/>
              <a:t> </a:t>
            </a:r>
            <a:r>
              <a:rPr lang="en-US" altLang="en-US"/>
              <a:t>law</a:t>
            </a:r>
          </a:p>
          <a:p>
            <a:pPr marL="838200" lvl="1" indent="-322263" defTabSz="1031875"/>
            <a:r>
              <a:rPr lang="en-US" altLang="en-US" sz="2900"/>
              <a:t>Thus a person cannot be charged with a crime for an act that was not a crime when the act was committed </a:t>
            </a:r>
          </a:p>
        </p:txBody>
      </p:sp>
      <p:pic>
        <p:nvPicPr>
          <p:cNvPr id="12292" name="Picture 4" descr="child spinner in Whitnel Cotton Mfg Co NC early 1900s.jpg">
            <a:extLst>
              <a:ext uri="{FF2B5EF4-FFF2-40B4-BE49-F238E27FC236}">
                <a16:creationId xmlns:a16="http://schemas.microsoft.com/office/drawing/2014/main" id="{BB31F561-8FBA-4165-AFD9-EA07976C114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 y="4114800"/>
            <a:ext cx="2789238" cy="199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a:extLst>
              <a:ext uri="{FF2B5EF4-FFF2-40B4-BE49-F238E27FC236}">
                <a16:creationId xmlns:a16="http://schemas.microsoft.com/office/drawing/2014/main" id="{EF70012D-CDB9-45A5-9705-73ED9DF3F551}"/>
              </a:ext>
            </a:extLst>
          </p:cNvPr>
          <p:cNvSpPr txBox="1">
            <a:spLocks noChangeArrowheads="1"/>
          </p:cNvSpPr>
          <p:nvPr/>
        </p:nvSpPr>
        <p:spPr bwMode="auto">
          <a:xfrm>
            <a:off x="3657600" y="4191000"/>
            <a:ext cx="4953000" cy="1828800"/>
          </a:xfrm>
          <a:prstGeom prst="rect">
            <a:avLst/>
          </a:prstGeom>
          <a:noFill/>
          <a:ln w="9525">
            <a:noFill/>
            <a:miter lim="800000"/>
            <a:headEnd/>
            <a:tailEnd/>
          </a:ln>
        </p:spPr>
        <p:txBody>
          <a:bodyPr/>
          <a:lstStyle/>
          <a:p>
            <a:pPr marL="385763" indent="-385763" defTabSz="1031875">
              <a:spcBef>
                <a:spcPct val="20000"/>
              </a:spcBef>
              <a:buFont typeface="Arial" pitchFamily="34" charset="0"/>
              <a:buChar char="•"/>
              <a:defRPr/>
            </a:pPr>
            <a:r>
              <a:rPr lang="en-US" sz="2200" kern="0" dirty="0">
                <a:latin typeface="+mn-lt"/>
              </a:rPr>
              <a:t>Child worker in North Carolina cotton mill, 1908. This type of child labor was not prohibited until 1938, with the enactment of the Fair Labor Standards Act.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C3960197-7310-4028-B6DF-A1FA1AE1B261}"/>
              </a:ext>
            </a:extLst>
          </p:cNvPr>
          <p:cNvSpPr>
            <a:spLocks noGrp="1" noChangeArrowheads="1"/>
          </p:cNvSpPr>
          <p:nvPr>
            <p:ph type="title"/>
          </p:nvPr>
        </p:nvSpPr>
        <p:spPr>
          <a:xfrm>
            <a:off x="533400" y="152400"/>
            <a:ext cx="8229600" cy="838200"/>
          </a:xfrm>
        </p:spPr>
        <p:txBody>
          <a:bodyPr/>
          <a:lstStyle/>
          <a:p>
            <a:pPr defTabSz="1031875"/>
            <a:r>
              <a:rPr lang="en-US" altLang="en-US"/>
              <a:t>Proof and Intent</a:t>
            </a:r>
          </a:p>
        </p:txBody>
      </p:sp>
      <p:sp>
        <p:nvSpPr>
          <p:cNvPr id="14339" name="Rectangle 3">
            <a:extLst>
              <a:ext uri="{FF2B5EF4-FFF2-40B4-BE49-F238E27FC236}">
                <a16:creationId xmlns:a16="http://schemas.microsoft.com/office/drawing/2014/main" id="{BD4FF2ED-3AA2-4E36-AB70-DAAF973D49A0}"/>
              </a:ext>
            </a:extLst>
          </p:cNvPr>
          <p:cNvSpPr>
            <a:spLocks noGrp="1" noChangeArrowheads="1"/>
          </p:cNvSpPr>
          <p:nvPr>
            <p:ph type="body" idx="1"/>
          </p:nvPr>
        </p:nvSpPr>
        <p:spPr>
          <a:xfrm>
            <a:off x="431800" y="1433513"/>
            <a:ext cx="8407400" cy="4384675"/>
          </a:xfrm>
        </p:spPr>
        <p:txBody>
          <a:bodyPr/>
          <a:lstStyle/>
          <a:p>
            <a:pPr marL="385763" indent="-385763" defTabSz="1031875"/>
            <a:r>
              <a:rPr lang="en-US" altLang="en-US" sz="3000"/>
              <a:t>Defendants </a:t>
            </a:r>
            <a:r>
              <a:rPr lang="en-US" altLang="en-US" sz="3000" b="1"/>
              <a:t>are presumed innocent </a:t>
            </a:r>
            <a:r>
              <a:rPr lang="en-US" altLang="en-US" sz="3000"/>
              <a:t>until proven guilty beyond a reasonable doubt</a:t>
            </a:r>
          </a:p>
          <a:p>
            <a:pPr marL="385763" indent="-385763" defTabSz="1031875"/>
            <a:r>
              <a:rPr lang="en-US" altLang="en-US" sz="3000"/>
              <a:t>Most serious crimes require proof of the defendant’s </a:t>
            </a:r>
            <a:r>
              <a:rPr lang="en-US" altLang="en-US" sz="3000" b="1" i="1"/>
              <a:t>mens rea</a:t>
            </a:r>
            <a:r>
              <a:rPr lang="en-US" altLang="en-US" sz="3000" b="1"/>
              <a:t>, or criminal intent</a:t>
            </a:r>
          </a:p>
          <a:p>
            <a:pPr marL="838200" lvl="1" indent="-322263" defTabSz="1031875"/>
            <a:r>
              <a:rPr lang="en-US" altLang="en-US"/>
              <a:t>Defendant must have had capacity to form criminal intent</a:t>
            </a:r>
          </a:p>
          <a:p>
            <a:pPr marL="838200" lvl="1" indent="-322263" defTabSz="1031875"/>
            <a:r>
              <a:rPr lang="en-US" altLang="en-US"/>
              <a:t>Three types of incapacity recognized:  intoxication, infancy, and insanity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8965699E-D79F-4584-A847-7F27948C9E13}"/>
              </a:ext>
            </a:extLst>
          </p:cNvPr>
          <p:cNvSpPr>
            <a:spLocks noGrp="1" noChangeArrowheads="1"/>
          </p:cNvSpPr>
          <p:nvPr>
            <p:ph type="title"/>
          </p:nvPr>
        </p:nvSpPr>
        <p:spPr>
          <a:xfrm>
            <a:off x="533400" y="152400"/>
            <a:ext cx="8229600" cy="838200"/>
          </a:xfrm>
        </p:spPr>
        <p:txBody>
          <a:bodyPr/>
          <a:lstStyle/>
          <a:p>
            <a:pPr defTabSz="1031875"/>
            <a:r>
              <a:rPr lang="en-US" altLang="en-US"/>
              <a:t>Constitutional Limitations</a:t>
            </a:r>
          </a:p>
        </p:txBody>
      </p:sp>
      <p:sp>
        <p:nvSpPr>
          <p:cNvPr id="16387" name="Rectangle 3">
            <a:extLst>
              <a:ext uri="{FF2B5EF4-FFF2-40B4-BE49-F238E27FC236}">
                <a16:creationId xmlns:a16="http://schemas.microsoft.com/office/drawing/2014/main" id="{82B9F246-E070-4E9D-BD0C-30419095BF37}"/>
              </a:ext>
            </a:extLst>
          </p:cNvPr>
          <p:cNvSpPr>
            <a:spLocks noGrp="1" noChangeArrowheads="1"/>
          </p:cNvSpPr>
          <p:nvPr>
            <p:ph type="body" idx="1"/>
          </p:nvPr>
        </p:nvSpPr>
        <p:spPr>
          <a:xfrm>
            <a:off x="431800" y="1433513"/>
            <a:ext cx="8340725" cy="4506912"/>
          </a:xfrm>
        </p:spPr>
        <p:txBody>
          <a:bodyPr/>
          <a:lstStyle/>
          <a:p>
            <a:pPr marL="385763" indent="-385763" defTabSz="1031875"/>
            <a:r>
              <a:rPr lang="en-US" altLang="en-US" b="1" i="1"/>
              <a:t>First Amendment</a:t>
            </a:r>
            <a:r>
              <a:rPr lang="en-US" altLang="en-US" b="1"/>
              <a:t> allows government to regulate indecent speech and does not protect obscene expression</a:t>
            </a:r>
          </a:p>
          <a:p>
            <a:pPr marL="838200" lvl="1" indent="-322263" defTabSz="1031875"/>
            <a:r>
              <a:rPr lang="en-US" altLang="en-US"/>
              <a:t>To determine if expression is obscene, courts apply the three-part </a:t>
            </a:r>
            <a:r>
              <a:rPr lang="en-US" altLang="en-US" b="1" i="1"/>
              <a:t>Miller</a:t>
            </a:r>
            <a:r>
              <a:rPr lang="en-US" altLang="en-US" b="1"/>
              <a:t> test </a:t>
            </a:r>
          </a:p>
          <a:p>
            <a:pPr marL="1289050" lvl="2" indent="-257175" defTabSz="1031875"/>
            <a:r>
              <a:rPr lang="en-US" altLang="en-US" sz="2600"/>
              <a:t>Example:  Supreme Court applied the </a:t>
            </a:r>
            <a:r>
              <a:rPr lang="en-US" altLang="en-US" sz="2600" i="1"/>
              <a:t>Miller</a:t>
            </a:r>
            <a:r>
              <a:rPr lang="en-US" altLang="en-US" sz="2600"/>
              <a:t> test to strike down most of the Congressional efforts to criminalize obscenity on the Internet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27895BE3-070C-4E88-8C40-A0A7EBD995FE}"/>
              </a:ext>
            </a:extLst>
          </p:cNvPr>
          <p:cNvSpPr>
            <a:spLocks noGrp="1" noChangeArrowheads="1"/>
          </p:cNvSpPr>
          <p:nvPr>
            <p:ph type="title"/>
          </p:nvPr>
        </p:nvSpPr>
        <p:spPr>
          <a:xfrm>
            <a:off x="533400" y="152400"/>
            <a:ext cx="8229600" cy="838200"/>
          </a:xfrm>
        </p:spPr>
        <p:txBody>
          <a:bodyPr/>
          <a:lstStyle/>
          <a:p>
            <a:pPr defTabSz="1031875"/>
            <a:r>
              <a:rPr lang="en-US" altLang="en-US"/>
              <a:t>Constitutional Limitations</a:t>
            </a:r>
          </a:p>
        </p:txBody>
      </p:sp>
      <p:sp>
        <p:nvSpPr>
          <p:cNvPr id="18435" name="Rectangle 3">
            <a:extLst>
              <a:ext uri="{FF2B5EF4-FFF2-40B4-BE49-F238E27FC236}">
                <a16:creationId xmlns:a16="http://schemas.microsoft.com/office/drawing/2014/main" id="{646677A6-B380-4DAC-A53D-7A0543C490D2}"/>
              </a:ext>
            </a:extLst>
          </p:cNvPr>
          <p:cNvSpPr>
            <a:spLocks noGrp="1" noChangeArrowheads="1"/>
          </p:cNvSpPr>
          <p:nvPr>
            <p:ph type="body" idx="1"/>
          </p:nvPr>
        </p:nvSpPr>
        <p:spPr>
          <a:xfrm>
            <a:off x="431800" y="1433513"/>
            <a:ext cx="8331200" cy="4357687"/>
          </a:xfrm>
        </p:spPr>
        <p:txBody>
          <a:bodyPr/>
          <a:lstStyle/>
          <a:p>
            <a:pPr marL="385763" indent="-385763" defTabSz="1031875"/>
            <a:r>
              <a:rPr lang="en-US" altLang="en-US" b="1"/>
              <a:t>Constitutionally-protected behavior cannot be deemed criminal </a:t>
            </a:r>
          </a:p>
          <a:p>
            <a:pPr marL="385763" indent="-385763" defTabSz="1031875"/>
            <a:r>
              <a:rPr lang="en-US" altLang="en-US"/>
              <a:t>Statutes must define prohibited behavior precisely enough to allow law enforcement officers and the public to understand which behavior is illegal</a:t>
            </a:r>
          </a:p>
          <a:p>
            <a:pPr marL="838200" lvl="1" indent="-322263" defTabSz="1031875"/>
            <a:r>
              <a:rPr lang="en-US" altLang="en-US"/>
              <a:t> A statute may not be vague</a:t>
            </a:r>
            <a:endParaRPr lang="en-US" altLang="en-US" u="sng"/>
          </a:p>
          <a:p>
            <a:pPr marL="838200" lvl="1" indent="-322263" defTabSz="1031875"/>
            <a:endParaRPr lang="en-US" altLang="en-US" sz="2900" u="sng"/>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D6554318-5597-4FC7-9552-FE0E74DFE95B}"/>
              </a:ext>
            </a:extLst>
          </p:cNvPr>
          <p:cNvSpPr>
            <a:spLocks noGrp="1" noChangeArrowheads="1"/>
          </p:cNvSpPr>
          <p:nvPr>
            <p:ph type="title"/>
          </p:nvPr>
        </p:nvSpPr>
        <p:spPr>
          <a:xfrm>
            <a:off x="457200" y="0"/>
            <a:ext cx="8229600" cy="990600"/>
          </a:xfrm>
        </p:spPr>
        <p:txBody>
          <a:bodyPr/>
          <a:lstStyle/>
          <a:p>
            <a:pPr defTabSz="1031875"/>
            <a:r>
              <a:rPr lang="en-US" altLang="en-US" i="1">
                <a:hlinkClick r:id="rId3"/>
              </a:rPr>
              <a:t>Skilling v. United States</a:t>
            </a:r>
            <a:endParaRPr lang="en-US" altLang="en-US" i="1"/>
          </a:p>
        </p:txBody>
      </p:sp>
      <p:sp>
        <p:nvSpPr>
          <p:cNvPr id="20483" name="Rectangle 3">
            <a:extLst>
              <a:ext uri="{FF2B5EF4-FFF2-40B4-BE49-F238E27FC236}">
                <a16:creationId xmlns:a16="http://schemas.microsoft.com/office/drawing/2014/main" id="{B4A02B7C-2759-4B2C-B28E-9BBBE39F4B01}"/>
              </a:ext>
            </a:extLst>
          </p:cNvPr>
          <p:cNvSpPr>
            <a:spLocks noGrp="1" noChangeArrowheads="1"/>
          </p:cNvSpPr>
          <p:nvPr>
            <p:ph type="body" idx="1"/>
          </p:nvPr>
        </p:nvSpPr>
        <p:spPr>
          <a:xfrm>
            <a:off x="304800" y="1433513"/>
            <a:ext cx="8305800" cy="4662487"/>
          </a:xfrm>
        </p:spPr>
        <p:txBody>
          <a:bodyPr/>
          <a:lstStyle/>
          <a:p>
            <a:pPr marL="385763" indent="-385763" defTabSz="1031875"/>
            <a:r>
              <a:rPr lang="en-US" altLang="en-US" i="1"/>
              <a:t>Facts</a:t>
            </a:r>
            <a:r>
              <a:rPr lang="en-US" altLang="en-US"/>
              <a:t>: </a:t>
            </a:r>
          </a:p>
          <a:p>
            <a:pPr marL="838200" lvl="1" indent="-322263" defTabSz="1031875"/>
            <a:r>
              <a:rPr lang="en-US" altLang="en-US"/>
              <a:t>Jeffrey Skilling, former president and chief operating officer of Enron, was found guilty of 19 counts of </a:t>
            </a:r>
            <a:r>
              <a:rPr lang="en-US" altLang="en-US" b="1"/>
              <a:t>fraud,</a:t>
            </a:r>
            <a:r>
              <a:rPr lang="en-US" altLang="en-US"/>
              <a:t> including </a:t>
            </a:r>
            <a:r>
              <a:rPr lang="en-US" altLang="en-US" b="1"/>
              <a:t>conspiracy to commit honest-services wire fraud</a:t>
            </a:r>
          </a:p>
          <a:p>
            <a:pPr marL="838200" lvl="1" indent="-322263" defTabSz="1031875"/>
            <a:r>
              <a:rPr lang="en-US" altLang="en-US"/>
              <a:t>Appellate court affirmed the conviction and Skilling </a:t>
            </a:r>
            <a:r>
              <a:rPr lang="en-US" altLang="en-US" b="1"/>
              <a:t>appealed to the U.S. Supreme Court arguing that honest-services statute was unconstitutionally vague</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7.0&quot;&gt;&lt;object type=&quot;1&quot; unique_id=&quot;10001&quot;&gt;&lt;object type=&quot;8&quot; unique_id=&quot;10230&quot;&gt;&lt;/object&gt;&lt;object type=&quot;2&quot; unique_id=&quot;10231&quot;&gt;&lt;object type=&quot;3&quot; unique_id=&quot;10232&quot;&gt;&lt;property id=&quot;20148&quot; value=&quot;5&quot;/&gt;&lt;property id=&quot;20300&quot; value=&quot;Slide 1&quot;/&gt;&lt;property id=&quot;20307&quot; value=&quot;258&quot;/&gt;&lt;/object&gt;&lt;object type=&quot;3&quot; unique_id=&quot;10233&quot;&gt;&lt;property id=&quot;20148&quot; value=&quot;5&quot;/&gt;&lt;property id=&quot;20300&quot; value=&quot;Slide 2&quot;/&gt;&lt;property id=&quot;20307&quot; value=&quot;259&quot;/&gt;&lt;/object&gt;&lt;object type=&quot;3&quot; unique_id=&quot;10234&quot;&gt;&lt;property id=&quot;20148&quot; value=&quot;5&quot;/&gt;&lt;property id=&quot;20300&quot; value=&quot;Slide 3 - &amp;quot;Criminal Law and Procedure&amp;quot;&quot;/&gt;&lt;property id=&quot;20307&quot; value=&quot;260&quot;/&gt;&lt;/object&gt;&lt;object type=&quot;3&quot; unique_id=&quot;10235&quot;&gt;&lt;property id=&quot;20148&quot; value=&quot;5&quot;/&gt;&lt;property id=&quot;20300&quot; value=&quot;Slide 4 - &amp;quot;Learning Objectives&amp;quot;&quot;/&gt;&lt;property id=&quot;20307&quot; value=&quot;268&quot;/&gt;&lt;/object&gt;&lt;object type=&quot;3&quot; unique_id=&quot;10236&quot;&gt;&lt;property id=&quot;20148&quot; value=&quot;5&quot;/&gt;&lt;property id=&quot;20300&quot; value=&quot;Slide 5 - &amp;quot;Nature of Crimes&amp;quot;&quot;/&gt;&lt;property id=&quot;20307&quot; value=&quot;269&quot;/&gt;&lt;/object&gt;&lt;object type=&quot;3&quot; unique_id=&quot;10237&quot;&gt;&lt;property id=&quot;20148&quot; value=&quot;5&quot;/&gt;&lt;property id=&quot;20300&quot; value=&quot;Slide 6 - &amp;quot;Elements&amp;quot;&quot;/&gt;&lt;property id=&quot;20307&quot; value=&quot;270&quot;/&gt;&lt;/object&gt;&lt;object type=&quot;3&quot; unique_id=&quot;10238&quot;&gt;&lt;property id=&quot;20148&quot; value=&quot;5&quot;/&gt;&lt;property id=&quot;20300&quot; value=&quot;Slide 7 - &amp;quot;Constitutional Protections&amp;quot;&quot;/&gt;&lt;property id=&quot;20307&quot; value=&quot;283&quot;/&gt;&lt;/object&gt;&lt;object type=&quot;3&quot; unique_id=&quot;10239&quot;&gt;&lt;property id=&quot;20148&quot; value=&quot;5&quot;/&gt;&lt;property id=&quot;20300&quot; value=&quot;Slide 8 - &amp;quot;Constitutional Limitations&amp;quot;&quot;/&gt;&lt;property id=&quot;20307&quot; value=&quot;274&quot;/&gt;&lt;/object&gt;&lt;object type=&quot;3&quot; unique_id=&quot;10240&quot;&gt;&lt;property id=&quot;20148&quot; value=&quot;5&quot;/&gt;&lt;property id=&quot;20300&quot; value=&quot;Slide 9 - &amp;quot;Constitutional Limitations&amp;quot;&quot;/&gt;&lt;property id=&quot;20307&quot; value=&quot;275&quot;/&gt;&lt;/object&gt;&lt;object type=&quot;3&quot; unique_id=&quot;10241&quot;&gt;&lt;property id=&quot;20148&quot; value=&quot;5&quot;/&gt;&lt;property id=&quot;20300&quot; value=&quot;Slide 10 - &amp;quot;Constitutional Limitations&amp;quot;&quot;/&gt;&lt;property id=&quot;20307&quot; value=&quot;309&quot;/&gt;&lt;/object&gt;&lt;object type=&quot;3&quot; unique_id=&quot;10242&quot;&gt;&lt;property id=&quot;20148&quot; value=&quot;5&quot;/&gt;&lt;property id=&quot;20300&quot; value=&quot;Slide 11 - &amp;quot;Skilling v. United States&amp;quot;&quot;/&gt;&lt;property id=&quot;20307&quot; value=&quot;271&quot;/&gt;&lt;/object&gt;&lt;object type=&quot;3&quot; unique_id=&quot;10243&quot;&gt;&lt;property id=&quot;20148&quot; value=&quot;5&quot;/&gt;&lt;property id=&quot;20300&quot; value=&quot;Slide 12 - &amp;quot;Skilling v. United States&amp;quot;&quot;/&gt;&lt;property id=&quot;20307&quot; value=&quot;272&quot;/&gt;&lt;/object&gt;&lt;object type=&quot;3&quot; unique_id=&quot;10244&quot;&gt;&lt;property id=&quot;20148&quot; value=&quot;5&quot;/&gt;&lt;property id=&quot;20300&quot; value=&quot;Slide 13 - &amp;quot;Skilling v. United States&amp;quot;&quot;/&gt;&lt;property id=&quot;20307&quot; value=&quot;273&quot;/&gt;&lt;/object&gt;&lt;object type=&quot;3&quot; unique_id=&quot;10245&quot;&gt;&lt;property id=&quot;20148&quot; value=&quot;5&quot;/&gt;&lt;property id=&quot;20300&quot; value=&quot;Slide 14 - &amp;quot;Proof and Intent&amp;quot;&quot;/&gt;&lt;property id=&quot;20307&quot; value=&quot;276&quot;/&gt;&lt;/object&gt;&lt;object type=&quot;3&quot; unique_id=&quot;10246&quot;&gt;&lt;property id=&quot;20148&quot; value=&quot;5&quot;/&gt;&lt;property id=&quot;20300&quot; value=&quot;Slide 15 - &amp;quot;Arthur Andersen v. U.S.&amp;quot;&quot;/&gt;&lt;property id=&quot;20307&quot; value=&quot;277&quot;/&gt;&lt;/object&gt;&lt;object type=&quot;3&quot; unique_id=&quot;10247&quot;&gt;&lt;property id=&quot;20148&quot; value=&quot;5&quot;/&gt;&lt;property id=&quot;20300&quot; value=&quot;Slide 16 - &amp;quot;Arthur Andersen v. U.S.&amp;quot;&quot;/&gt;&lt;property id=&quot;20307&quot; value=&quot;278&quot;/&gt;&lt;/object&gt;&lt;object type=&quot;3&quot; unique_id=&quot;10248&quot;&gt;&lt;property id=&quot;20148&quot; value=&quot;5&quot;/&gt;&lt;property id=&quot;20300&quot; value=&quot;Slide 17 - &amp;quot;Arthur Andersen v. U.S.&amp;quot;&quot;/&gt;&lt;property id=&quot;20307&quot; value=&quot;279&quot;/&gt;&lt;/object&gt;&lt;object type=&quot;3&quot; unique_id=&quot;10249&quot;&gt;&lt;property id=&quot;20148&quot; value=&quot;5&quot;/&gt;&lt;property id=&quot;20300&quot; value=&quot;Slide 18 - &amp;quot;Arthur Andersen v. U.S.&amp;quot;&quot;/&gt;&lt;property id=&quot;20307&quot; value=&quot;280&quot;/&gt;&lt;/object&gt;&lt;object type=&quot;3&quot; unique_id=&quot;10250&quot;&gt;&lt;property id=&quot;20148&quot; value=&quot;5&quot;/&gt;&lt;property id=&quot;20300&quot; value=&quot;Slide 19 - &amp;quot;Criminal Procedure&amp;quot;&quot;/&gt;&lt;property id=&quot;20307&quot; value=&quot;281&quot;/&gt;&lt;/object&gt;&lt;object type=&quot;3&quot; unique_id=&quot;10251&quot;&gt;&lt;property id=&quot;20148&quot; value=&quot;5&quot;/&gt;&lt;property id=&quot;20300&quot; value=&quot;Slide 20 - &amp;quot;Criminal Procedure&amp;quot;&quot;/&gt;&lt;property id=&quot;20307&quot; value=&quot;282&quot;/&gt;&lt;/object&gt;&lt;object type=&quot;3&quot; unique_id=&quot;10252&quot;&gt;&lt;property id=&quot;20148&quot; value=&quot;5&quot;/&gt;&lt;property id=&quot;20300&quot; value=&quot;Slide 21 - &amp;quot;Constitutional Protections&amp;quot;&quot;/&gt;&lt;property id=&quot;20307&quot; value=&quot;284&quot;/&gt;&lt;/object&gt;&lt;object type=&quot;3&quot; unique_id=&quot;10253&quot;&gt;&lt;property id=&quot;20148&quot; value=&quot;5&quot;/&gt;&lt;property id=&quot;20300&quot; value=&quot;Slide 22 - &amp;quot;United States v. &amp;#x0D;&amp;#x0A;SDI Future Health, Inc.&amp;quot;&quot;/&gt;&lt;property id=&quot;20307&quot; value=&quot;285&quot;/&gt;&lt;/object&gt;&lt;object type=&quot;3&quot; unique_id=&quot;10254&quot;&gt;&lt;property id=&quot;20148&quot; value=&quot;5&quot;/&gt;&lt;property id=&quot;20300&quot; value=&quot;Slide 23 - &amp;quot;United States v. &amp;#x0D;&amp;#x0A;SDI Future Health, Inc.&amp;quot;&quot;/&gt;&lt;property id=&quot;20307&quot; value=&quot;286&quot;/&gt;&lt;/object&gt;&lt;object type=&quot;3&quot; unique_id=&quot;10255&quot;&gt;&lt;property id=&quot;20148&quot; value=&quot;5&quot;/&gt;&lt;property id=&quot;20300&quot; value=&quot;Slide 24 - &amp;quot;United States v. &amp;#x0D;&amp;#x0A;SDI Future Health, Inc.&amp;quot;&quot;/&gt;&lt;property id=&quot;20307&quot; value=&quot;287&quot;/&gt;&lt;/object&gt;&lt;object type=&quot;3&quot; unique_id=&quot;10256&quot;&gt;&lt;property id=&quot;20148&quot; value=&quot;5&quot;/&gt;&lt;property id=&quot;20300&quot; value=&quot;Slide 25 - &amp;quot;What is a Search?&amp;quot;&quot;/&gt;&lt;property id=&quot;20307&quot; value=&quot;288&quot;/&gt;&lt;/object&gt;&lt;object type=&quot;3&quot; unique_id=&quot;10257&quot;&gt;&lt;property id=&quot;20148&quot; value=&quot;5&quot;/&gt;&lt;property id=&quot;20300&quot; value=&quot;Slide 26 - &amp;quot;What is a Search?&amp;quot;&quot;/&gt;&lt;property id=&quot;20307&quot; value=&quot;289&quot;/&gt;&lt;/object&gt;&lt;object type=&quot;3&quot; unique_id=&quot;10258&quot;&gt;&lt;property id=&quot;20148&quot; value=&quot;5&quot;/&gt;&lt;property id=&quot;20300&quot; value=&quot;Slide 27 - &amp;quot;Warrantless Searches&amp;quot;&quot;/&gt;&lt;property id=&quot;20307&quot; value=&quot;290&quot;/&gt;&lt;/object&gt;&lt;object type=&quot;3&quot; unique_id=&quot;10259&quot;&gt;&lt;property id=&quot;20148&quot; value=&quot;5&quot;/&gt;&lt;property id=&quot;20300&quot; value=&quot;Slide 28 - &amp;quot;The Exclusionary Rule&amp;quot;&quot;/&gt;&lt;property id=&quot;20307&quot; value=&quot;291&quot;/&gt;&lt;/object&gt;&lt;object type=&quot;3&quot; unique_id=&quot;10260&quot;&gt;&lt;property id=&quot;20148&quot; value=&quot;5&quot;/&gt;&lt;property id=&quot;20300&quot; value=&quot;Slide 29 - &amp;quot;USA PATRIOT Act&amp;quot;&quot;/&gt;&lt;property id=&quot;20307&quot; value=&quot;292&quot;/&gt;&lt;/object&gt;&lt;object type=&quot;3&quot; unique_id=&quot;10261&quot;&gt;&lt;property id=&quot;20148&quot; value=&quot;5&quot;/&gt;&lt;property id=&quot;20300&quot; value=&quot;Slide 30 - &amp;quot;The Fifth Amendment&amp;quot;&quot;/&gt;&lt;property id=&quot;20307&quot; value=&quot;293&quot;/&gt;&lt;/object&gt;&lt;object type=&quot;3&quot; unique_id=&quot;10262&quot;&gt;&lt;property id=&quot;20148&quot; value=&quot;5&quot;/&gt;&lt;property id=&quot;20300&quot; value=&quot;Slide 31 - &amp;quot;Scope of Fifth Amendment&amp;quot;&quot;/&gt;&lt;property id=&quot;20307&quot; value=&quot;296&quot;/&gt;&lt;/object&gt;&lt;object type=&quot;3&quot; unique_id=&quot;10263&quot;&gt;&lt;property id=&quot;20148&quot; value=&quot;5&quot;/&gt;&lt;property id=&quot;20300&quot; value=&quot;Slide 32 - &amp;quot;Berghuis v. Thompkins&amp;quot;&quot;/&gt;&lt;property id=&quot;20307&quot; value=&quot;294&quot;/&gt;&lt;/object&gt;&lt;object type=&quot;3&quot; unique_id=&quot;10264&quot;&gt;&lt;property id=&quot;20148&quot; value=&quot;5&quot;/&gt;&lt;property id=&quot;20300&quot; value=&quot;Slide 33 - &amp;quot;Berghuis v. Thompkins&amp;quot;&quot;/&gt;&lt;property id=&quot;20307&quot; value=&quot;295&quot;/&gt;&lt;/object&gt;&lt;object type=&quot;3&quot; unique_id=&quot;10265&quot;&gt;&lt;property id=&quot;20148&quot; value=&quot;5&quot;/&gt;&lt;property id=&quot;20300&quot; value=&quot;Slide 34 - &amp;quot;Sixth Amendment&amp;quot;&quot;/&gt;&lt;property id=&quot;20307&quot; value=&quot;297&quot;/&gt;&lt;/object&gt;&lt;object type=&quot;3&quot; unique_id=&quot;10266&quot;&gt;&lt;property id=&quot;20148&quot; value=&quot;5&quot;/&gt;&lt;property id=&quot;20300&quot; value=&quot;Slide 35 - &amp;quot;Test Your Knowledge&amp;quot;&quot;/&gt;&lt;property id=&quot;20307&quot; value=&quot;298&quot;/&gt;&lt;/object&gt;&lt;object type=&quot;3&quot; unique_id=&quot;10267&quot;&gt;&lt;property id=&quot;20148&quot; value=&quot;5&quot;/&gt;&lt;property id=&quot;20300&quot; value=&quot;Slide 36 - &amp;quot;Test Your Knowledge&amp;quot;&quot;/&gt;&lt;property id=&quot;20307&quot; value=&quot;299&quot;/&gt;&lt;/object&gt;&lt;object type=&quot;3&quot; unique_id=&quot;10268&quot;&gt;&lt;property id=&quot;20148&quot; value=&quot;5&quot;/&gt;&lt;property id=&quot;20300&quot; value=&quot;Slide 37 - &amp;quot;Test Your Knowledge&amp;quot;&quot;/&gt;&lt;property id=&quot;20307&quot; value=&quot;300&quot;/&gt;&lt;/object&gt;&lt;object type=&quot;3&quot; unique_id=&quot;10269&quot;&gt;&lt;property id=&quot;20148&quot; value=&quot;5&quot;/&gt;&lt;property id=&quot;20300&quot; value=&quot;Slide 38 - &amp;quot;Test Your Knowledge&amp;quot;&quot;/&gt;&lt;property id=&quot;20307&quot; value=&quot;301&quot;/&gt;&lt;/object&gt;&lt;object type=&quot;3&quot; unique_id=&quot;10270&quot;&gt;&lt;property id=&quot;20148&quot; value=&quot;5&quot;/&gt;&lt;property id=&quot;20300&quot; value=&quot;Slide 39 - &amp;quot;White Collar Crimes&amp;quot;&quot;/&gt;&lt;property id=&quot;20307&quot; value=&quot;302&quot;/&gt;&lt;/object&gt;&lt;object type=&quot;3&quot; unique_id=&quot;10271&quot;&gt;&lt;property id=&quot;20148&quot; value=&quot;5&quot;/&gt;&lt;property id=&quot;20300&quot; value=&quot;Slide 40 - &amp;quot;Ethics in Action&amp;quot;&quot;/&gt;&lt;property id=&quot;20307&quot; value=&quot;303&quot;/&gt;&lt;/object&gt;&lt;object type=&quot;3&quot; unique_id=&quot;10272&quot;&gt;&lt;property id=&quot;20148&quot; value=&quot;5&quot;/&gt;&lt;property id=&quot;20300&quot; value=&quot;Slide 41 - &amp;quot;White Collar Crimes&amp;quot;&quot;/&gt;&lt;property id=&quot;20307&quot; value=&quot;304&quot;/&gt;&lt;/object&gt;&lt;object type=&quot;3&quot; unique_id=&quot;10273&quot;&gt;&lt;property id=&quot;20148&quot; value=&quot;5&quot;/&gt;&lt;property id=&quot;20300&quot; value=&quot;Slide 42 - &amp;quot;White Collar Crimes&amp;quot;&quot;/&gt;&lt;property id=&quot;20307&quot; value=&quot;305&quot;/&gt;&lt;/object&gt;&lt;object type=&quot;3&quot; unique_id=&quot;10274&quot;&gt;&lt;property id=&quot;20148&quot; value=&quot;5&quot;/&gt;&lt;property id=&quot;20300&quot; value=&quot;Slide 43 - &amp;quot;Computer Crime&amp;quot;&quot;/&gt;&lt;property id=&quot;20307&quot; value=&quot;306&quot;/&gt;&lt;/object&gt;&lt;object type=&quot;3&quot; unique_id=&quot;10275&quot;&gt;&lt;property id=&quot;20148&quot; value=&quot;5&quot;/&gt;&lt;property id=&quot;20300&quot; value=&quot;Slide 44 - &amp;quot;Test Your Knowledge&amp;quot;&quot;/&gt;&lt;property id=&quot;20307&quot; value=&quot;307&quot;/&gt;&lt;/object&gt;&lt;object type=&quot;3&quot; unique_id=&quot;10276&quot;&gt;&lt;property id=&quot;20148&quot; value=&quot;5&quot;/&gt;&lt;property id=&quot;20300&quot; value=&quot;Slide 45 - &amp;quot;Thought Questions&amp;quot;&quot;/&gt;&lt;property id=&quot;20307&quot; value=&quot;308&quot;/&gt;&lt;/object&gt;&lt;/object&gt;&lt;/object&gt;&lt;/database&gt;"/>
  <p:tag name="SECTOMILLISECCONVERTED" val="1"/>
</p:tagLst>
</file>

<file path=ppt/theme/theme1.xml><?xml version="1.0" encoding="utf-8"?>
<a:theme xmlns:a="http://schemas.openxmlformats.org/drawingml/2006/main" name="15e Template Complet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15e Template Complete</Template>
  <TotalTime>435</TotalTime>
  <Words>4626</Words>
  <Application>Microsoft Office PowerPoint</Application>
  <PresentationFormat>On-screen Show (4:3)</PresentationFormat>
  <Paragraphs>309</Paragraphs>
  <Slides>39</Slides>
  <Notes>39</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15e Template Complete</vt:lpstr>
      <vt:lpstr>Criminal Law and Procedure</vt:lpstr>
      <vt:lpstr>Nature of Crimes</vt:lpstr>
      <vt:lpstr>Elements/Essentionals of Crime</vt:lpstr>
      <vt:lpstr>Constitutional Protections</vt:lpstr>
      <vt:lpstr>Constitutional Limitations</vt:lpstr>
      <vt:lpstr>Proof and Intent</vt:lpstr>
      <vt:lpstr>Constitutional Limitations</vt:lpstr>
      <vt:lpstr>Constitutional Limitations</vt:lpstr>
      <vt:lpstr>Skilling v. United States</vt:lpstr>
      <vt:lpstr>Skilling v. United States</vt:lpstr>
      <vt:lpstr>Skilling v. United States</vt:lpstr>
      <vt:lpstr>Arthur Andersen v. U.S.</vt:lpstr>
      <vt:lpstr>Arthur Andersen v. U.S.</vt:lpstr>
      <vt:lpstr>Arthur Andersen v. U.S.</vt:lpstr>
      <vt:lpstr>Arthur Andersen v. U.S.</vt:lpstr>
      <vt:lpstr>Criminal Procedure</vt:lpstr>
      <vt:lpstr>Criminal Procedure</vt:lpstr>
      <vt:lpstr>Constitutional Protections</vt:lpstr>
      <vt:lpstr>United States v.  SDI Future Health, Inc.</vt:lpstr>
      <vt:lpstr>United States v.  SDI Future Health, Inc.</vt:lpstr>
      <vt:lpstr>United States v.  SDI Future Health, Inc.</vt:lpstr>
      <vt:lpstr>What is a Search?</vt:lpstr>
      <vt:lpstr>Warrantless Searches</vt:lpstr>
      <vt:lpstr>Warrantless Searches</vt:lpstr>
      <vt:lpstr>The Exclusionary Rule</vt:lpstr>
      <vt:lpstr>USA PATRIOT Act</vt:lpstr>
      <vt:lpstr>The Fifth Amendment</vt:lpstr>
      <vt:lpstr>Scope of Fifth Amendment</vt:lpstr>
      <vt:lpstr>Sixth Amendment</vt:lpstr>
      <vt:lpstr>White Collar Crimes</vt:lpstr>
      <vt:lpstr>Ethics in Action</vt:lpstr>
      <vt:lpstr>White Collar Crimes</vt:lpstr>
      <vt:lpstr>White Collar Crimes</vt:lpstr>
      <vt:lpstr>Computer Crime</vt:lpstr>
      <vt:lpstr>Test Your Knowledge</vt:lpstr>
      <vt:lpstr>Test Your Knowledge</vt:lpstr>
      <vt:lpstr>Test Your Knowledge</vt:lpstr>
      <vt:lpstr>Test Your Knowledge</vt:lpstr>
      <vt:lpstr>Test Your Knowledge</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PSE</dc:creator>
  <cp:lastModifiedBy>Shelley Akiona</cp:lastModifiedBy>
  <cp:revision>52</cp:revision>
  <cp:lastPrinted>2017-01-19T22:21:56Z</cp:lastPrinted>
  <dcterms:created xsi:type="dcterms:W3CDTF">2011-10-29T17:23:09Z</dcterms:created>
  <dcterms:modified xsi:type="dcterms:W3CDTF">2018-09-10T03:37:13Z</dcterms:modified>
</cp:coreProperties>
</file>