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60" r:id="rId2"/>
    <p:sldId id="265" r:id="rId3"/>
    <p:sldId id="267" r:id="rId4"/>
    <p:sldId id="273" r:id="rId5"/>
    <p:sldId id="274" r:id="rId6"/>
    <p:sldId id="268" r:id="rId7"/>
    <p:sldId id="269" r:id="rId8"/>
    <p:sldId id="270" r:id="rId9"/>
    <p:sldId id="295" r:id="rId10"/>
    <p:sldId id="271" r:id="rId11"/>
    <p:sldId id="272" r:id="rId12"/>
    <p:sldId id="296" r:id="rId13"/>
    <p:sldId id="297" r:id="rId14"/>
    <p:sldId id="275" r:id="rId15"/>
    <p:sldId id="277" r:id="rId16"/>
    <p:sldId id="278" r:id="rId17"/>
    <p:sldId id="276" r:id="rId18"/>
    <p:sldId id="279" r:id="rId19"/>
    <p:sldId id="280" r:id="rId20"/>
    <p:sldId id="281" r:id="rId21"/>
    <p:sldId id="282" r:id="rId22"/>
    <p:sldId id="283" r:id="rId23"/>
    <p:sldId id="284" r:id="rId24"/>
    <p:sldId id="285" r:id="rId25"/>
    <p:sldId id="286" r:id="rId26"/>
    <p:sldId id="287" r:id="rId27"/>
    <p:sldId id="288" r:id="rId28"/>
    <p:sldId id="298" r:id="rId29"/>
    <p:sldId id="289" r:id="rId30"/>
    <p:sldId id="291" r:id="rId31"/>
    <p:sldId id="292" r:id="rId32"/>
    <p:sldId id="293" r:id="rId33"/>
    <p:sldId id="294" r:id="rId34"/>
  </p:sldIdLst>
  <p:sldSz cx="9144000" cy="6858000" type="screen4x3"/>
  <p:notesSz cx="7010400" cy="9296400"/>
  <p:custDataLst>
    <p:tags r:id="rId36"/>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4456"/>
    <a:srgbClr val="A50021"/>
    <a:srgbClr val="FFFF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055" autoAdjust="0"/>
    <p:restoredTop sz="86410" autoAdjust="0"/>
  </p:normalViewPr>
  <p:slideViewPr>
    <p:cSldViewPr>
      <p:cViewPr varScale="1">
        <p:scale>
          <a:sx n="91" d="100"/>
          <a:sy n="91" d="100"/>
        </p:scale>
        <p:origin x="981"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52" d="100"/>
          <a:sy n="152" d="100"/>
        </p:scale>
        <p:origin x="132" y="76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lley Akiona" userId="S::akionas@yosemite.edu::914d8576-2ccb-4c2c-86a9-1cb388fb9434" providerId="AD" clId="Web-{7C1F304D-39B5-83FB-177E-B11BCE33CB68}"/>
    <pc:docChg chg="modSld">
      <pc:chgData name="Shelley Akiona" userId="S::akionas@yosemite.edu::914d8576-2ccb-4c2c-86a9-1cb388fb9434" providerId="AD" clId="Web-{7C1F304D-39B5-83FB-177E-B11BCE33CB68}" dt="2018-09-10T03:20:54.868" v="31" actId="20577"/>
      <pc:docMkLst>
        <pc:docMk/>
      </pc:docMkLst>
      <pc:sldChg chg="modSp">
        <pc:chgData name="Shelley Akiona" userId="S::akionas@yosemite.edu::914d8576-2ccb-4c2c-86a9-1cb388fb9434" providerId="AD" clId="Web-{7C1F304D-39B5-83FB-177E-B11BCE33CB68}" dt="2018-09-10T03:16:54.395" v="2" actId="20577"/>
        <pc:sldMkLst>
          <pc:docMk/>
          <pc:sldMk cId="0" sldId="267"/>
        </pc:sldMkLst>
        <pc:spChg chg="mod">
          <ac:chgData name="Shelley Akiona" userId="S::akionas@yosemite.edu::914d8576-2ccb-4c2c-86a9-1cb388fb9434" providerId="AD" clId="Web-{7C1F304D-39B5-83FB-177E-B11BCE33CB68}" dt="2018-09-10T03:16:54.395" v="2" actId="20577"/>
          <ac:spMkLst>
            <pc:docMk/>
            <pc:sldMk cId="0" sldId="267"/>
            <ac:spMk id="8194" creationId="{AC54424C-7298-46DD-BE79-8054C4E707E0}"/>
          </ac:spMkLst>
        </pc:spChg>
      </pc:sldChg>
      <pc:sldChg chg="modSp">
        <pc:chgData name="Shelley Akiona" userId="S::akionas@yosemite.edu::914d8576-2ccb-4c2c-86a9-1cb388fb9434" providerId="AD" clId="Web-{7C1F304D-39B5-83FB-177E-B11BCE33CB68}" dt="2018-09-10T03:19:09.907" v="18" actId="20577"/>
        <pc:sldMkLst>
          <pc:docMk/>
          <pc:sldMk cId="0" sldId="271"/>
        </pc:sldMkLst>
        <pc:spChg chg="mod">
          <ac:chgData name="Shelley Akiona" userId="S::akionas@yosemite.edu::914d8576-2ccb-4c2c-86a9-1cb388fb9434" providerId="AD" clId="Web-{7C1F304D-39B5-83FB-177E-B11BCE33CB68}" dt="2018-09-10T03:19:09.907" v="18" actId="20577"/>
          <ac:spMkLst>
            <pc:docMk/>
            <pc:sldMk cId="0" sldId="271"/>
            <ac:spMk id="6" creationId="{C2947691-C01C-486F-84E2-104303111D60}"/>
          </ac:spMkLst>
        </pc:spChg>
      </pc:sldChg>
      <pc:sldChg chg="modSp">
        <pc:chgData name="Shelley Akiona" userId="S::akionas@yosemite.edu::914d8576-2ccb-4c2c-86a9-1cb388fb9434" providerId="AD" clId="Web-{7C1F304D-39B5-83FB-177E-B11BCE33CB68}" dt="2018-09-10T03:20:54.868" v="31" actId="20577"/>
        <pc:sldMkLst>
          <pc:docMk/>
          <pc:sldMk cId="0" sldId="272"/>
        </pc:sldMkLst>
        <pc:spChg chg="mod">
          <ac:chgData name="Shelley Akiona" userId="S::akionas@yosemite.edu::914d8576-2ccb-4c2c-86a9-1cb388fb9434" providerId="AD" clId="Web-{7C1F304D-39B5-83FB-177E-B11BCE33CB68}" dt="2018-09-10T03:20:54.868" v="31" actId="20577"/>
          <ac:spMkLst>
            <pc:docMk/>
            <pc:sldMk cId="0" sldId="272"/>
            <ac:spMk id="24578" creationId="{46DC8E67-1D03-458A-AF6D-3B5DE3BA21E2}"/>
          </ac:spMkLst>
        </pc:spChg>
        <pc:spChg chg="mod">
          <ac:chgData name="Shelley Akiona" userId="S::akionas@yosemite.edu::914d8576-2ccb-4c2c-86a9-1cb388fb9434" providerId="AD" clId="Web-{7C1F304D-39B5-83FB-177E-B11BCE33CB68}" dt="2018-09-10T03:19:20.298" v="21" actId="20577"/>
          <ac:spMkLst>
            <pc:docMk/>
            <pc:sldMk cId="0" sldId="272"/>
            <ac:spMk id="24579" creationId="{0E9236CB-5E06-4953-B476-0A14C08D84F6}"/>
          </ac:spMkLst>
        </pc:spChg>
      </pc:sldChg>
      <pc:sldChg chg="modSp">
        <pc:chgData name="Shelley Akiona" userId="S::akionas@yosemite.edu::914d8576-2ccb-4c2c-86a9-1cb388fb9434" providerId="AD" clId="Web-{7C1F304D-39B5-83FB-177E-B11BCE33CB68}" dt="2018-09-10T03:17:39.381" v="16" actId="14100"/>
        <pc:sldMkLst>
          <pc:docMk/>
          <pc:sldMk cId="0" sldId="273"/>
        </pc:sldMkLst>
        <pc:spChg chg="mod">
          <ac:chgData name="Shelley Akiona" userId="S::akionas@yosemite.edu::914d8576-2ccb-4c2c-86a9-1cb388fb9434" providerId="AD" clId="Web-{7C1F304D-39B5-83FB-177E-B11BCE33CB68}" dt="2018-09-10T03:17:35.225" v="15" actId="14100"/>
          <ac:spMkLst>
            <pc:docMk/>
            <pc:sldMk cId="0" sldId="273"/>
            <ac:spMk id="10243" creationId="{96003273-D1F1-4224-A6BE-57200698D1CB}"/>
          </ac:spMkLst>
        </pc:spChg>
        <pc:picChg chg="mod">
          <ac:chgData name="Shelley Akiona" userId="S::akionas@yosemite.edu::914d8576-2ccb-4c2c-86a9-1cb388fb9434" providerId="AD" clId="Web-{7C1F304D-39B5-83FB-177E-B11BCE33CB68}" dt="2018-09-10T03:17:39.381" v="16" actId="14100"/>
          <ac:picMkLst>
            <pc:docMk/>
            <pc:sldMk cId="0" sldId="273"/>
            <ac:picMk id="10244" creationId="{97B8D7D3-6879-4B92-B408-389164F6E3F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D6D7A99-8FE6-4794-BC9A-B35DEEF25067}"/>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018538D3-EC5D-4B68-90D1-260FA2408FBC}"/>
              </a:ext>
            </a:extLst>
          </p:cNvPr>
          <p:cNvSpPr>
            <a:spLocks noGrp="1"/>
          </p:cNvSpPr>
          <p:nvPr>
            <p:ph type="dt" idx="1"/>
          </p:nvPr>
        </p:nvSpPr>
        <p:spPr>
          <a:xfrm>
            <a:off x="3970338" y="0"/>
            <a:ext cx="3038475" cy="465138"/>
          </a:xfrm>
          <a:prstGeom prst="rect">
            <a:avLst/>
          </a:prstGeom>
        </p:spPr>
        <p:txBody>
          <a:bodyPr vert="horz" lIns="93177" tIns="46589" rIns="93177" bIns="46589" rtlCol="0"/>
          <a:lstStyle>
            <a:lvl1pPr algn="r" eaLnBrk="1" hangingPunct="1">
              <a:defRPr sz="1200">
                <a:latin typeface="Arial" charset="0"/>
              </a:defRPr>
            </a:lvl1pPr>
          </a:lstStyle>
          <a:p>
            <a:pPr>
              <a:defRPr/>
            </a:pPr>
            <a:fld id="{CADB44AC-F886-4F8C-AF7B-C1F5DC8FC264}" type="datetimeFigureOut">
              <a:rPr lang="en-US"/>
              <a:pPr>
                <a:defRPr/>
              </a:pPr>
              <a:t>9/10/2018</a:t>
            </a:fld>
            <a:endParaRPr lang="en-US"/>
          </a:p>
        </p:txBody>
      </p:sp>
      <p:sp>
        <p:nvSpPr>
          <p:cNvPr id="4" name="Slide Image Placeholder 3">
            <a:extLst>
              <a:ext uri="{FF2B5EF4-FFF2-40B4-BE49-F238E27FC236}">
                <a16:creationId xmlns:a16="http://schemas.microsoft.com/office/drawing/2014/main" id="{F0A02680-9F99-4B34-9E35-DB06AA0ECBE2}"/>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id="{D7970C38-AE32-4EAD-8FB4-A5D45AE8BF40}"/>
              </a:ext>
            </a:extLst>
          </p:cNvPr>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55BD5D7-1BB8-41FB-9B6E-E581F177D242}"/>
              </a:ext>
            </a:extLst>
          </p:cNvPr>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AE15DEB6-2A68-4B77-A66B-286AB650D0A2}"/>
              </a:ext>
            </a:extLst>
          </p:cNvPr>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B6F4EFFA-2773-46AA-B7AC-F99845C7C5A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iep.utm.edu/"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652BD550-7179-4377-B35D-1960514F3A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A385889C-4EA1-4B8E-B609-701902624F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124" name="Slide Number Placeholder 3">
            <a:extLst>
              <a:ext uri="{FF2B5EF4-FFF2-40B4-BE49-F238E27FC236}">
                <a16:creationId xmlns:a16="http://schemas.microsoft.com/office/drawing/2014/main" id="{C7D86B29-8D02-4DAE-9724-671F055ED3F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276EEEA-878F-45EA-BD54-6B13E7767FE8}"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7E90BAEA-889D-4AF2-9428-30C602824FE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FFB7A66A-9651-441C-AEB2-7827EEF8BB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Many businesses follow utilitarianism because the cost-benefit analysis seems relatively straight-forward</a:t>
            </a:r>
          </a:p>
          <a:p>
            <a:pPr eaLnBrk="1" hangingPunct="1">
              <a:spcBef>
                <a:spcPct val="0"/>
              </a:spcBef>
              <a:buFontTx/>
              <a:buChar char="•"/>
            </a:pPr>
            <a:r>
              <a:rPr lang="en-US" altLang="en-US"/>
              <a:t>Problem is determining and measuring all the “real” costs and benefits.  For example, what are the costs and benefits of clean air and how would these costs and benefits be measured?   What are the costs and benefits of outsourcing jobs overseas?</a:t>
            </a:r>
          </a:p>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E34F457B-B7C0-451E-B5F3-EC1D9545FCC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F40D366-D3CA-4C9E-8DBE-B125F5E7EF82}" type="slidenum">
              <a:rPr lang="en-US" altLang="en-US" smtClean="0">
                <a:latin typeface="Arial" panose="020B0604020202020204" pitchFamily="34" charset="0"/>
              </a:rPr>
              <a:pPr>
                <a:spcBef>
                  <a:spcPct val="0"/>
                </a:spcBef>
              </a:pPr>
              <a:t>10</a:t>
            </a:fld>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2CFEB024-A8C9-4479-8860-E98381E651D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CB609AFC-B81B-4E16-883D-1A96E52576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Many businesses follow profit maximization because the profit-making goal and the “if legal, then ethical” maxim appears attainable</a:t>
            </a:r>
          </a:p>
          <a:p>
            <a:pPr eaLnBrk="1" hangingPunct="1">
              <a:spcBef>
                <a:spcPct val="0"/>
              </a:spcBef>
              <a:buFontTx/>
              <a:buChar char="•"/>
            </a:pPr>
            <a:r>
              <a:rPr lang="en-US" altLang="en-US"/>
              <a:t>Problem is that corporate profits may not result in benefit to society and ethical conduct may transcend written law (i.e., law is merely a floor). </a:t>
            </a:r>
          </a:p>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A65DEFA2-9BAC-438D-9F12-4B9191977E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6965B2A-CC52-426C-856E-C29EC2D42231}" type="slidenum">
              <a:rPr lang="en-US" altLang="en-US" smtClean="0">
                <a:latin typeface="Arial" panose="020B0604020202020204" pitchFamily="34" charset="0"/>
              </a:rPr>
              <a:pPr>
                <a:spcBef>
                  <a:spcPct val="0"/>
                </a:spcBef>
              </a:pPr>
              <a:t>11</a:t>
            </a:fld>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F2A8FC6B-9471-42C3-8211-1D9CE1C030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F1927AF-E48A-4E15-BBA1-1EE626C831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Many businesses follow profit maximization because the profit-making goal and the “if legal, then ethical” maxim appears attainable</a:t>
            </a:r>
          </a:p>
          <a:p>
            <a:pPr eaLnBrk="1" hangingPunct="1">
              <a:spcBef>
                <a:spcPct val="0"/>
              </a:spcBef>
              <a:buFontTx/>
              <a:buChar char="•"/>
            </a:pPr>
            <a:r>
              <a:rPr lang="en-US" altLang="en-US"/>
              <a:t>Problem is that corporate profits may not result in benefit to society and ethical conduct may transcend written law (i.e., law is merely a floor). </a:t>
            </a:r>
          </a:p>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1ECB26DC-6BC1-4445-9BEC-346F7A2FFB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7B3FF98-9CA3-4658-977E-CCAE26BABED7}" type="slidenum">
              <a:rPr lang="en-US" altLang="en-US" smtClean="0">
                <a:latin typeface="Arial" panose="020B0604020202020204" pitchFamily="34" charset="0"/>
              </a:rPr>
              <a:pPr>
                <a:spcBef>
                  <a:spcPct val="0"/>
                </a:spcBef>
              </a:pPr>
              <a:t>12</a:t>
            </a:fld>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3067D265-7F89-4CC8-9C54-BEA5E58EC6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B0B9129E-E5F4-4951-BA7B-B0348A6266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Many businesses follow profit maximization because the profit-making goal and the “if legal, then ethical” maxim appears attainable</a:t>
            </a:r>
          </a:p>
          <a:p>
            <a:pPr eaLnBrk="1" hangingPunct="1">
              <a:spcBef>
                <a:spcPct val="0"/>
              </a:spcBef>
              <a:buFontTx/>
              <a:buChar char="•"/>
            </a:pPr>
            <a:r>
              <a:rPr lang="en-US" altLang="en-US"/>
              <a:t>Problem is that corporate profits may not result in benefit to society and ethical conduct may transcend written law (i.e., law is merely a floor). </a:t>
            </a:r>
          </a:p>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F183F014-F1CD-4A15-AABC-7DD247F33E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6A82E0-18AD-4B0F-B244-CB6F5778F441}" type="slidenum">
              <a:rPr lang="en-US" altLang="en-US" smtClean="0">
                <a:latin typeface="Arial" panose="020B0604020202020204" pitchFamily="34" charset="0"/>
              </a:rPr>
              <a:pPr>
                <a:spcBef>
                  <a:spcPct val="0"/>
                </a:spcBef>
              </a:pPr>
              <a:t>13</a:t>
            </a:fld>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23C34BEA-95F4-4686-8B95-36A94335D2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F80E1BD9-8423-4A81-98DD-9DB2AA888F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828E2C88-CD8F-4359-959A-F663A9C7EC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FD09C8-7E9F-4B42-B61A-EE09DA489091}" type="slidenum">
              <a:rPr lang="en-US" altLang="en-US" smtClean="0">
                <a:latin typeface="Arial" panose="020B0604020202020204" pitchFamily="34" charset="0"/>
              </a:rPr>
              <a:pPr>
                <a:spcBef>
                  <a:spcPct val="0"/>
                </a:spcBef>
              </a:pPr>
              <a:t>14</a:t>
            </a:fld>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4400DDE1-4A2D-404B-88B3-F0F2DAB4CD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A167A3C1-3FCD-4CB9-BC84-B4E800E32B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2B2D6841-BFB2-4ADB-A761-3A0909369D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5A2BCE-C90A-4492-B5B6-E7ED5BDDB834}" type="slidenum">
              <a:rPr lang="en-US" altLang="en-US" smtClean="0">
                <a:latin typeface="Arial" panose="020B0604020202020204" pitchFamily="34" charset="0"/>
              </a:rPr>
              <a:pPr>
                <a:spcBef>
                  <a:spcPct val="0"/>
                </a:spcBef>
              </a:pPr>
              <a:t>15</a:t>
            </a:fld>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EFDBADC3-78C9-47AA-92D2-1A03A26CA97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6A13B02F-DD13-4897-AA27-233993AC44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Opportunity to go back one slide and go through each factor for each example decision making problem or to approach the decision from the four ethical theories:  rights theory, justice theory, utilitarianism, and profit maximization theory.</a:t>
            </a:r>
          </a:p>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EF64BA1D-CE38-4DE8-88B3-742A48E35A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FCAA26-75FB-4E5F-AD11-0A3F35B76025}" type="slidenum">
              <a:rPr lang="en-US" altLang="en-US" smtClean="0">
                <a:latin typeface="Arial" panose="020B0604020202020204" pitchFamily="34" charset="0"/>
              </a:rPr>
              <a:pPr>
                <a:spcBef>
                  <a:spcPct val="0"/>
                </a:spcBef>
              </a:pPr>
              <a:t>16</a:t>
            </a:fld>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C1E1AB7D-EFD2-43B8-B6FC-C3DF39F6A6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D3FD4AC1-FCFF-4C01-A31B-A5EE43CD7E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Opportunity for class discussion </a:t>
            </a:r>
          </a:p>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9916FF4F-8506-486C-9D24-168544A809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9496A4D-AD48-4B1F-BE52-62EA6039E3D3}" type="slidenum">
              <a:rPr lang="en-US" altLang="en-US" smtClean="0">
                <a:latin typeface="Arial" panose="020B0604020202020204" pitchFamily="34" charset="0"/>
              </a:rPr>
              <a:pPr>
                <a:spcBef>
                  <a:spcPct val="0"/>
                </a:spcBef>
              </a:pPr>
              <a:t>17</a:t>
            </a:fld>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F9578D99-0E4E-4BBB-9BB1-999B671A1C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34971B9D-7C0F-4289-88CA-A7D8D936FE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7F022EEE-FF5A-423D-90DF-4319A79FD2B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91DF764-42FF-4A93-9698-790E81D1E99C}" type="slidenum">
              <a:rPr lang="en-US" altLang="en-US" smtClean="0">
                <a:latin typeface="Arial" panose="020B0604020202020204" pitchFamily="34" charset="0"/>
              </a:rPr>
              <a:pPr>
                <a:spcBef>
                  <a:spcPct val="0"/>
                </a:spcBef>
              </a:pPr>
              <a:t>18</a:t>
            </a:fld>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835C74BB-D8E2-4B98-878A-59DB38E5B8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309BFE19-912F-46AD-AE7D-6924D17EA8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typical non sequitur is:  “I don’t get paid enough, so I’ll take a few supplies.  My employer won’t even miss them.”  </a:t>
            </a:r>
          </a:p>
          <a:p>
            <a:pPr eaLnBrk="1" hangingPunct="1">
              <a:spcBef>
                <a:spcPct val="0"/>
              </a:spcBef>
              <a:buFontTx/>
              <a:buChar char="•"/>
            </a:pPr>
            <a:r>
              <a:rPr lang="en-US" altLang="en-US"/>
              <a:t>The typical appeal to pity is contained within anti-smoking ads that depict lung cancer patients and the impact on their families</a:t>
            </a:r>
          </a:p>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746B2126-E241-4B99-923F-8A68D24F88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61EA45-3B55-4114-B51A-D5F1037F02A1}" type="slidenum">
              <a:rPr lang="en-US" altLang="en-US" smtClean="0">
                <a:latin typeface="Arial" panose="020B0604020202020204" pitchFamily="34" charset="0"/>
              </a:rPr>
              <a:pPr>
                <a:spcBef>
                  <a:spcPct val="0"/>
                </a:spcBef>
              </a:pPr>
              <a:t>19</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F28484B-585F-4431-A0CC-2847460CEB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B502DC75-0810-4C7A-A2D0-60875A9C777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72" name="Slide Number Placeholder 3">
            <a:extLst>
              <a:ext uri="{FF2B5EF4-FFF2-40B4-BE49-F238E27FC236}">
                <a16:creationId xmlns:a16="http://schemas.microsoft.com/office/drawing/2014/main" id="{EDC21818-66C9-48D0-8DD6-36FE0205E6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11DC2F4-0C33-410A-B258-CE8CC0FCF9BC}" type="slidenum">
              <a:rPr lang="en-US" altLang="en-US" smtClean="0">
                <a:latin typeface="Arial" panose="020B0604020202020204" pitchFamily="34" charset="0"/>
              </a:rPr>
              <a:pPr>
                <a:spcBef>
                  <a:spcPct val="0"/>
                </a:spcBef>
              </a:pPr>
              <a:t>2</a:t>
            </a:fld>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014A1B4C-0C75-44A3-ADC3-1FC015889F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453927FD-5240-422A-BE12-2AF9CC351D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An example of an analogy is arguing that since Six Sigma worked for Company X, it should work for Company Y, too.  The analogy may indeed be valid, but it also may be a false analogy.  </a:t>
            </a:r>
          </a:p>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E33EEE5B-6BFB-4F05-9269-B92205C9AA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BA0E826-7C2C-49A9-B7E7-8342A4F71CAD}" type="slidenum">
              <a:rPr lang="en-US" altLang="en-US" smtClean="0">
                <a:latin typeface="Arial" panose="020B0604020202020204" pitchFamily="34" charset="0"/>
              </a:rPr>
              <a:pPr>
                <a:spcBef>
                  <a:spcPct val="0"/>
                </a:spcBef>
              </a:pPr>
              <a:t>20</a:t>
            </a:fld>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68AE30EE-068B-4849-97D7-4CAB85F269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E9D17631-FCBA-457C-96C2-29E453C01B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Circular reasoning is also referred to as “begging the question” because an answer to a query merely restates the question.  Example:  </a:t>
            </a:r>
          </a:p>
          <a:p>
            <a:pPr eaLnBrk="1" hangingPunct="1">
              <a:spcBef>
                <a:spcPct val="0"/>
              </a:spcBef>
              <a:buFontTx/>
              <a:buChar char="•"/>
            </a:pPr>
            <a:r>
              <a:rPr lang="en-US" altLang="en-US"/>
              <a:t>Political polls are used in </a:t>
            </a:r>
            <a:r>
              <a:rPr lang="en-US" altLang="en-US" i="1"/>
              <a:t>argumentum ad populum</a:t>
            </a:r>
            <a:r>
              <a:rPr lang="en-US" altLang="en-US"/>
              <a:t> quite frequently because the arguer states that a poll shows a majority believe in something so they must be right.  However, those polled may be ill-informed or the polling process may have been flawed.  Bottom line:  simply because many people believe something doesn’t mean it is true.   The classic example is that people believed the earth was flat until proven wrong by adventuresome sailors.    </a:t>
            </a:r>
          </a:p>
          <a:p>
            <a:pPr eaLnBrk="1" hangingPunct="1">
              <a:spcBef>
                <a:spcPct val="0"/>
              </a:spcBef>
              <a:buFontTx/>
              <a:buChar char="•"/>
            </a:pPr>
            <a:r>
              <a:rPr lang="en-US" altLang="en-US"/>
              <a:t>The bandwagon fallacy boils down to this:  “Everyone else is doing it, so it must be okay.” </a:t>
            </a:r>
          </a:p>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6B640FE9-6C54-4706-832D-48F1E2D39B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359616-87BB-4AD1-A1F0-B57590FCAB8F}" type="slidenum">
              <a:rPr lang="en-US" altLang="en-US" smtClean="0">
                <a:latin typeface="Arial" panose="020B0604020202020204" pitchFamily="34" charset="0"/>
              </a:rPr>
              <a:pPr>
                <a:spcBef>
                  <a:spcPct val="0"/>
                </a:spcBef>
              </a:pPr>
              <a:t>21</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F29DB874-90BF-4D15-969A-AB702E3174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5FE63F28-EFA4-43F9-AF08-D381C8FD93E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i="1"/>
              <a:t>Argumentum ad baculum </a:t>
            </a:r>
            <a:r>
              <a:rPr lang="en-US" altLang="en-US"/>
              <a:t>is often used when a person of authority or in a superior bargaining position pushes his or her views upon others with threats.  Examples:  threats to boycott a company’s products or file a lawsuit.</a:t>
            </a:r>
          </a:p>
          <a:p>
            <a:pPr eaLnBrk="1" hangingPunct="1">
              <a:spcBef>
                <a:spcPct val="0"/>
              </a:spcBef>
              <a:buFontTx/>
              <a:buChar char="•"/>
            </a:pPr>
            <a:r>
              <a:rPr lang="en-US" altLang="en-US" i="1"/>
              <a:t>Argumentum ad hominem </a:t>
            </a:r>
            <a:r>
              <a:rPr lang="en-US" altLang="en-US"/>
              <a:t>is classic methodology in the political sphere:  “Don’t trust him, he’s a member of X political party.”    This type of argument attacks a person’s character, a conflict of interest, a person’s consistency, or assessing guilt by association.   </a:t>
            </a:r>
          </a:p>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6B1B5D49-7B3F-428A-812E-865F76C168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67D66F3-DC9C-4675-9E83-E85669FE631F}" type="slidenum">
              <a:rPr lang="en-US" altLang="en-US" smtClean="0">
                <a:latin typeface="Arial" panose="020B0604020202020204" pitchFamily="34" charset="0"/>
              </a:rPr>
              <a:pPr>
                <a:spcBef>
                  <a:spcPct val="0"/>
                </a:spcBef>
              </a:pPr>
              <a:t>22</a:t>
            </a:fld>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30033E0E-6EBD-4592-B353-3B7647E9796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2F526F79-E5B4-42EC-8C36-9A0FBE9483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Argument from authority may be used to belittle the other person when it takes the form of argument to reverence or respect.  For example, if someone states, “Who are you to question expert X?”</a:t>
            </a:r>
          </a:p>
          <a:p>
            <a:pPr eaLnBrk="1" hangingPunct="1">
              <a:spcBef>
                <a:spcPct val="0"/>
              </a:spcBef>
              <a:buFontTx/>
              <a:buChar char="•"/>
            </a:pPr>
            <a:r>
              <a:rPr lang="en-US" altLang="en-US"/>
              <a:t>False cause fallacies are very common, which is why causation is such an important element of tort law..     </a:t>
            </a:r>
          </a:p>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D014DB26-B3CD-41D7-8D51-272CE380BE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04EEF6E-DEAD-432F-B87C-EB37996421A4}" type="slidenum">
              <a:rPr lang="en-US" altLang="en-US" smtClean="0">
                <a:latin typeface="Arial" panose="020B0604020202020204" pitchFamily="34" charset="0"/>
              </a:rPr>
              <a:pPr>
                <a:spcBef>
                  <a:spcPct val="0"/>
                </a:spcBef>
              </a:pPr>
              <a:t>23</a:t>
            </a:fld>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396368D9-5A5A-41E7-91DC-32E41C187C4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AD3212D2-8F13-4866-BDC0-51465591ED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chances of getting heads are 50% every time a coin is flipped since each coin flip is an independent event.</a:t>
            </a:r>
          </a:p>
          <a:p>
            <a:pPr eaLnBrk="1" hangingPunct="1">
              <a:spcBef>
                <a:spcPct val="0"/>
              </a:spcBef>
              <a:buFontTx/>
              <a:buChar char="•"/>
            </a:pPr>
            <a:r>
              <a:rPr lang="en-US" altLang="en-US"/>
              <a:t>Appeals to tradition are not necessarily flawed, but simply doing something because it has been done before is flawed reasoning.</a:t>
            </a:r>
          </a:p>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F615682A-6958-4C72-8F41-AF38E19E93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2A64E5-A4A0-44BD-907E-1070924D2D80}" type="slidenum">
              <a:rPr lang="en-US" altLang="en-US" smtClean="0">
                <a:latin typeface="Arial" panose="020B0604020202020204" pitchFamily="34" charset="0"/>
              </a:rPr>
              <a:pPr>
                <a:spcBef>
                  <a:spcPct val="0"/>
                </a:spcBef>
              </a:pPr>
              <a:t>24</a:t>
            </a:fld>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7970F764-96D7-4552-B35A-2EBB685EC4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0654033E-FEF1-44FD-A083-9B6D6F47D7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slippery slope argument is very common with those who advocate a position regarding controversial topics such as abortion, health care, crime statistics, tort reform, etc.    Recognizing the slippery slope argument is easy:  “If we do this, then this will happen, and then this terrible thing will happen.”</a:t>
            </a:r>
          </a:p>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09D2DF3C-5650-437C-AA7C-04BEEC4991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BFEF2BB-9B9F-461E-825C-865CEAC98B04}" type="slidenum">
              <a:rPr lang="en-US" altLang="en-US" smtClean="0">
                <a:latin typeface="Arial" panose="020B0604020202020204" pitchFamily="34" charset="0"/>
              </a:rPr>
              <a:pPr>
                <a:spcBef>
                  <a:spcPct val="0"/>
                </a:spcBef>
              </a:pPr>
              <a:t>25</a:t>
            </a:fld>
            <a:endParaRPr lang="en-US" altLang="en-US">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3A1410E3-CB71-46E4-A7F5-C72ED5109F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1B51D50F-6FA1-4354-B6CD-CAACCE8B17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lure of the new is very common in marketing, but may be seriously flawed if the new product is defective or isn’t evaluated on the basis of substance.</a:t>
            </a:r>
          </a:p>
          <a:p>
            <a:pPr eaLnBrk="1" hangingPunct="1">
              <a:spcBef>
                <a:spcPct val="0"/>
              </a:spcBef>
              <a:buFontTx/>
              <a:buChar char="•"/>
            </a:pPr>
            <a:r>
              <a:rPr lang="en-US" altLang="en-US"/>
              <a:t>The sunk cost fallacy is an easy pitfall for businesses when pursuing projects that originally seemed important.</a:t>
            </a:r>
          </a:p>
        </p:txBody>
      </p:sp>
      <p:sp>
        <p:nvSpPr>
          <p:cNvPr id="56324" name="Slide Number Placeholder 3">
            <a:extLst>
              <a:ext uri="{FF2B5EF4-FFF2-40B4-BE49-F238E27FC236}">
                <a16:creationId xmlns:a16="http://schemas.microsoft.com/office/drawing/2014/main" id="{21A904C2-AF69-4D0D-8BC5-61DF0942DC9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6666008-EE07-4043-9EA0-2087E2FF83CD}" type="slidenum">
              <a:rPr lang="en-US" altLang="en-US" smtClean="0">
                <a:latin typeface="Arial" panose="020B0604020202020204" pitchFamily="34" charset="0"/>
              </a:rPr>
              <a:pPr>
                <a:spcBef>
                  <a:spcPct val="0"/>
                </a:spcBef>
              </a:pPr>
              <a:t>26</a:t>
            </a:fld>
            <a:endParaRPr lang="en-US" altLang="en-US">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A6766E99-C555-4D0D-956C-77E004F307D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C0FD2A2-657F-46D8-84AA-EBEAD6C92CF6}" type="slidenum">
              <a:rPr lang="en-US" altLang="en-US" smtClean="0">
                <a:latin typeface="Arial" panose="020B0604020202020204" pitchFamily="34" charset="0"/>
              </a:rPr>
              <a:pPr>
                <a:spcBef>
                  <a:spcPct val="0"/>
                </a:spcBef>
              </a:pPr>
              <a:t>27</a:t>
            </a:fld>
            <a:endParaRPr lang="en-US" altLang="en-US">
              <a:latin typeface="Arial" panose="020B0604020202020204" pitchFamily="34" charset="0"/>
            </a:endParaRPr>
          </a:p>
        </p:txBody>
      </p:sp>
      <p:sp>
        <p:nvSpPr>
          <p:cNvPr id="58371" name="Rectangle 2">
            <a:extLst>
              <a:ext uri="{FF2B5EF4-FFF2-40B4-BE49-F238E27FC236}">
                <a16:creationId xmlns:a16="http://schemas.microsoft.com/office/drawing/2014/main" id="{91C4A924-CF04-4CD9-A57A-57956F0E34C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2" name="Rectangle 3">
            <a:extLst>
              <a:ext uri="{FF2B5EF4-FFF2-40B4-BE49-F238E27FC236}">
                <a16:creationId xmlns:a16="http://schemas.microsoft.com/office/drawing/2014/main" id="{E0464D71-7882-465B-8A19-CC4D313D191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Opportunity for class discussion</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1BD589DC-0CC2-4888-A08A-0FA39BA7F45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480D2834-9083-4371-BCD7-52FF158A55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Many businesses follow profit maximization because the profit-making goal and the “if legal, then ethical” maxim appears attainable</a:t>
            </a:r>
          </a:p>
          <a:p>
            <a:pPr eaLnBrk="1" hangingPunct="1">
              <a:spcBef>
                <a:spcPct val="0"/>
              </a:spcBef>
              <a:buFontTx/>
              <a:buChar char="•"/>
            </a:pPr>
            <a:r>
              <a:rPr lang="en-US" altLang="en-US"/>
              <a:t>Problem is that corporate profits may not result in benefit to society and ethical conduct may transcend written law (i.e., law is merely a floor). </a:t>
            </a:r>
          </a:p>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FB77EC8A-C004-4646-8338-17F182BB14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3BCA491-36E8-495A-A7CD-DD0717C64622}" type="slidenum">
              <a:rPr lang="en-US" altLang="en-US" smtClean="0">
                <a:latin typeface="Arial" panose="020B0604020202020204" pitchFamily="34" charset="0"/>
              </a:rPr>
              <a:pPr>
                <a:spcBef>
                  <a:spcPct val="0"/>
                </a:spcBef>
              </a:pPr>
              <a:t>28</a:t>
            </a:fld>
            <a:endParaRPr lang="en-US" altLang="en-US">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016A6C34-5479-4E28-BF73-C9BADCD8AD2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12F3795-8C9C-46A9-8E48-1E1D5F6497C2}" type="slidenum">
              <a:rPr lang="en-US" altLang="en-US" smtClean="0">
                <a:latin typeface="Arial" panose="020B0604020202020204" pitchFamily="34" charset="0"/>
              </a:rPr>
              <a:pPr>
                <a:spcBef>
                  <a:spcPct val="0"/>
                </a:spcBef>
              </a:pPr>
              <a:t>29</a:t>
            </a:fld>
            <a:endParaRPr lang="en-US" altLang="en-US">
              <a:latin typeface="Arial" panose="020B0604020202020204" pitchFamily="34" charset="0"/>
            </a:endParaRPr>
          </a:p>
        </p:txBody>
      </p:sp>
      <p:sp>
        <p:nvSpPr>
          <p:cNvPr id="62467" name="Rectangle 2">
            <a:extLst>
              <a:ext uri="{FF2B5EF4-FFF2-40B4-BE49-F238E27FC236}">
                <a16:creationId xmlns:a16="http://schemas.microsoft.com/office/drawing/2014/main" id="{2674840D-BF8D-4AC4-AA25-21FD155D420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8" name="Rectangle 3">
            <a:extLst>
              <a:ext uri="{FF2B5EF4-FFF2-40B4-BE49-F238E27FC236}">
                <a16:creationId xmlns:a16="http://schemas.microsoft.com/office/drawing/2014/main" id="{12394C5B-7E32-4471-BC3E-C2A28908C0C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True</a:t>
            </a:r>
          </a:p>
          <a:p>
            <a:pPr eaLnBrk="1" hangingPunct="1">
              <a:spcBef>
                <a:spcPct val="0"/>
              </a:spcBef>
              <a:buFontTx/>
              <a:buChar char="•"/>
            </a:pPr>
            <a:r>
              <a:rPr lang="en-US" altLang="en-US"/>
              <a:t>False.  Kantism </a:t>
            </a:r>
            <a:r>
              <a:rPr lang="en-US" altLang="en-US" sz="1400">
                <a:solidFill>
                  <a:srgbClr val="001E00"/>
                </a:solidFill>
              </a:rPr>
              <a:t>applies the categorical imperative in which a person should judge a proposed action by applying it universally</a:t>
            </a:r>
            <a:r>
              <a:rPr lang="en-US" altLang="en-US"/>
              <a:t>.   Justice theory holds that a society’s benefits and burdens should be allocated fairly among its members   </a:t>
            </a:r>
          </a:p>
          <a:p>
            <a:pPr eaLnBrk="1" hangingPunct="1">
              <a:spcBef>
                <a:spcPct val="0"/>
              </a:spcBef>
              <a:buFontTx/>
              <a:buChar char="•"/>
            </a:pPr>
            <a:r>
              <a:rPr lang="en-US" altLang="en-US"/>
              <a:t>True.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EF3B635E-A0BA-4B5A-B843-4988F1F409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0E925B3A-1647-4183-A9F6-864055721D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a:extLst>
              <a:ext uri="{FF2B5EF4-FFF2-40B4-BE49-F238E27FC236}">
                <a16:creationId xmlns:a16="http://schemas.microsoft.com/office/drawing/2014/main" id="{B635146A-2E46-4619-81E4-D89D60A0073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A6588DA-8A07-4F08-A2F1-88C25FC26DE4}" type="slidenum">
              <a:rPr lang="en-US" altLang="en-US" smtClean="0">
                <a:latin typeface="Arial" panose="020B0604020202020204" pitchFamily="34" charset="0"/>
              </a:rPr>
              <a:pPr>
                <a:spcBef>
                  <a:spcPct val="0"/>
                </a:spcBef>
              </a:pPr>
              <a:t>3</a:t>
            </a:fld>
            <a:endParaRPr lang="en-US" altLang="en-US">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16D34D2D-E2E7-4459-9747-F836BA09C9F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FDB7EA-DA11-4CE1-9541-F4D50BBDD456}" type="slidenum">
              <a:rPr lang="en-US" altLang="en-US" smtClean="0">
                <a:latin typeface="Arial" panose="020B0604020202020204" pitchFamily="34" charset="0"/>
              </a:rPr>
              <a:pPr>
                <a:spcBef>
                  <a:spcPct val="0"/>
                </a:spcBef>
              </a:pPr>
              <a:t>30</a:t>
            </a:fld>
            <a:endParaRPr lang="en-US" altLang="en-US">
              <a:latin typeface="Arial" panose="020B0604020202020204" pitchFamily="34" charset="0"/>
            </a:endParaRPr>
          </a:p>
        </p:txBody>
      </p:sp>
      <p:sp>
        <p:nvSpPr>
          <p:cNvPr id="64515" name="Rectangle 2">
            <a:extLst>
              <a:ext uri="{FF2B5EF4-FFF2-40B4-BE49-F238E27FC236}">
                <a16:creationId xmlns:a16="http://schemas.microsoft.com/office/drawing/2014/main" id="{BEADCBFA-2CE6-430B-945E-15CBBF2562C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6" name="Rectangle 3">
            <a:extLst>
              <a:ext uri="{FF2B5EF4-FFF2-40B4-BE49-F238E27FC236}">
                <a16:creationId xmlns:a16="http://schemas.microsoft.com/office/drawing/2014/main" id="{8A503BF2-1A52-4C1F-AA1C-3357D0F85BB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correct answer is (b)</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26646E3E-BF03-4494-90C3-09286E5A466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49CBB36-1575-4405-B6DA-07164D3FAD13}" type="slidenum">
              <a:rPr lang="en-US" altLang="en-US" smtClean="0">
                <a:latin typeface="Arial" panose="020B0604020202020204" pitchFamily="34" charset="0"/>
              </a:rPr>
              <a:pPr>
                <a:spcBef>
                  <a:spcPct val="0"/>
                </a:spcBef>
              </a:pPr>
              <a:t>31</a:t>
            </a:fld>
            <a:endParaRPr lang="en-US" altLang="en-US">
              <a:latin typeface="Arial" panose="020B0604020202020204" pitchFamily="34" charset="0"/>
            </a:endParaRPr>
          </a:p>
        </p:txBody>
      </p:sp>
      <p:sp>
        <p:nvSpPr>
          <p:cNvPr id="66563" name="Rectangle 2">
            <a:extLst>
              <a:ext uri="{FF2B5EF4-FFF2-40B4-BE49-F238E27FC236}">
                <a16:creationId xmlns:a16="http://schemas.microsoft.com/office/drawing/2014/main" id="{1FE0A5DB-8211-4A41-A418-1C1D073604E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4" name="Rectangle 3">
            <a:extLst>
              <a:ext uri="{FF2B5EF4-FFF2-40B4-BE49-F238E27FC236}">
                <a16:creationId xmlns:a16="http://schemas.microsoft.com/office/drawing/2014/main" id="{CDDEB082-0283-4746-9E62-589419CC56E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answer is (c).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6ECAAD9D-C7F2-45A8-A641-54097FF696A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C538749-8107-40A6-A74E-4B9D37E4783E}" type="slidenum">
              <a:rPr lang="en-US" altLang="en-US" smtClean="0">
                <a:latin typeface="Arial" panose="020B0604020202020204" pitchFamily="34" charset="0"/>
              </a:rPr>
              <a:pPr>
                <a:spcBef>
                  <a:spcPct val="0"/>
                </a:spcBef>
              </a:pPr>
              <a:t>32</a:t>
            </a:fld>
            <a:endParaRPr lang="en-US" altLang="en-US">
              <a:latin typeface="Arial" panose="020B0604020202020204" pitchFamily="34" charset="0"/>
            </a:endParaRPr>
          </a:p>
        </p:txBody>
      </p:sp>
      <p:sp>
        <p:nvSpPr>
          <p:cNvPr id="68611" name="Rectangle 2">
            <a:extLst>
              <a:ext uri="{FF2B5EF4-FFF2-40B4-BE49-F238E27FC236}">
                <a16:creationId xmlns:a16="http://schemas.microsoft.com/office/drawing/2014/main" id="{47C688A1-8D49-4963-96E1-4C4F68074AC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2" name="Rectangle 3">
            <a:extLst>
              <a:ext uri="{FF2B5EF4-FFF2-40B4-BE49-F238E27FC236}">
                <a16:creationId xmlns:a16="http://schemas.microsoft.com/office/drawing/2014/main" id="{F17427F3-FDE5-4623-ABE7-241ED4BDA32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correct answer is (d). </a:t>
            </a:r>
            <a:r>
              <a:rPr lang="en-US" altLang="en-US">
                <a:solidFill>
                  <a:srgbClr val="001E00"/>
                </a:solidFill>
              </a:rPr>
              <a:t>A </a:t>
            </a:r>
            <a:r>
              <a:rPr lang="en-US" altLang="en-US" i="1">
                <a:solidFill>
                  <a:srgbClr val="001E00"/>
                </a:solidFill>
              </a:rPr>
              <a:t>false analogy</a:t>
            </a:r>
            <a:r>
              <a:rPr lang="en-US" altLang="en-US">
                <a:solidFill>
                  <a:srgbClr val="001E00"/>
                </a:solidFill>
              </a:rPr>
              <a:t> is arguing that since a set of facts are similar to another set of facts, the two are alike in other ways.  For example, stating (1) Company X and Company Y are both large, and (2) Company X did activity 1, so (3) Company Y should also do activity 1, is a false analogy.</a:t>
            </a:r>
            <a:r>
              <a:rPr lang="en-US" altLang="en-US"/>
              <a:t> A fallacy based on the lure of the new may also be an underlying fallacy, but is not the primary error in reasoning.  The sunk cost fallacy reduces to “throwing good money after bad.”  Utilitarianism is a theory of ethics.  </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390FCE4F-2230-42F8-A035-2BD888C8B2A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BDCD6D54-95BF-4457-9405-B63985AB35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This is the situation Arthur Andersen employees were faced with when told to shred documents related to Enron. </a:t>
            </a:r>
          </a:p>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5F29C258-47C7-4EFA-86D0-DFD08FFD283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E183CF-35D9-4688-B21B-DF1EC3710081}" type="slidenum">
              <a:rPr lang="en-US" altLang="en-US" smtClean="0">
                <a:latin typeface="Arial" panose="020B0604020202020204" pitchFamily="34" charset="0"/>
              </a:rPr>
              <a:pPr>
                <a:spcBef>
                  <a:spcPct val="0"/>
                </a:spcBef>
              </a:pPr>
              <a:t>33</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9C3CA5F8-95DB-4FA5-ACE1-C27AD59EE6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EF062404-2988-4901-B769-2B95E7DB33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Opportunity for class discussion </a:t>
            </a:r>
          </a:p>
          <a:p>
            <a:pPr eaLnBrk="1" hangingPunct="1">
              <a:spcBef>
                <a:spcPct val="0"/>
              </a:spcBef>
            </a:pPr>
            <a:endParaRPr lang="en-US" altLang="en-US"/>
          </a:p>
        </p:txBody>
      </p:sp>
      <p:sp>
        <p:nvSpPr>
          <p:cNvPr id="11268" name="Slide Number Placeholder 3">
            <a:extLst>
              <a:ext uri="{FF2B5EF4-FFF2-40B4-BE49-F238E27FC236}">
                <a16:creationId xmlns:a16="http://schemas.microsoft.com/office/drawing/2014/main" id="{681CA7BB-EF13-4C45-AB36-E67E8F129B6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61DE174-CDBB-4B8A-90D2-82C4D350D616}" type="slidenum">
              <a:rPr lang="en-US" altLang="en-US" smtClean="0">
                <a:latin typeface="Arial" panose="020B0604020202020204" pitchFamily="34" charset="0"/>
              </a:rPr>
              <a:pPr>
                <a:spcBef>
                  <a:spcPct val="0"/>
                </a:spcBef>
              </a:pPr>
              <a:t>4</a:t>
            </a:fld>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935AC89B-C3AB-46BF-A07B-0273E7EC5A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A5983DB5-8DAE-4EDD-AB67-34627EEF3A0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Link to pdf file of the text of the Sarbanes-Oxley Act </a:t>
            </a:r>
          </a:p>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C016F980-7062-4833-8BCB-4EDB815CE7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C460B3-EE6F-47B2-8CEE-5E9D19CE7E82}" type="slidenum">
              <a:rPr lang="en-US" altLang="en-US" smtClean="0">
                <a:latin typeface="Arial" panose="020B0604020202020204" pitchFamily="34" charset="0"/>
              </a:rPr>
              <a:pPr>
                <a:spcBef>
                  <a:spcPct val="0"/>
                </a:spcBef>
              </a:pPr>
              <a:t>5</a:t>
            </a:fld>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1D8839A8-910E-4FDB-BD3B-311890A59F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AA78F060-9C90-4E02-AD80-7D0225E969C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1" eaLnBrk="1" hangingPunct="1">
              <a:spcBef>
                <a:spcPct val="0"/>
              </a:spcBef>
            </a:pPr>
            <a:r>
              <a:rPr lang="en-US" altLang="en-US" sz="2600">
                <a:solidFill>
                  <a:srgbClr val="001E00"/>
                </a:solidFill>
              </a:rPr>
              <a:t>See the </a:t>
            </a:r>
            <a:r>
              <a:rPr lang="en-US" altLang="en-US" sz="2600">
                <a:solidFill>
                  <a:srgbClr val="001E00"/>
                </a:solidFill>
                <a:hlinkClick r:id="rId3"/>
              </a:rPr>
              <a:t>Internet Encyclopedia of Philosophy</a:t>
            </a:r>
            <a:endParaRPr lang="en-US" altLang="en-US" sz="2600">
              <a:solidFill>
                <a:srgbClr val="001E00"/>
              </a:solidFill>
            </a:endParaRPr>
          </a:p>
        </p:txBody>
      </p:sp>
      <p:sp>
        <p:nvSpPr>
          <p:cNvPr id="15364" name="Slide Number Placeholder 3">
            <a:extLst>
              <a:ext uri="{FF2B5EF4-FFF2-40B4-BE49-F238E27FC236}">
                <a16:creationId xmlns:a16="http://schemas.microsoft.com/office/drawing/2014/main" id="{EBCF8165-7D41-4302-97BA-4362D02473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CCB7DCD-E302-41E5-83DB-29B3AE1037F7}" type="slidenum">
              <a:rPr lang="en-US" altLang="en-US" smtClean="0">
                <a:latin typeface="Arial" panose="020B0604020202020204" pitchFamily="34" charset="0"/>
              </a:rPr>
              <a:pPr>
                <a:spcBef>
                  <a:spcPct val="0"/>
                </a:spcBef>
              </a:pPr>
              <a:t>6</a:t>
            </a:fld>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A4154EFF-1E4B-4A48-8981-96CB0AF9F8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DAA99CD1-B067-45AC-8F6D-BE1718FB9D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Kant’s categorical imperative may be summarized as “act as you would have all people act”</a:t>
            </a:r>
          </a:p>
          <a:p>
            <a:pPr eaLnBrk="1" hangingPunct="1">
              <a:spcBef>
                <a:spcPct val="0"/>
              </a:spcBef>
              <a:buFontTx/>
              <a:buChar char="•"/>
            </a:pPr>
            <a:r>
              <a:rPr lang="en-US" altLang="en-US"/>
              <a:t>Rights theory is ethnocentric in that not all cultures view rights similarly.  For example, the U.S. treats freedom of speech as a fundamental right, but not all cultures agree with that perspective. </a:t>
            </a:r>
          </a:p>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D1E6A858-A22B-4DBB-B04D-6FA1BFF845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DCB9991-E1B0-4ABD-99CD-A8D479C95D3F}" type="slidenum">
              <a:rPr lang="en-US" altLang="en-US" smtClean="0">
                <a:latin typeface="Arial" panose="020B0604020202020204" pitchFamily="34" charset="0"/>
              </a:rPr>
              <a:pPr>
                <a:spcBef>
                  <a:spcPct val="0"/>
                </a:spcBef>
              </a:pPr>
              <a:t>7</a:t>
            </a:fld>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8FEB11CE-9277-4109-8F97-DB56D51F45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36570775-2267-446A-8874-702631580F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While fairness and impartiality appears ideal, justice theory ignores the costs of producing equality, which may create conflict in a theoretically free market society</a:t>
            </a:r>
          </a:p>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BB497FFB-134F-43AC-AD13-D648435692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7CC9511-6AC8-4CDD-B0F5-8C488BD15A1F}" type="slidenum">
              <a:rPr lang="en-US" altLang="en-US" smtClean="0">
                <a:latin typeface="Arial" panose="020B0604020202020204" pitchFamily="34" charset="0"/>
              </a:rPr>
              <a:pPr>
                <a:spcBef>
                  <a:spcPct val="0"/>
                </a:spcBef>
              </a:pPr>
              <a:t>8</a:t>
            </a:fld>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7FF920F-599D-4FB7-81DD-83F4B8F19E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B8A2312E-F5D6-40D2-9D48-E67D4FE8B8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0B70CB72-4273-4D8B-9A5C-193344038B1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7E11F55-7857-401B-9DD8-CCAACAFC43FE}" type="slidenum">
              <a:rPr lang="en-US" altLang="en-US" smtClean="0">
                <a:latin typeface="Arial" panose="020B0604020202020204" pitchFamily="34" charset="0"/>
              </a:rPr>
              <a:pPr>
                <a:spcBef>
                  <a:spcPct val="0"/>
                </a:spcBef>
              </a:pPr>
              <a:t>9</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071981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20122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07645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2400"/>
            <a:ext cx="607695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40315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cSld name="Title, Text, and Content">
    <p:spTree>
      <p:nvGrpSpPr>
        <p:cNvPr id="1" name=""/>
        <p:cNvGrpSpPr/>
        <p:nvPr/>
      </p:nvGrpSpPr>
      <p:grpSpPr>
        <a:xfrm>
          <a:off x="0" y="0"/>
          <a:ext cx="0" cy="0"/>
          <a:chOff x="0" y="0"/>
          <a:chExt cx="0" cy="0"/>
        </a:xfrm>
      </p:grpSpPr>
      <p:pic>
        <p:nvPicPr>
          <p:cNvPr id="5" name="Picture 9" descr="untitled">
            <a:extLst>
              <a:ext uri="{FF2B5EF4-FFF2-40B4-BE49-F238E27FC236}">
                <a16:creationId xmlns:a16="http://schemas.microsoft.com/office/drawing/2014/main" id="{1A0809AE-B80D-4628-83F1-D427CA459B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27">
            <a:extLst>
              <a:ext uri="{FF2B5EF4-FFF2-40B4-BE49-F238E27FC236}">
                <a16:creationId xmlns:a16="http://schemas.microsoft.com/office/drawing/2014/main" id="{F66B9104-B253-422A-A5D6-17A727A49596}"/>
              </a:ext>
            </a:extLst>
          </p:cNvPr>
          <p:cNvSpPr txBox="1">
            <a:spLocks noChangeArrowheads="1"/>
          </p:cNvSpPr>
          <p:nvPr userDrawn="1"/>
        </p:nvSpPr>
        <p:spPr bwMode="auto">
          <a:xfrm>
            <a:off x="8229600" y="6434138"/>
            <a:ext cx="8096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en-US" altLang="en-US" sz="1000">
                <a:solidFill>
                  <a:srgbClr val="282828"/>
                </a:solidFill>
                <a:latin typeface="Times New Roman" panose="02020603050405020304" pitchFamily="18" charset="0"/>
              </a:rPr>
              <a:t>4-</a:t>
            </a:r>
            <a:fld id="{A46F7B17-FAE9-4DA1-9F94-40E1CDA46BC1}" type="slidenum">
              <a:rPr lang="en-US" altLang="en-US" sz="1000" smtClean="0">
                <a:solidFill>
                  <a:srgbClr val="282828"/>
                </a:solidFill>
                <a:latin typeface="Times New Roman" panose="02020603050405020304" pitchFamily="18" charset="0"/>
              </a:rPr>
              <a:pPr algn="r" eaLnBrk="1" hangingPunct="1">
                <a:defRPr/>
              </a:pPr>
              <a:t>‹#›</a:t>
            </a:fld>
            <a:endParaRPr lang="en-US" altLang="en-US" sz="1000">
              <a:solidFill>
                <a:srgbClr val="282828"/>
              </a:solidFill>
              <a:latin typeface="Times New Roman" panose="02020603050405020304" pitchFamily="18" charset="0"/>
            </a:endParaRPr>
          </a:p>
        </p:txBody>
      </p:sp>
      <p:sp>
        <p:nvSpPr>
          <p:cNvPr id="2" name="Title 1"/>
          <p:cNvSpPr>
            <a:spLocks noGrp="1"/>
          </p:cNvSpPr>
          <p:nvPr>
            <p:ph type="title"/>
          </p:nvPr>
        </p:nvSpPr>
        <p:spPr>
          <a:xfrm>
            <a:off x="412751" y="274760"/>
            <a:ext cx="8731250" cy="963490"/>
          </a:xfrm>
        </p:spPr>
        <p:txBody>
          <a:bodyPr/>
          <a:lstStyle/>
          <a:p>
            <a:r>
              <a:rPr lang="en-US"/>
              <a:t>Click to edit Master title style</a:t>
            </a:r>
          </a:p>
        </p:txBody>
      </p:sp>
      <p:sp>
        <p:nvSpPr>
          <p:cNvPr id="3" name="Text Placeholder 2"/>
          <p:cNvSpPr>
            <a:spLocks noGrp="1"/>
          </p:cNvSpPr>
          <p:nvPr>
            <p:ph type="body" sz="half" idx="1"/>
          </p:nvPr>
        </p:nvSpPr>
        <p:spPr>
          <a:xfrm>
            <a:off x="432154" y="1434247"/>
            <a:ext cx="4201583" cy="5154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3070" y="1434247"/>
            <a:ext cx="4203347" cy="5154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80081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0957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709130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700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700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8934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51149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29693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2276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5040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570866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DFA7E0F-B8A0-4C79-BEAA-589CA57E21AB}"/>
              </a:ext>
            </a:extLst>
          </p:cNvPr>
          <p:cNvSpPr>
            <a:spLocks noGrp="1" noChangeArrowheads="1"/>
          </p:cNvSpPr>
          <p:nvPr>
            <p:ph type="title"/>
          </p:nvPr>
        </p:nvSpPr>
        <p:spPr bwMode="auto">
          <a:xfrm>
            <a:off x="5334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19DB73F-868B-4220-BA7C-22C29A789FCC}"/>
              </a:ext>
            </a:extLst>
          </p:cNvPr>
          <p:cNvSpPr>
            <a:spLocks noGrp="1" noChangeArrowheads="1"/>
          </p:cNvSpPr>
          <p:nvPr>
            <p:ph type="body" idx="1"/>
          </p:nvPr>
        </p:nvSpPr>
        <p:spPr bwMode="auto">
          <a:xfrm>
            <a:off x="457200" y="15700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8" name="Picture 9" descr="untitled">
            <a:extLst>
              <a:ext uri="{FF2B5EF4-FFF2-40B4-BE49-F238E27FC236}">
                <a16:creationId xmlns:a16="http://schemas.microsoft.com/office/drawing/2014/main" id="{9599BFFF-242A-41C3-A4AD-8F46C3EEAD6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27">
            <a:extLst>
              <a:ext uri="{FF2B5EF4-FFF2-40B4-BE49-F238E27FC236}">
                <a16:creationId xmlns:a16="http://schemas.microsoft.com/office/drawing/2014/main" id="{852EE89F-084B-4174-A4DA-B477C187905F}"/>
              </a:ext>
            </a:extLst>
          </p:cNvPr>
          <p:cNvSpPr txBox="1">
            <a:spLocks noChangeArrowheads="1"/>
          </p:cNvSpPr>
          <p:nvPr userDrawn="1"/>
        </p:nvSpPr>
        <p:spPr bwMode="auto">
          <a:xfrm>
            <a:off x="8229600" y="6434138"/>
            <a:ext cx="8096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en-US" altLang="en-US" sz="1000">
                <a:solidFill>
                  <a:srgbClr val="282828"/>
                </a:solidFill>
                <a:latin typeface="Times New Roman" panose="02020603050405020304" pitchFamily="18" charset="0"/>
              </a:rPr>
              <a:t>4-</a:t>
            </a:r>
            <a:fld id="{B7F651B4-2980-4233-96E5-FB670EF0F6E3}" type="slidenum">
              <a:rPr lang="en-US" altLang="en-US" sz="1000" smtClean="0">
                <a:solidFill>
                  <a:srgbClr val="282828"/>
                </a:solidFill>
                <a:latin typeface="Times New Roman" panose="02020603050405020304" pitchFamily="18" charset="0"/>
              </a:rPr>
              <a:pPr algn="r" eaLnBrk="1" hangingPunct="1">
                <a:defRPr/>
              </a:pPr>
              <a:t>‹#›</a:t>
            </a:fld>
            <a:endParaRPr lang="en-US" altLang="en-US" sz="1000">
              <a:solidFill>
                <a:srgbClr val="282828"/>
              </a:solidFill>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 id="2147483855" r:id="rId12"/>
  </p:sldLayoutIdLst>
  <p:hf hdr="0" ftr="0" dt="0"/>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Century Gothic" pitchFamily="34" charset="0"/>
        </a:defRPr>
      </a:lvl2pPr>
      <a:lvl3pPr algn="ctr" rtl="0" eaLnBrk="0" fontAlgn="base" hangingPunct="0">
        <a:spcBef>
          <a:spcPct val="0"/>
        </a:spcBef>
        <a:spcAft>
          <a:spcPct val="0"/>
        </a:spcAft>
        <a:defRPr sz="4400">
          <a:solidFill>
            <a:schemeClr val="bg1"/>
          </a:solidFill>
          <a:latin typeface="Century Gothic" pitchFamily="34" charset="0"/>
        </a:defRPr>
      </a:lvl3pPr>
      <a:lvl4pPr algn="ctr" rtl="0" eaLnBrk="0" fontAlgn="base" hangingPunct="0">
        <a:spcBef>
          <a:spcPct val="0"/>
        </a:spcBef>
        <a:spcAft>
          <a:spcPct val="0"/>
        </a:spcAft>
        <a:defRPr sz="4400">
          <a:solidFill>
            <a:schemeClr val="bg1"/>
          </a:solidFill>
          <a:latin typeface="Century Gothic" pitchFamily="34" charset="0"/>
        </a:defRPr>
      </a:lvl4pPr>
      <a:lvl5pPr algn="ctr" rtl="0" eaLnBrk="0" fontAlgn="base" hangingPunct="0">
        <a:spcBef>
          <a:spcPct val="0"/>
        </a:spcBef>
        <a:spcAft>
          <a:spcPct val="0"/>
        </a:spcAft>
        <a:defRPr sz="4400">
          <a:solidFill>
            <a:schemeClr val="bg1"/>
          </a:solidFill>
          <a:latin typeface="Century Gothic" pitchFamily="34" charset="0"/>
        </a:defRPr>
      </a:lvl5pPr>
      <a:lvl6pPr marL="457200" algn="ctr" rtl="0" eaLnBrk="1" fontAlgn="base" hangingPunct="1">
        <a:spcBef>
          <a:spcPct val="0"/>
        </a:spcBef>
        <a:spcAft>
          <a:spcPct val="0"/>
        </a:spcAft>
        <a:defRPr sz="4400">
          <a:solidFill>
            <a:schemeClr val="bg1"/>
          </a:solidFill>
          <a:latin typeface="Arial" charset="0"/>
        </a:defRPr>
      </a:lvl6pPr>
      <a:lvl7pPr marL="914400" algn="ctr" rtl="0" eaLnBrk="1" fontAlgn="base" hangingPunct="1">
        <a:spcBef>
          <a:spcPct val="0"/>
        </a:spcBef>
        <a:spcAft>
          <a:spcPct val="0"/>
        </a:spcAft>
        <a:defRPr sz="4400">
          <a:solidFill>
            <a:schemeClr val="bg1"/>
          </a:solidFill>
          <a:latin typeface="Arial" charset="0"/>
        </a:defRPr>
      </a:lvl7pPr>
      <a:lvl8pPr marL="1371600" algn="ctr" rtl="0" eaLnBrk="1" fontAlgn="base" hangingPunct="1">
        <a:spcBef>
          <a:spcPct val="0"/>
        </a:spcBef>
        <a:spcAft>
          <a:spcPct val="0"/>
        </a:spcAft>
        <a:defRPr sz="4400">
          <a:solidFill>
            <a:schemeClr val="bg1"/>
          </a:solidFill>
          <a:latin typeface="Arial" charset="0"/>
        </a:defRPr>
      </a:lvl8pPr>
      <a:lvl9pPr marL="1828800" algn="ctr" rtl="0" eaLnBrk="1" fontAlgn="base" hangingPunct="1">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www.sec.gov/about/laws/soa2002.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C599A67-72F8-45F4-B8A5-CCDF9E79E705}"/>
              </a:ext>
            </a:extLst>
          </p:cNvPr>
          <p:cNvSpPr>
            <a:spLocks noChangeArrowheads="1"/>
          </p:cNvSpPr>
          <p:nvPr/>
        </p:nvSpPr>
        <p:spPr bwMode="auto">
          <a:xfrm>
            <a:off x="2146300" y="1042988"/>
            <a:ext cx="6986588" cy="1393825"/>
          </a:xfrm>
          <a:prstGeom prst="rect">
            <a:avLst/>
          </a:prstGeom>
          <a:solidFill>
            <a:srgbClr val="F2F1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099" name="Rectangle 3">
            <a:extLst>
              <a:ext uri="{FF2B5EF4-FFF2-40B4-BE49-F238E27FC236}">
                <a16:creationId xmlns:a16="http://schemas.microsoft.com/office/drawing/2014/main" id="{D4D0AF6A-980B-47F6-91CE-FAB6D3BE7ACE}"/>
              </a:ext>
            </a:extLst>
          </p:cNvPr>
          <p:cNvSpPr>
            <a:spLocks noGrp="1" noChangeArrowheads="1"/>
          </p:cNvSpPr>
          <p:nvPr>
            <p:ph type="ctrTitle" idx="4294967295"/>
          </p:nvPr>
        </p:nvSpPr>
        <p:spPr>
          <a:xfrm>
            <a:off x="2209800" y="1143000"/>
            <a:ext cx="6770688" cy="1249363"/>
          </a:xfrm>
        </p:spPr>
        <p:txBody>
          <a:bodyPr lIns="91431" tIns="45715" rIns="91431" bIns="45715"/>
          <a:lstStyle/>
          <a:p>
            <a:pPr algn="r" eaLnBrk="1" hangingPunct="1"/>
            <a:r>
              <a:rPr lang="en-US" altLang="en-US" sz="3000" b="1">
                <a:solidFill>
                  <a:schemeClr val="tx2"/>
                </a:solidFill>
              </a:rPr>
              <a:t>Business Ethics, Corporate Social Responsibility, Corporate Governance, and Critical Thinking</a:t>
            </a:r>
            <a:r>
              <a:rPr lang="en-US" altLang="en-US" sz="3000">
                <a:solidFill>
                  <a:schemeClr val="tx2"/>
                </a:solidFill>
              </a:rPr>
              <a:t> </a:t>
            </a:r>
          </a:p>
        </p:txBody>
      </p:sp>
      <p:sp>
        <p:nvSpPr>
          <p:cNvPr id="4100" name="Rectangle 4">
            <a:extLst>
              <a:ext uri="{FF2B5EF4-FFF2-40B4-BE49-F238E27FC236}">
                <a16:creationId xmlns:a16="http://schemas.microsoft.com/office/drawing/2014/main" id="{1A7E8ACD-2955-4A5E-8AA8-36C8D350AEBE}"/>
              </a:ext>
            </a:extLst>
          </p:cNvPr>
          <p:cNvSpPr>
            <a:spLocks noChangeArrowheads="1"/>
          </p:cNvSpPr>
          <p:nvPr/>
        </p:nvSpPr>
        <p:spPr bwMode="auto">
          <a:xfrm>
            <a:off x="0" y="0"/>
            <a:ext cx="9144000" cy="1069975"/>
          </a:xfrm>
          <a:prstGeom prst="rect">
            <a:avLst/>
          </a:prstGeom>
          <a:solidFill>
            <a:schemeClr val="bg2">
              <a:lumMod val="90000"/>
            </a:schemeClr>
          </a:solidFill>
          <a:ln w="9525">
            <a:noFill/>
            <a:miter lim="800000"/>
            <a:headEnd/>
            <a:tailEnd/>
          </a:ln>
          <a:effectLst/>
        </p:spPr>
        <p:txBody>
          <a:bodyPr wrap="none" lIns="103236" tIns="51618" rIns="103236" bIns="51618" anchor="ctr"/>
          <a:lstStyle/>
          <a:p>
            <a:pPr eaLnBrk="1" hangingPunct="1">
              <a:defRPr/>
            </a:pPr>
            <a:endParaRPr lang="en-US">
              <a:latin typeface="Arial" charset="0"/>
            </a:endParaRPr>
          </a:p>
        </p:txBody>
      </p:sp>
      <p:sp>
        <p:nvSpPr>
          <p:cNvPr id="4101" name="Oval 5">
            <a:extLst>
              <a:ext uri="{FF2B5EF4-FFF2-40B4-BE49-F238E27FC236}">
                <a16:creationId xmlns:a16="http://schemas.microsoft.com/office/drawing/2014/main" id="{7C2F349A-4165-4906-96C8-6C1751141059}"/>
              </a:ext>
            </a:extLst>
          </p:cNvPr>
          <p:cNvSpPr>
            <a:spLocks noChangeArrowheads="1"/>
          </p:cNvSpPr>
          <p:nvPr/>
        </p:nvSpPr>
        <p:spPr bwMode="auto">
          <a:xfrm>
            <a:off x="5656263" y="709613"/>
            <a:ext cx="271462"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P</a:t>
            </a:r>
          </a:p>
        </p:txBody>
      </p:sp>
      <p:sp>
        <p:nvSpPr>
          <p:cNvPr id="4102" name="Oval 6">
            <a:extLst>
              <a:ext uri="{FF2B5EF4-FFF2-40B4-BE49-F238E27FC236}">
                <a16:creationId xmlns:a16="http://schemas.microsoft.com/office/drawing/2014/main" id="{D6CCA30E-808D-4EE0-8D57-69C60C6305F7}"/>
              </a:ext>
            </a:extLst>
          </p:cNvPr>
          <p:cNvSpPr>
            <a:spLocks noChangeArrowheads="1"/>
          </p:cNvSpPr>
          <p:nvPr/>
        </p:nvSpPr>
        <p:spPr bwMode="auto">
          <a:xfrm>
            <a:off x="5308600" y="709613"/>
            <a:ext cx="273050"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A</a:t>
            </a:r>
          </a:p>
        </p:txBody>
      </p:sp>
      <p:sp>
        <p:nvSpPr>
          <p:cNvPr id="4103" name="Oval 7">
            <a:extLst>
              <a:ext uri="{FF2B5EF4-FFF2-40B4-BE49-F238E27FC236}">
                <a16:creationId xmlns:a16="http://schemas.microsoft.com/office/drawing/2014/main" id="{4C6E2FB1-CE42-4C01-8C39-50891153EBBF}"/>
              </a:ext>
            </a:extLst>
          </p:cNvPr>
          <p:cNvSpPr>
            <a:spLocks noChangeArrowheads="1"/>
          </p:cNvSpPr>
          <p:nvPr/>
        </p:nvSpPr>
        <p:spPr bwMode="auto">
          <a:xfrm>
            <a:off x="6353175" y="706438"/>
            <a:ext cx="271463"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E</a:t>
            </a:r>
          </a:p>
        </p:txBody>
      </p:sp>
      <p:sp>
        <p:nvSpPr>
          <p:cNvPr id="4104" name="Oval 8">
            <a:extLst>
              <a:ext uri="{FF2B5EF4-FFF2-40B4-BE49-F238E27FC236}">
                <a16:creationId xmlns:a16="http://schemas.microsoft.com/office/drawing/2014/main" id="{7B2AD7D8-BA23-47F2-9EC5-5468DFF559C1}"/>
              </a:ext>
            </a:extLst>
          </p:cNvPr>
          <p:cNvSpPr>
            <a:spLocks noChangeArrowheads="1"/>
          </p:cNvSpPr>
          <p:nvPr/>
        </p:nvSpPr>
        <p:spPr bwMode="auto">
          <a:xfrm>
            <a:off x="6005513" y="709613"/>
            <a:ext cx="271462"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T</a:t>
            </a:r>
          </a:p>
        </p:txBody>
      </p:sp>
      <p:sp>
        <p:nvSpPr>
          <p:cNvPr id="4105" name="Rectangle 9">
            <a:extLst>
              <a:ext uri="{FF2B5EF4-FFF2-40B4-BE49-F238E27FC236}">
                <a16:creationId xmlns:a16="http://schemas.microsoft.com/office/drawing/2014/main" id="{11C6F05F-D011-41C7-A644-090ADF5B48B8}"/>
              </a:ext>
            </a:extLst>
          </p:cNvPr>
          <p:cNvSpPr>
            <a:spLocks noChangeArrowheads="1"/>
          </p:cNvSpPr>
          <p:nvPr/>
        </p:nvSpPr>
        <p:spPr bwMode="auto">
          <a:xfrm>
            <a:off x="0" y="1060450"/>
            <a:ext cx="2168525" cy="53403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6" name="Rectangle 10">
            <a:extLst>
              <a:ext uri="{FF2B5EF4-FFF2-40B4-BE49-F238E27FC236}">
                <a16:creationId xmlns:a16="http://schemas.microsoft.com/office/drawing/2014/main" id="{23D11E8A-5EA6-4A0A-8F4F-17C4483A02E2}"/>
              </a:ext>
            </a:extLst>
          </p:cNvPr>
          <p:cNvSpPr>
            <a:spLocks noChangeArrowheads="1"/>
          </p:cNvSpPr>
          <p:nvPr/>
        </p:nvSpPr>
        <p:spPr bwMode="auto">
          <a:xfrm>
            <a:off x="-11113" y="1409700"/>
            <a:ext cx="1127126" cy="4991100"/>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7" name="AutoShape 11">
            <a:extLst>
              <a:ext uri="{FF2B5EF4-FFF2-40B4-BE49-F238E27FC236}">
                <a16:creationId xmlns:a16="http://schemas.microsoft.com/office/drawing/2014/main" id="{E056A024-81E0-422A-9DAB-5E28A2553D5B}"/>
              </a:ext>
            </a:extLst>
          </p:cNvPr>
          <p:cNvSpPr>
            <a:spLocks noChangeArrowheads="1"/>
          </p:cNvSpPr>
          <p:nvPr/>
        </p:nvSpPr>
        <p:spPr bwMode="auto">
          <a:xfrm>
            <a:off x="-11113" y="917575"/>
            <a:ext cx="1138238" cy="495300"/>
          </a:xfrm>
          <a:prstGeom prst="rtTriangle">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8" name="Line 12">
            <a:extLst>
              <a:ext uri="{FF2B5EF4-FFF2-40B4-BE49-F238E27FC236}">
                <a16:creationId xmlns:a16="http://schemas.microsoft.com/office/drawing/2014/main" id="{381F1FDC-FAF4-4870-9800-2ED9F370D43D}"/>
              </a:ext>
            </a:extLst>
          </p:cNvPr>
          <p:cNvSpPr>
            <a:spLocks noChangeShapeType="1"/>
          </p:cNvSpPr>
          <p:nvPr/>
        </p:nvSpPr>
        <p:spPr bwMode="auto">
          <a:xfrm>
            <a:off x="0" y="515938"/>
            <a:ext cx="1220788" cy="550862"/>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lIns="103236" tIns="51618" rIns="103236" bIns="51618"/>
          <a:lstStyle/>
          <a:p>
            <a:endParaRPr lang="en-US"/>
          </a:p>
        </p:txBody>
      </p:sp>
      <p:sp>
        <p:nvSpPr>
          <p:cNvPr id="4109" name="Line 13">
            <a:extLst>
              <a:ext uri="{FF2B5EF4-FFF2-40B4-BE49-F238E27FC236}">
                <a16:creationId xmlns:a16="http://schemas.microsoft.com/office/drawing/2014/main" id="{AE5906D3-F9CD-452B-B03C-17560D881C66}"/>
              </a:ext>
            </a:extLst>
          </p:cNvPr>
          <p:cNvSpPr>
            <a:spLocks noChangeShapeType="1"/>
          </p:cNvSpPr>
          <p:nvPr/>
        </p:nvSpPr>
        <p:spPr bwMode="auto">
          <a:xfrm>
            <a:off x="1209675" y="1044575"/>
            <a:ext cx="9525" cy="5356225"/>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lIns="103236" tIns="51618" rIns="103236" bIns="51618"/>
          <a:lstStyle/>
          <a:p>
            <a:endParaRPr lang="en-US"/>
          </a:p>
        </p:txBody>
      </p:sp>
      <p:sp>
        <p:nvSpPr>
          <p:cNvPr id="4110" name="Oval 14">
            <a:extLst>
              <a:ext uri="{FF2B5EF4-FFF2-40B4-BE49-F238E27FC236}">
                <a16:creationId xmlns:a16="http://schemas.microsoft.com/office/drawing/2014/main" id="{452E1919-29A0-4C88-AD56-2FA31927D0C9}"/>
              </a:ext>
            </a:extLst>
          </p:cNvPr>
          <p:cNvSpPr>
            <a:spLocks noChangeArrowheads="1"/>
          </p:cNvSpPr>
          <p:nvPr/>
        </p:nvSpPr>
        <p:spPr bwMode="auto">
          <a:xfrm>
            <a:off x="6702425" y="709613"/>
            <a:ext cx="271463"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R</a:t>
            </a:r>
          </a:p>
        </p:txBody>
      </p:sp>
      <p:sp>
        <p:nvSpPr>
          <p:cNvPr id="4111" name="Oval 15">
            <a:extLst>
              <a:ext uri="{FF2B5EF4-FFF2-40B4-BE49-F238E27FC236}">
                <a16:creationId xmlns:a16="http://schemas.microsoft.com/office/drawing/2014/main" id="{45FA8EEE-5389-4B02-B599-77CD7C5DCD74}"/>
              </a:ext>
            </a:extLst>
          </p:cNvPr>
          <p:cNvSpPr>
            <a:spLocks noChangeArrowheads="1"/>
          </p:cNvSpPr>
          <p:nvPr/>
        </p:nvSpPr>
        <p:spPr bwMode="auto">
          <a:xfrm>
            <a:off x="4959350" y="706438"/>
            <a:ext cx="273050"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H</a:t>
            </a:r>
          </a:p>
        </p:txBody>
      </p:sp>
      <p:sp>
        <p:nvSpPr>
          <p:cNvPr id="4112" name="Oval 16">
            <a:extLst>
              <a:ext uri="{FF2B5EF4-FFF2-40B4-BE49-F238E27FC236}">
                <a16:creationId xmlns:a16="http://schemas.microsoft.com/office/drawing/2014/main" id="{CA486F08-ED46-449D-8D94-8AE002F5890A}"/>
              </a:ext>
            </a:extLst>
          </p:cNvPr>
          <p:cNvSpPr>
            <a:spLocks noChangeArrowheads="1"/>
          </p:cNvSpPr>
          <p:nvPr/>
        </p:nvSpPr>
        <p:spPr bwMode="auto">
          <a:xfrm>
            <a:off x="4613275" y="706438"/>
            <a:ext cx="271463"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C</a:t>
            </a:r>
          </a:p>
        </p:txBody>
      </p:sp>
      <p:sp>
        <p:nvSpPr>
          <p:cNvPr id="4113" name="Rectangle 17">
            <a:extLst>
              <a:ext uri="{FF2B5EF4-FFF2-40B4-BE49-F238E27FC236}">
                <a16:creationId xmlns:a16="http://schemas.microsoft.com/office/drawing/2014/main" id="{73DBC9DB-9756-412B-A0C2-884515D78775}"/>
              </a:ext>
            </a:extLst>
          </p:cNvPr>
          <p:cNvSpPr>
            <a:spLocks noChangeArrowheads="1"/>
          </p:cNvSpPr>
          <p:nvPr/>
        </p:nvSpPr>
        <p:spPr bwMode="auto">
          <a:xfrm>
            <a:off x="7165975" y="0"/>
            <a:ext cx="720725" cy="10636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0800">
                <a:solidFill>
                  <a:schemeClr val="folHlink"/>
                </a:solidFill>
                <a:latin typeface="Arial" panose="020B0604020202020204" pitchFamily="34" charset="0"/>
              </a:rPr>
              <a:t>0</a:t>
            </a:r>
          </a:p>
        </p:txBody>
      </p:sp>
      <p:sp>
        <p:nvSpPr>
          <p:cNvPr id="4114" name="Rectangle 18">
            <a:extLst>
              <a:ext uri="{FF2B5EF4-FFF2-40B4-BE49-F238E27FC236}">
                <a16:creationId xmlns:a16="http://schemas.microsoft.com/office/drawing/2014/main" id="{96302371-24D4-4E4E-9180-05D811679231}"/>
              </a:ext>
            </a:extLst>
          </p:cNvPr>
          <p:cNvSpPr>
            <a:spLocks noChangeArrowheads="1"/>
          </p:cNvSpPr>
          <p:nvPr/>
        </p:nvSpPr>
        <p:spPr bwMode="auto">
          <a:xfrm>
            <a:off x="7848600" y="0"/>
            <a:ext cx="720725" cy="10636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0800">
                <a:solidFill>
                  <a:schemeClr val="folHlink"/>
                </a:solidFill>
                <a:latin typeface="Arial" panose="020B0604020202020204" pitchFamily="34" charset="0"/>
              </a:rPr>
              <a:t>4</a:t>
            </a:r>
          </a:p>
        </p:txBody>
      </p:sp>
      <p:sp>
        <p:nvSpPr>
          <p:cNvPr id="4115" name="Rectangle 19">
            <a:extLst>
              <a:ext uri="{FF2B5EF4-FFF2-40B4-BE49-F238E27FC236}">
                <a16:creationId xmlns:a16="http://schemas.microsoft.com/office/drawing/2014/main" id="{E6FE32EF-3622-49C7-BF32-DA833399CBEE}"/>
              </a:ext>
            </a:extLst>
          </p:cNvPr>
          <p:cNvSpPr>
            <a:spLocks noChangeArrowheads="1"/>
          </p:cNvSpPr>
          <p:nvPr/>
        </p:nvSpPr>
        <p:spPr bwMode="auto">
          <a:xfrm>
            <a:off x="0" y="6705600"/>
            <a:ext cx="9144000" cy="152400"/>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16" name="Rectangle 20">
            <a:extLst>
              <a:ext uri="{FF2B5EF4-FFF2-40B4-BE49-F238E27FC236}">
                <a16:creationId xmlns:a16="http://schemas.microsoft.com/office/drawing/2014/main" id="{ABA0E004-B777-474D-9B0F-A3DEEE0A4AA7}"/>
              </a:ext>
            </a:extLst>
          </p:cNvPr>
          <p:cNvSpPr>
            <a:spLocks noChangeArrowheads="1"/>
          </p:cNvSpPr>
          <p:nvPr/>
        </p:nvSpPr>
        <p:spPr bwMode="auto">
          <a:xfrm>
            <a:off x="2590800" y="2554288"/>
            <a:ext cx="6256338"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nchor="ctr">
            <a:spAutoFit/>
          </a:bodyP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r>
              <a:rPr lang="en-US" altLang="en-US" sz="1800">
                <a:latin typeface="Arial" panose="020B0604020202020204" pitchFamily="34" charset="0"/>
              </a:rPr>
              <a:t>It is not what a lawyer tells me I may do; but what humanity, reason, and justice, tell me I ought to do.</a:t>
            </a:r>
          </a:p>
          <a:p>
            <a:pPr eaLnBrk="1" hangingPunct="1">
              <a:spcBef>
                <a:spcPct val="0"/>
              </a:spcBef>
              <a:buFontTx/>
              <a:buNone/>
            </a:pPr>
            <a:endParaRPr lang="en-US" altLang="en-US" sz="1400">
              <a:latin typeface="Arial" panose="020B0604020202020204" pitchFamily="34" charset="0"/>
            </a:endParaRPr>
          </a:p>
          <a:p>
            <a:pPr eaLnBrk="1" hangingPunct="1">
              <a:spcBef>
                <a:spcPct val="0"/>
              </a:spcBef>
              <a:buFontTx/>
              <a:buNone/>
            </a:pPr>
            <a:r>
              <a:rPr lang="en-US" altLang="en-US" sz="1800" i="1">
                <a:latin typeface="Arial" panose="020B0604020202020204" pitchFamily="34" charset="0"/>
              </a:rPr>
              <a:t>               		Edmund Burke</a:t>
            </a:r>
          </a:p>
        </p:txBody>
      </p:sp>
      <p:pic>
        <p:nvPicPr>
          <p:cNvPr id="4117" name="Picture 22" descr="lawgiver frieze">
            <a:extLst>
              <a:ext uri="{FF2B5EF4-FFF2-40B4-BE49-F238E27FC236}">
                <a16:creationId xmlns:a16="http://schemas.microsoft.com/office/drawing/2014/main" id="{088ED171-74C5-49F9-9AD5-E7D7319D5C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4669"/>
          <a:stretch>
            <a:fillRect/>
          </a:stretch>
        </p:blipFill>
        <p:spPr bwMode="auto">
          <a:xfrm>
            <a:off x="2667000" y="3733800"/>
            <a:ext cx="5880100" cy="249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8AEF1E49-E4AF-4722-B5EE-815613980A9D}"/>
              </a:ext>
            </a:extLst>
          </p:cNvPr>
          <p:cNvSpPr>
            <a:spLocks noGrp="1" noChangeArrowheads="1"/>
          </p:cNvSpPr>
          <p:nvPr>
            <p:ph type="title"/>
          </p:nvPr>
        </p:nvSpPr>
        <p:spPr>
          <a:xfrm>
            <a:off x="533400" y="152400"/>
            <a:ext cx="8229600" cy="838200"/>
          </a:xfrm>
        </p:spPr>
        <p:txBody>
          <a:bodyPr/>
          <a:lstStyle/>
          <a:p>
            <a:pPr defTabSz="1031875"/>
            <a:r>
              <a:rPr lang="en-US" altLang="en-US"/>
              <a:t>Utilitarianism</a:t>
            </a:r>
          </a:p>
        </p:txBody>
      </p:sp>
      <p:sp>
        <p:nvSpPr>
          <p:cNvPr id="22531" name="Rectangle 3">
            <a:extLst>
              <a:ext uri="{FF2B5EF4-FFF2-40B4-BE49-F238E27FC236}">
                <a16:creationId xmlns:a16="http://schemas.microsoft.com/office/drawing/2014/main" id="{15CFD1DA-EECA-4214-9E45-FCB39792394F}"/>
              </a:ext>
            </a:extLst>
          </p:cNvPr>
          <p:cNvSpPr>
            <a:spLocks noGrp="1" noChangeArrowheads="1"/>
          </p:cNvSpPr>
          <p:nvPr>
            <p:ph type="body" idx="1"/>
          </p:nvPr>
        </p:nvSpPr>
        <p:spPr>
          <a:xfrm>
            <a:off x="431800" y="1433513"/>
            <a:ext cx="6426200" cy="2147887"/>
          </a:xfrm>
        </p:spPr>
        <p:txBody>
          <a:bodyPr/>
          <a:lstStyle/>
          <a:p>
            <a:pPr marL="385763" indent="-385763" defTabSz="1031875"/>
            <a:r>
              <a:rPr lang="en-US" altLang="en-US" sz="3000">
                <a:solidFill>
                  <a:srgbClr val="001E00"/>
                </a:solidFill>
              </a:rPr>
              <a:t>Basic teleological view:  maximize utility for society as a whole with cost-benefit analysis</a:t>
            </a:r>
          </a:p>
          <a:p>
            <a:pPr marL="838200" lvl="1" indent="-322263" defTabSz="1031875"/>
            <a:r>
              <a:rPr lang="en-US" altLang="en-US" sz="2600">
                <a:solidFill>
                  <a:srgbClr val="001E00"/>
                </a:solidFill>
              </a:rPr>
              <a:t>Jeremy Bentham &amp; Stuart Mill</a:t>
            </a:r>
          </a:p>
        </p:txBody>
      </p:sp>
      <p:pic>
        <p:nvPicPr>
          <p:cNvPr id="22532" name="Picture 4" descr="QD-BWO_028R.jpg">
            <a:extLst>
              <a:ext uri="{FF2B5EF4-FFF2-40B4-BE49-F238E27FC236}">
                <a16:creationId xmlns:a16="http://schemas.microsoft.com/office/drawing/2014/main" id="{F7480524-6524-4648-B7E6-8853ECDCDCE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040563" y="1265238"/>
            <a:ext cx="2027237" cy="269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a:extLst>
              <a:ext uri="{FF2B5EF4-FFF2-40B4-BE49-F238E27FC236}">
                <a16:creationId xmlns:a16="http://schemas.microsoft.com/office/drawing/2014/main" id="{C2947691-C01C-486F-84E2-104303111D60}"/>
              </a:ext>
            </a:extLst>
          </p:cNvPr>
          <p:cNvSpPr txBox="1">
            <a:spLocks noChangeArrowheads="1"/>
          </p:cNvSpPr>
          <p:nvPr/>
        </p:nvSpPr>
        <p:spPr bwMode="auto">
          <a:xfrm>
            <a:off x="457200" y="3962400"/>
            <a:ext cx="8382000" cy="2063750"/>
          </a:xfrm>
          <a:prstGeom prst="rect">
            <a:avLst/>
          </a:prstGeom>
          <a:noFill/>
          <a:ln w="9525">
            <a:noFill/>
            <a:miter lim="800000"/>
            <a:headEnd/>
            <a:tailEnd/>
          </a:ln>
        </p:spPr>
        <p:txBody>
          <a:bodyPr anchor="t"/>
          <a:lstStyle/>
          <a:p>
            <a:pPr marL="385445" indent="-385445" defTabSz="1031875">
              <a:spcBef>
                <a:spcPct val="20000"/>
              </a:spcBef>
              <a:buFontTx/>
              <a:buChar char="•"/>
              <a:defRPr/>
            </a:pPr>
            <a:r>
              <a:rPr lang="en-US" sz="3000" b="1" kern="0" dirty="0">
                <a:solidFill>
                  <a:srgbClr val="001E00"/>
                </a:solidFill>
                <a:latin typeface="+mn-lt"/>
              </a:rPr>
              <a:t>Strength </a:t>
            </a:r>
            <a:r>
              <a:rPr lang="en-US" sz="3000" kern="0" dirty="0">
                <a:solidFill>
                  <a:srgbClr val="001E00"/>
                </a:solidFill>
                <a:latin typeface="+mn-lt"/>
              </a:rPr>
              <a:t>of theory is in the simplicity of a cost-benefit analysis</a:t>
            </a:r>
            <a:endParaRPr lang="en-US"/>
          </a:p>
          <a:p>
            <a:pPr marL="385445" indent="-385445" defTabSz="1031875">
              <a:spcBef>
                <a:spcPct val="20000"/>
              </a:spcBef>
              <a:buFontTx/>
              <a:buChar char="•"/>
              <a:defRPr/>
            </a:pPr>
            <a:r>
              <a:rPr lang="en-US" sz="3000" b="1" kern="0" dirty="0">
                <a:solidFill>
                  <a:srgbClr val="001E00"/>
                </a:solidFill>
                <a:latin typeface="+mn-lt"/>
              </a:rPr>
              <a:t>Criticism </a:t>
            </a:r>
            <a:r>
              <a:rPr lang="en-US" sz="3000" kern="0" dirty="0">
                <a:solidFill>
                  <a:srgbClr val="001E00"/>
                </a:solidFill>
                <a:latin typeface="+mn-lt"/>
              </a:rPr>
              <a:t>of theory:  how does a person measure all the costs and benefits?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46DC8E67-1D03-458A-AF6D-3B5DE3BA21E2}"/>
              </a:ext>
            </a:extLst>
          </p:cNvPr>
          <p:cNvSpPr>
            <a:spLocks noGrp="1" noChangeArrowheads="1"/>
          </p:cNvSpPr>
          <p:nvPr>
            <p:ph type="title"/>
          </p:nvPr>
        </p:nvSpPr>
        <p:spPr>
          <a:xfrm>
            <a:off x="43543" y="152400"/>
            <a:ext cx="8995786" cy="838200"/>
          </a:xfrm>
        </p:spPr>
        <p:txBody>
          <a:bodyPr/>
          <a:lstStyle/>
          <a:p>
            <a:pPr defTabSz="1031875"/>
            <a:r>
              <a:rPr lang="en-US" altLang="en-US" sz="4000" dirty="0"/>
              <a:t>Profit Maximization (Shareholder)</a:t>
            </a:r>
          </a:p>
        </p:txBody>
      </p:sp>
      <p:sp>
        <p:nvSpPr>
          <p:cNvPr id="24579" name="Rectangle 3">
            <a:extLst>
              <a:ext uri="{FF2B5EF4-FFF2-40B4-BE49-F238E27FC236}">
                <a16:creationId xmlns:a16="http://schemas.microsoft.com/office/drawing/2014/main" id="{0E9236CB-5E06-4953-B476-0A14C08D84F6}"/>
              </a:ext>
            </a:extLst>
          </p:cNvPr>
          <p:cNvSpPr>
            <a:spLocks noGrp="1" noChangeArrowheads="1"/>
          </p:cNvSpPr>
          <p:nvPr>
            <p:ph type="body" idx="1"/>
          </p:nvPr>
        </p:nvSpPr>
        <p:spPr>
          <a:xfrm>
            <a:off x="304800" y="1433513"/>
            <a:ext cx="8458200" cy="4510087"/>
          </a:xfrm>
        </p:spPr>
        <p:txBody>
          <a:bodyPr/>
          <a:lstStyle/>
          <a:p>
            <a:pPr marL="385445" indent="-385445" defTabSz="1031875"/>
            <a:r>
              <a:rPr lang="en-US" altLang="en-US" sz="3000" dirty="0">
                <a:solidFill>
                  <a:srgbClr val="001E00"/>
                </a:solidFill>
              </a:rPr>
              <a:t>Basic teleological view:  maximize the firm’s long-run profits within the limits of law</a:t>
            </a:r>
            <a:endParaRPr lang="en-US" dirty="0"/>
          </a:p>
          <a:p>
            <a:pPr marL="838200" lvl="1" indent="-321945" defTabSz="1031875"/>
            <a:r>
              <a:rPr lang="en-US" altLang="en-US" sz="2600" dirty="0">
                <a:solidFill>
                  <a:srgbClr val="001E00"/>
                </a:solidFill>
              </a:rPr>
              <a:t>From economists Adam Smith, Milton Friedman, and Thomas Sowell</a:t>
            </a:r>
          </a:p>
          <a:p>
            <a:pPr marL="838200" lvl="1" indent="-321945" defTabSz="1031875"/>
            <a:r>
              <a:rPr lang="en-US" altLang="en-US" sz="2600" dirty="0">
                <a:solidFill>
                  <a:srgbClr val="001E00"/>
                </a:solidFill>
              </a:rPr>
              <a:t>If legal, then ethical</a:t>
            </a:r>
          </a:p>
          <a:p>
            <a:pPr marL="385445" indent="-385445" defTabSz="1031875"/>
            <a:r>
              <a:rPr lang="en-US" altLang="en-US" sz="3000" b="1" dirty="0">
                <a:solidFill>
                  <a:srgbClr val="001E00"/>
                </a:solidFill>
              </a:rPr>
              <a:t>Strength</a:t>
            </a:r>
            <a:r>
              <a:rPr lang="en-US" altLang="en-US" sz="3000" dirty="0">
                <a:solidFill>
                  <a:srgbClr val="001E00"/>
                </a:solidFill>
              </a:rPr>
              <a:t> of the theory is focus on profits as a mechanism for creating social benefit</a:t>
            </a:r>
          </a:p>
          <a:p>
            <a:pPr marL="385445" indent="-385445" defTabSz="1031875"/>
            <a:r>
              <a:rPr lang="en-US" altLang="en-US" sz="3000" b="1" dirty="0">
                <a:solidFill>
                  <a:srgbClr val="001E00"/>
                </a:solidFill>
              </a:rPr>
              <a:t>Criticism</a:t>
            </a:r>
            <a:r>
              <a:rPr lang="en-US" altLang="en-US" sz="3000" dirty="0">
                <a:solidFill>
                  <a:srgbClr val="001E00"/>
                </a:solidFill>
              </a:rPr>
              <a:t> of the theory: underlying assumptions may be flawed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492B10E6-779B-4A2F-A73B-F477B23AD35C}"/>
              </a:ext>
            </a:extLst>
          </p:cNvPr>
          <p:cNvSpPr>
            <a:spLocks noGrp="1" noChangeArrowheads="1"/>
          </p:cNvSpPr>
          <p:nvPr>
            <p:ph type="title"/>
          </p:nvPr>
        </p:nvSpPr>
        <p:spPr>
          <a:xfrm>
            <a:off x="533400" y="152400"/>
            <a:ext cx="8229600" cy="838200"/>
          </a:xfrm>
        </p:spPr>
        <p:txBody>
          <a:bodyPr/>
          <a:lstStyle/>
          <a:p>
            <a:pPr defTabSz="1031875"/>
            <a:r>
              <a:rPr lang="en-US" altLang="en-US"/>
              <a:t>Virtue Theory</a:t>
            </a:r>
          </a:p>
        </p:txBody>
      </p:sp>
      <p:sp>
        <p:nvSpPr>
          <p:cNvPr id="26627" name="Rectangle 3">
            <a:extLst>
              <a:ext uri="{FF2B5EF4-FFF2-40B4-BE49-F238E27FC236}">
                <a16:creationId xmlns:a16="http://schemas.microsoft.com/office/drawing/2014/main" id="{1F1C733F-E5D4-40A0-8EFB-9EA444DFE07A}"/>
              </a:ext>
            </a:extLst>
          </p:cNvPr>
          <p:cNvSpPr>
            <a:spLocks noGrp="1" noChangeArrowheads="1"/>
          </p:cNvSpPr>
          <p:nvPr>
            <p:ph type="body" idx="1"/>
          </p:nvPr>
        </p:nvSpPr>
        <p:spPr>
          <a:xfrm>
            <a:off x="304800" y="1433513"/>
            <a:ext cx="8458200" cy="4967287"/>
          </a:xfrm>
        </p:spPr>
        <p:txBody>
          <a:bodyPr/>
          <a:lstStyle/>
          <a:p>
            <a:pPr marL="385763" indent="-385763" defTabSz="1031875"/>
            <a:r>
              <a:rPr lang="en-US" altLang="en-US" sz="3000">
                <a:solidFill>
                  <a:srgbClr val="001E00"/>
                </a:solidFill>
              </a:rPr>
              <a:t>Hightlights the </a:t>
            </a:r>
            <a:r>
              <a:rPr lang="en-US" altLang="en-US" sz="3000" b="1">
                <a:solidFill>
                  <a:srgbClr val="001E00"/>
                </a:solidFill>
              </a:rPr>
              <a:t>importance of character </a:t>
            </a:r>
            <a:r>
              <a:rPr lang="en-US" altLang="en-US" sz="3000">
                <a:solidFill>
                  <a:srgbClr val="001E00"/>
                </a:solidFill>
              </a:rPr>
              <a:t>– both for individuals and an organization</a:t>
            </a:r>
          </a:p>
          <a:p>
            <a:pPr marL="385763" indent="-385763" defTabSz="1031875"/>
            <a:r>
              <a:rPr lang="en-US" altLang="en-US" sz="3000">
                <a:solidFill>
                  <a:srgbClr val="001E00"/>
                </a:solidFill>
              </a:rPr>
              <a:t>Demands individuals and organizations know their values and how they correlate to identity, habits, and ways of engaging with others.</a:t>
            </a:r>
          </a:p>
          <a:p>
            <a:pPr marL="785813" lvl="1" indent="-385763" defTabSz="1031875"/>
            <a:r>
              <a:rPr lang="en-US" altLang="en-US" sz="2600">
                <a:solidFill>
                  <a:srgbClr val="001E00"/>
                </a:solidFill>
              </a:rPr>
              <a:t>Who are you? What values are most important to you? What is your corporate purpose? What are your corporate values? Are your corporate actions and our values integrated?</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950399CE-8EC4-4A4A-9540-682AFD363829}"/>
              </a:ext>
            </a:extLst>
          </p:cNvPr>
          <p:cNvSpPr>
            <a:spLocks noGrp="1" noChangeArrowheads="1"/>
          </p:cNvSpPr>
          <p:nvPr>
            <p:ph type="title"/>
          </p:nvPr>
        </p:nvSpPr>
        <p:spPr>
          <a:xfrm>
            <a:off x="533400" y="152400"/>
            <a:ext cx="8229600" cy="838200"/>
          </a:xfrm>
        </p:spPr>
        <p:txBody>
          <a:bodyPr/>
          <a:lstStyle/>
          <a:p>
            <a:pPr defTabSz="1031875"/>
            <a:r>
              <a:rPr lang="en-US" altLang="en-US"/>
              <a:t>Virtue Theory</a:t>
            </a:r>
          </a:p>
        </p:txBody>
      </p:sp>
      <p:sp>
        <p:nvSpPr>
          <p:cNvPr id="28675" name="Rectangle 3">
            <a:extLst>
              <a:ext uri="{FF2B5EF4-FFF2-40B4-BE49-F238E27FC236}">
                <a16:creationId xmlns:a16="http://schemas.microsoft.com/office/drawing/2014/main" id="{C5CFEC34-E2ED-4BF6-A469-C56255269B8D}"/>
              </a:ext>
            </a:extLst>
          </p:cNvPr>
          <p:cNvSpPr>
            <a:spLocks noGrp="1" noChangeArrowheads="1"/>
          </p:cNvSpPr>
          <p:nvPr>
            <p:ph type="body" idx="1"/>
          </p:nvPr>
        </p:nvSpPr>
        <p:spPr>
          <a:xfrm>
            <a:off x="304800" y="1433513"/>
            <a:ext cx="8458200" cy="4967287"/>
          </a:xfrm>
        </p:spPr>
        <p:txBody>
          <a:bodyPr/>
          <a:lstStyle/>
          <a:p>
            <a:pPr marL="385763" indent="-385763" defTabSz="1031875"/>
            <a:r>
              <a:rPr lang="en-US" altLang="en-US" sz="3000" b="1">
                <a:solidFill>
                  <a:srgbClr val="001E00"/>
                </a:solidFill>
              </a:rPr>
              <a:t>Strengths:</a:t>
            </a:r>
            <a:r>
              <a:rPr lang="en-US" altLang="en-US" sz="3000">
                <a:solidFill>
                  <a:srgbClr val="001E00"/>
                </a:solidFill>
              </a:rPr>
              <a:t> acting with regard to one’s self interest is a hallmark of the human condition</a:t>
            </a:r>
          </a:p>
          <a:p>
            <a:pPr marL="385763" indent="-385763" defTabSz="1031875"/>
            <a:r>
              <a:rPr lang="en-US" altLang="en-US" sz="3000" b="1">
                <a:solidFill>
                  <a:srgbClr val="001E00"/>
                </a:solidFill>
              </a:rPr>
              <a:t>Criticisms:</a:t>
            </a:r>
            <a:r>
              <a:rPr lang="en-US" altLang="en-US" sz="3000">
                <a:solidFill>
                  <a:srgbClr val="001E00"/>
                </a:solidFill>
              </a:rPr>
              <a:t>  too subjective, limited in scope, difficult to be useful, especially in a corporate context.</a:t>
            </a:r>
            <a:endParaRPr lang="en-US" altLang="en-US" sz="2600">
              <a:solidFill>
                <a:srgbClr val="001E00"/>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30FE9BFE-AD5A-468F-8922-98A0B89D7F12}"/>
              </a:ext>
            </a:extLst>
          </p:cNvPr>
          <p:cNvSpPr>
            <a:spLocks noGrp="1" noChangeArrowheads="1"/>
          </p:cNvSpPr>
          <p:nvPr>
            <p:ph type="title"/>
          </p:nvPr>
        </p:nvSpPr>
        <p:spPr>
          <a:xfrm>
            <a:off x="381000" y="152400"/>
            <a:ext cx="8382000" cy="838200"/>
          </a:xfrm>
        </p:spPr>
        <p:txBody>
          <a:bodyPr/>
          <a:lstStyle/>
          <a:p>
            <a:pPr defTabSz="1031875"/>
            <a:r>
              <a:rPr lang="en-US" altLang="en-US"/>
              <a:t>Business Stakeholders</a:t>
            </a:r>
          </a:p>
        </p:txBody>
      </p:sp>
      <p:sp>
        <p:nvSpPr>
          <p:cNvPr id="30723" name="Rectangle 3">
            <a:extLst>
              <a:ext uri="{FF2B5EF4-FFF2-40B4-BE49-F238E27FC236}">
                <a16:creationId xmlns:a16="http://schemas.microsoft.com/office/drawing/2014/main" id="{8618485E-3A00-46CA-A2FB-FC4F024D687D}"/>
              </a:ext>
            </a:extLst>
          </p:cNvPr>
          <p:cNvSpPr>
            <a:spLocks noGrp="1" noChangeArrowheads="1"/>
          </p:cNvSpPr>
          <p:nvPr>
            <p:ph type="body" idx="1"/>
          </p:nvPr>
        </p:nvSpPr>
        <p:spPr>
          <a:xfrm>
            <a:off x="431800" y="1433513"/>
            <a:ext cx="8331200" cy="4662487"/>
          </a:xfrm>
        </p:spPr>
        <p:txBody>
          <a:bodyPr/>
          <a:lstStyle/>
          <a:p>
            <a:pPr marL="385763" indent="-385763" defTabSz="1031875"/>
            <a:r>
              <a:rPr lang="en-US" altLang="en-US" b="1"/>
              <a:t>Stakeholders </a:t>
            </a:r>
            <a:r>
              <a:rPr lang="en-US" altLang="en-US"/>
              <a:t>are internal and external to the firm and include society as a whole</a:t>
            </a:r>
          </a:p>
          <a:p>
            <a:pPr marL="385763" indent="-385763" defTabSz="1031875"/>
            <a:r>
              <a:rPr lang="en-US" altLang="en-US"/>
              <a:t>Stakeholders have their own interests in the particular business actions of a company</a:t>
            </a:r>
          </a:p>
          <a:p>
            <a:pPr marL="838200" lvl="1" indent="-322263" defTabSz="1031875"/>
            <a:r>
              <a:rPr lang="en-US" altLang="en-US"/>
              <a:t>Examining stakeholder interests supports efforts by a company to engage in corporate social responsibility</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D08A6E23-C956-417E-9C82-8C8FBD28385C}"/>
              </a:ext>
            </a:extLst>
          </p:cNvPr>
          <p:cNvSpPr>
            <a:spLocks noGrp="1" noChangeArrowheads="1"/>
          </p:cNvSpPr>
          <p:nvPr>
            <p:ph type="title"/>
          </p:nvPr>
        </p:nvSpPr>
        <p:spPr>
          <a:xfrm>
            <a:off x="0" y="0"/>
            <a:ext cx="9144000" cy="990600"/>
          </a:xfrm>
        </p:spPr>
        <p:txBody>
          <a:bodyPr/>
          <a:lstStyle/>
          <a:p>
            <a:pPr defTabSz="1031875"/>
            <a:r>
              <a:rPr lang="en-US" altLang="en-US" sz="4000"/>
              <a:t>Guidelines for </a:t>
            </a:r>
            <a:br>
              <a:rPr lang="en-US" altLang="en-US" sz="4000"/>
            </a:br>
            <a:r>
              <a:rPr lang="en-US" altLang="en-US" sz="4000"/>
              <a:t>Ethical Decision Making</a:t>
            </a:r>
          </a:p>
        </p:txBody>
      </p:sp>
      <p:pic>
        <p:nvPicPr>
          <p:cNvPr id="32771" name="Picture 5">
            <a:extLst>
              <a:ext uri="{FF2B5EF4-FFF2-40B4-BE49-F238E27FC236}">
                <a16:creationId xmlns:a16="http://schemas.microsoft.com/office/drawing/2014/main" id="{84648882-4B72-4F86-9450-46414C8248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 y="1736725"/>
            <a:ext cx="8993188"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B872575D-DD1B-4A05-BEC9-7E779F87B0BD}"/>
              </a:ext>
            </a:extLst>
          </p:cNvPr>
          <p:cNvSpPr>
            <a:spLocks noGrp="1" noChangeArrowheads="1"/>
          </p:cNvSpPr>
          <p:nvPr>
            <p:ph type="title"/>
          </p:nvPr>
        </p:nvSpPr>
        <p:spPr>
          <a:xfrm>
            <a:off x="533400" y="152400"/>
            <a:ext cx="8229600" cy="838200"/>
          </a:xfrm>
        </p:spPr>
        <p:txBody>
          <a:bodyPr/>
          <a:lstStyle/>
          <a:p>
            <a:pPr defTabSz="1031875"/>
            <a:r>
              <a:rPr lang="en-US" altLang="en-US"/>
              <a:t>Apply the Nine Factors</a:t>
            </a:r>
          </a:p>
        </p:txBody>
      </p:sp>
      <p:sp>
        <p:nvSpPr>
          <p:cNvPr id="34819" name="Rectangle 3">
            <a:extLst>
              <a:ext uri="{FF2B5EF4-FFF2-40B4-BE49-F238E27FC236}">
                <a16:creationId xmlns:a16="http://schemas.microsoft.com/office/drawing/2014/main" id="{CC8BC097-FBDB-4091-833E-4F8E73DF1CC0}"/>
              </a:ext>
            </a:extLst>
          </p:cNvPr>
          <p:cNvSpPr>
            <a:spLocks noGrp="1" noChangeArrowheads="1"/>
          </p:cNvSpPr>
          <p:nvPr>
            <p:ph type="body" idx="1"/>
          </p:nvPr>
        </p:nvSpPr>
        <p:spPr>
          <a:xfrm>
            <a:off x="304800" y="1295400"/>
            <a:ext cx="8574088" cy="4191000"/>
          </a:xfrm>
        </p:spPr>
        <p:txBody>
          <a:bodyPr/>
          <a:lstStyle/>
          <a:p>
            <a:pPr marL="385763" indent="-385763" defTabSz="1031875"/>
            <a:r>
              <a:rPr lang="en-US" altLang="en-US">
                <a:solidFill>
                  <a:srgbClr val="001E00"/>
                </a:solidFill>
              </a:rPr>
              <a:t>To a decision whether:</a:t>
            </a:r>
          </a:p>
          <a:p>
            <a:pPr marL="838200" lvl="1" indent="-322263" defTabSz="1031875"/>
            <a:r>
              <a:rPr lang="en-US" altLang="en-US" sz="2600">
                <a:solidFill>
                  <a:srgbClr val="001E00"/>
                </a:solidFill>
              </a:rPr>
              <a:t>To lay off employees to cut costs at the plant or incur a significant decrease in profit</a:t>
            </a:r>
          </a:p>
          <a:p>
            <a:pPr marL="838200" lvl="1" indent="-322263" defTabSz="1031875"/>
            <a:r>
              <a:rPr lang="en-US" altLang="en-US" sz="2600">
                <a:solidFill>
                  <a:srgbClr val="001E00"/>
                </a:solidFill>
              </a:rPr>
              <a:t>To use a less expensive component with a 15% increased risk of defect or use a more expensive component with decreased profit</a:t>
            </a:r>
          </a:p>
          <a:p>
            <a:pPr marL="838200" lvl="1" indent="-322263" defTabSz="1031875"/>
            <a:r>
              <a:rPr lang="en-US" altLang="en-US" sz="2600">
                <a:solidFill>
                  <a:srgbClr val="001E00"/>
                </a:solidFill>
              </a:rPr>
              <a:t>To violate the environmental permit and pay the $25,000 fine or spend $50,000 to comply with the permit</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B7DD30FA-5E1D-4E58-BE45-473991514072}"/>
              </a:ext>
            </a:extLst>
          </p:cNvPr>
          <p:cNvSpPr>
            <a:spLocks noGrp="1" noChangeArrowheads="1"/>
          </p:cNvSpPr>
          <p:nvPr>
            <p:ph type="title"/>
          </p:nvPr>
        </p:nvSpPr>
        <p:spPr>
          <a:xfrm>
            <a:off x="1143000" y="0"/>
            <a:ext cx="6937375" cy="990600"/>
          </a:xfrm>
        </p:spPr>
        <p:txBody>
          <a:bodyPr/>
          <a:lstStyle/>
          <a:p>
            <a:pPr defTabSz="1031875"/>
            <a:r>
              <a:rPr lang="en-US" altLang="en-US"/>
              <a:t>Question for Discussion</a:t>
            </a:r>
          </a:p>
        </p:txBody>
      </p:sp>
      <p:sp>
        <p:nvSpPr>
          <p:cNvPr id="36867" name="Rectangle 3">
            <a:extLst>
              <a:ext uri="{FF2B5EF4-FFF2-40B4-BE49-F238E27FC236}">
                <a16:creationId xmlns:a16="http://schemas.microsoft.com/office/drawing/2014/main" id="{CA66F867-5610-4D57-BE07-ACBCDB1AF3A0}"/>
              </a:ext>
            </a:extLst>
          </p:cNvPr>
          <p:cNvSpPr>
            <a:spLocks noGrp="1" noChangeArrowheads="1"/>
          </p:cNvSpPr>
          <p:nvPr>
            <p:ph type="body" sz="half" idx="1"/>
          </p:nvPr>
        </p:nvSpPr>
        <p:spPr>
          <a:xfrm>
            <a:off x="381000" y="1447800"/>
            <a:ext cx="4095750" cy="4241800"/>
          </a:xfrm>
        </p:spPr>
        <p:txBody>
          <a:bodyPr/>
          <a:lstStyle/>
          <a:p>
            <a:pPr marL="385763" indent="-385763" defTabSz="1031875"/>
            <a:r>
              <a:rPr lang="en-US" altLang="en-US"/>
              <a:t>Who and what are the </a:t>
            </a:r>
            <a:r>
              <a:rPr lang="en-US" altLang="en-US" i="1"/>
              <a:t>business stakeholders </a:t>
            </a:r>
            <a:r>
              <a:rPr lang="en-US" altLang="en-US"/>
              <a:t>for your college?  </a:t>
            </a:r>
          </a:p>
          <a:p>
            <a:pPr marL="385763" indent="-385763" defTabSz="1031875"/>
            <a:r>
              <a:rPr lang="en-US" altLang="en-US"/>
              <a:t>What duties – if any – does a college owe to society?</a:t>
            </a:r>
          </a:p>
        </p:txBody>
      </p:sp>
      <p:pic>
        <p:nvPicPr>
          <p:cNvPr id="36868" name="Picture 6" descr="college scene">
            <a:extLst>
              <a:ext uri="{FF2B5EF4-FFF2-40B4-BE49-F238E27FC236}">
                <a16:creationId xmlns:a16="http://schemas.microsoft.com/office/drawing/2014/main" id="{5E754713-E0FF-4671-9199-8E0C33E917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3200"/>
          <a:stretch>
            <a:fillRect/>
          </a:stretch>
        </p:blipFill>
        <p:spPr bwMode="auto">
          <a:xfrm>
            <a:off x="4648200" y="1295400"/>
            <a:ext cx="4276725" cy="458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00276471-3574-4E3F-A6C0-7CA4DEA35B42}"/>
              </a:ext>
            </a:extLst>
          </p:cNvPr>
          <p:cNvSpPr>
            <a:spLocks noGrp="1" noChangeArrowheads="1"/>
          </p:cNvSpPr>
          <p:nvPr>
            <p:ph type="title"/>
          </p:nvPr>
        </p:nvSpPr>
        <p:spPr>
          <a:xfrm>
            <a:off x="1295400" y="0"/>
            <a:ext cx="6218238" cy="990600"/>
          </a:xfrm>
        </p:spPr>
        <p:txBody>
          <a:bodyPr/>
          <a:lstStyle/>
          <a:p>
            <a:pPr defTabSz="1031875"/>
            <a:r>
              <a:rPr lang="en-US" altLang="en-US"/>
              <a:t>Thinking Critically</a:t>
            </a:r>
          </a:p>
        </p:txBody>
      </p:sp>
      <p:sp>
        <p:nvSpPr>
          <p:cNvPr id="38915" name="Rectangle 3">
            <a:extLst>
              <a:ext uri="{FF2B5EF4-FFF2-40B4-BE49-F238E27FC236}">
                <a16:creationId xmlns:a16="http://schemas.microsoft.com/office/drawing/2014/main" id="{FC27D7ED-004E-4D4D-8B78-055525C861DB}"/>
              </a:ext>
            </a:extLst>
          </p:cNvPr>
          <p:cNvSpPr>
            <a:spLocks noGrp="1" noChangeArrowheads="1"/>
          </p:cNvSpPr>
          <p:nvPr>
            <p:ph type="body" sz="half" idx="1"/>
          </p:nvPr>
        </p:nvSpPr>
        <p:spPr>
          <a:xfrm>
            <a:off x="381000" y="1371600"/>
            <a:ext cx="4605338" cy="4646613"/>
          </a:xfrm>
        </p:spPr>
        <p:txBody>
          <a:bodyPr/>
          <a:lstStyle/>
          <a:p>
            <a:pPr marL="385763" indent="-385763" defTabSz="1031875"/>
            <a:r>
              <a:rPr lang="en-US" altLang="en-US">
                <a:solidFill>
                  <a:srgbClr val="001E00"/>
                </a:solidFill>
              </a:rPr>
              <a:t>Ethical decision making requires critical thinking, or the ability to evaluate arguments logically, honestly, and objectively</a:t>
            </a:r>
          </a:p>
          <a:p>
            <a:pPr marL="385763" indent="-385763" defTabSz="1031875"/>
            <a:r>
              <a:rPr lang="en-US" altLang="en-US">
                <a:solidFill>
                  <a:srgbClr val="001E00"/>
                </a:solidFill>
              </a:rPr>
              <a:t>Learn to identify the fallacies in thinking</a:t>
            </a:r>
          </a:p>
        </p:txBody>
      </p:sp>
      <p:pic>
        <p:nvPicPr>
          <p:cNvPr id="38916" name="Picture 6" descr="choosing which door graphic">
            <a:extLst>
              <a:ext uri="{FF2B5EF4-FFF2-40B4-BE49-F238E27FC236}">
                <a16:creationId xmlns:a16="http://schemas.microsoft.com/office/drawing/2014/main" id="{B86B387F-E6A5-4F6B-A292-6D37EA9EA7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3999"/>
          <a:stretch>
            <a:fillRect/>
          </a:stretch>
        </p:blipFill>
        <p:spPr bwMode="auto">
          <a:xfrm>
            <a:off x="5410200" y="1279525"/>
            <a:ext cx="3463925"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01A98C87-5337-413A-B7A9-0DA48F270091}"/>
              </a:ext>
            </a:extLst>
          </p:cNvPr>
          <p:cNvSpPr>
            <a:spLocks noGrp="1" noChangeArrowheads="1"/>
          </p:cNvSpPr>
          <p:nvPr>
            <p:ph type="title"/>
          </p:nvPr>
        </p:nvSpPr>
        <p:spPr>
          <a:xfrm>
            <a:off x="381000" y="0"/>
            <a:ext cx="8229600" cy="990600"/>
          </a:xfrm>
        </p:spPr>
        <p:txBody>
          <a:bodyPr/>
          <a:lstStyle/>
          <a:p>
            <a:pPr defTabSz="1031875"/>
            <a:r>
              <a:rPr lang="en-US" altLang="en-US" sz="3800" i="1"/>
              <a:t>Non Sequiturs </a:t>
            </a:r>
            <a:r>
              <a:rPr lang="en-US" altLang="en-US" sz="3800"/>
              <a:t>and Appeals to Pity</a:t>
            </a:r>
          </a:p>
        </p:txBody>
      </p:sp>
      <p:sp>
        <p:nvSpPr>
          <p:cNvPr id="40963" name="Rectangle 3">
            <a:extLst>
              <a:ext uri="{FF2B5EF4-FFF2-40B4-BE49-F238E27FC236}">
                <a16:creationId xmlns:a16="http://schemas.microsoft.com/office/drawing/2014/main" id="{29A98544-F2CD-4B81-984B-CFCF7B3FECA0}"/>
              </a:ext>
            </a:extLst>
          </p:cNvPr>
          <p:cNvSpPr>
            <a:spLocks noGrp="1" noChangeArrowheads="1"/>
          </p:cNvSpPr>
          <p:nvPr>
            <p:ph type="body" idx="1"/>
          </p:nvPr>
        </p:nvSpPr>
        <p:spPr>
          <a:xfrm>
            <a:off x="431800" y="1433513"/>
            <a:ext cx="6502400" cy="4357687"/>
          </a:xfrm>
        </p:spPr>
        <p:txBody>
          <a:bodyPr/>
          <a:lstStyle/>
          <a:p>
            <a:pPr marL="385763" indent="-385763" defTabSz="1031875"/>
            <a:r>
              <a:rPr lang="en-US" altLang="en-US" b="1">
                <a:solidFill>
                  <a:srgbClr val="001E00"/>
                </a:solidFill>
              </a:rPr>
              <a:t>A </a:t>
            </a:r>
            <a:r>
              <a:rPr lang="en-US" altLang="en-US" b="1" i="1">
                <a:solidFill>
                  <a:srgbClr val="001E00"/>
                </a:solidFill>
              </a:rPr>
              <a:t>non sequitur</a:t>
            </a:r>
            <a:r>
              <a:rPr lang="en-US" altLang="en-US" b="1">
                <a:solidFill>
                  <a:srgbClr val="001E00"/>
                </a:solidFill>
              </a:rPr>
              <a:t> </a:t>
            </a:r>
            <a:r>
              <a:rPr lang="en-US" altLang="en-US">
                <a:solidFill>
                  <a:srgbClr val="001E00"/>
                </a:solidFill>
              </a:rPr>
              <a:t>is a conclusion that does not follow from the facts </a:t>
            </a:r>
          </a:p>
          <a:p>
            <a:pPr marL="838200" lvl="1" indent="-322263" defTabSz="1031875"/>
            <a:r>
              <a:rPr lang="en-US" altLang="en-US" sz="2900">
                <a:solidFill>
                  <a:srgbClr val="001E00"/>
                </a:solidFill>
              </a:rPr>
              <a:t>Result: they miss the point</a:t>
            </a:r>
          </a:p>
          <a:p>
            <a:pPr marL="385763" indent="-385763" defTabSz="1031875"/>
            <a:r>
              <a:rPr lang="en-US" altLang="en-US" b="1" i="1">
                <a:solidFill>
                  <a:srgbClr val="001E00"/>
                </a:solidFill>
              </a:rPr>
              <a:t>Appeals to pity</a:t>
            </a:r>
            <a:r>
              <a:rPr lang="en-US" altLang="en-US">
                <a:solidFill>
                  <a:srgbClr val="001E00"/>
                </a:solidFill>
              </a:rPr>
              <a:t> gains support for an argument by focusing on a victim’s predicament</a:t>
            </a:r>
          </a:p>
          <a:p>
            <a:pPr marL="838200" lvl="1" indent="-322263" defTabSz="1031875"/>
            <a:r>
              <a:rPr lang="en-US" altLang="en-US" sz="2900">
                <a:solidFill>
                  <a:srgbClr val="001E00"/>
                </a:solidFill>
              </a:rPr>
              <a:t>Often also a non sequitur!</a:t>
            </a:r>
          </a:p>
        </p:txBody>
      </p:sp>
      <p:pic>
        <p:nvPicPr>
          <p:cNvPr id="40964" name="Picture 4" descr="QD-82567108.jpg">
            <a:extLst>
              <a:ext uri="{FF2B5EF4-FFF2-40B4-BE49-F238E27FC236}">
                <a16:creationId xmlns:a16="http://schemas.microsoft.com/office/drawing/2014/main" id="{D61EACB9-83B8-4C8C-A214-E3EA92CEF6BF}"/>
              </a:ext>
            </a:extLst>
          </p:cNvPr>
          <p:cNvPicPr>
            <a:picLocks noChangeAspect="1"/>
          </p:cNvPicPr>
          <p:nvPr/>
        </p:nvPicPr>
        <p:blipFill>
          <a:blip r:embed="rId3">
            <a:extLst>
              <a:ext uri="{28A0092B-C50C-407E-A947-70E740481C1C}">
                <a14:useLocalDpi xmlns:a14="http://schemas.microsoft.com/office/drawing/2010/main" val="0"/>
              </a:ext>
            </a:extLst>
          </a:blip>
          <a:srcRect b="10168"/>
          <a:stretch>
            <a:fillRect/>
          </a:stretch>
        </p:blipFill>
        <p:spPr bwMode="auto">
          <a:xfrm>
            <a:off x="6934200" y="1219200"/>
            <a:ext cx="2051050" cy="235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5" name="Picture 6" descr="QD-CBR003658.jpg">
            <a:extLst>
              <a:ext uri="{FF2B5EF4-FFF2-40B4-BE49-F238E27FC236}">
                <a16:creationId xmlns:a16="http://schemas.microsoft.com/office/drawing/2014/main" id="{E23F4344-28A0-4701-BE94-3A71DFED6C88}"/>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3733800"/>
            <a:ext cx="15240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D060440D-732E-41E6-BB3B-575B0A3098A6}"/>
              </a:ext>
            </a:extLst>
          </p:cNvPr>
          <p:cNvSpPr>
            <a:spLocks noGrp="1" noChangeArrowheads="1"/>
          </p:cNvSpPr>
          <p:nvPr>
            <p:ph type="body" idx="1"/>
          </p:nvPr>
        </p:nvSpPr>
        <p:spPr>
          <a:xfrm>
            <a:off x="431800" y="1433513"/>
            <a:ext cx="8255000" cy="4281487"/>
          </a:xfrm>
        </p:spPr>
        <p:txBody>
          <a:bodyPr/>
          <a:lstStyle/>
          <a:p>
            <a:pPr marL="385763" indent="-385763" defTabSz="1031875"/>
            <a:r>
              <a:rPr lang="en-US" altLang="en-US" sz="3400"/>
              <a:t>Appreciate strengths &amp; weaknesses of various ethical theories</a:t>
            </a:r>
          </a:p>
          <a:p>
            <a:pPr marL="385763" indent="-385763" defTabSz="1031875"/>
            <a:r>
              <a:rPr lang="en-US" altLang="en-US" sz="3400"/>
              <a:t>Learn to apply guidelines for ethical decision making </a:t>
            </a:r>
          </a:p>
          <a:p>
            <a:pPr marL="385763" indent="-385763" defTabSz="1031875"/>
            <a:r>
              <a:rPr lang="en-US" altLang="en-US" sz="3400"/>
              <a:t>Recognize critical thinking errors</a:t>
            </a:r>
          </a:p>
          <a:p>
            <a:pPr marL="385763" indent="-385763" defTabSz="1031875"/>
            <a:r>
              <a:rPr lang="en-US" altLang="en-US" sz="3400"/>
              <a:t>Be an ethical leader</a:t>
            </a:r>
          </a:p>
        </p:txBody>
      </p:sp>
      <p:sp>
        <p:nvSpPr>
          <p:cNvPr id="6147" name="Title 5">
            <a:extLst>
              <a:ext uri="{FF2B5EF4-FFF2-40B4-BE49-F238E27FC236}">
                <a16:creationId xmlns:a16="http://schemas.microsoft.com/office/drawing/2014/main" id="{2B1B2564-6DDA-4AEE-ACBD-48054114E8EA}"/>
              </a:ext>
            </a:extLst>
          </p:cNvPr>
          <p:cNvSpPr>
            <a:spLocks noGrp="1"/>
          </p:cNvSpPr>
          <p:nvPr>
            <p:ph type="title"/>
          </p:nvPr>
        </p:nvSpPr>
        <p:spPr>
          <a:xfrm>
            <a:off x="533400" y="152400"/>
            <a:ext cx="8229600" cy="838200"/>
          </a:xfrm>
        </p:spPr>
        <p:txBody>
          <a:bodyPr/>
          <a:lstStyle/>
          <a:p>
            <a:r>
              <a:rPr lang="en-US" altLang="en-US"/>
              <a:t>Learning Objectives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361DC3E0-E21A-47A5-A141-B19D4E805289}"/>
              </a:ext>
            </a:extLst>
          </p:cNvPr>
          <p:cNvSpPr>
            <a:spLocks noGrp="1" noChangeArrowheads="1"/>
          </p:cNvSpPr>
          <p:nvPr>
            <p:ph type="title"/>
          </p:nvPr>
        </p:nvSpPr>
        <p:spPr>
          <a:xfrm>
            <a:off x="533400" y="152400"/>
            <a:ext cx="8229600" cy="838200"/>
          </a:xfrm>
        </p:spPr>
        <p:txBody>
          <a:bodyPr/>
          <a:lstStyle/>
          <a:p>
            <a:pPr defTabSz="1031875"/>
            <a:r>
              <a:rPr lang="en-US" altLang="en-US"/>
              <a:t>False Analogies</a:t>
            </a:r>
          </a:p>
        </p:txBody>
      </p:sp>
      <p:sp>
        <p:nvSpPr>
          <p:cNvPr id="43011" name="Rectangle 3">
            <a:extLst>
              <a:ext uri="{FF2B5EF4-FFF2-40B4-BE49-F238E27FC236}">
                <a16:creationId xmlns:a16="http://schemas.microsoft.com/office/drawing/2014/main" id="{E40EC6B9-AEE4-43E4-89E9-20B38A6B0F0A}"/>
              </a:ext>
            </a:extLst>
          </p:cNvPr>
          <p:cNvSpPr>
            <a:spLocks noGrp="1" noChangeArrowheads="1"/>
          </p:cNvSpPr>
          <p:nvPr>
            <p:ph type="body" idx="1"/>
          </p:nvPr>
        </p:nvSpPr>
        <p:spPr>
          <a:xfrm>
            <a:off x="431800" y="1433513"/>
            <a:ext cx="8574088" cy="3443287"/>
          </a:xfrm>
        </p:spPr>
        <p:txBody>
          <a:bodyPr/>
          <a:lstStyle/>
          <a:p>
            <a:pPr marL="385763" indent="-385763" defTabSz="1031875"/>
            <a:r>
              <a:rPr lang="en-US" altLang="en-US" b="1">
                <a:solidFill>
                  <a:srgbClr val="001E00"/>
                </a:solidFill>
              </a:rPr>
              <a:t>A </a:t>
            </a:r>
            <a:r>
              <a:rPr lang="en-US" altLang="en-US" b="1" i="1">
                <a:solidFill>
                  <a:srgbClr val="001E00"/>
                </a:solidFill>
              </a:rPr>
              <a:t>false analogy</a:t>
            </a:r>
            <a:r>
              <a:rPr lang="en-US" altLang="en-US">
                <a:solidFill>
                  <a:srgbClr val="001E00"/>
                </a:solidFill>
              </a:rPr>
              <a:t> is arguing that since a set of facts are similar to another set of facts, the two are alike in other ways </a:t>
            </a:r>
          </a:p>
          <a:p>
            <a:pPr marL="838200" lvl="1" indent="-322263" defTabSz="1031875"/>
            <a:r>
              <a:rPr lang="en-US" altLang="en-US" sz="2900">
                <a:solidFill>
                  <a:srgbClr val="001E00"/>
                </a:solidFill>
              </a:rPr>
              <a:t>Company X and Company Y are both large</a:t>
            </a:r>
          </a:p>
          <a:p>
            <a:pPr marL="838200" lvl="1" indent="-322263" defTabSz="1031875"/>
            <a:r>
              <a:rPr lang="en-US" altLang="en-US" sz="2900">
                <a:solidFill>
                  <a:srgbClr val="001E00"/>
                </a:solidFill>
              </a:rPr>
              <a:t>Company X did activity 1, so Company Y should also do activity 1</a:t>
            </a:r>
          </a:p>
        </p:txBody>
      </p:sp>
      <p:pic>
        <p:nvPicPr>
          <p:cNvPr id="43012" name="Picture 5" descr="QD-glnc006611.jpg">
            <a:extLst>
              <a:ext uri="{FF2B5EF4-FFF2-40B4-BE49-F238E27FC236}">
                <a16:creationId xmlns:a16="http://schemas.microsoft.com/office/drawing/2014/main" id="{787F6D9B-3FA7-4398-9306-7250277AB935}"/>
              </a:ext>
            </a:extLst>
          </p:cNvPr>
          <p:cNvPicPr>
            <a:picLocks noChangeAspect="1"/>
          </p:cNvPicPr>
          <p:nvPr/>
        </p:nvPicPr>
        <p:blipFill>
          <a:blip r:embed="rId3">
            <a:extLst>
              <a:ext uri="{28A0092B-C50C-407E-A947-70E740481C1C}">
                <a14:useLocalDpi xmlns:a14="http://schemas.microsoft.com/office/drawing/2010/main" val="0"/>
              </a:ext>
            </a:extLst>
          </a:blip>
          <a:srcRect t="6779" b="10168"/>
          <a:stretch>
            <a:fillRect/>
          </a:stretch>
        </p:blipFill>
        <p:spPr bwMode="auto">
          <a:xfrm>
            <a:off x="1600200" y="5105400"/>
            <a:ext cx="1630363" cy="118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3" name="Picture 6" descr="QD-glnc006610.jpg">
            <a:extLst>
              <a:ext uri="{FF2B5EF4-FFF2-40B4-BE49-F238E27FC236}">
                <a16:creationId xmlns:a16="http://schemas.microsoft.com/office/drawing/2014/main" id="{8E169A38-E598-411F-9A55-96E9FC3A7C9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5029200"/>
            <a:ext cx="1744663"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4" name="TextBox 7">
            <a:extLst>
              <a:ext uri="{FF2B5EF4-FFF2-40B4-BE49-F238E27FC236}">
                <a16:creationId xmlns:a16="http://schemas.microsoft.com/office/drawing/2014/main" id="{CC2DA773-0314-41A3-846E-3557E68FF2F6}"/>
              </a:ext>
            </a:extLst>
          </p:cNvPr>
          <p:cNvSpPr txBox="1">
            <a:spLocks noChangeArrowheads="1"/>
          </p:cNvSpPr>
          <p:nvPr/>
        </p:nvSpPr>
        <p:spPr bwMode="auto">
          <a:xfrm>
            <a:off x="3352800" y="5257800"/>
            <a:ext cx="2514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r>
              <a:rPr lang="en-US" altLang="en-US" sz="1800">
                <a:latin typeface="Arial" panose="020B0604020202020204" pitchFamily="34" charset="0"/>
              </a:rPr>
              <a:t>Both are sandwiches, but not the same</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67D2381E-B718-4AE0-9F14-83DDE821363C}"/>
              </a:ext>
            </a:extLst>
          </p:cNvPr>
          <p:cNvSpPr>
            <a:spLocks noGrp="1" noChangeArrowheads="1"/>
          </p:cNvSpPr>
          <p:nvPr>
            <p:ph type="title"/>
          </p:nvPr>
        </p:nvSpPr>
        <p:spPr>
          <a:xfrm>
            <a:off x="0" y="0"/>
            <a:ext cx="9144000" cy="990600"/>
          </a:xfrm>
        </p:spPr>
        <p:txBody>
          <a:bodyPr/>
          <a:lstStyle/>
          <a:p>
            <a:pPr defTabSz="1031875"/>
            <a:r>
              <a:rPr lang="en-US" altLang="en-US" sz="3800"/>
              <a:t>Circular Reasoning and </a:t>
            </a:r>
            <a:br>
              <a:rPr lang="en-US" altLang="en-US" sz="3800"/>
            </a:br>
            <a:r>
              <a:rPr lang="en-US" altLang="en-US" sz="3800" i="1"/>
              <a:t>Argumentum ad Populum</a:t>
            </a:r>
          </a:p>
        </p:txBody>
      </p:sp>
      <p:sp>
        <p:nvSpPr>
          <p:cNvPr id="45059" name="Rectangle 3">
            <a:extLst>
              <a:ext uri="{FF2B5EF4-FFF2-40B4-BE49-F238E27FC236}">
                <a16:creationId xmlns:a16="http://schemas.microsoft.com/office/drawing/2014/main" id="{2288C9EE-A2BC-4487-9C39-21AA7775A169}"/>
              </a:ext>
            </a:extLst>
          </p:cNvPr>
          <p:cNvSpPr>
            <a:spLocks noGrp="1" noChangeArrowheads="1"/>
          </p:cNvSpPr>
          <p:nvPr>
            <p:ph type="body" idx="1"/>
          </p:nvPr>
        </p:nvSpPr>
        <p:spPr>
          <a:xfrm>
            <a:off x="431800" y="1433513"/>
            <a:ext cx="8574088" cy="4791075"/>
          </a:xfrm>
        </p:spPr>
        <p:txBody>
          <a:bodyPr/>
          <a:lstStyle/>
          <a:p>
            <a:pPr marL="385763" indent="-385763" defTabSz="1031875"/>
            <a:r>
              <a:rPr lang="en-US" altLang="en-US">
                <a:solidFill>
                  <a:srgbClr val="001E00"/>
                </a:solidFill>
              </a:rPr>
              <a:t>If a person assumes the thing the person is trying to prove, </a:t>
            </a:r>
            <a:r>
              <a:rPr lang="en-US" altLang="en-US" b="1" i="1">
                <a:solidFill>
                  <a:srgbClr val="001E00"/>
                </a:solidFill>
              </a:rPr>
              <a:t>circular reasoning</a:t>
            </a:r>
            <a:r>
              <a:rPr lang="en-US" altLang="en-US" b="1">
                <a:solidFill>
                  <a:srgbClr val="001E00"/>
                </a:solidFill>
              </a:rPr>
              <a:t> </a:t>
            </a:r>
            <a:r>
              <a:rPr lang="en-US" altLang="en-US">
                <a:solidFill>
                  <a:srgbClr val="001E00"/>
                </a:solidFill>
              </a:rPr>
              <a:t>occurs (begging the question)</a:t>
            </a:r>
          </a:p>
          <a:p>
            <a:pPr marL="838200" lvl="1" indent="-322263" defTabSz="1031875"/>
            <a:r>
              <a:rPr lang="en-US" altLang="en-US" sz="2900">
                <a:solidFill>
                  <a:srgbClr val="001E00"/>
                </a:solidFill>
              </a:rPr>
              <a:t>Example:  we should tell the truth because lying is wrong</a:t>
            </a:r>
          </a:p>
          <a:p>
            <a:pPr marL="385763" indent="-385763" defTabSz="1031875"/>
            <a:r>
              <a:rPr lang="en-US" altLang="en-US" b="1" i="1">
                <a:solidFill>
                  <a:srgbClr val="001E00"/>
                </a:solidFill>
              </a:rPr>
              <a:t>Argumentum ad populum</a:t>
            </a:r>
            <a:r>
              <a:rPr lang="en-US" altLang="en-US" b="1">
                <a:solidFill>
                  <a:srgbClr val="001E00"/>
                </a:solidFill>
              </a:rPr>
              <a:t> </a:t>
            </a:r>
            <a:r>
              <a:rPr lang="en-US" altLang="en-US">
                <a:solidFill>
                  <a:srgbClr val="001E00"/>
                </a:solidFill>
              </a:rPr>
              <a:t>is an emotional appeal to popular beliefs</a:t>
            </a:r>
          </a:p>
          <a:p>
            <a:pPr marL="838200" lvl="1" indent="-322263" defTabSz="1031875"/>
            <a:r>
              <a:rPr lang="en-US" altLang="en-US" sz="2900">
                <a:solidFill>
                  <a:srgbClr val="001E00"/>
                </a:solidFill>
              </a:rPr>
              <a:t>The bandwagon fallacy is essentially the same flaw in reasoning</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242511F9-B7AC-4235-A5F2-ED7DB2A4F94B}"/>
              </a:ext>
            </a:extLst>
          </p:cNvPr>
          <p:cNvSpPr>
            <a:spLocks noGrp="1" noChangeArrowheads="1"/>
          </p:cNvSpPr>
          <p:nvPr>
            <p:ph type="title"/>
          </p:nvPr>
        </p:nvSpPr>
        <p:spPr>
          <a:xfrm>
            <a:off x="0" y="0"/>
            <a:ext cx="9144000" cy="1066800"/>
          </a:xfrm>
        </p:spPr>
        <p:txBody>
          <a:bodyPr/>
          <a:lstStyle/>
          <a:p>
            <a:pPr defTabSz="1031875"/>
            <a:r>
              <a:rPr lang="en-US" altLang="en-US" sz="3800" i="1"/>
              <a:t>Argumentum ad Baculum </a:t>
            </a:r>
            <a:r>
              <a:rPr lang="en-US" altLang="en-US" sz="3800"/>
              <a:t>and </a:t>
            </a:r>
            <a:r>
              <a:rPr lang="en-US" altLang="en-US" sz="3800" i="1"/>
              <a:t>Argumentum ad Hominem</a:t>
            </a:r>
          </a:p>
        </p:txBody>
      </p:sp>
      <p:sp>
        <p:nvSpPr>
          <p:cNvPr id="47107" name="Rectangle 3">
            <a:extLst>
              <a:ext uri="{FF2B5EF4-FFF2-40B4-BE49-F238E27FC236}">
                <a16:creationId xmlns:a16="http://schemas.microsoft.com/office/drawing/2014/main" id="{9C3F7F76-6302-4EC0-A873-6F100A8FBF55}"/>
              </a:ext>
            </a:extLst>
          </p:cNvPr>
          <p:cNvSpPr>
            <a:spLocks noGrp="1" noChangeArrowheads="1"/>
          </p:cNvSpPr>
          <p:nvPr>
            <p:ph type="body" idx="1"/>
          </p:nvPr>
        </p:nvSpPr>
        <p:spPr>
          <a:xfrm>
            <a:off x="431800" y="1433513"/>
            <a:ext cx="6197600" cy="4791075"/>
          </a:xfrm>
        </p:spPr>
        <p:txBody>
          <a:bodyPr/>
          <a:lstStyle/>
          <a:p>
            <a:pPr marL="385763" indent="-385763" defTabSz="1031875"/>
            <a:r>
              <a:rPr lang="en-US" altLang="en-US" b="1" i="1">
                <a:solidFill>
                  <a:srgbClr val="001E00"/>
                </a:solidFill>
              </a:rPr>
              <a:t>Argumentum ad baculum </a:t>
            </a:r>
            <a:r>
              <a:rPr lang="en-US" altLang="en-US">
                <a:solidFill>
                  <a:srgbClr val="001E00"/>
                </a:solidFill>
              </a:rPr>
              <a:t>uses threats or fear to support a position  </a:t>
            </a:r>
          </a:p>
          <a:p>
            <a:pPr marL="838200" lvl="1" indent="-322263" defTabSz="1031875"/>
            <a:r>
              <a:rPr lang="en-US" altLang="en-US" sz="2900">
                <a:solidFill>
                  <a:srgbClr val="001E00"/>
                </a:solidFill>
              </a:rPr>
              <a:t>Often occurs in unequal bargaining situation</a:t>
            </a:r>
          </a:p>
          <a:p>
            <a:pPr marL="385763" indent="-385763" defTabSz="1031875"/>
            <a:r>
              <a:rPr lang="en-US" altLang="en-US" b="1" i="1">
                <a:solidFill>
                  <a:srgbClr val="001E00"/>
                </a:solidFill>
              </a:rPr>
              <a:t>Argumentum ad hominem</a:t>
            </a:r>
            <a:r>
              <a:rPr lang="en-US" altLang="en-US" b="1">
                <a:solidFill>
                  <a:srgbClr val="001E00"/>
                </a:solidFill>
              </a:rPr>
              <a:t> </a:t>
            </a:r>
            <a:r>
              <a:rPr lang="en-US" altLang="en-US">
                <a:solidFill>
                  <a:srgbClr val="001E00"/>
                </a:solidFill>
              </a:rPr>
              <a:t>(argument against the man) attacks the person, not his or her reasoning</a:t>
            </a:r>
          </a:p>
        </p:txBody>
      </p:sp>
      <p:pic>
        <p:nvPicPr>
          <p:cNvPr id="47108" name="Picture 4" descr="QD-BLD021956.jpg">
            <a:extLst>
              <a:ext uri="{FF2B5EF4-FFF2-40B4-BE49-F238E27FC236}">
                <a16:creationId xmlns:a16="http://schemas.microsoft.com/office/drawing/2014/main" id="{F4413A80-7290-43FC-B678-A8DD0E68DF2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1905000"/>
            <a:ext cx="2255838" cy="338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6890A2A9-69C2-40B5-893F-BAB80AA9905C}"/>
              </a:ext>
            </a:extLst>
          </p:cNvPr>
          <p:cNvSpPr>
            <a:spLocks noGrp="1" noChangeArrowheads="1"/>
          </p:cNvSpPr>
          <p:nvPr>
            <p:ph type="title"/>
          </p:nvPr>
        </p:nvSpPr>
        <p:spPr>
          <a:xfrm>
            <a:off x="0" y="0"/>
            <a:ext cx="9144000" cy="990600"/>
          </a:xfrm>
        </p:spPr>
        <p:txBody>
          <a:bodyPr/>
          <a:lstStyle/>
          <a:p>
            <a:pPr defTabSz="1031875"/>
            <a:r>
              <a:rPr lang="en-US" altLang="en-US" sz="3800"/>
              <a:t>Argument from Authority and </a:t>
            </a:r>
            <a:br>
              <a:rPr lang="en-US" altLang="en-US" sz="3800"/>
            </a:br>
            <a:r>
              <a:rPr lang="en-US" altLang="en-US" sz="3800"/>
              <a:t>False Cause</a:t>
            </a:r>
          </a:p>
        </p:txBody>
      </p:sp>
      <p:sp>
        <p:nvSpPr>
          <p:cNvPr id="49155" name="Rectangle 3">
            <a:extLst>
              <a:ext uri="{FF2B5EF4-FFF2-40B4-BE49-F238E27FC236}">
                <a16:creationId xmlns:a16="http://schemas.microsoft.com/office/drawing/2014/main" id="{9C54ADC1-CBB6-4E86-A4E7-69128015E2F5}"/>
              </a:ext>
            </a:extLst>
          </p:cNvPr>
          <p:cNvSpPr>
            <a:spLocks noGrp="1" noChangeArrowheads="1"/>
          </p:cNvSpPr>
          <p:nvPr>
            <p:ph type="body" idx="1"/>
          </p:nvPr>
        </p:nvSpPr>
        <p:spPr>
          <a:xfrm>
            <a:off x="381000" y="1447800"/>
            <a:ext cx="8574088" cy="4791075"/>
          </a:xfrm>
        </p:spPr>
        <p:txBody>
          <a:bodyPr/>
          <a:lstStyle/>
          <a:p>
            <a:pPr marL="385763" indent="-385763" defTabSz="1031875"/>
            <a:r>
              <a:rPr lang="en-US" altLang="en-US" b="1" i="1">
                <a:solidFill>
                  <a:srgbClr val="001E00"/>
                </a:solidFill>
              </a:rPr>
              <a:t>Argument from authority</a:t>
            </a:r>
            <a:r>
              <a:rPr lang="en-US" altLang="en-US" b="1">
                <a:solidFill>
                  <a:srgbClr val="001E00"/>
                </a:solidFill>
              </a:rPr>
              <a:t> </a:t>
            </a:r>
            <a:r>
              <a:rPr lang="en-US" altLang="en-US">
                <a:solidFill>
                  <a:srgbClr val="001E00"/>
                </a:solidFill>
              </a:rPr>
              <a:t>relies on an opinion because of the speaker’s status as an expert or position of authority rather than the quality of the speaker’s argument</a:t>
            </a:r>
          </a:p>
          <a:p>
            <a:pPr marL="385763" indent="-385763" defTabSz="1031875"/>
            <a:r>
              <a:rPr lang="en-US" altLang="en-US">
                <a:solidFill>
                  <a:srgbClr val="001E00"/>
                </a:solidFill>
              </a:rPr>
              <a:t>If a speaker observes two events and concludes there is a causal link between them when there is no such link, a </a:t>
            </a:r>
            <a:r>
              <a:rPr lang="en-US" altLang="en-US" b="1" i="1">
                <a:solidFill>
                  <a:srgbClr val="001E00"/>
                </a:solidFill>
              </a:rPr>
              <a:t>false cause fallacy</a:t>
            </a:r>
            <a:r>
              <a:rPr lang="en-US" altLang="en-US" b="1">
                <a:solidFill>
                  <a:srgbClr val="001E00"/>
                </a:solidFill>
              </a:rPr>
              <a:t> </a:t>
            </a:r>
            <a:r>
              <a:rPr lang="en-US" altLang="en-US">
                <a:solidFill>
                  <a:srgbClr val="001E00"/>
                </a:solidFill>
              </a:rPr>
              <a:t>has occurred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CE7388F7-BBAC-4630-9A3A-68E3B20D3EC6}"/>
              </a:ext>
            </a:extLst>
          </p:cNvPr>
          <p:cNvSpPr>
            <a:spLocks noGrp="1" noChangeArrowheads="1"/>
          </p:cNvSpPr>
          <p:nvPr>
            <p:ph type="title"/>
          </p:nvPr>
        </p:nvSpPr>
        <p:spPr>
          <a:xfrm>
            <a:off x="0" y="0"/>
            <a:ext cx="9144000" cy="990600"/>
          </a:xfrm>
        </p:spPr>
        <p:txBody>
          <a:bodyPr/>
          <a:lstStyle/>
          <a:p>
            <a:pPr defTabSz="1031875"/>
            <a:r>
              <a:rPr lang="en-US" altLang="en-US" sz="3800"/>
              <a:t>The Gambler’s Fallacy &amp; </a:t>
            </a:r>
            <a:br>
              <a:rPr lang="en-US" altLang="en-US" sz="3800"/>
            </a:br>
            <a:r>
              <a:rPr lang="en-US" altLang="en-US" sz="3800"/>
              <a:t>Appeals to Tradition</a:t>
            </a:r>
          </a:p>
        </p:txBody>
      </p:sp>
      <p:sp>
        <p:nvSpPr>
          <p:cNvPr id="51203" name="Rectangle 3">
            <a:extLst>
              <a:ext uri="{FF2B5EF4-FFF2-40B4-BE49-F238E27FC236}">
                <a16:creationId xmlns:a16="http://schemas.microsoft.com/office/drawing/2014/main" id="{438E79DD-F2F0-4BBA-9A30-D664F6EE595D}"/>
              </a:ext>
            </a:extLst>
          </p:cNvPr>
          <p:cNvSpPr>
            <a:spLocks noGrp="1" noChangeArrowheads="1"/>
          </p:cNvSpPr>
          <p:nvPr>
            <p:ph type="body" idx="1"/>
          </p:nvPr>
        </p:nvSpPr>
        <p:spPr>
          <a:xfrm>
            <a:off x="304800" y="1433513"/>
            <a:ext cx="8701088" cy="4662487"/>
          </a:xfrm>
        </p:spPr>
        <p:txBody>
          <a:bodyPr/>
          <a:lstStyle/>
          <a:p>
            <a:pPr marL="385763" indent="-385763" defTabSz="1031875"/>
            <a:r>
              <a:rPr lang="en-US" altLang="en-US" sz="3000" i="1">
                <a:solidFill>
                  <a:srgbClr val="001E00"/>
                </a:solidFill>
              </a:rPr>
              <a:t>The </a:t>
            </a:r>
            <a:r>
              <a:rPr lang="en-US" altLang="en-US" sz="3000" b="1" i="1">
                <a:solidFill>
                  <a:srgbClr val="001E00"/>
                </a:solidFill>
              </a:rPr>
              <a:t>gambler’s fallacy</a:t>
            </a:r>
            <a:r>
              <a:rPr lang="en-US" altLang="en-US" sz="3000" b="1">
                <a:solidFill>
                  <a:srgbClr val="001E00"/>
                </a:solidFill>
              </a:rPr>
              <a:t> </a:t>
            </a:r>
            <a:r>
              <a:rPr lang="en-US" altLang="en-US" sz="3000">
                <a:solidFill>
                  <a:srgbClr val="001E00"/>
                </a:solidFill>
              </a:rPr>
              <a:t>results from the mistaken belief that independent prior outcomes affect future outcomes</a:t>
            </a:r>
          </a:p>
          <a:p>
            <a:pPr marL="838200" lvl="1" indent="-322263" defTabSz="1031875"/>
            <a:r>
              <a:rPr lang="en-US" altLang="en-US" sz="2600">
                <a:solidFill>
                  <a:srgbClr val="001E00"/>
                </a:solidFill>
              </a:rPr>
              <a:t>Example:  the chances of getting heads when flipping a coin do not improve with each flip</a:t>
            </a:r>
          </a:p>
          <a:p>
            <a:pPr marL="385763" indent="-385763" defTabSz="1031875"/>
            <a:r>
              <a:rPr lang="en-US" altLang="en-US" sz="3000">
                <a:solidFill>
                  <a:srgbClr val="001E00"/>
                </a:solidFill>
              </a:rPr>
              <a:t>If a speaker declares that something should be done a certain way because that is the way it has been done in the past, the speaker has made an </a:t>
            </a:r>
            <a:r>
              <a:rPr lang="en-US" altLang="en-US" sz="3000" b="1" i="1">
                <a:solidFill>
                  <a:srgbClr val="001E00"/>
                </a:solidFill>
              </a:rPr>
              <a:t>appeal to tradition</a:t>
            </a:r>
            <a:r>
              <a:rPr lang="en-US" altLang="en-US" sz="3000" b="1">
                <a:solidFill>
                  <a:srgbClr val="001E00"/>
                </a:solidFill>
              </a:rPr>
              <a:t> </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4B48BD97-C8F2-4E6A-B2D6-64325A75E95D}"/>
              </a:ext>
            </a:extLst>
          </p:cNvPr>
          <p:cNvSpPr>
            <a:spLocks noGrp="1" noChangeArrowheads="1"/>
          </p:cNvSpPr>
          <p:nvPr>
            <p:ph type="title"/>
          </p:nvPr>
        </p:nvSpPr>
        <p:spPr>
          <a:xfrm>
            <a:off x="533400" y="152400"/>
            <a:ext cx="8229600" cy="838200"/>
          </a:xfrm>
        </p:spPr>
        <p:txBody>
          <a:bodyPr/>
          <a:lstStyle/>
          <a:p>
            <a:pPr defTabSz="1031875"/>
            <a:r>
              <a:rPr lang="en-US" altLang="en-US" i="1"/>
              <a:t>Reductio ad absurdum</a:t>
            </a:r>
          </a:p>
        </p:txBody>
      </p:sp>
      <p:sp>
        <p:nvSpPr>
          <p:cNvPr id="53251" name="Rectangle 3">
            <a:extLst>
              <a:ext uri="{FF2B5EF4-FFF2-40B4-BE49-F238E27FC236}">
                <a16:creationId xmlns:a16="http://schemas.microsoft.com/office/drawing/2014/main" id="{6D8760C1-965B-44B4-B96F-532F64E25191}"/>
              </a:ext>
            </a:extLst>
          </p:cNvPr>
          <p:cNvSpPr>
            <a:spLocks noGrp="1" noChangeArrowheads="1"/>
          </p:cNvSpPr>
          <p:nvPr>
            <p:ph type="body" idx="1"/>
          </p:nvPr>
        </p:nvSpPr>
        <p:spPr>
          <a:xfrm>
            <a:off x="304800" y="1433513"/>
            <a:ext cx="8701088" cy="4662487"/>
          </a:xfrm>
        </p:spPr>
        <p:txBody>
          <a:bodyPr/>
          <a:lstStyle/>
          <a:p>
            <a:pPr marL="385763" indent="-385763" defTabSz="1031875"/>
            <a:r>
              <a:rPr lang="en-US" altLang="en-US" b="1" i="1">
                <a:solidFill>
                  <a:srgbClr val="001E00"/>
                </a:solidFill>
              </a:rPr>
              <a:t>Reductio ad absurdum </a:t>
            </a:r>
            <a:r>
              <a:rPr lang="en-US" altLang="en-US">
                <a:solidFill>
                  <a:srgbClr val="001E00"/>
                </a:solidFill>
              </a:rPr>
              <a:t>carries an argument to its logical end, but does not consider whether it is an inevitable or probable result</a:t>
            </a:r>
          </a:p>
          <a:p>
            <a:pPr marL="838200" lvl="1" indent="-322263" defTabSz="1031875"/>
            <a:r>
              <a:rPr lang="en-US" altLang="en-US" sz="2900">
                <a:solidFill>
                  <a:srgbClr val="001E00"/>
                </a:solidFill>
              </a:rPr>
              <a:t>Often called the </a:t>
            </a:r>
            <a:r>
              <a:rPr lang="en-US" altLang="en-US" sz="2900" i="1">
                <a:solidFill>
                  <a:srgbClr val="001E00"/>
                </a:solidFill>
              </a:rPr>
              <a:t>slippery slope fallacy</a:t>
            </a:r>
          </a:p>
          <a:p>
            <a:pPr marL="838200" lvl="1" indent="-322263" defTabSz="1031875"/>
            <a:r>
              <a:rPr lang="en-US" altLang="en-US" sz="2900">
                <a:solidFill>
                  <a:srgbClr val="001E00"/>
                </a:solidFill>
              </a:rPr>
              <a:t>Example:  “Eating fast food causes weight gain.  If you are overweight you will die of a heart attack.  Fast food leads to heart attacks.”  </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3A73C9FF-0721-471A-BF90-FB22AE76E410}"/>
              </a:ext>
            </a:extLst>
          </p:cNvPr>
          <p:cNvSpPr>
            <a:spLocks noGrp="1" noChangeArrowheads="1"/>
          </p:cNvSpPr>
          <p:nvPr>
            <p:ph type="title"/>
          </p:nvPr>
        </p:nvSpPr>
        <p:spPr>
          <a:xfrm>
            <a:off x="0" y="0"/>
            <a:ext cx="9144000" cy="990600"/>
          </a:xfrm>
        </p:spPr>
        <p:txBody>
          <a:bodyPr/>
          <a:lstStyle/>
          <a:p>
            <a:pPr defTabSz="1031875"/>
            <a:r>
              <a:rPr lang="en-US" altLang="en-US" sz="3800"/>
              <a:t>Lure of The New and </a:t>
            </a:r>
            <a:br>
              <a:rPr lang="en-US" altLang="en-US" sz="3800"/>
            </a:br>
            <a:r>
              <a:rPr lang="en-US" altLang="en-US" sz="3800"/>
              <a:t>Sunk Cost Fallacy</a:t>
            </a:r>
          </a:p>
        </p:txBody>
      </p:sp>
      <p:sp>
        <p:nvSpPr>
          <p:cNvPr id="55299" name="Rectangle 3">
            <a:extLst>
              <a:ext uri="{FF2B5EF4-FFF2-40B4-BE49-F238E27FC236}">
                <a16:creationId xmlns:a16="http://schemas.microsoft.com/office/drawing/2014/main" id="{9EC14F63-9AE4-45F4-AC38-05DCFF018F34}"/>
              </a:ext>
            </a:extLst>
          </p:cNvPr>
          <p:cNvSpPr>
            <a:spLocks noGrp="1" noChangeArrowheads="1"/>
          </p:cNvSpPr>
          <p:nvPr>
            <p:ph type="body" idx="1"/>
          </p:nvPr>
        </p:nvSpPr>
        <p:spPr>
          <a:xfrm>
            <a:off x="381000" y="1371600"/>
            <a:ext cx="8574088" cy="4495800"/>
          </a:xfrm>
        </p:spPr>
        <p:txBody>
          <a:bodyPr/>
          <a:lstStyle/>
          <a:p>
            <a:pPr marL="385763" indent="-385763" defTabSz="1031875"/>
            <a:r>
              <a:rPr lang="en-US" altLang="en-US">
                <a:solidFill>
                  <a:srgbClr val="001E00"/>
                </a:solidFill>
              </a:rPr>
              <a:t>The </a:t>
            </a:r>
            <a:r>
              <a:rPr lang="en-US" altLang="en-US" b="1" i="1">
                <a:solidFill>
                  <a:srgbClr val="001E00"/>
                </a:solidFill>
              </a:rPr>
              <a:t>lure of the new</a:t>
            </a:r>
            <a:r>
              <a:rPr lang="en-US" altLang="en-US" b="1">
                <a:solidFill>
                  <a:srgbClr val="001E00"/>
                </a:solidFill>
              </a:rPr>
              <a:t> </a:t>
            </a:r>
            <a:r>
              <a:rPr lang="en-US" altLang="en-US">
                <a:solidFill>
                  <a:srgbClr val="001E00"/>
                </a:solidFill>
              </a:rPr>
              <a:t>argument is the opposite of appeals to tradition because the argument claims since something is new it must be better</a:t>
            </a:r>
          </a:p>
          <a:p>
            <a:pPr marL="385763" indent="-385763" defTabSz="1031875"/>
            <a:r>
              <a:rPr lang="en-US" altLang="en-US">
                <a:solidFill>
                  <a:srgbClr val="001E00"/>
                </a:solidFill>
              </a:rPr>
              <a:t>The </a:t>
            </a:r>
            <a:r>
              <a:rPr lang="en-US" altLang="en-US" b="1" i="1">
                <a:solidFill>
                  <a:srgbClr val="001E00"/>
                </a:solidFill>
              </a:rPr>
              <a:t>sunk cost fallacy</a:t>
            </a:r>
            <a:r>
              <a:rPr lang="en-US" altLang="en-US">
                <a:solidFill>
                  <a:srgbClr val="001E00"/>
                </a:solidFill>
              </a:rPr>
              <a:t> is an attempt to recover investments (time, money, etc.) by spending more</a:t>
            </a:r>
          </a:p>
          <a:p>
            <a:pPr marL="838200" lvl="1" indent="-322263" defTabSz="1031875"/>
            <a:r>
              <a:rPr lang="en-US" altLang="en-US" sz="2600">
                <a:solidFill>
                  <a:srgbClr val="001E00"/>
                </a:solidFill>
              </a:rPr>
              <a:t>“Throwing good money after bad” behavior</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7346" name="Picture 4">
            <a:extLst>
              <a:ext uri="{FF2B5EF4-FFF2-40B4-BE49-F238E27FC236}">
                <a16:creationId xmlns:a16="http://schemas.microsoft.com/office/drawing/2014/main" id="{0BCF4261-F477-4162-8D0E-FDE21F4346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9096375" cy="598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7" name="Text Box 27">
            <a:extLst>
              <a:ext uri="{FF2B5EF4-FFF2-40B4-BE49-F238E27FC236}">
                <a16:creationId xmlns:a16="http://schemas.microsoft.com/office/drawing/2014/main" id="{85773F53-977F-4FE1-BFED-ACF6E69A6163}"/>
              </a:ext>
            </a:extLst>
          </p:cNvPr>
          <p:cNvSpPr txBox="1">
            <a:spLocks noChangeArrowheads="1"/>
          </p:cNvSpPr>
          <p:nvPr/>
        </p:nvSpPr>
        <p:spPr bwMode="auto">
          <a:xfrm>
            <a:off x="8229600" y="6434138"/>
            <a:ext cx="8096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r" eaLnBrk="1" hangingPunct="1">
              <a:spcBef>
                <a:spcPct val="0"/>
              </a:spcBef>
              <a:buFontTx/>
              <a:buNone/>
            </a:pPr>
            <a:r>
              <a:rPr lang="en-US" altLang="en-US" sz="1000">
                <a:solidFill>
                  <a:srgbClr val="282828"/>
                </a:solidFill>
                <a:latin typeface="Times New Roman" panose="02020603050405020304" pitchFamily="18" charset="0"/>
              </a:rPr>
              <a:t>4-</a:t>
            </a:r>
            <a:fld id="{0D2E0C5F-4E75-47E2-BC8B-5C978B1EA006}" type="slidenum">
              <a:rPr lang="en-US" altLang="en-US" sz="1000">
                <a:solidFill>
                  <a:srgbClr val="282828"/>
                </a:solidFill>
                <a:latin typeface="Times New Roman" panose="02020603050405020304" pitchFamily="18" charset="0"/>
              </a:rPr>
              <a:pPr algn="r" eaLnBrk="1" hangingPunct="1">
                <a:spcBef>
                  <a:spcPct val="0"/>
                </a:spcBef>
                <a:buFontTx/>
                <a:buNone/>
              </a:pPr>
              <a:t>27</a:t>
            </a:fld>
            <a:endParaRPr lang="en-US" altLang="en-US" sz="1000">
              <a:solidFill>
                <a:srgbClr val="282828"/>
              </a:solidFill>
              <a:latin typeface="Times New Roman" panose="02020603050405020304" pitchFamily="18" charset="0"/>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FDBDBBB3-746E-4B42-8AAF-F9D4E8719C61}"/>
              </a:ext>
            </a:extLst>
          </p:cNvPr>
          <p:cNvSpPr>
            <a:spLocks noGrp="1" noChangeArrowheads="1"/>
          </p:cNvSpPr>
          <p:nvPr>
            <p:ph type="title"/>
          </p:nvPr>
        </p:nvSpPr>
        <p:spPr>
          <a:xfrm>
            <a:off x="533400" y="152400"/>
            <a:ext cx="8229600" cy="838200"/>
          </a:xfrm>
        </p:spPr>
        <p:txBody>
          <a:bodyPr/>
          <a:lstStyle/>
          <a:p>
            <a:pPr defTabSz="1031875"/>
            <a:r>
              <a:rPr lang="en-US" altLang="en-US"/>
              <a:t>Lead Ethically</a:t>
            </a:r>
          </a:p>
        </p:txBody>
      </p:sp>
      <p:sp>
        <p:nvSpPr>
          <p:cNvPr id="59395" name="Rectangle 3">
            <a:extLst>
              <a:ext uri="{FF2B5EF4-FFF2-40B4-BE49-F238E27FC236}">
                <a16:creationId xmlns:a16="http://schemas.microsoft.com/office/drawing/2014/main" id="{3C039141-72E0-4547-9FDC-E9C8B7279953}"/>
              </a:ext>
            </a:extLst>
          </p:cNvPr>
          <p:cNvSpPr>
            <a:spLocks noGrp="1" noChangeArrowheads="1"/>
          </p:cNvSpPr>
          <p:nvPr>
            <p:ph type="body" idx="1"/>
          </p:nvPr>
        </p:nvSpPr>
        <p:spPr>
          <a:xfrm>
            <a:off x="304800" y="1433513"/>
            <a:ext cx="8458200" cy="4967287"/>
          </a:xfrm>
        </p:spPr>
        <p:txBody>
          <a:bodyPr/>
          <a:lstStyle/>
          <a:p>
            <a:pPr marL="385763" indent="-385763" defTabSz="1031875"/>
            <a:r>
              <a:rPr lang="en-US" altLang="en-US" sz="3000">
                <a:solidFill>
                  <a:srgbClr val="001E00"/>
                </a:solidFill>
              </a:rPr>
              <a:t>Be Ethical!!</a:t>
            </a:r>
          </a:p>
          <a:p>
            <a:pPr marL="385763" indent="-385763" defTabSz="1031875"/>
            <a:r>
              <a:rPr lang="en-US" altLang="en-US" sz="3000">
                <a:solidFill>
                  <a:srgbClr val="001E00"/>
                </a:solidFill>
              </a:rPr>
              <a:t>Communicate the company Core Values</a:t>
            </a:r>
          </a:p>
          <a:p>
            <a:pPr marL="385763" indent="-385763" defTabSz="1031875"/>
            <a:r>
              <a:rPr lang="en-US" altLang="en-US" sz="3000">
                <a:solidFill>
                  <a:srgbClr val="001E00"/>
                </a:solidFill>
              </a:rPr>
              <a:t>Connect Ethical Behavior with the Company’s and workers’ best interest</a:t>
            </a:r>
          </a:p>
          <a:p>
            <a:pPr marL="385763" indent="-385763" defTabSz="1031875"/>
            <a:r>
              <a:rPr lang="en-US" altLang="en-US" sz="3000">
                <a:solidFill>
                  <a:srgbClr val="001E00"/>
                </a:solidFill>
              </a:rPr>
              <a:t>Reinforce Ethical Behavior</a:t>
            </a:r>
          </a:p>
          <a:p>
            <a:pPr marL="785813" lvl="1" indent="-385763" defTabSz="1031875"/>
            <a:r>
              <a:rPr lang="en-US" altLang="en-US" sz="2600">
                <a:solidFill>
                  <a:srgbClr val="001E00"/>
                </a:solidFill>
              </a:rPr>
              <a:t>Work to create a culture in which employees feel a sense of “ownership” in the organization.</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BD8CA931-95CF-46FF-9938-67EF4FBD2BD8}"/>
              </a:ext>
            </a:extLst>
          </p:cNvPr>
          <p:cNvSpPr>
            <a:spLocks noGrp="1" noChangeArrowheads="1"/>
          </p:cNvSpPr>
          <p:nvPr>
            <p:ph type="title"/>
          </p:nvPr>
        </p:nvSpPr>
        <p:spPr>
          <a:xfrm>
            <a:off x="762000" y="0"/>
            <a:ext cx="7345363" cy="990600"/>
          </a:xfrm>
        </p:spPr>
        <p:txBody>
          <a:bodyPr/>
          <a:lstStyle/>
          <a:p>
            <a:pPr defTabSz="1031875"/>
            <a:r>
              <a:rPr lang="en-US" altLang="en-US"/>
              <a:t>Test Your Knowledge</a:t>
            </a:r>
            <a:endParaRPr lang="en-US" altLang="en-US" sz="4700"/>
          </a:p>
        </p:txBody>
      </p:sp>
      <p:sp>
        <p:nvSpPr>
          <p:cNvPr id="61443" name="Rectangle 3">
            <a:extLst>
              <a:ext uri="{FF2B5EF4-FFF2-40B4-BE49-F238E27FC236}">
                <a16:creationId xmlns:a16="http://schemas.microsoft.com/office/drawing/2014/main" id="{5CC0F849-91D4-49CE-B423-597134369A1F}"/>
              </a:ext>
            </a:extLst>
          </p:cNvPr>
          <p:cNvSpPr>
            <a:spLocks noGrp="1" noChangeArrowheads="1"/>
          </p:cNvSpPr>
          <p:nvPr>
            <p:ph type="body" idx="1"/>
          </p:nvPr>
        </p:nvSpPr>
        <p:spPr>
          <a:xfrm>
            <a:off x="423863" y="1490663"/>
            <a:ext cx="8451850" cy="4529137"/>
          </a:xfrm>
        </p:spPr>
        <p:txBody>
          <a:bodyPr/>
          <a:lstStyle/>
          <a:p>
            <a:pPr marL="385763" indent="-385763" defTabSz="1031875">
              <a:lnSpc>
                <a:spcPct val="80000"/>
              </a:lnSpc>
            </a:pPr>
            <a:r>
              <a:rPr lang="en-US" altLang="en-US" i="1"/>
              <a:t>True=A, False = B</a:t>
            </a:r>
          </a:p>
          <a:p>
            <a:pPr marL="838200" lvl="1" indent="-322263" defTabSz="1031875"/>
            <a:r>
              <a:rPr lang="en-US" altLang="en-US" sz="3000" i="1">
                <a:solidFill>
                  <a:srgbClr val="001E00"/>
                </a:solidFill>
              </a:rPr>
              <a:t>Teleological </a:t>
            </a:r>
            <a:r>
              <a:rPr lang="en-US" altLang="en-US" sz="3000">
                <a:solidFill>
                  <a:srgbClr val="001E00"/>
                </a:solidFill>
              </a:rPr>
              <a:t>ethical theories focus on the consequences of a decision</a:t>
            </a:r>
            <a:endParaRPr lang="en-US" altLang="en-US" sz="3000"/>
          </a:p>
          <a:p>
            <a:pPr marL="838200" lvl="1" indent="-322263" defTabSz="1031875"/>
            <a:r>
              <a:rPr lang="en-US" altLang="en-US" sz="3000" i="1">
                <a:solidFill>
                  <a:srgbClr val="001E00"/>
                </a:solidFill>
              </a:rPr>
              <a:t>Kantianism </a:t>
            </a:r>
            <a:r>
              <a:rPr lang="en-US" altLang="en-US" sz="3000">
                <a:solidFill>
                  <a:srgbClr val="001E00"/>
                </a:solidFill>
              </a:rPr>
              <a:t>holds that a society’s benefits and burdens should be allocated fairly among its members</a:t>
            </a:r>
            <a:endParaRPr lang="en-US" altLang="en-US" sz="3000"/>
          </a:p>
          <a:p>
            <a:pPr marL="838200" lvl="1" indent="-322263" defTabSz="1031875"/>
            <a:r>
              <a:rPr lang="en-US" altLang="en-US" sz="3000" i="1">
                <a:solidFill>
                  <a:srgbClr val="001E00"/>
                </a:solidFill>
              </a:rPr>
              <a:t>Utilitarianism </a:t>
            </a:r>
            <a:r>
              <a:rPr lang="en-US" altLang="en-US" sz="3000">
                <a:solidFill>
                  <a:srgbClr val="001E00"/>
                </a:solidFill>
              </a:rPr>
              <a:t>attempts to maximize utility for society as a whole by a cost-benefit analysis</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C54424C-7298-46DD-BE79-8054C4E707E0}"/>
              </a:ext>
            </a:extLst>
          </p:cNvPr>
          <p:cNvSpPr>
            <a:spLocks noGrp="1" noChangeArrowheads="1"/>
          </p:cNvSpPr>
          <p:nvPr>
            <p:ph type="title"/>
          </p:nvPr>
        </p:nvSpPr>
        <p:spPr>
          <a:xfrm>
            <a:off x="533400" y="152400"/>
            <a:ext cx="8229600" cy="838200"/>
          </a:xfrm>
        </p:spPr>
        <p:txBody>
          <a:bodyPr/>
          <a:lstStyle/>
          <a:p>
            <a:pPr defTabSz="1031875"/>
            <a:r>
              <a:rPr lang="en-US" altLang="en-US" dirty="0"/>
              <a:t>Why Study Business Ethics</a:t>
            </a:r>
          </a:p>
        </p:txBody>
      </p:sp>
      <p:sp>
        <p:nvSpPr>
          <p:cNvPr id="8195" name="Rectangle 3">
            <a:extLst>
              <a:ext uri="{FF2B5EF4-FFF2-40B4-BE49-F238E27FC236}">
                <a16:creationId xmlns:a16="http://schemas.microsoft.com/office/drawing/2014/main" id="{C6FE867F-0C2D-41F4-8975-F48D4898CBB7}"/>
              </a:ext>
            </a:extLst>
          </p:cNvPr>
          <p:cNvSpPr>
            <a:spLocks noGrp="1" noChangeArrowheads="1"/>
          </p:cNvSpPr>
          <p:nvPr>
            <p:ph type="body" idx="1"/>
          </p:nvPr>
        </p:nvSpPr>
        <p:spPr>
          <a:xfrm>
            <a:off x="431800" y="1433513"/>
            <a:ext cx="8574088" cy="4662487"/>
          </a:xfrm>
        </p:spPr>
        <p:txBody>
          <a:bodyPr/>
          <a:lstStyle/>
          <a:p>
            <a:pPr marL="385763" indent="-385763" defTabSz="1031875"/>
            <a:r>
              <a:rPr lang="en-US" altLang="en-US" sz="3000" b="1" i="1"/>
              <a:t>Ethics</a:t>
            </a:r>
            <a:r>
              <a:rPr lang="en-US" altLang="en-US" sz="3000" b="1"/>
              <a:t> is the study of how people should act</a:t>
            </a:r>
          </a:p>
          <a:p>
            <a:pPr marL="385763" indent="-385763" defTabSz="1031875"/>
            <a:r>
              <a:rPr lang="en-US" altLang="en-US" sz="3000" i="1"/>
              <a:t>Ethics</a:t>
            </a:r>
            <a:r>
              <a:rPr lang="en-US" altLang="en-US" sz="3000"/>
              <a:t> also refers to the values and beliefs related to the nature of human conduct</a:t>
            </a:r>
          </a:p>
          <a:p>
            <a:pPr marL="838200" lvl="1" indent="-322263" defTabSz="1031875"/>
            <a:r>
              <a:rPr lang="en-US" altLang="en-US"/>
              <a:t>Based on ethical </a:t>
            </a:r>
            <a:r>
              <a:rPr lang="en-US" altLang="en-US" b="1"/>
              <a:t>standards </a:t>
            </a:r>
            <a:r>
              <a:rPr lang="en-US" altLang="en-US"/>
              <a:t>or moral orientation</a:t>
            </a:r>
          </a:p>
          <a:p>
            <a:pPr marL="385763" indent="-385763" defTabSz="1031875"/>
            <a:r>
              <a:rPr lang="en-US" altLang="en-US" sz="3000" b="1" i="1"/>
              <a:t>Business ethics</a:t>
            </a:r>
            <a:r>
              <a:rPr lang="en-US" altLang="en-US" sz="3000"/>
              <a:t>:  business conduct that seeks to balance the values of society with the goal of profitable operation</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a:extLst>
              <a:ext uri="{FF2B5EF4-FFF2-40B4-BE49-F238E27FC236}">
                <a16:creationId xmlns:a16="http://schemas.microsoft.com/office/drawing/2014/main" id="{28537EF7-10AC-45C5-B621-7FE798F2FD82}"/>
              </a:ext>
            </a:extLst>
          </p:cNvPr>
          <p:cNvSpPr>
            <a:spLocks noGrp="1" noChangeArrowheads="1"/>
          </p:cNvSpPr>
          <p:nvPr>
            <p:ph type="body" idx="1"/>
          </p:nvPr>
        </p:nvSpPr>
        <p:spPr>
          <a:xfrm>
            <a:off x="590550" y="1433513"/>
            <a:ext cx="8335963" cy="4433887"/>
          </a:xfrm>
        </p:spPr>
        <p:txBody>
          <a:bodyPr/>
          <a:lstStyle/>
          <a:p>
            <a:pPr marL="385763" indent="-385763" defTabSz="1031875"/>
            <a:r>
              <a:rPr lang="en-US" altLang="en-US" i="1"/>
              <a:t>Multiple Choice</a:t>
            </a:r>
          </a:p>
          <a:p>
            <a:pPr marL="838200" lvl="1" indent="-322263" defTabSz="1031875"/>
            <a:r>
              <a:rPr lang="en-US" altLang="en-US"/>
              <a:t>The business stakeholder standard of behavior determines whether an act is, or is not, ethical by:</a:t>
            </a:r>
            <a:r>
              <a:rPr lang="en-US" altLang="en-US" sz="2700"/>
              <a:t> </a:t>
            </a:r>
          </a:p>
          <a:p>
            <a:pPr marL="1546225" lvl="2" indent="-514350" defTabSz="1031875">
              <a:buFont typeface="Century Gothic" panose="020B0502020202020204" pitchFamily="34" charset="0"/>
              <a:buAutoNum type="alphaLcParenR"/>
            </a:pPr>
            <a:r>
              <a:rPr lang="en-US" altLang="en-US" sz="2800">
                <a:solidFill>
                  <a:srgbClr val="001E00"/>
                </a:solidFill>
              </a:rPr>
              <a:t>maximizing a company’s long-run profits within the limits of law</a:t>
            </a:r>
            <a:endParaRPr lang="en-US" altLang="en-US" sz="2800"/>
          </a:p>
          <a:p>
            <a:pPr marL="1546225" lvl="2" indent="-514350" defTabSz="1031875">
              <a:buFont typeface="Century Gothic" panose="020B0502020202020204" pitchFamily="34" charset="0"/>
              <a:buAutoNum type="alphaLcParenR"/>
            </a:pPr>
            <a:r>
              <a:rPr lang="en-US" altLang="en-US" sz="2800"/>
              <a:t>examining the interests of various interested parties with regard to a particular business action</a:t>
            </a:r>
          </a:p>
        </p:txBody>
      </p:sp>
      <p:sp>
        <p:nvSpPr>
          <p:cNvPr id="63491" name="Rectangle 2">
            <a:extLst>
              <a:ext uri="{FF2B5EF4-FFF2-40B4-BE49-F238E27FC236}">
                <a16:creationId xmlns:a16="http://schemas.microsoft.com/office/drawing/2014/main" id="{46E2E22E-5E7F-4921-9E09-21581F0ED7D8}"/>
              </a:ext>
            </a:extLst>
          </p:cNvPr>
          <p:cNvSpPr>
            <a:spLocks noGrp="1" noChangeArrowheads="1"/>
          </p:cNvSpPr>
          <p:nvPr>
            <p:ph type="title"/>
          </p:nvPr>
        </p:nvSpPr>
        <p:spPr>
          <a:xfrm>
            <a:off x="762000" y="0"/>
            <a:ext cx="7345363" cy="990600"/>
          </a:xfrm>
        </p:spPr>
        <p:txBody>
          <a:bodyPr/>
          <a:lstStyle/>
          <a:p>
            <a:pPr defTabSz="1031875"/>
            <a:r>
              <a:rPr lang="en-US" altLang="en-US"/>
              <a:t>Test Your Knowledge</a:t>
            </a:r>
            <a:endParaRPr lang="en-US" altLang="en-US" sz="470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a:extLst>
              <a:ext uri="{FF2B5EF4-FFF2-40B4-BE49-F238E27FC236}">
                <a16:creationId xmlns:a16="http://schemas.microsoft.com/office/drawing/2014/main" id="{A7E26212-89A3-4228-8FD4-60514885804D}"/>
              </a:ext>
            </a:extLst>
          </p:cNvPr>
          <p:cNvSpPr>
            <a:spLocks noGrp="1" noChangeArrowheads="1"/>
          </p:cNvSpPr>
          <p:nvPr>
            <p:ph type="body" idx="1"/>
          </p:nvPr>
        </p:nvSpPr>
        <p:spPr>
          <a:xfrm>
            <a:off x="590550" y="1433513"/>
            <a:ext cx="8335963" cy="3671887"/>
          </a:xfrm>
        </p:spPr>
        <p:txBody>
          <a:bodyPr/>
          <a:lstStyle/>
          <a:p>
            <a:pPr marL="385763" indent="-385763" defTabSz="1031875"/>
            <a:r>
              <a:rPr lang="en-US" altLang="en-US" i="1"/>
              <a:t>Multiple Choice</a:t>
            </a:r>
          </a:p>
          <a:p>
            <a:pPr marL="838200" lvl="1" indent="-322263" defTabSz="1031875"/>
            <a:r>
              <a:rPr lang="en-US" altLang="en-US">
                <a:solidFill>
                  <a:srgbClr val="001E00"/>
                </a:solidFill>
              </a:rPr>
              <a:t>If a person assumes the thing the person is trying to prove, the person has made the following error in reasoning</a:t>
            </a:r>
            <a:r>
              <a:rPr lang="en-US" altLang="en-US"/>
              <a:t>:</a:t>
            </a:r>
          </a:p>
          <a:p>
            <a:pPr marL="1546225" lvl="2" indent="-514350" defTabSz="1031875">
              <a:buFont typeface="Century Gothic" panose="020B0502020202020204" pitchFamily="34" charset="0"/>
              <a:buAutoNum type="alphaLcParenR"/>
            </a:pPr>
            <a:r>
              <a:rPr lang="en-US" altLang="en-US" sz="2800"/>
              <a:t>A false analogy</a:t>
            </a:r>
          </a:p>
          <a:p>
            <a:pPr marL="1546225" lvl="2" indent="-514350" defTabSz="1031875">
              <a:buFont typeface="Century Gothic" panose="020B0502020202020204" pitchFamily="34" charset="0"/>
              <a:buAutoNum type="alphaLcParenR"/>
            </a:pPr>
            <a:r>
              <a:rPr lang="en-US" altLang="en-US" sz="2800" i="1"/>
              <a:t>Argumentum ad hominem</a:t>
            </a:r>
          </a:p>
          <a:p>
            <a:pPr marL="1546225" lvl="2" indent="-514350" defTabSz="1031875">
              <a:buFont typeface="Century Gothic" panose="020B0502020202020204" pitchFamily="34" charset="0"/>
              <a:buAutoNum type="alphaLcParenR"/>
            </a:pPr>
            <a:r>
              <a:rPr lang="en-US" altLang="en-US" sz="2800"/>
              <a:t>Circular reasoning</a:t>
            </a:r>
          </a:p>
        </p:txBody>
      </p:sp>
      <p:sp>
        <p:nvSpPr>
          <p:cNvPr id="65539" name="Rectangle 2">
            <a:extLst>
              <a:ext uri="{FF2B5EF4-FFF2-40B4-BE49-F238E27FC236}">
                <a16:creationId xmlns:a16="http://schemas.microsoft.com/office/drawing/2014/main" id="{58DB2ECF-1BEF-4D63-98E0-58DA5595522C}"/>
              </a:ext>
            </a:extLst>
          </p:cNvPr>
          <p:cNvSpPr>
            <a:spLocks noGrp="1" noChangeArrowheads="1"/>
          </p:cNvSpPr>
          <p:nvPr>
            <p:ph type="title"/>
          </p:nvPr>
        </p:nvSpPr>
        <p:spPr>
          <a:xfrm>
            <a:off x="762000" y="0"/>
            <a:ext cx="7345363" cy="990600"/>
          </a:xfrm>
        </p:spPr>
        <p:txBody>
          <a:bodyPr/>
          <a:lstStyle/>
          <a:p>
            <a:pPr defTabSz="1031875"/>
            <a:r>
              <a:rPr lang="en-US" altLang="en-US"/>
              <a:t>Test Your Knowledge</a:t>
            </a:r>
            <a:endParaRPr lang="en-US" altLang="en-US" sz="470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a:extLst>
              <a:ext uri="{FF2B5EF4-FFF2-40B4-BE49-F238E27FC236}">
                <a16:creationId xmlns:a16="http://schemas.microsoft.com/office/drawing/2014/main" id="{05E157EF-3964-42D8-A827-E609C3673059}"/>
              </a:ext>
            </a:extLst>
          </p:cNvPr>
          <p:cNvSpPr>
            <a:spLocks noGrp="1" noChangeArrowheads="1"/>
          </p:cNvSpPr>
          <p:nvPr>
            <p:ph type="body" idx="1"/>
          </p:nvPr>
        </p:nvSpPr>
        <p:spPr>
          <a:xfrm>
            <a:off x="590550" y="1433513"/>
            <a:ext cx="8335963" cy="4586287"/>
          </a:xfrm>
        </p:spPr>
        <p:txBody>
          <a:bodyPr/>
          <a:lstStyle/>
          <a:p>
            <a:pPr marL="385763" indent="-385763" defTabSz="1031875"/>
            <a:r>
              <a:rPr lang="en-US" altLang="en-US" i="1"/>
              <a:t>Multiple Choice</a:t>
            </a:r>
          </a:p>
          <a:p>
            <a:pPr marL="838200" lvl="1" indent="-322263" defTabSz="1031875"/>
            <a:r>
              <a:rPr lang="en-US" altLang="en-US" sz="2600"/>
              <a:t>Jack said Firm X and Firm Y are both large telecommunications firms.  Then Jack said Firm X had implemented The Process, so Firm Y should also implement The Process.  Jack has made the following error in reasoning:</a:t>
            </a:r>
          </a:p>
          <a:p>
            <a:pPr marL="1489075" lvl="2" indent="-457200" defTabSz="1031875">
              <a:buFont typeface="Century Gothic" panose="020B0502020202020204" pitchFamily="34" charset="0"/>
              <a:buAutoNum type="alphaLcParenR"/>
            </a:pPr>
            <a:r>
              <a:rPr lang="en-US" altLang="en-US"/>
              <a:t>the sunk cost fallacy</a:t>
            </a:r>
          </a:p>
          <a:p>
            <a:pPr marL="1489075" lvl="2" indent="-457200" defTabSz="1031875">
              <a:buFont typeface="Century Gothic" panose="020B0502020202020204" pitchFamily="34" charset="0"/>
              <a:buAutoNum type="alphaLcParenR"/>
            </a:pPr>
            <a:r>
              <a:rPr lang="en-US" altLang="en-US"/>
              <a:t>the fallacy of utilitarianism</a:t>
            </a:r>
          </a:p>
          <a:p>
            <a:pPr marL="1489075" lvl="2" indent="-457200" defTabSz="1031875">
              <a:buFont typeface="Century Gothic" panose="020B0502020202020204" pitchFamily="34" charset="0"/>
              <a:buAutoNum type="alphaLcParenR"/>
            </a:pPr>
            <a:r>
              <a:rPr lang="en-US" altLang="en-US"/>
              <a:t>fallacy based on the lure of the new</a:t>
            </a:r>
          </a:p>
          <a:p>
            <a:pPr marL="1489075" lvl="2" indent="-457200" defTabSz="1031875">
              <a:buFont typeface="Century Gothic" panose="020B0502020202020204" pitchFamily="34" charset="0"/>
              <a:buAutoNum type="alphaLcParenR"/>
            </a:pPr>
            <a:r>
              <a:rPr lang="en-US" altLang="en-US"/>
              <a:t>a false analogy  </a:t>
            </a:r>
          </a:p>
        </p:txBody>
      </p:sp>
      <p:sp>
        <p:nvSpPr>
          <p:cNvPr id="67587" name="Rectangle 2">
            <a:extLst>
              <a:ext uri="{FF2B5EF4-FFF2-40B4-BE49-F238E27FC236}">
                <a16:creationId xmlns:a16="http://schemas.microsoft.com/office/drawing/2014/main" id="{83B612B5-C834-4B42-8A13-BC2C32D4EA11}"/>
              </a:ext>
            </a:extLst>
          </p:cNvPr>
          <p:cNvSpPr>
            <a:spLocks noGrp="1" noChangeArrowheads="1"/>
          </p:cNvSpPr>
          <p:nvPr>
            <p:ph type="title"/>
          </p:nvPr>
        </p:nvSpPr>
        <p:spPr>
          <a:xfrm>
            <a:off x="762000" y="0"/>
            <a:ext cx="7345363" cy="990600"/>
          </a:xfrm>
        </p:spPr>
        <p:txBody>
          <a:bodyPr/>
          <a:lstStyle/>
          <a:p>
            <a:pPr defTabSz="1031875"/>
            <a:r>
              <a:rPr lang="en-US" altLang="en-US"/>
              <a:t>Test Your Knowledge</a:t>
            </a:r>
            <a:endParaRPr lang="en-US" altLang="en-US" sz="470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5C4CEB8C-FABE-47B5-9BEC-9863CC26386D}"/>
              </a:ext>
            </a:extLst>
          </p:cNvPr>
          <p:cNvSpPr>
            <a:spLocks noGrp="1" noChangeArrowheads="1"/>
          </p:cNvSpPr>
          <p:nvPr>
            <p:ph type="title"/>
          </p:nvPr>
        </p:nvSpPr>
        <p:spPr>
          <a:xfrm>
            <a:off x="1371600" y="0"/>
            <a:ext cx="6464300" cy="947738"/>
          </a:xfrm>
        </p:spPr>
        <p:txBody>
          <a:bodyPr lIns="92071" tIns="46036" rIns="92071" bIns="46036"/>
          <a:lstStyle/>
          <a:p>
            <a:pPr defTabSz="1031875"/>
            <a:r>
              <a:rPr lang="en-US" altLang="en-US"/>
              <a:t>Thought Question</a:t>
            </a:r>
          </a:p>
        </p:txBody>
      </p:sp>
      <p:sp>
        <p:nvSpPr>
          <p:cNvPr id="7" name="Rectangle 3">
            <a:extLst>
              <a:ext uri="{FF2B5EF4-FFF2-40B4-BE49-F238E27FC236}">
                <a16:creationId xmlns:a16="http://schemas.microsoft.com/office/drawing/2014/main" id="{B7AE7DB7-62C3-49AA-A5EF-E1C3469DBB82}"/>
              </a:ext>
            </a:extLst>
          </p:cNvPr>
          <p:cNvSpPr txBox="1">
            <a:spLocks noChangeArrowheads="1"/>
          </p:cNvSpPr>
          <p:nvPr/>
        </p:nvSpPr>
        <p:spPr bwMode="auto">
          <a:xfrm>
            <a:off x="381000" y="1428750"/>
            <a:ext cx="4648200" cy="4362450"/>
          </a:xfrm>
          <a:prstGeom prst="rect">
            <a:avLst/>
          </a:prstGeom>
          <a:noFill/>
          <a:ln w="9525">
            <a:noFill/>
            <a:miter lim="800000"/>
            <a:headEnd/>
            <a:tailEnd/>
          </a:ln>
        </p:spPr>
        <p:txBody>
          <a:bodyPr lIns="91426" tIns="45713" rIns="91426" bIns="45713"/>
          <a:lstStyle/>
          <a:p>
            <a:pPr marL="387134" indent="-387134" eaLnBrk="1" hangingPunct="1">
              <a:spcBef>
                <a:spcPct val="20000"/>
              </a:spcBef>
              <a:buClr>
                <a:schemeClr val="hlink"/>
              </a:buClr>
              <a:buSzPct val="80000"/>
              <a:buFont typeface="Arial" pitchFamily="34" charset="0"/>
              <a:buChar char="•"/>
              <a:defRPr/>
            </a:pPr>
            <a:r>
              <a:rPr lang="en-US" sz="2900" kern="0" dirty="0">
                <a:latin typeface="+mn-lt"/>
              </a:rPr>
              <a:t>If your boss asked you to shred documents as part of a “routine document retention policy” and you knew the documents were important to a criminal investigation, what would you do?  </a:t>
            </a:r>
          </a:p>
        </p:txBody>
      </p:sp>
      <p:pic>
        <p:nvPicPr>
          <p:cNvPr id="69636" name="Picture 8" descr="woman with documents">
            <a:extLst>
              <a:ext uri="{FF2B5EF4-FFF2-40B4-BE49-F238E27FC236}">
                <a16:creationId xmlns:a16="http://schemas.microsoft.com/office/drawing/2014/main" id="{B213C5F7-4429-4825-8724-0EBFC531BF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9513" t="11708" r="11708"/>
          <a:stretch>
            <a:fillRect/>
          </a:stretch>
        </p:blipFill>
        <p:spPr bwMode="auto">
          <a:xfrm>
            <a:off x="5257800" y="1247775"/>
            <a:ext cx="3635375" cy="484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5315F3C-73A3-420E-AED3-66566033EC29}"/>
              </a:ext>
            </a:extLst>
          </p:cNvPr>
          <p:cNvSpPr>
            <a:spLocks noGrp="1" noChangeArrowheads="1"/>
          </p:cNvSpPr>
          <p:nvPr>
            <p:ph type="title"/>
          </p:nvPr>
        </p:nvSpPr>
        <p:spPr>
          <a:xfrm>
            <a:off x="304800" y="0"/>
            <a:ext cx="8686800" cy="990600"/>
          </a:xfrm>
        </p:spPr>
        <p:txBody>
          <a:bodyPr/>
          <a:lstStyle/>
          <a:p>
            <a:pPr defTabSz="1031875"/>
            <a:r>
              <a:rPr lang="en-US" altLang="en-US"/>
              <a:t>Corporate Social Responsibility</a:t>
            </a:r>
          </a:p>
        </p:txBody>
      </p:sp>
      <p:sp>
        <p:nvSpPr>
          <p:cNvPr id="10243" name="Rectangle 3">
            <a:extLst>
              <a:ext uri="{FF2B5EF4-FFF2-40B4-BE49-F238E27FC236}">
                <a16:creationId xmlns:a16="http://schemas.microsoft.com/office/drawing/2014/main" id="{96003273-D1F1-4224-A6BE-57200698D1CB}"/>
              </a:ext>
            </a:extLst>
          </p:cNvPr>
          <p:cNvSpPr>
            <a:spLocks noGrp="1" noChangeArrowheads="1"/>
          </p:cNvSpPr>
          <p:nvPr>
            <p:ph type="body" sz="half" idx="1"/>
          </p:nvPr>
        </p:nvSpPr>
        <p:spPr>
          <a:xfrm>
            <a:off x="381000" y="1495425"/>
            <a:ext cx="4582048" cy="5195939"/>
          </a:xfrm>
        </p:spPr>
        <p:txBody>
          <a:bodyPr/>
          <a:lstStyle/>
          <a:p>
            <a:pPr marL="385445" indent="-385445" defTabSz="1031875"/>
            <a:r>
              <a:rPr lang="en-US" altLang="en-US" dirty="0">
                <a:solidFill>
                  <a:srgbClr val="001E00"/>
                </a:solidFill>
              </a:rPr>
              <a:t>Do corporations have a duty to society?</a:t>
            </a:r>
            <a:endParaRPr lang="en-US" dirty="0"/>
          </a:p>
          <a:p>
            <a:pPr marL="385445" indent="-385445" defTabSz="1031875"/>
            <a:r>
              <a:rPr lang="en-US" altLang="en-US" dirty="0">
                <a:solidFill>
                  <a:srgbClr val="001E00"/>
                </a:solidFill>
              </a:rPr>
              <a:t>This question has engendered ongoing debate for over a century</a:t>
            </a:r>
          </a:p>
          <a:p>
            <a:pPr marL="385445" indent="-385445" defTabSz="1031875"/>
            <a:r>
              <a:rPr lang="en-US" altLang="en-US" dirty="0">
                <a:solidFill>
                  <a:srgbClr val="001E00"/>
                </a:solidFill>
              </a:rPr>
              <a:t>What role, if any, does morality play?</a:t>
            </a:r>
          </a:p>
        </p:txBody>
      </p:sp>
      <p:pic>
        <p:nvPicPr>
          <p:cNvPr id="10244" name="Picture 5" descr="illuminated globe">
            <a:extLst>
              <a:ext uri="{FF2B5EF4-FFF2-40B4-BE49-F238E27FC236}">
                <a16:creationId xmlns:a16="http://schemas.microsoft.com/office/drawing/2014/main" id="{97B8D7D3-6879-4B92-B408-389164F6E3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6000"/>
          <a:stretch>
            <a:fillRect/>
          </a:stretch>
        </p:blipFill>
        <p:spPr bwMode="auto">
          <a:xfrm>
            <a:off x="5362051" y="1247775"/>
            <a:ext cx="3624717" cy="4509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852037B5-3993-4A65-AD40-29188D254727}"/>
              </a:ext>
            </a:extLst>
          </p:cNvPr>
          <p:cNvSpPr>
            <a:spLocks noGrp="1" noChangeArrowheads="1"/>
          </p:cNvSpPr>
          <p:nvPr>
            <p:ph type="body" idx="1"/>
          </p:nvPr>
        </p:nvSpPr>
        <p:spPr>
          <a:xfrm>
            <a:off x="381000" y="1371600"/>
            <a:ext cx="8382000" cy="3886200"/>
          </a:xfrm>
        </p:spPr>
        <p:txBody>
          <a:bodyPr/>
          <a:lstStyle/>
          <a:p>
            <a:pPr marL="385763" indent="-385763" defTabSz="1031875"/>
            <a:r>
              <a:rPr lang="en-US" altLang="en-US">
                <a:solidFill>
                  <a:srgbClr val="001E00"/>
                </a:solidFill>
              </a:rPr>
              <a:t>Many corporations have adopted a </a:t>
            </a:r>
            <a:r>
              <a:rPr lang="en-US" altLang="en-US" b="1">
                <a:solidFill>
                  <a:srgbClr val="001E00"/>
                </a:solidFill>
              </a:rPr>
              <a:t>Code of Ethics </a:t>
            </a:r>
            <a:r>
              <a:rPr lang="en-US" altLang="en-US">
                <a:solidFill>
                  <a:srgbClr val="001E00"/>
                </a:solidFill>
              </a:rPr>
              <a:t>to foster ethical behavior within a firm</a:t>
            </a:r>
          </a:p>
          <a:p>
            <a:pPr marL="838200" lvl="1" indent="-322263" defTabSz="1031875"/>
            <a:r>
              <a:rPr lang="en-US" altLang="en-US" sz="3000">
                <a:solidFill>
                  <a:srgbClr val="001E00"/>
                </a:solidFill>
              </a:rPr>
              <a:t>And/or to enhance their public image </a:t>
            </a:r>
          </a:p>
          <a:p>
            <a:pPr marL="385763" indent="-385763" defTabSz="1031875"/>
            <a:r>
              <a:rPr lang="en-US" altLang="en-US">
                <a:solidFill>
                  <a:srgbClr val="001E00"/>
                </a:solidFill>
              </a:rPr>
              <a:t>Some laws, such as the </a:t>
            </a:r>
            <a:r>
              <a:rPr lang="en-US" altLang="en-US">
                <a:solidFill>
                  <a:srgbClr val="001E00"/>
                </a:solidFill>
                <a:hlinkClick r:id="rId3"/>
              </a:rPr>
              <a:t>Sarbanes-Oxley Act</a:t>
            </a:r>
            <a:r>
              <a:rPr lang="en-US" altLang="en-US">
                <a:solidFill>
                  <a:srgbClr val="001E00"/>
                </a:solidFill>
              </a:rPr>
              <a:t>, have forced some firms to adopt codes of ethics for their executives</a:t>
            </a:r>
          </a:p>
        </p:txBody>
      </p:sp>
      <p:sp>
        <p:nvSpPr>
          <p:cNvPr id="12291" name="Rectangle 2">
            <a:extLst>
              <a:ext uri="{FF2B5EF4-FFF2-40B4-BE49-F238E27FC236}">
                <a16:creationId xmlns:a16="http://schemas.microsoft.com/office/drawing/2014/main" id="{B4FDAE21-1B2B-4ACA-A62A-E4ADDFBD7912}"/>
              </a:ext>
            </a:extLst>
          </p:cNvPr>
          <p:cNvSpPr>
            <a:spLocks noGrp="1" noChangeArrowheads="1"/>
          </p:cNvSpPr>
          <p:nvPr>
            <p:ph type="title"/>
          </p:nvPr>
        </p:nvSpPr>
        <p:spPr>
          <a:xfrm>
            <a:off x="304800" y="0"/>
            <a:ext cx="8686800" cy="990600"/>
          </a:xfrm>
        </p:spPr>
        <p:txBody>
          <a:bodyPr/>
          <a:lstStyle/>
          <a:p>
            <a:pPr defTabSz="1031875"/>
            <a:r>
              <a:rPr lang="en-US" altLang="en-US"/>
              <a:t>Corporate Social Responsibility</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8E4F6613-B75E-4620-8347-FB15F0C9DDF5}"/>
              </a:ext>
            </a:extLst>
          </p:cNvPr>
          <p:cNvSpPr>
            <a:spLocks noGrp="1" noChangeArrowheads="1"/>
          </p:cNvSpPr>
          <p:nvPr>
            <p:ph type="title"/>
          </p:nvPr>
        </p:nvSpPr>
        <p:spPr>
          <a:xfrm>
            <a:off x="533400" y="152400"/>
            <a:ext cx="8229600" cy="838200"/>
          </a:xfrm>
        </p:spPr>
        <p:txBody>
          <a:bodyPr/>
          <a:lstStyle/>
          <a:p>
            <a:pPr defTabSz="1031875"/>
            <a:r>
              <a:rPr lang="en-US" altLang="en-US"/>
              <a:t>Ethical Theories</a:t>
            </a:r>
          </a:p>
        </p:txBody>
      </p:sp>
      <p:sp>
        <p:nvSpPr>
          <p:cNvPr id="14339" name="Rectangle 3">
            <a:extLst>
              <a:ext uri="{FF2B5EF4-FFF2-40B4-BE49-F238E27FC236}">
                <a16:creationId xmlns:a16="http://schemas.microsoft.com/office/drawing/2014/main" id="{1A0D1BBE-774F-4513-825E-B7CCEA77A475}"/>
              </a:ext>
            </a:extLst>
          </p:cNvPr>
          <p:cNvSpPr>
            <a:spLocks noGrp="1" noChangeArrowheads="1"/>
          </p:cNvSpPr>
          <p:nvPr>
            <p:ph type="body" idx="1"/>
          </p:nvPr>
        </p:nvSpPr>
        <p:spPr>
          <a:xfrm>
            <a:off x="431800" y="1433513"/>
            <a:ext cx="8255000" cy="3214687"/>
          </a:xfrm>
        </p:spPr>
        <p:txBody>
          <a:bodyPr/>
          <a:lstStyle/>
          <a:p>
            <a:pPr marL="385763" indent="-385763" defTabSz="1031875"/>
            <a:r>
              <a:rPr lang="en-US" altLang="en-US" b="1" i="1">
                <a:solidFill>
                  <a:srgbClr val="001E00"/>
                </a:solidFill>
              </a:rPr>
              <a:t>Teleological</a:t>
            </a:r>
            <a:r>
              <a:rPr lang="en-US" altLang="en-US" i="1">
                <a:solidFill>
                  <a:srgbClr val="001E00"/>
                </a:solidFill>
              </a:rPr>
              <a:t> </a:t>
            </a:r>
            <a:r>
              <a:rPr lang="en-US" altLang="en-US">
                <a:solidFill>
                  <a:srgbClr val="001E00"/>
                </a:solidFill>
              </a:rPr>
              <a:t>ethical theories focus on the consequences of a decision</a:t>
            </a:r>
          </a:p>
          <a:p>
            <a:pPr marL="385763" indent="-385763" defTabSz="1031875"/>
            <a:r>
              <a:rPr lang="en-US" altLang="en-US" b="1" i="1">
                <a:solidFill>
                  <a:srgbClr val="001E00"/>
                </a:solidFill>
              </a:rPr>
              <a:t>Deontological </a:t>
            </a:r>
            <a:r>
              <a:rPr lang="en-US" altLang="en-US">
                <a:solidFill>
                  <a:srgbClr val="001E00"/>
                </a:solidFill>
              </a:rPr>
              <a:t>ethical theories focus on decisions or actions alone</a:t>
            </a:r>
          </a:p>
          <a:p>
            <a:pPr marL="385763" indent="-385763" defTabSz="1031875"/>
            <a:r>
              <a:rPr lang="en-US" altLang="en-US">
                <a:solidFill>
                  <a:srgbClr val="001E00"/>
                </a:solidFill>
              </a:rPr>
              <a:t>Recognize that ethical values are as diverse as individual humans</a:t>
            </a:r>
          </a:p>
        </p:txBody>
      </p:sp>
      <p:pic>
        <p:nvPicPr>
          <p:cNvPr id="14340" name="Picture 4" descr="QD-ConVol3-1780795.jpg">
            <a:extLst>
              <a:ext uri="{FF2B5EF4-FFF2-40B4-BE49-F238E27FC236}">
                <a16:creationId xmlns:a16="http://schemas.microsoft.com/office/drawing/2014/main" id="{90AADF18-F15E-4A99-939A-29B6FD32FCA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4724400"/>
            <a:ext cx="4519613" cy="149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EA6F495-F2A7-43B9-96A2-E4DBB3F0ADDE}"/>
              </a:ext>
            </a:extLst>
          </p:cNvPr>
          <p:cNvSpPr>
            <a:spLocks noGrp="1" noChangeArrowheads="1"/>
          </p:cNvSpPr>
          <p:nvPr>
            <p:ph type="title"/>
          </p:nvPr>
        </p:nvSpPr>
        <p:spPr>
          <a:xfrm>
            <a:off x="533400" y="152400"/>
            <a:ext cx="8229600" cy="838200"/>
          </a:xfrm>
        </p:spPr>
        <p:txBody>
          <a:bodyPr/>
          <a:lstStyle/>
          <a:p>
            <a:pPr defTabSz="1031875"/>
            <a:r>
              <a:rPr lang="en-US" altLang="en-US"/>
              <a:t>Rights Theory</a:t>
            </a:r>
          </a:p>
        </p:txBody>
      </p:sp>
      <p:sp>
        <p:nvSpPr>
          <p:cNvPr id="16387" name="Rectangle 3">
            <a:extLst>
              <a:ext uri="{FF2B5EF4-FFF2-40B4-BE49-F238E27FC236}">
                <a16:creationId xmlns:a16="http://schemas.microsoft.com/office/drawing/2014/main" id="{32CD3BC7-5A96-4435-A4BD-29784CFE3AAE}"/>
              </a:ext>
            </a:extLst>
          </p:cNvPr>
          <p:cNvSpPr>
            <a:spLocks noGrp="1" noChangeArrowheads="1"/>
          </p:cNvSpPr>
          <p:nvPr>
            <p:ph type="body" idx="1"/>
          </p:nvPr>
        </p:nvSpPr>
        <p:spPr>
          <a:xfrm>
            <a:off x="431800" y="1433513"/>
            <a:ext cx="8574088" cy="4586287"/>
          </a:xfrm>
        </p:spPr>
        <p:txBody>
          <a:bodyPr/>
          <a:lstStyle/>
          <a:p>
            <a:pPr marL="385763" indent="-385763" defTabSz="1031875"/>
            <a:r>
              <a:rPr lang="en-US" altLang="en-US" sz="3000" b="1">
                <a:solidFill>
                  <a:srgbClr val="001E00"/>
                </a:solidFill>
              </a:rPr>
              <a:t>Basic deontological view:  certain rights are fundamental</a:t>
            </a:r>
          </a:p>
          <a:p>
            <a:pPr marL="385763" indent="-385763" defTabSz="1031875"/>
            <a:r>
              <a:rPr lang="en-US" altLang="en-US" sz="3000" i="1">
                <a:solidFill>
                  <a:srgbClr val="001E00"/>
                </a:solidFill>
              </a:rPr>
              <a:t>Kantianism </a:t>
            </a:r>
            <a:r>
              <a:rPr lang="en-US" altLang="en-US" sz="3000">
                <a:solidFill>
                  <a:srgbClr val="001E00"/>
                </a:solidFill>
              </a:rPr>
              <a:t>(from Immanuel Kant) </a:t>
            </a:r>
            <a:r>
              <a:rPr lang="en-US" altLang="en-US" sz="3000" i="1">
                <a:solidFill>
                  <a:srgbClr val="001E00"/>
                </a:solidFill>
              </a:rPr>
              <a:t>a</a:t>
            </a:r>
            <a:r>
              <a:rPr lang="en-US" altLang="en-US" sz="3000">
                <a:solidFill>
                  <a:srgbClr val="001E00"/>
                </a:solidFill>
              </a:rPr>
              <a:t>pplies the categorical imperative:  </a:t>
            </a:r>
            <a:r>
              <a:rPr lang="en-US" altLang="en-US" sz="3000" b="1">
                <a:solidFill>
                  <a:srgbClr val="001E00"/>
                </a:solidFill>
              </a:rPr>
              <a:t>judge an action by applying it universally</a:t>
            </a:r>
          </a:p>
          <a:p>
            <a:pPr marL="385763" indent="-385763" defTabSz="1031875"/>
            <a:r>
              <a:rPr lang="en-US" altLang="en-US" sz="3000" i="1">
                <a:solidFill>
                  <a:srgbClr val="001E00"/>
                </a:solidFill>
              </a:rPr>
              <a:t>Modern Rights Theories </a:t>
            </a:r>
            <a:r>
              <a:rPr lang="en-US" altLang="en-US" sz="3000">
                <a:solidFill>
                  <a:srgbClr val="001E00"/>
                </a:solidFill>
              </a:rPr>
              <a:t>soften Kant’s absolute duty approach, yet protect fundamental rights (a strength of the theory)</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9C224DFD-6717-4A1C-B3D9-E7E05A4D07C2}"/>
              </a:ext>
            </a:extLst>
          </p:cNvPr>
          <p:cNvSpPr>
            <a:spLocks noGrp="1" noChangeArrowheads="1"/>
          </p:cNvSpPr>
          <p:nvPr>
            <p:ph type="title"/>
          </p:nvPr>
        </p:nvSpPr>
        <p:spPr>
          <a:xfrm>
            <a:off x="533400" y="152400"/>
            <a:ext cx="8229600" cy="838200"/>
          </a:xfrm>
        </p:spPr>
        <p:txBody>
          <a:bodyPr/>
          <a:lstStyle/>
          <a:p>
            <a:pPr defTabSz="1031875"/>
            <a:r>
              <a:rPr lang="en-US" altLang="en-US"/>
              <a:t>Justice Theory</a:t>
            </a:r>
          </a:p>
        </p:txBody>
      </p:sp>
      <p:sp>
        <p:nvSpPr>
          <p:cNvPr id="18435" name="Rectangle 3">
            <a:extLst>
              <a:ext uri="{FF2B5EF4-FFF2-40B4-BE49-F238E27FC236}">
                <a16:creationId xmlns:a16="http://schemas.microsoft.com/office/drawing/2014/main" id="{2888CA9E-E50B-4902-9DA0-1ACEF257CBAD}"/>
              </a:ext>
            </a:extLst>
          </p:cNvPr>
          <p:cNvSpPr>
            <a:spLocks noGrp="1" noChangeArrowheads="1"/>
          </p:cNvSpPr>
          <p:nvPr>
            <p:ph type="body" idx="1"/>
          </p:nvPr>
        </p:nvSpPr>
        <p:spPr>
          <a:xfrm>
            <a:off x="304800" y="1371600"/>
            <a:ext cx="8574088" cy="3733800"/>
          </a:xfrm>
        </p:spPr>
        <p:txBody>
          <a:bodyPr/>
          <a:lstStyle/>
          <a:p>
            <a:pPr marL="385763" indent="-385763" defTabSz="1031875"/>
            <a:r>
              <a:rPr lang="en-US" altLang="en-US" sz="3000" b="1">
                <a:solidFill>
                  <a:srgbClr val="001E00"/>
                </a:solidFill>
              </a:rPr>
              <a:t>Basic teleological view:  </a:t>
            </a:r>
            <a:r>
              <a:rPr lang="en-US" altLang="en-US" sz="3000">
                <a:solidFill>
                  <a:srgbClr val="001E00"/>
                </a:solidFill>
              </a:rPr>
              <a:t>a society’s benefits and burdens should be allocated fairly among its members</a:t>
            </a:r>
          </a:p>
          <a:p>
            <a:pPr marL="385763" indent="-385763" defTabSz="1031875"/>
            <a:r>
              <a:rPr lang="en-US" altLang="en-US" sz="3000">
                <a:solidFill>
                  <a:srgbClr val="001E00"/>
                </a:solidFill>
              </a:rPr>
              <a:t>John Rawls argued for the:</a:t>
            </a:r>
          </a:p>
          <a:p>
            <a:pPr marL="838200" lvl="1" indent="-322263" defTabSz="1031875"/>
            <a:r>
              <a:rPr lang="en-US" altLang="en-US" sz="2600">
                <a:solidFill>
                  <a:srgbClr val="001E00"/>
                </a:solidFill>
              </a:rPr>
              <a:t>Greatest Equal Liberty Principle – each person has an equal right to basic rights and liberties</a:t>
            </a:r>
          </a:p>
          <a:p>
            <a:pPr marL="838200" lvl="1" indent="-322263" defTabSz="1031875"/>
            <a:r>
              <a:rPr lang="en-US" altLang="en-US" sz="2600">
                <a:solidFill>
                  <a:srgbClr val="001E00"/>
                </a:solidFill>
              </a:rPr>
              <a:t>Difference Principle – inequalities acceptable only if elimination would harm the poorest class</a:t>
            </a:r>
          </a:p>
        </p:txBody>
      </p:sp>
      <p:pic>
        <p:nvPicPr>
          <p:cNvPr id="18436" name="Picture 5" descr="QD-00016541.jpg">
            <a:extLst>
              <a:ext uri="{FF2B5EF4-FFF2-40B4-BE49-F238E27FC236}">
                <a16:creationId xmlns:a16="http://schemas.microsoft.com/office/drawing/2014/main" id="{14BB96D8-F483-4A73-85E6-28AC19B6FFF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5181600"/>
            <a:ext cx="2286000" cy="152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5D80AA17-AE01-4713-919D-F3E0BA01A074}"/>
              </a:ext>
            </a:extLst>
          </p:cNvPr>
          <p:cNvSpPr>
            <a:spLocks noGrp="1" noChangeArrowheads="1"/>
          </p:cNvSpPr>
          <p:nvPr>
            <p:ph type="title"/>
          </p:nvPr>
        </p:nvSpPr>
        <p:spPr>
          <a:xfrm>
            <a:off x="381000" y="152400"/>
            <a:ext cx="8382000" cy="838200"/>
          </a:xfrm>
        </p:spPr>
        <p:txBody>
          <a:bodyPr/>
          <a:lstStyle/>
          <a:p>
            <a:pPr defTabSz="1031875"/>
            <a:r>
              <a:rPr lang="en-US" altLang="en-US"/>
              <a:t>Strengths &amp; Criticism</a:t>
            </a:r>
          </a:p>
        </p:txBody>
      </p:sp>
      <p:sp>
        <p:nvSpPr>
          <p:cNvPr id="20483" name="Rectangle 3">
            <a:extLst>
              <a:ext uri="{FF2B5EF4-FFF2-40B4-BE49-F238E27FC236}">
                <a16:creationId xmlns:a16="http://schemas.microsoft.com/office/drawing/2014/main" id="{ECE84BC1-C87E-40AE-8EA0-B7F7CA14D495}"/>
              </a:ext>
            </a:extLst>
          </p:cNvPr>
          <p:cNvSpPr>
            <a:spLocks noGrp="1" noChangeArrowheads="1"/>
          </p:cNvSpPr>
          <p:nvPr>
            <p:ph type="body" idx="1"/>
          </p:nvPr>
        </p:nvSpPr>
        <p:spPr>
          <a:xfrm>
            <a:off x="431800" y="1433513"/>
            <a:ext cx="8483600" cy="4662487"/>
          </a:xfrm>
        </p:spPr>
        <p:txBody>
          <a:bodyPr/>
          <a:lstStyle/>
          <a:p>
            <a:pPr marL="385763" indent="-385763" defTabSz="1031875"/>
            <a:r>
              <a:rPr lang="en-US" altLang="en-US" b="1"/>
              <a:t>Rights Theory</a:t>
            </a:r>
          </a:p>
          <a:p>
            <a:pPr marL="785813" lvl="1" indent="-385763" defTabSz="1031875"/>
            <a:r>
              <a:rPr lang="en-US" altLang="en-US"/>
              <a:t>Strength:  protects fundamental rights unless a greater right takes precedence</a:t>
            </a:r>
          </a:p>
          <a:p>
            <a:pPr marL="785813" lvl="1" indent="-385763" defTabSz="1031875"/>
            <a:r>
              <a:rPr lang="en-US" altLang="en-US"/>
              <a:t>Criticism:  near absolute yet relative value of rights protected is difficult to articulate </a:t>
            </a:r>
          </a:p>
          <a:p>
            <a:pPr marL="385763" indent="-385763" defTabSz="1031875"/>
            <a:r>
              <a:rPr lang="en-US" altLang="en-US" b="1"/>
              <a:t>Justice Theory</a:t>
            </a:r>
          </a:p>
          <a:p>
            <a:pPr marL="785813" lvl="1" indent="-385763" defTabSz="1031875"/>
            <a:r>
              <a:rPr lang="en-US" altLang="en-US"/>
              <a:t>Strength:  protects the least advantaged members of society</a:t>
            </a:r>
          </a:p>
          <a:p>
            <a:pPr marL="785813" lvl="1" indent="-385763" defTabSz="1031875"/>
            <a:r>
              <a:rPr lang="en-US" altLang="en-US"/>
              <a:t>Criticism:  treats equality as absolute</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0125&quot;&gt;&lt;/object&gt;&lt;object type=&quot;2&quot; unique_id=&quot;10126&quot;&gt;&lt;object type=&quot;3&quot; unique_id=&quot;10127&quot;&gt;&lt;property id=&quot;20148&quot; value=&quot;5&quot;/&gt;&lt;property id=&quot;20300&quot; value=&quot;Slide 1&quot;/&gt;&lt;property id=&quot;20307&quot; value=&quot;258&quot;/&gt;&lt;/object&gt;&lt;object type=&quot;3&quot; unique_id=&quot;10128&quot;&gt;&lt;property id=&quot;20148&quot; value=&quot;5&quot;/&gt;&lt;property id=&quot;20300&quot; value=&quot;Slide 2&quot;/&gt;&lt;property id=&quot;20307&quot; value=&quot;259&quot;/&gt;&lt;/object&gt;&lt;object type=&quot;3&quot; unique_id=&quot;10129&quot;&gt;&lt;property id=&quot;20148&quot; value=&quot;5&quot;/&gt;&lt;property id=&quot;20300&quot; value=&quot;Slide 3 - &amp;quot;Business Ethics, Corporate Social Responsibility, Corporate Governance, and Critical Thinking &amp;quot;&quot;/&gt;&lt;property id=&quot;20307&quot; value=&quot;260&quot;/&gt;&lt;/object&gt;&lt;object type=&quot;3&quot; unique_id=&quot;10130&quot;&gt;&lt;property id=&quot;20148&quot; value=&quot;5&quot;/&gt;&lt;property id=&quot;20300&quot; value=&quot;Slide 4 - &amp;quot;Learning Objectives&amp;quot;&quot;/&gt;&lt;property id=&quot;20307&quot; value=&quot;265&quot;/&gt;&lt;/object&gt;&lt;object type=&quot;3&quot; unique_id=&quot;10131&quot;&gt;&lt;property id=&quot;20148&quot; value=&quot;5&quot;/&gt;&lt;property id=&quot;20300&quot; value=&quot;Slide 5 - &amp;quot;Business Ethics&amp;quot;&quot;/&gt;&lt;property id=&quot;20307&quot; value=&quot;267&quot;/&gt;&lt;/object&gt;&lt;object type=&quot;3&quot; unique_id=&quot;10132&quot;&gt;&lt;property id=&quot;20148&quot; value=&quot;5&quot;/&gt;&lt;property id=&quot;20300&quot; value=&quot;Slide 6 - &amp;quot;Corporate Social Responsibility&amp;quot;&quot;/&gt;&lt;property id=&quot;20307&quot; value=&quot;273&quot;/&gt;&lt;/object&gt;&lt;object type=&quot;3&quot; unique_id=&quot;10133&quot;&gt;&lt;property id=&quot;20148&quot; value=&quot;5&quot;/&gt;&lt;property id=&quot;20300&quot; value=&quot;Slide 7 - &amp;quot;Corporate Social Responsibility&amp;quot;&quot;/&gt;&lt;property id=&quot;20307&quot; value=&quot;274&quot;/&gt;&lt;/object&gt;&lt;object type=&quot;3&quot; unique_id=&quot;10134&quot;&gt;&lt;property id=&quot;20148&quot; value=&quot;5&quot;/&gt;&lt;property id=&quot;20300&quot; value=&quot;Slide 8 - &amp;quot;Ethical Theories&amp;quot;&quot;/&gt;&lt;property id=&quot;20307&quot; value=&quot;268&quot;/&gt;&lt;/object&gt;&lt;object type=&quot;3&quot; unique_id=&quot;10135&quot;&gt;&lt;property id=&quot;20148&quot; value=&quot;5&quot;/&gt;&lt;property id=&quot;20300&quot; value=&quot;Slide 9 - &amp;quot;Rights Theory&amp;quot;&quot;/&gt;&lt;property id=&quot;20307&quot; value=&quot;269&quot;/&gt;&lt;/object&gt;&lt;object type=&quot;3&quot; unique_id=&quot;10136&quot;&gt;&lt;property id=&quot;20148&quot; value=&quot;5&quot;/&gt;&lt;property id=&quot;20300&quot; value=&quot;Slide 10 - &amp;quot;Justice Theory&amp;quot;&quot;/&gt;&lt;property id=&quot;20307&quot; value=&quot;270&quot;/&gt;&lt;/object&gt;&lt;object type=&quot;3&quot; unique_id=&quot;10137&quot;&gt;&lt;property id=&quot;20148&quot; value=&quot;5&quot;/&gt;&lt;property id=&quot;20300&quot; value=&quot;Slide 11 - &amp;quot;Strengths &amp;amp; Criticism&amp;quot;&quot;/&gt;&lt;property id=&quot;20307&quot; value=&quot;295&quot;/&gt;&lt;/object&gt;&lt;object type=&quot;3&quot; unique_id=&quot;10138&quot;&gt;&lt;property id=&quot;20148&quot; value=&quot;5&quot;/&gt;&lt;property id=&quot;20300&quot; value=&quot;Slide 12 - &amp;quot;Utilitarianism&amp;quot;&quot;/&gt;&lt;property id=&quot;20307&quot; value=&quot;271&quot;/&gt;&lt;/object&gt;&lt;object type=&quot;3&quot; unique_id=&quot;10139&quot;&gt;&lt;property id=&quot;20148&quot; value=&quot;5&quot;/&gt;&lt;property id=&quot;20300&quot; value=&quot;Slide 13 - &amp;quot;Profit Maximization&amp;quot;&quot;/&gt;&lt;property id=&quot;20307&quot; value=&quot;272&quot;/&gt;&lt;/object&gt;&lt;object type=&quot;3&quot; unique_id=&quot;10140&quot;&gt;&lt;property id=&quot;20148&quot; value=&quot;5&quot;/&gt;&lt;property id=&quot;20300&quot; value=&quot;Slide 14 - &amp;quot;Business Stakeholders&amp;quot;&quot;/&gt;&lt;property id=&quot;20307&quot; value=&quot;275&quot;/&gt;&lt;/object&gt;&lt;object type=&quot;3&quot; unique_id=&quot;10141&quot;&gt;&lt;property id=&quot;20148&quot; value=&quot;5&quot;/&gt;&lt;property id=&quot;20300&quot; value=&quot;Slide 15 - &amp;quot;Guidelines for &amp;#x0D;&amp;#x0A;Ethical Decision Making&amp;quot;&quot;/&gt;&lt;property id=&quot;20307&quot; value=&quot;277&quot;/&gt;&lt;/object&gt;&lt;object type=&quot;3&quot; unique_id=&quot;10142&quot;&gt;&lt;property id=&quot;20148&quot; value=&quot;5&quot;/&gt;&lt;property id=&quot;20300&quot; value=&quot;Slide 16 - &amp;quot;Apply the Nine Factors&amp;quot;&quot;/&gt;&lt;property id=&quot;20307&quot; value=&quot;278&quot;/&gt;&lt;/object&gt;&lt;object type=&quot;3&quot; unique_id=&quot;10143&quot;&gt;&lt;property id=&quot;20148&quot; value=&quot;5&quot;/&gt;&lt;property id=&quot;20300&quot; value=&quot;Slide 17 - &amp;quot;Question for Discussion&amp;quot;&quot;/&gt;&lt;property id=&quot;20307&quot; value=&quot;276&quot;/&gt;&lt;/object&gt;&lt;object type=&quot;3&quot; unique_id=&quot;10144&quot;&gt;&lt;property id=&quot;20148&quot; value=&quot;5&quot;/&gt;&lt;property id=&quot;20300&quot; value=&quot;Slide 18 - &amp;quot;Thinking Critically&amp;quot;&quot;/&gt;&lt;property id=&quot;20307&quot; value=&quot;279&quot;/&gt;&lt;/object&gt;&lt;object type=&quot;3&quot; unique_id=&quot;10145&quot;&gt;&lt;property id=&quot;20148&quot; value=&quot;5&quot;/&gt;&lt;property id=&quot;20300&quot; value=&quot;Slide 19 - &amp;quot;Non Sequiturs and Appeals to Pity&amp;quot;&quot;/&gt;&lt;property id=&quot;20307&quot; value=&quot;280&quot;/&gt;&lt;/object&gt;&lt;object type=&quot;3&quot; unique_id=&quot;10146&quot;&gt;&lt;property id=&quot;20148&quot; value=&quot;5&quot;/&gt;&lt;property id=&quot;20300&quot; value=&quot;Slide 20 - &amp;quot;False Analogies&amp;quot;&quot;/&gt;&lt;property id=&quot;20307&quot; value=&quot;281&quot;/&gt;&lt;/object&gt;&lt;object type=&quot;3&quot; unique_id=&quot;10147&quot;&gt;&lt;property id=&quot;20148&quot; value=&quot;5&quot;/&gt;&lt;property id=&quot;20300&quot; value=&quot;Slide 21 - &amp;quot;Circular Reasoning and &amp;#x0D;&amp;#x0A;Argumentum ad Populum&amp;quot;&quot;/&gt;&lt;property id=&quot;20307&quot; value=&quot;282&quot;/&gt;&lt;/object&gt;&lt;object type=&quot;3&quot; unique_id=&quot;10148&quot;&gt;&lt;property id=&quot;20148&quot; value=&quot;5&quot;/&gt;&lt;property id=&quot;20300&quot; value=&quot;Slide 22 - &amp;quot;Argumentum ad Baculum and Argumentum ad Hominem&amp;quot;&quot;/&gt;&lt;property id=&quot;20307&quot; value=&quot;283&quot;/&gt;&lt;/object&gt;&lt;object type=&quot;3&quot; unique_id=&quot;10149&quot;&gt;&lt;property id=&quot;20148&quot; value=&quot;5&quot;/&gt;&lt;property id=&quot;20300&quot; value=&quot;Slide 23 - &amp;quot;Argument from Authority and &amp;#x0D;&amp;#x0A;False Cause&amp;quot;&quot;/&gt;&lt;property id=&quot;20307&quot; value=&quot;284&quot;/&gt;&lt;/object&gt;&lt;object type=&quot;3&quot; unique_id=&quot;10150&quot;&gt;&lt;property id=&quot;20148&quot; value=&quot;5&quot;/&gt;&lt;property id=&quot;20300&quot; value=&quot;Slide 24 - &amp;quot;The Gambler’s Fallacy &amp;amp; &amp;#x0D;&amp;#x0A;Appeals to Tradition&amp;quot;&quot;/&gt;&lt;property id=&quot;20307&quot; value=&quot;285&quot;/&gt;&lt;/object&gt;&lt;object type=&quot;3&quot; unique_id=&quot;10151&quot;&gt;&lt;property id=&quot;20148&quot; value=&quot;5&quot;/&gt;&lt;property id=&quot;20300&quot; value=&quot;Slide 25 - &amp;quot;Reductio ad absurdum&amp;quot;&quot;/&gt;&lt;property id=&quot;20307&quot; value=&quot;286&quot;/&gt;&lt;/object&gt;&lt;object type=&quot;3&quot; unique_id=&quot;10152&quot;&gt;&lt;property id=&quot;20148&quot; value=&quot;5&quot;/&gt;&lt;property id=&quot;20300&quot; value=&quot;Slide 26 - &amp;quot;Lure of The New and &amp;#x0D;&amp;#x0A;Sunk Cost Fallacy&amp;quot;&quot;/&gt;&lt;property id=&quot;20307&quot; value=&quot;287&quot;/&gt;&lt;/object&gt;&lt;object type=&quot;3&quot; unique_id=&quot;10153&quot;&gt;&lt;property id=&quot;20148&quot; value=&quot;5&quot;/&gt;&lt;property id=&quot;20300&quot; value=&quot;Slide 27&quot;/&gt;&lt;property id=&quot;20307&quot; value=&quot;288&quot;/&gt;&lt;/object&gt;&lt;object type=&quot;3&quot; unique_id=&quot;10154&quot;&gt;&lt;property id=&quot;20148&quot; value=&quot;5&quot;/&gt;&lt;property id=&quot;20300&quot; value=&quot;Slide 28 - &amp;quot;Test Your Knowledge&amp;quot;&quot;/&gt;&lt;property id=&quot;20307&quot; value=&quot;289&quot;/&gt;&lt;/object&gt;&lt;object type=&quot;3&quot; unique_id=&quot;10155&quot;&gt;&lt;property id=&quot;20148&quot; value=&quot;5&quot;/&gt;&lt;property id=&quot;20300&quot; value=&quot;Slide 29 - &amp;quot;Test Your Knowledge&amp;quot;&quot;/&gt;&lt;property id=&quot;20307&quot; value=&quot;290&quot;/&gt;&lt;/object&gt;&lt;object type=&quot;3&quot; unique_id=&quot;10156&quot;&gt;&lt;property id=&quot;20148&quot; value=&quot;5&quot;/&gt;&lt;property id=&quot;20300&quot; value=&quot;Slide 30 - &amp;quot;Test Your Knowledge&amp;quot;&quot;/&gt;&lt;property id=&quot;20307&quot; value=&quot;291&quot;/&gt;&lt;/object&gt;&lt;object type=&quot;3&quot; unique_id=&quot;10157&quot;&gt;&lt;property id=&quot;20148&quot; value=&quot;5&quot;/&gt;&lt;property id=&quot;20300&quot; value=&quot;Slide 31 - &amp;quot;Test Your Knowledge&amp;quot;&quot;/&gt;&lt;property id=&quot;20307&quot; value=&quot;292&quot;/&gt;&lt;/object&gt;&lt;object type=&quot;3&quot; unique_id=&quot;10158&quot;&gt;&lt;property id=&quot;20148&quot; value=&quot;5&quot;/&gt;&lt;property id=&quot;20300&quot; value=&quot;Slide 32 - &amp;quot;Test Your Knowledge&amp;quot;&quot;/&gt;&lt;property id=&quot;20307&quot; value=&quot;293&quot;/&gt;&lt;/object&gt;&lt;object type=&quot;3&quot; unique_id=&quot;10159&quot;&gt;&lt;property id=&quot;20148&quot; value=&quot;5&quot;/&gt;&lt;property id=&quot;20300&quot; value=&quot;Slide 33 - &amp;quot;Thought Question&amp;quot;&quot;/&gt;&lt;property id=&quot;20307&quot; value=&quot;294&quot;/&gt;&lt;/object&gt;&lt;/object&gt;&lt;/object&gt;&lt;/database&gt;"/>
  <p:tag name="SECTOMILLISECCONVERTED" val="1"/>
</p:tagLst>
</file>

<file path=ppt/theme/theme1.xml><?xml version="1.0" encoding="utf-8"?>
<a:theme xmlns:a="http://schemas.openxmlformats.org/drawingml/2006/main" name="15e Template Complet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15e Template Complete</Template>
  <TotalTime>330</TotalTime>
  <Words>2622</Words>
  <Application>Microsoft Office PowerPoint</Application>
  <PresentationFormat>On-screen Show (4:3)</PresentationFormat>
  <Paragraphs>224</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15e Template Complete</vt:lpstr>
      <vt:lpstr>Business Ethics, Corporate Social Responsibility, Corporate Governance, and Critical Thinking </vt:lpstr>
      <vt:lpstr>Learning Objectives</vt:lpstr>
      <vt:lpstr>Why Study Business Ethics</vt:lpstr>
      <vt:lpstr>Corporate Social Responsibility</vt:lpstr>
      <vt:lpstr>Corporate Social Responsibility</vt:lpstr>
      <vt:lpstr>Ethical Theories</vt:lpstr>
      <vt:lpstr>Rights Theory</vt:lpstr>
      <vt:lpstr>Justice Theory</vt:lpstr>
      <vt:lpstr>Strengths &amp; Criticism</vt:lpstr>
      <vt:lpstr>Utilitarianism</vt:lpstr>
      <vt:lpstr>Profit Maximization (Shareholder)</vt:lpstr>
      <vt:lpstr>Virtue Theory</vt:lpstr>
      <vt:lpstr>Virtue Theory</vt:lpstr>
      <vt:lpstr>Business Stakeholders</vt:lpstr>
      <vt:lpstr>Guidelines for  Ethical Decision Making</vt:lpstr>
      <vt:lpstr>Apply the Nine Factors</vt:lpstr>
      <vt:lpstr>Question for Discussion</vt:lpstr>
      <vt:lpstr>Thinking Critically</vt:lpstr>
      <vt:lpstr>Non Sequiturs and Appeals to Pity</vt:lpstr>
      <vt:lpstr>False Analogies</vt:lpstr>
      <vt:lpstr>Circular Reasoning and  Argumentum ad Populum</vt:lpstr>
      <vt:lpstr>Argumentum ad Baculum and Argumentum ad Hominem</vt:lpstr>
      <vt:lpstr>Argument from Authority and  False Cause</vt:lpstr>
      <vt:lpstr>The Gambler’s Fallacy &amp;  Appeals to Tradition</vt:lpstr>
      <vt:lpstr>Reductio ad absurdum</vt:lpstr>
      <vt:lpstr>Lure of The New and  Sunk Cost Fallacy</vt:lpstr>
      <vt:lpstr>PowerPoint Presentation</vt:lpstr>
      <vt:lpstr>Lead Ethically</vt:lpstr>
      <vt:lpstr>Test Your Knowledge</vt:lpstr>
      <vt:lpstr>Test Your Knowledge</vt:lpstr>
      <vt:lpstr>Test Your Knowledge</vt:lpstr>
      <vt:lpstr>Test Your Knowledge</vt:lpstr>
      <vt:lpstr>Thought Question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PSE</dc:creator>
  <cp:lastModifiedBy>Shelley Akiona</cp:lastModifiedBy>
  <cp:revision>42</cp:revision>
  <cp:lastPrinted>2015-09-08T15:47:26Z</cp:lastPrinted>
  <dcterms:created xsi:type="dcterms:W3CDTF">2011-10-29T17:23:09Z</dcterms:created>
  <dcterms:modified xsi:type="dcterms:W3CDTF">2018-09-10T03:21:04Z</dcterms:modified>
</cp:coreProperties>
</file>