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60" r:id="rId2"/>
    <p:sldId id="267" r:id="rId3"/>
    <p:sldId id="269" r:id="rId4"/>
    <p:sldId id="270" r:id="rId5"/>
    <p:sldId id="271" r:id="rId6"/>
    <p:sldId id="272" r:id="rId7"/>
    <p:sldId id="300" r:id="rId8"/>
    <p:sldId id="273" r:id="rId9"/>
    <p:sldId id="274" r:id="rId10"/>
    <p:sldId id="279" r:id="rId11"/>
    <p:sldId id="296" r:id="rId12"/>
    <p:sldId id="280" r:id="rId13"/>
    <p:sldId id="301" r:id="rId14"/>
    <p:sldId id="283" r:id="rId15"/>
    <p:sldId id="284" r:id="rId16"/>
    <p:sldId id="285" r:id="rId17"/>
    <p:sldId id="286" r:id="rId18"/>
    <p:sldId id="287" r:id="rId19"/>
    <p:sldId id="288" r:id="rId20"/>
    <p:sldId id="289" r:id="rId21"/>
    <p:sldId id="302" r:id="rId22"/>
    <p:sldId id="290" r:id="rId23"/>
    <p:sldId id="303" r:id="rId24"/>
    <p:sldId id="299" r:id="rId25"/>
    <p:sldId id="298" r:id="rId26"/>
    <p:sldId id="297" r:id="rId27"/>
    <p:sldId id="295" r:id="rId28"/>
  </p:sldIdLst>
  <p:sldSz cx="9144000" cy="6858000" type="screen4x3"/>
  <p:notesSz cx="7010400" cy="9296400"/>
  <p:custDataLst>
    <p:tags r:id="rId31"/>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FFFF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2" d="100"/>
          <a:sy n="72" d="100"/>
        </p:scale>
        <p:origin x="-1242" y="6"/>
      </p:cViewPr>
      <p:guideLst>
        <p:guide orient="horz" pos="2160"/>
        <p:guide pos="2880"/>
      </p:guideLst>
    </p:cSldViewPr>
  </p:slideViewPr>
  <p:notesTextViewPr>
    <p:cViewPr>
      <p:scale>
        <a:sx n="1" d="1"/>
        <a:sy n="1" d="1"/>
      </p:scale>
      <p:origin x="0" y="0"/>
    </p:cViewPr>
  </p:notesTextViewPr>
  <p:notesViewPr>
    <p:cSldViewPr snapToGrid="0">
      <p:cViewPr varScale="1">
        <p:scale>
          <a:sx n="69" d="100"/>
          <a:sy n="69" d="100"/>
        </p:scale>
        <p:origin x="2535" y="3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lley Akiona" userId="S::akionas@yosemite.edu::914d8576-2ccb-4c2c-86a9-1cb388fb9434" providerId="AD" clId="Web-{9949E968-C313-6046-71E1-9E2BAE986416}"/>
    <pc:docChg chg="delSld">
      <pc:chgData name="Shelley Akiona" userId="S::akionas@yosemite.edu::914d8576-2ccb-4c2c-86a9-1cb388fb9434" providerId="AD" clId="Web-{9949E968-C313-6046-71E1-9E2BAE986416}" dt="2018-08-23T18:54:08.683" v="3"/>
      <pc:docMkLst>
        <pc:docMk/>
      </pc:docMkLst>
      <pc:sldChg chg="del">
        <pc:chgData name="Shelley Akiona" userId="S::akionas@yosemite.edu::914d8576-2ccb-4c2c-86a9-1cb388fb9434" providerId="AD" clId="Web-{9949E968-C313-6046-71E1-9E2BAE986416}" dt="2018-08-23T18:54:04.683" v="0"/>
        <pc:sldMkLst>
          <pc:docMk/>
          <pc:sldMk cId="0" sldId="291"/>
        </pc:sldMkLst>
      </pc:sldChg>
      <pc:sldChg chg="del">
        <pc:chgData name="Shelley Akiona" userId="S::akionas@yosemite.edu::914d8576-2ccb-4c2c-86a9-1cb388fb9434" providerId="AD" clId="Web-{9949E968-C313-6046-71E1-9E2BAE986416}" dt="2018-08-23T18:54:06.308" v="1"/>
        <pc:sldMkLst>
          <pc:docMk/>
          <pc:sldMk cId="0" sldId="292"/>
        </pc:sldMkLst>
      </pc:sldChg>
      <pc:sldChg chg="del">
        <pc:chgData name="Shelley Akiona" userId="S::akionas@yosemite.edu::914d8576-2ccb-4c2c-86a9-1cb388fb9434" providerId="AD" clId="Web-{9949E968-C313-6046-71E1-9E2BAE986416}" dt="2018-08-23T18:54:07.386" v="2"/>
        <pc:sldMkLst>
          <pc:docMk/>
          <pc:sldMk cId="0" sldId="293"/>
        </pc:sldMkLst>
      </pc:sldChg>
      <pc:sldChg chg="del">
        <pc:chgData name="Shelley Akiona" userId="S::akionas@yosemite.edu::914d8576-2ccb-4c2c-86a9-1cb388fb9434" providerId="AD" clId="Web-{9949E968-C313-6046-71E1-9E2BAE986416}" dt="2018-08-23T18:54:08.683" v="3"/>
        <pc:sldMkLst>
          <pc:docMk/>
          <pc:sldMk cId="0" sldId="294"/>
        </pc:sldMkLst>
      </pc:sldChg>
    </pc:docChg>
  </pc:docChgLst>
  <pc:docChgLst>
    <pc:chgData name="Shelley Akiona" userId="S::akionas@yosemite.edu::914d8576-2ccb-4c2c-86a9-1cb388fb9434" providerId="AD" clId="Web-{1A068814-8F65-ABB4-3867-36509BCC958B}"/>
    <pc:docChg chg="addSld modSld">
      <pc:chgData name="Shelley Akiona" userId="S::akionas@yosemite.edu::914d8576-2ccb-4c2c-86a9-1cb388fb9434" providerId="AD" clId="Web-{1A068814-8F65-ABB4-3867-36509BCC958B}" dt="2018-08-23T18:58:08.209" v="6"/>
      <pc:docMkLst>
        <pc:docMk/>
      </pc:docMkLst>
      <pc:sldChg chg="addSp delSp modSp">
        <pc:chgData name="Shelley Akiona" userId="S::akionas@yosemite.edu::914d8576-2ccb-4c2c-86a9-1cb388fb9434" providerId="AD" clId="Web-{1A068814-8F65-ABB4-3867-36509BCC958B}" dt="2018-08-23T18:57:37.834" v="3"/>
        <pc:sldMkLst>
          <pc:docMk/>
          <pc:sldMk cId="0" sldId="295"/>
        </pc:sldMkLst>
        <pc:spChg chg="add del mod">
          <ac:chgData name="Shelley Akiona" userId="S::akionas@yosemite.edu::914d8576-2ccb-4c2c-86a9-1cb388fb9434" providerId="AD" clId="Web-{1A068814-8F65-ABB4-3867-36509BCC958B}" dt="2018-08-23T18:57:37.834" v="3"/>
          <ac:spMkLst>
            <pc:docMk/>
            <pc:sldMk cId="0" sldId="295"/>
            <ac:spMk id="2" creationId="{E07D43F7-DAE4-44E7-B0A9-A3D2DA096CB1}"/>
          </ac:spMkLst>
        </pc:spChg>
      </pc:sldChg>
      <pc:sldChg chg="add">
        <pc:chgData name="Shelley Akiona" userId="S::akionas@yosemite.edu::914d8576-2ccb-4c2c-86a9-1cb388fb9434" providerId="AD" clId="Web-{1A068814-8F65-ABB4-3867-36509BCC958B}" dt="2018-08-23T18:58:08.084" v="4"/>
        <pc:sldMkLst>
          <pc:docMk/>
          <pc:sldMk cId="2847118225" sldId="297"/>
        </pc:sldMkLst>
      </pc:sldChg>
      <pc:sldChg chg="add">
        <pc:chgData name="Shelley Akiona" userId="S::akionas@yosemite.edu::914d8576-2ccb-4c2c-86a9-1cb388fb9434" providerId="AD" clId="Web-{1A068814-8F65-ABB4-3867-36509BCC958B}" dt="2018-08-23T18:58:08.147" v="5"/>
        <pc:sldMkLst>
          <pc:docMk/>
          <pc:sldMk cId="3629158038" sldId="298"/>
        </pc:sldMkLst>
      </pc:sldChg>
      <pc:sldChg chg="add">
        <pc:chgData name="Shelley Akiona" userId="S::akionas@yosemite.edu::914d8576-2ccb-4c2c-86a9-1cb388fb9434" providerId="AD" clId="Web-{1A068814-8F65-ABB4-3867-36509BCC958B}" dt="2018-08-23T18:58:08.209" v="6"/>
        <pc:sldMkLst>
          <pc:docMk/>
          <pc:sldMk cId="103120251" sldId="299"/>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4621A84-6F67-44B5-B9FB-B9B42E14CFF4}" type="datetimeFigureOut">
              <a:rPr lang="en-US" smtClean="0"/>
              <a:t>9/8/2018</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22B79056-8DC5-4A38-A60E-76C530614222}" type="slidenum">
              <a:rPr lang="en-US" smtClean="0"/>
              <a:t>‹#›</a:t>
            </a:fld>
            <a:endParaRPr lang="en-US"/>
          </a:p>
        </p:txBody>
      </p:sp>
    </p:spTree>
    <p:extLst>
      <p:ext uri="{BB962C8B-B14F-4D97-AF65-F5344CB8AC3E}">
        <p14:creationId xmlns:p14="http://schemas.microsoft.com/office/powerpoint/2010/main" val="154275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536C949C-18A4-4D55-B5C1-6B9FCD0DEA07}"/>
              </a:ext>
            </a:extLst>
          </p:cNvPr>
          <p:cNvSpPr>
            <a:spLocks noGrp="1"/>
          </p:cNvSpPr>
          <p:nvPr>
            <p:ph type="hdr" sz="quarter"/>
          </p:nvPr>
        </p:nvSpPr>
        <p:spPr>
          <a:xfrm>
            <a:off x="0" y="0"/>
            <a:ext cx="3037840" cy="464820"/>
          </a:xfrm>
          <a:prstGeom prst="rect">
            <a:avLst/>
          </a:prstGeom>
        </p:spPr>
        <p:txBody>
          <a:bodyPr vert="horz" lIns="93177" tIns="46589" rIns="93177" bIns="46589"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xmlns="" id="{BEEF0047-DCA3-44DA-8736-CBB474BA1370}"/>
              </a:ext>
            </a:extLst>
          </p:cNvPr>
          <p:cNvSpPr>
            <a:spLocks noGrp="1"/>
          </p:cNvSpPr>
          <p:nvPr>
            <p:ph type="dt" idx="1"/>
          </p:nvPr>
        </p:nvSpPr>
        <p:spPr>
          <a:xfrm>
            <a:off x="3970938" y="0"/>
            <a:ext cx="3037840" cy="464820"/>
          </a:xfrm>
          <a:prstGeom prst="rect">
            <a:avLst/>
          </a:prstGeom>
        </p:spPr>
        <p:txBody>
          <a:bodyPr vert="horz" lIns="93177" tIns="46589" rIns="93177" bIns="46589" rtlCol="0"/>
          <a:lstStyle>
            <a:lvl1pPr algn="r" eaLnBrk="1" hangingPunct="1">
              <a:defRPr sz="1200">
                <a:latin typeface="Arial" charset="0"/>
              </a:defRPr>
            </a:lvl1pPr>
          </a:lstStyle>
          <a:p>
            <a:pPr>
              <a:defRPr/>
            </a:pPr>
            <a:fld id="{DCD1F5B6-29F9-4561-9DE2-306E8AD10B9A}" type="datetimeFigureOut">
              <a:rPr lang="en-US"/>
              <a:pPr>
                <a:defRPr/>
              </a:pPr>
              <a:t>9/8/2018</a:t>
            </a:fld>
            <a:endParaRPr lang="en-US"/>
          </a:p>
        </p:txBody>
      </p:sp>
      <p:sp>
        <p:nvSpPr>
          <p:cNvPr id="4" name="Slide Image Placeholder 3">
            <a:extLst>
              <a:ext uri="{FF2B5EF4-FFF2-40B4-BE49-F238E27FC236}">
                <a16:creationId xmlns:a16="http://schemas.microsoft.com/office/drawing/2014/main" xmlns="" id="{7E68BDFF-5076-4A78-9630-738EB054AA79}"/>
              </a:ext>
            </a:extLst>
          </p:cNvPr>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a:extLst>
              <a:ext uri="{FF2B5EF4-FFF2-40B4-BE49-F238E27FC236}">
                <a16:creationId xmlns:a16="http://schemas.microsoft.com/office/drawing/2014/main" xmlns="" id="{064A963F-DDFA-47E0-B923-C30B5E387810}"/>
              </a:ext>
            </a:extLst>
          </p:cNvPr>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xmlns="" id="{D6CDEE38-DAA6-4B66-9EA8-83CCE9C7D27B}"/>
              </a:ext>
            </a:extLst>
          </p:cNvPr>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xmlns="" id="{6275A2E2-AD10-4787-94BE-50E39E6D58EA}"/>
              </a:ext>
            </a:extLst>
          </p:cNvPr>
          <p:cNvSpPr>
            <a:spLocks noGrp="1"/>
          </p:cNvSpPr>
          <p:nvPr>
            <p:ph type="sldNum" sz="quarter" idx="5"/>
          </p:nvPr>
        </p:nvSpPr>
        <p:spPr>
          <a:xfrm>
            <a:off x="3970938" y="8829967"/>
            <a:ext cx="3037840" cy="464820"/>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vl1pPr>
          </a:lstStyle>
          <a:p>
            <a:fld id="{8FEA094B-A183-4C30-9D75-99DC29C251DB}" type="slidenum">
              <a:rPr lang="en-US" altLang="en-US"/>
              <a:pPr/>
              <a:t>‹#›</a:t>
            </a:fld>
            <a:endParaRPr lang="en-US" altLang="en-US"/>
          </a:p>
        </p:txBody>
      </p:sp>
    </p:spTree>
    <p:extLst>
      <p:ext uri="{BB962C8B-B14F-4D97-AF65-F5344CB8AC3E}">
        <p14:creationId xmlns:p14="http://schemas.microsoft.com/office/powerpoint/2010/main" val="8144363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xmlns="" id="{AAA796BA-8E02-4D4A-BA11-D6331AB2AFA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xmlns="" id="{554B0153-0487-4087-A569-579403DDAA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0724" name="Slide Number Placeholder 3">
            <a:extLst>
              <a:ext uri="{FF2B5EF4-FFF2-40B4-BE49-F238E27FC236}">
                <a16:creationId xmlns:a16="http://schemas.microsoft.com/office/drawing/2014/main" xmlns="" id="{F915AC93-F190-49E8-8B33-AC9AA4FCCF6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defRPr>
            </a:lvl9pPr>
          </a:lstStyle>
          <a:p>
            <a:fld id="{A9BD38A1-1772-4DBB-8E7E-A04D256F055C}" type="slidenum">
              <a:rPr lang="en-US" altLang="en-US"/>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xmlns="" id="{5CD3AA84-01AB-4DD3-814C-B60A2F65053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a:extLst>
              <a:ext uri="{FF2B5EF4-FFF2-40B4-BE49-F238E27FC236}">
                <a16:creationId xmlns:a16="http://schemas.microsoft.com/office/drawing/2014/main" xmlns="" id="{04F95B78-BB8F-45D3-B055-F1467D56E3B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8916" name="Slide Number Placeholder 3">
            <a:extLst>
              <a:ext uri="{FF2B5EF4-FFF2-40B4-BE49-F238E27FC236}">
                <a16:creationId xmlns:a16="http://schemas.microsoft.com/office/drawing/2014/main" xmlns="" id="{E59FBB6F-EF68-48F2-961A-044D0E1A109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defRPr>
            </a:lvl9pPr>
          </a:lstStyle>
          <a:p>
            <a:fld id="{5F8A4A59-4D55-4E72-A02A-C5CC461610A2}" type="slidenum">
              <a:rPr lang="en-US" altLang="en-US"/>
              <a:pPr/>
              <a:t>10</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xmlns="" id="{CEA5B6D9-914E-47D4-8675-E876C8A9C5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xmlns="" id="{8912E0D0-7679-4932-B097-F2AE0C7ECB7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i="1"/>
              <a:t>U.S. v. Stevens</a:t>
            </a:r>
            <a:r>
              <a:rPr lang="en-US" altLang="en-US"/>
              <a:t>, 130 S. Ct. 1577 (U.S. Sup. Ct. 2010) concerned the constitutionality of a statute that criminalized the creation, sale, or possession of certain depictions of animal cruelty and a website operated by Stevens that depicted scenes of dog fighting.  The Supreme Court held that the statute violated the First Amendment protection of free speech and was therefore unconstitutional.     In </a:t>
            </a:r>
            <a:r>
              <a:rPr lang="en-US" altLang="en-US" i="1"/>
              <a:t>Brown v. Entertainment Merchants Association</a:t>
            </a:r>
            <a:r>
              <a:rPr lang="en-US" altLang="en-US"/>
              <a:t>, 2011 U.S. LEXIS 4802 (2011), the Court struck down a California law that restricted the sale of violent video games to minors.  </a:t>
            </a:r>
          </a:p>
        </p:txBody>
      </p:sp>
      <p:sp>
        <p:nvSpPr>
          <p:cNvPr id="39940" name="Slide Number Placeholder 3">
            <a:extLst>
              <a:ext uri="{FF2B5EF4-FFF2-40B4-BE49-F238E27FC236}">
                <a16:creationId xmlns:a16="http://schemas.microsoft.com/office/drawing/2014/main" xmlns="" id="{31F7786D-39A1-42FF-A21E-767ABA8BA34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7066" indent="-291179">
              <a:spcBef>
                <a:spcPct val="30000"/>
              </a:spcBef>
              <a:defRPr sz="1200">
                <a:solidFill>
                  <a:schemeClr val="tx1"/>
                </a:solidFill>
                <a:latin typeface="Calibri" panose="020F0502020204030204" pitchFamily="34" charset="0"/>
              </a:defRPr>
            </a:lvl2pPr>
            <a:lvl3pPr marL="1164717" indent="-232943">
              <a:spcBef>
                <a:spcPct val="30000"/>
              </a:spcBef>
              <a:defRPr sz="1200">
                <a:solidFill>
                  <a:schemeClr val="tx1"/>
                </a:solidFill>
                <a:latin typeface="Calibri" panose="020F0502020204030204" pitchFamily="34" charset="0"/>
              </a:defRPr>
            </a:lvl3pPr>
            <a:lvl4pPr marL="1630604" indent="-232943">
              <a:spcBef>
                <a:spcPct val="30000"/>
              </a:spcBef>
              <a:defRPr sz="1200">
                <a:solidFill>
                  <a:schemeClr val="tx1"/>
                </a:solidFill>
                <a:latin typeface="Calibri" panose="020F0502020204030204" pitchFamily="34" charset="0"/>
              </a:defRPr>
            </a:lvl4pPr>
            <a:lvl5pPr marL="2096491" indent="-232943">
              <a:spcBef>
                <a:spcPct val="30000"/>
              </a:spcBef>
              <a:defRPr sz="1200">
                <a:solidFill>
                  <a:schemeClr val="tx1"/>
                </a:solidFill>
                <a:latin typeface="Calibri" panose="020F0502020204030204" pitchFamily="34" charset="0"/>
              </a:defRPr>
            </a:lvl5pPr>
            <a:lvl6pPr marL="2562377" indent="-232943" eaLnBrk="0" fontAlgn="base" hangingPunct="0">
              <a:spcBef>
                <a:spcPct val="30000"/>
              </a:spcBef>
              <a:spcAft>
                <a:spcPct val="0"/>
              </a:spcAft>
              <a:defRPr sz="1200">
                <a:solidFill>
                  <a:schemeClr val="tx1"/>
                </a:solidFill>
                <a:latin typeface="Calibri" panose="020F0502020204030204" pitchFamily="34" charset="0"/>
              </a:defRPr>
            </a:lvl6pPr>
            <a:lvl7pPr marL="3028264" indent="-232943" eaLnBrk="0" fontAlgn="base" hangingPunct="0">
              <a:spcBef>
                <a:spcPct val="30000"/>
              </a:spcBef>
              <a:spcAft>
                <a:spcPct val="0"/>
              </a:spcAft>
              <a:defRPr sz="1200">
                <a:solidFill>
                  <a:schemeClr val="tx1"/>
                </a:solidFill>
                <a:latin typeface="Calibri" panose="020F0502020204030204" pitchFamily="34" charset="0"/>
              </a:defRPr>
            </a:lvl7pPr>
            <a:lvl8pPr marL="3494151" indent="-232943" eaLnBrk="0" fontAlgn="base" hangingPunct="0">
              <a:spcBef>
                <a:spcPct val="30000"/>
              </a:spcBef>
              <a:spcAft>
                <a:spcPct val="0"/>
              </a:spcAft>
              <a:defRPr sz="1200">
                <a:solidFill>
                  <a:schemeClr val="tx1"/>
                </a:solidFill>
                <a:latin typeface="Calibri" panose="020F0502020204030204" pitchFamily="34" charset="0"/>
              </a:defRPr>
            </a:lvl8pPr>
            <a:lvl9pPr marL="3960038" indent="-23294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030E737-1D95-4FDA-BCBD-8A204D11FB1B}" type="slidenum">
              <a:rPr lang="en-US" altLang="en-US">
                <a:latin typeface="Arial" panose="020B0604020202020204" pitchFamily="34" charset="0"/>
              </a:rPr>
              <a:pPr>
                <a:spcBef>
                  <a:spcPct val="0"/>
                </a:spcBef>
              </a:pPr>
              <a:t>11</a:t>
            </a:fld>
            <a:endParaRPr lang="en-US"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xmlns="" id="{0415DB6E-3C3C-4A8F-98DF-E7BA5DC09D8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xmlns="" id="{D5EF5B15-FE56-4D9F-91EA-07276539013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The First Amendment protects commercial speech if the speech concerns lawful activity and is not misleading.</a:t>
            </a:r>
          </a:p>
        </p:txBody>
      </p:sp>
      <p:sp>
        <p:nvSpPr>
          <p:cNvPr id="40964" name="Slide Number Placeholder 3">
            <a:extLst>
              <a:ext uri="{FF2B5EF4-FFF2-40B4-BE49-F238E27FC236}">
                <a16:creationId xmlns:a16="http://schemas.microsoft.com/office/drawing/2014/main" xmlns="" id="{2A52FCE9-AC98-48F4-972C-AA327F494EF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7066" indent="-291179">
              <a:spcBef>
                <a:spcPct val="30000"/>
              </a:spcBef>
              <a:defRPr sz="1200">
                <a:solidFill>
                  <a:schemeClr val="tx1"/>
                </a:solidFill>
                <a:latin typeface="Calibri" panose="020F0502020204030204" pitchFamily="34" charset="0"/>
              </a:defRPr>
            </a:lvl2pPr>
            <a:lvl3pPr marL="1164717" indent="-232943">
              <a:spcBef>
                <a:spcPct val="30000"/>
              </a:spcBef>
              <a:defRPr sz="1200">
                <a:solidFill>
                  <a:schemeClr val="tx1"/>
                </a:solidFill>
                <a:latin typeface="Calibri" panose="020F0502020204030204" pitchFamily="34" charset="0"/>
              </a:defRPr>
            </a:lvl3pPr>
            <a:lvl4pPr marL="1630604" indent="-232943">
              <a:spcBef>
                <a:spcPct val="30000"/>
              </a:spcBef>
              <a:defRPr sz="1200">
                <a:solidFill>
                  <a:schemeClr val="tx1"/>
                </a:solidFill>
                <a:latin typeface="Calibri" panose="020F0502020204030204" pitchFamily="34" charset="0"/>
              </a:defRPr>
            </a:lvl4pPr>
            <a:lvl5pPr marL="2096491" indent="-232943">
              <a:spcBef>
                <a:spcPct val="30000"/>
              </a:spcBef>
              <a:defRPr sz="1200">
                <a:solidFill>
                  <a:schemeClr val="tx1"/>
                </a:solidFill>
                <a:latin typeface="Calibri" panose="020F0502020204030204" pitchFamily="34" charset="0"/>
              </a:defRPr>
            </a:lvl5pPr>
            <a:lvl6pPr marL="2562377" indent="-232943" eaLnBrk="0" fontAlgn="base" hangingPunct="0">
              <a:spcBef>
                <a:spcPct val="30000"/>
              </a:spcBef>
              <a:spcAft>
                <a:spcPct val="0"/>
              </a:spcAft>
              <a:defRPr sz="1200">
                <a:solidFill>
                  <a:schemeClr val="tx1"/>
                </a:solidFill>
                <a:latin typeface="Calibri" panose="020F0502020204030204" pitchFamily="34" charset="0"/>
              </a:defRPr>
            </a:lvl6pPr>
            <a:lvl7pPr marL="3028264" indent="-232943" eaLnBrk="0" fontAlgn="base" hangingPunct="0">
              <a:spcBef>
                <a:spcPct val="30000"/>
              </a:spcBef>
              <a:spcAft>
                <a:spcPct val="0"/>
              </a:spcAft>
              <a:defRPr sz="1200">
                <a:solidFill>
                  <a:schemeClr val="tx1"/>
                </a:solidFill>
                <a:latin typeface="Calibri" panose="020F0502020204030204" pitchFamily="34" charset="0"/>
              </a:defRPr>
            </a:lvl7pPr>
            <a:lvl8pPr marL="3494151" indent="-232943" eaLnBrk="0" fontAlgn="base" hangingPunct="0">
              <a:spcBef>
                <a:spcPct val="30000"/>
              </a:spcBef>
              <a:spcAft>
                <a:spcPct val="0"/>
              </a:spcAft>
              <a:defRPr sz="1200">
                <a:solidFill>
                  <a:schemeClr val="tx1"/>
                </a:solidFill>
                <a:latin typeface="Calibri" panose="020F0502020204030204" pitchFamily="34" charset="0"/>
              </a:defRPr>
            </a:lvl8pPr>
            <a:lvl9pPr marL="3960038" indent="-23294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85D8B04-2EA9-463B-A1CB-D7BB0A47E98B}" type="slidenum">
              <a:rPr lang="en-US" altLang="en-US">
                <a:latin typeface="Arial" panose="020B0604020202020204" pitchFamily="34" charset="0"/>
              </a:rPr>
              <a:pPr>
                <a:spcBef>
                  <a:spcPct val="0"/>
                </a:spcBef>
              </a:pPr>
              <a:t>12</a:t>
            </a:fld>
            <a:endParaRPr lang="en-US"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xmlns="" id="{0415DB6E-3C3C-4A8F-98DF-E7BA5DC09D8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xmlns="" id="{D5EF5B15-FE56-4D9F-91EA-07276539013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The First Amendment protects commercial speech if the speech concerns lawful activity and is not misleading.</a:t>
            </a:r>
          </a:p>
        </p:txBody>
      </p:sp>
      <p:sp>
        <p:nvSpPr>
          <p:cNvPr id="40964" name="Slide Number Placeholder 3">
            <a:extLst>
              <a:ext uri="{FF2B5EF4-FFF2-40B4-BE49-F238E27FC236}">
                <a16:creationId xmlns:a16="http://schemas.microsoft.com/office/drawing/2014/main" xmlns="" id="{2A52FCE9-AC98-48F4-972C-AA327F494EF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7066" indent="-291179">
              <a:spcBef>
                <a:spcPct val="30000"/>
              </a:spcBef>
              <a:defRPr sz="1200">
                <a:solidFill>
                  <a:schemeClr val="tx1"/>
                </a:solidFill>
                <a:latin typeface="Calibri" panose="020F0502020204030204" pitchFamily="34" charset="0"/>
              </a:defRPr>
            </a:lvl2pPr>
            <a:lvl3pPr marL="1164717" indent="-232943">
              <a:spcBef>
                <a:spcPct val="30000"/>
              </a:spcBef>
              <a:defRPr sz="1200">
                <a:solidFill>
                  <a:schemeClr val="tx1"/>
                </a:solidFill>
                <a:latin typeface="Calibri" panose="020F0502020204030204" pitchFamily="34" charset="0"/>
              </a:defRPr>
            </a:lvl3pPr>
            <a:lvl4pPr marL="1630604" indent="-232943">
              <a:spcBef>
                <a:spcPct val="30000"/>
              </a:spcBef>
              <a:defRPr sz="1200">
                <a:solidFill>
                  <a:schemeClr val="tx1"/>
                </a:solidFill>
                <a:latin typeface="Calibri" panose="020F0502020204030204" pitchFamily="34" charset="0"/>
              </a:defRPr>
            </a:lvl4pPr>
            <a:lvl5pPr marL="2096491" indent="-232943">
              <a:spcBef>
                <a:spcPct val="30000"/>
              </a:spcBef>
              <a:defRPr sz="1200">
                <a:solidFill>
                  <a:schemeClr val="tx1"/>
                </a:solidFill>
                <a:latin typeface="Calibri" panose="020F0502020204030204" pitchFamily="34" charset="0"/>
              </a:defRPr>
            </a:lvl5pPr>
            <a:lvl6pPr marL="2562377" indent="-232943" eaLnBrk="0" fontAlgn="base" hangingPunct="0">
              <a:spcBef>
                <a:spcPct val="30000"/>
              </a:spcBef>
              <a:spcAft>
                <a:spcPct val="0"/>
              </a:spcAft>
              <a:defRPr sz="1200">
                <a:solidFill>
                  <a:schemeClr val="tx1"/>
                </a:solidFill>
                <a:latin typeface="Calibri" panose="020F0502020204030204" pitchFamily="34" charset="0"/>
              </a:defRPr>
            </a:lvl6pPr>
            <a:lvl7pPr marL="3028264" indent="-232943" eaLnBrk="0" fontAlgn="base" hangingPunct="0">
              <a:spcBef>
                <a:spcPct val="30000"/>
              </a:spcBef>
              <a:spcAft>
                <a:spcPct val="0"/>
              </a:spcAft>
              <a:defRPr sz="1200">
                <a:solidFill>
                  <a:schemeClr val="tx1"/>
                </a:solidFill>
                <a:latin typeface="Calibri" panose="020F0502020204030204" pitchFamily="34" charset="0"/>
              </a:defRPr>
            </a:lvl7pPr>
            <a:lvl8pPr marL="3494151" indent="-232943" eaLnBrk="0" fontAlgn="base" hangingPunct="0">
              <a:spcBef>
                <a:spcPct val="30000"/>
              </a:spcBef>
              <a:spcAft>
                <a:spcPct val="0"/>
              </a:spcAft>
              <a:defRPr sz="1200">
                <a:solidFill>
                  <a:schemeClr val="tx1"/>
                </a:solidFill>
                <a:latin typeface="Calibri" panose="020F0502020204030204" pitchFamily="34" charset="0"/>
              </a:defRPr>
            </a:lvl8pPr>
            <a:lvl9pPr marL="3960038" indent="-23294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85D8B04-2EA9-463B-A1CB-D7BB0A47E98B}" type="slidenum">
              <a:rPr lang="en-US" altLang="en-US">
                <a:latin typeface="Arial" panose="020B0604020202020204" pitchFamily="34" charset="0"/>
              </a:rPr>
              <a:pPr>
                <a:spcBef>
                  <a:spcPct val="0"/>
                </a:spcBef>
              </a:pPr>
              <a:t>13</a:t>
            </a:fld>
            <a:endParaRPr lang="en-US" altLang="en-US">
              <a:latin typeface="Arial" panose="020B0604020202020204" pitchFamily="34" charset="0"/>
            </a:endParaRPr>
          </a:p>
        </p:txBody>
      </p:sp>
    </p:spTree>
    <p:extLst>
      <p:ext uri="{BB962C8B-B14F-4D97-AF65-F5344CB8AC3E}">
        <p14:creationId xmlns:p14="http://schemas.microsoft.com/office/powerpoint/2010/main" val="8847419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xmlns="" id="{4377D743-D8D3-4E22-ADFB-868A23D0B59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xmlns="" id="{156209B0-05EE-40EB-B144-705C626D6D4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1988" name="Slide Number Placeholder 3">
            <a:extLst>
              <a:ext uri="{FF2B5EF4-FFF2-40B4-BE49-F238E27FC236}">
                <a16:creationId xmlns:a16="http://schemas.microsoft.com/office/drawing/2014/main" xmlns="" id="{C980E794-7836-4761-A6D9-283BD0FB04E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defRPr>
            </a:lvl9pPr>
          </a:lstStyle>
          <a:p>
            <a:fld id="{72C920DF-A319-4E68-9B75-A8D766BFAD10}" type="slidenum">
              <a:rPr lang="en-US" altLang="en-US"/>
              <a:pPr/>
              <a:t>14</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xmlns="" id="{66A2BD66-2805-4709-BD2B-CE89CE723DD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7066" indent="-291179">
              <a:spcBef>
                <a:spcPct val="30000"/>
              </a:spcBef>
              <a:defRPr sz="1200">
                <a:solidFill>
                  <a:schemeClr val="tx1"/>
                </a:solidFill>
                <a:latin typeface="Calibri" panose="020F0502020204030204" pitchFamily="34" charset="0"/>
              </a:defRPr>
            </a:lvl2pPr>
            <a:lvl3pPr marL="1164717" indent="-232943">
              <a:spcBef>
                <a:spcPct val="30000"/>
              </a:spcBef>
              <a:defRPr sz="1200">
                <a:solidFill>
                  <a:schemeClr val="tx1"/>
                </a:solidFill>
                <a:latin typeface="Calibri" panose="020F0502020204030204" pitchFamily="34" charset="0"/>
              </a:defRPr>
            </a:lvl3pPr>
            <a:lvl4pPr marL="1630604" indent="-232943">
              <a:spcBef>
                <a:spcPct val="30000"/>
              </a:spcBef>
              <a:defRPr sz="1200">
                <a:solidFill>
                  <a:schemeClr val="tx1"/>
                </a:solidFill>
                <a:latin typeface="Calibri" panose="020F0502020204030204" pitchFamily="34" charset="0"/>
              </a:defRPr>
            </a:lvl4pPr>
            <a:lvl5pPr marL="2096491" indent="-232943">
              <a:spcBef>
                <a:spcPct val="30000"/>
              </a:spcBef>
              <a:defRPr sz="1200">
                <a:solidFill>
                  <a:schemeClr val="tx1"/>
                </a:solidFill>
                <a:latin typeface="Calibri" panose="020F0502020204030204" pitchFamily="34" charset="0"/>
              </a:defRPr>
            </a:lvl5pPr>
            <a:lvl6pPr marL="2562377" indent="-232943" eaLnBrk="0" fontAlgn="base" hangingPunct="0">
              <a:spcBef>
                <a:spcPct val="30000"/>
              </a:spcBef>
              <a:spcAft>
                <a:spcPct val="0"/>
              </a:spcAft>
              <a:defRPr sz="1200">
                <a:solidFill>
                  <a:schemeClr val="tx1"/>
                </a:solidFill>
                <a:latin typeface="Calibri" panose="020F0502020204030204" pitchFamily="34" charset="0"/>
              </a:defRPr>
            </a:lvl6pPr>
            <a:lvl7pPr marL="3028264" indent="-232943" eaLnBrk="0" fontAlgn="base" hangingPunct="0">
              <a:spcBef>
                <a:spcPct val="30000"/>
              </a:spcBef>
              <a:spcAft>
                <a:spcPct val="0"/>
              </a:spcAft>
              <a:defRPr sz="1200">
                <a:solidFill>
                  <a:schemeClr val="tx1"/>
                </a:solidFill>
                <a:latin typeface="Calibri" panose="020F0502020204030204" pitchFamily="34" charset="0"/>
              </a:defRPr>
            </a:lvl7pPr>
            <a:lvl8pPr marL="3494151" indent="-232943" eaLnBrk="0" fontAlgn="base" hangingPunct="0">
              <a:spcBef>
                <a:spcPct val="30000"/>
              </a:spcBef>
              <a:spcAft>
                <a:spcPct val="0"/>
              </a:spcAft>
              <a:defRPr sz="1200">
                <a:solidFill>
                  <a:schemeClr val="tx1"/>
                </a:solidFill>
                <a:latin typeface="Calibri" panose="020F0502020204030204" pitchFamily="34" charset="0"/>
              </a:defRPr>
            </a:lvl8pPr>
            <a:lvl9pPr marL="3960038" indent="-23294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B9B692D-56BC-42F2-8F6E-759CD5ED44E7}" type="slidenum">
              <a:rPr lang="en-US" altLang="en-US">
                <a:latin typeface="Arial" panose="020B0604020202020204" pitchFamily="34" charset="0"/>
              </a:rPr>
              <a:pPr>
                <a:spcBef>
                  <a:spcPct val="0"/>
                </a:spcBef>
              </a:pPr>
              <a:t>15</a:t>
            </a:fld>
            <a:endParaRPr lang="en-US" altLang="en-US">
              <a:latin typeface="Arial" panose="020B0604020202020204" pitchFamily="34" charset="0"/>
            </a:endParaRPr>
          </a:p>
        </p:txBody>
      </p:sp>
      <p:sp>
        <p:nvSpPr>
          <p:cNvPr id="43011" name="Rectangle 2">
            <a:extLst>
              <a:ext uri="{FF2B5EF4-FFF2-40B4-BE49-F238E27FC236}">
                <a16:creationId xmlns:a16="http://schemas.microsoft.com/office/drawing/2014/main" xmlns="" id="{28C7073C-A74E-4B75-BBAE-DCFAFBFE4C1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2" name="Rectangle 3">
            <a:extLst>
              <a:ext uri="{FF2B5EF4-FFF2-40B4-BE49-F238E27FC236}">
                <a16:creationId xmlns:a16="http://schemas.microsoft.com/office/drawing/2014/main" xmlns="" id="{A3B777E7-3DD4-4D86-84F3-10880D37CA5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Government nexus shown in </a:t>
            </a:r>
            <a:r>
              <a:rPr lang="en-US" altLang="en-US" sz="1400" i="1"/>
              <a:t>Brentwood Academy v. Tennessee Secondary School Athletic Association</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xmlns="" id="{63CEF91C-37DD-4560-91D6-5311A0B06A0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7066" indent="-291179">
              <a:spcBef>
                <a:spcPct val="30000"/>
              </a:spcBef>
              <a:defRPr sz="1200">
                <a:solidFill>
                  <a:schemeClr val="tx1"/>
                </a:solidFill>
                <a:latin typeface="Calibri" panose="020F0502020204030204" pitchFamily="34" charset="0"/>
              </a:defRPr>
            </a:lvl2pPr>
            <a:lvl3pPr marL="1164717" indent="-232943">
              <a:spcBef>
                <a:spcPct val="30000"/>
              </a:spcBef>
              <a:defRPr sz="1200">
                <a:solidFill>
                  <a:schemeClr val="tx1"/>
                </a:solidFill>
                <a:latin typeface="Calibri" panose="020F0502020204030204" pitchFamily="34" charset="0"/>
              </a:defRPr>
            </a:lvl3pPr>
            <a:lvl4pPr marL="1630604" indent="-232943">
              <a:spcBef>
                <a:spcPct val="30000"/>
              </a:spcBef>
              <a:defRPr sz="1200">
                <a:solidFill>
                  <a:schemeClr val="tx1"/>
                </a:solidFill>
                <a:latin typeface="Calibri" panose="020F0502020204030204" pitchFamily="34" charset="0"/>
              </a:defRPr>
            </a:lvl4pPr>
            <a:lvl5pPr marL="2096491" indent="-232943">
              <a:spcBef>
                <a:spcPct val="30000"/>
              </a:spcBef>
              <a:defRPr sz="1200">
                <a:solidFill>
                  <a:schemeClr val="tx1"/>
                </a:solidFill>
                <a:latin typeface="Calibri" panose="020F0502020204030204" pitchFamily="34" charset="0"/>
              </a:defRPr>
            </a:lvl5pPr>
            <a:lvl6pPr marL="2562377" indent="-232943" eaLnBrk="0" fontAlgn="base" hangingPunct="0">
              <a:spcBef>
                <a:spcPct val="30000"/>
              </a:spcBef>
              <a:spcAft>
                <a:spcPct val="0"/>
              </a:spcAft>
              <a:defRPr sz="1200">
                <a:solidFill>
                  <a:schemeClr val="tx1"/>
                </a:solidFill>
                <a:latin typeface="Calibri" panose="020F0502020204030204" pitchFamily="34" charset="0"/>
              </a:defRPr>
            </a:lvl6pPr>
            <a:lvl7pPr marL="3028264" indent="-232943" eaLnBrk="0" fontAlgn="base" hangingPunct="0">
              <a:spcBef>
                <a:spcPct val="30000"/>
              </a:spcBef>
              <a:spcAft>
                <a:spcPct val="0"/>
              </a:spcAft>
              <a:defRPr sz="1200">
                <a:solidFill>
                  <a:schemeClr val="tx1"/>
                </a:solidFill>
                <a:latin typeface="Calibri" panose="020F0502020204030204" pitchFamily="34" charset="0"/>
              </a:defRPr>
            </a:lvl7pPr>
            <a:lvl8pPr marL="3494151" indent="-232943" eaLnBrk="0" fontAlgn="base" hangingPunct="0">
              <a:spcBef>
                <a:spcPct val="30000"/>
              </a:spcBef>
              <a:spcAft>
                <a:spcPct val="0"/>
              </a:spcAft>
              <a:defRPr sz="1200">
                <a:solidFill>
                  <a:schemeClr val="tx1"/>
                </a:solidFill>
                <a:latin typeface="Calibri" panose="020F0502020204030204" pitchFamily="34" charset="0"/>
              </a:defRPr>
            </a:lvl8pPr>
            <a:lvl9pPr marL="3960038" indent="-23294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EF7246E-430B-4AB5-B4FE-DCA41B3884F2}" type="slidenum">
              <a:rPr lang="en-US" altLang="en-US">
                <a:latin typeface="Arial" panose="020B0604020202020204" pitchFamily="34" charset="0"/>
              </a:rPr>
              <a:pPr>
                <a:spcBef>
                  <a:spcPct val="0"/>
                </a:spcBef>
              </a:pPr>
              <a:t>16</a:t>
            </a:fld>
            <a:endParaRPr lang="en-US" altLang="en-US">
              <a:latin typeface="Arial" panose="020B0604020202020204" pitchFamily="34" charset="0"/>
            </a:endParaRPr>
          </a:p>
        </p:txBody>
      </p:sp>
      <p:sp>
        <p:nvSpPr>
          <p:cNvPr id="44035" name="Rectangle 2">
            <a:extLst>
              <a:ext uri="{FF2B5EF4-FFF2-40B4-BE49-F238E27FC236}">
                <a16:creationId xmlns:a16="http://schemas.microsoft.com/office/drawing/2014/main" xmlns="" id="{D6381F07-D33F-4EC5-A966-33DADFC56B5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6" name="Rectangle 3">
            <a:extLst>
              <a:ext uri="{FF2B5EF4-FFF2-40B4-BE49-F238E27FC236}">
                <a16:creationId xmlns:a16="http://schemas.microsoft.com/office/drawing/2014/main" xmlns="" id="{58FA5DC2-2605-4078-8957-907656AEF1B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buFontTx/>
              <a:buChar char="•"/>
            </a:pPr>
            <a:r>
              <a:rPr lang="en-US" altLang="en-US" sz="1300" i="1"/>
              <a:t>Fitzgerald v. Racing Association of Central Iowa.  </a:t>
            </a:r>
            <a:r>
              <a:rPr lang="en-US" altLang="en-US"/>
              <a:t>Before 1989, Iowa permitted one form of gambling:  parimutuel betting at racetracks.   A 1989 statute authorized other forms of gambling, and a 1994 law further expanded gambling activities, but changed the tax structure.   A group of racetracks and an association of dog owners brought suit against Iowa arguing that the tax structure violated the Equal Protection Clause.   The Iowa Supreme Court concluded that the tax structure failed to meet the rational-basis review because the tax rate differential frustrated the law’s objective to rescue the racetracks from economic distress.  The case was appealed to the U.S. Supreme Court, which broadly applied the rational-basis test to conclude that there is “a plausible policy reason for the classification.”</a:t>
            </a:r>
          </a:p>
          <a:p>
            <a:pPr eaLnBrk="1" hangingPunct="1">
              <a:lnSpc>
                <a:spcPct val="90000"/>
              </a:lnSpc>
              <a:spcBef>
                <a:spcPct val="0"/>
              </a:spcBef>
              <a:buFontTx/>
              <a:buChar char="•"/>
            </a:pPr>
            <a:r>
              <a:rPr lang="en-US" altLang="en-US" sz="1300" i="1"/>
              <a:t>Bush v. Gore</a:t>
            </a:r>
            <a:r>
              <a:rPr lang="en-US" altLang="en-US"/>
              <a:t>    An equal protection claim involving the fundamental right to vote was addressed in high-profile fashion by the Supreme Court in </a:t>
            </a:r>
            <a:r>
              <a:rPr lang="en-US" altLang="en-US" i="1"/>
              <a:t>Bush v. Gore </a:t>
            </a:r>
            <a:r>
              <a:rPr lang="en-US" altLang="en-US"/>
              <a:t>(2000). A five-justice majority in the historic and controversial decision terminated an ongoing vote recount in Florida because, in the majority’s view, Florida law’s “intent of the voter” test was not a sufficiently clear standard for determining whether a ballot not counted in the initial machine count should be counted as valid during the manual recount. The majority was concerned that in the absence of a more specific standard, vote counters taking part in the recount might apply inconsistent standards in determining what the voter supposedly intended, and might thereby value some votes over others.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xmlns="" id="{36BFB95C-0039-48F9-9A09-A2912F50854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a:extLst>
              <a:ext uri="{FF2B5EF4-FFF2-40B4-BE49-F238E27FC236}">
                <a16:creationId xmlns:a16="http://schemas.microsoft.com/office/drawing/2014/main" xmlns="" id="{70789058-8DD0-4A2F-BF44-A711768B1ED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5060" name="Slide Number Placeholder 3">
            <a:extLst>
              <a:ext uri="{FF2B5EF4-FFF2-40B4-BE49-F238E27FC236}">
                <a16:creationId xmlns:a16="http://schemas.microsoft.com/office/drawing/2014/main" xmlns="" id="{E6099C5E-572E-4F30-93F9-5ED93A6AF81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defRPr>
            </a:lvl9pPr>
          </a:lstStyle>
          <a:p>
            <a:fld id="{BF6C4EF1-80E2-430F-9A68-C7C8B60ED578}" type="slidenum">
              <a:rPr lang="en-US" altLang="en-US"/>
              <a:pPr/>
              <a:t>17</a:t>
            </a:fld>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xmlns="" id="{77DF786D-2C94-4AAB-8579-0328CDF8E82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xmlns="" id="{1C1F9545-9470-4BA1-8F4D-1B7A3373BDB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The hyperlinks are to the opinions and related information provided by the Oyez Project website.</a:t>
            </a:r>
          </a:p>
        </p:txBody>
      </p:sp>
      <p:sp>
        <p:nvSpPr>
          <p:cNvPr id="46084" name="Slide Number Placeholder 3">
            <a:extLst>
              <a:ext uri="{FF2B5EF4-FFF2-40B4-BE49-F238E27FC236}">
                <a16:creationId xmlns:a16="http://schemas.microsoft.com/office/drawing/2014/main" xmlns="" id="{EAB3ED85-B90C-4B65-99DB-0F52E5E5AEA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7066" indent="-291179">
              <a:spcBef>
                <a:spcPct val="30000"/>
              </a:spcBef>
              <a:defRPr sz="1200">
                <a:solidFill>
                  <a:schemeClr val="tx1"/>
                </a:solidFill>
                <a:latin typeface="Calibri" panose="020F0502020204030204" pitchFamily="34" charset="0"/>
              </a:defRPr>
            </a:lvl2pPr>
            <a:lvl3pPr marL="1164717" indent="-232943">
              <a:spcBef>
                <a:spcPct val="30000"/>
              </a:spcBef>
              <a:defRPr sz="1200">
                <a:solidFill>
                  <a:schemeClr val="tx1"/>
                </a:solidFill>
                <a:latin typeface="Calibri" panose="020F0502020204030204" pitchFamily="34" charset="0"/>
              </a:defRPr>
            </a:lvl3pPr>
            <a:lvl4pPr marL="1630604" indent="-232943">
              <a:spcBef>
                <a:spcPct val="30000"/>
              </a:spcBef>
              <a:defRPr sz="1200">
                <a:solidFill>
                  <a:schemeClr val="tx1"/>
                </a:solidFill>
                <a:latin typeface="Calibri" panose="020F0502020204030204" pitchFamily="34" charset="0"/>
              </a:defRPr>
            </a:lvl4pPr>
            <a:lvl5pPr marL="2096491" indent="-232943">
              <a:spcBef>
                <a:spcPct val="30000"/>
              </a:spcBef>
              <a:defRPr sz="1200">
                <a:solidFill>
                  <a:schemeClr val="tx1"/>
                </a:solidFill>
                <a:latin typeface="Calibri" panose="020F0502020204030204" pitchFamily="34" charset="0"/>
              </a:defRPr>
            </a:lvl5pPr>
            <a:lvl6pPr marL="2562377" indent="-232943" eaLnBrk="0" fontAlgn="base" hangingPunct="0">
              <a:spcBef>
                <a:spcPct val="30000"/>
              </a:spcBef>
              <a:spcAft>
                <a:spcPct val="0"/>
              </a:spcAft>
              <a:defRPr sz="1200">
                <a:solidFill>
                  <a:schemeClr val="tx1"/>
                </a:solidFill>
                <a:latin typeface="Calibri" panose="020F0502020204030204" pitchFamily="34" charset="0"/>
              </a:defRPr>
            </a:lvl6pPr>
            <a:lvl7pPr marL="3028264" indent="-232943" eaLnBrk="0" fontAlgn="base" hangingPunct="0">
              <a:spcBef>
                <a:spcPct val="30000"/>
              </a:spcBef>
              <a:spcAft>
                <a:spcPct val="0"/>
              </a:spcAft>
              <a:defRPr sz="1200">
                <a:solidFill>
                  <a:schemeClr val="tx1"/>
                </a:solidFill>
                <a:latin typeface="Calibri" panose="020F0502020204030204" pitchFamily="34" charset="0"/>
              </a:defRPr>
            </a:lvl7pPr>
            <a:lvl8pPr marL="3494151" indent="-232943" eaLnBrk="0" fontAlgn="base" hangingPunct="0">
              <a:spcBef>
                <a:spcPct val="30000"/>
              </a:spcBef>
              <a:spcAft>
                <a:spcPct val="0"/>
              </a:spcAft>
              <a:defRPr sz="1200">
                <a:solidFill>
                  <a:schemeClr val="tx1"/>
                </a:solidFill>
                <a:latin typeface="Calibri" panose="020F0502020204030204" pitchFamily="34" charset="0"/>
              </a:defRPr>
            </a:lvl8pPr>
            <a:lvl9pPr marL="3960038" indent="-23294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914D332-5CC8-45CA-842A-123E1F41B5D5}" type="slidenum">
              <a:rPr lang="en-US" altLang="en-US">
                <a:latin typeface="Arial" panose="020B0604020202020204" pitchFamily="34" charset="0"/>
              </a:rPr>
              <a:pPr>
                <a:spcBef>
                  <a:spcPct val="0"/>
                </a:spcBef>
              </a:pPr>
              <a:t>18</a:t>
            </a:fld>
            <a:endParaRPr lang="en-US" altLang="en-US">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xmlns="" id="{1BA8AC2C-2140-43FF-B343-C89CEA688F5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a:extLst>
              <a:ext uri="{FF2B5EF4-FFF2-40B4-BE49-F238E27FC236}">
                <a16:creationId xmlns:a16="http://schemas.microsoft.com/office/drawing/2014/main" xmlns="" id="{35AD1076-D1CF-4D6F-8558-635F62046A6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7108" name="Slide Number Placeholder 3">
            <a:extLst>
              <a:ext uri="{FF2B5EF4-FFF2-40B4-BE49-F238E27FC236}">
                <a16:creationId xmlns:a16="http://schemas.microsoft.com/office/drawing/2014/main" xmlns="" id="{F430640F-E581-496D-B00D-7F367FC060A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defRPr>
            </a:lvl9pPr>
          </a:lstStyle>
          <a:p>
            <a:fld id="{4C8639E1-D6D7-4393-B26D-DB73820766BA}" type="slidenum">
              <a:rPr lang="en-US" altLang="en-US"/>
              <a:pPr/>
              <a:t>19</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xmlns="" id="{14E66CD6-6CF2-4F95-9040-F2BE0BD9B23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xmlns="" id="{C9F9007C-2631-4751-A6F9-2E51B6861D0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1748" name="Slide Number Placeholder 3">
            <a:extLst>
              <a:ext uri="{FF2B5EF4-FFF2-40B4-BE49-F238E27FC236}">
                <a16:creationId xmlns:a16="http://schemas.microsoft.com/office/drawing/2014/main" xmlns="" id="{30804929-B2F1-4BA0-92D9-EA06E8C73D5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defRPr>
            </a:lvl9pPr>
          </a:lstStyle>
          <a:p>
            <a:fld id="{AA5BA29A-9D3D-42BE-88A3-E989D04F7DB1}" type="slidenum">
              <a:rPr lang="en-US" altLang="en-US"/>
              <a:pPr/>
              <a:t>2</a:t>
            </a:fld>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xmlns="" id="{A912363C-9E7E-4649-AFA3-3F61B89CD8A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xmlns="" id="{A14EA4A3-3A44-4102-9359-13E3E96A70B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8132" name="Slide Number Placeholder 3">
            <a:extLst>
              <a:ext uri="{FF2B5EF4-FFF2-40B4-BE49-F238E27FC236}">
                <a16:creationId xmlns:a16="http://schemas.microsoft.com/office/drawing/2014/main" xmlns="" id="{8B6FA726-1430-420E-91C9-78B793D0FCB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defRPr>
            </a:lvl9pPr>
          </a:lstStyle>
          <a:p>
            <a:fld id="{A91CB6EC-5B27-4936-A575-883D98D95A2A}" type="slidenum">
              <a:rPr lang="en-US" altLang="en-US"/>
              <a:pPr/>
              <a:t>20</a:t>
            </a:fld>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xmlns="" id="{A912363C-9E7E-4649-AFA3-3F61B89CD8A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xmlns="" id="{A14EA4A3-3A44-4102-9359-13E3E96A70B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8132" name="Slide Number Placeholder 3">
            <a:extLst>
              <a:ext uri="{FF2B5EF4-FFF2-40B4-BE49-F238E27FC236}">
                <a16:creationId xmlns:a16="http://schemas.microsoft.com/office/drawing/2014/main" xmlns="" id="{8B6FA726-1430-420E-91C9-78B793D0FCB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defRPr>
            </a:lvl9pPr>
          </a:lstStyle>
          <a:p>
            <a:fld id="{A91CB6EC-5B27-4936-A575-883D98D95A2A}" type="slidenum">
              <a:rPr lang="en-US" altLang="en-US"/>
              <a:pPr/>
              <a:t>21</a:t>
            </a:fld>
            <a:endParaRPr lang="en-US" altLang="en-US"/>
          </a:p>
        </p:txBody>
      </p:sp>
    </p:spTree>
    <p:extLst>
      <p:ext uri="{BB962C8B-B14F-4D97-AF65-F5344CB8AC3E}">
        <p14:creationId xmlns:p14="http://schemas.microsoft.com/office/powerpoint/2010/main" val="15163908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xmlns="" id="{49D23FE0-46CC-4AC6-94A8-8FCDE17E926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7066" indent="-291179">
              <a:spcBef>
                <a:spcPct val="30000"/>
              </a:spcBef>
              <a:defRPr sz="1200">
                <a:solidFill>
                  <a:schemeClr val="tx1"/>
                </a:solidFill>
                <a:latin typeface="Calibri" panose="020F0502020204030204" pitchFamily="34" charset="0"/>
              </a:defRPr>
            </a:lvl2pPr>
            <a:lvl3pPr marL="1164717" indent="-232943">
              <a:spcBef>
                <a:spcPct val="30000"/>
              </a:spcBef>
              <a:defRPr sz="1200">
                <a:solidFill>
                  <a:schemeClr val="tx1"/>
                </a:solidFill>
                <a:latin typeface="Calibri" panose="020F0502020204030204" pitchFamily="34" charset="0"/>
              </a:defRPr>
            </a:lvl3pPr>
            <a:lvl4pPr marL="1630604" indent="-232943">
              <a:spcBef>
                <a:spcPct val="30000"/>
              </a:spcBef>
              <a:defRPr sz="1200">
                <a:solidFill>
                  <a:schemeClr val="tx1"/>
                </a:solidFill>
                <a:latin typeface="Calibri" panose="020F0502020204030204" pitchFamily="34" charset="0"/>
              </a:defRPr>
            </a:lvl4pPr>
            <a:lvl5pPr marL="2096491" indent="-232943">
              <a:spcBef>
                <a:spcPct val="30000"/>
              </a:spcBef>
              <a:defRPr sz="1200">
                <a:solidFill>
                  <a:schemeClr val="tx1"/>
                </a:solidFill>
                <a:latin typeface="Calibri" panose="020F0502020204030204" pitchFamily="34" charset="0"/>
              </a:defRPr>
            </a:lvl5pPr>
            <a:lvl6pPr marL="2562377" indent="-232943" eaLnBrk="0" fontAlgn="base" hangingPunct="0">
              <a:spcBef>
                <a:spcPct val="30000"/>
              </a:spcBef>
              <a:spcAft>
                <a:spcPct val="0"/>
              </a:spcAft>
              <a:defRPr sz="1200">
                <a:solidFill>
                  <a:schemeClr val="tx1"/>
                </a:solidFill>
                <a:latin typeface="Calibri" panose="020F0502020204030204" pitchFamily="34" charset="0"/>
              </a:defRPr>
            </a:lvl6pPr>
            <a:lvl7pPr marL="3028264" indent="-232943" eaLnBrk="0" fontAlgn="base" hangingPunct="0">
              <a:spcBef>
                <a:spcPct val="30000"/>
              </a:spcBef>
              <a:spcAft>
                <a:spcPct val="0"/>
              </a:spcAft>
              <a:defRPr sz="1200">
                <a:solidFill>
                  <a:schemeClr val="tx1"/>
                </a:solidFill>
                <a:latin typeface="Calibri" panose="020F0502020204030204" pitchFamily="34" charset="0"/>
              </a:defRPr>
            </a:lvl7pPr>
            <a:lvl8pPr marL="3494151" indent="-232943" eaLnBrk="0" fontAlgn="base" hangingPunct="0">
              <a:spcBef>
                <a:spcPct val="30000"/>
              </a:spcBef>
              <a:spcAft>
                <a:spcPct val="0"/>
              </a:spcAft>
              <a:defRPr sz="1200">
                <a:solidFill>
                  <a:schemeClr val="tx1"/>
                </a:solidFill>
                <a:latin typeface="Calibri" panose="020F0502020204030204" pitchFamily="34" charset="0"/>
              </a:defRPr>
            </a:lvl8pPr>
            <a:lvl9pPr marL="3960038" indent="-23294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161326E-5BA4-40A0-A5C9-494543A2DFAE}" type="slidenum">
              <a:rPr lang="en-US" altLang="en-US">
                <a:latin typeface="Arial" panose="020B0604020202020204" pitchFamily="34" charset="0"/>
              </a:rPr>
              <a:pPr>
                <a:spcBef>
                  <a:spcPct val="0"/>
                </a:spcBef>
              </a:pPr>
              <a:t>22</a:t>
            </a:fld>
            <a:endParaRPr lang="en-US" altLang="en-US">
              <a:latin typeface="Arial" panose="020B0604020202020204" pitchFamily="34" charset="0"/>
            </a:endParaRPr>
          </a:p>
        </p:txBody>
      </p:sp>
      <p:sp>
        <p:nvSpPr>
          <p:cNvPr id="49155" name="Rectangle 2">
            <a:extLst>
              <a:ext uri="{FF2B5EF4-FFF2-40B4-BE49-F238E27FC236}">
                <a16:creationId xmlns:a16="http://schemas.microsoft.com/office/drawing/2014/main" xmlns="" id="{0BAAF8FE-7F6C-4EEA-A3AA-BEC96460743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6" name="Rectangle 3">
            <a:extLst>
              <a:ext uri="{FF2B5EF4-FFF2-40B4-BE49-F238E27FC236}">
                <a16:creationId xmlns:a16="http://schemas.microsoft.com/office/drawing/2014/main" xmlns="" id="{7879FA0A-8439-4588-B6D5-5A10EC05370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The hyperlink is to the case provided by the Oyez Project.    The Supreme Court’s 2005 decision in Kelo created substantial controversy. </a:t>
            </a:r>
          </a:p>
          <a:p>
            <a:pPr eaLnBrk="1" hangingPunct="1">
              <a:spcBef>
                <a:spcPct val="0"/>
              </a:spcBef>
              <a:buFontTx/>
              <a:buChar char="•"/>
            </a:pPr>
            <a:r>
              <a:rPr lang="en-US" altLang="en-US"/>
              <a:t>Does the government’s taking of private property for the purpose of economic development satisfy the </a:t>
            </a:r>
            <a:r>
              <a:rPr lang="en-US" altLang="en-US" i="1"/>
              <a:t>public use </a:t>
            </a:r>
            <a:r>
              <a:rPr lang="en-US" altLang="en-US"/>
              <a:t>requirement set forth in the Fifth Amendment’s Takings Clause? In </a:t>
            </a:r>
            <a:r>
              <a:rPr lang="en-US" altLang="en-US" i="1"/>
              <a:t>Kelo v. City of New London, </a:t>
            </a:r>
            <a:r>
              <a:rPr lang="en-US" altLang="en-US"/>
              <a:t>2005 U.S. LEXIS 5011 (2005), the U.S. Supreme Court answered “yes.”</a:t>
            </a:r>
          </a:p>
          <a:p>
            <a:pPr eaLnBrk="1" hangingPunct="1">
              <a:spcBef>
                <a:spcPct val="0"/>
              </a:spcBef>
              <a:buFontTx/>
              <a:buChar char="•"/>
            </a:pPr>
            <a:r>
              <a:rPr lang="en-US" altLang="en-US"/>
              <a:t>The takings clause often has been litigated in the context of environmental statutes, such as those protecting wetlands.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a:extLst>
              <a:ext uri="{FF2B5EF4-FFF2-40B4-BE49-F238E27FC236}">
                <a16:creationId xmlns:a16="http://schemas.microsoft.com/office/drawing/2014/main" xmlns="" id="{576383C9-85D0-4ACF-A52C-8165399673B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7066" indent="-291179">
              <a:spcBef>
                <a:spcPct val="30000"/>
              </a:spcBef>
              <a:defRPr sz="1200">
                <a:solidFill>
                  <a:schemeClr val="tx1"/>
                </a:solidFill>
                <a:latin typeface="Calibri" panose="020F0502020204030204" pitchFamily="34" charset="0"/>
              </a:defRPr>
            </a:lvl2pPr>
            <a:lvl3pPr marL="1164717" indent="-232943">
              <a:spcBef>
                <a:spcPct val="30000"/>
              </a:spcBef>
              <a:defRPr sz="1200">
                <a:solidFill>
                  <a:schemeClr val="tx1"/>
                </a:solidFill>
                <a:latin typeface="Calibri" panose="020F0502020204030204" pitchFamily="34" charset="0"/>
              </a:defRPr>
            </a:lvl3pPr>
            <a:lvl4pPr marL="1630604" indent="-232943">
              <a:spcBef>
                <a:spcPct val="30000"/>
              </a:spcBef>
              <a:defRPr sz="1200">
                <a:solidFill>
                  <a:schemeClr val="tx1"/>
                </a:solidFill>
                <a:latin typeface="Calibri" panose="020F0502020204030204" pitchFamily="34" charset="0"/>
              </a:defRPr>
            </a:lvl4pPr>
            <a:lvl5pPr marL="2096491" indent="-232943">
              <a:spcBef>
                <a:spcPct val="30000"/>
              </a:spcBef>
              <a:defRPr sz="1200">
                <a:solidFill>
                  <a:schemeClr val="tx1"/>
                </a:solidFill>
                <a:latin typeface="Calibri" panose="020F0502020204030204" pitchFamily="34" charset="0"/>
              </a:defRPr>
            </a:lvl5pPr>
            <a:lvl6pPr marL="2562377" indent="-232943" eaLnBrk="0" fontAlgn="base" hangingPunct="0">
              <a:spcBef>
                <a:spcPct val="30000"/>
              </a:spcBef>
              <a:spcAft>
                <a:spcPct val="0"/>
              </a:spcAft>
              <a:defRPr sz="1200">
                <a:solidFill>
                  <a:schemeClr val="tx1"/>
                </a:solidFill>
                <a:latin typeface="Calibri" panose="020F0502020204030204" pitchFamily="34" charset="0"/>
              </a:defRPr>
            </a:lvl6pPr>
            <a:lvl7pPr marL="3028264" indent="-232943" eaLnBrk="0" fontAlgn="base" hangingPunct="0">
              <a:spcBef>
                <a:spcPct val="30000"/>
              </a:spcBef>
              <a:spcAft>
                <a:spcPct val="0"/>
              </a:spcAft>
              <a:defRPr sz="1200">
                <a:solidFill>
                  <a:schemeClr val="tx1"/>
                </a:solidFill>
                <a:latin typeface="Calibri" panose="020F0502020204030204" pitchFamily="34" charset="0"/>
              </a:defRPr>
            </a:lvl7pPr>
            <a:lvl8pPr marL="3494151" indent="-232943" eaLnBrk="0" fontAlgn="base" hangingPunct="0">
              <a:spcBef>
                <a:spcPct val="30000"/>
              </a:spcBef>
              <a:spcAft>
                <a:spcPct val="0"/>
              </a:spcAft>
              <a:defRPr sz="1200">
                <a:solidFill>
                  <a:schemeClr val="tx1"/>
                </a:solidFill>
                <a:latin typeface="Calibri" panose="020F0502020204030204" pitchFamily="34" charset="0"/>
              </a:defRPr>
            </a:lvl8pPr>
            <a:lvl9pPr marL="3960038" indent="-23294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37ADB7-A2F7-4697-A958-6EDE62175257}" type="slidenum">
              <a:rPr lang="en-US" altLang="en-US">
                <a:latin typeface="Arial" panose="020B0604020202020204" pitchFamily="34" charset="0"/>
              </a:rPr>
              <a:pPr>
                <a:spcBef>
                  <a:spcPct val="0"/>
                </a:spcBef>
              </a:pPr>
              <a:t>23</a:t>
            </a:fld>
            <a:endParaRPr lang="en-US" altLang="en-US">
              <a:latin typeface="Arial" panose="020B0604020202020204" pitchFamily="34" charset="0"/>
            </a:endParaRPr>
          </a:p>
        </p:txBody>
      </p:sp>
      <p:sp>
        <p:nvSpPr>
          <p:cNvPr id="51203" name="Rectangle 2">
            <a:extLst>
              <a:ext uri="{FF2B5EF4-FFF2-40B4-BE49-F238E27FC236}">
                <a16:creationId xmlns:a16="http://schemas.microsoft.com/office/drawing/2014/main" xmlns="" id="{DA838AEB-9FEA-41C7-A0C0-73E97EC4E4D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4" name="Rectangle 3">
            <a:extLst>
              <a:ext uri="{FF2B5EF4-FFF2-40B4-BE49-F238E27FC236}">
                <a16:creationId xmlns:a16="http://schemas.microsoft.com/office/drawing/2014/main" xmlns="" id="{BF4538AB-EFF3-4110-96C8-996C0BED100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dirty="0"/>
              <a:t>True; the executive, legislative, and judicial branches.</a:t>
            </a:r>
          </a:p>
          <a:p>
            <a:pPr eaLnBrk="1" hangingPunct="1">
              <a:spcBef>
                <a:spcPct val="0"/>
              </a:spcBef>
              <a:buFontTx/>
              <a:buChar char="•"/>
            </a:pPr>
            <a:r>
              <a:rPr lang="en-US" altLang="en-US" dirty="0"/>
              <a:t>False.   Both federal and state levels of government have the power to tax.</a:t>
            </a:r>
          </a:p>
          <a:p>
            <a:pPr eaLnBrk="1" hangingPunct="1">
              <a:spcBef>
                <a:spcPct val="0"/>
              </a:spcBef>
              <a:buFontTx/>
              <a:buChar char="•"/>
            </a:pPr>
            <a:r>
              <a:rPr lang="en-US" altLang="en-US" dirty="0"/>
              <a:t>True.</a:t>
            </a:r>
          </a:p>
          <a:p>
            <a:pPr eaLnBrk="1" hangingPunct="1">
              <a:spcBef>
                <a:spcPct val="0"/>
              </a:spcBef>
              <a:buFontTx/>
              <a:buChar char="•"/>
            </a:pPr>
            <a:r>
              <a:rPr lang="en-US" altLang="en-US" dirty="0"/>
              <a:t>False.  First, there is no Constitutional guarantee of “happiness.”  Second, the prohibition is against the government from “depriving any person of life, liberty, or </a:t>
            </a:r>
            <a:r>
              <a:rPr lang="en-US" altLang="en-US" i="1" dirty="0"/>
              <a:t>property without due process</a:t>
            </a:r>
            <a:r>
              <a:rPr lang="en-US" altLang="en-US" dirty="0"/>
              <a:t>.”   </a:t>
            </a:r>
          </a:p>
          <a:p>
            <a:pPr eaLnBrk="1" hangingPunct="1">
              <a:spcBef>
                <a:spcPct val="0"/>
              </a:spcBef>
              <a:buFontTx/>
              <a:buChar char="•"/>
            </a:pPr>
            <a:r>
              <a:rPr lang="en-US" altLang="en-US" dirty="0"/>
              <a:t>True.</a:t>
            </a:r>
          </a:p>
        </p:txBody>
      </p:sp>
    </p:spTree>
    <p:extLst>
      <p:ext uri="{BB962C8B-B14F-4D97-AF65-F5344CB8AC3E}">
        <p14:creationId xmlns:p14="http://schemas.microsoft.com/office/powerpoint/2010/main" val="42070346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a:extLst>
              <a:ext uri="{FF2B5EF4-FFF2-40B4-BE49-F238E27FC236}">
                <a16:creationId xmlns:a16="http://schemas.microsoft.com/office/drawing/2014/main" xmlns="" id="{576383C9-85D0-4ACF-A52C-8165399673B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7066" indent="-291179">
              <a:spcBef>
                <a:spcPct val="30000"/>
              </a:spcBef>
              <a:defRPr sz="1200">
                <a:solidFill>
                  <a:schemeClr val="tx1"/>
                </a:solidFill>
                <a:latin typeface="Calibri" panose="020F0502020204030204" pitchFamily="34" charset="0"/>
              </a:defRPr>
            </a:lvl2pPr>
            <a:lvl3pPr marL="1164717" indent="-232943">
              <a:spcBef>
                <a:spcPct val="30000"/>
              </a:spcBef>
              <a:defRPr sz="1200">
                <a:solidFill>
                  <a:schemeClr val="tx1"/>
                </a:solidFill>
                <a:latin typeface="Calibri" panose="020F0502020204030204" pitchFamily="34" charset="0"/>
              </a:defRPr>
            </a:lvl3pPr>
            <a:lvl4pPr marL="1630604" indent="-232943">
              <a:spcBef>
                <a:spcPct val="30000"/>
              </a:spcBef>
              <a:defRPr sz="1200">
                <a:solidFill>
                  <a:schemeClr val="tx1"/>
                </a:solidFill>
                <a:latin typeface="Calibri" panose="020F0502020204030204" pitchFamily="34" charset="0"/>
              </a:defRPr>
            </a:lvl4pPr>
            <a:lvl5pPr marL="2096491" indent="-232943">
              <a:spcBef>
                <a:spcPct val="30000"/>
              </a:spcBef>
              <a:defRPr sz="1200">
                <a:solidFill>
                  <a:schemeClr val="tx1"/>
                </a:solidFill>
                <a:latin typeface="Calibri" panose="020F0502020204030204" pitchFamily="34" charset="0"/>
              </a:defRPr>
            </a:lvl5pPr>
            <a:lvl6pPr marL="2562377" indent="-232943" eaLnBrk="0" fontAlgn="base" hangingPunct="0">
              <a:spcBef>
                <a:spcPct val="30000"/>
              </a:spcBef>
              <a:spcAft>
                <a:spcPct val="0"/>
              </a:spcAft>
              <a:defRPr sz="1200">
                <a:solidFill>
                  <a:schemeClr val="tx1"/>
                </a:solidFill>
                <a:latin typeface="Calibri" panose="020F0502020204030204" pitchFamily="34" charset="0"/>
              </a:defRPr>
            </a:lvl6pPr>
            <a:lvl7pPr marL="3028264" indent="-232943" eaLnBrk="0" fontAlgn="base" hangingPunct="0">
              <a:spcBef>
                <a:spcPct val="30000"/>
              </a:spcBef>
              <a:spcAft>
                <a:spcPct val="0"/>
              </a:spcAft>
              <a:defRPr sz="1200">
                <a:solidFill>
                  <a:schemeClr val="tx1"/>
                </a:solidFill>
                <a:latin typeface="Calibri" panose="020F0502020204030204" pitchFamily="34" charset="0"/>
              </a:defRPr>
            </a:lvl7pPr>
            <a:lvl8pPr marL="3494151" indent="-232943" eaLnBrk="0" fontAlgn="base" hangingPunct="0">
              <a:spcBef>
                <a:spcPct val="30000"/>
              </a:spcBef>
              <a:spcAft>
                <a:spcPct val="0"/>
              </a:spcAft>
              <a:defRPr sz="1200">
                <a:solidFill>
                  <a:schemeClr val="tx1"/>
                </a:solidFill>
                <a:latin typeface="Calibri" panose="020F0502020204030204" pitchFamily="34" charset="0"/>
              </a:defRPr>
            </a:lvl8pPr>
            <a:lvl9pPr marL="3960038" indent="-23294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37ADB7-A2F7-4697-A958-6EDE62175257}" type="slidenum">
              <a:rPr lang="en-US" altLang="en-US">
                <a:latin typeface="Arial" panose="020B0604020202020204" pitchFamily="34" charset="0"/>
              </a:rPr>
              <a:pPr>
                <a:spcBef>
                  <a:spcPct val="0"/>
                </a:spcBef>
              </a:pPr>
              <a:t>24</a:t>
            </a:fld>
            <a:endParaRPr lang="en-US" altLang="en-US">
              <a:latin typeface="Arial" panose="020B0604020202020204" pitchFamily="34" charset="0"/>
            </a:endParaRPr>
          </a:p>
        </p:txBody>
      </p:sp>
      <p:sp>
        <p:nvSpPr>
          <p:cNvPr id="51203" name="Rectangle 2">
            <a:extLst>
              <a:ext uri="{FF2B5EF4-FFF2-40B4-BE49-F238E27FC236}">
                <a16:creationId xmlns:a16="http://schemas.microsoft.com/office/drawing/2014/main" xmlns="" id="{DA838AEB-9FEA-41C7-A0C0-73E97EC4E4D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4" name="Rectangle 3">
            <a:extLst>
              <a:ext uri="{FF2B5EF4-FFF2-40B4-BE49-F238E27FC236}">
                <a16:creationId xmlns:a16="http://schemas.microsoft.com/office/drawing/2014/main" xmlns="" id="{BF4538AB-EFF3-4110-96C8-996C0BED100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False, since the Commerce Clause provides that the federal government has the power to regulate interstate commerce.</a:t>
            </a:r>
          </a:p>
          <a:p>
            <a:pPr eaLnBrk="1" hangingPunct="1">
              <a:spcBef>
                <a:spcPct val="0"/>
              </a:spcBef>
              <a:buFontTx/>
              <a:buChar char="•"/>
            </a:pPr>
            <a:r>
              <a:rPr lang="en-US" altLang="en-US"/>
              <a:t>False, since a restriction on commercial speech is valid if it (1) seeks to implement a substantial gov’t interest, (2) directly advances the interest, and (3) is the least restrictive method of achieving the interest.</a:t>
            </a:r>
          </a:p>
          <a:p>
            <a:pPr eaLnBrk="1" hangingPunct="1">
              <a:spcBef>
                <a:spcPct val="0"/>
              </a:spcBef>
              <a:buFontTx/>
              <a:buChar char="•"/>
            </a:pPr>
            <a:r>
              <a:rPr lang="en-US" altLang="en-US"/>
              <a:t>True.</a:t>
            </a:r>
          </a:p>
          <a:p>
            <a:pPr eaLnBrk="1" hangingPunct="1">
              <a:spcBef>
                <a:spcPct val="0"/>
              </a:spcBef>
              <a:buFontTx/>
              <a:buChar char="•"/>
            </a:pPr>
            <a:r>
              <a:rPr lang="en-US" altLang="en-US"/>
              <a:t>False.  The “takings clause” refers to the prohibition against the government taking an individual’s property without due process, and due process means (essentially) just compensation.  The real issue, however, is almost always what compensation is “just?”</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xmlns="" id="{54500D03-40FC-4FCD-959C-0E0C8B05B74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7066" indent="-291179">
              <a:spcBef>
                <a:spcPct val="30000"/>
              </a:spcBef>
              <a:defRPr sz="1200">
                <a:solidFill>
                  <a:schemeClr val="tx1"/>
                </a:solidFill>
                <a:latin typeface="Calibri" panose="020F0502020204030204" pitchFamily="34" charset="0"/>
              </a:defRPr>
            </a:lvl2pPr>
            <a:lvl3pPr marL="1164717" indent="-232943">
              <a:spcBef>
                <a:spcPct val="30000"/>
              </a:spcBef>
              <a:defRPr sz="1200">
                <a:solidFill>
                  <a:schemeClr val="tx1"/>
                </a:solidFill>
                <a:latin typeface="Calibri" panose="020F0502020204030204" pitchFamily="34" charset="0"/>
              </a:defRPr>
            </a:lvl3pPr>
            <a:lvl4pPr marL="1630604" indent="-232943">
              <a:spcBef>
                <a:spcPct val="30000"/>
              </a:spcBef>
              <a:defRPr sz="1200">
                <a:solidFill>
                  <a:schemeClr val="tx1"/>
                </a:solidFill>
                <a:latin typeface="Calibri" panose="020F0502020204030204" pitchFamily="34" charset="0"/>
              </a:defRPr>
            </a:lvl4pPr>
            <a:lvl5pPr marL="2096491" indent="-232943">
              <a:spcBef>
                <a:spcPct val="30000"/>
              </a:spcBef>
              <a:defRPr sz="1200">
                <a:solidFill>
                  <a:schemeClr val="tx1"/>
                </a:solidFill>
                <a:latin typeface="Calibri" panose="020F0502020204030204" pitchFamily="34" charset="0"/>
              </a:defRPr>
            </a:lvl5pPr>
            <a:lvl6pPr marL="2562377" indent="-232943" eaLnBrk="0" fontAlgn="base" hangingPunct="0">
              <a:spcBef>
                <a:spcPct val="30000"/>
              </a:spcBef>
              <a:spcAft>
                <a:spcPct val="0"/>
              </a:spcAft>
              <a:defRPr sz="1200">
                <a:solidFill>
                  <a:schemeClr val="tx1"/>
                </a:solidFill>
                <a:latin typeface="Calibri" panose="020F0502020204030204" pitchFamily="34" charset="0"/>
              </a:defRPr>
            </a:lvl6pPr>
            <a:lvl7pPr marL="3028264" indent="-232943" eaLnBrk="0" fontAlgn="base" hangingPunct="0">
              <a:spcBef>
                <a:spcPct val="30000"/>
              </a:spcBef>
              <a:spcAft>
                <a:spcPct val="0"/>
              </a:spcAft>
              <a:defRPr sz="1200">
                <a:solidFill>
                  <a:schemeClr val="tx1"/>
                </a:solidFill>
                <a:latin typeface="Calibri" panose="020F0502020204030204" pitchFamily="34" charset="0"/>
              </a:defRPr>
            </a:lvl7pPr>
            <a:lvl8pPr marL="3494151" indent="-232943" eaLnBrk="0" fontAlgn="base" hangingPunct="0">
              <a:spcBef>
                <a:spcPct val="30000"/>
              </a:spcBef>
              <a:spcAft>
                <a:spcPct val="0"/>
              </a:spcAft>
              <a:defRPr sz="1200">
                <a:solidFill>
                  <a:schemeClr val="tx1"/>
                </a:solidFill>
                <a:latin typeface="Calibri" panose="020F0502020204030204" pitchFamily="34" charset="0"/>
              </a:defRPr>
            </a:lvl8pPr>
            <a:lvl9pPr marL="3960038" indent="-23294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639679D-59FA-43A5-A918-E34777121072}" type="slidenum">
              <a:rPr lang="en-US" altLang="en-US">
                <a:latin typeface="Arial" panose="020B0604020202020204" pitchFamily="34" charset="0"/>
              </a:rPr>
              <a:pPr>
                <a:spcBef>
                  <a:spcPct val="0"/>
                </a:spcBef>
              </a:pPr>
              <a:t>25</a:t>
            </a:fld>
            <a:endParaRPr lang="en-US" altLang="en-US">
              <a:latin typeface="Arial" panose="020B0604020202020204" pitchFamily="34" charset="0"/>
            </a:endParaRPr>
          </a:p>
        </p:txBody>
      </p:sp>
      <p:sp>
        <p:nvSpPr>
          <p:cNvPr id="52227" name="Rectangle 2">
            <a:extLst>
              <a:ext uri="{FF2B5EF4-FFF2-40B4-BE49-F238E27FC236}">
                <a16:creationId xmlns:a16="http://schemas.microsoft.com/office/drawing/2014/main" xmlns="" id="{48B7F890-0D97-4610-A2C6-67A2D6C5A8E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8" name="Rectangle 3">
            <a:extLst>
              <a:ext uri="{FF2B5EF4-FFF2-40B4-BE49-F238E27FC236}">
                <a16:creationId xmlns:a16="http://schemas.microsoft.com/office/drawing/2014/main" xmlns="" id="{F6E229C7-7456-416B-9680-83787BF91C7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The answer is (c) because the basis is religion, thus the law is presumed invalid.  </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xmlns="" id="{F844973D-4CAF-4D09-95B3-76274A86216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7066" indent="-291179">
              <a:spcBef>
                <a:spcPct val="30000"/>
              </a:spcBef>
              <a:defRPr sz="1200">
                <a:solidFill>
                  <a:schemeClr val="tx1"/>
                </a:solidFill>
                <a:latin typeface="Calibri" panose="020F0502020204030204" pitchFamily="34" charset="0"/>
              </a:defRPr>
            </a:lvl2pPr>
            <a:lvl3pPr marL="1164717" indent="-232943">
              <a:spcBef>
                <a:spcPct val="30000"/>
              </a:spcBef>
              <a:defRPr sz="1200">
                <a:solidFill>
                  <a:schemeClr val="tx1"/>
                </a:solidFill>
                <a:latin typeface="Calibri" panose="020F0502020204030204" pitchFamily="34" charset="0"/>
              </a:defRPr>
            </a:lvl3pPr>
            <a:lvl4pPr marL="1630604" indent="-232943">
              <a:spcBef>
                <a:spcPct val="30000"/>
              </a:spcBef>
              <a:defRPr sz="1200">
                <a:solidFill>
                  <a:schemeClr val="tx1"/>
                </a:solidFill>
                <a:latin typeface="Calibri" panose="020F0502020204030204" pitchFamily="34" charset="0"/>
              </a:defRPr>
            </a:lvl4pPr>
            <a:lvl5pPr marL="2096491" indent="-232943">
              <a:spcBef>
                <a:spcPct val="30000"/>
              </a:spcBef>
              <a:defRPr sz="1200">
                <a:solidFill>
                  <a:schemeClr val="tx1"/>
                </a:solidFill>
                <a:latin typeface="Calibri" panose="020F0502020204030204" pitchFamily="34" charset="0"/>
              </a:defRPr>
            </a:lvl5pPr>
            <a:lvl6pPr marL="2562377" indent="-232943" eaLnBrk="0" fontAlgn="base" hangingPunct="0">
              <a:spcBef>
                <a:spcPct val="30000"/>
              </a:spcBef>
              <a:spcAft>
                <a:spcPct val="0"/>
              </a:spcAft>
              <a:defRPr sz="1200">
                <a:solidFill>
                  <a:schemeClr val="tx1"/>
                </a:solidFill>
                <a:latin typeface="Calibri" panose="020F0502020204030204" pitchFamily="34" charset="0"/>
              </a:defRPr>
            </a:lvl6pPr>
            <a:lvl7pPr marL="3028264" indent="-232943" eaLnBrk="0" fontAlgn="base" hangingPunct="0">
              <a:spcBef>
                <a:spcPct val="30000"/>
              </a:spcBef>
              <a:spcAft>
                <a:spcPct val="0"/>
              </a:spcAft>
              <a:defRPr sz="1200">
                <a:solidFill>
                  <a:schemeClr val="tx1"/>
                </a:solidFill>
                <a:latin typeface="Calibri" panose="020F0502020204030204" pitchFamily="34" charset="0"/>
              </a:defRPr>
            </a:lvl7pPr>
            <a:lvl8pPr marL="3494151" indent="-232943" eaLnBrk="0" fontAlgn="base" hangingPunct="0">
              <a:spcBef>
                <a:spcPct val="30000"/>
              </a:spcBef>
              <a:spcAft>
                <a:spcPct val="0"/>
              </a:spcAft>
              <a:defRPr sz="1200">
                <a:solidFill>
                  <a:schemeClr val="tx1"/>
                </a:solidFill>
                <a:latin typeface="Calibri" panose="020F0502020204030204" pitchFamily="34" charset="0"/>
              </a:defRPr>
            </a:lvl8pPr>
            <a:lvl9pPr marL="3960038" indent="-23294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486E7AF-C9C3-47F1-80FD-FF6D1E5CF0F7}" type="slidenum">
              <a:rPr lang="en-US" altLang="en-US">
                <a:latin typeface="Arial" panose="020B0604020202020204" pitchFamily="34" charset="0"/>
              </a:rPr>
              <a:pPr>
                <a:spcBef>
                  <a:spcPct val="0"/>
                </a:spcBef>
              </a:pPr>
              <a:t>26</a:t>
            </a:fld>
            <a:endParaRPr lang="en-US" altLang="en-US">
              <a:latin typeface="Arial" panose="020B0604020202020204" pitchFamily="34" charset="0"/>
            </a:endParaRPr>
          </a:p>
        </p:txBody>
      </p:sp>
      <p:sp>
        <p:nvSpPr>
          <p:cNvPr id="53251" name="Rectangle 2">
            <a:extLst>
              <a:ext uri="{FF2B5EF4-FFF2-40B4-BE49-F238E27FC236}">
                <a16:creationId xmlns:a16="http://schemas.microsoft.com/office/drawing/2014/main" xmlns="" id="{D04CACC7-41B1-4E95-9386-199DC42E7F9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2" name="Rectangle 3">
            <a:extLst>
              <a:ext uri="{FF2B5EF4-FFF2-40B4-BE49-F238E27FC236}">
                <a16:creationId xmlns:a16="http://schemas.microsoft.com/office/drawing/2014/main" xmlns="" id="{310326C0-5F30-464A-867C-B83A07CFC40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The answer is (b), unreasonable laws.  Procedural due process protects from unreasonable procedures.  </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FEA094B-A183-4C30-9D75-99DC29C251DB}" type="slidenum">
              <a:rPr lang="en-US" altLang="en-US" smtClean="0"/>
              <a:pPr/>
              <a:t>27</a:t>
            </a:fld>
            <a:endParaRPr lang="en-US" altLang="en-US"/>
          </a:p>
        </p:txBody>
      </p:sp>
    </p:spTree>
    <p:extLst>
      <p:ext uri="{BB962C8B-B14F-4D97-AF65-F5344CB8AC3E}">
        <p14:creationId xmlns:p14="http://schemas.microsoft.com/office/powerpoint/2010/main" val="5762721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xmlns="" id="{82F7F1BB-CA5A-4033-A148-A79E8914A2B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xmlns="" id="{5DC65C96-B3A7-42B1-8C73-7CDE09A8B2A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2772" name="Slide Number Placeholder 3">
            <a:extLst>
              <a:ext uri="{FF2B5EF4-FFF2-40B4-BE49-F238E27FC236}">
                <a16:creationId xmlns:a16="http://schemas.microsoft.com/office/drawing/2014/main" xmlns="" id="{DE2B7E28-ECFF-4849-B72D-7BA27A9A41C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defRPr>
            </a:lvl9pPr>
          </a:lstStyle>
          <a:p>
            <a:fld id="{EAB81A6D-8D3B-43F3-85C9-378335F140B6}" type="slidenum">
              <a:rPr lang="en-US" altLang="en-US"/>
              <a:pPr/>
              <a:t>3</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xmlns="" id="{7CEF4CB9-EE93-430E-A8C3-4F0A5615D27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xmlns="" id="{EA579AC8-6236-4D8D-A494-F0A0BED1E65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3796" name="Slide Number Placeholder 3">
            <a:extLst>
              <a:ext uri="{FF2B5EF4-FFF2-40B4-BE49-F238E27FC236}">
                <a16:creationId xmlns:a16="http://schemas.microsoft.com/office/drawing/2014/main" xmlns="" id="{3D87DA9B-5DBA-4174-B72C-831252EFFDE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defRPr>
            </a:lvl9pPr>
          </a:lstStyle>
          <a:p>
            <a:fld id="{BF2649BA-8C60-4865-9575-F2F08080E874}" type="slidenum">
              <a:rPr lang="en-US" altLang="en-US"/>
              <a:pPr/>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xmlns="" id="{004BE6D1-5D2E-48A4-B5A2-D32BF37195C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xmlns="" id="{311C4134-2F8D-4B26-980D-8E8026FEEE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4820" name="Slide Number Placeholder 3">
            <a:extLst>
              <a:ext uri="{FF2B5EF4-FFF2-40B4-BE49-F238E27FC236}">
                <a16:creationId xmlns:a16="http://schemas.microsoft.com/office/drawing/2014/main" xmlns="" id="{28A365B0-AD7C-45FB-9F63-998602B841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defRPr>
            </a:lvl9pPr>
          </a:lstStyle>
          <a:p>
            <a:fld id="{57DDAE95-B5B1-402E-8A5F-FED6B9C4B9E7}" type="slidenum">
              <a:rPr lang="en-US" altLang="en-US"/>
              <a:pPr/>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xmlns="" id="{C197E0E7-9B24-44D4-A8BD-C28D6248CDB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xmlns="" id="{DEE2944E-375C-480C-AB6C-16F6517C0C8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5844" name="Slide Number Placeholder 3">
            <a:extLst>
              <a:ext uri="{FF2B5EF4-FFF2-40B4-BE49-F238E27FC236}">
                <a16:creationId xmlns:a16="http://schemas.microsoft.com/office/drawing/2014/main" xmlns="" id="{86682DF7-7B87-417D-9A9B-2A3C2B2CB0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defRPr>
            </a:lvl9pPr>
          </a:lstStyle>
          <a:p>
            <a:fld id="{DD43F508-52A3-4F0A-BC20-969258A79077}" type="slidenum">
              <a:rPr lang="en-US" altLang="en-US"/>
              <a:pPr/>
              <a:t>6</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xmlns="" id="{C197E0E7-9B24-44D4-A8BD-C28D6248CDB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xmlns="" id="{DEE2944E-375C-480C-AB6C-16F6517C0C8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5844" name="Slide Number Placeholder 3">
            <a:extLst>
              <a:ext uri="{FF2B5EF4-FFF2-40B4-BE49-F238E27FC236}">
                <a16:creationId xmlns:a16="http://schemas.microsoft.com/office/drawing/2014/main" xmlns="" id="{86682DF7-7B87-417D-9A9B-2A3C2B2CB0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defRPr>
            </a:lvl9pPr>
          </a:lstStyle>
          <a:p>
            <a:fld id="{DD43F508-52A3-4F0A-BC20-969258A79077}" type="slidenum">
              <a:rPr lang="en-US" altLang="en-US"/>
              <a:pPr/>
              <a:t>7</a:t>
            </a:fld>
            <a:endParaRPr lang="en-US" altLang="en-US"/>
          </a:p>
        </p:txBody>
      </p:sp>
    </p:spTree>
    <p:extLst>
      <p:ext uri="{BB962C8B-B14F-4D97-AF65-F5344CB8AC3E}">
        <p14:creationId xmlns:p14="http://schemas.microsoft.com/office/powerpoint/2010/main" val="26652197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xmlns="" id="{C3BEEE41-DC5B-4146-BB7C-E089D0A4E49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a:extLst>
              <a:ext uri="{FF2B5EF4-FFF2-40B4-BE49-F238E27FC236}">
                <a16:creationId xmlns:a16="http://schemas.microsoft.com/office/drawing/2014/main" xmlns="" id="{2FDC7B96-4271-4624-8210-84D54D722FD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6868" name="Slide Number Placeholder 3">
            <a:extLst>
              <a:ext uri="{FF2B5EF4-FFF2-40B4-BE49-F238E27FC236}">
                <a16:creationId xmlns:a16="http://schemas.microsoft.com/office/drawing/2014/main" xmlns="" id="{F36419C6-DCD0-4D95-A182-13C58BCA16F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defRPr>
            </a:lvl9pPr>
          </a:lstStyle>
          <a:p>
            <a:fld id="{F35F3809-212C-4F06-B97D-C19589405B38}" type="slidenum">
              <a:rPr lang="en-US" altLang="en-US"/>
              <a:pPr/>
              <a:t>8</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xmlns="" id="{D04F0413-70F4-4E3A-987D-B2046D1F74B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xmlns="" id="{F9B75698-20F5-406D-B72E-BB61FCB4134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i="1"/>
              <a:t>Wickard v. Filburn</a:t>
            </a:r>
            <a:r>
              <a:rPr lang="en-US" altLang="en-US"/>
              <a:t>, used as precedent in </a:t>
            </a:r>
            <a:r>
              <a:rPr lang="en-US" altLang="en-US" i="1"/>
              <a:t>Gonzales v. Raich</a:t>
            </a:r>
            <a:r>
              <a:rPr lang="en-US" altLang="en-US"/>
              <a:t>, concerned the production of wheat.   Specifically, the Supreme Court upheld the application of regulations promulgated under the Agricultural Adjustment Act of 1938 to control the volume of wheat production and movement in interstate and foreign commerce.   Filburn produced more wheat than alloted, but had intended to wholly consume the wheat on his farm.   The Court concluded that Congress can regulate purely intrastate activity “even if [Wickard’s] activity be local and though it may not be regarded as commerce, it may still, whatever its nature, be reached by Congress if it exerts a substantial economic effect on interstate commerce.”  </a:t>
            </a:r>
          </a:p>
        </p:txBody>
      </p:sp>
      <p:sp>
        <p:nvSpPr>
          <p:cNvPr id="37892" name="Slide Number Placeholder 3">
            <a:extLst>
              <a:ext uri="{FF2B5EF4-FFF2-40B4-BE49-F238E27FC236}">
                <a16:creationId xmlns:a16="http://schemas.microsoft.com/office/drawing/2014/main" xmlns="" id="{A2281116-F685-4D42-9C61-4A498B4C5E5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7066" indent="-291179">
              <a:spcBef>
                <a:spcPct val="30000"/>
              </a:spcBef>
              <a:defRPr sz="1200">
                <a:solidFill>
                  <a:schemeClr val="tx1"/>
                </a:solidFill>
                <a:latin typeface="Calibri" panose="020F0502020204030204" pitchFamily="34" charset="0"/>
              </a:defRPr>
            </a:lvl2pPr>
            <a:lvl3pPr marL="1164717" indent="-232943">
              <a:spcBef>
                <a:spcPct val="30000"/>
              </a:spcBef>
              <a:defRPr sz="1200">
                <a:solidFill>
                  <a:schemeClr val="tx1"/>
                </a:solidFill>
                <a:latin typeface="Calibri" panose="020F0502020204030204" pitchFamily="34" charset="0"/>
              </a:defRPr>
            </a:lvl3pPr>
            <a:lvl4pPr marL="1630604" indent="-232943">
              <a:spcBef>
                <a:spcPct val="30000"/>
              </a:spcBef>
              <a:defRPr sz="1200">
                <a:solidFill>
                  <a:schemeClr val="tx1"/>
                </a:solidFill>
                <a:latin typeface="Calibri" panose="020F0502020204030204" pitchFamily="34" charset="0"/>
              </a:defRPr>
            </a:lvl4pPr>
            <a:lvl5pPr marL="2096491" indent="-232943">
              <a:spcBef>
                <a:spcPct val="30000"/>
              </a:spcBef>
              <a:defRPr sz="1200">
                <a:solidFill>
                  <a:schemeClr val="tx1"/>
                </a:solidFill>
                <a:latin typeface="Calibri" panose="020F0502020204030204" pitchFamily="34" charset="0"/>
              </a:defRPr>
            </a:lvl5pPr>
            <a:lvl6pPr marL="2562377" indent="-232943" eaLnBrk="0" fontAlgn="base" hangingPunct="0">
              <a:spcBef>
                <a:spcPct val="30000"/>
              </a:spcBef>
              <a:spcAft>
                <a:spcPct val="0"/>
              </a:spcAft>
              <a:defRPr sz="1200">
                <a:solidFill>
                  <a:schemeClr val="tx1"/>
                </a:solidFill>
                <a:latin typeface="Calibri" panose="020F0502020204030204" pitchFamily="34" charset="0"/>
              </a:defRPr>
            </a:lvl6pPr>
            <a:lvl7pPr marL="3028264" indent="-232943" eaLnBrk="0" fontAlgn="base" hangingPunct="0">
              <a:spcBef>
                <a:spcPct val="30000"/>
              </a:spcBef>
              <a:spcAft>
                <a:spcPct val="0"/>
              </a:spcAft>
              <a:defRPr sz="1200">
                <a:solidFill>
                  <a:schemeClr val="tx1"/>
                </a:solidFill>
                <a:latin typeface="Calibri" panose="020F0502020204030204" pitchFamily="34" charset="0"/>
              </a:defRPr>
            </a:lvl7pPr>
            <a:lvl8pPr marL="3494151" indent="-232943" eaLnBrk="0" fontAlgn="base" hangingPunct="0">
              <a:spcBef>
                <a:spcPct val="30000"/>
              </a:spcBef>
              <a:spcAft>
                <a:spcPct val="0"/>
              </a:spcAft>
              <a:defRPr sz="1200">
                <a:solidFill>
                  <a:schemeClr val="tx1"/>
                </a:solidFill>
                <a:latin typeface="Calibri" panose="020F0502020204030204" pitchFamily="34" charset="0"/>
              </a:defRPr>
            </a:lvl8pPr>
            <a:lvl9pPr marL="3960038" indent="-23294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276AF9C-52D6-4BE8-87E5-0478C7F5AFA5}" type="slidenum">
              <a:rPr lang="en-US" altLang="en-US">
                <a:latin typeface="Arial" panose="020B0604020202020204" pitchFamily="34" charset="0"/>
              </a:rPr>
              <a:pPr>
                <a:spcBef>
                  <a:spcPct val="0"/>
                </a:spcBef>
              </a:pPr>
              <a:t>9</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881545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27026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076450" cy="5943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2400"/>
            <a:ext cx="6076950" cy="5943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819000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AndObj">
  <p:cSld name="Title, Text, and Content">
    <p:spTree>
      <p:nvGrpSpPr>
        <p:cNvPr id="1" name=""/>
        <p:cNvGrpSpPr/>
        <p:nvPr/>
      </p:nvGrpSpPr>
      <p:grpSpPr>
        <a:xfrm>
          <a:off x="0" y="0"/>
          <a:ext cx="0" cy="0"/>
          <a:chOff x="0" y="0"/>
          <a:chExt cx="0" cy="0"/>
        </a:xfrm>
      </p:grpSpPr>
      <p:pic>
        <p:nvPicPr>
          <p:cNvPr id="5" name="Picture 9" descr="untitled">
            <a:extLst>
              <a:ext uri="{FF2B5EF4-FFF2-40B4-BE49-F238E27FC236}">
                <a16:creationId xmlns:a16="http://schemas.microsoft.com/office/drawing/2014/main" xmlns="" id="{1FA9CD8F-64F4-447F-B511-F40442D01B3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18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27">
            <a:extLst>
              <a:ext uri="{FF2B5EF4-FFF2-40B4-BE49-F238E27FC236}">
                <a16:creationId xmlns:a16="http://schemas.microsoft.com/office/drawing/2014/main" xmlns="" id="{464CD2B5-04A2-4B0F-AFB9-26DB79FC5B5F}"/>
              </a:ext>
            </a:extLst>
          </p:cNvPr>
          <p:cNvSpPr txBox="1">
            <a:spLocks noChangeArrowheads="1"/>
          </p:cNvSpPr>
          <p:nvPr userDrawn="1"/>
        </p:nvSpPr>
        <p:spPr bwMode="auto">
          <a:xfrm>
            <a:off x="8229600" y="6434138"/>
            <a:ext cx="8096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n-US" altLang="en-US" sz="1000">
                <a:solidFill>
                  <a:srgbClr val="282828"/>
                </a:solidFill>
                <a:latin typeface="Times New Roman" panose="02020603050405020304" pitchFamily="18" charset="0"/>
              </a:rPr>
              <a:t>3-</a:t>
            </a:r>
            <a:fld id="{FBFD7EC2-3E7C-4897-8FFE-0E6919E69DAB}" type="slidenum">
              <a:rPr lang="en-US" altLang="en-US" sz="1000">
                <a:solidFill>
                  <a:srgbClr val="282828"/>
                </a:solidFill>
                <a:latin typeface="Times New Roman" panose="02020603050405020304" pitchFamily="18" charset="0"/>
              </a:rPr>
              <a:pPr algn="r" eaLnBrk="1" hangingPunct="1"/>
              <a:t>‹#›</a:t>
            </a:fld>
            <a:endParaRPr lang="en-US" altLang="en-US" sz="1000">
              <a:solidFill>
                <a:srgbClr val="282828"/>
              </a:solidFill>
              <a:latin typeface="Times New Roman" panose="02020603050405020304" pitchFamily="18" charset="0"/>
            </a:endParaRPr>
          </a:p>
        </p:txBody>
      </p:sp>
      <p:sp>
        <p:nvSpPr>
          <p:cNvPr id="2" name="Title 1"/>
          <p:cNvSpPr>
            <a:spLocks noGrp="1"/>
          </p:cNvSpPr>
          <p:nvPr>
            <p:ph type="title"/>
          </p:nvPr>
        </p:nvSpPr>
        <p:spPr>
          <a:xfrm>
            <a:off x="412751" y="274760"/>
            <a:ext cx="8731250" cy="963490"/>
          </a:xfrm>
        </p:spPr>
        <p:txBody>
          <a:bodyPr/>
          <a:lstStyle/>
          <a:p>
            <a:r>
              <a:rPr lang="en-US"/>
              <a:t>Click to edit Master title style</a:t>
            </a:r>
          </a:p>
        </p:txBody>
      </p:sp>
      <p:sp>
        <p:nvSpPr>
          <p:cNvPr id="3" name="Text Placeholder 2"/>
          <p:cNvSpPr>
            <a:spLocks noGrp="1"/>
          </p:cNvSpPr>
          <p:nvPr>
            <p:ph type="body" sz="half" idx="1"/>
          </p:nvPr>
        </p:nvSpPr>
        <p:spPr>
          <a:xfrm>
            <a:off x="432154" y="1434247"/>
            <a:ext cx="4201583" cy="51544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03070" y="1434247"/>
            <a:ext cx="4203347" cy="51544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75146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42812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781078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700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5700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46997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13488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128504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2742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4323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2169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xmlns="" id="{51F04A4B-84FE-4CBC-ABCE-33F33EB2CDD8}"/>
              </a:ext>
            </a:extLst>
          </p:cNvPr>
          <p:cNvSpPr>
            <a:spLocks noGrp="1" noChangeArrowheads="1"/>
          </p:cNvSpPr>
          <p:nvPr>
            <p:ph type="title"/>
          </p:nvPr>
        </p:nvSpPr>
        <p:spPr bwMode="auto">
          <a:xfrm>
            <a:off x="533400" y="1524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xmlns="" id="{27BEC7F1-D514-481C-BD9E-BAFC7161161C}"/>
              </a:ext>
            </a:extLst>
          </p:cNvPr>
          <p:cNvSpPr>
            <a:spLocks noGrp="1" noChangeArrowheads="1"/>
          </p:cNvSpPr>
          <p:nvPr>
            <p:ph type="body" idx="1"/>
          </p:nvPr>
        </p:nvSpPr>
        <p:spPr bwMode="auto">
          <a:xfrm>
            <a:off x="457200" y="15700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8" name="Picture 9" descr="untitled">
            <a:extLst>
              <a:ext uri="{FF2B5EF4-FFF2-40B4-BE49-F238E27FC236}">
                <a16:creationId xmlns:a16="http://schemas.microsoft.com/office/drawing/2014/main" xmlns="" id="{A53A814C-F59A-4979-82C0-4078EDC0F214}"/>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9144000" cy="118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 Box 27">
            <a:extLst>
              <a:ext uri="{FF2B5EF4-FFF2-40B4-BE49-F238E27FC236}">
                <a16:creationId xmlns:a16="http://schemas.microsoft.com/office/drawing/2014/main" xmlns="" id="{F170A598-D41B-4376-BD0B-A39B555C2CBD}"/>
              </a:ext>
            </a:extLst>
          </p:cNvPr>
          <p:cNvSpPr txBox="1">
            <a:spLocks noChangeArrowheads="1"/>
          </p:cNvSpPr>
          <p:nvPr userDrawn="1"/>
        </p:nvSpPr>
        <p:spPr bwMode="auto">
          <a:xfrm>
            <a:off x="8229600" y="6434138"/>
            <a:ext cx="8096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n-US" altLang="en-US" sz="1000">
                <a:solidFill>
                  <a:srgbClr val="282828"/>
                </a:solidFill>
                <a:latin typeface="Times New Roman" panose="02020603050405020304" pitchFamily="18" charset="0"/>
              </a:rPr>
              <a:t>3-</a:t>
            </a:r>
            <a:fld id="{5FD1A322-A3C8-4E66-BB46-639945F5CE4B}" type="slidenum">
              <a:rPr lang="en-US" altLang="en-US" sz="1000">
                <a:solidFill>
                  <a:srgbClr val="282828"/>
                </a:solidFill>
                <a:latin typeface="Times New Roman" panose="02020603050405020304" pitchFamily="18" charset="0"/>
              </a:rPr>
              <a:pPr algn="r" eaLnBrk="1" hangingPunct="1"/>
              <a:t>‹#›</a:t>
            </a:fld>
            <a:endParaRPr lang="en-US" altLang="en-US" sz="1000">
              <a:solidFill>
                <a:srgbClr val="282828"/>
              </a:solidFill>
              <a:latin typeface="Times New Roman"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3870" r:id="rId1"/>
    <p:sldLayoutId id="2147483871" r:id="rId2"/>
    <p:sldLayoutId id="2147483872" r:id="rId3"/>
    <p:sldLayoutId id="2147483873" r:id="rId4"/>
    <p:sldLayoutId id="2147483874" r:id="rId5"/>
    <p:sldLayoutId id="2147483875" r:id="rId6"/>
    <p:sldLayoutId id="2147483876" r:id="rId7"/>
    <p:sldLayoutId id="2147483877" r:id="rId8"/>
    <p:sldLayoutId id="2147483878" r:id="rId9"/>
    <p:sldLayoutId id="2147483879" r:id="rId10"/>
    <p:sldLayoutId id="2147483880" r:id="rId11"/>
    <p:sldLayoutId id="2147483881" r:id="rId12"/>
  </p:sldLayoutIdLst>
  <p:hf hdr="0" ftr="0" dt="0"/>
  <p:txStyles>
    <p:titleStyle>
      <a:lvl1pPr algn="ctr" rtl="0" eaLnBrk="0" fontAlgn="base" hangingPunct="0">
        <a:spcBef>
          <a:spcPct val="0"/>
        </a:spcBef>
        <a:spcAft>
          <a:spcPct val="0"/>
        </a:spcAft>
        <a:defRPr sz="4400">
          <a:solidFill>
            <a:schemeClr val="bg1"/>
          </a:solidFill>
          <a:latin typeface="+mj-lt"/>
          <a:ea typeface="+mj-ea"/>
          <a:cs typeface="+mj-cs"/>
        </a:defRPr>
      </a:lvl1pPr>
      <a:lvl2pPr algn="ctr" rtl="0" eaLnBrk="0" fontAlgn="base" hangingPunct="0">
        <a:spcBef>
          <a:spcPct val="0"/>
        </a:spcBef>
        <a:spcAft>
          <a:spcPct val="0"/>
        </a:spcAft>
        <a:defRPr sz="4400">
          <a:solidFill>
            <a:schemeClr val="bg1"/>
          </a:solidFill>
          <a:latin typeface="Century Gothic" pitchFamily="34" charset="0"/>
        </a:defRPr>
      </a:lvl2pPr>
      <a:lvl3pPr algn="ctr" rtl="0" eaLnBrk="0" fontAlgn="base" hangingPunct="0">
        <a:spcBef>
          <a:spcPct val="0"/>
        </a:spcBef>
        <a:spcAft>
          <a:spcPct val="0"/>
        </a:spcAft>
        <a:defRPr sz="4400">
          <a:solidFill>
            <a:schemeClr val="bg1"/>
          </a:solidFill>
          <a:latin typeface="Century Gothic" pitchFamily="34" charset="0"/>
        </a:defRPr>
      </a:lvl3pPr>
      <a:lvl4pPr algn="ctr" rtl="0" eaLnBrk="0" fontAlgn="base" hangingPunct="0">
        <a:spcBef>
          <a:spcPct val="0"/>
        </a:spcBef>
        <a:spcAft>
          <a:spcPct val="0"/>
        </a:spcAft>
        <a:defRPr sz="4400">
          <a:solidFill>
            <a:schemeClr val="bg1"/>
          </a:solidFill>
          <a:latin typeface="Century Gothic" pitchFamily="34" charset="0"/>
        </a:defRPr>
      </a:lvl4pPr>
      <a:lvl5pPr algn="ctr" rtl="0" eaLnBrk="0" fontAlgn="base" hangingPunct="0">
        <a:spcBef>
          <a:spcPct val="0"/>
        </a:spcBef>
        <a:spcAft>
          <a:spcPct val="0"/>
        </a:spcAft>
        <a:defRPr sz="4400">
          <a:solidFill>
            <a:schemeClr val="bg1"/>
          </a:solidFill>
          <a:latin typeface="Century Gothic" pitchFamily="34" charset="0"/>
        </a:defRPr>
      </a:lvl5pPr>
      <a:lvl6pPr marL="457200" algn="ctr" rtl="0" eaLnBrk="1" fontAlgn="base" hangingPunct="1">
        <a:spcBef>
          <a:spcPct val="0"/>
        </a:spcBef>
        <a:spcAft>
          <a:spcPct val="0"/>
        </a:spcAft>
        <a:defRPr sz="4400">
          <a:solidFill>
            <a:schemeClr val="bg1"/>
          </a:solidFill>
          <a:latin typeface="Arial" charset="0"/>
        </a:defRPr>
      </a:lvl6pPr>
      <a:lvl7pPr marL="914400" algn="ctr" rtl="0" eaLnBrk="1" fontAlgn="base" hangingPunct="1">
        <a:spcBef>
          <a:spcPct val="0"/>
        </a:spcBef>
        <a:spcAft>
          <a:spcPct val="0"/>
        </a:spcAft>
        <a:defRPr sz="4400">
          <a:solidFill>
            <a:schemeClr val="bg1"/>
          </a:solidFill>
          <a:latin typeface="Arial" charset="0"/>
        </a:defRPr>
      </a:lvl7pPr>
      <a:lvl8pPr marL="1371600" algn="ctr" rtl="0" eaLnBrk="1" fontAlgn="base" hangingPunct="1">
        <a:spcBef>
          <a:spcPct val="0"/>
        </a:spcBef>
        <a:spcAft>
          <a:spcPct val="0"/>
        </a:spcAft>
        <a:defRPr sz="4400">
          <a:solidFill>
            <a:schemeClr val="bg1"/>
          </a:solidFill>
          <a:latin typeface="Arial" charset="0"/>
        </a:defRPr>
      </a:lvl8pPr>
      <a:lvl9pPr marL="1828800" algn="ctr" rtl="0" eaLnBrk="1" fontAlgn="base" hangingPunct="1">
        <a:spcBef>
          <a:spcPct val="0"/>
        </a:spcBef>
        <a:spcAft>
          <a:spcPct val="0"/>
        </a:spcAft>
        <a:defRPr sz="4400">
          <a:solidFill>
            <a:schemeClr val="bg1"/>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oyez.org/cases/2000-2009/2002/2002_02_516/"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hyperlink" Target="http://www.oyez.org/cases/2000-2009/2002/2002_02_241/"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oyez.org/cases/2000-2009/2004/2004_04_108/"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childwelfare.gov/systemwide/laws_policies/statutes/witnessdv.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xmlns="" id="{A6024E7F-94ED-451B-A509-24DD71042E59}"/>
              </a:ext>
            </a:extLst>
          </p:cNvPr>
          <p:cNvSpPr>
            <a:spLocks noChangeArrowheads="1"/>
          </p:cNvSpPr>
          <p:nvPr/>
        </p:nvSpPr>
        <p:spPr bwMode="auto">
          <a:xfrm>
            <a:off x="2146300" y="1042988"/>
            <a:ext cx="6986588" cy="1393825"/>
          </a:xfrm>
          <a:prstGeom prst="rect">
            <a:avLst/>
          </a:prstGeom>
          <a:solidFill>
            <a:srgbClr val="F2F1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6" tIns="51618" rIns="103236" bIns="51618" anchor="ctr"/>
          <a:lstStyle>
            <a:lvl1pPr>
              <a:spcBef>
                <a:spcPct val="20000"/>
              </a:spcBef>
              <a:buChar char="•"/>
              <a:defRPr sz="3200">
                <a:solidFill>
                  <a:schemeClr val="tx1"/>
                </a:solidFill>
                <a:latin typeface="Century Gothic" panose="020B0502020202020204" pitchFamily="34" charset="0"/>
              </a:defRPr>
            </a:lvl1pPr>
            <a:lvl2pPr marL="742950" indent="-285750">
              <a:spcBef>
                <a:spcPct val="20000"/>
              </a:spcBef>
              <a:buChar char="–"/>
              <a:defRPr sz="2800">
                <a:solidFill>
                  <a:schemeClr val="tx1"/>
                </a:solidFill>
                <a:latin typeface="Century Gothic" panose="020B0502020202020204" pitchFamily="34" charset="0"/>
              </a:defRPr>
            </a:lvl2pPr>
            <a:lvl3pPr marL="1143000" indent="-228600">
              <a:spcBef>
                <a:spcPct val="20000"/>
              </a:spcBef>
              <a:buChar char="•"/>
              <a:defRPr sz="2400">
                <a:solidFill>
                  <a:schemeClr val="tx1"/>
                </a:solidFill>
                <a:latin typeface="Century Gothic" panose="020B0502020202020204" pitchFamily="34" charset="0"/>
              </a:defRPr>
            </a:lvl3pPr>
            <a:lvl4pPr marL="1600200" indent="-228600">
              <a:spcBef>
                <a:spcPct val="20000"/>
              </a:spcBef>
              <a:buChar char="–"/>
              <a:defRPr sz="2000">
                <a:solidFill>
                  <a:schemeClr val="tx1"/>
                </a:solidFill>
                <a:latin typeface="Century Gothic" panose="020B0502020202020204" pitchFamily="34" charset="0"/>
              </a:defRPr>
            </a:lvl4pPr>
            <a:lvl5pPr marL="2057400" indent="-228600">
              <a:spcBef>
                <a:spcPct val="20000"/>
              </a:spcBef>
              <a:buChar char="»"/>
              <a:defRPr sz="2000">
                <a:solidFill>
                  <a:schemeClr val="tx1"/>
                </a:solidFill>
                <a:latin typeface="Century Gothic" panose="020B0502020202020204" pitchFamily="34" charset="0"/>
              </a:defRPr>
            </a:lvl5pPr>
            <a:lvl6pPr marL="2514600" indent="-228600"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099" name="Rectangle 3">
            <a:extLst>
              <a:ext uri="{FF2B5EF4-FFF2-40B4-BE49-F238E27FC236}">
                <a16:creationId xmlns:a16="http://schemas.microsoft.com/office/drawing/2014/main" xmlns="" id="{87C335A9-059A-41AE-925A-549645186381}"/>
              </a:ext>
            </a:extLst>
          </p:cNvPr>
          <p:cNvSpPr>
            <a:spLocks noGrp="1" noChangeArrowheads="1"/>
          </p:cNvSpPr>
          <p:nvPr>
            <p:ph type="ctrTitle" idx="4294967295"/>
          </p:nvPr>
        </p:nvSpPr>
        <p:spPr>
          <a:xfrm>
            <a:off x="2306638" y="1187450"/>
            <a:ext cx="6673850" cy="1204913"/>
          </a:xfrm>
        </p:spPr>
        <p:txBody>
          <a:bodyPr lIns="91431" tIns="45715" rIns="91431" bIns="45715"/>
          <a:lstStyle/>
          <a:p>
            <a:pPr algn="r" eaLnBrk="1" hangingPunct="1"/>
            <a:r>
              <a:rPr lang="en-US" altLang="en-US" sz="3600" b="1">
                <a:solidFill>
                  <a:schemeClr val="tx2"/>
                </a:solidFill>
              </a:rPr>
              <a:t>Business and the Constitution</a:t>
            </a:r>
          </a:p>
        </p:txBody>
      </p:sp>
      <p:sp>
        <p:nvSpPr>
          <p:cNvPr id="4100" name="Rectangle 4">
            <a:extLst>
              <a:ext uri="{FF2B5EF4-FFF2-40B4-BE49-F238E27FC236}">
                <a16:creationId xmlns:a16="http://schemas.microsoft.com/office/drawing/2014/main" xmlns="" id="{9A04EB58-3568-4C02-8751-6CDFFE6723F2}"/>
              </a:ext>
            </a:extLst>
          </p:cNvPr>
          <p:cNvSpPr>
            <a:spLocks noChangeArrowheads="1"/>
          </p:cNvSpPr>
          <p:nvPr/>
        </p:nvSpPr>
        <p:spPr bwMode="auto">
          <a:xfrm>
            <a:off x="0" y="0"/>
            <a:ext cx="9144000" cy="1069975"/>
          </a:xfrm>
          <a:prstGeom prst="rect">
            <a:avLst/>
          </a:prstGeom>
          <a:solidFill>
            <a:schemeClr val="bg2">
              <a:lumMod val="90000"/>
            </a:schemeClr>
          </a:solidFill>
          <a:ln w="9525">
            <a:noFill/>
            <a:miter lim="800000"/>
            <a:headEnd/>
            <a:tailEnd/>
          </a:ln>
          <a:effectLst/>
        </p:spPr>
        <p:txBody>
          <a:bodyPr wrap="none" lIns="103236" tIns="51618" rIns="103236" bIns="51618" anchor="ctr"/>
          <a:lstStyle/>
          <a:p>
            <a:pPr eaLnBrk="1" hangingPunct="1">
              <a:defRPr/>
            </a:pPr>
            <a:endParaRPr lang="en-US">
              <a:latin typeface="Arial" charset="0"/>
            </a:endParaRPr>
          </a:p>
        </p:txBody>
      </p:sp>
      <p:sp>
        <p:nvSpPr>
          <p:cNvPr id="4101" name="Oval 5">
            <a:extLst>
              <a:ext uri="{FF2B5EF4-FFF2-40B4-BE49-F238E27FC236}">
                <a16:creationId xmlns:a16="http://schemas.microsoft.com/office/drawing/2014/main" xmlns="" id="{F5F3DCC0-45B5-4310-952F-7427C90F63E4}"/>
              </a:ext>
            </a:extLst>
          </p:cNvPr>
          <p:cNvSpPr>
            <a:spLocks noChangeArrowheads="1"/>
          </p:cNvSpPr>
          <p:nvPr/>
        </p:nvSpPr>
        <p:spPr bwMode="auto">
          <a:xfrm>
            <a:off x="5656263" y="709613"/>
            <a:ext cx="271462" cy="280987"/>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P</a:t>
            </a:r>
          </a:p>
        </p:txBody>
      </p:sp>
      <p:sp>
        <p:nvSpPr>
          <p:cNvPr id="4102" name="Oval 6">
            <a:extLst>
              <a:ext uri="{FF2B5EF4-FFF2-40B4-BE49-F238E27FC236}">
                <a16:creationId xmlns:a16="http://schemas.microsoft.com/office/drawing/2014/main" xmlns="" id="{D17B9723-0618-425C-8BA3-62D205829F03}"/>
              </a:ext>
            </a:extLst>
          </p:cNvPr>
          <p:cNvSpPr>
            <a:spLocks noChangeArrowheads="1"/>
          </p:cNvSpPr>
          <p:nvPr/>
        </p:nvSpPr>
        <p:spPr bwMode="auto">
          <a:xfrm>
            <a:off x="5308600" y="709613"/>
            <a:ext cx="273050" cy="280987"/>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A</a:t>
            </a:r>
          </a:p>
        </p:txBody>
      </p:sp>
      <p:sp>
        <p:nvSpPr>
          <p:cNvPr id="4103" name="Oval 7">
            <a:extLst>
              <a:ext uri="{FF2B5EF4-FFF2-40B4-BE49-F238E27FC236}">
                <a16:creationId xmlns:a16="http://schemas.microsoft.com/office/drawing/2014/main" xmlns="" id="{B230FA84-D052-4C4A-8B2E-A6E83BE22F46}"/>
              </a:ext>
            </a:extLst>
          </p:cNvPr>
          <p:cNvSpPr>
            <a:spLocks noChangeArrowheads="1"/>
          </p:cNvSpPr>
          <p:nvPr/>
        </p:nvSpPr>
        <p:spPr bwMode="auto">
          <a:xfrm>
            <a:off x="6353175" y="706438"/>
            <a:ext cx="271463" cy="282575"/>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E</a:t>
            </a:r>
          </a:p>
        </p:txBody>
      </p:sp>
      <p:sp>
        <p:nvSpPr>
          <p:cNvPr id="4104" name="Oval 8">
            <a:extLst>
              <a:ext uri="{FF2B5EF4-FFF2-40B4-BE49-F238E27FC236}">
                <a16:creationId xmlns:a16="http://schemas.microsoft.com/office/drawing/2014/main" xmlns="" id="{378F3101-0129-48A6-974F-995EFE332B59}"/>
              </a:ext>
            </a:extLst>
          </p:cNvPr>
          <p:cNvSpPr>
            <a:spLocks noChangeArrowheads="1"/>
          </p:cNvSpPr>
          <p:nvPr/>
        </p:nvSpPr>
        <p:spPr bwMode="auto">
          <a:xfrm>
            <a:off x="6005513" y="709613"/>
            <a:ext cx="271462" cy="280987"/>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T</a:t>
            </a:r>
          </a:p>
        </p:txBody>
      </p:sp>
      <p:sp>
        <p:nvSpPr>
          <p:cNvPr id="4105" name="Rectangle 9">
            <a:extLst>
              <a:ext uri="{FF2B5EF4-FFF2-40B4-BE49-F238E27FC236}">
                <a16:creationId xmlns:a16="http://schemas.microsoft.com/office/drawing/2014/main" xmlns="" id="{DDE4349F-6B41-49E2-974C-F58BD8BB83E6}"/>
              </a:ext>
            </a:extLst>
          </p:cNvPr>
          <p:cNvSpPr>
            <a:spLocks noChangeArrowheads="1"/>
          </p:cNvSpPr>
          <p:nvPr/>
        </p:nvSpPr>
        <p:spPr bwMode="auto">
          <a:xfrm>
            <a:off x="0" y="1060450"/>
            <a:ext cx="2168525" cy="534035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6" tIns="51618" rIns="103236" bIns="51618" anchor="ctr"/>
          <a:lstStyle>
            <a:lvl1pPr>
              <a:spcBef>
                <a:spcPct val="20000"/>
              </a:spcBef>
              <a:buChar char="•"/>
              <a:defRPr sz="3200">
                <a:solidFill>
                  <a:schemeClr val="tx1"/>
                </a:solidFill>
                <a:latin typeface="Century Gothic" panose="020B0502020202020204" pitchFamily="34" charset="0"/>
              </a:defRPr>
            </a:lvl1pPr>
            <a:lvl2pPr marL="742950" indent="-285750">
              <a:spcBef>
                <a:spcPct val="20000"/>
              </a:spcBef>
              <a:buChar char="–"/>
              <a:defRPr sz="2800">
                <a:solidFill>
                  <a:schemeClr val="tx1"/>
                </a:solidFill>
                <a:latin typeface="Century Gothic" panose="020B0502020202020204" pitchFamily="34" charset="0"/>
              </a:defRPr>
            </a:lvl2pPr>
            <a:lvl3pPr marL="1143000" indent="-228600">
              <a:spcBef>
                <a:spcPct val="20000"/>
              </a:spcBef>
              <a:buChar char="•"/>
              <a:defRPr sz="2400">
                <a:solidFill>
                  <a:schemeClr val="tx1"/>
                </a:solidFill>
                <a:latin typeface="Century Gothic" panose="020B0502020202020204" pitchFamily="34" charset="0"/>
              </a:defRPr>
            </a:lvl3pPr>
            <a:lvl4pPr marL="1600200" indent="-228600">
              <a:spcBef>
                <a:spcPct val="20000"/>
              </a:spcBef>
              <a:buChar char="–"/>
              <a:defRPr sz="2000">
                <a:solidFill>
                  <a:schemeClr val="tx1"/>
                </a:solidFill>
                <a:latin typeface="Century Gothic" panose="020B0502020202020204" pitchFamily="34" charset="0"/>
              </a:defRPr>
            </a:lvl4pPr>
            <a:lvl5pPr marL="2057400" indent="-228600">
              <a:spcBef>
                <a:spcPct val="20000"/>
              </a:spcBef>
              <a:buChar char="»"/>
              <a:defRPr sz="2000">
                <a:solidFill>
                  <a:schemeClr val="tx1"/>
                </a:solidFill>
                <a:latin typeface="Century Gothic" panose="020B0502020202020204" pitchFamily="34" charset="0"/>
              </a:defRPr>
            </a:lvl5pPr>
            <a:lvl6pPr marL="2514600" indent="-228600"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106" name="Rectangle 10">
            <a:extLst>
              <a:ext uri="{FF2B5EF4-FFF2-40B4-BE49-F238E27FC236}">
                <a16:creationId xmlns:a16="http://schemas.microsoft.com/office/drawing/2014/main" xmlns="" id="{2E6AE61B-D5B1-44F6-A6C2-014FC144AE83}"/>
              </a:ext>
            </a:extLst>
          </p:cNvPr>
          <p:cNvSpPr>
            <a:spLocks noChangeArrowheads="1"/>
          </p:cNvSpPr>
          <p:nvPr/>
        </p:nvSpPr>
        <p:spPr bwMode="auto">
          <a:xfrm>
            <a:off x="-11113" y="1409700"/>
            <a:ext cx="1127126" cy="4991100"/>
          </a:xfrm>
          <a:prstGeom prst="rect">
            <a:avLst/>
          </a:prstGeom>
          <a:solidFill>
            <a:srgbClr val="00206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6" tIns="51618" rIns="103236" bIns="51618" anchor="ctr"/>
          <a:lstStyle>
            <a:lvl1pPr>
              <a:spcBef>
                <a:spcPct val="20000"/>
              </a:spcBef>
              <a:buChar char="•"/>
              <a:defRPr sz="3200">
                <a:solidFill>
                  <a:schemeClr val="tx1"/>
                </a:solidFill>
                <a:latin typeface="Century Gothic" panose="020B0502020202020204" pitchFamily="34" charset="0"/>
              </a:defRPr>
            </a:lvl1pPr>
            <a:lvl2pPr marL="742950" indent="-285750">
              <a:spcBef>
                <a:spcPct val="20000"/>
              </a:spcBef>
              <a:buChar char="–"/>
              <a:defRPr sz="2800">
                <a:solidFill>
                  <a:schemeClr val="tx1"/>
                </a:solidFill>
                <a:latin typeface="Century Gothic" panose="020B0502020202020204" pitchFamily="34" charset="0"/>
              </a:defRPr>
            </a:lvl2pPr>
            <a:lvl3pPr marL="1143000" indent="-228600">
              <a:spcBef>
                <a:spcPct val="20000"/>
              </a:spcBef>
              <a:buChar char="•"/>
              <a:defRPr sz="2400">
                <a:solidFill>
                  <a:schemeClr val="tx1"/>
                </a:solidFill>
                <a:latin typeface="Century Gothic" panose="020B0502020202020204" pitchFamily="34" charset="0"/>
              </a:defRPr>
            </a:lvl3pPr>
            <a:lvl4pPr marL="1600200" indent="-228600">
              <a:spcBef>
                <a:spcPct val="20000"/>
              </a:spcBef>
              <a:buChar char="–"/>
              <a:defRPr sz="2000">
                <a:solidFill>
                  <a:schemeClr val="tx1"/>
                </a:solidFill>
                <a:latin typeface="Century Gothic" panose="020B0502020202020204" pitchFamily="34" charset="0"/>
              </a:defRPr>
            </a:lvl4pPr>
            <a:lvl5pPr marL="2057400" indent="-228600">
              <a:spcBef>
                <a:spcPct val="20000"/>
              </a:spcBef>
              <a:buChar char="»"/>
              <a:defRPr sz="2000">
                <a:solidFill>
                  <a:schemeClr val="tx1"/>
                </a:solidFill>
                <a:latin typeface="Century Gothic" panose="020B0502020202020204" pitchFamily="34" charset="0"/>
              </a:defRPr>
            </a:lvl5pPr>
            <a:lvl6pPr marL="2514600" indent="-228600"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107" name="AutoShape 11">
            <a:extLst>
              <a:ext uri="{FF2B5EF4-FFF2-40B4-BE49-F238E27FC236}">
                <a16:creationId xmlns:a16="http://schemas.microsoft.com/office/drawing/2014/main" xmlns="" id="{EC0CB285-5311-4082-9514-879210E9E281}"/>
              </a:ext>
            </a:extLst>
          </p:cNvPr>
          <p:cNvSpPr>
            <a:spLocks noChangeArrowheads="1"/>
          </p:cNvSpPr>
          <p:nvPr/>
        </p:nvSpPr>
        <p:spPr bwMode="auto">
          <a:xfrm>
            <a:off x="-11113" y="917575"/>
            <a:ext cx="1138238" cy="495300"/>
          </a:xfrm>
          <a:prstGeom prst="rtTriangle">
            <a:avLst/>
          </a:prstGeom>
          <a:solidFill>
            <a:srgbClr val="00206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6" tIns="51618" rIns="103236" bIns="51618" anchor="ctr"/>
          <a:lstStyle>
            <a:lvl1pPr>
              <a:spcBef>
                <a:spcPct val="20000"/>
              </a:spcBef>
              <a:buChar char="•"/>
              <a:defRPr sz="3200">
                <a:solidFill>
                  <a:schemeClr val="tx1"/>
                </a:solidFill>
                <a:latin typeface="Century Gothic" panose="020B0502020202020204" pitchFamily="34" charset="0"/>
              </a:defRPr>
            </a:lvl1pPr>
            <a:lvl2pPr marL="742950" indent="-285750">
              <a:spcBef>
                <a:spcPct val="20000"/>
              </a:spcBef>
              <a:buChar char="–"/>
              <a:defRPr sz="2800">
                <a:solidFill>
                  <a:schemeClr val="tx1"/>
                </a:solidFill>
                <a:latin typeface="Century Gothic" panose="020B0502020202020204" pitchFamily="34" charset="0"/>
              </a:defRPr>
            </a:lvl2pPr>
            <a:lvl3pPr marL="1143000" indent="-228600">
              <a:spcBef>
                <a:spcPct val="20000"/>
              </a:spcBef>
              <a:buChar char="•"/>
              <a:defRPr sz="2400">
                <a:solidFill>
                  <a:schemeClr val="tx1"/>
                </a:solidFill>
                <a:latin typeface="Century Gothic" panose="020B0502020202020204" pitchFamily="34" charset="0"/>
              </a:defRPr>
            </a:lvl3pPr>
            <a:lvl4pPr marL="1600200" indent="-228600">
              <a:spcBef>
                <a:spcPct val="20000"/>
              </a:spcBef>
              <a:buChar char="–"/>
              <a:defRPr sz="2000">
                <a:solidFill>
                  <a:schemeClr val="tx1"/>
                </a:solidFill>
                <a:latin typeface="Century Gothic" panose="020B0502020202020204" pitchFamily="34" charset="0"/>
              </a:defRPr>
            </a:lvl4pPr>
            <a:lvl5pPr marL="2057400" indent="-228600">
              <a:spcBef>
                <a:spcPct val="20000"/>
              </a:spcBef>
              <a:buChar char="»"/>
              <a:defRPr sz="2000">
                <a:solidFill>
                  <a:schemeClr val="tx1"/>
                </a:solidFill>
                <a:latin typeface="Century Gothic" panose="020B0502020202020204" pitchFamily="34" charset="0"/>
              </a:defRPr>
            </a:lvl5pPr>
            <a:lvl6pPr marL="2514600" indent="-228600"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108" name="Line 12">
            <a:extLst>
              <a:ext uri="{FF2B5EF4-FFF2-40B4-BE49-F238E27FC236}">
                <a16:creationId xmlns:a16="http://schemas.microsoft.com/office/drawing/2014/main" xmlns="" id="{8A398E81-1274-45C7-8043-FBE60A81D618}"/>
              </a:ext>
            </a:extLst>
          </p:cNvPr>
          <p:cNvSpPr>
            <a:spLocks noChangeShapeType="1"/>
          </p:cNvSpPr>
          <p:nvPr/>
        </p:nvSpPr>
        <p:spPr bwMode="auto">
          <a:xfrm>
            <a:off x="0" y="515938"/>
            <a:ext cx="1220788" cy="550862"/>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lIns="103236" tIns="51618" rIns="103236" bIns="51618"/>
          <a:lstStyle/>
          <a:p>
            <a:endParaRPr lang="en-US"/>
          </a:p>
        </p:txBody>
      </p:sp>
      <p:sp>
        <p:nvSpPr>
          <p:cNvPr id="4109" name="Line 13">
            <a:extLst>
              <a:ext uri="{FF2B5EF4-FFF2-40B4-BE49-F238E27FC236}">
                <a16:creationId xmlns:a16="http://schemas.microsoft.com/office/drawing/2014/main" xmlns="" id="{D7A7288D-B34C-4CA5-A0D3-55BF77011ADD}"/>
              </a:ext>
            </a:extLst>
          </p:cNvPr>
          <p:cNvSpPr>
            <a:spLocks noChangeShapeType="1"/>
          </p:cNvSpPr>
          <p:nvPr/>
        </p:nvSpPr>
        <p:spPr bwMode="auto">
          <a:xfrm>
            <a:off x="1209675" y="1044575"/>
            <a:ext cx="9525" cy="5356225"/>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lIns="103236" tIns="51618" rIns="103236" bIns="51618"/>
          <a:lstStyle/>
          <a:p>
            <a:endParaRPr lang="en-US"/>
          </a:p>
        </p:txBody>
      </p:sp>
      <p:sp>
        <p:nvSpPr>
          <p:cNvPr id="4110" name="Oval 14">
            <a:extLst>
              <a:ext uri="{FF2B5EF4-FFF2-40B4-BE49-F238E27FC236}">
                <a16:creationId xmlns:a16="http://schemas.microsoft.com/office/drawing/2014/main" xmlns="" id="{3B857491-E1A7-4E3B-ABB9-0E727ADEF24A}"/>
              </a:ext>
            </a:extLst>
          </p:cNvPr>
          <p:cNvSpPr>
            <a:spLocks noChangeArrowheads="1"/>
          </p:cNvSpPr>
          <p:nvPr/>
        </p:nvSpPr>
        <p:spPr bwMode="auto">
          <a:xfrm>
            <a:off x="6702425" y="709613"/>
            <a:ext cx="271463" cy="280987"/>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R</a:t>
            </a:r>
          </a:p>
        </p:txBody>
      </p:sp>
      <p:sp>
        <p:nvSpPr>
          <p:cNvPr id="4111" name="Oval 15">
            <a:extLst>
              <a:ext uri="{FF2B5EF4-FFF2-40B4-BE49-F238E27FC236}">
                <a16:creationId xmlns:a16="http://schemas.microsoft.com/office/drawing/2014/main" xmlns="" id="{5FB4CE61-C676-4690-96AF-B71F42244640}"/>
              </a:ext>
            </a:extLst>
          </p:cNvPr>
          <p:cNvSpPr>
            <a:spLocks noChangeArrowheads="1"/>
          </p:cNvSpPr>
          <p:nvPr/>
        </p:nvSpPr>
        <p:spPr bwMode="auto">
          <a:xfrm>
            <a:off x="4959350" y="706438"/>
            <a:ext cx="273050" cy="282575"/>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H</a:t>
            </a:r>
          </a:p>
        </p:txBody>
      </p:sp>
      <p:sp>
        <p:nvSpPr>
          <p:cNvPr id="4112" name="Oval 16">
            <a:extLst>
              <a:ext uri="{FF2B5EF4-FFF2-40B4-BE49-F238E27FC236}">
                <a16:creationId xmlns:a16="http://schemas.microsoft.com/office/drawing/2014/main" xmlns="" id="{936068D3-B50E-427D-BA86-F71F22500DDB}"/>
              </a:ext>
            </a:extLst>
          </p:cNvPr>
          <p:cNvSpPr>
            <a:spLocks noChangeArrowheads="1"/>
          </p:cNvSpPr>
          <p:nvPr/>
        </p:nvSpPr>
        <p:spPr bwMode="auto">
          <a:xfrm>
            <a:off x="4613275" y="706438"/>
            <a:ext cx="271463" cy="282575"/>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C</a:t>
            </a:r>
          </a:p>
        </p:txBody>
      </p:sp>
      <p:sp>
        <p:nvSpPr>
          <p:cNvPr id="4113" name="Rectangle 17">
            <a:extLst>
              <a:ext uri="{FF2B5EF4-FFF2-40B4-BE49-F238E27FC236}">
                <a16:creationId xmlns:a16="http://schemas.microsoft.com/office/drawing/2014/main" xmlns="" id="{5EAFCDC7-767D-4561-8F5D-38699A9C481D}"/>
              </a:ext>
            </a:extLst>
          </p:cNvPr>
          <p:cNvSpPr>
            <a:spLocks noChangeArrowheads="1"/>
          </p:cNvSpPr>
          <p:nvPr/>
        </p:nvSpPr>
        <p:spPr bwMode="auto">
          <a:xfrm>
            <a:off x="7165975" y="0"/>
            <a:ext cx="720725" cy="106362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0800">
                <a:solidFill>
                  <a:schemeClr val="folHlink"/>
                </a:solidFill>
                <a:latin typeface="Arial" panose="020B0604020202020204" pitchFamily="34" charset="0"/>
              </a:rPr>
              <a:t>0</a:t>
            </a:r>
          </a:p>
        </p:txBody>
      </p:sp>
      <p:sp>
        <p:nvSpPr>
          <p:cNvPr id="4114" name="Rectangle 18">
            <a:extLst>
              <a:ext uri="{FF2B5EF4-FFF2-40B4-BE49-F238E27FC236}">
                <a16:creationId xmlns:a16="http://schemas.microsoft.com/office/drawing/2014/main" xmlns="" id="{D623BB8F-A02B-4179-A03C-FC3C27F8A5CB}"/>
              </a:ext>
            </a:extLst>
          </p:cNvPr>
          <p:cNvSpPr>
            <a:spLocks noChangeArrowheads="1"/>
          </p:cNvSpPr>
          <p:nvPr/>
        </p:nvSpPr>
        <p:spPr bwMode="auto">
          <a:xfrm>
            <a:off x="7848600" y="0"/>
            <a:ext cx="720725" cy="106362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0800">
                <a:solidFill>
                  <a:schemeClr val="folHlink"/>
                </a:solidFill>
                <a:latin typeface="Arial" panose="020B0604020202020204" pitchFamily="34" charset="0"/>
              </a:rPr>
              <a:t>3</a:t>
            </a:r>
          </a:p>
        </p:txBody>
      </p:sp>
      <p:sp>
        <p:nvSpPr>
          <p:cNvPr id="4115" name="Rectangle 19">
            <a:extLst>
              <a:ext uri="{FF2B5EF4-FFF2-40B4-BE49-F238E27FC236}">
                <a16:creationId xmlns:a16="http://schemas.microsoft.com/office/drawing/2014/main" xmlns="" id="{4F7DAF19-8202-49C7-BF6F-738AECAEEC52}"/>
              </a:ext>
            </a:extLst>
          </p:cNvPr>
          <p:cNvSpPr>
            <a:spLocks noChangeArrowheads="1"/>
          </p:cNvSpPr>
          <p:nvPr/>
        </p:nvSpPr>
        <p:spPr bwMode="auto">
          <a:xfrm>
            <a:off x="0" y="6705600"/>
            <a:ext cx="9144000" cy="152400"/>
          </a:xfrm>
          <a:prstGeom prst="rect">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6" tIns="51618" rIns="103236" bIns="51618" anchor="ctr"/>
          <a:lstStyle>
            <a:lvl1pPr>
              <a:spcBef>
                <a:spcPct val="20000"/>
              </a:spcBef>
              <a:buChar char="•"/>
              <a:defRPr sz="3200">
                <a:solidFill>
                  <a:schemeClr val="tx1"/>
                </a:solidFill>
                <a:latin typeface="Century Gothic" panose="020B0502020202020204" pitchFamily="34" charset="0"/>
              </a:defRPr>
            </a:lvl1pPr>
            <a:lvl2pPr marL="742950" indent="-285750">
              <a:spcBef>
                <a:spcPct val="20000"/>
              </a:spcBef>
              <a:buChar char="–"/>
              <a:defRPr sz="2800">
                <a:solidFill>
                  <a:schemeClr val="tx1"/>
                </a:solidFill>
                <a:latin typeface="Century Gothic" panose="020B0502020202020204" pitchFamily="34" charset="0"/>
              </a:defRPr>
            </a:lvl2pPr>
            <a:lvl3pPr marL="1143000" indent="-228600">
              <a:spcBef>
                <a:spcPct val="20000"/>
              </a:spcBef>
              <a:buChar char="•"/>
              <a:defRPr sz="2400">
                <a:solidFill>
                  <a:schemeClr val="tx1"/>
                </a:solidFill>
                <a:latin typeface="Century Gothic" panose="020B0502020202020204" pitchFamily="34" charset="0"/>
              </a:defRPr>
            </a:lvl3pPr>
            <a:lvl4pPr marL="1600200" indent="-228600">
              <a:spcBef>
                <a:spcPct val="20000"/>
              </a:spcBef>
              <a:buChar char="–"/>
              <a:defRPr sz="2000">
                <a:solidFill>
                  <a:schemeClr val="tx1"/>
                </a:solidFill>
                <a:latin typeface="Century Gothic" panose="020B0502020202020204" pitchFamily="34" charset="0"/>
              </a:defRPr>
            </a:lvl4pPr>
            <a:lvl5pPr marL="2057400" indent="-228600">
              <a:spcBef>
                <a:spcPct val="20000"/>
              </a:spcBef>
              <a:buChar char="»"/>
              <a:defRPr sz="2000">
                <a:solidFill>
                  <a:schemeClr val="tx1"/>
                </a:solidFill>
                <a:latin typeface="Century Gothic" panose="020B0502020202020204" pitchFamily="34" charset="0"/>
              </a:defRPr>
            </a:lvl5pPr>
            <a:lvl6pPr marL="2514600" indent="-228600"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eaLnBrk="1" hangingPunct="1">
              <a:spcBef>
                <a:spcPct val="0"/>
              </a:spcBef>
              <a:buFontTx/>
              <a:buNone/>
            </a:pPr>
            <a:endParaRPr lang="en-US" altLang="en-US" sz="1800">
              <a:latin typeface="Arial" panose="020B0604020202020204" pitchFamily="34" charset="0"/>
            </a:endParaRPr>
          </a:p>
        </p:txBody>
      </p:sp>
      <p:pic>
        <p:nvPicPr>
          <p:cNvPr id="4116" name="Picture 4" descr="USConstitution">
            <a:extLst>
              <a:ext uri="{FF2B5EF4-FFF2-40B4-BE49-F238E27FC236}">
                <a16:creationId xmlns:a16="http://schemas.microsoft.com/office/drawing/2014/main" xmlns="" id="{B2017C61-2427-4F13-A275-2B3086B944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57875" y="2544763"/>
            <a:ext cx="3133725" cy="3779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Rectangle 20">
            <a:extLst>
              <a:ext uri="{FF2B5EF4-FFF2-40B4-BE49-F238E27FC236}">
                <a16:creationId xmlns:a16="http://schemas.microsoft.com/office/drawing/2014/main" xmlns="" id="{CB3ED4C2-1FDC-4A78-B1F4-3ADF74167DE8}"/>
              </a:ext>
            </a:extLst>
          </p:cNvPr>
          <p:cNvSpPr>
            <a:spLocks noChangeArrowheads="1"/>
          </p:cNvSpPr>
          <p:nvPr/>
        </p:nvSpPr>
        <p:spPr bwMode="auto">
          <a:xfrm>
            <a:off x="2286000" y="2849563"/>
            <a:ext cx="3022600" cy="3140075"/>
          </a:xfrm>
          <a:prstGeom prst="rect">
            <a:avLst/>
          </a:prstGeom>
          <a:noFill/>
          <a:ln w="9525">
            <a:noFill/>
            <a:miter lim="800000"/>
            <a:headEnd/>
            <a:tailEnd/>
          </a:ln>
        </p:spPr>
        <p:txBody>
          <a:bodyPr lIns="91435" tIns="45718" rIns="91435" bIns="45718" anchor="ctr">
            <a:spAutoFit/>
          </a:bodyPr>
          <a:lstStyle/>
          <a:p>
            <a:pPr algn="r" defTabSz="912813" eaLnBrk="1" hangingPunct="1">
              <a:defRPr/>
            </a:pPr>
            <a:r>
              <a:rPr lang="en-US">
                <a:latin typeface="+mn-lt"/>
              </a:rPr>
              <a:t>“The very idea of the power and the right of the People to establish government presupposes the duty of every Individual to obey the established Government. </a:t>
            </a:r>
          </a:p>
          <a:p>
            <a:pPr algn="r" defTabSz="912813" eaLnBrk="1" hangingPunct="1">
              <a:defRPr/>
            </a:pPr>
            <a:endParaRPr lang="en-US" i="1">
              <a:latin typeface="+mn-lt"/>
            </a:endParaRPr>
          </a:p>
          <a:p>
            <a:pPr algn="r" defTabSz="912813" eaLnBrk="1" hangingPunct="1">
              <a:defRPr/>
            </a:pPr>
            <a:r>
              <a:rPr lang="en-US" i="1">
                <a:latin typeface="+mn-lt"/>
              </a:rPr>
              <a:t>George Washington </a:t>
            </a:r>
          </a:p>
          <a:p>
            <a:pPr algn="r" defTabSz="912813" eaLnBrk="1" hangingPunct="1">
              <a:defRPr/>
            </a:pPr>
            <a:r>
              <a:rPr lang="en-US" i="1">
                <a:latin typeface="+mn-lt"/>
              </a:rPr>
              <a:t>Farewell Address</a:t>
            </a:r>
          </a:p>
          <a:p>
            <a:pPr algn="r" defTabSz="912813" eaLnBrk="1" hangingPunct="1">
              <a:defRPr/>
            </a:pPr>
            <a:r>
              <a:rPr lang="en-US" i="1">
                <a:latin typeface="+mn-lt"/>
              </a:rPr>
              <a:t>September 19, 1796</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xmlns="" id="{EA3F9520-1F85-4155-AFF3-DE942EB6ABDD}"/>
              </a:ext>
            </a:extLst>
          </p:cNvPr>
          <p:cNvSpPr>
            <a:spLocks noGrp="1" noChangeArrowheads="1"/>
          </p:cNvSpPr>
          <p:nvPr>
            <p:ph type="title"/>
          </p:nvPr>
        </p:nvSpPr>
        <p:spPr>
          <a:xfrm>
            <a:off x="228600" y="152400"/>
            <a:ext cx="8610600" cy="838200"/>
          </a:xfrm>
        </p:spPr>
        <p:txBody>
          <a:bodyPr/>
          <a:lstStyle/>
          <a:p>
            <a:pPr defTabSz="1031875"/>
            <a:r>
              <a:rPr lang="en-US" altLang="en-US" sz="3400"/>
              <a:t>Independent Checks on Government</a:t>
            </a:r>
          </a:p>
        </p:txBody>
      </p:sp>
      <p:sp>
        <p:nvSpPr>
          <p:cNvPr id="12291" name="Rectangle 3">
            <a:extLst>
              <a:ext uri="{FF2B5EF4-FFF2-40B4-BE49-F238E27FC236}">
                <a16:creationId xmlns:a16="http://schemas.microsoft.com/office/drawing/2014/main" xmlns="" id="{D957080C-F219-4F30-9868-9776CE58316C}"/>
              </a:ext>
            </a:extLst>
          </p:cNvPr>
          <p:cNvSpPr>
            <a:spLocks noGrp="1" noChangeArrowheads="1"/>
          </p:cNvSpPr>
          <p:nvPr>
            <p:ph type="body" idx="1"/>
          </p:nvPr>
        </p:nvSpPr>
        <p:spPr>
          <a:xfrm>
            <a:off x="381000" y="1524000"/>
            <a:ext cx="8382000" cy="4572000"/>
          </a:xfrm>
        </p:spPr>
        <p:txBody>
          <a:bodyPr/>
          <a:lstStyle/>
          <a:p>
            <a:pPr marL="385763" indent="-385763" defTabSz="1031875">
              <a:lnSpc>
                <a:spcPct val="90000"/>
              </a:lnSpc>
            </a:pPr>
            <a:r>
              <a:rPr lang="en-US" altLang="en-US" sz="3000"/>
              <a:t>The </a:t>
            </a:r>
            <a:r>
              <a:rPr lang="en-US" altLang="en-US" sz="3000" b="1"/>
              <a:t>Constitution limits federal and state regulation </a:t>
            </a:r>
            <a:r>
              <a:rPr lang="en-US" altLang="en-US" sz="3000"/>
              <a:t>of the economy by three independent checks:</a:t>
            </a:r>
          </a:p>
          <a:p>
            <a:pPr marL="785813" lvl="1" indent="-385763" defTabSz="1031875">
              <a:lnSpc>
                <a:spcPct val="90000"/>
              </a:lnSpc>
            </a:pPr>
            <a:r>
              <a:rPr lang="en-US" altLang="en-US" sz="2600" b="1"/>
              <a:t>Freedom of speech</a:t>
            </a:r>
          </a:p>
          <a:p>
            <a:pPr marL="785813" lvl="1" indent="-385763" defTabSz="1031875">
              <a:lnSpc>
                <a:spcPct val="90000"/>
              </a:lnSpc>
            </a:pPr>
            <a:r>
              <a:rPr lang="en-US" altLang="en-US" sz="2600" b="1"/>
              <a:t>Due process</a:t>
            </a:r>
          </a:p>
          <a:p>
            <a:pPr marL="785813" lvl="1" indent="-385763" defTabSz="1031875">
              <a:lnSpc>
                <a:spcPct val="90000"/>
              </a:lnSpc>
            </a:pPr>
            <a:r>
              <a:rPr lang="en-US" altLang="en-US" sz="2600" b="1"/>
              <a:t>Equal protection</a:t>
            </a:r>
          </a:p>
          <a:p>
            <a:pPr marL="385763" indent="-385763" defTabSz="1031875">
              <a:lnSpc>
                <a:spcPct val="90000"/>
              </a:lnSpc>
            </a:pPr>
            <a:r>
              <a:rPr lang="en-US" altLang="en-US" sz="3000"/>
              <a:t>The constitutionality of a particular government action is determined by a means-end tests:  rational basis, intermediate scrutiny, and strict scrutiny</a:t>
            </a:r>
            <a:endParaRPr lang="en-US" altLang="en-US" sz="2600"/>
          </a:p>
        </p:txBody>
      </p:sp>
      <p:pic>
        <p:nvPicPr>
          <p:cNvPr id="12292" name="Picture 4" descr="QD-22163356.jpg">
            <a:extLst>
              <a:ext uri="{FF2B5EF4-FFF2-40B4-BE49-F238E27FC236}">
                <a16:creationId xmlns:a16="http://schemas.microsoft.com/office/drawing/2014/main" xmlns="" id="{28894211-3023-4867-8111-31CD59AA914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2589213"/>
            <a:ext cx="2895600" cy="140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xmlns="" id="{EFB7F1BE-A139-4B06-88B4-7471C2813947}"/>
              </a:ext>
            </a:extLst>
          </p:cNvPr>
          <p:cNvSpPr>
            <a:spLocks noGrp="1" noChangeArrowheads="1"/>
          </p:cNvSpPr>
          <p:nvPr>
            <p:ph type="title"/>
          </p:nvPr>
        </p:nvSpPr>
        <p:spPr>
          <a:xfrm>
            <a:off x="1371600" y="0"/>
            <a:ext cx="6499225" cy="990600"/>
          </a:xfrm>
        </p:spPr>
        <p:txBody>
          <a:bodyPr/>
          <a:lstStyle/>
          <a:p>
            <a:pPr defTabSz="1031875"/>
            <a:r>
              <a:rPr lang="en-US" altLang="en-US"/>
              <a:t>The First Amendment</a:t>
            </a:r>
          </a:p>
        </p:txBody>
      </p:sp>
      <p:sp>
        <p:nvSpPr>
          <p:cNvPr id="13315" name="Rectangle 3">
            <a:extLst>
              <a:ext uri="{FF2B5EF4-FFF2-40B4-BE49-F238E27FC236}">
                <a16:creationId xmlns:a16="http://schemas.microsoft.com/office/drawing/2014/main" xmlns="" id="{A413EE26-1A8B-4262-B20A-7097F45D01C5}"/>
              </a:ext>
            </a:extLst>
          </p:cNvPr>
          <p:cNvSpPr>
            <a:spLocks noGrp="1" noChangeArrowheads="1"/>
          </p:cNvSpPr>
          <p:nvPr>
            <p:ph type="body" idx="1"/>
          </p:nvPr>
        </p:nvSpPr>
        <p:spPr>
          <a:xfrm>
            <a:off x="447675" y="1511300"/>
            <a:ext cx="7939088" cy="4432300"/>
          </a:xfrm>
        </p:spPr>
        <p:txBody>
          <a:bodyPr/>
          <a:lstStyle/>
          <a:p>
            <a:pPr marL="385763" indent="-385763" defTabSz="1031875">
              <a:lnSpc>
                <a:spcPct val="90000"/>
              </a:lnSpc>
            </a:pPr>
            <a:r>
              <a:rPr lang="en-US" altLang="en-US" sz="3000" b="1"/>
              <a:t>First Amendment guarantees freedoms </a:t>
            </a:r>
            <a:r>
              <a:rPr lang="en-US" altLang="en-US" sz="3000"/>
              <a:t>of religion, speech, press, assembly, and petition to individuals</a:t>
            </a:r>
          </a:p>
          <a:p>
            <a:pPr marL="838200" lvl="1" indent="-322263" defTabSz="1031875">
              <a:lnSpc>
                <a:spcPct val="90000"/>
              </a:lnSpc>
            </a:pPr>
            <a:r>
              <a:rPr lang="en-US" altLang="en-US"/>
              <a:t>And to corporations</a:t>
            </a:r>
          </a:p>
          <a:p>
            <a:pPr marL="385763" indent="-385763" defTabSz="1031875">
              <a:lnSpc>
                <a:spcPct val="90000"/>
              </a:lnSpc>
            </a:pPr>
            <a:r>
              <a:rPr lang="en-US" altLang="en-US" sz="3000" b="1"/>
              <a:t>Protection has never been afforded to certain classes of speech</a:t>
            </a:r>
          </a:p>
          <a:p>
            <a:pPr marL="838200" lvl="1" indent="-322263" defTabSz="1031875">
              <a:lnSpc>
                <a:spcPct val="90000"/>
              </a:lnSpc>
            </a:pPr>
            <a:r>
              <a:rPr lang="en-US" altLang="en-US"/>
              <a:t>False, lewd, obscene, profane, libelous, and insulting speech is not protected</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xmlns="" id="{945E3A20-D3C5-4C38-AB6C-A68782FF2946}"/>
              </a:ext>
            </a:extLst>
          </p:cNvPr>
          <p:cNvSpPr>
            <a:spLocks noGrp="1" noChangeArrowheads="1"/>
          </p:cNvSpPr>
          <p:nvPr>
            <p:ph type="title"/>
          </p:nvPr>
        </p:nvSpPr>
        <p:spPr>
          <a:xfrm>
            <a:off x="990600" y="0"/>
            <a:ext cx="7345363" cy="990600"/>
          </a:xfrm>
        </p:spPr>
        <p:txBody>
          <a:bodyPr/>
          <a:lstStyle/>
          <a:p>
            <a:pPr defTabSz="1031875"/>
            <a:r>
              <a:rPr lang="en-US" altLang="en-US"/>
              <a:t>Commercial Speech</a:t>
            </a:r>
            <a:endParaRPr lang="en-US" altLang="en-US" sz="4700"/>
          </a:p>
        </p:txBody>
      </p:sp>
      <p:sp>
        <p:nvSpPr>
          <p:cNvPr id="14339" name="Rectangle 3">
            <a:extLst>
              <a:ext uri="{FF2B5EF4-FFF2-40B4-BE49-F238E27FC236}">
                <a16:creationId xmlns:a16="http://schemas.microsoft.com/office/drawing/2014/main" xmlns="" id="{0E210EFF-1383-4397-91A8-CF50FB8E276F}"/>
              </a:ext>
            </a:extLst>
          </p:cNvPr>
          <p:cNvSpPr>
            <a:spLocks noGrp="1" noChangeArrowheads="1"/>
          </p:cNvSpPr>
          <p:nvPr>
            <p:ph type="body" sz="half" idx="1"/>
          </p:nvPr>
        </p:nvSpPr>
        <p:spPr>
          <a:xfrm>
            <a:off x="381000" y="1371600"/>
            <a:ext cx="8256588" cy="4648200"/>
          </a:xfrm>
        </p:spPr>
        <p:txBody>
          <a:bodyPr/>
          <a:lstStyle/>
          <a:p>
            <a:pPr marL="385763" indent="-385763" defTabSz="1031875"/>
            <a:r>
              <a:rPr lang="en-US" altLang="en-US" sz="3000"/>
              <a:t>Speech proposing a commercial transaction</a:t>
            </a:r>
          </a:p>
          <a:p>
            <a:pPr marL="838200" lvl="1" indent="-322263" defTabSz="1031875"/>
            <a:r>
              <a:rPr lang="en-US" altLang="en-US"/>
              <a:t>Neither noncommercial expression nor political, </a:t>
            </a:r>
            <a:r>
              <a:rPr lang="en-US" altLang="en-US" b="1"/>
              <a:t>thus commercial speech not fully protected</a:t>
            </a:r>
          </a:p>
          <a:p>
            <a:pPr marL="385763" indent="-385763" defTabSz="1031875"/>
            <a:r>
              <a:rPr lang="en-US" altLang="en-US" sz="3000" i="1"/>
              <a:t>If </a:t>
            </a:r>
            <a:r>
              <a:rPr lang="en-US" altLang="en-US" sz="3000"/>
              <a:t>First Amendment protects the speech, then a restriction is valid if it:  </a:t>
            </a:r>
            <a:r>
              <a:rPr lang="en-US" altLang="en-US" sz="2600"/>
              <a:t>(1) seeks to implement a substantial governmental interest, (2) directly advances the interest, and (3) is the least restrictive method of achieving the interest</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xmlns="" id="{945E3A20-D3C5-4C38-AB6C-A68782FF2946}"/>
              </a:ext>
            </a:extLst>
          </p:cNvPr>
          <p:cNvSpPr>
            <a:spLocks noGrp="1" noChangeArrowheads="1"/>
          </p:cNvSpPr>
          <p:nvPr>
            <p:ph type="title"/>
          </p:nvPr>
        </p:nvSpPr>
        <p:spPr>
          <a:xfrm>
            <a:off x="990600" y="0"/>
            <a:ext cx="7345363" cy="990600"/>
          </a:xfrm>
        </p:spPr>
        <p:txBody>
          <a:bodyPr/>
          <a:lstStyle/>
          <a:p>
            <a:pPr defTabSz="1031875"/>
            <a:r>
              <a:rPr lang="en-US" altLang="en-US" dirty="0" smtClean="0"/>
              <a:t>Government Speech</a:t>
            </a:r>
            <a:endParaRPr lang="en-US" altLang="en-US" sz="4700" dirty="0"/>
          </a:p>
        </p:txBody>
      </p:sp>
      <p:sp>
        <p:nvSpPr>
          <p:cNvPr id="14339" name="Rectangle 3">
            <a:extLst>
              <a:ext uri="{FF2B5EF4-FFF2-40B4-BE49-F238E27FC236}">
                <a16:creationId xmlns:a16="http://schemas.microsoft.com/office/drawing/2014/main" xmlns="" id="{0E210EFF-1383-4397-91A8-CF50FB8E276F}"/>
              </a:ext>
            </a:extLst>
          </p:cNvPr>
          <p:cNvSpPr>
            <a:spLocks noGrp="1" noChangeArrowheads="1"/>
          </p:cNvSpPr>
          <p:nvPr>
            <p:ph type="body" sz="half" idx="1"/>
          </p:nvPr>
        </p:nvSpPr>
        <p:spPr>
          <a:xfrm>
            <a:off x="381000" y="1371600"/>
            <a:ext cx="8256588" cy="4648200"/>
          </a:xfrm>
        </p:spPr>
        <p:txBody>
          <a:bodyPr/>
          <a:lstStyle/>
          <a:p>
            <a:r>
              <a:rPr lang="en-US" sz="2800" dirty="0"/>
              <a:t>When the government itself speaks, is free to convey its preferred viewpoints and to reject contrary views.</a:t>
            </a:r>
            <a:endParaRPr lang="en-US" sz="2400" dirty="0"/>
          </a:p>
          <a:p>
            <a:pPr marL="385763" indent="-385763" defTabSz="1031875"/>
            <a:r>
              <a:rPr lang="en-US" sz="2800" dirty="0"/>
              <a:t>Whether government speech is present depends largely upon the extent to which the government crafted and communicated the messages. </a:t>
            </a:r>
            <a:endParaRPr lang="en-US" altLang="en-US" sz="2600" dirty="0"/>
          </a:p>
        </p:txBody>
      </p:sp>
    </p:spTree>
    <p:extLst>
      <p:ext uri="{BB962C8B-B14F-4D97-AF65-F5344CB8AC3E}">
        <p14:creationId xmlns:p14="http://schemas.microsoft.com/office/powerpoint/2010/main" val="1080147754"/>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xmlns="" id="{A13D37D2-D107-4E51-B581-024399652D6C}"/>
              </a:ext>
            </a:extLst>
          </p:cNvPr>
          <p:cNvSpPr>
            <a:spLocks noGrp="1" noChangeArrowheads="1"/>
          </p:cNvSpPr>
          <p:nvPr>
            <p:ph type="title"/>
          </p:nvPr>
        </p:nvSpPr>
        <p:spPr>
          <a:xfrm>
            <a:off x="838200" y="0"/>
            <a:ext cx="7302500" cy="990600"/>
          </a:xfrm>
        </p:spPr>
        <p:txBody>
          <a:bodyPr/>
          <a:lstStyle/>
          <a:p>
            <a:pPr defTabSz="1031875"/>
            <a:r>
              <a:rPr lang="en-US" altLang="en-US" dirty="0" smtClean="0"/>
              <a:t>Constitutional Limitations</a:t>
            </a:r>
            <a:endParaRPr lang="en-US" altLang="en-US" dirty="0"/>
          </a:p>
        </p:txBody>
      </p:sp>
      <p:sp>
        <p:nvSpPr>
          <p:cNvPr id="15363" name="Rectangle 3">
            <a:extLst>
              <a:ext uri="{FF2B5EF4-FFF2-40B4-BE49-F238E27FC236}">
                <a16:creationId xmlns:a16="http://schemas.microsoft.com/office/drawing/2014/main" xmlns="" id="{36812FAC-DC64-4044-884D-D739428B3087}"/>
              </a:ext>
            </a:extLst>
          </p:cNvPr>
          <p:cNvSpPr>
            <a:spLocks noGrp="1" noChangeArrowheads="1"/>
          </p:cNvSpPr>
          <p:nvPr>
            <p:ph type="body" idx="1"/>
          </p:nvPr>
        </p:nvSpPr>
        <p:spPr>
          <a:xfrm>
            <a:off x="457200" y="1447800"/>
            <a:ext cx="8412163" cy="4857750"/>
          </a:xfrm>
        </p:spPr>
        <p:txBody>
          <a:bodyPr/>
          <a:lstStyle/>
          <a:p>
            <a:pPr marL="385763" indent="-385763" defTabSz="1031875"/>
            <a:r>
              <a:rPr lang="en-US" altLang="en-US" b="1" i="1"/>
              <a:t>Fifth Amendment</a:t>
            </a:r>
            <a:r>
              <a:rPr lang="en-US" altLang="en-US" b="1" i="1">
                <a:solidFill>
                  <a:schemeClr val="tx2"/>
                </a:solidFill>
              </a:rPr>
              <a:t> </a:t>
            </a:r>
            <a:r>
              <a:rPr lang="en-US" altLang="en-US"/>
              <a:t>prohibits federal government from depriving “any person of life, liberty, or property without due process of law”</a:t>
            </a:r>
          </a:p>
          <a:p>
            <a:pPr marL="838200" lvl="1" indent="-322263" defTabSz="1031875"/>
            <a:r>
              <a:rPr lang="en-US" altLang="en-US" sz="2900"/>
              <a:t>Known as the </a:t>
            </a:r>
            <a:r>
              <a:rPr lang="en-US" altLang="en-US" sz="2900" b="1" i="1"/>
              <a:t>due process clause</a:t>
            </a:r>
          </a:p>
          <a:p>
            <a:pPr marL="838200" lvl="1" indent="-322263" defTabSz="1031875"/>
            <a:r>
              <a:rPr lang="en-US" altLang="en-US" sz="2900"/>
              <a:t>Applied to states through </a:t>
            </a:r>
            <a:r>
              <a:rPr lang="en-US" altLang="en-US" sz="2900" b="1" i="1"/>
              <a:t>Fourteenth Amendment</a:t>
            </a:r>
            <a:r>
              <a:rPr lang="en-US" altLang="en-US" sz="2900" b="1"/>
              <a:t> </a:t>
            </a:r>
            <a:r>
              <a:rPr lang="en-US" altLang="en-US" sz="2900"/>
              <a:t>by process of incorporation</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xmlns="" id="{7D07D34A-B349-4CF0-ADCC-B4F99AFC3576}"/>
              </a:ext>
            </a:extLst>
          </p:cNvPr>
          <p:cNvSpPr>
            <a:spLocks noGrp="1" noChangeArrowheads="1"/>
          </p:cNvSpPr>
          <p:nvPr>
            <p:ph type="title"/>
          </p:nvPr>
        </p:nvSpPr>
        <p:spPr>
          <a:xfrm>
            <a:off x="457200" y="0"/>
            <a:ext cx="8021638" cy="990600"/>
          </a:xfrm>
        </p:spPr>
        <p:txBody>
          <a:bodyPr/>
          <a:lstStyle/>
          <a:p>
            <a:pPr defTabSz="1031875"/>
            <a:r>
              <a:rPr lang="en-US" altLang="en-US" dirty="0"/>
              <a:t>Constitutional Limitations</a:t>
            </a:r>
            <a:endParaRPr lang="en-US" altLang="en-US" sz="4700" dirty="0"/>
          </a:p>
        </p:txBody>
      </p:sp>
      <p:sp>
        <p:nvSpPr>
          <p:cNvPr id="30723" name="Rectangle 3">
            <a:extLst>
              <a:ext uri="{FF2B5EF4-FFF2-40B4-BE49-F238E27FC236}">
                <a16:creationId xmlns:a16="http://schemas.microsoft.com/office/drawing/2014/main" xmlns="" id="{44CAC13F-314F-4CC6-9B89-71315B8FB0ED}"/>
              </a:ext>
            </a:extLst>
          </p:cNvPr>
          <p:cNvSpPr>
            <a:spLocks noGrp="1" noChangeArrowheads="1"/>
          </p:cNvSpPr>
          <p:nvPr>
            <p:ph type="body" idx="1"/>
          </p:nvPr>
        </p:nvSpPr>
        <p:spPr>
          <a:xfrm>
            <a:off x="304800" y="1433513"/>
            <a:ext cx="8507413" cy="4586287"/>
          </a:xfrm>
        </p:spPr>
        <p:txBody>
          <a:bodyPr/>
          <a:lstStyle/>
          <a:p>
            <a:pPr marL="385763" indent="-385763" defTabSz="1031875">
              <a:defRPr/>
            </a:pPr>
            <a:r>
              <a:rPr lang="en-US" altLang="en-US"/>
              <a:t>Due process clause interpreted liberally to be guarantee of </a:t>
            </a:r>
            <a:r>
              <a:rPr lang="en-US" altLang="en-US" b="1"/>
              <a:t>protection from</a:t>
            </a:r>
          </a:p>
          <a:p>
            <a:pPr marL="838200" lvl="1" indent="-322263" defTabSz="1031875">
              <a:defRPr/>
            </a:pPr>
            <a:r>
              <a:rPr lang="en-US" altLang="en-US" b="1"/>
              <a:t>Unreasonable procedures  </a:t>
            </a:r>
          </a:p>
          <a:p>
            <a:pPr marL="1289050" lvl="2" indent="-257175" defTabSz="1031875">
              <a:defRPr/>
            </a:pPr>
            <a:r>
              <a:rPr lang="en-US" altLang="en-US" sz="2600" i="1"/>
              <a:t>Procedural due process</a:t>
            </a:r>
            <a:endParaRPr lang="en-US" altLang="en-US" sz="2600"/>
          </a:p>
          <a:p>
            <a:pPr marL="838200" lvl="1" indent="-322263" defTabSz="1031875">
              <a:defRPr/>
            </a:pPr>
            <a:r>
              <a:rPr lang="en-US" altLang="en-US" b="1"/>
              <a:t>Unreasonable laws </a:t>
            </a:r>
          </a:p>
          <a:p>
            <a:pPr marL="1289050" lvl="2" indent="-257175" defTabSz="1031875">
              <a:defRPr/>
            </a:pPr>
            <a:r>
              <a:rPr lang="en-US" altLang="en-US" sz="2600" i="1"/>
              <a:t>Substantive due process</a:t>
            </a:r>
            <a:endParaRPr lang="en-US" altLang="en-US" sz="2600"/>
          </a:p>
          <a:p>
            <a:pPr marL="385763" indent="-385763" defTabSz="1031875">
              <a:defRPr/>
            </a:pPr>
            <a:r>
              <a:rPr lang="en-US" altLang="en-US"/>
              <a:t>Protection from </a:t>
            </a:r>
            <a:r>
              <a:rPr lang="en-US" altLang="en-US" b="1" i="1"/>
              <a:t>government</a:t>
            </a:r>
            <a:r>
              <a:rPr lang="en-US" altLang="en-US" b="1"/>
              <a:t> action</a:t>
            </a:r>
          </a:p>
          <a:p>
            <a:pPr marL="515937" lvl="1" indent="0" defTabSz="1031875">
              <a:buFontTx/>
              <a:buNone/>
              <a:defRPr/>
            </a:pPr>
            <a:endParaRPr lang="en-US" altLang="en-US" i="1"/>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a:extLst>
              <a:ext uri="{FF2B5EF4-FFF2-40B4-BE49-F238E27FC236}">
                <a16:creationId xmlns:a16="http://schemas.microsoft.com/office/drawing/2014/main" xmlns="" id="{3F6E08C1-F413-4F1A-97C3-1BF1B8026E34}"/>
              </a:ext>
            </a:extLst>
          </p:cNvPr>
          <p:cNvSpPr>
            <a:spLocks noGrp="1" noChangeArrowheads="1"/>
          </p:cNvSpPr>
          <p:nvPr>
            <p:ph type="body" idx="1"/>
          </p:nvPr>
        </p:nvSpPr>
        <p:spPr>
          <a:xfrm>
            <a:off x="476250" y="1371600"/>
            <a:ext cx="8329613" cy="2139950"/>
          </a:xfrm>
        </p:spPr>
        <p:txBody>
          <a:bodyPr/>
          <a:lstStyle/>
          <a:p>
            <a:pPr marL="385763" indent="-385763" defTabSz="1031875"/>
            <a:r>
              <a:rPr lang="en-US" altLang="en-US" sz="3000" i="1"/>
              <a:t>Equal protection clause </a:t>
            </a:r>
            <a:r>
              <a:rPr lang="en-US" altLang="en-US" sz="3000"/>
              <a:t>of Fourteenth Amendment</a:t>
            </a:r>
            <a:r>
              <a:rPr lang="en-US" altLang="en-US" sz="3000" i="1"/>
              <a:t> </a:t>
            </a:r>
            <a:r>
              <a:rPr lang="en-US" altLang="en-US" sz="3000"/>
              <a:t>applies to states and federal government when classifying people</a:t>
            </a:r>
          </a:p>
          <a:p>
            <a:pPr marL="838200" lvl="1" indent="-322263" defTabSz="1031875"/>
            <a:r>
              <a:rPr lang="en-US" altLang="en-US" sz="3000"/>
              <a:t>Basic test:  rational basis (minimal)</a:t>
            </a:r>
            <a:endParaRPr lang="en-US" altLang="en-US" sz="3000" i="1"/>
          </a:p>
        </p:txBody>
      </p:sp>
      <p:pic>
        <p:nvPicPr>
          <p:cNvPr id="17411" name="Picture 5" descr="bd04969_">
            <a:extLst>
              <a:ext uri="{FF2B5EF4-FFF2-40B4-BE49-F238E27FC236}">
                <a16:creationId xmlns:a16="http://schemas.microsoft.com/office/drawing/2014/main" xmlns="" id="{050046E9-BE1D-4833-9EB9-54C95A6339C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72200" y="3657600"/>
            <a:ext cx="2101850" cy="2397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2" name="Rectangle 2">
            <a:extLst>
              <a:ext uri="{FF2B5EF4-FFF2-40B4-BE49-F238E27FC236}">
                <a16:creationId xmlns:a16="http://schemas.microsoft.com/office/drawing/2014/main" xmlns="" id="{94FB71E0-C7D9-4751-86E2-549E6DA08931}"/>
              </a:ext>
            </a:extLst>
          </p:cNvPr>
          <p:cNvSpPr>
            <a:spLocks noGrp="1" noChangeArrowheads="1"/>
          </p:cNvSpPr>
          <p:nvPr>
            <p:ph type="title"/>
          </p:nvPr>
        </p:nvSpPr>
        <p:spPr>
          <a:xfrm>
            <a:off x="457200" y="0"/>
            <a:ext cx="8021638" cy="990600"/>
          </a:xfrm>
        </p:spPr>
        <p:txBody>
          <a:bodyPr/>
          <a:lstStyle/>
          <a:p>
            <a:pPr defTabSz="1031875"/>
            <a:r>
              <a:rPr lang="en-US" altLang="en-US"/>
              <a:t>Constitutional Limitations</a:t>
            </a:r>
            <a:endParaRPr lang="en-US" altLang="en-US" sz="4700"/>
          </a:p>
        </p:txBody>
      </p:sp>
      <p:sp>
        <p:nvSpPr>
          <p:cNvPr id="9" name="Rectangle 3">
            <a:extLst>
              <a:ext uri="{FF2B5EF4-FFF2-40B4-BE49-F238E27FC236}">
                <a16:creationId xmlns:a16="http://schemas.microsoft.com/office/drawing/2014/main" xmlns="" id="{FABBDC94-9FD0-4BC3-9BFA-52FEBA753636}"/>
              </a:ext>
            </a:extLst>
          </p:cNvPr>
          <p:cNvSpPr txBox="1">
            <a:spLocks noChangeArrowheads="1"/>
          </p:cNvSpPr>
          <p:nvPr/>
        </p:nvSpPr>
        <p:spPr bwMode="auto">
          <a:xfrm>
            <a:off x="476250" y="1371600"/>
            <a:ext cx="8329613" cy="213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385763" indent="-385763" defTabSz="1031875">
              <a:defRPr/>
            </a:pPr>
            <a:r>
              <a:rPr lang="en-US" altLang="en-US" sz="3000" i="1" kern="0"/>
              <a:t>Equal protection clause </a:t>
            </a:r>
            <a:r>
              <a:rPr lang="en-US" altLang="en-US" sz="3000" kern="0"/>
              <a:t>of Fourteenth Amendment</a:t>
            </a:r>
            <a:r>
              <a:rPr lang="en-US" altLang="en-US" sz="3000" i="1" kern="0"/>
              <a:t> </a:t>
            </a:r>
            <a:r>
              <a:rPr lang="en-US" altLang="en-US" sz="3000" kern="0"/>
              <a:t>applies to states and federal government when classifying people</a:t>
            </a:r>
          </a:p>
          <a:p>
            <a:pPr marL="838200" lvl="1" indent="-322263" defTabSz="1031875">
              <a:defRPr/>
            </a:pPr>
            <a:r>
              <a:rPr lang="en-US" altLang="en-US" sz="3000" kern="0"/>
              <a:t>Basic test:  rational basis (minimal)</a:t>
            </a:r>
            <a:endParaRPr lang="en-US" altLang="en-US" sz="3000" i="1" kern="0"/>
          </a:p>
        </p:txBody>
      </p:sp>
      <p:sp>
        <p:nvSpPr>
          <p:cNvPr id="12" name="Rectangle 3">
            <a:extLst>
              <a:ext uri="{FF2B5EF4-FFF2-40B4-BE49-F238E27FC236}">
                <a16:creationId xmlns:a16="http://schemas.microsoft.com/office/drawing/2014/main" xmlns="" id="{66305D0B-2A80-4705-B2BE-268818C2BE5B}"/>
              </a:ext>
            </a:extLst>
          </p:cNvPr>
          <p:cNvSpPr txBox="1">
            <a:spLocks noChangeArrowheads="1"/>
          </p:cNvSpPr>
          <p:nvPr/>
        </p:nvSpPr>
        <p:spPr bwMode="auto">
          <a:xfrm>
            <a:off x="475488" y="1365504"/>
            <a:ext cx="8329613" cy="213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385763" indent="-385763" defTabSz="1031875">
              <a:defRPr/>
            </a:pPr>
            <a:r>
              <a:rPr lang="en-US" altLang="en-US" sz="3000" i="1" kern="0">
                <a:noFill/>
              </a:rPr>
              <a:t>Equal protection clause </a:t>
            </a:r>
            <a:r>
              <a:rPr lang="en-US" altLang="en-US" sz="3000" kern="0">
                <a:noFill/>
              </a:rPr>
              <a:t>of Fourteenth Amendment</a:t>
            </a:r>
            <a:r>
              <a:rPr lang="en-US" altLang="en-US" sz="3000" i="1" kern="0">
                <a:noFill/>
              </a:rPr>
              <a:t> </a:t>
            </a:r>
            <a:r>
              <a:rPr lang="en-US" altLang="en-US" sz="3000" kern="0">
                <a:noFill/>
              </a:rPr>
              <a:t>applies to states and federal government when classifying people</a:t>
            </a:r>
          </a:p>
          <a:p>
            <a:pPr marL="838200" lvl="1" indent="-322263" defTabSz="1031875">
              <a:defRPr/>
            </a:pPr>
            <a:r>
              <a:rPr lang="en-US" altLang="en-US" sz="3000" kern="0">
                <a:noFill/>
              </a:rPr>
              <a:t>Basic test:  rational basis (minimal)</a:t>
            </a:r>
            <a:endParaRPr lang="en-US" altLang="en-US" sz="3000" i="1" kern="0">
              <a:noFill/>
            </a:endParaRPr>
          </a:p>
        </p:txBody>
      </p:sp>
      <p:sp>
        <p:nvSpPr>
          <p:cNvPr id="15" name="Rectangle 3">
            <a:extLst>
              <a:ext uri="{FF2B5EF4-FFF2-40B4-BE49-F238E27FC236}">
                <a16:creationId xmlns:a16="http://schemas.microsoft.com/office/drawing/2014/main" xmlns="" id="{E279E408-D3AC-4299-B9F1-17FBC4C6DE8C}"/>
              </a:ext>
            </a:extLst>
          </p:cNvPr>
          <p:cNvSpPr txBox="1">
            <a:spLocks noChangeArrowheads="1"/>
          </p:cNvSpPr>
          <p:nvPr/>
        </p:nvSpPr>
        <p:spPr bwMode="auto">
          <a:xfrm>
            <a:off x="460247" y="1359408"/>
            <a:ext cx="8329613" cy="213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385763" indent="-385763" defTabSz="1031875">
              <a:defRPr/>
            </a:pPr>
            <a:r>
              <a:rPr lang="en-US" altLang="en-US" sz="3000" i="1" kern="0">
                <a:noFill/>
              </a:rPr>
              <a:t>Equal protection clause </a:t>
            </a:r>
            <a:r>
              <a:rPr lang="en-US" altLang="en-US" sz="3000" kern="0">
                <a:noFill/>
              </a:rPr>
              <a:t>of Fourteenth Amendment</a:t>
            </a:r>
            <a:r>
              <a:rPr lang="en-US" altLang="en-US" sz="3000" i="1" kern="0">
                <a:noFill/>
              </a:rPr>
              <a:t> </a:t>
            </a:r>
            <a:r>
              <a:rPr lang="en-US" altLang="en-US" sz="3000" kern="0">
                <a:noFill/>
              </a:rPr>
              <a:t>applies to states and federal government when classifying people</a:t>
            </a:r>
          </a:p>
          <a:p>
            <a:pPr marL="838200" lvl="1" indent="-322263" defTabSz="1031875">
              <a:defRPr/>
            </a:pPr>
            <a:r>
              <a:rPr lang="en-US" altLang="en-US" sz="3000" kern="0">
                <a:noFill/>
              </a:rPr>
              <a:t>Basic test:  rational basis (minimal)</a:t>
            </a:r>
            <a:endParaRPr lang="en-US" altLang="en-US" sz="3000" i="1" kern="0">
              <a:noFill/>
            </a:endParaRPr>
          </a:p>
        </p:txBody>
      </p:sp>
      <p:sp>
        <p:nvSpPr>
          <p:cNvPr id="16" name="Rectangle 3">
            <a:extLst>
              <a:ext uri="{FF2B5EF4-FFF2-40B4-BE49-F238E27FC236}">
                <a16:creationId xmlns:a16="http://schemas.microsoft.com/office/drawing/2014/main" xmlns="" id="{E79FAF2D-63D2-48CF-9A1C-4E89067B3944}"/>
              </a:ext>
            </a:extLst>
          </p:cNvPr>
          <p:cNvSpPr txBox="1">
            <a:spLocks noChangeArrowheads="1"/>
          </p:cNvSpPr>
          <p:nvPr/>
        </p:nvSpPr>
        <p:spPr bwMode="auto">
          <a:xfrm>
            <a:off x="467867" y="1359408"/>
            <a:ext cx="8329613" cy="213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385763" indent="-385763" defTabSz="1031875">
              <a:defRPr/>
            </a:pPr>
            <a:r>
              <a:rPr lang="en-US" altLang="en-US" sz="3000" i="1" kern="0">
                <a:noFill/>
              </a:rPr>
              <a:t>Equal protection clause </a:t>
            </a:r>
            <a:r>
              <a:rPr lang="en-US" altLang="en-US" sz="3000" kern="0">
                <a:noFill/>
              </a:rPr>
              <a:t>of Fourteenth Amendment</a:t>
            </a:r>
            <a:r>
              <a:rPr lang="en-US" altLang="en-US" sz="3000" i="1" kern="0">
                <a:noFill/>
              </a:rPr>
              <a:t> </a:t>
            </a:r>
            <a:r>
              <a:rPr lang="en-US" altLang="en-US" sz="3000" kern="0">
                <a:noFill/>
              </a:rPr>
              <a:t>applies to states and federal government when classifying people</a:t>
            </a:r>
          </a:p>
          <a:p>
            <a:pPr marL="838200" lvl="1" indent="-322263" defTabSz="1031875">
              <a:defRPr/>
            </a:pPr>
            <a:r>
              <a:rPr lang="en-US" altLang="en-US" sz="3000" kern="0">
                <a:noFill/>
              </a:rPr>
              <a:t>Basic test:  rational basis (minimal)</a:t>
            </a:r>
            <a:endParaRPr lang="en-US" altLang="en-US" sz="3000" i="1" kern="0">
              <a:noFill/>
            </a:endParaRPr>
          </a:p>
        </p:txBody>
      </p:sp>
      <p:sp>
        <p:nvSpPr>
          <p:cNvPr id="17" name="Rectangle 3">
            <a:extLst>
              <a:ext uri="{FF2B5EF4-FFF2-40B4-BE49-F238E27FC236}">
                <a16:creationId xmlns:a16="http://schemas.microsoft.com/office/drawing/2014/main" xmlns="" id="{5016A8B4-D826-4AA1-A520-CCE1EBB1E57E}"/>
              </a:ext>
            </a:extLst>
          </p:cNvPr>
          <p:cNvSpPr txBox="1">
            <a:spLocks noChangeArrowheads="1"/>
          </p:cNvSpPr>
          <p:nvPr/>
        </p:nvSpPr>
        <p:spPr bwMode="auto">
          <a:xfrm>
            <a:off x="452626" y="1347216"/>
            <a:ext cx="8329613" cy="213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385763" indent="-385763" defTabSz="1031875">
              <a:defRPr/>
            </a:pPr>
            <a:r>
              <a:rPr lang="en-US" altLang="en-US" sz="3000" b="1" i="1" kern="0">
                <a:noFill/>
              </a:rPr>
              <a:t>Equal protection clause </a:t>
            </a:r>
            <a:r>
              <a:rPr lang="en-US" altLang="en-US" sz="3000" b="1" kern="0">
                <a:noFill/>
              </a:rPr>
              <a:t>of Fourteenth Amendment</a:t>
            </a:r>
            <a:r>
              <a:rPr lang="en-US" altLang="en-US" sz="3000" b="1" i="1" kern="0">
                <a:noFill/>
              </a:rPr>
              <a:t> </a:t>
            </a:r>
            <a:r>
              <a:rPr lang="en-US" altLang="en-US" sz="3000" kern="0">
                <a:noFill/>
              </a:rPr>
              <a:t>applies to states and federal government when classifying people</a:t>
            </a:r>
          </a:p>
          <a:p>
            <a:pPr marL="838200" lvl="1" indent="-322263" defTabSz="1031875">
              <a:defRPr/>
            </a:pPr>
            <a:r>
              <a:rPr lang="en-US" altLang="en-US" sz="3000" kern="0">
                <a:noFill/>
              </a:rPr>
              <a:t>Basic test:  rational basis (minimal)</a:t>
            </a:r>
            <a:endParaRPr lang="en-US" altLang="en-US" sz="3000" i="1" kern="0">
              <a:noFill/>
            </a:endParaRPr>
          </a:p>
        </p:txBody>
      </p:sp>
      <p:sp>
        <p:nvSpPr>
          <p:cNvPr id="19" name="Rectangle 3">
            <a:extLst>
              <a:ext uri="{FF2B5EF4-FFF2-40B4-BE49-F238E27FC236}">
                <a16:creationId xmlns:a16="http://schemas.microsoft.com/office/drawing/2014/main" xmlns="" id="{4D8D487C-06ED-493B-A6E6-5A853C2D8780}"/>
              </a:ext>
            </a:extLst>
          </p:cNvPr>
          <p:cNvSpPr txBox="1">
            <a:spLocks noChangeArrowheads="1"/>
          </p:cNvSpPr>
          <p:nvPr/>
        </p:nvSpPr>
        <p:spPr bwMode="auto">
          <a:xfrm>
            <a:off x="460247" y="1335024"/>
            <a:ext cx="8329613" cy="213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385763" indent="-385763" defTabSz="1031875">
              <a:defRPr/>
            </a:pPr>
            <a:r>
              <a:rPr lang="en-US" altLang="en-US" sz="3000" b="1" i="1" kern="0">
                <a:noFill/>
              </a:rPr>
              <a:t>Equal protection clause </a:t>
            </a:r>
            <a:r>
              <a:rPr lang="en-US" altLang="en-US" sz="3000" b="1" kern="0">
                <a:noFill/>
              </a:rPr>
              <a:t>of Fourteenth Amendment</a:t>
            </a:r>
            <a:r>
              <a:rPr lang="en-US" altLang="en-US" sz="3000" b="1" i="1" kern="0">
                <a:noFill/>
              </a:rPr>
              <a:t> </a:t>
            </a:r>
            <a:r>
              <a:rPr lang="en-US" altLang="en-US" sz="3000" kern="0">
                <a:noFill/>
              </a:rPr>
              <a:t>applies to states and federal government when classifying people</a:t>
            </a:r>
          </a:p>
          <a:p>
            <a:pPr marL="838200" lvl="1" indent="-322263" defTabSz="1031875">
              <a:defRPr/>
            </a:pPr>
            <a:r>
              <a:rPr lang="en-US" altLang="en-US" sz="3000" kern="0">
                <a:noFill/>
              </a:rPr>
              <a:t>Basic test:  rational basis (minimal)</a:t>
            </a:r>
            <a:endParaRPr lang="en-US" altLang="en-US" sz="3000" i="1" kern="0">
              <a:noFill/>
            </a:endParaRPr>
          </a:p>
        </p:txBody>
      </p:sp>
      <p:sp>
        <p:nvSpPr>
          <p:cNvPr id="20" name="Rectangle 3">
            <a:extLst>
              <a:ext uri="{FF2B5EF4-FFF2-40B4-BE49-F238E27FC236}">
                <a16:creationId xmlns:a16="http://schemas.microsoft.com/office/drawing/2014/main" xmlns="" id="{E9E968A9-3871-4E98-BB77-BB618470B053}"/>
              </a:ext>
            </a:extLst>
          </p:cNvPr>
          <p:cNvSpPr txBox="1">
            <a:spLocks noChangeArrowheads="1"/>
          </p:cNvSpPr>
          <p:nvPr/>
        </p:nvSpPr>
        <p:spPr bwMode="auto">
          <a:xfrm>
            <a:off x="452625" y="1322832"/>
            <a:ext cx="8329613" cy="213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385763" indent="-385763" defTabSz="1031875">
              <a:defRPr/>
            </a:pPr>
            <a:r>
              <a:rPr lang="en-US" altLang="en-US" sz="3000" b="1" i="1" kern="0">
                <a:noFill/>
              </a:rPr>
              <a:t>Equal protection clause </a:t>
            </a:r>
            <a:r>
              <a:rPr lang="en-US" altLang="en-US" sz="3000" b="1" kern="0">
                <a:noFill/>
              </a:rPr>
              <a:t>of Fourteenth Amendment</a:t>
            </a:r>
            <a:r>
              <a:rPr lang="en-US" altLang="en-US" sz="3000" b="1" i="1" kern="0">
                <a:noFill/>
              </a:rPr>
              <a:t> </a:t>
            </a:r>
            <a:r>
              <a:rPr lang="en-US" altLang="en-US" sz="3000" kern="0">
                <a:noFill/>
              </a:rPr>
              <a:t>applies to states and federal government when classifying people</a:t>
            </a:r>
          </a:p>
          <a:p>
            <a:pPr marL="838200" lvl="1" indent="-322263" defTabSz="1031875">
              <a:defRPr/>
            </a:pPr>
            <a:r>
              <a:rPr lang="en-US" altLang="en-US" sz="3000" kern="0">
                <a:noFill/>
              </a:rPr>
              <a:t>Basic test:  rational basis (minimal)</a:t>
            </a:r>
            <a:endParaRPr lang="en-US" altLang="en-US" sz="3000" i="1" kern="0">
              <a:noFill/>
            </a:endParaRPr>
          </a:p>
        </p:txBody>
      </p:sp>
      <p:sp>
        <p:nvSpPr>
          <p:cNvPr id="13" name="Rectangle 3">
            <a:extLst>
              <a:ext uri="{FF2B5EF4-FFF2-40B4-BE49-F238E27FC236}">
                <a16:creationId xmlns:a16="http://schemas.microsoft.com/office/drawing/2014/main" xmlns="" id="{F351E28B-9387-4C9B-8209-571CCC646958}"/>
              </a:ext>
            </a:extLst>
          </p:cNvPr>
          <p:cNvSpPr txBox="1">
            <a:spLocks noChangeArrowheads="1"/>
          </p:cNvSpPr>
          <p:nvPr/>
        </p:nvSpPr>
        <p:spPr bwMode="auto">
          <a:xfrm>
            <a:off x="460247" y="1331976"/>
            <a:ext cx="8329613" cy="213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385763" indent="-385763" defTabSz="1031875">
              <a:defRPr/>
            </a:pPr>
            <a:r>
              <a:rPr lang="en-US" altLang="en-US" sz="3000" b="1" i="1" kern="0">
                <a:noFill/>
              </a:rPr>
              <a:t>Equal protection clause </a:t>
            </a:r>
            <a:r>
              <a:rPr lang="en-US" altLang="en-US" sz="3000" b="1" kern="0">
                <a:noFill/>
              </a:rPr>
              <a:t>of Fourteenth Amendment</a:t>
            </a:r>
            <a:r>
              <a:rPr lang="en-US" altLang="en-US" sz="3000" b="1" i="1" kern="0">
                <a:noFill/>
              </a:rPr>
              <a:t> </a:t>
            </a:r>
            <a:r>
              <a:rPr lang="en-US" altLang="en-US" sz="3000" kern="0">
                <a:noFill/>
              </a:rPr>
              <a:t>applies to states and federal government when classifying people</a:t>
            </a:r>
          </a:p>
          <a:p>
            <a:pPr marL="838200" lvl="1" indent="-322263" defTabSz="1031875">
              <a:defRPr/>
            </a:pPr>
            <a:r>
              <a:rPr lang="en-US" altLang="en-US" sz="3000" kern="0">
                <a:noFill/>
              </a:rPr>
              <a:t>Basic test:  rational basis (minimal)</a:t>
            </a:r>
            <a:endParaRPr lang="en-US" altLang="en-US" sz="3000" i="1" kern="0">
              <a:noFill/>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a:extLst>
              <a:ext uri="{FF2B5EF4-FFF2-40B4-BE49-F238E27FC236}">
                <a16:creationId xmlns:a16="http://schemas.microsoft.com/office/drawing/2014/main" xmlns="" id="{C569D8BE-8422-4EA2-A87E-0220AA028045}"/>
              </a:ext>
            </a:extLst>
          </p:cNvPr>
          <p:cNvSpPr>
            <a:spLocks noGrp="1" noChangeArrowheads="1"/>
          </p:cNvSpPr>
          <p:nvPr>
            <p:ph type="body" idx="1"/>
          </p:nvPr>
        </p:nvSpPr>
        <p:spPr>
          <a:xfrm>
            <a:off x="498475" y="1508125"/>
            <a:ext cx="8382000" cy="4572000"/>
          </a:xfrm>
        </p:spPr>
        <p:txBody>
          <a:bodyPr/>
          <a:lstStyle/>
          <a:p>
            <a:pPr marL="385763" indent="-385763" defTabSz="1031875"/>
            <a:r>
              <a:rPr lang="en-US" altLang="en-US" i="1"/>
              <a:t>Equal protection</a:t>
            </a:r>
            <a:r>
              <a:rPr lang="en-US" altLang="en-US"/>
              <a:t> clause prohibits government from treating one person differently than another without reasonable grounds for classifying differently</a:t>
            </a:r>
          </a:p>
          <a:p>
            <a:pPr marL="838200" lvl="1" indent="-322263" defTabSz="1031875"/>
            <a:r>
              <a:rPr lang="en-US" altLang="en-US"/>
              <a:t>“Suspect” classifications (race, gender, ethnicity) require higher level of scrutiny</a:t>
            </a:r>
          </a:p>
          <a:p>
            <a:pPr marL="385763" indent="-385763" defTabSz="1031875"/>
            <a:r>
              <a:rPr lang="en-US" altLang="en-US"/>
              <a:t>Examples:  </a:t>
            </a:r>
            <a:r>
              <a:rPr lang="en-US" altLang="en-US" sz="3000" i="1"/>
              <a:t>Gratz v. Bollinger, Grutter v. Bollinger</a:t>
            </a:r>
          </a:p>
        </p:txBody>
      </p:sp>
      <p:sp>
        <p:nvSpPr>
          <p:cNvPr id="18435" name="Rectangle 2">
            <a:extLst>
              <a:ext uri="{FF2B5EF4-FFF2-40B4-BE49-F238E27FC236}">
                <a16:creationId xmlns:a16="http://schemas.microsoft.com/office/drawing/2014/main" xmlns="" id="{BC8F2F9A-5D3D-4C0E-B26C-E7AFFF9C8BD2}"/>
              </a:ext>
            </a:extLst>
          </p:cNvPr>
          <p:cNvSpPr>
            <a:spLocks noGrp="1" noChangeArrowheads="1"/>
          </p:cNvSpPr>
          <p:nvPr>
            <p:ph type="title"/>
          </p:nvPr>
        </p:nvSpPr>
        <p:spPr>
          <a:xfrm>
            <a:off x="457200" y="0"/>
            <a:ext cx="8021638" cy="990600"/>
          </a:xfrm>
        </p:spPr>
        <p:txBody>
          <a:bodyPr/>
          <a:lstStyle/>
          <a:p>
            <a:pPr defTabSz="1031875"/>
            <a:r>
              <a:rPr lang="en-US" altLang="en-US"/>
              <a:t>Constitutional Limitations</a:t>
            </a:r>
            <a:endParaRPr lang="en-US" altLang="en-US" sz="470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xmlns="" id="{9DA40BB0-8141-4858-8024-1B7623577B66}"/>
              </a:ext>
            </a:extLst>
          </p:cNvPr>
          <p:cNvSpPr>
            <a:spLocks noGrp="1" noChangeArrowheads="1"/>
          </p:cNvSpPr>
          <p:nvPr>
            <p:ph type="title"/>
          </p:nvPr>
        </p:nvSpPr>
        <p:spPr>
          <a:xfrm>
            <a:off x="304800" y="0"/>
            <a:ext cx="8534400" cy="990600"/>
          </a:xfrm>
        </p:spPr>
        <p:txBody>
          <a:bodyPr/>
          <a:lstStyle/>
          <a:p>
            <a:pPr defTabSz="1031875"/>
            <a:r>
              <a:rPr lang="en-US" altLang="en-US"/>
              <a:t>The </a:t>
            </a:r>
            <a:r>
              <a:rPr lang="en-US" altLang="en-US" i="1">
                <a:hlinkClick r:id="rId3"/>
              </a:rPr>
              <a:t>Gratz</a:t>
            </a:r>
            <a:r>
              <a:rPr lang="en-US" altLang="en-US"/>
              <a:t> &amp; </a:t>
            </a:r>
            <a:r>
              <a:rPr lang="en-US" altLang="en-US" i="1">
                <a:hlinkClick r:id="rId4"/>
              </a:rPr>
              <a:t>Grutter</a:t>
            </a:r>
            <a:r>
              <a:rPr lang="en-US" altLang="en-US"/>
              <a:t> Cases</a:t>
            </a:r>
          </a:p>
        </p:txBody>
      </p:sp>
      <p:sp>
        <p:nvSpPr>
          <p:cNvPr id="19459" name="Rectangle 3">
            <a:extLst>
              <a:ext uri="{FF2B5EF4-FFF2-40B4-BE49-F238E27FC236}">
                <a16:creationId xmlns:a16="http://schemas.microsoft.com/office/drawing/2014/main" xmlns="" id="{0C8B597A-25C5-411C-8A70-9E61C0C50FB7}"/>
              </a:ext>
            </a:extLst>
          </p:cNvPr>
          <p:cNvSpPr>
            <a:spLocks noGrp="1" noChangeArrowheads="1"/>
          </p:cNvSpPr>
          <p:nvPr>
            <p:ph type="body" idx="1"/>
          </p:nvPr>
        </p:nvSpPr>
        <p:spPr>
          <a:xfrm>
            <a:off x="442913" y="1466850"/>
            <a:ext cx="8396287" cy="4705350"/>
          </a:xfrm>
        </p:spPr>
        <p:txBody>
          <a:bodyPr/>
          <a:lstStyle/>
          <a:p>
            <a:pPr marL="385763" indent="-385763" defTabSz="1031875">
              <a:lnSpc>
                <a:spcPct val="80000"/>
              </a:lnSpc>
            </a:pPr>
            <a:r>
              <a:rPr lang="en-US" altLang="en-US" sz="3000"/>
              <a:t>Facts: </a:t>
            </a:r>
          </a:p>
          <a:p>
            <a:pPr marL="838200" lvl="1" indent="-322263" defTabSz="1031875">
              <a:lnSpc>
                <a:spcPct val="80000"/>
              </a:lnSpc>
            </a:pPr>
            <a:r>
              <a:rPr lang="en-US" altLang="en-US" sz="2600"/>
              <a:t>Caucasian, academically-qualified applicants denied admission to University of Michigan’s undergraduate college (Gratz) or law school (Grutter)</a:t>
            </a:r>
          </a:p>
          <a:p>
            <a:pPr marL="838200" lvl="1" indent="-322263" defTabSz="1031875">
              <a:lnSpc>
                <a:spcPct val="80000"/>
              </a:lnSpc>
            </a:pPr>
            <a:r>
              <a:rPr lang="en-US" altLang="en-US" sz="2600"/>
              <a:t>Plaintiffs filed suit alleging discrimination violating the Equal Protection Clause and Title VI of the Civil Rights Act of 1964</a:t>
            </a:r>
          </a:p>
          <a:p>
            <a:pPr marL="838200" lvl="1" indent="-322263" defTabSz="1031875">
              <a:lnSpc>
                <a:spcPct val="80000"/>
              </a:lnSpc>
            </a:pPr>
            <a:r>
              <a:rPr lang="en-US" altLang="en-US" sz="2600"/>
              <a:t>Undergraduate admissions process applied point advantage to minority applicants </a:t>
            </a:r>
          </a:p>
          <a:p>
            <a:pPr marL="838200" lvl="1" indent="-322263" defTabSz="1031875">
              <a:lnSpc>
                <a:spcPct val="80000"/>
              </a:lnSpc>
            </a:pPr>
            <a:r>
              <a:rPr lang="en-US" altLang="en-US" sz="2600"/>
              <a:t>Law school admissions process was “narrowly tailored,” individualized, and not a quota system</a:t>
            </a:r>
            <a:endParaRPr lang="en-US" altLang="en-US" sz="2600" i="1"/>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xmlns="" id="{4C8824B1-2E4C-4FEF-A869-462D2CDEE411}"/>
              </a:ext>
            </a:extLst>
          </p:cNvPr>
          <p:cNvSpPr>
            <a:spLocks noGrp="1" noChangeArrowheads="1"/>
          </p:cNvSpPr>
          <p:nvPr>
            <p:ph type="body" idx="1"/>
          </p:nvPr>
        </p:nvSpPr>
        <p:spPr>
          <a:xfrm>
            <a:off x="238125" y="1371600"/>
            <a:ext cx="8534400" cy="4572000"/>
          </a:xfrm>
        </p:spPr>
        <p:txBody>
          <a:bodyPr/>
          <a:lstStyle/>
          <a:p>
            <a:pPr marL="385763" indent="-385763" defTabSz="1031875"/>
            <a:r>
              <a:rPr lang="en-US" altLang="en-US"/>
              <a:t>U.S. Supreme Court Decision: </a:t>
            </a:r>
          </a:p>
          <a:p>
            <a:pPr marL="838200" lvl="1" indent="-322263" defTabSz="1031875"/>
            <a:r>
              <a:rPr lang="en-US" altLang="en-US" sz="2600"/>
              <a:t>Applicable legal precedents &amp; public policy:</a:t>
            </a:r>
          </a:p>
          <a:p>
            <a:pPr marL="1289050" lvl="2" indent="-257175" defTabSz="1031875"/>
            <a:r>
              <a:rPr lang="en-US" altLang="en-US" sz="2600"/>
              <a:t>Student body diversity is a compelling state interest</a:t>
            </a:r>
          </a:p>
          <a:p>
            <a:pPr marL="1806575" lvl="3" indent="-257175" defTabSz="1031875"/>
            <a:r>
              <a:rPr lang="en-US" altLang="en-US" sz="2600" i="1"/>
              <a:t>Regents University of California v. Bakke</a:t>
            </a:r>
          </a:p>
          <a:p>
            <a:pPr marL="1289050" lvl="2" indent="-257175" defTabSz="1031875"/>
            <a:r>
              <a:rPr lang="en-US" altLang="en-US" sz="2600"/>
              <a:t>“All racial classifications reviewable under the Equal Protection Clause must be strictly scrutinized”</a:t>
            </a:r>
          </a:p>
          <a:p>
            <a:pPr marL="1806575" lvl="3" indent="-257175" defTabSz="1031875"/>
            <a:r>
              <a:rPr lang="en-US" altLang="en-US" sz="2600" i="1"/>
              <a:t>Adarand Constructors, Inc. v. Pena</a:t>
            </a:r>
          </a:p>
        </p:txBody>
      </p:sp>
      <p:sp>
        <p:nvSpPr>
          <p:cNvPr id="20483" name="Rectangle 4">
            <a:extLst>
              <a:ext uri="{FF2B5EF4-FFF2-40B4-BE49-F238E27FC236}">
                <a16:creationId xmlns:a16="http://schemas.microsoft.com/office/drawing/2014/main" xmlns="" id="{154CA2DC-C11F-4401-954E-CFE05CB2CCFF}"/>
              </a:ext>
            </a:extLst>
          </p:cNvPr>
          <p:cNvSpPr>
            <a:spLocks noGrp="1" noChangeArrowheads="1"/>
          </p:cNvSpPr>
          <p:nvPr>
            <p:ph type="title"/>
          </p:nvPr>
        </p:nvSpPr>
        <p:spPr>
          <a:xfrm>
            <a:off x="228600" y="0"/>
            <a:ext cx="8458200" cy="990600"/>
          </a:xfrm>
        </p:spPr>
        <p:txBody>
          <a:bodyPr/>
          <a:lstStyle/>
          <a:p>
            <a:pPr defTabSz="1031875"/>
            <a:r>
              <a:rPr lang="en-US" altLang="en-US"/>
              <a:t>The </a:t>
            </a:r>
            <a:r>
              <a:rPr lang="en-US" altLang="en-US" i="1"/>
              <a:t>Gratz</a:t>
            </a:r>
            <a:r>
              <a:rPr lang="en-US" altLang="en-US"/>
              <a:t> &amp; </a:t>
            </a:r>
            <a:r>
              <a:rPr lang="en-US" altLang="en-US" i="1"/>
              <a:t>Grutter</a:t>
            </a:r>
            <a:r>
              <a:rPr lang="en-US" altLang="en-US"/>
              <a:t> Cases</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xmlns="" id="{656F8FFB-53CA-4AA1-A2C5-633D3FAA480D}"/>
              </a:ext>
            </a:extLst>
          </p:cNvPr>
          <p:cNvSpPr>
            <a:spLocks noGrp="1" noChangeArrowheads="1"/>
          </p:cNvSpPr>
          <p:nvPr>
            <p:ph type="title"/>
          </p:nvPr>
        </p:nvSpPr>
        <p:spPr>
          <a:xfrm>
            <a:off x="533400" y="152400"/>
            <a:ext cx="8229600" cy="838200"/>
          </a:xfrm>
        </p:spPr>
        <p:txBody>
          <a:bodyPr/>
          <a:lstStyle/>
          <a:p>
            <a:pPr defTabSz="1031875"/>
            <a:r>
              <a:rPr lang="en-US" altLang="en-US"/>
              <a:t>Overview of the Constitution</a:t>
            </a:r>
          </a:p>
        </p:txBody>
      </p:sp>
      <p:sp>
        <p:nvSpPr>
          <p:cNvPr id="5123" name="Rectangle 3">
            <a:extLst>
              <a:ext uri="{FF2B5EF4-FFF2-40B4-BE49-F238E27FC236}">
                <a16:creationId xmlns:a16="http://schemas.microsoft.com/office/drawing/2014/main" xmlns="" id="{8F90E33B-551D-46E5-A7C0-50162D362FD4}"/>
              </a:ext>
            </a:extLst>
          </p:cNvPr>
          <p:cNvSpPr>
            <a:spLocks noGrp="1" noChangeArrowheads="1"/>
          </p:cNvSpPr>
          <p:nvPr>
            <p:ph type="body" idx="1"/>
          </p:nvPr>
        </p:nvSpPr>
        <p:spPr>
          <a:xfrm>
            <a:off x="431800" y="1433513"/>
            <a:ext cx="8574088" cy="4510087"/>
          </a:xfrm>
        </p:spPr>
        <p:txBody>
          <a:bodyPr/>
          <a:lstStyle/>
          <a:p>
            <a:pPr marL="385445" indent="-385445" defTabSz="1031875"/>
            <a:r>
              <a:rPr lang="en-US" altLang="en-US"/>
              <a:t>Establishes a </a:t>
            </a:r>
            <a:r>
              <a:rPr lang="en-US" altLang="en-US" b="1"/>
              <a:t>tripartite government </a:t>
            </a:r>
            <a:r>
              <a:rPr lang="en-US" altLang="en-US"/>
              <a:t>to ensure a </a:t>
            </a:r>
            <a:r>
              <a:rPr lang="en-US" altLang="en-US" b="1"/>
              <a:t>separation of powers</a:t>
            </a:r>
            <a:r>
              <a:rPr lang="en-US" altLang="en-US"/>
              <a:t>:</a:t>
            </a:r>
            <a:endParaRPr lang="en-US"/>
          </a:p>
          <a:p>
            <a:pPr marL="838200" lvl="1" indent="-321945" defTabSz="1031875"/>
            <a:r>
              <a:rPr lang="en-US" altLang="en-US" sz="2900" b="1"/>
              <a:t>Article I </a:t>
            </a:r>
            <a:r>
              <a:rPr lang="en-US" altLang="en-US" sz="2900"/>
              <a:t>sets forth the legislative powers of Senate and Congress </a:t>
            </a:r>
          </a:p>
          <a:p>
            <a:pPr marL="838200" lvl="1" indent="-321945" defTabSz="1031875"/>
            <a:r>
              <a:rPr lang="en-US" altLang="en-US" sz="2900" b="1"/>
              <a:t>Article II</a:t>
            </a:r>
            <a:r>
              <a:rPr lang="en-US" altLang="en-US" sz="2900"/>
              <a:t> gives executive power to execute legislation, command armed forces, make treaties</a:t>
            </a:r>
          </a:p>
          <a:p>
            <a:pPr marL="838200" lvl="1" indent="-321945" defTabSz="1031875"/>
            <a:r>
              <a:rPr lang="en-US" altLang="en-US" sz="2900" b="1"/>
              <a:t>Article III</a:t>
            </a:r>
            <a:r>
              <a:rPr lang="en-US" altLang="en-US" sz="2900"/>
              <a:t> provides judicial power to the Supreme Court and subsidiary courts</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xmlns="" id="{E63AC5B5-1D08-4CBB-A35E-9DB2427E1597}"/>
              </a:ext>
            </a:extLst>
          </p:cNvPr>
          <p:cNvSpPr>
            <a:spLocks noGrp="1" noChangeArrowheads="1"/>
          </p:cNvSpPr>
          <p:nvPr>
            <p:ph type="body" idx="1"/>
          </p:nvPr>
        </p:nvSpPr>
        <p:spPr>
          <a:xfrm>
            <a:off x="442913" y="1371600"/>
            <a:ext cx="8401050" cy="4800600"/>
          </a:xfrm>
        </p:spPr>
        <p:txBody>
          <a:bodyPr/>
          <a:lstStyle/>
          <a:p>
            <a:pPr marL="385763" indent="-385763" defTabSz="1031875"/>
            <a:r>
              <a:rPr lang="en-US" altLang="en-US"/>
              <a:t>U.S. Supreme Court Decision (cont.): </a:t>
            </a:r>
          </a:p>
          <a:p>
            <a:pPr marL="838200" lvl="1" indent="-322263" defTabSz="1031875"/>
            <a:r>
              <a:rPr lang="en-US" altLang="en-US" sz="2600"/>
              <a:t>Racial classifications are constitutional only if they are narrowly tailored to further compelling governmental interests</a:t>
            </a:r>
          </a:p>
          <a:p>
            <a:pPr marL="1289050" lvl="2" indent="-257175" defTabSz="1031875"/>
            <a:r>
              <a:rPr lang="en-US" altLang="en-US" sz="2600" i="1"/>
              <a:t>Regents University of California v. Bakke</a:t>
            </a:r>
          </a:p>
          <a:p>
            <a:pPr marL="838200" lvl="1" indent="-322263" defTabSz="1031875"/>
            <a:r>
              <a:rPr lang="en-US" altLang="en-US" sz="2600"/>
              <a:t>Applying law to facts (conclusion):  </a:t>
            </a:r>
          </a:p>
          <a:p>
            <a:pPr marL="1289050" lvl="2" indent="-257175" defTabSz="1031875"/>
            <a:r>
              <a:rPr lang="en-US" altLang="en-US" sz="2600"/>
              <a:t>Undergraduate admission process not narrowly tailored enough</a:t>
            </a:r>
          </a:p>
          <a:p>
            <a:pPr marL="1289050" lvl="2" indent="-257175" defTabSz="1031875"/>
            <a:r>
              <a:rPr lang="en-US" altLang="en-US" sz="2600"/>
              <a:t>Law school admission process is individualized and flexible enough</a:t>
            </a:r>
          </a:p>
        </p:txBody>
      </p:sp>
      <p:sp>
        <p:nvSpPr>
          <p:cNvPr id="21507" name="Rectangle 4">
            <a:extLst>
              <a:ext uri="{FF2B5EF4-FFF2-40B4-BE49-F238E27FC236}">
                <a16:creationId xmlns:a16="http://schemas.microsoft.com/office/drawing/2014/main" xmlns="" id="{FB680556-258D-40A5-95DA-543890049927}"/>
              </a:ext>
            </a:extLst>
          </p:cNvPr>
          <p:cNvSpPr>
            <a:spLocks noGrp="1" noChangeArrowheads="1"/>
          </p:cNvSpPr>
          <p:nvPr>
            <p:ph type="title"/>
          </p:nvPr>
        </p:nvSpPr>
        <p:spPr>
          <a:xfrm>
            <a:off x="228600" y="0"/>
            <a:ext cx="8458200" cy="990600"/>
          </a:xfrm>
        </p:spPr>
        <p:txBody>
          <a:bodyPr/>
          <a:lstStyle/>
          <a:p>
            <a:pPr defTabSz="1031875"/>
            <a:r>
              <a:rPr lang="en-US" altLang="en-US"/>
              <a:t>The </a:t>
            </a:r>
            <a:r>
              <a:rPr lang="en-US" altLang="en-US" i="1"/>
              <a:t>Gratz</a:t>
            </a:r>
            <a:r>
              <a:rPr lang="en-US" altLang="en-US"/>
              <a:t> &amp; </a:t>
            </a:r>
            <a:r>
              <a:rPr lang="en-US" altLang="en-US" i="1"/>
              <a:t>Grutter</a:t>
            </a:r>
            <a:r>
              <a:rPr lang="en-US" altLang="en-US"/>
              <a:t> Cases</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xmlns="" id="{E63AC5B5-1D08-4CBB-A35E-9DB2427E1597}"/>
              </a:ext>
            </a:extLst>
          </p:cNvPr>
          <p:cNvSpPr>
            <a:spLocks noGrp="1" noChangeArrowheads="1"/>
          </p:cNvSpPr>
          <p:nvPr>
            <p:ph type="body" idx="1"/>
          </p:nvPr>
        </p:nvSpPr>
        <p:spPr>
          <a:xfrm>
            <a:off x="442913" y="1371600"/>
            <a:ext cx="8401050" cy="4800600"/>
          </a:xfrm>
        </p:spPr>
        <p:txBody>
          <a:bodyPr/>
          <a:lstStyle/>
          <a:p>
            <a:pPr marL="385763" indent="-385763" defTabSz="1031875"/>
            <a:r>
              <a:rPr lang="en-US" sz="2800" dirty="0"/>
              <a:t>Does the 14</a:t>
            </a:r>
            <a:r>
              <a:rPr lang="en-US" sz="2800" baseline="30000" dirty="0"/>
              <a:t>th</a:t>
            </a:r>
            <a:r>
              <a:rPr lang="en-US" sz="2800" dirty="0"/>
              <a:t> Amendment require a state to issue a marriage license to same sex couples? </a:t>
            </a:r>
            <a:r>
              <a:rPr lang="en-US" sz="2800" dirty="0" smtClean="0"/>
              <a:t>Same-sex </a:t>
            </a:r>
            <a:r>
              <a:rPr lang="en-US" sz="2800" dirty="0"/>
              <a:t>couples seek the same legal treatment as opposite-sex marriage and without this legal right their personhood would be denied </a:t>
            </a:r>
            <a:endParaRPr lang="en-US" sz="2800" dirty="0" smtClean="0"/>
          </a:p>
          <a:p>
            <a:pPr marL="385763" indent="-385763" defTabSz="1031875"/>
            <a:r>
              <a:rPr lang="en-US" sz="2800" dirty="0"/>
              <a:t>The Court held that same-sex couples have the same the fundamental right to marry in all the states.</a:t>
            </a:r>
          </a:p>
          <a:p>
            <a:pPr marL="385763" indent="-385763" defTabSz="1031875"/>
            <a:endParaRPr lang="en-US" sz="2400" dirty="0"/>
          </a:p>
        </p:txBody>
      </p:sp>
      <p:sp>
        <p:nvSpPr>
          <p:cNvPr id="21507" name="Rectangle 4">
            <a:extLst>
              <a:ext uri="{FF2B5EF4-FFF2-40B4-BE49-F238E27FC236}">
                <a16:creationId xmlns:a16="http://schemas.microsoft.com/office/drawing/2014/main" xmlns="" id="{FB680556-258D-40A5-95DA-543890049927}"/>
              </a:ext>
            </a:extLst>
          </p:cNvPr>
          <p:cNvSpPr>
            <a:spLocks noGrp="1" noChangeArrowheads="1"/>
          </p:cNvSpPr>
          <p:nvPr>
            <p:ph type="title"/>
          </p:nvPr>
        </p:nvSpPr>
        <p:spPr>
          <a:xfrm>
            <a:off x="228600" y="0"/>
            <a:ext cx="8458200" cy="990600"/>
          </a:xfrm>
        </p:spPr>
        <p:txBody>
          <a:bodyPr/>
          <a:lstStyle/>
          <a:p>
            <a:pPr defTabSz="1031875"/>
            <a:r>
              <a:rPr lang="en-US" altLang="en-US" dirty="0" smtClean="0"/>
              <a:t>Obergefell v Hodges</a:t>
            </a:r>
            <a:endParaRPr lang="en-US" altLang="en-US" dirty="0"/>
          </a:p>
        </p:txBody>
      </p:sp>
    </p:spTree>
    <p:extLst>
      <p:ext uri="{BB962C8B-B14F-4D97-AF65-F5344CB8AC3E}">
        <p14:creationId xmlns:p14="http://schemas.microsoft.com/office/powerpoint/2010/main" val="511403236"/>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xmlns="" id="{49960A70-DCA0-44F7-8C1F-8733DF6C7ED7}"/>
              </a:ext>
            </a:extLst>
          </p:cNvPr>
          <p:cNvSpPr>
            <a:spLocks noGrp="1" noChangeArrowheads="1"/>
          </p:cNvSpPr>
          <p:nvPr>
            <p:ph type="title"/>
          </p:nvPr>
        </p:nvSpPr>
        <p:spPr>
          <a:xfrm>
            <a:off x="685800" y="0"/>
            <a:ext cx="7442200" cy="990600"/>
          </a:xfrm>
        </p:spPr>
        <p:txBody>
          <a:bodyPr/>
          <a:lstStyle/>
          <a:p>
            <a:pPr defTabSz="1031875"/>
            <a:r>
              <a:rPr lang="en-US" altLang="en-US"/>
              <a:t>The Takings Clause</a:t>
            </a:r>
            <a:endParaRPr lang="en-US" altLang="en-US" sz="4700"/>
          </a:p>
        </p:txBody>
      </p:sp>
      <p:sp>
        <p:nvSpPr>
          <p:cNvPr id="22531" name="Rectangle 3">
            <a:extLst>
              <a:ext uri="{FF2B5EF4-FFF2-40B4-BE49-F238E27FC236}">
                <a16:creationId xmlns:a16="http://schemas.microsoft.com/office/drawing/2014/main" xmlns="" id="{8FBCD198-D9E4-4D8C-A998-704491268228}"/>
              </a:ext>
            </a:extLst>
          </p:cNvPr>
          <p:cNvSpPr>
            <a:spLocks noGrp="1" noChangeArrowheads="1"/>
          </p:cNvSpPr>
          <p:nvPr>
            <p:ph type="body" idx="1"/>
          </p:nvPr>
        </p:nvSpPr>
        <p:spPr>
          <a:xfrm>
            <a:off x="457200" y="1447800"/>
            <a:ext cx="8445500" cy="4572000"/>
          </a:xfrm>
        </p:spPr>
        <p:txBody>
          <a:bodyPr/>
          <a:lstStyle/>
          <a:p>
            <a:pPr marL="385763" indent="-385763" defTabSz="1031875"/>
            <a:r>
              <a:rPr lang="en-US" altLang="en-US" sz="3000" b="1"/>
              <a:t>Phrase “depriving a person … of property” known as the </a:t>
            </a:r>
            <a:r>
              <a:rPr lang="en-US" altLang="en-US" sz="3000" b="1" i="1"/>
              <a:t>takings</a:t>
            </a:r>
            <a:r>
              <a:rPr lang="en-US" altLang="en-US" sz="3000" b="1"/>
              <a:t> clause</a:t>
            </a:r>
          </a:p>
          <a:p>
            <a:pPr marL="385763" indent="-385763" defTabSz="1031875"/>
            <a:r>
              <a:rPr lang="en-US" altLang="en-US" sz="3000"/>
              <a:t>Interpreted to require government to pay property owner just compensation in exchange for taking property by eminent domain; public use purpose required</a:t>
            </a:r>
          </a:p>
          <a:p>
            <a:pPr marL="838200" lvl="1" indent="-322263" defTabSz="1031875"/>
            <a:r>
              <a:rPr lang="en-US" altLang="en-US"/>
              <a:t>“Takings” for economic development purpose satisfies public use requirement</a:t>
            </a:r>
          </a:p>
          <a:p>
            <a:pPr marL="1289050" lvl="2" indent="-257175" defTabSz="1031875"/>
            <a:r>
              <a:rPr lang="en-US" altLang="en-US" sz="2600" i="1" u="sng">
                <a:hlinkClick r:id="rId3"/>
              </a:rPr>
              <a:t>Kelo v. City of New London</a:t>
            </a:r>
            <a:endParaRPr lang="en-US" altLang="en-US" sz="2600" i="1" u="sng"/>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a:extLst>
              <a:ext uri="{FF2B5EF4-FFF2-40B4-BE49-F238E27FC236}">
                <a16:creationId xmlns:a16="http://schemas.microsoft.com/office/drawing/2014/main" xmlns="" id="{4DF176DB-3F4A-473A-9029-A0D7F896E31F}"/>
              </a:ext>
            </a:extLst>
          </p:cNvPr>
          <p:cNvSpPr>
            <a:spLocks noGrp="1" noChangeArrowheads="1"/>
          </p:cNvSpPr>
          <p:nvPr>
            <p:ph type="body" idx="1"/>
          </p:nvPr>
        </p:nvSpPr>
        <p:spPr>
          <a:xfrm>
            <a:off x="381000" y="1371600"/>
            <a:ext cx="8335963" cy="4357688"/>
          </a:xfrm>
        </p:spPr>
        <p:txBody>
          <a:bodyPr/>
          <a:lstStyle/>
          <a:p>
            <a:pPr marL="385763" indent="-385763" defTabSz="1031875">
              <a:lnSpc>
                <a:spcPct val="90000"/>
              </a:lnSpc>
            </a:pPr>
            <a:r>
              <a:rPr lang="en-US" altLang="en-US" i="1" dirty="0"/>
              <a:t>True=A, False = B</a:t>
            </a:r>
          </a:p>
          <a:p>
            <a:pPr marL="838200" lvl="1" indent="-322263" defTabSz="1031875">
              <a:lnSpc>
                <a:spcPct val="90000"/>
              </a:lnSpc>
            </a:pPr>
            <a:r>
              <a:rPr lang="en-US" sz="2400" dirty="0"/>
              <a:t>The Constitution establishes a tripartite government.</a:t>
            </a:r>
          </a:p>
          <a:p>
            <a:pPr marL="838200" lvl="1" indent="-322263" defTabSz="1031875">
              <a:lnSpc>
                <a:spcPct val="90000"/>
              </a:lnSpc>
            </a:pPr>
            <a:r>
              <a:rPr lang="en-US" sz="2400" dirty="0"/>
              <a:t>The federal government has exclusive power over matters of war and taxation.</a:t>
            </a:r>
          </a:p>
          <a:p>
            <a:pPr marL="838200" lvl="1" indent="-322263" defTabSz="1031875">
              <a:lnSpc>
                <a:spcPct val="90000"/>
              </a:lnSpc>
            </a:pPr>
            <a:r>
              <a:rPr lang="en-US" sz="2400" dirty="0"/>
              <a:t>States possess exclusive power to enact laws to protect welfare, health, and safety.</a:t>
            </a:r>
          </a:p>
          <a:p>
            <a:pPr marL="838200" lvl="1" indent="-322263" defTabSz="1031875">
              <a:lnSpc>
                <a:spcPct val="90000"/>
              </a:lnSpc>
            </a:pPr>
            <a:r>
              <a:rPr lang="en-US" sz="2400" dirty="0"/>
              <a:t>The Fifth Amendment prohibits depriving any person of life, liberty or happiness.</a:t>
            </a:r>
          </a:p>
          <a:p>
            <a:pPr marL="838200" lvl="1" indent="-322263" defTabSz="1031875">
              <a:lnSpc>
                <a:spcPct val="90000"/>
              </a:lnSpc>
            </a:pPr>
            <a:r>
              <a:rPr lang="en-US" sz="2400" dirty="0"/>
              <a:t>Federal supremacy means that the U.S. Constitution is the supreme law of the land.</a:t>
            </a:r>
          </a:p>
        </p:txBody>
      </p:sp>
      <p:sp>
        <p:nvSpPr>
          <p:cNvPr id="24579" name="Rectangle 2">
            <a:extLst>
              <a:ext uri="{FF2B5EF4-FFF2-40B4-BE49-F238E27FC236}">
                <a16:creationId xmlns:a16="http://schemas.microsoft.com/office/drawing/2014/main" xmlns="" id="{930C08D7-4C3E-4590-A6BE-C14E4C0CF48B}"/>
              </a:ext>
            </a:extLst>
          </p:cNvPr>
          <p:cNvSpPr>
            <a:spLocks noGrp="1" noChangeArrowheads="1"/>
          </p:cNvSpPr>
          <p:nvPr>
            <p:ph type="title"/>
          </p:nvPr>
        </p:nvSpPr>
        <p:spPr>
          <a:xfrm>
            <a:off x="838200" y="0"/>
            <a:ext cx="7391400" cy="990600"/>
          </a:xfrm>
        </p:spPr>
        <p:txBody>
          <a:bodyPr/>
          <a:lstStyle/>
          <a:p>
            <a:pPr defTabSz="1031875"/>
            <a:r>
              <a:rPr lang="en-US" altLang="en-US"/>
              <a:t>Test Your Knowledge</a:t>
            </a:r>
            <a:endParaRPr lang="en-US" altLang="en-US" sz="4700"/>
          </a:p>
        </p:txBody>
      </p:sp>
    </p:spTree>
    <p:extLst>
      <p:ext uri="{BB962C8B-B14F-4D97-AF65-F5344CB8AC3E}">
        <p14:creationId xmlns:p14="http://schemas.microsoft.com/office/powerpoint/2010/main" val="2168449178"/>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a:extLst>
              <a:ext uri="{FF2B5EF4-FFF2-40B4-BE49-F238E27FC236}">
                <a16:creationId xmlns:a16="http://schemas.microsoft.com/office/drawing/2014/main" xmlns="" id="{4DF176DB-3F4A-473A-9029-A0D7F896E31F}"/>
              </a:ext>
            </a:extLst>
          </p:cNvPr>
          <p:cNvSpPr>
            <a:spLocks noGrp="1" noChangeArrowheads="1"/>
          </p:cNvSpPr>
          <p:nvPr>
            <p:ph type="body" idx="1"/>
          </p:nvPr>
        </p:nvSpPr>
        <p:spPr>
          <a:xfrm>
            <a:off x="381000" y="1371600"/>
            <a:ext cx="8335963" cy="4357688"/>
          </a:xfrm>
        </p:spPr>
        <p:txBody>
          <a:bodyPr/>
          <a:lstStyle/>
          <a:p>
            <a:pPr marL="385763" indent="-385763" defTabSz="1031875">
              <a:lnSpc>
                <a:spcPct val="90000"/>
              </a:lnSpc>
            </a:pPr>
            <a:r>
              <a:rPr lang="en-US" altLang="en-US" i="1"/>
              <a:t>True=A, False = B</a:t>
            </a:r>
          </a:p>
          <a:p>
            <a:pPr marL="838200" lvl="1" indent="-322263" defTabSz="1031875">
              <a:lnSpc>
                <a:spcPct val="90000"/>
              </a:lnSpc>
            </a:pPr>
            <a:r>
              <a:rPr lang="en-US" altLang="en-US"/>
              <a:t>The Federal government may not interfere with interstate commerce</a:t>
            </a:r>
          </a:p>
          <a:p>
            <a:pPr marL="838200" lvl="1" indent="-322263" defTabSz="1031875">
              <a:lnSpc>
                <a:spcPct val="90000"/>
              </a:lnSpc>
            </a:pPr>
            <a:r>
              <a:rPr lang="en-US" altLang="en-US"/>
              <a:t>The federal government may not restrict individual or commercial speech</a:t>
            </a:r>
          </a:p>
          <a:p>
            <a:pPr marL="838200" lvl="1" indent="-322263" defTabSz="1031875">
              <a:lnSpc>
                <a:spcPct val="90000"/>
              </a:lnSpc>
            </a:pPr>
            <a:r>
              <a:rPr lang="en-US" altLang="en-US"/>
              <a:t>Constitutional limitations on governmental power includes the Fifth Amendment</a:t>
            </a:r>
          </a:p>
          <a:p>
            <a:pPr marL="838200" lvl="1" indent="-322263" defTabSz="1031875">
              <a:lnSpc>
                <a:spcPct val="90000"/>
              </a:lnSpc>
            </a:pPr>
            <a:r>
              <a:rPr lang="en-US" altLang="en-US"/>
              <a:t>The “takings clause” means that the federal government cannot take away an individual’s freedom</a:t>
            </a:r>
          </a:p>
        </p:txBody>
      </p:sp>
      <p:sp>
        <p:nvSpPr>
          <p:cNvPr id="24579" name="Rectangle 2">
            <a:extLst>
              <a:ext uri="{FF2B5EF4-FFF2-40B4-BE49-F238E27FC236}">
                <a16:creationId xmlns:a16="http://schemas.microsoft.com/office/drawing/2014/main" xmlns="" id="{930C08D7-4C3E-4590-A6BE-C14E4C0CF48B}"/>
              </a:ext>
            </a:extLst>
          </p:cNvPr>
          <p:cNvSpPr>
            <a:spLocks noGrp="1" noChangeArrowheads="1"/>
          </p:cNvSpPr>
          <p:nvPr>
            <p:ph type="title"/>
          </p:nvPr>
        </p:nvSpPr>
        <p:spPr>
          <a:xfrm>
            <a:off x="838200" y="0"/>
            <a:ext cx="7391400" cy="990600"/>
          </a:xfrm>
        </p:spPr>
        <p:txBody>
          <a:bodyPr/>
          <a:lstStyle/>
          <a:p>
            <a:pPr defTabSz="1031875"/>
            <a:r>
              <a:rPr lang="en-US" altLang="en-US"/>
              <a:t>Test Your Knowledge</a:t>
            </a:r>
            <a:endParaRPr lang="en-US" altLang="en-US" sz="4700"/>
          </a:p>
        </p:txBody>
      </p:sp>
    </p:spTree>
    <p:extLst>
      <p:ext uri="{BB962C8B-B14F-4D97-AF65-F5344CB8AC3E}">
        <p14:creationId xmlns:p14="http://schemas.microsoft.com/office/powerpoint/2010/main" val="103120251"/>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a:extLst>
              <a:ext uri="{FF2B5EF4-FFF2-40B4-BE49-F238E27FC236}">
                <a16:creationId xmlns:a16="http://schemas.microsoft.com/office/drawing/2014/main" xmlns="" id="{62F0E714-3160-4D0B-AA90-9FDE8C886728}"/>
              </a:ext>
            </a:extLst>
          </p:cNvPr>
          <p:cNvSpPr>
            <a:spLocks noGrp="1" noChangeArrowheads="1"/>
          </p:cNvSpPr>
          <p:nvPr>
            <p:ph type="body" idx="1"/>
          </p:nvPr>
        </p:nvSpPr>
        <p:spPr>
          <a:xfrm>
            <a:off x="381000" y="1433513"/>
            <a:ext cx="8545513" cy="4433887"/>
          </a:xfrm>
        </p:spPr>
        <p:txBody>
          <a:bodyPr/>
          <a:lstStyle/>
          <a:p>
            <a:pPr marL="385763" indent="-385763" defTabSz="1031875"/>
            <a:r>
              <a:rPr lang="en-US" altLang="en-US" i="1"/>
              <a:t>Multiple Choice</a:t>
            </a:r>
          </a:p>
          <a:p>
            <a:pPr marL="838200" lvl="1" indent="-322263" defTabSz="1031875"/>
            <a:r>
              <a:rPr lang="en-US" altLang="en-US"/>
              <a:t>Courts apply a means-ends test to review an allegedly unconstitutional statute.  Which level of scrutiny applies to a statute that gives benefits to people based on their religion?</a:t>
            </a:r>
          </a:p>
          <a:p>
            <a:pPr marL="1546225" lvl="2" indent="-514350" defTabSz="1031875">
              <a:buFont typeface="Century Gothic" panose="020B0502020202020204" pitchFamily="34" charset="0"/>
              <a:buAutoNum type="alphaLcParenR"/>
            </a:pPr>
            <a:r>
              <a:rPr lang="en-US" altLang="en-US" sz="2600"/>
              <a:t>Minimal scrutiny</a:t>
            </a:r>
          </a:p>
          <a:p>
            <a:pPr marL="1546225" lvl="2" indent="-514350" defTabSz="1031875">
              <a:buFont typeface="Century Gothic" panose="020B0502020202020204" pitchFamily="34" charset="0"/>
              <a:buAutoNum type="alphaLcParenR"/>
            </a:pPr>
            <a:r>
              <a:rPr lang="en-US" altLang="en-US" sz="2600"/>
              <a:t>Intermediate scrutiny</a:t>
            </a:r>
          </a:p>
          <a:p>
            <a:pPr marL="1546225" lvl="2" indent="-514350" defTabSz="1031875">
              <a:buFont typeface="Century Gothic" panose="020B0502020202020204" pitchFamily="34" charset="0"/>
              <a:buAutoNum type="alphaLcParenR"/>
            </a:pPr>
            <a:r>
              <a:rPr lang="en-US" altLang="en-US" sz="2600"/>
              <a:t>Strict scrutiny</a:t>
            </a:r>
          </a:p>
        </p:txBody>
      </p:sp>
      <p:sp>
        <p:nvSpPr>
          <p:cNvPr id="25603" name="Rectangle 2">
            <a:extLst>
              <a:ext uri="{FF2B5EF4-FFF2-40B4-BE49-F238E27FC236}">
                <a16:creationId xmlns:a16="http://schemas.microsoft.com/office/drawing/2014/main" xmlns="" id="{2C821BCE-7494-4AD2-BC86-A82EFD8B792E}"/>
              </a:ext>
            </a:extLst>
          </p:cNvPr>
          <p:cNvSpPr>
            <a:spLocks noGrp="1" noChangeArrowheads="1"/>
          </p:cNvSpPr>
          <p:nvPr>
            <p:ph type="title"/>
          </p:nvPr>
        </p:nvSpPr>
        <p:spPr>
          <a:xfrm>
            <a:off x="838200" y="0"/>
            <a:ext cx="7391400" cy="990600"/>
          </a:xfrm>
        </p:spPr>
        <p:txBody>
          <a:bodyPr/>
          <a:lstStyle/>
          <a:p>
            <a:pPr defTabSz="1031875"/>
            <a:r>
              <a:rPr lang="en-US" altLang="en-US"/>
              <a:t>Test Your Knowledge</a:t>
            </a:r>
            <a:endParaRPr lang="en-US" altLang="en-US" sz="4700"/>
          </a:p>
        </p:txBody>
      </p:sp>
    </p:spTree>
    <p:extLst>
      <p:ext uri="{BB962C8B-B14F-4D97-AF65-F5344CB8AC3E}">
        <p14:creationId xmlns:p14="http://schemas.microsoft.com/office/powerpoint/2010/main" val="3629158038"/>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a:extLst>
              <a:ext uri="{FF2B5EF4-FFF2-40B4-BE49-F238E27FC236}">
                <a16:creationId xmlns:a16="http://schemas.microsoft.com/office/drawing/2014/main" xmlns="" id="{93C64543-B337-4258-8D55-29BB394A07F1}"/>
              </a:ext>
            </a:extLst>
          </p:cNvPr>
          <p:cNvSpPr>
            <a:spLocks noGrp="1" noChangeArrowheads="1"/>
          </p:cNvSpPr>
          <p:nvPr>
            <p:ph type="body" idx="1"/>
          </p:nvPr>
        </p:nvSpPr>
        <p:spPr>
          <a:xfrm>
            <a:off x="457200" y="1433513"/>
            <a:ext cx="8469313" cy="3519487"/>
          </a:xfrm>
        </p:spPr>
        <p:txBody>
          <a:bodyPr/>
          <a:lstStyle/>
          <a:p>
            <a:pPr marL="385763" indent="-385763" defTabSz="1031875"/>
            <a:r>
              <a:rPr lang="en-US" altLang="en-US" i="1"/>
              <a:t>Multiple Choice</a:t>
            </a:r>
          </a:p>
          <a:p>
            <a:pPr marL="838200" lvl="1" indent="-322263" defTabSz="1031875"/>
            <a:r>
              <a:rPr lang="en-US" altLang="en-US" sz="3000"/>
              <a:t>Substantive due process refers to a prohibition against:</a:t>
            </a:r>
          </a:p>
          <a:p>
            <a:pPr marL="1546225" lvl="2" indent="-514350" defTabSz="1031875">
              <a:buFont typeface="Century Gothic" panose="020B0502020202020204" pitchFamily="34" charset="0"/>
              <a:buAutoNum type="alphaLcParenR"/>
            </a:pPr>
            <a:r>
              <a:rPr lang="en-US" altLang="en-US" sz="2800"/>
              <a:t>Unreasonable procedures</a:t>
            </a:r>
          </a:p>
          <a:p>
            <a:pPr marL="1546225" lvl="2" indent="-514350" defTabSz="1031875">
              <a:buFont typeface="Century Gothic" panose="020B0502020202020204" pitchFamily="34" charset="0"/>
              <a:buAutoNum type="alphaLcParenR"/>
            </a:pPr>
            <a:r>
              <a:rPr lang="en-US" altLang="en-US" sz="2800"/>
              <a:t>Unreasonable laws</a:t>
            </a:r>
          </a:p>
          <a:p>
            <a:pPr marL="1546225" lvl="2" indent="-514350" defTabSz="1031875">
              <a:buFont typeface="Century Gothic" panose="020B0502020202020204" pitchFamily="34" charset="0"/>
              <a:buAutoNum type="alphaLcParenR"/>
            </a:pPr>
            <a:r>
              <a:rPr lang="en-US" altLang="en-US" sz="2800"/>
              <a:t>Unreasonable (unfair) results</a:t>
            </a:r>
          </a:p>
        </p:txBody>
      </p:sp>
      <p:sp>
        <p:nvSpPr>
          <p:cNvPr id="26627" name="Rectangle 2">
            <a:extLst>
              <a:ext uri="{FF2B5EF4-FFF2-40B4-BE49-F238E27FC236}">
                <a16:creationId xmlns:a16="http://schemas.microsoft.com/office/drawing/2014/main" xmlns="" id="{8DA245F4-BF81-4B0A-9D9E-21F6DC5EF07F}"/>
              </a:ext>
            </a:extLst>
          </p:cNvPr>
          <p:cNvSpPr>
            <a:spLocks noGrp="1" noChangeArrowheads="1"/>
          </p:cNvSpPr>
          <p:nvPr>
            <p:ph type="title"/>
          </p:nvPr>
        </p:nvSpPr>
        <p:spPr>
          <a:xfrm>
            <a:off x="838200" y="0"/>
            <a:ext cx="7391400" cy="990600"/>
          </a:xfrm>
        </p:spPr>
        <p:txBody>
          <a:bodyPr/>
          <a:lstStyle/>
          <a:p>
            <a:pPr defTabSz="1031875"/>
            <a:r>
              <a:rPr lang="en-US" altLang="en-US"/>
              <a:t>Test Your Knowledge</a:t>
            </a:r>
            <a:endParaRPr lang="en-US" altLang="en-US" sz="4700"/>
          </a:p>
        </p:txBody>
      </p:sp>
    </p:spTree>
    <p:extLst>
      <p:ext uri="{BB962C8B-B14F-4D97-AF65-F5344CB8AC3E}">
        <p14:creationId xmlns:p14="http://schemas.microsoft.com/office/powerpoint/2010/main" val="2847118225"/>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xmlns="" id="{5B62F90E-4275-42AA-A4C5-B29AC4A4D37C}"/>
              </a:ext>
            </a:extLst>
          </p:cNvPr>
          <p:cNvSpPr>
            <a:spLocks noGrp="1" noChangeArrowheads="1"/>
          </p:cNvSpPr>
          <p:nvPr>
            <p:ph type="title"/>
          </p:nvPr>
        </p:nvSpPr>
        <p:spPr>
          <a:xfrm>
            <a:off x="1219200" y="0"/>
            <a:ext cx="6464300" cy="990600"/>
          </a:xfrm>
        </p:spPr>
        <p:txBody>
          <a:bodyPr lIns="92071" tIns="46036" rIns="92071" bIns="46036"/>
          <a:lstStyle/>
          <a:p>
            <a:pPr defTabSz="1031875"/>
            <a:r>
              <a:rPr lang="en-US" altLang="en-US"/>
              <a:t>Thought Question</a:t>
            </a:r>
          </a:p>
        </p:txBody>
      </p:sp>
      <p:pic>
        <p:nvPicPr>
          <p:cNvPr id="27651" name="Picture 4" descr="74042 US Sup Ct longshot">
            <a:extLst>
              <a:ext uri="{FF2B5EF4-FFF2-40B4-BE49-F238E27FC236}">
                <a16:creationId xmlns:a16="http://schemas.microsoft.com/office/drawing/2014/main" xmlns="" id="{EE2D7832-5049-4709-B409-E0A2372398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21301"/>
          <a:stretch>
            <a:fillRect/>
          </a:stretch>
        </p:blipFill>
        <p:spPr bwMode="auto">
          <a:xfrm>
            <a:off x="1606550" y="2647950"/>
            <a:ext cx="6453188"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2" name="Rectangle 7">
            <a:extLst>
              <a:ext uri="{FF2B5EF4-FFF2-40B4-BE49-F238E27FC236}">
                <a16:creationId xmlns:a16="http://schemas.microsoft.com/office/drawing/2014/main" xmlns="" id="{383260CB-5DFB-4F5D-B925-87668D83BA52}"/>
              </a:ext>
            </a:extLst>
          </p:cNvPr>
          <p:cNvSpPr>
            <a:spLocks noGrp="1" noChangeArrowheads="1"/>
          </p:cNvSpPr>
          <p:nvPr>
            <p:ph type="body" idx="1"/>
          </p:nvPr>
        </p:nvSpPr>
        <p:spPr>
          <a:xfrm>
            <a:off x="423863" y="1433513"/>
            <a:ext cx="8502650" cy="1081087"/>
          </a:xfrm>
        </p:spPr>
        <p:txBody>
          <a:bodyPr/>
          <a:lstStyle/>
          <a:p>
            <a:pPr marL="385763" indent="-385763" defTabSz="1031875"/>
            <a:r>
              <a:rPr lang="en-US" altLang="en-US"/>
              <a:t>What constitutional issues are important to you?</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xmlns="" id="{208C32C1-B7AB-43B8-A517-34D5F921EE7F}"/>
              </a:ext>
            </a:extLst>
          </p:cNvPr>
          <p:cNvSpPr>
            <a:spLocks noGrp="1" noChangeArrowheads="1"/>
          </p:cNvSpPr>
          <p:nvPr>
            <p:ph type="title"/>
          </p:nvPr>
        </p:nvSpPr>
        <p:spPr>
          <a:xfrm>
            <a:off x="304800" y="152400"/>
            <a:ext cx="8458200" cy="838200"/>
          </a:xfrm>
        </p:spPr>
        <p:txBody>
          <a:bodyPr/>
          <a:lstStyle/>
          <a:p>
            <a:pPr defTabSz="1031875"/>
            <a:r>
              <a:rPr lang="en-US" altLang="en-US"/>
              <a:t>System of Checks &amp; Balances</a:t>
            </a:r>
          </a:p>
        </p:txBody>
      </p:sp>
      <p:sp>
        <p:nvSpPr>
          <p:cNvPr id="6147" name="Rectangle 3">
            <a:extLst>
              <a:ext uri="{FF2B5EF4-FFF2-40B4-BE49-F238E27FC236}">
                <a16:creationId xmlns:a16="http://schemas.microsoft.com/office/drawing/2014/main" xmlns="" id="{8EBD4B36-6140-4A77-9B28-3E568A27B4C2}"/>
              </a:ext>
            </a:extLst>
          </p:cNvPr>
          <p:cNvSpPr>
            <a:spLocks noGrp="1" noChangeArrowheads="1"/>
          </p:cNvSpPr>
          <p:nvPr>
            <p:ph type="body" idx="1"/>
          </p:nvPr>
        </p:nvSpPr>
        <p:spPr>
          <a:xfrm>
            <a:off x="381000" y="1371600"/>
            <a:ext cx="8458200" cy="2743200"/>
          </a:xfrm>
        </p:spPr>
        <p:txBody>
          <a:bodyPr/>
          <a:lstStyle/>
          <a:p>
            <a:pPr marL="385763" indent="-385763" defTabSz="1031875"/>
            <a:r>
              <a:rPr lang="en-US" altLang="en-US" sz="3000"/>
              <a:t>No single branch may control government</a:t>
            </a:r>
          </a:p>
          <a:p>
            <a:pPr marL="385763" indent="-385763" defTabSz="1031875"/>
            <a:r>
              <a:rPr lang="en-US" altLang="en-US" sz="3000"/>
              <a:t>Supreme Court has power of judicial review</a:t>
            </a:r>
          </a:p>
          <a:p>
            <a:pPr marL="385763" indent="-385763" defTabSz="1031875"/>
            <a:r>
              <a:rPr lang="en-US" altLang="en-US" sz="3000"/>
              <a:t>States reserve certain powers</a:t>
            </a:r>
          </a:p>
          <a:p>
            <a:pPr marL="385763" indent="-385763" defTabSz="1031875"/>
            <a:r>
              <a:rPr lang="en-US" altLang="en-US" sz="3000"/>
              <a:t>Federal powers are limited</a:t>
            </a:r>
          </a:p>
        </p:txBody>
      </p:sp>
      <p:pic>
        <p:nvPicPr>
          <p:cNvPr id="6148" name="Picture 4" descr="3 branches govt">
            <a:extLst>
              <a:ext uri="{FF2B5EF4-FFF2-40B4-BE49-F238E27FC236}">
                <a16:creationId xmlns:a16="http://schemas.microsoft.com/office/drawing/2014/main" xmlns="" id="{49B55A5A-8993-4375-A84F-AFE22BBCF43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95800" y="4191000"/>
            <a:ext cx="2376488" cy="2370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xmlns="" id="{FECD0C0F-46B3-4D1D-BFF3-CFB49783507A}"/>
              </a:ext>
            </a:extLst>
          </p:cNvPr>
          <p:cNvSpPr>
            <a:spLocks noGrp="1" noChangeArrowheads="1"/>
          </p:cNvSpPr>
          <p:nvPr>
            <p:ph type="title"/>
          </p:nvPr>
        </p:nvSpPr>
        <p:spPr>
          <a:xfrm>
            <a:off x="914400" y="0"/>
            <a:ext cx="7250113" cy="990600"/>
          </a:xfrm>
        </p:spPr>
        <p:txBody>
          <a:bodyPr/>
          <a:lstStyle/>
          <a:p>
            <a:pPr defTabSz="1031875"/>
            <a:r>
              <a:rPr lang="en-US" altLang="en-US"/>
              <a:t>The Power to Regulate</a:t>
            </a:r>
          </a:p>
        </p:txBody>
      </p:sp>
      <p:sp>
        <p:nvSpPr>
          <p:cNvPr id="12291" name="Rectangle 3">
            <a:extLst>
              <a:ext uri="{FF2B5EF4-FFF2-40B4-BE49-F238E27FC236}">
                <a16:creationId xmlns:a16="http://schemas.microsoft.com/office/drawing/2014/main" xmlns="" id="{A936BBCB-DBE3-4454-9700-B015AD32EDDF}"/>
              </a:ext>
            </a:extLst>
          </p:cNvPr>
          <p:cNvSpPr>
            <a:spLocks noGrp="1" noChangeArrowheads="1"/>
          </p:cNvSpPr>
          <p:nvPr>
            <p:ph type="body" idx="1"/>
          </p:nvPr>
        </p:nvSpPr>
        <p:spPr>
          <a:xfrm>
            <a:off x="444500" y="1498600"/>
            <a:ext cx="8355013" cy="5435600"/>
          </a:xfrm>
        </p:spPr>
        <p:txBody>
          <a:bodyPr/>
          <a:lstStyle/>
          <a:p>
            <a:pPr marL="385445" indent="-385445" defTabSz="1031875">
              <a:defRPr/>
            </a:pPr>
            <a:r>
              <a:rPr lang="en-US" altLang="en-US" sz="3000" b="1"/>
              <a:t>Federal </a:t>
            </a:r>
            <a:r>
              <a:rPr lang="en-US" altLang="en-US" sz="3000"/>
              <a:t>government has </a:t>
            </a:r>
            <a:r>
              <a:rPr lang="en-US" altLang="en-US" sz="3000" b="1"/>
              <a:t>exclusive power </a:t>
            </a:r>
            <a:r>
              <a:rPr lang="en-US" altLang="en-US" sz="3000"/>
              <a:t>to administer certain national concerns, such as war and currency</a:t>
            </a:r>
            <a:endParaRPr lang="en-US"/>
          </a:p>
          <a:p>
            <a:pPr marL="385445" indent="-385445" defTabSz="1031875">
              <a:defRPr/>
            </a:pPr>
            <a:r>
              <a:rPr lang="en-US" altLang="en-US" sz="3000" b="1"/>
              <a:t>Federalism: </a:t>
            </a:r>
            <a:r>
              <a:rPr lang="en-US" altLang="en-US" sz="3000"/>
              <a:t>Some powers are </a:t>
            </a:r>
            <a:r>
              <a:rPr lang="en-US" altLang="en-US" sz="3000" b="1"/>
              <a:t>shared </a:t>
            </a:r>
            <a:r>
              <a:rPr lang="en-US" altLang="en-US" sz="3000"/>
              <a:t>with the states</a:t>
            </a:r>
          </a:p>
          <a:p>
            <a:pPr marL="838200" lvl="1" indent="-321945" defTabSz="1031875">
              <a:defRPr/>
            </a:pPr>
            <a:r>
              <a:rPr lang="en-US" altLang="en-US"/>
              <a:t>Example:  power to tax, power to spend</a:t>
            </a:r>
          </a:p>
          <a:p>
            <a:pPr marL="385445" indent="-385445" defTabSz="1031875">
              <a:defRPr/>
            </a:pPr>
            <a:r>
              <a:rPr lang="en-US" altLang="en-US" sz="3000" b="1"/>
              <a:t>States</a:t>
            </a:r>
            <a:r>
              <a:rPr lang="en-US" altLang="en-US" sz="3000"/>
              <a:t> possess </a:t>
            </a:r>
            <a:r>
              <a:rPr lang="en-US" altLang="en-US" sz="3000" b="1"/>
              <a:t>exclusive power </a:t>
            </a:r>
            <a:r>
              <a:rPr lang="en-US" altLang="en-US" sz="3000"/>
              <a:t>to enact laws to protect general welfare, health, and safety</a:t>
            </a:r>
          </a:p>
          <a:p>
            <a:pPr marL="0" indent="0" defTabSz="1031875">
              <a:buFontTx/>
              <a:buNone/>
              <a:defRPr/>
            </a:pPr>
            <a:r>
              <a:rPr lang="en-US" altLang="en-US" sz="2400">
                <a:hlinkClick r:id="rId3"/>
              </a:rPr>
              <a:t>https://www.childwelfare.gov/systemwide/laws_policies/statutes/witnessdv.pdf</a:t>
            </a:r>
            <a:endParaRPr lang="en-US" altLang="en-US" sz="2400"/>
          </a:p>
          <a:p>
            <a:pPr marL="385445" indent="-385445" defTabSz="1031875">
              <a:defRPr/>
            </a:pPr>
            <a:endParaRPr lang="en-US" altLang="en-US" sz="300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xmlns="" id="{16AB4A29-6A75-41CF-984A-4C70CF56878E}"/>
              </a:ext>
            </a:extLst>
          </p:cNvPr>
          <p:cNvSpPr>
            <a:spLocks noGrp="1" noChangeArrowheads="1"/>
          </p:cNvSpPr>
          <p:nvPr>
            <p:ph type="title"/>
          </p:nvPr>
        </p:nvSpPr>
        <p:spPr>
          <a:xfrm>
            <a:off x="1447800" y="0"/>
            <a:ext cx="6218238" cy="990600"/>
          </a:xfrm>
        </p:spPr>
        <p:txBody>
          <a:bodyPr/>
          <a:lstStyle/>
          <a:p>
            <a:pPr defTabSz="1031875"/>
            <a:r>
              <a:rPr lang="en-US" altLang="en-US"/>
              <a:t>Federal Supremacy</a:t>
            </a:r>
          </a:p>
        </p:txBody>
      </p:sp>
      <p:sp>
        <p:nvSpPr>
          <p:cNvPr id="8195" name="Rectangle 3">
            <a:extLst>
              <a:ext uri="{FF2B5EF4-FFF2-40B4-BE49-F238E27FC236}">
                <a16:creationId xmlns:a16="http://schemas.microsoft.com/office/drawing/2014/main" xmlns="" id="{5B121E4B-07B5-4420-80EF-20A83530F942}"/>
              </a:ext>
            </a:extLst>
          </p:cNvPr>
          <p:cNvSpPr>
            <a:spLocks noGrp="1" noChangeArrowheads="1"/>
          </p:cNvSpPr>
          <p:nvPr>
            <p:ph type="body" sz="half" idx="1"/>
          </p:nvPr>
        </p:nvSpPr>
        <p:spPr>
          <a:xfrm>
            <a:off x="304800" y="1752600"/>
            <a:ext cx="4800600" cy="3457575"/>
          </a:xfrm>
        </p:spPr>
        <p:txBody>
          <a:bodyPr/>
          <a:lstStyle/>
          <a:p>
            <a:pPr marL="385763" indent="-385763" defTabSz="1031875"/>
            <a:r>
              <a:rPr lang="en-US" altLang="en-US"/>
              <a:t>The Constitution and statutes enacted by Congress, including treaties, are supreme law of the land </a:t>
            </a:r>
          </a:p>
          <a:p>
            <a:pPr marL="838200" lvl="1" indent="-322263" defTabSz="1031875"/>
            <a:r>
              <a:rPr lang="en-US" altLang="en-US" sz="3000" b="1"/>
              <a:t>Article VI, Clause 2</a:t>
            </a:r>
          </a:p>
        </p:txBody>
      </p:sp>
      <p:pic>
        <p:nvPicPr>
          <p:cNvPr id="8196" name="Picture 4" descr="Constitution still life.MH.jpg">
            <a:extLst>
              <a:ext uri="{FF2B5EF4-FFF2-40B4-BE49-F238E27FC236}">
                <a16:creationId xmlns:a16="http://schemas.microsoft.com/office/drawing/2014/main" xmlns="" id="{A460C4C1-5524-47C1-B44E-B6CAA7CFC1AC}"/>
              </a:ext>
            </a:extLst>
          </p:cNvPr>
          <p:cNvPicPr>
            <a:picLocks noChangeAspect="1"/>
          </p:cNvPicPr>
          <p:nvPr/>
        </p:nvPicPr>
        <p:blipFill>
          <a:blip r:embed="rId3">
            <a:extLst>
              <a:ext uri="{28A0092B-C50C-407E-A947-70E740481C1C}">
                <a14:useLocalDpi xmlns:a14="http://schemas.microsoft.com/office/drawing/2010/main" val="0"/>
              </a:ext>
            </a:extLst>
          </a:blip>
          <a:srcRect t="4800" b="2400"/>
          <a:stretch>
            <a:fillRect/>
          </a:stretch>
        </p:blipFill>
        <p:spPr bwMode="auto">
          <a:xfrm>
            <a:off x="5562600" y="1219200"/>
            <a:ext cx="3316288" cy="479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xmlns="" id="{A415251F-A7EA-4328-B5B6-CA72E63EABCB}"/>
              </a:ext>
            </a:extLst>
          </p:cNvPr>
          <p:cNvSpPr>
            <a:spLocks noGrp="1" noChangeArrowheads="1"/>
          </p:cNvSpPr>
          <p:nvPr>
            <p:ph type="title"/>
          </p:nvPr>
        </p:nvSpPr>
        <p:spPr>
          <a:xfrm>
            <a:off x="1143000" y="0"/>
            <a:ext cx="6599238" cy="990600"/>
          </a:xfrm>
        </p:spPr>
        <p:txBody>
          <a:bodyPr/>
          <a:lstStyle/>
          <a:p>
            <a:pPr defTabSz="1031875"/>
            <a:r>
              <a:rPr lang="en-US" altLang="en-US"/>
              <a:t>Federal Preemption</a:t>
            </a:r>
          </a:p>
        </p:txBody>
      </p:sp>
      <p:sp>
        <p:nvSpPr>
          <p:cNvPr id="9219" name="Rectangle 3">
            <a:extLst>
              <a:ext uri="{FF2B5EF4-FFF2-40B4-BE49-F238E27FC236}">
                <a16:creationId xmlns:a16="http://schemas.microsoft.com/office/drawing/2014/main" xmlns="" id="{9D60EDBE-7CFB-4CD9-977F-71F4A6454411}"/>
              </a:ext>
            </a:extLst>
          </p:cNvPr>
          <p:cNvSpPr>
            <a:spLocks noGrp="1" noChangeArrowheads="1"/>
          </p:cNvSpPr>
          <p:nvPr>
            <p:ph type="body" idx="1"/>
          </p:nvPr>
        </p:nvSpPr>
        <p:spPr>
          <a:xfrm>
            <a:off x="511175" y="1433513"/>
            <a:ext cx="8256588" cy="4433887"/>
          </a:xfrm>
        </p:spPr>
        <p:txBody>
          <a:bodyPr/>
          <a:lstStyle/>
          <a:p>
            <a:pPr marL="385763" indent="-385763" defTabSz="1031875"/>
            <a:r>
              <a:rPr lang="en-US" altLang="en-US" sz="3000" b="1"/>
              <a:t>Article I, Section 8</a:t>
            </a:r>
            <a:r>
              <a:rPr lang="en-US" altLang="en-US" sz="3000"/>
              <a:t> lists issues on which Congress may pass statutes </a:t>
            </a:r>
          </a:p>
          <a:p>
            <a:pPr marL="385763" indent="-385763" defTabSz="1031875"/>
            <a:r>
              <a:rPr lang="en-US" altLang="en-US" sz="3000"/>
              <a:t>Thus, if Congress enacts a law on a certain issue, then Congress “</a:t>
            </a:r>
            <a:r>
              <a:rPr lang="en-US" altLang="en-US" sz="3000" b="1"/>
              <a:t>preempts</a:t>
            </a:r>
            <a:r>
              <a:rPr lang="en-US" altLang="en-US" sz="3000"/>
              <a:t>” state regulation of that issue</a:t>
            </a:r>
          </a:p>
          <a:p>
            <a:pPr marL="838200" lvl="1" indent="-322263" defTabSz="1031875"/>
            <a:r>
              <a:rPr lang="en-US" altLang="en-US"/>
              <a:t>Example: Congress enacted the Civil Rights Act of 1964, thus a state cannot enact a law </a:t>
            </a:r>
            <a:r>
              <a:rPr lang="en-US" altLang="en-US" i="1"/>
              <a:t>allowing</a:t>
            </a:r>
            <a:r>
              <a:rPr lang="en-US" altLang="en-US"/>
              <a:t> discrimination based on race, religion, or gender</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xmlns="" id="{A415251F-A7EA-4328-B5B6-CA72E63EABCB}"/>
              </a:ext>
            </a:extLst>
          </p:cNvPr>
          <p:cNvSpPr>
            <a:spLocks noGrp="1" noChangeArrowheads="1"/>
          </p:cNvSpPr>
          <p:nvPr>
            <p:ph type="title"/>
          </p:nvPr>
        </p:nvSpPr>
        <p:spPr>
          <a:xfrm>
            <a:off x="764931" y="0"/>
            <a:ext cx="8002831" cy="990600"/>
          </a:xfrm>
        </p:spPr>
        <p:txBody>
          <a:bodyPr/>
          <a:lstStyle/>
          <a:p>
            <a:pPr defTabSz="1031875"/>
            <a:r>
              <a:rPr lang="en-US" altLang="en-US" dirty="0" smtClean="0"/>
              <a:t>Role of the Supreme Court</a:t>
            </a:r>
            <a:endParaRPr lang="en-US" altLang="en-US" dirty="0"/>
          </a:p>
        </p:txBody>
      </p:sp>
      <p:sp>
        <p:nvSpPr>
          <p:cNvPr id="9219" name="Rectangle 3">
            <a:extLst>
              <a:ext uri="{FF2B5EF4-FFF2-40B4-BE49-F238E27FC236}">
                <a16:creationId xmlns:a16="http://schemas.microsoft.com/office/drawing/2014/main" xmlns="" id="{9D60EDBE-7CFB-4CD9-977F-71F4A6454411}"/>
              </a:ext>
            </a:extLst>
          </p:cNvPr>
          <p:cNvSpPr>
            <a:spLocks noGrp="1" noChangeArrowheads="1"/>
          </p:cNvSpPr>
          <p:nvPr>
            <p:ph type="body" idx="1"/>
          </p:nvPr>
        </p:nvSpPr>
        <p:spPr>
          <a:xfrm>
            <a:off x="511175" y="1433513"/>
            <a:ext cx="8256588" cy="4433887"/>
          </a:xfrm>
        </p:spPr>
        <p:txBody>
          <a:bodyPr/>
          <a:lstStyle/>
          <a:p>
            <a:pPr marL="385763" indent="-385763" defTabSz="1031875"/>
            <a:r>
              <a:rPr lang="en-US" altLang="en-US" sz="3000" b="1" dirty="0" smtClean="0"/>
              <a:t>Judicial Review:</a:t>
            </a:r>
            <a:r>
              <a:rPr lang="en-US" altLang="en-US" sz="3000" dirty="0" smtClean="0"/>
              <a:t> courts can declare the actions of other governmental bodies unconstitutional. </a:t>
            </a:r>
            <a:endParaRPr lang="en-US" altLang="en-US" sz="3000" dirty="0"/>
          </a:p>
          <a:p>
            <a:pPr marL="385763" indent="-385763" defTabSz="1031875"/>
            <a:r>
              <a:rPr lang="en-US" altLang="en-US" sz="3000" dirty="0" smtClean="0"/>
              <a:t>Marbury v. Madison (1803) The Supreme Court interpreted the Constitution to grant federal courts the power of judicial review – power to declare statute or governmental action unconstitutional and void.</a:t>
            </a:r>
            <a:endParaRPr lang="en-US" altLang="en-US" dirty="0"/>
          </a:p>
        </p:txBody>
      </p:sp>
    </p:spTree>
    <p:extLst>
      <p:ext uri="{BB962C8B-B14F-4D97-AF65-F5344CB8AC3E}">
        <p14:creationId xmlns:p14="http://schemas.microsoft.com/office/powerpoint/2010/main" val="308320699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xmlns="" id="{00E95B81-5578-44D2-9C5D-37D1A57618C7}"/>
              </a:ext>
            </a:extLst>
          </p:cNvPr>
          <p:cNvSpPr>
            <a:spLocks noGrp="1" noChangeArrowheads="1"/>
          </p:cNvSpPr>
          <p:nvPr>
            <p:ph type="title"/>
          </p:nvPr>
        </p:nvSpPr>
        <p:spPr>
          <a:xfrm>
            <a:off x="990600" y="0"/>
            <a:ext cx="7097713" cy="990600"/>
          </a:xfrm>
        </p:spPr>
        <p:txBody>
          <a:bodyPr/>
          <a:lstStyle/>
          <a:p>
            <a:pPr defTabSz="1031875"/>
            <a:r>
              <a:rPr lang="en-US" altLang="en-US"/>
              <a:t>Testing Constitutionality</a:t>
            </a:r>
          </a:p>
        </p:txBody>
      </p:sp>
      <p:sp>
        <p:nvSpPr>
          <p:cNvPr id="10243" name="Rectangle 3">
            <a:extLst>
              <a:ext uri="{FF2B5EF4-FFF2-40B4-BE49-F238E27FC236}">
                <a16:creationId xmlns:a16="http://schemas.microsoft.com/office/drawing/2014/main" xmlns="" id="{30FC38EA-AE06-47D5-B052-647C1CBF3F5B}"/>
              </a:ext>
            </a:extLst>
          </p:cNvPr>
          <p:cNvSpPr>
            <a:spLocks noGrp="1" noChangeArrowheads="1"/>
          </p:cNvSpPr>
          <p:nvPr>
            <p:ph type="body" idx="1"/>
          </p:nvPr>
        </p:nvSpPr>
        <p:spPr>
          <a:xfrm>
            <a:off x="381000" y="1447800"/>
            <a:ext cx="8408988" cy="4876800"/>
          </a:xfrm>
        </p:spPr>
        <p:txBody>
          <a:bodyPr/>
          <a:lstStyle/>
          <a:p>
            <a:pPr marL="385763" indent="-385763" defTabSz="1031875">
              <a:lnSpc>
                <a:spcPct val="90000"/>
              </a:lnSpc>
            </a:pPr>
            <a:r>
              <a:rPr lang="en-US" altLang="en-US" sz="3000" b="1"/>
              <a:t>Courts apply a means-ends test to review allegedly unconstitutional statute</a:t>
            </a:r>
          </a:p>
          <a:p>
            <a:pPr marL="838200" lvl="1" indent="-322263" defTabSz="1031875">
              <a:lnSpc>
                <a:spcPct val="90000"/>
              </a:lnSpc>
            </a:pPr>
            <a:r>
              <a:rPr lang="en-US" altLang="en-US"/>
              <a:t>Rational basis test (</a:t>
            </a:r>
            <a:r>
              <a:rPr lang="en-US" altLang="en-US" b="1"/>
              <a:t>minimal scrutiny</a:t>
            </a:r>
            <a:r>
              <a:rPr lang="en-US" altLang="en-US"/>
              <a:t>)</a:t>
            </a:r>
          </a:p>
          <a:p>
            <a:pPr marL="1289050" lvl="2" indent="-257175" defTabSz="1031875">
              <a:lnSpc>
                <a:spcPct val="90000"/>
              </a:lnSpc>
            </a:pPr>
            <a:r>
              <a:rPr lang="en-US" altLang="en-US" sz="2600"/>
              <a:t>If law has rational basis, it will stand</a:t>
            </a:r>
          </a:p>
          <a:p>
            <a:pPr marL="838200" lvl="1" indent="-322263" defTabSz="1031875">
              <a:lnSpc>
                <a:spcPct val="90000"/>
              </a:lnSpc>
            </a:pPr>
            <a:r>
              <a:rPr lang="en-US" altLang="en-US" b="1"/>
              <a:t>Intermediate scrutiny</a:t>
            </a:r>
          </a:p>
          <a:p>
            <a:pPr marL="1289050" lvl="2" indent="-257175" defTabSz="1031875">
              <a:lnSpc>
                <a:spcPct val="90000"/>
              </a:lnSpc>
            </a:pPr>
            <a:r>
              <a:rPr lang="en-US" altLang="en-US" sz="2600"/>
              <a:t>Law must substantially relate to important governmental objectives to stand</a:t>
            </a:r>
          </a:p>
          <a:p>
            <a:pPr marL="838200" lvl="1" indent="-322263" defTabSz="1031875">
              <a:lnSpc>
                <a:spcPct val="90000"/>
              </a:lnSpc>
            </a:pPr>
            <a:r>
              <a:rPr lang="en-US" altLang="en-US" b="1"/>
              <a:t>Strict scrutiny</a:t>
            </a:r>
          </a:p>
          <a:p>
            <a:pPr marL="1289050" lvl="2" indent="-257175" defTabSz="1031875">
              <a:lnSpc>
                <a:spcPct val="90000"/>
              </a:lnSpc>
            </a:pPr>
            <a:r>
              <a:rPr lang="en-US" altLang="en-US" sz="2600"/>
              <a:t>Law presumed invalid if, on its face, it is based on race, ethnicity, and religion</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xmlns="" id="{D3ACFBD5-FD2B-4869-89EC-7F8D734D2A69}"/>
              </a:ext>
            </a:extLst>
          </p:cNvPr>
          <p:cNvSpPr>
            <a:spLocks noGrp="1" noChangeArrowheads="1"/>
          </p:cNvSpPr>
          <p:nvPr>
            <p:ph type="title"/>
          </p:nvPr>
        </p:nvSpPr>
        <p:spPr>
          <a:xfrm>
            <a:off x="1143000" y="0"/>
            <a:ext cx="6391275" cy="990600"/>
          </a:xfrm>
        </p:spPr>
        <p:txBody>
          <a:bodyPr/>
          <a:lstStyle/>
          <a:p>
            <a:pPr defTabSz="1031875"/>
            <a:r>
              <a:rPr lang="en-US" altLang="en-US"/>
              <a:t>The Commerce Power</a:t>
            </a:r>
          </a:p>
        </p:txBody>
      </p:sp>
      <p:sp>
        <p:nvSpPr>
          <p:cNvPr id="15363" name="Rectangle 3">
            <a:extLst>
              <a:ext uri="{FF2B5EF4-FFF2-40B4-BE49-F238E27FC236}">
                <a16:creationId xmlns:a16="http://schemas.microsoft.com/office/drawing/2014/main" xmlns="" id="{E3381956-BFD3-413F-A0A5-98B1840B7C24}"/>
              </a:ext>
            </a:extLst>
          </p:cNvPr>
          <p:cNvSpPr>
            <a:spLocks noGrp="1" noChangeArrowheads="1"/>
          </p:cNvSpPr>
          <p:nvPr>
            <p:ph type="body" idx="1"/>
          </p:nvPr>
        </p:nvSpPr>
        <p:spPr>
          <a:xfrm>
            <a:off x="457200" y="1447800"/>
            <a:ext cx="8229600" cy="4495800"/>
          </a:xfrm>
        </p:spPr>
        <p:txBody>
          <a:bodyPr/>
          <a:lstStyle/>
          <a:p>
            <a:pPr marL="385763" indent="-385763" defTabSz="1031875">
              <a:defRPr/>
            </a:pPr>
            <a:r>
              <a:rPr lang="en-US" sz="3000" b="1"/>
              <a:t>Commerce clause </a:t>
            </a:r>
            <a:r>
              <a:rPr lang="en-US" sz="3000"/>
              <a:t>literally applies to </a:t>
            </a:r>
            <a:r>
              <a:rPr lang="en-US" sz="3000" i="1"/>
              <a:t>interstate</a:t>
            </a:r>
            <a:r>
              <a:rPr lang="en-US" sz="3000"/>
              <a:t> commerce</a:t>
            </a:r>
          </a:p>
          <a:p>
            <a:pPr marL="838200" lvl="1" indent="-322263" defTabSz="1031875">
              <a:defRPr/>
            </a:pPr>
            <a:r>
              <a:rPr lang="en-US" sz="3000" b="1"/>
              <a:t>Article I, Section 8, Clause 3</a:t>
            </a:r>
          </a:p>
          <a:p>
            <a:pPr marL="385763" indent="-385763" defTabSz="1031875">
              <a:defRPr/>
            </a:pPr>
            <a:r>
              <a:rPr lang="en-US" sz="3000"/>
              <a:t>Supreme Court has applied the power to </a:t>
            </a:r>
            <a:r>
              <a:rPr lang="en-US" sz="3000" b="1" i="1"/>
              <a:t>intrastate</a:t>
            </a:r>
            <a:r>
              <a:rPr lang="en-US" sz="3000" b="1"/>
              <a:t> commerce</a:t>
            </a:r>
            <a:r>
              <a:rPr lang="en-US" sz="3000"/>
              <a:t> when the activity affects interstate commerce</a:t>
            </a:r>
          </a:p>
          <a:p>
            <a:pPr marL="385763" indent="-385763" defTabSz="1031875">
              <a:defRPr/>
            </a:pPr>
            <a:r>
              <a:rPr lang="en-US" sz="2800" i="1"/>
              <a:t>Gonzales v. </a:t>
            </a:r>
            <a:r>
              <a:rPr lang="en-US" sz="2800" i="1" err="1"/>
              <a:t>Raich</a:t>
            </a:r>
            <a:r>
              <a:rPr lang="en-US" sz="2800"/>
              <a:t> emphasizes the far reach of the commerce power</a:t>
            </a:r>
          </a:p>
          <a:p>
            <a:pPr marL="785813" lvl="1" indent="-385763" defTabSz="1031875">
              <a:defRPr/>
            </a:pPr>
            <a:r>
              <a:rPr lang="en-US" sz="2200"/>
              <a:t>Is marijuana like wheat?</a:t>
            </a:r>
          </a:p>
        </p:txBody>
      </p:sp>
      <p:pic>
        <p:nvPicPr>
          <p:cNvPr id="11268" name="Picture 4" descr="QD-BTVol2-1779639.jpg">
            <a:extLst>
              <a:ext uri="{FF2B5EF4-FFF2-40B4-BE49-F238E27FC236}">
                <a16:creationId xmlns:a16="http://schemas.microsoft.com/office/drawing/2014/main" xmlns="" id="{8B7EDCE4-BBF2-43D6-9632-95FA6BCF6FC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5105400"/>
            <a:ext cx="2371725" cy="157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8&quot;/&gt;&lt;/object&gt;&lt;object type=&quot;3&quot; unique_id=&quot;10005&quot;&gt;&lt;property id=&quot;20148&quot; value=&quot;5&quot;/&gt;&lt;property id=&quot;20300&quot; value=&quot;Slide 2&quot;/&gt;&lt;property id=&quot;20307&quot; value=&quot;259&quot;/&gt;&lt;/object&gt;&lt;object type=&quot;3&quot; unique_id=&quot;10006&quot;&gt;&lt;property id=&quot;20148&quot; value=&quot;5&quot;/&gt;&lt;property id=&quot;20300&quot; value=&quot;Slide 3 - &amp;quot;Business and the Constitution&amp;quot;&quot;/&gt;&lt;property id=&quot;20307&quot; value=&quot;260&quot;/&gt;&lt;/object&gt;&lt;object type=&quot;3&quot; unique_id=&quot;10007&quot;&gt;&lt;property id=&quot;20148&quot; value=&quot;5&quot;/&gt;&lt;property id=&quot;20300&quot; value=&quot;Slide 4 - &amp;quot;Learning Objectives&amp;quot;&quot;/&gt;&lt;property id=&quot;20307&quot; value=&quot;265&quot;/&gt;&lt;/object&gt;&lt;object type=&quot;3&quot; unique_id=&quot;10008&quot;&gt;&lt;property id=&quot;20148&quot; value=&quot;5&quot;/&gt;&lt;property id=&quot;20300&quot; value=&quot;Slide 5 - &amp;quot;Overview of the Constitution&amp;quot;&quot;/&gt;&lt;property id=&quot;20307&quot; value=&quot;267&quot;/&gt;&lt;/object&gt;&lt;object type=&quot;3&quot; unique_id=&quot;10009&quot;&gt;&lt;property id=&quot;20148&quot; value=&quot;5&quot;/&gt;&lt;property id=&quot;20300&quot; value=&quot;Slide 6 - &amp;quot;Judicial Review&amp;quot;&quot;/&gt;&lt;property id=&quot;20307&quot; value=&quot;268&quot;/&gt;&lt;/object&gt;&lt;object type=&quot;3&quot; unique_id=&quot;10010&quot;&gt;&lt;property id=&quot;20148&quot; value=&quot;5&quot;/&gt;&lt;property id=&quot;20300&quot; value=&quot;Slide 7 - &amp;quot;System of Checks &amp;amp; Balances&amp;quot;&quot;/&gt;&lt;property id=&quot;20307&quot; value=&quot;269&quot;/&gt;&lt;/object&gt;&lt;object type=&quot;3&quot; unique_id=&quot;10011&quot;&gt;&lt;property id=&quot;20148&quot; value=&quot;5&quot;/&gt;&lt;property id=&quot;20300&quot; value=&quot;Slide 8 - &amp;quot;The Power to Regulate&amp;quot;&quot;/&gt;&lt;property id=&quot;20307&quot; value=&quot;270&quot;/&gt;&lt;/object&gt;&lt;object type=&quot;3&quot; unique_id=&quot;10012&quot;&gt;&lt;property id=&quot;20148&quot; value=&quot;5&quot;/&gt;&lt;property id=&quot;20300&quot; value=&quot;Slide 9 - &amp;quot;Federal Supremacy&amp;quot;&quot;/&gt;&lt;property id=&quot;20307&quot; value=&quot;271&quot;/&gt;&lt;/object&gt;&lt;object type=&quot;3&quot; unique_id=&quot;10013&quot;&gt;&lt;property id=&quot;20148&quot; value=&quot;5&quot;/&gt;&lt;property id=&quot;20300&quot; value=&quot;Slide 10 - &amp;quot;Federal Preemption&amp;quot;&quot;/&gt;&lt;property id=&quot;20307&quot; value=&quot;272&quot;/&gt;&lt;/object&gt;&lt;object type=&quot;3&quot; unique_id=&quot;10014&quot;&gt;&lt;property id=&quot;20148&quot; value=&quot;5&quot;/&gt;&lt;property id=&quot;20300&quot; value=&quot;Slide 11 - &amp;quot;Testing Constitutionality&amp;quot;&quot;/&gt;&lt;property id=&quot;20307&quot; value=&quot;273&quot;/&gt;&lt;/object&gt;&lt;object type=&quot;3&quot; unique_id=&quot;10015&quot;&gt;&lt;property id=&quot;20148&quot; value=&quot;5&quot;/&gt;&lt;property id=&quot;20300&quot; value=&quot;Slide 12 - &amp;quot;The Commerce Power&amp;quot;&quot;/&gt;&lt;property id=&quot;20307&quot; value=&quot;274&quot;/&gt;&lt;/object&gt;&lt;object type=&quot;3&quot; unique_id=&quot;10016&quot;&gt;&lt;property id=&quot;20148&quot; value=&quot;5&quot;/&gt;&lt;property id=&quot;20300&quot; value=&quot;Slide 13 - &amp;quot;Gonzales v. Raich&amp;quot;&quot;/&gt;&lt;property id=&quot;20307&quot; value=&quot;275&quot;/&gt;&lt;/object&gt;&lt;object type=&quot;3&quot; unique_id=&quot;10017&quot;&gt;&lt;property id=&quot;20148&quot; value=&quot;5&quot;/&gt;&lt;property id=&quot;20300&quot; value=&quot;Slide 14 - &amp;quot;Gonzales v. Raich&amp;quot;&quot;/&gt;&lt;property id=&quot;20307&quot; value=&quot;276&quot;/&gt;&lt;/object&gt;&lt;object type=&quot;3&quot; unique_id=&quot;10018&quot;&gt;&lt;property id=&quot;20148&quot; value=&quot;5&quot;/&gt;&lt;property id=&quot;20300&quot; value=&quot;Slide 15 - &amp;quot;Gonzales v. Raich&amp;quot;&quot;/&gt;&lt;property id=&quot;20307&quot; value=&quot;277&quot;/&gt;&lt;/object&gt;&lt;object type=&quot;3&quot; unique_id=&quot;10019&quot;&gt;&lt;property id=&quot;20148&quot; value=&quot;5&quot;/&gt;&lt;property id=&quot;20300&quot; value=&quot;Slide 16 - &amp;quot;Gonzales v. Raich&amp;quot;&quot;/&gt;&lt;property id=&quot;20307&quot; value=&quot;278&quot;/&gt;&lt;/object&gt;&lt;object type=&quot;3&quot; unique_id=&quot;10020&quot;&gt;&lt;property id=&quot;20148&quot; value=&quot;5&quot;/&gt;&lt;property id=&quot;20300&quot; value=&quot;Slide 17 - &amp;quot;Independent Checks on Government&amp;quot;&quot;/&gt;&lt;property id=&quot;20307&quot; value=&quot;279&quot;/&gt;&lt;/object&gt;&lt;object type=&quot;3&quot; unique_id=&quot;10021&quot;&gt;&lt;property id=&quot;20148&quot; value=&quot;5&quot;/&gt;&lt;property id=&quot;20300&quot; value=&quot;Slide 18 - &amp;quot;The First Amendment&amp;quot;&quot;/&gt;&lt;property id=&quot;20307&quot; value=&quot;296&quot;/&gt;&lt;/object&gt;&lt;object type=&quot;3&quot; unique_id=&quot;10022&quot;&gt;&lt;property id=&quot;20148&quot; value=&quot;5&quot;/&gt;&lt;property id=&quot;20300&quot; value=&quot;Slide 19 - &amp;quot;Citizens United v. Federal Election Commission&amp;quot;&quot;/&gt;&lt;property id=&quot;20307&quot; value=&quot;297&quot;/&gt;&lt;/object&gt;&lt;object type=&quot;3&quot; unique_id=&quot;10023&quot;&gt;&lt;property id=&quot;20148&quot; value=&quot;5&quot;/&gt;&lt;property id=&quot;20300&quot; value=&quot;Slide 20 - &amp;quot;Citizens United v. Federal Election Commission&amp;quot;&quot;/&gt;&lt;property id=&quot;20307&quot; value=&quot;298&quot;/&gt;&lt;/object&gt;&lt;object type=&quot;3&quot; unique_id=&quot;10024&quot;&gt;&lt;property id=&quot;20148&quot; value=&quot;5&quot;/&gt;&lt;property id=&quot;20300&quot; value=&quot;Slide 21 - &amp;quot;Citizens United v. Federal Election Commission&amp;quot;&quot;/&gt;&lt;property id=&quot;20307&quot; value=&quot;299&quot;/&gt;&lt;/object&gt;&lt;object type=&quot;3&quot; unique_id=&quot;10025&quot;&gt;&lt;property id=&quot;20148&quot; value=&quot;5&quot;/&gt;&lt;property id=&quot;20300&quot; value=&quot;Slide 22 - &amp;quot;Citizens United v. Federal Election Commission&amp;quot;&quot;/&gt;&lt;property id=&quot;20307&quot; value=&quot;300&quot;/&gt;&lt;/object&gt;&lt;object type=&quot;3&quot; unique_id=&quot;10026&quot;&gt;&lt;property id=&quot;20148&quot; value=&quot;5&quot;/&gt;&lt;property id=&quot;20300&quot; value=&quot;Slide 23 - &amp;quot;Commercial Speech&amp;quot;&quot;/&gt;&lt;property id=&quot;20307&quot; value=&quot;280&quot;/&gt;&lt;/object&gt;&lt;object type=&quot;3&quot; unique_id=&quot;10027&quot;&gt;&lt;property id=&quot;20148&quot; value=&quot;5&quot;/&gt;&lt;property id=&quot;20300&quot; value=&quot;Slide 24 - &amp;quot;44 Liquormart v. Rhode Island&amp;quot;&quot;/&gt;&lt;property id=&quot;20307&quot; value=&quot;301&quot;/&gt;&lt;/object&gt;&lt;object type=&quot;3&quot; unique_id=&quot;10028&quot;&gt;&lt;property id=&quot;20148&quot; value=&quot;5&quot;/&gt;&lt;property id=&quot;20300&quot; value=&quot;Slide 25 - &amp;quot;Issue:  Compelled Advertising&amp;quot;&quot;/&gt;&lt;property id=&quot;20307&quot; value=&quot;282&quot;/&gt;&lt;/object&gt;&lt;object type=&quot;3&quot; unique_id=&quot;10029&quot;&gt;&lt;property id=&quot;20148&quot; value=&quot;5&quot;/&gt;&lt;property id=&quot;20300&quot; value=&quot;Slide 26 - &amp;quot;Constitutional Limitations&amp;quot;&quot;/&gt;&lt;property id=&quot;20307&quot; value=&quot;283&quot;/&gt;&lt;/object&gt;&lt;object type=&quot;3&quot; unique_id=&quot;10030&quot;&gt;&lt;property id=&quot;20148&quot; value=&quot;5&quot;/&gt;&lt;property id=&quot;20300&quot; value=&quot;Slide 27 - &amp;quot;Constitutional Limitations&amp;quot;&quot;/&gt;&lt;property id=&quot;20307&quot; value=&quot;284&quot;/&gt;&lt;/object&gt;&lt;object type=&quot;3&quot; unique_id=&quot;10031&quot;&gt;&lt;property id=&quot;20148&quot; value=&quot;5&quot;/&gt;&lt;property id=&quot;20300&quot; value=&quot;Slide 28 - &amp;quot;Constitutional Limitations&amp;quot;&quot;/&gt;&lt;property id=&quot;20307&quot; value=&quot;285&quot;/&gt;&lt;/object&gt;&lt;object type=&quot;3&quot; unique_id=&quot;10032&quot;&gt;&lt;property id=&quot;20148&quot; value=&quot;5&quot;/&gt;&lt;property id=&quot;20300&quot; value=&quot;Slide 29 - &amp;quot;Constitutional Limitations&amp;quot;&quot;/&gt;&lt;property id=&quot;20307&quot; value=&quot;286&quot;/&gt;&lt;/object&gt;&lt;object type=&quot;3&quot; unique_id=&quot;10033&quot;&gt;&lt;property id=&quot;20148&quot; value=&quot;5&quot;/&gt;&lt;property id=&quot;20300&quot; value=&quot;Slide 30 - &amp;quot;The Gratz &amp;amp; Grutter Cases&amp;quot;&quot;/&gt;&lt;property id=&quot;20307&quot; value=&quot;287&quot;/&gt;&lt;/object&gt;&lt;object type=&quot;3&quot; unique_id=&quot;10034&quot;&gt;&lt;property id=&quot;20148&quot; value=&quot;5&quot;/&gt;&lt;property id=&quot;20300&quot; value=&quot;Slide 31 - &amp;quot;The Gratz &amp;amp; Grutter Cases&amp;quot;&quot;/&gt;&lt;property id=&quot;20307&quot; value=&quot;288&quot;/&gt;&lt;/object&gt;&lt;object type=&quot;3&quot; unique_id=&quot;10035&quot;&gt;&lt;property id=&quot;20148&quot; value=&quot;5&quot;/&gt;&lt;property id=&quot;20300&quot; value=&quot;Slide 32 - &amp;quot;The Gratz &amp;amp; Grutter Cases&amp;quot;&quot;/&gt;&lt;property id=&quot;20307&quot; value=&quot;289&quot;/&gt;&lt;/object&gt;&lt;object type=&quot;3&quot; unique_id=&quot;10036&quot;&gt;&lt;property id=&quot;20148&quot; value=&quot;5&quot;/&gt;&lt;property id=&quot;20300&quot; value=&quot;Slide 33 - &amp;quot;Federal Preemption&amp;quot;&quot;/&gt;&lt;property id=&quot;20307&quot; value=&quot;302&quot;/&gt;&lt;/object&gt;&lt;object type=&quot;3&quot; unique_id=&quot;10037&quot;&gt;&lt;property id=&quot;20148&quot; value=&quot;5&quot;/&gt;&lt;property id=&quot;20300&quot; value=&quot;Slide 34 - &amp;quot;The Takings Clause&amp;quot;&quot;/&gt;&lt;property id=&quot;20307&quot; value=&quot;290&quot;/&gt;&lt;/object&gt;&lt;object type=&quot;3&quot; unique_id=&quot;10038&quot;&gt;&lt;property id=&quot;20148&quot; value=&quot;5&quot;/&gt;&lt;property id=&quot;20300&quot; value=&quot;Slide 35 - &amp;quot;Test Your Knowledge&amp;quot;&quot;/&gt;&lt;property id=&quot;20307&quot; value=&quot;291&quot;/&gt;&lt;/object&gt;&lt;object type=&quot;3&quot; unique_id=&quot;10039&quot;&gt;&lt;property id=&quot;20148&quot; value=&quot;5&quot;/&gt;&lt;property id=&quot;20300&quot; value=&quot;Slide 36 - &amp;quot;Test Your Knowledge&amp;quot;&quot;/&gt;&lt;property id=&quot;20307&quot; value=&quot;292&quot;/&gt;&lt;/object&gt;&lt;object type=&quot;3&quot; unique_id=&quot;10040&quot;&gt;&lt;property id=&quot;20148&quot; value=&quot;5&quot;/&gt;&lt;property id=&quot;20300&quot; value=&quot;Slide 37 - &amp;quot;Test Your Knowledge&amp;quot;&quot;/&gt;&lt;property id=&quot;20307&quot; value=&quot;293&quot;/&gt;&lt;/object&gt;&lt;object type=&quot;3&quot; unique_id=&quot;10041&quot;&gt;&lt;property id=&quot;20148&quot; value=&quot;5&quot;/&gt;&lt;property id=&quot;20300&quot; value=&quot;Slide 38 - &amp;quot;Test Your Knowledge&amp;quot;&quot;/&gt;&lt;property id=&quot;20307&quot; value=&quot;294&quot;/&gt;&lt;/object&gt;&lt;object type=&quot;3&quot; unique_id=&quot;10042&quot;&gt;&lt;property id=&quot;20148&quot; value=&quot;5&quot;/&gt;&lt;property id=&quot;20300&quot; value=&quot;Slide 39 - &amp;quot;Thought Question&amp;quot;&quot;/&gt;&lt;property id=&quot;20307&quot; value=&quot;295&quot;/&gt;&lt;/object&gt;&lt;/object&gt;&lt;/object&gt;&lt;/database&gt;"/>
  <p:tag name="SECTOMILLISECCONVERTED" val="1"/>
</p:tagLst>
</file>

<file path=ppt/theme/theme1.xml><?xml version="1.0" encoding="utf-8"?>
<a:theme xmlns:a="http://schemas.openxmlformats.org/drawingml/2006/main" name="15e Template Complete">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TotalTime>
  <Words>2348</Words>
  <Application>Microsoft Office PowerPoint</Application>
  <PresentationFormat>On-screen Show (4:3)</PresentationFormat>
  <Paragraphs>211</Paragraphs>
  <Slides>27</Slides>
  <Notes>27</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15e Template Complete</vt:lpstr>
      <vt:lpstr>Business and the Constitution</vt:lpstr>
      <vt:lpstr>Overview of the Constitution</vt:lpstr>
      <vt:lpstr>System of Checks &amp; Balances</vt:lpstr>
      <vt:lpstr>The Power to Regulate</vt:lpstr>
      <vt:lpstr>Federal Supremacy</vt:lpstr>
      <vt:lpstr>Federal Preemption</vt:lpstr>
      <vt:lpstr>Role of the Supreme Court</vt:lpstr>
      <vt:lpstr>Testing Constitutionality</vt:lpstr>
      <vt:lpstr>The Commerce Power</vt:lpstr>
      <vt:lpstr>Independent Checks on Government</vt:lpstr>
      <vt:lpstr>The First Amendment</vt:lpstr>
      <vt:lpstr>Commercial Speech</vt:lpstr>
      <vt:lpstr>Government Speech</vt:lpstr>
      <vt:lpstr>Constitutional Limitations</vt:lpstr>
      <vt:lpstr>Constitutional Limitations</vt:lpstr>
      <vt:lpstr>Constitutional Limitations</vt:lpstr>
      <vt:lpstr>Constitutional Limitations</vt:lpstr>
      <vt:lpstr>The Gratz &amp; Grutter Cases</vt:lpstr>
      <vt:lpstr>The Gratz &amp; Grutter Cases</vt:lpstr>
      <vt:lpstr>The Gratz &amp; Grutter Cases</vt:lpstr>
      <vt:lpstr>Obergefell v Hodges</vt:lpstr>
      <vt:lpstr>The Takings Clause</vt:lpstr>
      <vt:lpstr>Test Your Knowledge</vt:lpstr>
      <vt:lpstr>Test Your Knowledge</vt:lpstr>
      <vt:lpstr>Test Your Knowledge</vt:lpstr>
      <vt:lpstr>Test Your Knowledge</vt:lpstr>
      <vt:lpstr>Thought Question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PSE</dc:creator>
  <cp:lastModifiedBy>Shelley Akiona</cp:lastModifiedBy>
  <cp:revision>7</cp:revision>
  <cp:lastPrinted>2018-08-30T23:27:04Z</cp:lastPrinted>
  <dcterms:created xsi:type="dcterms:W3CDTF">1601-01-01T00:00:00Z</dcterms:created>
  <dcterms:modified xsi:type="dcterms:W3CDTF">2018-09-08T22:36:01Z</dcterms:modified>
</cp:coreProperties>
</file>