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729" r:id="rId2"/>
    <p:sldMasterId id="2147483652" r:id="rId3"/>
  </p:sldMasterIdLst>
  <p:notesMasterIdLst>
    <p:notesMasterId r:id="rId48"/>
  </p:notesMasterIdLst>
  <p:sldIdLst>
    <p:sldId id="275" r:id="rId4"/>
    <p:sldId id="356" r:id="rId5"/>
    <p:sldId id="480" r:id="rId6"/>
    <p:sldId id="358" r:id="rId7"/>
    <p:sldId id="401" r:id="rId8"/>
    <p:sldId id="415" r:id="rId9"/>
    <p:sldId id="481" r:id="rId10"/>
    <p:sldId id="482" r:id="rId11"/>
    <p:sldId id="485" r:id="rId12"/>
    <p:sldId id="487" r:id="rId13"/>
    <p:sldId id="483" r:id="rId14"/>
    <p:sldId id="494" r:id="rId15"/>
    <p:sldId id="488" r:id="rId16"/>
    <p:sldId id="490" r:id="rId17"/>
    <p:sldId id="491" r:id="rId18"/>
    <p:sldId id="493" r:id="rId19"/>
    <p:sldId id="484" r:id="rId20"/>
    <p:sldId id="496" r:id="rId21"/>
    <p:sldId id="497" r:id="rId22"/>
    <p:sldId id="499" r:id="rId23"/>
    <p:sldId id="501" r:id="rId24"/>
    <p:sldId id="503" r:id="rId25"/>
    <p:sldId id="505" r:id="rId26"/>
    <p:sldId id="507" r:id="rId27"/>
    <p:sldId id="508" r:id="rId28"/>
    <p:sldId id="510" r:id="rId29"/>
    <p:sldId id="511" r:id="rId30"/>
    <p:sldId id="512" r:id="rId31"/>
    <p:sldId id="514" r:id="rId32"/>
    <p:sldId id="515" r:id="rId33"/>
    <p:sldId id="516" r:id="rId34"/>
    <p:sldId id="518" r:id="rId35"/>
    <p:sldId id="520" r:id="rId36"/>
    <p:sldId id="521" r:id="rId37"/>
    <p:sldId id="522" r:id="rId38"/>
    <p:sldId id="523" r:id="rId39"/>
    <p:sldId id="525" r:id="rId40"/>
    <p:sldId id="527" r:id="rId41"/>
    <p:sldId id="529" r:id="rId42"/>
    <p:sldId id="531" r:id="rId43"/>
    <p:sldId id="532" r:id="rId44"/>
    <p:sldId id="533" r:id="rId45"/>
    <p:sldId id="351" r:id="rId46"/>
    <p:sldId id="346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F28B9295-0381-42FE-95C8-E120859C6F6E}">
          <p14:sldIdLst>
            <p14:sldId id="275"/>
            <p14:sldId id="356"/>
            <p14:sldId id="480"/>
            <p14:sldId id="358"/>
            <p14:sldId id="401"/>
            <p14:sldId id="415"/>
            <p14:sldId id="481"/>
            <p14:sldId id="482"/>
            <p14:sldId id="485"/>
            <p14:sldId id="487"/>
            <p14:sldId id="483"/>
            <p14:sldId id="494"/>
            <p14:sldId id="488"/>
            <p14:sldId id="490"/>
            <p14:sldId id="491"/>
            <p14:sldId id="493"/>
            <p14:sldId id="484"/>
            <p14:sldId id="496"/>
            <p14:sldId id="497"/>
            <p14:sldId id="499"/>
            <p14:sldId id="501"/>
            <p14:sldId id="503"/>
            <p14:sldId id="505"/>
            <p14:sldId id="507"/>
            <p14:sldId id="508"/>
            <p14:sldId id="510"/>
            <p14:sldId id="511"/>
            <p14:sldId id="512"/>
            <p14:sldId id="514"/>
            <p14:sldId id="515"/>
            <p14:sldId id="516"/>
            <p14:sldId id="518"/>
            <p14:sldId id="520"/>
            <p14:sldId id="521"/>
            <p14:sldId id="522"/>
            <p14:sldId id="523"/>
            <p14:sldId id="525"/>
            <p14:sldId id="527"/>
            <p14:sldId id="529"/>
            <p14:sldId id="531"/>
            <p14:sldId id="532"/>
            <p14:sldId id="533"/>
          </p14:sldIdLst>
        </p14:section>
        <p14:section name="Untitled Section" id="{9C30CB4A-8F06-4A07-80D5-9110D0166CB8}">
          <p14:sldIdLst>
            <p14:sldId id="351"/>
            <p14:sldId id="34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29DC1"/>
    <a:srgbClr val="B80408"/>
    <a:srgbClr val="B23916"/>
    <a:srgbClr val="FF9900"/>
    <a:srgbClr val="4D4D4D"/>
    <a:srgbClr val="292929"/>
    <a:srgbClr val="9CA668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31" autoAdjust="0"/>
    <p:restoredTop sz="94660"/>
  </p:normalViewPr>
  <p:slideViewPr>
    <p:cSldViewPr>
      <p:cViewPr>
        <p:scale>
          <a:sx n="80" d="100"/>
          <a:sy n="80" d="100"/>
        </p:scale>
        <p:origin x="-1884" y="-648"/>
      </p:cViewPr>
      <p:guideLst>
        <p:guide orient="horz" pos="3154"/>
        <p:guide pos="25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F144D9-4D1F-42A9-9139-870EECF00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853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F144D9-4D1F-42A9-9139-870EECF0038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5211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99561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497FAA-5F79-474C-93D2-8A8DD021505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4339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55226A9-FD53-4B91-B33B-DFAD499573FE}" type="slidenum">
              <a:rPr lang="en-US" smtClean="0"/>
              <a:pPr eaLnBrk="1" hangingPunct="1"/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04F1D-4C51-41F4-8C23-A825DB5486E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070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EBDD9-9A08-4300-B79C-1D125159BCF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8815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4060F0-1DE6-403B-AD92-FE86D567BA1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4869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4B87B1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0" y="4191000"/>
            <a:ext cx="9144000" cy="1797050"/>
            <a:chOff x="480" y="155"/>
            <a:chExt cx="3240" cy="637"/>
          </a:xfrm>
        </p:grpSpPr>
        <p:sp>
          <p:nvSpPr>
            <p:cNvPr id="6" name="Rectangle 4"/>
            <p:cNvSpPr>
              <a:spLocks noChangeArrowheads="1"/>
            </p:cNvSpPr>
            <p:nvPr userDrawn="1"/>
          </p:nvSpPr>
          <p:spPr bwMode="auto">
            <a:xfrm>
              <a:off x="480" y="176"/>
              <a:ext cx="600" cy="600"/>
            </a:xfrm>
            <a:prstGeom prst="rect">
              <a:avLst/>
            </a:prstGeom>
            <a:solidFill>
              <a:srgbClr val="969D6C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120" y="170"/>
              <a:ext cx="600" cy="600"/>
            </a:xfrm>
            <a:prstGeom prst="rect">
              <a:avLst/>
            </a:prstGeom>
            <a:solidFill>
              <a:srgbClr val="65518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08" y="192"/>
              <a:ext cx="600" cy="600"/>
            </a:xfrm>
            <a:prstGeom prst="rect">
              <a:avLst/>
            </a:prstGeom>
            <a:solidFill>
              <a:srgbClr val="6B99BE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2064" y="190"/>
              <a:ext cx="600" cy="600"/>
            </a:xfrm>
            <a:prstGeom prst="rect">
              <a:avLst/>
            </a:prstGeom>
            <a:solidFill>
              <a:srgbClr val="EBB74B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1536" y="179"/>
              <a:ext cx="600" cy="600"/>
            </a:xfrm>
            <a:prstGeom prst="rect">
              <a:avLst/>
            </a:prstGeom>
            <a:solidFill>
              <a:srgbClr val="C15C34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2592" y="155"/>
              <a:ext cx="600" cy="600"/>
            </a:xfrm>
            <a:prstGeom prst="rect">
              <a:avLst/>
            </a:prstGeom>
            <a:solidFill>
              <a:srgbClr val="7E9688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 flipH="1">
            <a:off x="5248275" y="4573588"/>
            <a:ext cx="2327275" cy="1498600"/>
          </a:xfrm>
          <a:custGeom>
            <a:avLst/>
            <a:gdLst>
              <a:gd name="T0" fmla="*/ 2147483647 w 854"/>
              <a:gd name="T1" fmla="*/ 2147483647 h 1046"/>
              <a:gd name="T2" fmla="*/ 2147483647 w 854"/>
              <a:gd name="T3" fmla="*/ 0 h 1046"/>
              <a:gd name="T4" fmla="*/ 0 w 854"/>
              <a:gd name="T5" fmla="*/ 0 h 1046"/>
              <a:gd name="T6" fmla="*/ 0 w 854"/>
              <a:gd name="T7" fmla="*/ 2147483647 h 104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54" h="1046">
                <a:moveTo>
                  <a:pt x="854" y="1046"/>
                </a:moveTo>
                <a:lnTo>
                  <a:pt x="854" y="0"/>
                </a:lnTo>
                <a:lnTo>
                  <a:pt x="0" y="0"/>
                </a:lnTo>
                <a:lnTo>
                  <a:pt x="0" y="104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auto">
          <a:xfrm flipH="1">
            <a:off x="152400" y="3962400"/>
            <a:ext cx="4000500" cy="2743200"/>
          </a:xfrm>
          <a:custGeom>
            <a:avLst/>
            <a:gdLst>
              <a:gd name="T0" fmla="*/ 2147483647 w 1468"/>
              <a:gd name="T1" fmla="*/ 2147483647 h 1914"/>
              <a:gd name="T2" fmla="*/ 2147483647 w 1468"/>
              <a:gd name="T3" fmla="*/ 0 h 1914"/>
              <a:gd name="T4" fmla="*/ 0 w 1468"/>
              <a:gd name="T5" fmla="*/ 0 h 1914"/>
              <a:gd name="T6" fmla="*/ 0 w 1468"/>
              <a:gd name="T7" fmla="*/ 2147483647 h 19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68" h="1914">
                <a:moveTo>
                  <a:pt x="1468" y="1914"/>
                </a:moveTo>
                <a:lnTo>
                  <a:pt x="1468" y="0"/>
                </a:lnTo>
                <a:lnTo>
                  <a:pt x="0" y="0"/>
                </a:lnTo>
                <a:lnTo>
                  <a:pt x="0" y="191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447675" y="6262688"/>
            <a:ext cx="3562350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mtClean="0"/>
              <a:t>Mary Ellen Guffey </a:t>
            </a:r>
            <a:r>
              <a:rPr lang="en-US" b="1" smtClean="0">
                <a:solidFill>
                  <a:srgbClr val="FF9900"/>
                </a:solidFill>
              </a:rPr>
              <a:t>&amp;</a:t>
            </a:r>
            <a:r>
              <a:rPr lang="en-US" smtClean="0"/>
              <a:t> Dana Loewy</a:t>
            </a:r>
          </a:p>
        </p:txBody>
      </p:sp>
      <p:sp>
        <p:nvSpPr>
          <p:cNvPr id="15" name="Freeform 16"/>
          <p:cNvSpPr>
            <a:spLocks/>
          </p:cNvSpPr>
          <p:nvPr userDrawn="1"/>
        </p:nvSpPr>
        <p:spPr bwMode="auto">
          <a:xfrm>
            <a:off x="1327150" y="1773238"/>
            <a:ext cx="1905000" cy="1905000"/>
          </a:xfrm>
          <a:custGeom>
            <a:avLst/>
            <a:gdLst>
              <a:gd name="T0" fmla="*/ 2147483647 w 1200"/>
              <a:gd name="T1" fmla="*/ 2147483647 h 1200"/>
              <a:gd name="T2" fmla="*/ 2147483647 w 1200"/>
              <a:gd name="T3" fmla="*/ 0 h 1200"/>
              <a:gd name="T4" fmla="*/ 0 w 1200"/>
              <a:gd name="T5" fmla="*/ 0 h 1200"/>
              <a:gd name="T6" fmla="*/ 0 w 1200"/>
              <a:gd name="T7" fmla="*/ 2147483647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00" h="1200">
                <a:moveTo>
                  <a:pt x="1200" y="1200"/>
                </a:moveTo>
                <a:lnTo>
                  <a:pt x="1200" y="0"/>
                </a:lnTo>
                <a:lnTo>
                  <a:pt x="0" y="0"/>
                </a:lnTo>
                <a:lnTo>
                  <a:pt x="0" y="1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 17"/>
          <p:cNvSpPr>
            <a:spLocks/>
          </p:cNvSpPr>
          <p:nvPr userDrawn="1"/>
        </p:nvSpPr>
        <p:spPr bwMode="auto">
          <a:xfrm>
            <a:off x="6105525" y="5068888"/>
            <a:ext cx="1905000" cy="1905000"/>
          </a:xfrm>
          <a:custGeom>
            <a:avLst/>
            <a:gdLst>
              <a:gd name="T0" fmla="*/ 2147483647 w 1200"/>
              <a:gd name="T1" fmla="*/ 2147483647 h 1200"/>
              <a:gd name="T2" fmla="*/ 2147483647 w 1200"/>
              <a:gd name="T3" fmla="*/ 0 h 1200"/>
              <a:gd name="T4" fmla="*/ 0 w 1200"/>
              <a:gd name="T5" fmla="*/ 0 h 1200"/>
              <a:gd name="T6" fmla="*/ 0 w 1200"/>
              <a:gd name="T7" fmla="*/ 2147483647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00" h="1200">
                <a:moveTo>
                  <a:pt x="1200" y="1200"/>
                </a:moveTo>
                <a:lnTo>
                  <a:pt x="1200" y="0"/>
                </a:lnTo>
                <a:lnTo>
                  <a:pt x="0" y="0"/>
                </a:lnTo>
                <a:lnTo>
                  <a:pt x="0" y="12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7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88" y="457200"/>
            <a:ext cx="2754312" cy="3429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9"/>
          <p:cNvSpPr>
            <a:spLocks noChangeArrowheads="1"/>
          </p:cNvSpPr>
          <p:nvPr userDrawn="1"/>
        </p:nvSpPr>
        <p:spPr bwMode="auto">
          <a:xfrm>
            <a:off x="3581400" y="457200"/>
            <a:ext cx="5181600" cy="34290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5"/>
          <p:cNvSpPr txBox="1">
            <a:spLocks noChangeArrowheads="1"/>
          </p:cNvSpPr>
          <p:nvPr userDrawn="1"/>
        </p:nvSpPr>
        <p:spPr bwMode="auto">
          <a:xfrm>
            <a:off x="349250" y="4548188"/>
            <a:ext cx="4200525" cy="11668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200" smtClean="0">
                <a:latin typeface="Times New Roman" pitchFamily="18" charset="0"/>
              </a:rPr>
              <a:t>Essentials of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200" smtClean="0">
                <a:latin typeface="Times New Roman" pitchFamily="18" charset="0"/>
              </a:rPr>
              <a:t>Business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  <a:defRPr/>
            </a:pPr>
            <a:r>
              <a:rPr lang="en-US" sz="3200" smtClean="0">
                <a:latin typeface="Times New Roman" pitchFamily="18" charset="0"/>
              </a:rPr>
              <a:t>Communication 9e</a:t>
            </a:r>
          </a:p>
        </p:txBody>
      </p:sp>
      <p:sp>
        <p:nvSpPr>
          <p:cNvPr id="20" name="Text Box 37"/>
          <p:cNvSpPr txBox="1">
            <a:spLocks noChangeArrowheads="1"/>
          </p:cNvSpPr>
          <p:nvPr userDrawn="1"/>
        </p:nvSpPr>
        <p:spPr bwMode="auto">
          <a:xfrm>
            <a:off x="5961063" y="6535738"/>
            <a:ext cx="31829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 smtClean="0"/>
              <a:t>© 2013 </a:t>
            </a:r>
            <a:r>
              <a:rPr lang="en-US" sz="1000" dirty="0" err="1" smtClean="0"/>
              <a:t>Cengage</a:t>
            </a:r>
            <a:r>
              <a:rPr lang="en-US" sz="1000" dirty="0" smtClean="0"/>
              <a:t> Learning  ●  All Rights Reserved</a:t>
            </a:r>
          </a:p>
        </p:txBody>
      </p:sp>
      <p:sp>
        <p:nvSpPr>
          <p:cNvPr id="532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3673475" y="533400"/>
            <a:ext cx="4979988" cy="1470025"/>
          </a:xfrm>
          <a:prstGeom prst="rect">
            <a:avLst/>
          </a:prstGeom>
          <a:extLst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32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3706813" y="2136775"/>
            <a:ext cx="5029200" cy="1752600"/>
          </a:xfrm>
          <a:prstGeom prst="rect">
            <a:avLst/>
          </a:prstGeom>
          <a:extLst/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Times New Roman" pitchFamily="18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19206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20158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2391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229600" cy="502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 b="1">
                <a:solidFill>
                  <a:srgbClr val="31859C"/>
                </a:solidFill>
              </a:defRPr>
            </a:lvl1pPr>
          </a:lstStyle>
          <a:p>
            <a:pPr>
              <a:defRPr/>
            </a:pPr>
            <a:r>
              <a:rPr lang="en-US"/>
              <a:t>Mary </a:t>
            </a:r>
            <a:r>
              <a:rPr lang="en-US">
                <a:solidFill>
                  <a:srgbClr val="0070C0"/>
                </a:solidFill>
              </a:rPr>
              <a:t>Ellen</a:t>
            </a:r>
            <a:r>
              <a:rPr lang="en-US"/>
              <a:t> Guffey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 b="1">
                <a:solidFill>
                  <a:srgbClr val="31859C"/>
                </a:solidFill>
              </a:defRPr>
            </a:lvl1pPr>
          </a:lstStyle>
          <a:p>
            <a:pPr>
              <a:defRPr/>
            </a:pPr>
            <a:r>
              <a:rPr lang="en-US"/>
              <a:t>Chapter 1, Slide </a:t>
            </a:r>
            <a:fld id="{C01AEDF5-0D07-4762-9E16-B37B4F17C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169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400800"/>
            <a:ext cx="3886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© 2009 Cengage Learning.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185964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00221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753286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00"/>
            </a:lvl1pPr>
            <a:lvl3pPr>
              <a:defRPr sz="2600"/>
            </a:lvl3pPr>
            <a:lvl4pPr>
              <a:defRPr sz="2400"/>
            </a:lvl4pPr>
            <a:lvl5pPr>
              <a:defRPr sz="2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Mary Ellen </a:t>
            </a:r>
            <a:r>
              <a:rPr lang="en-US" err="1"/>
              <a:t>Guffey</a:t>
            </a:r>
            <a:r>
              <a:rPr lang="en-US"/>
              <a:t>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1, Slide </a:t>
            </a:r>
            <a:fld id="{3E0910CF-F83E-4FEE-A854-32CD0938E4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40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Mary Ellen Guffey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1, Slide </a:t>
            </a:r>
            <a:fld id="{06157959-59EC-44A3-B84B-60969FE6C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840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72000"/>
            <a:ext cx="5486400" cy="566738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3810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181600"/>
            <a:ext cx="5486400" cy="80486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Mary Ellen Guffey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Chapter 1, Slide </a:t>
            </a:r>
            <a:fld id="{E23D450B-5955-4F11-8BEE-641F259F9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359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018533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6669088"/>
            <a:ext cx="1693863" cy="188912"/>
          </a:xfrm>
          <a:prstGeom prst="rect">
            <a:avLst/>
          </a:prstGeom>
          <a:solidFill>
            <a:srgbClr val="969D6C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11"/>
          <p:cNvSpPr>
            <a:spLocks noChangeArrowheads="1"/>
          </p:cNvSpPr>
          <p:nvPr userDrawn="1"/>
        </p:nvSpPr>
        <p:spPr bwMode="auto">
          <a:xfrm>
            <a:off x="7450138" y="6657975"/>
            <a:ext cx="1693862" cy="200025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12"/>
          <p:cNvSpPr>
            <a:spLocks noChangeArrowheads="1"/>
          </p:cNvSpPr>
          <p:nvPr userDrawn="1"/>
        </p:nvSpPr>
        <p:spPr bwMode="auto">
          <a:xfrm>
            <a:off x="1490663" y="6699250"/>
            <a:ext cx="1692275" cy="158750"/>
          </a:xfrm>
          <a:prstGeom prst="rect">
            <a:avLst/>
          </a:prstGeom>
          <a:solidFill>
            <a:srgbClr val="6B99BE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Rectangle 13"/>
          <p:cNvSpPr>
            <a:spLocks noChangeArrowheads="1"/>
          </p:cNvSpPr>
          <p:nvPr userDrawn="1"/>
        </p:nvSpPr>
        <p:spPr bwMode="auto">
          <a:xfrm>
            <a:off x="4470400" y="6694488"/>
            <a:ext cx="1693863" cy="163512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Rectangle 14"/>
          <p:cNvSpPr>
            <a:spLocks noChangeArrowheads="1"/>
          </p:cNvSpPr>
          <p:nvPr userDrawn="1"/>
        </p:nvSpPr>
        <p:spPr bwMode="auto">
          <a:xfrm>
            <a:off x="2979738" y="6675438"/>
            <a:ext cx="1693862" cy="182562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15"/>
          <p:cNvSpPr>
            <a:spLocks noChangeArrowheads="1"/>
          </p:cNvSpPr>
          <p:nvPr userDrawn="1"/>
        </p:nvSpPr>
        <p:spPr bwMode="auto">
          <a:xfrm>
            <a:off x="5961063" y="6629400"/>
            <a:ext cx="1692275" cy="2286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Rectangle 31"/>
          <p:cNvSpPr>
            <a:spLocks noChangeArrowheads="1"/>
          </p:cNvSpPr>
          <p:nvPr userDrawn="1"/>
        </p:nvSpPr>
        <p:spPr bwMode="auto">
          <a:xfrm rot="-5400000">
            <a:off x="-1003300" y="1003300"/>
            <a:ext cx="2235200" cy="228600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33"/>
          <p:cNvSpPr>
            <a:spLocks noChangeArrowheads="1"/>
          </p:cNvSpPr>
          <p:nvPr userDrawn="1"/>
        </p:nvSpPr>
        <p:spPr bwMode="auto">
          <a:xfrm rot="-5400000">
            <a:off x="-927100" y="4059238"/>
            <a:ext cx="2082800" cy="228600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Rectangle 34"/>
          <p:cNvSpPr>
            <a:spLocks noChangeArrowheads="1"/>
          </p:cNvSpPr>
          <p:nvPr userDrawn="1"/>
        </p:nvSpPr>
        <p:spPr bwMode="auto">
          <a:xfrm rot="-5400000">
            <a:off x="-943769" y="5564981"/>
            <a:ext cx="2082800" cy="198438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5" name="Rectangle 35"/>
          <p:cNvSpPr>
            <a:spLocks noChangeArrowheads="1"/>
          </p:cNvSpPr>
          <p:nvPr userDrawn="1"/>
        </p:nvSpPr>
        <p:spPr bwMode="auto">
          <a:xfrm rot="-5400000">
            <a:off x="-951707" y="2596357"/>
            <a:ext cx="2081213" cy="1778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Line 36"/>
          <p:cNvSpPr>
            <a:spLocks noChangeShapeType="1"/>
          </p:cNvSpPr>
          <p:nvPr userDrawn="1"/>
        </p:nvSpPr>
        <p:spPr bwMode="auto">
          <a:xfrm>
            <a:off x="457200" y="1219200"/>
            <a:ext cx="8229600" cy="0"/>
          </a:xfrm>
          <a:prstGeom prst="line">
            <a:avLst/>
          </a:prstGeom>
          <a:noFill/>
          <a:ln w="38100">
            <a:solidFill>
              <a:srgbClr val="B2391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4800" y="6400800"/>
            <a:ext cx="65024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r>
              <a:rPr lang="en-US"/>
              <a:t>Mary Ellen </a:t>
            </a:r>
            <a:r>
              <a:rPr lang="en-US" err="1"/>
              <a:t>Guffey</a:t>
            </a:r>
            <a:r>
              <a:rPr lang="en-US"/>
              <a:t>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104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r>
              <a:rPr lang="en-US"/>
              <a:t>Chapter 1, Slide </a:t>
            </a:r>
            <a:fld id="{501C008D-37C2-4333-8D3B-54AFB29CF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82296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01763"/>
            <a:ext cx="82296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" name="Text Box 37"/>
          <p:cNvSpPr txBox="1">
            <a:spLocks noChangeArrowheads="1"/>
          </p:cNvSpPr>
          <p:nvPr userDrawn="1"/>
        </p:nvSpPr>
        <p:spPr bwMode="auto">
          <a:xfrm rot="5400000">
            <a:off x="-1273175" y="4822826"/>
            <a:ext cx="321468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smtClean="0"/>
              <a:t>© 2013 Cengage Learning  ● 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8" r:id="rId3"/>
    <p:sldLayoutId id="2147483779" r:id="rId4"/>
    <p:sldLayoutId id="2147483781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182880" rIns="91440" bIns="1828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2" name="Rectangle 10"/>
          <p:cNvSpPr>
            <a:spLocks noChangeArrowheads="1"/>
          </p:cNvSpPr>
          <p:nvPr userDrawn="1"/>
        </p:nvSpPr>
        <p:spPr bwMode="auto">
          <a:xfrm>
            <a:off x="0" y="6669088"/>
            <a:ext cx="1693863" cy="188912"/>
          </a:xfrm>
          <a:prstGeom prst="rect">
            <a:avLst/>
          </a:prstGeom>
          <a:solidFill>
            <a:srgbClr val="969D6C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" name="Rectangle 11"/>
          <p:cNvSpPr>
            <a:spLocks noChangeArrowheads="1"/>
          </p:cNvSpPr>
          <p:nvPr userDrawn="1"/>
        </p:nvSpPr>
        <p:spPr bwMode="auto">
          <a:xfrm>
            <a:off x="7450138" y="6657975"/>
            <a:ext cx="1693862" cy="200025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" name="Rectangle 12"/>
          <p:cNvSpPr>
            <a:spLocks noChangeArrowheads="1"/>
          </p:cNvSpPr>
          <p:nvPr userDrawn="1"/>
        </p:nvSpPr>
        <p:spPr bwMode="auto">
          <a:xfrm>
            <a:off x="1490663" y="6699250"/>
            <a:ext cx="1692275" cy="158750"/>
          </a:xfrm>
          <a:prstGeom prst="rect">
            <a:avLst/>
          </a:prstGeom>
          <a:solidFill>
            <a:srgbClr val="6B99BE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5" name="Rectangle 13"/>
          <p:cNvSpPr>
            <a:spLocks noChangeArrowheads="1"/>
          </p:cNvSpPr>
          <p:nvPr userDrawn="1"/>
        </p:nvSpPr>
        <p:spPr bwMode="auto">
          <a:xfrm>
            <a:off x="4470400" y="6694488"/>
            <a:ext cx="1693863" cy="163512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6" name="Rectangle 14"/>
          <p:cNvSpPr>
            <a:spLocks noChangeArrowheads="1"/>
          </p:cNvSpPr>
          <p:nvPr userDrawn="1"/>
        </p:nvSpPr>
        <p:spPr bwMode="auto">
          <a:xfrm>
            <a:off x="2979738" y="6675438"/>
            <a:ext cx="1693862" cy="182562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Rectangle 15"/>
          <p:cNvSpPr>
            <a:spLocks noChangeArrowheads="1"/>
          </p:cNvSpPr>
          <p:nvPr userDrawn="1"/>
        </p:nvSpPr>
        <p:spPr bwMode="auto">
          <a:xfrm>
            <a:off x="5961063" y="6629400"/>
            <a:ext cx="1692275" cy="2286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Rectangle 31"/>
          <p:cNvSpPr>
            <a:spLocks noChangeArrowheads="1"/>
          </p:cNvSpPr>
          <p:nvPr userDrawn="1"/>
        </p:nvSpPr>
        <p:spPr bwMode="auto">
          <a:xfrm rot="-5400000">
            <a:off x="-1013618" y="1013618"/>
            <a:ext cx="2235200" cy="207963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9" name="Rectangle 33"/>
          <p:cNvSpPr>
            <a:spLocks noChangeArrowheads="1"/>
          </p:cNvSpPr>
          <p:nvPr userDrawn="1"/>
        </p:nvSpPr>
        <p:spPr bwMode="auto">
          <a:xfrm rot="-5400000">
            <a:off x="-927100" y="4059238"/>
            <a:ext cx="2082800" cy="228600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0" name="Rectangle 34"/>
          <p:cNvSpPr>
            <a:spLocks noChangeArrowheads="1"/>
          </p:cNvSpPr>
          <p:nvPr userDrawn="1"/>
        </p:nvSpPr>
        <p:spPr bwMode="auto">
          <a:xfrm rot="-5400000">
            <a:off x="-943769" y="5564981"/>
            <a:ext cx="2082800" cy="198438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1" name="Rectangle 35"/>
          <p:cNvSpPr>
            <a:spLocks noChangeArrowheads="1"/>
          </p:cNvSpPr>
          <p:nvPr userDrawn="1"/>
        </p:nvSpPr>
        <p:spPr bwMode="auto">
          <a:xfrm rot="-5400000">
            <a:off x="-951707" y="2596357"/>
            <a:ext cx="2081213" cy="1778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Line 36"/>
          <p:cNvSpPr>
            <a:spLocks noChangeShapeType="1"/>
          </p:cNvSpPr>
          <p:nvPr userDrawn="1"/>
        </p:nvSpPr>
        <p:spPr bwMode="auto">
          <a:xfrm>
            <a:off x="457200" y="1219200"/>
            <a:ext cx="8229600" cy="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9" name="Text Box 37"/>
          <p:cNvSpPr txBox="1">
            <a:spLocks noChangeArrowheads="1"/>
          </p:cNvSpPr>
          <p:nvPr userDrawn="1"/>
        </p:nvSpPr>
        <p:spPr bwMode="auto">
          <a:xfrm rot="5400000">
            <a:off x="-1273175" y="4822826"/>
            <a:ext cx="321468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smtClean="0"/>
              <a:t>© 2013 Cengage Learning  ●  All Rights Reserved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4800" y="6400800"/>
            <a:ext cx="65024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r>
              <a:rPr lang="en-US"/>
              <a:t>Mary Ellen </a:t>
            </a:r>
            <a:r>
              <a:rPr lang="en-US" err="1"/>
              <a:t>Guffey</a:t>
            </a:r>
            <a:r>
              <a:rPr lang="en-US"/>
              <a:t>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r>
              <a:rPr lang="en-US"/>
              <a:t>Chapter 1, Slide </a:t>
            </a:r>
            <a:fld id="{8BB53719-4ABE-4857-870E-261EF8966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82296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25563"/>
            <a:ext cx="8229600" cy="492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7"/>
          <p:cNvSpPr>
            <a:spLocks noChangeArrowheads="1"/>
          </p:cNvSpPr>
          <p:nvPr userDrawn="1"/>
        </p:nvSpPr>
        <p:spPr bwMode="auto">
          <a:xfrm>
            <a:off x="0" y="6669088"/>
            <a:ext cx="1693863" cy="188912"/>
          </a:xfrm>
          <a:prstGeom prst="rect">
            <a:avLst/>
          </a:prstGeom>
          <a:solidFill>
            <a:srgbClr val="969D6C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Rectangle 8"/>
          <p:cNvSpPr>
            <a:spLocks noChangeArrowheads="1"/>
          </p:cNvSpPr>
          <p:nvPr userDrawn="1"/>
        </p:nvSpPr>
        <p:spPr bwMode="auto">
          <a:xfrm>
            <a:off x="7450138" y="6657975"/>
            <a:ext cx="1693862" cy="200025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Rectangle 9"/>
          <p:cNvSpPr>
            <a:spLocks noChangeArrowheads="1"/>
          </p:cNvSpPr>
          <p:nvPr userDrawn="1"/>
        </p:nvSpPr>
        <p:spPr bwMode="auto">
          <a:xfrm>
            <a:off x="1490663" y="6699250"/>
            <a:ext cx="1692275" cy="158750"/>
          </a:xfrm>
          <a:prstGeom prst="rect">
            <a:avLst/>
          </a:prstGeom>
          <a:solidFill>
            <a:srgbClr val="6B99BE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Rectangle 10"/>
          <p:cNvSpPr>
            <a:spLocks noChangeArrowheads="1"/>
          </p:cNvSpPr>
          <p:nvPr userDrawn="1"/>
        </p:nvSpPr>
        <p:spPr bwMode="auto">
          <a:xfrm>
            <a:off x="4470400" y="6694488"/>
            <a:ext cx="1693863" cy="163512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" name="Rectangle 11"/>
          <p:cNvSpPr>
            <a:spLocks noChangeArrowheads="1"/>
          </p:cNvSpPr>
          <p:nvPr userDrawn="1"/>
        </p:nvSpPr>
        <p:spPr bwMode="auto">
          <a:xfrm>
            <a:off x="2979738" y="6675438"/>
            <a:ext cx="1693862" cy="182562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Rectangle 12"/>
          <p:cNvSpPr>
            <a:spLocks noChangeArrowheads="1"/>
          </p:cNvSpPr>
          <p:nvPr userDrawn="1"/>
        </p:nvSpPr>
        <p:spPr bwMode="auto">
          <a:xfrm>
            <a:off x="5961063" y="6629400"/>
            <a:ext cx="1692275" cy="2286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4800" y="6400800"/>
            <a:ext cx="65024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31859C"/>
                </a:solidFill>
              </a:defRPr>
            </a:lvl1pPr>
          </a:lstStyle>
          <a:p>
            <a:pPr>
              <a:defRPr/>
            </a:pPr>
            <a:r>
              <a:rPr lang="en-US"/>
              <a:t>Mary Ellen Guffey &amp; Dana Loewy, Essentials of Business Communication, 9</a:t>
            </a:r>
            <a:r>
              <a:rPr lang="en-US" baseline="30000"/>
              <a:t>th</a:t>
            </a:r>
            <a:r>
              <a:rPr lang="en-US"/>
              <a:t> Edition</a:t>
            </a:r>
          </a:p>
        </p:txBody>
      </p:sp>
      <p:sp>
        <p:nvSpPr>
          <p:cNvPr id="206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31859C"/>
                </a:solidFill>
              </a:defRPr>
            </a:lvl1pPr>
          </a:lstStyle>
          <a:p>
            <a:pPr>
              <a:defRPr/>
            </a:pPr>
            <a:r>
              <a:rPr lang="en-US"/>
              <a:t>Chapter 1, Slide </a:t>
            </a:r>
            <a:fld id="{E2A4DF62-1F3A-43E5-BA0E-0F5C51BE9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Text Box 37"/>
          <p:cNvSpPr txBox="1">
            <a:spLocks noChangeArrowheads="1"/>
          </p:cNvSpPr>
          <p:nvPr userDrawn="1"/>
        </p:nvSpPr>
        <p:spPr bwMode="auto">
          <a:xfrm rot="5400000">
            <a:off x="-1273175" y="4822826"/>
            <a:ext cx="321468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 smtClean="0"/>
              <a:t>© 2013 </a:t>
            </a:r>
            <a:r>
              <a:rPr lang="en-US" sz="1000" dirty="0" err="1" smtClean="0"/>
              <a:t>Cengage</a:t>
            </a:r>
            <a:r>
              <a:rPr lang="en-US" sz="1000" dirty="0" smtClean="0"/>
              <a:t> Learning  ●  All Rights Reserved</a:t>
            </a:r>
          </a:p>
        </p:txBody>
      </p:sp>
      <p:sp>
        <p:nvSpPr>
          <p:cNvPr id="3085" name="Rectangle 31"/>
          <p:cNvSpPr>
            <a:spLocks noChangeArrowheads="1"/>
          </p:cNvSpPr>
          <p:nvPr userDrawn="1"/>
        </p:nvSpPr>
        <p:spPr bwMode="auto">
          <a:xfrm rot="-5400000">
            <a:off x="-1003300" y="1003300"/>
            <a:ext cx="2235200" cy="228600"/>
          </a:xfrm>
          <a:prstGeom prst="rect">
            <a:avLst/>
          </a:prstGeom>
          <a:solidFill>
            <a:srgbClr val="65518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6" name="Rectangle 33"/>
          <p:cNvSpPr>
            <a:spLocks noChangeArrowheads="1"/>
          </p:cNvSpPr>
          <p:nvPr userDrawn="1"/>
        </p:nvSpPr>
        <p:spPr bwMode="auto">
          <a:xfrm rot="-5400000">
            <a:off x="-927100" y="4059238"/>
            <a:ext cx="2082800" cy="228600"/>
          </a:xfrm>
          <a:prstGeom prst="rect">
            <a:avLst/>
          </a:prstGeom>
          <a:solidFill>
            <a:srgbClr val="EBB74B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7" name="Rectangle 34"/>
          <p:cNvSpPr>
            <a:spLocks noChangeArrowheads="1"/>
          </p:cNvSpPr>
          <p:nvPr userDrawn="1"/>
        </p:nvSpPr>
        <p:spPr bwMode="auto">
          <a:xfrm rot="-5400000">
            <a:off x="-943769" y="5564981"/>
            <a:ext cx="2082800" cy="198438"/>
          </a:xfrm>
          <a:prstGeom prst="rect">
            <a:avLst/>
          </a:prstGeom>
          <a:solidFill>
            <a:srgbClr val="C15C34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Rectangle 35"/>
          <p:cNvSpPr>
            <a:spLocks noChangeArrowheads="1"/>
          </p:cNvSpPr>
          <p:nvPr userDrawn="1"/>
        </p:nvSpPr>
        <p:spPr bwMode="auto">
          <a:xfrm rot="-5400000">
            <a:off x="-951707" y="2596357"/>
            <a:ext cx="2081213" cy="177800"/>
          </a:xfrm>
          <a:prstGeom prst="rect">
            <a:avLst/>
          </a:prstGeom>
          <a:solidFill>
            <a:srgbClr val="7E9688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0" r:id="rId3"/>
    <p:sldLayoutId id="2147483783" r:id="rId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B2391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B23916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/>
              <a:t>4</a:t>
            </a:r>
            <a:endParaRPr lang="en-US" dirty="0" smtClean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Revising Business Messages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Conciseness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10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1132092" y="3071133"/>
            <a:ext cx="3609975" cy="3325812"/>
          </a:xfrm>
          <a:prstGeom prst="rect">
            <a:avLst/>
          </a:prstGeom>
          <a:noFill/>
          <a:ln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advance</a:t>
            </a:r>
            <a:r>
              <a:rPr lang="en-US" sz="2800" dirty="0" smtClean="0"/>
              <a:t> warning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close</a:t>
            </a:r>
            <a:r>
              <a:rPr lang="en-US" sz="2800" dirty="0" smtClean="0"/>
              <a:t> proximity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exactly</a:t>
            </a:r>
            <a:r>
              <a:rPr lang="en-US" sz="2800" dirty="0" smtClean="0"/>
              <a:t> identical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dirty="0" smtClean="0"/>
              <a:t>filled </a:t>
            </a:r>
            <a:r>
              <a:rPr lang="en-US" sz="2800" strike="sngStrike" dirty="0" smtClean="0">
                <a:solidFill>
                  <a:srgbClr val="CC0000"/>
                </a:solidFill>
              </a:rPr>
              <a:t>to capacity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final</a:t>
            </a:r>
            <a:r>
              <a:rPr lang="en-US" sz="2800" dirty="0" smtClean="0"/>
              <a:t> outcome</a:t>
            </a:r>
            <a:endParaRPr lang="en-US" sz="2800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4857758" y="3071133"/>
            <a:ext cx="3879850" cy="3048000"/>
          </a:xfrm>
          <a:prstGeom prst="rect">
            <a:avLst/>
          </a:prstGeom>
          <a:noFill/>
          <a:ln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necessary</a:t>
            </a:r>
            <a:r>
              <a:rPr lang="en-US" sz="2800" dirty="0" smtClean="0"/>
              <a:t> requisite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new</a:t>
            </a:r>
            <a:r>
              <a:rPr lang="en-US" sz="2800" dirty="0" smtClean="0"/>
              <a:t> beginning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past</a:t>
            </a:r>
            <a:r>
              <a:rPr lang="en-US" sz="2800" dirty="0" smtClean="0"/>
              <a:t> history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dirty="0" smtClean="0"/>
              <a:t>refer </a:t>
            </a:r>
            <a:r>
              <a:rPr lang="en-US" sz="2800" strike="sngStrike" dirty="0" smtClean="0">
                <a:solidFill>
                  <a:srgbClr val="CC0000"/>
                </a:solidFill>
              </a:rPr>
              <a:t>back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strike="sngStrike" dirty="0" smtClean="0">
                <a:solidFill>
                  <a:srgbClr val="CC0000"/>
                </a:solidFill>
              </a:rPr>
              <a:t>serious</a:t>
            </a:r>
            <a:r>
              <a:rPr lang="en-US" sz="2800" dirty="0" smtClean="0"/>
              <a:t> danger</a:t>
            </a:r>
            <a:endParaRPr lang="en-US" sz="2800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623888" y="1295400"/>
            <a:ext cx="752871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Reject redundancies.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85800" y="1905000"/>
            <a:ext cx="80533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 smtClean="0">
                <a:solidFill>
                  <a:srgbClr val="000000"/>
                </a:solidFill>
              </a:rPr>
              <a:t>What </a:t>
            </a:r>
            <a:r>
              <a:rPr lang="en-US" sz="2800" b="1" dirty="0">
                <a:solidFill>
                  <a:srgbClr val="000000"/>
                </a:solidFill>
              </a:rPr>
              <a:t>words could be omitted in these expressions?</a:t>
            </a:r>
          </a:p>
        </p:txBody>
      </p:sp>
    </p:spTree>
    <p:extLst>
      <p:ext uri="{BB962C8B-B14F-4D97-AF65-F5344CB8AC3E}">
        <p14:creationId xmlns:p14="http://schemas.microsoft.com/office/powerpoint/2010/main" xmlns="" val="33497330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Making Sentences Concise</a:t>
            </a:r>
            <a:endParaRPr lang="en-US" dirty="0"/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11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762000" y="1371601"/>
            <a:ext cx="4327525" cy="67627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089525" y="1371600"/>
            <a:ext cx="3400425" cy="676276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blackWhite">
          <a:xfrm>
            <a:off x="762000" y="2047876"/>
            <a:ext cx="4327525" cy="1880848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This e-mail message is to inform you that there is a new health benefit plan available for employees.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blackWhite">
          <a:xfrm>
            <a:off x="762000" y="3928724"/>
            <a:ext cx="4332419" cy="223520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I would like to take this opportunity to inform everyone that in all probability we expect to win the contract. </a:t>
            </a:r>
            <a:endParaRPr lang="en-US" dirty="0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blackWhite">
          <a:xfrm>
            <a:off x="5089525" y="2047876"/>
            <a:ext cx="3400425" cy="1880848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A new health benefit plan is available for employees.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blackWhite">
          <a:xfrm>
            <a:off x="5094968" y="3928724"/>
            <a:ext cx="3394982" cy="2235200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We </a:t>
            </a:r>
            <a:r>
              <a:rPr lang="en-US" sz="2800" dirty="0" smtClean="0">
                <a:solidFill>
                  <a:schemeClr val="bg1"/>
                </a:solidFill>
              </a:rPr>
              <a:t>will probably win </a:t>
            </a:r>
            <a:r>
              <a:rPr lang="en-US" sz="2800" dirty="0">
                <a:solidFill>
                  <a:schemeClr val="bg1"/>
                </a:solidFill>
              </a:rPr>
              <a:t>the contract.</a:t>
            </a:r>
          </a:p>
        </p:txBody>
      </p:sp>
    </p:spTree>
    <p:extLst>
      <p:ext uri="{BB962C8B-B14F-4D97-AF65-F5344CB8AC3E}">
        <p14:creationId xmlns:p14="http://schemas.microsoft.com/office/powerpoint/2010/main" xmlns="" val="1785306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12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572408" y="1524001"/>
            <a:ext cx="4596946" cy="67627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169354" y="1524000"/>
            <a:ext cx="3669846" cy="676276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blackWhite">
          <a:xfrm>
            <a:off x="572408" y="2200276"/>
            <a:ext cx="4596946" cy="152048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In addition to the above, there are contracts that are attached </a:t>
            </a:r>
            <a:r>
              <a:rPr lang="en-US" sz="2800" dirty="0" smtClean="0"/>
              <a:t>to this message.</a:t>
            </a:r>
            <a:endParaRPr lang="en-US" sz="2800" dirty="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blackWhite">
          <a:xfrm>
            <a:off x="568779" y="3710782"/>
            <a:ext cx="4600412" cy="231775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Despite the fact that most information is posted on the company intranet, please feel free to call whenever necessary.</a:t>
            </a:r>
          </a:p>
          <a:p>
            <a:r>
              <a:rPr lang="en-US" dirty="0"/>
              <a:t>	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blackWhite">
          <a:xfrm>
            <a:off x="5169354" y="2200276"/>
            <a:ext cx="3669846" cy="1520485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Two contracts are also attached.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blackWhite">
          <a:xfrm>
            <a:off x="5169354" y="3710782"/>
            <a:ext cx="3669846" cy="2317750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Although most information is posted on the company intranet, please call whenever necessary.</a:t>
            </a:r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Making Sentences Concise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77823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1" grpId="0" animBg="1"/>
      <p:bldP spid="12" grpId="0" animBg="1"/>
      <p:bldP spid="13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Clarity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13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10394" y="1295400"/>
            <a:ext cx="76192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Dump trite business expressions.</a:t>
            </a:r>
          </a:p>
        </p:txBody>
      </p:sp>
      <p:graphicFrame>
        <p:nvGraphicFramePr>
          <p:cNvPr id="15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7350750"/>
              </p:ext>
            </p:extLst>
          </p:nvPr>
        </p:nvGraphicFramePr>
        <p:xfrm>
          <a:off x="840015" y="2139497"/>
          <a:ext cx="4576762" cy="3722497"/>
        </p:xfrm>
        <a:graphic>
          <a:graphicData uri="http://schemas.openxmlformats.org/drawingml/2006/table">
            <a:tbl>
              <a:tblPr/>
              <a:tblGrid>
                <a:gridCol w="4576762"/>
              </a:tblGrid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Trite and Outdated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as per your request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attached hereto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enclosed please find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pursuant to your request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thank you in advance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under separate cover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5389563" y="2155825"/>
            <a:ext cx="3275012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900" b="1" dirty="0">
                <a:solidFill>
                  <a:srgbClr val="800000"/>
                </a:solidFill>
              </a:rPr>
              <a:t>Modern</a:t>
            </a:r>
          </a:p>
          <a:p>
            <a:pPr marL="342900" indent="-342900">
              <a:lnSpc>
                <a:spcPct val="90000"/>
              </a:lnSpc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at your request</a:t>
            </a:r>
          </a:p>
          <a:p>
            <a:pPr marL="342900" indent="-342900">
              <a:lnSpc>
                <a:spcPct val="90000"/>
              </a:lnSpc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a</a:t>
            </a:r>
            <a:r>
              <a:rPr lang="en-US" sz="2800" dirty="0" smtClean="0"/>
              <a:t>ttached</a:t>
            </a:r>
          </a:p>
          <a:p>
            <a:pPr marL="342900" indent="-342900">
              <a:lnSpc>
                <a:spcPct val="90000"/>
              </a:lnSpc>
              <a:spcBef>
                <a:spcPct val="30000"/>
              </a:spcBef>
              <a:buClr>
                <a:srgbClr val="AC512F"/>
              </a:buClr>
            </a:pPr>
            <a:r>
              <a:rPr lang="en-US" sz="2800" dirty="0"/>
              <a:t>enclosed </a:t>
            </a:r>
            <a:r>
              <a:rPr lang="en-US" sz="2800" dirty="0" smtClean="0"/>
              <a:t>is/are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 smtClean="0"/>
              <a:t>at </a:t>
            </a:r>
            <a:r>
              <a:rPr lang="en-US" sz="2800" dirty="0"/>
              <a:t>your </a:t>
            </a:r>
            <a:r>
              <a:rPr lang="en-US" sz="2800" dirty="0" smtClean="0"/>
              <a:t>request</a:t>
            </a:r>
          </a:p>
          <a:p>
            <a:pPr marL="342900" indent="-342900">
              <a:lnSpc>
                <a:spcPct val="90000"/>
              </a:lnSpc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t</a:t>
            </a:r>
            <a:r>
              <a:rPr lang="en-US" sz="2800" dirty="0" smtClean="0"/>
              <a:t>hank you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Bef>
                <a:spcPct val="3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separately</a:t>
            </a:r>
          </a:p>
        </p:txBody>
      </p:sp>
    </p:spTree>
    <p:extLst>
      <p:ext uri="{BB962C8B-B14F-4D97-AF65-F5344CB8AC3E}">
        <p14:creationId xmlns:p14="http://schemas.microsoft.com/office/powerpoint/2010/main" xmlns="" val="2591329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Clarity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14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8001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Avoid </a:t>
            </a:r>
            <a:r>
              <a:rPr lang="en-US" b="1" i="1" dirty="0" smtClean="0"/>
              <a:t>jargon</a:t>
            </a:r>
            <a:r>
              <a:rPr lang="en-US" b="1" dirty="0" smtClean="0"/>
              <a:t>—technical terms and special terminology.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838200" y="2362200"/>
            <a:ext cx="383540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Computer Jargon</a:t>
            </a:r>
            <a:endParaRPr lang="en-US" sz="2800" i="1" dirty="0" smtClean="0"/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queue</a:t>
            </a:r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export</a:t>
            </a:r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sz="2800" dirty="0" smtClean="0"/>
              <a:t>bandwidth</a:t>
            </a: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4789487" y="2376941"/>
            <a:ext cx="3916363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Alternatives</a:t>
            </a:r>
            <a:r>
              <a:rPr lang="en-US" sz="800" b="1" dirty="0" smtClean="0">
                <a:solidFill>
                  <a:srgbClr val="800000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en-US" sz="8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list of documents waiting to be printed</a:t>
            </a:r>
          </a:p>
          <a:p>
            <a:pPr marL="0" indent="0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2800" dirty="0" smtClean="0"/>
              <a:t>transfer data from one program to another</a:t>
            </a:r>
          </a:p>
          <a:p>
            <a:pPr marL="0" indent="0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en-US" sz="2800" dirty="0" smtClean="0"/>
              <a:t>Internet capacity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2116138" y="5576887"/>
            <a:ext cx="5295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990000"/>
                </a:solidFill>
              </a:rPr>
              <a:t>Is jargon ever permissible?</a:t>
            </a:r>
          </a:p>
        </p:txBody>
      </p:sp>
    </p:spTree>
    <p:extLst>
      <p:ext uri="{BB962C8B-B14F-4D97-AF65-F5344CB8AC3E}">
        <p14:creationId xmlns:p14="http://schemas.microsoft.com/office/powerpoint/2010/main" xmlns="" val="17435207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3" grpId="0" uiExpand="1" build="p" autoUpdateAnimBg="0"/>
      <p:bldP spid="14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Clarity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15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8001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Avoid </a:t>
            </a:r>
            <a:r>
              <a:rPr lang="en-US" b="1" i="1" dirty="0" smtClean="0"/>
              <a:t>slang</a:t>
            </a:r>
            <a:r>
              <a:rPr lang="en-US" b="1" dirty="0" smtClean="0"/>
              <a:t>—informal expressions with arbitrary or extravagantly changed meanings.</a:t>
            </a:r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1233488" y="3028950"/>
            <a:ext cx="2960687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Slang</a:t>
            </a:r>
            <a:endParaRPr lang="en-US" sz="2800" dirty="0" smtClean="0"/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sick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clueless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turkey</a:t>
            </a:r>
          </a:p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sz="2800" dirty="0" smtClean="0"/>
              <a:t>chill/chill out</a:t>
            </a: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4248150" y="3009900"/>
            <a:ext cx="411162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Alternatives</a:t>
            </a:r>
            <a:endParaRPr lang="en-US" sz="2800" dirty="0" smtClean="0"/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great, amazing</a:t>
            </a:r>
            <a:endParaRPr lang="en-US" sz="800" dirty="0" smtClean="0"/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unaware, naïve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someone stupid or silly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relax</a:t>
            </a:r>
          </a:p>
        </p:txBody>
      </p:sp>
    </p:spTree>
    <p:extLst>
      <p:ext uri="{BB962C8B-B14F-4D97-AF65-F5344CB8AC3E}">
        <p14:creationId xmlns:p14="http://schemas.microsoft.com/office/powerpoint/2010/main" xmlns="" val="36112090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18" grpId="0" uiExpand="1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Clarity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16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Drop clichés.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955675" y="1905000"/>
            <a:ext cx="7216775" cy="9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Substitute precise </a:t>
            </a:r>
            <a:r>
              <a:rPr lang="en-US" sz="2800" dirty="0">
                <a:solidFill>
                  <a:srgbClr val="000000"/>
                </a:solidFill>
              </a:rPr>
              <a:t>words </a:t>
            </a:r>
            <a:r>
              <a:rPr lang="en-US" sz="2800" dirty="0" smtClean="0">
                <a:solidFill>
                  <a:srgbClr val="000000"/>
                </a:solidFill>
              </a:rPr>
              <a:t>for overused expressions.</a:t>
            </a:r>
            <a:endParaRPr lang="en-US" sz="2800" dirty="0">
              <a:solidFill>
                <a:srgbClr val="000000"/>
              </a:solidFill>
            </a:endParaRPr>
          </a:p>
        </p:txBody>
      </p:sp>
      <p:graphicFrame>
        <p:nvGraphicFramePr>
          <p:cNvPr id="13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5601604"/>
              </p:ext>
            </p:extLst>
          </p:nvPr>
        </p:nvGraphicFramePr>
        <p:xfrm>
          <a:off x="990600" y="2990850"/>
          <a:ext cx="3919538" cy="3181350"/>
        </p:xfrm>
        <a:graphic>
          <a:graphicData uri="http://schemas.openxmlformats.org/drawingml/2006/table">
            <a:tbl>
              <a:tblPr/>
              <a:tblGrid>
                <a:gridCol w="3919538"/>
              </a:tblGrid>
              <a:tr h="612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marT="45729" marB="45729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Last but not least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you should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keep your nose to the grindstone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T="45729" marB="45729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6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3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We had reached the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end of our rope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marT="45729" marB="45729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5202238" y="2971800"/>
            <a:ext cx="3275012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6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i="1" dirty="0">
                <a:solidFill>
                  <a:srgbClr val="990000"/>
                </a:solidFill>
              </a:rPr>
              <a:t>Finally</a:t>
            </a:r>
            <a:r>
              <a:rPr lang="en-US" sz="2800" dirty="0"/>
              <a:t>, you should </a:t>
            </a:r>
            <a:r>
              <a:rPr lang="en-US" sz="2800" i="1" dirty="0">
                <a:solidFill>
                  <a:srgbClr val="990000"/>
                </a:solidFill>
              </a:rPr>
              <a:t>work diligently</a:t>
            </a:r>
            <a:r>
              <a:rPr lang="en-US" sz="2800" i="1" dirty="0"/>
              <a:t>.</a:t>
            </a:r>
          </a:p>
          <a:p>
            <a:pPr>
              <a:spcBef>
                <a:spcPct val="1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We could </a:t>
            </a:r>
            <a:r>
              <a:rPr lang="en-US" sz="2800" i="1" dirty="0">
                <a:solidFill>
                  <a:srgbClr val="990000"/>
                </a:solidFill>
              </a:rPr>
              <a:t>go no further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96767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1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228600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/>
              <a:t>Making Sentences Clear and Concise</a:t>
            </a:r>
            <a:endParaRPr lang="en-US" sz="3800" dirty="0"/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17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724808" y="1905001"/>
            <a:ext cx="4292145" cy="533399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016954" y="1905000"/>
            <a:ext cx="3669846" cy="533400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blackWhite">
          <a:xfrm>
            <a:off x="724808" y="2428876"/>
            <a:ext cx="4292145" cy="147671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Last but not least, the attorney referred back to an exactly identical case.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blackWhite">
          <a:xfrm>
            <a:off x="724808" y="3905591"/>
            <a:ext cx="4292145" cy="185420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With a little advance warning, we could have sold out before our stocks tanked.</a:t>
            </a:r>
          </a:p>
          <a:p>
            <a:pPr>
              <a:buClr>
                <a:schemeClr val="accent2"/>
              </a:buClr>
            </a:pPr>
            <a:r>
              <a:rPr lang="en-US" dirty="0"/>
              <a:t>	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blackWhite">
          <a:xfrm>
            <a:off x="5016954" y="2428876"/>
            <a:ext cx="3669846" cy="1476715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Finally, the attorney referred to an identical case.</a:t>
            </a:r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blackWhite">
          <a:xfrm>
            <a:off x="5016953" y="3905591"/>
            <a:ext cx="3669847" cy="1854200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With warning, we could have sold </a:t>
            </a:r>
            <a:r>
              <a:rPr lang="en-US" sz="2800" dirty="0" smtClean="0">
                <a:solidFill>
                  <a:schemeClr val="bg1"/>
                </a:solidFill>
              </a:rPr>
              <a:t>before </a:t>
            </a:r>
            <a:r>
              <a:rPr lang="en-US" sz="2800" dirty="0">
                <a:solidFill>
                  <a:schemeClr val="bg1"/>
                </a:solidFill>
              </a:rPr>
              <a:t>our stocks </a:t>
            </a:r>
            <a:r>
              <a:rPr lang="en-US" sz="2800" dirty="0" smtClean="0">
                <a:solidFill>
                  <a:schemeClr val="bg1"/>
                </a:solidFill>
              </a:rPr>
              <a:t>declined in value.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0016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18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762000" y="1637622"/>
            <a:ext cx="4419600" cy="501876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181600" y="1637620"/>
            <a:ext cx="3429000" cy="501877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blackWhite">
          <a:xfrm>
            <a:off x="762000" y="2144260"/>
            <a:ext cx="4419600" cy="2264001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Ms. Miller, who shoots straight from the shoulder, demanded final completion by January 1.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blackWhite">
          <a:xfrm>
            <a:off x="762000" y="4349297"/>
            <a:ext cx="4419600" cy="1363889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Pursuant to your request, enclosed please find a check for $150.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blackWhite">
          <a:xfrm>
            <a:off x="5181600" y="2139497"/>
            <a:ext cx="3429000" cy="2264001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Ms. Miller, who is straightforward, demanded completion by January 1.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blackWhite">
          <a:xfrm>
            <a:off x="5181600" y="4351111"/>
            <a:ext cx="3429000" cy="1363889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As you requested, a check for $150 is enclosed.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1" y="228600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 smtClean="0"/>
              <a:t>Making Sentences Clear and Concise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xmlns="" val="2789982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19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Unbury verbs.</a:t>
            </a:r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 bwMode="auto">
          <a:xfrm>
            <a:off x="1039586" y="1981200"/>
            <a:ext cx="7858125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800" dirty="0" smtClean="0"/>
              <a:t>Revise verbs that have been converted to nouns.</a:t>
            </a:r>
          </a:p>
        </p:txBody>
      </p:sp>
      <p:grpSp>
        <p:nvGrpSpPr>
          <p:cNvPr id="17" name="Group 11"/>
          <p:cNvGrpSpPr>
            <a:grpSpLocks/>
          </p:cNvGrpSpPr>
          <p:nvPr/>
        </p:nvGrpSpPr>
        <p:grpSpPr bwMode="auto">
          <a:xfrm>
            <a:off x="795338" y="3352800"/>
            <a:ext cx="7729537" cy="1946275"/>
            <a:chOff x="501" y="2112"/>
            <a:chExt cx="4869" cy="1226"/>
          </a:xfrm>
        </p:grpSpPr>
        <p:sp>
          <p:nvSpPr>
            <p:cNvPr id="18" name="Line 3"/>
            <p:cNvSpPr>
              <a:spLocks noChangeShapeType="1"/>
            </p:cNvSpPr>
            <p:nvPr/>
          </p:nvSpPr>
          <p:spPr bwMode="auto">
            <a:xfrm flipV="1">
              <a:off x="1251" y="2624"/>
              <a:ext cx="1828" cy="9"/>
            </a:xfrm>
            <a:prstGeom prst="line">
              <a:avLst/>
            </a:prstGeom>
            <a:noFill/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_s1039"/>
            <p:cNvSpPr>
              <a:spLocks noChangeArrowheads="1"/>
            </p:cNvSpPr>
            <p:nvPr/>
          </p:nvSpPr>
          <p:spPr bwMode="auto">
            <a:xfrm>
              <a:off x="2085" y="2112"/>
              <a:ext cx="3285" cy="1226"/>
            </a:xfrm>
            <a:prstGeom prst="rect">
              <a:avLst/>
            </a:prstGeom>
            <a:solidFill>
              <a:srgbClr val="FCE088"/>
            </a:solidFill>
            <a:ln w="9525" algn="ctr">
              <a:solidFill>
                <a:srgbClr val="C77806"/>
              </a:solidFill>
              <a:miter lim="800000"/>
              <a:headEnd/>
              <a:tailEnd/>
            </a:ln>
            <a:effectLst>
              <a:outerShdw dist="141990" dir="1593903" algn="ctr" rotWithShape="0">
                <a:srgbClr val="FCE088">
                  <a:alpha val="50000"/>
                </a:srgbClr>
              </a:outerShdw>
            </a:effectLst>
          </p:spPr>
          <p:txBody>
            <a:bodyPr wrap="none" lIns="45720" tIns="0" rIns="0" bIns="0" anchor="ctr"/>
            <a:lstStyle/>
            <a:p>
              <a:pPr marL="231775">
                <a:buClr>
                  <a:srgbClr val="AC512F"/>
                </a:buClr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Look for words ending in </a:t>
              </a:r>
            </a:p>
            <a:p>
              <a:pPr marL="231775">
                <a:buClr>
                  <a:srgbClr val="AC512F"/>
                </a:buClr>
                <a:defRPr/>
              </a:pPr>
              <a:r>
                <a:rPr lang="en-US" sz="2800" i="1" dirty="0">
                  <a:solidFill>
                    <a:srgbClr val="990000"/>
                  </a:solidFill>
                  <a:latin typeface="Arial" charset="0"/>
                  <a:cs typeface="Arial" charset="0"/>
                </a:rPr>
                <a:t>tion</a:t>
              </a:r>
              <a:r>
                <a:rPr lang="en-US" sz="2800" dirty="0">
                  <a:latin typeface="Arial" charset="0"/>
                  <a:cs typeface="Arial" charset="0"/>
                </a:rPr>
                <a:t> or </a:t>
              </a:r>
              <a:r>
                <a:rPr lang="en-US" sz="2800" i="1" dirty="0">
                  <a:solidFill>
                    <a:srgbClr val="990000"/>
                  </a:solidFill>
                  <a:latin typeface="Arial" charset="0"/>
                  <a:cs typeface="Arial" charset="0"/>
                </a:rPr>
                <a:t>ment</a:t>
              </a:r>
              <a:r>
                <a:rPr lang="en-US" sz="2800" dirty="0">
                  <a:latin typeface="Arial" charset="0"/>
                  <a:cs typeface="Arial" charset="0"/>
                </a:rPr>
                <a:t>. Could they </a:t>
              </a:r>
            </a:p>
            <a:p>
              <a:pPr marL="231775">
                <a:buClr>
                  <a:srgbClr val="AC512F"/>
                </a:buClr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be more efficiently and </a:t>
              </a:r>
            </a:p>
            <a:p>
              <a:pPr marL="231775">
                <a:buClr>
                  <a:srgbClr val="AC512F"/>
                </a:buClr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forcefully converted to verbs?</a:t>
              </a:r>
              <a:r>
                <a:rPr lang="en-US" dirty="0">
                  <a:latin typeface="Arial" charset="0"/>
                  <a:cs typeface="Arial" charset="0"/>
                </a:rPr>
                <a:t> </a:t>
              </a:r>
              <a:endParaRPr lang="en-US" sz="2800" dirty="0">
                <a:latin typeface="Arial" charset="0"/>
                <a:cs typeface="Arial" charset="0"/>
              </a:endParaRPr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501" y="2405"/>
              <a:ext cx="893" cy="484"/>
            </a:xfrm>
            <a:prstGeom prst="ellipse">
              <a:avLst/>
            </a:prstGeom>
            <a:solidFill>
              <a:srgbClr val="AC512F"/>
            </a:solidFill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3200" b="1">
                  <a:solidFill>
                    <a:schemeClr val="bg1"/>
                  </a:solidFill>
                </a:rPr>
                <a:t>Tip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419923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7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The Writing Process</a:t>
            </a:r>
            <a:endParaRPr lang="en-US" sz="40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pic>
        <p:nvPicPr>
          <p:cNvPr id="8" name="Picture 8" descr="Fig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734" y="2667000"/>
            <a:ext cx="8053387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0578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20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Unbury verbs.</a:t>
            </a:r>
          </a:p>
        </p:txBody>
      </p:sp>
      <p:graphicFrame>
        <p:nvGraphicFramePr>
          <p:cNvPr id="13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79291866"/>
              </p:ext>
            </p:extLst>
          </p:nvPr>
        </p:nvGraphicFramePr>
        <p:xfrm>
          <a:off x="838200" y="1981200"/>
          <a:ext cx="3919537" cy="4149929"/>
        </p:xfrm>
        <a:graphic>
          <a:graphicData uri="http://schemas.openxmlformats.org/drawingml/2006/table">
            <a:tbl>
              <a:tblPr/>
              <a:tblGrid>
                <a:gridCol w="3919537"/>
              </a:tblGrid>
              <a:tr h="6127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0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manager came to the realiza</a:t>
                      </a:r>
                      <a:r>
                        <a:rPr kumimoji="0" lang="en-US" sz="3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tion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that social networking made sense.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6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 job seeker must make applica</a:t>
                      </a:r>
                      <a:r>
                        <a:rPr kumimoji="0" lang="en-US" sz="3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tion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before May 1.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342392" y="1981200"/>
            <a:ext cx="3275012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400" b="1" dirty="0" smtClean="0">
                <a:solidFill>
                  <a:srgbClr val="800000"/>
                </a:solidFill>
              </a:rPr>
              <a:t>Improved:</a:t>
            </a:r>
            <a:endParaRPr lang="en-US" sz="3400" b="1" dirty="0">
              <a:solidFill>
                <a:srgbClr val="800000"/>
              </a:solidFill>
            </a:endParaRPr>
          </a:p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000" dirty="0"/>
              <a:t>The manager </a:t>
            </a:r>
            <a:r>
              <a:rPr lang="en-US" sz="3000" i="1" dirty="0">
                <a:solidFill>
                  <a:srgbClr val="990000"/>
                </a:solidFill>
              </a:rPr>
              <a:t>realized</a:t>
            </a:r>
            <a:r>
              <a:rPr lang="en-US" sz="3000" dirty="0"/>
              <a:t> that </a:t>
            </a:r>
            <a:r>
              <a:rPr lang="en-US" sz="3000" dirty="0" smtClean="0"/>
              <a:t>social networking made </a:t>
            </a:r>
            <a:r>
              <a:rPr lang="en-US" sz="3000" dirty="0"/>
              <a:t>sense.</a:t>
            </a:r>
          </a:p>
          <a:p>
            <a:pPr>
              <a:lnSpc>
                <a:spcPct val="110000"/>
              </a:lnSpc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000" dirty="0"/>
              <a:t>A job seeker must </a:t>
            </a:r>
            <a:r>
              <a:rPr lang="en-US" sz="3000" i="1" dirty="0">
                <a:solidFill>
                  <a:srgbClr val="990000"/>
                </a:solidFill>
              </a:rPr>
              <a:t>apply</a:t>
            </a:r>
            <a:r>
              <a:rPr lang="en-US" sz="3000" dirty="0">
                <a:solidFill>
                  <a:srgbClr val="990000"/>
                </a:solidFill>
              </a:rPr>
              <a:t> </a:t>
            </a:r>
            <a:r>
              <a:rPr lang="en-US" sz="3000" dirty="0"/>
              <a:t>before     May 1.</a:t>
            </a:r>
          </a:p>
        </p:txBody>
      </p:sp>
    </p:spTree>
    <p:extLst>
      <p:ext uri="{BB962C8B-B14F-4D97-AF65-F5344CB8AC3E}">
        <p14:creationId xmlns:p14="http://schemas.microsoft.com/office/powerpoint/2010/main" xmlns="" val="2532726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21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Unbury verbs.</a:t>
            </a:r>
          </a:p>
        </p:txBody>
      </p:sp>
      <p:graphicFrame>
        <p:nvGraphicFramePr>
          <p:cNvPr id="8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331733"/>
              </p:ext>
            </p:extLst>
          </p:nvPr>
        </p:nvGraphicFramePr>
        <p:xfrm>
          <a:off x="838200" y="1962150"/>
          <a:ext cx="3919537" cy="4308475"/>
        </p:xfrm>
        <a:graphic>
          <a:graphicData uri="http://schemas.openxmlformats.org/drawingml/2006/table">
            <a:tbl>
              <a:tblPr/>
              <a:tblGrid>
                <a:gridCol w="3919537"/>
              </a:tblGrid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Once we have the establish</a:t>
                      </a:r>
                      <a:r>
                        <a:rPr kumimoji="0" lang="en-US" sz="3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ment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of a Web site, our business will grow.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Please give serious considera</a:t>
                      </a:r>
                      <a:r>
                        <a:rPr kumimoji="0" lang="en-US" sz="3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tion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 a company vanpool.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5018768" y="1935843"/>
            <a:ext cx="3275013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400" b="1" dirty="0" smtClean="0">
                <a:solidFill>
                  <a:srgbClr val="800000"/>
                </a:solidFill>
              </a:rPr>
              <a:t>Improved:</a:t>
            </a:r>
            <a:endParaRPr lang="en-US" sz="3400" b="1" dirty="0">
              <a:solidFill>
                <a:srgbClr val="800000"/>
              </a:solidFill>
            </a:endParaRPr>
          </a:p>
          <a:p>
            <a:pPr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000" dirty="0"/>
              <a:t>Once we </a:t>
            </a:r>
            <a:r>
              <a:rPr lang="en-US" sz="3000" i="1" dirty="0">
                <a:solidFill>
                  <a:srgbClr val="990000"/>
                </a:solidFill>
              </a:rPr>
              <a:t>establish</a:t>
            </a:r>
            <a:r>
              <a:rPr lang="en-US" sz="3000" dirty="0"/>
              <a:t> a Web site, our business will grow.</a:t>
            </a:r>
          </a:p>
          <a:p>
            <a:pPr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endParaRPr lang="en-US" sz="800" dirty="0"/>
          </a:p>
          <a:p>
            <a:pPr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3000" dirty="0"/>
              <a:t>Please seriously </a:t>
            </a:r>
            <a:r>
              <a:rPr lang="en-US" sz="3000" i="1" dirty="0">
                <a:solidFill>
                  <a:srgbClr val="990000"/>
                </a:solidFill>
              </a:rPr>
              <a:t>consider</a:t>
            </a:r>
            <a:r>
              <a:rPr lang="en-US" sz="3000" dirty="0">
                <a:solidFill>
                  <a:srgbClr val="990000"/>
                </a:solidFill>
              </a:rPr>
              <a:t> </a:t>
            </a:r>
            <a:r>
              <a:rPr lang="en-US" sz="3000" dirty="0"/>
              <a:t>a company </a:t>
            </a:r>
            <a:r>
              <a:rPr lang="en-US" sz="3000" dirty="0" smtClean="0"/>
              <a:t>vanpool.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3683428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22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Control exuberance.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38175" y="1981200"/>
            <a:ext cx="7972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Limit intensifiers </a:t>
            </a:r>
            <a:r>
              <a:rPr lang="en-US" sz="2800" i="1" dirty="0" smtClean="0"/>
              <a:t>very, definitely, quite, </a:t>
            </a:r>
            <a:r>
              <a:rPr lang="en-US" sz="2800" i="1" dirty="0"/>
              <a:t>really, completely</a:t>
            </a:r>
            <a:r>
              <a:rPr lang="en-US" sz="2800" i="1" dirty="0" smtClean="0"/>
              <a:t>, extremely, actually, </a:t>
            </a:r>
            <a:r>
              <a:rPr lang="en-US" sz="2800" dirty="0" smtClean="0"/>
              <a:t>and </a:t>
            </a:r>
            <a:r>
              <a:rPr lang="en-US" sz="2800" i="1" dirty="0" smtClean="0"/>
              <a:t>totally.  </a:t>
            </a:r>
          </a:p>
        </p:txBody>
      </p:sp>
      <p:graphicFrame>
        <p:nvGraphicFramePr>
          <p:cNvPr id="14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6533903"/>
              </p:ext>
            </p:extLst>
          </p:nvPr>
        </p:nvGraphicFramePr>
        <p:xfrm>
          <a:off x="882650" y="3171825"/>
          <a:ext cx="4090988" cy="3122613"/>
        </p:xfrm>
        <a:graphic>
          <a:graphicData uri="http://schemas.openxmlformats.org/drawingml/2006/table">
            <a:tbl>
              <a:tblPr/>
              <a:tblGrid>
                <a:gridCol w="4090988"/>
              </a:tblGrid>
              <a:tr h="674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Excessive</a:t>
                      </a:r>
                    </a:p>
                  </a:txBody>
                  <a:tcPr marL="91430" marR="91430" marT="45733" marB="45733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8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manager is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actually quite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pleased with your proposal because the plan is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definitely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workable.</a:t>
                      </a:r>
                    </a:p>
                  </a:txBody>
                  <a:tcPr marL="91430" marR="91430" marT="45733" marB="45733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305425" y="3171825"/>
            <a:ext cx="35814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Professional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The manager is pleased with your proposal because the plan is workable.</a:t>
            </a:r>
          </a:p>
        </p:txBody>
      </p:sp>
    </p:spTree>
    <p:extLst>
      <p:ext uri="{BB962C8B-B14F-4D97-AF65-F5344CB8AC3E}">
        <p14:creationId xmlns:p14="http://schemas.microsoft.com/office/powerpoint/2010/main" xmlns="" val="12177676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2" autoUpdateAnimBg="0"/>
      <p:bldP spid="1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23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Choose clear, precise words.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09600" y="1905000"/>
            <a:ext cx="8004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dirty="0" smtClean="0"/>
              <a:t>Strive for specific verbs, concrete nouns, and vivid adjectives. Beware of unclear pronouns.</a:t>
            </a:r>
          </a:p>
        </p:txBody>
      </p:sp>
      <p:graphicFrame>
        <p:nvGraphicFramePr>
          <p:cNvPr id="1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0538167"/>
              </p:ext>
            </p:extLst>
          </p:nvPr>
        </p:nvGraphicFramePr>
        <p:xfrm>
          <a:off x="1143000" y="2971800"/>
          <a:ext cx="2967038" cy="3202035"/>
        </p:xfrm>
        <a:graphic>
          <a:graphicData uri="http://schemas.openxmlformats.org/drawingml/2006/table">
            <a:tbl>
              <a:tblPr/>
              <a:tblGrid>
                <a:gridCol w="2967038"/>
              </a:tblGrid>
              <a:tr h="612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Unclear</a:t>
                      </a:r>
                    </a:p>
                  </a:txBody>
                  <a:tcPr marT="45719" marB="45719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asked for a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raise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4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employee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presented a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proposal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4305300" y="2971800"/>
            <a:ext cx="4646613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>
                <a:solidFill>
                  <a:srgbClr val="800000"/>
                </a:solidFill>
              </a:rPr>
              <a:t>More </a:t>
            </a:r>
            <a:r>
              <a:rPr lang="en-US" sz="2800" b="1" dirty="0" smtClean="0">
                <a:solidFill>
                  <a:srgbClr val="800000"/>
                </a:solidFill>
              </a:rPr>
              <a:t>precise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i="1" dirty="0">
                <a:solidFill>
                  <a:srgbClr val="990000"/>
                </a:solidFill>
              </a:rPr>
              <a:t>Jeff Jones</a:t>
            </a:r>
            <a:r>
              <a:rPr lang="en-US" sz="2800" dirty="0"/>
              <a:t> asked for a </a:t>
            </a:r>
            <a:r>
              <a:rPr lang="en-US" sz="2800" i="1" dirty="0">
                <a:solidFill>
                  <a:srgbClr val="990000"/>
                </a:solidFill>
              </a:rPr>
              <a:t>10 percent salary increase</a:t>
            </a:r>
            <a:r>
              <a:rPr lang="en-US" sz="2800" dirty="0"/>
              <a:t>.</a:t>
            </a:r>
          </a:p>
          <a:p>
            <a:pPr>
              <a:spcBef>
                <a:spcPct val="7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i="1" dirty="0">
                <a:solidFill>
                  <a:srgbClr val="990000"/>
                </a:solidFill>
              </a:rPr>
              <a:t>Kelly Keeler, production manager</a:t>
            </a:r>
            <a:r>
              <a:rPr lang="en-US" sz="2800" dirty="0">
                <a:solidFill>
                  <a:srgbClr val="990000"/>
                </a:solidFill>
              </a:rPr>
              <a:t>,</a:t>
            </a:r>
            <a:r>
              <a:rPr lang="en-US" sz="2800" dirty="0"/>
              <a:t> presented a </a:t>
            </a:r>
            <a:r>
              <a:rPr lang="en-US" sz="2800" i="1" dirty="0">
                <a:solidFill>
                  <a:srgbClr val="990000"/>
                </a:solidFill>
              </a:rPr>
              <a:t>plan to stagger hours</a:t>
            </a:r>
            <a:r>
              <a:rPr lang="en-US" sz="2800" dirty="0">
                <a:solidFill>
                  <a:srgbClr val="990000"/>
                </a:solidFill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0444034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2" autoUpdateAnimBg="0"/>
      <p:bldP spid="17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24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Choose clear, precise words.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85800" y="1905000"/>
            <a:ext cx="8229600" cy="9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Include </a:t>
            </a:r>
            <a:r>
              <a:rPr lang="en-US" sz="2800" dirty="0">
                <a:solidFill>
                  <a:srgbClr val="000000"/>
                </a:solidFill>
              </a:rPr>
              <a:t>descriptive, dynamic adjectives instead of overworked, all-purpose ones.</a:t>
            </a:r>
          </a:p>
        </p:txBody>
      </p:sp>
      <p:graphicFrame>
        <p:nvGraphicFramePr>
          <p:cNvPr id="14" name="Group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29308"/>
              </p:ext>
            </p:extLst>
          </p:nvPr>
        </p:nvGraphicFramePr>
        <p:xfrm>
          <a:off x="955675" y="3080429"/>
          <a:ext cx="3327400" cy="2968811"/>
        </p:xfrm>
        <a:graphic>
          <a:graphicData uri="http://schemas.openxmlformats.org/drawingml/2006/table">
            <a:tbl>
              <a:tblPr/>
              <a:tblGrid>
                <a:gridCol w="3327400"/>
              </a:tblGrid>
              <a:tr h="612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They thought her report was </a:t>
                      </a: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good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1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en-US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en-US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65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en-US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She said she would get in touch.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4521200" y="3048000"/>
            <a:ext cx="4419600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buClr>
                <a:srgbClr val="AC512F"/>
              </a:buClr>
              <a:buFont typeface="Wingdings" pitchFamily="2" charset="2"/>
              <a:buNone/>
            </a:pPr>
            <a:endParaRPr lang="en-US" sz="800" dirty="0"/>
          </a:p>
          <a:p>
            <a:pPr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The management council thought Erin’s report was  </a:t>
            </a:r>
            <a:r>
              <a:rPr lang="en-US" sz="2800" i="1" dirty="0">
                <a:solidFill>
                  <a:srgbClr val="B80408"/>
                </a:solidFill>
              </a:rPr>
              <a:t>factual</a:t>
            </a:r>
            <a:r>
              <a:rPr lang="en-US" sz="2800" i="1" dirty="0">
                <a:solidFill>
                  <a:srgbClr val="990000"/>
                </a:solidFill>
              </a:rPr>
              <a:t> and well written</a:t>
            </a:r>
            <a:r>
              <a:rPr lang="en-US" sz="2800" dirty="0"/>
              <a:t>.</a:t>
            </a:r>
          </a:p>
          <a:p>
            <a:pPr>
              <a:buClr>
                <a:srgbClr val="AC512F"/>
              </a:buClr>
              <a:buFont typeface="Wingdings" pitchFamily="2" charset="2"/>
              <a:buNone/>
            </a:pPr>
            <a:endParaRPr lang="en-US" sz="800" dirty="0"/>
          </a:p>
          <a:p>
            <a:pPr>
              <a:buClr>
                <a:srgbClr val="AC512F"/>
              </a:buClr>
              <a:buFont typeface="Wingdings" pitchFamily="2" charset="2"/>
              <a:buNone/>
            </a:pPr>
            <a:r>
              <a:rPr lang="en-US" sz="800" dirty="0"/>
              <a:t/>
            </a:r>
            <a:br>
              <a:rPr lang="en-US" sz="800" dirty="0"/>
            </a:br>
            <a:r>
              <a:rPr lang="en-US" sz="2800" dirty="0"/>
              <a:t>Sheila said she would </a:t>
            </a:r>
            <a:r>
              <a:rPr lang="en-US" sz="2800" i="1" dirty="0">
                <a:solidFill>
                  <a:srgbClr val="B80408"/>
                </a:solidFill>
              </a:rPr>
              <a:t>send you </a:t>
            </a:r>
            <a:r>
              <a:rPr lang="en-US" sz="2800" i="1" dirty="0" smtClean="0">
                <a:solidFill>
                  <a:srgbClr val="B80408"/>
                </a:solidFill>
              </a:rPr>
              <a:t>a text message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8475174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utoUpdateAnimBg="0"/>
      <p:bldP spid="1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25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609600" y="1765640"/>
            <a:ext cx="4660900" cy="52036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270500" y="1765638"/>
            <a:ext cx="3416300" cy="520361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blackWhite">
          <a:xfrm>
            <a:off x="609600" y="2289515"/>
            <a:ext cx="4660900" cy="106328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The seller said he definitely would contact you.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blackWhite">
          <a:xfrm>
            <a:off x="609600" y="3352800"/>
            <a:ext cx="4660900" cy="1061357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chemeClr val="accent2"/>
              </a:buClr>
            </a:pPr>
            <a:r>
              <a:rPr lang="en-US" sz="2800" dirty="0"/>
              <a:t>We must give encouragement to our team. </a:t>
            </a:r>
          </a:p>
          <a:p>
            <a:pPr>
              <a:buClr>
                <a:schemeClr val="accent2"/>
              </a:buClr>
            </a:pPr>
            <a:r>
              <a:rPr lang="en-US" dirty="0"/>
              <a:t>	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blackWhite">
          <a:xfrm>
            <a:off x="5270500" y="2291443"/>
            <a:ext cx="3416300" cy="1062165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The seller promised to </a:t>
            </a:r>
            <a:r>
              <a:rPr lang="en-US" sz="2800" dirty="0" smtClean="0">
                <a:solidFill>
                  <a:schemeClr val="bg1"/>
                </a:solidFill>
              </a:rPr>
              <a:t>e-mail </a:t>
            </a:r>
            <a:r>
              <a:rPr lang="en-US" sz="2800" dirty="0">
                <a:solidFill>
                  <a:schemeClr val="bg1"/>
                </a:solidFill>
              </a:rPr>
              <a:t>you. 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blackWhite">
          <a:xfrm>
            <a:off x="5270500" y="3352801"/>
            <a:ext cx="3416300" cy="1061357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We must encourage our team.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020763"/>
          </a:xfrm>
        </p:spPr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xmlns="" val="5904785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26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683759" y="1752600"/>
            <a:ext cx="4648200" cy="59656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346700" y="1765638"/>
            <a:ext cx="3263900" cy="596561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blackWhite">
          <a:xfrm>
            <a:off x="683759" y="2346325"/>
            <a:ext cx="4648200" cy="1374435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Moviegoers actually show a total preference for buttered popcorn.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blackWhite">
          <a:xfrm>
            <a:off x="683758" y="3719513"/>
            <a:ext cx="4650171" cy="1309687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Please make an assessment of the home’s value.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blackWhite">
          <a:xfrm>
            <a:off x="685800" y="5029200"/>
            <a:ext cx="4648200" cy="98391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/>
              <a:t>Ann made a suggestion that we hire Lee.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blackWhite">
          <a:xfrm>
            <a:off x="5348741" y="2359365"/>
            <a:ext cx="3261859" cy="1374435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Moviegoers prefer buttered popcorn. 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blackWhite">
          <a:xfrm>
            <a:off x="5346700" y="3735502"/>
            <a:ext cx="3263674" cy="1309687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Please assess the home’s value.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blackWhite">
          <a:xfrm>
            <a:off x="5346700" y="5042240"/>
            <a:ext cx="3263674" cy="983910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chemeClr val="bg1"/>
                </a:solidFill>
              </a:rPr>
              <a:t>Ann suggested that we hire Lee.</a:t>
            </a:r>
          </a:p>
          <a:p>
            <a:pPr>
              <a:buClr>
                <a:srgbClr val="AC512F"/>
              </a:buClr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020763"/>
          </a:xfrm>
        </p:spPr>
        <p:txBody>
          <a:bodyPr lIns="92075" tIns="46038" rIns="92075" bIns="46038"/>
          <a:lstStyle/>
          <a:p>
            <a:pPr>
              <a:defRPr/>
            </a:pPr>
            <a:r>
              <a:rPr lang="en-US" sz="3900" dirty="0" smtClean="0"/>
              <a:t>Revising for Vigor and Directness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xmlns="" val="6589919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1" grpId="0" animBg="1"/>
      <p:bldP spid="12" grpId="0" animBg="1"/>
      <p:bldP spid="14" grpId="0" animBg="1"/>
      <p:bldP spid="23" grpId="0" animBg="1"/>
      <p:bldP spid="24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27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447800"/>
            <a:ext cx="754300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Employ white space.</a:t>
            </a:r>
          </a:p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endParaRPr lang="en-US" sz="800" b="1" dirty="0" smtClean="0">
              <a:solidFill>
                <a:srgbClr val="3B6D81"/>
              </a:solidFill>
            </a:endParaRPr>
          </a:p>
          <a:p>
            <a:pPr lvl="1" eaLnBrk="1" hangingPunct="1">
              <a:lnSpc>
                <a:spcPct val="105000"/>
              </a:lnSpc>
            </a:pPr>
            <a:r>
              <a:rPr lang="en-US" sz="3000" dirty="0" smtClean="0"/>
              <a:t>Headings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3000" dirty="0" smtClean="0"/>
              <a:t>Short paragraphs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3000" dirty="0" smtClean="0"/>
              <a:t>Ragged-right margins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9225" y="2514600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8447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28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447801"/>
            <a:ext cx="7543006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Choose appropriate typefaces.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09600" y="2133600"/>
            <a:ext cx="80010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5D8A9E"/>
              </a:buClr>
              <a:buFont typeface="Wingdings" pitchFamily="2" charset="2"/>
              <a:buNone/>
            </a:pPr>
            <a:r>
              <a:rPr lang="en-US" sz="3000" b="1" i="1" dirty="0" smtClean="0">
                <a:solidFill>
                  <a:srgbClr val="000000"/>
                </a:solidFill>
              </a:rPr>
              <a:t>Serif </a:t>
            </a:r>
            <a:r>
              <a:rPr lang="en-US" sz="3000" dirty="0">
                <a:solidFill>
                  <a:srgbClr val="000000"/>
                </a:solidFill>
              </a:rPr>
              <a:t>typefaces </a:t>
            </a:r>
            <a:r>
              <a:rPr lang="en-US" sz="3000" dirty="0" smtClean="0">
                <a:solidFill>
                  <a:srgbClr val="000000"/>
                </a:solidFill>
              </a:rPr>
              <a:t>have small features at the end of strokes.</a:t>
            </a:r>
            <a:br>
              <a:rPr lang="en-US" sz="3000" dirty="0" smtClean="0">
                <a:solidFill>
                  <a:srgbClr val="000000"/>
                </a:solidFill>
              </a:rPr>
            </a:br>
            <a:endParaRPr lang="en-US" sz="800" dirty="0">
              <a:solidFill>
                <a:srgbClr val="000000"/>
              </a:solidFill>
            </a:endParaRP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Times New Roman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 smtClean="0">
                <a:solidFill>
                  <a:srgbClr val="000000"/>
                </a:solidFill>
                <a:latin typeface="Century" pitchFamily="18" charset="0"/>
                <a:cs typeface="Tahoma" pitchFamily="34" charset="0"/>
              </a:rPr>
              <a:t>Century</a:t>
            </a:r>
            <a:endParaRPr lang="en-US" sz="3200" dirty="0">
              <a:solidFill>
                <a:srgbClr val="000000"/>
              </a:solidFill>
              <a:latin typeface="Century" pitchFamily="18" charset="0"/>
              <a:cs typeface="Tahoma" pitchFamily="34" charset="0"/>
            </a:endParaRP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 smtClean="0">
                <a:solidFill>
                  <a:srgbClr val="000000"/>
                </a:solidFill>
                <a:latin typeface="Georgia" pitchFamily="18" charset="0"/>
              </a:rPr>
              <a:t>Georgia</a:t>
            </a:r>
            <a:endParaRPr lang="en-US" sz="3200" dirty="0">
              <a:solidFill>
                <a:srgbClr val="000000"/>
              </a:solidFill>
              <a:latin typeface="Georgia" pitchFamily="18" charset="0"/>
            </a:endParaRP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 smtClean="0">
                <a:solidFill>
                  <a:srgbClr val="000000"/>
                </a:solidFill>
                <a:latin typeface="Palatino Linotype" pitchFamily="18" charset="0"/>
              </a:rPr>
              <a:t>Palatino</a:t>
            </a:r>
            <a:endParaRPr lang="en-US" sz="3200" dirty="0">
              <a:solidFill>
                <a:srgbClr val="000000"/>
              </a:solidFill>
              <a:latin typeface="Palatino Linotype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5838498" y="3302129"/>
            <a:ext cx="2440993" cy="244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18529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29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447801"/>
            <a:ext cx="7543006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Choose appropriate typefaces.</a:t>
            </a: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09600" y="2133600"/>
            <a:ext cx="81534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5D8A9E"/>
              </a:buClr>
              <a:buFont typeface="Wingdings" pitchFamily="2" charset="2"/>
              <a:buNone/>
            </a:pPr>
            <a:r>
              <a:rPr lang="en-US" sz="3000" b="1" i="1" dirty="0" smtClean="0">
                <a:solidFill>
                  <a:srgbClr val="000000"/>
                </a:solidFill>
              </a:rPr>
              <a:t>Sans </a:t>
            </a:r>
            <a:r>
              <a:rPr lang="en-US" sz="3000" b="1" i="1" dirty="0">
                <a:solidFill>
                  <a:srgbClr val="000000"/>
                </a:solidFill>
              </a:rPr>
              <a:t>serif </a:t>
            </a:r>
            <a:r>
              <a:rPr lang="en-US" sz="3000" dirty="0">
                <a:solidFill>
                  <a:srgbClr val="000000"/>
                </a:solidFill>
              </a:rPr>
              <a:t>typefaces are cleaner without features. </a:t>
            </a:r>
            <a:r>
              <a:rPr lang="en-US" sz="3000" dirty="0" smtClean="0">
                <a:solidFill>
                  <a:srgbClr val="000000"/>
                </a:solidFill>
              </a:rPr>
              <a:t>They are useful </a:t>
            </a:r>
            <a:r>
              <a:rPr lang="en-US" sz="3000" dirty="0">
                <a:solidFill>
                  <a:srgbClr val="000000"/>
                </a:solidFill>
              </a:rPr>
              <a:t>for headings, signs, and </a:t>
            </a:r>
            <a:r>
              <a:rPr lang="en-US" sz="3000" dirty="0" err="1">
                <a:solidFill>
                  <a:srgbClr val="000000"/>
                </a:solidFill>
              </a:rPr>
              <a:t>noncontinuous</a:t>
            </a:r>
            <a:r>
              <a:rPr lang="en-US" sz="3000" dirty="0">
                <a:solidFill>
                  <a:srgbClr val="000000"/>
                </a:solidFill>
              </a:rPr>
              <a:t> reading material</a:t>
            </a:r>
            <a:r>
              <a:rPr lang="en-US" sz="3000" dirty="0" smtClean="0">
                <a:solidFill>
                  <a:srgbClr val="000000"/>
                </a:solidFill>
              </a:rPr>
              <a:t>.</a:t>
            </a:r>
            <a:br>
              <a:rPr lang="en-US" sz="3000" dirty="0" smtClean="0">
                <a:solidFill>
                  <a:srgbClr val="000000"/>
                </a:solidFill>
              </a:rPr>
            </a:br>
            <a:endParaRPr lang="en-US" sz="800" dirty="0">
              <a:solidFill>
                <a:srgbClr val="000000"/>
              </a:solidFill>
            </a:endParaRP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>
                <a:solidFill>
                  <a:srgbClr val="000000"/>
                </a:solidFill>
                <a:cs typeface="Times New Roman" pitchFamily="18" charset="0"/>
              </a:rPr>
              <a:t>Arial</a:t>
            </a: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Tahoma</a:t>
            </a: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>
                <a:solidFill>
                  <a:srgbClr val="000000"/>
                </a:solidFill>
                <a:latin typeface="Verdana" pitchFamily="34" charset="0"/>
              </a:rPr>
              <a:t>Verdana</a:t>
            </a:r>
          </a:p>
          <a:p>
            <a:pPr marL="1531938" lvl="3" indent="-290513">
              <a:spcBef>
                <a:spcPct val="20000"/>
              </a:spcBef>
              <a:buClr>
                <a:srgbClr val="5D8A9E"/>
              </a:buClr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</a:rPr>
              <a:t>Calibri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4943352" y="3994836"/>
            <a:ext cx="3057901" cy="204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316098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625" y="647311"/>
            <a:ext cx="8230749" cy="5563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0" y="2971800"/>
            <a:ext cx="2057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Phase 3 of the Writing Process</a:t>
            </a:r>
            <a:endParaRPr lang="en-US" sz="3200" b="1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</a:t>
            </a:fld>
            <a:endParaRPr lang="en-US" sz="1200" b="1" dirty="0">
              <a:solidFill>
                <a:srgbClr val="31859C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30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Capitalize on type fonts and sizes.</a:t>
            </a:r>
            <a:br>
              <a:rPr lang="en-US" b="1" dirty="0" smtClean="0"/>
            </a:br>
            <a:r>
              <a:rPr lang="en-US" sz="800" b="1" dirty="0" smtClean="0">
                <a:solidFill>
                  <a:srgbClr val="3B6D81"/>
                </a:solidFill>
              </a:rPr>
              <a:t/>
            </a:r>
            <a:br>
              <a:rPr lang="en-US" sz="800" b="1" dirty="0" smtClean="0">
                <a:solidFill>
                  <a:srgbClr val="3B6D81"/>
                </a:solidFill>
              </a:rPr>
            </a:br>
            <a:r>
              <a:rPr lang="en-US" sz="800" b="1" dirty="0" smtClean="0">
                <a:solidFill>
                  <a:srgbClr val="3B6D81"/>
                </a:solidFill>
              </a:rPr>
              <a:t> </a:t>
            </a:r>
          </a:p>
          <a:p>
            <a:pPr marL="457200" lvl="1" indent="0" eaLnBrk="1" hangingPunct="1">
              <a:lnSpc>
                <a:spcPct val="105000"/>
              </a:lnSpc>
              <a:buNone/>
            </a:pPr>
            <a:r>
              <a:rPr lang="en-US" b="1" dirty="0" smtClean="0"/>
              <a:t>Font style:</a:t>
            </a:r>
            <a:r>
              <a:rPr lang="en-US" dirty="0" smtClean="0"/>
              <a:t> a specific style (such as </a:t>
            </a:r>
            <a:r>
              <a:rPr lang="en-US" i="1" dirty="0" smtClean="0"/>
              <a:t>italic</a:t>
            </a:r>
            <a:r>
              <a:rPr lang="en-US" dirty="0" smtClean="0"/>
              <a:t>, </a:t>
            </a:r>
            <a:r>
              <a:rPr lang="en-US" b="1" dirty="0" smtClean="0"/>
              <a:t>boldface</a:t>
            </a:r>
            <a:r>
              <a:rPr lang="en-US" dirty="0" smtClean="0"/>
              <a:t>, </a:t>
            </a:r>
            <a:r>
              <a:rPr lang="en-US" u="sng" dirty="0" smtClean="0"/>
              <a:t>underline</a:t>
            </a:r>
            <a:r>
              <a:rPr lang="en-US" dirty="0" smtClean="0"/>
              <a:t>, ALL CAPS) within a typeface family (such as Arial)</a:t>
            </a:r>
            <a:br>
              <a:rPr lang="en-US" dirty="0" smtClean="0"/>
            </a:br>
            <a:endParaRPr lang="en-US" sz="1000" dirty="0" smtClean="0"/>
          </a:p>
          <a:p>
            <a:pPr marL="457200" lvl="1" indent="0" eaLnBrk="1" hangingPunct="1">
              <a:lnSpc>
                <a:spcPct val="105000"/>
              </a:lnSpc>
              <a:buNone/>
            </a:pPr>
            <a:r>
              <a:rPr lang="en-US" b="1" dirty="0" smtClean="0"/>
              <a:t>Font size: </a:t>
            </a:r>
            <a:r>
              <a:rPr lang="en-US" dirty="0" smtClean="0"/>
              <a:t>measured in points</a:t>
            </a:r>
          </a:p>
          <a:p>
            <a:pPr marL="1200150" lvl="2" indent="-285750" eaLnBrk="1" hangingPunct="1">
              <a:lnSpc>
                <a:spcPct val="105000"/>
              </a:lnSpc>
            </a:pPr>
            <a:r>
              <a:rPr lang="en-US" dirty="0" smtClean="0"/>
              <a:t>Most readers are comfortable with 10- to 12-point type for body text.</a:t>
            </a:r>
          </a:p>
          <a:p>
            <a:pPr marL="1200150" lvl="2" indent="-285750" eaLnBrk="1" hangingPunct="1">
              <a:lnSpc>
                <a:spcPct val="105000"/>
              </a:lnSpc>
            </a:pPr>
            <a:r>
              <a:rPr lang="en-US" dirty="0" smtClean="0"/>
              <a:t>Larger font size is appropriate for titles and headings.</a:t>
            </a:r>
          </a:p>
        </p:txBody>
      </p:sp>
    </p:spTree>
    <p:extLst>
      <p:ext uri="{BB962C8B-B14F-4D97-AF65-F5344CB8AC3E}">
        <p14:creationId xmlns:p14="http://schemas.microsoft.com/office/powerpoint/2010/main" xmlns="" val="24725314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31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Use numbered and bulleted lists.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914399" y="2819400"/>
            <a:ext cx="76866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7663" indent="-347663">
              <a:spcBef>
                <a:spcPct val="20000"/>
              </a:spcBef>
              <a:buClr>
                <a:srgbClr val="B80408"/>
              </a:buClr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00"/>
                </a:solidFill>
              </a:rPr>
              <a:t>Numbered lists</a:t>
            </a:r>
            <a:r>
              <a:rPr lang="en-US" sz="2800" b="1" dirty="0" smtClean="0">
                <a:solidFill>
                  <a:srgbClr val="000000"/>
                </a:solidFill>
              </a:rPr>
              <a:t>: </a:t>
            </a:r>
            <a:r>
              <a:rPr lang="en-US" sz="2800" dirty="0">
                <a:solidFill>
                  <a:srgbClr val="000000"/>
                </a:solidFill>
              </a:rPr>
              <a:t>U</a:t>
            </a:r>
            <a:r>
              <a:rPr lang="en-US" sz="2800" dirty="0" smtClean="0">
                <a:solidFill>
                  <a:srgbClr val="000000"/>
                </a:solidFill>
              </a:rPr>
              <a:t>se </a:t>
            </a:r>
            <a:r>
              <a:rPr lang="en-US" sz="2800" dirty="0">
                <a:solidFill>
                  <a:srgbClr val="000000"/>
                </a:solidFill>
              </a:rPr>
              <a:t>for sequences.</a:t>
            </a:r>
          </a:p>
          <a:p>
            <a:pPr marL="347663" indent="-347663">
              <a:spcBef>
                <a:spcPct val="20000"/>
              </a:spcBef>
              <a:buClr>
                <a:srgbClr val="B80408"/>
              </a:buClr>
              <a:buFont typeface="Wingdings" pitchFamily="2" charset="2"/>
              <a:buChar char="§"/>
            </a:pPr>
            <a:r>
              <a:rPr lang="en-US" sz="2800" b="1" i="1" dirty="0">
                <a:solidFill>
                  <a:srgbClr val="000000"/>
                </a:solidFill>
              </a:rPr>
              <a:t>B</a:t>
            </a:r>
            <a:r>
              <a:rPr lang="en-US" sz="2800" b="1" i="1" dirty="0" smtClean="0">
                <a:solidFill>
                  <a:srgbClr val="000000"/>
                </a:solidFill>
              </a:rPr>
              <a:t>ulleted lists</a:t>
            </a:r>
            <a:r>
              <a:rPr lang="en-US" sz="2800" b="1" dirty="0" smtClean="0">
                <a:solidFill>
                  <a:srgbClr val="000000"/>
                </a:solidFill>
              </a:rPr>
              <a:t>: </a:t>
            </a:r>
            <a:r>
              <a:rPr lang="en-US" sz="2800" dirty="0">
                <a:solidFill>
                  <a:srgbClr val="000000"/>
                </a:solidFill>
              </a:rPr>
              <a:t>U</a:t>
            </a:r>
            <a:r>
              <a:rPr lang="en-US" sz="2800" dirty="0" smtClean="0">
                <a:solidFill>
                  <a:srgbClr val="000000"/>
                </a:solidFill>
              </a:rPr>
              <a:t>se </a:t>
            </a:r>
            <a:r>
              <a:rPr lang="en-US" sz="2800" dirty="0">
                <a:solidFill>
                  <a:srgbClr val="000000"/>
                </a:solidFill>
              </a:rPr>
              <a:t>for items that don’t require a certain order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  <a:p>
            <a:pPr marL="347663" indent="-347663">
              <a:spcBef>
                <a:spcPct val="20000"/>
              </a:spcBef>
              <a:buClr>
                <a:srgbClr val="B80408"/>
              </a:buClr>
              <a:buFont typeface="Wingdings" pitchFamily="2" charset="2"/>
              <a:buChar char="§"/>
            </a:pPr>
            <a:r>
              <a:rPr lang="en-US" sz="2800" dirty="0">
                <a:solidFill>
                  <a:srgbClr val="000000"/>
                </a:solidFill>
              </a:rPr>
              <a:t>Capitalize the first word of each item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  <a:p>
            <a:pPr marL="347663" indent="-347663">
              <a:spcBef>
                <a:spcPct val="20000"/>
              </a:spcBef>
              <a:buClr>
                <a:srgbClr val="B80408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00000"/>
                </a:solidFill>
              </a:rPr>
              <a:t>Add end punctuation only to items that are complete sentences.</a:t>
            </a:r>
          </a:p>
          <a:p>
            <a:pPr marL="347663" indent="-347663">
              <a:spcBef>
                <a:spcPct val="20000"/>
              </a:spcBef>
              <a:buClr>
                <a:srgbClr val="B80408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00000"/>
                </a:solidFill>
              </a:rPr>
              <a:t>Make each item parallel.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1828800"/>
            <a:ext cx="7839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5D8A9E"/>
              </a:buClr>
            </a:pPr>
            <a:r>
              <a:rPr lang="en-US" sz="2800" dirty="0">
                <a:solidFill>
                  <a:srgbClr val="000000"/>
                </a:solidFill>
              </a:rPr>
              <a:t>Break up complex information into smaller chunks to ensure rapid comprehension.</a:t>
            </a:r>
          </a:p>
        </p:txBody>
      </p:sp>
    </p:spTree>
    <p:extLst>
      <p:ext uri="{BB962C8B-B14F-4D97-AF65-F5344CB8AC3E}">
        <p14:creationId xmlns:p14="http://schemas.microsoft.com/office/powerpoint/2010/main" xmlns="" val="1642523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32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620000" cy="99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dirty="0" smtClean="0"/>
              <a:t>Use numbered lists for items that don’t require a certain order.</a:t>
            </a:r>
          </a:p>
        </p:txBody>
      </p:sp>
      <p:graphicFrame>
        <p:nvGraphicFramePr>
          <p:cNvPr id="7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7188494"/>
              </p:ext>
            </p:extLst>
          </p:nvPr>
        </p:nvGraphicFramePr>
        <p:xfrm>
          <a:off x="680584" y="2366768"/>
          <a:ext cx="3771560" cy="3371084"/>
        </p:xfrm>
        <a:graphic>
          <a:graphicData uri="http://schemas.openxmlformats.org/drawingml/2006/table">
            <a:tbl>
              <a:tblPr/>
              <a:tblGrid>
                <a:gridCol w="3771560"/>
              </a:tblGrid>
              <a:tr h="3190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We want</a:t>
                      </a:r>
                      <a:r>
                        <a:rPr lang="en-US" sz="2600" kern="1200" baseline="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to hire an accounting assistant who has good communication skills, experience with Excel, and a two-year college degree</a:t>
                      </a: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. 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50" marR="91450" marT="45718" marB="4571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2456212"/>
              </p:ext>
            </p:extLst>
          </p:nvPr>
        </p:nvGraphicFramePr>
        <p:xfrm>
          <a:off x="4600575" y="2362200"/>
          <a:ext cx="4391025" cy="3738368"/>
        </p:xfrm>
        <a:graphic>
          <a:graphicData uri="http://schemas.openxmlformats.org/drawingml/2006/table">
            <a:tbl>
              <a:tblPr/>
              <a:tblGrid>
                <a:gridCol w="4391025"/>
              </a:tblGrid>
              <a:tr h="37383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Improved: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We want</a:t>
                      </a:r>
                      <a:r>
                        <a:rPr lang="en-US" sz="2600" kern="1200" baseline="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to hire an accounting assistant with these qualifications: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en-US" sz="2600" kern="1200" baseline="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Good communication skills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en-US" sz="2600" kern="1200" baseline="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Excel experience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lang="en-US" sz="2600" kern="1200" baseline="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Two-year college degree</a:t>
                      </a: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. 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50" marR="91450" marT="45718" marB="4571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466320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33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62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Use bulleted lists for instructions.</a:t>
            </a:r>
          </a:p>
        </p:txBody>
      </p:sp>
      <p:graphicFrame>
        <p:nvGraphicFramePr>
          <p:cNvPr id="7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40477548"/>
              </p:ext>
            </p:extLst>
          </p:nvPr>
        </p:nvGraphicFramePr>
        <p:xfrm>
          <a:off x="685800" y="2057400"/>
          <a:ext cx="3808169" cy="3767324"/>
        </p:xfrm>
        <a:graphic>
          <a:graphicData uri="http://schemas.openxmlformats.org/drawingml/2006/table">
            <a:tbl>
              <a:tblPr/>
              <a:tblGrid>
                <a:gridCol w="3808169"/>
              </a:tblGrid>
              <a:tr h="3767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To clean the printer, you should do the following. First, you should disconnect the power cord. Then you open the front cover, and the printer area should be cleaned with a soft cloth. 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50" marR="91450" marT="45718" marB="4571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4905375" y="2057400"/>
            <a:ext cx="3857625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5138" indent="-465138"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To clean the printer, do the following:</a:t>
            </a:r>
          </a:p>
          <a:p>
            <a:pPr marL="465138" indent="-465138"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1.  Disconnect the power cord.</a:t>
            </a:r>
          </a:p>
          <a:p>
            <a:pPr marL="465138" indent="-465138"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2.  Open the front cover.</a:t>
            </a:r>
          </a:p>
          <a:p>
            <a:pPr marL="465138" indent="-465138"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3.  Clean the printer with a soft cloth.</a:t>
            </a:r>
          </a:p>
        </p:txBody>
      </p:sp>
    </p:spTree>
    <p:extLst>
      <p:ext uri="{BB962C8B-B14F-4D97-AF65-F5344CB8AC3E}">
        <p14:creationId xmlns:p14="http://schemas.microsoft.com/office/powerpoint/2010/main" xmlns="" val="648306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34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36814" y="1295400"/>
            <a:ext cx="751579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Add headings for visual impact.</a:t>
            </a:r>
          </a:p>
        </p:txBody>
      </p:sp>
      <p:graphicFrame>
        <p:nvGraphicFramePr>
          <p:cNvPr id="7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0683313"/>
              </p:ext>
            </p:extLst>
          </p:nvPr>
        </p:nvGraphicFramePr>
        <p:xfrm>
          <a:off x="685800" y="2071688"/>
          <a:ext cx="4032250" cy="2578590"/>
        </p:xfrm>
        <a:graphic>
          <a:graphicData uri="http://schemas.openxmlformats.org/drawingml/2006/table">
            <a:tbl>
              <a:tblPr/>
              <a:tblGrid>
                <a:gridCol w="4032250"/>
              </a:tblGrid>
              <a:tr h="2578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On April 3 we will be in Toledo, and the speaker is Troy Lee. On May 20 we will be in Detroit, and the speaker is Sue Wu. 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14" marR="91414" marT="45711" marB="45711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4800600" y="2057400"/>
            <a:ext cx="4151313" cy="26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u="sng" dirty="0">
                <a:solidFill>
                  <a:srgbClr val="000000"/>
                </a:solidFill>
              </a:rPr>
              <a:t>Date</a:t>
            </a:r>
            <a:r>
              <a:rPr lang="en-US" sz="2600" dirty="0">
                <a:solidFill>
                  <a:srgbClr val="000000"/>
                </a:solidFill>
              </a:rPr>
              <a:t>       </a:t>
            </a:r>
            <a:r>
              <a:rPr lang="en-US" sz="2600" u="sng" dirty="0">
                <a:solidFill>
                  <a:srgbClr val="000000"/>
                </a:solidFill>
              </a:rPr>
              <a:t>City</a:t>
            </a:r>
            <a:r>
              <a:rPr lang="en-US" sz="2600" dirty="0">
                <a:solidFill>
                  <a:srgbClr val="000000"/>
                </a:solidFill>
              </a:rPr>
              <a:t>       </a:t>
            </a:r>
            <a:r>
              <a:rPr lang="en-US" sz="2600" u="sng" dirty="0">
                <a:solidFill>
                  <a:srgbClr val="000000"/>
                </a:solidFill>
              </a:rPr>
              <a:t>Speaker</a:t>
            </a: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April  3   Toledo   Troy Lee</a:t>
            </a: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dirty="0">
                <a:solidFill>
                  <a:srgbClr val="000000"/>
                </a:solidFill>
              </a:rPr>
              <a:t>May 20   Detroit   Sue Wu	</a:t>
            </a:r>
          </a:p>
        </p:txBody>
      </p:sp>
      <p:pic>
        <p:nvPicPr>
          <p:cNvPr id="9" name="Picture 2" descr="C:\Documents and Settings\dloewy\Local Settings\Temporary Internet Files\Content.IE5\YH35WZAJ\MPj0396053000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7313" y="4614863"/>
            <a:ext cx="35560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331989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Readability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35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106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Use paragraph headings to improve organization and readability.</a:t>
            </a:r>
          </a:p>
        </p:txBody>
      </p:sp>
      <p:graphicFrame>
        <p:nvGraphicFramePr>
          <p:cNvPr id="12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7880608"/>
              </p:ext>
            </p:extLst>
          </p:nvPr>
        </p:nvGraphicFramePr>
        <p:xfrm>
          <a:off x="690563" y="2552701"/>
          <a:ext cx="4033837" cy="3451225"/>
        </p:xfrm>
        <a:graphic>
          <a:graphicData uri="http://schemas.openxmlformats.org/drawingml/2006/table">
            <a:tbl>
              <a:tblPr/>
              <a:tblGrid>
                <a:gridCol w="4033837"/>
              </a:tblGrid>
              <a:tr h="345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The next topic is vacations. A new vacation schedule will be available on May 1.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sz="2600" kern="1200" dirty="0" smtClean="0">
                          <a:solidFill>
                            <a:srgbClr val="0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To assist employees, we will begin a flex schedule in the fall. </a:t>
                      </a:r>
                      <a:endParaRPr kumimoji="0" lang="en-US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50" marR="91450" marT="45732" marB="45732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4800600" y="2514600"/>
            <a:ext cx="4151313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u="sng" dirty="0">
                <a:solidFill>
                  <a:srgbClr val="000000"/>
                </a:solidFill>
              </a:rPr>
              <a:t>Vacations</a:t>
            </a:r>
            <a:r>
              <a:rPr lang="en-US" sz="2600" dirty="0">
                <a:solidFill>
                  <a:srgbClr val="000000"/>
                </a:solidFill>
              </a:rPr>
              <a:t>.  A new vacation schedule will be available on May 1.</a:t>
            </a:r>
          </a:p>
          <a:p>
            <a:pPr>
              <a:spcBef>
                <a:spcPct val="4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600" u="sng" dirty="0">
                <a:solidFill>
                  <a:srgbClr val="000000"/>
                </a:solidFill>
              </a:rPr>
              <a:t>Flextime</a:t>
            </a:r>
            <a:r>
              <a:rPr lang="en-US" sz="2600" dirty="0">
                <a:solidFill>
                  <a:srgbClr val="000000"/>
                </a:solidFill>
              </a:rPr>
              <a:t>. To assist employees, we will begin a flex schedule in the fall. 	</a:t>
            </a:r>
          </a:p>
        </p:txBody>
      </p:sp>
    </p:spTree>
    <p:extLst>
      <p:ext uri="{BB962C8B-B14F-4D97-AF65-F5344CB8AC3E}">
        <p14:creationId xmlns:p14="http://schemas.microsoft.com/office/powerpoint/2010/main" xmlns="" val="1104847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36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609600" y="1600202"/>
            <a:ext cx="4114800" cy="59656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4681084" y="1600200"/>
            <a:ext cx="4183062" cy="596561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blackWhite">
          <a:xfrm>
            <a:off x="609600" y="2200277"/>
            <a:ext cx="4114800" cy="3438523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333399"/>
              </a:buClr>
            </a:pPr>
            <a:r>
              <a:rPr lang="en-US" sz="2800" dirty="0">
                <a:solidFill>
                  <a:srgbClr val="000000"/>
                </a:solidFill>
              </a:rPr>
              <a:t>In the next training session, the trainer will demonstrate how to create podcasts, how to share </a:t>
            </a:r>
            <a:r>
              <a:rPr lang="en-US" sz="2800" dirty="0" smtClean="0">
                <a:solidFill>
                  <a:srgbClr val="000000"/>
                </a:solidFill>
              </a:rPr>
              <a:t>Web programs</a:t>
            </a:r>
            <a:r>
              <a:rPr lang="en-US" sz="2800" dirty="0">
                <a:solidFill>
                  <a:srgbClr val="000000"/>
                </a:solidFill>
              </a:rPr>
              <a:t>, and how to </a:t>
            </a:r>
            <a:r>
              <a:rPr lang="en-US" sz="2800" dirty="0" smtClean="0">
                <a:solidFill>
                  <a:srgbClr val="000000"/>
                </a:solidFill>
              </a:rPr>
              <a:t>build Web directories. 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blackWhite">
          <a:xfrm>
            <a:off x="4681084" y="2200277"/>
            <a:ext cx="4183062" cy="3438523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800" dirty="0">
                <a:solidFill>
                  <a:srgbClr val="FFFFFF"/>
                </a:solidFill>
              </a:rPr>
              <a:t>The next training session will </a:t>
            </a:r>
            <a:r>
              <a:rPr lang="en-US" sz="2800" dirty="0" smtClean="0">
                <a:solidFill>
                  <a:srgbClr val="FFFFFF"/>
                </a:solidFill>
              </a:rPr>
              <a:t>demonstrate the following:</a:t>
            </a:r>
            <a:r>
              <a:rPr lang="en-US" sz="2800" dirty="0">
                <a:solidFill>
                  <a:srgbClr val="FFFFFF"/>
                </a:solidFill>
              </a:rPr>
              <a:t/>
            </a:r>
            <a:br>
              <a:rPr lang="en-US" sz="2800" dirty="0">
                <a:solidFill>
                  <a:srgbClr val="FFFFFF"/>
                </a:solidFill>
              </a:rPr>
            </a:br>
            <a:endParaRPr lang="en-US" sz="800" dirty="0">
              <a:solidFill>
                <a:srgbClr val="FFFFFF"/>
              </a:solidFill>
            </a:endParaRPr>
          </a:p>
          <a:p>
            <a:pPr>
              <a:buClr>
                <a:srgbClr val="AC512F"/>
              </a:buClr>
            </a:pPr>
            <a:endParaRPr lang="en-US" sz="800" dirty="0">
              <a:solidFill>
                <a:srgbClr val="FFFFFF"/>
              </a:solidFill>
            </a:endParaRPr>
          </a:p>
          <a:p>
            <a:pPr marL="511175" indent="-285750"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  </a:t>
            </a:r>
            <a:r>
              <a:rPr lang="en-US" sz="2800" dirty="0" smtClean="0">
                <a:solidFill>
                  <a:srgbClr val="FFFFFF"/>
                </a:solidFill>
              </a:rPr>
              <a:t>Creating </a:t>
            </a:r>
            <a:r>
              <a:rPr lang="en-US" sz="2800" dirty="0">
                <a:solidFill>
                  <a:srgbClr val="FFFFFF"/>
                </a:solidFill>
              </a:rPr>
              <a:t>podcasts</a:t>
            </a:r>
          </a:p>
          <a:p>
            <a:pPr marL="511175" indent="-285750"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  </a:t>
            </a:r>
            <a:r>
              <a:rPr lang="en-US" sz="2800" dirty="0" smtClean="0">
                <a:solidFill>
                  <a:srgbClr val="FFFFFF"/>
                </a:solidFill>
              </a:rPr>
              <a:t>Sharing programs</a:t>
            </a:r>
            <a:endParaRPr lang="en-US" sz="2800" dirty="0">
              <a:solidFill>
                <a:srgbClr val="FFFFFF"/>
              </a:solidFill>
            </a:endParaRPr>
          </a:p>
          <a:p>
            <a:pPr marL="688975" indent="-463550"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Building Web directories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898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3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37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blackWhite">
          <a:xfrm>
            <a:off x="508454" y="1765640"/>
            <a:ext cx="4504870" cy="520360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rgbClr val="800000"/>
                </a:solidFill>
              </a:rPr>
              <a:t>Poor:</a:t>
            </a:r>
            <a:endParaRPr lang="en-US" sz="28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blackWhite">
          <a:xfrm>
            <a:off x="5013324" y="1765638"/>
            <a:ext cx="3978275" cy="509105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r>
              <a:rPr lang="en-US" sz="2800" dirty="0" smtClean="0">
                <a:solidFill>
                  <a:schemeClr val="bg1"/>
                </a:solidFill>
              </a:rPr>
              <a:t>Improved: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blackWhite">
          <a:xfrm>
            <a:off x="508454" y="2274887"/>
            <a:ext cx="4504870" cy="3440113"/>
          </a:xfrm>
          <a:prstGeom prst="rect">
            <a:avLst/>
          </a:prstGeom>
          <a:solidFill>
            <a:srgbClr val="FCE088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>
              <a:buClr>
                <a:srgbClr val="333399"/>
              </a:buClr>
            </a:pPr>
            <a:r>
              <a:rPr lang="en-US" sz="2400" dirty="0">
                <a:solidFill>
                  <a:srgbClr val="000000"/>
                </a:solidFill>
              </a:rPr>
              <a:t>In preparing for an employment interview, you should begin by studying the job description. Itemizing your most strategic skills and qualifications is also important. Giving responses in a mock interview is another good practice technique.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blackWhite">
          <a:xfrm>
            <a:off x="5013325" y="2274887"/>
            <a:ext cx="3978275" cy="3440113"/>
          </a:xfrm>
          <a:prstGeom prst="rect">
            <a:avLst/>
          </a:prstGeom>
          <a:solidFill>
            <a:srgbClr val="AC512F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>
              <a:buClr>
                <a:srgbClr val="AC512F"/>
              </a:buClr>
            </a:pPr>
            <a:r>
              <a:rPr lang="en-US" sz="2400" dirty="0">
                <a:solidFill>
                  <a:srgbClr val="FFFFFF"/>
                </a:solidFill>
              </a:rPr>
              <a:t>You can prepare for interviews by doing the following: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  Study the job description.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  Itemize your most 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None/>
            </a:pPr>
            <a:r>
              <a:rPr lang="en-US" sz="2400" dirty="0">
                <a:solidFill>
                  <a:srgbClr val="FFFFFF"/>
                </a:solidFill>
              </a:rPr>
              <a:t>   strategic skills and 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None/>
            </a:pPr>
            <a:r>
              <a:rPr lang="en-US" sz="2400" dirty="0">
                <a:solidFill>
                  <a:srgbClr val="FFFFFF"/>
                </a:solidFill>
              </a:rPr>
              <a:t>   qualifications. 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  Practice giving responses </a:t>
            </a:r>
          </a:p>
          <a:p>
            <a:pPr>
              <a:buClr>
                <a:schemeClr val="bg1"/>
              </a:buClr>
              <a:buSzPct val="125000"/>
              <a:buFont typeface="Arial" pitchFamily="34" charset="0"/>
              <a:buNone/>
            </a:pPr>
            <a:r>
              <a:rPr lang="en-US" sz="2400" dirty="0">
                <a:solidFill>
                  <a:srgbClr val="FFFFFF"/>
                </a:solidFill>
              </a:rPr>
              <a:t>   in a mock interview.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Improving Readability (Practice)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25876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Proofreading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38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5650" y="3209470"/>
            <a:ext cx="7118350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62000" y="2056494"/>
            <a:ext cx="4343400" cy="3494088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3200" dirty="0" smtClean="0"/>
              <a:t>Spelling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Grammar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Punctuation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Names and numbers</a:t>
            </a:r>
          </a:p>
          <a:p>
            <a:pPr>
              <a:lnSpc>
                <a:spcPct val="120000"/>
              </a:lnSpc>
            </a:pPr>
            <a:r>
              <a:rPr lang="en-US" sz="3200" dirty="0" smtClean="0"/>
              <a:t>Format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533400" y="1295400"/>
            <a:ext cx="76192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What to watch for in proofreading:</a:t>
            </a:r>
          </a:p>
        </p:txBody>
      </p:sp>
    </p:spTree>
    <p:extLst>
      <p:ext uri="{BB962C8B-B14F-4D97-AF65-F5344CB8AC3E}">
        <p14:creationId xmlns:p14="http://schemas.microsoft.com/office/powerpoint/2010/main" xmlns="" val="1313107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Proofreading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39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533400" y="1295400"/>
            <a:ext cx="76192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How to proofread routine documents: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609600" y="1981200"/>
            <a:ext cx="82296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 smtClean="0"/>
              <a:t>On your computer screen, focus on one line at a time.</a:t>
            </a:r>
          </a:p>
          <a:p>
            <a:r>
              <a:rPr lang="en-US" dirty="0" smtClean="0"/>
              <a:t>Read carefully for faults such as omitted or double words</a:t>
            </a:r>
          </a:p>
          <a:p>
            <a:r>
              <a:rPr lang="en-US" dirty="0" smtClean="0"/>
              <a:t>Use a spell checker.</a:t>
            </a:r>
          </a:p>
          <a:p>
            <a:r>
              <a:rPr lang="en-US" dirty="0" smtClean="0"/>
              <a:t>Proofread from a hard</a:t>
            </a:r>
            <a:br>
              <a:rPr lang="en-US" dirty="0" smtClean="0"/>
            </a:br>
            <a:r>
              <a:rPr lang="en-US" dirty="0" smtClean="0"/>
              <a:t>copy.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5433173" y="3926274"/>
            <a:ext cx="274805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3521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Revising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4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3163435" y="4191000"/>
            <a:ext cx="5318125" cy="1946275"/>
            <a:chOff x="1966" y="2454"/>
            <a:chExt cx="3350" cy="1226"/>
          </a:xfrm>
        </p:grpSpPr>
        <p:sp>
          <p:nvSpPr>
            <p:cNvPr id="16" name="Line 7"/>
            <p:cNvSpPr>
              <a:spLocks noChangeShapeType="1"/>
            </p:cNvSpPr>
            <p:nvPr/>
          </p:nvSpPr>
          <p:spPr bwMode="auto">
            <a:xfrm flipV="1">
              <a:off x="1966" y="3053"/>
              <a:ext cx="1828" cy="9"/>
            </a:xfrm>
            <a:prstGeom prst="line">
              <a:avLst/>
            </a:prstGeom>
            <a:noFill/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_s1039"/>
            <p:cNvSpPr>
              <a:spLocks noChangeArrowheads="1"/>
            </p:cNvSpPr>
            <p:nvPr/>
          </p:nvSpPr>
          <p:spPr bwMode="auto">
            <a:xfrm>
              <a:off x="2607" y="2454"/>
              <a:ext cx="2709" cy="1226"/>
            </a:xfrm>
            <a:prstGeom prst="rect">
              <a:avLst/>
            </a:prstGeom>
            <a:solidFill>
              <a:srgbClr val="FCE088"/>
            </a:solidFill>
            <a:ln w="9525" algn="ctr">
              <a:solidFill>
                <a:srgbClr val="C77806"/>
              </a:solidFill>
              <a:miter lim="800000"/>
              <a:headEnd/>
              <a:tailEnd/>
            </a:ln>
            <a:effectLst>
              <a:outerShdw dist="141990" dir="1593903" algn="ctr" rotWithShape="0">
                <a:srgbClr val="FCE088">
                  <a:alpha val="50000"/>
                </a:srgbClr>
              </a:outerShdw>
            </a:effectLst>
          </p:spPr>
          <p:txBody>
            <a:bodyPr wrap="none" lIns="45720" tIns="0" rIns="0" bIns="0" anchor="ctr"/>
            <a:lstStyle/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Correcting grammar, </a:t>
              </a:r>
            </a:p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spelling, punctuation, </a:t>
              </a:r>
            </a:p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format, and mechanics</a:t>
              </a:r>
            </a:p>
          </p:txBody>
        </p:sp>
      </p:grp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2514149" y="1676400"/>
            <a:ext cx="5967412" cy="1946275"/>
            <a:chOff x="1557" y="891"/>
            <a:chExt cx="3759" cy="1226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1557" y="1508"/>
              <a:ext cx="1828" cy="9"/>
            </a:xfrm>
            <a:prstGeom prst="line">
              <a:avLst/>
            </a:prstGeom>
            <a:noFill/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_s1039"/>
            <p:cNvSpPr>
              <a:spLocks noChangeArrowheads="1"/>
            </p:cNvSpPr>
            <p:nvPr/>
          </p:nvSpPr>
          <p:spPr bwMode="auto">
            <a:xfrm>
              <a:off x="2606" y="891"/>
              <a:ext cx="2710" cy="1226"/>
            </a:xfrm>
            <a:prstGeom prst="rect">
              <a:avLst/>
            </a:prstGeom>
            <a:solidFill>
              <a:srgbClr val="FCE088"/>
            </a:solidFill>
            <a:ln w="9525" algn="ctr">
              <a:solidFill>
                <a:srgbClr val="C77806"/>
              </a:solidFill>
              <a:miter lim="800000"/>
              <a:headEnd/>
              <a:tailEnd/>
            </a:ln>
            <a:effectLst>
              <a:outerShdw dist="141990" dir="1593903" algn="ctr" rotWithShape="0">
                <a:srgbClr val="FCE088">
                  <a:alpha val="50000"/>
                </a:srgbClr>
              </a:outerShdw>
            </a:effectLst>
          </p:spPr>
          <p:txBody>
            <a:bodyPr wrap="none" lIns="45720" tIns="0" rIns="0" bIns="0" anchor="ctr"/>
            <a:lstStyle/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Improving content and </a:t>
              </a:r>
            </a:p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sentence structure</a:t>
              </a:r>
            </a:p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May involve adding, </a:t>
              </a:r>
            </a:p>
            <a:p>
              <a:pPr marL="174625">
                <a:lnSpc>
                  <a:spcPct val="90000"/>
                </a:lnSpc>
                <a:buFont typeface="Wingdings" pitchFamily="2" charset="2"/>
                <a:buNone/>
                <a:defRPr/>
              </a:pPr>
              <a:r>
                <a:rPr lang="en-US" sz="2800" dirty="0">
                  <a:latin typeface="Arial" charset="0"/>
                  <a:cs typeface="Arial" charset="0"/>
                </a:rPr>
                <a:t>cutting, and </a:t>
              </a:r>
              <a:r>
                <a:rPr lang="en-US" sz="2800" dirty="0" smtClean="0">
                  <a:latin typeface="Arial" charset="0"/>
                  <a:cs typeface="Arial" charset="0"/>
                </a:rPr>
                <a:t>reformatting.</a:t>
              </a:r>
              <a:endParaRPr lang="en-US" sz="2800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509588" y="1891507"/>
            <a:ext cx="2824162" cy="4017962"/>
            <a:chOff x="303" y="1019"/>
            <a:chExt cx="1779" cy="2531"/>
          </a:xfrm>
        </p:grpSpPr>
        <p:sp>
          <p:nvSpPr>
            <p:cNvPr id="10" name="Oval 5"/>
            <p:cNvSpPr>
              <a:spLocks noChangeArrowheads="1"/>
            </p:cNvSpPr>
            <p:nvPr/>
          </p:nvSpPr>
          <p:spPr bwMode="auto">
            <a:xfrm>
              <a:off x="303" y="2583"/>
              <a:ext cx="1779" cy="967"/>
            </a:xfrm>
            <a:prstGeom prst="ellipse">
              <a:avLst/>
            </a:prstGeom>
            <a:solidFill>
              <a:srgbClr val="AC512F"/>
            </a:solidFill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3000" b="1">
                  <a:solidFill>
                    <a:schemeClr val="bg1"/>
                  </a:solidFill>
                </a:rPr>
                <a:t>Proofreading</a:t>
              </a:r>
            </a:p>
          </p:txBody>
        </p:sp>
        <p:sp>
          <p:nvSpPr>
            <p:cNvPr id="11" name="Oval 15"/>
            <p:cNvSpPr>
              <a:spLocks noChangeArrowheads="1"/>
            </p:cNvSpPr>
            <p:nvPr/>
          </p:nvSpPr>
          <p:spPr bwMode="auto">
            <a:xfrm>
              <a:off x="303" y="1019"/>
              <a:ext cx="1779" cy="970"/>
            </a:xfrm>
            <a:prstGeom prst="ellipse">
              <a:avLst/>
            </a:prstGeom>
            <a:solidFill>
              <a:srgbClr val="AC512F"/>
            </a:solidFill>
            <a:ln w="12700">
              <a:solidFill>
                <a:srgbClr val="D9684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sz="3000" b="1">
                  <a:solidFill>
                    <a:schemeClr val="bg1"/>
                  </a:solidFill>
                </a:rPr>
                <a:t>Revising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Proofreading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40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533400" y="1295400"/>
            <a:ext cx="76192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How to proofread complex documents: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657225" y="1981200"/>
            <a:ext cx="8229600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Print a copy, preferably double-spaced.</a:t>
            </a:r>
          </a:p>
          <a:p>
            <a:r>
              <a:rPr lang="en-US" dirty="0" smtClean="0"/>
              <a:t>Allow adequate time.</a:t>
            </a:r>
          </a:p>
          <a:p>
            <a:r>
              <a:rPr lang="en-US" dirty="0" smtClean="0"/>
              <a:t>Be prepared to find errors.</a:t>
            </a:r>
          </a:p>
          <a:p>
            <a:r>
              <a:rPr lang="en-US" dirty="0" smtClean="0"/>
              <a:t>Read once for meaning</a:t>
            </a:r>
            <a:br>
              <a:rPr lang="en-US" dirty="0" smtClean="0"/>
            </a:br>
            <a:r>
              <a:rPr lang="en-US" dirty="0" smtClean="0"/>
              <a:t>and once for</a:t>
            </a:r>
            <a:br>
              <a:rPr lang="en-US" dirty="0" smtClean="0"/>
            </a:br>
            <a:r>
              <a:rPr lang="en-US" dirty="0" smtClean="0"/>
              <a:t>grammar/mechanics.</a:t>
            </a:r>
          </a:p>
          <a:p>
            <a:r>
              <a:rPr lang="en-US" dirty="0" smtClean="0"/>
              <a:t>Reduce your reading speed.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6229330" y="2990870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756536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Proofreading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41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For documents that must be perfect: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609600" y="2057400"/>
            <a:ext cx="78867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B80408"/>
              </a:buClr>
            </a:pPr>
            <a:r>
              <a:rPr lang="en-US" sz="3200" dirty="0" smtClean="0"/>
              <a:t>Have someone read aloud the original while someone else checks the printout.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Spell names.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Spell difficult words.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Note capitalization.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Note punctuation.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5601911" y="3363723"/>
            <a:ext cx="211901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74865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Evaluating</a:t>
            </a:r>
            <a:endParaRPr lang="en-US" sz="4000" dirty="0"/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42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09600" y="1295400"/>
            <a:ext cx="754300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Answer these questions about your document: 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609600" y="2362200"/>
            <a:ext cx="788670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B80408"/>
              </a:buClr>
            </a:pPr>
            <a:r>
              <a:rPr lang="en-US" sz="3200" dirty="0" smtClean="0"/>
              <a:t>How successful will this message be?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Does it say what you want it to?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Will it achieve its purpose?</a:t>
            </a:r>
          </a:p>
          <a:p>
            <a:pPr>
              <a:buClr>
                <a:srgbClr val="B80408"/>
              </a:buClr>
            </a:pPr>
            <a:r>
              <a:rPr lang="en-US" sz="3200" dirty="0" smtClean="0"/>
              <a:t>How will you know whether</a:t>
            </a:r>
            <a:br>
              <a:rPr lang="en-US" sz="3200" dirty="0" smtClean="0"/>
            </a:br>
            <a:r>
              <a:rPr lang="en-US" sz="3200" dirty="0" smtClean="0"/>
              <a:t>it succeeds?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2590800" cy="184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60728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866775" y="1066800"/>
            <a:ext cx="7972425" cy="46783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600" b="1" dirty="0" smtClean="0"/>
              <a:t>“</a:t>
            </a:r>
            <a:r>
              <a:rPr lang="en-US" sz="3600" b="1" i="1" dirty="0"/>
              <a:t>I'm not a very good writer, but I'm an excellent </a:t>
            </a:r>
            <a:r>
              <a:rPr lang="en-US" sz="3600" b="1" i="1" dirty="0" smtClean="0"/>
              <a:t>rewriter</a:t>
            </a:r>
            <a:r>
              <a:rPr lang="en-US" sz="3600" b="1" dirty="0" smtClean="0"/>
              <a:t>.”</a:t>
            </a:r>
          </a:p>
          <a:p>
            <a:pPr eaLnBrk="1" hangingPunct="1">
              <a:buNone/>
            </a:pPr>
            <a:endParaRPr lang="en-US" sz="3600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			          </a:t>
            </a:r>
            <a:r>
              <a:rPr lang="en-US" sz="2400" dirty="0" smtClean="0"/>
              <a:t>-- James Michener, American writer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43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00000">
            <a:off x="1046125" y="2694007"/>
            <a:ext cx="2505075" cy="313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7200" dirty="0" smtClean="0"/>
              <a:t>END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5938" y="1857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Phase 3: Revising</a:t>
            </a:r>
            <a:endParaRPr lang="en-US" sz="40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7619206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The Goals of Business Writing:</a:t>
            </a:r>
            <a:r>
              <a:rPr lang="en-US" sz="900" b="1" dirty="0" smtClean="0"/>
              <a:t/>
            </a:r>
            <a:br>
              <a:rPr lang="en-US" sz="900" b="1" dirty="0" smtClean="0"/>
            </a:br>
            <a:endParaRPr lang="en-US" sz="900" b="1" dirty="0" smtClean="0"/>
          </a:p>
          <a:p>
            <a:pPr lvl="1" eaLnBrk="1" hangingPunct="1">
              <a:lnSpc>
                <a:spcPct val="105000"/>
              </a:lnSpc>
            </a:pPr>
            <a:r>
              <a:rPr lang="en-US" dirty="0" smtClean="0"/>
              <a:t>Conciseness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/>
              <a:t>Clarity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/>
              <a:t>Vigor and directness</a:t>
            </a:r>
          </a:p>
          <a:p>
            <a:pPr lvl="1" eaLnBrk="1" hangingPunct="1">
              <a:lnSpc>
                <a:spcPct val="105000"/>
              </a:lnSpc>
            </a:pPr>
            <a:r>
              <a:rPr lang="en-US" dirty="0" smtClean="0"/>
              <a:t>Readability</a:t>
            </a: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4</a:t>
            </a:r>
            <a:r>
              <a:rPr lang="en-US" sz="1200" b="1" dirty="0" smtClean="0">
                <a:solidFill>
                  <a:srgbClr val="31859C"/>
                </a:solidFill>
              </a:rPr>
              <a:t>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5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00000">
            <a:off x="5510279" y="2248125"/>
            <a:ext cx="24003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35579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Conciseness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6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10394" y="1447801"/>
            <a:ext cx="76192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Eliminate flabby expressions.</a:t>
            </a:r>
          </a:p>
        </p:txBody>
      </p:sp>
      <p:graphicFrame>
        <p:nvGraphicFramePr>
          <p:cNvPr id="13" name="Group 10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0590488"/>
              </p:ext>
            </p:extLst>
          </p:nvPr>
        </p:nvGraphicFramePr>
        <p:xfrm>
          <a:off x="1071563" y="2474913"/>
          <a:ext cx="4576762" cy="3451225"/>
        </p:xfrm>
        <a:graphic>
          <a:graphicData uri="http://schemas.openxmlformats.org/drawingml/2006/table">
            <a:tbl>
              <a:tblPr/>
              <a:tblGrid>
                <a:gridCol w="4576762"/>
              </a:tblGrid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We are of the opinion that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Please feel free to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 addition to the above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At this point in time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Despite the fact that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Rectangle 1067"/>
          <p:cNvSpPr>
            <a:spLocks noChangeArrowheads="1"/>
          </p:cNvSpPr>
          <p:nvPr/>
        </p:nvSpPr>
        <p:spPr bwMode="auto">
          <a:xfrm>
            <a:off x="5932488" y="2478088"/>
            <a:ext cx="244157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900" b="1" dirty="0" smtClean="0">
                <a:solidFill>
                  <a:srgbClr val="800000"/>
                </a:solidFill>
              </a:rPr>
              <a:t>Improved:</a:t>
            </a:r>
            <a:endParaRPr lang="en-US" sz="2900" b="1" dirty="0">
              <a:solidFill>
                <a:srgbClr val="800000"/>
              </a:solidFill>
            </a:endParaRPr>
          </a:p>
          <a:p>
            <a:pPr marL="342900" indent="-342900">
              <a:spcBef>
                <a:spcPct val="4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We think</a:t>
            </a:r>
          </a:p>
          <a:p>
            <a:pPr marL="342900" indent="-342900"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Please</a:t>
            </a:r>
          </a:p>
          <a:p>
            <a:pPr marL="342900" indent="-342900"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Also</a:t>
            </a:r>
          </a:p>
          <a:p>
            <a:pPr marL="342900" indent="-342900">
              <a:spcBef>
                <a:spcPct val="3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Now</a:t>
            </a:r>
          </a:p>
          <a:p>
            <a:pPr marL="342900" indent="-342900">
              <a:spcBef>
                <a:spcPct val="3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Although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Conciseness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7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86594" y="1447801"/>
            <a:ext cx="746680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Limit long lead-ins.</a:t>
            </a:r>
          </a:p>
        </p:txBody>
      </p:sp>
      <p:graphicFrame>
        <p:nvGraphicFramePr>
          <p:cNvPr id="8" name="Group 10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3797579"/>
              </p:ext>
            </p:extLst>
          </p:nvPr>
        </p:nvGraphicFramePr>
        <p:xfrm>
          <a:off x="914400" y="2245633"/>
          <a:ext cx="3919538" cy="3862388"/>
        </p:xfrm>
        <a:graphic>
          <a:graphicData uri="http://schemas.openxmlformats.org/drawingml/2006/table">
            <a:tbl>
              <a:tblPr/>
              <a:tblGrid>
                <a:gridCol w="3919538"/>
              </a:tblGrid>
              <a:tr h="6128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1000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This e-mail message is to inform you that we will meet on Friday.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7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 am writing this letter to say thanks to everyone who voted.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Rectangle 1049"/>
          <p:cNvSpPr>
            <a:spLocks noChangeArrowheads="1"/>
          </p:cNvSpPr>
          <p:nvPr/>
        </p:nvSpPr>
        <p:spPr bwMode="auto">
          <a:xfrm>
            <a:off x="5334000" y="2204358"/>
            <a:ext cx="3275013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900" b="1" dirty="0" smtClean="0">
                <a:solidFill>
                  <a:srgbClr val="800000"/>
                </a:solidFill>
              </a:rPr>
              <a:t>Improved:</a:t>
            </a:r>
            <a:endParaRPr lang="en-US" sz="800" b="1" dirty="0">
              <a:solidFill>
                <a:srgbClr val="800000"/>
              </a:solidFill>
            </a:endParaRPr>
          </a:p>
          <a:p>
            <a:pPr>
              <a:spcBef>
                <a:spcPct val="7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800" dirty="0"/>
              <a:t/>
            </a:r>
            <a:br>
              <a:rPr lang="en-US" sz="800" dirty="0"/>
            </a:br>
            <a:r>
              <a:rPr lang="en-US" sz="2800" dirty="0" smtClean="0"/>
              <a:t>We will meet on Friday.</a:t>
            </a:r>
            <a:endParaRPr lang="en-US" sz="2800" dirty="0"/>
          </a:p>
          <a:p>
            <a:pPr>
              <a:lnSpc>
                <a:spcPct val="110000"/>
              </a:lnSpc>
              <a:spcBef>
                <a:spcPct val="25000"/>
              </a:spcBef>
              <a:buClr>
                <a:srgbClr val="AC512F"/>
              </a:buClr>
              <a:buFont typeface="Wingdings" pitchFamily="2" charset="2"/>
              <a:buNone/>
            </a:pPr>
            <a:endParaRPr lang="en-US" sz="2800" dirty="0"/>
          </a:p>
          <a:p>
            <a:pPr>
              <a:spcBef>
                <a:spcPct val="7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 smtClean="0"/>
              <a:t>Thanks </a:t>
            </a:r>
            <a:r>
              <a:rPr lang="en-US" sz="2800" dirty="0"/>
              <a:t>to everyone who voted.</a:t>
            </a:r>
          </a:p>
          <a:p>
            <a:pPr>
              <a:spcBef>
                <a:spcPct val="30000"/>
              </a:spcBef>
              <a:buClr>
                <a:srgbClr val="AC512F"/>
              </a:buClr>
              <a:buFont typeface="Wingdings" pitchFamily="2" charset="2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382237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Conciseness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8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41236" y="1295400"/>
            <a:ext cx="758836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lnSpc>
                <a:spcPct val="105000"/>
              </a:lnSpc>
              <a:buNone/>
            </a:pPr>
            <a:r>
              <a:rPr lang="en-US" b="1" dirty="0" smtClean="0"/>
              <a:t>Drop unnecessary fillers, such as </a:t>
            </a:r>
            <a:r>
              <a:rPr lang="en-US" sz="3200" b="1" i="1" dirty="0" smtClean="0">
                <a:solidFill>
                  <a:srgbClr val="990000"/>
                </a:solidFill>
              </a:rPr>
              <a:t>there </a:t>
            </a:r>
            <a:r>
              <a:rPr lang="en-US" sz="3200" b="1" i="1" dirty="0">
                <a:solidFill>
                  <a:srgbClr val="990000"/>
                </a:solidFill>
              </a:rPr>
              <a:t>is/was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smtClean="0"/>
              <a:t>and</a:t>
            </a:r>
            <a:r>
              <a:rPr lang="en-US" sz="3200" b="1" dirty="0" smtClean="0">
                <a:solidFill>
                  <a:srgbClr val="3B6D81"/>
                </a:solidFill>
              </a:rPr>
              <a:t> </a:t>
            </a:r>
            <a:r>
              <a:rPr lang="en-US" sz="3200" b="1" i="1" dirty="0" smtClean="0">
                <a:solidFill>
                  <a:srgbClr val="990000"/>
                </a:solidFill>
              </a:rPr>
              <a:t>it is/was</a:t>
            </a:r>
            <a:r>
              <a:rPr lang="en-US" b="1" dirty="0">
                <a:solidFill>
                  <a:srgbClr val="3B6D81"/>
                </a:solidFill>
              </a:rPr>
              <a:t> .</a:t>
            </a:r>
            <a:endParaRPr lang="en-US" b="1" dirty="0" smtClean="0">
              <a:solidFill>
                <a:srgbClr val="3B6D81"/>
              </a:solidFill>
            </a:endParaRPr>
          </a:p>
        </p:txBody>
      </p:sp>
      <p:graphicFrame>
        <p:nvGraphicFramePr>
          <p:cNvPr id="14" name="Group 10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839848"/>
              </p:ext>
            </p:extLst>
          </p:nvPr>
        </p:nvGraphicFramePr>
        <p:xfrm>
          <a:off x="913039" y="2654300"/>
          <a:ext cx="3919537" cy="3136900"/>
        </p:xfrm>
        <a:graphic>
          <a:graphicData uri="http://schemas.openxmlformats.org/drawingml/2006/table">
            <a:tbl>
              <a:tblPr/>
              <a:tblGrid>
                <a:gridCol w="3919537"/>
              </a:tblGrid>
              <a:tr h="6376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Poor: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72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There are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three items we must discuss today.</a:t>
                      </a:r>
                      <a:b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20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AC512F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It was Lisa and Jeff who were honored.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Rectangle 1041"/>
          <p:cNvSpPr>
            <a:spLocks noChangeArrowheads="1"/>
          </p:cNvSpPr>
          <p:nvPr/>
        </p:nvSpPr>
        <p:spPr bwMode="auto">
          <a:xfrm>
            <a:off x="5214938" y="2695575"/>
            <a:ext cx="3700462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800000"/>
                </a:solidFill>
              </a:rPr>
              <a:t>Improved:</a:t>
            </a:r>
            <a:endParaRPr lang="en-US" sz="2800" b="1" dirty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  <a:spcBef>
                <a:spcPct val="55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 smtClean="0"/>
              <a:t>We must discuss three items today.</a:t>
            </a:r>
            <a:endParaRPr lang="en-US" sz="2800" dirty="0"/>
          </a:p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endParaRPr lang="en-US" sz="800" dirty="0"/>
          </a:p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800" dirty="0"/>
              <a:t/>
            </a:r>
            <a:br>
              <a:rPr lang="en-US" sz="800" dirty="0"/>
            </a:br>
            <a:endParaRPr lang="en-US" sz="800" dirty="0"/>
          </a:p>
          <a:p>
            <a:pPr>
              <a:spcBef>
                <a:spcPct val="20000"/>
              </a:spcBef>
              <a:buClr>
                <a:srgbClr val="AC512F"/>
              </a:buClr>
              <a:buFont typeface="Wingdings" pitchFamily="2" charset="2"/>
              <a:buNone/>
            </a:pPr>
            <a:r>
              <a:rPr lang="en-US" sz="2800" dirty="0"/>
              <a:t>Lisa and Jeff were honored.</a:t>
            </a:r>
          </a:p>
        </p:txBody>
      </p:sp>
    </p:spTree>
    <p:extLst>
      <p:ext uri="{BB962C8B-B14F-4D97-AF65-F5344CB8AC3E}">
        <p14:creationId xmlns:p14="http://schemas.microsoft.com/office/powerpoint/2010/main" xmlns="" val="36049482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>
              <a:defRPr/>
            </a:pPr>
            <a:r>
              <a:rPr lang="en-US" dirty="0" smtClean="0"/>
              <a:t>Revising for Conciseness</a:t>
            </a:r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04800" y="6400800"/>
            <a:ext cx="65024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Mary Ellen </a:t>
            </a:r>
            <a:r>
              <a:rPr lang="en-US" sz="1200" b="1" dirty="0" err="1">
                <a:solidFill>
                  <a:srgbClr val="31859C"/>
                </a:solidFill>
              </a:rPr>
              <a:t>Guffey</a:t>
            </a:r>
            <a:r>
              <a:rPr lang="en-US" sz="1200" b="1" dirty="0">
                <a:solidFill>
                  <a:srgbClr val="31859C"/>
                </a:solidFill>
              </a:rPr>
              <a:t> &amp; Dana Loewy, Essentials of Business Communication, 9th Edition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 bwMode="auto">
          <a:xfrm>
            <a:off x="7239000" y="64008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31859C"/>
                </a:solidFill>
              </a:rPr>
              <a:t>Chapter </a:t>
            </a:r>
            <a:r>
              <a:rPr lang="en-US" sz="1200" b="1" dirty="0" smtClean="0">
                <a:solidFill>
                  <a:srgbClr val="31859C"/>
                </a:solidFill>
              </a:rPr>
              <a:t>4, </a:t>
            </a:r>
            <a:r>
              <a:rPr lang="en-US" sz="1200" b="1" dirty="0">
                <a:solidFill>
                  <a:srgbClr val="31859C"/>
                </a:solidFill>
              </a:rPr>
              <a:t>Slide </a:t>
            </a:r>
            <a:fld id="{A5227325-E817-41B4-AA57-7B4EEE9D4014}" type="slidenum">
              <a:rPr lang="en-US" sz="1200" b="1">
                <a:solidFill>
                  <a:srgbClr val="31859C"/>
                </a:solidFill>
              </a:rPr>
              <a:pPr eaLnBrk="1" hangingPunct="1"/>
              <a:t>9</a:t>
            </a:fld>
            <a:endParaRPr lang="en-US" sz="1200" b="1" dirty="0">
              <a:solidFill>
                <a:srgbClr val="31859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23888" y="1295400"/>
            <a:ext cx="752871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105000"/>
              </a:lnSpc>
              <a:buFont typeface="Wingdings" pitchFamily="2" charset="2"/>
              <a:buNone/>
            </a:pPr>
            <a:r>
              <a:rPr lang="en-US" b="1" dirty="0" smtClean="0"/>
              <a:t>Reject redundancies.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85800" y="1905000"/>
            <a:ext cx="80533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 smtClean="0">
                <a:solidFill>
                  <a:srgbClr val="000000"/>
                </a:solidFill>
              </a:rPr>
              <a:t>What </a:t>
            </a:r>
            <a:r>
              <a:rPr lang="en-US" sz="2800" b="1" dirty="0">
                <a:solidFill>
                  <a:srgbClr val="000000"/>
                </a:solidFill>
              </a:rPr>
              <a:t>words could be omitted in these expressions?</a:t>
            </a: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131888" y="3071358"/>
            <a:ext cx="360997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sz="2800" dirty="0" smtClean="0"/>
              <a:t>advance warning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close proximity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exactly identical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filled to capacity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final outcome</a:t>
            </a:r>
          </a:p>
        </p:txBody>
      </p:sp>
      <p:sp>
        <p:nvSpPr>
          <p:cNvPr id="17" name="Rectangle 5"/>
          <p:cNvSpPr txBox="1">
            <a:spLocks noChangeArrowheads="1"/>
          </p:cNvSpPr>
          <p:nvPr/>
        </p:nvSpPr>
        <p:spPr bwMode="auto">
          <a:xfrm>
            <a:off x="4867275" y="3071358"/>
            <a:ext cx="38798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23916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sz="2800" dirty="0" smtClean="0"/>
              <a:t>necessary requisite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new beginning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past history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refer back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serious danger</a:t>
            </a:r>
          </a:p>
        </p:txBody>
      </p:sp>
    </p:spTree>
    <p:extLst>
      <p:ext uri="{BB962C8B-B14F-4D97-AF65-F5344CB8AC3E}">
        <p14:creationId xmlns:p14="http://schemas.microsoft.com/office/powerpoint/2010/main" xmlns="" val="26897579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theme/theme1.xml><?xml version="1.0" encoding="utf-8"?>
<a:theme xmlns:a="http://schemas.openxmlformats.org/drawingml/2006/main" name="6_Default Design">
  <a:themeElements>
    <a:clrScheme name="6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Default Design">
  <a:themeElements>
    <a:clrScheme name="6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10160</TotalTime>
  <Words>2650</Words>
  <Application>Microsoft Office PowerPoint</Application>
  <PresentationFormat>On-screen Show (4:3)</PresentationFormat>
  <Paragraphs>491</Paragraphs>
  <Slides>44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6_Default Design</vt:lpstr>
      <vt:lpstr>7_Default Design</vt:lpstr>
      <vt:lpstr>1_Default Design</vt:lpstr>
      <vt:lpstr>Chapter 4</vt:lpstr>
      <vt:lpstr>The Writing Process</vt:lpstr>
      <vt:lpstr>Slide 3</vt:lpstr>
      <vt:lpstr>Phase 3: Revising</vt:lpstr>
      <vt:lpstr>Phase 3: Revising</vt:lpstr>
      <vt:lpstr>Revising for Conciseness</vt:lpstr>
      <vt:lpstr>Revising for Conciseness</vt:lpstr>
      <vt:lpstr>Revising for Conciseness</vt:lpstr>
      <vt:lpstr>Revising for Conciseness</vt:lpstr>
      <vt:lpstr>Revising for Conciseness</vt:lpstr>
      <vt:lpstr>Making Sentences Concise</vt:lpstr>
      <vt:lpstr>Making Sentences Concise</vt:lpstr>
      <vt:lpstr>Revising for Clarity</vt:lpstr>
      <vt:lpstr>Revising for Clarity</vt:lpstr>
      <vt:lpstr>Revising for Clarity</vt:lpstr>
      <vt:lpstr>Revising for Clarity</vt:lpstr>
      <vt:lpstr>Making Sentences Clear and Concise</vt:lpstr>
      <vt:lpstr>Making Sentences Clear and Concise</vt:lpstr>
      <vt:lpstr>Revising for Vigor and Directness</vt:lpstr>
      <vt:lpstr>Revising for Vigor and Directness</vt:lpstr>
      <vt:lpstr>Revising for Vigor and Directness</vt:lpstr>
      <vt:lpstr>Revising for Vigor and Directness</vt:lpstr>
      <vt:lpstr>Revising for Vigor and Directness</vt:lpstr>
      <vt:lpstr>Revising for Vigor and Directness</vt:lpstr>
      <vt:lpstr>Revising for Vigor and Directness</vt:lpstr>
      <vt:lpstr>Revising for Vigor and Directness</vt:lpstr>
      <vt:lpstr>Revising for Readability</vt:lpstr>
      <vt:lpstr>Revising for Readability</vt:lpstr>
      <vt:lpstr>Revising for Readability</vt:lpstr>
      <vt:lpstr>Revising for Readability</vt:lpstr>
      <vt:lpstr>Revising for Readability</vt:lpstr>
      <vt:lpstr>Revising for Readability</vt:lpstr>
      <vt:lpstr>Revising for Readability</vt:lpstr>
      <vt:lpstr>Revising for Readability</vt:lpstr>
      <vt:lpstr>Revising for Readability</vt:lpstr>
      <vt:lpstr>Improving Readability</vt:lpstr>
      <vt:lpstr>Improving Readability (Practice)</vt:lpstr>
      <vt:lpstr>Phase 3: Proofreading</vt:lpstr>
      <vt:lpstr>Phase 3: Proofreading</vt:lpstr>
      <vt:lpstr>Phase 3: Proofreading</vt:lpstr>
      <vt:lpstr>Phase 3: Proofreading</vt:lpstr>
      <vt:lpstr>Phase 3: Evaluating</vt:lpstr>
      <vt:lpstr>Slide 43</vt:lpstr>
      <vt:lpstr>Slide 44</vt:lpstr>
    </vt:vector>
  </TitlesOfParts>
  <Company>OffCenter Concept House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Compositor</dc:creator>
  <cp:lastModifiedBy>Anna</cp:lastModifiedBy>
  <cp:revision>74</cp:revision>
  <dcterms:created xsi:type="dcterms:W3CDTF">2011-04-04T18:11:42Z</dcterms:created>
  <dcterms:modified xsi:type="dcterms:W3CDTF">2012-03-26T22:26:24Z</dcterms:modified>
</cp:coreProperties>
</file>