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ppt/changesInfos/changesInfo1.xml" ContentType="application/vnd.ms-powerpoint.changesinfo+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35"/>
  </p:notesMasterIdLst>
  <p:handoutMasterIdLst>
    <p:handoutMasterId r:id="rId36"/>
  </p:handoutMasterIdLst>
  <p:sldIdLst>
    <p:sldId id="818" r:id="rId3"/>
    <p:sldId id="897" r:id="rId4"/>
    <p:sldId id="1409" r:id="rId5"/>
    <p:sldId id="1439" r:id="rId6"/>
    <p:sldId id="1440" r:id="rId7"/>
    <p:sldId id="1413" r:id="rId8"/>
    <p:sldId id="1442" r:id="rId9"/>
    <p:sldId id="1443" r:id="rId10"/>
    <p:sldId id="1444" r:id="rId11"/>
    <p:sldId id="1445" r:id="rId12"/>
    <p:sldId id="1446" r:id="rId13"/>
    <p:sldId id="1447" r:id="rId14"/>
    <p:sldId id="1448" r:id="rId15"/>
    <p:sldId id="1449" r:id="rId16"/>
    <p:sldId id="1343" r:id="rId17"/>
    <p:sldId id="1451" r:id="rId18"/>
    <p:sldId id="1452" r:id="rId19"/>
    <p:sldId id="1410" r:id="rId20"/>
    <p:sldId id="1453" r:id="rId21"/>
    <p:sldId id="1454" r:id="rId22"/>
    <p:sldId id="1455" r:id="rId23"/>
    <p:sldId id="1456" r:id="rId24"/>
    <p:sldId id="1450" r:id="rId25"/>
    <p:sldId id="1411" r:id="rId26"/>
    <p:sldId id="1458" r:id="rId27"/>
    <p:sldId id="1459" r:id="rId28"/>
    <p:sldId id="1460" r:id="rId29"/>
    <p:sldId id="1461" r:id="rId30"/>
    <p:sldId id="1462" r:id="rId31"/>
    <p:sldId id="1463" r:id="rId32"/>
    <p:sldId id="1464" r:id="rId33"/>
    <p:sldId id="687" r:id="rId3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816" userDrawn="1">
          <p15:clr>
            <a:srgbClr val="A4A3A4"/>
          </p15:clr>
        </p15:guide>
        <p15:guide id="8"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03" autoAdjust="0"/>
    <p:restoredTop sz="86449" autoAdjust="0"/>
  </p:normalViewPr>
  <p:slideViewPr>
    <p:cSldViewPr>
      <p:cViewPr varScale="1">
        <p:scale>
          <a:sx n="95" d="100"/>
          <a:sy n="95" d="100"/>
        </p:scale>
        <p:origin x="2412" y="90"/>
      </p:cViewPr>
      <p:guideLst>
        <p:guide orient="horz" pos="2160"/>
        <p:guide pos="2880"/>
        <p:guide pos="288"/>
        <p:guide pos="5472"/>
        <p:guide orient="horz" pos="384"/>
        <p:guide orient="horz" pos="4032"/>
        <p:guide orient="horz" pos="816"/>
        <p:guide orient="horz" pos="1104"/>
      </p:guideLst>
    </p:cSldViewPr>
  </p:slideViewPr>
  <p:outlineViewPr>
    <p:cViewPr>
      <p:scale>
        <a:sx n="33" d="100"/>
        <a:sy n="33" d="100"/>
      </p:scale>
      <p:origin x="0" y="-1060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45"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4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n, Shweta" userId="6693a790-fec2-4f1b-bb02-58718b214df8" providerId="ADAL" clId="{3893C443-83D9-4F09-82AD-CCFC7E55D667}"/>
    <pc:docChg chg="modSld">
      <pc:chgData name="Jain, Shweta" userId="6693a790-fec2-4f1b-bb02-58718b214df8" providerId="ADAL" clId="{3893C443-83D9-4F09-82AD-CCFC7E55D667}" dt="2020-04-09T05:15:39.921" v="13" actId="962"/>
      <pc:docMkLst>
        <pc:docMk/>
      </pc:docMkLst>
      <pc:sldChg chg="modSp">
        <pc:chgData name="Jain, Shweta" userId="6693a790-fec2-4f1b-bb02-58718b214df8" providerId="ADAL" clId="{3893C443-83D9-4F09-82AD-CCFC7E55D667}" dt="2020-04-09T05:15:07.683" v="1" actId="962"/>
        <pc:sldMkLst>
          <pc:docMk/>
          <pc:sldMk cId="2249434749" sldId="371"/>
        </pc:sldMkLst>
        <pc:picChg chg="mod">
          <ac:chgData name="Jain, Shweta" userId="6693a790-fec2-4f1b-bb02-58718b214df8" providerId="ADAL" clId="{3893C443-83D9-4F09-82AD-CCFC7E55D667}" dt="2020-04-09T05:15:07.683" v="1" actId="962"/>
          <ac:picMkLst>
            <pc:docMk/>
            <pc:sldMk cId="2249434749" sldId="371"/>
            <ac:picMk id="4" creationId="{00000000-0000-0000-0000-000000000000}"/>
          </ac:picMkLst>
        </pc:picChg>
      </pc:sldChg>
      <pc:sldChg chg="modSp">
        <pc:chgData name="Jain, Shweta" userId="6693a790-fec2-4f1b-bb02-58718b214df8" providerId="ADAL" clId="{3893C443-83D9-4F09-82AD-CCFC7E55D667}" dt="2020-04-09T05:15:39.921" v="13" actId="962"/>
        <pc:sldMkLst>
          <pc:docMk/>
          <pc:sldMk cId="1943984519" sldId="377"/>
        </pc:sldMkLst>
        <pc:picChg chg="mod">
          <ac:chgData name="Jain, Shweta" userId="6693a790-fec2-4f1b-bb02-58718b214df8" providerId="ADAL" clId="{3893C443-83D9-4F09-82AD-CCFC7E55D667}" dt="2020-04-09T05:15:39.921" v="13" actId="962"/>
          <ac:picMkLst>
            <pc:docMk/>
            <pc:sldMk cId="1943984519" sldId="377"/>
            <ac:picMk id="4"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9/14/2022</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9/14/2022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tall building has its facade covered and decorated with lines. Two large curved columns rise from the floor to the top of the building. The top of the building has a needle and a circular sculpture.</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2744910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roof curves in layers with slits that let in light. The white sculptural concrete form is typical. The windows follow a grid system around a curve. The large glass wall at ground level allows light to enter spaces. The building is a dramatic architectural icon sited by the reflecting pool.</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2034708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09462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It has white walls and a ceiling that serve as visual backdrops. The exhibit lighting accents the headboard. The enlarged Vermeer painting is used as a headboard. The task lighting projects down over the table desk. The sculptural furniture is custom designed. The carpet squares are in black and gray.</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783094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72996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chair has a sculptural form that suggests an overstuffed upholstered chair. The rounded edge offers comfort and addresses ergonomic contours. The overall massive scale and visual weight. The chair is constructed of glass and carbon fiber laminate that can be fastened at juncture points.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468495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32</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3183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81623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03465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09402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an asymmetrical structure. A flat roof rectangle building is on the right. Metal frames are in the middle. The left construction has large irregular-shaped walls and a lawn.</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373522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an asymmetrical structure. The portico has a roof that has two incomplete circles on the left and the right. The façade has rectangle windows and checkers patterns. The walls have stained glass windows. A circular cupola with a protruded circular roof is on the top.</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133969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facade and roof forms that move, project, and contour upward. The silver titanium surfaces curve and undulates in rhythmical, irregular sequences. The twisted and distorted forms are on the front. The geometric forms offer contrast and disorder to curved elements. The building is a visual icon along the river.</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925613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It has roof gardens supported by columns. The numerous multiple stories building and towers in the city are visible.</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2671794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Placeholder 6" descr="Pearson logo">
            <a:extLst>
              <a:ext uri="{FF2B5EF4-FFF2-40B4-BE49-F238E27FC236}">
                <a16:creationId xmlns:a16="http://schemas.microsoft.com/office/drawing/2014/main" id="{DA8EED23-C149-1E5A-BA16-64B03FE142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tretch/>
        </p:blipFill>
        <p:spPr>
          <a:xfrm>
            <a:off x="457200" y="6477000"/>
            <a:ext cx="1064029" cy="336665"/>
          </a:xfrm>
          <a:prstGeom prst="rect">
            <a:avLst/>
          </a:prstGeom>
        </p:spPr>
      </p:pic>
      <p:sp>
        <p:nvSpPr>
          <p:cNvPr id="15" name="Content Placeholder 4">
            <a:extLst>
              <a:ext uri="{FF2B5EF4-FFF2-40B4-BE49-F238E27FC236}">
                <a16:creationId xmlns:a16="http://schemas.microsoft.com/office/drawing/2014/main" id="{CF80CD99-2D52-18EC-5E64-0F80B466250A}"/>
              </a:ext>
            </a:extLst>
          </p:cNvPr>
          <p:cNvSpPr>
            <a:spLocks noGrp="1"/>
          </p:cNvSpPr>
          <p:nvPr>
            <p:ph sz="quarter" idx="22"/>
          </p:nvPr>
        </p:nvSpPr>
        <p:spPr>
          <a:xfrm>
            <a:off x="2895600" y="6534823"/>
            <a:ext cx="5791200" cy="221018"/>
          </a:xfrm>
        </p:spPr>
        <p:txBody>
          <a:bodyPr tIns="18000" bIns="18000">
            <a:spAutoFit/>
          </a:bodyPr>
          <a:lstStyle/>
          <a:p>
            <a:pPr marL="0" indent="0" algn="r">
              <a:buNone/>
            </a:pPr>
            <a:r>
              <a:rPr lang="en-US" altLang="en-US" sz="120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9/14/2022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9/14/2022</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03655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9/14/2022</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9/14/2022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12" name="Picture Placeholder 29" descr="Pearson Logo">
            <a:extLst>
              <a:ext uri="{FF2B5EF4-FFF2-40B4-BE49-F238E27FC236}">
                <a16:creationId xmlns:a16="http://schemas.microsoft.com/office/drawing/2014/main" id="{FD62EF5B-C545-4357-A45E-14E5AEEC8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728" y="6432071"/>
            <a:ext cx="905473" cy="273529"/>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16" name="Picture Placeholder 6" descr="Pearson logo">
            <a:extLst>
              <a:ext uri="{FF2B5EF4-FFF2-40B4-BE49-F238E27FC236}">
                <a16:creationId xmlns:a16="http://schemas.microsoft.com/office/drawing/2014/main" id="{DBBECFDF-C04E-ADEB-517D-A737EB95893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79234" y="6448763"/>
            <a:ext cx="1062701" cy="334858"/>
          </a:xfrm>
          <a:prstGeom prst="rect">
            <a:avLst/>
          </a:prstGeom>
        </p:spPr>
      </p:pic>
      <p:sp>
        <p:nvSpPr>
          <p:cNvPr id="17" name="Content Placeholder 7">
            <a:extLst>
              <a:ext uri="{FF2B5EF4-FFF2-40B4-BE49-F238E27FC236}">
                <a16:creationId xmlns:a16="http://schemas.microsoft.com/office/drawing/2014/main" id="{84785191-87D1-801E-D446-50BFAEA575D1}"/>
              </a:ext>
            </a:extLst>
          </p:cNvPr>
          <p:cNvSpPr txBox="1">
            <a:spLocks/>
          </p:cNvSpPr>
          <p:nvPr userDrawn="1"/>
        </p:nvSpPr>
        <p:spPr>
          <a:xfrm>
            <a:off x="3810000" y="6491015"/>
            <a:ext cx="4876800" cy="221018"/>
          </a:xfrm>
          <a:prstGeom prst="rect">
            <a:avLst/>
          </a:prstGeom>
        </p:spPr>
        <p:txBody>
          <a:bodyPr wrap="square" lIns="0" tIns="18000" rIns="0" bIns="1800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endParaRPr lang="en-US" altLang="en-US" sz="1200" dirty="0">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58" r:id="rId9"/>
    <p:sldLayoutId id="2147483660" r:id="rId10"/>
    <p:sldLayoutId id="2147483651" r:id="rId11"/>
    <p:sldLayoutId id="2147483654" r:id="rId12"/>
    <p:sldLayoutId id="2147483655" r:id="rId13"/>
    <p:sldLayoutId id="2147483670" r:id="rId14"/>
    <p:sldLayoutId id="2147483668" r:id="rId15"/>
    <p:sldLayoutId id="2147483675" r:id="rId16"/>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053"/>
            <a:ext cx="8229600" cy="1144347"/>
          </a:xfrm>
        </p:spPr>
        <p:txBody>
          <a:bodyPr wrap="square" lIns="0" tIns="18000" rIns="0" bIns="18000" anchor="ctr" anchorCtr="0">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57200" y="1393783"/>
            <a:ext cx="3657600" cy="344128"/>
          </a:xfrm>
        </p:spPr>
        <p:txBody>
          <a:bodyPr wrap="square" lIns="0" tIns="18000" rIns="0" bIns="18000" anchor="ctr" anchorCtr="0">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5" name="Picture Placeholder 4" descr="Front Cover: Architecture and Interior Design: An Integrated History to the Present First Edition by Harwood, May and Sherman.">
            <a:extLst>
              <a:ext uri="{FF2B5EF4-FFF2-40B4-BE49-F238E27FC236}">
                <a16:creationId xmlns:a16="http://schemas.microsoft.com/office/drawing/2014/main" id="{C9E7DBBD-CF3B-51E3-7DD2-0BF83E1F66EA}"/>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tretch>
            <a:fillRect/>
          </a:stretch>
        </p:blipFill>
        <p:spPr>
          <a:xfrm>
            <a:off x="479234" y="1950813"/>
            <a:ext cx="3386328" cy="4345229"/>
          </a:xfr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72000" y="2743200"/>
            <a:ext cx="3657600" cy="498016"/>
          </a:xfrm>
        </p:spPr>
        <p:txBody>
          <a:bodyPr wrap="square" lIns="0" tIns="18000" rIns="0" bIns="18000" anchor="ctr" anchorCtr="0">
            <a:spAutoFit/>
          </a:bodyPr>
          <a:lstStyle/>
          <a:p>
            <a:pPr marL="0"/>
            <a:r>
              <a:rPr lang="en-US" altLang="en-US" sz="3000" noProof="0" dirty="0">
                <a:latin typeface="Arial" panose="020B0604020202020204" pitchFamily="34" charset="0"/>
                <a:cs typeface="Arial" panose="020B0604020202020204" pitchFamily="34" charset="0"/>
              </a:rPr>
              <a:t>Chapter 60</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72000" y="3429000"/>
            <a:ext cx="3657600" cy="374906"/>
          </a:xfrm>
        </p:spPr>
        <p:txBody>
          <a:bodyPr wrap="square" lIns="0" tIns="18000" rIns="0" bIns="18000" anchor="ctr" anchorCtr="0">
            <a:spAutoFit/>
          </a:bodyPr>
          <a:lstStyle/>
          <a:p>
            <a:pPr marL="0"/>
            <a:r>
              <a:rPr lang="en-US" noProof="0" dirty="0">
                <a:effectLst/>
                <a:latin typeface="Arial" panose="020B0604020202020204" pitchFamily="34" charset="0"/>
                <a:cs typeface="Arial" panose="020B0604020202020204" pitchFamily="34" charset="0"/>
              </a:rPr>
              <a:t>Neo-Modern</a:t>
            </a:r>
            <a:endParaRPr lang="en-US" altLang="en-US" noProof="0"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572000" y="4038600"/>
            <a:ext cx="4114800" cy="344128"/>
          </a:xfrm>
        </p:spPr>
        <p:txBody>
          <a:bodyPr wrap="square" lIns="0" tIns="18000" rIns="0" bIns="18000" anchor="ctr" anchorCtr="0">
            <a:spAutoFit/>
          </a:bodyPr>
          <a:lstStyle/>
          <a:p>
            <a:pPr marL="0" indent="0">
              <a:buNone/>
            </a:pPr>
            <a:r>
              <a:rPr lang="en-US" sz="2000" noProof="0" dirty="0">
                <a:latin typeface="Arial" panose="020B0604020202020204" pitchFamily="34" charset="0"/>
                <a:cs typeface="Arial" panose="020B0604020202020204" pitchFamily="34" charset="0"/>
              </a:rPr>
              <a:t>1980s – 2000s</a:t>
            </a:r>
            <a:endParaRPr lang="en-US" altLang="en-US" sz="2000" noProof="0" dirty="0">
              <a:latin typeface="Arial" panose="020B0604020202020204" pitchFamily="34" charset="0"/>
              <a:ea typeface="Verdana" panose="020B0604030504040204" pitchFamily="34" charset="0"/>
              <a:cs typeface="Arial" panose="020B0604020202020204" pitchFamily="34" charset="0"/>
            </a:endParaRPr>
          </a:p>
        </p:txBody>
      </p:sp>
      <p:pic>
        <p:nvPicPr>
          <p:cNvPr id="18" name="Picture Placeholder 6" descr="Pearson Logo">
            <a:extLst>
              <a:ext uri="{FF2B5EF4-FFF2-40B4-BE49-F238E27FC236}">
                <a16:creationId xmlns:a16="http://schemas.microsoft.com/office/drawing/2014/main" id="{6388A048-C411-BC32-CF23-D35211748ADF}"/>
              </a:ext>
            </a:extLst>
          </p:cNvPr>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tretch>
            <a:fillRect/>
          </a:stretch>
        </p:blipFill>
        <p:spPr>
          <a:xfrm>
            <a:off x="479234" y="6448763"/>
            <a:ext cx="1062701" cy="334858"/>
          </a:xfrm>
        </p:spPr>
      </p:pic>
      <p:sp>
        <p:nvSpPr>
          <p:cNvPr id="19" name="Content Placeholder 7">
            <a:extLst>
              <a:ext uri="{FF2B5EF4-FFF2-40B4-BE49-F238E27FC236}">
                <a16:creationId xmlns:a16="http://schemas.microsoft.com/office/drawing/2014/main" id="{BDE5F260-5E0A-D6D1-14B1-309C715433DE}"/>
              </a:ext>
            </a:extLst>
          </p:cNvPr>
          <p:cNvSpPr txBox="1">
            <a:spLocks/>
          </p:cNvSpPr>
          <p:nvPr/>
        </p:nvSpPr>
        <p:spPr>
          <a:xfrm>
            <a:off x="3810000" y="6491015"/>
            <a:ext cx="4876800" cy="221018"/>
          </a:xfrm>
          <a:prstGeom prst="rect">
            <a:avLst/>
          </a:prstGeom>
        </p:spPr>
        <p:txBody>
          <a:bodyPr vert="horz" wrap="square" lIns="0" tIns="18000" rIns="0" bIns="18000" rtlCol="0" anchor="ctr" anchorCtr="0">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1491036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60.4 </a:t>
            </a:r>
            <a:r>
              <a:rPr lang="en-US" sz="2800" noProof="0" dirty="0"/>
              <a:t>(2 of 2)</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Team Disney Building, 1989-1991; Orlando, Florida; Arata </a:t>
            </a:r>
            <a:r>
              <a:rPr lang="en-US" altLang="en-US" sz="1600" noProof="0" dirty="0" err="1">
                <a:latin typeface="Arial" panose="020B0604020202020204" pitchFamily="34" charset="0"/>
                <a:cs typeface="Arial" panose="020B0604020202020204" pitchFamily="34" charset="0"/>
              </a:rPr>
              <a:t>Isozaki</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12" name="Picture Placeholder 11" descr="An exterior view of a team Disney building depicts its characteristics.&#10;Long description is available in notes, press F6.">
            <a:extLst>
              <a:ext uri="{FF2B5EF4-FFF2-40B4-BE49-F238E27FC236}">
                <a16:creationId xmlns:a16="http://schemas.microsoft.com/office/drawing/2014/main" id="{ABBA0217-11D6-111B-07C3-9DA59B5C7645}"/>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821" t="1129"/>
          <a:stretch/>
        </p:blipFill>
        <p:spPr>
          <a:xfrm>
            <a:off x="1326776" y="1819834"/>
            <a:ext cx="6558144" cy="4428565"/>
          </a:xfrm>
        </p:spPr>
      </p:pic>
    </p:spTree>
    <p:extLst>
      <p:ext uri="{BB962C8B-B14F-4D97-AF65-F5344CB8AC3E}">
        <p14:creationId xmlns:p14="http://schemas.microsoft.com/office/powerpoint/2010/main" val="303616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60.6</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Guggenheim Museum, 1997; Bilbao, Spain; Frank Gehry and Partners.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An exterior view of the Guggenheim Museum depicts its characteristics.&#10;Long description is available in notes, press F6.">
            <a:extLst>
              <a:ext uri="{FF2B5EF4-FFF2-40B4-BE49-F238E27FC236}">
                <a16:creationId xmlns:a16="http://schemas.microsoft.com/office/drawing/2014/main" id="{3275FDC1-B707-7FF3-3460-A5BCCB64D0AF}"/>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273" t="505" r="-1"/>
          <a:stretch/>
        </p:blipFill>
        <p:spPr>
          <a:xfrm>
            <a:off x="851647" y="1792941"/>
            <a:ext cx="7461080" cy="4411043"/>
          </a:xfrm>
        </p:spPr>
      </p:pic>
    </p:spTree>
    <p:extLst>
      <p:ext uri="{BB962C8B-B14F-4D97-AF65-F5344CB8AC3E}">
        <p14:creationId xmlns:p14="http://schemas.microsoft.com/office/powerpoint/2010/main" val="2226052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60.7</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Jewish Museum, 1989-1999; Berlin, Germany; Daniel </a:t>
            </a:r>
            <a:r>
              <a:rPr lang="en-US" altLang="en-US" sz="1600" noProof="0" dirty="0" err="1">
                <a:latin typeface="Arial" panose="020B0604020202020204" pitchFamily="34" charset="0"/>
                <a:cs typeface="Arial" panose="020B0604020202020204" pitchFamily="34" charset="0"/>
              </a:rPr>
              <a:t>Lebeskind</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An exterior view of the Jewish Museum depicts its characteristics. The building has asymmetrical building structures. It has zig zag and geometrical pattern constructions.&#10;Long description is available in notes, press F6.">
            <a:extLst>
              <a:ext uri="{FF2B5EF4-FFF2-40B4-BE49-F238E27FC236}">
                <a16:creationId xmlns:a16="http://schemas.microsoft.com/office/drawing/2014/main" id="{62B95FFF-5BB1-11D0-FA84-F1C2FA4AFCA2}"/>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577" t="687" b="-1"/>
          <a:stretch/>
        </p:blipFill>
        <p:spPr>
          <a:xfrm>
            <a:off x="977152" y="1783976"/>
            <a:ext cx="7231665" cy="4540624"/>
          </a:xfrm>
        </p:spPr>
      </p:pic>
    </p:spTree>
    <p:extLst>
      <p:ext uri="{BB962C8B-B14F-4D97-AF65-F5344CB8AC3E}">
        <p14:creationId xmlns:p14="http://schemas.microsoft.com/office/powerpoint/2010/main" val="3626771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60.8</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Burj Al Arab Hotel, 1994-1999; Dubai, United Arab Emirates; Thomas Wright.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An exterior view of the Burj Al Arab Hotel depicts its characteristics.&#10;Long description is available in notes, press F6.">
            <a:extLst>
              <a:ext uri="{FF2B5EF4-FFF2-40B4-BE49-F238E27FC236}">
                <a16:creationId xmlns:a16="http://schemas.microsoft.com/office/drawing/2014/main" id="{4ADA1A85-7301-8085-F742-5DBD988F695A}"/>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734" t="634" r="-1"/>
          <a:stretch/>
        </p:blipFill>
        <p:spPr>
          <a:xfrm>
            <a:off x="2788024" y="1640541"/>
            <a:ext cx="3594513" cy="4607859"/>
          </a:xfrm>
        </p:spPr>
      </p:pic>
    </p:spTree>
    <p:extLst>
      <p:ext uri="{BB962C8B-B14F-4D97-AF65-F5344CB8AC3E}">
        <p14:creationId xmlns:p14="http://schemas.microsoft.com/office/powerpoint/2010/main" val="995257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60.9</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Rosenthal Center for Contemporary Art, 2003; Cincinnati, Ohio; Zaha Hadid. 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The Rosenthal Center for Contemporary Art building has a portico supported by columns. The building has stained glass walls. The rear building is multiple stories with glass walls.&#10;">
            <a:extLst>
              <a:ext uri="{FF2B5EF4-FFF2-40B4-BE49-F238E27FC236}">
                <a16:creationId xmlns:a16="http://schemas.microsoft.com/office/drawing/2014/main" id="{3698DD33-AD8F-942D-6B83-D038FC1F6599}"/>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229" t="580"/>
          <a:stretch/>
        </p:blipFill>
        <p:spPr>
          <a:xfrm>
            <a:off x="2805953" y="1550894"/>
            <a:ext cx="3576584" cy="4610371"/>
          </a:xfrm>
        </p:spPr>
      </p:pic>
    </p:spTree>
    <p:extLst>
      <p:ext uri="{BB962C8B-B14F-4D97-AF65-F5344CB8AC3E}">
        <p14:creationId xmlns:p14="http://schemas.microsoft.com/office/powerpoint/2010/main" val="2721266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60.10</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9006"/>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Seattle Public Library and “Living Room,” 1999-2004; Seattle, Washington; Rem Koolhaas. Neo-Modern.</a:t>
            </a:r>
            <a:endParaRPr lang="en-US" sz="1600" noProof="0" dirty="0">
              <a:latin typeface="Arial" panose="020B0604020202020204" pitchFamily="34" charset="0"/>
              <a:cs typeface="Arial" panose="020B0604020202020204" pitchFamily="34" charset="0"/>
            </a:endParaRPr>
          </a:p>
        </p:txBody>
      </p:sp>
      <p:pic>
        <p:nvPicPr>
          <p:cNvPr id="9" name="Picture Placeholder 8" descr="A Seattle public library has a geometrical pattern building. The building has a tapered side surface, slant bottom surface, and flat middle surface. The surfaces have diagonal lines.&#10;">
            <a:extLst>
              <a:ext uri="{FF2B5EF4-FFF2-40B4-BE49-F238E27FC236}">
                <a16:creationId xmlns:a16="http://schemas.microsoft.com/office/drawing/2014/main" id="{C7659F9B-4B17-569F-5619-474800188031}"/>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937" t="1981" b="-1"/>
          <a:stretch/>
        </p:blipFill>
        <p:spPr>
          <a:xfrm>
            <a:off x="690281" y="2017058"/>
            <a:ext cx="3740015" cy="2631141"/>
          </a:xfrm>
        </p:spPr>
      </p:pic>
      <p:pic>
        <p:nvPicPr>
          <p:cNvPr id="13" name="Picture Placeholder 12" descr="A living room has a plain wall. The roof is slanting and decorated with lamps. The side glass walls have diamond shapes. The chairs and tables are arranged. The people are around the room.&#10;">
            <a:extLst>
              <a:ext uri="{FF2B5EF4-FFF2-40B4-BE49-F238E27FC236}">
                <a16:creationId xmlns:a16="http://schemas.microsoft.com/office/drawing/2014/main" id="{806E9D42-DD4F-F55B-5C0C-2891A5B04E23}"/>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219" t="1313" b="1"/>
          <a:stretch/>
        </p:blipFill>
        <p:spPr>
          <a:xfrm>
            <a:off x="4975412" y="1999128"/>
            <a:ext cx="3524046" cy="2649071"/>
          </a:xfrm>
        </p:spPr>
      </p:pic>
    </p:spTree>
    <p:extLst>
      <p:ext uri="{BB962C8B-B14F-4D97-AF65-F5344CB8AC3E}">
        <p14:creationId xmlns:p14="http://schemas.microsoft.com/office/powerpoint/2010/main" val="3916240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60.11</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The City of Arts and Sciences, 1991-2004; Valencia, Spain; Santiago Calatrava.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An exterior view of the city of the arts and sciences depicts its characteristics.&#10;Long description is available in notes, press F6.">
            <a:extLst>
              <a:ext uri="{FF2B5EF4-FFF2-40B4-BE49-F238E27FC236}">
                <a16:creationId xmlns:a16="http://schemas.microsoft.com/office/drawing/2014/main" id="{BB75D2B0-4F8C-7155-8E5D-DDDDFC8FEF30}"/>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690" t="589"/>
          <a:stretch/>
        </p:blipFill>
        <p:spPr>
          <a:xfrm>
            <a:off x="1021976" y="1703294"/>
            <a:ext cx="7163257" cy="4545106"/>
          </a:xfrm>
        </p:spPr>
      </p:pic>
    </p:spTree>
    <p:extLst>
      <p:ext uri="{BB962C8B-B14F-4D97-AF65-F5344CB8AC3E}">
        <p14:creationId xmlns:p14="http://schemas.microsoft.com/office/powerpoint/2010/main" val="2864672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60.12</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8114"/>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Gehry House, 1978; Santa Monica, California; Frank Gehry. 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The Gehry house has a facade with concrete walls that has glass windows. The roof is slanting and has chimneys and metal frames. The doors and windows are rectangles.&#10;">
            <a:extLst>
              <a:ext uri="{FF2B5EF4-FFF2-40B4-BE49-F238E27FC236}">
                <a16:creationId xmlns:a16="http://schemas.microsoft.com/office/drawing/2014/main" id="{ABA084B5-E5BA-13BC-AFC1-470CC5131CD1}"/>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715" t="675" b="-1"/>
          <a:stretch/>
        </p:blipFill>
        <p:spPr>
          <a:xfrm>
            <a:off x="1506071" y="1676400"/>
            <a:ext cx="6189923" cy="4495800"/>
          </a:xfrm>
        </p:spPr>
      </p:pic>
    </p:spTree>
    <p:extLst>
      <p:ext uri="{BB962C8B-B14F-4D97-AF65-F5344CB8AC3E}">
        <p14:creationId xmlns:p14="http://schemas.microsoft.com/office/powerpoint/2010/main" val="916641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Interiors</a:t>
            </a:r>
            <a:endParaRPr lang="en-US" sz="2800" noProof="0" dirty="0"/>
          </a:p>
        </p:txBody>
      </p:sp>
      <p:sp>
        <p:nvSpPr>
          <p:cNvPr id="20" name="Content Placeholder 19"/>
          <p:cNvSpPr>
            <a:spLocks noGrp="1"/>
          </p:cNvSpPr>
          <p:nvPr>
            <p:ph sz="quarter" idx="13"/>
          </p:nvPr>
        </p:nvSpPr>
        <p:spPr>
          <a:xfrm>
            <a:off x="466565" y="990600"/>
            <a:ext cx="8220235" cy="4637611"/>
          </a:xfrm>
        </p:spPr>
        <p:txBody>
          <a:bodyPr wrap="square" tIns="18000" bIns="18000" anchor="ctr" anchorCtr="0">
            <a:spAutoFit/>
          </a:bodyPr>
          <a:lstStyle/>
          <a:p>
            <a:r>
              <a:rPr lang="en-US" altLang="en-US" noProof="0" dirty="0">
                <a:ea typeface="ＭＳ Ｐゴシック" panose="020B0600070205080204" pitchFamily="34" charset="-128"/>
              </a:rPr>
              <a:t>Interiors by architects replicate distinctive exterior form to create integrated whole</a:t>
            </a:r>
          </a:p>
          <a:p>
            <a:pPr lvl="1"/>
            <a:r>
              <a:rPr lang="en-US" altLang="en-US" noProof="0" dirty="0">
                <a:ea typeface="ＭＳ Ｐゴシック" panose="020B0600070205080204" pitchFamily="34" charset="-128"/>
              </a:rPr>
              <a:t>Repeat architectural forms, materials, colors</a:t>
            </a:r>
          </a:p>
          <a:p>
            <a:r>
              <a:rPr lang="en-US" altLang="en-US" noProof="0" dirty="0">
                <a:ea typeface="ＭＳ Ｐゴシック" panose="020B0600070205080204" pitchFamily="34" charset="-128"/>
              </a:rPr>
              <a:t>Seem adverse to intended function and/or user</a:t>
            </a:r>
          </a:p>
          <a:p>
            <a:r>
              <a:rPr lang="en-US" altLang="en-US" noProof="0" dirty="0">
                <a:ea typeface="ＭＳ Ｐゴシック" panose="020B0600070205080204" pitchFamily="34" charset="-128"/>
              </a:rPr>
              <a:t>Discontinuous space; oblique angles; juxtaposition of form, shapes, size, materials</a:t>
            </a:r>
          </a:p>
          <a:p>
            <a:r>
              <a:rPr lang="en-US" altLang="en-US" noProof="0" dirty="0">
                <a:ea typeface="ＭＳ Ｐゴシック" panose="020B0600070205080204" pitchFamily="34" charset="-128"/>
              </a:rPr>
              <a:t>Maybe confusing with inexplicable details</a:t>
            </a:r>
          </a:p>
          <a:p>
            <a:r>
              <a:rPr lang="en-US" altLang="en-US" noProof="0" dirty="0">
                <a:ea typeface="ＭＳ Ｐゴシック" panose="020B0600070205080204" pitchFamily="34" charset="-128"/>
              </a:rPr>
              <a:t>Interior designers work with interior shell but also experiment with form, color, lighting, furnishing</a:t>
            </a:r>
          </a:p>
          <a:p>
            <a:pPr lvl="1"/>
            <a:r>
              <a:rPr lang="en-US" altLang="en-US" noProof="0" dirty="0">
                <a:ea typeface="ＭＳ Ｐゴシック" panose="020B0600070205080204" pitchFamily="34" charset="-128"/>
              </a:rPr>
              <a:t>Energetic, individual, unusual, distinctive</a:t>
            </a:r>
          </a:p>
          <a:p>
            <a:pPr lvl="1"/>
            <a:r>
              <a:rPr lang="en-US" altLang="en-US" noProof="0" dirty="0">
                <a:ea typeface="ＭＳ Ｐゴシック" panose="020B0600070205080204" pitchFamily="34" charset="-128"/>
              </a:rPr>
              <a:t>Creative, original solutions</a:t>
            </a:r>
          </a:p>
        </p:txBody>
      </p:sp>
    </p:spTree>
    <p:extLst>
      <p:ext uri="{BB962C8B-B14F-4D97-AF65-F5344CB8AC3E}">
        <p14:creationId xmlns:p14="http://schemas.microsoft.com/office/powerpoint/2010/main" val="1386225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60.13</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Iridium Restaurant at Lincoln Center, 1994; New York, New York; Jordan </a:t>
            </a:r>
            <a:r>
              <a:rPr lang="en-US" altLang="en-US" sz="1600" noProof="0" dirty="0" err="1">
                <a:latin typeface="Arial" panose="020B0604020202020204" pitchFamily="34" charset="0"/>
                <a:cs typeface="Arial" panose="020B0604020202020204" pitchFamily="34" charset="0"/>
              </a:rPr>
              <a:t>Mozer</a:t>
            </a:r>
            <a:r>
              <a:rPr lang="en-US" altLang="en-US" sz="1600" noProof="0" dirty="0">
                <a:latin typeface="Arial" panose="020B0604020202020204" pitchFamily="34" charset="0"/>
                <a:cs typeface="Arial" panose="020B0604020202020204" pitchFamily="34" charset="0"/>
              </a:rPr>
              <a:t> &amp; Associates.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The interior of the iridium restaurant at Lincoln Center has sculptural shapes on the wall and ceiling. The table and chairs are arranged.&#10;">
            <a:extLst>
              <a:ext uri="{FF2B5EF4-FFF2-40B4-BE49-F238E27FC236}">
                <a16:creationId xmlns:a16="http://schemas.microsoft.com/office/drawing/2014/main" id="{996BEE6B-82EC-924C-764C-423BC3C04839}"/>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162" t="955" r="-1"/>
          <a:stretch/>
        </p:blipFill>
        <p:spPr>
          <a:xfrm>
            <a:off x="2779058" y="1703294"/>
            <a:ext cx="3628525" cy="4621306"/>
          </a:xfrm>
        </p:spPr>
      </p:pic>
    </p:spTree>
    <p:extLst>
      <p:ext uri="{BB962C8B-B14F-4D97-AF65-F5344CB8AC3E}">
        <p14:creationId xmlns:p14="http://schemas.microsoft.com/office/powerpoint/2010/main" val="553961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400"/>
            <a:ext cx="8220235" cy="590349"/>
          </a:xfrm>
        </p:spPr>
        <p:txBody>
          <a:bodyPr wrap="square" tIns="18000" bIns="18000" anchor="ctr" anchorCtr="0">
            <a:spAutoFit/>
          </a:bodyPr>
          <a:lstStyle/>
          <a:p>
            <a:r>
              <a:rPr lang="en-US" sz="3600" cap="none" noProof="0" dirty="0"/>
              <a:t>Neo-Modern</a:t>
            </a:r>
            <a:endParaRPr lang="en-US" sz="2800" noProof="0" dirty="0"/>
          </a:p>
        </p:txBody>
      </p:sp>
      <p:sp>
        <p:nvSpPr>
          <p:cNvPr id="20" name="Content Placeholder 19"/>
          <p:cNvSpPr>
            <a:spLocks noGrp="1"/>
          </p:cNvSpPr>
          <p:nvPr>
            <p:ph sz="quarter" idx="13"/>
          </p:nvPr>
        </p:nvSpPr>
        <p:spPr>
          <a:xfrm>
            <a:off x="466565" y="990600"/>
            <a:ext cx="8220235" cy="5299331"/>
          </a:xfrm>
        </p:spPr>
        <p:txBody>
          <a:bodyPr wrap="square" tIns="18000" bIns="18000" anchor="ctr" anchorCtr="0">
            <a:spAutoFit/>
          </a:bodyPr>
          <a:lstStyle/>
          <a:p>
            <a:r>
              <a:rPr lang="en-US" altLang="en-US" noProof="0" dirty="0">
                <a:solidFill>
                  <a:srgbClr val="000000"/>
                </a:solidFill>
                <a:ea typeface="ＭＳ Ｐゴシック" panose="020B0600070205080204" pitchFamily="34" charset="-128"/>
              </a:rPr>
              <a:t>Designers &amp; architects seek new design language for 21st century</a:t>
            </a:r>
          </a:p>
          <a:p>
            <a:pPr lvl="1"/>
            <a:r>
              <a:rPr lang="en-US" altLang="en-US" noProof="0" dirty="0">
                <a:solidFill>
                  <a:srgbClr val="000000"/>
                </a:solidFill>
                <a:ea typeface="ＭＳ Ｐゴシック" panose="020B0600070205080204" pitchFamily="34" charset="-128"/>
              </a:rPr>
              <a:t>Challenge concepts &amp; principles of International Style, Late Modern, Post Modern</a:t>
            </a:r>
          </a:p>
          <a:p>
            <a:r>
              <a:rPr lang="en-US" altLang="en-US" noProof="0" dirty="0">
                <a:solidFill>
                  <a:srgbClr val="000000"/>
                </a:solidFill>
                <a:ea typeface="ＭＳ Ｐゴシック" panose="020B0600070205080204" pitchFamily="34" charset="-128"/>
              </a:rPr>
              <a:t>Innovative, experimental, creative</a:t>
            </a:r>
          </a:p>
          <a:p>
            <a:r>
              <a:rPr lang="en-US" altLang="en-US" noProof="0" dirty="0">
                <a:solidFill>
                  <a:srgbClr val="000000"/>
                </a:solidFill>
                <a:ea typeface="ＭＳ Ｐゴシック" panose="020B0600070205080204" pitchFamily="34" charset="-128"/>
              </a:rPr>
              <a:t>Characteristic—expressive form, curves, oblique angles, sense of motion, unusual juxtapositions</a:t>
            </a:r>
          </a:p>
          <a:p>
            <a:r>
              <a:rPr lang="en-US" altLang="en-US" noProof="0" dirty="0">
                <a:solidFill>
                  <a:srgbClr val="000000"/>
                </a:solidFill>
                <a:ea typeface="ＭＳ Ｐゴシック" panose="020B0600070205080204" pitchFamily="34" charset="-128"/>
              </a:rPr>
              <a:t>New ornament—complexity</a:t>
            </a:r>
          </a:p>
          <a:p>
            <a:r>
              <a:rPr lang="en-US" altLang="en-US" noProof="0" dirty="0">
                <a:solidFill>
                  <a:srgbClr val="000000"/>
                </a:solidFill>
                <a:ea typeface="ＭＳ Ｐゴシック" panose="020B0600070205080204" pitchFamily="34" charset="-128"/>
              </a:rPr>
              <a:t>Usually disregard context &amp; historical precedent; designers make a statement about themselves or challenge traditional ideas</a:t>
            </a:r>
          </a:p>
          <a:p>
            <a:r>
              <a:rPr lang="en-US" altLang="en-US" noProof="0" dirty="0">
                <a:solidFill>
                  <a:srgbClr val="000000"/>
                </a:solidFill>
                <a:ea typeface="ＭＳ Ｐゴシック" panose="020B0600070205080204" pitchFamily="34" charset="-128"/>
              </a:rPr>
              <a:t>New technology critical to design &amp; production of buildings &amp; objects that become art &amp; individual expressions</a:t>
            </a:r>
          </a:p>
        </p:txBody>
      </p:sp>
    </p:spTree>
    <p:extLst>
      <p:ext uri="{BB962C8B-B14F-4D97-AF65-F5344CB8AC3E}">
        <p14:creationId xmlns:p14="http://schemas.microsoft.com/office/powerpoint/2010/main" val="3421167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60.14</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8114"/>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Guest room, Paramount Hotel, 1990; New York, New York; Philippe </a:t>
            </a:r>
            <a:r>
              <a:rPr lang="en-US" altLang="en-US" sz="1600" noProof="0" dirty="0" err="1">
                <a:latin typeface="Arial" panose="020B0604020202020204" pitchFamily="34" charset="0"/>
                <a:cs typeface="Arial" panose="020B0604020202020204" pitchFamily="34" charset="0"/>
              </a:rPr>
              <a:t>Starck</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An interior view of the guest room, Paramount hotel depicts its characteristics. &#10;Long description is available in notes, press F6.">
            <a:extLst>
              <a:ext uri="{FF2B5EF4-FFF2-40B4-BE49-F238E27FC236}">
                <a16:creationId xmlns:a16="http://schemas.microsoft.com/office/drawing/2014/main" id="{9B58D732-EC2E-9AEE-5B91-C570E5D85460}"/>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220" t="1091"/>
          <a:stretch/>
        </p:blipFill>
        <p:spPr>
          <a:xfrm>
            <a:off x="2008094" y="1801906"/>
            <a:ext cx="5152612" cy="4469165"/>
          </a:xfrm>
        </p:spPr>
      </p:pic>
    </p:spTree>
    <p:extLst>
      <p:ext uri="{BB962C8B-B14F-4D97-AF65-F5344CB8AC3E}">
        <p14:creationId xmlns:p14="http://schemas.microsoft.com/office/powerpoint/2010/main" val="4101815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60.15</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8114"/>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Interior, </a:t>
            </a:r>
            <a:r>
              <a:rPr lang="en-US" altLang="en-US" sz="1600" noProof="0" dirty="0" err="1">
                <a:latin typeface="Arial" panose="020B0604020202020204" pitchFamily="34" charset="0"/>
                <a:cs typeface="Arial" panose="020B0604020202020204" pitchFamily="34" charset="0"/>
              </a:rPr>
              <a:t>Vitra</a:t>
            </a:r>
            <a:r>
              <a:rPr lang="en-US" altLang="en-US" sz="1600" noProof="0" dirty="0">
                <a:latin typeface="Arial" panose="020B0604020202020204" pitchFamily="34" charset="0"/>
                <a:cs typeface="Arial" panose="020B0604020202020204" pitchFamily="34" charset="0"/>
              </a:rPr>
              <a:t> Fire Station, 1994; Weil-am-Rhein, Germany; Zaha Hadid.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The Vitra Fire Station depicts has a ceiling with voids. The side walls are plain with shelves. The facade has glass walls. A stairs wall is at the center.&#10;">
            <a:extLst>
              <a:ext uri="{FF2B5EF4-FFF2-40B4-BE49-F238E27FC236}">
                <a16:creationId xmlns:a16="http://schemas.microsoft.com/office/drawing/2014/main" id="{EA6A0F1D-EEBB-D195-E644-EB9773FCD34C}"/>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021" t="1114"/>
          <a:stretch/>
        </p:blipFill>
        <p:spPr>
          <a:xfrm>
            <a:off x="914400" y="1801906"/>
            <a:ext cx="7405049" cy="4375489"/>
          </a:xfrm>
        </p:spPr>
      </p:pic>
    </p:spTree>
    <p:extLst>
      <p:ext uri="{BB962C8B-B14F-4D97-AF65-F5344CB8AC3E}">
        <p14:creationId xmlns:p14="http://schemas.microsoft.com/office/powerpoint/2010/main" val="1302166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60.16</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Interior, Barajas Airport, 1998-2006; Madrid, Spain; Richard Rogers Partnership. 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The Barajas Airport has a wavy ceiling with circular voids. The metal frames support the roof. The rectangle concrete frames with long horns penetrate the circular holes on the roof.&#10;">
            <a:extLst>
              <a:ext uri="{FF2B5EF4-FFF2-40B4-BE49-F238E27FC236}">
                <a16:creationId xmlns:a16="http://schemas.microsoft.com/office/drawing/2014/main" id="{A05A3A2B-37DB-1418-C0C1-0B664D67EB3A}"/>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695" t="599" b="1"/>
          <a:stretch/>
        </p:blipFill>
        <p:spPr>
          <a:xfrm>
            <a:off x="1380565" y="1801906"/>
            <a:ext cx="6441380" cy="4522694"/>
          </a:xfrm>
        </p:spPr>
      </p:pic>
    </p:spTree>
    <p:extLst>
      <p:ext uri="{BB962C8B-B14F-4D97-AF65-F5344CB8AC3E}">
        <p14:creationId xmlns:p14="http://schemas.microsoft.com/office/powerpoint/2010/main" val="2429878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60.17</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Lighting: </a:t>
            </a:r>
            <a:r>
              <a:rPr lang="en-US" altLang="en-US" sz="1600" noProof="0" dirty="0" err="1">
                <a:latin typeface="Arial" panose="020B0604020202020204" pitchFamily="34" charset="0"/>
                <a:cs typeface="Arial" panose="020B0604020202020204" pitchFamily="34" charset="0"/>
              </a:rPr>
              <a:t>Algue</a:t>
            </a:r>
            <a:r>
              <a:rPr lang="en-US" altLang="en-US" sz="1600" noProof="0" dirty="0">
                <a:latin typeface="Arial" panose="020B0604020202020204" pitchFamily="34" charset="0"/>
                <a:cs typeface="Arial" panose="020B0604020202020204" pitchFamily="34" charset="0"/>
              </a:rPr>
              <a:t> lighting (branching light), 2004, Ronan and </a:t>
            </a:r>
            <a:r>
              <a:rPr lang="en-US" altLang="en-US" sz="1600" noProof="0" dirty="0" err="1">
                <a:latin typeface="Arial" panose="020B0604020202020204" pitchFamily="34" charset="0"/>
                <a:cs typeface="Arial" panose="020B0604020202020204" pitchFamily="34" charset="0"/>
              </a:rPr>
              <a:t>Erwan</a:t>
            </a:r>
            <a:r>
              <a:rPr lang="en-US" altLang="en-US" sz="1600" noProof="0" dirty="0">
                <a:latin typeface="Arial" panose="020B0604020202020204" pitchFamily="34" charset="0"/>
                <a:cs typeface="Arial" panose="020B0604020202020204" pitchFamily="34" charset="0"/>
              </a:rPr>
              <a:t> </a:t>
            </a:r>
            <a:r>
              <a:rPr lang="en-US" altLang="en-US" sz="1600" noProof="0" dirty="0" err="1">
                <a:latin typeface="Arial" panose="020B0604020202020204" pitchFamily="34" charset="0"/>
                <a:cs typeface="Arial" panose="020B0604020202020204" pitchFamily="34" charset="0"/>
              </a:rPr>
              <a:t>Bouroullec</a:t>
            </a:r>
            <a:r>
              <a:rPr lang="en-US" altLang="en-US" sz="1600" noProof="0" dirty="0">
                <a:latin typeface="Arial" panose="020B0604020202020204" pitchFamily="34" charset="0"/>
                <a:cs typeface="Arial" panose="020B0604020202020204" pitchFamily="34" charset="0"/>
              </a:rPr>
              <a:t> for </a:t>
            </a:r>
            <a:r>
              <a:rPr lang="en-US" altLang="en-US" sz="1600" noProof="0" dirty="0" err="1">
                <a:latin typeface="Arial" panose="020B0604020202020204" pitchFamily="34" charset="0"/>
                <a:cs typeface="Arial" panose="020B0604020202020204" pitchFamily="34" charset="0"/>
              </a:rPr>
              <a:t>Vitra</a:t>
            </a:r>
            <a:r>
              <a:rPr lang="en-US" altLang="en-US" sz="1600" noProof="0" dirty="0">
                <a:latin typeface="Arial" panose="020B0604020202020204" pitchFamily="34" charset="0"/>
                <a:cs typeface="Arial" panose="020B0604020202020204" pitchFamily="34" charset="0"/>
              </a:rPr>
              <a:t>; and candelabra, 2005-2006; Jordan </a:t>
            </a:r>
            <a:r>
              <a:rPr lang="en-US" altLang="en-US" sz="1600" noProof="0" dirty="0" err="1">
                <a:latin typeface="Arial" panose="020B0604020202020204" pitchFamily="34" charset="0"/>
                <a:cs typeface="Arial" panose="020B0604020202020204" pitchFamily="34" charset="0"/>
              </a:rPr>
              <a:t>Mozer</a:t>
            </a:r>
            <a:r>
              <a:rPr lang="en-US" altLang="en-US" sz="1600" noProof="0" dirty="0">
                <a:latin typeface="Arial" panose="020B0604020202020204" pitchFamily="34" charset="0"/>
                <a:cs typeface="Arial" panose="020B0604020202020204" pitchFamily="34" charset="0"/>
              </a:rPr>
              <a:t> &amp; Associates. Neo-Modern.</a:t>
            </a:r>
            <a:endParaRPr lang="en-US" sz="1600" noProof="0" dirty="0">
              <a:latin typeface="Arial" panose="020B0604020202020204" pitchFamily="34" charset="0"/>
              <a:cs typeface="Arial" panose="020B0604020202020204" pitchFamily="34" charset="0"/>
            </a:endParaRPr>
          </a:p>
        </p:txBody>
      </p:sp>
      <p:pic>
        <p:nvPicPr>
          <p:cNvPr id="9" name="Picture Placeholder 8" descr="An algue lighting has numerous branches that hold lamps.&#10;">
            <a:extLst>
              <a:ext uri="{FF2B5EF4-FFF2-40B4-BE49-F238E27FC236}">
                <a16:creationId xmlns:a16="http://schemas.microsoft.com/office/drawing/2014/main" id="{177B5624-2A0C-0033-7898-66B87F917222}"/>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861" t="752" r="1"/>
          <a:stretch/>
        </p:blipFill>
        <p:spPr>
          <a:xfrm>
            <a:off x="726141" y="1649506"/>
            <a:ext cx="3845859" cy="4675094"/>
          </a:xfrm>
        </p:spPr>
      </p:pic>
      <p:pic>
        <p:nvPicPr>
          <p:cNvPr id="13" name="Picture Placeholder 12" descr="Six different structures of sculptural pattern candelabra held the candles.&#10;">
            <a:extLst>
              <a:ext uri="{FF2B5EF4-FFF2-40B4-BE49-F238E27FC236}">
                <a16:creationId xmlns:a16="http://schemas.microsoft.com/office/drawing/2014/main" id="{97419365-4F40-71CF-C08D-D3B81EF34CCE}"/>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394" t="1133"/>
          <a:stretch/>
        </p:blipFill>
        <p:spPr>
          <a:xfrm>
            <a:off x="5163671" y="1667435"/>
            <a:ext cx="3142129" cy="4657165"/>
          </a:xfrm>
        </p:spPr>
      </p:pic>
    </p:spTree>
    <p:extLst>
      <p:ext uri="{BB962C8B-B14F-4D97-AF65-F5344CB8AC3E}">
        <p14:creationId xmlns:p14="http://schemas.microsoft.com/office/powerpoint/2010/main" val="3640378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Furnishings and Decorative Arts</a:t>
            </a:r>
            <a:endParaRPr lang="en-US" sz="2800" noProof="0" dirty="0"/>
          </a:p>
        </p:txBody>
      </p:sp>
      <p:sp>
        <p:nvSpPr>
          <p:cNvPr id="20" name="Content Placeholder 19"/>
          <p:cNvSpPr>
            <a:spLocks noGrp="1"/>
          </p:cNvSpPr>
          <p:nvPr>
            <p:ph sz="quarter" idx="13"/>
          </p:nvPr>
        </p:nvSpPr>
        <p:spPr>
          <a:xfrm>
            <a:off x="466565" y="999701"/>
            <a:ext cx="8220235" cy="4791499"/>
          </a:xfrm>
        </p:spPr>
        <p:txBody>
          <a:bodyPr wrap="square" tIns="18000" bIns="18000" anchor="ctr" anchorCtr="0">
            <a:spAutoFit/>
          </a:bodyPr>
          <a:lstStyle/>
          <a:p>
            <a:r>
              <a:rPr lang="en-US" altLang="en-US" sz="2200" noProof="0" dirty="0">
                <a:ea typeface="ＭＳ Ｐゴシック" panose="020B0600070205080204" pitchFamily="34" charset="-128"/>
              </a:rPr>
              <a:t>Expressionistic, artistic, sculptural, individualistic</a:t>
            </a:r>
          </a:p>
          <a:p>
            <a:r>
              <a:rPr lang="en-US" altLang="en-US" sz="2200" noProof="0" dirty="0">
                <a:ea typeface="ＭＳ Ｐゴシック" panose="020B0600070205080204" pitchFamily="34" charset="-128"/>
              </a:rPr>
              <a:t>Less emphasis on function &amp; ergonomics; more on furniture as art</a:t>
            </a:r>
          </a:p>
          <a:p>
            <a:r>
              <a:rPr lang="en-US" altLang="en-US" sz="2200" noProof="0" dirty="0">
                <a:ea typeface="ＭＳ Ｐゴシック" panose="020B0600070205080204" pitchFamily="34" charset="-128"/>
              </a:rPr>
              <a:t>Physical/visual movement, complexity important</a:t>
            </a:r>
          </a:p>
          <a:p>
            <a:r>
              <a:rPr lang="en-US" altLang="en-US" sz="2200" noProof="0" dirty="0">
                <a:ea typeface="ＭＳ Ｐゴシック" panose="020B0600070205080204" pitchFamily="34" charset="-128"/>
              </a:rPr>
              <a:t>Furnishings may be conspicuous or integrated</a:t>
            </a:r>
          </a:p>
          <a:p>
            <a:r>
              <a:rPr lang="en-US" altLang="en-US" sz="2200" noProof="0" dirty="0">
                <a:ea typeface="ＭＳ Ｐゴシック" panose="020B0600070205080204" pitchFamily="34" charset="-128"/>
              </a:rPr>
              <a:t>Challenges traditional ideas of seating, other types</a:t>
            </a:r>
          </a:p>
          <a:p>
            <a:r>
              <a:rPr lang="en-US" altLang="en-US" sz="2200" noProof="0" dirty="0">
                <a:ea typeface="ＭＳ Ｐゴシック" panose="020B0600070205080204" pitchFamily="34" charset="-128"/>
              </a:rPr>
              <a:t>Push envelope, try new or different shapes, materials, forms</a:t>
            </a:r>
          </a:p>
          <a:p>
            <a:r>
              <a:rPr lang="en-US" altLang="en-US" sz="2200" noProof="0" dirty="0">
                <a:ea typeface="ＭＳ Ｐゴシック" panose="020B0600070205080204" pitchFamily="34" charset="-128"/>
              </a:rPr>
              <a:t>Lines, contours, solid/void relationship emphasized</a:t>
            </a:r>
          </a:p>
          <a:p>
            <a:r>
              <a:rPr lang="en-US" altLang="en-US" sz="2200" noProof="0" dirty="0">
                <a:ea typeface="ＭＳ Ｐゴシック" panose="020B0600070205080204" pitchFamily="34" charset="-128"/>
              </a:rPr>
              <a:t>Complexity, fragmentation reflect architecture</a:t>
            </a:r>
          </a:p>
          <a:p>
            <a:r>
              <a:rPr lang="en-US" altLang="en-US" sz="2200" noProof="0" dirty="0">
                <a:ea typeface="ＭＳ Ｐゴシック" panose="020B0600070205080204" pitchFamily="34" charset="-128"/>
              </a:rPr>
              <a:t>Atypical materials</a:t>
            </a:r>
          </a:p>
          <a:p>
            <a:r>
              <a:rPr lang="en-US" altLang="en-US" sz="2200" noProof="0" dirty="0">
                <a:ea typeface="ＭＳ Ｐゴシック" panose="020B0600070205080204" pitchFamily="34" charset="-128"/>
              </a:rPr>
              <a:t>Well-known designers create groups of furniture, textiles, decorative arts</a:t>
            </a:r>
          </a:p>
        </p:txBody>
      </p:sp>
    </p:spTree>
    <p:extLst>
      <p:ext uri="{BB962C8B-B14F-4D97-AF65-F5344CB8AC3E}">
        <p14:creationId xmlns:p14="http://schemas.microsoft.com/office/powerpoint/2010/main" val="1263506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60.18</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7200"/>
            <a:ext cx="8220635" cy="282573"/>
          </a:xfrm>
        </p:spPr>
        <p:txBody>
          <a:bodyPr wrap="square" tIns="18000" bIns="18000" anchor="ctr">
            <a:spAutoFit/>
          </a:bodyPr>
          <a:lstStyle/>
          <a:p>
            <a:pPr marL="0" indent="0">
              <a:spcBef>
                <a:spcPts val="600"/>
              </a:spcBef>
              <a:buNone/>
            </a:pPr>
            <a:r>
              <a:rPr lang="en-US" altLang="en-US" sz="1600" noProof="0" dirty="0" err="1">
                <a:latin typeface="Arial" panose="020B0604020202020204" pitchFamily="34" charset="0"/>
                <a:cs typeface="Arial" panose="020B0604020202020204" pitchFamily="34" charset="0"/>
              </a:rPr>
              <a:t>Bombo</a:t>
            </a:r>
            <a:r>
              <a:rPr lang="en-US" altLang="en-US" sz="1600" noProof="0" dirty="0">
                <a:latin typeface="Arial" panose="020B0604020202020204" pitchFamily="34" charset="0"/>
                <a:cs typeface="Arial" panose="020B0604020202020204" pitchFamily="34" charset="0"/>
              </a:rPr>
              <a:t> bar stool, 1997; Italy; Stefano </a:t>
            </a:r>
            <a:r>
              <a:rPr lang="en-US" altLang="en-US" sz="1600" noProof="0" dirty="0" err="1">
                <a:latin typeface="Arial" panose="020B0604020202020204" pitchFamily="34" charset="0"/>
                <a:cs typeface="Arial" panose="020B0604020202020204" pitchFamily="34" charset="0"/>
              </a:rPr>
              <a:t>Giovannoni</a:t>
            </a:r>
            <a:r>
              <a:rPr lang="en-US" altLang="en-US" sz="1600" noProof="0" dirty="0">
                <a:latin typeface="Arial" panose="020B0604020202020204" pitchFamily="34" charset="0"/>
                <a:cs typeface="Arial" panose="020B0604020202020204" pitchFamily="34" charset="0"/>
              </a:rPr>
              <a:t> for </a:t>
            </a:r>
            <a:r>
              <a:rPr lang="en-US" altLang="en-US" sz="1600" noProof="0" dirty="0" err="1">
                <a:latin typeface="Arial" panose="020B0604020202020204" pitchFamily="34" charset="0"/>
                <a:cs typeface="Arial" panose="020B0604020202020204" pitchFamily="34" charset="0"/>
              </a:rPr>
              <a:t>Magis</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The Bombo bar stool has circular bottom, pivotal seat, and a circular foot rest.&#10;">
            <a:extLst>
              <a:ext uri="{FF2B5EF4-FFF2-40B4-BE49-F238E27FC236}">
                <a16:creationId xmlns:a16="http://schemas.microsoft.com/office/drawing/2014/main" id="{31BCB39B-33FD-6405-7A28-ABDE4CCBB5C0}"/>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990" t="892"/>
          <a:stretch/>
        </p:blipFill>
        <p:spPr>
          <a:xfrm>
            <a:off x="2958353" y="1792941"/>
            <a:ext cx="3273468" cy="4482424"/>
          </a:xfrm>
        </p:spPr>
      </p:pic>
    </p:spTree>
    <p:extLst>
      <p:ext uri="{BB962C8B-B14F-4D97-AF65-F5344CB8AC3E}">
        <p14:creationId xmlns:p14="http://schemas.microsoft.com/office/powerpoint/2010/main" val="3231579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60.19</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Louis Ghost armchair and Bubble club chair, 2002; France; Philippe </a:t>
            </a:r>
            <a:r>
              <a:rPr lang="en-US" altLang="en-US" sz="1600" noProof="0" dirty="0" err="1">
                <a:latin typeface="Arial" panose="020B0604020202020204" pitchFamily="34" charset="0"/>
                <a:cs typeface="Arial" panose="020B0604020202020204" pitchFamily="34" charset="0"/>
              </a:rPr>
              <a:t>Starck</a:t>
            </a:r>
            <a:r>
              <a:rPr lang="en-US" altLang="en-US" sz="1600" noProof="0" dirty="0">
                <a:latin typeface="Arial" panose="020B0604020202020204" pitchFamily="34" charset="0"/>
                <a:cs typeface="Arial" panose="020B0604020202020204" pitchFamily="34" charset="0"/>
              </a:rPr>
              <a:t> for Kartell. Neo-Modern.</a:t>
            </a:r>
            <a:endParaRPr lang="en-US" sz="1600" noProof="0" dirty="0">
              <a:latin typeface="Arial" panose="020B0604020202020204" pitchFamily="34" charset="0"/>
              <a:cs typeface="Arial" panose="020B0604020202020204" pitchFamily="34" charset="0"/>
            </a:endParaRPr>
          </a:p>
        </p:txBody>
      </p:sp>
      <p:pic>
        <p:nvPicPr>
          <p:cNvPr id="10" name="Picture Placeholder 9" descr="An illustration depicts a Louis Ghost armchair that has a circular back, curved armrests, and curved legs.&#10;">
            <a:extLst>
              <a:ext uri="{FF2B5EF4-FFF2-40B4-BE49-F238E27FC236}">
                <a16:creationId xmlns:a16="http://schemas.microsoft.com/office/drawing/2014/main" id="{0E8BE4C0-560D-0FFE-84C5-1388BB2E45FD}"/>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067" t="612"/>
          <a:stretch/>
        </p:blipFill>
        <p:spPr>
          <a:xfrm>
            <a:off x="788894" y="1945341"/>
            <a:ext cx="2492901" cy="4303059"/>
          </a:xfrm>
        </p:spPr>
      </p:pic>
      <p:pic>
        <p:nvPicPr>
          <p:cNvPr id="12" name="Picture Placeholder 11" descr="A bubble club chair has a flat back, scrolled armrests, and a flat seat.&#10;">
            <a:extLst>
              <a:ext uri="{FF2B5EF4-FFF2-40B4-BE49-F238E27FC236}">
                <a16:creationId xmlns:a16="http://schemas.microsoft.com/office/drawing/2014/main" id="{A213530C-54C0-1F28-4B08-FDB4036C46AF}"/>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770" t="1313"/>
          <a:stretch/>
        </p:blipFill>
        <p:spPr>
          <a:xfrm>
            <a:off x="3845859" y="2411506"/>
            <a:ext cx="4622732" cy="3836894"/>
          </a:xfrm>
        </p:spPr>
      </p:pic>
    </p:spTree>
    <p:extLst>
      <p:ext uri="{BB962C8B-B14F-4D97-AF65-F5344CB8AC3E}">
        <p14:creationId xmlns:p14="http://schemas.microsoft.com/office/powerpoint/2010/main" val="1294610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60.20</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72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Chair One, 2003; Italy; Konstantin </a:t>
            </a:r>
            <a:r>
              <a:rPr lang="en-US" altLang="en-US" sz="1600" noProof="0" dirty="0" err="1">
                <a:latin typeface="Arial" panose="020B0604020202020204" pitchFamily="34" charset="0"/>
                <a:cs typeface="Arial" panose="020B0604020202020204" pitchFamily="34" charset="0"/>
              </a:rPr>
              <a:t>Grcic</a:t>
            </a:r>
            <a:r>
              <a:rPr lang="en-US" altLang="en-US" sz="1600" noProof="0" dirty="0">
                <a:latin typeface="Arial" panose="020B0604020202020204" pitchFamily="34" charset="0"/>
                <a:cs typeface="Arial" panose="020B0604020202020204" pitchFamily="34" charset="0"/>
              </a:rPr>
              <a:t> for </a:t>
            </a:r>
            <a:r>
              <a:rPr lang="en-US" altLang="en-US" sz="1600" noProof="0">
                <a:latin typeface="Arial" panose="020B0604020202020204" pitchFamily="34" charset="0"/>
                <a:cs typeface="Arial" panose="020B0604020202020204" pitchFamily="34" charset="0"/>
              </a:rPr>
              <a:t>Magis. </a:t>
            </a:r>
            <a:r>
              <a:rPr lang="en-US" altLang="en-US" sz="1600" noProof="0" dirty="0">
                <a:latin typeface="Arial" panose="020B0604020202020204" pitchFamily="34" charset="0"/>
                <a:cs typeface="Arial" panose="020B0604020202020204" pitchFamily="34" charset="0"/>
              </a:rPr>
              <a:t>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Three different colored chairs one type of chair have a repetitive triangular-shaped back, diamond-shaped seat, and slanting legs.&#10;">
            <a:extLst>
              <a:ext uri="{FF2B5EF4-FFF2-40B4-BE49-F238E27FC236}">
                <a16:creationId xmlns:a16="http://schemas.microsoft.com/office/drawing/2014/main" id="{34908C74-5258-92F7-E7DA-30B833228804}"/>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766" t="687" b="-1"/>
          <a:stretch/>
        </p:blipFill>
        <p:spPr>
          <a:xfrm>
            <a:off x="2653553" y="1631576"/>
            <a:ext cx="3866742" cy="4540624"/>
          </a:xfrm>
        </p:spPr>
      </p:pic>
    </p:spTree>
    <p:extLst>
      <p:ext uri="{BB962C8B-B14F-4D97-AF65-F5344CB8AC3E}">
        <p14:creationId xmlns:p14="http://schemas.microsoft.com/office/powerpoint/2010/main" val="1920096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60.21a</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72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Bookworm bookshelf; Italy; Ron Arad Associates for Kartell.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A bookworm bookshelf has a spiral base frame with multiple shelves on the spiral frame.&#10;">
            <a:extLst>
              <a:ext uri="{FF2B5EF4-FFF2-40B4-BE49-F238E27FC236}">
                <a16:creationId xmlns:a16="http://schemas.microsoft.com/office/drawing/2014/main" id="{4D3AA425-09F5-1A11-2E9C-57A6B61D8C19}"/>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01" t="1078"/>
          <a:stretch/>
        </p:blipFill>
        <p:spPr>
          <a:xfrm>
            <a:off x="2823882" y="1649506"/>
            <a:ext cx="3560260" cy="4522694"/>
          </a:xfrm>
        </p:spPr>
      </p:pic>
    </p:spTree>
    <p:extLst>
      <p:ext uri="{BB962C8B-B14F-4D97-AF65-F5344CB8AC3E}">
        <p14:creationId xmlns:p14="http://schemas.microsoft.com/office/powerpoint/2010/main" val="1643512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60.21b</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7200"/>
            <a:ext cx="8220635" cy="282573"/>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Bad Tempered Chair, 2002; England; Ron Arad Associates for </a:t>
            </a:r>
            <a:r>
              <a:rPr lang="en-US" altLang="en-US" sz="1600" noProof="0" dirty="0" err="1">
                <a:latin typeface="Arial" panose="020B0604020202020204" pitchFamily="34" charset="0"/>
                <a:cs typeface="Arial" panose="020B0604020202020204" pitchFamily="34" charset="0"/>
              </a:rPr>
              <a:t>Vitra</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10" name="Picture Placeholder 9" descr="A bad tampered chair depicts its characteristics. &#10;Long description is available in notes, press F6.">
            <a:extLst>
              <a:ext uri="{FF2B5EF4-FFF2-40B4-BE49-F238E27FC236}">
                <a16:creationId xmlns:a16="http://schemas.microsoft.com/office/drawing/2014/main" id="{E42382CF-9FD2-1E1C-45F9-FC16CC1B5BC1}"/>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422" t="1023"/>
          <a:stretch/>
        </p:blipFill>
        <p:spPr>
          <a:xfrm>
            <a:off x="869576" y="1819834"/>
            <a:ext cx="7449873" cy="4336677"/>
          </a:xfrm>
        </p:spPr>
      </p:pic>
    </p:spTree>
    <p:extLst>
      <p:ext uri="{BB962C8B-B14F-4D97-AF65-F5344CB8AC3E}">
        <p14:creationId xmlns:p14="http://schemas.microsoft.com/office/powerpoint/2010/main" val="4137606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235" cy="590349"/>
          </a:xfrm>
        </p:spPr>
        <p:txBody>
          <a:bodyPr wrap="square" tIns="18000" bIns="18000" anchor="ctr" anchorCtr="0">
            <a:spAutoFit/>
          </a:bodyPr>
          <a:lstStyle/>
          <a:p>
            <a:r>
              <a:rPr lang="en-US" sz="3600" cap="none" noProof="0" dirty="0"/>
              <a:t>Concepts</a:t>
            </a:r>
            <a:endParaRPr lang="en-US" sz="2800" noProof="0" dirty="0"/>
          </a:p>
        </p:txBody>
      </p:sp>
      <p:sp>
        <p:nvSpPr>
          <p:cNvPr id="20" name="Content Placeholder 19"/>
          <p:cNvSpPr>
            <a:spLocks noGrp="1"/>
          </p:cNvSpPr>
          <p:nvPr>
            <p:ph sz="quarter" idx="13"/>
          </p:nvPr>
        </p:nvSpPr>
        <p:spPr>
          <a:xfrm>
            <a:off x="466565" y="1011369"/>
            <a:ext cx="8220235" cy="5160831"/>
          </a:xfrm>
        </p:spPr>
        <p:txBody>
          <a:bodyPr wrap="square" tIns="18000" bIns="18000" anchor="ctr" anchorCtr="0">
            <a:spAutoFit/>
          </a:bodyPr>
          <a:lstStyle/>
          <a:p>
            <a:r>
              <a:rPr lang="en-US" altLang="en-US" sz="2200" noProof="0" dirty="0">
                <a:ea typeface="ＭＳ Ｐゴシック" panose="020B0600070205080204" pitchFamily="34" charset="-128"/>
              </a:rPr>
              <a:t>Reacts to, rebels against, rejects International Style, Late Modern, &amp; Post Modern ideas &amp; images</a:t>
            </a:r>
          </a:p>
          <a:p>
            <a:r>
              <a:rPr lang="en-US" altLang="en-US" sz="2200" noProof="0" dirty="0">
                <a:ea typeface="ＭＳ Ｐゴシック" panose="020B0600070205080204" pitchFamily="34" charset="-128"/>
              </a:rPr>
              <a:t>Worldwide movement seeking greater diversity &amp; new design language for 21st century</a:t>
            </a:r>
          </a:p>
          <a:p>
            <a:r>
              <a:rPr lang="en-US" altLang="en-US" sz="2200" noProof="0" dirty="0">
                <a:ea typeface="ＭＳ Ｐゴシック" panose="020B0600070205080204" pitchFamily="34" charset="-128"/>
              </a:rPr>
              <a:t>Influences: Jacques Derrida, Deconstruction, other 20th century art &amp; design movements</a:t>
            </a:r>
          </a:p>
          <a:p>
            <a:r>
              <a:rPr lang="en-US" altLang="en-US" sz="2200" noProof="0" dirty="0">
                <a:ea typeface="ＭＳ Ｐゴシック" panose="020B0600070205080204" pitchFamily="34" charset="-128"/>
              </a:rPr>
              <a:t>Challenge existing notions of what design should be; deconstruct basic concepts of modern, typology, function, context, formal design language</a:t>
            </a:r>
          </a:p>
          <a:p>
            <a:r>
              <a:rPr lang="en-US" altLang="en-US" sz="2200" noProof="0" dirty="0">
                <a:ea typeface="ＭＳ Ｐゴシック" panose="020B0600070205080204" pitchFamily="34" charset="-128"/>
              </a:rPr>
              <a:t>Do not want to reform society or create a style; “new &amp; diverse forms express diverse functions”</a:t>
            </a:r>
          </a:p>
          <a:p>
            <a:pPr lvl="1"/>
            <a:r>
              <a:rPr lang="en-US" altLang="en-US" sz="2200" noProof="0" dirty="0">
                <a:ea typeface="ＭＳ Ｐゴシック" panose="020B0600070205080204" pitchFamily="34" charset="-128"/>
              </a:rPr>
              <a:t>Humans less important than individual design statement; no attempt to connect with to viewer or user; &amp; symbolism known only to designer</a:t>
            </a:r>
          </a:p>
        </p:txBody>
      </p:sp>
    </p:spTree>
    <p:extLst>
      <p:ext uri="{BB962C8B-B14F-4D97-AF65-F5344CB8AC3E}">
        <p14:creationId xmlns:p14="http://schemas.microsoft.com/office/powerpoint/2010/main" val="3556517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60.22</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Red Beaver armchair and stool, 2005; and plastic seating group, 2006-2007; United States and Germany; Frank Gehry for </a:t>
            </a:r>
            <a:r>
              <a:rPr lang="en-US" altLang="en-US" sz="1600" noProof="0" dirty="0" err="1">
                <a:latin typeface="Arial" panose="020B0604020202020204" pitchFamily="34" charset="0"/>
                <a:cs typeface="Arial" panose="020B0604020202020204" pitchFamily="34" charset="0"/>
              </a:rPr>
              <a:t>Vitra</a:t>
            </a:r>
            <a:r>
              <a:rPr lang="en-US" altLang="en-US" sz="1600" noProof="0" dirty="0">
                <a:latin typeface="Arial" panose="020B0604020202020204" pitchFamily="34" charset="0"/>
                <a:cs typeface="Arial" panose="020B0604020202020204" pitchFamily="34" charset="0"/>
              </a:rPr>
              <a:t> and Heller. Neo-Modern.</a:t>
            </a:r>
            <a:endParaRPr lang="en-US" sz="1600" noProof="0" dirty="0">
              <a:latin typeface="Arial" panose="020B0604020202020204" pitchFamily="34" charset="0"/>
              <a:cs typeface="Arial" panose="020B0604020202020204" pitchFamily="34" charset="0"/>
            </a:endParaRPr>
          </a:p>
        </p:txBody>
      </p:sp>
      <p:pic>
        <p:nvPicPr>
          <p:cNvPr id="9" name="Picture Placeholder 8" descr="A red Beaver armchair has horizontal layers of the pieces on the seat and the back, and vertical layers on the armrests. The stool has a bundle of pieces.&#10;">
            <a:extLst>
              <a:ext uri="{FF2B5EF4-FFF2-40B4-BE49-F238E27FC236}">
                <a16:creationId xmlns:a16="http://schemas.microsoft.com/office/drawing/2014/main" id="{5E045128-9F1F-9942-FE1F-EA1CDF000F9D}"/>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147" t="1017"/>
          <a:stretch/>
        </p:blipFill>
        <p:spPr>
          <a:xfrm>
            <a:off x="2537012" y="1775012"/>
            <a:ext cx="4131342" cy="2181720"/>
          </a:xfrm>
        </p:spPr>
      </p:pic>
      <p:pic>
        <p:nvPicPr>
          <p:cNvPr id="13" name="Picture Placeholder 12" descr="Plastic molded chairs have semicircular back, and the seat has a groove at its center. The stool is slightly spiral.&#10;">
            <a:extLst>
              <a:ext uri="{FF2B5EF4-FFF2-40B4-BE49-F238E27FC236}">
                <a16:creationId xmlns:a16="http://schemas.microsoft.com/office/drawing/2014/main" id="{C2CE3144-00F4-CB74-54B6-A718170E1BB7}"/>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092" t="2081" r="1"/>
          <a:stretch/>
        </p:blipFill>
        <p:spPr>
          <a:xfrm>
            <a:off x="2528046" y="4159624"/>
            <a:ext cx="4133585" cy="2109214"/>
          </a:xfrm>
        </p:spPr>
      </p:pic>
    </p:spTree>
    <p:extLst>
      <p:ext uri="{BB962C8B-B14F-4D97-AF65-F5344CB8AC3E}">
        <p14:creationId xmlns:p14="http://schemas.microsoft.com/office/powerpoint/2010/main" val="4065379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60.23</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9006"/>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A3 Systems Furniture, 2002; United States; Hani Rashid at Asymptote for Knoll International.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Systems furniture has a drawer, and a sculptural centerpiece covered with fabric and a metal frame.&#10;">
            <a:extLst>
              <a:ext uri="{FF2B5EF4-FFF2-40B4-BE49-F238E27FC236}">
                <a16:creationId xmlns:a16="http://schemas.microsoft.com/office/drawing/2014/main" id="{BBAD0004-B9E3-D07B-7CED-3AF76F176E0F}"/>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801" t="1178"/>
          <a:stretch/>
        </p:blipFill>
        <p:spPr>
          <a:xfrm>
            <a:off x="2823882" y="1685365"/>
            <a:ext cx="3576918" cy="4639235"/>
          </a:xfrm>
        </p:spPr>
      </p:pic>
    </p:spTree>
    <p:extLst>
      <p:ext uri="{BB962C8B-B14F-4D97-AF65-F5344CB8AC3E}">
        <p14:creationId xmlns:p14="http://schemas.microsoft.com/office/powerpoint/2010/main" val="3355748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nchorCtr="0">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400"/>
            <a:ext cx="8220235" cy="590349"/>
          </a:xfrm>
        </p:spPr>
        <p:txBody>
          <a:bodyPr wrap="square" tIns="18000" bIns="18000" anchor="ctr" anchorCtr="0">
            <a:spAutoFit/>
          </a:bodyPr>
          <a:lstStyle/>
          <a:p>
            <a:r>
              <a:rPr lang="en-US" sz="3600" cap="none" noProof="0" dirty="0"/>
              <a:t>Characteristics and Motifs</a:t>
            </a:r>
            <a:endParaRPr lang="en-US" sz="2800" noProof="0" dirty="0"/>
          </a:p>
        </p:txBody>
      </p:sp>
      <p:sp>
        <p:nvSpPr>
          <p:cNvPr id="20" name="Content Placeholder 19"/>
          <p:cNvSpPr>
            <a:spLocks noGrp="1"/>
          </p:cNvSpPr>
          <p:nvPr>
            <p:ph sz="quarter" idx="13"/>
          </p:nvPr>
        </p:nvSpPr>
        <p:spPr>
          <a:xfrm>
            <a:off x="466565" y="1001189"/>
            <a:ext cx="8220235" cy="4637611"/>
          </a:xfrm>
        </p:spPr>
        <p:txBody>
          <a:bodyPr wrap="square" tIns="18000" bIns="18000" anchor="ctr" anchorCtr="0">
            <a:spAutoFit/>
          </a:bodyPr>
          <a:lstStyle/>
          <a:p>
            <a:r>
              <a:rPr lang="en-US" altLang="en-US" sz="2200" noProof="0" dirty="0">
                <a:ea typeface="ＭＳ Ｐゴシック" panose="020B0600070205080204" pitchFamily="34" charset="-128"/>
              </a:rPr>
              <a:t>Distortion, disruption, deviation characteristic; seeking completely new appearance</a:t>
            </a:r>
          </a:p>
          <a:p>
            <a:pPr lvl="1"/>
            <a:r>
              <a:rPr lang="en-US" altLang="en-US" sz="2200" noProof="0" dirty="0">
                <a:ea typeface="ＭＳ Ｐゴシック" panose="020B0600070205080204" pitchFamily="34" charset="-128"/>
              </a:rPr>
              <a:t>Location, classical &amp; modern traditions, humans ignored</a:t>
            </a:r>
          </a:p>
          <a:p>
            <a:pPr lvl="1"/>
            <a:r>
              <a:rPr lang="en-US" altLang="en-US" sz="2200" noProof="0" dirty="0">
                <a:ea typeface="ＭＳ Ｐゴシック" panose="020B0600070205080204" pitchFamily="34" charset="-128"/>
              </a:rPr>
              <a:t>Devalues structure, grid, form from function</a:t>
            </a:r>
          </a:p>
          <a:p>
            <a:r>
              <a:rPr lang="en-US" altLang="en-US" sz="2200" noProof="0" dirty="0">
                <a:ea typeface="ＭＳ Ｐゴシック" panose="020B0600070205080204" pitchFamily="34" charset="-128"/>
              </a:rPr>
              <a:t>Complex geometry—new ornament; apparent chaos, variety, disorder reflect modern urban environment</a:t>
            </a:r>
          </a:p>
          <a:p>
            <a:r>
              <a:rPr lang="en-US" altLang="en-US" sz="2200" noProof="0" dirty="0">
                <a:ea typeface="ＭＳ Ｐゴシック" panose="020B0600070205080204" pitchFamily="34" charset="-128"/>
              </a:rPr>
              <a:t>Facades, forms, space disconnected, discontinuous</a:t>
            </a:r>
          </a:p>
          <a:p>
            <a:r>
              <a:rPr lang="en-US" altLang="en-US" sz="2200" noProof="0" dirty="0">
                <a:ea typeface="ＭＳ Ｐゴシック" panose="020B0600070205080204" pitchFamily="34" charset="-128"/>
              </a:rPr>
              <a:t>Forms move, unfold, soar, curve, rotate, undulate, interpenetrate, open &amp; close</a:t>
            </a:r>
          </a:p>
          <a:p>
            <a:r>
              <a:rPr lang="en-US" altLang="en-US" sz="2200" noProof="0" dirty="0">
                <a:ea typeface="ＭＳ Ｐゴシック" panose="020B0600070205080204" pitchFamily="34" charset="-128"/>
              </a:rPr>
              <a:t>Most emphasis on form, which does not come from function, context, or human concerns</a:t>
            </a:r>
          </a:p>
          <a:p>
            <a:r>
              <a:rPr lang="en-US" altLang="en-US" sz="2200" noProof="0" dirty="0">
                <a:ea typeface="ＭＳ Ｐゴシック" panose="020B0600070205080204" pitchFamily="34" charset="-128"/>
              </a:rPr>
              <a:t>Motifs—no specific motifs; details often substitute for motifs</a:t>
            </a:r>
            <a:endParaRPr lang="en-US" altLang="en-US" sz="2200" noProof="0"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2062475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400"/>
            <a:ext cx="8220235" cy="590349"/>
          </a:xfrm>
        </p:spPr>
        <p:txBody>
          <a:bodyPr wrap="square" tIns="18000" bIns="18000" anchor="ctr" anchorCtr="0">
            <a:spAutoFit/>
          </a:bodyPr>
          <a:lstStyle/>
          <a:p>
            <a:r>
              <a:rPr lang="en-US" sz="3600" cap="none" noProof="0" dirty="0"/>
              <a:t>Architecture</a:t>
            </a:r>
            <a:endParaRPr lang="en-US" sz="2800" noProof="0" dirty="0"/>
          </a:p>
        </p:txBody>
      </p:sp>
      <p:sp>
        <p:nvSpPr>
          <p:cNvPr id="20" name="Content Placeholder 19"/>
          <p:cNvSpPr>
            <a:spLocks noGrp="1"/>
          </p:cNvSpPr>
          <p:nvPr>
            <p:ph sz="quarter" idx="13"/>
          </p:nvPr>
        </p:nvSpPr>
        <p:spPr>
          <a:xfrm>
            <a:off x="466565" y="990600"/>
            <a:ext cx="8220235" cy="4822277"/>
          </a:xfrm>
        </p:spPr>
        <p:txBody>
          <a:bodyPr wrap="square" tIns="18000" bIns="18000" anchor="ctr" anchorCtr="0">
            <a:spAutoFit/>
          </a:bodyPr>
          <a:lstStyle/>
          <a:p>
            <a:r>
              <a:rPr lang="en-US" altLang="en-US" sz="2200" noProof="0" dirty="0">
                <a:ea typeface="ＭＳ Ｐゴシック" panose="020B0600070205080204" pitchFamily="34" charset="-128"/>
              </a:rPr>
              <a:t>Complex, expressionistic, dynamic, ambiguous, distorted, disjointed, chaotic, inventive, antihuman, antithesis of previous modern</a:t>
            </a:r>
          </a:p>
          <a:p>
            <a:r>
              <a:rPr lang="en-US" altLang="en-US" sz="2200" noProof="0" dirty="0">
                <a:ea typeface="ＭＳ Ｐゴシック" panose="020B0600070205080204" pitchFamily="34" charset="-128"/>
              </a:rPr>
              <a:t>Reject, deconstruct International Style &amp; Late Modern principles—expression of structure, pure form, truth to materials, form follows function</a:t>
            </a:r>
          </a:p>
          <a:p>
            <a:r>
              <a:rPr lang="en-US" altLang="en-US" sz="2200" noProof="0" dirty="0">
                <a:ea typeface="ＭＳ Ｐゴシック" panose="020B0600070205080204" pitchFamily="34" charset="-128"/>
              </a:rPr>
              <a:t>Discard historic precedent &amp; communication of Post Modern</a:t>
            </a:r>
          </a:p>
          <a:p>
            <a:pPr lvl="1"/>
            <a:r>
              <a:rPr lang="en-US" altLang="en-US" sz="2200" noProof="0" dirty="0">
                <a:ea typeface="ＭＳ Ｐゴシック" panose="020B0600070205080204" pitchFamily="34" charset="-128"/>
              </a:rPr>
              <a:t>Some symbolism but unclear; seem deliberately hostile to public</a:t>
            </a:r>
          </a:p>
          <a:p>
            <a:r>
              <a:rPr lang="en-US" altLang="en-US" sz="2200" noProof="0" dirty="0">
                <a:ea typeface="ＭＳ Ｐゴシック" panose="020B0600070205080204" pitchFamily="34" charset="-128"/>
              </a:rPr>
              <a:t>Very dependent upon computers &amp; software to explore ideas, test performance, construct building</a:t>
            </a:r>
          </a:p>
          <a:p>
            <a:r>
              <a:rPr lang="en-US" altLang="en-US" sz="2200" noProof="0" dirty="0">
                <a:ea typeface="ＭＳ Ｐゴシック" panose="020B0600070205080204" pitchFamily="34" charset="-128"/>
              </a:rPr>
              <a:t>Common building types—less explicit or complex functional requirements &amp; notoriety important—museums, theaters</a:t>
            </a:r>
          </a:p>
        </p:txBody>
      </p:sp>
    </p:spTree>
    <p:extLst>
      <p:ext uri="{BB962C8B-B14F-4D97-AF65-F5344CB8AC3E}">
        <p14:creationId xmlns:p14="http://schemas.microsoft.com/office/powerpoint/2010/main" val="3482680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60.1</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Wexner Center for the Visual Arts, 1983-1989; Columbus, Ohio; Peter Eisenman.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An exterior view of the Wexner Center for the Visual Arts depicts its characteristics. &#10;Long description is available in notes, press F6.">
            <a:extLst>
              <a:ext uri="{FF2B5EF4-FFF2-40B4-BE49-F238E27FC236}">
                <a16:creationId xmlns:a16="http://schemas.microsoft.com/office/drawing/2014/main" id="{064223C8-AE8A-282C-F328-51D904F55D5C}"/>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353" t="823"/>
          <a:stretch/>
        </p:blipFill>
        <p:spPr>
          <a:xfrm>
            <a:off x="788894" y="1783976"/>
            <a:ext cx="7593106" cy="3778624"/>
          </a:xfrm>
        </p:spPr>
      </p:pic>
    </p:spTree>
    <p:extLst>
      <p:ext uri="{BB962C8B-B14F-4D97-AF65-F5344CB8AC3E}">
        <p14:creationId xmlns:p14="http://schemas.microsoft.com/office/powerpoint/2010/main" val="4182332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60.2</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Follies (Pavilions), Parc de la Villette, 1986-1989; Paris, France; Bernard </a:t>
            </a:r>
            <a:r>
              <a:rPr lang="en-US" altLang="en-US" sz="1600" noProof="0" dirty="0" err="1">
                <a:latin typeface="Arial" panose="020B0604020202020204" pitchFamily="34" charset="0"/>
                <a:cs typeface="Arial" panose="020B0604020202020204" pitchFamily="34" charset="0"/>
              </a:rPr>
              <a:t>Tschumi</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The pavilions have a wooden portico supported by wooden columns and a wooden side wall. The top frames hold a semicircular wooden board with geometric patterns and a quadrant with spindles. &#10;">
            <a:extLst>
              <a:ext uri="{FF2B5EF4-FFF2-40B4-BE49-F238E27FC236}">
                <a16:creationId xmlns:a16="http://schemas.microsoft.com/office/drawing/2014/main" id="{8C47F314-A694-D482-8056-9556EB58E7BE}"/>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643" t="894"/>
          <a:stretch/>
        </p:blipFill>
        <p:spPr>
          <a:xfrm>
            <a:off x="1792941" y="1792941"/>
            <a:ext cx="5607857" cy="4470258"/>
          </a:xfrm>
        </p:spPr>
      </p:pic>
    </p:spTree>
    <p:extLst>
      <p:ext uri="{BB962C8B-B14F-4D97-AF65-F5344CB8AC3E}">
        <p14:creationId xmlns:p14="http://schemas.microsoft.com/office/powerpoint/2010/main" val="2009346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60.3</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La Grand Arche, Place de la Defense, 1982-1990; Paris, France; Johann Otto van </a:t>
            </a:r>
            <a:r>
              <a:rPr lang="en-US" altLang="en-US" sz="1600" noProof="0" dirty="0" err="1">
                <a:latin typeface="Arial" panose="020B0604020202020204" pitchFamily="34" charset="0"/>
                <a:cs typeface="Arial" panose="020B0604020202020204" pitchFamily="34" charset="0"/>
              </a:rPr>
              <a:t>Spreckelsen</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7" name="Picture Placeholder 6" descr="The grand arch has a slanting top and left and right walls. The side walls have glasses with rectangle frames and circles. The arch is tall and wide.&#10;">
            <a:extLst>
              <a:ext uri="{FF2B5EF4-FFF2-40B4-BE49-F238E27FC236}">
                <a16:creationId xmlns:a16="http://schemas.microsoft.com/office/drawing/2014/main" id="{97388CEB-9172-5CB1-53EC-CD5444D7E592}"/>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949" t="741"/>
          <a:stretch/>
        </p:blipFill>
        <p:spPr>
          <a:xfrm>
            <a:off x="2743199" y="1658471"/>
            <a:ext cx="3693009" cy="4617095"/>
          </a:xfrm>
        </p:spPr>
      </p:pic>
    </p:spTree>
    <p:extLst>
      <p:ext uri="{BB962C8B-B14F-4D97-AF65-F5344CB8AC3E}">
        <p14:creationId xmlns:p14="http://schemas.microsoft.com/office/powerpoint/2010/main" val="2537594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noProof="0" dirty="0"/>
              <a:t>60.4 </a:t>
            </a:r>
            <a:r>
              <a:rPr lang="en-US" sz="2800" noProof="0" dirty="0"/>
              <a:t>(1 of 2)</a:t>
            </a:r>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14400"/>
            <a:ext cx="8220635" cy="528794"/>
          </a:xfrm>
        </p:spPr>
        <p:txBody>
          <a:bodyPr wrap="square" tIns="18000" bIns="18000" anchor="ctr">
            <a:spAutoFit/>
          </a:bodyPr>
          <a:lstStyle/>
          <a:p>
            <a:pPr marL="0" indent="0">
              <a:spcBef>
                <a:spcPts val="600"/>
              </a:spcBef>
              <a:buNone/>
            </a:pPr>
            <a:r>
              <a:rPr lang="en-US" altLang="en-US" sz="1600" noProof="0" dirty="0">
                <a:latin typeface="Arial" panose="020B0604020202020204" pitchFamily="34" charset="0"/>
                <a:cs typeface="Arial" panose="020B0604020202020204" pitchFamily="34" charset="0"/>
              </a:rPr>
              <a:t>Museum of Glass, 1996; Tacoma, Washington; Arthur Erickson, Nick Milkovich Architects and Thomas Cook Reed </a:t>
            </a:r>
            <a:r>
              <a:rPr lang="en-US" altLang="en-US" sz="1600" noProof="0" dirty="0" err="1">
                <a:latin typeface="Arial" panose="020B0604020202020204" pitchFamily="34" charset="0"/>
                <a:cs typeface="Arial" panose="020B0604020202020204" pitchFamily="34" charset="0"/>
              </a:rPr>
              <a:t>Reinvald</a:t>
            </a:r>
            <a:r>
              <a:rPr lang="en-US" altLang="en-US" sz="1600" noProof="0" dirty="0">
                <a:latin typeface="Arial" panose="020B0604020202020204" pitchFamily="34" charset="0"/>
                <a:cs typeface="Arial" panose="020B0604020202020204" pitchFamily="34" charset="0"/>
              </a:rPr>
              <a:t>. Neo-Modern.</a:t>
            </a:r>
            <a:endParaRPr lang="en-US" sz="1600" noProof="0" dirty="0">
              <a:latin typeface="Arial" panose="020B0604020202020204" pitchFamily="34" charset="0"/>
              <a:cs typeface="Arial" panose="020B0604020202020204" pitchFamily="34" charset="0"/>
            </a:endParaRPr>
          </a:p>
        </p:txBody>
      </p:sp>
      <p:pic>
        <p:nvPicPr>
          <p:cNvPr id="8" name="Picture Placeholder 7" descr="A museum of glass has a conical-shaped building with a glass surface and geometric patterns on its surface. The glass side walls with rectangle frames are on the side of the lake. An inverted triangular shape building is on the right.&#10;">
            <a:extLst>
              <a:ext uri="{FF2B5EF4-FFF2-40B4-BE49-F238E27FC236}">
                <a16:creationId xmlns:a16="http://schemas.microsoft.com/office/drawing/2014/main" id="{B5AEBD9A-7F1C-B56C-4FCA-C7B80663090F}"/>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925" t="506"/>
          <a:stretch/>
        </p:blipFill>
        <p:spPr>
          <a:xfrm>
            <a:off x="1712259" y="1801906"/>
            <a:ext cx="5786938" cy="4370294"/>
          </a:xfrm>
        </p:spPr>
      </p:pic>
    </p:spTree>
    <p:extLst>
      <p:ext uri="{BB962C8B-B14F-4D97-AF65-F5344CB8AC3E}">
        <p14:creationId xmlns:p14="http://schemas.microsoft.com/office/powerpoint/2010/main" val="539145745"/>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F64945-7443-47C6-A5EF-5E1EF0134236}"/>
</file>

<file path=customXml/itemProps2.xml><?xml version="1.0" encoding="utf-8"?>
<ds:datastoreItem xmlns:ds="http://schemas.openxmlformats.org/officeDocument/2006/customXml" ds:itemID="{A0DD5E6D-22B0-483B-9F55-F75452E09F0E}"/>
</file>

<file path=customXml/itemProps3.xml><?xml version="1.0" encoding="utf-8"?>
<ds:datastoreItem xmlns:ds="http://schemas.openxmlformats.org/officeDocument/2006/customXml" ds:itemID="{3A71C54D-AF02-4B66-B844-5DA9BB9A9EE0}"/>
</file>

<file path=docProps/app.xml><?xml version="1.0" encoding="utf-8"?>
<Properties xmlns="http://schemas.openxmlformats.org/officeDocument/2006/extended-properties" xmlns:vt="http://schemas.openxmlformats.org/officeDocument/2006/docPropsVTypes">
  <Template>Horizon</Template>
  <TotalTime>7956</TotalTime>
  <Words>1628</Words>
  <Application>Microsoft Office PowerPoint</Application>
  <PresentationFormat>On-screen Show (4:3)</PresentationFormat>
  <Paragraphs>143</Paragraphs>
  <Slides>32</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Arial</vt:lpstr>
      <vt:lpstr>Noto Sans Symbols</vt:lpstr>
      <vt:lpstr>Times New Roman</vt:lpstr>
      <vt:lpstr>Verdana</vt:lpstr>
      <vt:lpstr>Wingdings</vt:lpstr>
      <vt:lpstr>508 Lecture</vt:lpstr>
      <vt:lpstr>1_508 Lecture</vt:lpstr>
      <vt:lpstr>Architecture and Interior Design: An Integrated History to the Present</vt:lpstr>
      <vt:lpstr>Neo-Modern</vt:lpstr>
      <vt:lpstr>Concepts</vt:lpstr>
      <vt:lpstr>Characteristics and Motifs</vt:lpstr>
      <vt:lpstr>Architecture</vt:lpstr>
      <vt:lpstr>60.1</vt:lpstr>
      <vt:lpstr>60.2</vt:lpstr>
      <vt:lpstr>60.3</vt:lpstr>
      <vt:lpstr>60.4 (1 of 2)</vt:lpstr>
      <vt:lpstr>60.4 (2 of 2)</vt:lpstr>
      <vt:lpstr>60.6</vt:lpstr>
      <vt:lpstr>60.7</vt:lpstr>
      <vt:lpstr>60.8</vt:lpstr>
      <vt:lpstr>60.9</vt:lpstr>
      <vt:lpstr>60.10</vt:lpstr>
      <vt:lpstr>60.11</vt:lpstr>
      <vt:lpstr>60.12</vt:lpstr>
      <vt:lpstr>Interiors</vt:lpstr>
      <vt:lpstr>60.13</vt:lpstr>
      <vt:lpstr>60.14</vt:lpstr>
      <vt:lpstr>60.15</vt:lpstr>
      <vt:lpstr>60.16</vt:lpstr>
      <vt:lpstr>60.17</vt:lpstr>
      <vt:lpstr>Furnishings and Decorative Arts</vt:lpstr>
      <vt:lpstr>60.18</vt:lpstr>
      <vt:lpstr>60.19</vt:lpstr>
      <vt:lpstr>60.20</vt:lpstr>
      <vt:lpstr>60.21a</vt:lpstr>
      <vt:lpstr>60.21b</vt:lpstr>
      <vt:lpstr>60.22</vt:lpstr>
      <vt:lpstr>60.23</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60</dc:title>
  <dc:subject>TED/Careers</dc:subject>
  <dc:creator>Harwood, May and Sherman</dc:creator>
  <cp:keywords/>
  <cp:lastModifiedBy>Arthideepa Karunakaran, Integra-PDY, IN</cp:lastModifiedBy>
  <cp:revision>2078</cp:revision>
  <cp:lastPrinted>2016-08-12T13:24:31Z</cp:lastPrinted>
  <dcterms:created xsi:type="dcterms:W3CDTF">2014-07-14T20:04:21Z</dcterms:created>
  <dcterms:modified xsi:type="dcterms:W3CDTF">2022-09-14T12:13:48Z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