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wmf" ContentType="image/x-wmf"/>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3.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changesInfos/changesInfo1.xml" ContentType="application/vnd.ms-powerpoint.changesinfo+xml"/>
  <Override PartName="/docProps/core.xml" ContentType="application/vnd.openxmlformats-package.core-properties+xml"/>
  <Override PartName="/ppt/revisionInfo.xml" ContentType="application/vnd.ms-powerpoint.revisioninfo+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4" r:id="rId2"/>
  </p:sldMasterIdLst>
  <p:notesMasterIdLst>
    <p:notesMasterId r:id="rId35"/>
  </p:notesMasterIdLst>
  <p:handoutMasterIdLst>
    <p:handoutMasterId r:id="rId36"/>
  </p:handoutMasterIdLst>
  <p:sldIdLst>
    <p:sldId id="818" r:id="rId3"/>
    <p:sldId id="897" r:id="rId4"/>
    <p:sldId id="1409" r:id="rId5"/>
    <p:sldId id="1410" r:id="rId6"/>
    <p:sldId id="1411" r:id="rId7"/>
    <p:sldId id="1343" r:id="rId8"/>
    <p:sldId id="1413" r:id="rId9"/>
    <p:sldId id="1414" r:id="rId10"/>
    <p:sldId id="1415" r:id="rId11"/>
    <p:sldId id="1416" r:id="rId12"/>
    <p:sldId id="1417" r:id="rId13"/>
    <p:sldId id="1418" r:id="rId14"/>
    <p:sldId id="1419" r:id="rId15"/>
    <p:sldId id="1420" r:id="rId16"/>
    <p:sldId id="1421" r:id="rId17"/>
    <p:sldId id="1422" r:id="rId18"/>
    <p:sldId id="1355" r:id="rId19"/>
    <p:sldId id="1424" r:id="rId20"/>
    <p:sldId id="1426" r:id="rId21"/>
    <p:sldId id="1427" r:id="rId22"/>
    <p:sldId id="1428" r:id="rId23"/>
    <p:sldId id="1429" r:id="rId24"/>
    <p:sldId id="1430" r:id="rId25"/>
    <p:sldId id="1431" r:id="rId26"/>
    <p:sldId id="1432" r:id="rId27"/>
    <p:sldId id="1433" r:id="rId28"/>
    <p:sldId id="1434" r:id="rId29"/>
    <p:sldId id="1435" r:id="rId30"/>
    <p:sldId id="1436" r:id="rId31"/>
    <p:sldId id="1437" r:id="rId32"/>
    <p:sldId id="1438" r:id="rId33"/>
    <p:sldId id="687" r:id="rId34"/>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pos="288" userDrawn="1">
          <p15:clr>
            <a:srgbClr val="A4A3A4"/>
          </p15:clr>
        </p15:guide>
        <p15:guide id="4" pos="5472" userDrawn="1">
          <p15:clr>
            <a:srgbClr val="A4A3A4"/>
          </p15:clr>
        </p15:guide>
        <p15:guide id="5" orient="horz" pos="384" userDrawn="1">
          <p15:clr>
            <a:srgbClr val="A4A3A4"/>
          </p15:clr>
        </p15:guide>
        <p15:guide id="6" orient="horz" pos="4032" userDrawn="1">
          <p15:clr>
            <a:srgbClr val="A4A3A4"/>
          </p15:clr>
        </p15:guide>
        <p15:guide id="7" orient="horz" pos="816" userDrawn="1">
          <p15:clr>
            <a:srgbClr val="A4A3A4"/>
          </p15:clr>
        </p15:guide>
        <p15:guide id="8" orient="horz" pos="1104"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guide id="3" orient="horz" pos="3024">
          <p15:clr>
            <a:srgbClr val="A4A3A4"/>
          </p15:clr>
        </p15:guide>
        <p15:guide id="4" pos="2305">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y, Sudipto" initials="RS" lastIdx="4" clrIdx="0">
    <p:extLst>
      <p:ext uri="{19B8F6BF-5375-455C-9EA6-DF929625EA0E}">
        <p15:presenceInfo xmlns:p15="http://schemas.microsoft.com/office/powerpoint/2012/main" userId="S::Sudipto.Roy@Pearson.com::14944e77-dc95-4606-9c86-7ed1bed85a39" providerId="AD"/>
      </p:ext>
    </p:extLst>
  </p:cmAuthor>
  <p:cmAuthor id="2" name="Shweta Jain" initials="SJ" lastIdx="8" clrIdx="1">
    <p:extLst>
      <p:ext uri="{19B8F6BF-5375-455C-9EA6-DF929625EA0E}">
        <p15:presenceInfo xmlns:p15="http://schemas.microsoft.com/office/powerpoint/2012/main" userId="S::Shweta.Jain1@pearson.com::6693a790-fec2-4f1b-bb02-58718b214d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0000"/>
    <a:srgbClr val="007FA3"/>
    <a:srgbClr val="3C1581"/>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93C443-83D9-4F09-82AD-CCFC7E55D667}" v="15" dt="2020-04-09T05:16:26.070"/>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255" autoAdjust="0"/>
    <p:restoredTop sz="84678" autoAdjust="0"/>
  </p:normalViewPr>
  <p:slideViewPr>
    <p:cSldViewPr>
      <p:cViewPr varScale="1">
        <p:scale>
          <a:sx n="93" d="100"/>
          <a:sy n="93" d="100"/>
        </p:scale>
        <p:origin x="1050" y="90"/>
      </p:cViewPr>
      <p:guideLst>
        <p:guide orient="horz" pos="2160"/>
        <p:guide pos="2880"/>
        <p:guide pos="288"/>
        <p:guide pos="5472"/>
        <p:guide orient="horz" pos="384"/>
        <p:guide orient="horz" pos="4032"/>
        <p:guide orient="horz" pos="816"/>
        <p:guide orient="horz" pos="1104"/>
      </p:guideLst>
    </p:cSldViewPr>
  </p:slideViewPr>
  <p:outlineViewPr>
    <p:cViewPr>
      <p:scale>
        <a:sx n="33" d="100"/>
        <a:sy n="33" d="100"/>
      </p:scale>
      <p:origin x="0" y="-11604"/>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4" d="100"/>
          <a:sy n="54" d="100"/>
        </p:scale>
        <p:origin x="1794" y="78"/>
      </p:cViewPr>
      <p:guideLst>
        <p:guide orient="horz" pos="2880"/>
        <p:guide pos="2160"/>
        <p:guide orient="horz" pos="3024"/>
        <p:guide pos="2305"/>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21" Type="http://schemas.openxmlformats.org/officeDocument/2006/relationships/slide" Target="slides/slide19.xml"/><Relationship Id="rId34" Type="http://schemas.openxmlformats.org/officeDocument/2006/relationships/slide" Target="slides/slide32.xml"/><Relationship Id="rId42" Type="http://schemas.microsoft.com/office/2016/11/relationships/changesInfo" Target="changesInfos/changesInfo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commentAuthors" Target="commentAuthors.xml"/><Relationship Id="rId40" Type="http://schemas.openxmlformats.org/officeDocument/2006/relationships/theme" Target="theme/theme1.xml"/><Relationship Id="rId45" Type="http://schemas.openxmlformats.org/officeDocument/2006/relationships/customXml" Target="../customXml/item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customXml" Target="../customXml/item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43" Type="http://schemas.microsoft.com/office/2015/10/relationships/revisionInfo" Target="revisionInfo.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46" Type="http://schemas.openxmlformats.org/officeDocument/2006/relationships/customXml" Target="../customXml/item3.xml"/><Relationship Id="rId20" Type="http://schemas.openxmlformats.org/officeDocument/2006/relationships/slide" Target="slides/slide18.xml"/><Relationship Id="rId4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in, Shweta" userId="6693a790-fec2-4f1b-bb02-58718b214df8" providerId="ADAL" clId="{3893C443-83D9-4F09-82AD-CCFC7E55D667}"/>
    <pc:docChg chg="modSld">
      <pc:chgData name="Jain, Shweta" userId="6693a790-fec2-4f1b-bb02-58718b214df8" providerId="ADAL" clId="{3893C443-83D9-4F09-82AD-CCFC7E55D667}" dt="2020-04-09T05:15:39.921" v="13" actId="962"/>
      <pc:docMkLst>
        <pc:docMk/>
      </pc:docMkLst>
      <pc:sldChg chg="modSp">
        <pc:chgData name="Jain, Shweta" userId="6693a790-fec2-4f1b-bb02-58718b214df8" providerId="ADAL" clId="{3893C443-83D9-4F09-82AD-CCFC7E55D667}" dt="2020-04-09T05:15:07.683" v="1" actId="962"/>
        <pc:sldMkLst>
          <pc:docMk/>
          <pc:sldMk cId="2249434749" sldId="371"/>
        </pc:sldMkLst>
        <pc:picChg chg="mod">
          <ac:chgData name="Jain, Shweta" userId="6693a790-fec2-4f1b-bb02-58718b214df8" providerId="ADAL" clId="{3893C443-83D9-4F09-82AD-CCFC7E55D667}" dt="2020-04-09T05:15:07.683" v="1" actId="962"/>
          <ac:picMkLst>
            <pc:docMk/>
            <pc:sldMk cId="2249434749" sldId="371"/>
            <ac:picMk id="4" creationId="{00000000-0000-0000-0000-000000000000}"/>
          </ac:picMkLst>
        </pc:picChg>
      </pc:sldChg>
      <pc:sldChg chg="modSp">
        <pc:chgData name="Jain, Shweta" userId="6693a790-fec2-4f1b-bb02-58718b214df8" providerId="ADAL" clId="{3893C443-83D9-4F09-82AD-CCFC7E55D667}" dt="2020-04-09T05:15:39.921" v="13" actId="962"/>
        <pc:sldMkLst>
          <pc:docMk/>
          <pc:sldMk cId="1943984519" sldId="377"/>
        </pc:sldMkLst>
        <pc:picChg chg="mod">
          <ac:chgData name="Jain, Shweta" userId="6693a790-fec2-4f1b-bb02-58718b214df8" providerId="ADAL" clId="{3893C443-83D9-4F09-82AD-CCFC7E55D667}" dt="2020-04-09T05:15:39.921" v="13" actId="962"/>
          <ac:picMkLst>
            <pc:docMk/>
            <pc:sldMk cId="1943984519" sldId="377"/>
            <ac:picMk id="4" creationId="{00000000-0000-0000-0000-000000000000}"/>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8D8D874E-E9D5-433B-A149-BDF6BFDD40A8}" type="datetimeFigureOut">
              <a:rPr lang="en-US" smtClean="0"/>
              <a:pPr/>
              <a:t>8/30/2022</a:t>
            </a:fld>
            <a:endParaRPr lang="en-US" dirty="0"/>
          </a:p>
        </p:txBody>
      </p:sp>
      <p:sp>
        <p:nvSpPr>
          <p:cNvPr id="4" name="Footer Placeholder 3"/>
          <p:cNvSpPr>
            <a:spLocks noGrp="1"/>
          </p:cNvSpPr>
          <p:nvPr>
            <p:ph type="ftr" sz="quarter" idx="2"/>
          </p:nvPr>
        </p:nvSpPr>
        <p:spPr>
          <a:xfrm>
            <a:off x="1"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EA051F04-9E25-42C3-8BC5-EC2E8469D95E}" type="datetimeFigureOut">
              <a:rPr lang="en-US" smtClean="0"/>
              <a:pPr/>
              <a:t>8/30/2022</a:t>
            </a:fld>
            <a:endParaRPr lang="en-US" dirty="0"/>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1" y="4560571"/>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a:latin typeface="Arial" panose="020B0604020202020204" pitchFamily="34" charset="0"/>
                <a:cs typeface="Arial" panose="020B0604020202020204" pitchFamily="34" charset="0"/>
              </a:rPr>
              <a:t>If this PowerPoint presentation contains mathematical equations, you may need to check that your computer has the following installed:</a:t>
            </a:r>
          </a:p>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a:latin typeface="Arial" panose="020B0604020202020204" pitchFamily="34" charset="0"/>
                <a:cs typeface="Arial" panose="020B0604020202020204" pitchFamily="34" charset="0"/>
              </a:rPr>
              <a:t>1) Math Type Plugin</a:t>
            </a:r>
          </a:p>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a:latin typeface="Arial" panose="020B0604020202020204" pitchFamily="34" charset="0"/>
                <a:cs typeface="Arial" panose="020B0604020202020204" pitchFamily="34" charset="0"/>
              </a:rPr>
              <a:t>2) Math Player (free versions available)</a:t>
            </a:r>
          </a:p>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a:latin typeface="Arial" panose="020B0604020202020204" pitchFamily="34" charset="0"/>
                <a:cs typeface="Arial" panose="020B0604020202020204" pitchFamily="34" charset="0"/>
              </a:rPr>
              <a:t>3) NVDA Reader (free versions available)</a:t>
            </a:r>
          </a:p>
        </p:txBody>
      </p:sp>
      <p:sp>
        <p:nvSpPr>
          <p:cNvPr id="4" name="Slide Number Placeholder 3"/>
          <p:cNvSpPr>
            <a:spLocks noGrp="1"/>
          </p:cNvSpPr>
          <p:nvPr>
            <p:ph type="sldNum" sz="quarter" idx="10"/>
          </p:nvPr>
        </p:nvSpPr>
        <p:spPr/>
        <p:txBody>
          <a:bodyPr/>
          <a:lstStyle/>
          <a:p>
            <a:fld id="{A73D6722-9B4D-4E29-B226-C325925A8118}" type="slidenum">
              <a:rPr lang="en-US" smtClean="0"/>
              <a:t>1</a:t>
            </a:fld>
            <a:endParaRPr lang="en-US" dirty="0"/>
          </a:p>
        </p:txBody>
      </p:sp>
    </p:spTree>
    <p:extLst>
      <p:ext uri="{BB962C8B-B14F-4D97-AF65-F5344CB8AC3E}">
        <p14:creationId xmlns:p14="http://schemas.microsoft.com/office/powerpoint/2010/main" val="17794521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Long Description:</a:t>
            </a:r>
          </a:p>
          <a:p>
            <a:r>
              <a:rPr lang="en-US" sz="1200" b="0" i="0" u="none" strike="noStrike" dirty="0">
                <a:solidFill>
                  <a:srgbClr val="000000"/>
                </a:solidFill>
                <a:effectLst/>
                <a:latin typeface="Arial" panose="020B0604020202020204" pitchFamily="34" charset="0"/>
                <a:cs typeface="Arial" panose="020B0604020202020204" pitchFamily="34" charset="0"/>
              </a:rPr>
              <a:t>The building has multiple stories with symmetrical structures and rectangular glass windows. A large tower rises from the top of the building. The tower has glass walls and a geometrical pattern shape.</a:t>
            </a:r>
            <a:r>
              <a:rPr lang="en-US" sz="12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14</a:t>
            </a:fld>
            <a:endParaRPr lang="en-US" dirty="0"/>
          </a:p>
        </p:txBody>
      </p:sp>
    </p:spTree>
    <p:extLst>
      <p:ext uri="{BB962C8B-B14F-4D97-AF65-F5344CB8AC3E}">
        <p14:creationId xmlns:p14="http://schemas.microsoft.com/office/powerpoint/2010/main" val="15821195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4865923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Long Description:</a:t>
            </a:r>
          </a:p>
          <a:p>
            <a:r>
              <a:rPr lang="en-US" sz="1200" b="0" i="0" u="none" strike="noStrike" dirty="0">
                <a:solidFill>
                  <a:srgbClr val="000000"/>
                </a:solidFill>
                <a:effectLst/>
                <a:latin typeface="Arial" panose="020B0604020202020204" pitchFamily="34" charset="0"/>
                <a:cs typeface="Arial" panose="020B0604020202020204" pitchFamily="34" charset="0"/>
              </a:rPr>
              <a:t>The dining room has recessed lighting in trough, and the light stone gray walls and ceiling, are unadorned. It has integrated contemporary lighting. The Chinese cabinet in Chinese red with brass hardware is seen as a visual accent. The white bows serve as a visual accent. The table is a plain wood table. The chairs are rectangular chairs with wooden legs and stone gray upholstery.</a:t>
            </a:r>
            <a:r>
              <a:rPr lang="en-US" sz="1200" dirty="0">
                <a:latin typeface="Arial" panose="020B0604020202020204" pitchFamily="34" charset="0"/>
                <a:cs typeface="Arial" panose="020B0604020202020204" pitchFamily="34" charset="0"/>
              </a:rPr>
              <a:t> </a:t>
            </a: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73D6722-9B4D-4E29-B226-C325925A8118}" type="slidenum">
              <a:rPr lang="en-US" smtClean="0"/>
              <a:pPr/>
              <a:t>20</a:t>
            </a:fld>
            <a:endParaRPr lang="en-US" dirty="0"/>
          </a:p>
        </p:txBody>
      </p:sp>
    </p:spTree>
    <p:extLst>
      <p:ext uri="{BB962C8B-B14F-4D97-AF65-F5344CB8AC3E}">
        <p14:creationId xmlns:p14="http://schemas.microsoft.com/office/powerpoint/2010/main" val="13715404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Long Description:</a:t>
            </a:r>
          </a:p>
          <a:p>
            <a:r>
              <a:rPr lang="en-US" sz="1200" b="0" i="0" u="none" strike="noStrike" dirty="0">
                <a:solidFill>
                  <a:srgbClr val="000000"/>
                </a:solidFill>
                <a:effectLst/>
                <a:latin typeface="Arial" panose="020B0604020202020204" pitchFamily="34" charset="0"/>
                <a:cs typeface="Arial" panose="020B0604020202020204" pitchFamily="34" charset="0"/>
              </a:rPr>
              <a:t>The building has thick glazing to maximize thermal and acoustic resistance. The facade screens the north west sun. It has R 2 insulation and screened skylight. The solar hot water system and the photovoltaic panels are on the top. The multizone air conditioning is installed. The summer sun and winter sun are visible. The rainwater is recirculated into the garden. The ventilation courtyard is visible.</a:t>
            </a:r>
            <a:r>
              <a:rPr lang="en-US" sz="12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22</a:t>
            </a:fld>
            <a:endParaRPr lang="en-US" dirty="0"/>
          </a:p>
        </p:txBody>
      </p:sp>
    </p:spTree>
    <p:extLst>
      <p:ext uri="{BB962C8B-B14F-4D97-AF65-F5344CB8AC3E}">
        <p14:creationId xmlns:p14="http://schemas.microsoft.com/office/powerpoint/2010/main" val="22141362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241534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Long Description:</a:t>
            </a:r>
          </a:p>
          <a:p>
            <a:r>
              <a:rPr lang="en-US" sz="1200" b="0" i="0" u="none" strike="noStrike" dirty="0">
                <a:solidFill>
                  <a:srgbClr val="000000"/>
                </a:solidFill>
                <a:effectLst/>
                <a:latin typeface="Arial" panose="020B0604020202020204" pitchFamily="34" charset="0"/>
                <a:cs typeface="Arial" panose="020B0604020202020204" pitchFamily="34" charset="0"/>
              </a:rPr>
              <a:t>The chair has careful concern for ergonomic features. It is constructed in walnut with a natural oiled finish. It has hidden and visible dowel joints. The saddle seat is carved from several joined pieces. The overall form borrows from Scandinavian traditions.</a:t>
            </a:r>
            <a:r>
              <a:rPr lang="en-US" sz="12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27</a:t>
            </a:fld>
            <a:endParaRPr lang="en-US" dirty="0"/>
          </a:p>
        </p:txBody>
      </p:sp>
    </p:spTree>
    <p:extLst>
      <p:ext uri="{BB962C8B-B14F-4D97-AF65-F5344CB8AC3E}">
        <p14:creationId xmlns:p14="http://schemas.microsoft.com/office/powerpoint/2010/main" val="30598657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F9CAA192-07C2-4912-B6C5-CA306F17FBDD}"/>
              </a:ext>
            </a:extLst>
          </p:cNvPr>
          <p:cNvSpPr>
            <a:spLocks noGrp="1" noRot="1" noChangeAspect="1" noTextEdit="1"/>
          </p:cNvSpPr>
          <p:nvPr>
            <p:ph type="sldImg"/>
          </p:nvPr>
        </p:nvSpPr>
        <p:spPr>
          <a:ln>
            <a:headEnd/>
            <a:tailEnd/>
          </a:ln>
        </p:spPr>
      </p:sp>
      <p:sp>
        <p:nvSpPr>
          <p:cNvPr id="48131" name="Notes Placeholder 2">
            <a:extLst>
              <a:ext uri="{FF2B5EF4-FFF2-40B4-BE49-F238E27FC236}">
                <a16:creationId xmlns:a16="http://schemas.microsoft.com/office/drawing/2014/main" id="{D9D7DF65-6D37-4A7E-9EC7-2261A13D3C4B}"/>
              </a:ext>
            </a:extLst>
          </p:cNvPr>
          <p:cNvSpPr txBox="1">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a:spcBef>
                <a:spcPct val="0"/>
              </a:spcBef>
            </a:pPr>
            <a:endParaRPr lang="en-US" altLang="en-US" noProof="0" dirty="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48132" name="Slide Number Placeholder 3">
            <a:extLst>
              <a:ext uri="{FF2B5EF4-FFF2-40B4-BE49-F238E27FC236}">
                <a16:creationId xmlns:a16="http://schemas.microsoft.com/office/drawing/2014/main" id="{2998DBAB-D818-4DFB-A086-C98B5573E013}"/>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fld id="{62E8CF15-2268-4E7C-A993-40BF9E4643D2}" type="slidenum">
              <a:rPr lang="en-US" altLang="en-US" sz="1200" smtClean="0"/>
              <a:pPr/>
              <a:t>32</a:t>
            </a:fld>
            <a:endParaRPr lang="en-US" altLang="en-US" sz="1200" dirty="0"/>
          </a:p>
        </p:txBody>
      </p:sp>
    </p:spTree>
    <p:extLst>
      <p:ext uri="{BB962C8B-B14F-4D97-AF65-F5344CB8AC3E}">
        <p14:creationId xmlns:p14="http://schemas.microsoft.com/office/powerpoint/2010/main" val="5145252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331836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9816239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5094624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5729965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Long Description:</a:t>
            </a:r>
          </a:p>
          <a:p>
            <a:r>
              <a:rPr lang="en-US" sz="1200" b="0" i="0" u="none" strike="noStrike" dirty="0">
                <a:solidFill>
                  <a:srgbClr val="000000"/>
                </a:solidFill>
                <a:effectLst/>
                <a:latin typeface="Arial" panose="020B0604020202020204" pitchFamily="34" charset="0"/>
                <a:cs typeface="Arial" panose="020B0604020202020204" pitchFamily="34" charset="0"/>
              </a:rPr>
              <a:t>The building has a spiral tower with a sharp needle on the top. A raised passage with a wall railing reaches the spiral tower entrance. The facade wall has numerous square patterns.</a:t>
            </a:r>
            <a:r>
              <a:rPr lang="en-US" sz="12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6</a:t>
            </a:fld>
            <a:endParaRPr lang="en-US" dirty="0"/>
          </a:p>
        </p:txBody>
      </p:sp>
    </p:spTree>
    <p:extLst>
      <p:ext uri="{BB962C8B-B14F-4D97-AF65-F5344CB8AC3E}">
        <p14:creationId xmlns:p14="http://schemas.microsoft.com/office/powerpoint/2010/main" val="1991396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Long Description:</a:t>
            </a:r>
          </a:p>
          <a:p>
            <a:r>
              <a:rPr lang="en-US" sz="1200" b="0" i="0" u="none" strike="noStrike" dirty="0">
                <a:solidFill>
                  <a:srgbClr val="000000"/>
                </a:solidFill>
                <a:effectLst/>
                <a:latin typeface="Arial" panose="020B0604020202020204" pitchFamily="34" charset="0"/>
                <a:cs typeface="Arial" panose="020B0604020202020204" pitchFamily="34" charset="0"/>
              </a:rPr>
              <a:t>The building has an asymmetrical structure. The facade has a portico and the first story with rectangular glass windows. It has protruded side building has three circular opened walls on its three sides. The side wall has a circle.</a:t>
            </a:r>
            <a:r>
              <a:rPr lang="en-US" sz="12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7</a:t>
            </a:fld>
            <a:endParaRPr lang="en-US" dirty="0"/>
          </a:p>
        </p:txBody>
      </p:sp>
    </p:spTree>
    <p:extLst>
      <p:ext uri="{BB962C8B-B14F-4D97-AF65-F5344CB8AC3E}">
        <p14:creationId xmlns:p14="http://schemas.microsoft.com/office/powerpoint/2010/main" val="6217520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Long Description:</a:t>
            </a:r>
          </a:p>
          <a:p>
            <a:r>
              <a:rPr lang="en-US" sz="1200" b="0" i="0" u="none" strike="noStrike" dirty="0">
                <a:solidFill>
                  <a:srgbClr val="000000"/>
                </a:solidFill>
                <a:effectLst/>
                <a:latin typeface="Arial" panose="020B0604020202020204" pitchFamily="34" charset="0"/>
                <a:cs typeface="Arial" panose="020B0604020202020204" pitchFamily="34" charset="0"/>
              </a:rPr>
              <a:t>The top of the building has a sunshade wood trellis that blocks the summer sun. It has a shed roof, recycled wood beams, and wood siding. The facade has operable windows along the south wall. The galvanized recycled steel siding is in the middle. The building has parking underneath. The natural vegetation surrounds the building.</a:t>
            </a:r>
            <a:r>
              <a:rPr lang="en-US" sz="12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11</a:t>
            </a:fld>
            <a:endParaRPr lang="en-US" dirty="0"/>
          </a:p>
        </p:txBody>
      </p:sp>
    </p:spTree>
    <p:extLst>
      <p:ext uri="{BB962C8B-B14F-4D97-AF65-F5344CB8AC3E}">
        <p14:creationId xmlns:p14="http://schemas.microsoft.com/office/powerpoint/2010/main" val="18659589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Long Description:</a:t>
            </a:r>
          </a:p>
          <a:p>
            <a:r>
              <a:rPr lang="en-US" sz="1200" b="0" i="0" u="none" strike="noStrike" dirty="0">
                <a:solidFill>
                  <a:srgbClr val="000000"/>
                </a:solidFill>
                <a:effectLst/>
                <a:latin typeface="Arial" panose="020B0604020202020204" pitchFamily="34" charset="0"/>
                <a:cs typeface="Arial" panose="020B0604020202020204" pitchFamily="34" charset="0"/>
              </a:rPr>
              <a:t>The building has multiple stories. It has a portico with a roof on the top story. The story has circular balconies. The roof is supported by columns on the pedestal. The side wall has wall railings for multiple stories.</a:t>
            </a:r>
            <a:r>
              <a:rPr lang="en-US" sz="12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13</a:t>
            </a:fld>
            <a:endParaRPr lang="en-US" dirty="0"/>
          </a:p>
        </p:txBody>
      </p:sp>
    </p:spTree>
    <p:extLst>
      <p:ext uri="{BB962C8B-B14F-4D97-AF65-F5344CB8AC3E}">
        <p14:creationId xmlns:p14="http://schemas.microsoft.com/office/powerpoint/2010/main" val="12676857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8/30/2022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3" name="Picture Placeholder 6" descr="Pearson logo">
            <a:extLst>
              <a:ext uri="{FF2B5EF4-FFF2-40B4-BE49-F238E27FC236}">
                <a16:creationId xmlns:a16="http://schemas.microsoft.com/office/drawing/2014/main" id="{DA8EED23-C149-1E5A-BA16-64B03FE1429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tretch/>
        </p:blipFill>
        <p:spPr>
          <a:xfrm>
            <a:off x="457200" y="6477000"/>
            <a:ext cx="1064029" cy="336665"/>
          </a:xfrm>
          <a:prstGeom prst="rect">
            <a:avLst/>
          </a:prstGeom>
        </p:spPr>
      </p:pic>
      <p:sp>
        <p:nvSpPr>
          <p:cNvPr id="15" name="Content Placeholder 4">
            <a:extLst>
              <a:ext uri="{FF2B5EF4-FFF2-40B4-BE49-F238E27FC236}">
                <a16:creationId xmlns:a16="http://schemas.microsoft.com/office/drawing/2014/main" id="{CF80CD99-2D52-18EC-5E64-0F80B466250A}"/>
              </a:ext>
            </a:extLst>
          </p:cNvPr>
          <p:cNvSpPr>
            <a:spLocks noGrp="1"/>
          </p:cNvSpPr>
          <p:nvPr>
            <p:ph sz="quarter" idx="22"/>
          </p:nvPr>
        </p:nvSpPr>
        <p:spPr>
          <a:xfrm>
            <a:off x="2895600" y="6534823"/>
            <a:ext cx="5791200" cy="221018"/>
          </a:xfrm>
        </p:spPr>
        <p:txBody>
          <a:bodyPr tIns="18000" bIns="18000">
            <a:spAutoFit/>
          </a:bodyPr>
          <a:lstStyle/>
          <a:p>
            <a:pPr marL="0" indent="0" algn="r">
              <a:buNone/>
            </a:pPr>
            <a:r>
              <a:rPr lang="en-US" altLang="en-US" sz="1200" dirty="0">
                <a:latin typeface="Verdana"/>
                <a:ea typeface="Verdana" panose="020B0604030504040204" pitchFamily="34" charset="0"/>
                <a:cs typeface="Verdana" panose="020B0604030504040204" pitchFamily="34" charset="0"/>
              </a:rPr>
              <a:t>Copyright © 2012 Pearson Education, Inc. All Rights Reserved</a:t>
            </a:r>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172308"/>
            <a:ext cx="8229600" cy="619386"/>
          </a:xfrm>
        </p:spPr>
        <p:txBody>
          <a:bodyPr anchor="ctr"/>
          <a:lstStyle>
            <a:lvl1pPr>
              <a:defRPr sz="3600"/>
            </a:lvl1p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8/30/2022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8/30/2022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pPr/>
              <a:t>8/30/2022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8/30/2022</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0" name="Picture 9"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3" name="TextBox 12"/>
          <p:cNvSpPr txBox="1"/>
          <p:nvPr userDrawn="1"/>
        </p:nvSpPr>
        <p:spPr>
          <a:xfrm>
            <a:off x="1600199" y="6429345"/>
            <a:ext cx="7190117" cy="276999"/>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b="0" baseline="0" dirty="0">
                <a:latin typeface="Verdana" panose="020B0604030504040204" pitchFamily="34" charset="0"/>
                <a:ea typeface="Verdana" panose="020B0604030504040204" pitchFamily="34" charset="0"/>
                <a:cs typeface="Verdana" panose="020B0604030504040204" pitchFamily="34" charset="0"/>
              </a:rPr>
              <a:t>Copyright © 2021, 2018, 2016 Pearson Education, Inc. All Rights Reserved</a:t>
            </a:r>
          </a:p>
        </p:txBody>
      </p:sp>
    </p:spTree>
    <p:extLst>
      <p:ext uri="{BB962C8B-B14F-4D97-AF65-F5344CB8AC3E}">
        <p14:creationId xmlns:p14="http://schemas.microsoft.com/office/powerpoint/2010/main" val="37111366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2_Chapter Opener">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A9DF6EFB-3F44-496C-A842-1E0B3D3B975A}" type="datetimeFigureOut">
              <a:rPr lang="en-US" smtClean="0"/>
              <a:pPr/>
              <a:t>8/30/2022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14" name="Title Placeholder">
            <a:extLst>
              <a:ext uri="{FF2B5EF4-FFF2-40B4-BE49-F238E27FC236}">
                <a16:creationId xmlns:a16="http://schemas.microsoft.com/office/drawing/2014/main" id="{ADDB680E-30A6-4CD4-97E3-003925CCC58A}"/>
              </a:ext>
            </a:extLst>
          </p:cNvPr>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17" name="Content Placeholder 5">
            <a:extLst>
              <a:ext uri="{FF2B5EF4-FFF2-40B4-BE49-F238E27FC236}">
                <a16:creationId xmlns:a16="http://schemas.microsoft.com/office/drawing/2014/main" id="{E46E832A-AFB7-4A18-8105-BED424076B99}"/>
              </a:ext>
            </a:extLst>
          </p:cNvPr>
          <p:cNvSpPr>
            <a:spLocks noGrp="1"/>
          </p:cNvSpPr>
          <p:nvPr>
            <p:ph sz="quarter" idx="14" hasCustomPrompt="1"/>
          </p:nvPr>
        </p:nvSpPr>
        <p:spPr>
          <a:xfrm>
            <a:off x="5029200" y="1600200"/>
            <a:ext cx="3657600" cy="1492250"/>
          </a:xfrm>
        </p:spPr>
        <p:txBody>
          <a:bodyPr anchor="b"/>
          <a:lstStyle>
            <a:lvl1pPr marL="101600" indent="0">
              <a:buNone/>
              <a:defRPr sz="3000"/>
            </a:lvl1pPr>
            <a:lvl2pPr marL="558800" indent="0">
              <a:buNone/>
              <a:defRPr/>
            </a:lvl2pPr>
          </a:lstStyle>
          <a:p>
            <a:pPr lvl="0"/>
            <a:r>
              <a:rPr lang="en-US" dirty="0"/>
              <a:t>Chapter #</a:t>
            </a:r>
          </a:p>
        </p:txBody>
      </p:sp>
      <p:sp>
        <p:nvSpPr>
          <p:cNvPr id="18" name="Content Placeholder 7">
            <a:extLst>
              <a:ext uri="{FF2B5EF4-FFF2-40B4-BE49-F238E27FC236}">
                <a16:creationId xmlns:a16="http://schemas.microsoft.com/office/drawing/2014/main" id="{AA9F4D4F-DF48-40B4-8BD4-FD2706CB534A}"/>
              </a:ext>
            </a:extLst>
          </p:cNvPr>
          <p:cNvSpPr>
            <a:spLocks noGrp="1"/>
          </p:cNvSpPr>
          <p:nvPr>
            <p:ph sz="quarter" idx="15" hasCustomPrompt="1"/>
          </p:nvPr>
        </p:nvSpPr>
        <p:spPr>
          <a:xfrm>
            <a:off x="5029200" y="3252788"/>
            <a:ext cx="3657600" cy="893761"/>
          </a:xfrm>
        </p:spPr>
        <p:txBody>
          <a:bodyPr/>
          <a:lstStyle>
            <a:lvl1pPr marL="101600" indent="0">
              <a:buNone/>
              <a:defRPr sz="2200"/>
            </a:lvl1pPr>
          </a:lstStyle>
          <a:p>
            <a:pPr lvl="0"/>
            <a:r>
              <a:rPr lang="en-US" dirty="0"/>
              <a:t>Chapter name</a:t>
            </a:r>
          </a:p>
        </p:txBody>
      </p:sp>
      <p:sp>
        <p:nvSpPr>
          <p:cNvPr id="21" name="Picture Placeholder 2">
            <a:extLst>
              <a:ext uri="{FF2B5EF4-FFF2-40B4-BE49-F238E27FC236}">
                <a16:creationId xmlns:a16="http://schemas.microsoft.com/office/drawing/2014/main" id="{3775DEB9-371F-4F7C-9E72-5881E622C6B2}"/>
              </a:ext>
            </a:extLst>
          </p:cNvPr>
          <p:cNvSpPr>
            <a:spLocks noGrp="1"/>
          </p:cNvSpPr>
          <p:nvPr>
            <p:ph type="pic" sz="quarter" idx="18"/>
          </p:nvPr>
        </p:nvSpPr>
        <p:spPr>
          <a:xfrm>
            <a:off x="457200" y="1517650"/>
            <a:ext cx="4178300" cy="4608513"/>
          </a:xfrm>
        </p:spPr>
        <p:txBody>
          <a:bodyPr/>
          <a:lstStyle/>
          <a:p>
            <a:endParaRPr lang="en-IN"/>
          </a:p>
        </p:txBody>
      </p:sp>
      <p:sp>
        <p:nvSpPr>
          <p:cNvPr id="22" name="Picture Placeholder 3">
            <a:extLst>
              <a:ext uri="{FF2B5EF4-FFF2-40B4-BE49-F238E27FC236}">
                <a16:creationId xmlns:a16="http://schemas.microsoft.com/office/drawing/2014/main" id="{0719BB34-6C8A-431F-A718-92C95487F7B6}"/>
              </a:ext>
            </a:extLst>
          </p:cNvPr>
          <p:cNvSpPr>
            <a:spLocks noGrp="1"/>
          </p:cNvSpPr>
          <p:nvPr>
            <p:ph type="pic" sz="quarter" idx="19"/>
          </p:nvPr>
        </p:nvSpPr>
        <p:spPr>
          <a:xfrm>
            <a:off x="457200" y="6291263"/>
            <a:ext cx="1262063" cy="566737"/>
          </a:xfrm>
        </p:spPr>
        <p:txBody>
          <a:bodyPr/>
          <a:lstStyle/>
          <a:p>
            <a:endParaRPr lang="en-IN" dirty="0"/>
          </a:p>
        </p:txBody>
      </p:sp>
      <p:sp>
        <p:nvSpPr>
          <p:cNvPr id="23" name="Content Placeholder 7">
            <a:extLst>
              <a:ext uri="{FF2B5EF4-FFF2-40B4-BE49-F238E27FC236}">
                <a16:creationId xmlns:a16="http://schemas.microsoft.com/office/drawing/2014/main" id="{F1702C9D-6322-4EB6-8C1C-0A4114EB9DC8}"/>
              </a:ext>
            </a:extLst>
          </p:cNvPr>
          <p:cNvSpPr>
            <a:spLocks noGrp="1"/>
          </p:cNvSpPr>
          <p:nvPr>
            <p:ph sz="quarter" idx="20" hasCustomPrompt="1"/>
          </p:nvPr>
        </p:nvSpPr>
        <p:spPr>
          <a:xfrm>
            <a:off x="5029200" y="4379844"/>
            <a:ext cx="3657600" cy="893761"/>
          </a:xfrm>
        </p:spPr>
        <p:txBody>
          <a:bodyPr/>
          <a:lstStyle>
            <a:lvl1pPr marL="101600" indent="0">
              <a:buNone/>
              <a:defRPr sz="2200"/>
            </a:lvl1pPr>
          </a:lstStyle>
          <a:p>
            <a:pPr lvl="0"/>
            <a:r>
              <a:rPr lang="en-US" dirty="0"/>
              <a:t>Chapter name</a:t>
            </a:r>
          </a:p>
        </p:txBody>
      </p:sp>
      <p:sp>
        <p:nvSpPr>
          <p:cNvPr id="3" name="Content Placeholder 2">
            <a:extLst>
              <a:ext uri="{FF2B5EF4-FFF2-40B4-BE49-F238E27FC236}">
                <a16:creationId xmlns:a16="http://schemas.microsoft.com/office/drawing/2014/main" id="{8A026303-4976-4CB5-AE31-5123D7A3865C}"/>
              </a:ext>
            </a:extLst>
          </p:cNvPr>
          <p:cNvSpPr>
            <a:spLocks noGrp="1"/>
          </p:cNvSpPr>
          <p:nvPr>
            <p:ph sz="quarter" idx="21"/>
          </p:nvPr>
        </p:nvSpPr>
        <p:spPr>
          <a:xfrm>
            <a:off x="457200" y="990600"/>
            <a:ext cx="8229600" cy="376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Content Placeholder 6">
            <a:extLst>
              <a:ext uri="{FF2B5EF4-FFF2-40B4-BE49-F238E27FC236}">
                <a16:creationId xmlns:a16="http://schemas.microsoft.com/office/drawing/2014/main" id="{66C8179C-6F86-4206-8BEB-B985D1E75B5E}"/>
              </a:ext>
            </a:extLst>
          </p:cNvPr>
          <p:cNvSpPr>
            <a:spLocks noGrp="1"/>
          </p:cNvSpPr>
          <p:nvPr>
            <p:ph sz="quarter" idx="22"/>
          </p:nvPr>
        </p:nvSpPr>
        <p:spPr>
          <a:xfrm>
            <a:off x="2895600" y="6477000"/>
            <a:ext cx="5791200" cy="268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18102879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5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p:cNvSpPr>
            <a:spLocks noGrp="1"/>
          </p:cNvSpPr>
          <p:nvPr>
            <p:ph type="pic" sz="quarter" idx="14"/>
          </p:nvPr>
        </p:nvSpPr>
        <p:spPr>
          <a:xfrm>
            <a:off x="457200" y="5181600"/>
            <a:ext cx="8229600" cy="1066800"/>
          </a:xfrm>
        </p:spPr>
        <p:txBody>
          <a:bodyPr/>
          <a:lstStyle/>
          <a:p>
            <a:pPr lvl="0"/>
            <a:endParaRPr lang="en-IN" noProof="0" dirty="0"/>
          </a:p>
        </p:txBody>
      </p:sp>
      <p:sp>
        <p:nvSpPr>
          <p:cNvPr id="6" name="Date Placeholder 3">
            <a:extLst>
              <a:ext uri="{FF2B5EF4-FFF2-40B4-BE49-F238E27FC236}">
                <a16:creationId xmlns:a16="http://schemas.microsoft.com/office/drawing/2014/main" id="{6E921DB6-163E-4185-89B1-CFDC8DF69B49}"/>
              </a:ext>
            </a:extLst>
          </p:cNvPr>
          <p:cNvSpPr>
            <a:spLocks noGrp="1"/>
          </p:cNvSpPr>
          <p:nvPr>
            <p:ph type="dt" sz="half" idx="15"/>
          </p:nvPr>
        </p:nvSpPr>
        <p:spPr/>
        <p:txBody>
          <a:bodyPr/>
          <a:lstStyle>
            <a:lvl1pPr>
              <a:defRPr/>
            </a:lvl1pPr>
          </a:lstStyle>
          <a:p>
            <a:pPr>
              <a:defRPr/>
            </a:pPr>
            <a:fld id="{D828DFCB-A486-4246-B896-85E345F87AD0}" type="datetimeFigureOut">
              <a:rPr lang="en-US"/>
              <a:pPr>
                <a:defRPr/>
              </a:pPr>
              <a:t>8/30/2022</a:t>
            </a:fld>
            <a:endParaRPr lang="en-US" dirty="0"/>
          </a:p>
        </p:txBody>
      </p:sp>
      <p:sp>
        <p:nvSpPr>
          <p:cNvPr id="9" name="Slide Number Placeholder 5">
            <a:extLst>
              <a:ext uri="{FF2B5EF4-FFF2-40B4-BE49-F238E27FC236}">
                <a16:creationId xmlns:a16="http://schemas.microsoft.com/office/drawing/2014/main" id="{892865F2-AEF2-4B58-8B49-1C3744D6BDAE}"/>
              </a:ext>
            </a:extLst>
          </p:cNvPr>
          <p:cNvSpPr>
            <a:spLocks noGrp="1"/>
          </p:cNvSpPr>
          <p:nvPr>
            <p:ph type="sldNum" sz="quarter" idx="16"/>
          </p:nvPr>
        </p:nvSpPr>
        <p:spPr/>
        <p:txBody>
          <a:bodyPr/>
          <a:lstStyle>
            <a:lvl1pPr>
              <a:defRPr/>
            </a:lvl1pPr>
          </a:lstStyle>
          <a:p>
            <a:pPr>
              <a:defRPr/>
            </a:pPr>
            <a:fld id="{FD8F1D26-3C1C-4360-9318-83CB049CF007}" type="slidenum">
              <a:rPr lang="en-US"/>
              <a:pPr>
                <a:defRPr/>
              </a:pPr>
              <a:t>‹#›</a:t>
            </a:fld>
            <a:endParaRPr lang="en-US" dirty="0"/>
          </a:p>
        </p:txBody>
      </p:sp>
    </p:spTree>
    <p:extLst>
      <p:ext uri="{BB962C8B-B14F-4D97-AF65-F5344CB8AC3E}">
        <p14:creationId xmlns:p14="http://schemas.microsoft.com/office/powerpoint/2010/main" val="11925427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and One Content">
    <p:spTree>
      <p:nvGrpSpPr>
        <p:cNvPr id="1" name="Shape 30"/>
        <p:cNvGrpSpPr/>
        <p:nvPr/>
      </p:nvGrpSpPr>
      <p:grpSpPr>
        <a:xfrm>
          <a:off x="0" y="0"/>
          <a:ext cx="0" cy="0"/>
          <a:chOff x="0" y="0"/>
          <a:chExt cx="0" cy="0"/>
        </a:xfrm>
      </p:grpSpPr>
      <p:sp>
        <p:nvSpPr>
          <p:cNvPr id="31" name="Title"/>
          <p:cNvSpPr txBox="1">
            <a:spLocks noGrp="1"/>
          </p:cNvSpPr>
          <p:nvPr>
            <p:ph type="title"/>
          </p:nvPr>
        </p:nvSpPr>
        <p:spPr>
          <a:xfrm>
            <a:off x="457200" y="215371"/>
            <a:ext cx="8229600" cy="1097279"/>
          </a:xfrm>
          <a:prstGeom prst="rect">
            <a:avLst/>
          </a:prstGeom>
          <a:noFill/>
          <a:ln>
            <a:noFill/>
          </a:ln>
        </p:spPr>
        <p:txBody>
          <a:bodyPr lIns="0" tIns="0" rIns="0" bIns="0"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4" name="Content Placeholder 3">
            <a:extLst>
              <a:ext uri="{FF2B5EF4-FFF2-40B4-BE49-F238E27FC236}">
                <a16:creationId xmlns:a16="http://schemas.microsoft.com/office/drawing/2014/main" id="{211BB07C-705F-4113-A2C5-779D6EA64D97}"/>
              </a:ext>
            </a:extLst>
          </p:cNvPr>
          <p:cNvSpPr>
            <a:spLocks noGrp="1"/>
          </p:cNvSpPr>
          <p:nvPr>
            <p:ph sz="quarter" idx="13" hasCustomPrompt="1"/>
          </p:nvPr>
        </p:nvSpPr>
        <p:spPr>
          <a:xfrm>
            <a:off x="457200" y="1556326"/>
            <a:ext cx="8229600" cy="4434275"/>
          </a:xfrm>
        </p:spPr>
        <p:txBody>
          <a:bodyPr lIns="0" tIns="0" rIns="0" bIns="0"/>
          <a:lstStyle>
            <a:lvl1pPr marL="342000" indent="-342000">
              <a:spcBef>
                <a:spcPts val="600"/>
              </a:spcBef>
              <a:defRPr sz="2400">
                <a:latin typeface="Arial" panose="020B0604020202020204" pitchFamily="34" charset="0"/>
                <a:cs typeface="Arial" panose="020B0604020202020204" pitchFamily="34" charset="0"/>
              </a:defRPr>
            </a:lvl1pPr>
            <a:lvl2pPr indent="-342000">
              <a:defRPr sz="2400">
                <a:latin typeface="Arial" panose="020B0604020202020204" pitchFamily="34" charset="0"/>
                <a:cs typeface="Arial" panose="020B0604020202020204" pitchFamily="34" charset="0"/>
              </a:defRPr>
            </a:lvl2pPr>
            <a:lvl3pPr indent="-342000">
              <a:defRPr sz="2400">
                <a:latin typeface="Arial" panose="020B0604020202020204" pitchFamily="34" charset="0"/>
                <a:cs typeface="Arial" panose="020B0604020202020204" pitchFamily="34" charset="0"/>
              </a:defRPr>
            </a:lvl3pPr>
            <a:lvl4pPr indent="-342000">
              <a:defRPr sz="2400">
                <a:latin typeface="Arial" panose="020B0604020202020204" pitchFamily="34" charset="0"/>
                <a:cs typeface="Arial" panose="020B0604020202020204" pitchFamily="34" charset="0"/>
              </a:defRPr>
            </a:lvl4pPr>
            <a:lvl5pPr indent="-230400">
              <a:defRPr sz="2400">
                <a:latin typeface="+mn-lt"/>
              </a:defRPr>
            </a:lvl5pPr>
          </a:lstStyle>
          <a:p>
            <a:pPr lvl="0"/>
            <a:r>
              <a:rPr lang="en-US" dirty="0"/>
              <a:t>Click to add text</a:t>
            </a:r>
          </a:p>
          <a:p>
            <a:pPr lvl="1"/>
            <a:r>
              <a:rPr lang="en-US" dirty="0"/>
              <a:t> </a:t>
            </a:r>
          </a:p>
          <a:p>
            <a:pPr lvl="2"/>
            <a:r>
              <a:rPr lang="en-US" dirty="0"/>
              <a:t> </a:t>
            </a:r>
          </a:p>
          <a:p>
            <a:pPr lvl="3"/>
            <a:r>
              <a:rPr lang="en-US" dirty="0"/>
              <a:t> </a:t>
            </a:r>
          </a:p>
          <a:p>
            <a:pPr lvl="3"/>
            <a:endParaRPr lang="en-US" dirty="0"/>
          </a:p>
          <a:p>
            <a:pPr lvl="4"/>
            <a:endParaRPr lang="en-US" dirty="0"/>
          </a:p>
        </p:txBody>
      </p:sp>
    </p:spTree>
    <p:extLst>
      <p:ext uri="{BB962C8B-B14F-4D97-AF65-F5344CB8AC3E}">
        <p14:creationId xmlns:p14="http://schemas.microsoft.com/office/powerpoint/2010/main" val="4174901778"/>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dirty="0"/>
          </a:p>
        </p:txBody>
      </p:sp>
      <p:sp>
        <p:nvSpPr>
          <p:cNvPr id="41" name="Shape 41"/>
          <p:cNvSpPr txBox="1">
            <a:spLocks noGrp="1"/>
          </p:cNvSpPr>
          <p:nvPr>
            <p:ph type="body" idx="3"/>
          </p:nvPr>
        </p:nvSpPr>
        <p:spPr>
          <a:xfrm>
            <a:off x="5029200" y="3200401"/>
            <a:ext cx="3657600" cy="602738"/>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dirty="0"/>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3" name="Content Placeholder 2"/>
          <p:cNvSpPr>
            <a:spLocks noGrp="1"/>
          </p:cNvSpPr>
          <p:nvPr>
            <p:ph sz="quarter" idx="14"/>
          </p:nvPr>
        </p:nvSpPr>
        <p:spPr>
          <a:xfrm>
            <a:off x="5029200" y="4640263"/>
            <a:ext cx="3675063" cy="1050925"/>
          </a:xfrm>
        </p:spPr>
        <p:txBody>
          <a:bodyPr/>
          <a:lstStyle>
            <a:lvl1pPr marL="101600" indent="0">
              <a:buNone/>
              <a:defRPr/>
            </a:lvl1pPr>
          </a:lstStyle>
          <a:p>
            <a:pPr lvl="0"/>
            <a:endParaRPr lang="en-US" dirty="0"/>
          </a:p>
        </p:txBody>
      </p:sp>
    </p:spTree>
    <p:extLst>
      <p:ext uri="{BB962C8B-B14F-4D97-AF65-F5344CB8AC3E}">
        <p14:creationId xmlns:p14="http://schemas.microsoft.com/office/powerpoint/2010/main" val="16691138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idx="10"/>
          </p:nvPr>
        </p:nvSpPr>
        <p:spPr/>
        <p:txBody>
          <a:bodyPr/>
          <a:lstStyle/>
          <a:p>
            <a:endParaRPr lang="en-US"/>
          </a:p>
        </p:txBody>
      </p:sp>
      <p:sp>
        <p:nvSpPr>
          <p:cNvPr id="3" name="Date Placeholder 2"/>
          <p:cNvSpPr>
            <a:spLocks noGrp="1"/>
          </p:cNvSpPr>
          <p:nvPr>
            <p:ph type="dt" idx="1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28150728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2_Chapter Opener">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A9DF6EFB-3F44-496C-A842-1E0B3D3B975A}" type="datetimeFigureOut">
              <a:rPr lang="en-US" smtClean="0"/>
              <a:pPr/>
              <a:t>8/30/2022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14" name="Title Placeholder">
            <a:extLst>
              <a:ext uri="{FF2B5EF4-FFF2-40B4-BE49-F238E27FC236}">
                <a16:creationId xmlns:a16="http://schemas.microsoft.com/office/drawing/2014/main" id="{ADDB680E-30A6-4CD4-97E3-003925CCC58A}"/>
              </a:ext>
            </a:extLst>
          </p:cNvPr>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17" name="Content Placeholder 5">
            <a:extLst>
              <a:ext uri="{FF2B5EF4-FFF2-40B4-BE49-F238E27FC236}">
                <a16:creationId xmlns:a16="http://schemas.microsoft.com/office/drawing/2014/main" id="{E46E832A-AFB7-4A18-8105-BED424076B99}"/>
              </a:ext>
            </a:extLst>
          </p:cNvPr>
          <p:cNvSpPr>
            <a:spLocks noGrp="1"/>
          </p:cNvSpPr>
          <p:nvPr>
            <p:ph sz="quarter" idx="14" hasCustomPrompt="1"/>
          </p:nvPr>
        </p:nvSpPr>
        <p:spPr>
          <a:xfrm>
            <a:off x="5029200" y="1600200"/>
            <a:ext cx="3657600" cy="1492250"/>
          </a:xfrm>
        </p:spPr>
        <p:txBody>
          <a:bodyPr anchor="b"/>
          <a:lstStyle>
            <a:lvl1pPr marL="101600" indent="0">
              <a:buNone/>
              <a:defRPr sz="3000"/>
            </a:lvl1pPr>
            <a:lvl2pPr marL="558800" indent="0">
              <a:buNone/>
              <a:defRPr/>
            </a:lvl2pPr>
          </a:lstStyle>
          <a:p>
            <a:pPr lvl="0"/>
            <a:r>
              <a:rPr lang="en-US" dirty="0"/>
              <a:t>Chapter #</a:t>
            </a:r>
          </a:p>
        </p:txBody>
      </p:sp>
      <p:sp>
        <p:nvSpPr>
          <p:cNvPr id="18" name="Content Placeholder 7">
            <a:extLst>
              <a:ext uri="{FF2B5EF4-FFF2-40B4-BE49-F238E27FC236}">
                <a16:creationId xmlns:a16="http://schemas.microsoft.com/office/drawing/2014/main" id="{AA9F4D4F-DF48-40B4-8BD4-FD2706CB534A}"/>
              </a:ext>
            </a:extLst>
          </p:cNvPr>
          <p:cNvSpPr>
            <a:spLocks noGrp="1"/>
          </p:cNvSpPr>
          <p:nvPr>
            <p:ph sz="quarter" idx="15" hasCustomPrompt="1"/>
          </p:nvPr>
        </p:nvSpPr>
        <p:spPr>
          <a:xfrm>
            <a:off x="5029200" y="3252788"/>
            <a:ext cx="3657600" cy="893761"/>
          </a:xfrm>
        </p:spPr>
        <p:txBody>
          <a:bodyPr/>
          <a:lstStyle>
            <a:lvl1pPr marL="101600" indent="0">
              <a:buNone/>
              <a:defRPr sz="2200"/>
            </a:lvl1pPr>
          </a:lstStyle>
          <a:p>
            <a:pPr lvl="0"/>
            <a:r>
              <a:rPr lang="en-US" dirty="0"/>
              <a:t>Chapter name</a:t>
            </a:r>
          </a:p>
        </p:txBody>
      </p:sp>
      <p:sp>
        <p:nvSpPr>
          <p:cNvPr id="21" name="Picture Placeholder 2">
            <a:extLst>
              <a:ext uri="{FF2B5EF4-FFF2-40B4-BE49-F238E27FC236}">
                <a16:creationId xmlns:a16="http://schemas.microsoft.com/office/drawing/2014/main" id="{3775DEB9-371F-4F7C-9E72-5881E622C6B2}"/>
              </a:ext>
            </a:extLst>
          </p:cNvPr>
          <p:cNvSpPr>
            <a:spLocks noGrp="1"/>
          </p:cNvSpPr>
          <p:nvPr>
            <p:ph type="pic" sz="quarter" idx="18"/>
          </p:nvPr>
        </p:nvSpPr>
        <p:spPr>
          <a:xfrm>
            <a:off x="457200" y="1517650"/>
            <a:ext cx="4178300" cy="4608513"/>
          </a:xfrm>
        </p:spPr>
        <p:txBody>
          <a:bodyPr/>
          <a:lstStyle/>
          <a:p>
            <a:endParaRPr lang="en-IN"/>
          </a:p>
        </p:txBody>
      </p:sp>
      <p:sp>
        <p:nvSpPr>
          <p:cNvPr id="22" name="Picture Placeholder 3">
            <a:extLst>
              <a:ext uri="{FF2B5EF4-FFF2-40B4-BE49-F238E27FC236}">
                <a16:creationId xmlns:a16="http://schemas.microsoft.com/office/drawing/2014/main" id="{0719BB34-6C8A-431F-A718-92C95487F7B6}"/>
              </a:ext>
            </a:extLst>
          </p:cNvPr>
          <p:cNvSpPr>
            <a:spLocks noGrp="1"/>
          </p:cNvSpPr>
          <p:nvPr>
            <p:ph type="pic" sz="quarter" idx="19"/>
          </p:nvPr>
        </p:nvSpPr>
        <p:spPr>
          <a:xfrm>
            <a:off x="457200" y="6291263"/>
            <a:ext cx="1262063" cy="566737"/>
          </a:xfrm>
        </p:spPr>
        <p:txBody>
          <a:bodyPr/>
          <a:lstStyle/>
          <a:p>
            <a:endParaRPr lang="en-IN" dirty="0"/>
          </a:p>
        </p:txBody>
      </p:sp>
      <p:sp>
        <p:nvSpPr>
          <p:cNvPr id="23" name="Content Placeholder 7">
            <a:extLst>
              <a:ext uri="{FF2B5EF4-FFF2-40B4-BE49-F238E27FC236}">
                <a16:creationId xmlns:a16="http://schemas.microsoft.com/office/drawing/2014/main" id="{F1702C9D-6322-4EB6-8C1C-0A4114EB9DC8}"/>
              </a:ext>
            </a:extLst>
          </p:cNvPr>
          <p:cNvSpPr>
            <a:spLocks noGrp="1"/>
          </p:cNvSpPr>
          <p:nvPr>
            <p:ph sz="quarter" idx="20" hasCustomPrompt="1"/>
          </p:nvPr>
        </p:nvSpPr>
        <p:spPr>
          <a:xfrm>
            <a:off x="5029200" y="4379844"/>
            <a:ext cx="3657600" cy="893761"/>
          </a:xfrm>
        </p:spPr>
        <p:txBody>
          <a:bodyPr/>
          <a:lstStyle>
            <a:lvl1pPr marL="101600" indent="0">
              <a:buNone/>
              <a:defRPr sz="2200"/>
            </a:lvl1pPr>
          </a:lstStyle>
          <a:p>
            <a:pPr lvl="0"/>
            <a:r>
              <a:rPr lang="en-US" dirty="0"/>
              <a:t>Chapter name</a:t>
            </a:r>
          </a:p>
        </p:txBody>
      </p:sp>
      <p:sp>
        <p:nvSpPr>
          <p:cNvPr id="3" name="Content Placeholder 2">
            <a:extLst>
              <a:ext uri="{FF2B5EF4-FFF2-40B4-BE49-F238E27FC236}">
                <a16:creationId xmlns:a16="http://schemas.microsoft.com/office/drawing/2014/main" id="{8A026303-4976-4CB5-AE31-5123D7A3865C}"/>
              </a:ext>
            </a:extLst>
          </p:cNvPr>
          <p:cNvSpPr>
            <a:spLocks noGrp="1"/>
          </p:cNvSpPr>
          <p:nvPr>
            <p:ph sz="quarter" idx="21"/>
          </p:nvPr>
        </p:nvSpPr>
        <p:spPr>
          <a:xfrm>
            <a:off x="457200" y="990600"/>
            <a:ext cx="8229600" cy="376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Content Placeholder 6">
            <a:extLst>
              <a:ext uri="{FF2B5EF4-FFF2-40B4-BE49-F238E27FC236}">
                <a16:creationId xmlns:a16="http://schemas.microsoft.com/office/drawing/2014/main" id="{66C8179C-6F86-4206-8BEB-B985D1E75B5E}"/>
              </a:ext>
            </a:extLst>
          </p:cNvPr>
          <p:cNvSpPr>
            <a:spLocks noGrp="1"/>
          </p:cNvSpPr>
          <p:nvPr>
            <p:ph sz="quarter" idx="22"/>
          </p:nvPr>
        </p:nvSpPr>
        <p:spPr>
          <a:xfrm>
            <a:off x="2895600" y="6477000"/>
            <a:ext cx="5791200" cy="268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1036554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4" name="Title 13"/>
          <p:cNvSpPr>
            <a:spLocks noGrp="1"/>
          </p:cNvSpPr>
          <p:nvPr>
            <p:ph type="title"/>
          </p:nvPr>
        </p:nvSpPr>
        <p:spPr>
          <a:xfrm>
            <a:off x="457200" y="215372"/>
            <a:ext cx="8229600" cy="621792"/>
          </a:xfrm>
        </p:spPr>
        <p:txBody>
          <a:bodyPr anchor="t" anchorCtr="0"/>
          <a:lstStyle/>
          <a:p>
            <a:r>
              <a:rPr lang="en-US" dirty="0"/>
              <a:t>Click to edit Master title style</a:t>
            </a:r>
          </a:p>
        </p:txBody>
      </p:sp>
      <p:sp>
        <p:nvSpPr>
          <p:cNvPr id="15" name="Date Placeholder 14"/>
          <p:cNvSpPr>
            <a:spLocks noGrp="1"/>
          </p:cNvSpPr>
          <p:nvPr>
            <p:ph type="dt" sz="half" idx="16"/>
          </p:nvPr>
        </p:nvSpPr>
        <p:spPr/>
        <p:txBody>
          <a:bodyPr/>
          <a:lstStyle/>
          <a:p>
            <a:fld id="{A9DF6EFB-3F44-496C-A842-1E0B3D3B975A}" type="datetimeFigureOut">
              <a:rPr lang="en-US" smtClean="0"/>
              <a:pPr/>
              <a:t>8/30/2022</a:t>
            </a:fld>
            <a:endParaRPr lang="en-US" dirty="0"/>
          </a:p>
        </p:txBody>
      </p:sp>
      <p:sp>
        <p:nvSpPr>
          <p:cNvPr id="17" name="Slide Number Placeholder 16"/>
          <p:cNvSpPr>
            <a:spLocks noGrp="1"/>
          </p:cNvSpPr>
          <p:nvPr>
            <p:ph type="sldNum" sz="quarter" idx="17"/>
          </p:nvPr>
        </p:nvSpPr>
        <p:spPr/>
        <p:txBody>
          <a:bodyPr/>
          <a:lstStyle/>
          <a:p>
            <a:fld id="{200B2350-5261-4F5C-9DF5-EF0D264FC8D2}" type="slidenum">
              <a:rPr lang="en-US" smtClean="0"/>
              <a:pPr/>
              <a:t>‹#›</a:t>
            </a:fld>
            <a:endParaRPr lang="en-US" dirty="0"/>
          </a:p>
        </p:txBody>
      </p:sp>
      <p:sp>
        <p:nvSpPr>
          <p:cNvPr id="18" name="Footer Placeholder 17"/>
          <p:cNvSpPr>
            <a:spLocks noGrp="1"/>
          </p:cNvSpPr>
          <p:nvPr>
            <p:ph type="ftr" sz="quarter" idx="18"/>
          </p:nvPr>
        </p:nvSpPr>
        <p:spPr/>
        <p:txBody>
          <a:bodyPr/>
          <a:lstStyle/>
          <a:p>
            <a:endParaRPr lang="en-US" dirty="0"/>
          </a:p>
        </p:txBody>
      </p:sp>
      <p:pic>
        <p:nvPicPr>
          <p:cNvPr id="11" name="Picture 10"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8/30/2022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146667"/>
            <a:ext cx="8229600" cy="619386"/>
          </a:xfrm>
        </p:spPr>
        <p:txBody>
          <a:bodyPr anchor="ctr"/>
          <a:lstStyle>
            <a:lvl1pPr>
              <a:defRPr sz="3600"/>
            </a:lvl1pPr>
          </a:lstStyle>
          <a:p>
            <a:r>
              <a:rPr lang="en-US" dirty="0"/>
              <a:t>Click to edit Master title style</a:t>
            </a:r>
          </a:p>
        </p:txBody>
      </p:sp>
      <p:sp>
        <p:nvSpPr>
          <p:cNvPr id="3" name="Content Placeholder 2"/>
          <p:cNvSpPr>
            <a:spLocks noGrp="1"/>
          </p:cNvSpPr>
          <p:nvPr>
            <p:ph idx="1"/>
          </p:nvPr>
        </p:nvSpPr>
        <p:spPr/>
        <p:txBody>
          <a:bodyPr anchor="ctr"/>
          <a:lstStyle>
            <a:lvl1pPr marL="342900" indent="-342900">
              <a:buClr>
                <a:srgbClr val="007FA3"/>
              </a:buClr>
              <a:buSzPct val="100000"/>
              <a:buFont typeface="Arial" panose="020B0604020202020204" pitchFamily="34" charset="0"/>
              <a:buChar char="•"/>
              <a:defRPr sz="2400">
                <a:latin typeface="Arial" panose="020B0604020202020204" pitchFamily="34" charset="0"/>
                <a:cs typeface="Arial" panose="020B0604020202020204" pitchFamily="34" charset="0"/>
              </a:defRPr>
            </a:lvl1pPr>
            <a:lvl2pPr marL="8001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2pPr>
            <a:lvl3pPr marL="1257300" indent="-342900">
              <a:buClr>
                <a:srgbClr val="007FA3"/>
              </a:buClr>
              <a:buFont typeface="Wingdings" panose="05000000000000000000" pitchFamily="2" charset="2"/>
              <a:buChar char="§"/>
              <a:defRPr sz="2400">
                <a:latin typeface="Arial" panose="020B0604020202020204" pitchFamily="34" charset="0"/>
                <a:cs typeface="Arial" panose="020B0604020202020204" pitchFamily="34" charset="0"/>
              </a:defRPr>
            </a:lvl3pPr>
            <a:lvl4pPr marL="1714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4pPr>
            <a:lvl5pPr marL="21717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5pPr>
            <a:lvl6pPr marL="26289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6pPr>
            <a:lvl7pPr marL="30861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7pPr>
            <a:lvl8pPr marL="35433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8pPr>
            <a:lvl9pPr marL="4000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8/30/2022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146667"/>
            <a:ext cx="8229600" cy="619386"/>
          </a:xfrm>
        </p:spPr>
        <p:txBody>
          <a:bodyPr anchor="ctr"/>
          <a:lstStyle>
            <a:lvl1pPr>
              <a:defRPr sz="3600"/>
            </a:lvl1pPr>
          </a:lstStyle>
          <a:p>
            <a:r>
              <a:rPr lang="en-US" dirty="0"/>
              <a:t>Click to edit Master title style</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8/30/2022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
        <p:nvSpPr>
          <p:cNvPr id="4" name="Content Placeholder 3">
            <a:extLst>
              <a:ext uri="{FF2B5EF4-FFF2-40B4-BE49-F238E27FC236}">
                <a16:creationId xmlns:a16="http://schemas.microsoft.com/office/drawing/2014/main" id="{42E48EFC-0C4E-479B-AAE7-B6EA2C945310}"/>
              </a:ext>
            </a:extLst>
          </p:cNvPr>
          <p:cNvSpPr>
            <a:spLocks noGrp="1"/>
          </p:cNvSpPr>
          <p:nvPr>
            <p:ph sz="quarter" idx="13"/>
          </p:nvPr>
        </p:nvSpPr>
        <p:spPr>
          <a:xfrm>
            <a:off x="457200" y="1219200"/>
            <a:ext cx="2209800" cy="381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Picture Placeholder 6">
            <a:extLst>
              <a:ext uri="{FF2B5EF4-FFF2-40B4-BE49-F238E27FC236}">
                <a16:creationId xmlns:a16="http://schemas.microsoft.com/office/drawing/2014/main" id="{752AE262-30A7-4D91-9921-2A686AFFC05A}"/>
              </a:ext>
            </a:extLst>
          </p:cNvPr>
          <p:cNvSpPr>
            <a:spLocks noGrp="1"/>
          </p:cNvSpPr>
          <p:nvPr>
            <p:ph type="pic" sz="quarter" idx="14"/>
          </p:nvPr>
        </p:nvSpPr>
        <p:spPr>
          <a:xfrm>
            <a:off x="457200" y="2481991"/>
            <a:ext cx="2209800" cy="381000"/>
          </a:xfrm>
        </p:spPr>
        <p:txBody>
          <a:bodyPr/>
          <a:lstStyle/>
          <a:p>
            <a:endParaRPr lang="en-IN" dirty="0"/>
          </a:p>
        </p:txBody>
      </p:sp>
      <p:sp>
        <p:nvSpPr>
          <p:cNvPr id="12" name="Content Placeholder 11">
            <a:extLst>
              <a:ext uri="{FF2B5EF4-FFF2-40B4-BE49-F238E27FC236}">
                <a16:creationId xmlns:a16="http://schemas.microsoft.com/office/drawing/2014/main" id="{2A36DBE9-941E-4967-A6E8-95BFB9D9E60F}"/>
              </a:ext>
            </a:extLst>
          </p:cNvPr>
          <p:cNvSpPr>
            <a:spLocks noGrp="1"/>
          </p:cNvSpPr>
          <p:nvPr>
            <p:ph sz="quarter" idx="15"/>
          </p:nvPr>
        </p:nvSpPr>
        <p:spPr>
          <a:xfrm>
            <a:off x="457200" y="1828800"/>
            <a:ext cx="2209800" cy="457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3" name="Picture Placeholder 2">
            <a:extLst>
              <a:ext uri="{FF2B5EF4-FFF2-40B4-BE49-F238E27FC236}">
                <a16:creationId xmlns:a16="http://schemas.microsoft.com/office/drawing/2014/main" id="{E1DF299F-B978-484A-9AF3-C8B54224B94C}"/>
              </a:ext>
            </a:extLst>
          </p:cNvPr>
          <p:cNvSpPr>
            <a:spLocks noGrp="1"/>
          </p:cNvSpPr>
          <p:nvPr>
            <p:ph type="pic" sz="quarter" idx="16"/>
          </p:nvPr>
        </p:nvSpPr>
        <p:spPr>
          <a:xfrm>
            <a:off x="4800600" y="1752600"/>
            <a:ext cx="1676400" cy="990600"/>
          </a:xfrm>
        </p:spPr>
        <p:txBody>
          <a:bodyPr/>
          <a:lstStyle/>
          <a:p>
            <a:endParaRPr lang="en-US"/>
          </a:p>
        </p:txBody>
      </p:sp>
      <p:sp>
        <p:nvSpPr>
          <p:cNvPr id="5" name="Content Placeholder 4">
            <a:extLst>
              <a:ext uri="{FF2B5EF4-FFF2-40B4-BE49-F238E27FC236}">
                <a16:creationId xmlns:a16="http://schemas.microsoft.com/office/drawing/2014/main" id="{8DD5B173-0193-26F8-BE33-BFDCE1E9F3DF}"/>
              </a:ext>
            </a:extLst>
          </p:cNvPr>
          <p:cNvSpPr>
            <a:spLocks noGrp="1"/>
          </p:cNvSpPr>
          <p:nvPr>
            <p:ph sz="quarter" idx="17"/>
          </p:nvPr>
        </p:nvSpPr>
        <p:spPr>
          <a:xfrm>
            <a:off x="4038600" y="3200400"/>
            <a:ext cx="1295400" cy="45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1" name="Picture Placeholder 10">
            <a:extLst>
              <a:ext uri="{FF2B5EF4-FFF2-40B4-BE49-F238E27FC236}">
                <a16:creationId xmlns:a16="http://schemas.microsoft.com/office/drawing/2014/main" id="{C6C1D400-CB76-954B-15A2-22398CC83E8E}"/>
              </a:ext>
            </a:extLst>
          </p:cNvPr>
          <p:cNvSpPr>
            <a:spLocks noGrp="1"/>
          </p:cNvSpPr>
          <p:nvPr>
            <p:ph type="pic" sz="quarter" idx="18"/>
          </p:nvPr>
        </p:nvSpPr>
        <p:spPr>
          <a:xfrm>
            <a:off x="7162800" y="1143000"/>
            <a:ext cx="1306513" cy="619125"/>
          </a:xfrm>
        </p:spPr>
        <p:txBody>
          <a:bodyPr/>
          <a:lstStyle/>
          <a:p>
            <a:endParaRPr lang="en-US"/>
          </a:p>
        </p:txBody>
      </p:sp>
      <p:sp>
        <p:nvSpPr>
          <p:cNvPr id="14" name="Picture Placeholder 13">
            <a:extLst>
              <a:ext uri="{FF2B5EF4-FFF2-40B4-BE49-F238E27FC236}">
                <a16:creationId xmlns:a16="http://schemas.microsoft.com/office/drawing/2014/main" id="{641D82D1-1791-1F09-86C2-71E25015CE90}"/>
              </a:ext>
            </a:extLst>
          </p:cNvPr>
          <p:cNvSpPr>
            <a:spLocks noGrp="1"/>
          </p:cNvSpPr>
          <p:nvPr>
            <p:ph type="pic" sz="quarter" idx="19"/>
          </p:nvPr>
        </p:nvSpPr>
        <p:spPr>
          <a:xfrm>
            <a:off x="7239000" y="2590800"/>
            <a:ext cx="914400" cy="533400"/>
          </a:xfrm>
        </p:spPr>
        <p:txBody>
          <a:bodyPr/>
          <a:lstStyle/>
          <a:p>
            <a:endParaRPr lang="en-US"/>
          </a:p>
        </p:txBody>
      </p:sp>
      <p:sp>
        <p:nvSpPr>
          <p:cNvPr id="16" name="Picture Placeholder 15">
            <a:extLst>
              <a:ext uri="{FF2B5EF4-FFF2-40B4-BE49-F238E27FC236}">
                <a16:creationId xmlns:a16="http://schemas.microsoft.com/office/drawing/2014/main" id="{B755E3A1-A59D-C228-C58C-315C6B6D32C6}"/>
              </a:ext>
            </a:extLst>
          </p:cNvPr>
          <p:cNvSpPr>
            <a:spLocks noGrp="1"/>
          </p:cNvSpPr>
          <p:nvPr>
            <p:ph type="pic" sz="quarter" idx="20"/>
          </p:nvPr>
        </p:nvSpPr>
        <p:spPr>
          <a:xfrm>
            <a:off x="6096000" y="3209925"/>
            <a:ext cx="533400" cy="604838"/>
          </a:xfrm>
        </p:spPr>
        <p:txBody>
          <a:bodyPr/>
          <a:lstStyle/>
          <a:p>
            <a:endParaRPr lang="en-US"/>
          </a:p>
        </p:txBody>
      </p:sp>
      <p:sp>
        <p:nvSpPr>
          <p:cNvPr id="18" name="Picture Placeholder 17">
            <a:extLst>
              <a:ext uri="{FF2B5EF4-FFF2-40B4-BE49-F238E27FC236}">
                <a16:creationId xmlns:a16="http://schemas.microsoft.com/office/drawing/2014/main" id="{65067607-CEFF-B123-3715-5929D5D3DCCD}"/>
              </a:ext>
            </a:extLst>
          </p:cNvPr>
          <p:cNvSpPr>
            <a:spLocks noGrp="1"/>
          </p:cNvSpPr>
          <p:nvPr>
            <p:ph type="pic" sz="quarter" idx="21"/>
          </p:nvPr>
        </p:nvSpPr>
        <p:spPr>
          <a:xfrm>
            <a:off x="3429000" y="1143000"/>
            <a:ext cx="914400" cy="457200"/>
          </a:xfrm>
        </p:spPr>
        <p:txBody>
          <a:bodyPr/>
          <a:lstStyle/>
          <a:p>
            <a:endParaRPr lang="en-US"/>
          </a:p>
        </p:txBody>
      </p:sp>
      <p:sp>
        <p:nvSpPr>
          <p:cNvPr id="20" name="Picture Placeholder 19">
            <a:extLst>
              <a:ext uri="{FF2B5EF4-FFF2-40B4-BE49-F238E27FC236}">
                <a16:creationId xmlns:a16="http://schemas.microsoft.com/office/drawing/2014/main" id="{A942EEB9-81FE-5C1D-9F44-3647CC77A4BB}"/>
              </a:ext>
            </a:extLst>
          </p:cNvPr>
          <p:cNvSpPr>
            <a:spLocks noGrp="1"/>
          </p:cNvSpPr>
          <p:nvPr>
            <p:ph type="pic" sz="quarter" idx="22"/>
          </p:nvPr>
        </p:nvSpPr>
        <p:spPr>
          <a:xfrm>
            <a:off x="7391400" y="3962400"/>
            <a:ext cx="1077913" cy="847725"/>
          </a:xfrm>
        </p:spPr>
        <p:txBody>
          <a:bodyPr/>
          <a:lstStyle/>
          <a:p>
            <a:endParaRPr lang="en-US"/>
          </a:p>
        </p:txBody>
      </p:sp>
    </p:spTree>
    <p:extLst>
      <p:ext uri="{BB962C8B-B14F-4D97-AF65-F5344CB8AC3E}">
        <p14:creationId xmlns:p14="http://schemas.microsoft.com/office/powerpoint/2010/main" val="1068774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146667"/>
            <a:ext cx="8229600" cy="619386"/>
          </a:xfrm>
        </p:spPr>
        <p:txBody>
          <a:bodyPr anchor="ctr"/>
          <a:lstStyle>
            <a:lvl1pPr>
              <a:defRPr sz="3600"/>
            </a:lvl1pPr>
          </a:lstStyle>
          <a:p>
            <a:r>
              <a:rPr lang="en-US" dirty="0"/>
              <a:t>Click to edit Master title style</a:t>
            </a:r>
          </a:p>
        </p:txBody>
      </p:sp>
      <p:sp>
        <p:nvSpPr>
          <p:cNvPr id="3" name="Content Placeholder 2"/>
          <p:cNvSpPr>
            <a:spLocks noGrp="1"/>
          </p:cNvSpPr>
          <p:nvPr>
            <p:ph idx="1"/>
          </p:nvPr>
        </p:nvSpPr>
        <p:spPr>
          <a:xfrm>
            <a:off x="457200" y="1600201"/>
            <a:ext cx="8229600" cy="2590800"/>
          </a:xfrm>
        </p:spPr>
        <p:txBody>
          <a:bodyPr anchor="ctr"/>
          <a:lstStyle>
            <a:lvl1pPr marL="342900" indent="-342900">
              <a:buClr>
                <a:srgbClr val="007FA3"/>
              </a:buClr>
              <a:buSzPct val="100000"/>
              <a:buFont typeface="Arial" panose="020B0604020202020204" pitchFamily="34" charset="0"/>
              <a:buChar char="•"/>
              <a:defRPr sz="2400">
                <a:latin typeface="Arial" panose="020B0604020202020204" pitchFamily="34" charset="0"/>
                <a:cs typeface="Arial" panose="020B0604020202020204" pitchFamily="34" charset="0"/>
              </a:defRPr>
            </a:lvl1pPr>
            <a:lvl2pPr marL="8001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2pPr>
            <a:lvl3pPr marL="1257300" indent="-342900">
              <a:buClr>
                <a:srgbClr val="007FA3"/>
              </a:buClr>
              <a:buFont typeface="Wingdings" panose="05000000000000000000" pitchFamily="2" charset="2"/>
              <a:buChar char="§"/>
              <a:defRPr sz="2400">
                <a:latin typeface="Arial" panose="020B0604020202020204" pitchFamily="34" charset="0"/>
                <a:cs typeface="Arial" panose="020B0604020202020204" pitchFamily="34" charset="0"/>
              </a:defRPr>
            </a:lvl3pPr>
            <a:lvl4pPr marL="1714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4pPr>
            <a:lvl5pPr marL="21717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5pPr>
            <a:lvl6pPr marL="26289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6pPr>
            <a:lvl7pPr marL="30861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7pPr>
            <a:lvl8pPr marL="35433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8pPr>
            <a:lvl9pPr marL="4000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8/30/2022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
        <p:nvSpPr>
          <p:cNvPr id="4" name="Content Placeholder 3">
            <a:extLst>
              <a:ext uri="{FF2B5EF4-FFF2-40B4-BE49-F238E27FC236}">
                <a16:creationId xmlns:a16="http://schemas.microsoft.com/office/drawing/2014/main" id="{405A018F-2C93-569E-67F7-6DEE6E9848C8}"/>
              </a:ext>
            </a:extLst>
          </p:cNvPr>
          <p:cNvSpPr>
            <a:spLocks noGrp="1"/>
          </p:cNvSpPr>
          <p:nvPr>
            <p:ph sz="quarter" idx="13"/>
          </p:nvPr>
        </p:nvSpPr>
        <p:spPr>
          <a:xfrm>
            <a:off x="457200" y="4419600"/>
            <a:ext cx="8229600" cy="990600"/>
          </a:xfrm>
        </p:spPr>
        <p:txBody>
          <a:bodyPr anchor="ctr"/>
          <a:lstStyle>
            <a:lvl1pPr marL="342900" indent="-342900">
              <a:buFont typeface="Arial" panose="020B0604020202020204" pitchFamily="34" charset="0"/>
              <a:buChar char="•"/>
              <a:defRPr sz="240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400">
                <a:latin typeface="Arial" panose="020B0604020202020204" pitchFamily="34" charset="0"/>
                <a:cs typeface="Arial" panose="020B0604020202020204" pitchFamily="34" charset="0"/>
              </a:defRPr>
            </a:lvl2pPr>
            <a:lvl3pPr marL="1257300" indent="-342900">
              <a:buFont typeface="Wingdings" panose="05000000000000000000" pitchFamily="2" charset="2"/>
              <a:buChar char="§"/>
              <a:defRPr sz="2400">
                <a:latin typeface="Arial" panose="020B0604020202020204" pitchFamily="34" charset="0"/>
                <a:cs typeface="Arial" panose="020B0604020202020204" pitchFamily="34" charset="0"/>
              </a:defRPr>
            </a:lvl3pPr>
            <a:lvl4pPr marL="1714500" indent="-342900">
              <a:buFont typeface="Arial" panose="020B0604020202020204" pitchFamily="34" charset="0"/>
              <a:buChar char="‒"/>
              <a:defRPr sz="2400">
                <a:latin typeface="Arial" panose="020B0604020202020204" pitchFamily="34" charset="0"/>
                <a:cs typeface="Arial" panose="020B0604020202020204" pitchFamily="34" charset="0"/>
              </a:defRPr>
            </a:lvl4pPr>
            <a:lvl5pPr marL="2171700" indent="-342900">
              <a:buFont typeface="Arial" panose="020B0604020202020204" pitchFamily="34" charset="0"/>
              <a:buChar char="•"/>
              <a:defRPr sz="2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77731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Figures+Tabl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7" name="Content Placeholder 6"/>
          <p:cNvSpPr>
            <a:spLocks noGrp="1"/>
          </p:cNvSpPr>
          <p:nvPr>
            <p:ph sz="quarter" idx="14"/>
          </p:nvPr>
        </p:nvSpPr>
        <p:spPr>
          <a:xfrm>
            <a:off x="457200" y="5410200"/>
            <a:ext cx="8229600" cy="758952"/>
          </a:xfrm>
        </p:spPr>
        <p:txBody>
          <a:bodyPr/>
          <a:lstStyle>
            <a:lvl1pPr marL="0" indent="0">
              <a:buNone/>
              <a:defRPr/>
            </a:lvl1pPr>
          </a:lstStyle>
          <a:p>
            <a:pPr lvl="0"/>
            <a:endParaRPr lang="en-US" dirty="0"/>
          </a:p>
        </p:txBody>
      </p:sp>
      <p:sp>
        <p:nvSpPr>
          <p:cNvPr id="4" name="Content Placeholder 3"/>
          <p:cNvSpPr>
            <a:spLocks noGrp="1"/>
          </p:cNvSpPr>
          <p:nvPr>
            <p:ph sz="quarter" idx="13"/>
          </p:nvPr>
        </p:nvSpPr>
        <p:spPr>
          <a:xfrm>
            <a:off x="457200" y="4495800"/>
            <a:ext cx="8229600" cy="762000"/>
          </a:xfrm>
        </p:spPr>
        <p:txBody>
          <a:bodyPr/>
          <a:lstStyle>
            <a:lvl1pPr marL="0" indent="0">
              <a:buNone/>
              <a:defRPr/>
            </a:lvl1pPr>
          </a:lstStyle>
          <a:p>
            <a:pPr lvl="0"/>
            <a:endParaRPr lang="en-US" dirty="0"/>
          </a:p>
        </p:txBody>
      </p:sp>
      <p:sp>
        <p:nvSpPr>
          <p:cNvPr id="3" name="Content Placeholder 2"/>
          <p:cNvSpPr>
            <a:spLocks noGrp="1"/>
          </p:cNvSpPr>
          <p:nvPr>
            <p:ph idx="1"/>
          </p:nvPr>
        </p:nvSpPr>
        <p:spPr>
          <a:xfrm>
            <a:off x="457200" y="1600201"/>
            <a:ext cx="8229600" cy="762000"/>
          </a:xfrm>
        </p:spPr>
        <p:txBody>
          <a:bodyPr/>
          <a:lstStyle>
            <a:lvl1pPr marL="0" indent="0">
              <a:buClr>
                <a:srgbClr val="007FA3"/>
              </a:buClr>
              <a:buSzPct val="100000"/>
              <a:buNone/>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endParaRPr lang="en-US" dirty="0"/>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8/30/2022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1427056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a:xfrm>
            <a:off x="457200" y="146667"/>
            <a:ext cx="8229600" cy="619386"/>
          </a:xfrm>
        </p:spPr>
        <p:txBody>
          <a:bodyPr anchor="ctr"/>
          <a:lstStyle>
            <a:lvl1pPr>
              <a:defRPr sz="3600"/>
            </a:lvl1pPr>
          </a:lstStyle>
          <a:p>
            <a:r>
              <a:rPr lang="en-US" dirty="0"/>
              <a:t>Click to edit Master title style</a:t>
            </a:r>
          </a:p>
        </p:txBody>
      </p:sp>
      <p:sp>
        <p:nvSpPr>
          <p:cNvPr id="3" name="Content Placeholder 2"/>
          <p:cNvSpPr>
            <a:spLocks noGrp="1"/>
          </p:cNvSpPr>
          <p:nvPr>
            <p:ph idx="1"/>
          </p:nvPr>
        </p:nvSpPr>
        <p:spPr/>
        <p:txBody>
          <a:bodyPr anchor="ctr"/>
          <a:lstStyle>
            <a:lvl1pPr marL="342900" indent="-342900">
              <a:buClr>
                <a:srgbClr val="007FA3"/>
              </a:buClr>
              <a:buSzPct val="100000"/>
              <a:buFont typeface="Arial" panose="020B0604020202020204" pitchFamily="34" charset="0"/>
              <a:buChar char="•"/>
              <a:defRPr sz="2400">
                <a:latin typeface="Arial" panose="020B0604020202020204" pitchFamily="34" charset="0"/>
                <a:cs typeface="Arial" panose="020B0604020202020204" pitchFamily="34" charset="0"/>
              </a:defRPr>
            </a:lvl1pPr>
            <a:lvl2pPr marL="797814"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2pPr>
            <a:lvl3pPr marL="1257300" indent="-342900">
              <a:buClr>
                <a:srgbClr val="007FA3"/>
              </a:buClr>
              <a:buFont typeface="Wingdings" panose="05000000000000000000" pitchFamily="2" charset="2"/>
              <a:buChar char="§"/>
              <a:defRPr sz="2400">
                <a:latin typeface="Arial" panose="020B0604020202020204" pitchFamily="34" charset="0"/>
                <a:cs typeface="Arial" panose="020B0604020202020204" pitchFamily="34" charset="0"/>
              </a:defRPr>
            </a:lvl3pPr>
            <a:lvl4pPr marL="1714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4pPr>
            <a:lvl5pPr marL="21717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5pPr>
            <a:lvl6pPr marL="26289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6pPr>
            <a:lvl7pPr marL="30861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7pPr>
            <a:lvl8pPr marL="35433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8pPr>
            <a:lvl9pPr marL="4000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8/30/2022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170767"/>
            <a:ext cx="8229600" cy="602181"/>
          </a:xfrm>
        </p:spPr>
        <p:txBody>
          <a:bodyPr tIns="18000" bIns="18000" anchor="ctr"/>
          <a:lstStyle>
            <a:lvl1pPr>
              <a:defRPr sz="36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8/30/2022</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sp>
        <p:nvSpPr>
          <p:cNvPr id="16" name="TextBox 15"/>
          <p:cNvSpPr txBox="1"/>
          <p:nvPr userDrawn="1"/>
        </p:nvSpPr>
        <p:spPr>
          <a:xfrm>
            <a:off x="1600200" y="6429345"/>
            <a:ext cx="7181491" cy="276999"/>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b="0" baseline="0" dirty="0">
                <a:latin typeface="Verdana" panose="020B0604030504040204" pitchFamily="34" charset="0"/>
                <a:ea typeface="Verdana" panose="020B0604030504040204" pitchFamily="34" charset="0"/>
                <a:cs typeface="Verdana" panose="020B0604030504040204" pitchFamily="34" charset="0"/>
              </a:rPr>
              <a:t>Copyright © 2021, 2018, 2016 Pearson Education, Inc. All Rights Reserved</a:t>
            </a:r>
          </a:p>
        </p:txBody>
      </p:sp>
      <p:sp>
        <p:nvSpPr>
          <p:cNvPr id="5" name="Content Placeholder 4">
            <a:extLst>
              <a:ext uri="{FF2B5EF4-FFF2-40B4-BE49-F238E27FC236}">
                <a16:creationId xmlns:a16="http://schemas.microsoft.com/office/drawing/2014/main" id="{83700CFE-5068-05B3-834B-1EB2EE1329C9}"/>
              </a:ext>
            </a:extLst>
          </p:cNvPr>
          <p:cNvSpPr>
            <a:spLocks noGrp="1"/>
          </p:cNvSpPr>
          <p:nvPr>
            <p:ph sz="quarter" idx="14"/>
          </p:nvPr>
        </p:nvSpPr>
        <p:spPr>
          <a:xfrm>
            <a:off x="457200" y="1066800"/>
            <a:ext cx="8229600" cy="509588"/>
          </a:xfrm>
        </p:spPr>
        <p:txBody>
          <a:bodyPr tIns="18000" bIns="18000" anchor="ctr"/>
          <a:lstStyle>
            <a:lvl1pPr marL="0" indent="0">
              <a:buNone/>
              <a:defRPr sz="2400">
                <a:latin typeface="Arial" panose="020B0604020202020204" pitchFamily="34" charset="0"/>
                <a:cs typeface="Arial" panose="020B0604020202020204" pitchFamily="34" charset="0"/>
              </a:defRPr>
            </a:lvl1pPr>
            <a:lvl2pPr marL="457200" indent="0">
              <a:buNone/>
              <a:defRPr sz="2400">
                <a:latin typeface="Arial" panose="020B0604020202020204" pitchFamily="34" charset="0"/>
                <a:cs typeface="Arial" panose="020B0604020202020204" pitchFamily="34" charset="0"/>
              </a:defRPr>
            </a:lvl2pPr>
            <a:lvl3pPr marL="914400" indent="0">
              <a:buNone/>
              <a:defRPr sz="2400">
                <a:latin typeface="Arial" panose="020B0604020202020204" pitchFamily="34" charset="0"/>
                <a:cs typeface="Arial" panose="020B0604020202020204" pitchFamily="34" charset="0"/>
              </a:defRPr>
            </a:lvl3pPr>
            <a:lvl4pPr marL="1371600" indent="0">
              <a:buNone/>
              <a:defRPr sz="2400">
                <a:latin typeface="Arial" panose="020B0604020202020204" pitchFamily="34" charset="0"/>
                <a:cs typeface="Arial" panose="020B0604020202020204" pitchFamily="34" charset="0"/>
              </a:defRPr>
            </a:lvl4pPr>
            <a:lvl5pPr marL="1828800" indent="0">
              <a:buNone/>
              <a:defRPr sz="2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6">
            <a:extLst>
              <a:ext uri="{FF2B5EF4-FFF2-40B4-BE49-F238E27FC236}">
                <a16:creationId xmlns:a16="http://schemas.microsoft.com/office/drawing/2014/main" id="{67CF53CD-36D4-9A7B-2B26-BB5C9A46E6D3}"/>
              </a:ext>
            </a:extLst>
          </p:cNvPr>
          <p:cNvSpPr>
            <a:spLocks noGrp="1"/>
          </p:cNvSpPr>
          <p:nvPr>
            <p:ph type="pic" sz="quarter" idx="15"/>
          </p:nvPr>
        </p:nvSpPr>
        <p:spPr>
          <a:xfrm>
            <a:off x="457200" y="2057400"/>
            <a:ext cx="8229600" cy="3187700"/>
          </a:xfrm>
        </p:spPr>
        <p:txBody>
          <a:bodyPr/>
          <a:lstStyle/>
          <a:p>
            <a:endParaRPr lang="en-US"/>
          </a:p>
        </p:txBody>
      </p:sp>
      <p:sp>
        <p:nvSpPr>
          <p:cNvPr id="6" name="Content Placeholder 5">
            <a:extLst>
              <a:ext uri="{FF2B5EF4-FFF2-40B4-BE49-F238E27FC236}">
                <a16:creationId xmlns:a16="http://schemas.microsoft.com/office/drawing/2014/main" id="{B3D26CF5-162E-41D6-B0C1-A7D679448897}"/>
              </a:ext>
            </a:extLst>
          </p:cNvPr>
          <p:cNvSpPr>
            <a:spLocks noGrp="1"/>
          </p:cNvSpPr>
          <p:nvPr>
            <p:ph sz="quarter" idx="16"/>
          </p:nvPr>
        </p:nvSpPr>
        <p:spPr>
          <a:xfrm>
            <a:off x="457200" y="1676400"/>
            <a:ext cx="8324850" cy="381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pic>
        <p:nvPicPr>
          <p:cNvPr id="12" name="Picture Placeholder 29" descr="Pearson Logo">
            <a:extLst>
              <a:ext uri="{FF2B5EF4-FFF2-40B4-BE49-F238E27FC236}">
                <a16:creationId xmlns:a16="http://schemas.microsoft.com/office/drawing/2014/main" id="{FD62EF5B-C545-4357-A45E-14E5AEEC8F3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1728" y="6432071"/>
            <a:ext cx="905473" cy="273529"/>
          </a:xfrm>
          <a:prstGeom prst="rect">
            <a:avLst/>
          </a:prstGeom>
        </p:spPr>
      </p:pic>
    </p:spTree>
    <p:extLst>
      <p:ext uri="{BB962C8B-B14F-4D97-AF65-F5344CB8AC3E}">
        <p14:creationId xmlns:p14="http://schemas.microsoft.com/office/powerpoint/2010/main" val="2203796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5" Type="http://schemas.openxmlformats.org/officeDocument/2006/relationships/image" Target="../media/image4.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8/30/2022</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pic>
        <p:nvPicPr>
          <p:cNvPr id="16" name="Picture Placeholder 6" descr="Pearson logo">
            <a:extLst>
              <a:ext uri="{FF2B5EF4-FFF2-40B4-BE49-F238E27FC236}">
                <a16:creationId xmlns:a16="http://schemas.microsoft.com/office/drawing/2014/main" id="{DBBECFDF-C04E-ADEB-517D-A737EB95893A}"/>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79234" y="6448763"/>
            <a:ext cx="1062701" cy="334858"/>
          </a:xfrm>
          <a:prstGeom prst="rect">
            <a:avLst/>
          </a:prstGeom>
        </p:spPr>
      </p:pic>
      <p:sp>
        <p:nvSpPr>
          <p:cNvPr id="17" name="Content Placeholder 7">
            <a:extLst>
              <a:ext uri="{FF2B5EF4-FFF2-40B4-BE49-F238E27FC236}">
                <a16:creationId xmlns:a16="http://schemas.microsoft.com/office/drawing/2014/main" id="{84785191-87D1-801E-D446-50BFAEA575D1}"/>
              </a:ext>
            </a:extLst>
          </p:cNvPr>
          <p:cNvSpPr txBox="1">
            <a:spLocks/>
          </p:cNvSpPr>
          <p:nvPr userDrawn="1"/>
        </p:nvSpPr>
        <p:spPr>
          <a:xfrm>
            <a:off x="3810000" y="6491015"/>
            <a:ext cx="4876800" cy="221018"/>
          </a:xfrm>
          <a:prstGeom prst="rect">
            <a:avLst/>
          </a:prstGeom>
        </p:spPr>
        <p:txBody>
          <a:bodyPr wrap="square" lIns="0" tIns="18000" rIns="0" bIns="18000" anchor="ctr">
            <a:spAutoFit/>
          </a:bodyPr>
          <a:lstStyle>
            <a:lvl1pPr marL="256032" indent="-256032" algn="l" defTabSz="914400" rtl="0" eaLnBrk="1" latinLnBrk="0" hangingPunct="1">
              <a:spcBef>
                <a:spcPts val="900"/>
              </a:spcBef>
              <a:buClr>
                <a:srgbClr val="007FA3"/>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altLang="en-US" sz="1200">
                <a:latin typeface="Verdana"/>
                <a:ea typeface="Verdana" panose="020B0604030504040204" pitchFamily="34" charset="0"/>
                <a:cs typeface="Verdana" panose="020B0604030504040204" pitchFamily="34" charset="0"/>
              </a:rPr>
              <a:t>Copyright © 2012 Pearson Education, Inc. All Rights Reserved</a:t>
            </a:r>
            <a:endParaRPr lang="en-US" altLang="en-US" sz="1200" dirty="0">
              <a:latin typeface="Verdana"/>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69" r:id="rId5"/>
    <p:sldLayoutId id="2147483663" r:id="rId6"/>
    <p:sldLayoutId id="2147483661" r:id="rId7"/>
    <p:sldLayoutId id="2147483659" r:id="rId8"/>
    <p:sldLayoutId id="2147483658" r:id="rId9"/>
    <p:sldLayoutId id="2147483660" r:id="rId10"/>
    <p:sldLayoutId id="2147483651" r:id="rId11"/>
    <p:sldLayoutId id="2147483654" r:id="rId12"/>
    <p:sldLayoutId id="2147483655" r:id="rId13"/>
    <p:sldLayoutId id="2147483670" r:id="rId14"/>
    <p:sldLayoutId id="2147483668" r:id="rId15"/>
    <p:sldLayoutId id="2147483675" r:id="rId16"/>
  </p:sldLayoutIdLst>
  <p:txStyles>
    <p:titleStyle>
      <a:lvl1pPr algn="l" defTabSz="914400" rtl="0" eaLnBrk="1" latinLnBrk="0" hangingPunct="1">
        <a:lnSpc>
          <a:spcPct val="100000"/>
        </a:lnSpc>
        <a:spcBef>
          <a:spcPct val="0"/>
        </a:spcBef>
        <a:buNone/>
        <a:defRPr sz="3400" b="1" kern="1200">
          <a:solidFill>
            <a:srgbClr val="007FA3"/>
          </a:solidFill>
          <a:latin typeface="+mj-lt"/>
          <a:ea typeface="+mj-ea"/>
          <a:cs typeface="Times New Roman" panose="02020603050405020304" pitchFamily="18" charset="0"/>
        </a:defRPr>
      </a:lvl1pPr>
    </p:titleStyle>
    <p:bodyStyle>
      <a:lvl1pPr marL="256032" indent="-256032" algn="l" defTabSz="914400" rtl="0" eaLnBrk="1" latinLnBrk="0" hangingPunct="1">
        <a:spcBef>
          <a:spcPts val="900"/>
        </a:spcBef>
        <a:buClr>
          <a:srgbClr val="007FA3"/>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pic>
        <p:nvPicPr>
          <p:cNvPr id="15" name="Shape 15" descr="Pearson Logo"/>
          <p:cNvPicPr preferRelativeResize="0"/>
          <p:nvPr userDrawn="1"/>
        </p:nvPicPr>
        <p:blipFill rotWithShape="1">
          <a:blip r:embed="rId5">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200714613"/>
      </p:ext>
    </p:extLst>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3600" b="0" i="0" u="none" strike="noStrike" cap="none">
          <a:solidFill>
            <a:srgbClr val="000000"/>
          </a:solidFill>
          <a:latin typeface="+mj-lt"/>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5.xml"/><Relationship Id="rId4" Type="http://schemas.openxmlformats.org/officeDocument/2006/relationships/image" Target="../media/image22.jp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oleObject" Target="../embeddings/oleObject1.bin"/><Relationship Id="rId1" Type="http://schemas.openxmlformats.org/officeDocument/2006/relationships/slideLayout" Target="../slideLayouts/slideLayout5.xml"/><Relationship Id="rId4" Type="http://schemas.openxmlformats.org/officeDocument/2006/relationships/image" Target="../media/image24.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5.xml"/><Relationship Id="rId4" Type="http://schemas.openxmlformats.org/officeDocument/2006/relationships/image" Target="../media/image31.jp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1053"/>
            <a:ext cx="8229600" cy="1144347"/>
          </a:xfrm>
        </p:spPr>
        <p:txBody>
          <a:bodyPr wrap="square" lIns="0" tIns="18000" rIns="0" bIns="18000" anchor="ctr" anchorCtr="0">
            <a:spAutoFit/>
          </a:bodyPr>
          <a:lstStyle/>
          <a:p>
            <a:r>
              <a:rPr lang="en-US" noProof="0" dirty="0">
                <a:solidFill>
                  <a:schemeClr val="bg2"/>
                </a:solidFill>
                <a:effectLst/>
                <a:ea typeface="Calibri" panose="020F0502020204030204" pitchFamily="34" charset="0"/>
              </a:rPr>
              <a:t>Architecture and Interior Design: An Integrated History to the Present</a:t>
            </a:r>
            <a:endParaRPr lang="en-US" noProof="0" dirty="0">
              <a:solidFill>
                <a:schemeClr val="bg2"/>
              </a:solidFill>
            </a:endParaRPr>
          </a:p>
        </p:txBody>
      </p:sp>
      <p:sp>
        <p:nvSpPr>
          <p:cNvPr id="17" name="Content Placeholder 16">
            <a:extLst>
              <a:ext uri="{FF2B5EF4-FFF2-40B4-BE49-F238E27FC236}">
                <a16:creationId xmlns:a16="http://schemas.microsoft.com/office/drawing/2014/main" id="{3B793719-A7EE-4540-A8F4-A2D00610EDA6}"/>
              </a:ext>
            </a:extLst>
          </p:cNvPr>
          <p:cNvSpPr>
            <a:spLocks noGrp="1"/>
          </p:cNvSpPr>
          <p:nvPr>
            <p:ph sz="quarter" idx="14"/>
          </p:nvPr>
        </p:nvSpPr>
        <p:spPr>
          <a:xfrm>
            <a:off x="457200" y="1393783"/>
            <a:ext cx="3657600" cy="344128"/>
          </a:xfrm>
        </p:spPr>
        <p:txBody>
          <a:bodyPr wrap="square" lIns="0" tIns="18000" rIns="0" bIns="18000" anchor="ctr" anchorCtr="0">
            <a:spAutoFit/>
          </a:bodyPr>
          <a:lstStyle/>
          <a:p>
            <a:pPr marL="0">
              <a:spcBef>
                <a:spcPct val="0"/>
              </a:spcBef>
            </a:pPr>
            <a:r>
              <a:rPr lang="en-US" sz="2000" noProof="0" dirty="0">
                <a:solidFill>
                  <a:schemeClr val="bg2"/>
                </a:solidFill>
                <a:latin typeface="Arial" panose="020B0604020202020204" pitchFamily="34" charset="0"/>
                <a:cs typeface="Arial" panose="020B0604020202020204" pitchFamily="34" charset="0"/>
              </a:rPr>
              <a:t>First Edition</a:t>
            </a:r>
          </a:p>
        </p:txBody>
      </p:sp>
      <p:pic>
        <p:nvPicPr>
          <p:cNvPr id="5" name="Picture Placeholder 4" descr="Front Cover: Architecture and Interior Design: An Integrated History to the Present First Edition by Harwood, May and Sherman.">
            <a:extLst>
              <a:ext uri="{FF2B5EF4-FFF2-40B4-BE49-F238E27FC236}">
                <a16:creationId xmlns:a16="http://schemas.microsoft.com/office/drawing/2014/main" id="{C9E7DBBD-CF3B-51E3-7DD2-0BF83E1F66EA}"/>
              </a:ext>
            </a:extLst>
          </p:cNvPr>
          <p:cNvPicPr>
            <a:picLocks noGrp="1" noChangeAspect="1"/>
          </p:cNvPicPr>
          <p:nvPr>
            <p:ph type="pic" sz="quarter" idx="18"/>
          </p:nvPr>
        </p:nvPicPr>
        <p:blipFill>
          <a:blip r:embed="rId3">
            <a:extLst>
              <a:ext uri="{28A0092B-C50C-407E-A947-70E740481C1C}">
                <a14:useLocalDpi xmlns:a14="http://schemas.microsoft.com/office/drawing/2010/main" val="0"/>
              </a:ext>
            </a:extLst>
          </a:blip>
          <a:stretch>
            <a:fillRect/>
          </a:stretch>
        </p:blipFill>
        <p:spPr>
          <a:xfrm>
            <a:off x="479234" y="1950813"/>
            <a:ext cx="3386328" cy="4345229"/>
          </a:xfrm>
        </p:spPr>
      </p:pic>
      <p:sp>
        <p:nvSpPr>
          <p:cNvPr id="15" name="Content Placeholder 14">
            <a:extLst>
              <a:ext uri="{FF2B5EF4-FFF2-40B4-BE49-F238E27FC236}">
                <a16:creationId xmlns:a16="http://schemas.microsoft.com/office/drawing/2014/main" id="{E43C93AB-C2B8-4D4F-ACB4-6567A17197A0}"/>
              </a:ext>
            </a:extLst>
          </p:cNvPr>
          <p:cNvSpPr>
            <a:spLocks noGrp="1"/>
          </p:cNvSpPr>
          <p:nvPr>
            <p:ph sz="quarter" idx="15"/>
          </p:nvPr>
        </p:nvSpPr>
        <p:spPr>
          <a:xfrm>
            <a:off x="4572000" y="2743200"/>
            <a:ext cx="3657600" cy="498016"/>
          </a:xfrm>
        </p:spPr>
        <p:txBody>
          <a:bodyPr wrap="square" lIns="0" tIns="18000" rIns="0" bIns="18000" anchor="ctr" anchorCtr="0">
            <a:spAutoFit/>
          </a:bodyPr>
          <a:lstStyle/>
          <a:p>
            <a:pPr marL="0"/>
            <a:r>
              <a:rPr lang="en-US" altLang="en-US" sz="3000" noProof="0" dirty="0">
                <a:latin typeface="Arial" panose="020B0604020202020204" pitchFamily="34" charset="0"/>
                <a:cs typeface="Arial" panose="020B0604020202020204" pitchFamily="34" charset="0"/>
              </a:rPr>
              <a:t>Chapter 59</a:t>
            </a:r>
            <a:endParaRPr lang="en-US" sz="3000" noProof="0" dirty="0">
              <a:latin typeface="Arial" panose="020B0604020202020204" pitchFamily="34" charset="0"/>
              <a:cs typeface="Arial" panose="020B0604020202020204" pitchFamily="34" charset="0"/>
            </a:endParaRPr>
          </a:p>
        </p:txBody>
      </p:sp>
      <p:sp>
        <p:nvSpPr>
          <p:cNvPr id="10" name="Content Placeholder 9">
            <a:extLst>
              <a:ext uri="{FF2B5EF4-FFF2-40B4-BE49-F238E27FC236}">
                <a16:creationId xmlns:a16="http://schemas.microsoft.com/office/drawing/2014/main" id="{35A873D2-A2ED-4ED8-8D16-043637C931D8}"/>
              </a:ext>
            </a:extLst>
          </p:cNvPr>
          <p:cNvSpPr>
            <a:spLocks noGrp="1"/>
          </p:cNvSpPr>
          <p:nvPr>
            <p:ph sz="quarter" idx="20"/>
          </p:nvPr>
        </p:nvSpPr>
        <p:spPr>
          <a:xfrm>
            <a:off x="4572000" y="3429000"/>
            <a:ext cx="3657600" cy="374906"/>
          </a:xfrm>
        </p:spPr>
        <p:txBody>
          <a:bodyPr wrap="square" lIns="0" tIns="18000" rIns="0" bIns="18000" anchor="ctr" anchorCtr="0">
            <a:spAutoFit/>
          </a:bodyPr>
          <a:lstStyle/>
          <a:p>
            <a:pPr marL="0"/>
            <a:r>
              <a:rPr lang="en-US" noProof="0" dirty="0">
                <a:effectLst/>
                <a:latin typeface="Arial" panose="020B0604020202020204" pitchFamily="34" charset="0"/>
                <a:cs typeface="Arial" panose="020B0604020202020204" pitchFamily="34" charset="0"/>
              </a:rPr>
              <a:t>Environmental Modern</a:t>
            </a:r>
            <a:endParaRPr lang="en-US" altLang="en-US" noProof="0" dirty="0">
              <a:latin typeface="Arial" panose="020B0604020202020204" pitchFamily="34" charset="0"/>
              <a:cs typeface="Arial" panose="020B0604020202020204" pitchFamily="34" charset="0"/>
            </a:endParaRPr>
          </a:p>
        </p:txBody>
      </p:sp>
      <p:sp>
        <p:nvSpPr>
          <p:cNvPr id="8" name="Content Placeholder 7">
            <a:extLst>
              <a:ext uri="{FF2B5EF4-FFF2-40B4-BE49-F238E27FC236}">
                <a16:creationId xmlns:a16="http://schemas.microsoft.com/office/drawing/2014/main" id="{B4BD3AFF-53C2-4E57-930B-4E01274E0EB3}"/>
              </a:ext>
            </a:extLst>
          </p:cNvPr>
          <p:cNvSpPr>
            <a:spLocks noGrp="1"/>
          </p:cNvSpPr>
          <p:nvPr>
            <p:ph sz="quarter" idx="21"/>
          </p:nvPr>
        </p:nvSpPr>
        <p:spPr>
          <a:xfrm>
            <a:off x="4572000" y="4038600"/>
            <a:ext cx="4114800" cy="344128"/>
          </a:xfrm>
        </p:spPr>
        <p:txBody>
          <a:bodyPr wrap="square" lIns="0" tIns="18000" rIns="0" bIns="18000" anchor="ctr" anchorCtr="0">
            <a:spAutoFit/>
          </a:bodyPr>
          <a:lstStyle/>
          <a:p>
            <a:pPr marL="0" indent="0">
              <a:buNone/>
            </a:pPr>
            <a:r>
              <a:rPr lang="en-US" sz="2000" noProof="0" dirty="0">
                <a:latin typeface="Arial" panose="020B0604020202020204" pitchFamily="34" charset="0"/>
                <a:cs typeface="Arial" panose="020B0604020202020204" pitchFamily="34" charset="0"/>
              </a:rPr>
              <a:t>1960s – 2000s</a:t>
            </a:r>
            <a:endParaRPr lang="en-US" altLang="en-US" sz="2000" noProof="0" dirty="0">
              <a:latin typeface="Arial" panose="020B0604020202020204" pitchFamily="34" charset="0"/>
              <a:ea typeface="Verdana" panose="020B0604030504040204" pitchFamily="34" charset="0"/>
              <a:cs typeface="Arial" panose="020B0604020202020204" pitchFamily="34" charset="0"/>
            </a:endParaRPr>
          </a:p>
        </p:txBody>
      </p:sp>
      <p:pic>
        <p:nvPicPr>
          <p:cNvPr id="18" name="Picture Placeholder 6" descr="Pearson Logo">
            <a:extLst>
              <a:ext uri="{FF2B5EF4-FFF2-40B4-BE49-F238E27FC236}">
                <a16:creationId xmlns:a16="http://schemas.microsoft.com/office/drawing/2014/main" id="{6388A048-C411-BC32-CF23-D35211748ADF}"/>
              </a:ext>
            </a:extLst>
          </p:cNvPr>
          <p:cNvPicPr>
            <a:picLocks noGrp="1" noChangeAspect="1"/>
          </p:cNvPicPr>
          <p:nvPr>
            <p:ph type="pic" sz="quarter" idx="19"/>
          </p:nvPr>
        </p:nvPicPr>
        <p:blipFill>
          <a:blip r:embed="rId4" cstate="print">
            <a:extLst>
              <a:ext uri="{28A0092B-C50C-407E-A947-70E740481C1C}">
                <a14:useLocalDpi xmlns:a14="http://schemas.microsoft.com/office/drawing/2010/main" val="0"/>
              </a:ext>
            </a:extLst>
          </a:blip>
          <a:stretch>
            <a:fillRect/>
          </a:stretch>
        </p:blipFill>
        <p:spPr>
          <a:xfrm>
            <a:off x="479234" y="6448763"/>
            <a:ext cx="1062701" cy="334858"/>
          </a:xfrm>
        </p:spPr>
      </p:pic>
      <p:sp>
        <p:nvSpPr>
          <p:cNvPr id="19" name="Content Placeholder 7">
            <a:extLst>
              <a:ext uri="{FF2B5EF4-FFF2-40B4-BE49-F238E27FC236}">
                <a16:creationId xmlns:a16="http://schemas.microsoft.com/office/drawing/2014/main" id="{BDE5F260-5E0A-D6D1-14B1-309C715433DE}"/>
              </a:ext>
            </a:extLst>
          </p:cNvPr>
          <p:cNvSpPr txBox="1">
            <a:spLocks/>
          </p:cNvSpPr>
          <p:nvPr/>
        </p:nvSpPr>
        <p:spPr>
          <a:xfrm>
            <a:off x="3810000" y="6491015"/>
            <a:ext cx="4876800" cy="221018"/>
          </a:xfrm>
          <a:prstGeom prst="rect">
            <a:avLst/>
          </a:prstGeom>
        </p:spPr>
        <p:txBody>
          <a:bodyPr vert="horz" wrap="square" lIns="0" tIns="18000" rIns="0" bIns="18000" rtlCol="0" anchor="ctr" anchorCtr="0">
            <a:spAutoFit/>
          </a:bodyPr>
          <a:lstStyle>
            <a:lvl1pPr marL="256032" indent="-256032" algn="l" defTabSz="914400" rtl="0" eaLnBrk="1" latinLnBrk="0" hangingPunct="1">
              <a:spcBef>
                <a:spcPts val="900"/>
              </a:spcBef>
              <a:buClr>
                <a:srgbClr val="007FA3"/>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altLang="en-US" sz="1200">
                <a:latin typeface="Verdana"/>
                <a:ea typeface="Verdana" panose="020B0604030504040204" pitchFamily="34" charset="0"/>
                <a:cs typeface="Verdana" panose="020B0604030504040204" pitchFamily="34" charset="0"/>
              </a:rPr>
              <a:t>Copyright © 2012 Pearson Education, Inc. All Rights Reserved</a:t>
            </a:r>
          </a:p>
        </p:txBody>
      </p:sp>
    </p:spTree>
    <p:extLst>
      <p:ext uri="{BB962C8B-B14F-4D97-AF65-F5344CB8AC3E}">
        <p14:creationId xmlns:p14="http://schemas.microsoft.com/office/powerpoint/2010/main" val="14910363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noProof="0" dirty="0"/>
              <a:t>59.5</a:t>
            </a:r>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14400"/>
            <a:ext cx="8220635" cy="528794"/>
          </a:xfrm>
        </p:spPr>
        <p:txBody>
          <a:bodyPr wrap="square" tIns="18000" bIns="18000" anchor="ctr">
            <a:spAutoFit/>
          </a:bodyPr>
          <a:lstStyle/>
          <a:p>
            <a:pPr marL="0" indent="0">
              <a:spcBef>
                <a:spcPts val="600"/>
              </a:spcBef>
              <a:buNone/>
            </a:pPr>
            <a:r>
              <a:rPr lang="en-US" altLang="en-US" sz="1600" noProof="0" dirty="0">
                <a:latin typeface="Arial" panose="020B0604020202020204" pitchFamily="34" charset="0"/>
                <a:cs typeface="Arial" panose="020B0604020202020204" pitchFamily="34" charset="0"/>
              </a:rPr>
              <a:t>Chapel of S. Ignatius, Seattle University, 1997; Seattle, Washington; Steven Holl. Environmental Modern.</a:t>
            </a:r>
            <a:endParaRPr lang="en-US" sz="1600" noProof="0" dirty="0">
              <a:latin typeface="Arial" panose="020B0604020202020204" pitchFamily="34" charset="0"/>
              <a:cs typeface="Arial" panose="020B0604020202020204" pitchFamily="34" charset="0"/>
            </a:endParaRPr>
          </a:p>
        </p:txBody>
      </p:sp>
      <p:pic>
        <p:nvPicPr>
          <p:cNvPr id="7" name="Picture Placeholder 6" descr="An exterior view of the Chapel of S. Ignatius depicts its characteristics. It has a plain facade wall. The entrance has a rectangle frame. The top story has different geometrical pattern buildings with glass windows.&#10;">
            <a:extLst>
              <a:ext uri="{FF2B5EF4-FFF2-40B4-BE49-F238E27FC236}">
                <a16:creationId xmlns:a16="http://schemas.microsoft.com/office/drawing/2014/main" id="{14829AC6-EC52-9236-34C2-26E13093282D}"/>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269" t="1129" r="-1"/>
          <a:stretch/>
        </p:blipFill>
        <p:spPr>
          <a:xfrm>
            <a:off x="1237128" y="1819834"/>
            <a:ext cx="6657443" cy="4428565"/>
          </a:xfrm>
        </p:spPr>
      </p:pic>
    </p:spTree>
    <p:extLst>
      <p:ext uri="{BB962C8B-B14F-4D97-AF65-F5344CB8AC3E}">
        <p14:creationId xmlns:p14="http://schemas.microsoft.com/office/powerpoint/2010/main" val="32146089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noProof="0" dirty="0"/>
              <a:t>59.6</a:t>
            </a:r>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14400"/>
            <a:ext cx="8220635" cy="775015"/>
          </a:xfrm>
        </p:spPr>
        <p:txBody>
          <a:bodyPr wrap="square" tIns="18000" bIns="18000" anchor="ctr">
            <a:spAutoFit/>
          </a:bodyPr>
          <a:lstStyle/>
          <a:p>
            <a:pPr marL="0" indent="0">
              <a:spcBef>
                <a:spcPts val="600"/>
              </a:spcBef>
              <a:buNone/>
            </a:pPr>
            <a:r>
              <a:rPr lang="en-US" altLang="en-US" sz="1600" noProof="0" dirty="0">
                <a:latin typeface="Arial" panose="020B0604020202020204" pitchFamily="34" charset="0"/>
                <a:cs typeface="Arial" panose="020B0604020202020204" pitchFamily="34" charset="0"/>
              </a:rPr>
              <a:t>Chesapeake Bay Foundation Building (Philip Merrill Environmental Center; </a:t>
            </a:r>
            <a:r>
              <a:rPr lang="en-US" altLang="en-US" sz="1600" spc="-200" noProof="0" dirty="0">
                <a:latin typeface="Arial" panose="020B0604020202020204" pitchFamily="34" charset="0"/>
                <a:cs typeface="Arial" panose="020B0604020202020204" pitchFamily="34" charset="0"/>
              </a:rPr>
              <a:t>L E </a:t>
            </a:r>
            <a:r>
              <a:rPr lang="en-US" altLang="en-US" sz="1600" spc="-200" noProof="0" dirty="0" err="1">
                <a:latin typeface="Arial" panose="020B0604020202020204" pitchFamily="34" charset="0"/>
                <a:cs typeface="Arial" panose="020B0604020202020204" pitchFamily="34" charset="0"/>
              </a:rPr>
              <a:t>E</a:t>
            </a:r>
            <a:r>
              <a:rPr lang="en-US" altLang="en-US" sz="1600" spc="-200" noProof="0" dirty="0">
                <a:latin typeface="Arial" panose="020B0604020202020204" pitchFamily="34" charset="0"/>
                <a:cs typeface="Arial" panose="020B0604020202020204" pitchFamily="34" charset="0"/>
              </a:rPr>
              <a:t> </a:t>
            </a:r>
            <a:r>
              <a:rPr lang="en-US" altLang="en-US" sz="1600" noProof="0" dirty="0">
                <a:latin typeface="Arial" panose="020B0604020202020204" pitchFamily="34" charset="0"/>
                <a:cs typeface="Arial" panose="020B0604020202020204" pitchFamily="34" charset="0"/>
              </a:rPr>
              <a:t>D Platinum), 2000; Annapolis, Maryland; Smith Group, interiors by Cheryl Brown. Environmental Modern.</a:t>
            </a:r>
            <a:endParaRPr lang="en-US" sz="1600" noProof="0" dirty="0">
              <a:latin typeface="Arial" panose="020B0604020202020204" pitchFamily="34" charset="0"/>
              <a:cs typeface="Arial" panose="020B0604020202020204" pitchFamily="34" charset="0"/>
            </a:endParaRPr>
          </a:p>
        </p:txBody>
      </p:sp>
      <p:pic>
        <p:nvPicPr>
          <p:cNvPr id="8" name="Picture Placeholder 7" descr="An exterior view of the Chesapeake Bay Foundation Building depicts its characteristics.&#10;Long description is available in notes, press F6.">
            <a:extLst>
              <a:ext uri="{FF2B5EF4-FFF2-40B4-BE49-F238E27FC236}">
                <a16:creationId xmlns:a16="http://schemas.microsoft.com/office/drawing/2014/main" id="{F86123B7-6F96-08CE-2A62-C130CC141D10}"/>
              </a:ext>
            </a:extLst>
          </p:cNvPr>
          <p:cNvPicPr>
            <a:picLocks noGrp="1" noChangeAspect="1"/>
          </p:cNvPicPr>
          <p:nvPr>
            <p:ph type="pic" sz="quarter" idx="21"/>
          </p:nvPr>
        </p:nvPicPr>
        <p:blipFill rotWithShape="1">
          <a:blip r:embed="rId3">
            <a:extLst>
              <a:ext uri="{28A0092B-C50C-407E-A947-70E740481C1C}">
                <a14:useLocalDpi xmlns:a14="http://schemas.microsoft.com/office/drawing/2010/main" val="0"/>
              </a:ext>
            </a:extLst>
          </a:blip>
          <a:srcRect l="362" t="1049"/>
          <a:stretch/>
        </p:blipFill>
        <p:spPr>
          <a:xfrm>
            <a:off x="806824" y="2241176"/>
            <a:ext cx="7575176" cy="3778624"/>
          </a:xfrm>
        </p:spPr>
      </p:pic>
    </p:spTree>
    <p:extLst>
      <p:ext uri="{BB962C8B-B14F-4D97-AF65-F5344CB8AC3E}">
        <p14:creationId xmlns:p14="http://schemas.microsoft.com/office/powerpoint/2010/main" val="35408272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noProof="0" dirty="0"/>
              <a:t>59.7</a:t>
            </a:r>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14400"/>
            <a:ext cx="8220635" cy="282573"/>
          </a:xfrm>
        </p:spPr>
        <p:txBody>
          <a:bodyPr wrap="square" tIns="18000" bIns="18000" anchor="ctr">
            <a:spAutoFit/>
          </a:bodyPr>
          <a:lstStyle/>
          <a:p>
            <a:pPr marL="0" indent="0">
              <a:spcBef>
                <a:spcPts val="600"/>
              </a:spcBef>
              <a:buNone/>
            </a:pPr>
            <a:r>
              <a:rPr lang="en-US" altLang="en-US" sz="1600" noProof="0" dirty="0">
                <a:latin typeface="Arial" panose="020B0604020202020204" pitchFamily="34" charset="0"/>
                <a:cs typeface="Arial" panose="020B0604020202020204" pitchFamily="34" charset="0"/>
              </a:rPr>
              <a:t>The Eden Project, 2001; </a:t>
            </a:r>
            <a:r>
              <a:rPr lang="en-US" altLang="en-US" sz="1600" noProof="0" dirty="0" err="1">
                <a:latin typeface="Arial" panose="020B0604020202020204" pitchFamily="34" charset="0"/>
                <a:cs typeface="Arial" panose="020B0604020202020204" pitchFamily="34" charset="0"/>
              </a:rPr>
              <a:t>Bodelva</a:t>
            </a:r>
            <a:r>
              <a:rPr lang="en-US" altLang="en-US" sz="1600" noProof="0" dirty="0">
                <a:latin typeface="Arial" panose="020B0604020202020204" pitchFamily="34" charset="0"/>
                <a:cs typeface="Arial" panose="020B0604020202020204" pitchFamily="34" charset="0"/>
              </a:rPr>
              <a:t>, S. Austell, England; Nicholas Grimshaw.</a:t>
            </a:r>
            <a:endParaRPr lang="en-US" sz="1600" noProof="0" dirty="0">
              <a:latin typeface="Arial" panose="020B0604020202020204" pitchFamily="34" charset="0"/>
              <a:cs typeface="Arial" panose="020B0604020202020204" pitchFamily="34" charset="0"/>
            </a:endParaRPr>
          </a:p>
        </p:txBody>
      </p:sp>
      <p:pic>
        <p:nvPicPr>
          <p:cNvPr id="7" name="Picture Placeholder 6" descr="The Eden project depicts six glass domes of different sizes and has hexagonal patterns on their surface. &#10;">
            <a:extLst>
              <a:ext uri="{FF2B5EF4-FFF2-40B4-BE49-F238E27FC236}">
                <a16:creationId xmlns:a16="http://schemas.microsoft.com/office/drawing/2014/main" id="{39624B96-8388-69A9-93ED-6186D3560E03}"/>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762" t="832"/>
          <a:stretch/>
        </p:blipFill>
        <p:spPr>
          <a:xfrm>
            <a:off x="1344706" y="1488141"/>
            <a:ext cx="6419035" cy="4808750"/>
          </a:xfrm>
        </p:spPr>
      </p:pic>
    </p:spTree>
    <p:extLst>
      <p:ext uri="{BB962C8B-B14F-4D97-AF65-F5344CB8AC3E}">
        <p14:creationId xmlns:p14="http://schemas.microsoft.com/office/powerpoint/2010/main" val="36850361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noProof="0" dirty="0"/>
              <a:t>59.8</a:t>
            </a:r>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14400"/>
            <a:ext cx="8220635" cy="775015"/>
          </a:xfrm>
        </p:spPr>
        <p:txBody>
          <a:bodyPr wrap="square" tIns="18000" bIns="18000" anchor="ctr">
            <a:spAutoFit/>
          </a:bodyPr>
          <a:lstStyle/>
          <a:p>
            <a:pPr marL="0" indent="0">
              <a:spcBef>
                <a:spcPts val="600"/>
              </a:spcBef>
              <a:buNone/>
            </a:pPr>
            <a:r>
              <a:rPr lang="en-US" altLang="en-US" sz="1600" noProof="0" dirty="0">
                <a:latin typeface="Arial" panose="020B0604020202020204" pitchFamily="34" charset="0"/>
                <a:cs typeface="Arial" panose="020B0604020202020204" pitchFamily="34" charset="0"/>
              </a:rPr>
              <a:t>National Museum of the American Indian, 2004; Washington, D.C.; Douglas Cardinal, </a:t>
            </a:r>
            <a:r>
              <a:rPr lang="en-US" altLang="en-US" sz="1600" spc="-200" noProof="0" dirty="0">
                <a:latin typeface="Arial" panose="020B0604020202020204" pitchFamily="34" charset="0"/>
                <a:cs typeface="Arial" panose="020B0604020202020204" pitchFamily="34" charset="0"/>
              </a:rPr>
              <a:t>G B Q </a:t>
            </a:r>
            <a:r>
              <a:rPr lang="en-US" altLang="en-US" sz="1600" noProof="0" dirty="0">
                <a:latin typeface="Arial" panose="020B0604020202020204" pitchFamily="34" charset="0"/>
                <a:cs typeface="Arial" panose="020B0604020202020204" pitchFamily="34" charset="0"/>
              </a:rPr>
              <a:t>C Architects, Jones &amp; Jones, </a:t>
            </a:r>
            <a:r>
              <a:rPr lang="en-US" altLang="en-US" sz="1600" noProof="0" dirty="0" err="1">
                <a:latin typeface="Arial" panose="020B0604020202020204" pitchFamily="34" charset="0"/>
                <a:cs typeface="Arial" panose="020B0604020202020204" pitchFamily="34" charset="0"/>
              </a:rPr>
              <a:t>SmithGroup</a:t>
            </a:r>
            <a:r>
              <a:rPr lang="en-US" altLang="en-US" sz="1600" noProof="0" dirty="0">
                <a:latin typeface="Arial" panose="020B0604020202020204" pitchFamily="34" charset="0"/>
                <a:cs typeface="Arial" panose="020B0604020202020204" pitchFamily="34" charset="0"/>
              </a:rPr>
              <a:t>, </a:t>
            </a:r>
            <a:r>
              <a:rPr lang="en-US" altLang="en-US" sz="1600" noProof="0" dirty="0" err="1">
                <a:latin typeface="Arial" panose="020B0604020202020204" pitchFamily="34" charset="0"/>
                <a:cs typeface="Arial" panose="020B0604020202020204" pitchFamily="34" charset="0"/>
              </a:rPr>
              <a:t>Polshek</a:t>
            </a:r>
            <a:r>
              <a:rPr lang="en-US" altLang="en-US" sz="1600" noProof="0" dirty="0">
                <a:latin typeface="Arial" panose="020B0604020202020204" pitchFamily="34" charset="0"/>
                <a:cs typeface="Arial" panose="020B0604020202020204" pitchFamily="34" charset="0"/>
              </a:rPr>
              <a:t> Partnership, and the Native America Design Collaborative. Environmental Modern.</a:t>
            </a:r>
            <a:endParaRPr lang="en-US" sz="1600" noProof="0" dirty="0">
              <a:latin typeface="Arial" panose="020B0604020202020204" pitchFamily="34" charset="0"/>
              <a:cs typeface="Arial" panose="020B0604020202020204" pitchFamily="34" charset="0"/>
            </a:endParaRPr>
          </a:p>
        </p:txBody>
      </p:sp>
      <p:pic>
        <p:nvPicPr>
          <p:cNvPr id="8" name="Picture Placeholder 7" descr="An exterior view of the National Museum of the American Indian depicts its characteristics.&#10;Long description is available in notes, press F6.">
            <a:extLst>
              <a:ext uri="{FF2B5EF4-FFF2-40B4-BE49-F238E27FC236}">
                <a16:creationId xmlns:a16="http://schemas.microsoft.com/office/drawing/2014/main" id="{FDF35A46-F690-7467-FFC3-FE087812C6C2}"/>
              </a:ext>
            </a:extLst>
          </p:cNvPr>
          <p:cNvPicPr>
            <a:picLocks noGrp="1" noChangeAspect="1"/>
          </p:cNvPicPr>
          <p:nvPr>
            <p:ph type="pic" sz="quarter" idx="21"/>
          </p:nvPr>
        </p:nvPicPr>
        <p:blipFill rotWithShape="1">
          <a:blip r:embed="rId3">
            <a:extLst>
              <a:ext uri="{28A0092B-C50C-407E-A947-70E740481C1C}">
                <a14:useLocalDpi xmlns:a14="http://schemas.microsoft.com/office/drawing/2010/main" val="0"/>
              </a:ext>
            </a:extLst>
          </a:blip>
          <a:srcRect l="404" t="1186" r="-1" b="1"/>
          <a:stretch/>
        </p:blipFill>
        <p:spPr>
          <a:xfrm>
            <a:off x="1515035" y="2106706"/>
            <a:ext cx="6138814" cy="4107058"/>
          </a:xfrm>
        </p:spPr>
      </p:pic>
    </p:spTree>
    <p:extLst>
      <p:ext uri="{BB962C8B-B14F-4D97-AF65-F5344CB8AC3E}">
        <p14:creationId xmlns:p14="http://schemas.microsoft.com/office/powerpoint/2010/main" val="40060457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noProof="0" dirty="0"/>
              <a:t>59.9</a:t>
            </a:r>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842704"/>
            <a:ext cx="8220635" cy="775015"/>
          </a:xfrm>
        </p:spPr>
        <p:txBody>
          <a:bodyPr wrap="square" tIns="18000" bIns="18000" anchor="ctr">
            <a:spAutoFit/>
          </a:bodyPr>
          <a:lstStyle/>
          <a:p>
            <a:pPr marL="0" indent="0">
              <a:spcBef>
                <a:spcPts val="600"/>
              </a:spcBef>
              <a:buNone/>
            </a:pPr>
            <a:r>
              <a:rPr lang="en-US" altLang="en-US" sz="1600" noProof="0" dirty="0">
                <a:latin typeface="Arial" panose="020B0604020202020204" pitchFamily="34" charset="0"/>
                <a:cs typeface="Arial" panose="020B0604020202020204" pitchFamily="34" charset="0"/>
              </a:rPr>
              <a:t>Hearst Building (</a:t>
            </a:r>
            <a:r>
              <a:rPr lang="en-US" altLang="en-US" sz="1600" spc="-200" noProof="0" dirty="0">
                <a:latin typeface="Arial" panose="020B0604020202020204" pitchFamily="34" charset="0"/>
                <a:cs typeface="Arial" panose="020B0604020202020204" pitchFamily="34" charset="0"/>
              </a:rPr>
              <a:t>L E </a:t>
            </a:r>
            <a:r>
              <a:rPr lang="en-US" altLang="en-US" sz="1600" spc="-200" noProof="0" dirty="0" err="1">
                <a:latin typeface="Arial" panose="020B0604020202020204" pitchFamily="34" charset="0"/>
                <a:cs typeface="Arial" panose="020B0604020202020204" pitchFamily="34" charset="0"/>
              </a:rPr>
              <a:t>E</a:t>
            </a:r>
            <a:r>
              <a:rPr lang="en-US" altLang="en-US" sz="1600" spc="-200" noProof="0" dirty="0">
                <a:latin typeface="Arial" panose="020B0604020202020204" pitchFamily="34" charset="0"/>
                <a:cs typeface="Arial" panose="020B0604020202020204" pitchFamily="34" charset="0"/>
              </a:rPr>
              <a:t> </a:t>
            </a:r>
            <a:r>
              <a:rPr lang="en-US" altLang="en-US" sz="1600" noProof="0" dirty="0">
                <a:latin typeface="Arial" panose="020B0604020202020204" pitchFamily="34" charset="0"/>
                <a:cs typeface="Arial" panose="020B0604020202020204" pitchFamily="34" charset="0"/>
              </a:rPr>
              <a:t>D Gold), 2006; New York, New York; Foster and Partners with Adamson Associates. Original lower façade by Joseph Urban, 1920s. Environmental Modern.</a:t>
            </a:r>
            <a:endParaRPr lang="en-US" sz="1600" noProof="0" dirty="0">
              <a:latin typeface="Arial" panose="020B0604020202020204" pitchFamily="34" charset="0"/>
              <a:cs typeface="Arial" panose="020B0604020202020204" pitchFamily="34" charset="0"/>
            </a:endParaRPr>
          </a:p>
        </p:txBody>
      </p:sp>
      <p:pic>
        <p:nvPicPr>
          <p:cNvPr id="8" name="Picture Placeholder 7" descr="An exterior view of the Hearst building depicts its characteristics. &#10;Long description is available in notes, press F6.">
            <a:extLst>
              <a:ext uri="{FF2B5EF4-FFF2-40B4-BE49-F238E27FC236}">
                <a16:creationId xmlns:a16="http://schemas.microsoft.com/office/drawing/2014/main" id="{698220B0-15DC-A503-E90A-32ED5EB063BF}"/>
              </a:ext>
            </a:extLst>
          </p:cNvPr>
          <p:cNvPicPr>
            <a:picLocks noGrp="1" noChangeAspect="1"/>
          </p:cNvPicPr>
          <p:nvPr>
            <p:ph type="pic" sz="quarter" idx="21"/>
          </p:nvPr>
        </p:nvPicPr>
        <p:blipFill rotWithShape="1">
          <a:blip r:embed="rId3">
            <a:extLst>
              <a:ext uri="{28A0092B-C50C-407E-A947-70E740481C1C}">
                <a14:useLocalDpi xmlns:a14="http://schemas.microsoft.com/office/drawing/2010/main" val="0"/>
              </a:ext>
            </a:extLst>
          </a:blip>
          <a:srcRect l="1204" t="414" r="1"/>
          <a:stretch/>
        </p:blipFill>
        <p:spPr>
          <a:xfrm>
            <a:off x="3200400" y="1649506"/>
            <a:ext cx="2743200" cy="4675094"/>
          </a:xfrm>
        </p:spPr>
      </p:pic>
    </p:spTree>
    <p:extLst>
      <p:ext uri="{BB962C8B-B14F-4D97-AF65-F5344CB8AC3E}">
        <p14:creationId xmlns:p14="http://schemas.microsoft.com/office/powerpoint/2010/main" val="25696249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noProof="0" dirty="0"/>
              <a:t>59.10</a:t>
            </a:r>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14400"/>
            <a:ext cx="8220635" cy="528794"/>
          </a:xfrm>
        </p:spPr>
        <p:txBody>
          <a:bodyPr wrap="square" tIns="18000" bIns="18000" anchor="ctr">
            <a:spAutoFit/>
          </a:bodyPr>
          <a:lstStyle/>
          <a:p>
            <a:pPr marL="0" indent="0">
              <a:spcBef>
                <a:spcPts val="600"/>
              </a:spcBef>
              <a:buNone/>
            </a:pPr>
            <a:r>
              <a:rPr lang="en-US" altLang="en-US" sz="1600" noProof="0" dirty="0">
                <a:latin typeface="Arial" panose="020B0604020202020204" pitchFamily="34" charset="0"/>
                <a:cs typeface="Arial" panose="020B0604020202020204" pitchFamily="34" charset="0"/>
              </a:rPr>
              <a:t>Alberici Redevelopment Corporation (</a:t>
            </a:r>
            <a:r>
              <a:rPr lang="en-US" altLang="en-US" sz="1600" spc="-200" noProof="0" dirty="0">
                <a:latin typeface="Arial" panose="020B0604020202020204" pitchFamily="34" charset="0"/>
                <a:cs typeface="Arial" panose="020B0604020202020204" pitchFamily="34" charset="0"/>
              </a:rPr>
              <a:t>L E </a:t>
            </a:r>
            <a:r>
              <a:rPr lang="en-US" altLang="en-US" sz="1600" spc="-200" noProof="0" dirty="0" err="1">
                <a:latin typeface="Arial" panose="020B0604020202020204" pitchFamily="34" charset="0"/>
                <a:cs typeface="Arial" panose="020B0604020202020204" pitchFamily="34" charset="0"/>
              </a:rPr>
              <a:t>E</a:t>
            </a:r>
            <a:r>
              <a:rPr lang="en-US" altLang="en-US" sz="1600" spc="-200" noProof="0" dirty="0">
                <a:latin typeface="Arial" panose="020B0604020202020204" pitchFamily="34" charset="0"/>
                <a:cs typeface="Arial" panose="020B0604020202020204" pitchFamily="34" charset="0"/>
              </a:rPr>
              <a:t> </a:t>
            </a:r>
            <a:r>
              <a:rPr lang="en-US" altLang="en-US" sz="1600" noProof="0" dirty="0">
                <a:latin typeface="Arial" panose="020B0604020202020204" pitchFamily="34" charset="0"/>
                <a:cs typeface="Arial" panose="020B0604020202020204" pitchFamily="34" charset="0"/>
              </a:rPr>
              <a:t>D Platinum), 2002; St. Louis, Missouri; Mackey Mitchell Associates with </a:t>
            </a:r>
            <a:r>
              <a:rPr lang="en-US" altLang="en-US" sz="1600" noProof="0" dirty="0" err="1">
                <a:latin typeface="Arial" panose="020B0604020202020204" pitchFamily="34" charset="0"/>
                <a:cs typeface="Arial" panose="020B0604020202020204" pitchFamily="34" charset="0"/>
              </a:rPr>
              <a:t>Vertegy</a:t>
            </a:r>
            <a:r>
              <a:rPr lang="en-US" altLang="en-US" sz="1600" noProof="0" dirty="0">
                <a:latin typeface="Arial" panose="020B0604020202020204" pitchFamily="34" charset="0"/>
                <a:cs typeface="Arial" panose="020B0604020202020204" pitchFamily="34" charset="0"/>
              </a:rPr>
              <a:t> as integrated design manager. Environmental Modern.</a:t>
            </a:r>
            <a:endParaRPr lang="en-US" sz="1600" noProof="0" dirty="0">
              <a:latin typeface="Arial" panose="020B0604020202020204" pitchFamily="34" charset="0"/>
              <a:cs typeface="Arial" panose="020B0604020202020204" pitchFamily="34" charset="0"/>
            </a:endParaRPr>
          </a:p>
        </p:txBody>
      </p:sp>
      <p:pic>
        <p:nvPicPr>
          <p:cNvPr id="10" name="Picture Placeholder 9" descr="An exterior view of the Alberici Redevelopment Corporation building has a large symmetrical structure. The metal frames attach to the top story of the building. The facade has rectangle windows.&#10;">
            <a:extLst>
              <a:ext uri="{FF2B5EF4-FFF2-40B4-BE49-F238E27FC236}">
                <a16:creationId xmlns:a16="http://schemas.microsoft.com/office/drawing/2014/main" id="{89895421-B159-0EF5-AC27-A96DA5C3BC0D}"/>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1076" t="889"/>
          <a:stretch/>
        </p:blipFill>
        <p:spPr>
          <a:xfrm>
            <a:off x="654424" y="2805953"/>
            <a:ext cx="4120199" cy="3089564"/>
          </a:xfrm>
        </p:spPr>
      </p:pic>
      <p:pic>
        <p:nvPicPr>
          <p:cNvPr id="12" name="Picture Placeholder 11" descr="An interior view of the Alberici Redevelopment Corporation building has wooden walls and stairs with glass railings. The wooden pedestal holds the stairs.&#10;">
            <a:extLst>
              <a:ext uri="{FF2B5EF4-FFF2-40B4-BE49-F238E27FC236}">
                <a16:creationId xmlns:a16="http://schemas.microsoft.com/office/drawing/2014/main" id="{E2C07D56-745A-9669-4650-926EAEEF3A3D}"/>
              </a:ext>
            </a:extLst>
          </p:cNvPr>
          <p:cNvPicPr>
            <a:picLocks noGrp="1" noChangeAspect="1"/>
          </p:cNvPicPr>
          <p:nvPr>
            <p:ph type="pic" sz="quarter" idx="16"/>
          </p:nvPr>
        </p:nvPicPr>
        <p:blipFill rotWithShape="1">
          <a:blip r:embed="rId3">
            <a:extLst>
              <a:ext uri="{28A0092B-C50C-407E-A947-70E740481C1C}">
                <a14:useLocalDpi xmlns:a14="http://schemas.microsoft.com/office/drawing/2010/main" val="0"/>
              </a:ext>
            </a:extLst>
          </a:blip>
          <a:srcRect l="1242" t="755"/>
          <a:stretch/>
        </p:blipFill>
        <p:spPr>
          <a:xfrm>
            <a:off x="5145741" y="1783976"/>
            <a:ext cx="3206818" cy="4124988"/>
          </a:xfrm>
        </p:spPr>
      </p:pic>
    </p:spTree>
    <p:extLst>
      <p:ext uri="{BB962C8B-B14F-4D97-AF65-F5344CB8AC3E}">
        <p14:creationId xmlns:p14="http://schemas.microsoft.com/office/powerpoint/2010/main" val="10862970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noProof="0" dirty="0"/>
              <a:t>59.11</a:t>
            </a:r>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14400"/>
            <a:ext cx="8220635" cy="528794"/>
          </a:xfrm>
        </p:spPr>
        <p:txBody>
          <a:bodyPr wrap="square" tIns="18000" bIns="18000" anchor="ctr">
            <a:spAutoFit/>
          </a:bodyPr>
          <a:lstStyle/>
          <a:p>
            <a:pPr marL="0" indent="0">
              <a:spcBef>
                <a:spcPts val="600"/>
              </a:spcBef>
              <a:buNone/>
            </a:pPr>
            <a:r>
              <a:rPr lang="en-US" altLang="en-US" sz="1600" noProof="0" dirty="0">
                <a:latin typeface="Arial" panose="020B0604020202020204" pitchFamily="34" charset="0"/>
                <a:cs typeface="Arial" panose="020B0604020202020204" pitchFamily="34" charset="0"/>
              </a:rPr>
              <a:t>House, James Hubbell Compound, c. 1990s; Santa Ysabel, California; James Hubbell, Designer. Environmental Modern.</a:t>
            </a:r>
            <a:endParaRPr lang="en-US" sz="1600" noProof="0" dirty="0">
              <a:latin typeface="Arial" panose="020B0604020202020204" pitchFamily="34" charset="0"/>
              <a:cs typeface="Arial" panose="020B0604020202020204" pitchFamily="34" charset="0"/>
            </a:endParaRPr>
          </a:p>
        </p:txBody>
      </p:sp>
      <p:pic>
        <p:nvPicPr>
          <p:cNvPr id="9" name="Picture Placeholder 8" descr="An exterior view of the House, James Hubbell Compound has an asymmetrical structure. It has arched entrances and a sculptural shape.&#10;">
            <a:extLst>
              <a:ext uri="{FF2B5EF4-FFF2-40B4-BE49-F238E27FC236}">
                <a16:creationId xmlns:a16="http://schemas.microsoft.com/office/drawing/2014/main" id="{2AC241DF-7FA1-FDF7-2A5D-C13365B31CEF}"/>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287" t="754"/>
          <a:stretch/>
        </p:blipFill>
        <p:spPr>
          <a:xfrm>
            <a:off x="1295400" y="1752600"/>
            <a:ext cx="6750424" cy="4437529"/>
          </a:xfrm>
        </p:spPr>
      </p:pic>
    </p:spTree>
    <p:extLst>
      <p:ext uri="{BB962C8B-B14F-4D97-AF65-F5344CB8AC3E}">
        <p14:creationId xmlns:p14="http://schemas.microsoft.com/office/powerpoint/2010/main" val="36860805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79763D9-0C93-6147-FBC2-1CF4A84FB27E}"/>
              </a:ext>
            </a:extLst>
          </p:cNvPr>
          <p:cNvSpPr>
            <a:spLocks noGrp="1"/>
          </p:cNvSpPr>
          <p:nvPr>
            <p:ph type="title"/>
          </p:nvPr>
        </p:nvSpPr>
        <p:spPr>
          <a:xfrm>
            <a:off x="471600" y="144000"/>
            <a:ext cx="8215200" cy="590349"/>
          </a:xfrm>
        </p:spPr>
        <p:txBody>
          <a:bodyPr tIns="18000" bIns="18000" anchor="ctr" anchorCtr="0">
            <a:spAutoFit/>
          </a:bodyPr>
          <a:lstStyle/>
          <a:p>
            <a:pPr>
              <a:spcBef>
                <a:spcPts val="600"/>
              </a:spcBef>
            </a:pPr>
            <a:r>
              <a:rPr lang="en-US" noProof="0" dirty="0"/>
              <a:t>59.12 </a:t>
            </a:r>
            <a:r>
              <a:rPr lang="en-US" sz="2800" noProof="0" dirty="0"/>
              <a:t>(1 of 2)</a:t>
            </a:r>
          </a:p>
        </p:txBody>
      </p:sp>
      <p:sp>
        <p:nvSpPr>
          <p:cNvPr id="5" name="Content Placeholder 4">
            <a:extLst>
              <a:ext uri="{FF2B5EF4-FFF2-40B4-BE49-F238E27FC236}">
                <a16:creationId xmlns:a16="http://schemas.microsoft.com/office/drawing/2014/main" id="{9636C8EC-DE29-4F0E-7169-3852C0FA3432}"/>
              </a:ext>
            </a:extLst>
          </p:cNvPr>
          <p:cNvSpPr>
            <a:spLocks noGrp="1"/>
          </p:cNvSpPr>
          <p:nvPr>
            <p:ph sz="quarter" idx="13"/>
          </p:nvPr>
        </p:nvSpPr>
        <p:spPr>
          <a:xfrm>
            <a:off x="468000" y="863487"/>
            <a:ext cx="8222400" cy="775015"/>
          </a:xfrm>
        </p:spPr>
        <p:txBody>
          <a:bodyPr wrap="square" tIns="18000" bIns="18000" anchor="ctr" anchorCtr="0">
            <a:spAutoFit/>
          </a:bodyPr>
          <a:lstStyle/>
          <a:p>
            <a:pPr marL="0" indent="0">
              <a:spcBef>
                <a:spcPts val="600"/>
              </a:spcBef>
              <a:buNone/>
            </a:pPr>
            <a:r>
              <a:rPr lang="en-US" altLang="en-US" sz="1600" noProof="0" dirty="0">
                <a:latin typeface="Arial" panose="020B0604020202020204" pitchFamily="34" charset="0"/>
                <a:cs typeface="Arial" panose="020B0604020202020204" pitchFamily="34" charset="0"/>
              </a:rPr>
              <a:t>Sustainable House, Solar Decathlon Design Competition, floor plan, and interior, 2005; Washington D.C. Virginia Tech University Design Team and Faculty. Environmental Modern.</a:t>
            </a:r>
            <a:endParaRPr lang="en-US" sz="1600" noProof="0" dirty="0">
              <a:latin typeface="Arial" panose="020B0604020202020204" pitchFamily="34" charset="0"/>
              <a:cs typeface="Arial" panose="020B0604020202020204" pitchFamily="34" charset="0"/>
            </a:endParaRPr>
          </a:p>
        </p:txBody>
      </p:sp>
      <p:pic>
        <p:nvPicPr>
          <p:cNvPr id="13" name="Picture Placeholder 12" descr="An exterior view of a sustainable house has a slanting roof and rectangular windows on the symmetrical building.&#10;">
            <a:extLst>
              <a:ext uri="{FF2B5EF4-FFF2-40B4-BE49-F238E27FC236}">
                <a16:creationId xmlns:a16="http://schemas.microsoft.com/office/drawing/2014/main" id="{501D6D19-52FC-E4A0-DD1C-3E0F7ABEEB09}"/>
              </a:ext>
            </a:extLst>
          </p:cNvPr>
          <p:cNvPicPr>
            <a:picLocks noGrp="1" noChangeAspect="1"/>
          </p:cNvPicPr>
          <p:nvPr>
            <p:ph type="pic" sz="quarter" idx="18"/>
          </p:nvPr>
        </p:nvPicPr>
        <p:blipFill rotWithShape="1">
          <a:blip r:embed="rId2">
            <a:extLst>
              <a:ext uri="{28A0092B-C50C-407E-A947-70E740481C1C}">
                <a14:useLocalDpi xmlns:a14="http://schemas.microsoft.com/office/drawing/2010/main" val="0"/>
              </a:ext>
            </a:extLst>
          </a:blip>
          <a:srcRect l="805" t="1696" b="-1"/>
          <a:stretch/>
        </p:blipFill>
        <p:spPr>
          <a:xfrm>
            <a:off x="941294" y="1829201"/>
            <a:ext cx="3310792" cy="2422115"/>
          </a:xfrm>
        </p:spPr>
      </p:pic>
      <p:pic>
        <p:nvPicPr>
          <p:cNvPr id="15" name="Picture Placeholder 14" descr="An interior view of the sustainable house has a slanting roof. The hall has long dining tables, chairs, a sofa, and hanging lamps.&#10;">
            <a:extLst>
              <a:ext uri="{FF2B5EF4-FFF2-40B4-BE49-F238E27FC236}">
                <a16:creationId xmlns:a16="http://schemas.microsoft.com/office/drawing/2014/main" id="{9B09B535-5E28-1EC2-9352-807C8F61D57E}"/>
              </a:ext>
            </a:extLst>
          </p:cNvPr>
          <p:cNvPicPr>
            <a:picLocks noGrp="1" noChangeAspect="1"/>
          </p:cNvPicPr>
          <p:nvPr>
            <p:ph type="pic" sz="quarter" idx="19"/>
          </p:nvPr>
        </p:nvPicPr>
        <p:blipFill rotWithShape="1">
          <a:blip r:embed="rId3">
            <a:extLst>
              <a:ext uri="{28A0092B-C50C-407E-A947-70E740481C1C}">
                <a14:useLocalDpi xmlns:a14="http://schemas.microsoft.com/office/drawing/2010/main" val="0"/>
              </a:ext>
            </a:extLst>
          </a:blip>
          <a:srcRect l="774" t="772"/>
          <a:stretch/>
        </p:blipFill>
        <p:spPr>
          <a:xfrm>
            <a:off x="4814046" y="1802307"/>
            <a:ext cx="3720353" cy="2405833"/>
          </a:xfrm>
        </p:spPr>
      </p:pic>
      <p:pic>
        <p:nvPicPr>
          <p:cNvPr id="17" name="Picture Placeholder 16" descr="A floor plan of the sustainable house has a deck, entry, living room, kitchen, bathroom, and bedroom.&#10;">
            <a:extLst>
              <a:ext uri="{FF2B5EF4-FFF2-40B4-BE49-F238E27FC236}">
                <a16:creationId xmlns:a16="http://schemas.microsoft.com/office/drawing/2014/main" id="{3DA2BEFD-BCC6-2D6E-770B-6D5CB77EF6B9}"/>
              </a:ext>
            </a:extLst>
          </p:cNvPr>
          <p:cNvPicPr>
            <a:picLocks noGrp="1" noChangeAspect="1"/>
          </p:cNvPicPr>
          <p:nvPr>
            <p:ph type="pic" sz="quarter" idx="20"/>
          </p:nvPr>
        </p:nvPicPr>
        <p:blipFill rotWithShape="1">
          <a:blip r:embed="rId4">
            <a:extLst>
              <a:ext uri="{28A0092B-C50C-407E-A947-70E740481C1C}">
                <a14:useLocalDpi xmlns:a14="http://schemas.microsoft.com/office/drawing/2010/main" val="0"/>
              </a:ext>
            </a:extLst>
          </a:blip>
          <a:srcRect l="1025" t="1573"/>
          <a:stretch/>
        </p:blipFill>
        <p:spPr>
          <a:xfrm>
            <a:off x="3077612" y="4495800"/>
            <a:ext cx="3003176" cy="1972235"/>
          </a:xfrm>
        </p:spPr>
      </p:pic>
    </p:spTree>
    <p:extLst>
      <p:ext uri="{BB962C8B-B14F-4D97-AF65-F5344CB8AC3E}">
        <p14:creationId xmlns:p14="http://schemas.microsoft.com/office/powerpoint/2010/main" val="34126065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p:cNvSpPr>
            <a:spLocks noGrp="1"/>
          </p:cNvSpPr>
          <p:nvPr>
            <p:ph type="title"/>
          </p:nvPr>
        </p:nvSpPr>
        <p:spPr>
          <a:xfrm>
            <a:off x="465826" y="152766"/>
            <a:ext cx="8220235" cy="590349"/>
          </a:xfrm>
        </p:spPr>
        <p:txBody>
          <a:bodyPr wrap="square" tIns="18000" bIns="18000" anchor="ctr" anchorCtr="0">
            <a:spAutoFit/>
          </a:bodyPr>
          <a:lstStyle/>
          <a:p>
            <a:r>
              <a:rPr lang="en-US" sz="3600" cap="none" noProof="0" dirty="0"/>
              <a:t>Interiors</a:t>
            </a:r>
            <a:endParaRPr lang="en-US" sz="2800" noProof="0" dirty="0"/>
          </a:p>
        </p:txBody>
      </p:sp>
      <p:sp>
        <p:nvSpPr>
          <p:cNvPr id="20" name="Content Placeholder 19"/>
          <p:cNvSpPr>
            <a:spLocks noGrp="1"/>
          </p:cNvSpPr>
          <p:nvPr>
            <p:ph sz="quarter" idx="13"/>
          </p:nvPr>
        </p:nvSpPr>
        <p:spPr>
          <a:xfrm>
            <a:off x="466565" y="990600"/>
            <a:ext cx="8220235" cy="4976165"/>
          </a:xfrm>
        </p:spPr>
        <p:txBody>
          <a:bodyPr wrap="square" tIns="18000" bIns="18000" anchor="ctr" anchorCtr="0">
            <a:spAutoFit/>
          </a:bodyPr>
          <a:lstStyle/>
          <a:p>
            <a:r>
              <a:rPr lang="en-US" altLang="en-US" sz="2200" noProof="0" dirty="0">
                <a:ea typeface="ＭＳ Ｐゴシック" panose="020B0600070205080204" pitchFamily="34" charset="-128"/>
              </a:rPr>
              <a:t>Aesthetically pleasing interior environments that respond to &amp; support human needs &amp; functions</a:t>
            </a:r>
          </a:p>
          <a:p>
            <a:pPr lvl="1"/>
            <a:r>
              <a:rPr lang="en-US" altLang="en-US" sz="2200" noProof="0" dirty="0">
                <a:ea typeface="ＭＳ Ｐゴシック" panose="020B0600070205080204" pitchFamily="34" charset="-128"/>
              </a:rPr>
              <a:t>Designs vary in response to environmental concerns</a:t>
            </a:r>
          </a:p>
          <a:p>
            <a:pPr lvl="1"/>
            <a:r>
              <a:rPr lang="en-US" altLang="en-US" sz="2200" noProof="0" dirty="0">
                <a:ea typeface="ＭＳ Ｐゴシック" panose="020B0600070205080204" pitchFamily="34" charset="-128"/>
              </a:rPr>
              <a:t>Nonresidential—health, safety, welfare important</a:t>
            </a:r>
          </a:p>
          <a:p>
            <a:pPr lvl="1"/>
            <a:r>
              <a:rPr lang="en-US" altLang="en-US" sz="2200" noProof="0" dirty="0">
                <a:ea typeface="ＭＳ Ｐゴシック" panose="020B0600070205080204" pitchFamily="34" charset="-128"/>
              </a:rPr>
              <a:t>Integrate exterior &amp; interior designs, materials</a:t>
            </a:r>
          </a:p>
          <a:p>
            <a:r>
              <a:rPr lang="en-US" altLang="en-US" sz="2200" spc="-300" noProof="0" dirty="0">
                <a:ea typeface="ＭＳ Ｐゴシック" panose="020B0600070205080204" pitchFamily="34" charset="-128"/>
              </a:rPr>
              <a:t>L E </a:t>
            </a:r>
            <a:r>
              <a:rPr lang="en-US" altLang="en-US" sz="2200" spc="-300" noProof="0" dirty="0" err="1">
                <a:ea typeface="ＭＳ Ｐゴシック" panose="020B0600070205080204" pitchFamily="34" charset="-128"/>
              </a:rPr>
              <a:t>E</a:t>
            </a:r>
            <a:r>
              <a:rPr lang="en-US" altLang="en-US" sz="2200" spc="-300" noProof="0" dirty="0">
                <a:ea typeface="ＭＳ Ｐゴシック" panose="020B0600070205080204" pitchFamily="34" charset="-128"/>
              </a:rPr>
              <a:t> </a:t>
            </a:r>
            <a:r>
              <a:rPr lang="en-US" altLang="en-US" sz="2200" noProof="0" dirty="0">
                <a:ea typeface="ＭＳ Ｐゴシック" panose="020B0600070205080204" pitchFamily="34" charset="-128"/>
              </a:rPr>
              <a:t>D certification increasingly important for new &amp; existing interiors</a:t>
            </a:r>
          </a:p>
          <a:p>
            <a:pPr lvl="1"/>
            <a:r>
              <a:rPr lang="en-US" altLang="en-US" sz="2200" noProof="0" dirty="0">
                <a:ea typeface="ＭＳ Ｐゴシック" panose="020B0600070205080204" pitchFamily="34" charset="-128"/>
              </a:rPr>
              <a:t>Interior solutions: nature-based; sense of place; High Tech &amp; Minimal interiors; calming, refuges from daily stress</a:t>
            </a:r>
          </a:p>
          <a:p>
            <a:pPr lvl="2"/>
            <a:r>
              <a:rPr lang="en-US" altLang="en-US" sz="2200" noProof="0" dirty="0">
                <a:ea typeface="ＭＳ Ｐゴシック" panose="020B0600070205080204" pitchFamily="34" charset="-128"/>
              </a:rPr>
              <a:t>Environmentally friendly and/or recycled materials</a:t>
            </a:r>
          </a:p>
          <a:p>
            <a:pPr lvl="2"/>
            <a:r>
              <a:rPr lang="en-US" altLang="en-US" sz="2200" noProof="0" dirty="0">
                <a:ea typeface="ＭＳ Ｐゴシック" panose="020B0600070205080204" pitchFamily="34" charset="-128"/>
              </a:rPr>
              <a:t>Industrial looking forms, little or no applied ornament, rich textures, unique focal points; custom designed furnishings</a:t>
            </a:r>
          </a:p>
        </p:txBody>
      </p:sp>
    </p:spTree>
    <p:extLst>
      <p:ext uri="{BB962C8B-B14F-4D97-AF65-F5344CB8AC3E}">
        <p14:creationId xmlns:p14="http://schemas.microsoft.com/office/powerpoint/2010/main" val="34121570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891BD0-5E1B-C5E9-150B-5E3F00DCDFE4}"/>
              </a:ext>
            </a:extLst>
          </p:cNvPr>
          <p:cNvSpPr>
            <a:spLocks noGrp="1"/>
          </p:cNvSpPr>
          <p:nvPr>
            <p:ph type="title"/>
          </p:nvPr>
        </p:nvSpPr>
        <p:spPr>
          <a:xfrm>
            <a:off x="471600" y="144000"/>
            <a:ext cx="8215200" cy="590349"/>
          </a:xfrm>
        </p:spPr>
        <p:txBody>
          <a:bodyPr tIns="18000" bIns="18000" anchor="ctr" anchorCtr="0">
            <a:spAutoFit/>
          </a:bodyPr>
          <a:lstStyle/>
          <a:p>
            <a:pPr>
              <a:spcBef>
                <a:spcPts val="0"/>
              </a:spcBef>
            </a:pPr>
            <a:r>
              <a:rPr lang="en-US" noProof="0" dirty="0"/>
              <a:t>59.12 </a:t>
            </a:r>
            <a:r>
              <a:rPr lang="en-US" sz="2800" noProof="0" dirty="0"/>
              <a:t>(2 of 2)</a:t>
            </a:r>
          </a:p>
        </p:txBody>
      </p:sp>
      <p:sp>
        <p:nvSpPr>
          <p:cNvPr id="5" name="Content Placeholder 4">
            <a:extLst>
              <a:ext uri="{FF2B5EF4-FFF2-40B4-BE49-F238E27FC236}">
                <a16:creationId xmlns:a16="http://schemas.microsoft.com/office/drawing/2014/main" id="{B62CFC8B-D785-8244-3E9A-A0432C0D0BE2}"/>
              </a:ext>
            </a:extLst>
          </p:cNvPr>
          <p:cNvSpPr>
            <a:spLocks noGrp="1"/>
          </p:cNvSpPr>
          <p:nvPr>
            <p:ph sz="quarter" idx="13"/>
          </p:nvPr>
        </p:nvSpPr>
        <p:spPr>
          <a:xfrm>
            <a:off x="468000" y="914400"/>
            <a:ext cx="8222400" cy="282573"/>
          </a:xfrm>
        </p:spPr>
        <p:txBody>
          <a:bodyPr wrap="square" tIns="18000" bIns="18000" anchor="ctr" anchorCtr="0">
            <a:spAutoFit/>
          </a:bodyPr>
          <a:lstStyle/>
          <a:p>
            <a:pPr marL="0" indent="0">
              <a:spcBef>
                <a:spcPts val="600"/>
              </a:spcBef>
              <a:buNone/>
            </a:pPr>
            <a:r>
              <a:rPr lang="en-US" altLang="en-US" sz="1600" noProof="0" dirty="0">
                <a:latin typeface="Arial" panose="020B0604020202020204" pitchFamily="34" charset="0"/>
                <a:cs typeface="Arial" panose="020B0604020202020204" pitchFamily="34" charset="0"/>
              </a:rPr>
              <a:t>“The Street,” Herman Miller Greenhouse Factory &amp; Offices, 1995; Holland, Michigan;</a:t>
            </a:r>
            <a:endParaRPr lang="en-US" sz="1600" noProof="0" dirty="0">
              <a:latin typeface="Arial" panose="020B0604020202020204" pitchFamily="34" charset="0"/>
              <a:cs typeface="Arial" panose="020B0604020202020204" pitchFamily="34" charset="0"/>
            </a:endParaRPr>
          </a:p>
        </p:txBody>
      </p:sp>
      <p:sp>
        <p:nvSpPr>
          <p:cNvPr id="7" name="Content Placeholder 6">
            <a:extLst>
              <a:ext uri="{FF2B5EF4-FFF2-40B4-BE49-F238E27FC236}">
                <a16:creationId xmlns:a16="http://schemas.microsoft.com/office/drawing/2014/main" id="{1C301F08-57EE-2ECE-2EDB-5FB679A3C2BE}"/>
              </a:ext>
            </a:extLst>
          </p:cNvPr>
          <p:cNvSpPr>
            <a:spLocks noGrp="1"/>
          </p:cNvSpPr>
          <p:nvPr>
            <p:ph sz="quarter" idx="15"/>
          </p:nvPr>
        </p:nvSpPr>
        <p:spPr>
          <a:xfrm>
            <a:off x="457200" y="1241427"/>
            <a:ext cx="1828800" cy="282573"/>
          </a:xfrm>
        </p:spPr>
        <p:txBody>
          <a:bodyPr wrap="square" tIns="18000" bIns="18000" anchor="ctr" anchorCtr="0">
            <a:spAutoFit/>
          </a:bodyPr>
          <a:lstStyle/>
          <a:p>
            <a:pPr marL="0" indent="0">
              <a:spcBef>
                <a:spcPts val="600"/>
              </a:spcBef>
              <a:buNone/>
            </a:pPr>
            <a:r>
              <a:rPr lang="en-US" altLang="en-US" sz="1600" noProof="0" dirty="0">
                <a:latin typeface="Arial" panose="020B0604020202020204" pitchFamily="34" charset="0"/>
                <a:cs typeface="Arial" panose="020B0604020202020204" pitchFamily="34" charset="0"/>
              </a:rPr>
              <a:t>William McDonough</a:t>
            </a:r>
            <a:endParaRPr lang="en-US" sz="1600" noProof="0" dirty="0">
              <a:latin typeface="Arial" panose="020B0604020202020204" pitchFamily="34" charset="0"/>
              <a:cs typeface="Arial" panose="020B0604020202020204" pitchFamily="34" charset="0"/>
            </a:endParaRPr>
          </a:p>
        </p:txBody>
      </p:sp>
      <p:graphicFrame>
        <p:nvGraphicFramePr>
          <p:cNvPr id="15" name="Object 14" descr="A plus sign.&#10;">
            <a:extLst>
              <a:ext uri="{FF2B5EF4-FFF2-40B4-BE49-F238E27FC236}">
                <a16:creationId xmlns:a16="http://schemas.microsoft.com/office/drawing/2014/main" id="{E4448899-2E63-CFA2-C271-D4107D5EC420}"/>
              </a:ext>
            </a:extLst>
          </p:cNvPr>
          <p:cNvGraphicFramePr>
            <a:graphicFrameLocks noChangeAspect="1"/>
          </p:cNvGraphicFramePr>
          <p:nvPr>
            <p:extLst>
              <p:ext uri="{D42A27DB-BD31-4B8C-83A1-F6EECF244321}">
                <p14:modId xmlns:p14="http://schemas.microsoft.com/office/powerpoint/2010/main" val="1686852203"/>
              </p:ext>
            </p:extLst>
          </p:nvPr>
        </p:nvGraphicFramePr>
        <p:xfrm>
          <a:off x="2348770" y="1280544"/>
          <a:ext cx="230505" cy="236267"/>
        </p:xfrm>
        <a:graphic>
          <a:graphicData uri="http://schemas.openxmlformats.org/presentationml/2006/ole">
            <mc:AlternateContent xmlns:mc="http://schemas.openxmlformats.org/markup-compatibility/2006">
              <mc:Choice xmlns:v="urn:schemas-microsoft-com:vml" Requires="v">
                <p:oleObj name="Equation" r:id="rId2" imgW="139680" imgH="139680" progId="Equation.DSMT4">
                  <p:embed/>
                </p:oleObj>
              </mc:Choice>
              <mc:Fallback>
                <p:oleObj name="Equation" r:id="rId2" imgW="139680" imgH="139680" progId="Equation.DSMT4">
                  <p:embed/>
                  <p:pic>
                    <p:nvPicPr>
                      <p:cNvPr id="13" name="Object 12" descr="Left parenthesis P times Q right parenthesis.">
                        <a:extLst>
                          <a:ext uri="{FF2B5EF4-FFF2-40B4-BE49-F238E27FC236}">
                            <a16:creationId xmlns:a16="http://schemas.microsoft.com/office/drawing/2014/main" id="{8511581B-CB05-9496-FCB6-2ED7E57C92EF}"/>
                          </a:ext>
                        </a:extLst>
                      </p:cNvPr>
                      <p:cNvPicPr/>
                      <p:nvPr/>
                    </p:nvPicPr>
                    <p:blipFill>
                      <a:blip r:embed="rId3"/>
                      <a:stretch>
                        <a:fillRect/>
                      </a:stretch>
                    </p:blipFill>
                    <p:spPr>
                      <a:xfrm>
                        <a:off x="2348770" y="1280544"/>
                        <a:ext cx="230505" cy="236267"/>
                      </a:xfrm>
                      <a:prstGeom prst="rect">
                        <a:avLst/>
                      </a:prstGeom>
                    </p:spPr>
                  </p:pic>
                </p:oleObj>
              </mc:Fallback>
            </mc:AlternateContent>
          </a:graphicData>
        </a:graphic>
      </p:graphicFrame>
      <p:sp>
        <p:nvSpPr>
          <p:cNvPr id="9" name="Content Placeholder 8">
            <a:extLst>
              <a:ext uri="{FF2B5EF4-FFF2-40B4-BE49-F238E27FC236}">
                <a16:creationId xmlns:a16="http://schemas.microsoft.com/office/drawing/2014/main" id="{ADF4714F-BAB7-0E6A-AB7F-82B148C4D40A}"/>
              </a:ext>
            </a:extLst>
          </p:cNvPr>
          <p:cNvSpPr>
            <a:spLocks noGrp="1"/>
          </p:cNvSpPr>
          <p:nvPr>
            <p:ph sz="quarter" idx="17"/>
          </p:nvPr>
        </p:nvSpPr>
        <p:spPr>
          <a:xfrm>
            <a:off x="2667000" y="1241427"/>
            <a:ext cx="6019800" cy="282573"/>
          </a:xfrm>
        </p:spPr>
        <p:txBody>
          <a:bodyPr wrap="square" tIns="18000" bIns="18000" anchor="ctr" anchorCtr="0">
            <a:spAutoFit/>
          </a:bodyPr>
          <a:lstStyle/>
          <a:p>
            <a:pPr marL="0" indent="0">
              <a:spcBef>
                <a:spcPts val="600"/>
              </a:spcBef>
              <a:buNone/>
            </a:pPr>
            <a:r>
              <a:rPr lang="en-US" sz="1600" noProof="0" dirty="0">
                <a:latin typeface="Arial" panose="020B0604020202020204" pitchFamily="34" charset="0"/>
                <a:cs typeface="Arial" panose="020B0604020202020204" pitchFamily="34" charset="0"/>
              </a:rPr>
              <a:t>Partners with </a:t>
            </a:r>
            <a:r>
              <a:rPr lang="en-US" sz="1600" noProof="0" dirty="0" err="1">
                <a:latin typeface="Arial" panose="020B0604020202020204" pitchFamily="34" charset="0"/>
                <a:cs typeface="Arial" panose="020B0604020202020204" pitchFamily="34" charset="0"/>
              </a:rPr>
              <a:t>VerBurg</a:t>
            </a:r>
            <a:r>
              <a:rPr lang="en-US" sz="1600" noProof="0" dirty="0">
                <a:latin typeface="Arial" panose="020B0604020202020204" pitchFamily="34" charset="0"/>
                <a:cs typeface="Arial" panose="020B0604020202020204" pitchFamily="34" charset="0"/>
              </a:rPr>
              <a:t> &amp; Associates. Environmental Modern.</a:t>
            </a:r>
          </a:p>
        </p:txBody>
      </p:sp>
      <p:pic>
        <p:nvPicPr>
          <p:cNvPr id="17" name="Picture Placeholder 16" descr="An interior view of the street, the Herman Miller greenhouse factory, and offices have a wooden frame ceiling supported by columns and glass side walls. The hall is arranged with chairs and tables.&#10;">
            <a:extLst>
              <a:ext uri="{FF2B5EF4-FFF2-40B4-BE49-F238E27FC236}">
                <a16:creationId xmlns:a16="http://schemas.microsoft.com/office/drawing/2014/main" id="{A3C6FE09-B8D1-8DEE-F76C-AE0455235653}"/>
              </a:ext>
            </a:extLst>
          </p:cNvPr>
          <p:cNvPicPr>
            <a:picLocks noGrp="1" noChangeAspect="1"/>
          </p:cNvPicPr>
          <p:nvPr>
            <p:ph type="pic" sz="quarter" idx="18"/>
          </p:nvPr>
        </p:nvPicPr>
        <p:blipFill rotWithShape="1">
          <a:blip r:embed="rId4">
            <a:extLst>
              <a:ext uri="{28A0092B-C50C-407E-A947-70E740481C1C}">
                <a14:useLocalDpi xmlns:a14="http://schemas.microsoft.com/office/drawing/2010/main" val="0"/>
              </a:ext>
            </a:extLst>
          </a:blip>
          <a:srcRect l="978" t="778"/>
          <a:stretch/>
        </p:blipFill>
        <p:spPr>
          <a:xfrm>
            <a:off x="2976282" y="1766047"/>
            <a:ext cx="3195918" cy="4558553"/>
          </a:xfrm>
        </p:spPr>
      </p:pic>
    </p:spTree>
    <p:extLst>
      <p:ext uri="{BB962C8B-B14F-4D97-AF65-F5344CB8AC3E}">
        <p14:creationId xmlns:p14="http://schemas.microsoft.com/office/powerpoint/2010/main" val="3400105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p:cNvSpPr>
            <a:spLocks noGrp="1"/>
          </p:cNvSpPr>
          <p:nvPr>
            <p:ph type="title"/>
          </p:nvPr>
        </p:nvSpPr>
        <p:spPr>
          <a:xfrm>
            <a:off x="465826" y="152400"/>
            <a:ext cx="8220235" cy="590349"/>
          </a:xfrm>
        </p:spPr>
        <p:txBody>
          <a:bodyPr wrap="square" tIns="18000" bIns="18000" anchor="ctr" anchorCtr="0">
            <a:spAutoFit/>
          </a:bodyPr>
          <a:lstStyle/>
          <a:p>
            <a:r>
              <a:rPr lang="en-US" sz="3600" cap="none" noProof="0" dirty="0"/>
              <a:t>Environmental Modern</a:t>
            </a:r>
            <a:endParaRPr lang="en-US" sz="2800" noProof="0" dirty="0"/>
          </a:p>
        </p:txBody>
      </p:sp>
      <p:sp>
        <p:nvSpPr>
          <p:cNvPr id="20" name="Content Placeholder 19"/>
          <p:cNvSpPr>
            <a:spLocks noGrp="1"/>
          </p:cNvSpPr>
          <p:nvPr>
            <p:ph sz="quarter" idx="13"/>
          </p:nvPr>
        </p:nvSpPr>
        <p:spPr>
          <a:xfrm>
            <a:off x="466565" y="990600"/>
            <a:ext cx="8220235" cy="4899221"/>
          </a:xfrm>
        </p:spPr>
        <p:txBody>
          <a:bodyPr wrap="square" tIns="18000" bIns="18000" anchor="ctr" anchorCtr="0">
            <a:spAutoFit/>
          </a:bodyPr>
          <a:lstStyle/>
          <a:p>
            <a:r>
              <a:rPr lang="en-US" altLang="en-US" sz="2200" noProof="0" dirty="0">
                <a:solidFill>
                  <a:srgbClr val="000000"/>
                </a:solidFill>
                <a:ea typeface="ＭＳ Ｐゴシック" panose="020B0600070205080204" pitchFamily="34" charset="-128"/>
              </a:rPr>
              <a:t>Responds to macro (building, site) or micro (interior, furniture) environment</a:t>
            </a:r>
          </a:p>
          <a:p>
            <a:r>
              <a:rPr lang="en-US" altLang="en-US" sz="2200" noProof="0" dirty="0">
                <a:solidFill>
                  <a:srgbClr val="000000"/>
                </a:solidFill>
                <a:ea typeface="ＭＳ Ｐゴシック" panose="020B0600070205080204" pitchFamily="34" charset="-128"/>
              </a:rPr>
              <a:t>Part of larger movement that addresses human needs while safeguarding the earth, its climate, &amp; ecological resources</a:t>
            </a:r>
          </a:p>
          <a:p>
            <a:pPr lvl="1"/>
            <a:r>
              <a:rPr lang="en-US" altLang="en-US" sz="2200" noProof="0" dirty="0">
                <a:solidFill>
                  <a:srgbClr val="000000"/>
                </a:solidFill>
                <a:ea typeface="ＭＳ Ｐゴシック" panose="020B0600070205080204" pitchFamily="34" charset="-128"/>
              </a:rPr>
              <a:t>Various names—Green Design, Sustainable Design, Eco Design</a:t>
            </a:r>
          </a:p>
          <a:p>
            <a:r>
              <a:rPr lang="en-US" altLang="en-US" sz="2200" noProof="0" dirty="0">
                <a:solidFill>
                  <a:srgbClr val="000000"/>
                </a:solidFill>
                <a:ea typeface="ＭＳ Ｐゴシック" panose="020B0600070205080204" pitchFamily="34" charset="-128"/>
              </a:rPr>
              <a:t>Concepts expand &amp; evolve to comprehensive design schemes for protecting, conserving, renewing resources</a:t>
            </a:r>
          </a:p>
          <a:p>
            <a:pPr lvl="1"/>
            <a:r>
              <a:rPr lang="en-US" altLang="en-US" sz="2200" noProof="0" dirty="0">
                <a:solidFill>
                  <a:srgbClr val="000000"/>
                </a:solidFill>
                <a:ea typeface="ＭＳ Ｐゴシック" panose="020B0600070205080204" pitchFamily="34" charset="-128"/>
              </a:rPr>
              <a:t>Include energy conservation, waste management, material conservation, land use &amp; reuse, climate control</a:t>
            </a:r>
          </a:p>
          <a:p>
            <a:r>
              <a:rPr lang="en-US" altLang="en-US" sz="2200" noProof="0" dirty="0">
                <a:solidFill>
                  <a:srgbClr val="000000"/>
                </a:solidFill>
                <a:ea typeface="ＭＳ Ｐゴシック" panose="020B0600070205080204" pitchFamily="34" charset="-128"/>
              </a:rPr>
              <a:t>Buildings, interiors, furnishings may show evidence of these ideas</a:t>
            </a:r>
          </a:p>
          <a:p>
            <a:r>
              <a:rPr lang="en-US" altLang="en-US" sz="2200" noProof="0" dirty="0">
                <a:solidFill>
                  <a:srgbClr val="000000"/>
                </a:solidFill>
                <a:ea typeface="ＭＳ Ｐゴシック" panose="020B0600070205080204" pitchFamily="34" charset="-128"/>
              </a:rPr>
              <a:t>Some show strong relationship to nature, site, place</a:t>
            </a:r>
          </a:p>
        </p:txBody>
      </p:sp>
    </p:spTree>
    <p:extLst>
      <p:ext uri="{BB962C8B-B14F-4D97-AF65-F5344CB8AC3E}">
        <p14:creationId xmlns:p14="http://schemas.microsoft.com/office/powerpoint/2010/main" val="34211676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noProof="0" dirty="0"/>
              <a:t>59.14</a:t>
            </a:r>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14400"/>
            <a:ext cx="8220635" cy="528794"/>
          </a:xfrm>
        </p:spPr>
        <p:txBody>
          <a:bodyPr wrap="square" tIns="18000" bIns="18000" anchor="ctr">
            <a:spAutoFit/>
          </a:bodyPr>
          <a:lstStyle/>
          <a:p>
            <a:pPr marL="0" indent="0">
              <a:spcBef>
                <a:spcPts val="600"/>
              </a:spcBef>
              <a:buNone/>
            </a:pPr>
            <a:r>
              <a:rPr lang="en-US" altLang="en-US" sz="1600" noProof="0" dirty="0">
                <a:latin typeface="Arial" panose="020B0604020202020204" pitchFamily="34" charset="0"/>
                <a:cs typeface="Arial" panose="020B0604020202020204" pitchFamily="34" charset="0"/>
              </a:rPr>
              <a:t>Dining room, Downtown Duplex, 2002; New York, New York; Clodagh. Environmental Modern.</a:t>
            </a:r>
            <a:endParaRPr lang="en-US" sz="1600" noProof="0" dirty="0">
              <a:latin typeface="Arial" panose="020B0604020202020204" pitchFamily="34" charset="0"/>
              <a:cs typeface="Arial" panose="020B0604020202020204" pitchFamily="34" charset="0"/>
            </a:endParaRPr>
          </a:p>
        </p:txBody>
      </p:sp>
      <p:pic>
        <p:nvPicPr>
          <p:cNvPr id="7" name="Picture Placeholder 6" descr="A dining room, a downtown duplex depicts its characteristics. &#10;Long description is available in notes, press F6.">
            <a:extLst>
              <a:ext uri="{FF2B5EF4-FFF2-40B4-BE49-F238E27FC236}">
                <a16:creationId xmlns:a16="http://schemas.microsoft.com/office/drawing/2014/main" id="{DC3224EB-7BA7-8E1F-19DA-E448311C9B84}"/>
              </a:ext>
            </a:extLst>
          </p:cNvPr>
          <p:cNvPicPr>
            <a:picLocks noGrp="1" noChangeAspect="1"/>
          </p:cNvPicPr>
          <p:nvPr>
            <p:ph type="pic" sz="quarter" idx="21"/>
          </p:nvPr>
        </p:nvPicPr>
        <p:blipFill rotWithShape="1">
          <a:blip r:embed="rId3">
            <a:extLst>
              <a:ext uri="{28A0092B-C50C-407E-A947-70E740481C1C}">
                <a14:useLocalDpi xmlns:a14="http://schemas.microsoft.com/office/drawing/2010/main" val="0"/>
              </a:ext>
            </a:extLst>
          </a:blip>
          <a:srcRect l="792" t="754"/>
          <a:stretch/>
        </p:blipFill>
        <p:spPr>
          <a:xfrm>
            <a:off x="1497106" y="1810870"/>
            <a:ext cx="6177368" cy="4437529"/>
          </a:xfrm>
        </p:spPr>
      </p:pic>
    </p:spTree>
    <p:extLst>
      <p:ext uri="{BB962C8B-B14F-4D97-AF65-F5344CB8AC3E}">
        <p14:creationId xmlns:p14="http://schemas.microsoft.com/office/powerpoint/2010/main" val="35374222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noProof="0" dirty="0"/>
              <a:t>59.15</a:t>
            </a:r>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14400"/>
            <a:ext cx="8220635" cy="528794"/>
          </a:xfrm>
        </p:spPr>
        <p:txBody>
          <a:bodyPr wrap="square" tIns="18000" bIns="18000" anchor="ctr">
            <a:spAutoFit/>
          </a:bodyPr>
          <a:lstStyle/>
          <a:p>
            <a:pPr marL="0" indent="0">
              <a:spcBef>
                <a:spcPts val="600"/>
              </a:spcBef>
              <a:buNone/>
            </a:pPr>
            <a:r>
              <a:rPr lang="en-US" altLang="en-US" sz="1600" noProof="0" dirty="0">
                <a:latin typeface="Arial" panose="020B0604020202020204" pitchFamily="34" charset="0"/>
                <a:cs typeface="Arial" panose="020B0604020202020204" pitchFamily="34" charset="0"/>
              </a:rPr>
              <a:t>Hostess area and Anaconda Bar, </a:t>
            </a:r>
            <a:r>
              <a:rPr lang="en-US" altLang="en-US" sz="1600" spc="-200" noProof="0" dirty="0">
                <a:latin typeface="Arial" panose="020B0604020202020204" pitchFamily="34" charset="0"/>
                <a:cs typeface="Arial" panose="020B0604020202020204" pitchFamily="34" charset="0"/>
              </a:rPr>
              <a:t>E </a:t>
            </a:r>
            <a:r>
              <a:rPr lang="en-US" altLang="en-US" sz="1600" noProof="0" dirty="0">
                <a:latin typeface="Arial" panose="020B0604020202020204" pitchFamily="34" charset="0"/>
                <a:cs typeface="Arial" panose="020B0604020202020204" pitchFamily="34" charset="0"/>
              </a:rPr>
              <a:t>l Monte Sagrada Resort, 2005; Taos, New Mexico; David </a:t>
            </a:r>
            <a:r>
              <a:rPr lang="en-US" altLang="en-US" sz="1600" noProof="0" dirty="0" err="1">
                <a:latin typeface="Arial" panose="020B0604020202020204" pitchFamily="34" charset="0"/>
                <a:cs typeface="Arial" panose="020B0604020202020204" pitchFamily="34" charset="0"/>
              </a:rPr>
              <a:t>Sargert</a:t>
            </a:r>
            <a:r>
              <a:rPr lang="en-US" altLang="en-US" sz="1600" noProof="0" dirty="0">
                <a:latin typeface="Arial" panose="020B0604020202020204" pitchFamily="34" charset="0"/>
                <a:cs typeface="Arial" panose="020B0604020202020204" pitchFamily="34" charset="0"/>
              </a:rPr>
              <a:t>, </a:t>
            </a:r>
            <a:r>
              <a:rPr lang="en-US" altLang="en-US" sz="1600" noProof="0" dirty="0" err="1">
                <a:latin typeface="Arial" panose="020B0604020202020204" pitchFamily="34" charset="0"/>
                <a:cs typeface="Arial" panose="020B0604020202020204" pitchFamily="34" charset="0"/>
              </a:rPr>
              <a:t>Sargert</a:t>
            </a:r>
            <a:r>
              <a:rPr lang="en-US" altLang="en-US" sz="1600" noProof="0" dirty="0">
                <a:latin typeface="Arial" panose="020B0604020202020204" pitchFamily="34" charset="0"/>
                <a:cs typeface="Arial" panose="020B0604020202020204" pitchFamily="34" charset="0"/>
              </a:rPr>
              <a:t> Design Associates. Environmental Modern.</a:t>
            </a:r>
            <a:endParaRPr lang="en-US" sz="1600" noProof="0" dirty="0">
              <a:latin typeface="Arial" panose="020B0604020202020204" pitchFamily="34" charset="0"/>
              <a:cs typeface="Arial" panose="020B0604020202020204" pitchFamily="34" charset="0"/>
            </a:endParaRPr>
          </a:p>
        </p:txBody>
      </p:sp>
      <p:pic>
        <p:nvPicPr>
          <p:cNvPr id="9" name="Picture Placeholder 8" descr="A hostess area has a ceiling supported with horizontal cylindrical columns. The walls have shelves, circular windows with grids, and a table attached to the wall.&#10;">
            <a:extLst>
              <a:ext uri="{FF2B5EF4-FFF2-40B4-BE49-F238E27FC236}">
                <a16:creationId xmlns:a16="http://schemas.microsoft.com/office/drawing/2014/main" id="{31AF7A59-FF02-8B44-07AD-F47DBE8674F6}"/>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1088" t="1324" b="-1"/>
          <a:stretch/>
        </p:blipFill>
        <p:spPr>
          <a:xfrm>
            <a:off x="699247" y="2339788"/>
            <a:ext cx="3665750" cy="2460812"/>
          </a:xfrm>
        </p:spPr>
      </p:pic>
      <p:pic>
        <p:nvPicPr>
          <p:cNvPr id="13" name="Picture Placeholder 12" descr="An interior view of the anaconda bar has the ceiling with an open floor design. The side walls have an aquarium, rectangular glass windows, and an arched door. A long table with chairs near the bar.&#10;">
            <a:extLst>
              <a:ext uri="{FF2B5EF4-FFF2-40B4-BE49-F238E27FC236}">
                <a16:creationId xmlns:a16="http://schemas.microsoft.com/office/drawing/2014/main" id="{C5D8DB90-1DBB-2B9E-D9B5-6E256FFCB518}"/>
              </a:ext>
            </a:extLst>
          </p:cNvPr>
          <p:cNvPicPr>
            <a:picLocks noGrp="1" noChangeAspect="1"/>
          </p:cNvPicPr>
          <p:nvPr>
            <p:ph type="pic" sz="quarter" idx="16"/>
          </p:nvPr>
        </p:nvPicPr>
        <p:blipFill rotWithShape="1">
          <a:blip r:embed="rId3">
            <a:extLst>
              <a:ext uri="{28A0092B-C50C-407E-A947-70E740481C1C}">
                <a14:useLocalDpi xmlns:a14="http://schemas.microsoft.com/office/drawing/2010/main" val="0"/>
              </a:ext>
            </a:extLst>
          </a:blip>
          <a:srcRect l="1383" t="192"/>
          <a:stretch/>
        </p:blipFill>
        <p:spPr>
          <a:xfrm>
            <a:off x="4769224" y="2034988"/>
            <a:ext cx="3688976" cy="2765612"/>
          </a:xfrm>
        </p:spPr>
      </p:pic>
    </p:spTree>
    <p:extLst>
      <p:ext uri="{BB962C8B-B14F-4D97-AF65-F5344CB8AC3E}">
        <p14:creationId xmlns:p14="http://schemas.microsoft.com/office/powerpoint/2010/main" val="6665479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noProof="0" dirty="0"/>
              <a:t>59.16</a:t>
            </a:r>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19006"/>
            <a:ext cx="8220635" cy="528794"/>
          </a:xfrm>
        </p:spPr>
        <p:txBody>
          <a:bodyPr wrap="square" tIns="18000" bIns="18000" anchor="ctr">
            <a:spAutoFit/>
          </a:bodyPr>
          <a:lstStyle/>
          <a:p>
            <a:pPr marL="0" indent="0">
              <a:spcBef>
                <a:spcPts val="600"/>
              </a:spcBef>
              <a:buNone/>
            </a:pPr>
            <a:r>
              <a:rPr lang="en-US" altLang="en-US" sz="1600" noProof="0" dirty="0">
                <a:latin typeface="Arial" panose="020B0604020202020204" pitchFamily="34" charset="0"/>
                <a:cs typeface="Arial" panose="020B0604020202020204" pitchFamily="34" charset="0"/>
              </a:rPr>
              <a:t>Section, Swart Residence, 2004; Melbourne, Australia; Peter Carmichael. Environmental Modern.</a:t>
            </a:r>
            <a:endParaRPr lang="en-US" sz="1600" noProof="0" dirty="0">
              <a:latin typeface="Arial" panose="020B0604020202020204" pitchFamily="34" charset="0"/>
              <a:cs typeface="Arial" panose="020B0604020202020204" pitchFamily="34" charset="0"/>
            </a:endParaRPr>
          </a:p>
        </p:txBody>
      </p:sp>
      <p:pic>
        <p:nvPicPr>
          <p:cNvPr id="8" name="Picture Placeholder 7" descr="A floorplan of the section, Swart residence depicts the building structure.&#10;Long description is available in notes, press F6.">
            <a:extLst>
              <a:ext uri="{FF2B5EF4-FFF2-40B4-BE49-F238E27FC236}">
                <a16:creationId xmlns:a16="http://schemas.microsoft.com/office/drawing/2014/main" id="{F9F1DDA6-A3D8-011E-803D-5627767D3FFA}"/>
              </a:ext>
            </a:extLst>
          </p:cNvPr>
          <p:cNvPicPr>
            <a:picLocks noGrp="1" noChangeAspect="1"/>
          </p:cNvPicPr>
          <p:nvPr>
            <p:ph type="pic" sz="quarter" idx="21"/>
          </p:nvPr>
        </p:nvPicPr>
        <p:blipFill rotWithShape="1">
          <a:blip r:embed="rId3">
            <a:extLst>
              <a:ext uri="{28A0092B-C50C-407E-A947-70E740481C1C}">
                <a14:useLocalDpi xmlns:a14="http://schemas.microsoft.com/office/drawing/2010/main" val="0"/>
              </a:ext>
            </a:extLst>
          </a:blip>
          <a:srcRect l="334" t="1387" r="-1"/>
          <a:stretch/>
        </p:blipFill>
        <p:spPr>
          <a:xfrm>
            <a:off x="753035" y="1792941"/>
            <a:ext cx="7663601" cy="2869114"/>
          </a:xfrm>
        </p:spPr>
      </p:pic>
    </p:spTree>
    <p:extLst>
      <p:ext uri="{BB962C8B-B14F-4D97-AF65-F5344CB8AC3E}">
        <p14:creationId xmlns:p14="http://schemas.microsoft.com/office/powerpoint/2010/main" val="5474910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79763D9-0C93-6147-FBC2-1CF4A84FB27E}"/>
              </a:ext>
            </a:extLst>
          </p:cNvPr>
          <p:cNvSpPr>
            <a:spLocks noGrp="1"/>
          </p:cNvSpPr>
          <p:nvPr>
            <p:ph type="title"/>
          </p:nvPr>
        </p:nvSpPr>
        <p:spPr>
          <a:xfrm>
            <a:off x="471600" y="144000"/>
            <a:ext cx="8215200" cy="590349"/>
          </a:xfrm>
        </p:spPr>
        <p:txBody>
          <a:bodyPr tIns="18000" bIns="18000" anchor="ctr" anchorCtr="0">
            <a:spAutoFit/>
          </a:bodyPr>
          <a:lstStyle/>
          <a:p>
            <a:pPr>
              <a:spcBef>
                <a:spcPts val="600"/>
              </a:spcBef>
            </a:pPr>
            <a:r>
              <a:rPr lang="en-US" noProof="0" dirty="0"/>
              <a:t>59.17</a:t>
            </a:r>
          </a:p>
        </p:txBody>
      </p:sp>
      <p:sp>
        <p:nvSpPr>
          <p:cNvPr id="5" name="Content Placeholder 4">
            <a:extLst>
              <a:ext uri="{FF2B5EF4-FFF2-40B4-BE49-F238E27FC236}">
                <a16:creationId xmlns:a16="http://schemas.microsoft.com/office/drawing/2014/main" id="{9636C8EC-DE29-4F0E-7169-3852C0FA3432}"/>
              </a:ext>
            </a:extLst>
          </p:cNvPr>
          <p:cNvSpPr>
            <a:spLocks noGrp="1"/>
          </p:cNvSpPr>
          <p:nvPr>
            <p:ph sz="quarter" idx="13"/>
          </p:nvPr>
        </p:nvSpPr>
        <p:spPr>
          <a:xfrm>
            <a:off x="468000" y="914400"/>
            <a:ext cx="8222400" cy="282573"/>
          </a:xfrm>
        </p:spPr>
        <p:txBody>
          <a:bodyPr wrap="square" tIns="18000" bIns="18000" anchor="ctr" anchorCtr="0">
            <a:spAutoFit/>
          </a:bodyPr>
          <a:lstStyle/>
          <a:p>
            <a:pPr marL="0" indent="0">
              <a:spcBef>
                <a:spcPts val="600"/>
              </a:spcBef>
              <a:buNone/>
            </a:pPr>
            <a:r>
              <a:rPr lang="en-US" altLang="en-US" sz="1600" noProof="0" dirty="0">
                <a:latin typeface="Arial" panose="020B0604020202020204" pitchFamily="34" charset="0"/>
                <a:cs typeface="Arial" panose="020B0604020202020204" pitchFamily="34" charset="0"/>
              </a:rPr>
              <a:t>Textiles: Fabrics from left: </a:t>
            </a:r>
            <a:r>
              <a:rPr lang="en-US" altLang="en-US" sz="1600" noProof="0" dirty="0" err="1">
                <a:latin typeface="Arial" panose="020B0604020202020204" pitchFamily="34" charset="0"/>
                <a:cs typeface="Arial" panose="020B0604020202020204" pitchFamily="34" charset="0"/>
              </a:rPr>
              <a:t>Banyon</a:t>
            </a:r>
            <a:r>
              <a:rPr lang="en-US" altLang="en-US" sz="1600" noProof="0" dirty="0">
                <a:latin typeface="Arial" panose="020B0604020202020204" pitchFamily="34" charset="0"/>
                <a:cs typeface="Arial" panose="020B0604020202020204" pitchFamily="34" charset="0"/>
              </a:rPr>
              <a:t>, Finn, and Tibet; 2007; Architex. Environmental Modern.</a:t>
            </a:r>
            <a:endParaRPr lang="en-US" sz="1600" noProof="0" dirty="0">
              <a:latin typeface="Arial" panose="020B0604020202020204" pitchFamily="34" charset="0"/>
              <a:cs typeface="Arial" panose="020B0604020202020204" pitchFamily="34" charset="0"/>
            </a:endParaRPr>
          </a:p>
        </p:txBody>
      </p:sp>
      <p:pic>
        <p:nvPicPr>
          <p:cNvPr id="11" name="Picture Placeholder 10" descr="A Banyon fabric has numerous kites motif.&#10;">
            <a:extLst>
              <a:ext uri="{FF2B5EF4-FFF2-40B4-BE49-F238E27FC236}">
                <a16:creationId xmlns:a16="http://schemas.microsoft.com/office/drawing/2014/main" id="{519FFA2F-8BC9-CE29-77F1-58CB04721FC2}"/>
              </a:ext>
            </a:extLst>
          </p:cNvPr>
          <p:cNvPicPr>
            <a:picLocks noGrp="1" noChangeAspect="1"/>
          </p:cNvPicPr>
          <p:nvPr>
            <p:ph type="pic" sz="quarter" idx="18"/>
          </p:nvPr>
        </p:nvPicPr>
        <p:blipFill rotWithShape="1">
          <a:blip r:embed="rId2">
            <a:extLst>
              <a:ext uri="{28A0092B-C50C-407E-A947-70E740481C1C}">
                <a14:useLocalDpi xmlns:a14="http://schemas.microsoft.com/office/drawing/2010/main" val="0"/>
              </a:ext>
            </a:extLst>
          </a:blip>
          <a:srcRect l="1689" t="600"/>
          <a:stretch/>
        </p:blipFill>
        <p:spPr>
          <a:xfrm>
            <a:off x="564776" y="1775012"/>
            <a:ext cx="1825999" cy="3711388"/>
          </a:xfrm>
        </p:spPr>
      </p:pic>
      <p:pic>
        <p:nvPicPr>
          <p:cNvPr id="14" name="Picture Placeholder 13" descr="A finn fabric has repetitive oval and wave shapes in series.&#10;">
            <a:extLst>
              <a:ext uri="{FF2B5EF4-FFF2-40B4-BE49-F238E27FC236}">
                <a16:creationId xmlns:a16="http://schemas.microsoft.com/office/drawing/2014/main" id="{97A6D3AE-23EF-F3E9-84D6-BB7B09FF09F5}"/>
              </a:ext>
            </a:extLst>
          </p:cNvPr>
          <p:cNvPicPr>
            <a:picLocks noGrp="1" noChangeAspect="1"/>
          </p:cNvPicPr>
          <p:nvPr>
            <p:ph type="pic" sz="quarter" idx="19"/>
          </p:nvPr>
        </p:nvPicPr>
        <p:blipFill rotWithShape="1">
          <a:blip r:embed="rId3">
            <a:extLst>
              <a:ext uri="{28A0092B-C50C-407E-A947-70E740481C1C}">
                <a14:useLocalDpi xmlns:a14="http://schemas.microsoft.com/office/drawing/2010/main" val="0"/>
              </a:ext>
            </a:extLst>
          </a:blip>
          <a:srcRect l="464" t="832" r="1"/>
          <a:stretch/>
        </p:blipFill>
        <p:spPr>
          <a:xfrm>
            <a:off x="2680446" y="1783976"/>
            <a:ext cx="2882153" cy="3740524"/>
          </a:xfrm>
        </p:spPr>
      </p:pic>
      <p:pic>
        <p:nvPicPr>
          <p:cNvPr id="18" name="Picture Placeholder 17" descr="A Tibet fabric has vertical series of numerous beads in horizontal lines.&#10;">
            <a:extLst>
              <a:ext uri="{FF2B5EF4-FFF2-40B4-BE49-F238E27FC236}">
                <a16:creationId xmlns:a16="http://schemas.microsoft.com/office/drawing/2014/main" id="{6FF4D071-DC3D-C794-8614-0114A55EA34B}"/>
              </a:ext>
            </a:extLst>
          </p:cNvPr>
          <p:cNvPicPr>
            <a:picLocks noGrp="1" noChangeAspect="1"/>
          </p:cNvPicPr>
          <p:nvPr>
            <p:ph type="pic" sz="quarter" idx="20"/>
          </p:nvPr>
        </p:nvPicPr>
        <p:blipFill rotWithShape="1">
          <a:blip r:embed="rId4">
            <a:extLst>
              <a:ext uri="{28A0092B-C50C-407E-A947-70E740481C1C}">
                <a14:useLocalDpi xmlns:a14="http://schemas.microsoft.com/office/drawing/2010/main" val="0"/>
              </a:ext>
            </a:extLst>
          </a:blip>
          <a:srcRect l="1703" t="830" b="1"/>
          <a:stretch/>
        </p:blipFill>
        <p:spPr>
          <a:xfrm>
            <a:off x="5764306" y="1783976"/>
            <a:ext cx="2846294" cy="3750049"/>
          </a:xfrm>
        </p:spPr>
      </p:pic>
    </p:spTree>
    <p:extLst>
      <p:ext uri="{BB962C8B-B14F-4D97-AF65-F5344CB8AC3E}">
        <p14:creationId xmlns:p14="http://schemas.microsoft.com/office/powerpoint/2010/main" val="23407047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p:cNvSpPr>
            <a:spLocks noGrp="1"/>
          </p:cNvSpPr>
          <p:nvPr>
            <p:ph type="title"/>
          </p:nvPr>
        </p:nvSpPr>
        <p:spPr>
          <a:xfrm>
            <a:off x="465826" y="152766"/>
            <a:ext cx="8220235" cy="590349"/>
          </a:xfrm>
        </p:spPr>
        <p:txBody>
          <a:bodyPr wrap="square" tIns="18000" bIns="18000" anchor="ctr" anchorCtr="0">
            <a:spAutoFit/>
          </a:bodyPr>
          <a:lstStyle/>
          <a:p>
            <a:r>
              <a:rPr lang="en-US" sz="3600" cap="none" noProof="0" dirty="0"/>
              <a:t>Furnishings and Decorative Arts</a:t>
            </a:r>
            <a:endParaRPr lang="en-US" sz="2800" noProof="0" dirty="0"/>
          </a:p>
        </p:txBody>
      </p:sp>
      <p:sp>
        <p:nvSpPr>
          <p:cNvPr id="20" name="Content Placeholder 19"/>
          <p:cNvSpPr>
            <a:spLocks noGrp="1"/>
          </p:cNvSpPr>
          <p:nvPr>
            <p:ph sz="quarter" idx="13"/>
          </p:nvPr>
        </p:nvSpPr>
        <p:spPr>
          <a:xfrm>
            <a:off x="466565" y="990600"/>
            <a:ext cx="8220235" cy="5299331"/>
          </a:xfrm>
        </p:spPr>
        <p:txBody>
          <a:bodyPr wrap="square" tIns="18000" bIns="18000" anchor="ctr" anchorCtr="0">
            <a:spAutoFit/>
          </a:bodyPr>
          <a:lstStyle/>
          <a:p>
            <a:r>
              <a:rPr lang="en-US" altLang="en-US" noProof="0" dirty="0">
                <a:ea typeface="ＭＳ Ｐゴシック" panose="020B0600070205080204" pitchFamily="34" charset="-128"/>
              </a:rPr>
              <a:t>Simplicity; vernacular or Late Modern stylistic characteristics; minimal use of materials; eco-friendly materials &amp; production methods</a:t>
            </a:r>
          </a:p>
          <a:p>
            <a:r>
              <a:rPr lang="en-US" altLang="en-US" noProof="0" dirty="0">
                <a:ea typeface="ＭＳ Ｐゴシック" panose="020B0600070205080204" pitchFamily="34" charset="-128"/>
              </a:rPr>
              <a:t>All or partially sustainable, natural or non-toxic materials, recycled parts</a:t>
            </a:r>
          </a:p>
          <a:p>
            <a:r>
              <a:rPr lang="en-US" altLang="en-US" noProof="0" dirty="0">
                <a:ea typeface="ＭＳ Ｐゴシック" panose="020B0600070205080204" pitchFamily="34" charset="-128"/>
              </a:rPr>
              <a:t>Looks: handcrafted; sleek modern High Tech; inspired by nature</a:t>
            </a:r>
          </a:p>
          <a:p>
            <a:r>
              <a:rPr lang="en-US" altLang="en-US" noProof="0" dirty="0">
                <a:ea typeface="ＭＳ Ｐゴシック" panose="020B0600070205080204" pitchFamily="34" charset="-128"/>
              </a:rPr>
              <a:t>Commercial quickly adopts sustainable principles; residential slower to do so</a:t>
            </a:r>
          </a:p>
          <a:p>
            <a:r>
              <a:rPr lang="en-US" altLang="en-US" noProof="0" dirty="0">
                <a:ea typeface="ＭＳ Ｐゴシック" panose="020B0600070205080204" pitchFamily="34" charset="-128"/>
              </a:rPr>
              <a:t>Manufacturers address sustainability within entire production process, use, end-of-life cycle</a:t>
            </a:r>
          </a:p>
          <a:p>
            <a:pPr lvl="1"/>
            <a:r>
              <a:rPr lang="en-US" altLang="en-US" noProof="0" dirty="0">
                <a:ea typeface="ＭＳ Ｐゴシック" panose="020B0600070205080204" pitchFamily="34" charset="-128"/>
              </a:rPr>
              <a:t>Reduce, reclaim, reuse, recycle; </a:t>
            </a:r>
            <a:r>
              <a:rPr lang="en-US" altLang="en-US" spc="-300" noProof="0" dirty="0">
                <a:ea typeface="ＭＳ Ｐゴシック" panose="020B0600070205080204" pitchFamily="34" charset="-128"/>
              </a:rPr>
              <a:t>L E </a:t>
            </a:r>
            <a:r>
              <a:rPr lang="en-US" altLang="en-US" spc="-300" noProof="0" dirty="0" err="1">
                <a:ea typeface="ＭＳ Ｐゴシック" panose="020B0600070205080204" pitchFamily="34" charset="-128"/>
              </a:rPr>
              <a:t>E</a:t>
            </a:r>
            <a:r>
              <a:rPr lang="en-US" altLang="en-US" spc="-300" noProof="0" dirty="0">
                <a:ea typeface="ＭＳ Ｐゴシック" panose="020B0600070205080204" pitchFamily="34" charset="-128"/>
              </a:rPr>
              <a:t> </a:t>
            </a:r>
            <a:r>
              <a:rPr lang="en-US" altLang="en-US" noProof="0" dirty="0">
                <a:ea typeface="ＭＳ Ｐゴシック" panose="020B0600070205080204" pitchFamily="34" charset="-128"/>
              </a:rPr>
              <a:t>D ratings</a:t>
            </a:r>
          </a:p>
          <a:p>
            <a:pPr lvl="1"/>
            <a:r>
              <a:rPr lang="en-US" altLang="en-US" noProof="0" dirty="0">
                <a:ea typeface="ＭＳ Ｐゴシック" panose="020B0600070205080204" pitchFamily="34" charset="-128"/>
              </a:rPr>
              <a:t>Small, but growing, part of market</a:t>
            </a:r>
          </a:p>
        </p:txBody>
      </p:sp>
    </p:spTree>
    <p:extLst>
      <p:ext uri="{BB962C8B-B14F-4D97-AF65-F5344CB8AC3E}">
        <p14:creationId xmlns:p14="http://schemas.microsoft.com/office/powerpoint/2010/main" val="12707587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noProof="0" dirty="0"/>
              <a:t>59.18</a:t>
            </a:r>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14400"/>
            <a:ext cx="8220635" cy="528794"/>
          </a:xfrm>
        </p:spPr>
        <p:txBody>
          <a:bodyPr wrap="square" tIns="18000" bIns="18000" anchor="ctr">
            <a:spAutoFit/>
          </a:bodyPr>
          <a:lstStyle/>
          <a:p>
            <a:pPr marL="0" indent="0">
              <a:spcBef>
                <a:spcPts val="600"/>
              </a:spcBef>
              <a:buNone/>
            </a:pPr>
            <a:r>
              <a:rPr lang="en-US" altLang="en-US" sz="1600" noProof="0" dirty="0">
                <a:latin typeface="Arial" panose="020B0604020202020204" pitchFamily="34" charset="0"/>
                <a:cs typeface="Arial" panose="020B0604020202020204" pitchFamily="34" charset="0"/>
              </a:rPr>
              <a:t>Conoid chair, c. 1970s; New Hope, Pennsylvania; George Nakashima. Environmental Modern.</a:t>
            </a:r>
            <a:endParaRPr lang="en-US" sz="1600" noProof="0" dirty="0">
              <a:latin typeface="Arial" panose="020B0604020202020204" pitchFamily="34" charset="0"/>
              <a:cs typeface="Arial" panose="020B0604020202020204" pitchFamily="34" charset="0"/>
            </a:endParaRPr>
          </a:p>
        </p:txBody>
      </p:sp>
      <p:pic>
        <p:nvPicPr>
          <p:cNvPr id="10" name="Picture Placeholder 9" descr="A conoid chair has a frame that has spindles and legs attached to the frame. The wooden seat is fixed to the frame at its center.&#10;">
            <a:extLst>
              <a:ext uri="{FF2B5EF4-FFF2-40B4-BE49-F238E27FC236}">
                <a16:creationId xmlns:a16="http://schemas.microsoft.com/office/drawing/2014/main" id="{D31124EA-1A57-D8B2-3FBB-E422EA36EAD2}"/>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976" t="819" r="-1"/>
          <a:stretch/>
        </p:blipFill>
        <p:spPr>
          <a:xfrm>
            <a:off x="3065929" y="1801906"/>
            <a:ext cx="3055686" cy="4294094"/>
          </a:xfrm>
        </p:spPr>
      </p:pic>
    </p:spTree>
    <p:extLst>
      <p:ext uri="{BB962C8B-B14F-4D97-AF65-F5344CB8AC3E}">
        <p14:creationId xmlns:p14="http://schemas.microsoft.com/office/powerpoint/2010/main" val="19700518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noProof="0" dirty="0"/>
              <a:t>59.19</a:t>
            </a:r>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36627"/>
            <a:ext cx="8220635" cy="282573"/>
          </a:xfrm>
        </p:spPr>
        <p:txBody>
          <a:bodyPr wrap="square" tIns="18000" bIns="18000" anchor="ctr">
            <a:spAutoFit/>
          </a:bodyPr>
          <a:lstStyle/>
          <a:p>
            <a:pPr marL="0" indent="0">
              <a:spcBef>
                <a:spcPts val="600"/>
              </a:spcBef>
              <a:buNone/>
            </a:pPr>
            <a:r>
              <a:rPr lang="en-US" altLang="en-US" sz="1600" noProof="0" dirty="0">
                <a:latin typeface="Arial" panose="020B0604020202020204" pitchFamily="34" charset="0"/>
                <a:cs typeface="Arial" panose="020B0604020202020204" pitchFamily="34" charset="0"/>
              </a:rPr>
              <a:t>Armchair, c. 1970s-1990s; New York: Wendell Castle. Environmental Modern.</a:t>
            </a:r>
            <a:endParaRPr lang="en-US" sz="1600" noProof="0" dirty="0">
              <a:latin typeface="Arial" panose="020B0604020202020204" pitchFamily="34" charset="0"/>
              <a:cs typeface="Arial" panose="020B0604020202020204" pitchFamily="34" charset="0"/>
            </a:endParaRPr>
          </a:p>
        </p:txBody>
      </p:sp>
      <p:pic>
        <p:nvPicPr>
          <p:cNvPr id="7" name="Picture Placeholder 6" descr="An armchair has a back frame. The frame on the left and the right bifurcates to two legs on each side.&#10;">
            <a:extLst>
              <a:ext uri="{FF2B5EF4-FFF2-40B4-BE49-F238E27FC236}">
                <a16:creationId xmlns:a16="http://schemas.microsoft.com/office/drawing/2014/main" id="{BCD40E1F-75B8-70C6-ECCB-F01FFDC3FE11}"/>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1266" t="683"/>
          <a:stretch/>
        </p:blipFill>
        <p:spPr>
          <a:xfrm>
            <a:off x="3012141" y="1568824"/>
            <a:ext cx="3146204" cy="4755776"/>
          </a:xfrm>
        </p:spPr>
      </p:pic>
    </p:spTree>
    <p:extLst>
      <p:ext uri="{BB962C8B-B14F-4D97-AF65-F5344CB8AC3E}">
        <p14:creationId xmlns:p14="http://schemas.microsoft.com/office/powerpoint/2010/main" val="38619849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noProof="0" dirty="0"/>
              <a:t>59.20</a:t>
            </a:r>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36627"/>
            <a:ext cx="8220635" cy="282573"/>
          </a:xfrm>
        </p:spPr>
        <p:txBody>
          <a:bodyPr wrap="square" tIns="18000" bIns="18000" anchor="ctr">
            <a:spAutoFit/>
          </a:bodyPr>
          <a:lstStyle/>
          <a:p>
            <a:pPr marL="0" indent="0">
              <a:spcBef>
                <a:spcPts val="600"/>
              </a:spcBef>
              <a:buNone/>
            </a:pPr>
            <a:r>
              <a:rPr lang="en-US" altLang="en-US" sz="1600" noProof="0" dirty="0">
                <a:latin typeface="Arial" panose="020B0604020202020204" pitchFamily="34" charset="0"/>
                <a:cs typeface="Arial" panose="020B0604020202020204" pitchFamily="34" charset="0"/>
              </a:rPr>
              <a:t>Low-back chair, c. 1990s; California; Sam Maloof. Environmental Modern.</a:t>
            </a:r>
            <a:endParaRPr lang="en-US" sz="1600" noProof="0" dirty="0">
              <a:latin typeface="Arial" panose="020B0604020202020204" pitchFamily="34" charset="0"/>
              <a:cs typeface="Arial" panose="020B0604020202020204" pitchFamily="34" charset="0"/>
            </a:endParaRPr>
          </a:p>
        </p:txBody>
      </p:sp>
      <p:pic>
        <p:nvPicPr>
          <p:cNvPr id="7" name="Picture Placeholder 6" descr="A low back chair depicts its characteristics.&#10;Long description is available in notes, press F6.">
            <a:extLst>
              <a:ext uri="{FF2B5EF4-FFF2-40B4-BE49-F238E27FC236}">
                <a16:creationId xmlns:a16="http://schemas.microsoft.com/office/drawing/2014/main" id="{3E7FEC1E-E7E3-E7C3-2FF6-187B0D740529}"/>
              </a:ext>
            </a:extLst>
          </p:cNvPr>
          <p:cNvPicPr>
            <a:picLocks noGrp="1" noChangeAspect="1"/>
          </p:cNvPicPr>
          <p:nvPr>
            <p:ph type="pic" sz="quarter" idx="21"/>
          </p:nvPr>
        </p:nvPicPr>
        <p:blipFill rotWithShape="1">
          <a:blip r:embed="rId3">
            <a:extLst>
              <a:ext uri="{28A0092B-C50C-407E-A947-70E740481C1C}">
                <a14:useLocalDpi xmlns:a14="http://schemas.microsoft.com/office/drawing/2010/main" val="0"/>
              </a:ext>
            </a:extLst>
          </a:blip>
          <a:srcRect l="880" t="491" b="-1"/>
          <a:stretch/>
        </p:blipFill>
        <p:spPr>
          <a:xfrm>
            <a:off x="1918446" y="1775012"/>
            <a:ext cx="5368209" cy="4543291"/>
          </a:xfrm>
        </p:spPr>
      </p:pic>
    </p:spTree>
    <p:extLst>
      <p:ext uri="{BB962C8B-B14F-4D97-AF65-F5344CB8AC3E}">
        <p14:creationId xmlns:p14="http://schemas.microsoft.com/office/powerpoint/2010/main" val="9544464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noProof="0" dirty="0"/>
              <a:t>59.21</a:t>
            </a:r>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36627"/>
            <a:ext cx="8220635" cy="282573"/>
          </a:xfrm>
        </p:spPr>
        <p:txBody>
          <a:bodyPr wrap="square" tIns="18000" bIns="18000" anchor="ctr">
            <a:spAutoFit/>
          </a:bodyPr>
          <a:lstStyle/>
          <a:p>
            <a:pPr marL="0" indent="0">
              <a:spcBef>
                <a:spcPts val="600"/>
              </a:spcBef>
              <a:buNone/>
            </a:pPr>
            <a:r>
              <a:rPr lang="en-US" altLang="en-US" sz="1600" noProof="0" dirty="0">
                <a:latin typeface="Arial" panose="020B0604020202020204" pitchFamily="34" charset="0"/>
                <a:cs typeface="Arial" panose="020B0604020202020204" pitchFamily="34" charset="0"/>
              </a:rPr>
              <a:t>Bel Air Slipper chair, 2006; Philippines and Indonesia; </a:t>
            </a:r>
            <a:r>
              <a:rPr lang="en-US" altLang="en-US" sz="1600" noProof="0" dirty="0" err="1">
                <a:latin typeface="Arial" panose="020B0604020202020204" pitchFamily="34" charset="0"/>
                <a:cs typeface="Arial" panose="020B0604020202020204" pitchFamily="34" charset="0"/>
              </a:rPr>
              <a:t>Palecek</a:t>
            </a:r>
            <a:r>
              <a:rPr lang="en-US" altLang="en-US" sz="1600" noProof="0" dirty="0">
                <a:latin typeface="Arial" panose="020B0604020202020204" pitchFamily="34" charset="0"/>
                <a:cs typeface="Arial" panose="020B0604020202020204" pitchFamily="34" charset="0"/>
              </a:rPr>
              <a:t>. Environmental Modern.</a:t>
            </a:r>
            <a:endParaRPr lang="en-US" sz="1600" noProof="0" dirty="0">
              <a:latin typeface="Arial" panose="020B0604020202020204" pitchFamily="34" charset="0"/>
              <a:cs typeface="Arial" panose="020B0604020202020204" pitchFamily="34" charset="0"/>
            </a:endParaRPr>
          </a:p>
        </p:txBody>
      </p:sp>
      <p:pic>
        <p:nvPicPr>
          <p:cNvPr id="7" name="Picture Placeholder 6" descr="The two bel air slipper chairs have wooden weaving on the back and seat. Cushions are placed on the back and the seat.&#10;">
            <a:extLst>
              <a:ext uri="{FF2B5EF4-FFF2-40B4-BE49-F238E27FC236}">
                <a16:creationId xmlns:a16="http://schemas.microsoft.com/office/drawing/2014/main" id="{05536FA8-A263-828F-E321-2D6926C28492}"/>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784" t="684"/>
          <a:stretch/>
        </p:blipFill>
        <p:spPr>
          <a:xfrm>
            <a:off x="1766046" y="1801906"/>
            <a:ext cx="5670175" cy="4370294"/>
          </a:xfrm>
        </p:spPr>
      </p:pic>
    </p:spTree>
    <p:extLst>
      <p:ext uri="{BB962C8B-B14F-4D97-AF65-F5344CB8AC3E}">
        <p14:creationId xmlns:p14="http://schemas.microsoft.com/office/powerpoint/2010/main" val="31794371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noProof="0" dirty="0"/>
              <a:t>59.22</a:t>
            </a:r>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36627"/>
            <a:ext cx="8220635" cy="282573"/>
          </a:xfrm>
        </p:spPr>
        <p:txBody>
          <a:bodyPr wrap="square" tIns="18000" bIns="18000" anchor="ctr">
            <a:spAutoFit/>
          </a:bodyPr>
          <a:lstStyle/>
          <a:p>
            <a:pPr marL="0" indent="0">
              <a:spcBef>
                <a:spcPts val="600"/>
              </a:spcBef>
              <a:buNone/>
            </a:pPr>
            <a:r>
              <a:rPr lang="en-US" altLang="en-US" sz="1600" noProof="0" dirty="0" err="1">
                <a:latin typeface="Arial" panose="020B0604020202020204" pitchFamily="34" charset="0"/>
                <a:cs typeface="Arial" panose="020B0604020202020204" pitchFamily="34" charset="0"/>
              </a:rPr>
              <a:t>Mirra</a:t>
            </a:r>
            <a:r>
              <a:rPr lang="en-US" altLang="en-US" sz="1600" noProof="0" dirty="0">
                <a:latin typeface="Arial" panose="020B0604020202020204" pitchFamily="34" charset="0"/>
                <a:cs typeface="Arial" panose="020B0604020202020204" pitchFamily="34" charset="0"/>
              </a:rPr>
              <a:t> chair, 2003; Michigan; Studio 7.5 for Herman Miller. Environmental Modern.</a:t>
            </a:r>
            <a:endParaRPr lang="en-US" sz="1600" noProof="0" dirty="0">
              <a:latin typeface="Arial" panose="020B0604020202020204" pitchFamily="34" charset="0"/>
              <a:cs typeface="Arial" panose="020B0604020202020204" pitchFamily="34" charset="0"/>
            </a:endParaRPr>
          </a:p>
        </p:txBody>
      </p:sp>
      <p:pic>
        <p:nvPicPr>
          <p:cNvPr id="8" name="Picture Placeholder 7" descr="&quot;A Mirra chair has a mesh oval shape back with frame support. It has short armrests. The height is adjustable. It has rotatable legs with wheels and a control knob.&#10;">
            <a:extLst>
              <a:ext uri="{FF2B5EF4-FFF2-40B4-BE49-F238E27FC236}">
                <a16:creationId xmlns:a16="http://schemas.microsoft.com/office/drawing/2014/main" id="{3D8735B5-5CE8-7661-380C-D25AD08B2D6E}"/>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1031" t="1063" b="1"/>
          <a:stretch/>
        </p:blipFill>
        <p:spPr>
          <a:xfrm>
            <a:off x="3030070" y="1649506"/>
            <a:ext cx="3116309" cy="4587959"/>
          </a:xfrm>
        </p:spPr>
      </p:pic>
    </p:spTree>
    <p:extLst>
      <p:ext uri="{BB962C8B-B14F-4D97-AF65-F5344CB8AC3E}">
        <p14:creationId xmlns:p14="http://schemas.microsoft.com/office/powerpoint/2010/main" val="9350307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p:cNvSpPr>
            <a:spLocks noGrp="1"/>
          </p:cNvSpPr>
          <p:nvPr>
            <p:ph type="title"/>
          </p:nvPr>
        </p:nvSpPr>
        <p:spPr>
          <a:xfrm>
            <a:off x="465826" y="152766"/>
            <a:ext cx="8220235" cy="590349"/>
          </a:xfrm>
        </p:spPr>
        <p:txBody>
          <a:bodyPr wrap="square" tIns="18000" bIns="18000" anchor="ctr" anchorCtr="0">
            <a:spAutoFit/>
          </a:bodyPr>
          <a:lstStyle/>
          <a:p>
            <a:r>
              <a:rPr lang="en-US" sz="3600" cap="none" noProof="0" dirty="0"/>
              <a:t>Concepts</a:t>
            </a:r>
            <a:endParaRPr lang="en-US" sz="2800" noProof="0" dirty="0"/>
          </a:p>
        </p:txBody>
      </p:sp>
      <p:sp>
        <p:nvSpPr>
          <p:cNvPr id="20" name="Content Placeholder 19"/>
          <p:cNvSpPr>
            <a:spLocks noGrp="1"/>
          </p:cNvSpPr>
          <p:nvPr>
            <p:ph sz="quarter" idx="13"/>
          </p:nvPr>
        </p:nvSpPr>
        <p:spPr>
          <a:xfrm>
            <a:off x="466565" y="990600"/>
            <a:ext cx="8220235" cy="4822277"/>
          </a:xfrm>
        </p:spPr>
        <p:txBody>
          <a:bodyPr wrap="square" tIns="18000" bIns="18000" anchor="ctr" anchorCtr="0">
            <a:spAutoFit/>
          </a:bodyPr>
          <a:lstStyle/>
          <a:p>
            <a:r>
              <a:rPr lang="en-US" altLang="en-US" sz="2200" noProof="0" dirty="0">
                <a:ea typeface="ＭＳ Ｐゴシック" panose="020B0600070205080204" pitchFamily="34" charset="-128"/>
              </a:rPr>
              <a:t>Many concepts, theories</a:t>
            </a:r>
          </a:p>
          <a:p>
            <a:pPr lvl="1"/>
            <a:r>
              <a:rPr lang="en-US" altLang="en-US" sz="2200" noProof="0" dirty="0">
                <a:ea typeface="ＭＳ Ｐゴシック" panose="020B0600070205080204" pitchFamily="34" charset="-128"/>
              </a:rPr>
              <a:t>Ideas come from science, ecology, philosophy, psychology</a:t>
            </a:r>
          </a:p>
          <a:p>
            <a:pPr lvl="1"/>
            <a:r>
              <a:rPr lang="en-US" altLang="en-US" sz="2200" noProof="0" dirty="0">
                <a:ea typeface="ＭＳ Ｐゴシック" panose="020B0600070205080204" pitchFamily="34" charset="-128"/>
              </a:rPr>
              <a:t>Reflect comprehensive attitude striving to limit/reverse environmental damage</a:t>
            </a:r>
          </a:p>
          <a:p>
            <a:r>
              <a:rPr lang="en-US" altLang="en-US" sz="2200" noProof="0" dirty="0">
                <a:ea typeface="ＭＳ Ｐゴシック" panose="020B0600070205080204" pitchFamily="34" charset="-128"/>
              </a:rPr>
              <a:t>Actions by individuals, designers, businesses, manufacturers, governments, nations</a:t>
            </a:r>
          </a:p>
          <a:p>
            <a:pPr lvl="1"/>
            <a:r>
              <a:rPr lang="en-US" altLang="en-US" sz="2200" noProof="0" dirty="0">
                <a:ea typeface="ＭＳ Ｐゴシック" panose="020B0600070205080204" pitchFamily="34" charset="-128"/>
              </a:rPr>
              <a:t>Include eliminating waste, reusing or recycling, minimizing energy consumption, improving indoor air quality, using only renewable &amp; durable resources</a:t>
            </a:r>
          </a:p>
          <a:p>
            <a:r>
              <a:rPr lang="en-US" altLang="en-US" sz="2200" noProof="0" dirty="0">
                <a:ea typeface="ＭＳ Ｐゴシック" panose="020B0600070205080204" pitchFamily="34" charset="-128"/>
              </a:rPr>
              <a:t>Environmental concerns affect economic development, urban planning, architecture, construction methods, building materials, interior design, interior finishes, textiles, furniture, decorative arts around the world</a:t>
            </a:r>
          </a:p>
        </p:txBody>
      </p:sp>
    </p:spTree>
    <p:extLst>
      <p:ext uri="{BB962C8B-B14F-4D97-AF65-F5344CB8AC3E}">
        <p14:creationId xmlns:p14="http://schemas.microsoft.com/office/powerpoint/2010/main" val="35565177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noProof="0" dirty="0"/>
              <a:t>59.23</a:t>
            </a:r>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19006"/>
            <a:ext cx="8220635" cy="528794"/>
          </a:xfrm>
        </p:spPr>
        <p:txBody>
          <a:bodyPr wrap="square" tIns="18000" bIns="18000" anchor="ctr">
            <a:spAutoFit/>
          </a:bodyPr>
          <a:lstStyle/>
          <a:p>
            <a:pPr marL="0" indent="0">
              <a:spcBef>
                <a:spcPts val="600"/>
              </a:spcBef>
              <a:buNone/>
            </a:pPr>
            <a:r>
              <a:rPr lang="en-US" altLang="en-US" sz="1600" noProof="0" dirty="0">
                <a:latin typeface="Arial" panose="020B0604020202020204" pitchFamily="34" charset="0"/>
                <a:cs typeface="Arial" panose="020B0604020202020204" pitchFamily="34" charset="0"/>
              </a:rPr>
              <a:t>Moiré square side table with rattan poles, c. 2000s; California; Orlando Diaz-</a:t>
            </a:r>
            <a:r>
              <a:rPr lang="en-US" altLang="en-US" sz="1600" noProof="0" dirty="0" err="1">
                <a:latin typeface="Arial" panose="020B0604020202020204" pitchFamily="34" charset="0"/>
                <a:cs typeface="Arial" panose="020B0604020202020204" pitchFamily="34" charset="0"/>
              </a:rPr>
              <a:t>Azcuy</a:t>
            </a:r>
            <a:r>
              <a:rPr lang="en-US" altLang="en-US" sz="1600" noProof="0" dirty="0">
                <a:latin typeface="Arial" panose="020B0604020202020204" pitchFamily="34" charset="0"/>
                <a:cs typeface="Arial" panose="020B0604020202020204" pitchFamily="34" charset="0"/>
              </a:rPr>
              <a:t> for McGuire. Environmental Modern.</a:t>
            </a:r>
            <a:endParaRPr lang="en-US" sz="1600" noProof="0" dirty="0">
              <a:latin typeface="Arial" panose="020B0604020202020204" pitchFamily="34" charset="0"/>
              <a:cs typeface="Arial" panose="020B0604020202020204" pitchFamily="34" charset="0"/>
            </a:endParaRPr>
          </a:p>
        </p:txBody>
      </p:sp>
      <p:pic>
        <p:nvPicPr>
          <p:cNvPr id="7" name="Picture Placeholder 6" descr="A Moire square side table has a flat top on a frame of rattan poles.&#10;">
            <a:extLst>
              <a:ext uri="{FF2B5EF4-FFF2-40B4-BE49-F238E27FC236}">
                <a16:creationId xmlns:a16="http://schemas.microsoft.com/office/drawing/2014/main" id="{C8DA1E6E-B213-9632-97ED-7490A32925C3}"/>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713" t="294" r="1" b="1"/>
          <a:stretch/>
        </p:blipFill>
        <p:spPr>
          <a:xfrm>
            <a:off x="2572871" y="1766046"/>
            <a:ext cx="4040737" cy="4558553"/>
          </a:xfrm>
        </p:spPr>
      </p:pic>
    </p:spTree>
    <p:extLst>
      <p:ext uri="{BB962C8B-B14F-4D97-AF65-F5344CB8AC3E}">
        <p14:creationId xmlns:p14="http://schemas.microsoft.com/office/powerpoint/2010/main" val="17095052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noProof="0" dirty="0"/>
              <a:t>59.24</a:t>
            </a:r>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14400"/>
            <a:ext cx="8220635" cy="282573"/>
          </a:xfrm>
        </p:spPr>
        <p:txBody>
          <a:bodyPr wrap="square" tIns="18000" bIns="18000" anchor="ctr">
            <a:spAutoFit/>
          </a:bodyPr>
          <a:lstStyle/>
          <a:p>
            <a:pPr marL="0" indent="0">
              <a:spcBef>
                <a:spcPts val="600"/>
              </a:spcBef>
              <a:buNone/>
            </a:pPr>
            <a:r>
              <a:rPr lang="en-US" altLang="en-US" sz="1600" noProof="0" dirty="0">
                <a:latin typeface="Arial" panose="020B0604020202020204" pitchFamily="34" charset="0"/>
                <a:cs typeface="Arial" panose="020B0604020202020204" pitchFamily="34" charset="0"/>
              </a:rPr>
              <a:t>My Studio Environment, 2006; United States; Herman Miller. Environmental Modern.</a:t>
            </a:r>
            <a:endParaRPr lang="en-US" sz="1600" noProof="0" dirty="0">
              <a:latin typeface="Arial" panose="020B0604020202020204" pitchFamily="34" charset="0"/>
              <a:cs typeface="Arial" panose="020B0604020202020204" pitchFamily="34" charset="0"/>
            </a:endParaRPr>
          </a:p>
        </p:txBody>
      </p:sp>
      <p:pic>
        <p:nvPicPr>
          <p:cNvPr id="8" name="Picture Placeholder 7" descr="An interior view of my studio environment depicts the ceiling with geometrical patterns. The partition frames with fabric doors separate the rooms. The tables and adjustable chairs are arranged inside the rooms.&#10;">
            <a:extLst>
              <a:ext uri="{FF2B5EF4-FFF2-40B4-BE49-F238E27FC236}">
                <a16:creationId xmlns:a16="http://schemas.microsoft.com/office/drawing/2014/main" id="{B409929D-9D68-D49E-F0B6-975DAB3C9878}"/>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1351" t="584"/>
          <a:stretch/>
        </p:blipFill>
        <p:spPr>
          <a:xfrm>
            <a:off x="2779059" y="1703294"/>
            <a:ext cx="3635681" cy="4581747"/>
          </a:xfrm>
        </p:spPr>
      </p:pic>
    </p:spTree>
    <p:extLst>
      <p:ext uri="{BB962C8B-B14F-4D97-AF65-F5344CB8AC3E}">
        <p14:creationId xmlns:p14="http://schemas.microsoft.com/office/powerpoint/2010/main" val="35702693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7D58C-9F1B-4866-A98E-52818AA14994}"/>
              </a:ext>
            </a:extLst>
          </p:cNvPr>
          <p:cNvSpPr>
            <a:spLocks noGrp="1"/>
          </p:cNvSpPr>
          <p:nvPr>
            <p:ph type="title"/>
          </p:nvPr>
        </p:nvSpPr>
        <p:spPr>
          <a:xfrm>
            <a:off x="457327" y="153332"/>
            <a:ext cx="8229474" cy="590349"/>
          </a:xfrm>
        </p:spPr>
        <p:txBody>
          <a:bodyPr wrap="square" lIns="0" tIns="18000" rIns="0" bIns="18000" rtlCol="0" anchor="ctr" anchorCtr="0">
            <a:spAutoFit/>
          </a:bodyPr>
          <a:lstStyle/>
          <a:p>
            <a:pPr eaLnBrk="1" fontAlgn="auto" hangingPunct="1">
              <a:spcAft>
                <a:spcPts val="0"/>
              </a:spcAft>
              <a:defRPr/>
            </a:pPr>
            <a:r>
              <a:rPr lang="en-US" sz="3600" b="1" noProof="0" dirty="0">
                <a:latin typeface="+mj-lt"/>
              </a:rPr>
              <a:t>Copyright</a:t>
            </a:r>
          </a:p>
        </p:txBody>
      </p:sp>
      <p:pic>
        <p:nvPicPr>
          <p:cNvPr id="47107" name="Picture Placeholder 9" descr="Warning">
            <a:extLst>
              <a:ext uri="{FF2B5EF4-FFF2-40B4-BE49-F238E27FC236}">
                <a16:creationId xmlns:a16="http://schemas.microsoft.com/office/drawing/2014/main" id="{39143CDC-0F5E-4B76-B367-735F3520DE46}"/>
              </a:ext>
            </a:extLst>
          </p:cNvPr>
          <p:cNvPicPr>
            <a:picLocks noGrp="1" noChangeAspect="1" noChangeArrowheads="1"/>
          </p:cNvPicPr>
          <p:nvPr>
            <p:ph type="pic" sz="quarter" idx="14"/>
          </p:nvPr>
        </p:nvPicPr>
        <p:blipFill>
          <a:blip r:embed="rId3" cstate="print">
            <a:extLst>
              <a:ext uri="{28A0092B-C50C-407E-A947-70E740481C1C}">
                <a14:useLocalDpi xmlns:a14="http://schemas.microsoft.com/office/drawing/2010/main" val="0"/>
              </a:ext>
            </a:extLst>
          </a:blip>
          <a:srcRect/>
          <a:stretch>
            <a:fillRect/>
          </a:stretch>
        </p:blipFill>
        <p:spPr bwMode="auto">
          <a:xfrm>
            <a:off x="412175" y="2382768"/>
            <a:ext cx="1154252" cy="1154252"/>
          </a:xfrm>
        </p:spPr>
      </p:pic>
      <p:sp>
        <p:nvSpPr>
          <p:cNvPr id="47108" name="Content Placeholder 2">
            <a:extLst>
              <a:ext uri="{FF2B5EF4-FFF2-40B4-BE49-F238E27FC236}">
                <a16:creationId xmlns:a16="http://schemas.microsoft.com/office/drawing/2014/main" id="{D426AB61-8455-4298-A667-9E3A95FC73C1}"/>
              </a:ext>
            </a:extLst>
          </p:cNvPr>
          <p:cNvSpPr>
            <a:spLocks noGrp="1"/>
          </p:cNvSpPr>
          <p:nvPr>
            <p:ph idx="1"/>
          </p:nvPr>
        </p:nvSpPr>
        <p:spPr bwMode="auto">
          <a:xfrm>
            <a:off x="1808256" y="1826259"/>
            <a:ext cx="6878545" cy="2829363"/>
          </a:xfrm>
          <a:ln w="28575">
            <a:solidFill>
              <a:schemeClr val="tx1"/>
            </a:solidFill>
            <a:miter lim="800000"/>
            <a:headEnd/>
            <a:tailEnd/>
          </a:ln>
        </p:spPr>
        <p:txBody>
          <a:bodyPr wrap="square" lIns="183600" tIns="183600" rIns="183600" bIns="183600" numCol="1" anchor="ctr" anchorCtr="0" compatLnSpc="1">
            <a:prstTxWarp prst="textNoShape">
              <a:avLst/>
            </a:prstTxWarp>
            <a:spAutoFit/>
          </a:bodyPr>
          <a:lstStyle/>
          <a:p>
            <a:pPr marL="0" indent="0" eaLnBrk="1" hangingPunct="1">
              <a:buFont typeface="Arial" panose="020B0604020202020204" pitchFamily="34" charset="0"/>
              <a:buNone/>
            </a:pPr>
            <a:r>
              <a:rPr lang="en-US" altLang="en-US" b="1" noProof="0" dirty="0">
                <a:latin typeface="Arial" panose="020B0604020202020204" pitchFamily="34" charset="0"/>
                <a:cs typeface="Arial" panose="020B0604020202020204" pitchFamily="34" charset="0"/>
              </a:rPr>
              <a:t>This work is protected by United States copyright laws and is provided solely for the use of instructors in teaching their courses and assessing student learning. Dissemination or sale of any part of this work (including on the World Wide Web) will destroy the integrity of the work and is not permitted. The work and materials from it should never be made available to students except by instructors using the accompanying text in their classes. All recipients of this work are expected to abide by these restrictions and to honor the intended pedagogical purposes and the needs of other instructors who rely on these materials.</a:t>
            </a:r>
          </a:p>
        </p:txBody>
      </p:sp>
    </p:spTree>
    <p:extLst>
      <p:ext uri="{BB962C8B-B14F-4D97-AF65-F5344CB8AC3E}">
        <p14:creationId xmlns:p14="http://schemas.microsoft.com/office/powerpoint/2010/main" val="3117443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p:cNvSpPr>
            <a:spLocks noGrp="1"/>
          </p:cNvSpPr>
          <p:nvPr>
            <p:ph type="title"/>
          </p:nvPr>
        </p:nvSpPr>
        <p:spPr>
          <a:xfrm>
            <a:off x="465826" y="152766"/>
            <a:ext cx="8220235" cy="590349"/>
          </a:xfrm>
        </p:spPr>
        <p:txBody>
          <a:bodyPr wrap="square" tIns="18000" bIns="18000" anchor="ctr" anchorCtr="0">
            <a:spAutoFit/>
          </a:bodyPr>
          <a:lstStyle/>
          <a:p>
            <a:r>
              <a:rPr lang="en-US" sz="3600" cap="none" noProof="0" dirty="0"/>
              <a:t>Characteristics and Motifs</a:t>
            </a:r>
            <a:endParaRPr lang="en-US" sz="2800" noProof="0" dirty="0"/>
          </a:p>
        </p:txBody>
      </p:sp>
      <p:sp>
        <p:nvSpPr>
          <p:cNvPr id="20" name="Content Placeholder 19"/>
          <p:cNvSpPr>
            <a:spLocks noGrp="1"/>
          </p:cNvSpPr>
          <p:nvPr>
            <p:ph sz="quarter" idx="13"/>
          </p:nvPr>
        </p:nvSpPr>
        <p:spPr>
          <a:xfrm>
            <a:off x="466565" y="990600"/>
            <a:ext cx="8220235" cy="5145443"/>
          </a:xfrm>
        </p:spPr>
        <p:txBody>
          <a:bodyPr wrap="square" tIns="18000" bIns="18000" anchor="ctr" anchorCtr="0">
            <a:spAutoFit/>
          </a:bodyPr>
          <a:lstStyle/>
          <a:p>
            <a:r>
              <a:rPr lang="en-US" altLang="en-US" noProof="0" dirty="0">
                <a:ea typeface="ＭＳ Ｐゴシック" panose="020B0600070205080204" pitchFamily="34" charset="-128"/>
              </a:rPr>
              <a:t>Appearance varies with designer, client, location, sustainable concepts, new technologies</a:t>
            </a:r>
          </a:p>
          <a:p>
            <a:pPr lvl="1"/>
            <a:r>
              <a:rPr lang="en-US" altLang="en-US" noProof="0" dirty="0">
                <a:ea typeface="ＭＳ Ｐゴシック" panose="020B0600070205080204" pitchFamily="34" charset="-128"/>
              </a:rPr>
              <a:t>Some commonalities: natural materials, earth colors, plants, water features, abundant natural light &amp; air</a:t>
            </a:r>
          </a:p>
          <a:p>
            <a:pPr lvl="1"/>
            <a:r>
              <a:rPr lang="en-US" altLang="en-US" noProof="0" dirty="0">
                <a:ea typeface="ＭＳ Ｐゴシック" panose="020B0600070205080204" pitchFamily="34" charset="-128"/>
              </a:rPr>
              <a:t>Sustainable materials &amp; construction methods often not apparent but positively affect user health &amp; productivity &amp; keeps energy, maintenance costs down</a:t>
            </a:r>
          </a:p>
          <a:p>
            <a:r>
              <a:rPr lang="en-US" altLang="en-US" noProof="0" dirty="0">
                <a:ea typeface="ＭＳ Ｐゴシック" panose="020B0600070205080204" pitchFamily="34" charset="-128"/>
              </a:rPr>
              <a:t>Strongly modern or High Tech examples from those who see technology as means to solve design &amp; environmental problems</a:t>
            </a:r>
          </a:p>
          <a:p>
            <a:r>
              <a:rPr lang="en-US" altLang="en-US" noProof="0" dirty="0">
                <a:ea typeface="ＭＳ Ｐゴシック" panose="020B0600070205080204" pitchFamily="34" charset="-128"/>
              </a:rPr>
              <a:t>Those who see technology as causing problems usually avoid or reject it in favor of cues from location, vernacular types, ancient planning philosophies</a:t>
            </a:r>
          </a:p>
        </p:txBody>
      </p:sp>
    </p:spTree>
    <p:extLst>
      <p:ext uri="{BB962C8B-B14F-4D97-AF65-F5344CB8AC3E}">
        <p14:creationId xmlns:p14="http://schemas.microsoft.com/office/powerpoint/2010/main" val="13862250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p:cNvSpPr>
            <a:spLocks noGrp="1"/>
          </p:cNvSpPr>
          <p:nvPr>
            <p:ph type="title"/>
          </p:nvPr>
        </p:nvSpPr>
        <p:spPr>
          <a:xfrm>
            <a:off x="465826" y="152766"/>
            <a:ext cx="8220235" cy="590349"/>
          </a:xfrm>
        </p:spPr>
        <p:txBody>
          <a:bodyPr wrap="square" tIns="18000" bIns="18000" anchor="ctr" anchorCtr="0">
            <a:spAutoFit/>
          </a:bodyPr>
          <a:lstStyle/>
          <a:p>
            <a:r>
              <a:rPr lang="en-US" sz="3600" cap="none" noProof="0" dirty="0"/>
              <a:t>Architecture</a:t>
            </a:r>
            <a:endParaRPr lang="en-US" sz="2800" noProof="0" dirty="0"/>
          </a:p>
        </p:txBody>
      </p:sp>
      <p:sp>
        <p:nvSpPr>
          <p:cNvPr id="20" name="Content Placeholder 19"/>
          <p:cNvSpPr>
            <a:spLocks noGrp="1"/>
          </p:cNvSpPr>
          <p:nvPr>
            <p:ph sz="quarter" idx="13"/>
          </p:nvPr>
        </p:nvSpPr>
        <p:spPr>
          <a:xfrm>
            <a:off x="466565" y="990600"/>
            <a:ext cx="8220235" cy="4899221"/>
          </a:xfrm>
        </p:spPr>
        <p:txBody>
          <a:bodyPr wrap="square" tIns="18000" bIns="18000" anchor="ctr" anchorCtr="0">
            <a:spAutoFit/>
          </a:bodyPr>
          <a:lstStyle/>
          <a:p>
            <a:r>
              <a:rPr lang="en-US" altLang="en-US" sz="2200" noProof="0" dirty="0">
                <a:ea typeface="ＭＳ Ｐゴシック" panose="020B0600070205080204" pitchFamily="34" charset="-128"/>
              </a:rPr>
              <a:t>In late 1960s, some architects new design to surroundings with visible &amp; symbolic links</a:t>
            </a:r>
          </a:p>
          <a:p>
            <a:pPr lvl="1"/>
            <a:r>
              <a:rPr lang="en-US" altLang="en-US" sz="2200" noProof="0" dirty="0">
                <a:ea typeface="ＭＳ Ｐゴシック" panose="020B0600070205080204" pitchFamily="34" charset="-128"/>
              </a:rPr>
              <a:t>Strong sense of place through site, orientation, materials, forms, shapes, colors—Contextualism or Regionalism</a:t>
            </a:r>
          </a:p>
          <a:p>
            <a:r>
              <a:rPr lang="en-US" altLang="en-US" sz="2200" noProof="0" dirty="0">
                <a:ea typeface="ＭＳ Ｐゴシック" panose="020B0600070205080204" pitchFamily="34" charset="-128"/>
              </a:rPr>
              <a:t>From mid 20th century onwards architects increasingly address environmental concerns</a:t>
            </a:r>
          </a:p>
          <a:p>
            <a:pPr lvl="1"/>
            <a:r>
              <a:rPr lang="en-US" altLang="en-US" sz="2200" noProof="0" dirty="0">
                <a:ea typeface="ＭＳ Ｐゴシック" panose="020B0600070205080204" pitchFamily="34" charset="-128"/>
              </a:rPr>
              <a:t>At first, energy conservation &amp; efficiency until more comprehensive schemes develop in 1980s</a:t>
            </a:r>
          </a:p>
          <a:p>
            <a:r>
              <a:rPr lang="en-US" altLang="en-US" sz="2200" noProof="0" dirty="0">
                <a:ea typeface="ＭＳ Ｐゴシック" panose="020B0600070205080204" pitchFamily="34" charset="-128"/>
              </a:rPr>
              <a:t>Principles of green design, sustainable materials, socially responsible use of natural resources for building &amp; site</a:t>
            </a:r>
          </a:p>
          <a:p>
            <a:r>
              <a:rPr lang="en-US" altLang="en-US" sz="2200" spc="-300" noProof="0" dirty="0">
                <a:ea typeface="ＭＳ Ｐゴシック" panose="020B0600070205080204" pitchFamily="34" charset="-128"/>
              </a:rPr>
              <a:t>U S G B </a:t>
            </a:r>
            <a:r>
              <a:rPr lang="en-US" altLang="en-US" sz="2200" noProof="0" dirty="0">
                <a:ea typeface="ＭＳ Ｐゴシック" panose="020B0600070205080204" pitchFamily="34" charset="-128"/>
              </a:rPr>
              <a:t>C introduces </a:t>
            </a:r>
            <a:r>
              <a:rPr lang="en-US" altLang="en-US" sz="2200" spc="-300" noProof="0" dirty="0">
                <a:ea typeface="ＭＳ Ｐゴシック" panose="020B0600070205080204" pitchFamily="34" charset="-128"/>
              </a:rPr>
              <a:t>L E </a:t>
            </a:r>
            <a:r>
              <a:rPr lang="en-US" altLang="en-US" sz="2200" spc="-300" noProof="0" dirty="0" err="1">
                <a:ea typeface="ＭＳ Ｐゴシック" panose="020B0600070205080204" pitchFamily="34" charset="-128"/>
              </a:rPr>
              <a:t>E</a:t>
            </a:r>
            <a:r>
              <a:rPr lang="en-US" altLang="en-US" sz="2200" spc="-300" noProof="0" dirty="0">
                <a:ea typeface="ＭＳ Ｐゴシック" panose="020B0600070205080204" pitchFamily="34" charset="-128"/>
              </a:rPr>
              <a:t> </a:t>
            </a:r>
            <a:r>
              <a:rPr lang="en-US" altLang="en-US" sz="2200" noProof="0" dirty="0">
                <a:ea typeface="ＭＳ Ｐゴシック" panose="020B0600070205080204" pitchFamily="34" charset="-128"/>
              </a:rPr>
              <a:t>D in 2000</a:t>
            </a:r>
          </a:p>
          <a:p>
            <a:pPr lvl="1"/>
            <a:r>
              <a:rPr lang="en-US" altLang="en-US" sz="2200" noProof="0" dirty="0">
                <a:ea typeface="ＭＳ Ｐゴシック" panose="020B0600070205080204" pitchFamily="34" charset="-128"/>
              </a:rPr>
              <a:t>Benchmark for design, construction, operation of green buildings &amp; later interiors</a:t>
            </a:r>
          </a:p>
        </p:txBody>
      </p:sp>
    </p:spTree>
    <p:extLst>
      <p:ext uri="{BB962C8B-B14F-4D97-AF65-F5344CB8AC3E}">
        <p14:creationId xmlns:p14="http://schemas.microsoft.com/office/powerpoint/2010/main" val="12635061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noProof="0" dirty="0"/>
              <a:t>59.1</a:t>
            </a:r>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19006"/>
            <a:ext cx="8220635" cy="528794"/>
          </a:xfrm>
        </p:spPr>
        <p:txBody>
          <a:bodyPr wrap="square" tIns="18000" bIns="18000" anchor="ctr">
            <a:spAutoFit/>
          </a:bodyPr>
          <a:lstStyle/>
          <a:p>
            <a:pPr marL="0" indent="0">
              <a:spcBef>
                <a:spcPts val="600"/>
              </a:spcBef>
              <a:buNone/>
            </a:pPr>
            <a:r>
              <a:rPr lang="en-US" altLang="en-US" sz="1600" noProof="0" dirty="0">
                <a:latin typeface="Arial" panose="020B0604020202020204" pitchFamily="34" charset="0"/>
                <a:cs typeface="Arial" panose="020B0604020202020204" pitchFamily="34" charset="0"/>
              </a:rPr>
              <a:t>Thanksgiving Square Chapel and ceiling detail; 1977; Dallas, Texas, Philip Johnson. Environmental Modern.</a:t>
            </a:r>
            <a:endParaRPr lang="en-US" sz="1600" noProof="0" dirty="0">
              <a:latin typeface="Arial" panose="020B0604020202020204" pitchFamily="34" charset="0"/>
              <a:cs typeface="Arial" panose="020B0604020202020204" pitchFamily="34" charset="0"/>
            </a:endParaRPr>
          </a:p>
        </p:txBody>
      </p:sp>
      <p:pic>
        <p:nvPicPr>
          <p:cNvPr id="10" name="Picture Placeholder 9" descr="An exterior view of the thanks-giving square chapel depicts its characteristics.&#10;Long description is available in notes, press F6.">
            <a:extLst>
              <a:ext uri="{FF2B5EF4-FFF2-40B4-BE49-F238E27FC236}">
                <a16:creationId xmlns:a16="http://schemas.microsoft.com/office/drawing/2014/main" id="{7265B19B-E04A-F791-03FA-2C2669EC50BA}"/>
              </a:ext>
            </a:extLst>
          </p:cNvPr>
          <p:cNvPicPr>
            <a:picLocks noGrp="1" noChangeAspect="1"/>
          </p:cNvPicPr>
          <p:nvPr>
            <p:ph type="pic" sz="quarter" idx="21"/>
          </p:nvPr>
        </p:nvPicPr>
        <p:blipFill rotWithShape="1">
          <a:blip r:embed="rId3">
            <a:extLst>
              <a:ext uri="{28A0092B-C50C-407E-A947-70E740481C1C}">
                <a14:useLocalDpi xmlns:a14="http://schemas.microsoft.com/office/drawing/2010/main" val="0"/>
              </a:ext>
            </a:extLst>
          </a:blip>
          <a:srcRect l="1350" t="898"/>
          <a:stretch/>
        </p:blipFill>
        <p:spPr>
          <a:xfrm>
            <a:off x="932328" y="1792941"/>
            <a:ext cx="3106271" cy="4454514"/>
          </a:xfrm>
        </p:spPr>
      </p:pic>
      <p:pic>
        <p:nvPicPr>
          <p:cNvPr id="12" name="Picture Placeholder 11" descr="A ceiling has numerous lamps arranged in a spiral configuration.&#10;">
            <a:extLst>
              <a:ext uri="{FF2B5EF4-FFF2-40B4-BE49-F238E27FC236}">
                <a16:creationId xmlns:a16="http://schemas.microsoft.com/office/drawing/2014/main" id="{C07C5CF7-8A01-B089-5081-41CF73E4BD83}"/>
              </a:ext>
            </a:extLst>
          </p:cNvPr>
          <p:cNvPicPr>
            <a:picLocks noGrp="1" noChangeAspect="1"/>
          </p:cNvPicPr>
          <p:nvPr>
            <p:ph type="pic" sz="quarter" idx="16"/>
          </p:nvPr>
        </p:nvPicPr>
        <p:blipFill rotWithShape="1">
          <a:blip r:embed="rId4">
            <a:extLst>
              <a:ext uri="{28A0092B-C50C-407E-A947-70E740481C1C}">
                <a14:useLocalDpi xmlns:a14="http://schemas.microsoft.com/office/drawing/2010/main" val="0"/>
              </a:ext>
            </a:extLst>
          </a:blip>
          <a:srcRect l="579" t="1867"/>
          <a:stretch/>
        </p:blipFill>
        <p:spPr>
          <a:xfrm>
            <a:off x="4661647" y="3621741"/>
            <a:ext cx="3796553" cy="2625714"/>
          </a:xfrm>
        </p:spPr>
      </p:pic>
    </p:spTree>
    <p:extLst>
      <p:ext uri="{BB962C8B-B14F-4D97-AF65-F5344CB8AC3E}">
        <p14:creationId xmlns:p14="http://schemas.microsoft.com/office/powerpoint/2010/main" val="39162404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noProof="0" dirty="0"/>
              <a:t>59.2</a:t>
            </a:r>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14400"/>
            <a:ext cx="8220635" cy="528794"/>
          </a:xfrm>
        </p:spPr>
        <p:txBody>
          <a:bodyPr wrap="square" tIns="18000" bIns="18000" anchor="ctr">
            <a:spAutoFit/>
          </a:bodyPr>
          <a:lstStyle/>
          <a:p>
            <a:pPr marL="0" indent="0">
              <a:spcBef>
                <a:spcPts val="600"/>
              </a:spcBef>
              <a:buNone/>
            </a:pPr>
            <a:r>
              <a:rPr lang="en-US" altLang="en-US" sz="1600" noProof="0" dirty="0" err="1">
                <a:latin typeface="Arial" panose="020B0604020202020204" pitchFamily="34" charset="0"/>
                <a:cs typeface="Arial" panose="020B0604020202020204" pitchFamily="34" charset="0"/>
              </a:rPr>
              <a:t>Arcosanti</a:t>
            </a:r>
            <a:r>
              <a:rPr lang="en-US" altLang="en-US" sz="1600" noProof="0" dirty="0">
                <a:latin typeface="Arial" panose="020B0604020202020204" pitchFamily="34" charset="0"/>
                <a:cs typeface="Arial" panose="020B0604020202020204" pitchFamily="34" charset="0"/>
              </a:rPr>
              <a:t>, 1969 to present; Cordes Lakes Area, Arizona; Paolo Soleri. Environmental Modern.</a:t>
            </a:r>
            <a:endParaRPr lang="en-US" sz="1600" noProof="0" dirty="0">
              <a:latin typeface="Arial" panose="020B0604020202020204" pitchFamily="34" charset="0"/>
              <a:cs typeface="Arial" panose="020B0604020202020204" pitchFamily="34" charset="0"/>
            </a:endParaRPr>
          </a:p>
        </p:txBody>
      </p:sp>
      <p:pic>
        <p:nvPicPr>
          <p:cNvPr id="9" name="Picture Placeholder 8" descr="An interior view of Arcosanti depicts its characteristics.&#10;Long description is available in notes, press F6.">
            <a:extLst>
              <a:ext uri="{FF2B5EF4-FFF2-40B4-BE49-F238E27FC236}">
                <a16:creationId xmlns:a16="http://schemas.microsoft.com/office/drawing/2014/main" id="{9B62F4C2-7CAD-3B61-E227-E142644BC388}"/>
              </a:ext>
            </a:extLst>
          </p:cNvPr>
          <p:cNvPicPr>
            <a:picLocks noGrp="1" noChangeAspect="1"/>
          </p:cNvPicPr>
          <p:nvPr>
            <p:ph type="pic" sz="quarter" idx="21"/>
          </p:nvPr>
        </p:nvPicPr>
        <p:blipFill rotWithShape="1">
          <a:blip r:embed="rId3">
            <a:extLst>
              <a:ext uri="{28A0092B-C50C-407E-A947-70E740481C1C}">
                <a14:useLocalDpi xmlns:a14="http://schemas.microsoft.com/office/drawing/2010/main" val="0"/>
              </a:ext>
            </a:extLst>
          </a:blip>
          <a:srcRect l="1171" t="861"/>
          <a:stretch/>
        </p:blipFill>
        <p:spPr>
          <a:xfrm>
            <a:off x="2895600" y="1801906"/>
            <a:ext cx="3408934" cy="4370294"/>
          </a:xfrm>
        </p:spPr>
      </p:pic>
    </p:spTree>
    <p:extLst>
      <p:ext uri="{BB962C8B-B14F-4D97-AF65-F5344CB8AC3E}">
        <p14:creationId xmlns:p14="http://schemas.microsoft.com/office/powerpoint/2010/main" val="41823325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noProof="0" dirty="0"/>
              <a:t>59.3</a:t>
            </a:r>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14400"/>
            <a:ext cx="8220635" cy="528794"/>
          </a:xfrm>
        </p:spPr>
        <p:txBody>
          <a:bodyPr wrap="square" tIns="18000" bIns="18000" anchor="ctr">
            <a:spAutoFit/>
          </a:bodyPr>
          <a:lstStyle/>
          <a:p>
            <a:pPr marL="0" indent="0">
              <a:spcBef>
                <a:spcPts val="600"/>
              </a:spcBef>
              <a:buNone/>
            </a:pPr>
            <a:r>
              <a:rPr lang="en-US" altLang="en-US" sz="1600" noProof="0" dirty="0" err="1">
                <a:latin typeface="Arial" panose="020B0604020202020204" pitchFamily="34" charset="0"/>
                <a:cs typeface="Arial" panose="020B0604020202020204" pitchFamily="34" charset="0"/>
              </a:rPr>
              <a:t>Thorncrown</a:t>
            </a:r>
            <a:r>
              <a:rPr lang="en-US" altLang="en-US" sz="1600" noProof="0" dirty="0">
                <a:latin typeface="Arial" panose="020B0604020202020204" pitchFamily="34" charset="0"/>
                <a:cs typeface="Arial" panose="020B0604020202020204" pitchFamily="34" charset="0"/>
              </a:rPr>
              <a:t> Chapel and nave, 1978-1980; Eureka Springs, Arkansas; Fay Jones with Maurice Jennings. Environmental Modern.</a:t>
            </a:r>
            <a:endParaRPr lang="en-US" sz="1600" noProof="0" dirty="0">
              <a:latin typeface="Arial" panose="020B0604020202020204" pitchFamily="34" charset="0"/>
              <a:cs typeface="Arial" panose="020B0604020202020204" pitchFamily="34" charset="0"/>
            </a:endParaRPr>
          </a:p>
        </p:txBody>
      </p:sp>
      <p:pic>
        <p:nvPicPr>
          <p:cNvPr id="9" name="Picture Placeholder 8" descr="A thorn crown chappel has a slanting roof supported by tall columns. The diagonal woods support the columns and the roof. The frames have a rhombus pattern. &#10;">
            <a:extLst>
              <a:ext uri="{FF2B5EF4-FFF2-40B4-BE49-F238E27FC236}">
                <a16:creationId xmlns:a16="http://schemas.microsoft.com/office/drawing/2014/main" id="{341D1D0A-3C32-2525-DC7F-1865874C6B76}"/>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489" t="304" b="-1"/>
          <a:stretch/>
        </p:blipFill>
        <p:spPr>
          <a:xfrm>
            <a:off x="645458" y="1766047"/>
            <a:ext cx="3774141" cy="4420008"/>
          </a:xfrm>
        </p:spPr>
      </p:pic>
      <p:pic>
        <p:nvPicPr>
          <p:cNvPr id="13" name="Picture Placeholder 12" descr="A thorn crown nave has a slanting roof supported by tall columns. The diagonal woods support the columns and the roof. The frames have a rhombus pattern. The long chairs are arranged properly. &#10;">
            <a:extLst>
              <a:ext uri="{FF2B5EF4-FFF2-40B4-BE49-F238E27FC236}">
                <a16:creationId xmlns:a16="http://schemas.microsoft.com/office/drawing/2014/main" id="{BD57918F-C708-F040-680E-C992288383E1}"/>
              </a:ext>
            </a:extLst>
          </p:cNvPr>
          <p:cNvPicPr>
            <a:picLocks noGrp="1" noChangeAspect="1"/>
          </p:cNvPicPr>
          <p:nvPr>
            <p:ph type="pic" sz="quarter" idx="16"/>
          </p:nvPr>
        </p:nvPicPr>
        <p:blipFill rotWithShape="1">
          <a:blip r:embed="rId3">
            <a:extLst>
              <a:ext uri="{28A0092B-C50C-407E-A947-70E740481C1C}">
                <a14:useLocalDpi xmlns:a14="http://schemas.microsoft.com/office/drawing/2010/main" val="0"/>
              </a:ext>
            </a:extLst>
          </a:blip>
          <a:srcRect l="612" t="910"/>
          <a:stretch/>
        </p:blipFill>
        <p:spPr>
          <a:xfrm>
            <a:off x="4939552" y="1792941"/>
            <a:ext cx="3442447" cy="4393114"/>
          </a:xfrm>
        </p:spPr>
      </p:pic>
    </p:spTree>
    <p:extLst>
      <p:ext uri="{BB962C8B-B14F-4D97-AF65-F5344CB8AC3E}">
        <p14:creationId xmlns:p14="http://schemas.microsoft.com/office/powerpoint/2010/main" val="35321074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noProof="0" dirty="0"/>
              <a:t>59.4</a:t>
            </a:r>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14400"/>
            <a:ext cx="8220635" cy="528794"/>
          </a:xfrm>
        </p:spPr>
        <p:txBody>
          <a:bodyPr wrap="square" tIns="18000" bIns="18000" anchor="ctr">
            <a:spAutoFit/>
          </a:bodyPr>
          <a:lstStyle/>
          <a:p>
            <a:pPr marL="0" indent="0">
              <a:spcBef>
                <a:spcPts val="600"/>
              </a:spcBef>
              <a:buNone/>
            </a:pPr>
            <a:r>
              <a:rPr lang="en-US" altLang="en-US" sz="1600" noProof="0" dirty="0">
                <a:latin typeface="Arial" panose="020B0604020202020204" pitchFamily="34" charset="0"/>
                <a:cs typeface="Arial" panose="020B0604020202020204" pitchFamily="34" charset="0"/>
              </a:rPr>
              <a:t>Yancey Chapel, c. 1990s; Greensboro, Hale County, Alabama; Auburn University’s Rural Studio with Samuel Mockbee. Environmental Modern.</a:t>
            </a:r>
            <a:endParaRPr lang="en-US" sz="1600" noProof="0" dirty="0">
              <a:latin typeface="Arial" panose="020B0604020202020204" pitchFamily="34" charset="0"/>
              <a:cs typeface="Arial" panose="020B0604020202020204" pitchFamily="34" charset="0"/>
            </a:endParaRPr>
          </a:p>
        </p:txBody>
      </p:sp>
      <p:pic>
        <p:nvPicPr>
          <p:cNvPr id="10" name="Picture Placeholder 9" descr="An exterior view of a Yancey chapel has a wood passage, stones side wall, and doors with zig-zag rough edges with diagonal frames.&#10;">
            <a:extLst>
              <a:ext uri="{FF2B5EF4-FFF2-40B4-BE49-F238E27FC236}">
                <a16:creationId xmlns:a16="http://schemas.microsoft.com/office/drawing/2014/main" id="{015BB24E-EBD1-25A5-1050-AE7B9ED4FEDE}"/>
              </a:ext>
            </a:extLst>
          </p:cNvPr>
          <p:cNvPicPr>
            <a:picLocks noGrp="1" noChangeAspect="1"/>
          </p:cNvPicPr>
          <p:nvPr>
            <p:ph type="pic" sz="quarter" idx="21"/>
          </p:nvPr>
        </p:nvPicPr>
        <p:blipFill>
          <a:blip r:embed="rId2">
            <a:extLst>
              <a:ext uri="{28A0092B-C50C-407E-A947-70E740481C1C}">
                <a14:useLocalDpi xmlns:a14="http://schemas.microsoft.com/office/drawing/2010/main" val="0"/>
              </a:ext>
            </a:extLst>
          </a:blip>
          <a:stretch>
            <a:fillRect/>
          </a:stretch>
        </p:blipFill>
        <p:spPr>
          <a:xfrm>
            <a:off x="1765510" y="1752600"/>
            <a:ext cx="5549690" cy="4345289"/>
          </a:xfrm>
        </p:spPr>
      </p:pic>
    </p:spTree>
    <p:extLst>
      <p:ext uri="{BB962C8B-B14F-4D97-AF65-F5344CB8AC3E}">
        <p14:creationId xmlns:p14="http://schemas.microsoft.com/office/powerpoint/2010/main" val="1392448074"/>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6D90B95B22DD945BDFF45EB84A5E21C" ma:contentTypeVersion="16" ma:contentTypeDescription="Create a new document." ma:contentTypeScope="" ma:versionID="29a186ed1e65123c1a0879605a93f476">
  <xsd:schema xmlns:xsd="http://www.w3.org/2001/XMLSchema" xmlns:xs="http://www.w3.org/2001/XMLSchema" xmlns:p="http://schemas.microsoft.com/office/2006/metadata/properties" xmlns:ns2="7c1bd8dc-4e40-424f-a15f-9ffcd522197f" xmlns:ns3="6125ffc9-2c56-435e-8267-1393444907b2" targetNamespace="http://schemas.microsoft.com/office/2006/metadata/properties" ma:root="true" ma:fieldsID="d0b181892f94accdb799936a4747b12d" ns2:_="" ns3:_="">
    <xsd:import namespace="7c1bd8dc-4e40-424f-a15f-9ffcd522197f"/>
    <xsd:import namespace="6125ffc9-2c56-435e-8267-1393444907b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1bd8dc-4e40-424f-a15f-9ffcd522197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db6de40a-7f9e-437f-b1fb-43a1e580b69e}" ma:internalName="TaxCatchAll" ma:showField="CatchAllData" ma:web="7c1bd8dc-4e40-424f-a15f-9ffcd522197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125ffc9-2c56-435e-8267-1393444907b2"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c1bd8dc-4e40-424f-a15f-9ffcd522197f" xsi:nil="true"/>
    <lcf76f155ced4ddcb4097134ff3c332f xmlns="6125ffc9-2c56-435e-8267-1393444907b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3D33B5D-71B8-4B23-A673-B120FC82B28A}"/>
</file>

<file path=customXml/itemProps2.xml><?xml version="1.0" encoding="utf-8"?>
<ds:datastoreItem xmlns:ds="http://schemas.openxmlformats.org/officeDocument/2006/customXml" ds:itemID="{F869AEFF-520F-41FF-ABD6-6F34823E2195}"/>
</file>

<file path=customXml/itemProps3.xml><?xml version="1.0" encoding="utf-8"?>
<ds:datastoreItem xmlns:ds="http://schemas.openxmlformats.org/officeDocument/2006/customXml" ds:itemID="{0119EE3E-83CE-4C0B-9B23-42AA6F45F6D2}"/>
</file>

<file path=docProps/app.xml><?xml version="1.0" encoding="utf-8"?>
<Properties xmlns="http://schemas.openxmlformats.org/officeDocument/2006/extended-properties" xmlns:vt="http://schemas.openxmlformats.org/officeDocument/2006/docPropsVTypes">
  <Template>Horizon</Template>
  <TotalTime>7622</TotalTime>
  <Words>1808</Words>
  <Application>Microsoft Office PowerPoint</Application>
  <PresentationFormat>On-screen Show (4:3)</PresentationFormat>
  <Paragraphs>140</Paragraphs>
  <Slides>32</Slides>
  <Notes>16</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32</vt:i4>
      </vt:variant>
    </vt:vector>
  </HeadingPairs>
  <TitlesOfParts>
    <vt:vector size="40" baseType="lpstr">
      <vt:lpstr>Arial</vt:lpstr>
      <vt:lpstr>Noto Sans Symbols</vt:lpstr>
      <vt:lpstr>Times New Roman</vt:lpstr>
      <vt:lpstr>Verdana</vt:lpstr>
      <vt:lpstr>Wingdings</vt:lpstr>
      <vt:lpstr>508 Lecture</vt:lpstr>
      <vt:lpstr>1_508 Lecture</vt:lpstr>
      <vt:lpstr>Equation</vt:lpstr>
      <vt:lpstr>Architecture and Interior Design: An Integrated History to the Present</vt:lpstr>
      <vt:lpstr>Environmental Modern</vt:lpstr>
      <vt:lpstr>Concepts</vt:lpstr>
      <vt:lpstr>Characteristics and Motifs</vt:lpstr>
      <vt:lpstr>Architecture</vt:lpstr>
      <vt:lpstr>59.1</vt:lpstr>
      <vt:lpstr>59.2</vt:lpstr>
      <vt:lpstr>59.3</vt:lpstr>
      <vt:lpstr>59.4</vt:lpstr>
      <vt:lpstr>59.5</vt:lpstr>
      <vt:lpstr>59.6</vt:lpstr>
      <vt:lpstr>59.7</vt:lpstr>
      <vt:lpstr>59.8</vt:lpstr>
      <vt:lpstr>59.9</vt:lpstr>
      <vt:lpstr>59.10</vt:lpstr>
      <vt:lpstr>59.11</vt:lpstr>
      <vt:lpstr>59.12 (1 of 2)</vt:lpstr>
      <vt:lpstr>Interiors</vt:lpstr>
      <vt:lpstr>59.12 (2 of 2)</vt:lpstr>
      <vt:lpstr>59.14</vt:lpstr>
      <vt:lpstr>59.15</vt:lpstr>
      <vt:lpstr>59.16</vt:lpstr>
      <vt:lpstr>59.17</vt:lpstr>
      <vt:lpstr>Furnishings and Decorative Arts</vt:lpstr>
      <vt:lpstr>59.18</vt:lpstr>
      <vt:lpstr>59.19</vt:lpstr>
      <vt:lpstr>59.20</vt:lpstr>
      <vt:lpstr>59.21</vt:lpstr>
      <vt:lpstr>59.22</vt:lpstr>
      <vt:lpstr>59.23</vt:lpstr>
      <vt:lpstr>59.24</vt:lpstr>
      <vt:lpstr>Copyright</vt:lpstr>
    </vt:vector>
  </TitlesOfParts>
  <Company>Pearson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Architecture and Interior Design: An Integrated History to the Present, First Edition, Chapter 59</dc:title>
  <dc:subject>TED/Careers</dc:subject>
  <dc:creator>Harwood, May and Sherman</dc:creator>
  <cp:keywords/>
  <cp:lastModifiedBy>Arthideepa Karunakaran, Integra-PDY, IN</cp:lastModifiedBy>
  <cp:revision>1903</cp:revision>
  <cp:lastPrinted>2016-08-12T13:24:31Z</cp:lastPrinted>
  <dcterms:created xsi:type="dcterms:W3CDTF">2014-07-14T20:04:21Z</dcterms:created>
  <dcterms:modified xsi:type="dcterms:W3CDTF">2022-08-29T19:29:55Z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0x01010086D90B95B22DD945BDFF45EB84A5E21C</vt:lpwstr>
  </property>
</Properties>
</file>