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changesInfos/changesInfo1.xml" ContentType="application/vnd.ms-powerpoint.changesinfo+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1"/>
  </p:notesMasterIdLst>
  <p:handoutMasterIdLst>
    <p:handoutMasterId r:id="rId32"/>
  </p:handoutMasterIdLst>
  <p:sldIdLst>
    <p:sldId id="1363" r:id="rId3"/>
    <p:sldId id="897" r:id="rId4"/>
    <p:sldId id="1364" r:id="rId5"/>
    <p:sldId id="1353" r:id="rId6"/>
    <p:sldId id="1354" r:id="rId7"/>
    <p:sldId id="1339" r:id="rId8"/>
    <p:sldId id="315" r:id="rId9"/>
    <p:sldId id="1365" r:id="rId10"/>
    <p:sldId id="1366" r:id="rId11"/>
    <p:sldId id="1367" r:id="rId12"/>
    <p:sldId id="1368" r:id="rId13"/>
    <p:sldId id="1369" r:id="rId14"/>
    <p:sldId id="1370" r:id="rId15"/>
    <p:sldId id="1372" r:id="rId16"/>
    <p:sldId id="1373" r:id="rId17"/>
    <p:sldId id="1374" r:id="rId18"/>
    <p:sldId id="1346" r:id="rId19"/>
    <p:sldId id="1375" r:id="rId20"/>
    <p:sldId id="1376" r:id="rId21"/>
    <p:sldId id="1377" r:id="rId22"/>
    <p:sldId id="1378" r:id="rId23"/>
    <p:sldId id="1350" r:id="rId24"/>
    <p:sldId id="1379" r:id="rId25"/>
    <p:sldId id="1380" r:id="rId26"/>
    <p:sldId id="1381" r:id="rId27"/>
    <p:sldId id="1382" r:id="rId28"/>
    <p:sldId id="1383" r:id="rId29"/>
    <p:sldId id="687"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userDrawn="1">
          <p15:clr>
            <a:srgbClr val="A4A3A4"/>
          </p15:clr>
        </p15:guide>
        <p15:guide id="4" pos="5472" userDrawn="1">
          <p15:clr>
            <a:srgbClr val="A4A3A4"/>
          </p15:clr>
        </p15:guide>
        <p15:guide id="5" orient="horz" pos="384" userDrawn="1">
          <p15:clr>
            <a:srgbClr val="A4A3A4"/>
          </p15:clr>
        </p15:guide>
        <p15:guide id="6" orient="horz" pos="4032" userDrawn="1">
          <p15:clr>
            <a:srgbClr val="A4A3A4"/>
          </p15:clr>
        </p15:guide>
        <p15:guide id="7" orient="horz" pos="816" userDrawn="1">
          <p15:clr>
            <a:srgbClr val="A4A3A4"/>
          </p15:clr>
        </p15:guide>
        <p15:guide id="8" orient="horz" pos="11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y, Sudipto" initials="RS" lastIdx="4" clrIdx="0">
    <p:extLst>
      <p:ext uri="{19B8F6BF-5375-455C-9EA6-DF929625EA0E}">
        <p15:presenceInfo xmlns:p15="http://schemas.microsoft.com/office/powerpoint/2012/main" userId="S::Sudipto.Roy@Pearson.com::14944e77-dc95-4606-9c86-7ed1bed85a39" providerId="AD"/>
      </p:ext>
    </p:extLst>
  </p:cmAuthor>
  <p:cmAuthor id="2" name="Shweta Jain" initials="SJ" lastIdx="8" clrIdx="1">
    <p:extLst>
      <p:ext uri="{19B8F6BF-5375-455C-9EA6-DF929625EA0E}">
        <p15:presenceInfo xmlns:p15="http://schemas.microsoft.com/office/powerpoint/2012/main" userId="S::Shweta.Jain1@pearson.com::6693a790-fec2-4f1b-bb02-58718b214d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00"/>
    <a:srgbClr val="007FA3"/>
    <a:srgbClr val="3C1581"/>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3C443-83D9-4F09-82AD-CCFC7E55D667}" v="15" dt="2020-04-09T05:16:26.07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67135" autoAdjust="0"/>
  </p:normalViewPr>
  <p:slideViewPr>
    <p:cSldViewPr>
      <p:cViewPr varScale="1">
        <p:scale>
          <a:sx n="73" d="100"/>
          <a:sy n="73" d="100"/>
        </p:scale>
        <p:origin x="2310" y="66"/>
      </p:cViewPr>
      <p:guideLst>
        <p:guide orient="horz" pos="2160"/>
        <p:guide pos="2880"/>
        <p:guide pos="288"/>
        <p:guide pos="5472"/>
        <p:guide orient="horz" pos="384"/>
        <p:guide orient="horz" pos="4032"/>
        <p:guide orient="horz" pos="816"/>
        <p:guide orient="horz" pos="1104"/>
      </p:guideLst>
    </p:cSldViewPr>
  </p:slideViewPr>
  <p:outlineViewPr>
    <p:cViewPr>
      <p:scale>
        <a:sx n="33" d="100"/>
        <a:sy n="33" d="100"/>
      </p:scale>
      <p:origin x="0" y="-96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n, Shweta" userId="6693a790-fec2-4f1b-bb02-58718b214df8" providerId="ADAL" clId="{3893C443-83D9-4F09-82AD-CCFC7E55D667}"/>
    <pc:docChg chg="modSld">
      <pc:chgData name="Jain, Shweta" userId="6693a790-fec2-4f1b-bb02-58718b214df8" providerId="ADAL" clId="{3893C443-83D9-4F09-82AD-CCFC7E55D667}" dt="2020-04-09T05:15:39.921" v="13" actId="962"/>
      <pc:docMkLst>
        <pc:docMk/>
      </pc:docMkLst>
      <pc:sldChg chg="modSp">
        <pc:chgData name="Jain, Shweta" userId="6693a790-fec2-4f1b-bb02-58718b214df8" providerId="ADAL" clId="{3893C443-83D9-4F09-82AD-CCFC7E55D667}" dt="2020-04-09T05:15:07.683" v="1" actId="962"/>
        <pc:sldMkLst>
          <pc:docMk/>
          <pc:sldMk cId="2249434749" sldId="371"/>
        </pc:sldMkLst>
        <pc:picChg chg="mod">
          <ac:chgData name="Jain, Shweta" userId="6693a790-fec2-4f1b-bb02-58718b214df8" providerId="ADAL" clId="{3893C443-83D9-4F09-82AD-CCFC7E55D667}" dt="2020-04-09T05:15:07.683" v="1" actId="962"/>
          <ac:picMkLst>
            <pc:docMk/>
            <pc:sldMk cId="2249434749" sldId="371"/>
            <ac:picMk id="4" creationId="{00000000-0000-0000-0000-000000000000}"/>
          </ac:picMkLst>
        </pc:picChg>
      </pc:sldChg>
      <pc:sldChg chg="modSp">
        <pc:chgData name="Jain, Shweta" userId="6693a790-fec2-4f1b-bb02-58718b214df8" providerId="ADAL" clId="{3893C443-83D9-4F09-82AD-CCFC7E55D667}" dt="2020-04-09T05:15:39.921" v="13" actId="962"/>
        <pc:sldMkLst>
          <pc:docMk/>
          <pc:sldMk cId="1943984519" sldId="377"/>
        </pc:sldMkLst>
        <pc:picChg chg="mod">
          <ac:chgData name="Jain, Shweta" userId="6693a790-fec2-4f1b-bb02-58718b214df8" providerId="ADAL" clId="{3893C443-83D9-4F09-82AD-CCFC7E55D667}" dt="2020-04-09T05:15:39.921" v="13" actId="962"/>
          <ac:picMkLst>
            <pc:docMk/>
            <pc:sldMk cId="1943984519" sldId="377"/>
            <ac:picMk id="4"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8/30/2022</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8/30/2022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7945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Salon de la </a:t>
            </a:r>
            <a:r>
              <a:rPr lang="en-US" sz="1200" b="0" i="0" u="none" strike="noStrike" kern="1200" noProof="0" dirty="0" err="1">
                <a:solidFill>
                  <a:schemeClr val="tx1"/>
                </a:solidFill>
                <a:effectLst/>
                <a:latin typeface="Arial" panose="020B0604020202020204" pitchFamily="34" charset="0"/>
                <a:ea typeface="+mn-ea"/>
                <a:cs typeface="Arial" panose="020B0604020202020204" pitchFamily="34" charset="0"/>
              </a:rPr>
              <a:t>Paix</a:t>
            </a: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 (Room of Peace) of Palais de Versailles has a large circle-shaped Jesus painting on the wall, hanging light is hung on the ceiling, the entrance is decorated with ornamented sculptures, idols are placed at the sides of the entrance, and the bottom of Jesus painting.</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32845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bedchamber in Palais de Versailles has an antechamber with a bed </a:t>
            </a:r>
            <a:r>
              <a:rPr lang="en-US" sz="1200" b="0" i="0" u="none" strike="noStrike" kern="1200" noProof="0" dirty="0" err="1">
                <a:solidFill>
                  <a:schemeClr val="tx1"/>
                </a:solidFill>
                <a:effectLst/>
                <a:latin typeface="Arial" panose="020B0604020202020204" pitchFamily="34" charset="0"/>
                <a:ea typeface="+mn-ea"/>
                <a:cs typeface="Arial" panose="020B0604020202020204" pitchFamily="34" charset="0"/>
              </a:rPr>
              <a:t>aclove</a:t>
            </a:r>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 which is separated by a barrier. The bed is covered with decorated silk cloth. There is an idol placed on a table in the antechamber, hanging light is hung on the ceiling, and paintings on the wall.</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68129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Long Description:</a:t>
            </a:r>
          </a:p>
          <a:p>
            <a:r>
              <a:rPr lang="en-US" sz="1200" b="0" i="0" u="none" strike="noStrike" kern="1200" noProof="0" dirty="0">
                <a:solidFill>
                  <a:schemeClr val="tx1"/>
                </a:solidFill>
                <a:effectLst/>
                <a:latin typeface="+mn-lt"/>
                <a:ea typeface="+mn-ea"/>
                <a:cs typeface="+mn-cs"/>
              </a:rPr>
              <a:t>The candelabra has three arms to hold the candles. The left and right arms are fluted light arms with foliage decoration and bell-shaped nozzles and the central arm has a large bell-shaped nozzle. These arms are supported by a central, two-fluted arm stem.</a:t>
            </a:r>
            <a:r>
              <a:rPr lang="en-US" noProof="0" dirty="0"/>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48972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commode has a flat-topped desk, has two levels of drawers. An acanthus-leaf scroll mount is present on the drawers. The drawer's front has a brass-and-tortoiseshell marquetry design on it. The legs of the commode have female figures with paw-and-acanthus feet.</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93075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armoire has a heavy entablature with classical motifs at the top and ormolu decoration. A large scale rectangular panel is painted, inlaid, or typical marquetry design, a straight-line emphasis that divides into parts, acanthus leaf, and a heavy base.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23119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noProof="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28</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18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568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268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Chateau Vaux-le-Vicomte has the main entry with a temple front facade, vestibule, an oval salon, one ante-room and bedroom to the left of the oval salon, and another ante-room and bedroom to the right side of it. A closet is next to the bathroom. A bath is near the closet. The garden side is behind the oval salon.</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59031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 1:</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ceiling of the oval salon of Chateau Vaux-le-Vicomte has a bird picture at the center and has many lines from the circumference connecting to the bird picture which is at the center. The circumference has a round-shaped design. Rectangular-shaped windows are present just below the ceiling. </a:t>
            </a:r>
          </a:p>
          <a:p>
            <a:endPar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endParaRP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Long Description 2:</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floor of the oval salon of Chateau Vaux-le-Vicomte has diamond-shaped marble. The oval salon is surrounded by doors. Many idols are placed on the table beside doors, in halls and sculptured ornaments are present on top of the door on the wall.</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4520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interior of the Chateau Vaux-le-Vicomte has a big painting on the wall which depicts war, where a warrior on a horse had killed a warrior along with his horse and many soldiers are lying down with blood. Some people are watching the war in the painting. Two hanging lights are hung in front of the painting. A table with three jars is placed on it. Two chairs are placed to the right and left of the table.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79835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view from the garden of Palais de Versailles has a Balustrade at the roofline, a top with classical details, heavy cornice, walls divided into bays by plasters, repetitive arches, French doors, and windows and entry on the center axis and project outward.</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70067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floor plan of the Palais de Versailles depicts a minister's court, a statue of Louis Roman fourteen, the left side of the minister's court is the north minister's wing and the right side is the south minister's wing, the royal court is at the center, the right side of the royal court is the south wing. Assembly hall is present in the south wing. The left side of the royal court is the north wing. Royal Opera, Chapel, north arcade, and south arcade are present in the north wing. The marble court is at the back of the royal court and the Galerie de glace (Hall of mirrors) is next to the marble court.</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567594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Content Placeholder 7">
            <a:extLst>
              <a:ext uri="{FF2B5EF4-FFF2-40B4-BE49-F238E27FC236}">
                <a16:creationId xmlns:a16="http://schemas.microsoft.com/office/drawing/2014/main" id="{EDF9B687-6C1F-C256-98E1-DEE5EF067BA3}"/>
              </a:ext>
            </a:extLst>
          </p:cNvPr>
          <p:cNvSpPr>
            <a:spLocks noGrp="1"/>
          </p:cNvSpPr>
          <p:nvPr>
            <p:ph sz="quarter" idx="21"/>
          </p:nvPr>
        </p:nvSpPr>
        <p:spPr>
          <a:xfrm>
            <a:off x="3810000" y="6491015"/>
            <a:ext cx="4876800" cy="221018"/>
          </a:xfrm>
        </p:spPr>
        <p:txBody>
          <a:bodyPr wrap="square" lIns="0" tIns="18000" rIns="0" bIns="18000" anchor="ctr">
            <a:spAutoFit/>
          </a:bodyPr>
          <a:lstStyle/>
          <a:p>
            <a:pPr marL="0" indent="0" algn="r">
              <a:buNone/>
            </a:pPr>
            <a:r>
              <a:rPr lang="en-US" altLang="en-US" sz="1200" dirty="0">
                <a:solidFill>
                  <a:schemeClr val="tx1"/>
                </a:solidFill>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72308"/>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199" y="6429345"/>
            <a:ext cx="7190117"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1028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8/30/2022</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119254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41749017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1669113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15072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3655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8/30/2022</a:t>
            </a:fld>
            <a:endParaRPr lang="en-US" dirty="0"/>
          </a:p>
        </p:txBody>
      </p:sp>
      <p:sp>
        <p:nvSpPr>
          <p:cNvPr id="17" name="Slide Number Placeholder 16"/>
          <p:cNvSpPr>
            <a:spLocks noGrp="1"/>
          </p:cNvSpPr>
          <p:nvPr>
            <p:ph type="sldNum" sz="quarter" idx="17"/>
          </p:nvPr>
        </p:nvSpPr>
        <p:spPr/>
        <p:txBody>
          <a:bodyPr/>
          <a:lstStyle/>
          <a:p>
            <a:fld id="{200B2350-5261-4F5C-9DF5-EF0D264FC8D2}" type="slidenum">
              <a:rPr lang="en-US" smtClean="0"/>
              <a:pPr/>
              <a:t>‹#›</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8/30/2022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2E48EFC-0C4E-479B-AAE7-B6EA2C945310}"/>
              </a:ext>
            </a:extLst>
          </p:cNvPr>
          <p:cNvSpPr>
            <a:spLocks noGrp="1"/>
          </p:cNvSpPr>
          <p:nvPr>
            <p:ph sz="quarter" idx="13"/>
          </p:nvPr>
        </p:nvSpPr>
        <p:spPr>
          <a:xfrm>
            <a:off x="457200" y="1219200"/>
            <a:ext cx="22098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752AE262-30A7-4D91-9921-2A686AFFC05A}"/>
              </a:ext>
            </a:extLst>
          </p:cNvPr>
          <p:cNvSpPr>
            <a:spLocks noGrp="1"/>
          </p:cNvSpPr>
          <p:nvPr>
            <p:ph type="pic" sz="quarter" idx="14"/>
          </p:nvPr>
        </p:nvSpPr>
        <p:spPr>
          <a:xfrm>
            <a:off x="457200" y="2481991"/>
            <a:ext cx="2209800" cy="381000"/>
          </a:xfrm>
        </p:spPr>
        <p:txBody>
          <a:bodyPr/>
          <a:lstStyle/>
          <a:p>
            <a:endParaRPr lang="en-IN" dirty="0"/>
          </a:p>
        </p:txBody>
      </p:sp>
      <p:sp>
        <p:nvSpPr>
          <p:cNvPr id="12" name="Content Placeholder 11">
            <a:extLst>
              <a:ext uri="{FF2B5EF4-FFF2-40B4-BE49-F238E27FC236}">
                <a16:creationId xmlns:a16="http://schemas.microsoft.com/office/drawing/2014/main" id="{2A36DBE9-941E-4967-A6E8-95BFB9D9E60F}"/>
              </a:ext>
            </a:extLst>
          </p:cNvPr>
          <p:cNvSpPr>
            <a:spLocks noGrp="1"/>
          </p:cNvSpPr>
          <p:nvPr>
            <p:ph sz="quarter" idx="15"/>
          </p:nvPr>
        </p:nvSpPr>
        <p:spPr>
          <a:xfrm>
            <a:off x="457200" y="1828800"/>
            <a:ext cx="22098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Picture Placeholder 2">
            <a:extLst>
              <a:ext uri="{FF2B5EF4-FFF2-40B4-BE49-F238E27FC236}">
                <a16:creationId xmlns:a16="http://schemas.microsoft.com/office/drawing/2014/main" id="{E1DF299F-B978-484A-9AF3-C8B54224B94C}"/>
              </a:ext>
            </a:extLst>
          </p:cNvPr>
          <p:cNvSpPr>
            <a:spLocks noGrp="1"/>
          </p:cNvSpPr>
          <p:nvPr>
            <p:ph type="pic" sz="quarter" idx="16"/>
          </p:nvPr>
        </p:nvSpPr>
        <p:spPr>
          <a:xfrm>
            <a:off x="4800600" y="1752600"/>
            <a:ext cx="1676400" cy="990600"/>
          </a:xfrm>
        </p:spPr>
        <p:txBody>
          <a:bodyPr/>
          <a:lstStyle/>
          <a:p>
            <a:endParaRPr lang="en-US"/>
          </a:p>
        </p:txBody>
      </p:sp>
      <p:sp>
        <p:nvSpPr>
          <p:cNvPr id="5" name="Content Placeholder 4">
            <a:extLst>
              <a:ext uri="{FF2B5EF4-FFF2-40B4-BE49-F238E27FC236}">
                <a16:creationId xmlns:a16="http://schemas.microsoft.com/office/drawing/2014/main" id="{8DD5B173-0193-26F8-BE33-BFDCE1E9F3DF}"/>
              </a:ext>
            </a:extLst>
          </p:cNvPr>
          <p:cNvSpPr>
            <a:spLocks noGrp="1"/>
          </p:cNvSpPr>
          <p:nvPr>
            <p:ph sz="quarter" idx="17"/>
          </p:nvPr>
        </p:nvSpPr>
        <p:spPr>
          <a:xfrm>
            <a:off x="4038600" y="3200400"/>
            <a:ext cx="12954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Picture Placeholder 10">
            <a:extLst>
              <a:ext uri="{FF2B5EF4-FFF2-40B4-BE49-F238E27FC236}">
                <a16:creationId xmlns:a16="http://schemas.microsoft.com/office/drawing/2014/main" id="{C6C1D400-CB76-954B-15A2-22398CC83E8E}"/>
              </a:ext>
            </a:extLst>
          </p:cNvPr>
          <p:cNvSpPr>
            <a:spLocks noGrp="1"/>
          </p:cNvSpPr>
          <p:nvPr>
            <p:ph type="pic" sz="quarter" idx="18"/>
          </p:nvPr>
        </p:nvSpPr>
        <p:spPr>
          <a:xfrm>
            <a:off x="7162800" y="1143000"/>
            <a:ext cx="1306513" cy="619125"/>
          </a:xfrm>
        </p:spPr>
        <p:txBody>
          <a:bodyPr/>
          <a:lstStyle/>
          <a:p>
            <a:endParaRPr lang="en-US"/>
          </a:p>
        </p:txBody>
      </p:sp>
      <p:sp>
        <p:nvSpPr>
          <p:cNvPr id="14" name="Picture Placeholder 13">
            <a:extLst>
              <a:ext uri="{FF2B5EF4-FFF2-40B4-BE49-F238E27FC236}">
                <a16:creationId xmlns:a16="http://schemas.microsoft.com/office/drawing/2014/main" id="{641D82D1-1791-1F09-86C2-71E25015CE90}"/>
              </a:ext>
            </a:extLst>
          </p:cNvPr>
          <p:cNvSpPr>
            <a:spLocks noGrp="1"/>
          </p:cNvSpPr>
          <p:nvPr>
            <p:ph type="pic" sz="quarter" idx="19"/>
          </p:nvPr>
        </p:nvSpPr>
        <p:spPr>
          <a:xfrm>
            <a:off x="7239000" y="2590800"/>
            <a:ext cx="914400" cy="533400"/>
          </a:xfrm>
        </p:spPr>
        <p:txBody>
          <a:bodyPr/>
          <a:lstStyle/>
          <a:p>
            <a:endParaRPr lang="en-US"/>
          </a:p>
        </p:txBody>
      </p:sp>
      <p:sp>
        <p:nvSpPr>
          <p:cNvPr id="16" name="Picture Placeholder 15">
            <a:extLst>
              <a:ext uri="{FF2B5EF4-FFF2-40B4-BE49-F238E27FC236}">
                <a16:creationId xmlns:a16="http://schemas.microsoft.com/office/drawing/2014/main" id="{B755E3A1-A59D-C228-C58C-315C6B6D32C6}"/>
              </a:ext>
            </a:extLst>
          </p:cNvPr>
          <p:cNvSpPr>
            <a:spLocks noGrp="1"/>
          </p:cNvSpPr>
          <p:nvPr>
            <p:ph type="pic" sz="quarter" idx="20"/>
          </p:nvPr>
        </p:nvSpPr>
        <p:spPr>
          <a:xfrm>
            <a:off x="6096000" y="3209925"/>
            <a:ext cx="533400" cy="604838"/>
          </a:xfrm>
        </p:spPr>
        <p:txBody>
          <a:bodyPr/>
          <a:lstStyle/>
          <a:p>
            <a:endParaRPr lang="en-US"/>
          </a:p>
        </p:txBody>
      </p:sp>
      <p:sp>
        <p:nvSpPr>
          <p:cNvPr id="18" name="Picture Placeholder 17">
            <a:extLst>
              <a:ext uri="{FF2B5EF4-FFF2-40B4-BE49-F238E27FC236}">
                <a16:creationId xmlns:a16="http://schemas.microsoft.com/office/drawing/2014/main" id="{65067607-CEFF-B123-3715-5929D5D3DCCD}"/>
              </a:ext>
            </a:extLst>
          </p:cNvPr>
          <p:cNvSpPr>
            <a:spLocks noGrp="1"/>
          </p:cNvSpPr>
          <p:nvPr>
            <p:ph type="pic" sz="quarter" idx="21"/>
          </p:nvPr>
        </p:nvSpPr>
        <p:spPr>
          <a:xfrm>
            <a:off x="3429000" y="1143000"/>
            <a:ext cx="914400" cy="457200"/>
          </a:xfrm>
        </p:spPr>
        <p:txBody>
          <a:bodyPr/>
          <a:lstStyle/>
          <a:p>
            <a:endParaRPr lang="en-US"/>
          </a:p>
        </p:txBody>
      </p:sp>
      <p:sp>
        <p:nvSpPr>
          <p:cNvPr id="20" name="Picture Placeholder 19">
            <a:extLst>
              <a:ext uri="{FF2B5EF4-FFF2-40B4-BE49-F238E27FC236}">
                <a16:creationId xmlns:a16="http://schemas.microsoft.com/office/drawing/2014/main" id="{A942EEB9-81FE-5C1D-9F44-3647CC77A4BB}"/>
              </a:ext>
            </a:extLst>
          </p:cNvPr>
          <p:cNvSpPr>
            <a:spLocks noGrp="1"/>
          </p:cNvSpPr>
          <p:nvPr>
            <p:ph type="pic" sz="quarter" idx="22"/>
          </p:nvPr>
        </p:nvSpPr>
        <p:spPr>
          <a:xfrm>
            <a:off x="7391400" y="3962400"/>
            <a:ext cx="1077913" cy="847725"/>
          </a:xfrm>
        </p:spPr>
        <p:txBody>
          <a:bodyPr/>
          <a:lstStyle/>
          <a:p>
            <a:endParaRPr lang="en-US"/>
          </a:p>
        </p:txBody>
      </p:sp>
      <p:sp>
        <p:nvSpPr>
          <p:cNvPr id="13" name="Content Placeholder 12">
            <a:extLst>
              <a:ext uri="{FF2B5EF4-FFF2-40B4-BE49-F238E27FC236}">
                <a16:creationId xmlns:a16="http://schemas.microsoft.com/office/drawing/2014/main" id="{AB3888D6-A47D-7202-9E8A-BBD2BBFF24F3}"/>
              </a:ext>
            </a:extLst>
          </p:cNvPr>
          <p:cNvSpPr>
            <a:spLocks noGrp="1"/>
          </p:cNvSpPr>
          <p:nvPr>
            <p:ph sz="quarter" idx="23"/>
          </p:nvPr>
        </p:nvSpPr>
        <p:spPr>
          <a:xfrm>
            <a:off x="3124200" y="2286000"/>
            <a:ext cx="121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77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2590800"/>
          </a:xfrm>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05A018F-2C93-569E-67F7-6DEE6E9848C8}"/>
              </a:ext>
            </a:extLst>
          </p:cNvPr>
          <p:cNvSpPr>
            <a:spLocks noGrp="1"/>
          </p:cNvSpPr>
          <p:nvPr>
            <p:ph sz="quarter" idx="13"/>
          </p:nvPr>
        </p:nvSpPr>
        <p:spPr>
          <a:xfrm>
            <a:off x="457200" y="4419600"/>
            <a:ext cx="8229600" cy="990600"/>
          </a:xfrm>
        </p:spPr>
        <p:txBody>
          <a:bodyPr anchor="ct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773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Figures+Tabl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4"/>
          </p:nvPr>
        </p:nvSpPr>
        <p:spPr>
          <a:xfrm>
            <a:off x="457200" y="5410200"/>
            <a:ext cx="8229600" cy="758952"/>
          </a:xfrm>
        </p:spPr>
        <p:txBody>
          <a:bodyPr/>
          <a:lstStyle>
            <a:lvl1pPr marL="0" indent="0">
              <a:buNone/>
              <a:defRPr/>
            </a:lvl1pPr>
          </a:lstStyle>
          <a:p>
            <a:pPr lvl="0"/>
            <a:endParaRPr lang="en-US" dirty="0"/>
          </a:p>
        </p:txBody>
      </p:sp>
      <p:sp>
        <p:nvSpPr>
          <p:cNvPr id="4" name="Content Placeholder 3"/>
          <p:cNvSpPr>
            <a:spLocks noGrp="1"/>
          </p:cNvSpPr>
          <p:nvPr>
            <p:ph sz="quarter" idx="13"/>
          </p:nvPr>
        </p:nvSpPr>
        <p:spPr>
          <a:xfrm>
            <a:off x="457200" y="4495800"/>
            <a:ext cx="8229600" cy="762000"/>
          </a:xfrm>
        </p:spPr>
        <p:txBody>
          <a:bodyPr/>
          <a:lstStyle>
            <a:lvl1pPr marL="0" indent="0">
              <a:buNone/>
              <a:defRPr/>
            </a:lvl1pPr>
          </a:lstStyle>
          <a:p>
            <a:pPr lvl="0"/>
            <a:endParaRPr lang="en-US" dirty="0"/>
          </a:p>
        </p:txBody>
      </p:sp>
      <p:sp>
        <p:nvSpPr>
          <p:cNvPr id="3" name="Content Placeholder 2"/>
          <p:cNvSpPr>
            <a:spLocks noGrp="1"/>
          </p:cNvSpPr>
          <p:nvPr>
            <p:ph idx="1"/>
          </p:nvPr>
        </p:nvSpPr>
        <p:spPr>
          <a:xfrm>
            <a:off x="457200" y="1600201"/>
            <a:ext cx="8229600" cy="7620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8/30/2022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427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797814"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170767"/>
            <a:ext cx="8229600" cy="602181"/>
          </a:xfrm>
        </p:spPr>
        <p:txBody>
          <a:bodyPr tIns="18000" bIns="18000" anchor="ctr"/>
          <a:lstStyle>
            <a:lvl1pPr>
              <a:defRPr sz="36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8/30/2022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6" name="TextBox 15"/>
          <p:cNvSpPr txBox="1"/>
          <p:nvPr userDrawn="1"/>
        </p:nvSpPr>
        <p:spPr>
          <a:xfrm>
            <a:off x="1600200" y="6429345"/>
            <a:ext cx="7181491"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
        <p:nvSpPr>
          <p:cNvPr id="5" name="Content Placeholder 4">
            <a:extLst>
              <a:ext uri="{FF2B5EF4-FFF2-40B4-BE49-F238E27FC236}">
                <a16:creationId xmlns:a16="http://schemas.microsoft.com/office/drawing/2014/main" id="{83700CFE-5068-05B3-834B-1EB2EE1329C9}"/>
              </a:ext>
            </a:extLst>
          </p:cNvPr>
          <p:cNvSpPr>
            <a:spLocks noGrp="1"/>
          </p:cNvSpPr>
          <p:nvPr>
            <p:ph sz="quarter" idx="14"/>
          </p:nvPr>
        </p:nvSpPr>
        <p:spPr>
          <a:xfrm>
            <a:off x="457200" y="1066800"/>
            <a:ext cx="8229600" cy="509588"/>
          </a:xfrm>
        </p:spPr>
        <p:txBody>
          <a:bodyPr tIns="18000" bIns="18000" anchor="ct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67CF53CD-36D4-9A7B-2B26-BB5C9A46E6D3}"/>
              </a:ext>
            </a:extLst>
          </p:cNvPr>
          <p:cNvSpPr>
            <a:spLocks noGrp="1"/>
          </p:cNvSpPr>
          <p:nvPr>
            <p:ph type="pic" sz="quarter" idx="15"/>
          </p:nvPr>
        </p:nvSpPr>
        <p:spPr>
          <a:xfrm>
            <a:off x="457200" y="2057400"/>
            <a:ext cx="8229600" cy="3187700"/>
          </a:xfrm>
        </p:spPr>
        <p:txBody>
          <a:bodyPr/>
          <a:lstStyle/>
          <a:p>
            <a:endParaRPr lang="en-US"/>
          </a:p>
        </p:txBody>
      </p:sp>
      <p:sp>
        <p:nvSpPr>
          <p:cNvPr id="6" name="Content Placeholder 5">
            <a:extLst>
              <a:ext uri="{FF2B5EF4-FFF2-40B4-BE49-F238E27FC236}">
                <a16:creationId xmlns:a16="http://schemas.microsoft.com/office/drawing/2014/main" id="{B3D26CF5-162E-41D6-B0C1-A7D679448897}"/>
              </a:ext>
            </a:extLst>
          </p:cNvPr>
          <p:cNvSpPr>
            <a:spLocks noGrp="1"/>
          </p:cNvSpPr>
          <p:nvPr>
            <p:ph sz="quarter" idx="16"/>
          </p:nvPr>
        </p:nvSpPr>
        <p:spPr>
          <a:xfrm>
            <a:off x="457200" y="1676400"/>
            <a:ext cx="832485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2" name="Picture Placeholder 29" descr="Pearson Logo">
            <a:extLst>
              <a:ext uri="{FF2B5EF4-FFF2-40B4-BE49-F238E27FC236}">
                <a16:creationId xmlns:a16="http://schemas.microsoft.com/office/drawing/2014/main" id="{FD62EF5B-C545-4357-A45E-14E5AEEC8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28" y="6432071"/>
            <a:ext cx="905473" cy="273529"/>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8/30/2022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Picture Placeholder 6">
            <a:extLst>
              <a:ext uri="{FF2B5EF4-FFF2-40B4-BE49-F238E27FC236}">
                <a16:creationId xmlns:a16="http://schemas.microsoft.com/office/drawing/2014/main" id="{53040A1E-873D-2943-D6CF-52C55575B09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9234" y="6448763"/>
            <a:ext cx="1062701" cy="334858"/>
          </a:xfrm>
          <a:prstGeom prst="rect">
            <a:avLst/>
          </a:prstGeom>
        </p:spPr>
      </p:pic>
      <p:sp>
        <p:nvSpPr>
          <p:cNvPr id="12" name="Content Placeholder 7">
            <a:extLst>
              <a:ext uri="{FF2B5EF4-FFF2-40B4-BE49-F238E27FC236}">
                <a16:creationId xmlns:a16="http://schemas.microsoft.com/office/drawing/2014/main" id="{24D728BE-2EED-2791-12E7-BBF8ED17FD39}"/>
              </a:ext>
            </a:extLst>
          </p:cNvPr>
          <p:cNvSpPr txBox="1">
            <a:spLocks/>
          </p:cNvSpPr>
          <p:nvPr userDrawn="1"/>
        </p:nvSpPr>
        <p:spPr>
          <a:xfrm>
            <a:off x="3810000" y="6491015"/>
            <a:ext cx="4876800" cy="221018"/>
          </a:xfrm>
          <a:prstGeom prst="rect">
            <a:avLst/>
          </a:prstGeom>
        </p:spPr>
        <p:txBody>
          <a:bodyPr wrap="square" lIns="0" tIns="18000" rIns="0" bIns="18000" anchor="ctr">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a:latin typeface="Verdana"/>
                <a:ea typeface="Verdana" panose="020B0604030504040204" pitchFamily="34" charset="0"/>
                <a:cs typeface="Verdana" panose="020B0604030504040204" pitchFamily="34" charset="0"/>
              </a:rPr>
              <a:t>Copyright ©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9" r:id="rId5"/>
    <p:sldLayoutId id="2147483663" r:id="rId6"/>
    <p:sldLayoutId id="2147483661" r:id="rId7"/>
    <p:sldLayoutId id="2147483659" r:id="rId8"/>
    <p:sldLayoutId id="2147483658" r:id="rId9"/>
    <p:sldLayoutId id="2147483660" r:id="rId10"/>
    <p:sldLayoutId id="2147483651" r:id="rId11"/>
    <p:sldLayoutId id="2147483654" r:id="rId12"/>
    <p:sldLayoutId id="2147483655" r:id="rId13"/>
    <p:sldLayoutId id="2147483670" r:id="rId14"/>
    <p:sldLayoutId id="2147483668" r:id="rId15"/>
    <p:sldLayoutId id="2147483675" r:id="rId16"/>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userDrawn="1"/>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00714613"/>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17.jpg"/><Relationship Id="rId5" Type="http://schemas.openxmlformats.org/officeDocument/2006/relationships/image" Target="../media/image8.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18.jp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19.jpg"/><Relationship Id="rId5" Type="http://schemas.openxmlformats.org/officeDocument/2006/relationships/image" Target="../media/image8.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image" Target="../media/image20.jpg"/><Relationship Id="rId5" Type="http://schemas.openxmlformats.org/officeDocument/2006/relationships/image" Target="../media/image8.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21.jpg"/><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image" Target="../media/image22.jpg"/><Relationship Id="rId5" Type="http://schemas.openxmlformats.org/officeDocument/2006/relationships/image" Target="../media/image8.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image" Target="../media/image23.jpg"/><Relationship Id="rId5" Type="http://schemas.openxmlformats.org/officeDocument/2006/relationships/image" Target="../media/image8.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vmlDrawing" Target="../drawings/vmlDrawing16.v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vmlDrawing" Target="../drawings/vmlDrawing18.vml"/><Relationship Id="rId5" Type="http://schemas.openxmlformats.org/officeDocument/2006/relationships/image" Target="../media/image27.jpg"/><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28.jpg"/><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0.jpg"/><Relationship Id="rId2" Type="http://schemas.openxmlformats.org/officeDocument/2006/relationships/slideLayout" Target="../slideLayouts/slideLayout5.xml"/><Relationship Id="rId1" Type="http://schemas.openxmlformats.org/officeDocument/2006/relationships/vmlDrawing" Target="../drawings/vmlDrawing20.vml"/><Relationship Id="rId6" Type="http://schemas.openxmlformats.org/officeDocument/2006/relationships/image" Target="../media/image29.jpg"/><Relationship Id="rId5" Type="http://schemas.openxmlformats.org/officeDocument/2006/relationships/image" Target="../media/image8.wmf"/><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5.xml"/><Relationship Id="rId1" Type="http://schemas.openxmlformats.org/officeDocument/2006/relationships/vmlDrawing" Target="../drawings/vmlDrawing21.vml"/><Relationship Id="rId5" Type="http://schemas.openxmlformats.org/officeDocument/2006/relationships/image" Target="../media/image31.jpg"/><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5.xml"/><Relationship Id="rId1" Type="http://schemas.openxmlformats.org/officeDocument/2006/relationships/vmlDrawing" Target="../drawings/vmlDrawing22.vml"/><Relationship Id="rId5" Type="http://schemas.openxmlformats.org/officeDocument/2006/relationships/image" Target="../media/image32.jpg"/><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5.xml"/><Relationship Id="rId1" Type="http://schemas.openxmlformats.org/officeDocument/2006/relationships/vmlDrawing" Target="../drawings/vmlDrawing23.vml"/><Relationship Id="rId5" Type="http://schemas.openxmlformats.org/officeDocument/2006/relationships/image" Target="../media/image33.jpg"/><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24.vml"/><Relationship Id="rId6" Type="http://schemas.openxmlformats.org/officeDocument/2006/relationships/image" Target="../media/image34.jpg"/><Relationship Id="rId5" Type="http://schemas.openxmlformats.org/officeDocument/2006/relationships/image" Target="../media/image8.w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25.vml"/><Relationship Id="rId6" Type="http://schemas.openxmlformats.org/officeDocument/2006/relationships/image" Target="../media/image35.jpg"/><Relationship Id="rId5" Type="http://schemas.openxmlformats.org/officeDocument/2006/relationships/image" Target="../media/image8.wmf"/><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3.xml"/><Relationship Id="rId7" Type="http://schemas.openxmlformats.org/officeDocument/2006/relationships/image" Target="../media/image10.jp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9.jpg"/><Relationship Id="rId5" Type="http://schemas.openxmlformats.org/officeDocument/2006/relationships/image" Target="../media/image8.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2.jp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3.jp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14.jpg"/><Relationship Id="rId5" Type="http://schemas.openxmlformats.org/officeDocument/2006/relationships/image" Target="../media/image8.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jpg"/><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15.jpg"/><Relationship Id="rId5" Type="http://schemas.openxmlformats.org/officeDocument/2006/relationships/image" Target="../media/image8.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94"/>
            <a:ext cx="8229600" cy="1144347"/>
          </a:xfrm>
        </p:spPr>
        <p:txBody>
          <a:bodyPr wrap="square" lIns="0" tIns="18000" rIns="0" bIns="18000" anchor="ctr">
            <a:spAutoFit/>
          </a:bodyPr>
          <a:lstStyle/>
          <a:p>
            <a:r>
              <a:rPr lang="en-US" noProof="0" dirty="0">
                <a:solidFill>
                  <a:schemeClr val="bg2"/>
                </a:solidFill>
                <a:effectLst/>
                <a:ea typeface="Calibri" panose="020F0502020204030204" pitchFamily="34" charset="0"/>
              </a:rPr>
              <a:t>Architecture and Interior Design: An Integrated History to the Present</a:t>
            </a:r>
            <a:endParaRPr lang="en-US" noProof="0" dirty="0">
              <a:solidFill>
                <a:schemeClr val="bg2"/>
              </a:solidFill>
            </a:endParaRPr>
          </a:p>
        </p:txBody>
      </p:sp>
      <p:sp>
        <p:nvSpPr>
          <p:cNvPr id="17" name="Content Placeholder 16">
            <a:extLst>
              <a:ext uri="{FF2B5EF4-FFF2-40B4-BE49-F238E27FC236}">
                <a16:creationId xmlns:a16="http://schemas.microsoft.com/office/drawing/2014/main" id="{3B793719-A7EE-4540-A8F4-A2D00610EDA6}"/>
              </a:ext>
            </a:extLst>
          </p:cNvPr>
          <p:cNvSpPr>
            <a:spLocks noGrp="1"/>
          </p:cNvSpPr>
          <p:nvPr>
            <p:ph sz="quarter" idx="14"/>
          </p:nvPr>
        </p:nvSpPr>
        <p:spPr>
          <a:xfrm>
            <a:off x="457200" y="1393783"/>
            <a:ext cx="3657600" cy="344128"/>
          </a:xfrm>
        </p:spPr>
        <p:txBody>
          <a:bodyPr wrap="square" lIns="0" tIns="18000" rIns="0" bIns="18000" anchor="ctr">
            <a:spAutoFit/>
          </a:bodyPr>
          <a:lstStyle/>
          <a:p>
            <a:pPr marL="0">
              <a:spcBef>
                <a:spcPct val="0"/>
              </a:spcBef>
            </a:pPr>
            <a:r>
              <a:rPr lang="en-US" sz="2000" noProof="0" dirty="0">
                <a:solidFill>
                  <a:schemeClr val="bg2"/>
                </a:solidFill>
                <a:latin typeface="Arial" panose="020B0604020202020204" pitchFamily="34" charset="0"/>
                <a:cs typeface="Arial" panose="020B0604020202020204" pitchFamily="34" charset="0"/>
              </a:rPr>
              <a:t>First Edition</a:t>
            </a:r>
          </a:p>
        </p:txBody>
      </p:sp>
      <p:pic>
        <p:nvPicPr>
          <p:cNvPr id="7" name="Picture Placeholder 6" descr="Front Cover: Architecture and Interior Design: An Integrated History to the Present First Edition by Harwood, May and Sherman.">
            <a:extLst>
              <a:ext uri="{FF2B5EF4-FFF2-40B4-BE49-F238E27FC236}">
                <a16:creationId xmlns:a16="http://schemas.microsoft.com/office/drawing/2014/main" id="{2BB311B0-E9B4-5789-E248-6746C446862F}"/>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457200" y="1981200"/>
            <a:ext cx="3386328" cy="4345229"/>
          </a:xfrm>
        </p:spPr>
      </p:pic>
      <p:sp>
        <p:nvSpPr>
          <p:cNvPr id="15" name="Content Placeholder 14">
            <a:extLst>
              <a:ext uri="{FF2B5EF4-FFF2-40B4-BE49-F238E27FC236}">
                <a16:creationId xmlns:a16="http://schemas.microsoft.com/office/drawing/2014/main" id="{E43C93AB-C2B8-4D4F-ACB4-6567A17197A0}"/>
              </a:ext>
            </a:extLst>
          </p:cNvPr>
          <p:cNvSpPr>
            <a:spLocks noGrp="1"/>
          </p:cNvSpPr>
          <p:nvPr>
            <p:ph sz="quarter" idx="15"/>
          </p:nvPr>
        </p:nvSpPr>
        <p:spPr>
          <a:xfrm>
            <a:off x="4572000" y="2737864"/>
            <a:ext cx="3657600" cy="498016"/>
          </a:xfrm>
        </p:spPr>
        <p:txBody>
          <a:bodyPr wrap="square" lIns="0" tIns="18000" rIns="0" bIns="18000" anchor="ctr">
            <a:spAutoFit/>
          </a:bodyPr>
          <a:lstStyle/>
          <a:p>
            <a:pPr marL="0"/>
            <a:r>
              <a:rPr lang="en-US" altLang="en-US" sz="3000" noProof="0" dirty="0">
                <a:latin typeface="Arial" panose="020B0604020202020204" pitchFamily="34" charset="0"/>
                <a:cs typeface="Arial" panose="020B0604020202020204" pitchFamily="34" charset="0"/>
              </a:rPr>
              <a:t>Chapter 18</a:t>
            </a:r>
            <a:endParaRPr lang="en-US" sz="3000" noProof="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35A873D2-A2ED-4ED8-8D16-043637C931D8}"/>
              </a:ext>
            </a:extLst>
          </p:cNvPr>
          <p:cNvSpPr>
            <a:spLocks noGrp="1"/>
          </p:cNvSpPr>
          <p:nvPr>
            <p:ph sz="quarter" idx="20"/>
          </p:nvPr>
        </p:nvSpPr>
        <p:spPr>
          <a:xfrm>
            <a:off x="4572000" y="3429000"/>
            <a:ext cx="728474" cy="374906"/>
          </a:xfrm>
        </p:spPr>
        <p:txBody>
          <a:bodyPr wrap="square" lIns="0" tIns="18000" rIns="0" bIns="18000" anchor="ctr">
            <a:spAutoFit/>
          </a:bodyPr>
          <a:lstStyle/>
          <a:p>
            <a:pPr marL="0"/>
            <a:r>
              <a:rPr lang="en-US" altLang="en-US" noProof="0" dirty="0">
                <a:latin typeface="Arial" panose="020B0604020202020204" pitchFamily="34" charset="0"/>
                <a:cs typeface="Arial" panose="020B0604020202020204" pitchFamily="34" charset="0"/>
              </a:rPr>
              <a:t>Louis</a:t>
            </a:r>
          </a:p>
        </p:txBody>
      </p:sp>
      <p:graphicFrame>
        <p:nvGraphicFramePr>
          <p:cNvPr id="11" name="Object 10" descr="Roman numeral fourteen.&#10;">
            <a:extLst>
              <a:ext uri="{FF2B5EF4-FFF2-40B4-BE49-F238E27FC236}">
                <a16:creationId xmlns:a16="http://schemas.microsoft.com/office/drawing/2014/main" id="{D0590ECD-7E95-2530-633E-D2A638B70A78}"/>
              </a:ext>
            </a:extLst>
          </p:cNvPr>
          <p:cNvGraphicFramePr>
            <a:graphicFrameLocks noChangeAspect="1"/>
          </p:cNvGraphicFramePr>
          <p:nvPr>
            <p:extLst>
              <p:ext uri="{D42A27DB-BD31-4B8C-83A1-F6EECF244321}">
                <p14:modId xmlns:p14="http://schemas.microsoft.com/office/powerpoint/2010/main" val="4140260014"/>
              </p:ext>
            </p:extLst>
          </p:nvPr>
        </p:nvGraphicFramePr>
        <p:xfrm>
          <a:off x="5440796" y="3452347"/>
          <a:ext cx="611909" cy="334818"/>
        </p:xfrm>
        <a:graphic>
          <a:graphicData uri="http://schemas.openxmlformats.org/presentationml/2006/ole">
            <mc:AlternateContent xmlns:mc="http://schemas.openxmlformats.org/markup-compatibility/2006">
              <mc:Choice xmlns:v="urn:schemas-microsoft-com:vml" Requires="v">
                <p:oleObj spid="_x0000_s1028" name="Equation" r:id="rId5" imgW="304560" imgH="164880" progId="Equation.DSMT4">
                  <p:embed/>
                </p:oleObj>
              </mc:Choice>
              <mc:Fallback>
                <p:oleObj name="Equation" r:id="rId5" imgW="304560" imgH="164880" progId="Equation.DSMT4">
                  <p:embed/>
                  <p:pic>
                    <p:nvPicPr>
                      <p:cNvPr id="14" name="Object 13" descr="Left parenthesis P times Q right parenthesis.">
                        <a:extLst>
                          <a:ext uri="{FF2B5EF4-FFF2-40B4-BE49-F238E27FC236}">
                            <a16:creationId xmlns:a16="http://schemas.microsoft.com/office/drawing/2014/main" id="{3221CCD3-4270-4ED3-0E72-05E0799E2881}"/>
                          </a:ext>
                        </a:extLst>
                      </p:cNvPr>
                      <p:cNvPicPr/>
                      <p:nvPr/>
                    </p:nvPicPr>
                    <p:blipFill>
                      <a:blip r:embed="rId6"/>
                      <a:stretch>
                        <a:fillRect/>
                      </a:stretch>
                    </p:blipFill>
                    <p:spPr>
                      <a:xfrm>
                        <a:off x="5440796" y="3452347"/>
                        <a:ext cx="611909" cy="33481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4BD3AFF-53C2-4E57-930B-4E01274E0EB3}"/>
              </a:ext>
            </a:extLst>
          </p:cNvPr>
          <p:cNvSpPr>
            <a:spLocks noGrp="1"/>
          </p:cNvSpPr>
          <p:nvPr>
            <p:ph sz="quarter" idx="21"/>
          </p:nvPr>
        </p:nvSpPr>
        <p:spPr>
          <a:xfrm>
            <a:off x="4572000" y="3997907"/>
            <a:ext cx="2743200" cy="344128"/>
          </a:xfrm>
        </p:spPr>
        <p:txBody>
          <a:bodyPr wrap="square" lIns="0" tIns="18000" rIns="0" bIns="18000" anchor="ctr">
            <a:spAutoFit/>
          </a:bodyPr>
          <a:lstStyle/>
          <a:p>
            <a:pPr marL="0" indent="0">
              <a:buNone/>
            </a:pPr>
            <a:r>
              <a:rPr lang="en-US" altLang="en-US" sz="2000" noProof="0" dirty="0">
                <a:latin typeface="Arial" panose="020B0604020202020204" pitchFamily="34" charset="0"/>
                <a:ea typeface="Verdana" panose="020B0604030504040204" pitchFamily="34" charset="0"/>
                <a:cs typeface="Arial" panose="020B0604020202020204" pitchFamily="34" charset="0"/>
              </a:rPr>
              <a:t>1643 – 1715, France</a:t>
            </a:r>
          </a:p>
        </p:txBody>
      </p:sp>
      <p:pic>
        <p:nvPicPr>
          <p:cNvPr id="18" name="Picture Placeholder 6" descr="Pearson Logo">
            <a:extLst>
              <a:ext uri="{FF2B5EF4-FFF2-40B4-BE49-F238E27FC236}">
                <a16:creationId xmlns:a16="http://schemas.microsoft.com/office/drawing/2014/main" id="{E4E300CB-B888-1C9C-76CC-46150160FBDE}"/>
              </a:ext>
            </a:extLst>
          </p:cNvPr>
          <p:cNvPicPr>
            <a:picLocks noGrp="1" noChangeAspect="1"/>
          </p:cNvPicPr>
          <p:nvPr>
            <p:ph type="pic" sz="quarter" idx="19"/>
          </p:nvPr>
        </p:nvPicPr>
        <p:blipFill>
          <a:blip r:embed="rId7" cstate="print">
            <a:extLst>
              <a:ext uri="{28A0092B-C50C-407E-A947-70E740481C1C}">
                <a14:useLocalDpi xmlns:a14="http://schemas.microsoft.com/office/drawing/2010/main" val="0"/>
              </a:ext>
            </a:extLst>
          </a:blip>
          <a:stretch>
            <a:fillRect/>
          </a:stretch>
        </p:blipFill>
        <p:spPr>
          <a:xfrm>
            <a:off x="479234" y="6448763"/>
            <a:ext cx="1062701" cy="334858"/>
          </a:xfrm>
        </p:spPr>
      </p:pic>
      <p:sp>
        <p:nvSpPr>
          <p:cNvPr id="12" name="Content Placeholder 7">
            <a:extLst>
              <a:ext uri="{FF2B5EF4-FFF2-40B4-BE49-F238E27FC236}">
                <a16:creationId xmlns:a16="http://schemas.microsoft.com/office/drawing/2014/main" id="{A6CAE5A0-CBB7-5CC9-505B-C0DD0B2ECE99}"/>
              </a:ext>
            </a:extLst>
          </p:cNvPr>
          <p:cNvSpPr txBox="1">
            <a:spLocks/>
          </p:cNvSpPr>
          <p:nvPr/>
        </p:nvSpPr>
        <p:spPr>
          <a:xfrm>
            <a:off x="3810000" y="6491015"/>
            <a:ext cx="4876800" cy="221018"/>
          </a:xfrm>
          <a:prstGeom prst="rect">
            <a:avLst/>
          </a:prstGeom>
        </p:spPr>
        <p:txBody>
          <a:bodyPr vert="horz" wrap="square" lIns="0" tIns="18000" rIns="0" bIns="18000" rtlCol="0" anchor="ctr">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dirty="0">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350295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18.3d</a:t>
            </a:r>
            <a:endParaRPr lang="en-US" noProof="0" dirty="0"/>
          </a:p>
        </p:txBody>
      </p:sp>
      <p:sp>
        <p:nvSpPr>
          <p:cNvPr id="3" name="Content Placeholder 2"/>
          <p:cNvSpPr>
            <a:spLocks noGrp="1"/>
          </p:cNvSpPr>
          <p:nvPr>
            <p:ph sz="quarter" idx="13"/>
          </p:nvPr>
        </p:nvSpPr>
        <p:spPr>
          <a:xfrm>
            <a:off x="468000" y="864000"/>
            <a:ext cx="8229600" cy="959681"/>
          </a:xfrm>
        </p:spPr>
        <p:txBody>
          <a:bodyPr wrap="square" tIns="18000" bIns="18000">
            <a:spAutoFit/>
          </a:bodyPr>
          <a:lstStyle/>
          <a:p>
            <a:pPr marL="0" indent="0">
              <a:buNone/>
            </a:pPr>
            <a:r>
              <a:rPr lang="en-US" altLang="en-US" sz="2000" noProof="0" dirty="0">
                <a:latin typeface="Arial" panose="020B0604020202020204" pitchFamily="34" charset="0"/>
                <a:cs typeface="Arial" panose="020B0604020202020204" pitchFamily="34" charset="0"/>
              </a:rPr>
              <a:t>Château Vaux-le-Vicomte interior with tapestry, 1657-1661, near Paris, France; Louis Le </a:t>
            </a: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André Le </a:t>
            </a:r>
            <a:r>
              <a:rPr lang="en-US" altLang="en-US" sz="2000" noProof="0" dirty="0" err="1">
                <a:latin typeface="Arial" panose="020B0604020202020204" pitchFamily="34" charset="0"/>
                <a:cs typeface="Arial" panose="020B0604020202020204" pitchFamily="34" charset="0"/>
              </a:rPr>
              <a:t>Nôtre</a:t>
            </a:r>
            <a:r>
              <a:rPr lang="en-US" altLang="en-US" sz="2000" noProof="0" dirty="0">
                <a:latin typeface="Arial" panose="020B0604020202020204" pitchFamily="34" charset="0"/>
                <a:cs typeface="Arial" panose="020B0604020202020204" pitchFamily="34" charset="0"/>
              </a:rPr>
              <a:t>, and Charles Le Brun.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1351337907"/>
              </p:ext>
            </p:extLst>
          </p:nvPr>
        </p:nvGraphicFramePr>
        <p:xfrm>
          <a:off x="457200" y="1852256"/>
          <a:ext cx="549275" cy="276225"/>
        </p:xfrm>
        <a:graphic>
          <a:graphicData uri="http://schemas.openxmlformats.org/presentationml/2006/ole">
            <mc:AlternateContent xmlns:mc="http://schemas.openxmlformats.org/markup-compatibility/2006">
              <mc:Choice xmlns:v="urn:schemas-microsoft-com:vml" Requires="v">
                <p:oleObj spid="_x0000_s9220"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57200" y="1852256"/>
                        <a:ext cx="549275" cy="276225"/>
                      </a:xfrm>
                      <a:prstGeom prst="rect">
                        <a:avLst/>
                      </a:prstGeom>
                    </p:spPr>
                  </p:pic>
                </p:oleObj>
              </mc:Fallback>
            </mc:AlternateContent>
          </a:graphicData>
        </a:graphic>
      </p:graphicFrame>
      <p:pic>
        <p:nvPicPr>
          <p:cNvPr id="10" name="Picture Placeholder 9" descr="Chateau Vaux-le-Vicomte interior with tapestry&#10;Long description is available in notes, press F6.">
            <a:extLst>
              <a:ext uri="{FF2B5EF4-FFF2-40B4-BE49-F238E27FC236}">
                <a16:creationId xmlns:a16="http://schemas.microsoft.com/office/drawing/2014/main" id="{A7968E3A-8164-0D59-B2AD-506AF715B2AE}"/>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512" t="388"/>
          <a:stretch/>
        </p:blipFill>
        <p:spPr>
          <a:xfrm>
            <a:off x="869576" y="2319694"/>
            <a:ext cx="7443152" cy="4036709"/>
          </a:xfrm>
        </p:spPr>
      </p:pic>
    </p:spTree>
    <p:extLst>
      <p:ext uri="{BB962C8B-B14F-4D97-AF65-F5344CB8AC3E}">
        <p14:creationId xmlns:p14="http://schemas.microsoft.com/office/powerpoint/2010/main" val="3986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18.4a</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nchor="ctr" anchorCtr="0">
            <a:spAutoFit/>
          </a:bodyPr>
          <a:lstStyle/>
          <a:p>
            <a:pPr marL="0" indent="0">
              <a:buNone/>
            </a:pPr>
            <a:r>
              <a:rPr lang="en-US" altLang="en-US" sz="2000" i="1" noProof="0" dirty="0">
                <a:latin typeface="Arial" panose="020B0604020202020204" pitchFamily="34" charset="0"/>
                <a:cs typeface="Arial" panose="020B0604020202020204" pitchFamily="34" charset="0"/>
              </a:rPr>
              <a:t>Palais de Versailles</a:t>
            </a:r>
            <a:r>
              <a:rPr lang="en-US" altLang="en-US" sz="2000" noProof="0" dirty="0">
                <a:latin typeface="Arial" panose="020B0604020202020204" pitchFamily="34" charset="0"/>
                <a:cs typeface="Arial" panose="020B0604020202020204" pitchFamily="34" charset="0"/>
              </a:rPr>
              <a:t>, </a:t>
            </a:r>
            <a:r>
              <a:rPr lang="en-US" altLang="en-US" sz="2000" i="1" noProof="0" dirty="0">
                <a:latin typeface="Arial" panose="020B0604020202020204" pitchFamily="34" charset="0"/>
                <a:cs typeface="Arial" panose="020B0604020202020204" pitchFamily="34" charset="0"/>
              </a:rPr>
              <a:t>La </a:t>
            </a:r>
            <a:r>
              <a:rPr lang="en-US" altLang="en-US" sz="2000" i="1" noProof="0" dirty="0" err="1">
                <a:latin typeface="Arial" panose="020B0604020202020204" pitchFamily="34" charset="0"/>
                <a:cs typeface="Arial" panose="020B0604020202020204" pitchFamily="34" charset="0"/>
              </a:rPr>
              <a:t>Cour</a:t>
            </a:r>
            <a:r>
              <a:rPr lang="en-US" altLang="en-US" sz="2000" i="1" noProof="0" dirty="0">
                <a:latin typeface="Arial" panose="020B0604020202020204" pitchFamily="34" charset="0"/>
                <a:cs typeface="Arial" panose="020B0604020202020204" pitchFamily="34" charset="0"/>
              </a:rPr>
              <a:t> </a:t>
            </a:r>
            <a:r>
              <a:rPr lang="en-US" altLang="en-US" sz="2000" i="1" noProof="0" dirty="0" err="1">
                <a:latin typeface="Arial" panose="020B0604020202020204" pitchFamily="34" charset="0"/>
                <a:cs typeface="Arial" panose="020B0604020202020204" pitchFamily="34" charset="0"/>
              </a:rPr>
              <a:t>d'honneur</a:t>
            </a:r>
            <a:r>
              <a:rPr lang="en-US" altLang="en-US" sz="2000" i="1" noProof="0" dirty="0">
                <a:latin typeface="Arial" panose="020B0604020202020204" pitchFamily="34" charset="0"/>
                <a:cs typeface="Arial" panose="020B0604020202020204" pitchFamily="34" charset="0"/>
              </a:rPr>
              <a:t> </a:t>
            </a:r>
            <a:r>
              <a:rPr lang="en-US" altLang="en-US" sz="2000" noProof="0" dirty="0">
                <a:latin typeface="Arial" panose="020B0604020202020204" pitchFamily="34" charset="0"/>
                <a:cs typeface="Arial" panose="020B0604020202020204" pitchFamily="34" charset="0"/>
              </a:rPr>
              <a:t>or Marble Court, 1664-1672; Versailles, France; Louis Le </a:t>
            </a: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1600574316"/>
              </p:ext>
            </p:extLst>
          </p:nvPr>
        </p:nvGraphicFramePr>
        <p:xfrm>
          <a:off x="463550" y="1628775"/>
          <a:ext cx="549275" cy="276225"/>
        </p:xfrm>
        <a:graphic>
          <a:graphicData uri="http://schemas.openxmlformats.org/presentationml/2006/ole">
            <mc:AlternateContent xmlns:mc="http://schemas.openxmlformats.org/markup-compatibility/2006">
              <mc:Choice xmlns:v="urn:schemas-microsoft-com:vml" Requires="v">
                <p:oleObj spid="_x0000_s10244" name="Equation" r:id="rId3" imgW="330120" imgH="164880" progId="Equation.DSMT4">
                  <p:embed/>
                </p:oleObj>
              </mc:Choice>
              <mc:Fallback>
                <p:oleObj name="Equation" r:id="rId3"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463550" y="1628775"/>
                        <a:ext cx="549275" cy="276225"/>
                      </a:xfrm>
                      <a:prstGeom prst="rect">
                        <a:avLst/>
                      </a:prstGeom>
                    </p:spPr>
                  </p:pic>
                </p:oleObj>
              </mc:Fallback>
            </mc:AlternateContent>
          </a:graphicData>
        </a:graphic>
      </p:graphicFrame>
      <p:pic>
        <p:nvPicPr>
          <p:cNvPr id="8" name="Picture Placeholder 7" descr="Palais de Versailles is U shaped building that has three floors. The second floor has rectangular-shaped windows, the first floor has round-arched shape windows.&#10;">
            <a:extLst>
              <a:ext uri="{FF2B5EF4-FFF2-40B4-BE49-F238E27FC236}">
                <a16:creationId xmlns:a16="http://schemas.microsoft.com/office/drawing/2014/main" id="{EE15DFFF-2BD5-2C50-3580-AC42CF896CC4}"/>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731" t="1231" b="1"/>
          <a:stretch/>
        </p:blipFill>
        <p:spPr>
          <a:xfrm>
            <a:off x="1389528" y="2209799"/>
            <a:ext cx="6439043" cy="3926365"/>
          </a:xfrm>
        </p:spPr>
      </p:pic>
    </p:spTree>
    <p:extLst>
      <p:ext uri="{BB962C8B-B14F-4D97-AF65-F5344CB8AC3E}">
        <p14:creationId xmlns:p14="http://schemas.microsoft.com/office/powerpoint/2010/main" val="130064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18.4b</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nchor="ctr" anchorCtr="0">
            <a:spAutoFit/>
          </a:bodyPr>
          <a:lstStyle/>
          <a:p>
            <a:pPr marL="0" indent="0">
              <a:buNone/>
            </a:pPr>
            <a:r>
              <a:rPr lang="en-US" altLang="en-US" sz="2000" i="1" noProof="0" dirty="0">
                <a:latin typeface="Arial" panose="020B0604020202020204" pitchFamily="34" charset="0"/>
                <a:cs typeface="Arial" panose="020B0604020202020204" pitchFamily="34" charset="0"/>
              </a:rPr>
              <a:t>Palais de Versailles</a:t>
            </a:r>
            <a:r>
              <a:rPr lang="en-US" altLang="en-US" sz="2000" noProof="0" dirty="0">
                <a:latin typeface="Arial" panose="020B0604020202020204" pitchFamily="34" charset="0"/>
                <a:cs typeface="Arial" panose="020B0604020202020204" pitchFamily="34" charset="0"/>
              </a:rPr>
              <a:t>, Garden Front, 1664-1672; Versailles, France; Louis Le </a:t>
            </a: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1588612075"/>
              </p:ext>
            </p:extLst>
          </p:nvPr>
        </p:nvGraphicFramePr>
        <p:xfrm>
          <a:off x="463550" y="1628775"/>
          <a:ext cx="549275" cy="276225"/>
        </p:xfrm>
        <a:graphic>
          <a:graphicData uri="http://schemas.openxmlformats.org/presentationml/2006/ole">
            <mc:AlternateContent xmlns:mc="http://schemas.openxmlformats.org/markup-compatibility/2006">
              <mc:Choice xmlns:v="urn:schemas-microsoft-com:vml" Requires="v">
                <p:oleObj spid="_x0000_s11268"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63550" y="1628775"/>
                        <a:ext cx="549275" cy="276225"/>
                      </a:xfrm>
                      <a:prstGeom prst="rect">
                        <a:avLst/>
                      </a:prstGeom>
                    </p:spPr>
                  </p:pic>
                </p:oleObj>
              </mc:Fallback>
            </mc:AlternateContent>
          </a:graphicData>
        </a:graphic>
      </p:graphicFrame>
      <p:pic>
        <p:nvPicPr>
          <p:cNvPr id="9" name="Picture Placeholder 8" descr="An outline of Palais de Versailles.&#10;Long description is available in notes, press F6.">
            <a:extLst>
              <a:ext uri="{FF2B5EF4-FFF2-40B4-BE49-F238E27FC236}">
                <a16:creationId xmlns:a16="http://schemas.microsoft.com/office/drawing/2014/main" id="{D7029197-5977-C7A5-6D20-4A741365431D}"/>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511" t="1575"/>
          <a:stretch/>
        </p:blipFill>
        <p:spPr>
          <a:xfrm>
            <a:off x="860612" y="2393146"/>
            <a:ext cx="7443180" cy="3017054"/>
          </a:xfrm>
        </p:spPr>
      </p:pic>
    </p:spTree>
    <p:extLst>
      <p:ext uri="{BB962C8B-B14F-4D97-AF65-F5344CB8AC3E}">
        <p14:creationId xmlns:p14="http://schemas.microsoft.com/office/powerpoint/2010/main" val="398076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18.4c</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nchor="ctr" anchorCtr="0">
            <a:spAutoFit/>
          </a:bodyPr>
          <a:lstStyle/>
          <a:p>
            <a:pPr marL="0" indent="0">
              <a:buNone/>
            </a:pPr>
            <a:r>
              <a:rPr lang="en-US" altLang="en-US" sz="2000" i="1" noProof="0" dirty="0">
                <a:latin typeface="Arial" panose="020B0604020202020204" pitchFamily="34" charset="0"/>
                <a:cs typeface="Arial" panose="020B0604020202020204" pitchFamily="34" charset="0"/>
              </a:rPr>
              <a:t>Palais de Versailles</a:t>
            </a:r>
            <a:r>
              <a:rPr lang="en-US" altLang="en-US" sz="2000" noProof="0" dirty="0">
                <a:latin typeface="Arial" panose="020B0604020202020204" pitchFamily="34" charset="0"/>
                <a:cs typeface="Arial" panose="020B0604020202020204" pitchFamily="34" charset="0"/>
              </a:rPr>
              <a:t>, floor plan, 1631-1772; Versailles, France.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1672942168"/>
              </p:ext>
            </p:extLst>
          </p:nvPr>
        </p:nvGraphicFramePr>
        <p:xfrm>
          <a:off x="463550" y="1628775"/>
          <a:ext cx="549275" cy="276225"/>
        </p:xfrm>
        <a:graphic>
          <a:graphicData uri="http://schemas.openxmlformats.org/presentationml/2006/ole">
            <mc:AlternateContent xmlns:mc="http://schemas.openxmlformats.org/markup-compatibility/2006">
              <mc:Choice xmlns:v="urn:schemas-microsoft-com:vml" Requires="v">
                <p:oleObj spid="_x0000_s12292"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63550" y="1628775"/>
                        <a:ext cx="549275" cy="276225"/>
                      </a:xfrm>
                      <a:prstGeom prst="rect">
                        <a:avLst/>
                      </a:prstGeom>
                    </p:spPr>
                  </p:pic>
                </p:oleObj>
              </mc:Fallback>
            </mc:AlternateContent>
          </a:graphicData>
        </a:graphic>
      </p:graphicFrame>
      <p:pic>
        <p:nvPicPr>
          <p:cNvPr id="8" name="Picture Placeholder 7" descr="A floor plan of Palais de Versailles.&#10;Long description is available in notes, press F6.">
            <a:extLst>
              <a:ext uri="{FF2B5EF4-FFF2-40B4-BE49-F238E27FC236}">
                <a16:creationId xmlns:a16="http://schemas.microsoft.com/office/drawing/2014/main" id="{887645E5-71BA-8CC3-4CB9-A599B279F208}"/>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1315" t="681"/>
          <a:stretch/>
        </p:blipFill>
        <p:spPr>
          <a:xfrm>
            <a:off x="1752600" y="2106706"/>
            <a:ext cx="5717519" cy="4065494"/>
          </a:xfrm>
        </p:spPr>
      </p:pic>
    </p:spTree>
    <p:extLst>
      <p:ext uri="{BB962C8B-B14F-4D97-AF65-F5344CB8AC3E}">
        <p14:creationId xmlns:p14="http://schemas.microsoft.com/office/powerpoint/2010/main" val="390332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*18.4d</a:t>
            </a:r>
            <a:endParaRPr lang="en-US" noProof="0" dirty="0"/>
          </a:p>
        </p:txBody>
      </p:sp>
      <p:sp>
        <p:nvSpPr>
          <p:cNvPr id="3" name="Content Placeholder 2"/>
          <p:cNvSpPr>
            <a:spLocks noGrp="1"/>
          </p:cNvSpPr>
          <p:nvPr>
            <p:ph sz="quarter" idx="13"/>
          </p:nvPr>
        </p:nvSpPr>
        <p:spPr>
          <a:xfrm>
            <a:off x="468000" y="864000"/>
            <a:ext cx="8229600" cy="959681"/>
          </a:xfrm>
        </p:spPr>
        <p:txBody>
          <a:bodyPr wrap="square" tIns="18000" bIns="18000" anchor="ctr" anchorCtr="0">
            <a:spAutoFit/>
          </a:bodyPr>
          <a:lstStyle/>
          <a:p>
            <a:pPr marL="0" indent="0">
              <a:buNone/>
            </a:pPr>
            <a:r>
              <a:rPr lang="en-US" altLang="en-US" sz="2000" i="1" noProof="0" dirty="0">
                <a:latin typeface="Arial" panose="020B0604020202020204" pitchFamily="34" charset="0"/>
                <a:cs typeface="Arial" panose="020B0604020202020204" pitchFamily="34" charset="0"/>
              </a:rPr>
              <a:t>Palais de Versailles</a:t>
            </a:r>
            <a:r>
              <a:rPr lang="en-US" altLang="en-US" sz="2000" noProof="0" dirty="0">
                <a:latin typeface="Arial" panose="020B0604020202020204" pitchFamily="34" charset="0"/>
                <a:cs typeface="Arial" panose="020B0604020202020204" pitchFamily="34" charset="0"/>
              </a:rPr>
              <a:t>, </a:t>
            </a:r>
            <a:r>
              <a:rPr lang="en-US" altLang="en-US" sz="2000" i="1" noProof="0" dirty="0">
                <a:latin typeface="Arial" panose="020B0604020202020204" pitchFamily="34" charset="0"/>
                <a:cs typeface="Arial" panose="020B0604020202020204" pitchFamily="34" charset="0"/>
              </a:rPr>
              <a:t>Galerie des </a:t>
            </a:r>
            <a:r>
              <a:rPr lang="en-US" altLang="en-US" sz="2000" i="1" noProof="0" dirty="0" err="1">
                <a:latin typeface="Arial" panose="020B0604020202020204" pitchFamily="34" charset="0"/>
                <a:cs typeface="Arial" panose="020B0604020202020204" pitchFamily="34" charset="0"/>
              </a:rPr>
              <a:t>Glaces</a:t>
            </a:r>
            <a:r>
              <a:rPr lang="en-US" altLang="en-US" sz="2000" i="1" noProof="0" dirty="0">
                <a:latin typeface="Arial" panose="020B0604020202020204" pitchFamily="34" charset="0"/>
                <a:cs typeface="Arial" panose="020B0604020202020204" pitchFamily="34" charset="0"/>
              </a:rPr>
              <a:t> </a:t>
            </a:r>
            <a:r>
              <a:rPr lang="en-US" altLang="en-US" sz="2000" noProof="0" dirty="0">
                <a:latin typeface="Arial" panose="020B0604020202020204" pitchFamily="34" charset="0"/>
                <a:cs typeface="Arial" panose="020B0604020202020204" pitchFamily="34" charset="0"/>
              </a:rPr>
              <a:t>(Hall of Mirrors), 1664-1672; Versailles, France; Louis Le </a:t>
            </a: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and Charles Le Brun.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3836584848"/>
              </p:ext>
            </p:extLst>
          </p:nvPr>
        </p:nvGraphicFramePr>
        <p:xfrm>
          <a:off x="463550" y="1933575"/>
          <a:ext cx="549275" cy="276225"/>
        </p:xfrm>
        <a:graphic>
          <a:graphicData uri="http://schemas.openxmlformats.org/presentationml/2006/ole">
            <mc:AlternateContent xmlns:mc="http://schemas.openxmlformats.org/markup-compatibility/2006">
              <mc:Choice xmlns:v="urn:schemas-microsoft-com:vml" Requires="v">
                <p:oleObj spid="_x0000_s13316" name="Equation" r:id="rId3" imgW="330120" imgH="164880" progId="Equation.DSMT4">
                  <p:embed/>
                </p:oleObj>
              </mc:Choice>
              <mc:Fallback>
                <p:oleObj name="Equation" r:id="rId3"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463550" y="1933575"/>
                        <a:ext cx="549275" cy="276225"/>
                      </a:xfrm>
                      <a:prstGeom prst="rect">
                        <a:avLst/>
                      </a:prstGeom>
                    </p:spPr>
                  </p:pic>
                </p:oleObj>
              </mc:Fallback>
            </mc:AlternateContent>
          </a:graphicData>
        </a:graphic>
      </p:graphicFrame>
      <p:pic>
        <p:nvPicPr>
          <p:cNvPr id="9" name="Picture Placeholder 8" descr="Galerie des Glaces (Hall of Mirrors) has a curved ceiling, a long hall with many lengthy windows. Hanging lights are hung from the ceiling, many statues, stools, and tables are at the sides of hall.&#10;">
            <a:extLst>
              <a:ext uri="{FF2B5EF4-FFF2-40B4-BE49-F238E27FC236}">
                <a16:creationId xmlns:a16="http://schemas.microsoft.com/office/drawing/2014/main" id="{26645841-95CF-3A13-C5B6-406552FF0A1E}"/>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827" t="898"/>
          <a:stretch/>
        </p:blipFill>
        <p:spPr>
          <a:xfrm>
            <a:off x="1658471" y="2321859"/>
            <a:ext cx="5961529" cy="3957342"/>
          </a:xfrm>
        </p:spPr>
      </p:pic>
    </p:spTree>
    <p:extLst>
      <p:ext uri="{BB962C8B-B14F-4D97-AF65-F5344CB8AC3E}">
        <p14:creationId xmlns:p14="http://schemas.microsoft.com/office/powerpoint/2010/main" val="28254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18.4e</a:t>
            </a:r>
            <a:endParaRPr lang="en-US" noProof="0" dirty="0"/>
          </a:p>
        </p:txBody>
      </p:sp>
      <p:sp>
        <p:nvSpPr>
          <p:cNvPr id="3" name="Content Placeholder 2"/>
          <p:cNvSpPr>
            <a:spLocks noGrp="1"/>
          </p:cNvSpPr>
          <p:nvPr>
            <p:ph sz="quarter" idx="13"/>
          </p:nvPr>
        </p:nvSpPr>
        <p:spPr>
          <a:xfrm>
            <a:off x="468000" y="864000"/>
            <a:ext cx="8229600" cy="959681"/>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Palais de Versailles, Salon de la </a:t>
            </a:r>
            <a:r>
              <a:rPr lang="en-US" altLang="en-US" sz="2000" noProof="0" dirty="0" err="1">
                <a:latin typeface="Arial" panose="020B0604020202020204" pitchFamily="34" charset="0"/>
                <a:cs typeface="Arial" panose="020B0604020202020204" pitchFamily="34" charset="0"/>
              </a:rPr>
              <a:t>Paix</a:t>
            </a:r>
            <a:r>
              <a:rPr lang="en-US" altLang="en-US" sz="2000" noProof="0" dirty="0">
                <a:latin typeface="Arial" panose="020B0604020202020204" pitchFamily="34" charset="0"/>
                <a:cs typeface="Arial" panose="020B0604020202020204" pitchFamily="34" charset="0"/>
              </a:rPr>
              <a:t> (Room of Peace), 1664-1672; Versailles, France; Louis Le </a:t>
            </a: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and Charles Le Brun.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3192056201"/>
              </p:ext>
            </p:extLst>
          </p:nvPr>
        </p:nvGraphicFramePr>
        <p:xfrm>
          <a:off x="463550" y="1933575"/>
          <a:ext cx="549275" cy="276225"/>
        </p:xfrm>
        <a:graphic>
          <a:graphicData uri="http://schemas.openxmlformats.org/presentationml/2006/ole">
            <mc:AlternateContent xmlns:mc="http://schemas.openxmlformats.org/markup-compatibility/2006">
              <mc:Choice xmlns:v="urn:schemas-microsoft-com:vml" Requires="v">
                <p:oleObj spid="_x0000_s14340"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63550" y="1933575"/>
                        <a:ext cx="549275" cy="276225"/>
                      </a:xfrm>
                      <a:prstGeom prst="rect">
                        <a:avLst/>
                      </a:prstGeom>
                    </p:spPr>
                  </p:pic>
                </p:oleObj>
              </mc:Fallback>
            </mc:AlternateContent>
          </a:graphicData>
        </a:graphic>
      </p:graphicFrame>
      <p:pic>
        <p:nvPicPr>
          <p:cNvPr id="8" name="Picture Placeholder 7" descr="Salon de la Paix (Room of Peace).&#10;Long description is available in notes, press F6.">
            <a:extLst>
              <a:ext uri="{FF2B5EF4-FFF2-40B4-BE49-F238E27FC236}">
                <a16:creationId xmlns:a16="http://schemas.microsoft.com/office/drawing/2014/main" id="{8F14CE41-0A3E-1B91-4D1A-A18B8A58F405}"/>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683" t="1065"/>
          <a:stretch/>
        </p:blipFill>
        <p:spPr>
          <a:xfrm>
            <a:off x="1568823" y="2510118"/>
            <a:ext cx="6069701" cy="3738282"/>
          </a:xfrm>
        </p:spPr>
      </p:pic>
    </p:spTree>
    <p:extLst>
      <p:ext uri="{BB962C8B-B14F-4D97-AF65-F5344CB8AC3E}">
        <p14:creationId xmlns:p14="http://schemas.microsoft.com/office/powerpoint/2010/main" val="3439467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18.4f</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Palais de Versailles, Louis XIV’s Bedchamber, 1701; Versailles, France; Jules </a:t>
            </a:r>
            <a:r>
              <a:rPr lang="en-US" altLang="en-US" sz="2000" noProof="0" dirty="0" err="1">
                <a:latin typeface="Arial" panose="020B0604020202020204" pitchFamily="34" charset="0"/>
                <a:cs typeface="Arial" panose="020B0604020202020204" pitchFamily="34" charset="0"/>
              </a:rPr>
              <a:t>Hardouin-Mansart</a:t>
            </a:r>
            <a:r>
              <a:rPr lang="en-US" altLang="en-US" sz="2000" noProof="0" dirty="0">
                <a:latin typeface="Arial" panose="020B0604020202020204" pitchFamily="34" charset="0"/>
                <a:cs typeface="Arial" panose="020B0604020202020204" pitchFamily="34" charset="0"/>
              </a:rPr>
              <a:t> and Robert de </a:t>
            </a:r>
            <a:r>
              <a:rPr lang="en-US" altLang="en-US" sz="2000" noProof="0" dirty="0" err="1">
                <a:latin typeface="Arial" panose="020B0604020202020204" pitchFamily="34" charset="0"/>
                <a:cs typeface="Arial" panose="020B0604020202020204" pitchFamily="34" charset="0"/>
              </a:rPr>
              <a:t>Cotte</a:t>
            </a:r>
            <a:r>
              <a:rPr lang="en-US" altLang="en-US" sz="2000" noProof="0" dirty="0">
                <a:latin typeface="Arial" panose="020B0604020202020204" pitchFamily="34" charset="0"/>
                <a:cs typeface="Arial" panose="020B0604020202020204" pitchFamily="34" charset="0"/>
              </a:rPr>
              <a:t>.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3437864191"/>
              </p:ext>
            </p:extLst>
          </p:nvPr>
        </p:nvGraphicFramePr>
        <p:xfrm>
          <a:off x="463550" y="1628775"/>
          <a:ext cx="549275" cy="276225"/>
        </p:xfrm>
        <a:graphic>
          <a:graphicData uri="http://schemas.openxmlformats.org/presentationml/2006/ole">
            <mc:AlternateContent xmlns:mc="http://schemas.openxmlformats.org/markup-compatibility/2006">
              <mc:Choice xmlns:v="urn:schemas-microsoft-com:vml" Requires="v">
                <p:oleObj spid="_x0000_s15364"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63550" y="1628775"/>
                        <a:ext cx="549275" cy="276225"/>
                      </a:xfrm>
                      <a:prstGeom prst="rect">
                        <a:avLst/>
                      </a:prstGeom>
                    </p:spPr>
                  </p:pic>
                </p:oleObj>
              </mc:Fallback>
            </mc:AlternateContent>
          </a:graphicData>
        </a:graphic>
      </p:graphicFrame>
      <p:pic>
        <p:nvPicPr>
          <p:cNvPr id="9" name="Picture Placeholder 8" descr="A bedchamber in Palais de Versailles.&#10;Long description is available in notes, press F6.">
            <a:extLst>
              <a:ext uri="{FF2B5EF4-FFF2-40B4-BE49-F238E27FC236}">
                <a16:creationId xmlns:a16="http://schemas.microsoft.com/office/drawing/2014/main" id="{BDEFC528-9ADC-4F35-463C-41126907FF22}"/>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849" t="664"/>
          <a:stretch/>
        </p:blipFill>
        <p:spPr>
          <a:xfrm>
            <a:off x="2250141" y="2133599"/>
            <a:ext cx="4711424" cy="4009345"/>
          </a:xfrm>
        </p:spPr>
      </p:pic>
    </p:spTree>
    <p:extLst>
      <p:ext uri="{BB962C8B-B14F-4D97-AF65-F5344CB8AC3E}">
        <p14:creationId xmlns:p14="http://schemas.microsoft.com/office/powerpoint/2010/main" val="267930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18000" bIns="18000">
            <a:spAutoFit/>
          </a:bodyPr>
          <a:lstStyle/>
          <a:p>
            <a:r>
              <a:rPr lang="en-US" b="1" noProof="0" dirty="0">
                <a:effectLst/>
                <a:ea typeface="Calibri" panose="020F0502020204030204" pitchFamily="34" charset="0"/>
                <a:cs typeface="Times New Roman" panose="02020603050405020304" pitchFamily="18" charset="0"/>
              </a:rPr>
              <a:t>Interiors</a:t>
            </a:r>
            <a:endParaRPr lang="en-US" noProof="0" dirty="0"/>
          </a:p>
        </p:txBody>
      </p:sp>
      <p:sp>
        <p:nvSpPr>
          <p:cNvPr id="4" name="Content Placeholder 3">
            <a:extLst>
              <a:ext uri="{FF2B5EF4-FFF2-40B4-BE49-F238E27FC236}">
                <a16:creationId xmlns:a16="http://schemas.microsoft.com/office/drawing/2014/main" id="{ACA9F659-2A86-4416-D0C0-D2ED1E7A57FF}"/>
              </a:ext>
            </a:extLst>
          </p:cNvPr>
          <p:cNvSpPr>
            <a:spLocks noGrp="1"/>
          </p:cNvSpPr>
          <p:nvPr>
            <p:ph sz="quarter" idx="13"/>
          </p:nvPr>
        </p:nvSpPr>
        <p:spPr>
          <a:xfrm>
            <a:off x="457200" y="985294"/>
            <a:ext cx="8229600" cy="3129506"/>
          </a:xfrm>
        </p:spPr>
        <p:txBody>
          <a:bodyPr wrap="square" tIns="18000" bIns="18000" anchor="ctr" anchorCtr="0">
            <a:spAutoFit/>
          </a:bodyPr>
          <a:lstStyle/>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Compliment exteriors—classical order, language, &amp; motifs but far more sumptuous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Symmetry, formality, grandeur, large scale, rich decoration, vivid color, luxurious materials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Rectilinear space arranged symmetrically new to France</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Ceremonial interiors most lavishly appointed</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Balustrades, daises separate to support etiquette &amp; rituals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Charles Le Brun plans &amp; decorates Versailles interiors</a:t>
            </a:r>
            <a:endParaRPr lang="en-US" sz="2200" noProof="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266F7318-72F0-7E96-7D9E-C1542C2521E4}"/>
              </a:ext>
            </a:extLst>
          </p:cNvPr>
          <p:cNvSpPr>
            <a:spLocks noGrp="1"/>
          </p:cNvSpPr>
          <p:nvPr>
            <p:ph sz="quarter" idx="15"/>
          </p:nvPr>
        </p:nvSpPr>
        <p:spPr>
          <a:xfrm>
            <a:off x="457200" y="4273294"/>
            <a:ext cx="6705600" cy="374906"/>
          </a:xfrm>
        </p:spPr>
        <p:txBody>
          <a:bodyPr wrap="square" tIns="18000" bIns="18000" anchor="ctr" anchorCtr="0">
            <a:spAutoFit/>
          </a:bodyPr>
          <a:lstStyle/>
          <a:p>
            <a:pPr marL="828000"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Great power &amp; influence, virtually creates Louis</a:t>
            </a:r>
            <a:endParaRPr lang="en-US" sz="2200" noProof="0" dirty="0">
              <a:latin typeface="Arial" panose="020B0604020202020204" pitchFamily="34" charset="0"/>
              <a:cs typeface="Arial" panose="020B0604020202020204" pitchFamily="34" charset="0"/>
            </a:endParaRPr>
          </a:p>
        </p:txBody>
      </p:sp>
      <p:graphicFrame>
        <p:nvGraphicFramePr>
          <p:cNvPr id="15" name="Object 14" descr="Roman numeral fourteen.&#10;">
            <a:extLst>
              <a:ext uri="{FF2B5EF4-FFF2-40B4-BE49-F238E27FC236}">
                <a16:creationId xmlns:a16="http://schemas.microsoft.com/office/drawing/2014/main" id="{B33130BB-5DC5-BDDD-32A5-0C1DDE469655}"/>
              </a:ext>
            </a:extLst>
          </p:cNvPr>
          <p:cNvGraphicFramePr>
            <a:graphicFrameLocks noChangeAspect="1"/>
          </p:cNvGraphicFramePr>
          <p:nvPr>
            <p:extLst>
              <p:ext uri="{D42A27DB-BD31-4B8C-83A1-F6EECF244321}">
                <p14:modId xmlns:p14="http://schemas.microsoft.com/office/powerpoint/2010/main" val="3849683154"/>
              </p:ext>
            </p:extLst>
          </p:nvPr>
        </p:nvGraphicFramePr>
        <p:xfrm>
          <a:off x="7312025" y="4343400"/>
          <a:ext cx="460375" cy="251114"/>
        </p:xfrm>
        <a:graphic>
          <a:graphicData uri="http://schemas.openxmlformats.org/presentationml/2006/ole">
            <mc:AlternateContent xmlns:mc="http://schemas.openxmlformats.org/markup-compatibility/2006">
              <mc:Choice xmlns:v="urn:schemas-microsoft-com:vml" Requires="v">
                <p:oleObj spid="_x0000_s16388" name="Equation" r:id="rId3" imgW="304560" imgH="164880" progId="Equation.DSMT4">
                  <p:embed/>
                </p:oleObj>
              </mc:Choice>
              <mc:Fallback>
                <p:oleObj name="Equation" r:id="rId3" imgW="30456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7312025" y="4343400"/>
                        <a:ext cx="460375" cy="25111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87FB306-863F-3ADB-7115-D40E93F6BA47}"/>
              </a:ext>
            </a:extLst>
          </p:cNvPr>
          <p:cNvSpPr>
            <a:spLocks noGrp="1"/>
          </p:cNvSpPr>
          <p:nvPr>
            <p:ph sz="quarter" idx="17"/>
          </p:nvPr>
        </p:nvSpPr>
        <p:spPr>
          <a:xfrm>
            <a:off x="7910945" y="4281504"/>
            <a:ext cx="623455" cy="374906"/>
          </a:xfrm>
        </p:spPr>
        <p:txBody>
          <a:bodyPr/>
          <a:lstStyle/>
          <a:p>
            <a:pPr marL="0" lvl="1" indent="0">
              <a:buNone/>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style</a:t>
            </a:r>
            <a:endParaRPr lang="en-US" sz="2200" noProof="0" dirty="0">
              <a:latin typeface="Arial" panose="020B0604020202020204" pitchFamily="34" charset="0"/>
              <a:cs typeface="Arial" panose="020B0604020202020204" pitchFamily="34" charset="0"/>
            </a:endParaRPr>
          </a:p>
        </p:txBody>
      </p:sp>
      <p:sp>
        <p:nvSpPr>
          <p:cNvPr id="34" name="Content Placeholder 33">
            <a:extLst>
              <a:ext uri="{FF2B5EF4-FFF2-40B4-BE49-F238E27FC236}">
                <a16:creationId xmlns:a16="http://schemas.microsoft.com/office/drawing/2014/main" id="{758547BF-38B3-9582-7F35-40189B49F575}"/>
              </a:ext>
            </a:extLst>
          </p:cNvPr>
          <p:cNvSpPr>
            <a:spLocks noGrp="1"/>
          </p:cNvSpPr>
          <p:nvPr>
            <p:ph sz="quarter" idx="23"/>
          </p:nvPr>
        </p:nvSpPr>
        <p:spPr>
          <a:xfrm>
            <a:off x="457200" y="4800600"/>
            <a:ext cx="8229600" cy="1128958"/>
          </a:xfrm>
        </p:spPr>
        <p:txBody>
          <a:bodyPr wrap="square" tIns="18000" bIns="18000" anchor="ctr" anchorCtr="0">
            <a:spAutoFit/>
          </a:bodyPr>
          <a:lstStyle/>
          <a:p>
            <a:pPr marL="828918" lvl="1" indent="-342000"/>
            <a:r>
              <a:rPr lang="en-US" sz="2200" noProof="0" dirty="0">
                <a:latin typeface="Arial" panose="020B0604020202020204" pitchFamily="34" charset="0"/>
                <a:cs typeface="Arial" panose="020B0604020202020204" pitchFamily="34" charset="0"/>
              </a:rPr>
              <a:t>Considered 1st all-around interior decorator</a:t>
            </a:r>
          </a:p>
          <a:p>
            <a:pPr marL="342000" indent="-342000">
              <a:spcBef>
                <a:spcPts val="600"/>
              </a:spcBef>
            </a:pPr>
            <a:r>
              <a:rPr lang="en-US" sz="2200" noProof="0" dirty="0">
                <a:latin typeface="Arial" panose="020B0604020202020204" pitchFamily="34" charset="0"/>
                <a:cs typeface="Arial" panose="020B0604020202020204" pitchFamily="34" charset="0"/>
              </a:rPr>
              <a:t>French Royal Academy of Painting &amp; Sculpture produces man artists &amp; others who can embellish interiors</a:t>
            </a:r>
          </a:p>
        </p:txBody>
      </p:sp>
    </p:spTree>
    <p:extLst>
      <p:ext uri="{BB962C8B-B14F-4D97-AF65-F5344CB8AC3E}">
        <p14:creationId xmlns:p14="http://schemas.microsoft.com/office/powerpoint/2010/main" val="113584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18000" bIns="18000">
            <a:spAutoFit/>
          </a:bodyPr>
          <a:lstStyle/>
          <a:p>
            <a:r>
              <a:rPr lang="en-US" altLang="en-US" noProof="0" dirty="0"/>
              <a:t>18.5</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Textiles: Textiles reflecting designs of Louis XIV; France.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2187099726"/>
              </p:ext>
            </p:extLst>
          </p:nvPr>
        </p:nvGraphicFramePr>
        <p:xfrm>
          <a:off x="463550" y="1628775"/>
          <a:ext cx="549275" cy="276225"/>
        </p:xfrm>
        <a:graphic>
          <a:graphicData uri="http://schemas.openxmlformats.org/presentationml/2006/ole">
            <mc:AlternateContent xmlns:mc="http://schemas.openxmlformats.org/markup-compatibility/2006">
              <mc:Choice xmlns:v="urn:schemas-microsoft-com:vml" Requires="v">
                <p:oleObj spid="_x0000_s17412" name="Equation" r:id="rId3" imgW="330120" imgH="164880" progId="Equation.DSMT4">
                  <p:embed/>
                </p:oleObj>
              </mc:Choice>
              <mc:Fallback>
                <p:oleObj name="Equation" r:id="rId3"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463550" y="1628775"/>
                        <a:ext cx="549275" cy="276225"/>
                      </a:xfrm>
                      <a:prstGeom prst="rect">
                        <a:avLst/>
                      </a:prstGeom>
                    </p:spPr>
                  </p:pic>
                </p:oleObj>
              </mc:Fallback>
            </mc:AlternateContent>
          </a:graphicData>
        </a:graphic>
      </p:graphicFrame>
      <p:pic>
        <p:nvPicPr>
          <p:cNvPr id="19" name="Picture Placeholder 18" descr="A design on a textile has a bell-shaped flower in the center. A crown shape design is above the flower, and is surrounded by acanthus leaves and small flowers design.&#10;">
            <a:extLst>
              <a:ext uri="{FF2B5EF4-FFF2-40B4-BE49-F238E27FC236}">
                <a16:creationId xmlns:a16="http://schemas.microsoft.com/office/drawing/2014/main" id="{D5C5BDFC-B68C-42C1-B628-5D3AA4356C8B}"/>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1501" t="1040"/>
          <a:stretch/>
        </p:blipFill>
        <p:spPr>
          <a:xfrm>
            <a:off x="1111624" y="2223247"/>
            <a:ext cx="2622176" cy="3965842"/>
          </a:xfrm>
        </p:spPr>
      </p:pic>
      <p:pic>
        <p:nvPicPr>
          <p:cNvPr id="21" name="Picture Placeholder 20" descr="A textile design shows a woman sitting on a throne and the back of the throne is connected to a heart shape branch of leaves.&#10;">
            <a:extLst>
              <a:ext uri="{FF2B5EF4-FFF2-40B4-BE49-F238E27FC236}">
                <a16:creationId xmlns:a16="http://schemas.microsoft.com/office/drawing/2014/main" id="{4B73C5BB-B343-B1AC-3DF9-8F547938940F}"/>
              </a:ext>
            </a:extLst>
          </p:cNvPr>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1080" b="1080"/>
          <a:stretch/>
        </p:blipFill>
        <p:spPr>
          <a:xfrm>
            <a:off x="5257800" y="2241176"/>
            <a:ext cx="1295401" cy="3983293"/>
          </a:xfrm>
        </p:spPr>
      </p:pic>
    </p:spTree>
    <p:extLst>
      <p:ext uri="{BB962C8B-B14F-4D97-AF65-F5344CB8AC3E}">
        <p14:creationId xmlns:p14="http://schemas.microsoft.com/office/powerpoint/2010/main" val="96447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18.6</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Textiles: Tapestry commemorating the visit of Louis XIV to the Gobelins factory in 1667.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1391613052"/>
              </p:ext>
            </p:extLst>
          </p:nvPr>
        </p:nvGraphicFramePr>
        <p:xfrm>
          <a:off x="463550" y="1628775"/>
          <a:ext cx="549275" cy="276225"/>
        </p:xfrm>
        <a:graphic>
          <a:graphicData uri="http://schemas.openxmlformats.org/presentationml/2006/ole">
            <mc:AlternateContent xmlns:mc="http://schemas.openxmlformats.org/markup-compatibility/2006">
              <mc:Choice xmlns:v="urn:schemas-microsoft-com:vml" Requires="v">
                <p:oleObj spid="_x0000_s18436" name="Equation" r:id="rId3" imgW="330120" imgH="164880" progId="Equation.DSMT4">
                  <p:embed/>
                </p:oleObj>
              </mc:Choice>
              <mc:Fallback>
                <p:oleObj name="Equation" r:id="rId3"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463550" y="1628775"/>
                        <a:ext cx="549275" cy="276225"/>
                      </a:xfrm>
                      <a:prstGeom prst="rect">
                        <a:avLst/>
                      </a:prstGeom>
                    </p:spPr>
                  </p:pic>
                </p:oleObj>
              </mc:Fallback>
            </mc:AlternateContent>
          </a:graphicData>
        </a:graphic>
      </p:graphicFrame>
      <p:pic>
        <p:nvPicPr>
          <p:cNvPr id="10" name="Picture Placeholder 9" descr="A tapestry depicts some people carrying sculptures, a stool, mat, and chair, one person is removing cloth that is hanging on the wall, and a few people are standing.&#10;">
            <a:extLst>
              <a:ext uri="{FF2B5EF4-FFF2-40B4-BE49-F238E27FC236}">
                <a16:creationId xmlns:a16="http://schemas.microsoft.com/office/drawing/2014/main" id="{605C7F0A-0D9B-DF66-484C-B2FAE56ED3DF}"/>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938" t="862"/>
          <a:stretch/>
        </p:blipFill>
        <p:spPr>
          <a:xfrm>
            <a:off x="1524000" y="2169458"/>
            <a:ext cx="6176073" cy="4120505"/>
          </a:xfrm>
        </p:spPr>
      </p:pic>
    </p:spTree>
    <p:extLst>
      <p:ext uri="{BB962C8B-B14F-4D97-AF65-F5344CB8AC3E}">
        <p14:creationId xmlns:p14="http://schemas.microsoft.com/office/powerpoint/2010/main" val="217517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57200" y="161185"/>
            <a:ext cx="2514600" cy="590349"/>
          </a:xfrm>
        </p:spPr>
        <p:txBody>
          <a:bodyPr wrap="square" tIns="18000" bIns="18000" anchor="ctr">
            <a:spAutoFit/>
          </a:bodyPr>
          <a:lstStyle/>
          <a:p>
            <a:r>
              <a:rPr lang="en-US" dirty="0"/>
              <a:t>Louis </a:t>
            </a:r>
            <a:r>
              <a:rPr lang="en-US" sz="100" dirty="0"/>
              <a:t>Roman numeral fourteen.</a:t>
            </a:r>
            <a:endParaRPr lang="en-US" sz="100" noProof="0" dirty="0"/>
          </a:p>
        </p:txBody>
      </p:sp>
      <p:graphicFrame>
        <p:nvGraphicFramePr>
          <p:cNvPr id="4" name="Object 3">
            <a:extLst>
              <a:ext uri="{FF2B5EF4-FFF2-40B4-BE49-F238E27FC236}">
                <a16:creationId xmlns:a16="http://schemas.microsoft.com/office/drawing/2014/main" id="{299E1105-090A-2759-BFF8-D76E8474BDA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4948283"/>
              </p:ext>
            </p:extLst>
          </p:nvPr>
        </p:nvGraphicFramePr>
        <p:xfrm>
          <a:off x="1752600" y="266129"/>
          <a:ext cx="814451" cy="445643"/>
        </p:xfrm>
        <a:graphic>
          <a:graphicData uri="http://schemas.openxmlformats.org/presentationml/2006/ole">
            <mc:AlternateContent xmlns:mc="http://schemas.openxmlformats.org/markup-compatibility/2006">
              <mc:Choice xmlns:v="urn:schemas-microsoft-com:vml" Requires="v">
                <p:oleObj spid="_x0000_s2054" name="Equation" r:id="rId4" imgW="304560" imgH="164880" progId="Equation.DSMT4">
                  <p:embed/>
                </p:oleObj>
              </mc:Choice>
              <mc:Fallback>
                <p:oleObj name="Equation" r:id="rId4" imgW="304560" imgH="164880" progId="Equation.DSMT4">
                  <p:embed/>
                  <p:pic>
                    <p:nvPicPr>
                      <p:cNvPr id="11" name="Object 10">
                        <a:extLst>
                          <a:ext uri="{FF2B5EF4-FFF2-40B4-BE49-F238E27FC236}">
                            <a16:creationId xmlns:a16="http://schemas.microsoft.com/office/drawing/2014/main" id="{D0590ECD-7E95-2530-633E-D2A638B70A78}"/>
                          </a:ext>
                        </a:extLst>
                      </p:cNvPr>
                      <p:cNvPicPr/>
                      <p:nvPr/>
                    </p:nvPicPr>
                    <p:blipFill>
                      <a:blip r:embed="rId5"/>
                      <a:stretch>
                        <a:fillRect/>
                      </a:stretch>
                    </p:blipFill>
                    <p:spPr>
                      <a:xfrm>
                        <a:off x="1752600" y="266129"/>
                        <a:ext cx="814451" cy="445643"/>
                      </a:xfrm>
                      <a:prstGeom prst="rect">
                        <a:avLst/>
                      </a:prstGeom>
                    </p:spPr>
                  </p:pic>
                </p:oleObj>
              </mc:Fallback>
            </mc:AlternateContent>
          </a:graphicData>
        </a:graphic>
      </p:graphicFrame>
      <p:sp>
        <p:nvSpPr>
          <p:cNvPr id="20" name="Content Placeholder 19"/>
          <p:cNvSpPr>
            <a:spLocks noGrp="1"/>
          </p:cNvSpPr>
          <p:nvPr>
            <p:ph sz="quarter" idx="13"/>
          </p:nvPr>
        </p:nvSpPr>
        <p:spPr>
          <a:xfrm>
            <a:off x="457200" y="990600"/>
            <a:ext cx="8229600" cy="3545004"/>
          </a:xfrm>
        </p:spPr>
        <p:txBody>
          <a:bodyPr wrap="square" tIns="18000" bIns="18000" anchor="ctr">
            <a:spAutoFit/>
          </a:bodyPr>
          <a:lstStyle/>
          <a:p>
            <a:pPr marL="342000" indent="-342000">
              <a:spcBef>
                <a:spcPts val="600"/>
              </a:spcBef>
            </a:pPr>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France leading world power in 17th century</a:t>
            </a:r>
          </a:p>
          <a:p>
            <a:pPr marL="342000" indent="-342000">
              <a:spcBef>
                <a:spcPts val="600"/>
              </a:spcBef>
            </a:pPr>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Replaces Italy as artistic leader of Europe</a:t>
            </a:r>
          </a:p>
          <a:p>
            <a:pPr marL="342000" indent="-342000">
              <a:spcBef>
                <a:spcPts val="600"/>
              </a:spcBef>
            </a:pPr>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Versailles—grandest example of French Baroque</a:t>
            </a:r>
          </a:p>
          <a:p>
            <a:pPr marL="828918" lvl="1" indent="-342000"/>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Dazzles all of Europe</a:t>
            </a:r>
          </a:p>
          <a:p>
            <a:pPr marL="828918" lvl="1" indent="-342000"/>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Sets standard for luxury &amp; extravagance in architecture, interiors, furniture</a:t>
            </a:r>
          </a:p>
          <a:p>
            <a:pPr marL="342000" indent="-342000">
              <a:spcBef>
                <a:spcPts val="600"/>
              </a:spcBef>
            </a:pPr>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Exemplifies French Baroque planning concepts, design language &amp; intent</a:t>
            </a:r>
          </a:p>
          <a:p>
            <a:pPr marL="342000" indent="-342000">
              <a:spcBef>
                <a:spcPts val="600"/>
              </a:spcBef>
            </a:pPr>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French Baroque coincides with the reign of &amp; is created for</a:t>
            </a:r>
            <a:endParaRPr lang="en-US" sz="2200" noProof="0" dirty="0">
              <a:latin typeface="Arial" panose="020B0604020202020204" pitchFamily="34" charset="0"/>
              <a:cs typeface="Arial" panose="020B0604020202020204" pitchFamily="34" charset="0"/>
            </a:endParaRPr>
          </a:p>
        </p:txBody>
      </p:sp>
      <p:sp>
        <p:nvSpPr>
          <p:cNvPr id="26" name="Content Placeholder 25">
            <a:extLst>
              <a:ext uri="{FF2B5EF4-FFF2-40B4-BE49-F238E27FC236}">
                <a16:creationId xmlns:a16="http://schemas.microsoft.com/office/drawing/2014/main" id="{EB4FB7D9-9AAC-B51F-43E7-C5DFEC60CD8C}"/>
              </a:ext>
            </a:extLst>
          </p:cNvPr>
          <p:cNvSpPr>
            <a:spLocks noGrp="1"/>
          </p:cNvSpPr>
          <p:nvPr>
            <p:ph sz="quarter" idx="15"/>
          </p:nvPr>
        </p:nvSpPr>
        <p:spPr>
          <a:xfrm>
            <a:off x="762000" y="4648200"/>
            <a:ext cx="685800" cy="374906"/>
          </a:xfrm>
        </p:spPr>
        <p:txBody>
          <a:bodyPr wrap="square" tIns="18000" bIns="18000" anchor="ctr" anchorCtr="0">
            <a:spAutoFit/>
          </a:bodyPr>
          <a:lstStyle/>
          <a:p>
            <a:pPr marL="0" indent="0">
              <a:buNone/>
            </a:pPr>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Louis</a:t>
            </a:r>
            <a:endParaRPr lang="en-US" sz="2200" noProof="0" dirty="0">
              <a:latin typeface="Arial" panose="020B0604020202020204" pitchFamily="34" charset="0"/>
              <a:cs typeface="Arial" panose="020B0604020202020204" pitchFamily="34" charset="0"/>
            </a:endParaRPr>
          </a:p>
        </p:txBody>
      </p:sp>
      <p:graphicFrame>
        <p:nvGraphicFramePr>
          <p:cNvPr id="35" name="Object 34" descr="Roman numeral fourteen.&#10;">
            <a:extLst>
              <a:ext uri="{FF2B5EF4-FFF2-40B4-BE49-F238E27FC236}">
                <a16:creationId xmlns:a16="http://schemas.microsoft.com/office/drawing/2014/main" id="{1B5BE36B-7D3E-4B94-DEEA-1ABB99E306C6}"/>
              </a:ext>
            </a:extLst>
          </p:cNvPr>
          <p:cNvGraphicFramePr>
            <a:graphicFrameLocks noChangeAspect="1"/>
          </p:cNvGraphicFramePr>
          <p:nvPr>
            <p:extLst>
              <p:ext uri="{D42A27DB-BD31-4B8C-83A1-F6EECF244321}">
                <p14:modId xmlns:p14="http://schemas.microsoft.com/office/powerpoint/2010/main" val="1087787788"/>
              </p:ext>
            </p:extLst>
          </p:nvPr>
        </p:nvGraphicFramePr>
        <p:xfrm>
          <a:off x="1572249" y="4701547"/>
          <a:ext cx="556281" cy="304380"/>
        </p:xfrm>
        <a:graphic>
          <a:graphicData uri="http://schemas.openxmlformats.org/presentationml/2006/ole">
            <mc:AlternateContent xmlns:mc="http://schemas.openxmlformats.org/markup-compatibility/2006">
              <mc:Choice xmlns:v="urn:schemas-microsoft-com:vml" Requires="v">
                <p:oleObj spid="_x0000_s2055" name="Equation" r:id="rId6" imgW="304560" imgH="164880" progId="Equation.DSMT4">
                  <p:embed/>
                </p:oleObj>
              </mc:Choice>
              <mc:Fallback>
                <p:oleObj name="Equation" r:id="rId6" imgW="304560" imgH="164880" progId="Equation.DSMT4">
                  <p:embed/>
                  <p:pic>
                    <p:nvPicPr>
                      <p:cNvPr id="11" name="Object 10">
                        <a:extLst>
                          <a:ext uri="{FF2B5EF4-FFF2-40B4-BE49-F238E27FC236}">
                            <a16:creationId xmlns:a16="http://schemas.microsoft.com/office/drawing/2014/main" id="{D0590ECD-7E95-2530-633E-D2A638B70A78}"/>
                          </a:ext>
                        </a:extLst>
                      </p:cNvPr>
                      <p:cNvPicPr/>
                      <p:nvPr/>
                    </p:nvPicPr>
                    <p:blipFill>
                      <a:blip r:embed="rId7"/>
                      <a:stretch>
                        <a:fillRect/>
                      </a:stretch>
                    </p:blipFill>
                    <p:spPr>
                      <a:xfrm>
                        <a:off x="1572249" y="4701547"/>
                        <a:ext cx="556281" cy="304380"/>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4DA4606C-504D-39A2-FF59-61DFB6B82907}"/>
              </a:ext>
            </a:extLst>
          </p:cNvPr>
          <p:cNvSpPr>
            <a:spLocks noGrp="1"/>
          </p:cNvSpPr>
          <p:nvPr>
            <p:ph sz="quarter" idx="17"/>
          </p:nvPr>
        </p:nvSpPr>
        <p:spPr>
          <a:xfrm>
            <a:off x="457200" y="5153940"/>
            <a:ext cx="7696200" cy="713460"/>
          </a:xfrm>
        </p:spPr>
        <p:txBody>
          <a:bodyPr tIns="18000" bIns="18000" anchor="ctr" anchorCtr="0">
            <a:spAutoFit/>
          </a:bodyPr>
          <a:lstStyle/>
          <a:p>
            <a:pPr marL="828000" lvl="1" indent="-342000"/>
            <a:r>
              <a:rPr lang="en-US" altLang="en-US" sz="2200" noProof="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 absolute monarch who considers himself greatest ruler in Europe</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6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18.7</a:t>
            </a:r>
            <a:endParaRPr lang="en-US" noProof="0" dirty="0"/>
          </a:p>
        </p:txBody>
      </p:sp>
      <p:sp>
        <p:nvSpPr>
          <p:cNvPr id="3" name="Content Placeholder 2"/>
          <p:cNvSpPr>
            <a:spLocks noGrp="1"/>
          </p:cNvSpPr>
          <p:nvPr>
            <p:ph sz="quarter" idx="13"/>
          </p:nvPr>
        </p:nvSpPr>
        <p:spPr>
          <a:xfrm>
            <a:off x="468000" y="864000"/>
            <a:ext cx="8229600"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Rugs: Savonnerie rug, 1680; France.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484538775"/>
              </p:ext>
            </p:extLst>
          </p:nvPr>
        </p:nvGraphicFramePr>
        <p:xfrm>
          <a:off x="463550" y="1323975"/>
          <a:ext cx="549275" cy="276225"/>
        </p:xfrm>
        <a:graphic>
          <a:graphicData uri="http://schemas.openxmlformats.org/presentationml/2006/ole">
            <mc:AlternateContent xmlns:mc="http://schemas.openxmlformats.org/markup-compatibility/2006">
              <mc:Choice xmlns:v="urn:schemas-microsoft-com:vml" Requires="v">
                <p:oleObj spid="_x0000_s19460" name="Equation" r:id="rId3" imgW="330120" imgH="164880" progId="Equation.DSMT4">
                  <p:embed/>
                </p:oleObj>
              </mc:Choice>
              <mc:Fallback>
                <p:oleObj name="Equation" r:id="rId3"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463550" y="1323975"/>
                        <a:ext cx="549275" cy="276225"/>
                      </a:xfrm>
                      <a:prstGeom prst="rect">
                        <a:avLst/>
                      </a:prstGeom>
                    </p:spPr>
                  </p:pic>
                </p:oleObj>
              </mc:Fallback>
            </mc:AlternateContent>
          </a:graphicData>
        </a:graphic>
      </p:graphicFrame>
      <p:pic>
        <p:nvPicPr>
          <p:cNvPr id="8" name="Picture Placeholder 7" descr="Savonnarie rug is rectangular and made from cloth. The rug is decorated with designs such as squares, circles, flowers, and acanthus leaves.&#10;">
            <a:extLst>
              <a:ext uri="{FF2B5EF4-FFF2-40B4-BE49-F238E27FC236}">
                <a16:creationId xmlns:a16="http://schemas.microsoft.com/office/drawing/2014/main" id="{F4560AA6-5B14-9AD2-0822-974854D9491D}"/>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992" t="373"/>
          <a:stretch/>
        </p:blipFill>
        <p:spPr>
          <a:xfrm>
            <a:off x="914400" y="1900518"/>
            <a:ext cx="7407264" cy="4011487"/>
          </a:xfrm>
        </p:spPr>
      </p:pic>
    </p:spTree>
    <p:extLst>
      <p:ext uri="{BB962C8B-B14F-4D97-AF65-F5344CB8AC3E}">
        <p14:creationId xmlns:p14="http://schemas.microsoft.com/office/powerpoint/2010/main" val="199516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18.8</a:t>
            </a:r>
            <a:endParaRPr lang="en-US" noProof="0" dirty="0"/>
          </a:p>
        </p:txBody>
      </p:sp>
      <p:sp>
        <p:nvSpPr>
          <p:cNvPr id="3" name="Content Placeholder 2"/>
          <p:cNvSpPr>
            <a:spLocks noGrp="1"/>
          </p:cNvSpPr>
          <p:nvPr>
            <p:ph sz="quarter" idx="13"/>
          </p:nvPr>
        </p:nvSpPr>
        <p:spPr>
          <a:xfrm>
            <a:off x="468000" y="864000"/>
            <a:ext cx="8229600"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Lighting: </a:t>
            </a:r>
            <a:r>
              <a:rPr lang="en-US" altLang="en-US" sz="2000" i="1" noProof="0" dirty="0" err="1">
                <a:latin typeface="Arial" panose="020B0604020202020204" pitchFamily="34" charset="0"/>
                <a:cs typeface="Arial" panose="020B0604020202020204" pitchFamily="34" charset="0"/>
              </a:rPr>
              <a:t>Guéridon</a:t>
            </a:r>
            <a:r>
              <a:rPr lang="en-US" altLang="en-US" sz="2000" noProof="0" dirty="0">
                <a:latin typeface="Arial" panose="020B0604020202020204" pitchFamily="34" charset="0"/>
                <a:cs typeface="Arial" panose="020B0604020202020204" pitchFamily="34" charset="0"/>
              </a:rPr>
              <a:t> and candelabra; France.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1603766522"/>
              </p:ext>
            </p:extLst>
          </p:nvPr>
        </p:nvGraphicFramePr>
        <p:xfrm>
          <a:off x="463550" y="1323975"/>
          <a:ext cx="549275" cy="276225"/>
        </p:xfrm>
        <a:graphic>
          <a:graphicData uri="http://schemas.openxmlformats.org/presentationml/2006/ole">
            <mc:AlternateContent xmlns:mc="http://schemas.openxmlformats.org/markup-compatibility/2006">
              <mc:Choice xmlns:v="urn:schemas-microsoft-com:vml" Requires="v">
                <p:oleObj spid="_x0000_s20484"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63550" y="1323975"/>
                        <a:ext cx="549275" cy="276225"/>
                      </a:xfrm>
                      <a:prstGeom prst="rect">
                        <a:avLst/>
                      </a:prstGeom>
                    </p:spPr>
                  </p:pic>
                </p:oleObj>
              </mc:Fallback>
            </mc:AlternateContent>
          </a:graphicData>
        </a:graphic>
      </p:graphicFrame>
      <p:pic>
        <p:nvPicPr>
          <p:cNvPr id="12" name="Picture Placeholder 11" descr="Gueridon has a pentagon-shaped base on which a stem is carved and supported by two child sculptures and has an umbrella-shaped top.&#10;">
            <a:extLst>
              <a:ext uri="{FF2B5EF4-FFF2-40B4-BE49-F238E27FC236}">
                <a16:creationId xmlns:a16="http://schemas.microsoft.com/office/drawing/2014/main" id="{DBCDF6F7-ADAB-E373-8313-44966FD16E64}"/>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2035" t="577"/>
          <a:stretch/>
        </p:blipFill>
        <p:spPr>
          <a:xfrm>
            <a:off x="1703294" y="1703294"/>
            <a:ext cx="1725706" cy="4633271"/>
          </a:xfrm>
        </p:spPr>
      </p:pic>
      <p:pic>
        <p:nvPicPr>
          <p:cNvPr id="14" name="Picture Placeholder 13" descr="An image illustrates a candelabra.&#10;Long description is available in notes, press F6.">
            <a:extLst>
              <a:ext uri="{FF2B5EF4-FFF2-40B4-BE49-F238E27FC236}">
                <a16:creationId xmlns:a16="http://schemas.microsoft.com/office/drawing/2014/main" id="{FC3D89F6-5F09-34F9-0FE4-D45DAF51A759}"/>
              </a:ext>
            </a:extLst>
          </p:cNvPr>
          <p:cNvPicPr>
            <a:picLocks noGrp="1" noChangeAspect="1"/>
          </p:cNvPicPr>
          <p:nvPr>
            <p:ph type="pic" sz="quarter" idx="16"/>
          </p:nvPr>
        </p:nvPicPr>
        <p:blipFill rotWithShape="1">
          <a:blip r:embed="rId7">
            <a:extLst>
              <a:ext uri="{28A0092B-C50C-407E-A947-70E740481C1C}">
                <a14:useLocalDpi xmlns:a14="http://schemas.microsoft.com/office/drawing/2010/main" val="0"/>
              </a:ext>
            </a:extLst>
          </a:blip>
          <a:srcRect l="1235" t="689"/>
          <a:stretch/>
        </p:blipFill>
        <p:spPr>
          <a:xfrm>
            <a:off x="4733364" y="1864659"/>
            <a:ext cx="3824657" cy="4383741"/>
          </a:xfrm>
        </p:spPr>
      </p:pic>
    </p:spTree>
    <p:extLst>
      <p:ext uri="{BB962C8B-B14F-4D97-AF65-F5344CB8AC3E}">
        <p14:creationId xmlns:p14="http://schemas.microsoft.com/office/powerpoint/2010/main" val="151815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52560"/>
            <a:ext cx="8229600" cy="590349"/>
          </a:xfrm>
        </p:spPr>
        <p:txBody>
          <a:bodyPr tIns="18000" bIns="18000">
            <a:spAutoFit/>
          </a:bodyPr>
          <a:lstStyle/>
          <a:p>
            <a:r>
              <a:rPr lang="en-US" b="1" noProof="0" dirty="0">
                <a:effectLst/>
                <a:ea typeface="Calibri" panose="020F0502020204030204" pitchFamily="34" charset="0"/>
                <a:cs typeface="Times New Roman" panose="02020603050405020304" pitchFamily="18" charset="0"/>
              </a:rPr>
              <a:t>Furnishings &amp; Decorative Arts</a:t>
            </a:r>
            <a:endParaRPr lang="en-US" noProof="0" dirty="0"/>
          </a:p>
        </p:txBody>
      </p:sp>
      <p:sp>
        <p:nvSpPr>
          <p:cNvPr id="3" name="Content Placeholder 2"/>
          <p:cNvSpPr>
            <a:spLocks noGrp="1"/>
          </p:cNvSpPr>
          <p:nvPr>
            <p:ph idx="1"/>
          </p:nvPr>
        </p:nvSpPr>
        <p:spPr>
          <a:xfrm>
            <a:off x="465826" y="960484"/>
            <a:ext cx="8229600" cy="4906916"/>
          </a:xfrm>
        </p:spPr>
        <p:txBody>
          <a:bodyPr tIns="18000" bIns="18000">
            <a:spAutoFit/>
          </a:bodyPr>
          <a:lstStyle/>
          <a:p>
            <a:r>
              <a:rPr lang="en-US" altLang="en-US" sz="2200" noProof="0" dirty="0">
                <a:ea typeface="ＭＳ Ｐゴシック" panose="020B0600070205080204" pitchFamily="34" charset="-128"/>
              </a:rPr>
              <a:t>Harmonizes with interiors &amp; influence of Charles Le Brun becomes integral part of room decoration</a:t>
            </a:r>
          </a:p>
          <a:p>
            <a:r>
              <a:rPr lang="en-US" altLang="en-US" sz="2200" noProof="0" dirty="0">
                <a:ea typeface="ＭＳ Ｐゴシック" panose="020B0600070205080204" pitchFamily="34" charset="-128"/>
              </a:rPr>
              <a:t>Supports ceremony, rank, status so appearance more important than comfort</a:t>
            </a:r>
          </a:p>
          <a:p>
            <a:r>
              <a:rPr lang="en-US" altLang="en-US" sz="2200" noProof="0" dirty="0">
                <a:ea typeface="ＭＳ Ｐゴシック" panose="020B0600070205080204" pitchFamily="34" charset="-128"/>
              </a:rPr>
              <a:t>Symmetrical, rectangular, some large curves, massive proportions, lavish decoration</a:t>
            </a:r>
          </a:p>
          <a:p>
            <a:pPr lvl="1"/>
            <a:r>
              <a:rPr lang="en-US" altLang="en-US" sz="2200" noProof="0" dirty="0">
                <a:ea typeface="ＭＳ Ｐゴシック" panose="020B0600070205080204" pitchFamily="34" charset="-128"/>
              </a:rPr>
              <a:t>Carving, marquetry, gilding</a:t>
            </a:r>
          </a:p>
          <a:p>
            <a:r>
              <a:rPr lang="en-US" altLang="en-US" sz="2200" noProof="0" dirty="0">
                <a:ea typeface="ＭＳ Ｐゴシック" panose="020B0600070205080204" pitchFamily="34" charset="-128"/>
              </a:rPr>
              <a:t>Legs—term, console, turned, cabriole</a:t>
            </a:r>
          </a:p>
          <a:p>
            <a:r>
              <a:rPr lang="en-US" altLang="en-US" sz="2200" noProof="0" dirty="0">
                <a:ea typeface="ＭＳ Ｐゴシック" panose="020B0600070205080204" pitchFamily="34" charset="-128"/>
              </a:rPr>
              <a:t>Feet—bun, paw, carved, turned</a:t>
            </a:r>
          </a:p>
          <a:p>
            <a:r>
              <a:rPr lang="en-US" altLang="en-US" sz="2200" noProof="0" dirty="0">
                <a:ea typeface="ＭＳ Ｐゴシック" panose="020B0600070205080204" pitchFamily="34" charset="-128"/>
              </a:rPr>
              <a:t>Stretchers—X or saltire, H</a:t>
            </a:r>
          </a:p>
          <a:p>
            <a:r>
              <a:rPr lang="en-US" altLang="en-US" sz="2200" noProof="0" dirty="0">
                <a:ea typeface="ＭＳ Ｐゴシック" panose="020B0600070205080204" pitchFamily="34" charset="-128"/>
              </a:rPr>
              <a:t>Factories open to produce goods for court, nobility, middle class</a:t>
            </a:r>
            <a:endParaRPr lang="en-US" sz="2200" noProof="0" dirty="0"/>
          </a:p>
        </p:txBody>
      </p:sp>
    </p:spTree>
    <p:extLst>
      <p:ext uri="{BB962C8B-B14F-4D97-AF65-F5344CB8AC3E}">
        <p14:creationId xmlns:p14="http://schemas.microsoft.com/office/powerpoint/2010/main" val="383552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18.10</a:t>
            </a:r>
            <a:endParaRPr lang="en-US" noProof="0" dirty="0"/>
          </a:p>
        </p:txBody>
      </p:sp>
      <p:sp>
        <p:nvSpPr>
          <p:cNvPr id="3" name="Content Placeholder 2"/>
          <p:cNvSpPr>
            <a:spLocks noGrp="1"/>
          </p:cNvSpPr>
          <p:nvPr>
            <p:ph sz="quarter" idx="13"/>
          </p:nvPr>
        </p:nvSpPr>
        <p:spPr>
          <a:xfrm>
            <a:off x="468000" y="864000"/>
            <a:ext cx="6923400"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Gilt fauteuil, late 17th century; France.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2846476412"/>
              </p:ext>
            </p:extLst>
          </p:nvPr>
        </p:nvGraphicFramePr>
        <p:xfrm>
          <a:off x="7424741" y="897951"/>
          <a:ext cx="549275" cy="276225"/>
        </p:xfrm>
        <a:graphic>
          <a:graphicData uri="http://schemas.openxmlformats.org/presentationml/2006/ole">
            <mc:AlternateContent xmlns:mc="http://schemas.openxmlformats.org/markup-compatibility/2006">
              <mc:Choice xmlns:v="urn:schemas-microsoft-com:vml" Requires="v">
                <p:oleObj spid="_x0000_s21508" name="Equation" r:id="rId3" imgW="330120" imgH="164880" progId="Equation.DSMT4">
                  <p:embed/>
                </p:oleObj>
              </mc:Choice>
              <mc:Fallback>
                <p:oleObj name="Equation" r:id="rId3"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7424741" y="897951"/>
                        <a:ext cx="549275" cy="276225"/>
                      </a:xfrm>
                      <a:prstGeom prst="rect">
                        <a:avLst/>
                      </a:prstGeom>
                    </p:spPr>
                  </p:pic>
                </p:oleObj>
              </mc:Fallback>
            </mc:AlternateContent>
          </a:graphicData>
        </a:graphic>
      </p:graphicFrame>
      <p:pic>
        <p:nvPicPr>
          <p:cNvPr id="9" name="Picture Placeholder 8" descr="An armchair has a rectangular back and a square seat, its arms are carved, legs are short, and are joined by an X stretcher.&#10;">
            <a:extLst>
              <a:ext uri="{FF2B5EF4-FFF2-40B4-BE49-F238E27FC236}">
                <a16:creationId xmlns:a16="http://schemas.microsoft.com/office/drawing/2014/main" id="{6EFB0CF8-B78C-FF9B-D693-ADFB048BA5AE}"/>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2551" t="1682"/>
          <a:stretch/>
        </p:blipFill>
        <p:spPr>
          <a:xfrm>
            <a:off x="3124200" y="1828800"/>
            <a:ext cx="3061465" cy="4453722"/>
          </a:xfrm>
        </p:spPr>
      </p:pic>
    </p:spTree>
    <p:extLst>
      <p:ext uri="{BB962C8B-B14F-4D97-AF65-F5344CB8AC3E}">
        <p14:creationId xmlns:p14="http://schemas.microsoft.com/office/powerpoint/2010/main" val="2731452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18.11</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Carved and gilded canapé, late 17th century; France;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3531168254"/>
              </p:ext>
            </p:extLst>
          </p:nvPr>
        </p:nvGraphicFramePr>
        <p:xfrm>
          <a:off x="463550" y="1628775"/>
          <a:ext cx="549275" cy="276225"/>
        </p:xfrm>
        <a:graphic>
          <a:graphicData uri="http://schemas.openxmlformats.org/presentationml/2006/ole">
            <mc:AlternateContent xmlns:mc="http://schemas.openxmlformats.org/markup-compatibility/2006">
              <mc:Choice xmlns:v="urn:schemas-microsoft-com:vml" Requires="v">
                <p:oleObj spid="_x0000_s22532" name="Equation" r:id="rId3" imgW="330120" imgH="164880" progId="Equation.DSMT4">
                  <p:embed/>
                </p:oleObj>
              </mc:Choice>
              <mc:Fallback>
                <p:oleObj name="Equation" r:id="rId3"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463550" y="1628775"/>
                        <a:ext cx="549275" cy="276225"/>
                      </a:xfrm>
                      <a:prstGeom prst="rect">
                        <a:avLst/>
                      </a:prstGeom>
                    </p:spPr>
                  </p:pic>
                </p:oleObj>
              </mc:Fallback>
            </mc:AlternateContent>
          </a:graphicData>
        </a:graphic>
      </p:graphicFrame>
      <p:pic>
        <p:nvPicPr>
          <p:cNvPr id="8" name="Picture Placeholder 7" descr="A canape is three seated couches and it is covered with a canopy with a flower design. The armrest is carved and all legs are joined by an X stretcher.&#10;">
            <a:extLst>
              <a:ext uri="{FF2B5EF4-FFF2-40B4-BE49-F238E27FC236}">
                <a16:creationId xmlns:a16="http://schemas.microsoft.com/office/drawing/2014/main" id="{F5BC707E-306C-9157-D18B-FF89A01045CB}"/>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512" t="976"/>
          <a:stretch/>
        </p:blipFill>
        <p:spPr>
          <a:xfrm>
            <a:off x="869576" y="2133600"/>
            <a:ext cx="7443152" cy="4038600"/>
          </a:xfrm>
        </p:spPr>
      </p:pic>
    </p:spTree>
    <p:extLst>
      <p:ext uri="{BB962C8B-B14F-4D97-AF65-F5344CB8AC3E}">
        <p14:creationId xmlns:p14="http://schemas.microsoft.com/office/powerpoint/2010/main" val="2812584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18.12</a:t>
            </a:r>
            <a:endParaRPr lang="en-US" noProof="0" dirty="0"/>
          </a:p>
        </p:txBody>
      </p:sp>
      <p:sp>
        <p:nvSpPr>
          <p:cNvPr id="3" name="Content Placeholder 2"/>
          <p:cNvSpPr>
            <a:spLocks noGrp="1"/>
          </p:cNvSpPr>
          <p:nvPr>
            <p:ph sz="quarter" idx="13"/>
          </p:nvPr>
        </p:nvSpPr>
        <p:spPr>
          <a:xfrm>
            <a:off x="468000" y="864000"/>
            <a:ext cx="8229600"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Table; 17th century; France.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2074147518"/>
              </p:ext>
            </p:extLst>
          </p:nvPr>
        </p:nvGraphicFramePr>
        <p:xfrm>
          <a:off x="463550" y="1323975"/>
          <a:ext cx="549275" cy="276225"/>
        </p:xfrm>
        <a:graphic>
          <a:graphicData uri="http://schemas.openxmlformats.org/presentationml/2006/ole">
            <mc:AlternateContent xmlns:mc="http://schemas.openxmlformats.org/markup-compatibility/2006">
              <mc:Choice xmlns:v="urn:schemas-microsoft-com:vml" Requires="v">
                <p:oleObj spid="_x0000_s23556" name="Equation" r:id="rId3" imgW="330120" imgH="164880" progId="Equation.DSMT4">
                  <p:embed/>
                </p:oleObj>
              </mc:Choice>
              <mc:Fallback>
                <p:oleObj name="Equation" r:id="rId3"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4"/>
                      <a:stretch>
                        <a:fillRect/>
                      </a:stretch>
                    </p:blipFill>
                    <p:spPr>
                      <a:xfrm>
                        <a:off x="463550" y="1323975"/>
                        <a:ext cx="549275" cy="276225"/>
                      </a:xfrm>
                      <a:prstGeom prst="rect">
                        <a:avLst/>
                      </a:prstGeom>
                    </p:spPr>
                  </p:pic>
                </p:oleObj>
              </mc:Fallback>
            </mc:AlternateContent>
          </a:graphicData>
        </a:graphic>
      </p:graphicFrame>
      <p:pic>
        <p:nvPicPr>
          <p:cNvPr id="9" name="Picture Placeholder 8" descr="A table has a flat-topped desk and is completely covered by sheets of tortoiseshell and brass. The table is surrounded by sculptured ornaments. The four legs are carved and are joined by an X stretcher.&#10;">
            <a:extLst>
              <a:ext uri="{FF2B5EF4-FFF2-40B4-BE49-F238E27FC236}">
                <a16:creationId xmlns:a16="http://schemas.microsoft.com/office/drawing/2014/main" id="{8A830755-A4FD-C7D3-48E0-16C0F1FB51E7}"/>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1447" t="902"/>
          <a:stretch/>
        </p:blipFill>
        <p:spPr>
          <a:xfrm>
            <a:off x="1981200" y="1792940"/>
            <a:ext cx="5190102" cy="4430899"/>
          </a:xfrm>
        </p:spPr>
      </p:pic>
    </p:spTree>
    <p:extLst>
      <p:ext uri="{BB962C8B-B14F-4D97-AF65-F5344CB8AC3E}">
        <p14:creationId xmlns:p14="http://schemas.microsoft.com/office/powerpoint/2010/main" val="72456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18.13</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Commode, early 18th century, France; André-Charles Boulle.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3033851284"/>
              </p:ext>
            </p:extLst>
          </p:nvPr>
        </p:nvGraphicFramePr>
        <p:xfrm>
          <a:off x="463550" y="1600200"/>
          <a:ext cx="549275" cy="276225"/>
        </p:xfrm>
        <a:graphic>
          <a:graphicData uri="http://schemas.openxmlformats.org/presentationml/2006/ole">
            <mc:AlternateContent xmlns:mc="http://schemas.openxmlformats.org/markup-compatibility/2006">
              <mc:Choice xmlns:v="urn:schemas-microsoft-com:vml" Requires="v">
                <p:oleObj spid="_x0000_s24580"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63550" y="1600200"/>
                        <a:ext cx="549275" cy="276225"/>
                      </a:xfrm>
                      <a:prstGeom prst="rect">
                        <a:avLst/>
                      </a:prstGeom>
                    </p:spPr>
                  </p:pic>
                </p:oleObj>
              </mc:Fallback>
            </mc:AlternateContent>
          </a:graphicData>
        </a:graphic>
      </p:graphicFrame>
      <p:pic>
        <p:nvPicPr>
          <p:cNvPr id="8" name="Picture Placeholder 7" descr="A  commode.&#10;Long description is available in notes, press F6.">
            <a:extLst>
              <a:ext uri="{FF2B5EF4-FFF2-40B4-BE49-F238E27FC236}">
                <a16:creationId xmlns:a16="http://schemas.microsoft.com/office/drawing/2014/main" id="{5DB6DF65-D0C9-81B9-5DA6-0C7AD3D4253B}"/>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689" t="1218"/>
          <a:stretch/>
        </p:blipFill>
        <p:spPr>
          <a:xfrm>
            <a:off x="1676400" y="2026024"/>
            <a:ext cx="5886708" cy="4222376"/>
          </a:xfrm>
        </p:spPr>
      </p:pic>
    </p:spTree>
    <p:extLst>
      <p:ext uri="{BB962C8B-B14F-4D97-AF65-F5344CB8AC3E}">
        <p14:creationId xmlns:p14="http://schemas.microsoft.com/office/powerpoint/2010/main" val="1944790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18000" bIns="18000">
            <a:spAutoFit/>
          </a:bodyPr>
          <a:lstStyle/>
          <a:p>
            <a:r>
              <a:rPr lang="en-US" altLang="en-US" noProof="0" dirty="0"/>
              <a:t>18.14</a:t>
            </a:r>
            <a:endParaRPr lang="en-US" noProof="0" dirty="0"/>
          </a:p>
        </p:txBody>
      </p:sp>
      <p:sp>
        <p:nvSpPr>
          <p:cNvPr id="3" name="Content Placeholder 2"/>
          <p:cNvSpPr>
            <a:spLocks noGrp="1"/>
          </p:cNvSpPr>
          <p:nvPr>
            <p:ph sz="quarter" idx="13"/>
          </p:nvPr>
        </p:nvSpPr>
        <p:spPr>
          <a:xfrm>
            <a:off x="463550" y="984234"/>
            <a:ext cx="8229600" cy="344128"/>
          </a:xfrm>
        </p:spPr>
        <p:txBody>
          <a:bodyPr wrap="square" tIns="18000" bIns="18000" anchor="ctr" anchorCtr="0">
            <a:spAutoFit/>
          </a:bodyPr>
          <a:lstStyle/>
          <a:p>
            <a:pPr marL="0" indent="0">
              <a:buNone/>
            </a:pPr>
            <a:r>
              <a:rPr lang="en-US" altLang="en-US" sz="2000" noProof="0" dirty="0">
                <a:latin typeface="Arial" panose="020B0604020202020204" pitchFamily="34" charset="0"/>
                <a:cs typeface="Arial" panose="020B0604020202020204" pitchFamily="34" charset="0"/>
              </a:rPr>
              <a:t>Armoire, c. 1700; attributed to André-Charles Boulle. France. </a:t>
            </a:r>
            <a:endParaRPr lang="en-US" sz="2000" noProof="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308BC21-985E-DB93-26FA-73F280BBAB38}"/>
              </a:ext>
            </a:extLst>
          </p:cNvPr>
          <p:cNvSpPr>
            <a:spLocks noGrp="1"/>
          </p:cNvSpPr>
          <p:nvPr>
            <p:ph sz="quarter" idx="15"/>
          </p:nvPr>
        </p:nvSpPr>
        <p:spPr>
          <a:xfrm>
            <a:off x="457200" y="1437090"/>
            <a:ext cx="1676400" cy="344128"/>
          </a:xfrm>
        </p:spPr>
        <p:txBody>
          <a:bodyPr wrap="square" tIns="18000" bIns="18000">
            <a:spAutoFit/>
          </a:bodyPr>
          <a:lstStyle/>
          <a:p>
            <a:pPr marL="0" indent="0">
              <a:buNone/>
            </a:pPr>
            <a:r>
              <a:rPr lang="en-US" altLang="en-US" sz="2000" noProof="0" dirty="0">
                <a:latin typeface="Arial" panose="020B0604020202020204" pitchFamily="34" charset="0"/>
                <a:cs typeface="Arial" panose="020B0604020202020204" pitchFamily="34" charset="0"/>
              </a:rPr>
              <a:t>Baroque/Louis</a:t>
            </a:r>
            <a:endParaRPr lang="en-US" sz="2000" noProof="0" dirty="0"/>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3060383846"/>
              </p:ext>
            </p:extLst>
          </p:nvPr>
        </p:nvGraphicFramePr>
        <p:xfrm>
          <a:off x="2149708" y="1483597"/>
          <a:ext cx="499341" cy="251114"/>
        </p:xfrm>
        <a:graphic>
          <a:graphicData uri="http://schemas.openxmlformats.org/presentationml/2006/ole">
            <mc:AlternateContent xmlns:mc="http://schemas.openxmlformats.org/markup-compatibility/2006">
              <mc:Choice xmlns:v="urn:schemas-microsoft-com:vml" Requires="v">
                <p:oleObj spid="_x0000_s25604"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2149708" y="1483597"/>
                        <a:ext cx="499341" cy="251114"/>
                      </a:xfrm>
                      <a:prstGeom prst="rect">
                        <a:avLst/>
                      </a:prstGeom>
                    </p:spPr>
                  </p:pic>
                </p:oleObj>
              </mc:Fallback>
            </mc:AlternateContent>
          </a:graphicData>
        </a:graphic>
      </p:graphicFrame>
      <p:pic>
        <p:nvPicPr>
          <p:cNvPr id="9" name="Picture Placeholder 8" descr="An antique armoire.&#10;Long description is available in notes, press F6.">
            <a:extLst>
              <a:ext uri="{FF2B5EF4-FFF2-40B4-BE49-F238E27FC236}">
                <a16:creationId xmlns:a16="http://schemas.microsoft.com/office/drawing/2014/main" id="{B7BAEB53-F4CB-D43C-254A-7B7268038BA8}"/>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r="689"/>
          <a:stretch/>
        </p:blipFill>
        <p:spPr>
          <a:xfrm>
            <a:off x="2641906" y="2060595"/>
            <a:ext cx="3682694" cy="4111605"/>
          </a:xfrm>
        </p:spPr>
      </p:pic>
    </p:spTree>
    <p:extLst>
      <p:ext uri="{BB962C8B-B14F-4D97-AF65-F5344CB8AC3E}">
        <p14:creationId xmlns:p14="http://schemas.microsoft.com/office/powerpoint/2010/main" val="2603623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57327" y="153332"/>
            <a:ext cx="822947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47107" name="Picture Placeholder 9" descr="Warning">
            <a:extLst>
              <a:ext uri="{FF2B5EF4-FFF2-40B4-BE49-F238E27FC236}">
                <a16:creationId xmlns:a16="http://schemas.microsoft.com/office/drawing/2014/main" id="{39143CDC-0F5E-4B76-B367-735F3520DE46}"/>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12175" y="2382768"/>
            <a:ext cx="1154252" cy="1154252"/>
          </a:xfrm>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08256" y="1826259"/>
            <a:ext cx="6878545" cy="2829363"/>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FA36-E9C5-0380-5A93-625A6EA43F8B}"/>
              </a:ext>
            </a:extLst>
          </p:cNvPr>
          <p:cNvSpPr>
            <a:spLocks noGrp="1"/>
          </p:cNvSpPr>
          <p:nvPr>
            <p:ph type="title"/>
          </p:nvPr>
        </p:nvSpPr>
        <p:spPr/>
        <p:txBody>
          <a:bodyPr tIns="18000" bIns="18000">
            <a:spAutoFit/>
          </a:bodyPr>
          <a:lstStyle/>
          <a:p>
            <a:r>
              <a:rPr lang="en-US" cap="none" noProof="0" dirty="0"/>
              <a:t>Concepts</a:t>
            </a:r>
            <a:endParaRPr lang="en-US" noProof="0" dirty="0"/>
          </a:p>
        </p:txBody>
      </p:sp>
      <p:sp>
        <p:nvSpPr>
          <p:cNvPr id="3" name="Content Placeholder 2">
            <a:extLst>
              <a:ext uri="{FF2B5EF4-FFF2-40B4-BE49-F238E27FC236}">
                <a16:creationId xmlns:a16="http://schemas.microsoft.com/office/drawing/2014/main" id="{93476574-4CDC-C36D-1E8E-E5B97CB2627C}"/>
              </a:ext>
            </a:extLst>
          </p:cNvPr>
          <p:cNvSpPr>
            <a:spLocks noGrp="1"/>
          </p:cNvSpPr>
          <p:nvPr>
            <p:ph sz="quarter" idx="13"/>
          </p:nvPr>
        </p:nvSpPr>
        <p:spPr>
          <a:xfrm>
            <a:off x="457200" y="1009036"/>
            <a:ext cx="8229600" cy="344128"/>
          </a:xfrm>
        </p:spPr>
        <p:txBody>
          <a:bodyPr wrap="square" tIns="18000" bIns="18000" anchor="ctr" anchorCtr="0">
            <a:spAutoFit/>
          </a:bodyPr>
          <a:lstStyle/>
          <a:p>
            <a:pPr marL="342000" indent="-342000">
              <a:spcBef>
                <a:spcPts val="600"/>
              </a:spcBef>
            </a:pP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French Baroque seeks to awe &amp; inspire</a:t>
            </a:r>
            <a:endParaRPr lang="en-US" sz="2000" noProof="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FC9D9D2-4D72-33F4-3F44-815B926E9AAA}"/>
              </a:ext>
            </a:extLst>
          </p:cNvPr>
          <p:cNvSpPr>
            <a:spLocks noGrp="1"/>
          </p:cNvSpPr>
          <p:nvPr>
            <p:ph sz="quarter" idx="15"/>
          </p:nvPr>
        </p:nvSpPr>
        <p:spPr>
          <a:xfrm>
            <a:off x="457200" y="1545483"/>
            <a:ext cx="4267200" cy="344128"/>
          </a:xfrm>
        </p:spPr>
        <p:txBody>
          <a:bodyPr wrap="square" tIns="18000" bIns="18000" anchor="ctr" anchorCtr="0">
            <a:spAutoFit/>
          </a:bodyPr>
          <a:lstStyle/>
          <a:p>
            <a:pPr marL="828000" lvl="1" indent="-342000"/>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Absolutism of Sun King, Louis</a:t>
            </a:r>
            <a:endParaRPr lang="en-US" sz="2000" noProof="0" dirty="0">
              <a:latin typeface="Arial" panose="020B0604020202020204" pitchFamily="34" charset="0"/>
              <a:cs typeface="Arial" panose="020B0604020202020204" pitchFamily="34" charset="0"/>
            </a:endParaRPr>
          </a:p>
        </p:txBody>
      </p:sp>
      <p:graphicFrame>
        <p:nvGraphicFramePr>
          <p:cNvPr id="14" name="Object 13" descr="Roman numeral fourteen.&#10;">
            <a:extLst>
              <a:ext uri="{FF2B5EF4-FFF2-40B4-BE49-F238E27FC236}">
                <a16:creationId xmlns:a16="http://schemas.microsoft.com/office/drawing/2014/main" id="{B73ABF39-CE19-D3D9-8E7F-00015F11CDCE}"/>
              </a:ext>
            </a:extLst>
          </p:cNvPr>
          <p:cNvGraphicFramePr>
            <a:graphicFrameLocks noChangeAspect="1"/>
          </p:cNvGraphicFramePr>
          <p:nvPr>
            <p:extLst>
              <p:ext uri="{D42A27DB-BD31-4B8C-83A1-F6EECF244321}">
                <p14:modId xmlns:p14="http://schemas.microsoft.com/office/powerpoint/2010/main" val="4077957971"/>
              </p:ext>
            </p:extLst>
          </p:nvPr>
        </p:nvGraphicFramePr>
        <p:xfrm>
          <a:off x="4828290" y="1600200"/>
          <a:ext cx="505710" cy="276709"/>
        </p:xfrm>
        <a:graphic>
          <a:graphicData uri="http://schemas.openxmlformats.org/presentationml/2006/ole">
            <mc:AlternateContent xmlns:mc="http://schemas.openxmlformats.org/markup-compatibility/2006">
              <mc:Choice xmlns:v="urn:schemas-microsoft-com:vml" Requires="v">
                <p:oleObj spid="_x0000_s3076" name="Equation" r:id="rId3" imgW="304560" imgH="164880" progId="Equation.DSMT4">
                  <p:embed/>
                </p:oleObj>
              </mc:Choice>
              <mc:Fallback>
                <p:oleObj name="Equation" r:id="rId3" imgW="304560" imgH="164880" progId="Equation.DSMT4">
                  <p:embed/>
                  <p:pic>
                    <p:nvPicPr>
                      <p:cNvPr id="35" name="Object 34">
                        <a:extLst>
                          <a:ext uri="{FF2B5EF4-FFF2-40B4-BE49-F238E27FC236}">
                            <a16:creationId xmlns:a16="http://schemas.microsoft.com/office/drawing/2014/main" id="{1B5BE36B-7D3E-4B94-DEEA-1ABB99E306C6}"/>
                          </a:ext>
                        </a:extLst>
                      </p:cNvPr>
                      <p:cNvPicPr/>
                      <p:nvPr/>
                    </p:nvPicPr>
                    <p:blipFill>
                      <a:blip r:embed="rId4"/>
                      <a:stretch>
                        <a:fillRect/>
                      </a:stretch>
                    </p:blipFill>
                    <p:spPr>
                      <a:xfrm>
                        <a:off x="4828290" y="1600200"/>
                        <a:ext cx="505710" cy="27670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314D836-9130-64D4-454F-4606FB7EB6E6}"/>
              </a:ext>
            </a:extLst>
          </p:cNvPr>
          <p:cNvSpPr>
            <a:spLocks noGrp="1"/>
          </p:cNvSpPr>
          <p:nvPr>
            <p:ph sz="quarter" idx="17"/>
          </p:nvPr>
        </p:nvSpPr>
        <p:spPr>
          <a:xfrm>
            <a:off x="457200" y="1981200"/>
            <a:ext cx="8001000" cy="3575782"/>
          </a:xfrm>
        </p:spPr>
        <p:txBody>
          <a:bodyPr tIns="18000" bIns="18000" anchor="ctr" anchorCtr="0">
            <a:spAutoFit/>
          </a:bodyPr>
          <a:lstStyle/>
          <a:p>
            <a:pPr marL="342000" indent="-342000">
              <a:spcBef>
                <a:spcPts val="600"/>
              </a:spcBef>
            </a:pP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Projects grandeur, majesty, luxury</a:t>
            </a:r>
          </a:p>
          <a:p>
            <a:pPr marL="342000" indent="-342000">
              <a:spcBef>
                <a:spcPts val="600"/>
              </a:spcBef>
            </a:pP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Unified compositions integrate landscape, architecture, interiors, furniture, &amp; decorative arts</a:t>
            </a:r>
          </a:p>
          <a:p>
            <a:pPr marL="342000" indent="-342000">
              <a:spcBef>
                <a:spcPts val="600"/>
              </a:spcBef>
            </a:pP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Elaborate statement of court taste</a:t>
            </a:r>
          </a:p>
          <a:p>
            <a:pPr marL="828918" lvl="1" indent="-342000"/>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Avoids exuberance, emotionalism, &amp; excess of Italian Baroque</a:t>
            </a:r>
          </a:p>
          <a:p>
            <a:pPr marL="828918" lvl="1" indent="-342000"/>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Embraces reason, restraint, order, formality</a:t>
            </a:r>
          </a:p>
          <a:p>
            <a:pPr marL="828918" lvl="1" indent="-342000"/>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Applies Baroque principles more fully to secular interiors</a:t>
            </a:r>
          </a:p>
          <a:p>
            <a:pPr marL="342000" indent="-342000">
              <a:spcBef>
                <a:spcPts val="600"/>
              </a:spcBef>
            </a:pP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Motifs—classical architectural elements; Versailles—intertwined Ls, sun faces, military symbols, </a:t>
            </a:r>
            <a:r>
              <a:rPr lang="en-US" altLang="en-US" sz="2000" i="1" noProof="0" dirty="0">
                <a:latin typeface="Arial" panose="020B0604020202020204" pitchFamily="34" charset="0"/>
                <a:ea typeface="ＭＳ Ｐゴシック" panose="020B0600070205080204" pitchFamily="34" charset="-128"/>
                <a:cs typeface="Arial" panose="020B0604020202020204" pitchFamily="34" charset="0"/>
              </a:rPr>
              <a:t>fleur-de-lis</a:t>
            </a:r>
            <a:r>
              <a:rPr lang="en-US" altLang="en-US" sz="2000" noProof="0" dirty="0">
                <a:latin typeface="Arial" panose="020B0604020202020204" pitchFamily="34" charset="0"/>
                <a:ea typeface="ＭＳ Ｐゴシック" panose="020B0600070205080204" pitchFamily="34" charset="-128"/>
                <a:cs typeface="Arial" panose="020B0604020202020204" pitchFamily="34" charset="0"/>
              </a:rPr>
              <a:t>, crowns; acanthus leaves, cherubs, cartouches</a:t>
            </a:r>
            <a:endParaRPr lang="en-US"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06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wrap="square" tIns="18000" bIns="18000" anchor="ctr">
            <a:spAutoFit/>
          </a:bodyPr>
          <a:lstStyle/>
          <a:p>
            <a:r>
              <a:rPr lang="en-US" altLang="en-US" noProof="0" dirty="0"/>
              <a:t>18.1</a:t>
            </a:r>
            <a:endParaRPr lang="en-US" noProof="0" dirty="0"/>
          </a:p>
        </p:txBody>
      </p:sp>
      <p:sp>
        <p:nvSpPr>
          <p:cNvPr id="20" name="Content Placeholder 19"/>
          <p:cNvSpPr>
            <a:spLocks noGrp="1"/>
          </p:cNvSpPr>
          <p:nvPr>
            <p:ph sz="quarter" idx="13"/>
          </p:nvPr>
        </p:nvSpPr>
        <p:spPr>
          <a:xfrm>
            <a:off x="468000" y="864000"/>
            <a:ext cx="8229600" cy="651905"/>
          </a:xfrm>
        </p:spPr>
        <p:txBody>
          <a:bodyPr wrap="square" tIns="18000" bIns="18000" anchor="ctr">
            <a:spAutoFit/>
          </a:bodyPr>
          <a:lstStyle/>
          <a:p>
            <a:pPr marL="0" indent="0">
              <a:buNone/>
            </a:pPr>
            <a:r>
              <a:rPr lang="en-US" altLang="en-US" sz="2000" noProof="0" dirty="0">
                <a:latin typeface="Arial" panose="020B0604020202020204" pitchFamily="34" charset="0"/>
                <a:cs typeface="Arial" panose="020B0604020202020204" pitchFamily="34" charset="0"/>
              </a:rPr>
              <a:t>Motifs: Top from left: intertwining L’s and sun face with musical instruments; bottom: crown and </a:t>
            </a:r>
            <a:r>
              <a:rPr lang="en-US" altLang="en-US" sz="2000" i="1" noProof="0" dirty="0">
                <a:latin typeface="Arial" panose="020B0604020202020204" pitchFamily="34" charset="0"/>
                <a:cs typeface="Arial" panose="020B0604020202020204" pitchFamily="34" charset="0"/>
              </a:rPr>
              <a:t>fleur-de-lis</a:t>
            </a:r>
            <a:r>
              <a:rPr lang="en-US" altLang="en-US" sz="2000" noProof="0" dirty="0">
                <a:latin typeface="Arial" panose="020B0604020202020204" pitchFamily="34" charset="0"/>
                <a:cs typeface="Arial" panose="020B0604020202020204" pitchFamily="34" charset="0"/>
              </a:rPr>
              <a:t>. French Baroque/Louis</a:t>
            </a:r>
            <a:endParaRPr lang="en-US" sz="2000" noProof="0" dirty="0">
              <a:latin typeface="Arial" panose="020B0604020202020204" pitchFamily="34" charset="0"/>
              <a:cs typeface="Arial" panose="020B0604020202020204" pitchFamily="34" charset="0"/>
            </a:endParaRPr>
          </a:p>
        </p:txBody>
      </p:sp>
      <p:graphicFrame>
        <p:nvGraphicFramePr>
          <p:cNvPr id="21" name="Object 20" descr="Roman numeral fourteen.&#10;">
            <a:extLst>
              <a:ext uri="{FF2B5EF4-FFF2-40B4-BE49-F238E27FC236}">
                <a16:creationId xmlns:a16="http://schemas.microsoft.com/office/drawing/2014/main" id="{306296DF-3170-EA30-7104-D0E17DECDC13}"/>
              </a:ext>
            </a:extLst>
          </p:cNvPr>
          <p:cNvGraphicFramePr>
            <a:graphicFrameLocks noChangeAspect="1"/>
          </p:cNvGraphicFramePr>
          <p:nvPr>
            <p:extLst>
              <p:ext uri="{D42A27DB-BD31-4B8C-83A1-F6EECF244321}">
                <p14:modId xmlns:p14="http://schemas.microsoft.com/office/powerpoint/2010/main" val="3555251501"/>
              </p:ext>
            </p:extLst>
          </p:nvPr>
        </p:nvGraphicFramePr>
        <p:xfrm>
          <a:off x="463550" y="1557655"/>
          <a:ext cx="549275" cy="276225"/>
        </p:xfrm>
        <a:graphic>
          <a:graphicData uri="http://schemas.openxmlformats.org/presentationml/2006/ole">
            <mc:AlternateContent xmlns:mc="http://schemas.openxmlformats.org/markup-compatibility/2006">
              <mc:Choice xmlns:v="urn:schemas-microsoft-com:vml" Requires="v">
                <p:oleObj spid="_x0000_s4100" name="Equation" r:id="rId4" imgW="330120" imgH="164880" progId="Equation.DSMT4">
                  <p:embed/>
                </p:oleObj>
              </mc:Choice>
              <mc:Fallback>
                <p:oleObj name="Equation" r:id="rId4" imgW="330120" imgH="164880" progId="Equation.DSMT4">
                  <p:embed/>
                  <p:pic>
                    <p:nvPicPr>
                      <p:cNvPr id="14" name="Object 13">
                        <a:extLst>
                          <a:ext uri="{FF2B5EF4-FFF2-40B4-BE49-F238E27FC236}">
                            <a16:creationId xmlns:a16="http://schemas.microsoft.com/office/drawing/2014/main" id="{B73ABF39-CE19-D3D9-8E7F-00015F11CDCE}"/>
                          </a:ext>
                        </a:extLst>
                      </p:cNvPr>
                      <p:cNvPicPr/>
                      <p:nvPr/>
                    </p:nvPicPr>
                    <p:blipFill>
                      <a:blip r:embed="rId5"/>
                      <a:stretch>
                        <a:fillRect/>
                      </a:stretch>
                    </p:blipFill>
                    <p:spPr>
                      <a:xfrm>
                        <a:off x="463550" y="1557655"/>
                        <a:ext cx="549275" cy="276225"/>
                      </a:xfrm>
                      <a:prstGeom prst="rect">
                        <a:avLst/>
                      </a:prstGeom>
                    </p:spPr>
                  </p:pic>
                </p:oleObj>
              </mc:Fallback>
            </mc:AlternateContent>
          </a:graphicData>
        </a:graphic>
      </p:graphicFrame>
      <p:pic>
        <p:nvPicPr>
          <p:cNvPr id="13" name="Picture Placeholder 12" descr="A classical architectural element has a circle that has intertwined L's and two fluted light arms supporting the circle.&#10;">
            <a:extLst>
              <a:ext uri="{FF2B5EF4-FFF2-40B4-BE49-F238E27FC236}">
                <a16:creationId xmlns:a16="http://schemas.microsoft.com/office/drawing/2014/main" id="{A6928C9E-600E-8A6D-D9DE-BBBEA1AE5340}"/>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tretch>
            <a:fillRect/>
          </a:stretch>
        </p:blipFill>
        <p:spPr>
          <a:xfrm>
            <a:off x="809694" y="2003886"/>
            <a:ext cx="3147720" cy="1977734"/>
          </a:xfrm>
        </p:spPr>
      </p:pic>
      <p:pic>
        <p:nvPicPr>
          <p:cNvPr id="17" name="Picture Placeholder 16" descr="A gold-colored crown has two angles at the top, an oval shape design at the center, and a semicircle-shaped curve at the end.&#10;">
            <a:extLst>
              <a:ext uri="{FF2B5EF4-FFF2-40B4-BE49-F238E27FC236}">
                <a16:creationId xmlns:a16="http://schemas.microsoft.com/office/drawing/2014/main" id="{6E701578-2C0C-BD02-C64D-671A51938C78}"/>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393" b="393"/>
          <a:stretch/>
        </p:blipFill>
        <p:spPr>
          <a:xfrm>
            <a:off x="809694" y="4324831"/>
            <a:ext cx="3148969" cy="1977734"/>
          </a:xfrm>
        </p:spPr>
      </p:pic>
      <p:pic>
        <p:nvPicPr>
          <p:cNvPr id="15" name="Picture Placeholder 14" descr="A square-shaped motif has a designed frame that depicts a person with where Sun as the face, a guitar, and another musical instrument as a body.&#10;">
            <a:extLst>
              <a:ext uri="{FF2B5EF4-FFF2-40B4-BE49-F238E27FC236}">
                <a16:creationId xmlns:a16="http://schemas.microsoft.com/office/drawing/2014/main" id="{D3C9AE27-7438-4FEC-2873-D2CB6696915F}"/>
              </a:ext>
            </a:extLst>
          </p:cNvPr>
          <p:cNvPicPr>
            <a:picLocks noGrp="1" noChangeAspect="1"/>
          </p:cNvPicPr>
          <p:nvPr>
            <p:ph type="pic" sz="quarter" idx="16"/>
          </p:nvPr>
        </p:nvPicPr>
        <p:blipFill>
          <a:blip r:embed="rId8">
            <a:extLst>
              <a:ext uri="{28A0092B-C50C-407E-A947-70E740481C1C}">
                <a14:useLocalDpi xmlns:a14="http://schemas.microsoft.com/office/drawing/2010/main" val="0"/>
              </a:ext>
            </a:extLst>
          </a:blip>
          <a:stretch>
            <a:fillRect/>
          </a:stretch>
        </p:blipFill>
        <p:spPr>
          <a:xfrm>
            <a:off x="5104140" y="2294816"/>
            <a:ext cx="2468628" cy="2886784"/>
          </a:xfrm>
        </p:spPr>
      </p:pic>
    </p:spTree>
    <p:extLst>
      <p:ext uri="{BB962C8B-B14F-4D97-AF65-F5344CB8AC3E}">
        <p14:creationId xmlns:p14="http://schemas.microsoft.com/office/powerpoint/2010/main" val="227369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cap="none" noProof="0" dirty="0"/>
              <a:t>Architecture</a:t>
            </a:r>
            <a:endParaRPr lang="en-US" noProof="0" dirty="0"/>
          </a:p>
        </p:txBody>
      </p:sp>
      <p:sp>
        <p:nvSpPr>
          <p:cNvPr id="20" name="Content Placeholder 19"/>
          <p:cNvSpPr>
            <a:spLocks noGrp="1"/>
          </p:cNvSpPr>
          <p:nvPr>
            <p:ph sz="quarter" idx="13"/>
          </p:nvPr>
        </p:nvSpPr>
        <p:spPr>
          <a:xfrm>
            <a:off x="466565" y="990600"/>
            <a:ext cx="8220235" cy="4637611"/>
          </a:xfrm>
        </p:spPr>
        <p:txBody>
          <a:bodyPr wrap="square" tIns="18000" bIns="18000" anchor="ctr">
            <a:spAutoFit/>
          </a:bodyPr>
          <a:lstStyle/>
          <a:p>
            <a:r>
              <a:rPr lang="en-US" altLang="en-US" sz="2200" noProof="0" dirty="0">
                <a:ea typeface="ＭＳ Ｐゴシック" panose="020B0600070205080204" pitchFamily="34" charset="-128"/>
              </a:rPr>
              <a:t>Baroque Classicism</a:t>
            </a:r>
          </a:p>
          <a:p>
            <a:pPr lvl="1"/>
            <a:r>
              <a:rPr lang="en-US" altLang="en-US" sz="2200" noProof="0" dirty="0">
                <a:ea typeface="ＭＳ Ｐゴシック" panose="020B0600070205080204" pitchFamily="34" charset="-128"/>
              </a:rPr>
              <a:t>Symmetry, classical order, monumental scale, center emphasis</a:t>
            </a:r>
          </a:p>
          <a:p>
            <a:pPr lvl="1"/>
            <a:r>
              <a:rPr lang="en-US" altLang="en-US" sz="2200" noProof="0" dirty="0">
                <a:ea typeface="ＭＳ Ｐゴシック" panose="020B0600070205080204" pitchFamily="34" charset="-128"/>
              </a:rPr>
              <a:t>Borrows from conservative Italian Baroque of Bernini</a:t>
            </a:r>
          </a:p>
          <a:p>
            <a:r>
              <a:rPr lang="en-US" altLang="en-US" sz="2200" noProof="0" dirty="0">
                <a:ea typeface="ＭＳ Ｐゴシック" panose="020B0600070205080204" pitchFamily="34" charset="-128"/>
              </a:rPr>
              <a:t>Façades relatively flat with projecting units</a:t>
            </a:r>
          </a:p>
          <a:p>
            <a:r>
              <a:rPr lang="en-US" altLang="en-US" sz="2200" noProof="0" dirty="0">
                <a:ea typeface="ＭＳ Ｐゴシック" panose="020B0600070205080204" pitchFamily="34" charset="-128"/>
              </a:rPr>
              <a:t>Dignity, masculinity, vigorous but restrained ornament</a:t>
            </a:r>
          </a:p>
          <a:p>
            <a:r>
              <a:rPr lang="en-US" altLang="en-US" sz="2200" noProof="0" dirty="0">
                <a:ea typeface="ＭＳ Ｐゴシック" panose="020B0600070205080204" pitchFamily="34" charset="-128"/>
              </a:rPr>
              <a:t>Distinctively French—pavilions, frontispiece with pediment or separate roof &amp; sculptural ornament, tall hipped or mansard roof</a:t>
            </a:r>
          </a:p>
          <a:p>
            <a:r>
              <a:rPr lang="en-US" altLang="en-US" sz="2200" noProof="0" dirty="0">
                <a:ea typeface="ＭＳ Ｐゴシック" panose="020B0600070205080204" pitchFamily="34" charset="-128"/>
              </a:rPr>
              <a:t>Extravagantly planned exteriors &amp; interiors</a:t>
            </a:r>
          </a:p>
          <a:p>
            <a:r>
              <a:rPr lang="en-US" altLang="en-US" sz="2200" noProof="0" dirty="0">
                <a:ea typeface="ＭＳ Ｐゴシック" panose="020B0600070205080204" pitchFamily="34" charset="-128"/>
              </a:rPr>
              <a:t>Great building activity—Versailles, châteaux, </a:t>
            </a:r>
            <a:r>
              <a:rPr lang="en-US" altLang="en-US" sz="2200" noProof="0" dirty="0" err="1">
                <a:ea typeface="ＭＳ Ｐゴシック" panose="020B0600070205080204" pitchFamily="34" charset="-128"/>
              </a:rPr>
              <a:t>hôtels</a:t>
            </a:r>
            <a:r>
              <a:rPr lang="en-US" altLang="en-US" sz="2200" noProof="0" dirty="0">
                <a:ea typeface="ＭＳ Ｐゴシック" panose="020B0600070205080204" pitchFamily="34" charset="-128"/>
              </a:rPr>
              <a:t>, middle-class housing</a:t>
            </a:r>
            <a:endParaRPr lang="en-US" sz="2200" noProof="0" dirty="0"/>
          </a:p>
        </p:txBody>
      </p:sp>
    </p:spTree>
    <p:extLst>
      <p:ext uri="{BB962C8B-B14F-4D97-AF65-F5344CB8AC3E}">
        <p14:creationId xmlns:p14="http://schemas.microsoft.com/office/powerpoint/2010/main" val="13569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p:txBody>
          <a:bodyPr wrap="square" tIns="18000" bIns="18000" anchor="ctr">
            <a:spAutoFit/>
          </a:bodyPr>
          <a:lstStyle/>
          <a:p>
            <a:r>
              <a:rPr lang="en-US" altLang="en-US" noProof="0" dirty="0"/>
              <a:t>18.2</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3550" y="903647"/>
            <a:ext cx="8229600" cy="344128"/>
          </a:xfrm>
        </p:spPr>
        <p:txBody>
          <a:bodyPr wrap="square" tIns="18000" bIns="18000" anchor="ctr">
            <a:spAutoFit/>
          </a:bodyPr>
          <a:lstStyle/>
          <a:p>
            <a:pPr marL="0" indent="0">
              <a:buNone/>
            </a:pPr>
            <a:r>
              <a:rPr lang="en-US" altLang="en-US" sz="2000" noProof="0" dirty="0">
                <a:latin typeface="Arial" panose="020B0604020202020204" pitchFamily="34" charset="0"/>
                <a:cs typeface="Arial" panose="020B0604020202020204" pitchFamily="34" charset="0"/>
              </a:rPr>
              <a:t>East Front, Louvre, 1667-1670; Paris, France; Claude Perrault, Louis Le</a:t>
            </a:r>
            <a:endParaRPr lang="en-US" sz="2000" noProof="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1EAA09A8-C133-54F2-B51F-7E38786F8D99}"/>
              </a:ext>
            </a:extLst>
          </p:cNvPr>
          <p:cNvSpPr>
            <a:spLocks noGrp="1"/>
          </p:cNvSpPr>
          <p:nvPr>
            <p:ph sz="quarter" idx="15"/>
          </p:nvPr>
        </p:nvSpPr>
        <p:spPr>
          <a:xfrm>
            <a:off x="463550" y="1313329"/>
            <a:ext cx="5486400" cy="344128"/>
          </a:xfrm>
        </p:spPr>
        <p:txBody>
          <a:bodyPr wrap="square" tIns="18000" bIns="18000">
            <a:spAutoFit/>
          </a:bodyPr>
          <a:lstStyle/>
          <a:p>
            <a:pPr marL="0" indent="0">
              <a:buNone/>
            </a:pP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and Charles Le Brun. French Baroque/Louis</a:t>
            </a:r>
            <a:endParaRPr lang="en-US" sz="2000" noProof="0" dirty="0"/>
          </a:p>
        </p:txBody>
      </p:sp>
      <p:graphicFrame>
        <p:nvGraphicFramePr>
          <p:cNvPr id="7" name="Object 6" descr="Roman numeral fourteen.&#10;">
            <a:extLst>
              <a:ext uri="{FF2B5EF4-FFF2-40B4-BE49-F238E27FC236}">
                <a16:creationId xmlns:a16="http://schemas.microsoft.com/office/drawing/2014/main" id="{C1F7C3EC-CAA1-1351-C3C9-A86A3495D487}"/>
              </a:ext>
            </a:extLst>
          </p:cNvPr>
          <p:cNvGraphicFramePr>
            <a:graphicFrameLocks noChangeAspect="1"/>
          </p:cNvGraphicFramePr>
          <p:nvPr>
            <p:extLst>
              <p:ext uri="{D42A27DB-BD31-4B8C-83A1-F6EECF244321}">
                <p14:modId xmlns:p14="http://schemas.microsoft.com/office/powerpoint/2010/main" val="308262526"/>
              </p:ext>
            </p:extLst>
          </p:nvPr>
        </p:nvGraphicFramePr>
        <p:xfrm>
          <a:off x="6019800" y="1376309"/>
          <a:ext cx="549275" cy="276225"/>
        </p:xfrm>
        <a:graphic>
          <a:graphicData uri="http://schemas.openxmlformats.org/presentationml/2006/ole">
            <mc:AlternateContent xmlns:mc="http://schemas.openxmlformats.org/markup-compatibility/2006">
              <mc:Choice xmlns:v="urn:schemas-microsoft-com:vml" Requires="v">
                <p:oleObj spid="_x0000_s5124" name="Equation" r:id="rId3" imgW="330120" imgH="164880" progId="Equation.DSMT4">
                  <p:embed/>
                </p:oleObj>
              </mc:Choice>
              <mc:Fallback>
                <p:oleObj name="Equation" r:id="rId3" imgW="330120" imgH="164880" progId="Equation.DSMT4">
                  <p:embed/>
                  <p:pic>
                    <p:nvPicPr>
                      <p:cNvPr id="21" name="Object 20">
                        <a:extLst>
                          <a:ext uri="{FF2B5EF4-FFF2-40B4-BE49-F238E27FC236}">
                            <a16:creationId xmlns:a16="http://schemas.microsoft.com/office/drawing/2014/main" id="{306296DF-3170-EA30-7104-D0E17DECDC13}"/>
                          </a:ext>
                        </a:extLst>
                      </p:cNvPr>
                      <p:cNvPicPr/>
                      <p:nvPr/>
                    </p:nvPicPr>
                    <p:blipFill>
                      <a:blip r:embed="rId4"/>
                      <a:stretch>
                        <a:fillRect/>
                      </a:stretch>
                    </p:blipFill>
                    <p:spPr>
                      <a:xfrm>
                        <a:off x="6019800" y="1376309"/>
                        <a:ext cx="549275" cy="276225"/>
                      </a:xfrm>
                      <a:prstGeom prst="rect">
                        <a:avLst/>
                      </a:prstGeom>
                    </p:spPr>
                  </p:pic>
                </p:oleObj>
              </mc:Fallback>
            </mc:AlternateContent>
          </a:graphicData>
        </a:graphic>
      </p:graphicFrame>
      <p:pic>
        <p:nvPicPr>
          <p:cNvPr id="8" name="Picture Placeholder 7" descr="Louvre has a basement where many round-arched windows are present. The first floor has double columns fixed from the basement to the roof. &#10;">
            <a:extLst>
              <a:ext uri="{FF2B5EF4-FFF2-40B4-BE49-F238E27FC236}">
                <a16:creationId xmlns:a16="http://schemas.microsoft.com/office/drawing/2014/main" id="{7D7AD1E5-F6E7-267E-1A4C-F04E23C8FDE9}"/>
              </a:ext>
            </a:extLst>
          </p:cNvPr>
          <p:cNvPicPr>
            <a:picLocks noGrp="1" noChangeAspect="1"/>
          </p:cNvPicPr>
          <p:nvPr>
            <p:ph type="pic" sz="quarter" idx="21"/>
          </p:nvPr>
        </p:nvPicPr>
        <p:blipFill rotWithShape="1">
          <a:blip r:embed="rId5">
            <a:extLst>
              <a:ext uri="{28A0092B-C50C-407E-A947-70E740481C1C}">
                <a14:useLocalDpi xmlns:a14="http://schemas.microsoft.com/office/drawing/2010/main" val="0"/>
              </a:ext>
            </a:extLst>
          </a:blip>
          <a:srcRect l="464" t="1577" b="1"/>
          <a:stretch/>
        </p:blipFill>
        <p:spPr>
          <a:xfrm>
            <a:off x="1143000" y="2178424"/>
            <a:ext cx="6902922" cy="2796932"/>
          </a:xfrm>
        </p:spPr>
      </p:pic>
    </p:spTree>
    <p:extLst>
      <p:ext uri="{BB962C8B-B14F-4D97-AF65-F5344CB8AC3E}">
        <p14:creationId xmlns:p14="http://schemas.microsoft.com/office/powerpoint/2010/main" val="308441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18000" bIns="18000">
            <a:spAutoFit/>
          </a:bodyPr>
          <a:lstStyle/>
          <a:p>
            <a:r>
              <a:rPr lang="en-US" altLang="en-US" noProof="0" dirty="0"/>
              <a:t>18.3a</a:t>
            </a:r>
            <a:endParaRPr lang="en-US" noProof="0" dirty="0"/>
          </a:p>
        </p:txBody>
      </p:sp>
      <p:sp>
        <p:nvSpPr>
          <p:cNvPr id="3" name="Content Placeholder 2"/>
          <p:cNvSpPr>
            <a:spLocks noGrp="1"/>
          </p:cNvSpPr>
          <p:nvPr>
            <p:ph sz="quarter" idx="13"/>
          </p:nvPr>
        </p:nvSpPr>
        <p:spPr>
          <a:xfrm>
            <a:off x="468000" y="864000"/>
            <a:ext cx="8229600" cy="651905"/>
          </a:xfrm>
        </p:spPr>
        <p:txBody>
          <a:bodyPr wrap="square" tIns="18000" bIns="18000">
            <a:spAutoFit/>
          </a:bodyPr>
          <a:lstStyle/>
          <a:p>
            <a:pPr marL="0" indent="0">
              <a:buNone/>
            </a:pPr>
            <a:r>
              <a:rPr lang="en-US" altLang="en-US" sz="2000" noProof="0" dirty="0">
                <a:latin typeface="Arial" panose="020B0604020202020204" pitchFamily="34" charset="0"/>
                <a:cs typeface="Arial" panose="020B0604020202020204" pitchFamily="34" charset="0"/>
              </a:rPr>
              <a:t>Château Vaux-le-Vicomte, 1657-1661, near Paris, France; Louis Le </a:t>
            </a: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André Le </a:t>
            </a:r>
            <a:r>
              <a:rPr lang="en-US" altLang="en-US" sz="2000" noProof="0" dirty="0" err="1">
                <a:latin typeface="Arial" panose="020B0604020202020204" pitchFamily="34" charset="0"/>
                <a:cs typeface="Arial" panose="020B0604020202020204" pitchFamily="34" charset="0"/>
              </a:rPr>
              <a:t>Nôtre</a:t>
            </a:r>
            <a:r>
              <a:rPr lang="en-US" altLang="en-US" sz="2000" noProof="0" dirty="0">
                <a:latin typeface="Arial" panose="020B0604020202020204" pitchFamily="34" charset="0"/>
                <a:cs typeface="Arial" panose="020B0604020202020204" pitchFamily="34" charset="0"/>
              </a:rPr>
              <a:t>, and Charles Le Brun.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1016810613"/>
              </p:ext>
            </p:extLst>
          </p:nvPr>
        </p:nvGraphicFramePr>
        <p:xfrm>
          <a:off x="422910" y="1549400"/>
          <a:ext cx="549275" cy="276225"/>
        </p:xfrm>
        <a:graphic>
          <a:graphicData uri="http://schemas.openxmlformats.org/presentationml/2006/ole">
            <mc:AlternateContent xmlns:mc="http://schemas.openxmlformats.org/markup-compatibility/2006">
              <mc:Choice xmlns:v="urn:schemas-microsoft-com:vml" Requires="v">
                <p:oleObj spid="_x0000_s6148" name="Equation" r:id="rId3" imgW="330120" imgH="164880" progId="Equation.DSMT4">
                  <p:embed/>
                </p:oleObj>
              </mc:Choice>
              <mc:Fallback>
                <p:oleObj name="Equation" r:id="rId3" imgW="330120" imgH="164880" progId="Equation.DSMT4">
                  <p:embed/>
                  <p:pic>
                    <p:nvPicPr>
                      <p:cNvPr id="21" name="Object 20">
                        <a:extLst>
                          <a:ext uri="{FF2B5EF4-FFF2-40B4-BE49-F238E27FC236}">
                            <a16:creationId xmlns:a16="http://schemas.microsoft.com/office/drawing/2014/main" id="{306296DF-3170-EA30-7104-D0E17DECDC13}"/>
                          </a:ext>
                        </a:extLst>
                      </p:cNvPr>
                      <p:cNvPicPr/>
                      <p:nvPr/>
                    </p:nvPicPr>
                    <p:blipFill>
                      <a:blip r:embed="rId4"/>
                      <a:stretch>
                        <a:fillRect/>
                      </a:stretch>
                    </p:blipFill>
                    <p:spPr>
                      <a:xfrm>
                        <a:off x="422910" y="1549400"/>
                        <a:ext cx="549275" cy="276225"/>
                      </a:xfrm>
                      <a:prstGeom prst="rect">
                        <a:avLst/>
                      </a:prstGeom>
                    </p:spPr>
                  </p:pic>
                </p:oleObj>
              </mc:Fallback>
            </mc:AlternateContent>
          </a:graphicData>
        </a:graphic>
      </p:graphicFrame>
      <p:pic>
        <p:nvPicPr>
          <p:cNvPr id="27" name="Picture Placeholder 26" descr="Chateau Vaux-le-Vicomte has an ovoid-shaped central dome and triangular-shaped roof. Windows are rectangular.&#10;">
            <a:extLst>
              <a:ext uri="{FF2B5EF4-FFF2-40B4-BE49-F238E27FC236}">
                <a16:creationId xmlns:a16="http://schemas.microsoft.com/office/drawing/2014/main" id="{0A7D95A1-AF63-6FDF-8AD1-7B208DE0F3EE}"/>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l="401" t="1306"/>
          <a:stretch/>
        </p:blipFill>
        <p:spPr>
          <a:xfrm>
            <a:off x="923364" y="2133600"/>
            <a:ext cx="7382435" cy="3914066"/>
          </a:xfrm>
        </p:spPr>
      </p:pic>
    </p:spTree>
    <p:extLst>
      <p:ext uri="{BB962C8B-B14F-4D97-AF65-F5344CB8AC3E}">
        <p14:creationId xmlns:p14="http://schemas.microsoft.com/office/powerpoint/2010/main" val="325881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185"/>
            <a:ext cx="8229600" cy="590349"/>
          </a:xfrm>
        </p:spPr>
        <p:txBody>
          <a:bodyPr tIns="18000" bIns="18000">
            <a:spAutoFit/>
          </a:bodyPr>
          <a:lstStyle/>
          <a:p>
            <a:r>
              <a:rPr lang="en-US" altLang="en-US" noProof="0" dirty="0"/>
              <a:t>18.3b</a:t>
            </a:r>
            <a:endParaRPr lang="en-US" noProof="0" dirty="0"/>
          </a:p>
        </p:txBody>
      </p:sp>
      <p:sp>
        <p:nvSpPr>
          <p:cNvPr id="3" name="Content Placeholder 2"/>
          <p:cNvSpPr>
            <a:spLocks noGrp="1"/>
          </p:cNvSpPr>
          <p:nvPr>
            <p:ph sz="quarter" idx="13"/>
          </p:nvPr>
        </p:nvSpPr>
        <p:spPr>
          <a:xfrm>
            <a:off x="468000" y="864000"/>
            <a:ext cx="8229600" cy="959681"/>
          </a:xfrm>
        </p:spPr>
        <p:txBody>
          <a:bodyPr wrap="square" tIns="18000" bIns="18000">
            <a:spAutoFit/>
          </a:bodyPr>
          <a:lstStyle/>
          <a:p>
            <a:pPr marL="0" indent="0">
              <a:buNone/>
            </a:pPr>
            <a:r>
              <a:rPr lang="en-US" altLang="en-US" sz="2000" noProof="0" dirty="0">
                <a:latin typeface="Arial" panose="020B0604020202020204" pitchFamily="34" charset="0"/>
                <a:cs typeface="Arial" panose="020B0604020202020204" pitchFamily="34" charset="0"/>
              </a:rPr>
              <a:t>Château Vaux-le-Vicomte, floor plan, 1657-1661, near Paris, France; Louis Le </a:t>
            </a: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André Le </a:t>
            </a:r>
            <a:r>
              <a:rPr lang="en-US" altLang="en-US" sz="2000" noProof="0" dirty="0" err="1">
                <a:latin typeface="Arial" panose="020B0604020202020204" pitchFamily="34" charset="0"/>
                <a:cs typeface="Arial" panose="020B0604020202020204" pitchFamily="34" charset="0"/>
              </a:rPr>
              <a:t>Nôtre</a:t>
            </a:r>
            <a:r>
              <a:rPr lang="en-US" altLang="en-US" sz="2000" noProof="0" dirty="0">
                <a:latin typeface="Arial" panose="020B0604020202020204" pitchFamily="34" charset="0"/>
                <a:cs typeface="Arial" panose="020B0604020202020204" pitchFamily="34" charset="0"/>
              </a:rPr>
              <a:t>, and Charles Le Brun.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3761074692"/>
              </p:ext>
            </p:extLst>
          </p:nvPr>
        </p:nvGraphicFramePr>
        <p:xfrm>
          <a:off x="433070" y="1862455"/>
          <a:ext cx="549275" cy="276225"/>
        </p:xfrm>
        <a:graphic>
          <a:graphicData uri="http://schemas.openxmlformats.org/presentationml/2006/ole">
            <mc:AlternateContent xmlns:mc="http://schemas.openxmlformats.org/markup-compatibility/2006">
              <mc:Choice xmlns:v="urn:schemas-microsoft-com:vml" Requires="v">
                <p:oleObj spid="_x0000_s7172"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33070" y="1862455"/>
                        <a:ext cx="549275" cy="276225"/>
                      </a:xfrm>
                      <a:prstGeom prst="rect">
                        <a:avLst/>
                      </a:prstGeom>
                    </p:spPr>
                  </p:pic>
                </p:oleObj>
              </mc:Fallback>
            </mc:AlternateContent>
          </a:graphicData>
        </a:graphic>
      </p:graphicFrame>
      <p:pic>
        <p:nvPicPr>
          <p:cNvPr id="8" name="Picture Placeholder 7" descr="A floor plan of Chateau Vaux-le-Vicomte.&#10;Long description is available in notes, press F6.">
            <a:extLst>
              <a:ext uri="{FF2B5EF4-FFF2-40B4-BE49-F238E27FC236}">
                <a16:creationId xmlns:a16="http://schemas.microsoft.com/office/drawing/2014/main" id="{CE8F90AF-B0B9-34CA-D748-F7F94A9F83DF}"/>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3" b="3"/>
          <a:stretch/>
        </p:blipFill>
        <p:spPr>
          <a:xfrm>
            <a:off x="1180275" y="2286000"/>
            <a:ext cx="6801323" cy="3962400"/>
          </a:xfrm>
        </p:spPr>
      </p:pic>
    </p:spTree>
    <p:extLst>
      <p:ext uri="{BB962C8B-B14F-4D97-AF65-F5344CB8AC3E}">
        <p14:creationId xmlns:p14="http://schemas.microsoft.com/office/powerpoint/2010/main" val="327802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18000" bIns="18000">
            <a:spAutoFit/>
          </a:bodyPr>
          <a:lstStyle/>
          <a:p>
            <a:r>
              <a:rPr lang="en-US" altLang="en-US" noProof="0" dirty="0"/>
              <a:t>18.3c</a:t>
            </a:r>
            <a:endParaRPr lang="en-US" noProof="0" dirty="0"/>
          </a:p>
        </p:txBody>
      </p:sp>
      <p:sp>
        <p:nvSpPr>
          <p:cNvPr id="3" name="Content Placeholder 2"/>
          <p:cNvSpPr>
            <a:spLocks noGrp="1"/>
          </p:cNvSpPr>
          <p:nvPr>
            <p:ph sz="quarter" idx="13"/>
          </p:nvPr>
        </p:nvSpPr>
        <p:spPr>
          <a:xfrm>
            <a:off x="468000" y="864000"/>
            <a:ext cx="8229600" cy="959681"/>
          </a:xfrm>
        </p:spPr>
        <p:txBody>
          <a:bodyPr wrap="square" tIns="18000" bIns="18000">
            <a:spAutoFit/>
          </a:bodyPr>
          <a:lstStyle/>
          <a:p>
            <a:pPr marL="0" indent="0">
              <a:buNone/>
            </a:pPr>
            <a:r>
              <a:rPr lang="en-US" altLang="en-US" sz="2000" noProof="0" dirty="0">
                <a:latin typeface="Arial" panose="020B0604020202020204" pitchFamily="34" charset="0"/>
                <a:cs typeface="Arial" panose="020B0604020202020204" pitchFamily="34" charset="0"/>
              </a:rPr>
              <a:t>Château Vaux-le-Vicomte oval salon ceiling and oval salon, 1657-1661, near Paris, France; Louis Le </a:t>
            </a:r>
            <a:r>
              <a:rPr lang="en-US" altLang="en-US" sz="2000" noProof="0" dirty="0" err="1">
                <a:latin typeface="Arial" panose="020B0604020202020204" pitchFamily="34" charset="0"/>
                <a:cs typeface="Arial" panose="020B0604020202020204" pitchFamily="34" charset="0"/>
              </a:rPr>
              <a:t>Vau</a:t>
            </a:r>
            <a:r>
              <a:rPr lang="en-US" altLang="en-US" sz="2000" noProof="0" dirty="0">
                <a:latin typeface="Arial" panose="020B0604020202020204" pitchFamily="34" charset="0"/>
                <a:cs typeface="Arial" panose="020B0604020202020204" pitchFamily="34" charset="0"/>
              </a:rPr>
              <a:t>, André Le </a:t>
            </a:r>
            <a:r>
              <a:rPr lang="en-US" altLang="en-US" sz="2000" noProof="0" dirty="0" err="1">
                <a:latin typeface="Arial" panose="020B0604020202020204" pitchFamily="34" charset="0"/>
                <a:cs typeface="Arial" panose="020B0604020202020204" pitchFamily="34" charset="0"/>
              </a:rPr>
              <a:t>Nôtre</a:t>
            </a:r>
            <a:r>
              <a:rPr lang="en-US" altLang="en-US" sz="2000" noProof="0" dirty="0">
                <a:latin typeface="Arial" panose="020B0604020202020204" pitchFamily="34" charset="0"/>
                <a:cs typeface="Arial" panose="020B0604020202020204" pitchFamily="34" charset="0"/>
              </a:rPr>
              <a:t>, and Charles Le Brun. French Baroque/Louis</a:t>
            </a:r>
            <a:endParaRPr lang="en-US" sz="2000" noProof="0" dirty="0">
              <a:latin typeface="Arial" panose="020B0604020202020204" pitchFamily="34" charset="0"/>
              <a:cs typeface="Arial" panose="020B0604020202020204" pitchFamily="34" charset="0"/>
            </a:endParaRPr>
          </a:p>
        </p:txBody>
      </p:sp>
      <p:graphicFrame>
        <p:nvGraphicFramePr>
          <p:cNvPr id="5" name="Object 4" descr="Roman numeral fourteen.&#10;">
            <a:extLst>
              <a:ext uri="{FF2B5EF4-FFF2-40B4-BE49-F238E27FC236}">
                <a16:creationId xmlns:a16="http://schemas.microsoft.com/office/drawing/2014/main" id="{B1383F0D-55F2-F416-D8D7-7DDA55E47282}"/>
              </a:ext>
            </a:extLst>
          </p:cNvPr>
          <p:cNvGraphicFramePr>
            <a:graphicFrameLocks noChangeAspect="1"/>
          </p:cNvGraphicFramePr>
          <p:nvPr>
            <p:extLst>
              <p:ext uri="{D42A27DB-BD31-4B8C-83A1-F6EECF244321}">
                <p14:modId xmlns:p14="http://schemas.microsoft.com/office/powerpoint/2010/main" val="727026444"/>
              </p:ext>
            </p:extLst>
          </p:nvPr>
        </p:nvGraphicFramePr>
        <p:xfrm>
          <a:off x="412750" y="1852295"/>
          <a:ext cx="549275" cy="276225"/>
        </p:xfrm>
        <a:graphic>
          <a:graphicData uri="http://schemas.openxmlformats.org/presentationml/2006/ole">
            <mc:AlternateContent xmlns:mc="http://schemas.openxmlformats.org/markup-compatibility/2006">
              <mc:Choice xmlns:v="urn:schemas-microsoft-com:vml" Requires="v">
                <p:oleObj spid="_x0000_s8196" name="Equation" r:id="rId4" imgW="330120" imgH="164880" progId="Equation.DSMT4">
                  <p:embed/>
                </p:oleObj>
              </mc:Choice>
              <mc:Fallback>
                <p:oleObj name="Equation" r:id="rId4" imgW="330120" imgH="164880" progId="Equation.DSMT4">
                  <p:embed/>
                  <p:pic>
                    <p:nvPicPr>
                      <p:cNvPr id="5" name="Object 4">
                        <a:extLst>
                          <a:ext uri="{FF2B5EF4-FFF2-40B4-BE49-F238E27FC236}">
                            <a16:creationId xmlns:a16="http://schemas.microsoft.com/office/drawing/2014/main" id="{B1383F0D-55F2-F416-D8D7-7DDA55E47282}"/>
                          </a:ext>
                        </a:extLst>
                      </p:cNvPr>
                      <p:cNvPicPr/>
                      <p:nvPr/>
                    </p:nvPicPr>
                    <p:blipFill>
                      <a:blip r:embed="rId5"/>
                      <a:stretch>
                        <a:fillRect/>
                      </a:stretch>
                    </p:blipFill>
                    <p:spPr>
                      <a:xfrm>
                        <a:off x="412750" y="1852295"/>
                        <a:ext cx="549275" cy="276225"/>
                      </a:xfrm>
                      <a:prstGeom prst="rect">
                        <a:avLst/>
                      </a:prstGeom>
                    </p:spPr>
                  </p:pic>
                </p:oleObj>
              </mc:Fallback>
            </mc:AlternateContent>
          </a:graphicData>
        </a:graphic>
      </p:graphicFrame>
      <p:pic>
        <p:nvPicPr>
          <p:cNvPr id="29" name="Picture Placeholder 28" descr="Ceiling of the oval salon of Chateau Vaux-le-Vicomte.&#10;Long description 1 is available in notes, press F6.">
            <a:extLst>
              <a:ext uri="{FF2B5EF4-FFF2-40B4-BE49-F238E27FC236}">
                <a16:creationId xmlns:a16="http://schemas.microsoft.com/office/drawing/2014/main" id="{04FAB58C-A354-D256-D773-0809979FB36E}"/>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l="1240" t="805"/>
          <a:stretch/>
        </p:blipFill>
        <p:spPr>
          <a:xfrm>
            <a:off x="654424" y="2743200"/>
            <a:ext cx="3568379" cy="2248845"/>
          </a:xfrm>
        </p:spPr>
      </p:pic>
      <p:pic>
        <p:nvPicPr>
          <p:cNvPr id="31" name="Picture Placeholder 30" descr="An oval salon of Chateau Vaux-le-Vicomte.&#10;Long description 2 is available in notes, press F6.">
            <a:extLst>
              <a:ext uri="{FF2B5EF4-FFF2-40B4-BE49-F238E27FC236}">
                <a16:creationId xmlns:a16="http://schemas.microsoft.com/office/drawing/2014/main" id="{A2E16FAA-E042-E1B1-2C15-43DAB7EA0767}"/>
              </a:ext>
            </a:extLst>
          </p:cNvPr>
          <p:cNvPicPr>
            <a:picLocks noGrp="1" noChangeAspect="1"/>
          </p:cNvPicPr>
          <p:nvPr>
            <p:ph type="pic" sz="quarter" idx="16"/>
          </p:nvPr>
        </p:nvPicPr>
        <p:blipFill rotWithShape="1">
          <a:blip r:embed="rId7">
            <a:extLst>
              <a:ext uri="{28A0092B-C50C-407E-A947-70E740481C1C}">
                <a14:useLocalDpi xmlns:a14="http://schemas.microsoft.com/office/drawing/2010/main" val="0"/>
              </a:ext>
            </a:extLst>
          </a:blip>
          <a:srcRect l="1078" t="1973"/>
          <a:stretch/>
        </p:blipFill>
        <p:spPr>
          <a:xfrm>
            <a:off x="4464424" y="2599765"/>
            <a:ext cx="4111540" cy="2561912"/>
          </a:xfrm>
        </p:spPr>
      </p:pic>
    </p:spTree>
    <p:extLst>
      <p:ext uri="{BB962C8B-B14F-4D97-AF65-F5344CB8AC3E}">
        <p14:creationId xmlns:p14="http://schemas.microsoft.com/office/powerpoint/2010/main" val="49780115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6" ma:contentTypeDescription="Create a new document." ma:contentTypeScope="" ma:versionID="29a186ed1e65123c1a0879605a93f476">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0b181892f94accdb799936a4747b12d"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6de40a-7f9e-437f-b1fb-43a1e580b69e}" ma:internalName="TaxCatchAll" ma:showField="CatchAllData" ma:web="7c1bd8dc-4e40-424f-a15f-9ffcd52219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c1bd8dc-4e40-424f-a15f-9ffcd522197f" xsi:nil="true"/>
    <lcf76f155ced4ddcb4097134ff3c332f xmlns="6125ffc9-2c56-435e-8267-1393444907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DDC721-5BC9-4A21-9CBB-4C1BAF786131}"/>
</file>

<file path=customXml/itemProps2.xml><?xml version="1.0" encoding="utf-8"?>
<ds:datastoreItem xmlns:ds="http://schemas.openxmlformats.org/officeDocument/2006/customXml" ds:itemID="{FB122195-671B-4EAC-B2FD-ED1219CA93D4}"/>
</file>

<file path=customXml/itemProps3.xml><?xml version="1.0" encoding="utf-8"?>
<ds:datastoreItem xmlns:ds="http://schemas.openxmlformats.org/officeDocument/2006/customXml" ds:itemID="{F7C4AD26-31E1-4147-8A18-60EC6706BD36}"/>
</file>

<file path=docProps/app.xml><?xml version="1.0" encoding="utf-8"?>
<Properties xmlns="http://schemas.openxmlformats.org/officeDocument/2006/extended-properties" xmlns:vt="http://schemas.openxmlformats.org/officeDocument/2006/docPropsVTypes">
  <Template>Horizon</Template>
  <TotalTime>7669</TotalTime>
  <Words>1801</Words>
  <Application>Microsoft Office PowerPoint</Application>
  <PresentationFormat>On-screen Show (4:3)</PresentationFormat>
  <Paragraphs>143</Paragraphs>
  <Slides>28</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ＭＳ Ｐゴシック</vt:lpstr>
      <vt:lpstr>Arial</vt:lpstr>
      <vt:lpstr>Calibri</vt:lpstr>
      <vt:lpstr>Noto Sans Symbols</vt:lpstr>
      <vt:lpstr>Times New Roman</vt:lpstr>
      <vt:lpstr>Verdana</vt:lpstr>
      <vt:lpstr>Wingdings</vt:lpstr>
      <vt:lpstr>508 Lecture</vt:lpstr>
      <vt:lpstr>1_508 Lecture</vt:lpstr>
      <vt:lpstr>Equation</vt:lpstr>
      <vt:lpstr>Architecture and Interior Design: An Integrated History to the Present</vt:lpstr>
      <vt:lpstr>Louis Roman numeral fourteen.</vt:lpstr>
      <vt:lpstr>Concepts</vt:lpstr>
      <vt:lpstr>18.1</vt:lpstr>
      <vt:lpstr>Architecture</vt:lpstr>
      <vt:lpstr>18.2</vt:lpstr>
      <vt:lpstr>18.3a</vt:lpstr>
      <vt:lpstr>18.3b</vt:lpstr>
      <vt:lpstr>18.3c</vt:lpstr>
      <vt:lpstr>18.3d</vt:lpstr>
      <vt:lpstr>18.4a</vt:lpstr>
      <vt:lpstr>18.4b</vt:lpstr>
      <vt:lpstr>18.4c</vt:lpstr>
      <vt:lpstr>*18.4d</vt:lpstr>
      <vt:lpstr>18.4e</vt:lpstr>
      <vt:lpstr>18.4f</vt:lpstr>
      <vt:lpstr>Interiors</vt:lpstr>
      <vt:lpstr>18.5</vt:lpstr>
      <vt:lpstr>18.6</vt:lpstr>
      <vt:lpstr>18.7</vt:lpstr>
      <vt:lpstr>18.8</vt:lpstr>
      <vt:lpstr>Furnishings &amp; Decorative Arts</vt:lpstr>
      <vt:lpstr>18.10</vt:lpstr>
      <vt:lpstr>18.11</vt:lpstr>
      <vt:lpstr>18.12</vt:lpstr>
      <vt:lpstr>18.13</vt:lpstr>
      <vt:lpstr>18.14</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and Interior Design: An Integrated History to the Present, First Edition, Chapter 18</dc:title>
  <dc:subject>TED/Careers</dc:subject>
  <dc:creator>Harwood, May and Sherman</dc:creator>
  <cp:keywords/>
  <cp:lastModifiedBy>Soorya Rajendiran</cp:lastModifiedBy>
  <cp:revision>1165</cp:revision>
  <cp:lastPrinted>2016-08-12T13:24:31Z</cp:lastPrinted>
  <dcterms:created xsi:type="dcterms:W3CDTF">2014-07-14T20:04:21Z</dcterms:created>
  <dcterms:modified xsi:type="dcterms:W3CDTF">2022-08-29T19:41:22Z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