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3"/>
  </p:notesMasterIdLst>
  <p:handoutMasterIdLst>
    <p:handoutMasterId r:id="rId34"/>
  </p:handoutMasterIdLst>
  <p:sldIdLst>
    <p:sldId id="1360" r:id="rId3"/>
    <p:sldId id="897" r:id="rId4"/>
    <p:sldId id="1373" r:id="rId5"/>
    <p:sldId id="1339" r:id="rId6"/>
    <p:sldId id="1374" r:id="rId7"/>
    <p:sldId id="1375" r:id="rId8"/>
    <p:sldId id="1376" r:id="rId9"/>
    <p:sldId id="1361" r:id="rId10"/>
    <p:sldId id="1331" r:id="rId11"/>
    <p:sldId id="1377" r:id="rId12"/>
    <p:sldId id="1378" r:id="rId13"/>
    <p:sldId id="1379" r:id="rId14"/>
    <p:sldId id="315" r:id="rId15"/>
    <p:sldId id="1387" r:id="rId16"/>
    <p:sldId id="1380" r:id="rId17"/>
    <p:sldId id="1381" r:id="rId18"/>
    <p:sldId id="1342" r:id="rId19"/>
    <p:sldId id="1382" r:id="rId20"/>
    <p:sldId id="1343" r:id="rId21"/>
    <p:sldId id="1383" r:id="rId22"/>
    <p:sldId id="1344" r:id="rId23"/>
    <p:sldId id="1384" r:id="rId24"/>
    <p:sldId id="1345" r:id="rId25"/>
    <p:sldId id="1362" r:id="rId26"/>
    <p:sldId id="1346" r:id="rId27"/>
    <p:sldId id="1372" r:id="rId28"/>
    <p:sldId id="1350" r:id="rId29"/>
    <p:sldId id="1351" r:id="rId30"/>
    <p:sldId id="1385" r:id="rId31"/>
    <p:sldId id="687"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768" userDrawn="1">
          <p15:clr>
            <a:srgbClr val="A4A3A4"/>
          </p15:clr>
        </p15:guide>
        <p15:guide id="8" orient="horz" pos="1104" userDrawn="1">
          <p15:clr>
            <a:srgbClr val="A4A3A4"/>
          </p15:clr>
        </p15:guide>
        <p15:guide id="9" orient="horz" pos="22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1" autoAdjust="0"/>
    <p:restoredTop sz="80117" autoAdjust="0"/>
  </p:normalViewPr>
  <p:slideViewPr>
    <p:cSldViewPr>
      <p:cViewPr varScale="1">
        <p:scale>
          <a:sx n="88" d="100"/>
          <a:sy n="88" d="100"/>
        </p:scale>
        <p:origin x="1656" y="84"/>
      </p:cViewPr>
      <p:guideLst>
        <p:guide orient="horz" pos="2160"/>
        <p:guide pos="2880"/>
        <p:guide pos="288"/>
        <p:guide pos="5472"/>
        <p:guide orient="horz" pos="384"/>
        <p:guide orient="horz" pos="4032"/>
        <p:guide orient="horz" pos="768"/>
        <p:guide orient="horz" pos="1104"/>
        <p:guide orient="horz" pos="2256"/>
      </p:guideLst>
    </p:cSldViewPr>
  </p:slideViewPr>
  <p:outlineViewPr>
    <p:cViewPr>
      <p:scale>
        <a:sx n="33" d="100"/>
        <a:sy n="33" d="100"/>
      </p:scale>
      <p:origin x="0" y="-167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Shweta" userId="6693a790-fec2-4f1b-bb02-58718b214df8" providerId="ADAL" clId="{3893C443-83D9-4F09-82AD-CCFC7E55D667}"/>
    <pc:docChg chg="modSld">
      <pc:chgData name="Jain, Shweta" userId="6693a790-fec2-4f1b-bb02-58718b214df8" providerId="ADAL" clId="{3893C443-83D9-4F09-82AD-CCFC7E55D667}" dt="2020-04-09T05:15:39.921" v="13" actId="962"/>
      <pc:docMkLst>
        <pc:docMk/>
      </pc:docMkLst>
      <pc:sldChg chg="modSp">
        <pc:chgData name="Jain, Shweta" userId="6693a790-fec2-4f1b-bb02-58718b214df8" providerId="ADAL" clId="{3893C443-83D9-4F09-82AD-CCFC7E55D667}" dt="2020-04-09T05:15:07.683" v="1" actId="962"/>
        <pc:sldMkLst>
          <pc:docMk/>
          <pc:sldMk cId="2249434749" sldId="371"/>
        </pc:sldMkLst>
        <pc:picChg chg="mod">
          <ac:chgData name="Jain, Shweta" userId="6693a790-fec2-4f1b-bb02-58718b214df8" providerId="ADAL" clId="{3893C443-83D9-4F09-82AD-CCFC7E55D667}" dt="2020-04-09T05:15:07.683" v="1" actId="962"/>
          <ac:picMkLst>
            <pc:docMk/>
            <pc:sldMk cId="2249434749" sldId="371"/>
            <ac:picMk id="4" creationId="{00000000-0000-0000-0000-000000000000}"/>
          </ac:picMkLst>
        </pc:picChg>
      </pc:sldChg>
      <pc:sldChg chg="modSp">
        <pc:chgData name="Jain, Shweta" userId="6693a790-fec2-4f1b-bb02-58718b214df8" providerId="ADAL" clId="{3893C443-83D9-4F09-82AD-CCFC7E55D667}" dt="2020-04-09T05:15:39.921" v="13" actId="962"/>
        <pc:sldMkLst>
          <pc:docMk/>
          <pc:sldMk cId="1943984519" sldId="377"/>
        </pc:sldMkLst>
        <pc:picChg chg="mod">
          <ac:chgData name="Jain, Shweta" userId="6693a790-fec2-4f1b-bb02-58718b214df8" providerId="ADAL" clId="{3893C443-83D9-4F09-82AD-CCFC7E55D667}" dt="2020-04-09T05:15:39.921" v="13" actId="962"/>
          <ac:picMkLst>
            <pc:docMk/>
            <pc:sldMk cId="1943984519" sldId="377"/>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9/20/2022</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9/20/2022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Cahokia Courtyard has prominent chimneys, steep and double-pitched roof with shingles and a large overhang, and a wood post support overhang. The courtyard has a French door with a wood panel at the base, a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galerie</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It is an example of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Poteaux</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sur sole construction.</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67470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keeping room of Louis Bolduc has plastered walls and a wood floor. There is a fireplace and two guns are placed above it. It has a dining table with chairs and plates arranged on the table. Windows are made of wood and have curtains. A wooden cupboard and many other pieces of furniture are present in the room.</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350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Klein-</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Naegelin's</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house was constructed using stones or bricks with gable and quoins. Walls are made with cedar timbers, then filled solid with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sun-baked</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adobe brick. The porch across the front of the house has five squared, beveled, wood columns. Windows are double-hung and louvered shutters on the front windows.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79098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Muckleroy</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House has a stone chimney on the end walls. It is a half-story house with low pitched roof. There is a pent roof too. The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Muckleroy</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house is an example of a Dog trot. It is constructed with the log that is evident on the front facade and there is an extended porch for the living area. Lean-to can be seen in the rear for service areas.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45468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94863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west elevation shows a flare-</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eaved</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roof and chimneys. It has rectangular-shaped windows. The south elevation shows the slanting and flat roofs with chimneys. The windows with pediment. The glass windows are on the facade.</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23057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76253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30</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18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floor plan of the hall and parlor house shows the main entry door, then the entry with steep stairs, small casement windows on the right side of the main entry door, a hall, a parlor, an oven,  a central fireplace, a bedroom, a lean-to, kitchen, storage or buttery, another small casement windows in the bedroom, and a rear door.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20793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13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interior is a vernacular and medieval architectural style that has a low ceiling and a large fireplace. There are chairs, and mats placed near the fireplace. Many utensils are arranged. The hall is used for multi-functional purposes.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904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71722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79999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Connecticut or Wethersfield chest is made from oak wood and in a rectangular shape. This chest has a hinged top to access storage, a stylized tulip at the center and a stylized Tudor rose at the left and right side of the chest, a split spindle, stile, rail, boss, and four drawers.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5614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Governor's Palace called Sala had dark wood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vigas</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on the roof and walls were made of adobe or stone and white painted. There were dark wood lintels and a prominent fireplace with a dark wood mantel. The Palace had simply constructed wooden furniture and stone floor.</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1130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2" name="Picture Placeholder 29" descr="Pearson Logo">
            <a:extLst>
              <a:ext uri="{FF2B5EF4-FFF2-40B4-BE49-F238E27FC236}">
                <a16:creationId xmlns:a16="http://schemas.microsoft.com/office/drawing/2014/main" id="{FD62EF5B-C545-4357-A45E-14E5AEEC8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28" y="6432071"/>
            <a:ext cx="905473" cy="273529"/>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6510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9/20/2022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a:extLst>
              <a:ext uri="{FF2B5EF4-FFF2-40B4-BE49-F238E27FC236}">
                <a16:creationId xmlns:a16="http://schemas.microsoft.com/office/drawing/2014/main" id="{818A3041-F3C3-4A82-B689-660382BB67F1}"/>
              </a:ext>
            </a:extLst>
          </p:cNvPr>
          <p:cNvSpPr>
            <a:spLocks noGrp="1"/>
          </p:cNvSpPr>
          <p:nvPr>
            <p:ph sz="quarter" idx="14"/>
          </p:nvPr>
        </p:nvSpPr>
        <p:spPr>
          <a:xfrm>
            <a:off x="6781800" y="1676400"/>
            <a:ext cx="1524000" cy="4191000"/>
          </a:xfrm>
        </p:spPr>
        <p:txBody>
          <a:bodyPr/>
          <a:lstStyle>
            <a:lvl1pPr marL="342900" indent="-342900">
              <a:spcBef>
                <a:spcPts val="600"/>
              </a:spcBef>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0C2373D-106A-4192-835E-E61E5E04D264}"/>
              </a:ext>
            </a:extLst>
          </p:cNvPr>
          <p:cNvSpPr>
            <a:spLocks noGrp="1"/>
          </p:cNvSpPr>
          <p:nvPr>
            <p:ph type="pic" sz="quarter" idx="15"/>
          </p:nvPr>
        </p:nvSpPr>
        <p:spPr>
          <a:xfrm>
            <a:off x="2819400" y="2514600"/>
            <a:ext cx="3581400" cy="2641600"/>
          </a:xfrm>
        </p:spPr>
        <p:txBody>
          <a:bodyPr/>
          <a:lstStyle/>
          <a:p>
            <a:endParaRPr lang="en-US"/>
          </a:p>
        </p:txBody>
      </p:sp>
      <p:sp>
        <p:nvSpPr>
          <p:cNvPr id="6" name="Content Placeholder 5">
            <a:extLst>
              <a:ext uri="{FF2B5EF4-FFF2-40B4-BE49-F238E27FC236}">
                <a16:creationId xmlns:a16="http://schemas.microsoft.com/office/drawing/2014/main" id="{64B64BB5-2EE4-4720-AE5B-CBC328962A2C}"/>
              </a:ext>
            </a:extLst>
          </p:cNvPr>
          <p:cNvSpPr>
            <a:spLocks noGrp="1"/>
          </p:cNvSpPr>
          <p:nvPr>
            <p:ph sz="quarter" idx="16"/>
          </p:nvPr>
        </p:nvSpPr>
        <p:spPr>
          <a:xfrm>
            <a:off x="457200" y="4419600"/>
            <a:ext cx="8229600" cy="5778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253C237-910C-496D-94EB-620CF8D637EA}"/>
              </a:ext>
            </a:extLst>
          </p:cNvPr>
          <p:cNvSpPr>
            <a:spLocks noGrp="1"/>
          </p:cNvSpPr>
          <p:nvPr>
            <p:ph sz="quarter" idx="17"/>
          </p:nvPr>
        </p:nvSpPr>
        <p:spPr>
          <a:xfrm>
            <a:off x="457200" y="5334000"/>
            <a:ext cx="8305800" cy="6540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5854856-0F85-44EF-93EE-37716F54DE92}"/>
              </a:ext>
            </a:extLst>
          </p:cNvPr>
          <p:cNvSpPr>
            <a:spLocks noGrp="1"/>
          </p:cNvSpPr>
          <p:nvPr>
            <p:ph sz="quarter" idx="18"/>
          </p:nvPr>
        </p:nvSpPr>
        <p:spPr>
          <a:xfrm>
            <a:off x="457200" y="5334000"/>
            <a:ext cx="7848600" cy="65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068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9/20/2022</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Tree>
    <p:extLst>
      <p:ext uri="{BB962C8B-B14F-4D97-AF65-F5344CB8AC3E}">
        <p14:creationId xmlns:p14="http://schemas.microsoft.com/office/powerpoint/2010/main" val="94904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9/20/2022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3655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6477000" y="5250482"/>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228600" y="2583164"/>
            <a:ext cx="2666999" cy="614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D2CF9390-FF97-AEA5-07CD-B3F49B609EB3}"/>
              </a:ext>
            </a:extLst>
          </p:cNvPr>
          <p:cNvSpPr>
            <a:spLocks noGrp="1"/>
          </p:cNvSpPr>
          <p:nvPr>
            <p:ph sz="quarter" idx="23"/>
          </p:nvPr>
        </p:nvSpPr>
        <p:spPr>
          <a:xfrm>
            <a:off x="457200" y="3209925"/>
            <a:ext cx="1905000"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022BAB48-B106-897B-2D6E-DBCDE38871F7}"/>
              </a:ext>
            </a:extLst>
          </p:cNvPr>
          <p:cNvSpPr>
            <a:spLocks noGrp="1"/>
          </p:cNvSpPr>
          <p:nvPr>
            <p:ph sz="quarter" idx="24"/>
          </p:nvPr>
        </p:nvSpPr>
        <p:spPr>
          <a:xfrm>
            <a:off x="2895599" y="5029200"/>
            <a:ext cx="2057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9/20/2022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C52D-0197-26D4-13BF-038F9E7BE31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FCBD4EF-A07C-3D2C-83A9-A2CD93143E8C}"/>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38DAEB4-CD85-A9E6-8174-4C63458572CA}"/>
              </a:ext>
            </a:extLst>
          </p:cNvPr>
          <p:cNvSpPr>
            <a:spLocks noGrp="1"/>
          </p:cNvSpPr>
          <p:nvPr>
            <p:ph type="dt" sz="half" idx="11"/>
          </p:nvPr>
        </p:nvSpPr>
        <p:spPr/>
        <p:txBody>
          <a:bodyPr/>
          <a:lstStyle/>
          <a:p>
            <a:fld id="{A9DF6EFB-3F44-496C-A842-1E0B3D3B975A}" type="datetimeFigureOut">
              <a:rPr lang="en-US" smtClean="0"/>
              <a:pPr/>
              <a:t>9/20/2022</a:t>
            </a:fld>
            <a:endParaRPr lang="en-US" dirty="0"/>
          </a:p>
        </p:txBody>
      </p:sp>
      <p:sp>
        <p:nvSpPr>
          <p:cNvPr id="5" name="Slide Number Placeholder 4">
            <a:extLst>
              <a:ext uri="{FF2B5EF4-FFF2-40B4-BE49-F238E27FC236}">
                <a16:creationId xmlns:a16="http://schemas.microsoft.com/office/drawing/2014/main" id="{A7A79495-11BA-B82D-8A07-2DE54580120D}"/>
              </a:ext>
            </a:extLst>
          </p:cNvPr>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Content Placeholder 6">
            <a:extLst>
              <a:ext uri="{FF2B5EF4-FFF2-40B4-BE49-F238E27FC236}">
                <a16:creationId xmlns:a16="http://schemas.microsoft.com/office/drawing/2014/main" id="{F61E2105-F942-D0B6-5888-DCE239155AEC}"/>
              </a:ext>
            </a:extLst>
          </p:cNvPr>
          <p:cNvSpPr>
            <a:spLocks noGrp="1"/>
          </p:cNvSpPr>
          <p:nvPr>
            <p:ph sz="quarter" idx="13"/>
          </p:nvPr>
        </p:nvSpPr>
        <p:spPr>
          <a:xfrm>
            <a:off x="990600" y="1676400"/>
            <a:ext cx="2590800" cy="38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036D9D2C-E1DD-8539-35FE-87585ED19646}"/>
              </a:ext>
            </a:extLst>
          </p:cNvPr>
          <p:cNvSpPr>
            <a:spLocks noGrp="1"/>
          </p:cNvSpPr>
          <p:nvPr>
            <p:ph sz="quarter" idx="14"/>
          </p:nvPr>
        </p:nvSpPr>
        <p:spPr>
          <a:xfrm>
            <a:off x="990600" y="2420938"/>
            <a:ext cx="26670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8352320-8100-48B7-ACA8-7CE0666D9000}"/>
              </a:ext>
            </a:extLst>
          </p:cNvPr>
          <p:cNvSpPr>
            <a:spLocks noGrp="1"/>
          </p:cNvSpPr>
          <p:nvPr>
            <p:ph sz="quarter" idx="15"/>
          </p:nvPr>
        </p:nvSpPr>
        <p:spPr>
          <a:xfrm>
            <a:off x="990600" y="3048000"/>
            <a:ext cx="2590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D0FA9DDA-9D94-25E9-D996-F20F2D8963C4}"/>
              </a:ext>
            </a:extLst>
          </p:cNvPr>
          <p:cNvSpPr>
            <a:spLocks noGrp="1"/>
          </p:cNvSpPr>
          <p:nvPr>
            <p:ph sz="quarter" idx="16"/>
          </p:nvPr>
        </p:nvSpPr>
        <p:spPr>
          <a:xfrm>
            <a:off x="1066800" y="3827463"/>
            <a:ext cx="2514600" cy="51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042FEE97-8E83-B989-92E9-68C06D02D4AE}"/>
              </a:ext>
            </a:extLst>
          </p:cNvPr>
          <p:cNvSpPr>
            <a:spLocks noGrp="1"/>
          </p:cNvSpPr>
          <p:nvPr>
            <p:ph sz="quarter" idx="17"/>
          </p:nvPr>
        </p:nvSpPr>
        <p:spPr>
          <a:xfrm>
            <a:off x="990600" y="4572000"/>
            <a:ext cx="28194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347DA414-3048-4EDC-02D8-8025D041E52E}"/>
              </a:ext>
            </a:extLst>
          </p:cNvPr>
          <p:cNvSpPr>
            <a:spLocks noGrp="1"/>
          </p:cNvSpPr>
          <p:nvPr>
            <p:ph sz="quarter" idx="18"/>
          </p:nvPr>
        </p:nvSpPr>
        <p:spPr>
          <a:xfrm>
            <a:off x="4419600" y="1752600"/>
            <a:ext cx="1916113"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C9B8F25-1053-4B90-E00A-D09D8CD240E3}"/>
              </a:ext>
            </a:extLst>
          </p:cNvPr>
          <p:cNvSpPr>
            <a:spLocks noGrp="1"/>
          </p:cNvSpPr>
          <p:nvPr>
            <p:ph sz="quarter" idx="19"/>
          </p:nvPr>
        </p:nvSpPr>
        <p:spPr>
          <a:xfrm>
            <a:off x="4419600" y="2362200"/>
            <a:ext cx="2133600" cy="43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C7DD4FF1-D2C2-8C43-BE3D-999A5CFCF7B2}"/>
              </a:ext>
            </a:extLst>
          </p:cNvPr>
          <p:cNvSpPr>
            <a:spLocks noGrp="1"/>
          </p:cNvSpPr>
          <p:nvPr>
            <p:ph sz="quarter" idx="20"/>
          </p:nvPr>
        </p:nvSpPr>
        <p:spPr>
          <a:xfrm>
            <a:off x="4419600" y="3030538"/>
            <a:ext cx="2362200" cy="43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86F7BF3F-8554-4E35-EEEA-4423F3FBF4EE}"/>
              </a:ext>
            </a:extLst>
          </p:cNvPr>
          <p:cNvSpPr>
            <a:spLocks noGrp="1"/>
          </p:cNvSpPr>
          <p:nvPr>
            <p:ph sz="quarter" idx="21"/>
          </p:nvPr>
        </p:nvSpPr>
        <p:spPr>
          <a:xfrm>
            <a:off x="4572000" y="3792538"/>
            <a:ext cx="2362200" cy="61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71664E15-6FD9-8A3C-2805-3015F2B0B368}"/>
              </a:ext>
            </a:extLst>
          </p:cNvPr>
          <p:cNvSpPr>
            <a:spLocks noGrp="1"/>
          </p:cNvSpPr>
          <p:nvPr>
            <p:ph sz="quarter" idx="22"/>
          </p:nvPr>
        </p:nvSpPr>
        <p:spPr>
          <a:xfrm>
            <a:off x="4724400" y="4732338"/>
            <a:ext cx="25908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2BBC328D-A962-DB82-F06F-4D6A315A8AA2}"/>
              </a:ext>
            </a:extLst>
          </p:cNvPr>
          <p:cNvSpPr>
            <a:spLocks noGrp="1"/>
          </p:cNvSpPr>
          <p:nvPr>
            <p:ph sz="quarter" idx="23"/>
          </p:nvPr>
        </p:nvSpPr>
        <p:spPr>
          <a:xfrm>
            <a:off x="4724400" y="5603875"/>
            <a:ext cx="28194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32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9/20/2022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24" name="Picture Placeholder 6" descr="Pearson logo">
            <a:extLst>
              <a:ext uri="{FF2B5EF4-FFF2-40B4-BE49-F238E27FC236}">
                <a16:creationId xmlns:a16="http://schemas.microsoft.com/office/drawing/2014/main" id="{5C618CB1-C4AE-A6B9-BE0D-816E20C7A473}"/>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tretch/>
        </p:blipFill>
        <p:spPr>
          <a:xfrm>
            <a:off x="469921" y="6468745"/>
            <a:ext cx="986742" cy="312211"/>
          </a:xfrm>
          <a:prstGeom prst="rect">
            <a:avLst/>
          </a:prstGeom>
        </p:spPr>
      </p:pic>
      <p:sp>
        <p:nvSpPr>
          <p:cNvPr id="25" name="Content Placeholder 2">
            <a:extLst>
              <a:ext uri="{FF2B5EF4-FFF2-40B4-BE49-F238E27FC236}">
                <a16:creationId xmlns:a16="http://schemas.microsoft.com/office/drawing/2014/main" id="{CE6E9891-C4BF-0D4D-5F84-138D2CE320D2}"/>
              </a:ext>
            </a:extLst>
          </p:cNvPr>
          <p:cNvSpPr txBox="1">
            <a:spLocks/>
          </p:cNvSpPr>
          <p:nvPr userDrawn="1"/>
        </p:nvSpPr>
        <p:spPr>
          <a:xfrm>
            <a:off x="3657600" y="6499071"/>
            <a:ext cx="5029200" cy="221018"/>
          </a:xfrm>
          <a:prstGeom prst="rect">
            <a:avLst/>
          </a:prstGeom>
        </p:spPr>
        <p:txBody>
          <a:bodyPr wrap="square" lIns="0" tIns="18000" rIns="0" bIns="18000" anchor="ctr" anchorCtr="0">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78" r:id="rId9"/>
    <p:sldLayoutId id="2147483658" r:id="rId10"/>
    <p:sldLayoutId id="2147483660" r:id="rId11"/>
    <p:sldLayoutId id="2147483651" r:id="rId12"/>
    <p:sldLayoutId id="2147483654" r:id="rId13"/>
    <p:sldLayoutId id="2147483655" r:id="rId14"/>
    <p:sldLayoutId id="2147483670" r:id="rId15"/>
    <p:sldLayoutId id="2147483677" r:id="rId16"/>
    <p:sldLayoutId id="2147483668" r:id="rId17"/>
    <p:sldLayoutId id="2147483675" r:id="rId18"/>
    <p:sldLayoutId id="2147483676" r:id="rId19"/>
    <p:sldLayoutId id="2147483679" r:id="rId20"/>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36"/>
            <a:ext cx="8229600" cy="1144347"/>
          </a:xfrm>
        </p:spPr>
        <p:txBody>
          <a:bodyPr wrap="square" lIns="0" tIns="18000" rIns="0" bIns="18000" anchor="ctr" anchorCtr="0">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89331" y="1404651"/>
            <a:ext cx="8197467" cy="344128"/>
          </a:xfrm>
        </p:spPr>
        <p:txBody>
          <a:bodyPr wrap="square" lIns="0" tIns="18000" rIns="0" bIns="18000" anchor="ctr" anchorCtr="0">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5" name="Picture Placeholder 4" descr="Front Cover: Architecture and Interior Design: An Integrated History to the Present First Edition by Harwood, May and Sherman.">
            <a:extLst>
              <a:ext uri="{FF2B5EF4-FFF2-40B4-BE49-F238E27FC236}">
                <a16:creationId xmlns:a16="http://schemas.microsoft.com/office/drawing/2014/main" id="{C12A97EF-E910-E8B4-7680-5E3BFC77E91B}"/>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tretch/>
        </p:blipFill>
        <p:spPr>
          <a:xfrm>
            <a:off x="477396" y="1906838"/>
            <a:ext cx="3386328" cy="4345229"/>
          </a:xfrm>
          <a:prstGeom prst="rect">
            <a:avLst/>
          </a:prstGeo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88522" y="2854784"/>
            <a:ext cx="4098277" cy="498016"/>
          </a:xfrm>
        </p:spPr>
        <p:txBody>
          <a:bodyPr wrap="square" lIns="0" tIns="18000" rIns="0" bIns="18000" anchor="ctr" anchorCtr="0">
            <a:spAutoFit/>
          </a:bodyPr>
          <a:lstStyle/>
          <a:p>
            <a:pPr marL="0"/>
            <a:r>
              <a:rPr lang="en-US" altLang="en-US" sz="3000" noProof="0" dirty="0">
                <a:latin typeface="Arial" panose="020B0604020202020204" pitchFamily="34" charset="0"/>
                <a:cs typeface="Arial" panose="020B0604020202020204" pitchFamily="34" charset="0"/>
              </a:rPr>
              <a:t>Chapter 16</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88522" y="3581400"/>
            <a:ext cx="4098278" cy="374906"/>
          </a:xfrm>
        </p:spPr>
        <p:txBody>
          <a:bodyPr wrap="square" lIns="0" tIns="18000" rIns="0" bIns="18000" anchor="ctr" anchorCtr="0">
            <a:spAutoFit/>
          </a:bodyPr>
          <a:lstStyle/>
          <a:p>
            <a:pPr marL="0"/>
            <a:r>
              <a:rPr lang="en-US" noProof="0" dirty="0">
                <a:effectLst/>
                <a:latin typeface="Arial" panose="020B0604020202020204" pitchFamily="34" charset="0"/>
                <a:cs typeface="Arial" panose="020B0604020202020204" pitchFamily="34" charset="0"/>
              </a:rPr>
              <a:t>American Colonial</a:t>
            </a:r>
            <a:endParaRPr lang="en-US" altLang="en-US" noProof="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583017" y="4179473"/>
            <a:ext cx="4114800" cy="651905"/>
          </a:xfrm>
        </p:spPr>
        <p:txBody>
          <a:bodyPr wrap="square" lIns="0" tIns="18000" rIns="0" bIns="18000" anchor="ctr" anchorCtr="0">
            <a:spAutoFit/>
          </a:bodyPr>
          <a:lstStyle/>
          <a:p>
            <a:pPr marL="0" indent="0">
              <a:buNone/>
            </a:pPr>
            <a:r>
              <a:rPr lang="en-US" sz="2000" noProof="0" dirty="0">
                <a:effectLst/>
                <a:latin typeface="Arial" panose="020B0604020202020204" pitchFamily="34" charset="0"/>
                <a:cs typeface="Arial" panose="020B0604020202020204" pitchFamily="34" charset="0"/>
              </a:rPr>
              <a:t>England, Spain, France, Germany, and Holland 17th – 19th Centuries</a:t>
            </a:r>
            <a:endParaRPr lang="en-US" altLang="en-US" sz="2000" noProof="0" dirty="0">
              <a:latin typeface="Arial" panose="020B0604020202020204" pitchFamily="34" charset="0"/>
              <a:ea typeface="Verdana" panose="020B0604030504040204" pitchFamily="34" charset="0"/>
              <a:cs typeface="Arial" panose="020B0604020202020204" pitchFamily="34" charset="0"/>
            </a:endParaRPr>
          </a:p>
        </p:txBody>
      </p:sp>
      <p:pic>
        <p:nvPicPr>
          <p:cNvPr id="19" name="Picture Placeholder 6" descr="Pearson Logo">
            <a:extLst>
              <a:ext uri="{FF2B5EF4-FFF2-40B4-BE49-F238E27FC236}">
                <a16:creationId xmlns:a16="http://schemas.microsoft.com/office/drawing/2014/main" id="{97B83008-A94F-7121-3160-A5C6A3B4BD95}"/>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tretch/>
        </p:blipFill>
        <p:spPr>
          <a:xfrm>
            <a:off x="469921" y="6468745"/>
            <a:ext cx="986742" cy="312211"/>
          </a:xfrm>
          <a:prstGeom prst="rect">
            <a:avLst/>
          </a:prstGeom>
        </p:spPr>
      </p:pic>
      <p:sp>
        <p:nvSpPr>
          <p:cNvPr id="3" name="Content Placeholder 2">
            <a:extLst>
              <a:ext uri="{FF2B5EF4-FFF2-40B4-BE49-F238E27FC236}">
                <a16:creationId xmlns:a16="http://schemas.microsoft.com/office/drawing/2014/main" id="{AC8D56D4-8C15-4148-37DB-755B5DD26370}"/>
              </a:ext>
            </a:extLst>
          </p:cNvPr>
          <p:cNvSpPr>
            <a:spLocks noGrp="1"/>
          </p:cNvSpPr>
          <p:nvPr>
            <p:ph sz="quarter" idx="22"/>
          </p:nvPr>
        </p:nvSpPr>
        <p:spPr>
          <a:xfrm>
            <a:off x="3810000" y="6499070"/>
            <a:ext cx="4876800" cy="221018"/>
          </a:xfrm>
        </p:spPr>
        <p:txBody>
          <a:bodyPr tIns="18000" bIns="18000" anchor="ctr" anchorCtr="0">
            <a:spAutoFit/>
          </a:bodyPr>
          <a:lstStyle/>
          <a:p>
            <a:pPr marL="0" indent="0" algn="r">
              <a:buNone/>
            </a:pPr>
            <a:r>
              <a:rPr lang="en-US" altLang="en-US" sz="1200" noProof="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7994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2" y="152400"/>
            <a:ext cx="8222576" cy="590349"/>
          </a:xfrm>
        </p:spPr>
        <p:txBody>
          <a:bodyPr wrap="square" tIns="18000" bIns="18000" anchor="ctr" anchorCtr="0">
            <a:spAutoFit/>
          </a:bodyPr>
          <a:lstStyle/>
          <a:p>
            <a:r>
              <a:rPr lang="en-US" altLang="en-US" noProof="0" dirty="0"/>
              <a:t>16.8</a:t>
            </a:r>
            <a:endParaRPr lang="en-US" sz="3200" noProof="0" dirty="0"/>
          </a:p>
        </p:txBody>
      </p:sp>
      <p:sp>
        <p:nvSpPr>
          <p:cNvPr id="3" name="Content Placeholder 2"/>
          <p:cNvSpPr>
            <a:spLocks noGrp="1"/>
          </p:cNvSpPr>
          <p:nvPr>
            <p:ph sz="quarter" idx="13"/>
          </p:nvPr>
        </p:nvSpPr>
        <p:spPr>
          <a:xfrm>
            <a:off x="460713" y="938709"/>
            <a:ext cx="8226088" cy="651905"/>
          </a:xfrm>
        </p:spPr>
        <p:txBody>
          <a:bodyPr wrap="square" tIns="18000" bIns="18000" anchor="ctr" anchorCtr="0">
            <a:spAutoFit/>
          </a:bodyPr>
          <a:lstStyle/>
          <a:p>
            <a:pPr marL="0" indent="0">
              <a:buNone/>
            </a:pPr>
            <a:r>
              <a:rPr lang="en-US" altLang="en-US" sz="2000" noProof="0" dirty="0"/>
              <a:t>Hall and chamber (Hart Room), Hart House, before 1674; Ipswich, Massachusetts. English Colonial. [Courtesy, Winterthur Museum]</a:t>
            </a:r>
            <a:endParaRPr lang="en-US" sz="2000" b="1" noProof="0" dirty="0">
              <a:latin typeface="Arial" panose="020B0604020202020204" pitchFamily="34" charset="0"/>
              <a:cs typeface="Arial" panose="020B0604020202020204" pitchFamily="34" charset="0"/>
            </a:endParaRPr>
          </a:p>
        </p:txBody>
      </p:sp>
      <p:pic>
        <p:nvPicPr>
          <p:cNvPr id="7" name="Picture Placeholder 6" descr="A hall and chamber (Hart Room) of a Hart House has a bed for sleeping in one corner, chairs, a table on which candles are placed, and a stool for seating.&#10;">
            <a:extLst>
              <a:ext uri="{FF2B5EF4-FFF2-40B4-BE49-F238E27FC236}">
                <a16:creationId xmlns:a16="http://schemas.microsoft.com/office/drawing/2014/main" id="{9E3CFE6F-A8E5-B6CE-EF48-6D874FC06C0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86" t="735" r="1"/>
          <a:stretch/>
        </p:blipFill>
        <p:spPr>
          <a:xfrm>
            <a:off x="1447800" y="1785668"/>
            <a:ext cx="6282560" cy="4469659"/>
          </a:xfrm>
          <a:prstGeom prst="rect">
            <a:avLst/>
          </a:prstGeom>
        </p:spPr>
      </p:pic>
    </p:spTree>
    <p:extLst>
      <p:ext uri="{BB962C8B-B14F-4D97-AF65-F5344CB8AC3E}">
        <p14:creationId xmlns:p14="http://schemas.microsoft.com/office/powerpoint/2010/main" val="181115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2" y="152400"/>
            <a:ext cx="8222576" cy="590349"/>
          </a:xfrm>
        </p:spPr>
        <p:txBody>
          <a:bodyPr wrap="square" tIns="18000" bIns="18000" anchor="ctr" anchorCtr="0">
            <a:spAutoFit/>
          </a:bodyPr>
          <a:lstStyle/>
          <a:p>
            <a:r>
              <a:rPr lang="en-US" altLang="en-US" noProof="0" dirty="0"/>
              <a:t>16.12</a:t>
            </a:r>
            <a:endParaRPr lang="en-US" sz="3200" noProof="0" dirty="0"/>
          </a:p>
        </p:txBody>
      </p:sp>
      <p:sp>
        <p:nvSpPr>
          <p:cNvPr id="3" name="Content Placeholder 2"/>
          <p:cNvSpPr>
            <a:spLocks noGrp="1"/>
          </p:cNvSpPr>
          <p:nvPr>
            <p:ph sz="quarter" idx="13"/>
          </p:nvPr>
        </p:nvSpPr>
        <p:spPr>
          <a:xfrm>
            <a:off x="460713" y="938709"/>
            <a:ext cx="8226088" cy="651905"/>
          </a:xfrm>
        </p:spPr>
        <p:txBody>
          <a:bodyPr wrap="square" tIns="18000" bIns="18000" anchor="ctr" anchorCtr="0">
            <a:spAutoFit/>
          </a:bodyPr>
          <a:lstStyle/>
          <a:p>
            <a:pPr marL="0" indent="0">
              <a:buNone/>
            </a:pPr>
            <a:r>
              <a:rPr lang="en-US" altLang="en-US" sz="2000" noProof="0" dirty="0"/>
              <a:t>Carver chair, late 17th century; New Haven County, Connecticut. English Colonial.</a:t>
            </a:r>
            <a:endParaRPr lang="en-US" sz="2000" b="1" noProof="0" dirty="0">
              <a:latin typeface="Arial" panose="020B0604020202020204" pitchFamily="34" charset="0"/>
              <a:cs typeface="Arial" panose="020B0604020202020204" pitchFamily="34" charset="0"/>
            </a:endParaRPr>
          </a:p>
        </p:txBody>
      </p:sp>
      <p:pic>
        <p:nvPicPr>
          <p:cNvPr id="8" name="Picture Placeholder 7" descr="A carver chair is made of wood and rectangular. The back contains three vertical spindles and is topped with decorative finials. The armrests have a carved design and the four legs are connected through a stretcher.&#10;">
            <a:extLst>
              <a:ext uri="{FF2B5EF4-FFF2-40B4-BE49-F238E27FC236}">
                <a16:creationId xmlns:a16="http://schemas.microsoft.com/office/drawing/2014/main" id="{56068369-092E-00A5-0E7E-A35AEBC307D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761" t="601" b="1"/>
          <a:stretch/>
        </p:blipFill>
        <p:spPr>
          <a:xfrm>
            <a:off x="3200400" y="1777042"/>
            <a:ext cx="2871958" cy="4431564"/>
          </a:xfrm>
          <a:prstGeom prst="rect">
            <a:avLst/>
          </a:prstGeom>
        </p:spPr>
      </p:pic>
    </p:spTree>
    <p:extLst>
      <p:ext uri="{BB962C8B-B14F-4D97-AF65-F5344CB8AC3E}">
        <p14:creationId xmlns:p14="http://schemas.microsoft.com/office/powerpoint/2010/main" val="261592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2" y="152400"/>
            <a:ext cx="8222576" cy="590349"/>
          </a:xfrm>
        </p:spPr>
        <p:txBody>
          <a:bodyPr wrap="square" tIns="18000" bIns="18000" anchor="ctr" anchorCtr="0">
            <a:spAutoFit/>
          </a:bodyPr>
          <a:lstStyle/>
          <a:p>
            <a:r>
              <a:rPr lang="en-US" altLang="en-US" noProof="0" dirty="0"/>
              <a:t>16.13</a:t>
            </a:r>
            <a:endParaRPr lang="en-US" sz="3200" noProof="0" dirty="0"/>
          </a:p>
        </p:txBody>
      </p:sp>
      <p:sp>
        <p:nvSpPr>
          <p:cNvPr id="3" name="Content Placeholder 2"/>
          <p:cNvSpPr>
            <a:spLocks noGrp="1"/>
          </p:cNvSpPr>
          <p:nvPr>
            <p:ph sz="quarter" idx="13"/>
          </p:nvPr>
        </p:nvSpPr>
        <p:spPr>
          <a:xfrm>
            <a:off x="460713" y="938709"/>
            <a:ext cx="8226088" cy="651905"/>
          </a:xfrm>
        </p:spPr>
        <p:txBody>
          <a:bodyPr wrap="square" tIns="18000" bIns="18000" anchor="ctr" anchorCtr="0">
            <a:spAutoFit/>
          </a:bodyPr>
          <a:lstStyle/>
          <a:p>
            <a:pPr marL="0" indent="0">
              <a:buNone/>
            </a:pPr>
            <a:r>
              <a:rPr lang="en-US" altLang="en-US" sz="2000" noProof="0" dirty="0"/>
              <a:t>Connecticut or Wethersfield chest; 17th century; Hartford, Connecticut. English Colonial.</a:t>
            </a:r>
            <a:endParaRPr lang="en-US" sz="2000" b="1" noProof="0" dirty="0">
              <a:latin typeface="Arial" panose="020B0604020202020204" pitchFamily="34" charset="0"/>
              <a:cs typeface="Arial" panose="020B0604020202020204" pitchFamily="34" charset="0"/>
            </a:endParaRPr>
          </a:p>
        </p:txBody>
      </p:sp>
      <p:pic>
        <p:nvPicPr>
          <p:cNvPr id="7" name="Picture Placeholder 6" descr="Connecticut or Wethersfield chest.&#10;Long description is available in notes, press F6.">
            <a:extLst>
              <a:ext uri="{FF2B5EF4-FFF2-40B4-BE49-F238E27FC236}">
                <a16:creationId xmlns:a16="http://schemas.microsoft.com/office/drawing/2014/main" id="{AA51572D-1B66-715A-2827-CF0420075BBA}"/>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34" t="692" b="1"/>
          <a:stretch/>
        </p:blipFill>
        <p:spPr>
          <a:xfrm>
            <a:off x="966158" y="1794294"/>
            <a:ext cx="7259293" cy="4540354"/>
          </a:xfrm>
          <a:prstGeom prst="rect">
            <a:avLst/>
          </a:prstGeom>
        </p:spPr>
      </p:pic>
    </p:spTree>
    <p:extLst>
      <p:ext uri="{BB962C8B-B14F-4D97-AF65-F5344CB8AC3E}">
        <p14:creationId xmlns:p14="http://schemas.microsoft.com/office/powerpoint/2010/main" val="18001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cap="none" noProof="0" dirty="0"/>
              <a:t>Spain: Concepts, Motifs, Architecture</a:t>
            </a:r>
            <a:endParaRPr lang="en-US" noProof="0" dirty="0"/>
          </a:p>
        </p:txBody>
      </p:sp>
      <p:sp>
        <p:nvSpPr>
          <p:cNvPr id="3" name="Content Placeholder 2"/>
          <p:cNvSpPr>
            <a:spLocks noGrp="1"/>
          </p:cNvSpPr>
          <p:nvPr>
            <p:ph idx="1"/>
          </p:nvPr>
        </p:nvSpPr>
        <p:spPr>
          <a:xfrm>
            <a:off x="465826" y="904352"/>
            <a:ext cx="8229600" cy="4376001"/>
          </a:xfrm>
        </p:spPr>
        <p:txBody>
          <a:bodyPr tIns="18000" bIns="18000">
            <a:spAutoFit/>
          </a:bodyPr>
          <a:lstStyle/>
          <a:p>
            <a:pPr marL="342000">
              <a:spcBef>
                <a:spcPts val="600"/>
              </a:spcBef>
            </a:pPr>
            <a:r>
              <a:rPr lang="en-US" altLang="en-US" sz="2200" noProof="0" dirty="0">
                <a:ea typeface="ＭＳ Ｐゴシック" panose="020B0600070205080204" pitchFamily="34" charset="-128"/>
              </a:rPr>
              <a:t>Impressive buildings establish, emphasize authority &amp; power</a:t>
            </a:r>
          </a:p>
          <a:p>
            <a:pPr marL="796914" lvl="1"/>
            <a:r>
              <a:rPr lang="en-US" altLang="en-US" sz="2200" noProof="0" dirty="0">
                <a:ea typeface="ＭＳ Ｐゴシック" panose="020B0600070205080204" pitchFamily="34" charset="-128"/>
              </a:rPr>
              <a:t>More influences from Spanish Renaissance &amp; Baroque</a:t>
            </a:r>
          </a:p>
          <a:p>
            <a:pPr marL="796914" lvl="1"/>
            <a:r>
              <a:rPr lang="en-US" altLang="en-US" sz="2200" noProof="0" dirty="0">
                <a:ea typeface="ＭＳ Ｐゴシック" panose="020B0600070205080204" pitchFamily="34" charset="-128"/>
              </a:rPr>
              <a:t>More provincial, adapted to local conditions, labor forces, materials </a:t>
            </a:r>
          </a:p>
          <a:p>
            <a:pPr marL="342000">
              <a:spcBef>
                <a:spcPts val="600"/>
              </a:spcBef>
            </a:pPr>
            <a:r>
              <a:rPr lang="en-US" altLang="en-US" sz="2200" noProof="0" dirty="0">
                <a:ea typeface="ＭＳ Ｐゴシック" panose="020B0600070205080204" pitchFamily="34" charset="-128"/>
              </a:rPr>
              <a:t>Motifs—Spanish Renaissance &amp; Baroque, Native American </a:t>
            </a:r>
          </a:p>
          <a:p>
            <a:pPr marL="342000">
              <a:spcBef>
                <a:spcPts val="600"/>
              </a:spcBef>
            </a:pPr>
            <a:r>
              <a:rPr lang="en-US" altLang="en-US" sz="2200" noProof="0" dirty="0">
                <a:ea typeface="ＭＳ Ｐゴシック" panose="020B0600070205080204" pitchFamily="34" charset="-128"/>
              </a:rPr>
              <a:t>Architecture—missions &amp; churches main survivors</a:t>
            </a:r>
          </a:p>
          <a:p>
            <a:pPr marL="796914" lvl="1"/>
            <a:r>
              <a:rPr lang="en-US" altLang="en-US" sz="2200" noProof="0" dirty="0">
                <a:ea typeface="ＭＳ Ｐゴシック" panose="020B0600070205080204" pitchFamily="34" charset="-128"/>
              </a:rPr>
              <a:t>Built to impress new converts</a:t>
            </a:r>
          </a:p>
          <a:p>
            <a:pPr marL="796914" lvl="1"/>
            <a:r>
              <a:rPr lang="en-US" altLang="en-US" sz="2200" noProof="0" dirty="0">
                <a:ea typeface="ＭＳ Ｐゴシック" panose="020B0600070205080204" pitchFamily="34" charset="-128"/>
              </a:rPr>
              <a:t>Unornamented adobe (Southwestern U.S.) to domed &amp; vaulted stone with decorative portals (Texas, Arizona)</a:t>
            </a:r>
          </a:p>
          <a:p>
            <a:pPr marL="342000">
              <a:spcBef>
                <a:spcPts val="600"/>
              </a:spcBef>
            </a:pPr>
            <a:r>
              <a:rPr lang="en-US" altLang="en-US" sz="2200" noProof="0" dirty="0">
                <a:ea typeface="ＭＳ Ｐゴシック" panose="020B0600070205080204" pitchFamily="34" charset="-128"/>
              </a:rPr>
              <a:t>Houses for protection from climate &amp; attack instead of style</a:t>
            </a:r>
          </a:p>
          <a:p>
            <a:pPr marL="342000">
              <a:spcBef>
                <a:spcPts val="600"/>
              </a:spcBef>
            </a:pPr>
            <a:r>
              <a:rPr lang="en-US" altLang="en-US" sz="2200" noProof="0" dirty="0">
                <a:ea typeface="ＭＳ Ｐゴシック" panose="020B0600070205080204" pitchFamily="34" charset="-128"/>
              </a:rPr>
              <a:t>Materials, construction unlike Spain but similar characteristics</a:t>
            </a:r>
          </a:p>
        </p:txBody>
      </p:sp>
    </p:spTree>
    <p:extLst>
      <p:ext uri="{BB962C8B-B14F-4D97-AF65-F5344CB8AC3E}">
        <p14:creationId xmlns:p14="http://schemas.microsoft.com/office/powerpoint/2010/main" val="325881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2D7CC90-F812-DF09-33BB-886BC4265BDF}"/>
              </a:ext>
            </a:extLst>
          </p:cNvPr>
          <p:cNvSpPr>
            <a:spLocks noGrp="1"/>
          </p:cNvSpPr>
          <p:nvPr>
            <p:ph type="title"/>
          </p:nvPr>
        </p:nvSpPr>
        <p:spPr>
          <a:xfrm>
            <a:off x="471600" y="154048"/>
            <a:ext cx="8215200" cy="590349"/>
          </a:xfrm>
        </p:spPr>
        <p:txBody>
          <a:bodyPr tIns="18000" bIns="18000" anchor="ctr" anchorCtr="0">
            <a:spAutoFit/>
          </a:bodyPr>
          <a:lstStyle/>
          <a:p>
            <a:pPr>
              <a:spcBef>
                <a:spcPts val="0"/>
              </a:spcBef>
              <a:buClr>
                <a:srgbClr val="007FA3"/>
              </a:buClr>
            </a:pPr>
            <a:r>
              <a:rPr lang="en-US" altLang="en-US" noProof="0" dirty="0">
                <a:cs typeface="Times New Roman"/>
                <a:sym typeface="Times New Roman"/>
              </a:rPr>
              <a:t>16.16</a:t>
            </a:r>
            <a:endParaRPr lang="en-US" noProof="0" dirty="0">
              <a:cs typeface="Times New Roman"/>
              <a:sym typeface="Times New Roman"/>
            </a:endParaRPr>
          </a:p>
        </p:txBody>
      </p:sp>
      <p:sp>
        <p:nvSpPr>
          <p:cNvPr id="14" name="Content Placeholder 13">
            <a:extLst>
              <a:ext uri="{FF2B5EF4-FFF2-40B4-BE49-F238E27FC236}">
                <a16:creationId xmlns:a16="http://schemas.microsoft.com/office/drawing/2014/main" id="{6D0DF851-FDD7-E09A-D14F-1A62E1899009}"/>
              </a:ext>
            </a:extLst>
          </p:cNvPr>
          <p:cNvSpPr>
            <a:spLocks noGrp="1"/>
          </p:cNvSpPr>
          <p:nvPr>
            <p:ph sz="quarter" idx="13"/>
          </p:nvPr>
        </p:nvSpPr>
        <p:spPr>
          <a:xfrm>
            <a:off x="468000" y="948295"/>
            <a:ext cx="8222400" cy="651905"/>
          </a:xfrm>
        </p:spPr>
        <p:txBody>
          <a:bodyPr wrap="square" tIns="18000" bIns="18000" anchor="ctr" anchorCtr="0">
            <a:spAutoFit/>
          </a:bodyPr>
          <a:lstStyle/>
          <a:p>
            <a:pPr marL="0" indent="0">
              <a:spcBef>
                <a:spcPts val="600"/>
              </a:spcBef>
              <a:buNone/>
            </a:pPr>
            <a:r>
              <a:rPr lang="en-US" sz="2000" noProof="0" dirty="0">
                <a:latin typeface="Arial" panose="020B0604020202020204" pitchFamily="34" charset="0"/>
                <a:cs typeface="Arial" panose="020B0604020202020204" pitchFamily="34" charset="0"/>
              </a:rPr>
              <a:t>San Xavier del Bac, 1767-1797; near Tucson, Arizona; Ignacio </a:t>
            </a:r>
            <a:r>
              <a:rPr lang="en-US" sz="2000" noProof="0" dirty="0" err="1">
                <a:latin typeface="Arial" panose="020B0604020202020204" pitchFamily="34" charset="0"/>
                <a:cs typeface="Arial" panose="020B0604020202020204" pitchFamily="34" charset="0"/>
              </a:rPr>
              <a:t>Gaoma</a:t>
            </a:r>
            <a:r>
              <a:rPr lang="en-US" sz="2000" noProof="0" dirty="0">
                <a:latin typeface="Arial" panose="020B0604020202020204" pitchFamily="34" charset="0"/>
                <a:cs typeface="Arial" panose="020B0604020202020204" pitchFamily="34" charset="0"/>
              </a:rPr>
              <a:t>. Spanish Colonial.</a:t>
            </a:r>
          </a:p>
        </p:txBody>
      </p:sp>
      <p:pic>
        <p:nvPicPr>
          <p:cNvPr id="5" name="Picture Placeholder 4" descr="San Xavier del Bac has an asymmetrical building structure. It has a cupola with towers on the top. The chimney is on the corner. The towers have arched windows.&#10;">
            <a:extLst>
              <a:ext uri="{FF2B5EF4-FFF2-40B4-BE49-F238E27FC236}">
                <a16:creationId xmlns:a16="http://schemas.microsoft.com/office/drawing/2014/main" id="{5445B90F-A539-42EA-B743-1DC0024A7E0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3750" y="1753303"/>
            <a:ext cx="7556500" cy="3797300"/>
          </a:xfrm>
          <a:prstGeom prst="rect">
            <a:avLst/>
          </a:prstGeom>
        </p:spPr>
      </p:pic>
      <p:sp>
        <p:nvSpPr>
          <p:cNvPr id="16" name="Content Placeholder 15">
            <a:extLst>
              <a:ext uri="{FF2B5EF4-FFF2-40B4-BE49-F238E27FC236}">
                <a16:creationId xmlns:a16="http://schemas.microsoft.com/office/drawing/2014/main" id="{061AB548-3AEB-6A71-2E16-751B3A2E1A5D}"/>
              </a:ext>
            </a:extLst>
          </p:cNvPr>
          <p:cNvSpPr>
            <a:spLocks noGrp="1"/>
          </p:cNvSpPr>
          <p:nvPr>
            <p:ph sz="quarter" idx="15"/>
          </p:nvPr>
        </p:nvSpPr>
        <p:spPr>
          <a:xfrm>
            <a:off x="468000" y="5813627"/>
            <a:ext cx="8222400" cy="282573"/>
          </a:xfrm>
        </p:spPr>
        <p:txBody>
          <a:bodyPr wrap="square" tIns="18000" bIns="18000" anchor="ctr" anchorCtr="0">
            <a:spAutoFit/>
          </a:bodyPr>
          <a:lstStyle/>
          <a:p>
            <a:pPr marL="0" indent="0">
              <a:spcBef>
                <a:spcPts val="600"/>
              </a:spcBef>
              <a:buNone/>
            </a:pPr>
            <a:r>
              <a:rPr lang="en-US" sz="1600" noProof="0" dirty="0">
                <a:latin typeface="Arial" panose="020B0604020202020204" pitchFamily="34" charset="0"/>
                <a:cs typeface="Arial" panose="020B0604020202020204" pitchFamily="34" charset="0"/>
              </a:rPr>
              <a:t>*[Substitute image]</a:t>
            </a:r>
          </a:p>
        </p:txBody>
      </p:sp>
    </p:spTree>
    <p:extLst>
      <p:ext uri="{BB962C8B-B14F-4D97-AF65-F5344CB8AC3E}">
        <p14:creationId xmlns:p14="http://schemas.microsoft.com/office/powerpoint/2010/main" val="116850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51555"/>
            <a:ext cx="8216155" cy="590349"/>
          </a:xfrm>
        </p:spPr>
        <p:txBody>
          <a:bodyPr wrap="square" tIns="18000" bIns="18000" anchor="ctr" anchorCtr="0">
            <a:spAutoFit/>
          </a:bodyPr>
          <a:lstStyle/>
          <a:p>
            <a:r>
              <a:rPr lang="en-US" altLang="en-US" noProof="0" dirty="0"/>
              <a:t>16.17</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91464"/>
            <a:ext cx="8220635" cy="528794"/>
          </a:xfrm>
        </p:spPr>
        <p:txBody>
          <a:bodyPr wrap="square" tIns="18000" bIns="18000" anchor="ctr" anchorCtr="0">
            <a:spAutoFit/>
          </a:bodyPr>
          <a:lstStyle/>
          <a:p>
            <a:pPr marL="0" indent="0">
              <a:buNone/>
            </a:pPr>
            <a:r>
              <a:rPr lang="en-US" altLang="en-US" sz="1600" noProof="0" dirty="0">
                <a:latin typeface="Arial" panose="020B0604020202020204" pitchFamily="34" charset="0"/>
                <a:cs typeface="Arial" panose="020B0604020202020204" pitchFamily="34" charset="0"/>
              </a:rPr>
              <a:t>Sand Diego de Alcala Basilica and nave, 1774, rebuilt in 1803, 1812; Sand Diego, California. This was the first mission to be built in California. Spanish Colonial.</a:t>
            </a:r>
            <a:endParaRPr lang="en-US" sz="1600" noProof="0" dirty="0">
              <a:latin typeface="Arial" panose="020B0604020202020204" pitchFamily="34" charset="0"/>
              <a:cs typeface="Arial" panose="020B0604020202020204" pitchFamily="34" charset="0"/>
            </a:endParaRPr>
          </a:p>
        </p:txBody>
      </p:sp>
      <p:pic>
        <p:nvPicPr>
          <p:cNvPr id="8" name="Picture Placeholder 7" descr="The interior of Sand Diego de Alcala Basilica has a long narrow hall stretching from the main entrance to the chancel. The cross sign is placed at the center of the hall and rows of chairs are arranged facing the altar.&#10;">
            <a:extLst>
              <a:ext uri="{FF2B5EF4-FFF2-40B4-BE49-F238E27FC236}">
                <a16:creationId xmlns:a16="http://schemas.microsoft.com/office/drawing/2014/main" id="{CC49FF58-AEF2-4232-396C-31E60C64DA0F}"/>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184" t="669"/>
          <a:stretch/>
        </p:blipFill>
        <p:spPr>
          <a:xfrm>
            <a:off x="1026542" y="1802920"/>
            <a:ext cx="2998317" cy="4485383"/>
          </a:xfrm>
          <a:prstGeom prst="rect">
            <a:avLst/>
          </a:prstGeom>
        </p:spPr>
      </p:pic>
      <p:pic>
        <p:nvPicPr>
          <p:cNvPr id="13" name="Picture Placeholder 12" descr="Sand Diego de Alcala Basilica is in the shape of a quadrangle. There is three floored tower that has bells in them. The door is round-arched.&#10;">
            <a:extLst>
              <a:ext uri="{FF2B5EF4-FFF2-40B4-BE49-F238E27FC236}">
                <a16:creationId xmlns:a16="http://schemas.microsoft.com/office/drawing/2014/main" id="{E8FEAAF5-E890-847D-E54E-9F0FC23C44E4}"/>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027" t="1733" b="-1"/>
          <a:stretch/>
        </p:blipFill>
        <p:spPr>
          <a:xfrm>
            <a:off x="4641011" y="2605177"/>
            <a:ext cx="3987704" cy="2508466"/>
          </a:xfrm>
          <a:prstGeom prst="rect">
            <a:avLst/>
          </a:prstGeom>
        </p:spPr>
      </p:pic>
    </p:spTree>
    <p:extLst>
      <p:ext uri="{BB962C8B-B14F-4D97-AF65-F5344CB8AC3E}">
        <p14:creationId xmlns:p14="http://schemas.microsoft.com/office/powerpoint/2010/main" val="50809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1053"/>
            <a:ext cx="8229600" cy="1144347"/>
          </a:xfrm>
        </p:spPr>
        <p:txBody>
          <a:bodyPr tIns="18000" bIns="18000">
            <a:spAutoFit/>
          </a:bodyPr>
          <a:lstStyle/>
          <a:p>
            <a:r>
              <a:rPr lang="en-US" cap="none" noProof="0" dirty="0"/>
              <a:t>Interiors, Furnishings, Decorative Arts </a:t>
            </a:r>
            <a:r>
              <a:rPr lang="en-US" sz="2800" cap="none" noProof="0" dirty="0"/>
              <a:t>(2 of 5)</a:t>
            </a:r>
            <a:endParaRPr lang="en-US" sz="2800" noProof="0" dirty="0"/>
          </a:p>
        </p:txBody>
      </p:sp>
      <p:sp>
        <p:nvSpPr>
          <p:cNvPr id="3" name="Content Placeholder 2"/>
          <p:cNvSpPr>
            <a:spLocks noGrp="1"/>
          </p:cNvSpPr>
          <p:nvPr>
            <p:ph idx="1"/>
          </p:nvPr>
        </p:nvSpPr>
        <p:spPr>
          <a:xfrm>
            <a:off x="465826" y="1443967"/>
            <a:ext cx="8229600" cy="4529889"/>
          </a:xfrm>
        </p:spPr>
        <p:txBody>
          <a:bodyPr tIns="18000" bIns="18000">
            <a:spAutoFit/>
          </a:bodyPr>
          <a:lstStyle/>
          <a:p>
            <a:pPr marL="342000">
              <a:spcBef>
                <a:spcPts val="600"/>
              </a:spcBef>
            </a:pPr>
            <a:r>
              <a:rPr lang="en-US" altLang="en-US" sz="2200" noProof="0" dirty="0">
                <a:ea typeface="ＭＳ Ｐゴシック" panose="020B0600070205080204" pitchFamily="34" charset="-128"/>
              </a:rPr>
              <a:t>Interiors—contrast of colors, shapes, light, dark</a:t>
            </a:r>
          </a:p>
          <a:p>
            <a:pPr marL="342000">
              <a:spcBef>
                <a:spcPts val="600"/>
              </a:spcBef>
            </a:pPr>
            <a:r>
              <a:rPr lang="en-US" altLang="en-US" sz="2200" noProof="0" dirty="0">
                <a:ea typeface="ＭＳ Ｐゴシック" panose="020B0600070205080204" pitchFamily="34" charset="-128"/>
              </a:rPr>
              <a:t>Churches—plain exterior, richly decorated interiors</a:t>
            </a:r>
          </a:p>
          <a:p>
            <a:pPr marL="796914" lvl="1"/>
            <a:r>
              <a:rPr lang="en-US" altLang="en-US" sz="2200" noProof="0" dirty="0">
                <a:ea typeface="ＭＳ Ｐゴシック" panose="020B0600070205080204" pitchFamily="34" charset="-128"/>
              </a:rPr>
              <a:t>Baroque devices, light; sculpture; &amp; paintings to impress</a:t>
            </a:r>
          </a:p>
          <a:p>
            <a:pPr marL="342000">
              <a:spcBef>
                <a:spcPts val="600"/>
              </a:spcBef>
            </a:pPr>
            <a:r>
              <a:rPr lang="en-US" altLang="en-US" sz="2200" noProof="0" dirty="0">
                <a:ea typeface="ＭＳ Ｐゴシック" panose="020B0600070205080204" pitchFamily="34" charset="-128"/>
              </a:rPr>
              <a:t>Domestic—white-washed walls, dark wood trim &amp; floor</a:t>
            </a:r>
          </a:p>
          <a:p>
            <a:pPr marL="796914" lvl="1"/>
            <a:r>
              <a:rPr lang="en-US" altLang="en-US" sz="2200" noProof="0" dirty="0">
                <a:ea typeface="ＭＳ Ｐゴシック" panose="020B0600070205080204" pitchFamily="34" charset="-128"/>
              </a:rPr>
              <a:t>Sparsely but luxuriously &amp; colorfully furnished</a:t>
            </a:r>
          </a:p>
          <a:p>
            <a:pPr marL="342000">
              <a:spcBef>
                <a:spcPts val="600"/>
              </a:spcBef>
            </a:pPr>
            <a:r>
              <a:rPr lang="en-US" altLang="en-US" sz="2200" noProof="0" dirty="0">
                <a:ea typeface="ＭＳ Ｐゴシック" panose="020B0600070205080204" pitchFamily="34" charset="-128"/>
              </a:rPr>
              <a:t>Furniture—Spanish prototypes but cruder, provincial</a:t>
            </a:r>
          </a:p>
          <a:p>
            <a:pPr marL="796914" lvl="1"/>
            <a:r>
              <a:rPr lang="en-US" altLang="en-US" sz="2200" noProof="0" dirty="0">
                <a:ea typeface="ＭＳ Ｐゴシック" panose="020B0600070205080204" pitchFamily="34" charset="-128"/>
              </a:rPr>
              <a:t>Some brought from Spain, some made locally</a:t>
            </a:r>
          </a:p>
          <a:p>
            <a:pPr marL="796914" lvl="1"/>
            <a:r>
              <a:rPr lang="en-US" altLang="en-US" sz="2200" noProof="0" dirty="0">
                <a:ea typeface="ＭＳ Ｐゴシック" panose="020B0600070205080204" pitchFamily="34" charset="-128"/>
              </a:rPr>
              <a:t>Local woods, board construction</a:t>
            </a:r>
          </a:p>
          <a:p>
            <a:pPr marL="796914" lvl="1"/>
            <a:r>
              <a:rPr lang="en-US" altLang="en-US" sz="2200" noProof="0" dirty="0">
                <a:ea typeface="ＭＳ Ｐゴシック" panose="020B0600070205080204" pitchFamily="34" charset="-128"/>
              </a:rPr>
              <a:t>Simple form, rectilinear supports</a:t>
            </a:r>
          </a:p>
          <a:p>
            <a:pPr marL="796914" lvl="1"/>
            <a:r>
              <a:rPr lang="en-US" altLang="en-US" sz="2200" noProof="0" dirty="0">
                <a:ea typeface="ＭＳ Ｐゴシック" panose="020B0600070205080204" pitchFamily="34" charset="-128"/>
              </a:rPr>
              <a:t>Simple painted or carved decoration</a:t>
            </a:r>
          </a:p>
          <a:p>
            <a:pPr marL="796914" lvl="1"/>
            <a:r>
              <a:rPr lang="en-US" altLang="en-US" sz="2200" noProof="0" dirty="0">
                <a:ea typeface="ＭＳ Ｐゴシック" panose="020B0600070205080204" pitchFamily="34" charset="-128"/>
              </a:rPr>
              <a:t>Spindles carved instead of turned</a:t>
            </a:r>
          </a:p>
        </p:txBody>
      </p:sp>
    </p:spTree>
    <p:extLst>
      <p:ext uri="{BB962C8B-B14F-4D97-AF65-F5344CB8AC3E}">
        <p14:creationId xmlns:p14="http://schemas.microsoft.com/office/powerpoint/2010/main" val="163936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16.20</a:t>
            </a:r>
            <a:endParaRPr lang="en-US" sz="3200" noProof="0" dirty="0"/>
          </a:p>
        </p:txBody>
      </p:sp>
      <p:sp>
        <p:nvSpPr>
          <p:cNvPr id="3" name="Content Placeholder 2"/>
          <p:cNvSpPr>
            <a:spLocks noGrp="1"/>
          </p:cNvSpPr>
          <p:nvPr>
            <p:ph sz="quarter" idx="13"/>
          </p:nvPr>
        </p:nvSpPr>
        <p:spPr>
          <a:xfrm>
            <a:off x="464223" y="944544"/>
            <a:ext cx="8222577" cy="344128"/>
          </a:xfrm>
        </p:spPr>
        <p:txBody>
          <a:bodyPr wrap="square" tIns="18000" bIns="18000" anchor="ctr">
            <a:spAutoFit/>
          </a:bodyPr>
          <a:lstStyle/>
          <a:p>
            <a:pPr marL="0" indent="0">
              <a:buNone/>
            </a:pPr>
            <a:r>
              <a:rPr lang="en-US" altLang="en-US" sz="2000" noProof="0" dirty="0"/>
              <a:t>Sala, Governor’s Palace, 1749; San Antonio, Texas. Spanish Colonial.</a:t>
            </a:r>
            <a:endParaRPr lang="en-US" sz="2000" b="1" noProof="0" dirty="0">
              <a:latin typeface="Arial" panose="020B0604020202020204" pitchFamily="34" charset="0"/>
              <a:cs typeface="Arial" panose="020B0604020202020204" pitchFamily="34" charset="0"/>
            </a:endParaRPr>
          </a:p>
        </p:txBody>
      </p:sp>
      <p:pic>
        <p:nvPicPr>
          <p:cNvPr id="8" name="Picture Placeholder 7" descr="An image illustrates Sala, Governor’s Palace.&#10;Long description is available in notes, press F6.">
            <a:extLst>
              <a:ext uri="{FF2B5EF4-FFF2-40B4-BE49-F238E27FC236}">
                <a16:creationId xmlns:a16="http://schemas.microsoft.com/office/drawing/2014/main" id="{9D59AA0D-6722-1B7B-803C-4C95EED25BB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14" t="1303"/>
          <a:stretch/>
        </p:blipFill>
        <p:spPr>
          <a:xfrm>
            <a:off x="879894" y="1820174"/>
            <a:ext cx="7435577" cy="3597999"/>
          </a:xfrm>
          <a:prstGeom prst="rect">
            <a:avLst/>
          </a:prstGeom>
        </p:spPr>
      </p:pic>
    </p:spTree>
    <p:extLst>
      <p:ext uri="{BB962C8B-B14F-4D97-AF65-F5344CB8AC3E}">
        <p14:creationId xmlns:p14="http://schemas.microsoft.com/office/powerpoint/2010/main" val="106403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61603"/>
            <a:ext cx="8229600" cy="590349"/>
          </a:xfrm>
        </p:spPr>
        <p:txBody>
          <a:bodyPr tIns="18000" bIns="18000">
            <a:spAutoFit/>
          </a:bodyPr>
          <a:lstStyle/>
          <a:p>
            <a:r>
              <a:rPr lang="en-US" cap="none" noProof="0" dirty="0"/>
              <a:t>France: Concepts &amp; Architecture</a:t>
            </a:r>
            <a:endParaRPr lang="en-US" noProof="0" dirty="0"/>
          </a:p>
        </p:txBody>
      </p:sp>
      <p:sp>
        <p:nvSpPr>
          <p:cNvPr id="3" name="Content Placeholder 2"/>
          <p:cNvSpPr>
            <a:spLocks noGrp="1"/>
          </p:cNvSpPr>
          <p:nvPr>
            <p:ph idx="1"/>
          </p:nvPr>
        </p:nvSpPr>
        <p:spPr>
          <a:xfrm>
            <a:off x="465826" y="904352"/>
            <a:ext cx="8229600" cy="4637611"/>
          </a:xfrm>
        </p:spPr>
        <p:txBody>
          <a:bodyPr tIns="18000" bIns="18000">
            <a:spAutoFit/>
          </a:bodyPr>
          <a:lstStyle/>
          <a:p>
            <a:pPr>
              <a:spcBef>
                <a:spcPts val="600"/>
              </a:spcBef>
            </a:pPr>
            <a:r>
              <a:rPr lang="en-US" altLang="en-US" sz="2200" noProof="0" dirty="0">
                <a:ea typeface="ＭＳ Ｐゴシック" panose="020B0600070205080204" pitchFamily="34" charset="-128"/>
              </a:rPr>
              <a:t>Material culture resembles those in France &amp; settlers’ classes &amp; regions of origin</a:t>
            </a:r>
          </a:p>
          <a:p>
            <a:pPr>
              <a:spcBef>
                <a:spcPts val="600"/>
              </a:spcBef>
            </a:pPr>
            <a:r>
              <a:rPr lang="en-US" altLang="en-US" sz="2200" noProof="0" dirty="0">
                <a:ea typeface="ＭＳ Ｐゴシック" panose="020B0600070205080204" pitchFamily="34" charset="-128"/>
              </a:rPr>
              <a:t>Architecture—French medieval prototypes adapted to a range of climates</a:t>
            </a:r>
          </a:p>
          <a:p>
            <a:pPr lvl="1"/>
            <a:r>
              <a:rPr lang="en-US" altLang="en-US" sz="2200" noProof="0" dirty="0">
                <a:ea typeface="ＭＳ Ｐゴシック" panose="020B0600070205080204" pitchFamily="34" charset="-128"/>
              </a:rPr>
              <a:t>Wood &amp; stone in Canada</a:t>
            </a:r>
          </a:p>
          <a:p>
            <a:pPr lvl="1"/>
            <a:r>
              <a:rPr lang="en-US" altLang="en-US" sz="2200" noProof="0" dirty="0">
                <a:ea typeface="ＭＳ Ｐゴシック" panose="020B0600070205080204" pitchFamily="34" charset="-128"/>
              </a:rPr>
              <a:t>Log houses Mississippi River valley</a:t>
            </a:r>
          </a:p>
          <a:p>
            <a:pPr lvl="1"/>
            <a:r>
              <a:rPr lang="en-US" altLang="en-US" sz="2200" noProof="0" dirty="0">
                <a:ea typeface="ＭＳ Ｐゴシック" panose="020B0600070205080204" pitchFamily="34" charset="-128"/>
              </a:rPr>
              <a:t>Sophisticated cottages &amp; townhouses in New Orleans</a:t>
            </a:r>
          </a:p>
          <a:p>
            <a:pPr lvl="1"/>
            <a:r>
              <a:rPr lang="en-US" altLang="en-US" sz="2200" noProof="0" dirty="0">
                <a:ea typeface="ＭＳ Ｐゴシック" panose="020B0600070205080204" pitchFamily="34" charset="-128"/>
              </a:rPr>
              <a:t>Louisiana plantation houses</a:t>
            </a:r>
          </a:p>
          <a:p>
            <a:pPr>
              <a:spcBef>
                <a:spcPts val="600"/>
              </a:spcBef>
            </a:pPr>
            <a:r>
              <a:rPr lang="en-US" altLang="en-US" sz="2200" noProof="0" dirty="0">
                <a:ea typeface="ＭＳ Ｐゴシック" panose="020B0600070205080204" pitchFamily="34" charset="-128"/>
              </a:rPr>
              <a:t>Chief house type—small, hipped roof, with or without a porch in all climates</a:t>
            </a:r>
          </a:p>
          <a:p>
            <a:pPr>
              <a:spcBef>
                <a:spcPts val="600"/>
              </a:spcBef>
            </a:pPr>
            <a:r>
              <a:rPr lang="en-US" altLang="en-US" sz="2200" noProof="0" dirty="0">
                <a:ea typeface="ＭＳ Ｐゴシック" panose="020B0600070205080204" pitchFamily="34" charset="-128"/>
              </a:rPr>
              <a:t>Early plans 1 or 2 rooms; later 2 or 3 rooms and 1 or 2 rooms deep</a:t>
            </a:r>
          </a:p>
        </p:txBody>
      </p:sp>
    </p:spTree>
    <p:extLst>
      <p:ext uri="{BB962C8B-B14F-4D97-AF65-F5344CB8AC3E}">
        <p14:creationId xmlns:p14="http://schemas.microsoft.com/office/powerpoint/2010/main" val="306198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16.22</a:t>
            </a:r>
            <a:endParaRPr lang="en-US" sz="3200" noProof="0" dirty="0"/>
          </a:p>
        </p:txBody>
      </p:sp>
      <p:sp>
        <p:nvSpPr>
          <p:cNvPr id="3" name="Content Placeholder 2"/>
          <p:cNvSpPr>
            <a:spLocks noGrp="1"/>
          </p:cNvSpPr>
          <p:nvPr>
            <p:ph sz="quarter" idx="13"/>
          </p:nvPr>
        </p:nvSpPr>
        <p:spPr>
          <a:xfrm>
            <a:off x="473459" y="941224"/>
            <a:ext cx="8222577" cy="344128"/>
          </a:xfrm>
        </p:spPr>
        <p:txBody>
          <a:bodyPr wrap="square" tIns="18000" bIns="18000" anchor="ctr">
            <a:spAutoFit/>
          </a:bodyPr>
          <a:lstStyle/>
          <a:p>
            <a:pPr marL="0" indent="0">
              <a:buNone/>
            </a:pPr>
            <a:r>
              <a:rPr lang="en-US" altLang="en-US" sz="2000" noProof="0" dirty="0"/>
              <a:t>Cahokia Courtyard, 1737; Cahokia, Illinois. French Colonial.</a:t>
            </a:r>
            <a:endParaRPr lang="en-US" sz="2000" b="1" noProof="0" dirty="0">
              <a:latin typeface="Arial" panose="020B0604020202020204" pitchFamily="34" charset="0"/>
              <a:cs typeface="Arial" panose="020B0604020202020204" pitchFamily="34" charset="0"/>
            </a:endParaRPr>
          </a:p>
        </p:txBody>
      </p:sp>
      <p:pic>
        <p:nvPicPr>
          <p:cNvPr id="7" name="Picture Placeholder 6" descr="The Cahokia Courtyard.&#10;Long description is available in notes, press F6.">
            <a:extLst>
              <a:ext uri="{FF2B5EF4-FFF2-40B4-BE49-F238E27FC236}">
                <a16:creationId xmlns:a16="http://schemas.microsoft.com/office/drawing/2014/main" id="{15592CBD-5D45-F35C-FEC2-FEF9EC84CBB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097" t="1091" r="-1"/>
          <a:stretch/>
        </p:blipFill>
        <p:spPr>
          <a:xfrm>
            <a:off x="914400" y="1794294"/>
            <a:ext cx="7399391" cy="2869149"/>
          </a:xfrm>
          <a:prstGeom prst="rect">
            <a:avLst/>
          </a:prstGeom>
        </p:spPr>
      </p:pic>
    </p:spTree>
    <p:extLst>
      <p:ext uri="{BB962C8B-B14F-4D97-AF65-F5344CB8AC3E}">
        <p14:creationId xmlns:p14="http://schemas.microsoft.com/office/powerpoint/2010/main" val="27164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62814"/>
            <a:ext cx="8220235" cy="590349"/>
          </a:xfrm>
        </p:spPr>
        <p:txBody>
          <a:bodyPr wrap="square" tIns="18000" bIns="18000" anchor="ctr" anchorCtr="0">
            <a:spAutoFit/>
          </a:bodyPr>
          <a:lstStyle/>
          <a:p>
            <a:r>
              <a:rPr lang="en-US" sz="3600" cap="none" noProof="0" dirty="0"/>
              <a:t>American Colonial </a:t>
            </a:r>
            <a:endParaRPr lang="en-US" sz="2800" noProof="0" dirty="0"/>
          </a:p>
        </p:txBody>
      </p:sp>
      <p:sp>
        <p:nvSpPr>
          <p:cNvPr id="20" name="Content Placeholder 19"/>
          <p:cNvSpPr>
            <a:spLocks noGrp="1"/>
          </p:cNvSpPr>
          <p:nvPr>
            <p:ph sz="quarter" idx="13"/>
          </p:nvPr>
        </p:nvSpPr>
        <p:spPr>
          <a:xfrm>
            <a:off x="466565" y="878392"/>
            <a:ext cx="8220235" cy="5006943"/>
          </a:xfrm>
        </p:spPr>
        <p:txBody>
          <a:bodyPr wrap="square" tIns="18000" bIns="18000" anchor="ctr" anchorCtr="0">
            <a:spAutoFit/>
          </a:bodyPr>
          <a:lstStyle/>
          <a:p>
            <a:r>
              <a:rPr lang="en-US" altLang="en-US" noProof="0" dirty="0">
                <a:ea typeface="ＭＳ Ｐゴシック" panose="020B0600070205080204" pitchFamily="34" charset="-128"/>
              </a:rPr>
              <a:t>Beginning late 16th century, European colonists arrive in the New World</a:t>
            </a:r>
          </a:p>
          <a:p>
            <a:pPr lvl="1"/>
            <a:r>
              <a:rPr lang="en-US" altLang="en-US" noProof="0" dirty="0">
                <a:ea typeface="ＭＳ Ｐゴシック" panose="020B0600070205080204" pitchFamily="34" charset="-128"/>
              </a:rPr>
              <a:t>Seeking religious or political freedom, wealth</a:t>
            </a:r>
          </a:p>
          <a:p>
            <a:r>
              <a:rPr lang="en-US" altLang="en-US" noProof="0" dirty="0">
                <a:ea typeface="ＭＳ Ｐゴシック" panose="020B0600070205080204" pitchFamily="34" charset="-128"/>
              </a:rPr>
              <a:t>English, Spanish, French, Germans &amp; Dutch bring social &amp; cultural traditions of homeland</a:t>
            </a:r>
          </a:p>
          <a:p>
            <a:r>
              <a:rPr lang="en-US" altLang="en-US" noProof="0" dirty="0">
                <a:ea typeface="ＭＳ Ｐゴシック" panose="020B0600070205080204" pitchFamily="34" charset="-128"/>
              </a:rPr>
              <a:t>Recreate architecture, interiors, furniture, decorative arts knew at home</a:t>
            </a:r>
          </a:p>
          <a:p>
            <a:pPr lvl="1"/>
            <a:r>
              <a:rPr lang="en-US" altLang="en-US" noProof="0" dirty="0">
                <a:ea typeface="ＭＳ Ｐゴシック" panose="020B0600070205080204" pitchFamily="34" charset="-128"/>
              </a:rPr>
              <a:t>Most unaware of high-style Renaissance</a:t>
            </a:r>
          </a:p>
          <a:p>
            <a:pPr lvl="1"/>
            <a:r>
              <a:rPr lang="en-US" altLang="en-US" noProof="0" dirty="0">
                <a:ea typeface="ＭＳ Ｐゴシック" panose="020B0600070205080204" pitchFamily="34" charset="-128"/>
              </a:rPr>
              <a:t>Medieval &amp; vernacular with exception of Spanish</a:t>
            </a:r>
          </a:p>
          <a:p>
            <a:r>
              <a:rPr lang="en-US" altLang="en-US" noProof="0" dirty="0">
                <a:ea typeface="ＭＳ Ｐゴシック" panose="020B0600070205080204" pitchFamily="34" charset="-128"/>
              </a:rPr>
              <a:t>Settlement patterns originate according to each country’s territorial holdings</a:t>
            </a:r>
          </a:p>
          <a:p>
            <a:pPr lvl="1"/>
            <a:r>
              <a:rPr lang="en-US" altLang="en-US" noProof="0" dirty="0">
                <a:ea typeface="ＭＳ Ｐゴシック" panose="020B0600070205080204" pitchFamily="34" charset="-128"/>
              </a:rPr>
              <a:t>But affected by country’s administration of its colonies</a:t>
            </a:r>
          </a:p>
        </p:txBody>
      </p:sp>
    </p:spTree>
    <p:extLst>
      <p:ext uri="{BB962C8B-B14F-4D97-AF65-F5344CB8AC3E}">
        <p14:creationId xmlns:p14="http://schemas.microsoft.com/office/powerpoint/2010/main" val="342116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91"/>
            <a:ext cx="8229600" cy="1144347"/>
          </a:xfrm>
        </p:spPr>
        <p:txBody>
          <a:bodyPr tIns="18000" bIns="18000" anchor="ctr" anchorCtr="0">
            <a:spAutoFit/>
          </a:bodyPr>
          <a:lstStyle/>
          <a:p>
            <a:r>
              <a:rPr lang="en-US" sz="3600" cap="none" noProof="0" dirty="0"/>
              <a:t>Interiors, Furnishings, </a:t>
            </a:r>
            <a:r>
              <a:rPr lang="en-US" sz="3600" noProof="0" dirty="0"/>
              <a:t>Decorative Arts </a:t>
            </a:r>
            <a:r>
              <a:rPr lang="en-US" sz="2800" noProof="0" dirty="0"/>
              <a:t>(3 of 5)</a:t>
            </a:r>
          </a:p>
        </p:txBody>
      </p:sp>
      <p:sp>
        <p:nvSpPr>
          <p:cNvPr id="3" name="Content Placeholder 2"/>
          <p:cNvSpPr>
            <a:spLocks noGrp="1"/>
          </p:cNvSpPr>
          <p:nvPr>
            <p:ph sz="quarter" idx="13"/>
          </p:nvPr>
        </p:nvSpPr>
        <p:spPr>
          <a:xfrm>
            <a:off x="457200" y="1400632"/>
            <a:ext cx="8229600" cy="3052562"/>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Multifunctional rooms follow French prototypes</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Simple treatments</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Paneled or plastered walls; low, beamed ceilings; taller ceilings in warmer climates; dirt or wood floors</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Little furniture</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Furniture follows French prototypes</a:t>
            </a:r>
          </a:p>
          <a:p>
            <a:pPr marL="828918"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Similar construction methods, lines, forms, details</a:t>
            </a:r>
          </a:p>
        </p:txBody>
      </p:sp>
      <p:sp>
        <p:nvSpPr>
          <p:cNvPr id="5" name="Content Placeholder 4">
            <a:extLst>
              <a:ext uri="{FF2B5EF4-FFF2-40B4-BE49-F238E27FC236}">
                <a16:creationId xmlns:a16="http://schemas.microsoft.com/office/drawing/2014/main" id="{E909011C-06C3-67A3-232A-53B323263E62}"/>
              </a:ext>
            </a:extLst>
          </p:cNvPr>
          <p:cNvSpPr>
            <a:spLocks noGrp="1"/>
          </p:cNvSpPr>
          <p:nvPr>
            <p:ph sz="quarter" idx="15"/>
          </p:nvPr>
        </p:nvSpPr>
        <p:spPr>
          <a:xfrm>
            <a:off x="487343" y="4498164"/>
            <a:ext cx="2698609" cy="405683"/>
          </a:xfrm>
        </p:spPr>
        <p:txBody>
          <a:bodyPr wrap="square" tIns="18000" bIns="18000" anchor="ctr" anchorCtr="0">
            <a:spAutoFit/>
          </a:bodyPr>
          <a:lstStyle/>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Styles—Louis</a:t>
            </a:r>
            <a:endParaRPr lang="en-US" noProof="0" dirty="0">
              <a:latin typeface="Arial" panose="020B0604020202020204" pitchFamily="34" charset="0"/>
              <a:cs typeface="Arial" panose="020B0604020202020204" pitchFamily="34" charset="0"/>
            </a:endParaRPr>
          </a:p>
        </p:txBody>
      </p:sp>
      <p:graphicFrame>
        <p:nvGraphicFramePr>
          <p:cNvPr id="11" name="Object 10" descr="Roman numeral thirteen.&#10;">
            <a:extLst>
              <a:ext uri="{FF2B5EF4-FFF2-40B4-BE49-F238E27FC236}">
                <a16:creationId xmlns:a16="http://schemas.microsoft.com/office/drawing/2014/main" id="{19D16FD4-1111-901D-6F9A-8C727FA73F0E}"/>
              </a:ext>
            </a:extLst>
          </p:cNvPr>
          <p:cNvGraphicFramePr>
            <a:graphicFrameLocks noChangeAspect="1"/>
          </p:cNvGraphicFramePr>
          <p:nvPr>
            <p:extLst>
              <p:ext uri="{D42A27DB-BD31-4B8C-83A1-F6EECF244321}">
                <p14:modId xmlns:p14="http://schemas.microsoft.com/office/powerpoint/2010/main" val="1420501613"/>
              </p:ext>
            </p:extLst>
          </p:nvPr>
        </p:nvGraphicFramePr>
        <p:xfrm>
          <a:off x="3216097" y="4551904"/>
          <a:ext cx="562909" cy="357264"/>
        </p:xfrm>
        <a:graphic>
          <a:graphicData uri="http://schemas.openxmlformats.org/presentationml/2006/ole">
            <mc:AlternateContent xmlns:mc="http://schemas.openxmlformats.org/markup-compatibility/2006">
              <mc:Choice xmlns:v="urn:schemas-microsoft-com:vml" Requires="v">
                <p:oleObj name="Equation" r:id="rId2" imgW="304560" imgH="190440" progId="Equation.DSMT4">
                  <p:embed/>
                </p:oleObj>
              </mc:Choice>
              <mc:Fallback>
                <p:oleObj name="Equation" r:id="rId2" imgW="304560" imgH="190440" progId="Equation.DSMT4">
                  <p:embed/>
                  <p:pic>
                    <p:nvPicPr>
                      <p:cNvPr id="26" name="Object 25" descr="1 over 4">
                        <a:extLst>
                          <a:ext uri="{FF2B5EF4-FFF2-40B4-BE49-F238E27FC236}">
                            <a16:creationId xmlns:a16="http://schemas.microsoft.com/office/drawing/2014/main" id="{BB317947-19D8-E71E-AC96-82FC5220ABEF}"/>
                          </a:ext>
                        </a:extLst>
                      </p:cNvPr>
                      <p:cNvPicPr>
                        <a:picLocks noChangeAspect="1" noChangeArrowheads="1"/>
                      </p:cNvPicPr>
                      <p:nvPr/>
                    </p:nvPicPr>
                    <p:blipFill>
                      <a:blip r:embed="rId3"/>
                      <a:srcRect/>
                      <a:stretch>
                        <a:fillRect/>
                      </a:stretch>
                    </p:blipFill>
                    <p:spPr bwMode="auto">
                      <a:xfrm>
                        <a:off x="3216097" y="4551904"/>
                        <a:ext cx="562909" cy="357264"/>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A5EDDD0F-5850-9807-770A-041FDF535F7A}"/>
              </a:ext>
            </a:extLst>
          </p:cNvPr>
          <p:cNvSpPr>
            <a:spLocks noGrp="1"/>
          </p:cNvSpPr>
          <p:nvPr>
            <p:ph sz="quarter" idx="17"/>
          </p:nvPr>
        </p:nvSpPr>
        <p:spPr>
          <a:xfrm>
            <a:off x="3830619" y="4512349"/>
            <a:ext cx="738791" cy="405683"/>
          </a:xfrm>
        </p:spPr>
        <p:txBody>
          <a:bodyPr wrap="square" tIns="18000" bIns="18000" anchor="ctr" anchorCtr="0">
            <a:spAutoFit/>
          </a:bodyPr>
          <a:lstStyle/>
          <a:p>
            <a:pPr marL="0" indent="0">
              <a:buNone/>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Louis</a:t>
            </a:r>
            <a:endParaRPr lang="en-US" sz="2400" noProof="0" dirty="0">
              <a:latin typeface="Arial" panose="020B0604020202020204" pitchFamily="34" charset="0"/>
              <a:cs typeface="Arial" panose="020B0604020202020204" pitchFamily="34" charset="0"/>
            </a:endParaRPr>
          </a:p>
        </p:txBody>
      </p:sp>
      <p:graphicFrame>
        <p:nvGraphicFramePr>
          <p:cNvPr id="12" name="Object 11" descr="Roman numeral fourteen. &#10;">
            <a:extLst>
              <a:ext uri="{FF2B5EF4-FFF2-40B4-BE49-F238E27FC236}">
                <a16:creationId xmlns:a16="http://schemas.microsoft.com/office/drawing/2014/main" id="{58C4C0AE-89C2-5A40-50C0-CC3AA81B83E8}"/>
              </a:ext>
            </a:extLst>
          </p:cNvPr>
          <p:cNvGraphicFramePr>
            <a:graphicFrameLocks noChangeAspect="1"/>
          </p:cNvGraphicFramePr>
          <p:nvPr>
            <p:extLst>
              <p:ext uri="{D42A27DB-BD31-4B8C-83A1-F6EECF244321}">
                <p14:modId xmlns:p14="http://schemas.microsoft.com/office/powerpoint/2010/main" val="4155249477"/>
              </p:ext>
            </p:extLst>
          </p:nvPr>
        </p:nvGraphicFramePr>
        <p:xfrm>
          <a:off x="4646133" y="4561907"/>
          <a:ext cx="575135" cy="350901"/>
        </p:xfrm>
        <a:graphic>
          <a:graphicData uri="http://schemas.openxmlformats.org/presentationml/2006/ole">
            <mc:AlternateContent xmlns:mc="http://schemas.openxmlformats.org/markup-compatibility/2006">
              <mc:Choice xmlns:v="urn:schemas-microsoft-com:vml" Requires="v">
                <p:oleObj name="Equation" r:id="rId4" imgW="317160" imgH="190440" progId="Equation.DSMT4">
                  <p:embed/>
                </p:oleObj>
              </mc:Choice>
              <mc:Fallback>
                <p:oleObj name="Equation" r:id="rId4" imgW="317160" imgH="190440" progId="Equation.DSMT4">
                  <p:embed/>
                  <p:pic>
                    <p:nvPicPr>
                      <p:cNvPr id="11" name="Object 10" descr="1 over 4">
                        <a:extLst>
                          <a:ext uri="{FF2B5EF4-FFF2-40B4-BE49-F238E27FC236}">
                            <a16:creationId xmlns:a16="http://schemas.microsoft.com/office/drawing/2014/main" id="{19D16FD4-1111-901D-6F9A-8C727FA73F0E}"/>
                          </a:ext>
                        </a:extLst>
                      </p:cNvPr>
                      <p:cNvPicPr>
                        <a:picLocks noChangeAspect="1" noChangeArrowheads="1"/>
                      </p:cNvPicPr>
                      <p:nvPr/>
                    </p:nvPicPr>
                    <p:blipFill>
                      <a:blip r:embed="rId5"/>
                      <a:srcRect/>
                      <a:stretch>
                        <a:fillRect/>
                      </a:stretch>
                    </p:blipFill>
                    <p:spPr bwMode="auto">
                      <a:xfrm>
                        <a:off x="4646133" y="4561907"/>
                        <a:ext cx="575135" cy="350901"/>
                      </a:xfrm>
                      <a:prstGeom prst="rect">
                        <a:avLst/>
                      </a:prstGeom>
                      <a:noFill/>
                    </p:spPr>
                  </p:pic>
                </p:oleObj>
              </mc:Fallback>
            </mc:AlternateContent>
          </a:graphicData>
        </a:graphic>
      </p:graphicFrame>
      <p:sp>
        <p:nvSpPr>
          <p:cNvPr id="4" name="Content Placeholder 3">
            <a:extLst>
              <a:ext uri="{FF2B5EF4-FFF2-40B4-BE49-F238E27FC236}">
                <a16:creationId xmlns:a16="http://schemas.microsoft.com/office/drawing/2014/main" id="{AFE03C23-070D-82BD-D7F7-49C5BBB50A8A}"/>
              </a:ext>
            </a:extLst>
          </p:cNvPr>
          <p:cNvSpPr>
            <a:spLocks noGrp="1"/>
          </p:cNvSpPr>
          <p:nvPr>
            <p:ph sz="quarter" idx="14"/>
          </p:nvPr>
        </p:nvSpPr>
        <p:spPr>
          <a:xfrm>
            <a:off x="5287943" y="4511513"/>
            <a:ext cx="751429" cy="405683"/>
          </a:xfrm>
        </p:spPr>
        <p:txBody>
          <a:bodyPr wrap="square" tIns="18000" bIns="18000" anchor="ctr" anchorCtr="0">
            <a:spAutoFit/>
          </a:bodyPr>
          <a:lstStyle/>
          <a:p>
            <a:pPr marL="0" indent="0">
              <a:buNone/>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Louis</a:t>
            </a:r>
            <a:endParaRPr lang="en-US" sz="2400" noProof="0" dirty="0">
              <a:latin typeface="Arial" panose="020B0604020202020204" pitchFamily="34" charset="0"/>
              <a:cs typeface="Arial" panose="020B0604020202020204" pitchFamily="34" charset="0"/>
            </a:endParaRPr>
          </a:p>
        </p:txBody>
      </p:sp>
      <p:graphicFrame>
        <p:nvGraphicFramePr>
          <p:cNvPr id="15" name="Object 14" descr="Roman numeral fifteen.&#10;">
            <a:extLst>
              <a:ext uri="{FF2B5EF4-FFF2-40B4-BE49-F238E27FC236}">
                <a16:creationId xmlns:a16="http://schemas.microsoft.com/office/drawing/2014/main" id="{5AAC0C3C-8F56-087A-1129-48CB181FDB2B}"/>
              </a:ext>
            </a:extLst>
          </p:cNvPr>
          <p:cNvGraphicFramePr>
            <a:graphicFrameLocks noChangeAspect="1"/>
          </p:cNvGraphicFramePr>
          <p:nvPr>
            <p:extLst>
              <p:ext uri="{D42A27DB-BD31-4B8C-83A1-F6EECF244321}">
                <p14:modId xmlns:p14="http://schemas.microsoft.com/office/powerpoint/2010/main" val="966072732"/>
              </p:ext>
            </p:extLst>
          </p:nvPr>
        </p:nvGraphicFramePr>
        <p:xfrm>
          <a:off x="6092813" y="4565605"/>
          <a:ext cx="490531" cy="340877"/>
        </p:xfrm>
        <a:graphic>
          <a:graphicData uri="http://schemas.openxmlformats.org/presentationml/2006/ole">
            <mc:AlternateContent xmlns:mc="http://schemas.openxmlformats.org/markup-compatibility/2006">
              <mc:Choice xmlns:v="urn:schemas-microsoft-com:vml" Requires="v">
                <p:oleObj name="Equation" r:id="rId6" imgW="279360" imgH="190440" progId="Equation.DSMT4">
                  <p:embed/>
                </p:oleObj>
              </mc:Choice>
              <mc:Fallback>
                <p:oleObj name="Equation" r:id="rId6" imgW="279360" imgH="190440" progId="Equation.DSMT4">
                  <p:embed/>
                  <p:pic>
                    <p:nvPicPr>
                      <p:cNvPr id="12" name="Object 11" descr="1 over 4">
                        <a:extLst>
                          <a:ext uri="{FF2B5EF4-FFF2-40B4-BE49-F238E27FC236}">
                            <a16:creationId xmlns:a16="http://schemas.microsoft.com/office/drawing/2014/main" id="{58C4C0AE-89C2-5A40-50C0-CC3AA81B83E8}"/>
                          </a:ext>
                        </a:extLst>
                      </p:cNvPr>
                      <p:cNvPicPr>
                        <a:picLocks noChangeAspect="1" noChangeArrowheads="1"/>
                      </p:cNvPicPr>
                      <p:nvPr/>
                    </p:nvPicPr>
                    <p:blipFill>
                      <a:blip r:embed="rId7"/>
                      <a:srcRect/>
                      <a:stretch>
                        <a:fillRect/>
                      </a:stretch>
                    </p:blipFill>
                    <p:spPr bwMode="auto">
                      <a:xfrm>
                        <a:off x="6092813" y="4565605"/>
                        <a:ext cx="490531" cy="340877"/>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1ECB6725-FC6C-81FB-CB4E-9847582794C3}"/>
              </a:ext>
            </a:extLst>
          </p:cNvPr>
          <p:cNvSpPr>
            <a:spLocks noGrp="1"/>
          </p:cNvSpPr>
          <p:nvPr>
            <p:ph sz="quarter" idx="16"/>
          </p:nvPr>
        </p:nvSpPr>
        <p:spPr>
          <a:xfrm>
            <a:off x="6650019" y="4507658"/>
            <a:ext cx="751429" cy="405683"/>
          </a:xfrm>
        </p:spPr>
        <p:txBody>
          <a:bodyPr wrap="square" tIns="18000" bIns="18000" anchor="ctr" anchorCtr="0">
            <a:spAutoFit/>
          </a:bodyPr>
          <a:lstStyle/>
          <a:p>
            <a:pPr marL="0" indent="0">
              <a:buNone/>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Louis</a:t>
            </a:r>
            <a:endParaRPr lang="en-US" sz="2400" noProof="0" dirty="0">
              <a:latin typeface="Arial" panose="020B0604020202020204" pitchFamily="34" charset="0"/>
              <a:cs typeface="Arial" panose="020B0604020202020204" pitchFamily="34" charset="0"/>
            </a:endParaRPr>
          </a:p>
        </p:txBody>
      </p:sp>
      <p:graphicFrame>
        <p:nvGraphicFramePr>
          <p:cNvPr id="16" name="Object 15" descr="Roman numeral fifteen.&#10;">
            <a:extLst>
              <a:ext uri="{FF2B5EF4-FFF2-40B4-BE49-F238E27FC236}">
                <a16:creationId xmlns:a16="http://schemas.microsoft.com/office/drawing/2014/main" id="{713F0D5A-D8AF-E450-B00B-F6E83083C036}"/>
              </a:ext>
            </a:extLst>
          </p:cNvPr>
          <p:cNvGraphicFramePr>
            <a:graphicFrameLocks noChangeAspect="1"/>
          </p:cNvGraphicFramePr>
          <p:nvPr>
            <p:extLst>
              <p:ext uri="{D42A27DB-BD31-4B8C-83A1-F6EECF244321}">
                <p14:modId xmlns:p14="http://schemas.microsoft.com/office/powerpoint/2010/main" val="3437099042"/>
              </p:ext>
            </p:extLst>
          </p:nvPr>
        </p:nvGraphicFramePr>
        <p:xfrm>
          <a:off x="7478171" y="4560111"/>
          <a:ext cx="761477" cy="296593"/>
        </p:xfrm>
        <a:graphic>
          <a:graphicData uri="http://schemas.openxmlformats.org/presentationml/2006/ole">
            <mc:AlternateContent xmlns:mc="http://schemas.openxmlformats.org/markup-compatibility/2006">
              <mc:Choice xmlns:v="urn:schemas-microsoft-com:vml" Requires="v">
                <p:oleObj name="Equation" r:id="rId8" imgW="431640" imgH="164880" progId="Equation.DSMT4">
                  <p:embed/>
                </p:oleObj>
              </mc:Choice>
              <mc:Fallback>
                <p:oleObj name="Equation" r:id="rId8" imgW="431640" imgH="164880" progId="Equation.DSMT4">
                  <p:embed/>
                  <p:pic>
                    <p:nvPicPr>
                      <p:cNvPr id="12" name="Object 11" descr="1 over 4">
                        <a:extLst>
                          <a:ext uri="{FF2B5EF4-FFF2-40B4-BE49-F238E27FC236}">
                            <a16:creationId xmlns:a16="http://schemas.microsoft.com/office/drawing/2014/main" id="{58C4C0AE-89C2-5A40-50C0-CC3AA81B83E8}"/>
                          </a:ext>
                        </a:extLst>
                      </p:cNvPr>
                      <p:cNvPicPr>
                        <a:picLocks noChangeAspect="1" noChangeArrowheads="1"/>
                      </p:cNvPicPr>
                      <p:nvPr/>
                    </p:nvPicPr>
                    <p:blipFill>
                      <a:blip r:embed="rId9"/>
                      <a:srcRect/>
                      <a:stretch>
                        <a:fillRect/>
                      </a:stretch>
                    </p:blipFill>
                    <p:spPr bwMode="auto">
                      <a:xfrm>
                        <a:off x="7478171" y="4560111"/>
                        <a:ext cx="761477" cy="296593"/>
                      </a:xfrm>
                      <a:prstGeom prst="rect">
                        <a:avLst/>
                      </a:prstGeom>
                      <a:noFill/>
                    </p:spPr>
                  </p:pic>
                </p:oleObj>
              </mc:Fallback>
            </mc:AlternateContent>
          </a:graphicData>
        </a:graphic>
      </p:graphicFrame>
      <p:sp>
        <p:nvSpPr>
          <p:cNvPr id="22" name="Content Placeholder 21">
            <a:extLst>
              <a:ext uri="{FF2B5EF4-FFF2-40B4-BE49-F238E27FC236}">
                <a16:creationId xmlns:a16="http://schemas.microsoft.com/office/drawing/2014/main" id="{4AEB20A9-E4A1-0704-49B5-BD4E1EDC2AA0}"/>
              </a:ext>
            </a:extLst>
          </p:cNvPr>
          <p:cNvSpPr>
            <a:spLocks noGrp="1"/>
          </p:cNvSpPr>
          <p:nvPr>
            <p:ph sz="quarter" idx="22"/>
          </p:nvPr>
        </p:nvSpPr>
        <p:spPr>
          <a:xfrm>
            <a:off x="1219201" y="4940888"/>
            <a:ext cx="7477568" cy="305587"/>
          </a:xfrm>
        </p:spPr>
        <p:txBody>
          <a:bodyPr tIns="18000" bIns="18000" anchor="ctr" anchorCtr="0"/>
          <a:lstStyle/>
          <a:p>
            <a:pPr marL="0" indent="0">
              <a:buNone/>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continue after out of fashion at home</a:t>
            </a:r>
            <a:endParaRPr lang="en-US" sz="2400" noProof="0" dirty="0">
              <a:latin typeface="Arial" panose="020B0604020202020204" pitchFamily="34" charset="0"/>
              <a:cs typeface="Arial" panose="020B0604020202020204" pitchFamily="34" charset="0"/>
            </a:endParaRPr>
          </a:p>
        </p:txBody>
      </p:sp>
      <p:sp>
        <p:nvSpPr>
          <p:cNvPr id="19" name="Content Placeholder 18">
            <a:extLst>
              <a:ext uri="{FF2B5EF4-FFF2-40B4-BE49-F238E27FC236}">
                <a16:creationId xmlns:a16="http://schemas.microsoft.com/office/drawing/2014/main" id="{06785B4D-12E5-31AD-4E2E-C28865524068}"/>
              </a:ext>
            </a:extLst>
          </p:cNvPr>
          <p:cNvSpPr>
            <a:spLocks noGrp="1"/>
          </p:cNvSpPr>
          <p:nvPr>
            <p:ph sz="quarter" idx="19"/>
          </p:nvPr>
        </p:nvSpPr>
        <p:spPr>
          <a:xfrm>
            <a:off x="487345" y="5378976"/>
            <a:ext cx="8219472" cy="751352"/>
          </a:xfrm>
        </p:spPr>
        <p:txBody>
          <a:bodyPr tIns="18000" bIns="18000" anchor="ctr" anchorCtr="0"/>
          <a:lstStyle/>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Simplicity &amp; mixing of styles give provincial appearance</a:t>
            </a:r>
          </a:p>
          <a:p>
            <a:pPr lvl="1"/>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Some built-in</a:t>
            </a:r>
          </a:p>
        </p:txBody>
      </p:sp>
    </p:spTree>
    <p:extLst>
      <p:ext uri="{BB962C8B-B14F-4D97-AF65-F5344CB8AC3E}">
        <p14:creationId xmlns:p14="http://schemas.microsoft.com/office/powerpoint/2010/main" val="398616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nchorCtr="0">
            <a:spAutoFit/>
          </a:bodyPr>
          <a:lstStyle/>
          <a:p>
            <a:r>
              <a:rPr lang="en-US" altLang="en-US" noProof="0" dirty="0"/>
              <a:t>16.24</a:t>
            </a:r>
            <a:endParaRPr lang="en-US" sz="3200" noProof="0" dirty="0"/>
          </a:p>
        </p:txBody>
      </p:sp>
      <p:sp>
        <p:nvSpPr>
          <p:cNvPr id="3" name="Content Placeholder 2"/>
          <p:cNvSpPr>
            <a:spLocks noGrp="1"/>
          </p:cNvSpPr>
          <p:nvPr>
            <p:ph sz="quarter" idx="13"/>
          </p:nvPr>
        </p:nvSpPr>
        <p:spPr>
          <a:xfrm>
            <a:off x="473459" y="948295"/>
            <a:ext cx="8222577" cy="651905"/>
          </a:xfrm>
        </p:spPr>
        <p:txBody>
          <a:bodyPr wrap="square" tIns="18000" bIns="18000" anchor="ctr" anchorCtr="0">
            <a:spAutoFit/>
          </a:bodyPr>
          <a:lstStyle/>
          <a:p>
            <a:pPr marL="0" indent="0">
              <a:buNone/>
            </a:pPr>
            <a:r>
              <a:rPr lang="en-US" altLang="en-US" sz="2000" noProof="0" dirty="0"/>
              <a:t>Keeping Room, Louis Bolduc, 1770-1785; S. Genevieve, Missouri. French Colonial.</a:t>
            </a:r>
            <a:endParaRPr lang="en-US" sz="2000" b="1" noProof="0" dirty="0">
              <a:latin typeface="Arial" panose="020B0604020202020204" pitchFamily="34" charset="0"/>
              <a:cs typeface="Arial" panose="020B0604020202020204" pitchFamily="34" charset="0"/>
            </a:endParaRPr>
          </a:p>
        </p:txBody>
      </p:sp>
      <p:pic>
        <p:nvPicPr>
          <p:cNvPr id="8" name="Picture Placeholder 7" descr="A keeping room of Louis Bolduc.&#10;Long description is available in notes, press F6.">
            <a:extLst>
              <a:ext uri="{FF2B5EF4-FFF2-40B4-BE49-F238E27FC236}">
                <a16:creationId xmlns:a16="http://schemas.microsoft.com/office/drawing/2014/main" id="{F803B73C-D990-23CA-A353-18B6C2A59799}"/>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20" t="891" b="-1"/>
          <a:stretch/>
        </p:blipFill>
        <p:spPr>
          <a:xfrm>
            <a:off x="1143000" y="1811580"/>
            <a:ext cx="6891265" cy="4244227"/>
          </a:xfrm>
          <a:prstGeom prst="rect">
            <a:avLst/>
          </a:prstGeom>
        </p:spPr>
      </p:pic>
    </p:spTree>
    <p:extLst>
      <p:ext uri="{BB962C8B-B14F-4D97-AF65-F5344CB8AC3E}">
        <p14:creationId xmlns:p14="http://schemas.microsoft.com/office/powerpoint/2010/main" val="166838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cap="none" noProof="0" dirty="0"/>
              <a:t>Germany: Concepts &amp; Architecture</a:t>
            </a:r>
            <a:endParaRPr lang="en-US" noProof="0" dirty="0"/>
          </a:p>
        </p:txBody>
      </p:sp>
      <p:sp>
        <p:nvSpPr>
          <p:cNvPr id="3" name="Content Placeholder 2"/>
          <p:cNvSpPr>
            <a:spLocks noGrp="1"/>
          </p:cNvSpPr>
          <p:nvPr>
            <p:ph idx="1"/>
          </p:nvPr>
        </p:nvSpPr>
        <p:spPr>
          <a:xfrm>
            <a:off x="465826" y="883025"/>
            <a:ext cx="8229600" cy="5299331"/>
          </a:xfrm>
        </p:spPr>
        <p:txBody>
          <a:bodyPr tIns="18000" bIns="18000">
            <a:spAutoFit/>
          </a:bodyPr>
          <a:lstStyle/>
          <a:p>
            <a:pPr marL="342000">
              <a:spcBef>
                <a:spcPts val="600"/>
              </a:spcBef>
            </a:pPr>
            <a:r>
              <a:rPr lang="en-US" altLang="en-US" noProof="0" dirty="0">
                <a:ea typeface="ＭＳ Ｐゴシック" panose="020B0600070205080204" pitchFamily="34" charset="-128"/>
              </a:rPr>
              <a:t>Traditional German medieval building &amp; furnishing patterns</a:t>
            </a:r>
          </a:p>
          <a:p>
            <a:pPr marL="342000">
              <a:spcBef>
                <a:spcPts val="600"/>
              </a:spcBef>
            </a:pPr>
            <a:r>
              <a:rPr lang="en-US" altLang="en-US" noProof="0" dirty="0">
                <a:ea typeface="ＭＳ Ｐゴシック" panose="020B0600070205080204" pitchFamily="34" charset="-128"/>
              </a:rPr>
              <a:t>Architecture—rural settlers maintain medieval building traditions into 19th century</a:t>
            </a:r>
          </a:p>
          <a:p>
            <a:pPr marL="342000">
              <a:spcBef>
                <a:spcPts val="600"/>
              </a:spcBef>
            </a:pPr>
            <a:r>
              <a:rPr lang="en-US" altLang="en-US" noProof="0" dirty="0">
                <a:ea typeface="ＭＳ Ｐゴシック" panose="020B0600070205080204" pitchFamily="34" charset="-128"/>
              </a:rPr>
              <a:t>Some have collective European heritage, such as stone &amp; wood</a:t>
            </a:r>
          </a:p>
          <a:p>
            <a:pPr marL="796914" lvl="1"/>
            <a:r>
              <a:rPr lang="en-US" altLang="en-US" noProof="0" dirty="0">
                <a:ea typeface="ＭＳ Ｐゴシック" panose="020B0600070205080204" pitchFamily="34" charset="-128"/>
              </a:rPr>
              <a:t>Swedes bring log cabins to America; Germans spread them westward</a:t>
            </a:r>
          </a:p>
          <a:p>
            <a:pPr marL="342000">
              <a:spcBef>
                <a:spcPts val="600"/>
              </a:spcBef>
            </a:pPr>
            <a:r>
              <a:rPr lang="en-US" altLang="en-US" noProof="0" dirty="0">
                <a:ea typeface="ＭＳ Ｐゴシック" panose="020B0600070205080204" pitchFamily="34" charset="-128"/>
              </a:rPr>
              <a:t>Affluent houses—stone or brick with gable, quoins; others of logs</a:t>
            </a:r>
          </a:p>
          <a:p>
            <a:pPr marL="342000">
              <a:spcBef>
                <a:spcPts val="600"/>
              </a:spcBef>
            </a:pPr>
            <a:r>
              <a:rPr lang="en-US" altLang="en-US" noProof="0" dirty="0">
                <a:ea typeface="ＭＳ Ｐゴシック" panose="020B0600070205080204" pitchFamily="34" charset="-128"/>
              </a:rPr>
              <a:t>Texas &amp; Wisconsin—</a:t>
            </a:r>
            <a:r>
              <a:rPr lang="en-US" altLang="en-US" i="1" noProof="0" dirty="0" err="1">
                <a:ea typeface="ＭＳ Ｐゴシック" panose="020B0600070205080204" pitchFamily="34" charset="-128"/>
              </a:rPr>
              <a:t>fackwerk</a:t>
            </a:r>
            <a:r>
              <a:rPr lang="en-US" altLang="en-US" noProof="0" dirty="0">
                <a:ea typeface="ＭＳ Ｐゴシック" panose="020B0600070205080204" pitchFamily="34" charset="-128"/>
              </a:rPr>
              <a:t>, half-timbering</a:t>
            </a:r>
          </a:p>
          <a:p>
            <a:pPr marL="342000">
              <a:spcBef>
                <a:spcPts val="600"/>
              </a:spcBef>
            </a:pPr>
            <a:r>
              <a:rPr lang="en-US" altLang="en-US" noProof="0" dirty="0">
                <a:ea typeface="ＭＳ Ｐゴシック" panose="020B0600070205080204" pitchFamily="34" charset="-128"/>
              </a:rPr>
              <a:t>Early houses combine barns, stables, service &amp; living areas under roof</a:t>
            </a:r>
          </a:p>
        </p:txBody>
      </p:sp>
    </p:spTree>
    <p:extLst>
      <p:ext uri="{BB962C8B-B14F-4D97-AF65-F5344CB8AC3E}">
        <p14:creationId xmlns:p14="http://schemas.microsoft.com/office/powerpoint/2010/main" val="157421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nchorCtr="0">
            <a:spAutoFit/>
          </a:bodyPr>
          <a:lstStyle/>
          <a:p>
            <a:r>
              <a:rPr lang="en-US" altLang="en-US" noProof="0" dirty="0"/>
              <a:t>16.25</a:t>
            </a:r>
            <a:endParaRPr lang="en-US" sz="3200" noProof="0" dirty="0"/>
          </a:p>
        </p:txBody>
      </p:sp>
      <p:sp>
        <p:nvSpPr>
          <p:cNvPr id="3" name="Content Placeholder 2"/>
          <p:cNvSpPr>
            <a:spLocks noGrp="1"/>
          </p:cNvSpPr>
          <p:nvPr>
            <p:ph sz="quarter" idx="13"/>
          </p:nvPr>
        </p:nvSpPr>
        <p:spPr>
          <a:xfrm>
            <a:off x="464494" y="953397"/>
            <a:ext cx="8222577" cy="651905"/>
          </a:xfrm>
        </p:spPr>
        <p:txBody>
          <a:bodyPr wrap="square" tIns="18000" bIns="18000" anchor="ctr" anchorCtr="0">
            <a:spAutoFit/>
          </a:bodyPr>
          <a:lstStyle/>
          <a:p>
            <a:pPr marL="0" indent="0">
              <a:buNone/>
            </a:pPr>
            <a:r>
              <a:rPr lang="en-US" altLang="en-US" sz="2000" noProof="0" dirty="0"/>
              <a:t>Klein-</a:t>
            </a:r>
            <a:r>
              <a:rPr lang="en-US" altLang="en-US" sz="2000" noProof="0" dirty="0" err="1"/>
              <a:t>Naegelin</a:t>
            </a:r>
            <a:r>
              <a:rPr lang="en-US" altLang="en-US" sz="2000" noProof="0" dirty="0"/>
              <a:t>, 1846; New Braunfels, Texas. </a:t>
            </a:r>
            <a:r>
              <a:rPr lang="en-US" altLang="en-US" sz="2000" i="1" noProof="0" dirty="0" err="1"/>
              <a:t>Fachwerk</a:t>
            </a:r>
            <a:r>
              <a:rPr lang="en-US" altLang="en-US" sz="2000" noProof="0" dirty="0"/>
              <a:t> construction. German Colonial.</a:t>
            </a:r>
            <a:endParaRPr lang="en-US" sz="2000" b="1" noProof="0" dirty="0">
              <a:latin typeface="Arial" panose="020B0604020202020204" pitchFamily="34" charset="0"/>
              <a:cs typeface="Arial" panose="020B0604020202020204" pitchFamily="34" charset="0"/>
            </a:endParaRPr>
          </a:p>
        </p:txBody>
      </p:sp>
      <p:pic>
        <p:nvPicPr>
          <p:cNvPr id="16" name="Picture Placeholder 15" descr="Klein-Naegelin house.&#10;Long description is available in notes, press F6.">
            <a:extLst>
              <a:ext uri="{FF2B5EF4-FFF2-40B4-BE49-F238E27FC236}">
                <a16:creationId xmlns:a16="http://schemas.microsoft.com/office/drawing/2014/main" id="{C75F2FD3-7ED5-13C0-4DE6-E57B35AED43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8" t="879"/>
          <a:stretch/>
        </p:blipFill>
        <p:spPr>
          <a:xfrm>
            <a:off x="1518248" y="1802920"/>
            <a:ext cx="6146421" cy="4392929"/>
          </a:xfrm>
          <a:prstGeom prst="rect">
            <a:avLst/>
          </a:prstGeom>
        </p:spPr>
      </p:pic>
    </p:spTree>
    <p:extLst>
      <p:ext uri="{BB962C8B-B14F-4D97-AF65-F5344CB8AC3E}">
        <p14:creationId xmlns:p14="http://schemas.microsoft.com/office/powerpoint/2010/main" val="228714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nchorCtr="0">
            <a:spAutoFit/>
          </a:bodyPr>
          <a:lstStyle/>
          <a:p>
            <a:r>
              <a:rPr lang="en-US" altLang="en-US" noProof="0" dirty="0"/>
              <a:t>16.26</a:t>
            </a:r>
            <a:endParaRPr lang="en-US" sz="3200" noProof="0" dirty="0"/>
          </a:p>
        </p:txBody>
      </p:sp>
      <p:sp>
        <p:nvSpPr>
          <p:cNvPr id="3" name="Content Placeholder 2"/>
          <p:cNvSpPr>
            <a:spLocks noGrp="1"/>
          </p:cNvSpPr>
          <p:nvPr>
            <p:ph sz="quarter" idx="13"/>
          </p:nvPr>
        </p:nvSpPr>
        <p:spPr>
          <a:xfrm>
            <a:off x="464494" y="942887"/>
            <a:ext cx="8222577" cy="651905"/>
          </a:xfrm>
        </p:spPr>
        <p:txBody>
          <a:bodyPr wrap="square" tIns="18000" bIns="18000" anchor="ctr" anchorCtr="0">
            <a:spAutoFit/>
          </a:bodyPr>
          <a:lstStyle/>
          <a:p>
            <a:pPr marL="0" indent="0">
              <a:buNone/>
            </a:pPr>
            <a:r>
              <a:rPr lang="en-US" altLang="en-US" sz="2000" noProof="0" dirty="0" err="1"/>
              <a:t>Muckleroy</a:t>
            </a:r>
            <a:r>
              <a:rPr lang="en-US" altLang="en-US" sz="2000" noProof="0" dirty="0"/>
              <a:t> House, 1840; Round Top (now Henkel Square), Texas. German Colonial.</a:t>
            </a:r>
            <a:endParaRPr lang="en-US" sz="2000" b="1" noProof="0" dirty="0">
              <a:latin typeface="Arial" panose="020B0604020202020204" pitchFamily="34" charset="0"/>
              <a:cs typeface="Arial" panose="020B0604020202020204" pitchFamily="34" charset="0"/>
            </a:endParaRPr>
          </a:p>
        </p:txBody>
      </p:sp>
      <p:pic>
        <p:nvPicPr>
          <p:cNvPr id="8" name="Picture Placeholder 7" descr="Muckleroy House.&#10;Long description is available in notes, press F6.">
            <a:extLst>
              <a:ext uri="{FF2B5EF4-FFF2-40B4-BE49-F238E27FC236}">
                <a16:creationId xmlns:a16="http://schemas.microsoft.com/office/drawing/2014/main" id="{4EB04BA7-9A2C-68BB-AAC7-EED1F3CF950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02" t="1127"/>
          <a:stretch/>
        </p:blipFill>
        <p:spPr>
          <a:xfrm>
            <a:off x="879894" y="1802921"/>
            <a:ext cx="7436416" cy="3493099"/>
          </a:xfrm>
          <a:prstGeom prst="rect">
            <a:avLst/>
          </a:prstGeom>
        </p:spPr>
      </p:pic>
    </p:spTree>
    <p:extLst>
      <p:ext uri="{BB962C8B-B14F-4D97-AF65-F5344CB8AC3E}">
        <p14:creationId xmlns:p14="http://schemas.microsoft.com/office/powerpoint/2010/main" val="31770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48423"/>
            <a:ext cx="8229600" cy="1144347"/>
          </a:xfrm>
        </p:spPr>
        <p:txBody>
          <a:bodyPr tIns="18000" bIns="18000">
            <a:spAutoFit/>
          </a:bodyPr>
          <a:lstStyle/>
          <a:p>
            <a:r>
              <a:rPr lang="en-US" cap="none" noProof="0" dirty="0"/>
              <a:t>Interiors, Furnishings, Decorative Arts </a:t>
            </a:r>
            <a:r>
              <a:rPr lang="en-US" sz="2800" noProof="0" dirty="0"/>
              <a:t>(4 of 5)</a:t>
            </a:r>
          </a:p>
        </p:txBody>
      </p:sp>
      <p:sp>
        <p:nvSpPr>
          <p:cNvPr id="3" name="Content Placeholder 2"/>
          <p:cNvSpPr>
            <a:spLocks noGrp="1"/>
          </p:cNvSpPr>
          <p:nvPr>
            <p:ph idx="1"/>
          </p:nvPr>
        </p:nvSpPr>
        <p:spPr>
          <a:xfrm>
            <a:off x="465826" y="1424286"/>
            <a:ext cx="8229600" cy="4868444"/>
          </a:xfrm>
        </p:spPr>
        <p:txBody>
          <a:bodyPr tIns="18000" bIns="18000">
            <a:spAutoFit/>
          </a:bodyPr>
          <a:lstStyle/>
          <a:p>
            <a:pPr marL="342000">
              <a:spcBef>
                <a:spcPts val="600"/>
              </a:spcBef>
            </a:pPr>
            <a:r>
              <a:rPr lang="en-US" altLang="en-US" noProof="0" dirty="0">
                <a:ea typeface="ＭＳ Ｐゴシック" panose="020B0600070205080204" pitchFamily="34" charset="-128"/>
              </a:rPr>
              <a:t>Interiors—simple, colorful treatments</a:t>
            </a:r>
          </a:p>
          <a:p>
            <a:pPr marL="796914" lvl="1"/>
            <a:r>
              <a:rPr lang="en-US" altLang="en-US" noProof="0" dirty="0">
                <a:ea typeface="ＭＳ Ｐゴシック" panose="020B0600070205080204" pitchFamily="34" charset="-128"/>
              </a:rPr>
              <a:t>Wood floors &amp; colorful rugs</a:t>
            </a:r>
          </a:p>
          <a:p>
            <a:pPr marL="796914" lvl="1"/>
            <a:r>
              <a:rPr lang="en-US" altLang="en-US" noProof="0" dirty="0">
                <a:ea typeface="ＭＳ Ｐゴシック" panose="020B0600070205080204" pitchFamily="34" charset="-128"/>
              </a:rPr>
              <a:t>Whitewashed walls with painted patterns</a:t>
            </a:r>
          </a:p>
          <a:p>
            <a:pPr marL="796914" lvl="1"/>
            <a:r>
              <a:rPr lang="en-US" altLang="en-US" noProof="0" dirty="0">
                <a:ea typeface="ＭＳ Ｐゴシック" panose="020B0600070205080204" pitchFamily="34" charset="-128"/>
              </a:rPr>
              <a:t>Beamed or plastered ceilings</a:t>
            </a:r>
          </a:p>
          <a:p>
            <a:pPr marL="342000">
              <a:spcBef>
                <a:spcPts val="600"/>
              </a:spcBef>
            </a:pPr>
            <a:r>
              <a:rPr lang="en-US" altLang="en-US" noProof="0" dirty="0">
                <a:ea typeface="ＭＳ Ｐゴシック" panose="020B0600070205080204" pitchFamily="34" charset="-128"/>
              </a:rPr>
              <a:t>Furniture—rural &amp; urban</a:t>
            </a:r>
          </a:p>
          <a:p>
            <a:pPr marL="796914" lvl="1"/>
            <a:r>
              <a:rPr lang="en-US" altLang="en-US" noProof="0" dirty="0">
                <a:ea typeface="ＭＳ Ｐゴシック" panose="020B0600070205080204" pitchFamily="34" charset="-128"/>
              </a:rPr>
              <a:t>Rural—medieval into 19th century</a:t>
            </a:r>
          </a:p>
          <a:p>
            <a:pPr marL="796914" lvl="1"/>
            <a:r>
              <a:rPr lang="en-US" altLang="en-US" noProof="0" dirty="0">
                <a:ea typeface="ＭＳ Ｐゴシック" panose="020B0600070205080204" pitchFamily="34" charset="-128"/>
              </a:rPr>
              <a:t>Urban—influenced by &amp; influences English</a:t>
            </a:r>
          </a:p>
          <a:p>
            <a:pPr marL="796914" lvl="1"/>
            <a:r>
              <a:rPr lang="en-US" altLang="en-US" noProof="0" dirty="0">
                <a:ea typeface="ＭＳ Ｐゴシック" panose="020B0600070205080204" pitchFamily="34" charset="-128"/>
              </a:rPr>
              <a:t>Ladder-back chairs with rush seats, painted chests</a:t>
            </a:r>
          </a:p>
          <a:p>
            <a:pPr marL="342000">
              <a:spcBef>
                <a:spcPts val="600"/>
              </a:spcBef>
            </a:pPr>
            <a:r>
              <a:rPr lang="en-US" altLang="en-US" i="1" noProof="0" dirty="0">
                <a:ea typeface="ＭＳ Ｐゴシック" panose="020B0600070205080204" pitchFamily="34" charset="-128"/>
              </a:rPr>
              <a:t>Fraktur</a:t>
            </a:r>
            <a:r>
              <a:rPr lang="en-US" altLang="en-US" noProof="0" dirty="0">
                <a:ea typeface="ＭＳ Ｐゴシック" panose="020B0600070205080204" pitchFamily="34" charset="-128"/>
              </a:rPr>
              <a:t>—colorful, hand-decorated texts or documents</a:t>
            </a:r>
          </a:p>
          <a:p>
            <a:pPr marL="342000">
              <a:spcBef>
                <a:spcPts val="600"/>
              </a:spcBef>
            </a:pPr>
            <a:r>
              <a:rPr lang="en-US" altLang="en-US" noProof="0" dirty="0">
                <a:ea typeface="ＭＳ Ｐゴシック" panose="020B0600070205080204" pitchFamily="34" charset="-128"/>
              </a:rPr>
              <a:t>Ceramics—slipware &amp; </a:t>
            </a:r>
            <a:r>
              <a:rPr lang="en-US" altLang="en-US" i="1" noProof="0" dirty="0">
                <a:ea typeface="ＭＳ Ｐゴシック" panose="020B0600070205080204" pitchFamily="34" charset="-128"/>
              </a:rPr>
              <a:t>sgraffito</a:t>
            </a:r>
            <a:r>
              <a:rPr lang="en-US" altLang="en-US" noProof="0" dirty="0">
                <a:ea typeface="ＭＳ Ｐゴシック" panose="020B0600070205080204" pitchFamily="34" charset="-128"/>
              </a:rPr>
              <a:t> ware</a:t>
            </a:r>
          </a:p>
          <a:p>
            <a:pPr marL="342000">
              <a:spcBef>
                <a:spcPts val="600"/>
              </a:spcBef>
            </a:pPr>
            <a:r>
              <a:rPr lang="en-US" altLang="en-US" noProof="0" dirty="0">
                <a:ea typeface="ＭＳ Ｐゴシック" panose="020B0600070205080204" pitchFamily="34" charset="-128"/>
              </a:rPr>
              <a:t>Glassware—mostly made by Germans in colonial period</a:t>
            </a:r>
          </a:p>
        </p:txBody>
      </p:sp>
    </p:spTree>
    <p:extLst>
      <p:ext uri="{BB962C8B-B14F-4D97-AF65-F5344CB8AC3E}">
        <p14:creationId xmlns:p14="http://schemas.microsoft.com/office/powerpoint/2010/main" val="1135847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16.27</a:t>
            </a:r>
            <a:endParaRPr lang="en-US" sz="3200" noProof="0" dirty="0"/>
          </a:p>
        </p:txBody>
      </p:sp>
      <p:sp>
        <p:nvSpPr>
          <p:cNvPr id="3" name="Content Placeholder 2"/>
          <p:cNvSpPr>
            <a:spLocks noGrp="1"/>
          </p:cNvSpPr>
          <p:nvPr>
            <p:ph sz="quarter" idx="13"/>
          </p:nvPr>
        </p:nvSpPr>
        <p:spPr>
          <a:xfrm>
            <a:off x="464494" y="953397"/>
            <a:ext cx="8222577" cy="651905"/>
          </a:xfrm>
        </p:spPr>
        <p:txBody>
          <a:bodyPr wrap="square" tIns="18000" bIns="18000" anchor="ctr">
            <a:spAutoFit/>
          </a:bodyPr>
          <a:lstStyle/>
          <a:p>
            <a:pPr marL="0" indent="0">
              <a:buNone/>
            </a:pPr>
            <a:r>
              <a:rPr lang="en-US" altLang="en-US" sz="2000" noProof="0" dirty="0"/>
              <a:t>Painted chest, 1795-1810; Shenandoah Valley County, Virginia: Johannes </a:t>
            </a:r>
            <a:r>
              <a:rPr lang="en-US" altLang="en-US" sz="2000" noProof="0" dirty="0" err="1"/>
              <a:t>Spitler</a:t>
            </a:r>
            <a:r>
              <a:rPr lang="en-US" altLang="en-US" sz="2000" noProof="0" dirty="0"/>
              <a:t>. German Colonial.</a:t>
            </a:r>
            <a:endParaRPr lang="en-US" sz="2000" b="1" noProof="0" dirty="0">
              <a:latin typeface="Arial" panose="020B0604020202020204" pitchFamily="34" charset="0"/>
              <a:cs typeface="Arial" panose="020B0604020202020204" pitchFamily="34" charset="0"/>
            </a:endParaRPr>
          </a:p>
        </p:txBody>
      </p:sp>
      <p:pic>
        <p:nvPicPr>
          <p:cNvPr id="7" name="Picture Placeholder 6" descr="A painted chest is in a rectangular shape with the painted surface. Painted flower decorations can be seen on the surface. It has a foldup lid and a heavy base.&#10;">
            <a:extLst>
              <a:ext uri="{FF2B5EF4-FFF2-40B4-BE49-F238E27FC236}">
                <a16:creationId xmlns:a16="http://schemas.microsoft.com/office/drawing/2014/main" id="{36742831-F714-BBAC-5244-11B11C827D9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92" t="1021"/>
          <a:stretch/>
        </p:blipFill>
        <p:spPr>
          <a:xfrm>
            <a:off x="838200" y="1811546"/>
            <a:ext cx="7506057" cy="3676823"/>
          </a:xfrm>
          <a:prstGeom prst="rect">
            <a:avLst/>
          </a:prstGeom>
        </p:spPr>
      </p:pic>
    </p:spTree>
    <p:extLst>
      <p:ext uri="{BB962C8B-B14F-4D97-AF65-F5344CB8AC3E}">
        <p14:creationId xmlns:p14="http://schemas.microsoft.com/office/powerpoint/2010/main" val="392722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cap="none" noProof="0" dirty="0"/>
              <a:t>Holland: Concepts &amp; Architecture</a:t>
            </a:r>
            <a:endParaRPr lang="en-US" noProof="0" dirty="0"/>
          </a:p>
        </p:txBody>
      </p:sp>
      <p:sp>
        <p:nvSpPr>
          <p:cNvPr id="3" name="Content Placeholder 2"/>
          <p:cNvSpPr>
            <a:spLocks noGrp="1"/>
          </p:cNvSpPr>
          <p:nvPr>
            <p:ph idx="1"/>
          </p:nvPr>
        </p:nvSpPr>
        <p:spPr>
          <a:xfrm>
            <a:off x="465826" y="880733"/>
            <a:ext cx="8229600" cy="5083887"/>
          </a:xfrm>
        </p:spPr>
        <p:txBody>
          <a:bodyPr tIns="18000" bIns="18000">
            <a:spAutoFit/>
          </a:bodyPr>
          <a:lstStyle/>
          <a:p>
            <a:pPr>
              <a:spcBef>
                <a:spcPts val="600"/>
              </a:spcBef>
            </a:pPr>
            <a:r>
              <a:rPr lang="en-US" altLang="en-US" noProof="0" dirty="0">
                <a:ea typeface="ＭＳ Ｐゴシック" panose="020B0600070205080204" pitchFamily="34" charset="-128"/>
              </a:rPr>
              <a:t>Dutch recreate buildings &amp; furnishings from Holland</a:t>
            </a:r>
          </a:p>
          <a:p>
            <a:pPr lvl="1"/>
            <a:r>
              <a:rPr lang="en-US" altLang="en-US" noProof="0" dirty="0">
                <a:ea typeface="ＭＳ Ｐゴシック" panose="020B0600070205080204" pitchFamily="34" charset="-128"/>
              </a:rPr>
              <a:t>Strong reciprocity between English &amp; Dutch settlers</a:t>
            </a:r>
          </a:p>
          <a:p>
            <a:pPr>
              <a:spcBef>
                <a:spcPts val="600"/>
              </a:spcBef>
            </a:pPr>
            <a:r>
              <a:rPr lang="en-US" altLang="en-US" noProof="0" dirty="0">
                <a:ea typeface="ＭＳ Ｐゴシック" panose="020B0600070205080204" pitchFamily="34" charset="-128"/>
              </a:rPr>
              <a:t>Architecture—several house types</a:t>
            </a:r>
          </a:p>
          <a:p>
            <a:pPr lvl="1"/>
            <a:r>
              <a:rPr lang="en-US" altLang="en-US" noProof="0" dirty="0">
                <a:ea typeface="ＭＳ Ｐゴシック" panose="020B0600070205080204" pitchFamily="34" charset="-128"/>
              </a:rPr>
              <a:t>Urban row house—gable end faces street with parapet wall in various shapes; shops below living quarters</a:t>
            </a:r>
          </a:p>
          <a:p>
            <a:pPr lvl="1"/>
            <a:r>
              <a:rPr lang="en-US" altLang="en-US" noProof="0" dirty="0">
                <a:ea typeface="ＭＳ Ｐゴシック" panose="020B0600070205080204" pitchFamily="34" charset="-128"/>
              </a:rPr>
              <a:t>Other houses identified by roofs—straight-side gable &amp; flared eave</a:t>
            </a:r>
          </a:p>
          <a:p>
            <a:pPr>
              <a:spcBef>
                <a:spcPts val="600"/>
              </a:spcBef>
            </a:pPr>
            <a:r>
              <a:rPr lang="en-US" altLang="en-US" noProof="0" dirty="0">
                <a:ea typeface="ＭＳ Ｐゴシック" panose="020B0600070205080204" pitchFamily="34" charset="-128"/>
              </a:rPr>
              <a:t>Wood, brick, or stone </a:t>
            </a:r>
          </a:p>
          <a:p>
            <a:pPr lvl="1"/>
            <a:r>
              <a:rPr lang="en-US" altLang="en-US" noProof="0" dirty="0">
                <a:ea typeface="ＭＳ Ｐゴシック" panose="020B0600070205080204" pitchFamily="34" charset="-128"/>
              </a:rPr>
              <a:t>Mostly brick with patterns of blue, purple, or gray mixed with red</a:t>
            </a:r>
          </a:p>
          <a:p>
            <a:pPr>
              <a:spcBef>
                <a:spcPts val="600"/>
              </a:spcBef>
            </a:pPr>
            <a:r>
              <a:rPr lang="en-US" altLang="en-US" noProof="0" dirty="0">
                <a:ea typeface="ＭＳ Ｐゴシック" panose="020B0600070205080204" pitchFamily="34" charset="-128"/>
              </a:rPr>
              <a:t>Raised front-door and </a:t>
            </a:r>
            <a:r>
              <a:rPr lang="en-US" altLang="en-US" i="1" noProof="0" dirty="0">
                <a:ea typeface="ＭＳ Ｐゴシック" panose="020B0600070205080204" pitchFamily="34" charset="-128"/>
              </a:rPr>
              <a:t>stoep</a:t>
            </a:r>
            <a:r>
              <a:rPr lang="en-US" altLang="en-US" noProof="0" dirty="0">
                <a:ea typeface="ＭＳ Ｐゴシック" panose="020B0600070205080204" pitchFamily="34" charset="-128"/>
              </a:rPr>
              <a:t> or platform</a:t>
            </a:r>
          </a:p>
          <a:p>
            <a:pPr>
              <a:spcBef>
                <a:spcPts val="600"/>
              </a:spcBef>
            </a:pPr>
            <a:r>
              <a:rPr lang="en-US" altLang="en-US" noProof="0" dirty="0">
                <a:ea typeface="ＭＳ Ｐゴシック" panose="020B0600070205080204" pitchFamily="34" charset="-128"/>
              </a:rPr>
              <a:t>Linear floor plans—three adjacent rooms</a:t>
            </a:r>
          </a:p>
        </p:txBody>
      </p:sp>
    </p:spTree>
    <p:extLst>
      <p:ext uri="{BB962C8B-B14F-4D97-AF65-F5344CB8AC3E}">
        <p14:creationId xmlns:p14="http://schemas.microsoft.com/office/powerpoint/2010/main" val="383552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nchorCtr="0">
            <a:spAutoFit/>
          </a:bodyPr>
          <a:lstStyle/>
          <a:p>
            <a:r>
              <a:rPr lang="en-US" altLang="en-US" noProof="0" dirty="0"/>
              <a:t>16.28</a:t>
            </a:r>
            <a:endParaRPr lang="en-US" sz="3200" noProof="0" dirty="0"/>
          </a:p>
        </p:txBody>
      </p:sp>
      <p:sp>
        <p:nvSpPr>
          <p:cNvPr id="3" name="Content Placeholder 2"/>
          <p:cNvSpPr>
            <a:spLocks noGrp="1"/>
          </p:cNvSpPr>
          <p:nvPr>
            <p:ph sz="quarter" idx="13"/>
          </p:nvPr>
        </p:nvSpPr>
        <p:spPr>
          <a:xfrm>
            <a:off x="464494" y="944544"/>
            <a:ext cx="8222577" cy="651905"/>
          </a:xfrm>
        </p:spPr>
        <p:txBody>
          <a:bodyPr wrap="square" tIns="18000" bIns="18000" anchor="ctr" anchorCtr="0">
            <a:spAutoFit/>
          </a:bodyPr>
          <a:lstStyle/>
          <a:p>
            <a:pPr marL="0" indent="0">
              <a:buNone/>
            </a:pPr>
            <a:r>
              <a:rPr lang="en-US" altLang="en-US" sz="2000" noProof="0" dirty="0" err="1"/>
              <a:t>Terheun</a:t>
            </a:r>
            <a:r>
              <a:rPr lang="en-US" altLang="en-US" sz="2000" noProof="0" dirty="0"/>
              <a:t> House, c. 1670 and later; Hackensack, New Jersey. Flare-eave roof. Dutch Colonial.</a:t>
            </a:r>
            <a:endParaRPr lang="en-US" sz="2000" b="1" noProof="0" dirty="0">
              <a:latin typeface="Arial" panose="020B0604020202020204" pitchFamily="34" charset="0"/>
              <a:cs typeface="Arial" panose="020B0604020202020204" pitchFamily="34" charset="0"/>
            </a:endParaRPr>
          </a:p>
        </p:txBody>
      </p:sp>
      <p:pic>
        <p:nvPicPr>
          <p:cNvPr id="7" name="Picture Placeholder 6" descr="The west and south elevation views of the Terheun house depict its characteristics.&#10;Long description is available in notes, press F6.">
            <a:extLst>
              <a:ext uri="{FF2B5EF4-FFF2-40B4-BE49-F238E27FC236}">
                <a16:creationId xmlns:a16="http://schemas.microsoft.com/office/drawing/2014/main" id="{2F43C7D4-D8F4-D24C-4964-4078F8506B9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686448" y="1752600"/>
            <a:ext cx="5773567" cy="4423378"/>
          </a:xfrm>
          <a:prstGeom prst="rect">
            <a:avLst/>
          </a:prstGeom>
        </p:spPr>
      </p:pic>
    </p:spTree>
    <p:extLst>
      <p:ext uri="{BB962C8B-B14F-4D97-AF65-F5344CB8AC3E}">
        <p14:creationId xmlns:p14="http://schemas.microsoft.com/office/powerpoint/2010/main" val="367086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46536"/>
            <a:ext cx="8229600" cy="1144347"/>
          </a:xfrm>
        </p:spPr>
        <p:txBody>
          <a:bodyPr tIns="18000" bIns="18000">
            <a:spAutoFit/>
          </a:bodyPr>
          <a:lstStyle/>
          <a:p>
            <a:r>
              <a:rPr lang="en-US" cap="none" noProof="0" dirty="0"/>
              <a:t>Interiors, Furnishings, Decorative Arts </a:t>
            </a:r>
            <a:r>
              <a:rPr lang="en-US" sz="2800" noProof="0" dirty="0"/>
              <a:t>(5 of 5)</a:t>
            </a:r>
          </a:p>
        </p:txBody>
      </p:sp>
      <p:sp>
        <p:nvSpPr>
          <p:cNvPr id="3" name="Content Placeholder 2"/>
          <p:cNvSpPr>
            <a:spLocks noGrp="1"/>
          </p:cNvSpPr>
          <p:nvPr>
            <p:ph idx="1"/>
          </p:nvPr>
        </p:nvSpPr>
        <p:spPr>
          <a:xfrm>
            <a:off x="465826" y="1437549"/>
            <a:ext cx="8229600" cy="4714555"/>
          </a:xfrm>
        </p:spPr>
        <p:txBody>
          <a:bodyPr tIns="18000" bIns="18000">
            <a:spAutoFit/>
          </a:bodyPr>
          <a:lstStyle/>
          <a:p>
            <a:pPr>
              <a:spcBef>
                <a:spcPts val="600"/>
              </a:spcBef>
            </a:pPr>
            <a:r>
              <a:rPr lang="en-US" altLang="en-US" sz="2200" noProof="0" dirty="0">
                <a:ea typeface="ＭＳ Ｐゴシック" panose="020B0600070205080204" pitchFamily="34" charset="-128"/>
              </a:rPr>
              <a:t>Interiors—more colorful than English</a:t>
            </a:r>
          </a:p>
          <a:p>
            <a:pPr lvl="1"/>
            <a:r>
              <a:rPr lang="en-US" altLang="en-US" sz="2200" noProof="0" dirty="0">
                <a:ea typeface="ＭＳ Ｐゴシック" panose="020B0600070205080204" pitchFamily="34" charset="-128"/>
              </a:rPr>
              <a:t>Tiles, ceramics, textiles, paintings</a:t>
            </a:r>
          </a:p>
          <a:p>
            <a:pPr lvl="1"/>
            <a:r>
              <a:rPr lang="en-US" altLang="en-US" sz="2200" noProof="0" dirty="0">
                <a:ea typeface="ＭＳ Ｐゴシック" panose="020B0600070205080204" pitchFamily="34" charset="-128"/>
              </a:rPr>
              <a:t>Many are merchants so have objects from around the world</a:t>
            </a:r>
          </a:p>
          <a:p>
            <a:pPr>
              <a:spcBef>
                <a:spcPts val="600"/>
              </a:spcBef>
            </a:pPr>
            <a:r>
              <a:rPr lang="en-US" altLang="en-US" sz="2200" noProof="0" dirty="0">
                <a:ea typeface="ＭＳ Ｐゴシック" panose="020B0600070205080204" pitchFamily="34" charset="-128"/>
              </a:rPr>
              <a:t>White-washed walls, beamed or plastered ceilings</a:t>
            </a:r>
          </a:p>
          <a:p>
            <a:pPr>
              <a:spcBef>
                <a:spcPts val="600"/>
              </a:spcBef>
            </a:pPr>
            <a:r>
              <a:rPr lang="en-US" altLang="en-US" sz="2200" noProof="0" dirty="0">
                <a:ea typeface="ＭＳ Ｐゴシック" panose="020B0600070205080204" pitchFamily="34" charset="-128"/>
              </a:rPr>
              <a:t>Large fireplace with hood &amp; cast-iron </a:t>
            </a:r>
            <a:r>
              <a:rPr lang="en-US" altLang="en-US" sz="2200" noProof="0" dirty="0" err="1">
                <a:ea typeface="ＭＳ Ｐゴシック" panose="020B0600070205080204" pitchFamily="34" charset="-128"/>
              </a:rPr>
              <a:t>fireback</a:t>
            </a:r>
            <a:r>
              <a:rPr lang="en-US" altLang="en-US" sz="2200" noProof="0" dirty="0">
                <a:ea typeface="ＭＳ Ｐゴシック" panose="020B0600070205080204" pitchFamily="34" charset="-128"/>
              </a:rPr>
              <a:t>; tiled surround &amp; ruffled valance hanging from hood</a:t>
            </a:r>
          </a:p>
          <a:p>
            <a:pPr>
              <a:spcBef>
                <a:spcPts val="600"/>
              </a:spcBef>
            </a:pPr>
            <a:r>
              <a:rPr lang="en-US" altLang="en-US" sz="2200" noProof="0" dirty="0">
                <a:ea typeface="ＭＳ Ｐゴシック" panose="020B0600070205080204" pitchFamily="34" charset="-128"/>
              </a:rPr>
              <a:t>Furniture—reproduces Dutch prototypes, brought from home, or imported</a:t>
            </a:r>
          </a:p>
          <a:p>
            <a:pPr lvl="1"/>
            <a:r>
              <a:rPr lang="en-US" altLang="en-US" sz="2200" noProof="0" dirty="0">
                <a:ea typeface="ＭＳ Ｐゴシック" panose="020B0600070205080204" pitchFamily="34" charset="-128"/>
              </a:rPr>
              <a:t>Kas—distinctive Dutch storage piece in Hudson River valley</a:t>
            </a:r>
          </a:p>
          <a:p>
            <a:pPr lvl="1"/>
            <a:r>
              <a:rPr lang="en-US" altLang="en-US" sz="2200" noProof="0" dirty="0">
                <a:ea typeface="ＭＳ Ｐゴシック" panose="020B0600070205080204" pitchFamily="34" charset="-128"/>
              </a:rPr>
              <a:t>Beds sometimes built-in</a:t>
            </a:r>
          </a:p>
          <a:p>
            <a:pPr>
              <a:spcBef>
                <a:spcPts val="600"/>
              </a:spcBef>
            </a:pPr>
            <a:r>
              <a:rPr lang="en-US" altLang="en-US" sz="2200" noProof="0" dirty="0">
                <a:ea typeface="ＭＳ Ｐゴシック" panose="020B0600070205080204" pitchFamily="34" charset="-128"/>
              </a:rPr>
              <a:t>Tin-glazed earthenware (Delft) tiles &amp; objects in blue &amp; white or polychrome</a:t>
            </a:r>
          </a:p>
        </p:txBody>
      </p:sp>
    </p:spTree>
    <p:extLst>
      <p:ext uri="{BB962C8B-B14F-4D97-AF65-F5344CB8AC3E}">
        <p14:creationId xmlns:p14="http://schemas.microsoft.com/office/powerpoint/2010/main" val="238580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CFEC-80A1-7526-869E-7F5A1202FD84}"/>
              </a:ext>
            </a:extLst>
          </p:cNvPr>
          <p:cNvSpPr>
            <a:spLocks noGrp="1"/>
          </p:cNvSpPr>
          <p:nvPr>
            <p:ph type="title"/>
          </p:nvPr>
        </p:nvSpPr>
        <p:spPr>
          <a:xfrm>
            <a:off x="457200" y="161186"/>
            <a:ext cx="8229600" cy="590349"/>
          </a:xfrm>
        </p:spPr>
        <p:txBody>
          <a:bodyPr tIns="18000" bIns="18000" anchor="ctr" anchorCtr="0">
            <a:spAutoFit/>
          </a:bodyPr>
          <a:lstStyle/>
          <a:p>
            <a:r>
              <a:rPr lang="en-US" cap="none" noProof="0" dirty="0"/>
              <a:t>England: Concepts &amp; Architecture</a:t>
            </a:r>
            <a:endParaRPr lang="en-US" noProof="0" dirty="0"/>
          </a:p>
        </p:txBody>
      </p:sp>
      <p:sp>
        <p:nvSpPr>
          <p:cNvPr id="5" name="Content Placeholder 4">
            <a:extLst>
              <a:ext uri="{FF2B5EF4-FFF2-40B4-BE49-F238E27FC236}">
                <a16:creationId xmlns:a16="http://schemas.microsoft.com/office/drawing/2014/main" id="{DFE1A5A4-FBD7-2941-0620-93F8B595B979}"/>
              </a:ext>
            </a:extLst>
          </p:cNvPr>
          <p:cNvSpPr>
            <a:spLocks noGrp="1"/>
          </p:cNvSpPr>
          <p:nvPr>
            <p:ph sz="quarter" idx="13"/>
          </p:nvPr>
        </p:nvSpPr>
        <p:spPr>
          <a:xfrm>
            <a:off x="478220" y="891887"/>
            <a:ext cx="8208580" cy="3822003"/>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Architecture, interiors, furnishings reflect familiar forms of England</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Vernacular &amp; medieval</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Architecture—public &amp; private--like that of home</a:t>
            </a:r>
          </a:p>
          <a:p>
            <a:pPr marL="831600" lvl="1" indent="-342000"/>
            <a:r>
              <a:rPr lang="en-US" altLang="en-US" noProof="0" dirty="0">
                <a:latin typeface="Arial" panose="020B0604020202020204" pitchFamily="34" charset="0"/>
                <a:ea typeface="ＭＳ Ｐゴシック" panose="020B0600070205080204" pitchFamily="34" charset="-128"/>
                <a:cs typeface="Arial" panose="020B0604020202020204" pitchFamily="34" charset="0"/>
              </a:rPr>
              <a:t>Small, functional, little embellishment</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Settled times—Tudor, Elizabethan, even classical styles</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Plans &amp; materials vary with region</a:t>
            </a:r>
          </a:p>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Similar characteristics: steeply pitched gable roof, casement windows, timber-framed construction</a:t>
            </a:r>
            <a:endParaRPr lang="en-US" sz="2400" noProof="0" dirty="0">
              <a:latin typeface="Arial" panose="020B0604020202020204" pitchFamily="34" charset="0"/>
              <a:cs typeface="Arial" panose="020B0604020202020204" pitchFamily="34" charset="0"/>
            </a:endParaRPr>
          </a:p>
        </p:txBody>
      </p:sp>
      <p:sp>
        <p:nvSpPr>
          <p:cNvPr id="35" name="Content Placeholder 34">
            <a:extLst>
              <a:ext uri="{FF2B5EF4-FFF2-40B4-BE49-F238E27FC236}">
                <a16:creationId xmlns:a16="http://schemas.microsoft.com/office/drawing/2014/main" id="{B03CDC7E-7C10-A054-F589-DBACC80D6E5A}"/>
              </a:ext>
            </a:extLst>
          </p:cNvPr>
          <p:cNvSpPr>
            <a:spLocks noGrp="1"/>
          </p:cNvSpPr>
          <p:nvPr>
            <p:ph sz="quarter" idx="15"/>
          </p:nvPr>
        </p:nvSpPr>
        <p:spPr>
          <a:xfrm>
            <a:off x="478220" y="4758726"/>
            <a:ext cx="6009290" cy="405683"/>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Plans—hall, hall &amp; parlor, lean-to within 1,</a:t>
            </a:r>
            <a:endParaRPr lang="en-US" sz="2400" noProof="0" dirty="0">
              <a:latin typeface="Arial" panose="020B0604020202020204" pitchFamily="34" charset="0"/>
              <a:cs typeface="Arial" panose="020B0604020202020204" pitchFamily="34" charset="0"/>
            </a:endParaRPr>
          </a:p>
        </p:txBody>
      </p:sp>
      <p:graphicFrame>
        <p:nvGraphicFramePr>
          <p:cNvPr id="17" name="Object 16" descr="One and a half.">
            <a:extLst>
              <a:ext uri="{FF2B5EF4-FFF2-40B4-BE49-F238E27FC236}">
                <a16:creationId xmlns:a16="http://schemas.microsoft.com/office/drawing/2014/main" id="{4BA2CDFA-75D3-08EA-C467-D7D927F1D594}"/>
              </a:ext>
            </a:extLst>
          </p:cNvPr>
          <p:cNvGraphicFramePr>
            <a:graphicFrameLocks noChangeAspect="1"/>
          </p:cNvGraphicFramePr>
          <p:nvPr>
            <p:extLst>
              <p:ext uri="{D42A27DB-BD31-4B8C-83A1-F6EECF244321}">
                <p14:modId xmlns:p14="http://schemas.microsoft.com/office/powerpoint/2010/main" val="886292435"/>
              </p:ext>
            </p:extLst>
          </p:nvPr>
        </p:nvGraphicFramePr>
        <p:xfrm>
          <a:off x="6540060" y="4790257"/>
          <a:ext cx="550197" cy="376237"/>
        </p:xfrm>
        <a:graphic>
          <a:graphicData uri="http://schemas.openxmlformats.org/presentationml/2006/ole">
            <mc:AlternateContent xmlns:mc="http://schemas.openxmlformats.org/markup-compatibility/2006">
              <mc:Choice xmlns:v="urn:schemas-microsoft-com:vml" Requires="v">
                <p:oleObj name="Equation" r:id="rId2" imgW="279360" imgH="190440" progId="Equation.DSMT4">
                  <p:embed/>
                </p:oleObj>
              </mc:Choice>
              <mc:Fallback>
                <p:oleObj name="Equation" r:id="rId2" imgW="279360" imgH="190440" progId="Equation.DSMT4">
                  <p:embed/>
                  <p:pic>
                    <p:nvPicPr>
                      <p:cNvPr id="26" name="Object 25" descr="1 over 4">
                        <a:extLst>
                          <a:ext uri="{FF2B5EF4-FFF2-40B4-BE49-F238E27FC236}">
                            <a16:creationId xmlns:a16="http://schemas.microsoft.com/office/drawing/2014/main" id="{BB317947-19D8-E71E-AC96-82FC5220ABEF}"/>
                          </a:ext>
                        </a:extLst>
                      </p:cNvPr>
                      <p:cNvPicPr>
                        <a:picLocks noChangeAspect="1" noChangeArrowheads="1"/>
                      </p:cNvPicPr>
                      <p:nvPr/>
                    </p:nvPicPr>
                    <p:blipFill>
                      <a:blip r:embed="rId3"/>
                      <a:srcRect/>
                      <a:stretch>
                        <a:fillRect/>
                      </a:stretch>
                    </p:blipFill>
                    <p:spPr bwMode="auto">
                      <a:xfrm>
                        <a:off x="6540060" y="4790257"/>
                        <a:ext cx="550197" cy="376237"/>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30B1F63D-92F0-DF17-0B01-B72910AD6471}"/>
              </a:ext>
            </a:extLst>
          </p:cNvPr>
          <p:cNvSpPr>
            <a:spLocks noGrp="1"/>
          </p:cNvSpPr>
          <p:nvPr>
            <p:ph sz="quarter" idx="17"/>
          </p:nvPr>
        </p:nvSpPr>
        <p:spPr>
          <a:xfrm>
            <a:off x="7142807" y="4758725"/>
            <a:ext cx="1219200" cy="405683"/>
          </a:xfrm>
        </p:spPr>
        <p:txBody>
          <a:bodyPr wrap="square" tIns="18000" bIns="18000" anchor="ctr" anchorCtr="0">
            <a:spAutoFit/>
          </a:bodyPr>
          <a:lstStyle/>
          <a:p>
            <a:pPr marL="0" indent="0">
              <a:spcBef>
                <a:spcPts val="600"/>
              </a:spcBef>
              <a:buNone/>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2 stories</a:t>
            </a:r>
            <a:endParaRPr lang="en-US" noProof="0" dirty="0">
              <a:latin typeface="Arial" panose="020B0604020202020204" pitchFamily="34" charset="0"/>
              <a:cs typeface="Arial" panose="020B0604020202020204" pitchFamily="34" charset="0"/>
            </a:endParaRPr>
          </a:p>
        </p:txBody>
      </p:sp>
      <p:sp>
        <p:nvSpPr>
          <p:cNvPr id="42" name="Content Placeholder 41">
            <a:extLst>
              <a:ext uri="{FF2B5EF4-FFF2-40B4-BE49-F238E27FC236}">
                <a16:creationId xmlns:a16="http://schemas.microsoft.com/office/drawing/2014/main" id="{41E4484C-B055-7225-2379-BFFF49E84E3B}"/>
              </a:ext>
            </a:extLst>
          </p:cNvPr>
          <p:cNvSpPr>
            <a:spLocks noGrp="1"/>
          </p:cNvSpPr>
          <p:nvPr>
            <p:ph sz="quarter" idx="23"/>
          </p:nvPr>
        </p:nvSpPr>
        <p:spPr>
          <a:xfrm>
            <a:off x="478220" y="5233117"/>
            <a:ext cx="8198070" cy="405683"/>
          </a:xfrm>
        </p:spPr>
        <p:txBody>
          <a:bodyPr wrap="square" tIns="18000" bIns="18000" anchor="ctr" anchorCtr="0">
            <a:spAutoFit/>
          </a:bodyPr>
          <a:lstStyle/>
          <a:p>
            <a:pPr marL="342000" indent="-342000">
              <a:spcBef>
                <a:spcPts val="600"/>
              </a:spcBef>
            </a:pPr>
            <a:r>
              <a:rPr lang="en-US" altLang="en-US" sz="2400" noProof="0" dirty="0">
                <a:latin typeface="Arial" panose="020B0604020202020204" pitchFamily="34" charset="0"/>
                <a:ea typeface="ＭＳ Ｐゴシック" panose="020B0600070205080204" pitchFamily="34" charset="-128"/>
                <a:cs typeface="Arial" panose="020B0604020202020204" pitchFamily="34" charset="0"/>
              </a:rPr>
              <a:t>Little thought of symmetry or other classical attributes</a:t>
            </a:r>
          </a:p>
        </p:txBody>
      </p:sp>
    </p:spTree>
    <p:extLst>
      <p:ext uri="{BB962C8B-B14F-4D97-AF65-F5344CB8AC3E}">
        <p14:creationId xmlns:p14="http://schemas.microsoft.com/office/powerpoint/2010/main" val="1252154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3352"/>
            <a:ext cx="8216155" cy="590349"/>
          </a:xfrm>
        </p:spPr>
        <p:txBody>
          <a:bodyPr wrap="square" tIns="18000" bIns="18000" anchor="ctr" anchorCtr="0">
            <a:spAutoFit/>
          </a:bodyPr>
          <a:lstStyle/>
          <a:p>
            <a:r>
              <a:rPr lang="en-US" altLang="en-US" noProof="0" dirty="0"/>
              <a:t>16.2</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757"/>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Bruton Parish Church and interior, 1711-1715; Williamsburg, Virginia; plans by Alexander </a:t>
            </a:r>
            <a:r>
              <a:rPr lang="en-US" altLang="en-US" sz="2000" noProof="0" dirty="0" err="1">
                <a:latin typeface="Arial" panose="020B0604020202020204" pitchFamily="34" charset="0"/>
                <a:cs typeface="Arial" panose="020B0604020202020204" pitchFamily="34" charset="0"/>
              </a:rPr>
              <a:t>Spotwood</a:t>
            </a:r>
            <a:r>
              <a:rPr lang="en-US" altLang="en-US" sz="2000" noProof="0" dirty="0">
                <a:latin typeface="Arial" panose="020B0604020202020204" pitchFamily="34" charset="0"/>
                <a:cs typeface="Arial" panose="020B0604020202020204" pitchFamily="34" charset="0"/>
              </a:rPr>
              <a:t>. English Colonial.</a:t>
            </a:r>
            <a:endParaRPr lang="en-US" sz="2000" noProof="0" dirty="0">
              <a:latin typeface="Arial" panose="020B0604020202020204" pitchFamily="34" charset="0"/>
              <a:cs typeface="Arial" panose="020B0604020202020204" pitchFamily="34" charset="0"/>
            </a:endParaRPr>
          </a:p>
        </p:txBody>
      </p:sp>
      <p:pic>
        <p:nvPicPr>
          <p:cNvPr id="15" name="Picture Placeholder 14" descr="The Bruton Parish Church has a cruciform-shape with a tower and is constructed with bricks. The exterior is punctuated by round-arched and circular windows.&#10;">
            <a:extLst>
              <a:ext uri="{FF2B5EF4-FFF2-40B4-BE49-F238E27FC236}">
                <a16:creationId xmlns:a16="http://schemas.microsoft.com/office/drawing/2014/main" id="{FDFFA032-D596-7D46-3CD2-439BAC819220}"/>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94" t="1524" r="1"/>
          <a:stretch/>
        </p:blipFill>
        <p:spPr>
          <a:xfrm>
            <a:off x="2895600" y="1795718"/>
            <a:ext cx="3371190" cy="2107117"/>
          </a:xfrm>
          <a:prstGeom prst="rect">
            <a:avLst/>
          </a:prstGeom>
        </p:spPr>
      </p:pic>
      <p:pic>
        <p:nvPicPr>
          <p:cNvPr id="20" name="Picture Placeholder 19" descr="An interior of Bruton Parish Church has a big hall with a cross sign placed at the center of the hall. Seatings are arranged. &#10;">
            <a:extLst>
              <a:ext uri="{FF2B5EF4-FFF2-40B4-BE49-F238E27FC236}">
                <a16:creationId xmlns:a16="http://schemas.microsoft.com/office/drawing/2014/main" id="{71CEA15F-79AD-36B6-8573-3CA206CCCBB8}"/>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678" t="2137"/>
          <a:stretch/>
        </p:blipFill>
        <p:spPr>
          <a:xfrm>
            <a:off x="3165894" y="4097547"/>
            <a:ext cx="2843101" cy="2227053"/>
          </a:xfrm>
          <a:prstGeom prst="rect">
            <a:avLst/>
          </a:prstGeom>
        </p:spPr>
      </p:pic>
    </p:spTree>
    <p:extLst>
      <p:ext uri="{BB962C8B-B14F-4D97-AF65-F5344CB8AC3E}">
        <p14:creationId xmlns:p14="http://schemas.microsoft.com/office/powerpoint/2010/main" val="308441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3352"/>
            <a:ext cx="8216155" cy="590349"/>
          </a:xfrm>
        </p:spPr>
        <p:txBody>
          <a:bodyPr wrap="square" tIns="18000" bIns="18000" anchor="ctr" anchorCtr="0">
            <a:spAutoFit/>
          </a:bodyPr>
          <a:lstStyle/>
          <a:p>
            <a:r>
              <a:rPr lang="en-US" altLang="en-US" noProof="0" dirty="0"/>
              <a:t>16.3</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48757"/>
            <a:ext cx="8220635"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Adam </a:t>
            </a:r>
            <a:r>
              <a:rPr lang="en-US" altLang="en-US" sz="2000" noProof="0" dirty="0" err="1">
                <a:latin typeface="Arial" panose="020B0604020202020204" pitchFamily="34" charset="0"/>
                <a:cs typeface="Arial" panose="020B0604020202020204" pitchFamily="34" charset="0"/>
              </a:rPr>
              <a:t>Thoroughgood</a:t>
            </a:r>
            <a:r>
              <a:rPr lang="en-US" altLang="en-US" sz="2000" noProof="0" dirty="0">
                <a:latin typeface="Arial" panose="020B0604020202020204" pitchFamily="34" charset="0"/>
                <a:cs typeface="Arial" panose="020B0604020202020204" pitchFamily="34" charset="0"/>
              </a:rPr>
              <a:t> House, 1636-1640; Princess Anne County, Virginia. English Colonial.</a:t>
            </a:r>
            <a:endParaRPr lang="en-US" sz="3200" noProof="0" dirty="0">
              <a:latin typeface="Arial" panose="020B0604020202020204" pitchFamily="34" charset="0"/>
              <a:cs typeface="Arial" panose="020B0604020202020204" pitchFamily="34" charset="0"/>
            </a:endParaRPr>
          </a:p>
        </p:txBody>
      </p:sp>
      <p:pic>
        <p:nvPicPr>
          <p:cNvPr id="9" name="Picture Placeholder 8" descr="Adam Thoroughgood is constructed using bricks. It has a chimney. It has two rectangular shaped windows and the main entrance.">
            <a:extLst>
              <a:ext uri="{FF2B5EF4-FFF2-40B4-BE49-F238E27FC236}">
                <a16:creationId xmlns:a16="http://schemas.microsoft.com/office/drawing/2014/main" id="{A8E42CD8-AA6B-8AD2-E4E2-156535FC9734}"/>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361" t="725" b="1"/>
          <a:stretch/>
        </p:blipFill>
        <p:spPr>
          <a:xfrm>
            <a:off x="1199072" y="1795718"/>
            <a:ext cx="6776781" cy="4462247"/>
          </a:xfrm>
          <a:prstGeom prst="rect">
            <a:avLst/>
          </a:prstGeom>
        </p:spPr>
      </p:pic>
    </p:spTree>
    <p:extLst>
      <p:ext uri="{BB962C8B-B14F-4D97-AF65-F5344CB8AC3E}">
        <p14:creationId xmlns:p14="http://schemas.microsoft.com/office/powerpoint/2010/main" val="25883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nchorCtr="0">
            <a:spAutoFit/>
          </a:bodyPr>
          <a:lstStyle/>
          <a:p>
            <a:r>
              <a:rPr lang="en-US" altLang="en-US" noProof="0" dirty="0"/>
              <a:t>16.4</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11895"/>
            <a:ext cx="8220635" cy="775015"/>
          </a:xfrm>
        </p:spPr>
        <p:txBody>
          <a:bodyPr wrap="square" tIns="18000" bIns="18000" anchor="ctr" anchorCtr="0">
            <a:spAutoFit/>
          </a:bodyPr>
          <a:lstStyle/>
          <a:p>
            <a:pPr marL="0" indent="0">
              <a:buNone/>
            </a:pPr>
            <a:r>
              <a:rPr lang="en-US" altLang="en-US" sz="2400" noProof="0" dirty="0">
                <a:latin typeface="Arial" panose="020B0604020202020204" pitchFamily="34" charset="0"/>
                <a:cs typeface="Arial" panose="020B0604020202020204" pitchFamily="34" charset="0"/>
              </a:rPr>
              <a:t>Floor plan, hall and parlor house with lean-to, 17th century, Connecticut. English Colonial.</a:t>
            </a:r>
            <a:endParaRPr lang="en-US" sz="4800" noProof="0" dirty="0">
              <a:latin typeface="Arial" panose="020B0604020202020204" pitchFamily="34" charset="0"/>
              <a:cs typeface="Arial" panose="020B0604020202020204" pitchFamily="34" charset="0"/>
            </a:endParaRPr>
          </a:p>
        </p:txBody>
      </p:sp>
      <p:pic>
        <p:nvPicPr>
          <p:cNvPr id="7" name="Picture Placeholder 6" descr="A floor plan of the hall and parlor house with a lean-to.&#10;Long description is available in notes, press F6.">
            <a:extLst>
              <a:ext uri="{FF2B5EF4-FFF2-40B4-BE49-F238E27FC236}">
                <a16:creationId xmlns:a16="http://schemas.microsoft.com/office/drawing/2014/main" id="{B76C8867-590D-BAF1-BDF0-FCB9CD44CD5A}"/>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a:stretch/>
        </p:blipFill>
        <p:spPr>
          <a:xfrm>
            <a:off x="762000" y="2071785"/>
            <a:ext cx="7637318" cy="4009591"/>
          </a:xfrm>
          <a:prstGeom prst="rect">
            <a:avLst/>
          </a:prstGeom>
        </p:spPr>
      </p:pic>
    </p:spTree>
    <p:extLst>
      <p:ext uri="{BB962C8B-B14F-4D97-AF65-F5344CB8AC3E}">
        <p14:creationId xmlns:p14="http://schemas.microsoft.com/office/powerpoint/2010/main" val="268543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63352"/>
            <a:ext cx="8216155" cy="590349"/>
          </a:xfrm>
        </p:spPr>
        <p:txBody>
          <a:bodyPr wrap="square" tIns="18000" bIns="18000" anchor="ctr" anchorCtr="0">
            <a:spAutoFit/>
          </a:bodyPr>
          <a:lstStyle/>
          <a:p>
            <a:r>
              <a:rPr lang="en-US" altLang="en-US" noProof="0" dirty="0"/>
              <a:t>16.5</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911895"/>
            <a:ext cx="8220635" cy="775015"/>
          </a:xfrm>
        </p:spPr>
        <p:txBody>
          <a:bodyPr wrap="square" tIns="18000" bIns="18000" anchor="ctr" anchorCtr="0">
            <a:spAutoFit/>
          </a:bodyPr>
          <a:lstStyle/>
          <a:p>
            <a:pPr marL="0" indent="0">
              <a:buNone/>
            </a:pPr>
            <a:r>
              <a:rPr lang="en-US" altLang="en-US" sz="2400" noProof="0" dirty="0">
                <a:latin typeface="Arial" panose="020B0604020202020204" pitchFamily="34" charset="0"/>
                <a:cs typeface="Arial" panose="020B0604020202020204" pitchFamily="34" charset="0"/>
              </a:rPr>
              <a:t>Parson </a:t>
            </a:r>
            <a:r>
              <a:rPr lang="en-US" altLang="en-US" sz="2400" noProof="0" dirty="0" err="1">
                <a:latin typeface="Arial" panose="020B0604020202020204" pitchFamily="34" charset="0"/>
                <a:cs typeface="Arial" panose="020B0604020202020204" pitchFamily="34" charset="0"/>
              </a:rPr>
              <a:t>Capen</a:t>
            </a:r>
            <a:r>
              <a:rPr lang="en-US" altLang="en-US" sz="2400" noProof="0" dirty="0">
                <a:latin typeface="Arial" panose="020B0604020202020204" pitchFamily="34" charset="0"/>
                <a:cs typeface="Arial" panose="020B0604020202020204" pitchFamily="34" charset="0"/>
              </a:rPr>
              <a:t> House, 1683, Topsfield, Massachusetts. English Colonial.</a:t>
            </a:r>
            <a:endParaRPr lang="en-US" sz="6600" noProof="0" dirty="0">
              <a:latin typeface="Arial" panose="020B0604020202020204" pitchFamily="34" charset="0"/>
              <a:cs typeface="Arial" panose="020B0604020202020204" pitchFamily="34" charset="0"/>
            </a:endParaRPr>
          </a:p>
        </p:txBody>
      </p:sp>
      <p:pic>
        <p:nvPicPr>
          <p:cNvPr id="8" name="Picture Placeholder 7" descr="Parson Capen House has a central chimney, steeply pitched gable roof, small sash windows that were added later, unpainted clapboard siding, second-story overhang, pendant, and board and batten door.&#10;">
            <a:extLst>
              <a:ext uri="{FF2B5EF4-FFF2-40B4-BE49-F238E27FC236}">
                <a16:creationId xmlns:a16="http://schemas.microsoft.com/office/drawing/2014/main" id="{77BC98F7-170F-463D-A4CE-091581B985DC}"/>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631" t="898"/>
          <a:stretch/>
        </p:blipFill>
        <p:spPr>
          <a:xfrm>
            <a:off x="1142999" y="2104845"/>
            <a:ext cx="6922663" cy="3775782"/>
          </a:xfrm>
          <a:prstGeom prst="rect">
            <a:avLst/>
          </a:prstGeom>
        </p:spPr>
      </p:pic>
    </p:spTree>
    <p:extLst>
      <p:ext uri="{BB962C8B-B14F-4D97-AF65-F5344CB8AC3E}">
        <p14:creationId xmlns:p14="http://schemas.microsoft.com/office/powerpoint/2010/main" val="413875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1053"/>
            <a:ext cx="8220974" cy="1144347"/>
          </a:xfrm>
        </p:spPr>
        <p:txBody>
          <a:bodyPr wrap="square" tIns="18000" bIns="18000" anchor="ctr" anchorCtr="0">
            <a:spAutoFit/>
          </a:bodyPr>
          <a:lstStyle/>
          <a:p>
            <a:r>
              <a:rPr lang="en-US" cap="none" noProof="0" dirty="0"/>
              <a:t>Interiors, Furnishings, Decorative Arts </a:t>
            </a:r>
            <a:r>
              <a:rPr lang="en-US" sz="2800" cap="none" noProof="0" dirty="0"/>
              <a:t>(1 of 5)</a:t>
            </a:r>
            <a:endParaRPr lang="en-US" sz="2800" noProof="0" dirty="0"/>
          </a:p>
        </p:txBody>
      </p:sp>
      <p:sp>
        <p:nvSpPr>
          <p:cNvPr id="20" name="Content Placeholder 19"/>
          <p:cNvSpPr>
            <a:spLocks noGrp="1"/>
          </p:cNvSpPr>
          <p:nvPr>
            <p:ph sz="quarter" idx="13"/>
          </p:nvPr>
        </p:nvSpPr>
        <p:spPr>
          <a:xfrm>
            <a:off x="466565" y="1478280"/>
            <a:ext cx="8220235" cy="4114391"/>
          </a:xfrm>
        </p:spPr>
        <p:txBody>
          <a:bodyPr wrap="square" tIns="18000" bIns="18000" anchor="ctr" anchorCtr="0">
            <a:spAutoFit/>
          </a:bodyPr>
          <a:lstStyle/>
          <a:p>
            <a:r>
              <a:rPr lang="en-US" altLang="en-US" sz="2000" noProof="0" dirty="0">
                <a:ea typeface="ＭＳ Ｐゴシック" panose="020B0600070205080204" pitchFamily="34" charset="-128"/>
              </a:rPr>
              <a:t>Interiors--vernacular &amp; medieval</a:t>
            </a:r>
          </a:p>
          <a:p>
            <a:pPr lvl="1"/>
            <a:r>
              <a:rPr lang="en-US" altLang="en-US" sz="2000" noProof="0" dirty="0">
                <a:ea typeface="ＭＳ Ｐゴシック" panose="020B0600070205080204" pitchFamily="34" charset="-128"/>
              </a:rPr>
              <a:t>Modest scale, functional, visible structure</a:t>
            </a:r>
          </a:p>
          <a:p>
            <a:pPr lvl="1"/>
            <a:r>
              <a:rPr lang="en-US" altLang="en-US" sz="2000" noProof="0" dirty="0">
                <a:ea typeface="ＭＳ Ｐゴシック" panose="020B0600070205080204" pitchFamily="34" charset="-128"/>
              </a:rPr>
              <a:t>Rough textures, low ceilings, large fireplaces</a:t>
            </a:r>
          </a:p>
          <a:p>
            <a:r>
              <a:rPr lang="en-US" altLang="en-US" sz="2000" noProof="0" dirty="0">
                <a:ea typeface="ＭＳ Ｐゴシック" panose="020B0600070205080204" pitchFamily="34" charset="-128"/>
              </a:rPr>
              <a:t>Multi-functional rooms</a:t>
            </a:r>
          </a:p>
          <a:p>
            <a:pPr lvl="1"/>
            <a:r>
              <a:rPr lang="en-US" altLang="en-US" sz="2000" noProof="0" dirty="0">
                <a:ea typeface="ＭＳ Ｐゴシック" panose="020B0600070205080204" pitchFamily="34" charset="-128"/>
              </a:rPr>
              <a:t>Hall—center of family life &amp; used for cooking, eating, socializing, sometimes sleeping</a:t>
            </a:r>
          </a:p>
          <a:p>
            <a:r>
              <a:rPr lang="en-US" altLang="en-US" sz="2000" noProof="0" dirty="0">
                <a:ea typeface="ＭＳ Ｐゴシック" panose="020B0600070205080204" pitchFamily="34" charset="-128"/>
              </a:rPr>
              <a:t>Furniture—early crude and quickly made</a:t>
            </a:r>
          </a:p>
          <a:p>
            <a:r>
              <a:rPr lang="en-US" altLang="en-US" sz="2000" noProof="0" dirty="0">
                <a:ea typeface="ＭＳ Ｐゴシック" panose="020B0600070205080204" pitchFamily="34" charset="-128"/>
              </a:rPr>
              <a:t>Later—closely follows English Elizabethan, Jacobean, William &amp; Mary</a:t>
            </a:r>
          </a:p>
          <a:p>
            <a:r>
              <a:rPr lang="en-US" altLang="en-US" sz="2000" noProof="0" dirty="0">
                <a:ea typeface="ＭＳ Ｐゴシック" panose="020B0600070205080204" pitchFamily="34" charset="-128"/>
              </a:rPr>
              <a:t>Often multifunctional</a:t>
            </a:r>
          </a:p>
          <a:p>
            <a:r>
              <a:rPr lang="en-US" altLang="en-US" sz="2000" noProof="0" dirty="0">
                <a:ea typeface="ＭＳ Ｐゴシック" panose="020B0600070205080204" pitchFamily="34" charset="-128"/>
              </a:rPr>
              <a:t>Some rooms filled with furniture, particularly seating</a:t>
            </a:r>
          </a:p>
          <a:p>
            <a:pPr lvl="1"/>
            <a:r>
              <a:rPr lang="en-US" altLang="en-US" sz="2000" noProof="0" dirty="0">
                <a:ea typeface="ＭＳ Ｐゴシック" panose="020B0600070205080204" pitchFamily="34" charset="-128"/>
              </a:rPr>
              <a:t>Chambers usually have more than one bed</a:t>
            </a:r>
          </a:p>
        </p:txBody>
      </p:sp>
    </p:spTree>
    <p:extLst>
      <p:ext uri="{BB962C8B-B14F-4D97-AF65-F5344CB8AC3E}">
        <p14:creationId xmlns:p14="http://schemas.microsoft.com/office/powerpoint/2010/main" val="139651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2" y="152400"/>
            <a:ext cx="8222576" cy="590349"/>
          </a:xfrm>
        </p:spPr>
        <p:txBody>
          <a:bodyPr wrap="square" tIns="18000" bIns="18000" anchor="ctr" anchorCtr="0">
            <a:spAutoFit/>
          </a:bodyPr>
          <a:lstStyle/>
          <a:p>
            <a:r>
              <a:rPr lang="en-US" altLang="en-US" noProof="0" dirty="0"/>
              <a:t>16.7</a:t>
            </a:r>
            <a:endParaRPr lang="en-US" sz="3200" noProof="0" dirty="0"/>
          </a:p>
        </p:txBody>
      </p:sp>
      <p:sp>
        <p:nvSpPr>
          <p:cNvPr id="3" name="Content Placeholder 2"/>
          <p:cNvSpPr>
            <a:spLocks noGrp="1"/>
          </p:cNvSpPr>
          <p:nvPr>
            <p:ph sz="quarter" idx="13"/>
          </p:nvPr>
        </p:nvSpPr>
        <p:spPr>
          <a:xfrm>
            <a:off x="460713" y="897712"/>
            <a:ext cx="8226088" cy="775015"/>
          </a:xfrm>
        </p:spPr>
        <p:txBody>
          <a:bodyPr wrap="square" tIns="18000" bIns="18000" anchor="ctr" anchorCtr="0">
            <a:spAutoFit/>
          </a:bodyPr>
          <a:lstStyle/>
          <a:p>
            <a:pPr marL="0" indent="0">
              <a:buNone/>
            </a:pPr>
            <a:r>
              <a:rPr lang="en-US" altLang="en-US" noProof="0" dirty="0"/>
              <a:t>Recreated interior with 17th-century fireplace and some furnishings; Ipswich, Massachusetts. English Colonial.</a:t>
            </a:r>
            <a:endParaRPr lang="en-US" b="1" noProof="0" dirty="0">
              <a:latin typeface="Arial" panose="020B0604020202020204" pitchFamily="34" charset="0"/>
              <a:cs typeface="Arial" panose="020B0604020202020204" pitchFamily="34" charset="0"/>
            </a:endParaRPr>
          </a:p>
        </p:txBody>
      </p:sp>
      <p:pic>
        <p:nvPicPr>
          <p:cNvPr id="8" name="Picture Placeholder 7" descr="A recreated interior with fireplace and some furnishings.&#10;Long description is available in notes, press F6.">
            <a:extLst>
              <a:ext uri="{FF2B5EF4-FFF2-40B4-BE49-F238E27FC236}">
                <a16:creationId xmlns:a16="http://schemas.microsoft.com/office/drawing/2014/main" id="{C537D844-2ECF-E60D-AC0C-45FCC20248D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329433" y="1762510"/>
            <a:ext cx="6494004" cy="4448568"/>
          </a:xfrm>
          <a:prstGeom prst="rect">
            <a:avLst/>
          </a:prstGeom>
        </p:spPr>
      </p:pic>
    </p:spTree>
    <p:extLst>
      <p:ext uri="{BB962C8B-B14F-4D97-AF65-F5344CB8AC3E}">
        <p14:creationId xmlns:p14="http://schemas.microsoft.com/office/powerpoint/2010/main" val="85502117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CDA245-3A56-4BC3-8BC8-4C9CD0BD48BC}"/>
</file>

<file path=customXml/itemProps2.xml><?xml version="1.0" encoding="utf-8"?>
<ds:datastoreItem xmlns:ds="http://schemas.openxmlformats.org/officeDocument/2006/customXml" ds:itemID="{A2063FA4-04CC-4953-99CA-E3A7C3C4193D}"/>
</file>

<file path=customXml/itemProps3.xml><?xml version="1.0" encoding="utf-8"?>
<ds:datastoreItem xmlns:ds="http://schemas.openxmlformats.org/officeDocument/2006/customXml" ds:itemID="{C96462FE-2B3C-462C-B7E9-BB96A58782DD}"/>
</file>

<file path=docProps/app.xml><?xml version="1.0" encoding="utf-8"?>
<Properties xmlns="http://schemas.openxmlformats.org/officeDocument/2006/extended-properties" xmlns:vt="http://schemas.openxmlformats.org/officeDocument/2006/docPropsVTypes">
  <Template>Horizon</Template>
  <TotalTime>7666</TotalTime>
  <Words>2020</Words>
  <Application>Microsoft Office PowerPoint</Application>
  <PresentationFormat>On-screen Show (4:3)</PresentationFormat>
  <Paragraphs>198</Paragraphs>
  <Slides>30</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Noto Sans Symbols</vt:lpstr>
      <vt:lpstr>Times New Roman</vt:lpstr>
      <vt:lpstr>Verdana</vt:lpstr>
      <vt:lpstr>Wingdings</vt:lpstr>
      <vt:lpstr>508 Lecture</vt:lpstr>
      <vt:lpstr>1_508 Lecture</vt:lpstr>
      <vt:lpstr>Equation</vt:lpstr>
      <vt:lpstr>Architecture and Interior Design: An Integrated History to the Present</vt:lpstr>
      <vt:lpstr>American Colonial </vt:lpstr>
      <vt:lpstr>England: Concepts &amp; Architecture</vt:lpstr>
      <vt:lpstr>16.2</vt:lpstr>
      <vt:lpstr>16.3</vt:lpstr>
      <vt:lpstr>16.4</vt:lpstr>
      <vt:lpstr>16.5</vt:lpstr>
      <vt:lpstr>Interiors, Furnishings, Decorative Arts (1 of 5)</vt:lpstr>
      <vt:lpstr>16.7</vt:lpstr>
      <vt:lpstr>16.8</vt:lpstr>
      <vt:lpstr>16.12</vt:lpstr>
      <vt:lpstr>16.13</vt:lpstr>
      <vt:lpstr>Spain: Concepts, Motifs, Architecture</vt:lpstr>
      <vt:lpstr>16.16</vt:lpstr>
      <vt:lpstr>16.17</vt:lpstr>
      <vt:lpstr>Interiors, Furnishings, Decorative Arts (2 of 5)</vt:lpstr>
      <vt:lpstr>16.20</vt:lpstr>
      <vt:lpstr>France: Concepts &amp; Architecture</vt:lpstr>
      <vt:lpstr>16.22</vt:lpstr>
      <vt:lpstr>Interiors, Furnishings, Decorative Arts (3 of 5)</vt:lpstr>
      <vt:lpstr>16.24</vt:lpstr>
      <vt:lpstr>Germany: Concepts &amp; Architecture</vt:lpstr>
      <vt:lpstr>16.25</vt:lpstr>
      <vt:lpstr>16.26</vt:lpstr>
      <vt:lpstr>Interiors, Furnishings, Decorative Arts (4 of 5)</vt:lpstr>
      <vt:lpstr>16.27</vt:lpstr>
      <vt:lpstr>Holland: Concepts &amp; Architecture</vt:lpstr>
      <vt:lpstr>16.28</vt:lpstr>
      <vt:lpstr>Interiors, Furnishings, Decorative Arts (5 of 5)</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16</dc:title>
  <dc:subject>TED/Careers</dc:subject>
  <dc:creator>Harwood, May and Sherman</dc:creator>
  <cp:keywords/>
  <cp:lastModifiedBy>Arthideepa Karunakaran, Integra-PDY, IN</cp:lastModifiedBy>
  <cp:revision>1409</cp:revision>
  <cp:lastPrinted>2016-08-12T13:24:31Z</cp:lastPrinted>
  <dcterms:created xsi:type="dcterms:W3CDTF">2014-07-14T20:04:21Z</dcterms:created>
  <dcterms:modified xsi:type="dcterms:W3CDTF">2022-09-19T19:37:52Z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