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0"/>
  </p:notesMasterIdLst>
  <p:sldIdLst>
    <p:sldId id="369" r:id="rId2"/>
    <p:sldId id="370" r:id="rId3"/>
    <p:sldId id="342" r:id="rId4"/>
    <p:sldId id="343" r:id="rId5"/>
    <p:sldId id="344" r:id="rId6"/>
    <p:sldId id="345" r:id="rId7"/>
    <p:sldId id="359" r:id="rId8"/>
    <p:sldId id="346" r:id="rId9"/>
    <p:sldId id="347" r:id="rId10"/>
    <p:sldId id="348" r:id="rId11"/>
    <p:sldId id="367" r:id="rId12"/>
    <p:sldId id="358" r:id="rId13"/>
    <p:sldId id="349" r:id="rId14"/>
    <p:sldId id="351" r:id="rId15"/>
    <p:sldId id="352" r:id="rId16"/>
    <p:sldId id="368" r:id="rId17"/>
    <p:sldId id="357" r:id="rId18"/>
    <p:sldId id="353" r:id="rId19"/>
    <p:sldId id="354" r:id="rId20"/>
    <p:sldId id="355" r:id="rId21"/>
    <p:sldId id="356" r:id="rId22"/>
    <p:sldId id="371" r:id="rId23"/>
    <p:sldId id="360" r:id="rId24"/>
    <p:sldId id="361" r:id="rId25"/>
    <p:sldId id="362" r:id="rId26"/>
    <p:sldId id="363" r:id="rId27"/>
    <p:sldId id="364" r:id="rId28"/>
    <p:sldId id="365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40" autoAdjust="0"/>
    <p:restoredTop sz="94660"/>
  </p:normalViewPr>
  <p:slideViewPr>
    <p:cSldViewPr>
      <p:cViewPr>
        <p:scale>
          <a:sx n="100" d="100"/>
          <a:sy n="100" d="100"/>
        </p:scale>
        <p:origin x="-22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28E6D0-3D2C-4339-AC01-4F6661C21248}" type="datetimeFigureOut">
              <a:rPr lang="en-US" smtClean="0"/>
              <a:pPr/>
              <a:t>1/25/2017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185FEC-695D-485D-8AA5-9EC1FB0BD5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857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85FEC-695D-485D-8AA5-9EC1FB0BD506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85FEC-695D-485D-8AA5-9EC1FB0BD506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85FEC-695D-485D-8AA5-9EC1FB0BD506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85FEC-695D-485D-8AA5-9EC1FB0BD506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85FEC-695D-485D-8AA5-9EC1FB0BD506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85FEC-695D-485D-8AA5-9EC1FB0BD506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85FEC-695D-485D-8AA5-9EC1FB0BD506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85FEC-695D-485D-8AA5-9EC1FB0BD506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85FEC-695D-485D-8AA5-9EC1FB0BD506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85FEC-695D-485D-8AA5-9EC1FB0BD506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85FEC-695D-485D-8AA5-9EC1FB0BD506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85FEC-695D-485D-8AA5-9EC1FB0BD506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85FEC-695D-485D-8AA5-9EC1FB0BD506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85FEC-695D-485D-8AA5-9EC1FB0BD506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85FEC-695D-485D-8AA5-9EC1FB0BD506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85FEC-695D-485D-8AA5-9EC1FB0BD506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85FEC-695D-485D-8AA5-9EC1FB0BD506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85FEC-695D-485D-8AA5-9EC1FB0BD506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85FEC-695D-485D-8AA5-9EC1FB0BD506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85FEC-695D-485D-8AA5-9EC1FB0BD506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85FEC-695D-485D-8AA5-9EC1FB0BD506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85FEC-695D-485D-8AA5-9EC1FB0BD506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85FEC-695D-485D-8AA5-9EC1FB0BD506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85FEC-695D-485D-8AA5-9EC1FB0BD506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185FEC-695D-485D-8AA5-9EC1FB0BD506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alphaModFix amt="91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914400"/>
            <a:ext cx="9144000" cy="1600200"/>
          </a:xfrm>
        </p:spPr>
        <p:txBody>
          <a:bodyPr>
            <a:normAutofit/>
          </a:bodyPr>
          <a:lstStyle>
            <a:lvl1pPr marL="0" indent="0" algn="ctr">
              <a:buNone/>
              <a:defRPr sz="3600" b="1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529781"/>
            <a:ext cx="9144000" cy="340411"/>
          </a:xfrm>
          <a:solidFill>
            <a:srgbClr val="9E0000"/>
          </a:solidFill>
        </p:spPr>
        <p:txBody>
          <a:bodyPr/>
          <a:lstStyle>
            <a:lvl1pPr>
              <a:defRPr sz="85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© 2017 by McGraw-Hill Education. All Rights Reserved. Authorized only for instructor use in the classroom. No reproduction or distribution without the prior written consent of McGraw-Hill Education.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209800" y="0"/>
            <a:ext cx="4095750" cy="914400"/>
          </a:xfrm>
        </p:spPr>
        <p:txBody>
          <a:bodyPr>
            <a:noAutofit/>
          </a:bodyPr>
          <a:lstStyle>
            <a:lvl1pPr>
              <a:defRPr sz="4000" cap="all" baseline="0">
                <a:solidFill>
                  <a:srgbClr val="FFC000"/>
                </a:solidFill>
              </a:defRPr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673966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1/24/2017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© 2017 by McGraw-Hill Education. All Rights Reserved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124D7-3D3F-409D-95D2-103C22DF2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466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1/24/2017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© 2017 by McGraw-Hill Education. All Rights Reserved.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124D7-3D3F-409D-95D2-103C22DF2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110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524000" y="4267200"/>
            <a:ext cx="2133600" cy="365125"/>
          </a:xfrm>
        </p:spPr>
        <p:txBody>
          <a:bodyPr/>
          <a:lstStyle/>
          <a:p>
            <a:r>
              <a:rPr lang="en-US" smtClean="0"/>
              <a:t>1/24/2017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© 2017 by McGraw-Hill Education. All Rights Reserved.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124D7-3D3F-409D-95D2-103C22DF2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7725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1/24/2017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© 2017 by McGraw-Hill Education. All Rights Reserved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124D7-3D3F-409D-95D2-103C22DF2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9139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1/24/2017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© 2017 by McGraw-Hill Education. All Rights Reserved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124D7-3D3F-409D-95D2-103C22DF2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0651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1/24/2017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© 2017 by McGraw-Hill Education. All Rights Reserved.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124D7-3D3F-409D-95D2-103C22DF2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775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1/24/2017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© 2017 by McGraw-Hill Education. All Rights Reserved.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124D7-3D3F-409D-95D2-103C22DF2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748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1/24/2017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© 2017 by McGraw-Hill Education. All Rights Reserved.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124D7-3D3F-409D-95D2-103C22DF2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376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1/24/2017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© 2017 by McGraw-Hill Education. All Rights Reserved.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124D7-3D3F-409D-95D2-103C22DF2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076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1/24/2017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© 2017 by McGraw-Hill Education. All Rights Reserved.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124D7-3D3F-409D-95D2-103C22DF22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4265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534400" cy="4724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1/24/2017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09862" y="6553200"/>
            <a:ext cx="37338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© 2017 by McGraw-Hill Education. All Rights Reserved.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534149"/>
            <a:ext cx="533400" cy="3238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E61124D7-3D3F-409D-95D2-103C22DF228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21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9E00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9525" y="762000"/>
            <a:ext cx="9144000" cy="1600200"/>
          </a:xfrm>
        </p:spPr>
        <p:txBody>
          <a:bodyPr/>
          <a:lstStyle/>
          <a:p>
            <a:r>
              <a:rPr lang="en-US" dirty="0" smtClean="0"/>
              <a:t>The Nature of Industry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by McGraw-Hill Education. All Rights Reserved. Authorized only for instructor use in the classroom. No reproduction or distribution without the prior written consent of McGraw-Hill Education.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Chapter 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7489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3839" y="76200"/>
            <a:ext cx="8670636" cy="914400"/>
          </a:xfrm>
        </p:spPr>
        <p:txBody>
          <a:bodyPr>
            <a:normAutofit/>
          </a:bodyPr>
          <a:lstStyle/>
          <a:p>
            <a:r>
              <a:rPr lang="en-US" b="1" dirty="0" smtClean="0"/>
              <a:t>Demand and Market Conditions</a:t>
            </a:r>
            <a:endParaRPr lang="en-US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43000"/>
                <a:ext cx="8382000" cy="5334000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en-US" dirty="0" smtClean="0"/>
                  <a:t>Industries with</a:t>
                </a:r>
              </a:p>
              <a:p>
                <a:pPr lvl="1"/>
                <a:r>
                  <a:rPr lang="en-US" dirty="0"/>
                  <a:t>l</a:t>
                </a:r>
                <a:r>
                  <a:rPr lang="en-US" dirty="0" smtClean="0"/>
                  <a:t>ow demand </a:t>
                </a:r>
                <a:r>
                  <a:rPr lang="en-US" i="1" dirty="0" smtClean="0"/>
                  <a:t>may </a:t>
                </a:r>
                <a:r>
                  <a:rPr lang="en-US" dirty="0" smtClean="0"/>
                  <a:t>imply few firms.</a:t>
                </a:r>
              </a:p>
              <a:p>
                <a:pPr lvl="1"/>
                <a:r>
                  <a:rPr lang="en-US" dirty="0" smtClean="0"/>
                  <a:t>high demand </a:t>
                </a:r>
                <a:r>
                  <a:rPr lang="en-US" i="1" dirty="0" smtClean="0"/>
                  <a:t>may </a:t>
                </a:r>
                <a:r>
                  <a:rPr lang="en-US" dirty="0" smtClean="0"/>
                  <a:t>imply many firms.</a:t>
                </a:r>
              </a:p>
              <a:p>
                <a:r>
                  <a:rPr lang="en-US" dirty="0" smtClean="0"/>
                  <a:t>Elasticity of demand varies from industry to industry.</a:t>
                </a:r>
              </a:p>
              <a:p>
                <a:pPr lvl="1"/>
                <a:r>
                  <a:rPr lang="en-US" dirty="0" smtClean="0"/>
                  <a:t>The </a:t>
                </a:r>
                <a:r>
                  <a:rPr lang="en-US" b="1" i="1" dirty="0" smtClean="0"/>
                  <a:t>Rothschild index </a:t>
                </a:r>
                <a:r>
                  <a:rPr lang="en-US" dirty="0" smtClean="0"/>
                  <a:t>measures the sensitivity to price of a product group as a whole relative to the sensitivity of the quantity demanded of a single firm to a change in its price.</a:t>
                </a:r>
              </a:p>
              <a:p>
                <a:pPr marL="457200" lvl="1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𝑅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𝑇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/>
                                </a:rPr>
                                <m:t>𝐹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 smtClean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43000"/>
                <a:ext cx="8382000" cy="5334000"/>
              </a:xfrm>
              <a:blipFill rotWithShape="1">
                <a:blip r:embed="rId3"/>
                <a:stretch>
                  <a:fillRect l="-1600" t="-24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209800" y="6502400"/>
            <a:ext cx="5257800" cy="365125"/>
          </a:xfrm>
        </p:spPr>
        <p:txBody>
          <a:bodyPr/>
          <a:lstStyle/>
          <a:p>
            <a:r>
              <a:rPr lang="en-US" smtClean="0"/>
              <a:t>© 2017 by McGraw-Hill Education. All Rights Reserved.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7-</a:t>
            </a:r>
            <a:fld id="{5E721C5F-A6DB-403B-84E7-3CAEFB89C7D6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200400" y="0"/>
            <a:ext cx="5943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4000" b="1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934200" y="0"/>
            <a:ext cx="2193636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Market Structure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2513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457200"/>
            <a:ext cx="8686800" cy="914399"/>
          </a:xfrm>
        </p:spPr>
        <p:txBody>
          <a:bodyPr>
            <a:noAutofit/>
          </a:bodyPr>
          <a:lstStyle/>
          <a:p>
            <a:r>
              <a:rPr lang="en-US" b="1" dirty="0" smtClean="0"/>
              <a:t>Demand and Market Conditions in Action</a:t>
            </a:r>
            <a:endParaRPr lang="en-US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524000"/>
                <a:ext cx="8229600" cy="4724400"/>
              </a:xfrm>
            </p:spPr>
            <p:txBody>
              <a:bodyPr>
                <a:normAutofit/>
              </a:bodyPr>
              <a:lstStyle/>
              <a:p>
                <a:r>
                  <a:rPr lang="en-US" dirty="0" smtClean="0"/>
                  <a:t>The industry elasticity of demand for airline travel is -3, and the elasticity of demand for an individual carrier is -4. What is the Rothschild index for this industry?</a:t>
                </a:r>
              </a:p>
              <a:p>
                <a:r>
                  <a:rPr lang="en-US" dirty="0" smtClean="0"/>
                  <a:t>Answer:</a:t>
                </a:r>
              </a:p>
              <a:p>
                <a:pPr lvl="1"/>
                <a:r>
                  <a:rPr lang="en-US" dirty="0" smtClean="0"/>
                  <a:t>The Rothschild index is:</a:t>
                </a:r>
              </a:p>
              <a:p>
                <a:pPr marL="457200" lvl="1" indent="0" algn="ctr">
                  <a:buNone/>
                </a:pP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𝑅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−3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−4</m:t>
                        </m:r>
                      </m:den>
                    </m:f>
                    <m:r>
                      <a:rPr lang="en-US" b="0" i="1" smtClean="0">
                        <a:latin typeface="Cambria Math"/>
                      </a:rPr>
                      <m:t>=0.75</m:t>
                    </m:r>
                  </m:oMath>
                </a14:m>
                <a:endParaRPr lang="en-US" dirty="0" smtClean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524000"/>
                <a:ext cx="8229600" cy="4724400"/>
              </a:xfrm>
              <a:blipFill rotWithShape="1">
                <a:blip r:embed="rId3"/>
                <a:stretch>
                  <a:fillRect l="-1630" t="-1677" r="-25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209800" y="6492875"/>
            <a:ext cx="5257800" cy="365125"/>
          </a:xfrm>
        </p:spPr>
        <p:txBody>
          <a:bodyPr/>
          <a:lstStyle/>
          <a:p>
            <a:r>
              <a:rPr lang="en-US" smtClean="0"/>
              <a:t>© 2017 by McGraw-Hill Education. All Rights Reserved.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7-</a:t>
            </a:r>
            <a:fld id="{5E721C5F-A6DB-403B-84E7-3CAEFB89C7D6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200400" y="0"/>
            <a:ext cx="5943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4000" b="1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934200" y="0"/>
            <a:ext cx="2193636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Market Structure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88757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209800" y="6492875"/>
            <a:ext cx="5257800" cy="365125"/>
          </a:xfrm>
        </p:spPr>
        <p:txBody>
          <a:bodyPr/>
          <a:lstStyle/>
          <a:p>
            <a:r>
              <a:rPr lang="en-US" smtClean="0"/>
              <a:t>© 2017 by McGraw-Hill Education. All Rights Reserved.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7-</a:t>
            </a:r>
            <a:fld id="{5E721C5F-A6DB-403B-84E7-3CAEFB89C7D6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200400" y="0"/>
            <a:ext cx="5943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4000" b="1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934200" y="0"/>
            <a:ext cx="2193636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Market Structure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52450"/>
            <a:ext cx="8229600" cy="550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157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670636" cy="914400"/>
          </a:xfrm>
        </p:spPr>
        <p:txBody>
          <a:bodyPr>
            <a:normAutofit/>
          </a:bodyPr>
          <a:lstStyle/>
          <a:p>
            <a:r>
              <a:rPr lang="en-US" b="1" dirty="0" smtClean="0"/>
              <a:t>Potential for Entry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382000" cy="5257800"/>
          </a:xfrm>
        </p:spPr>
        <p:txBody>
          <a:bodyPr>
            <a:normAutofit/>
          </a:bodyPr>
          <a:lstStyle/>
          <a:p>
            <a:r>
              <a:rPr lang="en-US" dirty="0" smtClean="0"/>
              <a:t>Optimal decisions by firms in an industry will depend on the ease with which new firms can enter the market.</a:t>
            </a:r>
          </a:p>
          <a:p>
            <a:r>
              <a:rPr lang="en-US" dirty="0" smtClean="0"/>
              <a:t>Several factors can create </a:t>
            </a:r>
            <a:r>
              <a:rPr lang="en-US" b="1" i="1" dirty="0" smtClean="0"/>
              <a:t>barriers to entry </a:t>
            </a:r>
            <a:r>
              <a:rPr lang="en-US" dirty="0" smtClean="0"/>
              <a:t>(or make entry difficult).</a:t>
            </a:r>
          </a:p>
          <a:p>
            <a:pPr lvl="1"/>
            <a:r>
              <a:rPr lang="en-US" dirty="0" smtClean="0"/>
              <a:t>Capital </a:t>
            </a:r>
            <a:r>
              <a:rPr lang="en-US" dirty="0" smtClean="0"/>
              <a:t>requirements</a:t>
            </a:r>
            <a:endParaRPr lang="en-US" dirty="0" smtClean="0"/>
          </a:p>
          <a:p>
            <a:pPr lvl="1"/>
            <a:r>
              <a:rPr lang="en-US" dirty="0" smtClean="0"/>
              <a:t>Patents</a:t>
            </a:r>
            <a:endParaRPr lang="en-US" dirty="0" smtClean="0"/>
          </a:p>
          <a:p>
            <a:pPr lvl="1"/>
            <a:r>
              <a:rPr lang="en-US" dirty="0" smtClean="0"/>
              <a:t>Economies of </a:t>
            </a:r>
            <a:r>
              <a:rPr lang="en-US" dirty="0" smtClean="0"/>
              <a:t>scale</a:t>
            </a:r>
            <a:endParaRPr lang="en-US" dirty="0" smtClean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209800" y="6483350"/>
            <a:ext cx="5257800" cy="365125"/>
          </a:xfrm>
        </p:spPr>
        <p:txBody>
          <a:bodyPr/>
          <a:lstStyle/>
          <a:p>
            <a:r>
              <a:rPr lang="en-US" smtClean="0"/>
              <a:t>© 2017 by McGraw-Hill Education. All Rights Reserved.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7-</a:t>
            </a:r>
            <a:fld id="{5E721C5F-A6DB-403B-84E7-3CAEFB89C7D6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200400" y="0"/>
            <a:ext cx="5943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4000" b="1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934200" y="0"/>
            <a:ext cx="2193636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Market Structure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87853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686800" cy="990600"/>
          </a:xfrm>
        </p:spPr>
        <p:txBody>
          <a:bodyPr>
            <a:normAutofit/>
          </a:bodyPr>
          <a:lstStyle/>
          <a:p>
            <a:r>
              <a:rPr lang="en-US" b="1" dirty="0" smtClean="0"/>
              <a:t>Conduct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Behavior of firms:</a:t>
            </a:r>
          </a:p>
          <a:p>
            <a:pPr lvl="1"/>
            <a:r>
              <a:rPr lang="en-US" dirty="0" smtClean="0"/>
              <a:t>Price markup over </a:t>
            </a:r>
            <a:r>
              <a:rPr lang="en-US" dirty="0" smtClean="0"/>
              <a:t>costs</a:t>
            </a:r>
            <a:endParaRPr lang="en-US" dirty="0" smtClean="0"/>
          </a:p>
          <a:p>
            <a:pPr lvl="1"/>
            <a:r>
              <a:rPr lang="en-US" dirty="0" smtClean="0"/>
              <a:t>Integration and </a:t>
            </a:r>
            <a:r>
              <a:rPr lang="en-US" dirty="0" smtClean="0"/>
              <a:t>merger</a:t>
            </a:r>
            <a:endParaRPr lang="en-US" dirty="0" smtClean="0"/>
          </a:p>
          <a:p>
            <a:pPr lvl="1"/>
            <a:r>
              <a:rPr lang="en-US" dirty="0" smtClean="0"/>
              <a:t>Advertising </a:t>
            </a:r>
            <a:r>
              <a:rPr lang="en-US" dirty="0" smtClean="0"/>
              <a:t>expenditures</a:t>
            </a:r>
            <a:endParaRPr lang="en-US" dirty="0" smtClean="0"/>
          </a:p>
          <a:p>
            <a:pPr lvl="1"/>
            <a:r>
              <a:rPr lang="en-US" dirty="0" smtClean="0"/>
              <a:t>Research and development </a:t>
            </a:r>
            <a:r>
              <a:rPr lang="en-US" dirty="0" smtClean="0"/>
              <a:t>expenditures</a:t>
            </a:r>
            <a:endParaRPr lang="en-US" dirty="0" smtClean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209800" y="6492875"/>
            <a:ext cx="5257800" cy="365125"/>
          </a:xfrm>
        </p:spPr>
        <p:txBody>
          <a:bodyPr/>
          <a:lstStyle/>
          <a:p>
            <a:r>
              <a:rPr lang="en-US" smtClean="0"/>
              <a:t>© 2017 by McGraw-Hill Education. All Rights Reserved.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7-</a:t>
            </a:r>
            <a:fld id="{5E721C5F-A6DB-403B-84E7-3CAEFB89C7D6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200400" y="0"/>
            <a:ext cx="5943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4000" b="1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934200" y="0"/>
            <a:ext cx="2193636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Conduct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9654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670636" cy="990600"/>
          </a:xfrm>
        </p:spPr>
        <p:txBody>
          <a:bodyPr>
            <a:normAutofit/>
          </a:bodyPr>
          <a:lstStyle/>
          <a:p>
            <a:r>
              <a:rPr lang="en-US" b="1" dirty="0" smtClean="0"/>
              <a:t>Pricing Behavior</a:t>
            </a:r>
            <a:endParaRPr lang="en-US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43000"/>
                <a:ext cx="8229600" cy="5105400"/>
              </a:xfrm>
            </p:spPr>
            <p:txBody>
              <a:bodyPr>
                <a:normAutofit/>
              </a:bodyPr>
              <a:lstStyle/>
              <a:p>
                <a:r>
                  <a:rPr lang="en-US" b="1" dirty="0" smtClean="0"/>
                  <a:t>Lerner index</a:t>
                </a:r>
              </a:p>
              <a:p>
                <a:pPr lvl="1"/>
                <a:r>
                  <a:rPr lang="en-US" dirty="0" smtClean="0"/>
                  <a:t>A measure of the difference between price and marginal cost as a fraction of the product’s price.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𝐿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𝑀𝐶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𝑃</m:t>
                          </m:r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pPr marL="457200" lvl="1" indent="0">
                  <a:buNone/>
                </a:pPr>
                <a:r>
                  <a:rPr lang="en-US" dirty="0" smtClean="0"/>
                  <a:t>rearranging this equation yields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𝑃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i="1" smtClean="0">
                              <a:latin typeface="Cambria Math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i="1">
                                  <a:latin typeface="Cambria Math"/>
                                </a:rPr>
                                <m:t>1−</m:t>
                              </m:r>
                              <m:r>
                                <a:rPr lang="en-US" i="1">
                                  <a:latin typeface="Cambria Math"/>
                                </a:rPr>
                                <m:t>𝐿</m:t>
                              </m:r>
                            </m:den>
                          </m:f>
                        </m:e>
                      </m:d>
                      <m:r>
                        <a:rPr lang="en-US" i="1" smtClean="0">
                          <a:latin typeface="Cambria Math"/>
                        </a:rPr>
                        <m:t>𝑀</m:t>
                      </m:r>
                      <m:r>
                        <a:rPr lang="en-US" i="1">
                          <a:latin typeface="Cambria Math"/>
                        </a:rPr>
                        <m:t>𝐶</m:t>
                      </m:r>
                    </m:oMath>
                  </m:oMathPara>
                </a14:m>
                <a:endParaRPr lang="en-US" dirty="0"/>
              </a:p>
              <a:p>
                <a:pPr marL="457200" lvl="1" indent="0">
                  <a:buNone/>
                </a:pPr>
                <a:r>
                  <a:rPr lang="en-US" dirty="0" smtClean="0"/>
                  <a:t>where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1−</m:t>
                            </m:r>
                            <m:r>
                              <a:rPr lang="en-US" i="1">
                                <a:latin typeface="Cambria Math"/>
                              </a:rPr>
                              <m:t>𝐿</m:t>
                            </m:r>
                          </m:den>
                        </m:f>
                      </m:e>
                    </m:d>
                  </m:oMath>
                </a14:m>
                <a:r>
                  <a:rPr lang="en-US" dirty="0" smtClean="0"/>
                  <a:t> is the </a:t>
                </a:r>
                <a:r>
                  <a:rPr lang="en-US" i="1" dirty="0" smtClean="0"/>
                  <a:t>markup factor </a:t>
                </a:r>
                <a:r>
                  <a:rPr lang="en-US" dirty="0" smtClean="0"/>
                  <a:t>over marginal costs.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43000"/>
                <a:ext cx="8229600" cy="5105400"/>
              </a:xfrm>
              <a:blipFill rotWithShape="1">
                <a:blip r:embed="rId3"/>
                <a:stretch>
                  <a:fillRect l="-1630" t="-1553" b="-95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219325" y="6480175"/>
            <a:ext cx="5257800" cy="365125"/>
          </a:xfrm>
        </p:spPr>
        <p:txBody>
          <a:bodyPr/>
          <a:lstStyle/>
          <a:p>
            <a:r>
              <a:rPr lang="en-US" smtClean="0"/>
              <a:t>© 2017 by McGraw-Hill Education. All Rights Reserved.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7-</a:t>
            </a:r>
            <a:fld id="{5E721C5F-A6DB-403B-84E7-3CAEFB89C7D6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200400" y="0"/>
            <a:ext cx="5943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4000" b="1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934200" y="0"/>
            <a:ext cx="2193636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Conduct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79608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686800" cy="990600"/>
          </a:xfrm>
        </p:spPr>
        <p:txBody>
          <a:bodyPr>
            <a:normAutofit/>
          </a:bodyPr>
          <a:lstStyle/>
          <a:p>
            <a:r>
              <a:rPr lang="en-US" b="1" dirty="0" smtClean="0"/>
              <a:t>Pricing Behavior in Action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43000"/>
                <a:ext cx="8229600" cy="5257800"/>
              </a:xfrm>
            </p:spPr>
            <p:txBody>
              <a:bodyPr>
                <a:normAutofit/>
              </a:bodyPr>
              <a:lstStyle/>
              <a:p>
                <a:r>
                  <a:rPr lang="en-US" dirty="0" smtClean="0"/>
                  <a:t>A firm in the airline industry has a marginal cost of $200 and charges a price of $300. What are the Lerner index and markup factor?</a:t>
                </a:r>
              </a:p>
              <a:p>
                <a:pPr lvl="1"/>
                <a:r>
                  <a:rPr lang="en-US" dirty="0" smtClean="0"/>
                  <a:t>The Lerner index is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𝐿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𝑃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𝑀𝐶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𝑃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$300−$200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$300</m:t>
                          </m:r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r>
                  <a:rPr lang="en-US" dirty="0" smtClean="0"/>
                  <a:t>The markup factor is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i="1">
                              <a:latin typeface="Cambria Math"/>
                            </a:rPr>
                            <m:t>1−</m:t>
                          </m:r>
                          <m:r>
                            <a:rPr lang="en-US" i="1">
                              <a:latin typeface="Cambria Math"/>
                            </a:rPr>
                            <m:t>𝐿</m:t>
                          </m:r>
                        </m:den>
                      </m:f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/>
                            </a:rPr>
                            <m:t>1−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/>
                                </a:rPr>
                                <m:t>3</m:t>
                              </m:r>
                            </m:den>
                          </m:f>
                        </m:den>
                      </m:f>
                      <m:r>
                        <a:rPr lang="en-US" b="0" i="1" smtClean="0">
                          <a:latin typeface="Cambria Math"/>
                        </a:rPr>
                        <m:t>=1.5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43000"/>
                <a:ext cx="8229600" cy="5257800"/>
              </a:xfrm>
              <a:blipFill rotWithShape="1">
                <a:blip r:embed="rId3"/>
                <a:stretch>
                  <a:fillRect l="-1630" t="-1508" r="-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209800" y="6473825"/>
            <a:ext cx="5257800" cy="365125"/>
          </a:xfrm>
        </p:spPr>
        <p:txBody>
          <a:bodyPr/>
          <a:lstStyle/>
          <a:p>
            <a:r>
              <a:rPr lang="en-US" smtClean="0"/>
              <a:t>© 2017 by McGraw-Hill Education. All Rights Reserved.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7-</a:t>
            </a:r>
            <a:fld id="{5E721C5F-A6DB-403B-84E7-3CAEFB89C7D6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200400" y="0"/>
            <a:ext cx="5943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4000" b="1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934200" y="0"/>
            <a:ext cx="2193636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Conduct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691154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219325" y="6527800"/>
            <a:ext cx="5257800" cy="365125"/>
          </a:xfrm>
        </p:spPr>
        <p:txBody>
          <a:bodyPr/>
          <a:lstStyle/>
          <a:p>
            <a:r>
              <a:rPr lang="en-US" smtClean="0"/>
              <a:t>© 2017 by McGraw-Hill Education. All Rights Reserved.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7-</a:t>
            </a:r>
            <a:fld id="{5E721C5F-A6DB-403B-84E7-3CAEFB89C7D6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200400" y="0"/>
            <a:ext cx="5943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4000" b="1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934200" y="0"/>
            <a:ext cx="2193636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Conduct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" y="914400"/>
            <a:ext cx="8248650" cy="473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783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610600" cy="914400"/>
          </a:xfrm>
        </p:spPr>
        <p:txBody>
          <a:bodyPr>
            <a:normAutofit/>
          </a:bodyPr>
          <a:lstStyle/>
          <a:p>
            <a:r>
              <a:rPr lang="en-US" b="1" dirty="0" smtClean="0"/>
              <a:t>Integration and Merger Activity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143000"/>
            <a:ext cx="82296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Integration</a:t>
            </a:r>
          </a:p>
          <a:p>
            <a:pPr lvl="1"/>
            <a:r>
              <a:rPr lang="en-US" dirty="0" smtClean="0"/>
              <a:t>Uniting productive resources of firms.</a:t>
            </a:r>
          </a:p>
          <a:p>
            <a:pPr lvl="1"/>
            <a:r>
              <a:rPr lang="en-US" dirty="0" smtClean="0"/>
              <a:t>Can occur during the formation of a firm.</a:t>
            </a:r>
          </a:p>
          <a:p>
            <a:r>
              <a:rPr lang="en-US" dirty="0" smtClean="0"/>
              <a:t>Merger </a:t>
            </a:r>
          </a:p>
          <a:p>
            <a:pPr lvl="1"/>
            <a:r>
              <a:rPr lang="en-US" dirty="0" smtClean="0"/>
              <a:t>Two or more existing firms “unite,” or merge, into a single firm.</a:t>
            </a:r>
          </a:p>
          <a:p>
            <a:r>
              <a:rPr lang="en-US" dirty="0" smtClean="0"/>
              <a:t>Reasons firms merge:</a:t>
            </a:r>
          </a:p>
          <a:p>
            <a:pPr lvl="1"/>
            <a:r>
              <a:rPr lang="en-US" dirty="0" smtClean="0"/>
              <a:t>Reduce transaction costs.</a:t>
            </a:r>
          </a:p>
          <a:p>
            <a:pPr lvl="1"/>
            <a:r>
              <a:rPr lang="en-US" dirty="0" smtClean="0"/>
              <a:t>Reap benefits of economies of scale and scope.</a:t>
            </a:r>
          </a:p>
          <a:p>
            <a:pPr lvl="1"/>
            <a:r>
              <a:rPr lang="en-US" dirty="0" smtClean="0"/>
              <a:t>Increase market power.</a:t>
            </a:r>
          </a:p>
          <a:p>
            <a:pPr lvl="1"/>
            <a:r>
              <a:rPr lang="en-US" dirty="0" smtClean="0"/>
              <a:t>Gain better access to capital markets.</a:t>
            </a:r>
          </a:p>
          <a:p>
            <a:pPr lvl="1"/>
            <a:endParaRPr lang="en-US" dirty="0" smtClean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209800" y="6473825"/>
            <a:ext cx="5257800" cy="365125"/>
          </a:xfrm>
        </p:spPr>
        <p:txBody>
          <a:bodyPr/>
          <a:lstStyle/>
          <a:p>
            <a:r>
              <a:rPr lang="en-US" smtClean="0"/>
              <a:t>© 2017 by McGraw-Hill Education. All Rights Reserved.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7-</a:t>
            </a:r>
            <a:fld id="{5E721C5F-A6DB-403B-84E7-3CAEFB89C7D6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200400" y="0"/>
            <a:ext cx="5943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4000" b="1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934200" y="0"/>
            <a:ext cx="2193636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Conduct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00871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534400" cy="990600"/>
          </a:xfrm>
        </p:spPr>
        <p:txBody>
          <a:bodyPr>
            <a:normAutofit/>
          </a:bodyPr>
          <a:lstStyle/>
          <a:p>
            <a:r>
              <a:rPr lang="en-US" b="1" dirty="0" smtClean="0"/>
              <a:t>Types of Integration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334000"/>
          </a:xfrm>
        </p:spPr>
        <p:txBody>
          <a:bodyPr>
            <a:normAutofit/>
          </a:bodyPr>
          <a:lstStyle/>
          <a:p>
            <a:r>
              <a:rPr lang="en-US" b="1" dirty="0" smtClean="0"/>
              <a:t>Vertical integration</a:t>
            </a:r>
          </a:p>
          <a:p>
            <a:pPr lvl="1"/>
            <a:r>
              <a:rPr lang="en-US" dirty="0" smtClean="0"/>
              <a:t>Various stages in the production of a single product are carried out in a single firm. </a:t>
            </a:r>
          </a:p>
          <a:p>
            <a:r>
              <a:rPr lang="en-US" b="1" dirty="0" smtClean="0"/>
              <a:t>Horizontal integration</a:t>
            </a:r>
            <a:endParaRPr lang="en-US" b="1" dirty="0"/>
          </a:p>
          <a:p>
            <a:pPr lvl="1"/>
            <a:r>
              <a:rPr lang="en-US" dirty="0" smtClean="0"/>
              <a:t>Merging two or more </a:t>
            </a:r>
            <a:r>
              <a:rPr lang="en-US" i="1" dirty="0" smtClean="0"/>
              <a:t>similar </a:t>
            </a:r>
            <a:r>
              <a:rPr lang="en-US" dirty="0" smtClean="0"/>
              <a:t>final products into a single firm. </a:t>
            </a:r>
          </a:p>
          <a:p>
            <a:r>
              <a:rPr lang="en-US" b="1" dirty="0" smtClean="0"/>
              <a:t>Conglomerate mergers</a:t>
            </a:r>
          </a:p>
          <a:p>
            <a:pPr lvl="1"/>
            <a:r>
              <a:rPr lang="en-US" dirty="0" smtClean="0"/>
              <a:t>Integration of two or more </a:t>
            </a:r>
            <a:r>
              <a:rPr lang="en-US" i="1" dirty="0" smtClean="0"/>
              <a:t>different </a:t>
            </a:r>
            <a:r>
              <a:rPr lang="en-US" dirty="0" smtClean="0"/>
              <a:t>product lines into a single firm.</a:t>
            </a:r>
          </a:p>
          <a:p>
            <a:pPr lvl="1"/>
            <a:endParaRPr lang="en-US" dirty="0" smtClean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209800" y="6473825"/>
            <a:ext cx="5257800" cy="365125"/>
          </a:xfrm>
        </p:spPr>
        <p:txBody>
          <a:bodyPr/>
          <a:lstStyle/>
          <a:p>
            <a:r>
              <a:rPr lang="en-US" smtClean="0"/>
              <a:t>© 2017 by McGraw-Hill Education. All Rights Reserved.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7-</a:t>
            </a:r>
            <a:fld id="{5E721C5F-A6DB-403B-84E7-3CAEFB89C7D6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200400" y="0"/>
            <a:ext cx="5943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4000" b="1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934200" y="0"/>
            <a:ext cx="2193636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Conduct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58157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534400" cy="5486400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AutoNum type="arabicPeriod"/>
            </a:pPr>
            <a:r>
              <a:rPr lang="en-US" dirty="0" smtClean="0"/>
              <a:t>Calculate alternative measures of industry structure, conduct, and performance, and discuss their limitations.</a:t>
            </a:r>
          </a:p>
          <a:p>
            <a:pPr marL="514350" indent="-514350">
              <a:buAutoNum type="arabicPeriod"/>
            </a:pPr>
            <a:r>
              <a:rPr lang="en-US" dirty="0" smtClean="0"/>
              <a:t>Describe examples of vertical, horizontal, and conglomerate mergers, and explain the economic basis for each type of merger.</a:t>
            </a:r>
          </a:p>
          <a:p>
            <a:pPr marL="514350" indent="-514350">
              <a:buAutoNum type="arabicPeriod"/>
            </a:pPr>
            <a:r>
              <a:rPr lang="en-US" dirty="0" smtClean="0"/>
              <a:t>Explain the relevance of </a:t>
            </a:r>
            <a:r>
              <a:rPr lang="en-US" dirty="0" err="1" smtClean="0"/>
              <a:t>Herfindahl</a:t>
            </a:r>
            <a:r>
              <a:rPr lang="en-US" dirty="0" smtClean="0"/>
              <a:t>-Hirschman index for antitrust policy under the horizontal merger guidelines.</a:t>
            </a:r>
          </a:p>
          <a:p>
            <a:pPr marL="514350" indent="-514350">
              <a:buAutoNum type="arabicPeriod"/>
            </a:pPr>
            <a:r>
              <a:rPr lang="en-US" dirty="0" smtClean="0"/>
              <a:t>Describe the structure-conduct-performance paradigm, the feedback critique, and their relation to the five forces framework.</a:t>
            </a:r>
          </a:p>
          <a:p>
            <a:pPr marL="514350" indent="-514350">
              <a:buAutoNum type="arabicPeriod"/>
            </a:pPr>
            <a:r>
              <a:rPr lang="en-US" dirty="0" smtClean="0"/>
              <a:t>Identify whether an industry is best described as perfectly competitive, a monopoly, monopolistically competitive, or an oligopoly.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by McGraw-Hill Education. All Rights Reserved.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124D7-3D3F-409D-95D2-103C22DF228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3477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670636" cy="914400"/>
          </a:xfrm>
        </p:spPr>
        <p:txBody>
          <a:bodyPr>
            <a:normAutofit/>
          </a:bodyPr>
          <a:lstStyle/>
          <a:p>
            <a:r>
              <a:rPr lang="en-US" b="1" dirty="0" smtClean="0"/>
              <a:t>Research and Development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Research and development</a:t>
            </a:r>
          </a:p>
          <a:p>
            <a:pPr lvl="1"/>
            <a:r>
              <a:rPr lang="en-US" dirty="0" smtClean="0"/>
              <a:t>Expenditures made by firms to gain a technological advantage, with the aim of acquiring a patent.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209800" y="6492875"/>
            <a:ext cx="5257800" cy="365125"/>
          </a:xfrm>
        </p:spPr>
        <p:txBody>
          <a:bodyPr/>
          <a:lstStyle/>
          <a:p>
            <a:r>
              <a:rPr lang="en-US" smtClean="0"/>
              <a:t>© 2017 by McGraw-Hill Education. All Rights Reserved.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7-</a:t>
            </a:r>
            <a:fld id="{5E721C5F-A6DB-403B-84E7-3CAEFB89C7D6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200400" y="0"/>
            <a:ext cx="5943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4000" b="1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5584926"/>
              </p:ext>
            </p:extLst>
          </p:nvPr>
        </p:nvGraphicFramePr>
        <p:xfrm>
          <a:off x="838200" y="3220720"/>
          <a:ext cx="7239000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000"/>
                <a:gridCol w="2590800"/>
                <a:gridCol w="1981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Company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Industry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R&amp;D as Percentage of Sales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Bristol-Meyers</a:t>
                      </a:r>
                      <a:r>
                        <a:rPr lang="en-US" baseline="0" dirty="0" smtClean="0"/>
                        <a:t> Squibb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Pharmaceuticals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19.7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Ford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Motor</a:t>
                      </a:r>
                      <a:r>
                        <a:rPr lang="en-US" baseline="0" dirty="0" smtClean="0"/>
                        <a:t> vehicle and parts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Goodyear Tire and Rubber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Rubber and plastic parts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Kellogg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Food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Proctor &amp; Gable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Soaps</a:t>
                      </a:r>
                      <a:r>
                        <a:rPr lang="en-US" baseline="0" dirty="0" smtClean="0"/>
                        <a:t> and cosmetics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2.5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Title 1"/>
          <p:cNvSpPr txBox="1">
            <a:spLocks/>
          </p:cNvSpPr>
          <p:nvPr/>
        </p:nvSpPr>
        <p:spPr>
          <a:xfrm>
            <a:off x="6934200" y="0"/>
            <a:ext cx="2193636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Conduct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1358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670636" cy="914400"/>
          </a:xfrm>
        </p:spPr>
        <p:txBody>
          <a:bodyPr>
            <a:normAutofit/>
          </a:bodyPr>
          <a:lstStyle/>
          <a:p>
            <a:r>
              <a:rPr lang="en-US" b="1" dirty="0" smtClean="0"/>
              <a:t>Advertisement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81600"/>
          </a:xfrm>
        </p:spPr>
        <p:txBody>
          <a:bodyPr>
            <a:normAutofit/>
          </a:bodyPr>
          <a:lstStyle/>
          <a:p>
            <a:r>
              <a:rPr lang="en-US" dirty="0" smtClean="0"/>
              <a:t>Advertisement </a:t>
            </a:r>
          </a:p>
          <a:p>
            <a:pPr lvl="1"/>
            <a:r>
              <a:rPr lang="en-US" dirty="0" smtClean="0"/>
              <a:t>Expenditures made by firms to inform or persuade consumers to purchase their products.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209800" y="6473825"/>
            <a:ext cx="5257800" cy="365125"/>
          </a:xfrm>
        </p:spPr>
        <p:txBody>
          <a:bodyPr/>
          <a:lstStyle/>
          <a:p>
            <a:r>
              <a:rPr lang="en-US" smtClean="0"/>
              <a:t>© 2017 by McGraw-Hill Education. All Rights Reserved.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7-</a:t>
            </a:r>
            <a:fld id="{5E721C5F-A6DB-403B-84E7-3CAEFB89C7D6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200400" y="0"/>
            <a:ext cx="5943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4000" b="1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4857862"/>
              </p:ext>
            </p:extLst>
          </p:nvPr>
        </p:nvGraphicFramePr>
        <p:xfrm>
          <a:off x="838200" y="2839720"/>
          <a:ext cx="7239000" cy="276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7000"/>
                <a:gridCol w="2590800"/>
                <a:gridCol w="19812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Company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Industry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Advertising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as Percentage of Sales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Bristol-Meyers</a:t>
                      </a:r>
                      <a:r>
                        <a:rPr lang="en-US" baseline="0" dirty="0" smtClean="0"/>
                        <a:t> Squibb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Pharmaceuticals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4.9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Ford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Motor</a:t>
                      </a:r>
                      <a:r>
                        <a:rPr lang="en-US" baseline="0" dirty="0" smtClean="0"/>
                        <a:t> vehicle and parts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3.2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Goodyear Tire and Rubber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Rubber and plastic parts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2.5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Kellogg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Food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9.2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Proctor &amp; Gable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Soaps</a:t>
                      </a:r>
                      <a:r>
                        <a:rPr lang="en-US" baseline="0" dirty="0" smtClean="0"/>
                        <a:t> and cosmetics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11.7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Title 1"/>
          <p:cNvSpPr txBox="1">
            <a:spLocks/>
          </p:cNvSpPr>
          <p:nvPr/>
        </p:nvSpPr>
        <p:spPr>
          <a:xfrm>
            <a:off x="6934200" y="0"/>
            <a:ext cx="2193636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Conduct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45235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Refers to the profits and social welfare that result in a given industry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by McGraw-Hill Education. All Rights Reserved.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124D7-3D3F-409D-95D2-103C22DF228D}" type="slidenum">
              <a:rPr lang="en-US" smtClean="0"/>
              <a:t>22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934200" y="0"/>
            <a:ext cx="2193636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Performance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424085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670636" cy="914400"/>
          </a:xfrm>
        </p:spPr>
        <p:txBody>
          <a:bodyPr>
            <a:normAutofit/>
          </a:bodyPr>
          <a:lstStyle/>
          <a:p>
            <a:r>
              <a:rPr lang="en-US" b="1" dirty="0" smtClean="0"/>
              <a:t>Dansby-Willig Performance Index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Ranks industries according to how much social welfare would improve if the output in an industry were increased by a small amount.</a:t>
            </a:r>
          </a:p>
          <a:p>
            <a:pPr lvl="1"/>
            <a:endParaRPr lang="en-US" dirty="0" smtClean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209800" y="6492875"/>
            <a:ext cx="5257800" cy="365125"/>
          </a:xfrm>
        </p:spPr>
        <p:txBody>
          <a:bodyPr/>
          <a:lstStyle/>
          <a:p>
            <a:r>
              <a:rPr lang="en-US" smtClean="0"/>
              <a:t>© 2017 by McGraw-Hill Education. All Rights Reserved.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7-</a:t>
            </a:r>
            <a:fld id="{5E721C5F-A6DB-403B-84E7-3CAEFB89C7D6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200400" y="0"/>
            <a:ext cx="5943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4000" b="1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8797049"/>
              </p:ext>
            </p:extLst>
          </p:nvPr>
        </p:nvGraphicFramePr>
        <p:xfrm>
          <a:off x="2209800" y="2895600"/>
          <a:ext cx="47244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8400"/>
                <a:gridCol w="2286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Industry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Dansby-Willig Index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Food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0.51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Rubber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0.49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Textiles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0.38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Apparel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0.47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Paper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0.63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Chemicals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0.67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Petroleum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0.63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Title 1"/>
          <p:cNvSpPr txBox="1">
            <a:spLocks/>
          </p:cNvSpPr>
          <p:nvPr/>
        </p:nvSpPr>
        <p:spPr>
          <a:xfrm>
            <a:off x="6934200" y="0"/>
            <a:ext cx="2193636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Performance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0658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538" y="381000"/>
            <a:ext cx="8153400" cy="9906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The Structure-Conduct-Performance Paradigm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334000"/>
          </a:xfrm>
        </p:spPr>
        <p:txBody>
          <a:bodyPr>
            <a:normAutofit fontScale="92500" lnSpcReduction="20000"/>
          </a:bodyPr>
          <a:lstStyle/>
          <a:p>
            <a:r>
              <a:rPr lang="en-US" b="1" i="1" dirty="0" smtClean="0"/>
              <a:t>Structure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Factors like technology, concentration and market conditions.</a:t>
            </a:r>
          </a:p>
          <a:p>
            <a:r>
              <a:rPr lang="en-US" b="1" i="1" dirty="0" smtClean="0"/>
              <a:t>Conduct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Individual firm behavior in the market. Behavior includes pricing decisions, advertising decisions and R&amp;D decisions, among other factors.</a:t>
            </a:r>
          </a:p>
          <a:p>
            <a:r>
              <a:rPr lang="en-US" b="1" i="1" dirty="0" smtClean="0"/>
              <a:t>Performance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Resulting profit and social welfare that arise in the market.</a:t>
            </a:r>
          </a:p>
          <a:p>
            <a:r>
              <a:rPr lang="en-US" b="1" i="1" dirty="0" smtClean="0"/>
              <a:t>Structure-conduct-performance paradigm</a:t>
            </a:r>
          </a:p>
          <a:p>
            <a:pPr lvl="1"/>
            <a:r>
              <a:rPr lang="en-US" dirty="0" smtClean="0"/>
              <a:t>Model that views these three aspects of industry as being integrally related.</a:t>
            </a:r>
          </a:p>
          <a:p>
            <a:pPr lvl="1"/>
            <a:endParaRPr lang="en-US" dirty="0" smtClean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209800" y="6492875"/>
            <a:ext cx="5257800" cy="365125"/>
          </a:xfrm>
        </p:spPr>
        <p:txBody>
          <a:bodyPr/>
          <a:lstStyle/>
          <a:p>
            <a:r>
              <a:rPr lang="en-US" smtClean="0"/>
              <a:t>© 2017 by McGraw-Hill Education. All Rights Reserved.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7-</a:t>
            </a:r>
            <a:fld id="{5E721C5F-A6DB-403B-84E7-3CAEFB89C7D6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200400" y="0"/>
            <a:ext cx="5943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4000" b="1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426238" y="0"/>
            <a:ext cx="4717761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The Structure- Conduct-Performance Paradigm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35730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938" y="219075"/>
            <a:ext cx="8610600" cy="990600"/>
          </a:xfrm>
        </p:spPr>
        <p:txBody>
          <a:bodyPr>
            <a:normAutofit/>
          </a:bodyPr>
          <a:lstStyle/>
          <a:p>
            <a:r>
              <a:rPr lang="en-US" b="1" dirty="0" smtClean="0"/>
              <a:t>The Casual View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81600"/>
          </a:xfrm>
        </p:spPr>
        <p:txBody>
          <a:bodyPr>
            <a:normAutofit/>
          </a:bodyPr>
          <a:lstStyle/>
          <a:p>
            <a:r>
              <a:rPr lang="en-US" dirty="0" smtClean="0"/>
              <a:t>Market structure “causes” firms to behave in a certain way.</a:t>
            </a:r>
          </a:p>
          <a:p>
            <a:r>
              <a:rPr lang="en-US" dirty="0" smtClean="0"/>
              <a:t>… this behavior, or conduct, “causes” resources to be allocated in certain ways.</a:t>
            </a:r>
          </a:p>
          <a:p>
            <a:r>
              <a:rPr lang="en-US" dirty="0" smtClean="0"/>
              <a:t>… this resource allocation leads to “good” or “bad” performance.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209800" y="6492875"/>
            <a:ext cx="5257800" cy="365125"/>
          </a:xfrm>
        </p:spPr>
        <p:txBody>
          <a:bodyPr/>
          <a:lstStyle/>
          <a:p>
            <a:r>
              <a:rPr lang="en-US" smtClean="0"/>
              <a:t>© 2017 by McGraw-Hill Education. All Rights Reserved.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7-</a:t>
            </a:r>
            <a:fld id="{5E721C5F-A6DB-403B-84E7-3CAEFB89C7D6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200400" y="0"/>
            <a:ext cx="5943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4000" b="1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426238" y="0"/>
            <a:ext cx="4717761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The Structure- Conduct-Performance Paradigm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5657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38125"/>
            <a:ext cx="8686798" cy="914400"/>
          </a:xfrm>
        </p:spPr>
        <p:txBody>
          <a:bodyPr>
            <a:normAutofit/>
          </a:bodyPr>
          <a:lstStyle/>
          <a:p>
            <a:r>
              <a:rPr lang="en-US" b="1" dirty="0" smtClean="0"/>
              <a:t>The Feedback Critique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81600"/>
          </a:xfrm>
        </p:spPr>
        <p:txBody>
          <a:bodyPr>
            <a:normAutofit/>
          </a:bodyPr>
          <a:lstStyle/>
          <a:p>
            <a:r>
              <a:rPr lang="en-US" dirty="0" smtClean="0"/>
              <a:t>There is no one-way causal link among structure, conduct and performance.</a:t>
            </a:r>
          </a:p>
          <a:p>
            <a:pPr lvl="1"/>
            <a:r>
              <a:rPr lang="en-US" dirty="0" smtClean="0"/>
              <a:t>Firm conduct can affect market structure;</a:t>
            </a:r>
          </a:p>
          <a:p>
            <a:pPr lvl="1"/>
            <a:r>
              <a:rPr lang="en-US" dirty="0" smtClean="0"/>
              <a:t>Market performance can affect conduct and market structure.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209800" y="6492875"/>
            <a:ext cx="5257800" cy="365125"/>
          </a:xfrm>
        </p:spPr>
        <p:txBody>
          <a:bodyPr/>
          <a:lstStyle/>
          <a:p>
            <a:r>
              <a:rPr lang="en-US" smtClean="0"/>
              <a:t>© 2017 by McGraw-Hill Education. All Rights Reserved.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7-</a:t>
            </a:r>
            <a:fld id="{5E721C5F-A6DB-403B-84E7-3CAEFB89C7D6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200400" y="0"/>
            <a:ext cx="5943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4000" b="1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426238" y="0"/>
            <a:ext cx="4717761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The Structure- Conduct-Performance Paradigm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19448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2743" y="114300"/>
            <a:ext cx="8686798" cy="914400"/>
          </a:xfrm>
        </p:spPr>
        <p:txBody>
          <a:bodyPr>
            <a:normAutofit/>
          </a:bodyPr>
          <a:lstStyle/>
          <a:p>
            <a:r>
              <a:rPr lang="en-US" b="1" dirty="0" smtClean="0"/>
              <a:t>Five Forces Framework</a:t>
            </a:r>
            <a:endParaRPr lang="en-US" b="1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209800" y="6473825"/>
            <a:ext cx="5257800" cy="365125"/>
          </a:xfrm>
        </p:spPr>
        <p:txBody>
          <a:bodyPr/>
          <a:lstStyle/>
          <a:p>
            <a:r>
              <a:rPr lang="en-US" smtClean="0"/>
              <a:t>© 2017 by McGraw-Hill Education. All Rights Reserved.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7-</a:t>
            </a:r>
            <a:fld id="{5E721C5F-A6DB-403B-84E7-3CAEFB89C7D6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200400" y="0"/>
            <a:ext cx="5943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4000" b="1" dirty="0"/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4426238" y="0"/>
            <a:ext cx="4717761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The Structure- Conduct-Performance Paradigm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838200"/>
            <a:ext cx="8813816" cy="571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315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686798" cy="914400"/>
          </a:xfrm>
        </p:spPr>
        <p:txBody>
          <a:bodyPr>
            <a:normAutofit/>
          </a:bodyPr>
          <a:lstStyle/>
          <a:p>
            <a:r>
              <a:rPr lang="en-US" b="1" dirty="0" smtClean="0"/>
              <a:t>Looking Ahead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816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Perfect competition</a:t>
            </a:r>
          </a:p>
          <a:p>
            <a:pPr lvl="1"/>
            <a:r>
              <a:rPr lang="en-US" dirty="0" smtClean="0"/>
              <a:t>Many, small firms and consumers relative to market.</a:t>
            </a:r>
          </a:p>
          <a:p>
            <a:pPr lvl="1"/>
            <a:r>
              <a:rPr lang="en-US" dirty="0" smtClean="0"/>
              <a:t>Firms produce very similar products.</a:t>
            </a:r>
          </a:p>
          <a:p>
            <a:pPr lvl="1"/>
            <a:r>
              <a:rPr lang="en-US" dirty="0" smtClean="0"/>
              <a:t>No market power (P = MC).</a:t>
            </a:r>
          </a:p>
          <a:p>
            <a:r>
              <a:rPr lang="en-US" dirty="0" smtClean="0"/>
              <a:t>Monopoly</a:t>
            </a:r>
          </a:p>
          <a:p>
            <a:pPr lvl="1"/>
            <a:r>
              <a:rPr lang="en-US" dirty="0" smtClean="0"/>
              <a:t>Sole producer of good or service.</a:t>
            </a:r>
          </a:p>
          <a:p>
            <a:pPr lvl="1"/>
            <a:r>
              <a:rPr lang="en-US" dirty="0" smtClean="0"/>
              <a:t>Market power (P &gt; MC).</a:t>
            </a:r>
          </a:p>
          <a:p>
            <a:r>
              <a:rPr lang="en-US" dirty="0" smtClean="0"/>
              <a:t>Monopolistic competition</a:t>
            </a:r>
          </a:p>
          <a:p>
            <a:pPr lvl="1"/>
            <a:r>
              <a:rPr lang="en-US" dirty="0"/>
              <a:t>Many, small firms and consumers relative to market.</a:t>
            </a:r>
          </a:p>
          <a:p>
            <a:pPr lvl="1"/>
            <a:r>
              <a:rPr lang="en-US" dirty="0"/>
              <a:t>Firms produce </a:t>
            </a:r>
            <a:r>
              <a:rPr lang="en-US" dirty="0" smtClean="0"/>
              <a:t>slightly different products</a:t>
            </a:r>
            <a:r>
              <a:rPr lang="en-US" dirty="0"/>
              <a:t>.</a:t>
            </a:r>
          </a:p>
          <a:p>
            <a:pPr lvl="1"/>
            <a:r>
              <a:rPr lang="en-US" dirty="0" smtClean="0"/>
              <a:t>Limited market power.</a:t>
            </a:r>
          </a:p>
          <a:p>
            <a:r>
              <a:rPr lang="en-US" dirty="0" smtClean="0"/>
              <a:t>Oligopoly</a:t>
            </a:r>
          </a:p>
          <a:p>
            <a:pPr lvl="1"/>
            <a:r>
              <a:rPr lang="en-US" dirty="0" smtClean="0"/>
              <a:t>Few, large firms tend to dominate market.</a:t>
            </a:r>
            <a:endParaRPr lang="en-US" dirty="0"/>
          </a:p>
          <a:p>
            <a:pPr lvl="1"/>
            <a:r>
              <a:rPr lang="en-US" dirty="0" smtClean="0"/>
              <a:t>Price/marketing strategies are mutually interdependent with other firms in the industry.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209800" y="6492875"/>
            <a:ext cx="5257800" cy="365125"/>
          </a:xfrm>
        </p:spPr>
        <p:txBody>
          <a:bodyPr/>
          <a:lstStyle/>
          <a:p>
            <a:r>
              <a:rPr lang="en-US" smtClean="0"/>
              <a:t>© 2017 by McGraw-Hill Education. All Rights Reserved.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7-</a:t>
            </a:r>
            <a:fld id="{5E721C5F-A6DB-403B-84E7-3CAEFB89C7D6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200400" y="0"/>
            <a:ext cx="5943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4000" b="1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426238" y="0"/>
            <a:ext cx="4717761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 smtClean="0">
                <a:solidFill>
                  <a:schemeClr val="bg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Overview of the Remainder of the Book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93048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670636" cy="990600"/>
          </a:xfrm>
        </p:spPr>
        <p:txBody>
          <a:bodyPr>
            <a:normAutofit/>
          </a:bodyPr>
          <a:lstStyle/>
          <a:p>
            <a:r>
              <a:rPr lang="en-US" b="1" dirty="0" smtClean="0"/>
              <a:t>Market Structure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Market structure factors that impact managerial decisions:</a:t>
            </a:r>
          </a:p>
          <a:p>
            <a:pPr lvl="1"/>
            <a:r>
              <a:rPr lang="en-US" dirty="0" smtClean="0"/>
              <a:t>Number of firms competing in an </a:t>
            </a:r>
            <a:r>
              <a:rPr lang="en-US" dirty="0" smtClean="0"/>
              <a:t>industry</a:t>
            </a:r>
            <a:endParaRPr lang="en-US" dirty="0" smtClean="0"/>
          </a:p>
          <a:p>
            <a:pPr lvl="1"/>
            <a:r>
              <a:rPr lang="en-US" dirty="0" smtClean="0"/>
              <a:t>Relative size of firms (concentration</a:t>
            </a:r>
            <a:r>
              <a:rPr lang="en-US" dirty="0" smtClean="0"/>
              <a:t>)</a:t>
            </a:r>
            <a:endParaRPr lang="en-US" dirty="0" smtClean="0"/>
          </a:p>
          <a:p>
            <a:pPr lvl="1"/>
            <a:r>
              <a:rPr lang="en-US" dirty="0" smtClean="0"/>
              <a:t>Technological and cost </a:t>
            </a:r>
            <a:r>
              <a:rPr lang="en-US" dirty="0" smtClean="0"/>
              <a:t>conditions</a:t>
            </a:r>
            <a:endParaRPr lang="en-US" dirty="0" smtClean="0"/>
          </a:p>
          <a:p>
            <a:pPr lvl="1"/>
            <a:r>
              <a:rPr lang="en-US" dirty="0" smtClean="0"/>
              <a:t>Demand </a:t>
            </a:r>
            <a:r>
              <a:rPr lang="en-US" dirty="0" smtClean="0"/>
              <a:t>conditions</a:t>
            </a:r>
            <a:endParaRPr lang="en-US" dirty="0" smtClean="0"/>
          </a:p>
          <a:p>
            <a:pPr lvl="1"/>
            <a:r>
              <a:rPr lang="en-US" dirty="0" smtClean="0"/>
              <a:t>Ease of firm exit or </a:t>
            </a:r>
            <a:r>
              <a:rPr lang="en-US" dirty="0" smtClean="0"/>
              <a:t>entry</a:t>
            </a:r>
            <a:endParaRPr lang="en-US" dirty="0" smtClean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209800" y="6454775"/>
            <a:ext cx="5257800" cy="365125"/>
          </a:xfrm>
        </p:spPr>
        <p:txBody>
          <a:bodyPr/>
          <a:lstStyle/>
          <a:p>
            <a:r>
              <a:rPr lang="en-US" smtClean="0"/>
              <a:t>© 2017 by McGraw-Hill Education. All Rights Reserved.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7-</a:t>
            </a:r>
            <a:fld id="{5E721C5F-A6DB-403B-84E7-3CAEFB89C7D6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200400" y="0"/>
            <a:ext cx="5943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4000" b="1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934200" y="0"/>
            <a:ext cx="2193636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Market Structure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42838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670636" cy="990600"/>
          </a:xfrm>
        </p:spPr>
        <p:txBody>
          <a:bodyPr>
            <a:normAutofit/>
          </a:bodyPr>
          <a:lstStyle/>
          <a:p>
            <a:r>
              <a:rPr lang="en-US" b="1" dirty="0" smtClean="0"/>
              <a:t>Industry Concentration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Measures the size distribution of firms within an industry.</a:t>
            </a:r>
          </a:p>
          <a:p>
            <a:pPr lvl="1"/>
            <a:r>
              <a:rPr lang="en-US" dirty="0" smtClean="0"/>
              <a:t>Are there many small firms?</a:t>
            </a:r>
          </a:p>
          <a:p>
            <a:pPr lvl="1"/>
            <a:r>
              <a:rPr lang="en-US" dirty="0" smtClean="0"/>
              <a:t>Are there only a few large firms?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209800" y="6473825"/>
            <a:ext cx="5257800" cy="365125"/>
          </a:xfrm>
        </p:spPr>
        <p:txBody>
          <a:bodyPr/>
          <a:lstStyle/>
          <a:p>
            <a:r>
              <a:rPr lang="en-US" smtClean="0"/>
              <a:t>© 2017 by McGraw-Hill Education. All Rights Reserved.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7-</a:t>
            </a:r>
            <a:fld id="{5E721C5F-A6DB-403B-84E7-3CAEFB89C7D6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200400" y="0"/>
            <a:ext cx="5943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4000" b="1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934200" y="0"/>
            <a:ext cx="2193636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Market Structure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29070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670636" cy="990600"/>
          </a:xfrm>
        </p:spPr>
        <p:txBody>
          <a:bodyPr>
            <a:normAutofit/>
          </a:bodyPr>
          <a:lstStyle/>
          <a:p>
            <a:r>
              <a:rPr lang="en-US" b="1" dirty="0" smtClean="0"/>
              <a:t>Measuring Industry Concentration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143000"/>
                <a:ext cx="8229600" cy="5105400"/>
              </a:xfrm>
            </p:spPr>
            <p:txBody>
              <a:bodyPr>
                <a:normAutofit/>
              </a:bodyPr>
              <a:lstStyle/>
              <a:p>
                <a:r>
                  <a:rPr lang="en-US" dirty="0" smtClean="0"/>
                  <a:t>Measures of industry concentration</a:t>
                </a:r>
              </a:p>
              <a:p>
                <a:pPr lvl="1"/>
                <a:r>
                  <a:rPr lang="en-US" dirty="0" smtClean="0"/>
                  <a:t>Four-firm concentration ratio: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4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i="1">
                              <a:latin typeface="Cambria Math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i="1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i="1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  <m:r>
                            <a:rPr lang="en-US" i="1">
                              <a:latin typeface="Cambria Math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4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i="1">
                                  <a:latin typeface="Cambria Math"/>
                                </a:rPr>
                                <m:t>𝑇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dirty="0"/>
              </a:p>
              <a:p>
                <a:pPr lvl="1"/>
                <a:r>
                  <a:rPr lang="en-US" dirty="0" smtClean="0"/>
                  <a:t>Herfindahl-Hirschman index (</a:t>
                </a:r>
                <a:r>
                  <a:rPr lang="en-US" i="1" dirty="0" smtClean="0"/>
                  <a:t>HHI</a:t>
                </a:r>
                <a:r>
                  <a:rPr lang="en-US" dirty="0" smtClean="0"/>
                  <a:t>):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𝐻𝐻𝐼</m:t>
                      </m:r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10,000</m:t>
                      </m:r>
                      <m:nary>
                        <m:naryPr>
                          <m:chr m:val="∑"/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b="0" i="1" smtClean="0">
                              <a:latin typeface="Cambria Math"/>
                            </a:rPr>
                            <m:t>𝑖</m:t>
                          </m:r>
                          <m:r>
                            <a:rPr lang="en-US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sSup>
                            <m:sSupPr>
                              <m:ctrlPr>
                                <a:rPr lang="en-US" b="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0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b="0" i="1" smtClean="0">
                                          <a:latin typeface="Cambria Math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en-US" b="0" i="1" smtClean="0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0" i="1" smtClean="0">
                                              <a:latin typeface="Cambria Math"/>
                                            </a:rPr>
                                            <m:t>𝑆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US" b="0" i="1" smtClean="0">
                                              <a:latin typeface="Cambria Math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0" i="1" smtClean="0">
                                              <a:latin typeface="Cambria Math"/>
                                            </a:rPr>
                                            <m:t>𝑆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latin typeface="Cambria Math"/>
                                            </a:rPr>
                                            <m:t>𝑇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b="0" i="1" smtClean="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en-US" dirty="0" smtClean="0"/>
              </a:p>
              <a:p>
                <a:pPr marL="457200" lvl="1" indent="0">
                  <a:buNone/>
                </a:pPr>
                <a:endParaRPr lang="en-US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143000"/>
                <a:ext cx="8229600" cy="5105400"/>
              </a:xfrm>
              <a:blipFill rotWithShape="1">
                <a:blip r:embed="rId3"/>
                <a:stretch>
                  <a:fillRect l="-1630" t="-15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209800" y="6492875"/>
            <a:ext cx="5257800" cy="365125"/>
          </a:xfrm>
        </p:spPr>
        <p:txBody>
          <a:bodyPr/>
          <a:lstStyle/>
          <a:p>
            <a:r>
              <a:rPr lang="en-US" smtClean="0"/>
              <a:t>© 2017 by McGraw-Hill Education. All Rights Reserved.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7-</a:t>
            </a:r>
            <a:fld id="{5E721C5F-A6DB-403B-84E7-3CAEFB89C7D6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200400" y="0"/>
            <a:ext cx="5943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4000" b="1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934200" y="0"/>
            <a:ext cx="2193636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Market Structure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09494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836" y="381000"/>
            <a:ext cx="8763000" cy="1066800"/>
          </a:xfrm>
        </p:spPr>
        <p:txBody>
          <a:bodyPr>
            <a:noAutofit/>
          </a:bodyPr>
          <a:lstStyle/>
          <a:p>
            <a:r>
              <a:rPr lang="en-US" b="1" dirty="0" smtClean="0"/>
              <a:t>Measuring Industry Concentration in Action</a:t>
            </a:r>
            <a:endParaRPr lang="en-US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33400" y="1524000"/>
                <a:ext cx="8229600" cy="5257800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dirty="0" smtClean="0"/>
                  <a:t>Suppose an industry is composed of six firms. Four firms have sales of $10 each, and two firms haves sales of $5 each. What is the four-firm concentration ratio for this industry?</a:t>
                </a:r>
              </a:p>
              <a:p>
                <a:r>
                  <a:rPr lang="en-US" dirty="0" smtClean="0"/>
                  <a:t>Answer:</a:t>
                </a:r>
              </a:p>
              <a:p>
                <a:pPr lvl="1"/>
                <a:r>
                  <a:rPr lang="en-US" dirty="0" smtClean="0"/>
                  <a:t>Total industry sales are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𝑆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𝑇</m:t>
                        </m:r>
                      </m:sub>
                    </m:sSub>
                    <m:r>
                      <a:rPr lang="en-US" b="0" i="1" smtClean="0">
                        <a:latin typeface="Cambria Math"/>
                      </a:rPr>
                      <m:t>=$50</m:t>
                    </m:r>
                  </m:oMath>
                </a14:m>
                <a:r>
                  <a:rPr lang="en-US" dirty="0" smtClean="0"/>
                  <a:t>.</a:t>
                </a:r>
              </a:p>
              <a:p>
                <a:pPr lvl="1"/>
                <a:r>
                  <a:rPr lang="en-US" dirty="0" smtClean="0"/>
                  <a:t>Sales of the four largest firms are $40.</a:t>
                </a:r>
              </a:p>
              <a:p>
                <a:pPr lvl="1"/>
                <a:r>
                  <a:rPr lang="en-US" dirty="0" smtClean="0"/>
                  <a:t>The four-firm concentration ratio is: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US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</a:rPr>
                          <m:t>𝐶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</a:rPr>
                          <m:t>4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$10+$10+$10+$10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$50</m:t>
                        </m:r>
                      </m:den>
                    </m:f>
                    <m:r>
                      <a:rPr lang="en-US" b="0" i="1" smtClean="0">
                        <a:latin typeface="Cambria Math"/>
                      </a:rPr>
                      <m:t>=0.80</m:t>
                    </m:r>
                  </m:oMath>
                </a14:m>
                <a:endParaRPr lang="en-US" dirty="0" smtClean="0"/>
              </a:p>
              <a:p>
                <a:pPr lvl="1"/>
                <a:r>
                  <a:rPr lang="en-US" dirty="0" smtClean="0"/>
                  <a:t>The four largest firms in the industry account for 80 percent of total industry output.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3400" y="1524000"/>
                <a:ext cx="8229600" cy="5257800"/>
              </a:xfrm>
              <a:blipFill rotWithShape="1">
                <a:blip r:embed="rId3"/>
                <a:stretch>
                  <a:fillRect l="-1556" t="-23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209800" y="6499225"/>
            <a:ext cx="5257800" cy="365125"/>
          </a:xfrm>
        </p:spPr>
        <p:txBody>
          <a:bodyPr/>
          <a:lstStyle/>
          <a:p>
            <a:r>
              <a:rPr lang="en-US" smtClean="0"/>
              <a:t>© 2017 by McGraw-Hill Education. All Rights Reserved.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7-</a:t>
            </a:r>
            <a:fld id="{5E721C5F-A6DB-403B-84E7-3CAEFB89C7D6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200400" y="0"/>
            <a:ext cx="5943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4000" b="1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934200" y="0"/>
            <a:ext cx="2193636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Market Structure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17648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209800" y="6492875"/>
            <a:ext cx="5257800" cy="365125"/>
          </a:xfrm>
        </p:spPr>
        <p:txBody>
          <a:bodyPr/>
          <a:lstStyle/>
          <a:p>
            <a:r>
              <a:rPr lang="en-US" smtClean="0"/>
              <a:t>© 2017 by McGraw-Hill Education. All Rights Reserved.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7-</a:t>
            </a:r>
            <a:fld id="{5E721C5F-A6DB-403B-84E7-3CAEFB89C7D6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200400" y="0"/>
            <a:ext cx="5943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4000" b="1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6950364" y="-107316"/>
            <a:ext cx="2193636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Market Structure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" y="317817"/>
            <a:ext cx="8020050" cy="6178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6169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364" y="76200"/>
            <a:ext cx="8670636" cy="990600"/>
          </a:xfrm>
        </p:spPr>
        <p:txBody>
          <a:bodyPr>
            <a:noAutofit/>
          </a:bodyPr>
          <a:lstStyle/>
          <a:p>
            <a:r>
              <a:rPr lang="en-US" b="1" dirty="0" smtClean="0"/>
              <a:t>Limitations of Concentration Measures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143000"/>
            <a:ext cx="82296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Factors that impact and limit industry concentration measures include:</a:t>
            </a:r>
          </a:p>
          <a:p>
            <a:pPr lvl="1"/>
            <a:r>
              <a:rPr lang="en-US" dirty="0" smtClean="0"/>
              <a:t>Global </a:t>
            </a:r>
            <a:r>
              <a:rPr lang="en-US" dirty="0" smtClean="0"/>
              <a:t>markets</a:t>
            </a:r>
            <a:endParaRPr lang="en-US" dirty="0" smtClean="0"/>
          </a:p>
          <a:p>
            <a:pPr lvl="1"/>
            <a:r>
              <a:rPr lang="en-US" dirty="0" smtClean="0"/>
              <a:t>National, regional and local </a:t>
            </a:r>
            <a:r>
              <a:rPr lang="en-US" dirty="0" smtClean="0"/>
              <a:t>markets</a:t>
            </a:r>
            <a:endParaRPr lang="en-US" dirty="0" smtClean="0"/>
          </a:p>
          <a:p>
            <a:pPr lvl="1"/>
            <a:r>
              <a:rPr lang="en-US" dirty="0" smtClean="0"/>
              <a:t>Industry definitions and product </a:t>
            </a:r>
            <a:r>
              <a:rPr lang="en-US" dirty="0" smtClean="0"/>
              <a:t>classes</a:t>
            </a: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209800" y="6473825"/>
            <a:ext cx="5257800" cy="365125"/>
          </a:xfrm>
        </p:spPr>
        <p:txBody>
          <a:bodyPr/>
          <a:lstStyle/>
          <a:p>
            <a:r>
              <a:rPr lang="en-US" smtClean="0"/>
              <a:t>© 2017 by McGraw-Hill Education. All Rights Reserved.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7-</a:t>
            </a:r>
            <a:fld id="{5E721C5F-A6DB-403B-84E7-3CAEFB89C7D6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200400" y="0"/>
            <a:ext cx="5943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4000" b="1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934200" y="0"/>
            <a:ext cx="2193636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Market Structure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92309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670636" cy="914400"/>
          </a:xfrm>
        </p:spPr>
        <p:txBody>
          <a:bodyPr>
            <a:normAutofit/>
          </a:bodyPr>
          <a:lstStyle/>
          <a:p>
            <a:r>
              <a:rPr lang="en-US" b="1" dirty="0" smtClean="0"/>
              <a:t>Technology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382000" cy="5334000"/>
          </a:xfrm>
        </p:spPr>
        <p:txBody>
          <a:bodyPr>
            <a:normAutofit/>
          </a:bodyPr>
          <a:lstStyle/>
          <a:p>
            <a:r>
              <a:rPr lang="en-US" dirty="0" smtClean="0"/>
              <a:t>Industries differ in regard to the technologies used to produce goods and services.</a:t>
            </a:r>
          </a:p>
          <a:p>
            <a:pPr lvl="1"/>
            <a:r>
              <a:rPr lang="en-US" dirty="0" smtClean="0"/>
              <a:t>Labor-intensive </a:t>
            </a:r>
            <a:r>
              <a:rPr lang="en-US" dirty="0" smtClean="0"/>
              <a:t>industries</a:t>
            </a:r>
            <a:endParaRPr lang="en-US" dirty="0" smtClean="0"/>
          </a:p>
          <a:p>
            <a:pPr lvl="1"/>
            <a:r>
              <a:rPr lang="en-US" dirty="0" smtClean="0"/>
              <a:t>Capital-intensive </a:t>
            </a:r>
            <a:r>
              <a:rPr lang="en-US" dirty="0" smtClean="0"/>
              <a:t>industries</a:t>
            </a:r>
            <a:endParaRPr lang="en-US" dirty="0" smtClean="0"/>
          </a:p>
          <a:p>
            <a:r>
              <a:rPr lang="en-US" dirty="0" smtClean="0"/>
              <a:t>Within a given industry if the available technology is: </a:t>
            </a:r>
          </a:p>
          <a:p>
            <a:pPr lvl="1"/>
            <a:r>
              <a:rPr lang="en-US" dirty="0" smtClean="0"/>
              <a:t>the same, firms will likely have similar cost structures.</a:t>
            </a:r>
          </a:p>
          <a:p>
            <a:pPr lvl="1"/>
            <a:r>
              <a:rPr lang="en-US" dirty="0" smtClean="0"/>
              <a:t>different, one firm will likely have a cost advantage.</a:t>
            </a:r>
          </a:p>
          <a:p>
            <a:endParaRPr lang="en-US" dirty="0" smtClean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2209800" y="6502400"/>
            <a:ext cx="5257800" cy="365125"/>
          </a:xfrm>
        </p:spPr>
        <p:txBody>
          <a:bodyPr/>
          <a:lstStyle/>
          <a:p>
            <a:r>
              <a:rPr lang="en-US" smtClean="0"/>
              <a:t>© 2017 by McGraw-Hill Education. All Rights Reserved.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7-</a:t>
            </a:r>
            <a:fld id="{5E721C5F-A6DB-403B-84E7-3CAEFB89C7D6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200400" y="0"/>
            <a:ext cx="5943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4000" b="1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6934200" y="0"/>
            <a:ext cx="2193636" cy="457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Market Structure</a:t>
            </a:r>
            <a:endParaRPr kumimoji="0" lang="en-US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35703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Baye 8e PP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11839</TotalTime>
  <Words>1665</Words>
  <Application>Microsoft Office PowerPoint</Application>
  <PresentationFormat>On-screen Show (4:3)</PresentationFormat>
  <Paragraphs>300</Paragraphs>
  <Slides>28</Slides>
  <Notes>25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1_Baye 8e PPT Template</vt:lpstr>
      <vt:lpstr>Chapter 7</vt:lpstr>
      <vt:lpstr>Learning Objectives</vt:lpstr>
      <vt:lpstr>Market Structure</vt:lpstr>
      <vt:lpstr>Industry Concentration </vt:lpstr>
      <vt:lpstr>Measuring Industry Concentration</vt:lpstr>
      <vt:lpstr>Measuring Industry Concentration in Action</vt:lpstr>
      <vt:lpstr>PowerPoint Presentation</vt:lpstr>
      <vt:lpstr>Limitations of Concentration Measures</vt:lpstr>
      <vt:lpstr>Technology </vt:lpstr>
      <vt:lpstr>Demand and Market Conditions</vt:lpstr>
      <vt:lpstr>Demand and Market Conditions in Action</vt:lpstr>
      <vt:lpstr>PowerPoint Presentation</vt:lpstr>
      <vt:lpstr>Potential for Entry</vt:lpstr>
      <vt:lpstr>Conduct</vt:lpstr>
      <vt:lpstr>Pricing Behavior</vt:lpstr>
      <vt:lpstr>Pricing Behavior in Action</vt:lpstr>
      <vt:lpstr>PowerPoint Presentation</vt:lpstr>
      <vt:lpstr>Integration and Merger Activity</vt:lpstr>
      <vt:lpstr>Types of Integration</vt:lpstr>
      <vt:lpstr>Research and Development</vt:lpstr>
      <vt:lpstr>Advertisement</vt:lpstr>
      <vt:lpstr>Performance</vt:lpstr>
      <vt:lpstr>Dansby-Willig Performance Index</vt:lpstr>
      <vt:lpstr>The Structure-Conduct-Performance Paradigm</vt:lpstr>
      <vt:lpstr>The Casual View</vt:lpstr>
      <vt:lpstr>The Feedback Critique</vt:lpstr>
      <vt:lpstr>Five Forces Framework</vt:lpstr>
      <vt:lpstr>Looking Ahead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Christina Kouvelis</cp:lastModifiedBy>
  <cp:revision>212</cp:revision>
  <dcterms:created xsi:type="dcterms:W3CDTF">2012-11-13T11:57:30Z</dcterms:created>
  <dcterms:modified xsi:type="dcterms:W3CDTF">2017-01-25T19:59:23Z</dcterms:modified>
</cp:coreProperties>
</file>