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430" r:id="rId2"/>
    <p:sldId id="431" r:id="rId3"/>
    <p:sldId id="433" r:id="rId4"/>
    <p:sldId id="434" r:id="rId5"/>
    <p:sldId id="435" r:id="rId6"/>
    <p:sldId id="454" r:id="rId7"/>
    <p:sldId id="457" r:id="rId8"/>
    <p:sldId id="458" r:id="rId9"/>
    <p:sldId id="440" r:id="rId10"/>
    <p:sldId id="442" r:id="rId11"/>
    <p:sldId id="443" r:id="rId12"/>
    <p:sldId id="444" r:id="rId13"/>
    <p:sldId id="459" r:id="rId14"/>
    <p:sldId id="449" r:id="rId15"/>
    <p:sldId id="450" r:id="rId16"/>
    <p:sldId id="451" r:id="rId17"/>
    <p:sldId id="452" r:id="rId18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4151F3F1-5F52-49AE-8281-C9D129C002F6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6F54705-458D-4934-8380-98BD1C0AC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04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25B7AD-D283-44C2-9506-CD3313F852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45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 I have to replicate exactly?  I need to know the features of the discourse in order to reproduce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1D9B-0DBC-45FB-8938-1109E493AA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 I have to replicate exactly?  I need to know the features of the discourse in order to reproduce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1D9B-0DBC-45FB-8938-1109E493AA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68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 I have to replicate exactly?  I need to know the features of the discourse in order to reproduce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21D9B-0DBC-45FB-8938-1109E493AA2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24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(see page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9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329B1-389B-4FA5-924B-3E7B04B43B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50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academic</a:t>
            </a:r>
            <a:r>
              <a:rPr lang="en-US" baseline="0" dirty="0"/>
              <a:t> discourse developed is not arbitrary (p10).  It’s a result of history, power, and privilege.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329B1-389B-4FA5-924B-3E7B04B43B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27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</a:t>
            </a:r>
            <a:r>
              <a:rPr lang="en-US" baseline="0" dirty="0"/>
              <a:t> are the “we”? What “community” is he talking about?  Not just about language in a basic sense.  It’s about common practices of thinking, concluding, arguing, researching,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54705-458D-4934-8380-98BD1C0ACE1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658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does this remind you of?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Anzaldua</a:t>
            </a:r>
            <a:r>
              <a:rPr lang="en-US" baseline="0" dirty="0" smtClean="0"/>
              <a:t>? Tan?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54705-458D-4934-8380-98BD1C0ACE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88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Challenges of Academic Discourse Demystification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62F77-3A81-4354-A112-DE3691AAEE5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7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94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6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7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05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2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05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9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41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2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7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2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DB01A-0783-4DBA-90D6-F137879B397E}" type="datetimeFigureOut">
              <a:rPr lang="en-US" smtClean="0"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C63C7-84B4-4F30-B1DF-E71A8E134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4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8686800" cy="6477000"/>
          </a:xfrm>
        </p:spPr>
        <p:txBody>
          <a:bodyPr>
            <a:noAutofit/>
          </a:bodyPr>
          <a:lstStyle/>
          <a:p>
            <a:pPr algn="l">
              <a:spcAft>
                <a:spcPts val="1000"/>
              </a:spcAft>
            </a:pPr>
            <a:r>
              <a:rPr lang="en-US" sz="4200" b="1" dirty="0">
                <a:solidFill>
                  <a:schemeClr val="tx1"/>
                </a:solidFill>
              </a:rPr>
              <a:t>“Inventing the University”</a:t>
            </a:r>
            <a:endParaRPr lang="en-US" sz="4200" dirty="0">
              <a:solidFill>
                <a:schemeClr val="tx1"/>
              </a:solidFill>
            </a:endParaRPr>
          </a:p>
          <a:p>
            <a:pPr marL="571500" indent="-5715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</a:rPr>
              <a:t>For </a:t>
            </a:r>
            <a:r>
              <a:rPr lang="en-US" sz="4000" dirty="0" err="1">
                <a:solidFill>
                  <a:schemeClr val="tx1"/>
                </a:solidFill>
              </a:rPr>
              <a:t>Bartholomae</a:t>
            </a:r>
            <a:r>
              <a:rPr lang="en-US" sz="4000" dirty="0">
                <a:solidFill>
                  <a:schemeClr val="tx1"/>
                </a:solidFill>
              </a:rPr>
              <a:t>, there is something unique and / or distinct about the ways academics communicate with other academics</a:t>
            </a:r>
            <a:r>
              <a:rPr lang="en-US" sz="4000" i="1" dirty="0">
                <a:solidFill>
                  <a:schemeClr val="tx1"/>
                </a:solidFill>
              </a:rPr>
              <a:t>.</a:t>
            </a:r>
          </a:p>
          <a:p>
            <a:pPr marL="571500" indent="-571500" algn="l"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</a:rPr>
              <a:t>More significantly, there is something unique and / or distinct about the ways academics</a:t>
            </a:r>
            <a:r>
              <a:rPr lang="en-US" sz="4000" i="1" dirty="0">
                <a:solidFill>
                  <a:schemeClr val="tx1"/>
                </a:solidFill>
              </a:rPr>
              <a:t> think, approach problems, engage in inquiry, arrive at conclusions, view the world,</a:t>
            </a:r>
            <a:r>
              <a:rPr lang="en-US" sz="4000" dirty="0">
                <a:solidFill>
                  <a:schemeClr val="tx1"/>
                </a:solidFill>
              </a:rPr>
              <a:t> etc.</a:t>
            </a:r>
            <a:endParaRPr lang="en-US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95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86800" cy="63246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 err="1">
                <a:solidFill>
                  <a:schemeClr val="tx1"/>
                </a:solidFill>
              </a:rPr>
              <a:t>Bartholomae’s</a:t>
            </a:r>
            <a:r>
              <a:rPr lang="en-US" sz="4000" b="1" dirty="0">
                <a:solidFill>
                  <a:schemeClr val="tx1"/>
                </a:solidFill>
              </a:rPr>
              <a:t> Argument</a:t>
            </a:r>
          </a:p>
          <a:p>
            <a:pPr marL="571500" indent="-571500" algn="l"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3800" dirty="0">
                <a:solidFill>
                  <a:schemeClr val="tx1"/>
                </a:solidFill>
              </a:rPr>
              <a:t>it is unfair and irresponsible to require students to figure out on their own the “rules” for participating in academia.</a:t>
            </a:r>
          </a:p>
          <a:p>
            <a:pPr marL="571500" indent="-571500" algn="l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en-US" sz="3800" dirty="0">
                <a:solidFill>
                  <a:schemeClr val="tx1"/>
                </a:solidFill>
              </a:rPr>
              <a:t>composition teachers need to unmask or </a:t>
            </a:r>
            <a:r>
              <a:rPr lang="en-US" sz="3800" i="1" dirty="0">
                <a:solidFill>
                  <a:schemeClr val="tx1"/>
                </a:solidFill>
              </a:rPr>
              <a:t>demystify</a:t>
            </a:r>
            <a:r>
              <a:rPr lang="en-US" sz="3800" dirty="0">
                <a:solidFill>
                  <a:schemeClr val="tx1"/>
                </a:solidFill>
              </a:rPr>
              <a:t> the conventions of academic language, structure, knowledge-making and research—the expectations of the academic community.</a:t>
            </a:r>
          </a:p>
        </p:txBody>
      </p:sp>
    </p:spTree>
    <p:extLst>
      <p:ext uri="{BB962C8B-B14F-4D97-AF65-F5344CB8AC3E}">
        <p14:creationId xmlns:p14="http://schemas.microsoft.com/office/powerpoint/2010/main" val="406854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915400" cy="655320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3800" b="1" dirty="0" err="1">
                <a:solidFill>
                  <a:schemeClr val="tx1"/>
                </a:solidFill>
              </a:rPr>
              <a:t>Bartholomae</a:t>
            </a:r>
            <a:r>
              <a:rPr lang="en-US" sz="3800" b="1" dirty="0">
                <a:solidFill>
                  <a:schemeClr val="tx1"/>
                </a:solidFill>
              </a:rPr>
              <a:t> maintains that</a:t>
            </a:r>
          </a:p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en-US" sz="3800" dirty="0">
                <a:solidFill>
                  <a:schemeClr val="tx1"/>
                </a:solidFill>
              </a:rPr>
              <a:t>there are language-using conventions of the academic community (an academic discourse);</a:t>
            </a:r>
          </a:p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en-US" sz="3800" dirty="0">
                <a:solidFill>
                  <a:schemeClr val="tx1"/>
                </a:solidFill>
              </a:rPr>
              <a:t>students unfamiliar with academic discourse are often </a:t>
            </a:r>
            <a:r>
              <a:rPr lang="en-US" sz="3800" dirty="0" smtClean="0">
                <a:solidFill>
                  <a:schemeClr val="tx1"/>
                </a:solidFill>
              </a:rPr>
              <a:t>score low on essays and placement exams; </a:t>
            </a:r>
            <a:r>
              <a:rPr lang="en-US" sz="3800" dirty="0">
                <a:solidFill>
                  <a:schemeClr val="tx1"/>
                </a:solidFill>
              </a:rPr>
              <a:t>and </a:t>
            </a:r>
          </a:p>
          <a:p>
            <a:pPr marL="514350" indent="-514350" algn="l">
              <a:spcBef>
                <a:spcPts val="0"/>
              </a:spcBef>
              <a:buFont typeface="+mj-lt"/>
              <a:buAutoNum type="arabicPeriod"/>
            </a:pPr>
            <a:r>
              <a:rPr lang="en-US" sz="3800" dirty="0">
                <a:solidFill>
                  <a:schemeClr val="tx1"/>
                </a:solidFill>
              </a:rPr>
              <a:t>instructors have a responsibility to teach students the moves / conventions of the discourse so that they can successfully imitate it in academic conversation.</a:t>
            </a:r>
            <a:endParaRPr lang="en-US" sz="3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730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33400"/>
            <a:ext cx="8077200" cy="5486400"/>
          </a:xfrm>
        </p:spPr>
        <p:txBody>
          <a:bodyPr>
            <a:noAutofit/>
          </a:bodyPr>
          <a:lstStyle/>
          <a:p>
            <a:pPr algn="l"/>
            <a:r>
              <a:rPr lang="en-US" sz="4200" b="1" dirty="0">
                <a:solidFill>
                  <a:schemeClr val="tx1"/>
                </a:solidFill>
              </a:rPr>
              <a:t>“Inventing the University”</a:t>
            </a:r>
            <a:endParaRPr lang="en-US" sz="4200" dirty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4200" dirty="0">
                <a:solidFill>
                  <a:schemeClr val="tx1"/>
                </a:solidFill>
              </a:rPr>
              <a:t>What is </a:t>
            </a:r>
            <a:r>
              <a:rPr lang="en-US" sz="4200" dirty="0">
                <a:solidFill>
                  <a:srgbClr val="7030A0"/>
                </a:solidFill>
              </a:rPr>
              <a:t>problematic</a:t>
            </a:r>
            <a:r>
              <a:rPr lang="en-US" sz="4200" dirty="0">
                <a:solidFill>
                  <a:schemeClr val="tx1"/>
                </a:solidFill>
              </a:rPr>
              <a:t> about </a:t>
            </a:r>
            <a:r>
              <a:rPr lang="en-US" sz="4200" dirty="0" err="1">
                <a:solidFill>
                  <a:schemeClr val="tx1"/>
                </a:solidFill>
              </a:rPr>
              <a:t>Bartholomae’s</a:t>
            </a:r>
            <a:r>
              <a:rPr lang="en-US" sz="4200" dirty="0">
                <a:solidFill>
                  <a:schemeClr val="tx1"/>
                </a:solidFill>
              </a:rPr>
              <a:t> argument?</a:t>
            </a:r>
          </a:p>
          <a:p>
            <a:pPr marL="571500" indent="-571500" algn="l">
              <a:spcBef>
                <a:spcPts val="2000"/>
              </a:spcBef>
              <a:buFont typeface="Wingdings" panose="05000000000000000000" pitchFamily="2" charset="2"/>
              <a:buChar char="Ø"/>
            </a:pPr>
            <a:r>
              <a:rPr lang="en-US" sz="4200" dirty="0">
                <a:solidFill>
                  <a:schemeClr val="tx1"/>
                </a:solidFill>
              </a:rPr>
              <a:t>As students, do you take issue or offense with any of </a:t>
            </a:r>
            <a:r>
              <a:rPr lang="en-US" sz="4200" dirty="0" err="1">
                <a:solidFill>
                  <a:schemeClr val="tx1"/>
                </a:solidFill>
              </a:rPr>
              <a:t>Bartholomae</a:t>
            </a:r>
            <a:r>
              <a:rPr lang="en-US" sz="4200" dirty="0">
                <a:solidFill>
                  <a:schemeClr val="tx1"/>
                </a:solidFill>
              </a:rPr>
              <a:t> claims or recommendations?  (</a:t>
            </a:r>
            <a:r>
              <a:rPr lang="en-US" sz="4200" dirty="0">
                <a:solidFill>
                  <a:srgbClr val="7030A0"/>
                </a:solidFill>
              </a:rPr>
              <a:t>Hint: I think you should</a:t>
            </a:r>
            <a:r>
              <a:rPr lang="en-US" sz="4200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8576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839200" cy="6553200"/>
          </a:xfrm>
        </p:spPr>
        <p:txBody>
          <a:bodyPr>
            <a:noAutofit/>
          </a:bodyPr>
          <a:lstStyle/>
          <a:p>
            <a:pPr algn="l">
              <a:spcAft>
                <a:spcPts val="1000"/>
              </a:spcAft>
            </a:pPr>
            <a:r>
              <a:rPr lang="en-US" sz="4400" b="1" dirty="0">
                <a:solidFill>
                  <a:schemeClr val="tx1"/>
                </a:solidFill>
              </a:rPr>
              <a:t>“Inventing the University</a:t>
            </a:r>
            <a:r>
              <a:rPr lang="en-US" sz="4400" b="1" dirty="0" smtClean="0">
                <a:solidFill>
                  <a:schemeClr val="tx1"/>
                </a:solidFill>
              </a:rPr>
              <a:t>”</a:t>
            </a:r>
          </a:p>
          <a:p>
            <a:pPr marL="571500" indent="-571500" algn="l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3700" dirty="0" smtClean="0">
                <a:solidFill>
                  <a:schemeClr val="tx1"/>
                </a:solidFill>
              </a:rPr>
              <a:t>“He </a:t>
            </a:r>
            <a:r>
              <a:rPr lang="en-US" sz="3700" dirty="0">
                <a:solidFill>
                  <a:schemeClr val="tx1"/>
                </a:solidFill>
              </a:rPr>
              <a:t>has to learn to speak our language, to speak as we </a:t>
            </a:r>
            <a:r>
              <a:rPr lang="en-US" sz="3700" dirty="0" smtClean="0">
                <a:solidFill>
                  <a:schemeClr val="tx1"/>
                </a:solidFill>
              </a:rPr>
              <a:t>do”.</a:t>
            </a:r>
          </a:p>
          <a:p>
            <a:pPr marL="571500" indent="-571500" algn="l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3700" dirty="0" smtClean="0">
                <a:solidFill>
                  <a:schemeClr val="tx1"/>
                </a:solidFill>
              </a:rPr>
              <a:t>“The </a:t>
            </a:r>
            <a:r>
              <a:rPr lang="en-US" sz="3700" dirty="0">
                <a:solidFill>
                  <a:schemeClr val="tx1"/>
                </a:solidFill>
              </a:rPr>
              <a:t>students have to appropriate (or be appropriated by) a specialized </a:t>
            </a:r>
            <a:r>
              <a:rPr lang="en-US" sz="3700" dirty="0" smtClean="0">
                <a:solidFill>
                  <a:schemeClr val="tx1"/>
                </a:solidFill>
              </a:rPr>
              <a:t>discourse”.</a:t>
            </a:r>
          </a:p>
          <a:p>
            <a:pPr marL="571500" indent="-571500" algn="l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3700" dirty="0" smtClean="0">
                <a:solidFill>
                  <a:schemeClr val="tx1"/>
                </a:solidFill>
              </a:rPr>
              <a:t>“they </a:t>
            </a:r>
            <a:r>
              <a:rPr lang="en-US" sz="3700" dirty="0">
                <a:solidFill>
                  <a:schemeClr val="tx1"/>
                </a:solidFill>
              </a:rPr>
              <a:t>have to invent the university by assembling and mimicking its </a:t>
            </a:r>
            <a:r>
              <a:rPr lang="en-US" sz="3700" dirty="0" smtClean="0">
                <a:solidFill>
                  <a:schemeClr val="tx1"/>
                </a:solidFill>
              </a:rPr>
              <a:t>language”.</a:t>
            </a:r>
          </a:p>
          <a:p>
            <a:pPr marL="571500" indent="-571500" algn="l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3700" dirty="0" smtClean="0">
                <a:solidFill>
                  <a:schemeClr val="tx1"/>
                </a:solidFill>
              </a:rPr>
              <a:t>“They </a:t>
            </a:r>
            <a:r>
              <a:rPr lang="en-US" sz="3700" dirty="0">
                <a:solidFill>
                  <a:schemeClr val="tx1"/>
                </a:solidFill>
              </a:rPr>
              <a:t>must learn to speak our language.  Or they must dare to speak it, or carry off the </a:t>
            </a:r>
            <a:r>
              <a:rPr lang="en-US" sz="3700" dirty="0" smtClean="0">
                <a:solidFill>
                  <a:schemeClr val="tx1"/>
                </a:solidFill>
              </a:rPr>
              <a:t>bluff”. (4-5)</a:t>
            </a:r>
            <a:endParaRPr lang="en-US" sz="3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03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491B92-FEEF-4696-9ACF-E364BDEE7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839200" cy="6400800"/>
          </a:xfrm>
        </p:spPr>
        <p:txBody>
          <a:bodyPr>
            <a:noAutofit/>
          </a:bodyPr>
          <a:lstStyle/>
          <a:p>
            <a:pPr algn="l">
              <a:spcBef>
                <a:spcPts val="1125"/>
              </a:spcBef>
            </a:pPr>
            <a:r>
              <a:rPr lang="en-US" sz="3600" dirty="0">
                <a:solidFill>
                  <a:schemeClr val="tx1"/>
                </a:solidFill>
              </a:rPr>
              <a:t>Students from diverse backgrounds “may experience not only the conflict required for imitation </a:t>
            </a:r>
            <a:r>
              <a:rPr lang="en-US" sz="3600" dirty="0" smtClean="0">
                <a:solidFill>
                  <a:schemeClr val="tx1"/>
                </a:solidFill>
              </a:rPr>
              <a:t>[of a new discourse], </a:t>
            </a:r>
            <a:r>
              <a:rPr lang="en-US" sz="3600" dirty="0">
                <a:solidFill>
                  <a:schemeClr val="tx1"/>
                </a:solidFill>
              </a:rPr>
              <a:t>but a conflict with their personal histories.  If they become disdainful of their old selves, they become also disdainful of their families, their communities, and their […] allegiances.  They imitate </a:t>
            </a:r>
            <a:r>
              <a:rPr lang="en-US" sz="3600" dirty="0" smtClean="0">
                <a:solidFill>
                  <a:schemeClr val="tx1"/>
                </a:solidFill>
              </a:rPr>
              <a:t>[</a:t>
            </a:r>
            <a:r>
              <a:rPr lang="en-US" sz="3600" dirty="0">
                <a:solidFill>
                  <a:schemeClr val="tx1"/>
                </a:solidFill>
              </a:rPr>
              <a:t>academic] models at the risk of deracination” (225).</a:t>
            </a:r>
          </a:p>
          <a:p>
            <a:pPr marL="571500" indent="-571500" algn="l">
              <a:spcBef>
                <a:spcPts val="1125"/>
              </a:spcBef>
              <a:buFont typeface="Wingdings" panose="05000000000000000000" pitchFamily="2" charset="2"/>
              <a:buChar char="Ø"/>
            </a:pPr>
            <a:r>
              <a:rPr lang="en-US" sz="3300" dirty="0">
                <a:solidFill>
                  <a:schemeClr val="tx1"/>
                </a:solidFill>
              </a:rPr>
              <a:t>Nick Tingle.  “Opinion: The Vexation of Class.”  </a:t>
            </a:r>
            <a:r>
              <a:rPr lang="en-US" sz="3300" i="1" dirty="0">
                <a:solidFill>
                  <a:schemeClr val="tx1"/>
                </a:solidFill>
              </a:rPr>
              <a:t>College English, </a:t>
            </a:r>
            <a:r>
              <a:rPr lang="en-US" sz="3300" dirty="0" err="1">
                <a:solidFill>
                  <a:schemeClr val="tx1"/>
                </a:solidFill>
              </a:rPr>
              <a:t>vol</a:t>
            </a:r>
            <a:r>
              <a:rPr lang="en-US" sz="3300" i="1" dirty="0">
                <a:solidFill>
                  <a:schemeClr val="tx1"/>
                </a:solidFill>
              </a:rPr>
              <a:t> </a:t>
            </a:r>
            <a:r>
              <a:rPr lang="en-US" sz="3300" dirty="0">
                <a:solidFill>
                  <a:schemeClr val="tx1"/>
                </a:solidFill>
              </a:rPr>
              <a:t>67, no. 2, 2004, pp. 222-30</a:t>
            </a:r>
          </a:p>
        </p:txBody>
      </p:sp>
    </p:spTree>
    <p:extLst>
      <p:ext uri="{BB962C8B-B14F-4D97-AF65-F5344CB8AC3E}">
        <p14:creationId xmlns:p14="http://schemas.microsoft.com/office/powerpoint/2010/main" val="341370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491B92-FEEF-4696-9ACF-E364BDEE7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839200" cy="6400800"/>
          </a:xfrm>
        </p:spPr>
        <p:txBody>
          <a:bodyPr>
            <a:noAutofit/>
          </a:bodyPr>
          <a:lstStyle/>
          <a:p>
            <a:pPr algn="l">
              <a:spcBef>
                <a:spcPts val="1125"/>
              </a:spcBef>
            </a:pPr>
            <a:r>
              <a:rPr lang="en-US" sz="4200" b="1" dirty="0">
                <a:solidFill>
                  <a:schemeClr val="tx1"/>
                </a:solidFill>
              </a:rPr>
              <a:t>To Deracinate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to pull up by the roots; to uproot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to remove or separate from a native environment or culture; especially, to remove the racial or ethnic characteristics or influences from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to isolate or alienate (a person) from a native or customary culture or environment</a:t>
            </a:r>
          </a:p>
        </p:txBody>
      </p:sp>
    </p:spTree>
    <p:extLst>
      <p:ext uri="{BB962C8B-B14F-4D97-AF65-F5344CB8AC3E}">
        <p14:creationId xmlns:p14="http://schemas.microsoft.com/office/powerpoint/2010/main" val="177990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491B92-FEEF-4696-9ACF-E364BDEE7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228600"/>
            <a:ext cx="8686800" cy="6324600"/>
          </a:xfrm>
        </p:spPr>
        <p:txBody>
          <a:bodyPr>
            <a:noAutofit/>
          </a:bodyPr>
          <a:lstStyle/>
          <a:p>
            <a:pPr algn="l">
              <a:spcBef>
                <a:spcPts val="1125"/>
              </a:spcBef>
            </a:pPr>
            <a:r>
              <a:rPr lang="en-US" sz="4000" dirty="0">
                <a:solidFill>
                  <a:schemeClr val="tx1"/>
                </a:solidFill>
              </a:rPr>
              <a:t>Students “may loathe themselves for attempting to emulate [</a:t>
            </a:r>
            <a:r>
              <a:rPr lang="en-US" sz="4000" dirty="0" smtClean="0">
                <a:solidFill>
                  <a:schemeClr val="tx1"/>
                </a:solidFill>
              </a:rPr>
              <a:t>discourses] that </a:t>
            </a:r>
            <a:r>
              <a:rPr lang="en-US" sz="4000" dirty="0">
                <a:solidFill>
                  <a:schemeClr val="tx1"/>
                </a:solidFill>
              </a:rPr>
              <a:t>are so distant from anything they have known;” and “they may loathe themselves—in the way they talk, the way they move, the way they think” (225).</a:t>
            </a:r>
          </a:p>
          <a:p>
            <a:pPr marL="457200" indent="-457200" algn="l">
              <a:spcBef>
                <a:spcPts val="2500"/>
              </a:spcBef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chemeClr val="tx1"/>
                </a:solidFill>
              </a:rPr>
              <a:t>Nick Tingle.  “Opinion: The Vexation of Class.”  </a:t>
            </a:r>
            <a:r>
              <a:rPr lang="en-US" sz="3500" i="1" dirty="0">
                <a:solidFill>
                  <a:schemeClr val="tx1"/>
                </a:solidFill>
              </a:rPr>
              <a:t>College English, </a:t>
            </a:r>
            <a:r>
              <a:rPr lang="en-US" sz="3500" dirty="0" err="1">
                <a:solidFill>
                  <a:schemeClr val="tx1"/>
                </a:solidFill>
              </a:rPr>
              <a:t>vol</a:t>
            </a:r>
            <a:r>
              <a:rPr lang="en-US" sz="3500" i="1" dirty="0">
                <a:solidFill>
                  <a:schemeClr val="tx1"/>
                </a:solidFill>
              </a:rPr>
              <a:t> </a:t>
            </a:r>
            <a:r>
              <a:rPr lang="en-US" sz="3500" dirty="0">
                <a:solidFill>
                  <a:schemeClr val="tx1"/>
                </a:solidFill>
              </a:rPr>
              <a:t>67, no. 2, 2004, pp. 222-30</a:t>
            </a:r>
          </a:p>
        </p:txBody>
      </p:sp>
    </p:spTree>
    <p:extLst>
      <p:ext uri="{BB962C8B-B14F-4D97-AF65-F5344CB8AC3E}">
        <p14:creationId xmlns:p14="http://schemas.microsoft.com/office/powerpoint/2010/main" val="240334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E1984E8-DF9E-42FC-A420-1823E11C64A3}"/>
              </a:ext>
            </a:extLst>
          </p:cNvPr>
          <p:cNvSpPr/>
          <p:nvPr/>
        </p:nvSpPr>
        <p:spPr>
          <a:xfrm>
            <a:off x="228600" y="457200"/>
            <a:ext cx="8610600" cy="583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/>
              <a:t>Problems with Demystification</a:t>
            </a:r>
          </a:p>
          <a:p>
            <a:pPr marL="428625" indent="-428625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4000" dirty="0"/>
              <a:t>Reduces student participation in the discourse to </a:t>
            </a:r>
            <a:r>
              <a:rPr lang="en-US" sz="4000" dirty="0" smtClean="0"/>
              <a:t>mimicry / imitation.</a:t>
            </a:r>
            <a:endParaRPr lang="en-US" sz="4000" dirty="0"/>
          </a:p>
          <a:p>
            <a:pPr marL="428625" indent="-428625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4000" dirty="0"/>
              <a:t>Often taught uncritically—neglecting the history of the discourse and who it has historically (and persistently) privileged and </a:t>
            </a:r>
            <a:r>
              <a:rPr lang="en-US" sz="4000" dirty="0" err="1"/>
              <a:t>disprivileged</a:t>
            </a:r>
            <a:r>
              <a:rPr lang="en-US" sz="4000" dirty="0"/>
              <a:t>, who it will allow to be heard, who it will leave voiceless and unheard.</a:t>
            </a:r>
          </a:p>
        </p:txBody>
      </p:sp>
    </p:spTree>
    <p:extLst>
      <p:ext uri="{BB962C8B-B14F-4D97-AF65-F5344CB8AC3E}">
        <p14:creationId xmlns:p14="http://schemas.microsoft.com/office/powerpoint/2010/main" val="314566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839200" cy="6400800"/>
          </a:xfrm>
        </p:spPr>
        <p:txBody>
          <a:bodyPr>
            <a:noAutofit/>
          </a:bodyPr>
          <a:lstStyle/>
          <a:p>
            <a:pPr algn="l">
              <a:spcAft>
                <a:spcPts val="800"/>
              </a:spcAft>
            </a:pPr>
            <a:r>
              <a:rPr lang="en-US" sz="4000" b="1" dirty="0">
                <a:solidFill>
                  <a:srgbClr val="7030A0"/>
                </a:solidFill>
              </a:rPr>
              <a:t>Academic Discourse</a:t>
            </a:r>
            <a:r>
              <a:rPr lang="en-US" sz="4000" dirty="0">
                <a:solidFill>
                  <a:srgbClr val="7030A0"/>
                </a:solidFill>
              </a:rPr>
              <a:t> </a:t>
            </a:r>
            <a:r>
              <a:rPr lang="en-US" sz="4000" dirty="0">
                <a:solidFill>
                  <a:schemeClr val="tx1"/>
                </a:solidFill>
              </a:rPr>
              <a:t>= </a:t>
            </a:r>
          </a:p>
          <a:p>
            <a:pPr marL="571500" indent="-5715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800" dirty="0">
                <a:solidFill>
                  <a:schemeClr val="tx1"/>
                </a:solidFill>
              </a:rPr>
              <a:t>language, rhetorical conventions, organizational strategies, methodologies, assumptions / “truths” / commonplaces, social practices, worldviews etc shared by the </a:t>
            </a:r>
            <a:r>
              <a:rPr lang="en-US" sz="3800" b="1" i="1" dirty="0">
                <a:solidFill>
                  <a:srgbClr val="7030A0"/>
                </a:solidFill>
              </a:rPr>
              <a:t>academic</a:t>
            </a:r>
            <a:r>
              <a:rPr lang="en-US" sz="3800" dirty="0">
                <a:solidFill>
                  <a:srgbClr val="7030A0"/>
                </a:solidFill>
              </a:rPr>
              <a:t> </a:t>
            </a:r>
            <a:r>
              <a:rPr lang="en-US" sz="3800" dirty="0">
                <a:solidFill>
                  <a:schemeClr val="tx1"/>
                </a:solidFill>
              </a:rPr>
              <a:t>community</a:t>
            </a:r>
          </a:p>
          <a:p>
            <a:pPr marL="571500" indent="-5715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3800" dirty="0">
                <a:solidFill>
                  <a:schemeClr val="tx1"/>
                </a:solidFill>
              </a:rPr>
              <a:t>“the peculiar ways of knowing, selecting, evaluating, reporting, concluding, and arguing” (Bartholomae 4) of the </a:t>
            </a:r>
            <a:r>
              <a:rPr lang="en-US" sz="3800" b="1" i="1" dirty="0">
                <a:solidFill>
                  <a:srgbClr val="7030A0"/>
                </a:solidFill>
              </a:rPr>
              <a:t>academic</a:t>
            </a:r>
            <a:r>
              <a:rPr lang="en-US" sz="3800" dirty="0">
                <a:solidFill>
                  <a:srgbClr val="7030A0"/>
                </a:solidFill>
              </a:rPr>
              <a:t> </a:t>
            </a:r>
            <a:r>
              <a:rPr lang="en-US" sz="3800" dirty="0">
                <a:solidFill>
                  <a:schemeClr val="tx1"/>
                </a:solidFill>
              </a:rPr>
              <a:t>community</a:t>
            </a:r>
          </a:p>
        </p:txBody>
      </p:sp>
    </p:spTree>
    <p:extLst>
      <p:ext uri="{BB962C8B-B14F-4D97-AF65-F5344CB8AC3E}">
        <p14:creationId xmlns:p14="http://schemas.microsoft.com/office/powerpoint/2010/main" val="37496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686800" cy="6400800"/>
          </a:xfrm>
        </p:spPr>
        <p:txBody>
          <a:bodyPr>
            <a:noAutofit/>
          </a:bodyPr>
          <a:lstStyle/>
          <a:p>
            <a:pPr algn="l">
              <a:spcAft>
                <a:spcPts val="1000"/>
              </a:spcAft>
            </a:pPr>
            <a:r>
              <a:rPr lang="en-US" sz="4200" b="1" dirty="0">
                <a:solidFill>
                  <a:schemeClr val="tx1"/>
                </a:solidFill>
              </a:rPr>
              <a:t>“Inventing the University”</a:t>
            </a:r>
            <a:endParaRPr lang="en-US" sz="4200" dirty="0">
              <a:solidFill>
                <a:schemeClr val="tx1"/>
              </a:solidFill>
            </a:endParaRPr>
          </a:p>
          <a:p>
            <a:pPr marL="571500" indent="-571500" algn="l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chemeClr val="tx1"/>
                </a:solidFill>
              </a:rPr>
              <a:t>According </a:t>
            </a:r>
            <a:r>
              <a:rPr lang="en-US" sz="4200" dirty="0">
                <a:solidFill>
                  <a:schemeClr val="tx1"/>
                </a:solidFill>
              </a:rPr>
              <a:t>to Bartholomae, </a:t>
            </a:r>
            <a:r>
              <a:rPr lang="en-US" sz="4200" dirty="0">
                <a:solidFill>
                  <a:srgbClr val="7030A0"/>
                </a:solidFill>
              </a:rPr>
              <a:t>what is your job as a student writer</a:t>
            </a:r>
            <a:r>
              <a:rPr lang="en-US" sz="4200" dirty="0">
                <a:solidFill>
                  <a:schemeClr val="tx1"/>
                </a:solidFill>
              </a:rPr>
              <a:t>?</a:t>
            </a:r>
          </a:p>
          <a:p>
            <a:pPr marL="1028700" lvl="1" indent="-571500" algn="l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4200" dirty="0">
                <a:solidFill>
                  <a:schemeClr val="tx1"/>
                </a:solidFill>
              </a:rPr>
              <a:t>“to learn to speak our language, to speak as we do” (4</a:t>
            </a:r>
            <a:r>
              <a:rPr lang="en-US" sz="4200" dirty="0" smtClean="0">
                <a:solidFill>
                  <a:schemeClr val="tx1"/>
                </a:solidFill>
              </a:rPr>
              <a:t>)</a:t>
            </a:r>
          </a:p>
          <a:p>
            <a:pPr marL="1028700" lvl="1" indent="-571500" algn="l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4200" dirty="0" smtClean="0">
                <a:solidFill>
                  <a:schemeClr val="tx1"/>
                </a:solidFill>
              </a:rPr>
              <a:t>“invent the university by assembling and mimicking its language” (5)</a:t>
            </a:r>
            <a:endParaRPr lang="en-US" sz="4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26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1000"/>
            <a:ext cx="8610600" cy="6096000"/>
          </a:xfrm>
        </p:spPr>
        <p:txBody>
          <a:bodyPr>
            <a:noAutofit/>
          </a:bodyPr>
          <a:lstStyle/>
          <a:p>
            <a:pPr algn="l">
              <a:spcBef>
                <a:spcPts val="1000"/>
              </a:spcBef>
            </a:pPr>
            <a:r>
              <a:rPr lang="en-US" sz="4200" b="1" dirty="0" smtClean="0">
                <a:solidFill>
                  <a:schemeClr val="tx1"/>
                </a:solidFill>
              </a:rPr>
              <a:t>Clay Model Paper: </a:t>
            </a:r>
          </a:p>
          <a:p>
            <a:pPr marL="571500" indent="-5715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chemeClr val="tx1"/>
                </a:solidFill>
              </a:rPr>
              <a:t>What </a:t>
            </a:r>
            <a:r>
              <a:rPr lang="en-US" sz="4200" dirty="0">
                <a:solidFill>
                  <a:schemeClr val="tx1"/>
                </a:solidFill>
              </a:rPr>
              <a:t>is the author of the “Clay Model” paper </a:t>
            </a:r>
            <a:r>
              <a:rPr lang="en-US" sz="4200" dirty="0">
                <a:solidFill>
                  <a:srgbClr val="7030A0"/>
                </a:solidFill>
              </a:rPr>
              <a:t>trying to do</a:t>
            </a:r>
            <a:r>
              <a:rPr lang="en-US" sz="4200" dirty="0">
                <a:solidFill>
                  <a:schemeClr val="tx1"/>
                </a:solidFill>
              </a:rPr>
              <a:t>?  </a:t>
            </a:r>
            <a:endParaRPr lang="en-US" sz="4200" dirty="0" smtClean="0">
              <a:solidFill>
                <a:schemeClr val="tx1"/>
              </a:solidFill>
            </a:endParaRPr>
          </a:p>
          <a:p>
            <a:pPr marL="571500" indent="-5715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7030A0"/>
                </a:solidFill>
              </a:rPr>
              <a:t>What </a:t>
            </a:r>
            <a:r>
              <a:rPr lang="en-US" sz="4200" dirty="0">
                <a:solidFill>
                  <a:srgbClr val="7030A0"/>
                </a:solidFill>
              </a:rPr>
              <a:t>goes </a:t>
            </a:r>
            <a:r>
              <a:rPr lang="en-US" sz="4200" i="1" dirty="0">
                <a:solidFill>
                  <a:srgbClr val="7030A0"/>
                </a:solidFill>
              </a:rPr>
              <a:t>wrong</a:t>
            </a:r>
            <a:r>
              <a:rPr lang="en-US" sz="4200" dirty="0">
                <a:solidFill>
                  <a:srgbClr val="7030A0"/>
                </a:solidFill>
              </a:rPr>
              <a:t>?  </a:t>
            </a:r>
            <a:r>
              <a:rPr lang="en-US" sz="4200" dirty="0" smtClean="0">
                <a:solidFill>
                  <a:schemeClr val="tx1"/>
                </a:solidFill>
              </a:rPr>
              <a:t>List </a:t>
            </a:r>
            <a:r>
              <a:rPr lang="en-US" sz="4200" dirty="0">
                <a:solidFill>
                  <a:schemeClr val="tx1"/>
                </a:solidFill>
              </a:rPr>
              <a:t>some of the </a:t>
            </a:r>
            <a:r>
              <a:rPr lang="en-US" sz="4200" dirty="0">
                <a:solidFill>
                  <a:srgbClr val="7030A0"/>
                </a:solidFill>
              </a:rPr>
              <a:t>“problems” </a:t>
            </a:r>
            <a:r>
              <a:rPr lang="en-US" sz="4200" dirty="0">
                <a:solidFill>
                  <a:schemeClr val="tx1"/>
                </a:solidFill>
              </a:rPr>
              <a:t>or</a:t>
            </a:r>
            <a:r>
              <a:rPr lang="en-US" sz="4200" dirty="0">
                <a:solidFill>
                  <a:srgbClr val="7030A0"/>
                </a:solidFill>
              </a:rPr>
              <a:t> </a:t>
            </a:r>
            <a:r>
              <a:rPr lang="en-US" sz="4200" dirty="0" smtClean="0">
                <a:solidFill>
                  <a:srgbClr val="7030A0"/>
                </a:solidFill>
              </a:rPr>
              <a:t>missteps </a:t>
            </a:r>
            <a:r>
              <a:rPr lang="en-US" sz="4200" dirty="0" smtClean="0">
                <a:solidFill>
                  <a:schemeClr val="tx1"/>
                </a:solidFill>
              </a:rPr>
              <a:t>in the paper.</a:t>
            </a:r>
            <a:r>
              <a:rPr lang="en-US" sz="4200" dirty="0" smtClean="0">
                <a:solidFill>
                  <a:srgbClr val="7030A0"/>
                </a:solidFill>
              </a:rPr>
              <a:t>  </a:t>
            </a:r>
          </a:p>
          <a:p>
            <a:pPr marL="571500" indent="-5715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4200" i="1" dirty="0" smtClean="0">
                <a:solidFill>
                  <a:srgbClr val="7030A0"/>
                </a:solidFill>
              </a:rPr>
              <a:t>Why</a:t>
            </a:r>
            <a:r>
              <a:rPr lang="en-US" sz="4200" dirty="0" smtClean="0">
                <a:solidFill>
                  <a:schemeClr val="tx1"/>
                </a:solidFill>
              </a:rPr>
              <a:t> they </a:t>
            </a:r>
            <a:r>
              <a:rPr lang="en-US" sz="4200" dirty="0">
                <a:solidFill>
                  <a:schemeClr val="tx1"/>
                </a:solidFill>
              </a:rPr>
              <a:t>are considered </a:t>
            </a:r>
            <a:r>
              <a:rPr lang="en-US" sz="4200" dirty="0" smtClean="0">
                <a:solidFill>
                  <a:schemeClr val="tx1"/>
                </a:solidFill>
              </a:rPr>
              <a:t>missteps? </a:t>
            </a:r>
            <a:endParaRPr lang="en-US" sz="4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49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04800"/>
            <a:ext cx="7696200" cy="5943600"/>
          </a:xfrm>
        </p:spPr>
        <p:txBody>
          <a:bodyPr>
            <a:noAutofit/>
          </a:bodyPr>
          <a:lstStyle/>
          <a:p>
            <a:pPr algn="l">
              <a:spcAft>
                <a:spcPts val="1200"/>
              </a:spcAft>
            </a:pPr>
            <a:r>
              <a:rPr lang="en-US" sz="4200" b="1" dirty="0">
                <a:solidFill>
                  <a:schemeClr val="tx1"/>
                </a:solidFill>
              </a:rPr>
              <a:t>“Inventing the University”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4200" dirty="0" smtClean="0">
                <a:solidFill>
                  <a:schemeClr val="tx1"/>
                </a:solidFill>
              </a:rPr>
              <a:t>“</a:t>
            </a:r>
            <a:r>
              <a:rPr lang="en-US" sz="4200" dirty="0">
                <a:solidFill>
                  <a:schemeClr val="tx1"/>
                </a:solidFill>
              </a:rPr>
              <a:t>This writer has entered a discourse </a:t>
            </a:r>
            <a:r>
              <a:rPr lang="en-US" sz="4200" dirty="0">
                <a:solidFill>
                  <a:srgbClr val="7030A0"/>
                </a:solidFill>
              </a:rPr>
              <a:t>without successfully approximating it” (8</a:t>
            </a:r>
            <a:r>
              <a:rPr lang="en-US" sz="4200" dirty="0" smtClean="0">
                <a:solidFill>
                  <a:srgbClr val="7030A0"/>
                </a:solidFill>
              </a:rPr>
              <a:t>).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4200" dirty="0">
                <a:solidFill>
                  <a:schemeClr val="tx1"/>
                </a:solidFill>
              </a:rPr>
              <a:t>The Clay Model paper “is […] the record of a writer who has </a:t>
            </a:r>
            <a:r>
              <a:rPr lang="en-US" sz="4200" dirty="0">
                <a:solidFill>
                  <a:srgbClr val="7030A0"/>
                </a:solidFill>
              </a:rPr>
              <a:t>lost himself in the discourse</a:t>
            </a:r>
            <a:r>
              <a:rPr lang="en-US" sz="4200" dirty="0">
                <a:solidFill>
                  <a:schemeClr val="tx1"/>
                </a:solidFill>
              </a:rPr>
              <a:t> of his readers” (8</a:t>
            </a:r>
            <a:r>
              <a:rPr lang="en-US" sz="4200" dirty="0" smtClean="0">
                <a:solidFill>
                  <a:schemeClr val="tx1"/>
                </a:solidFill>
              </a:rPr>
              <a:t>).</a:t>
            </a:r>
            <a:endParaRPr lang="en-US" sz="4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8686800" cy="6477000"/>
          </a:xfrm>
        </p:spPr>
        <p:txBody>
          <a:bodyPr>
            <a:noAutofit/>
          </a:bodyPr>
          <a:lstStyle/>
          <a:p>
            <a:pPr algn="l"/>
            <a:r>
              <a:rPr lang="en-US" sz="4200" b="1" dirty="0">
                <a:solidFill>
                  <a:schemeClr val="tx1"/>
                </a:solidFill>
              </a:rPr>
              <a:t>“Inventing the University”</a:t>
            </a:r>
            <a:endParaRPr lang="en-US" sz="4200" dirty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4000" dirty="0">
                <a:solidFill>
                  <a:schemeClr val="tx1"/>
                </a:solidFill>
              </a:rPr>
              <a:t>Students must learn to </a:t>
            </a:r>
            <a:r>
              <a:rPr lang="en-US" sz="4000" dirty="0" smtClean="0">
                <a:solidFill>
                  <a:srgbClr val="7030A0"/>
                </a:solidFill>
              </a:rPr>
              <a:t>imitate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>
                <a:solidFill>
                  <a:schemeClr val="tx1"/>
                </a:solidFill>
              </a:rPr>
              <a:t>/ </a:t>
            </a:r>
            <a:r>
              <a:rPr lang="en-US" sz="4000" dirty="0">
                <a:solidFill>
                  <a:srgbClr val="7030A0"/>
                </a:solidFill>
              </a:rPr>
              <a:t>reproduce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academic </a:t>
            </a:r>
            <a:r>
              <a:rPr lang="en-US" sz="4000" dirty="0">
                <a:solidFill>
                  <a:schemeClr val="tx1"/>
                </a:solidFill>
              </a:rPr>
              <a:t>discourse.  They must take as their own this discourse and </a:t>
            </a:r>
            <a:r>
              <a:rPr lang="en-US" sz="4000" dirty="0">
                <a:solidFill>
                  <a:srgbClr val="7030A0"/>
                </a:solidFill>
              </a:rPr>
              <a:t>replicate it </a:t>
            </a:r>
            <a:r>
              <a:rPr lang="en-US" sz="4000" dirty="0">
                <a:solidFill>
                  <a:schemeClr val="tx1"/>
                </a:solidFill>
              </a:rPr>
              <a:t>as if they are already full members of the academic community. </a:t>
            </a:r>
          </a:p>
          <a:p>
            <a:pPr marL="1028700" lvl="1" indent="-571500" algn="l">
              <a:spcBef>
                <a:spcPts val="2000"/>
              </a:spcBef>
              <a:buFont typeface="Wingdings" panose="05000000000000000000" pitchFamily="2" charset="2"/>
              <a:buChar char="Ø"/>
            </a:pPr>
            <a:r>
              <a:rPr lang="en-US" sz="4000" i="1" dirty="0">
                <a:solidFill>
                  <a:schemeClr val="tx1"/>
                </a:solidFill>
              </a:rPr>
              <a:t>How do you (students) do this?  </a:t>
            </a:r>
            <a:r>
              <a:rPr lang="en-US" sz="4000" i="1" dirty="0">
                <a:solidFill>
                  <a:srgbClr val="7030A0"/>
                </a:solidFill>
              </a:rPr>
              <a:t>What do you need to know to do this?  </a:t>
            </a:r>
          </a:p>
        </p:txBody>
      </p:sp>
    </p:spTree>
    <p:extLst>
      <p:ext uri="{BB962C8B-B14F-4D97-AF65-F5344CB8AC3E}">
        <p14:creationId xmlns:p14="http://schemas.microsoft.com/office/powerpoint/2010/main" val="52780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28600"/>
            <a:ext cx="8534400" cy="6019800"/>
          </a:xfrm>
        </p:spPr>
        <p:txBody>
          <a:bodyPr>
            <a:noAutofit/>
          </a:bodyPr>
          <a:lstStyle/>
          <a:p>
            <a:pPr algn="l">
              <a:spcAft>
                <a:spcPts val="500"/>
              </a:spcAft>
            </a:pPr>
            <a:r>
              <a:rPr lang="en-US" sz="4000" dirty="0" smtClean="0">
                <a:solidFill>
                  <a:schemeClr val="tx1"/>
                </a:solidFill>
              </a:rPr>
              <a:t>What do you need to know in order to replicate the discourse?</a:t>
            </a:r>
          </a:p>
          <a:p>
            <a:pPr marL="571500" indent="-571500" algn="l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</a:rPr>
              <a:t>You need to know the </a:t>
            </a:r>
            <a:r>
              <a:rPr lang="en-US" sz="4000" dirty="0" smtClean="0">
                <a:solidFill>
                  <a:srgbClr val="7030A0"/>
                </a:solidFill>
              </a:rPr>
              <a:t>features of the discourse</a:t>
            </a:r>
            <a:r>
              <a:rPr lang="en-US" sz="4000" dirty="0" smtClean="0">
                <a:solidFill>
                  <a:schemeClr val="tx1"/>
                </a:solidFill>
              </a:rPr>
              <a:t>—what you are imitating exactly.</a:t>
            </a:r>
          </a:p>
          <a:p>
            <a:pPr marL="571500" indent="-571500" algn="l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rgbClr val="7030A0"/>
                </a:solidFill>
              </a:rPr>
              <a:t>Expectations of the academic audience</a:t>
            </a:r>
            <a:r>
              <a:rPr lang="en-US" sz="4000" dirty="0">
                <a:solidFill>
                  <a:schemeClr val="tx1"/>
                </a:solidFill>
              </a:rPr>
              <a:t>—structure, language, relationship between reader and writer, etc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</a:p>
          <a:p>
            <a:pPr marL="571500" indent="-571500" algn="l">
              <a:spcAft>
                <a:spcPts val="500"/>
              </a:spcAft>
              <a:buFont typeface="Wingdings" panose="05000000000000000000" pitchFamily="2" charset="2"/>
              <a:buChar char="Ø"/>
            </a:pPr>
            <a:endParaRPr lang="en-US" sz="4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09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915400" cy="647700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lang="en-US" sz="4000" dirty="0" smtClean="0">
                <a:solidFill>
                  <a:schemeClr val="tx1"/>
                </a:solidFill>
              </a:rPr>
              <a:t>Expectations of the academic audience—structure, language, relationship between reader and writer, etc.</a:t>
            </a:r>
          </a:p>
          <a:p>
            <a:pPr marL="1028700" lvl="1" indent="-571500" algn="l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</a:rPr>
              <a:t>How to address the reader.</a:t>
            </a:r>
          </a:p>
          <a:p>
            <a:pPr marL="1028700" lvl="1" indent="-571500" algn="l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</a:rPr>
              <a:t>How to establish authority (credibility).</a:t>
            </a:r>
          </a:p>
          <a:p>
            <a:pPr marL="1028700" lvl="1" indent="-571500" algn="l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</a:rPr>
              <a:t>What counts as evidence.</a:t>
            </a:r>
          </a:p>
          <a:p>
            <a:pPr marL="1028700" lvl="1" indent="-571500" algn="l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</a:rPr>
              <a:t>What an appropriate introduction and conclusion are.</a:t>
            </a:r>
          </a:p>
          <a:p>
            <a:pPr marL="1028700" lvl="1" indent="-571500" algn="l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</a:rPr>
              <a:t>What the commonplaces are.</a:t>
            </a:r>
          </a:p>
        </p:txBody>
      </p:sp>
    </p:spTree>
    <p:extLst>
      <p:ext uri="{BB962C8B-B14F-4D97-AF65-F5344CB8AC3E}">
        <p14:creationId xmlns:p14="http://schemas.microsoft.com/office/powerpoint/2010/main" val="319953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57200"/>
            <a:ext cx="8458200" cy="5943600"/>
          </a:xfrm>
        </p:spPr>
        <p:txBody>
          <a:bodyPr>
            <a:noAutofit/>
          </a:bodyPr>
          <a:lstStyle/>
          <a:p>
            <a:pPr algn="l"/>
            <a:r>
              <a:rPr lang="en-US" sz="4200" b="1" dirty="0" smtClean="0">
                <a:solidFill>
                  <a:schemeClr val="tx1"/>
                </a:solidFill>
              </a:rPr>
              <a:t>“Inventing the University”</a:t>
            </a:r>
          </a:p>
          <a:p>
            <a:pPr marL="571500" indent="-571500" algn="l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chemeClr val="tx1"/>
                </a:solidFill>
              </a:rPr>
              <a:t>According to Bartholomae, </a:t>
            </a:r>
            <a:r>
              <a:rPr lang="en-US" sz="4200" i="1" dirty="0" smtClean="0">
                <a:solidFill>
                  <a:schemeClr val="tx1"/>
                </a:solidFill>
              </a:rPr>
              <a:t>why</a:t>
            </a:r>
            <a:r>
              <a:rPr lang="en-US" sz="4200" dirty="0" smtClean="0">
                <a:solidFill>
                  <a:schemeClr val="tx1"/>
                </a:solidFill>
              </a:rPr>
              <a:t> is writing for an academic audience so difficult for many students?</a:t>
            </a:r>
          </a:p>
          <a:p>
            <a:pPr marL="571500" indent="-571500" algn="l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chemeClr val="tx1"/>
                </a:solidFill>
              </a:rPr>
              <a:t>“The writing</a:t>
            </a:r>
            <a:r>
              <a:rPr lang="en-US" sz="4200" dirty="0">
                <a:solidFill>
                  <a:schemeClr val="tx1"/>
                </a:solidFill>
              </a:rPr>
              <a:t>, then, must somehow </a:t>
            </a:r>
            <a:r>
              <a:rPr lang="en-US" sz="4200" dirty="0">
                <a:solidFill>
                  <a:srgbClr val="7030A0"/>
                </a:solidFill>
              </a:rPr>
              <a:t>transform</a:t>
            </a:r>
            <a:r>
              <a:rPr lang="en-US" sz="4200" dirty="0">
                <a:solidFill>
                  <a:schemeClr val="tx1"/>
                </a:solidFill>
              </a:rPr>
              <a:t> the political and social </a:t>
            </a:r>
            <a:r>
              <a:rPr lang="en-US" sz="4200" dirty="0">
                <a:solidFill>
                  <a:srgbClr val="7030A0"/>
                </a:solidFill>
              </a:rPr>
              <a:t>relationships between basic writing students and their teachers</a:t>
            </a:r>
            <a:r>
              <a:rPr lang="en-US" sz="4200" dirty="0">
                <a:solidFill>
                  <a:schemeClr val="tx1"/>
                </a:solidFill>
              </a:rPr>
              <a:t>” (9). </a:t>
            </a:r>
            <a:endParaRPr lang="en-US" sz="42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61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1078</Words>
  <Application>Microsoft Office PowerPoint</Application>
  <PresentationFormat>On-screen Show (4:3)</PresentationFormat>
  <Paragraphs>75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Cat</dc:creator>
  <cp:lastModifiedBy>IT and Media Services</cp:lastModifiedBy>
  <cp:revision>131</cp:revision>
  <cp:lastPrinted>2014-10-30T19:09:48Z</cp:lastPrinted>
  <dcterms:created xsi:type="dcterms:W3CDTF">2014-10-28T21:04:58Z</dcterms:created>
  <dcterms:modified xsi:type="dcterms:W3CDTF">2018-08-01T19:36:59Z</dcterms:modified>
</cp:coreProperties>
</file>