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266" r:id="rId3"/>
    <p:sldId id="271" r:id="rId4"/>
    <p:sldId id="272" r:id="rId5"/>
    <p:sldId id="267" r:id="rId6"/>
    <p:sldId id="273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4F40"/>
    <a:srgbClr val="423500"/>
    <a:srgbClr val="00657C"/>
    <a:srgbClr val="7D603C"/>
    <a:srgbClr val="C89A3F"/>
    <a:srgbClr val="D3A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6BE137-316C-4351-9F74-816EC09BF6E3}" v="8" dt="2020-04-30T20:17:21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523"/>
  </p:normalViewPr>
  <p:slideViewPr>
    <p:cSldViewPr snapToGrid="0" snapToObjects="1">
      <p:cViewPr varScale="1">
        <p:scale>
          <a:sx n="110" d="100"/>
          <a:sy n="110" d="100"/>
        </p:scale>
        <p:origin x="4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M. Nastachowski" userId="64fed407-1160-439c-afcb-07638a835058" providerId="ADAL" clId="{1748AA23-E34B-414A-A58B-38BC56018712}"/>
    <pc:docChg chg="custSel modSld">
      <pc:chgData name="Beth M. Nastachowski" userId="64fed407-1160-439c-afcb-07638a835058" providerId="ADAL" clId="{1748AA23-E34B-414A-A58B-38BC56018712}" dt="2020-04-30T13:11:00.745" v="162" actId="20577"/>
      <pc:docMkLst>
        <pc:docMk/>
      </pc:docMkLst>
      <pc:sldChg chg="modSp">
        <pc:chgData name="Beth M. Nastachowski" userId="64fed407-1160-439c-afcb-07638a835058" providerId="ADAL" clId="{1748AA23-E34B-414A-A58B-38BC56018712}" dt="2020-04-30T13:11:00.745" v="162" actId="20577"/>
        <pc:sldMkLst>
          <pc:docMk/>
          <pc:sldMk cId="309186035" sldId="273"/>
        </pc:sldMkLst>
        <pc:spChg chg="mod">
          <ac:chgData name="Beth M. Nastachowski" userId="64fed407-1160-439c-afcb-07638a835058" providerId="ADAL" clId="{1748AA23-E34B-414A-A58B-38BC56018712}" dt="2020-04-30T13:11:00.745" v="162" actId="20577"/>
          <ac:spMkLst>
            <pc:docMk/>
            <pc:sldMk cId="309186035" sldId="273"/>
            <ac:spMk id="3" creationId="{00000000-0000-0000-0000-000000000000}"/>
          </ac:spMkLst>
        </pc:spChg>
      </pc:sldChg>
    </pc:docChg>
  </pc:docChgLst>
  <pc:docChgLst>
    <pc:chgData name="Beth M. Nastachowski" userId="64fed407-1160-439c-afcb-07638a835058" providerId="ADAL" clId="{7B6BE137-316C-4351-9F74-816EC09BF6E3}"/>
    <pc:docChg chg="custSel modSld modMainMaster">
      <pc:chgData name="Beth M. Nastachowski" userId="64fed407-1160-439c-afcb-07638a835058" providerId="ADAL" clId="{7B6BE137-316C-4351-9F74-816EC09BF6E3}" dt="2020-04-30T20:17:59.822" v="31" actId="20577"/>
      <pc:docMkLst>
        <pc:docMk/>
      </pc:docMkLst>
      <pc:sldChg chg="modSp">
        <pc:chgData name="Beth M. Nastachowski" userId="64fed407-1160-439c-afcb-07638a835058" providerId="ADAL" clId="{7B6BE137-316C-4351-9F74-816EC09BF6E3}" dt="2020-04-30T20:17:59.822" v="31" actId="20577"/>
        <pc:sldMkLst>
          <pc:docMk/>
          <pc:sldMk cId="763956633" sldId="262"/>
        </pc:sldMkLst>
        <pc:spChg chg="mod">
          <ac:chgData name="Beth M. Nastachowski" userId="64fed407-1160-439c-afcb-07638a835058" providerId="ADAL" clId="{7B6BE137-316C-4351-9F74-816EC09BF6E3}" dt="2020-04-30T20:17:59.822" v="31" actId="20577"/>
          <ac:spMkLst>
            <pc:docMk/>
            <pc:sldMk cId="763956633" sldId="262"/>
            <ac:spMk id="3" creationId="{00000000-0000-0000-0000-000000000000}"/>
          </ac:spMkLst>
        </pc:spChg>
      </pc:sldChg>
      <pc:sldMasterChg chg="delSldLayout modSldLayout">
        <pc:chgData name="Beth M. Nastachowski" userId="64fed407-1160-439c-afcb-07638a835058" providerId="ADAL" clId="{7B6BE137-316C-4351-9F74-816EC09BF6E3}" dt="2020-04-30T20:17:30.578" v="13" actId="2696"/>
        <pc:sldMasterMkLst>
          <pc:docMk/>
          <pc:sldMasterMk cId="1963206110" sldId="2147483648"/>
        </pc:sldMasterMkLst>
        <pc:sldLayoutChg chg="addSp delSp">
          <pc:chgData name="Beth M. Nastachowski" userId="64fed407-1160-439c-afcb-07638a835058" providerId="ADAL" clId="{7B6BE137-316C-4351-9F74-816EC09BF6E3}" dt="2020-04-30T20:17:15.965" v="9"/>
          <pc:sldLayoutMkLst>
            <pc:docMk/>
            <pc:sldMasterMk cId="1963206110" sldId="2147483648"/>
            <pc:sldLayoutMk cId="1666338262" sldId="2147483649"/>
          </pc:sldLayoutMkLst>
          <pc:picChg chg="add del">
            <ac:chgData name="Beth M. Nastachowski" userId="64fed407-1160-439c-afcb-07638a835058" providerId="ADAL" clId="{7B6BE137-316C-4351-9F74-816EC09BF6E3}" dt="2020-04-30T20:17:14.681" v="8" actId="478"/>
            <ac:picMkLst>
              <pc:docMk/>
              <pc:sldMasterMk cId="1963206110" sldId="2147483648"/>
              <pc:sldLayoutMk cId="1666338262" sldId="2147483649"/>
              <ac:picMk id="9" creationId="{670F307F-541B-4E93-A53C-A2FC8D2D6777}"/>
            </ac:picMkLst>
          </pc:picChg>
          <pc:picChg chg="add">
            <ac:chgData name="Beth M. Nastachowski" userId="64fed407-1160-439c-afcb-07638a835058" providerId="ADAL" clId="{7B6BE137-316C-4351-9F74-816EC09BF6E3}" dt="2020-04-30T20:17:15.965" v="9"/>
            <ac:picMkLst>
              <pc:docMk/>
              <pc:sldMasterMk cId="1963206110" sldId="2147483648"/>
              <pc:sldLayoutMk cId="1666338262" sldId="2147483649"/>
              <ac:picMk id="10" creationId="{A2984E3F-93E8-43E8-B466-F464818CEE25}"/>
            </ac:picMkLst>
          </pc:picChg>
        </pc:sldLayoutChg>
        <pc:sldLayoutChg chg="modSp">
          <pc:chgData name="Beth M. Nastachowski" userId="64fed407-1160-439c-afcb-07638a835058" providerId="ADAL" clId="{7B6BE137-316C-4351-9F74-816EC09BF6E3}" dt="2020-04-30T20:16:46.446" v="1" actId="1076"/>
          <pc:sldLayoutMkLst>
            <pc:docMk/>
            <pc:sldMasterMk cId="1963206110" sldId="2147483648"/>
            <pc:sldLayoutMk cId="1566276597" sldId="2147483650"/>
          </pc:sldLayoutMkLst>
          <pc:picChg chg="mod modCrop">
            <ac:chgData name="Beth M. Nastachowski" userId="64fed407-1160-439c-afcb-07638a835058" providerId="ADAL" clId="{7B6BE137-316C-4351-9F74-816EC09BF6E3}" dt="2020-04-30T20:16:46.446" v="1" actId="1076"/>
            <ac:picMkLst>
              <pc:docMk/>
              <pc:sldMasterMk cId="1963206110" sldId="2147483648"/>
              <pc:sldLayoutMk cId="1566276597" sldId="2147483650"/>
              <ac:picMk id="10" creationId="{00000000-0000-0000-0000-000000000000}"/>
            </ac:picMkLst>
          </pc:picChg>
        </pc:sldLayoutChg>
        <pc:sldLayoutChg chg="addSp delSp modSp">
          <pc:chgData name="Beth M. Nastachowski" userId="64fed407-1160-439c-afcb-07638a835058" providerId="ADAL" clId="{7B6BE137-316C-4351-9F74-816EC09BF6E3}" dt="2020-04-30T20:17:18.364" v="11"/>
          <pc:sldLayoutMkLst>
            <pc:docMk/>
            <pc:sldMasterMk cId="1963206110" sldId="2147483648"/>
            <pc:sldLayoutMk cId="0" sldId="2147483664"/>
          </pc:sldLayoutMkLst>
          <pc:picChg chg="add del mod">
            <ac:chgData name="Beth M. Nastachowski" userId="64fed407-1160-439c-afcb-07638a835058" providerId="ADAL" clId="{7B6BE137-316C-4351-9F74-816EC09BF6E3}" dt="2020-04-30T20:17:17.598" v="10" actId="478"/>
            <ac:picMkLst>
              <pc:docMk/>
              <pc:sldMasterMk cId="1963206110" sldId="2147483648"/>
              <pc:sldLayoutMk cId="0" sldId="2147483664"/>
              <ac:picMk id="7" creationId="{3670DCE8-3743-489B-A8BE-EB03346A4F6A}"/>
            </ac:picMkLst>
          </pc:picChg>
          <pc:picChg chg="add">
            <ac:chgData name="Beth M. Nastachowski" userId="64fed407-1160-439c-afcb-07638a835058" providerId="ADAL" clId="{7B6BE137-316C-4351-9F74-816EC09BF6E3}" dt="2020-04-30T20:17:18.364" v="11"/>
            <ac:picMkLst>
              <pc:docMk/>
              <pc:sldMasterMk cId="1963206110" sldId="2147483648"/>
              <pc:sldLayoutMk cId="0" sldId="2147483664"/>
              <ac:picMk id="9" creationId="{59EA33DF-36D8-40E1-AD3C-BE870908C0EA}"/>
            </ac:picMkLst>
          </pc:picChg>
        </pc:sldLayoutChg>
        <pc:sldLayoutChg chg="addSp del">
          <pc:chgData name="Beth M. Nastachowski" userId="64fed407-1160-439c-afcb-07638a835058" providerId="ADAL" clId="{7B6BE137-316C-4351-9F74-816EC09BF6E3}" dt="2020-04-30T20:17:30.578" v="13" actId="2696"/>
          <pc:sldLayoutMkLst>
            <pc:docMk/>
            <pc:sldMasterMk cId="1963206110" sldId="2147483648"/>
            <pc:sldLayoutMk cId="1879796037" sldId="2147483665"/>
          </pc:sldLayoutMkLst>
          <pc:picChg chg="add">
            <ac:chgData name="Beth M. Nastachowski" userId="64fed407-1160-439c-afcb-07638a835058" providerId="ADAL" clId="{7B6BE137-316C-4351-9F74-816EC09BF6E3}" dt="2020-04-30T20:17:21.992" v="12"/>
            <ac:picMkLst>
              <pc:docMk/>
              <pc:sldMasterMk cId="1963206110" sldId="2147483648"/>
              <pc:sldLayoutMk cId="1879796037" sldId="2147483665"/>
              <ac:picMk id="6" creationId="{A4F20F19-5429-4EC1-ADEF-45285DCA14CF}"/>
            </ac:picMkLst>
          </pc:picChg>
        </pc:sldLayoutChg>
        <pc:sldLayoutChg chg="addSp modSp">
          <pc:chgData name="Beth M. Nastachowski" userId="64fed407-1160-439c-afcb-07638a835058" providerId="ADAL" clId="{7B6BE137-316C-4351-9F74-816EC09BF6E3}" dt="2020-04-30T20:17:11.668" v="7" actId="1076"/>
          <pc:sldLayoutMkLst>
            <pc:docMk/>
            <pc:sldMasterMk cId="1963206110" sldId="2147483648"/>
            <pc:sldLayoutMk cId="1562847885" sldId="2147483669"/>
          </pc:sldLayoutMkLst>
          <pc:picChg chg="add mod">
            <ac:chgData name="Beth M. Nastachowski" userId="64fed407-1160-439c-afcb-07638a835058" providerId="ADAL" clId="{7B6BE137-316C-4351-9F74-816EC09BF6E3}" dt="2020-04-30T20:17:11.668" v="7" actId="1076"/>
            <ac:picMkLst>
              <pc:docMk/>
              <pc:sldMasterMk cId="1963206110" sldId="2147483648"/>
              <pc:sldLayoutMk cId="1562847885" sldId="2147483669"/>
              <ac:picMk id="7" creationId="{EF66D719-86CB-46A6-A4AC-8DBCB0EE1A0F}"/>
            </ac:picMkLst>
          </pc:pic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0F7327-6FC7-4E48-83EA-67CC23E29E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56CF7B-0889-425A-93D6-CA12610501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4DBA5-B21E-4471-BB77-5BDD26B7EEDB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F05C7-DDD3-4DCB-981B-49F244FCB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0DC71-B972-4E52-AF5F-417EA6C474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EA084-33BA-4D2D-BF6A-8C41E0C7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73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320C1-AD15-FF4B-931E-6A74A4A59EB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5EAB8-0AFB-9942-A30C-047B09295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7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57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7229" y="2873829"/>
            <a:ext cx="10515600" cy="623888"/>
          </a:xfrm>
          <a:prstGeom prst="rect">
            <a:avLst/>
          </a:prstGeom>
        </p:spPr>
        <p:txBody>
          <a:bodyPr/>
          <a:lstStyle>
            <a:lvl1pPr>
              <a:defRPr sz="5400" baseline="0"/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7229" y="3602038"/>
            <a:ext cx="10515600" cy="52001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or presenter name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1945257" y="2772229"/>
            <a:ext cx="246743" cy="2256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819709" y="2772228"/>
            <a:ext cx="45719" cy="1465943"/>
          </a:xfrm>
          <a:prstGeom prst="rect">
            <a:avLst/>
          </a:prstGeom>
          <a:solidFill>
            <a:srgbClr val="D3A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8415510" y="231909"/>
            <a:ext cx="3529747" cy="31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7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57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7229" y="638629"/>
            <a:ext cx="10515600" cy="623888"/>
          </a:xfrm>
          <a:prstGeom prst="rect">
            <a:avLst/>
          </a:prstGeo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7229" y="1306174"/>
            <a:ext cx="10515600" cy="33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232400" y="353105"/>
            <a:ext cx="1407886" cy="72572"/>
          </a:xfrm>
          <a:prstGeom prst="rect">
            <a:avLst/>
          </a:prstGeom>
          <a:solidFill>
            <a:srgbClr val="D3A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866775" y="1865087"/>
            <a:ext cx="10516054" cy="42163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Click to add body content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EA33DF-36D8-40E1-AD3C-BE870908C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9980762" y="6419620"/>
            <a:ext cx="2085265" cy="1873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6056" y="0"/>
            <a:ext cx="4005943" cy="6712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456" y="431688"/>
            <a:ext cx="7242630" cy="5758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423500"/>
                </a:solidFill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4456" y="1509487"/>
            <a:ext cx="7242630" cy="4499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rgbClr val="423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body content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2342" y="1182914"/>
            <a:ext cx="1407886" cy="72572"/>
          </a:xfrm>
          <a:prstGeom prst="rect">
            <a:avLst/>
          </a:prstGeom>
          <a:solidFill>
            <a:srgbClr val="D3A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186056" y="0"/>
            <a:ext cx="4005943" cy="6712543"/>
          </a:xfrm>
          <a:prstGeom prst="rect">
            <a:avLst/>
          </a:prstGeom>
          <a:solidFill>
            <a:srgbClr val="00657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168571"/>
            <a:ext cx="12192000" cy="689429"/>
          </a:xfrm>
          <a:prstGeom prst="rect">
            <a:avLst/>
          </a:prstGeom>
          <a:solidFill>
            <a:srgbClr val="D3A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984E3F-93E8-43E8-B466-F464818CEE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9980762" y="6419620"/>
            <a:ext cx="2085265" cy="18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3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68571"/>
            <a:ext cx="12192000" cy="689429"/>
          </a:xfrm>
          <a:prstGeom prst="rect">
            <a:avLst/>
          </a:prstGeom>
          <a:solidFill>
            <a:srgbClr val="D3A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232400" y="353105"/>
            <a:ext cx="1407886" cy="72572"/>
          </a:xfrm>
          <a:prstGeom prst="rect">
            <a:avLst/>
          </a:prstGeom>
          <a:solidFill>
            <a:srgbClr val="D3A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67229" y="638629"/>
            <a:ext cx="10515600" cy="623888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423500"/>
                </a:solidFill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7229" y="1306174"/>
            <a:ext cx="10515600" cy="33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423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866775" y="1865087"/>
            <a:ext cx="10516054" cy="42163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 baseline="0">
                <a:solidFill>
                  <a:srgbClr val="4235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Click to add body content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66D719-86CB-46A6-A4AC-8DBCB0EE1A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9980762" y="6419620"/>
            <a:ext cx="2085265" cy="18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4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900953"/>
          </a:xfrm>
          <a:prstGeom prst="rect">
            <a:avLst/>
          </a:prstGeom>
          <a:solidFill>
            <a:srgbClr val="006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456" y="216535"/>
            <a:ext cx="7242630" cy="5758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4455" y="1181061"/>
            <a:ext cx="11153803" cy="48278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rgbClr val="423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body content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0998" y="280108"/>
            <a:ext cx="83458" cy="448662"/>
          </a:xfrm>
          <a:prstGeom prst="rect">
            <a:avLst/>
          </a:prstGeom>
          <a:solidFill>
            <a:srgbClr val="D3A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6FB0764-2BA9-4E0D-B1D1-DFA303DFF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4715" y="6139408"/>
            <a:ext cx="1438656" cy="7185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8" y="216535"/>
            <a:ext cx="11153802" cy="51223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00657C"/>
                </a:solidFill>
              </a:defRPr>
            </a:lvl1pPr>
          </a:lstStyle>
          <a:p>
            <a:r>
              <a:rPr lang="en-US" dirty="0"/>
              <a:t>Click to add heading or title of chart/graph/image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65776" y="2191871"/>
            <a:ext cx="3052482" cy="37786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rgbClr val="423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longer description of the chart, graph, or image on the left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97540" y="280108"/>
            <a:ext cx="83458" cy="448662"/>
          </a:xfrm>
          <a:prstGeom prst="rect">
            <a:avLst/>
          </a:prstGeom>
          <a:solidFill>
            <a:srgbClr val="D3A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509221" y="1719965"/>
            <a:ext cx="1165591" cy="91440"/>
          </a:xfrm>
          <a:prstGeom prst="rect">
            <a:avLst/>
          </a:prstGeom>
          <a:solidFill>
            <a:srgbClr val="D3A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380998" y="1048871"/>
            <a:ext cx="7808261" cy="5351929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7CF4EE7-670E-4403-85FD-93CF772DB7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4715" y="6139408"/>
            <a:ext cx="1438656" cy="7185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02505" y="1237128"/>
            <a:ext cx="5015752" cy="856667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00657C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2506" y="2420471"/>
            <a:ext cx="5015752" cy="35500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rgbClr val="423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body content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527586" y="819012"/>
            <a:ext cx="1165591" cy="91440"/>
          </a:xfrm>
          <a:prstGeom prst="rect">
            <a:avLst/>
          </a:prstGeom>
          <a:solidFill>
            <a:srgbClr val="D3A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5876365" cy="6857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60A39A4-ED7C-4F18-AEC1-C626CD168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4715" y="6139408"/>
            <a:ext cx="1438656" cy="71859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20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49" r:id="rId3"/>
    <p:sldLayoutId id="2147483669" r:id="rId4"/>
    <p:sldLayoutId id="2147483666" r:id="rId5"/>
    <p:sldLayoutId id="2147483667" r:id="rId6"/>
    <p:sldLayoutId id="2147483668" r:id="rId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guides.waldenu.edu/writingcenter/apa/other/seriation" TargetMode="External"/><Relationship Id="rId2" Type="http://schemas.openxmlformats.org/officeDocument/2006/relationships/hyperlink" Target="https://academicguides.waldenu.edu/writingcenter/grammar/parallelconstruction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guides.waldenu.edu/writingcenter/assignments/abstracts#s-lg-box-8414282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guides.waldenu.edu/writingcenter/apa/tablesandfigures/tables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hyperlink" Target="https://doi.org/10.123.45/ab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guides.waldenu.edu/academic-skills-center/skills/ms-office/powerpoint" TargetMode="External"/><Relationship Id="rId2" Type="http://schemas.openxmlformats.org/officeDocument/2006/relationships/hyperlink" Target="https://academicguides.waldenu.edu/writingcenter/assignments/presentations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upport.office.com/en-us/powerpoin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23.45/abc" TargetMode="External"/><Relationship Id="rId2" Type="http://schemas.openxmlformats.org/officeDocument/2006/relationships/hyperlink" Target="https://academicguides.waldenu.edu/writingcenter/apa/references/examples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7229" y="3862047"/>
            <a:ext cx="10515600" cy="520019"/>
          </a:xfrm>
        </p:spPr>
        <p:txBody>
          <a:bodyPr/>
          <a:lstStyle/>
          <a:p>
            <a:r>
              <a:rPr lang="en-US" b="1" dirty="0"/>
              <a:t>Your Name</a:t>
            </a:r>
          </a:p>
          <a:p>
            <a:r>
              <a:rPr lang="en-US" dirty="0"/>
              <a:t>Program Name or Degree Name, Walden University</a:t>
            </a:r>
          </a:p>
          <a:p>
            <a:r>
              <a:rPr lang="en-US" dirty="0"/>
              <a:t>COURSE XXX: Title of Course</a:t>
            </a:r>
          </a:p>
          <a:p>
            <a:r>
              <a:rPr lang="en-US" dirty="0"/>
              <a:t>Instructor Name</a:t>
            </a:r>
          </a:p>
          <a:p>
            <a:r>
              <a:rPr lang="en-US" dirty="0"/>
              <a:t>Month XX, 202X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5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Go to the “Home” tab at the top and click the “New Slide” or “Layout” button to access different formatting for your slides.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Choose formatting that presents your information in the most logical way.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dirty="0">
                <a:hlinkClick r:id="rId2"/>
              </a:rPr>
              <a:t>consistent, grammatically parallel format </a:t>
            </a:r>
            <a:r>
              <a:rPr lang="en-US" dirty="0"/>
              <a:t>for bulleted lists (for example, on this slide, each element begins with an imperative verb).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You can also consult APA’s suggestions on </a:t>
            </a:r>
            <a:r>
              <a:rPr lang="en-US" dirty="0">
                <a:hlinkClick r:id="rId3"/>
              </a:rPr>
              <a:t>formatting lists</a:t>
            </a:r>
            <a:r>
              <a:rPr lang="en-US" dirty="0"/>
              <a:t>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End bullet points consistently, either with or without a period.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4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Keep font of text consistent.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Be sure headings are consistent in their spacing, placement, size, etc.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Consider using the slide after the title slide to summarize your presentation’s points (like an </a:t>
            </a:r>
            <a:r>
              <a:rPr lang="en-US" dirty="0">
                <a:hlinkClick r:id="rId2"/>
              </a:rPr>
              <a:t>abstract for a paper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36882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Your slides can also contain entire paragraphs, like this one does. In both paragraphs and bulleted lists in your presentation, citation rules apply just as they do in papers: when using or referencing another author’s ideas, you must cite that source. When incorporating a citation in a slide, do so just as you would in a traditional paper: According to Jones (2020), presentations are not very different from papers.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According to Smith and Cat (2020), you should make your presentation great, not just good.</a:t>
            </a:r>
          </a:p>
        </p:txBody>
      </p:sp>
    </p:spTree>
    <p:extLst>
      <p:ext uri="{BB962C8B-B14F-4D97-AF65-F5344CB8AC3E}">
        <p14:creationId xmlns:p14="http://schemas.microsoft.com/office/powerpoint/2010/main" val="1285637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APA style rules to format any </a:t>
            </a:r>
            <a:r>
              <a:rPr lang="en-US" dirty="0">
                <a:hlinkClick r:id="rId3"/>
              </a:rPr>
              <a:t>tables and figures </a:t>
            </a:r>
            <a:r>
              <a:rPr lang="en-US" dirty="0"/>
              <a:t>in your presentation: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65776" y="2177143"/>
            <a:ext cx="3052482" cy="3793350"/>
          </a:xfrm>
        </p:spPr>
        <p:txBody>
          <a:bodyPr/>
          <a:lstStyle/>
          <a:p>
            <a:r>
              <a:rPr lang="en-US" b="1" dirty="0"/>
              <a:t>Figure 1</a:t>
            </a:r>
          </a:p>
          <a:p>
            <a:r>
              <a:rPr lang="en-US" i="1" dirty="0"/>
              <a:t>Title Reflecting Figure Information </a:t>
            </a:r>
          </a:p>
          <a:p>
            <a:r>
              <a:rPr lang="en-US" i="1" dirty="0"/>
              <a:t>Note. </a:t>
            </a:r>
            <a:r>
              <a:rPr lang="en-US" dirty="0"/>
              <a:t>Any needed general notes on figure. From “Utilizing Bar Graphs,” by A. Jones, 2020, </a:t>
            </a:r>
            <a:r>
              <a:rPr lang="en-US" i="1" dirty="0"/>
              <a:t>Journal of Handy Graphs, 76</a:t>
            </a:r>
            <a:r>
              <a:rPr lang="en-US" dirty="0"/>
              <a:t>(2), p. 3 (</a:t>
            </a:r>
            <a:r>
              <a:rPr lang="en-US" dirty="0">
                <a:hlinkClick r:id="rId4"/>
              </a:rPr>
              <a:t>https://doi.org/10.123.45/abc</a:t>
            </a:r>
            <a:r>
              <a:rPr lang="en-US" dirty="0"/>
              <a:t>). Reprinted with permission.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19199EA-F089-4BBC-A858-6A8CE7F7C2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825255"/>
              </p:ext>
            </p:extLst>
          </p:nvPr>
        </p:nvGraphicFramePr>
        <p:xfrm>
          <a:off x="573742" y="2106008"/>
          <a:ext cx="7596054" cy="3935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5" imgW="5334462" imgH="3078747" progId="Excel.Chart.8">
                  <p:embed/>
                </p:oleObj>
              </mc:Choice>
              <mc:Fallback>
                <p:oleObj r:id="rId5" imgW="5334462" imgH="3078747" progId="Excel.Chart.8">
                  <p:embed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C19199EA-F089-4BBC-A858-6A8CE7F7C29C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42" y="2106008"/>
                        <a:ext cx="7596054" cy="39356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35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Remember to </a:t>
            </a:r>
            <a:r>
              <a:rPr lang="en-US" b="1" dirty="0"/>
              <a:t>adhere to any assignment guidelines regarding presentation format</a:t>
            </a:r>
            <a:r>
              <a:rPr lang="en-US" dirty="0"/>
              <a:t>.  This template contains suggestions only.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Keep in mind that </a:t>
            </a:r>
            <a:r>
              <a:rPr lang="en-US" b="1" dirty="0"/>
              <a:t>there is no such thing as an “APA standard PowerPoint.” </a:t>
            </a:r>
            <a:r>
              <a:rPr lang="en-US" dirty="0"/>
              <a:t>Review our </a:t>
            </a:r>
            <a:r>
              <a:rPr lang="en-US" dirty="0">
                <a:hlinkClick r:id="rId2"/>
              </a:rPr>
              <a:t>presentation tips </a:t>
            </a:r>
            <a:r>
              <a:rPr lang="en-US" dirty="0"/>
              <a:t>for more information!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Visit the Academic Skills Center for more </a:t>
            </a:r>
            <a:r>
              <a:rPr lang="en-US" dirty="0">
                <a:hlinkClick r:id="rId3"/>
              </a:rPr>
              <a:t>tips on how to use PowerPoint</a:t>
            </a:r>
            <a:r>
              <a:rPr lang="en-US" dirty="0"/>
              <a:t> or visit </a:t>
            </a:r>
            <a:r>
              <a:rPr lang="en-US" dirty="0">
                <a:hlinkClick r:id="rId4"/>
              </a:rPr>
              <a:t>Microsoft’s PowerPoint help and learning website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186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Always include a reference list at the end of your presentation, just like you would in a paper.  Reference list entries take the same format they would in a paper, including a hanging indent. Visit the </a:t>
            </a:r>
            <a:r>
              <a:rPr lang="en-US" dirty="0">
                <a:hlinkClick r:id="rId2"/>
              </a:rPr>
              <a:t>Common Reference List Examples page </a:t>
            </a:r>
            <a:r>
              <a:rPr lang="en-US" dirty="0"/>
              <a:t>for the correct APA format. Here are a few examples: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indent="-685800"/>
            <a:r>
              <a:rPr lang="en-US" dirty="0"/>
              <a:t>Jones, P. (2020). </a:t>
            </a:r>
            <a:r>
              <a:rPr lang="en-US" i="1" dirty="0"/>
              <a:t>This great book. </a:t>
            </a:r>
            <a:r>
              <a:rPr lang="en-US" dirty="0"/>
              <a:t>Publisher.</a:t>
            </a:r>
          </a:p>
          <a:p>
            <a:pPr marL="914400" indent="-685800"/>
            <a:r>
              <a:rPr lang="en-US" dirty="0"/>
              <a:t>Smith, W., &amp; Cat, D. (2020). How to make a good presentation great. </a:t>
            </a:r>
            <a:r>
              <a:rPr lang="en-US" i="1" dirty="0"/>
              <a:t>Presentations Quarterly, 45</a:t>
            </a:r>
            <a:r>
              <a:rPr lang="en-US" dirty="0"/>
              <a:t>(4), 56-59. </a:t>
            </a:r>
            <a:r>
              <a:rPr lang="en-US" dirty="0">
                <a:hlinkClick r:id="rId3"/>
              </a:rPr>
              <a:t>https://doi.org/10.123.45/abc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6797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5A3"/>
      </a:accent1>
      <a:accent2>
        <a:srgbClr val="FBB84B"/>
      </a:accent2>
      <a:accent3>
        <a:srgbClr val="5A5D66"/>
      </a:accent3>
      <a:accent4>
        <a:srgbClr val="45B29C"/>
      </a:accent4>
      <a:accent5>
        <a:srgbClr val="DFE0DB"/>
      </a:accent5>
      <a:accent6>
        <a:srgbClr val="5A5D66"/>
      </a:accent6>
      <a:hlink>
        <a:srgbClr val="0085A3"/>
      </a:hlink>
      <a:folHlink>
        <a:srgbClr val="0085A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ldenPowerpoint_2017" id="{24313F1E-116F-E24E-A1EE-4458AFCA02F3}" vid="{B7FEFC8E-A950-BF4E-8ACF-4E9D112343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4294</TotalTime>
  <Words>500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Office Theme</vt:lpstr>
      <vt:lpstr>Microsoft Excel Chart</vt:lpstr>
      <vt:lpstr>Presentation Title</vt:lpstr>
      <vt:lpstr>Slide Title</vt:lpstr>
      <vt:lpstr>Slide Title</vt:lpstr>
      <vt:lpstr>Slide Title</vt:lpstr>
      <vt:lpstr>Use APA style rules to format any tables and figures in your presentation:</vt:lpstr>
      <vt:lpstr>Slide Title</vt:lpstr>
      <vt:lpstr>Slide Title</vt:lpstr>
    </vt:vector>
  </TitlesOfParts>
  <Company>Laureate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Nastachowski</dc:creator>
  <cp:lastModifiedBy>Beth M. Nastachowski</cp:lastModifiedBy>
  <cp:revision>22</cp:revision>
  <dcterms:created xsi:type="dcterms:W3CDTF">2018-06-19T13:34:05Z</dcterms:created>
  <dcterms:modified xsi:type="dcterms:W3CDTF">2020-04-30T20:18:08Z</dcterms:modified>
</cp:coreProperties>
</file>