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2"/>
  </p:notesMasterIdLst>
  <p:handoutMasterIdLst>
    <p:handoutMasterId r:id="rId103"/>
  </p:handoutMasterIdLst>
  <p:sldIdLst>
    <p:sldId id="256" r:id="rId2"/>
    <p:sldId id="258" r:id="rId3"/>
    <p:sldId id="280" r:id="rId4"/>
    <p:sldId id="477" r:id="rId5"/>
    <p:sldId id="264" r:id="rId6"/>
    <p:sldId id="261" r:id="rId7"/>
    <p:sldId id="290" r:id="rId8"/>
    <p:sldId id="289" r:id="rId9"/>
    <p:sldId id="282" r:id="rId10"/>
    <p:sldId id="283" r:id="rId11"/>
    <p:sldId id="478" r:id="rId12"/>
    <p:sldId id="291" r:id="rId13"/>
    <p:sldId id="424" r:id="rId14"/>
    <p:sldId id="425" r:id="rId15"/>
    <p:sldId id="426" r:id="rId16"/>
    <p:sldId id="427" r:id="rId17"/>
    <p:sldId id="428" r:id="rId18"/>
    <p:sldId id="266" r:id="rId19"/>
    <p:sldId id="260" r:id="rId20"/>
    <p:sldId id="292" r:id="rId21"/>
    <p:sldId id="293" r:id="rId22"/>
    <p:sldId id="294" r:id="rId23"/>
    <p:sldId id="295" r:id="rId24"/>
    <p:sldId id="429" r:id="rId25"/>
    <p:sldId id="430" r:id="rId26"/>
    <p:sldId id="431" r:id="rId27"/>
    <p:sldId id="299" r:id="rId28"/>
    <p:sldId id="351" r:id="rId29"/>
    <p:sldId id="354" r:id="rId30"/>
    <p:sldId id="355" r:id="rId31"/>
    <p:sldId id="356" r:id="rId32"/>
    <p:sldId id="357" r:id="rId33"/>
    <p:sldId id="358" r:id="rId34"/>
    <p:sldId id="359" r:id="rId35"/>
    <p:sldId id="360" r:id="rId36"/>
    <p:sldId id="361" r:id="rId37"/>
    <p:sldId id="362" r:id="rId38"/>
    <p:sldId id="444" r:id="rId39"/>
    <p:sldId id="445" r:id="rId40"/>
    <p:sldId id="365" r:id="rId41"/>
    <p:sldId id="446" r:id="rId42"/>
    <p:sldId id="447" r:id="rId43"/>
    <p:sldId id="448" r:id="rId44"/>
    <p:sldId id="367" r:id="rId45"/>
    <p:sldId id="368" r:id="rId46"/>
    <p:sldId id="449" r:id="rId47"/>
    <p:sldId id="370" r:id="rId48"/>
    <p:sldId id="450" r:id="rId49"/>
    <p:sldId id="451" r:id="rId50"/>
    <p:sldId id="494" r:id="rId51"/>
    <p:sldId id="452" r:id="rId52"/>
    <p:sldId id="453" r:id="rId53"/>
    <p:sldId id="454" r:id="rId54"/>
    <p:sldId id="375" r:id="rId55"/>
    <p:sldId id="455" r:id="rId56"/>
    <p:sldId id="462" r:id="rId57"/>
    <p:sldId id="463" r:id="rId58"/>
    <p:sldId id="379" r:id="rId59"/>
    <p:sldId id="467" r:id="rId60"/>
    <p:sldId id="456" r:id="rId61"/>
    <p:sldId id="457" r:id="rId62"/>
    <p:sldId id="458" r:id="rId63"/>
    <p:sldId id="465" r:id="rId64"/>
    <p:sldId id="466" r:id="rId65"/>
    <p:sldId id="459" r:id="rId66"/>
    <p:sldId id="460" r:id="rId67"/>
    <p:sldId id="381" r:id="rId68"/>
    <p:sldId id="382" r:id="rId69"/>
    <p:sldId id="461" r:id="rId70"/>
    <p:sldId id="468" r:id="rId71"/>
    <p:sldId id="469" r:id="rId72"/>
    <p:sldId id="470" r:id="rId73"/>
    <p:sldId id="471" r:id="rId74"/>
    <p:sldId id="390" r:id="rId75"/>
    <p:sldId id="391" r:id="rId76"/>
    <p:sldId id="472" r:id="rId77"/>
    <p:sldId id="473" r:id="rId78"/>
    <p:sldId id="474" r:id="rId79"/>
    <p:sldId id="475" r:id="rId80"/>
    <p:sldId id="396" r:id="rId81"/>
    <p:sldId id="397" r:id="rId82"/>
    <p:sldId id="476" r:id="rId83"/>
    <p:sldId id="399" r:id="rId84"/>
    <p:sldId id="400" r:id="rId85"/>
    <p:sldId id="401" r:id="rId86"/>
    <p:sldId id="479" r:id="rId87"/>
    <p:sldId id="480" r:id="rId88"/>
    <p:sldId id="481" r:id="rId89"/>
    <p:sldId id="482" r:id="rId90"/>
    <p:sldId id="483" r:id="rId91"/>
    <p:sldId id="484" r:id="rId92"/>
    <p:sldId id="485" r:id="rId93"/>
    <p:sldId id="486" r:id="rId94"/>
    <p:sldId id="487" r:id="rId95"/>
    <p:sldId id="488" r:id="rId96"/>
    <p:sldId id="489" r:id="rId97"/>
    <p:sldId id="490" r:id="rId98"/>
    <p:sldId id="491" r:id="rId99"/>
    <p:sldId id="492" r:id="rId100"/>
    <p:sldId id="493" r:id="rId101"/>
  </p:sldIdLst>
  <p:sldSz cx="9144000" cy="6858000" type="screen4x3"/>
  <p:notesSz cx="6985000" cy="92837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6B06"/>
    <a:srgbClr val="FFFF99"/>
    <a:srgbClr val="660066"/>
    <a:srgbClr val="FFFF66"/>
    <a:srgbClr val="990099"/>
    <a:srgbClr val="9999FF"/>
    <a:srgbClr val="0066FF"/>
    <a:srgbClr val="33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autoAdjust="0"/>
    <p:restoredTop sz="94636" autoAdjust="0"/>
  </p:normalViewPr>
  <p:slideViewPr>
    <p:cSldViewPr snapToGrid="0">
      <p:cViewPr varScale="1">
        <p:scale>
          <a:sx n="75" d="100"/>
          <a:sy n="75" d="100"/>
        </p:scale>
        <p:origin x="-672" y="-96"/>
      </p:cViewPr>
      <p:guideLst>
        <p:guide orient="horz" pos="1097"/>
        <p:guide pos="3077"/>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Lst>
  </p:outlineViewPr>
  <p:notesTextViewPr>
    <p:cViewPr>
      <p:scale>
        <a:sx n="100" d="100"/>
        <a:sy n="100" d="100"/>
      </p:scale>
      <p:origin x="0" y="0"/>
    </p:cViewPr>
  </p:notesTextViewPr>
  <p:sorterViewPr>
    <p:cViewPr>
      <p:scale>
        <a:sx n="100" d="100"/>
        <a:sy n="100" d="100"/>
      </p:scale>
      <p:origin x="0" y="35802"/>
    </p:cViewPr>
  </p:sorterViewPr>
  <p:notesViewPr>
    <p:cSldViewPr snapToGrid="0">
      <p:cViewPr>
        <p:scale>
          <a:sx n="100" d="100"/>
          <a:sy n="100" d="100"/>
        </p:scale>
        <p:origin x="-744" y="660"/>
      </p:cViewPr>
      <p:guideLst>
        <p:guide orient="horz" pos="2924"/>
        <p:guide pos="220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_rels/viewProps.xml.rels><?xml version="1.0" encoding="UTF-8" standalone="yes"?>
<Relationships xmlns="http://schemas.openxmlformats.org/package/2006/relationships"><Relationship Id="rId8" Type="http://schemas.openxmlformats.org/officeDocument/2006/relationships/slide" Target="slides/slide46.xml"/><Relationship Id="rId13" Type="http://schemas.openxmlformats.org/officeDocument/2006/relationships/slide" Target="slides/slide58.xml"/><Relationship Id="rId18" Type="http://schemas.openxmlformats.org/officeDocument/2006/relationships/slide" Target="slides/slide83.xml"/><Relationship Id="rId3" Type="http://schemas.openxmlformats.org/officeDocument/2006/relationships/slide" Target="slides/slide32.xml"/><Relationship Id="rId7" Type="http://schemas.openxmlformats.org/officeDocument/2006/relationships/slide" Target="slides/slide40.xml"/><Relationship Id="rId12" Type="http://schemas.openxmlformats.org/officeDocument/2006/relationships/slide" Target="slides/slide55.xml"/><Relationship Id="rId17" Type="http://schemas.openxmlformats.org/officeDocument/2006/relationships/slide" Target="slides/slide82.xml"/><Relationship Id="rId2" Type="http://schemas.openxmlformats.org/officeDocument/2006/relationships/slide" Target="slides/slide31.xml"/><Relationship Id="rId16" Type="http://schemas.openxmlformats.org/officeDocument/2006/relationships/slide" Target="slides/slide73.xml"/><Relationship Id="rId20" Type="http://schemas.openxmlformats.org/officeDocument/2006/relationships/slide" Target="slides/slide95.xml"/><Relationship Id="rId1" Type="http://schemas.openxmlformats.org/officeDocument/2006/relationships/slide" Target="slides/slide4.xml"/><Relationship Id="rId6" Type="http://schemas.openxmlformats.org/officeDocument/2006/relationships/slide" Target="slides/slide38.xml"/><Relationship Id="rId11" Type="http://schemas.openxmlformats.org/officeDocument/2006/relationships/slide" Target="slides/slide54.xml"/><Relationship Id="rId5" Type="http://schemas.openxmlformats.org/officeDocument/2006/relationships/slide" Target="slides/slide37.xml"/><Relationship Id="rId15" Type="http://schemas.openxmlformats.org/officeDocument/2006/relationships/slide" Target="slides/slide71.xml"/><Relationship Id="rId10" Type="http://schemas.openxmlformats.org/officeDocument/2006/relationships/slide" Target="slides/slide53.xml"/><Relationship Id="rId19" Type="http://schemas.openxmlformats.org/officeDocument/2006/relationships/slide" Target="slides/slide85.xml"/><Relationship Id="rId4" Type="http://schemas.openxmlformats.org/officeDocument/2006/relationships/slide" Target="slides/slide36.xml"/><Relationship Id="rId9" Type="http://schemas.openxmlformats.org/officeDocument/2006/relationships/slide" Target="slides/slide51.xml"/><Relationship Id="rId14" Type="http://schemas.openxmlformats.org/officeDocument/2006/relationships/slide" Target="slides/slide6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defTabSz="930275">
              <a:defRPr sz="1200"/>
            </a:lvl1pPr>
          </a:lstStyle>
          <a:p>
            <a:endParaRPr lang="en-US"/>
          </a:p>
        </p:txBody>
      </p:sp>
      <p:sp>
        <p:nvSpPr>
          <p:cNvPr id="128003" name="Rectangle 3"/>
          <p:cNvSpPr>
            <a:spLocks noGrp="1" noChangeArrowheads="1"/>
          </p:cNvSpPr>
          <p:nvPr>
            <p:ph type="dt" sz="quarter" idx="1"/>
          </p:nvPr>
        </p:nvSpPr>
        <p:spPr bwMode="auto">
          <a:xfrm>
            <a:off x="3957638" y="0"/>
            <a:ext cx="3027362"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algn="r" defTabSz="930275">
              <a:defRPr sz="1200"/>
            </a:lvl1pPr>
          </a:lstStyle>
          <a:p>
            <a:endParaRPr lang="en-US"/>
          </a:p>
        </p:txBody>
      </p:sp>
      <p:sp>
        <p:nvSpPr>
          <p:cNvPr id="128004" name="Rectangle 4"/>
          <p:cNvSpPr>
            <a:spLocks noGrp="1" noChangeArrowheads="1"/>
          </p:cNvSpPr>
          <p:nvPr>
            <p:ph type="ftr" sz="quarter" idx="2"/>
          </p:nvPr>
        </p:nvSpPr>
        <p:spPr bwMode="auto">
          <a:xfrm>
            <a:off x="0" y="8820150"/>
            <a:ext cx="3027363"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defTabSz="930275">
              <a:defRPr sz="1200"/>
            </a:lvl1pPr>
          </a:lstStyle>
          <a:p>
            <a:endParaRPr lang="en-US"/>
          </a:p>
        </p:txBody>
      </p:sp>
      <p:sp>
        <p:nvSpPr>
          <p:cNvPr id="128005" name="Rectangle 5"/>
          <p:cNvSpPr>
            <a:spLocks noGrp="1" noChangeArrowheads="1"/>
          </p:cNvSpPr>
          <p:nvPr>
            <p:ph type="sldNum" sz="quarter" idx="3"/>
          </p:nvPr>
        </p:nvSpPr>
        <p:spPr bwMode="auto">
          <a:xfrm>
            <a:off x="3957638" y="8820150"/>
            <a:ext cx="3027362"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r" defTabSz="930275">
              <a:defRPr sz="1200"/>
            </a:lvl1pPr>
          </a:lstStyle>
          <a:p>
            <a:fld id="{6631D3FA-F408-4E4F-BACA-4F76B485C406}"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3027363"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defTabSz="930275">
              <a:defRPr sz="1200"/>
            </a:lvl1pPr>
          </a:lstStyle>
          <a:p>
            <a:endParaRPr lang="en-US"/>
          </a:p>
        </p:txBody>
      </p:sp>
      <p:sp>
        <p:nvSpPr>
          <p:cNvPr id="65539" name="Rectangle 3"/>
          <p:cNvSpPr>
            <a:spLocks noGrp="1" noChangeArrowheads="1"/>
          </p:cNvSpPr>
          <p:nvPr>
            <p:ph type="dt" idx="1"/>
          </p:nvPr>
        </p:nvSpPr>
        <p:spPr bwMode="auto">
          <a:xfrm>
            <a:off x="3957638" y="0"/>
            <a:ext cx="3027362" cy="463550"/>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lvl1pPr algn="r" defTabSz="930275">
              <a:defRPr sz="1200"/>
            </a:lvl1pPr>
          </a:lstStyle>
          <a:p>
            <a:endParaRPr lang="en-US"/>
          </a:p>
        </p:txBody>
      </p:sp>
      <p:sp>
        <p:nvSpPr>
          <p:cNvPr id="65540" name="Rectangle 4"/>
          <p:cNvSpPr>
            <a:spLocks noChangeArrowheads="1" noTextEdit="1"/>
          </p:cNvSpPr>
          <p:nvPr>
            <p:ph type="sldImg" idx="2"/>
          </p:nvPr>
        </p:nvSpPr>
        <p:spPr bwMode="auto">
          <a:xfrm>
            <a:off x="1531938" y="309563"/>
            <a:ext cx="3919537" cy="2940050"/>
          </a:xfrm>
          <a:prstGeom prst="rect">
            <a:avLst/>
          </a:prstGeom>
          <a:noFill/>
          <a:ln w="9525">
            <a:solidFill>
              <a:srgbClr val="000000"/>
            </a:solidFill>
            <a:miter lim="800000"/>
            <a:headEnd/>
            <a:tailEnd/>
          </a:ln>
          <a:effectLst/>
        </p:spPr>
      </p:sp>
      <p:sp>
        <p:nvSpPr>
          <p:cNvPr id="65541" name="Rectangle 5"/>
          <p:cNvSpPr>
            <a:spLocks noGrp="1" noChangeArrowheads="1"/>
          </p:cNvSpPr>
          <p:nvPr>
            <p:ph type="body" sz="quarter" idx="3"/>
          </p:nvPr>
        </p:nvSpPr>
        <p:spPr bwMode="auto">
          <a:xfrm>
            <a:off x="387350" y="3327400"/>
            <a:ext cx="6210300" cy="5259388"/>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5542" name="Rectangle 6"/>
          <p:cNvSpPr>
            <a:spLocks noGrp="1" noChangeArrowheads="1"/>
          </p:cNvSpPr>
          <p:nvPr>
            <p:ph type="ftr" sz="quarter" idx="4"/>
          </p:nvPr>
        </p:nvSpPr>
        <p:spPr bwMode="auto">
          <a:xfrm>
            <a:off x="0" y="8820150"/>
            <a:ext cx="3027363"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defTabSz="930275">
              <a:defRPr sz="1200"/>
            </a:lvl1pPr>
          </a:lstStyle>
          <a:p>
            <a:endParaRPr lang="en-US"/>
          </a:p>
        </p:txBody>
      </p:sp>
      <p:sp>
        <p:nvSpPr>
          <p:cNvPr id="65543" name="Rectangle 7"/>
          <p:cNvSpPr>
            <a:spLocks noGrp="1" noChangeArrowheads="1"/>
          </p:cNvSpPr>
          <p:nvPr>
            <p:ph type="sldNum" sz="quarter" idx="5"/>
          </p:nvPr>
        </p:nvSpPr>
        <p:spPr bwMode="auto">
          <a:xfrm>
            <a:off x="3957638" y="8820150"/>
            <a:ext cx="3027362" cy="463550"/>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r" defTabSz="930275">
              <a:defRPr sz="1200"/>
            </a:lvl1pPr>
          </a:lstStyle>
          <a:p>
            <a:fld id="{3DCDCA61-AE4A-499B-893B-0A225E4275F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a:solidFill>
          <a:schemeClr val="tx1"/>
        </a:solidFill>
        <a:latin typeface="Arial" charset="0"/>
        <a:ea typeface="+mn-ea"/>
        <a:cs typeface="+mn-cs"/>
      </a:defRPr>
    </a:lvl1pPr>
    <a:lvl2pPr marL="457200" algn="l" rtl="0" fontAlgn="base">
      <a:spcBef>
        <a:spcPct val="30000"/>
      </a:spcBef>
      <a:spcAft>
        <a:spcPct val="0"/>
      </a:spcAft>
      <a:defRPr sz="1000" kern="1200">
        <a:solidFill>
          <a:schemeClr val="tx1"/>
        </a:solidFill>
        <a:latin typeface="Arial" charset="0"/>
        <a:ea typeface="+mn-ea"/>
        <a:cs typeface="+mn-cs"/>
      </a:defRPr>
    </a:lvl2pPr>
    <a:lvl3pPr marL="914400" algn="l" rtl="0" fontAlgn="base">
      <a:spcBef>
        <a:spcPct val="30000"/>
      </a:spcBef>
      <a:spcAft>
        <a:spcPct val="0"/>
      </a:spcAft>
      <a:defRPr sz="1000" kern="1200">
        <a:solidFill>
          <a:schemeClr val="tx1"/>
        </a:solidFill>
        <a:latin typeface="Arial" charset="0"/>
        <a:ea typeface="+mn-ea"/>
        <a:cs typeface="+mn-cs"/>
      </a:defRPr>
    </a:lvl3pPr>
    <a:lvl4pPr marL="1371600" algn="l" rtl="0" fontAlgn="base">
      <a:spcBef>
        <a:spcPct val="30000"/>
      </a:spcBef>
      <a:spcAft>
        <a:spcPct val="0"/>
      </a:spcAft>
      <a:defRPr sz="1000" kern="1200">
        <a:solidFill>
          <a:schemeClr val="tx1"/>
        </a:solidFill>
        <a:latin typeface="Arial" charset="0"/>
        <a:ea typeface="+mn-ea"/>
        <a:cs typeface="+mn-cs"/>
      </a:defRPr>
    </a:lvl4pPr>
    <a:lvl5pPr marL="1828800" algn="l" rtl="0" fontAlgn="base">
      <a:spcBef>
        <a:spcPct val="3000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2A6617-1E83-4CC1-ABB0-6FFE36D64DF8}" type="slidenum">
              <a:rPr lang="en-US"/>
              <a:pPr/>
              <a:t>1</a:t>
            </a:fld>
            <a:endParaRPr lang="en-US"/>
          </a:p>
        </p:txBody>
      </p:sp>
      <p:sp>
        <p:nvSpPr>
          <p:cNvPr id="125954" name="Rectangle 2050"/>
          <p:cNvSpPr>
            <a:spLocks noChangeArrowheads="1" noTextEdit="1"/>
          </p:cNvSpPr>
          <p:nvPr>
            <p:ph type="sldImg"/>
          </p:nvPr>
        </p:nvSpPr>
        <p:spPr>
          <a:xfrm>
            <a:off x="1531938" y="309563"/>
            <a:ext cx="3921125" cy="2940050"/>
          </a:xfrm>
          <a:ln/>
        </p:spPr>
      </p:sp>
      <p:sp>
        <p:nvSpPr>
          <p:cNvPr id="125955" name="Rectangle 2051"/>
          <p:cNvSpPr>
            <a:spLocks noGrp="1" noChangeArrowheads="1"/>
          </p:cNvSpPr>
          <p:nvPr>
            <p:ph type="body" idx="1"/>
          </p:nvPr>
        </p:nvSpPr>
        <p:spPr/>
        <p:txBody>
          <a:bodyPr/>
          <a:lstStyle/>
          <a:p>
            <a:r>
              <a:rPr lang="en-US" b="1"/>
              <a:t>Note to Instructors:</a:t>
            </a:r>
          </a:p>
          <a:p>
            <a:endParaRPr lang="en-US" b="1"/>
          </a:p>
          <a:p>
            <a:r>
              <a:rPr lang="en-US"/>
              <a:t>This training briefing is provided by the JCS J3 Deputy Director for Antiterrorism/Force Protection (DD AT/FP), as a resource for unit training managers.  For questions or comments related to this training, please send an email message to at.trainingfeedback@anser.org</a:t>
            </a:r>
          </a:p>
          <a:p>
            <a:pPr>
              <a:spcBef>
                <a:spcPct val="0"/>
              </a:spcBef>
            </a:pPr>
            <a:endParaRPr lang="en-US"/>
          </a:p>
          <a:p>
            <a:r>
              <a:rPr lang="en-US"/>
              <a:t>This Antiterrorism Level I training brief was designed to provide you an interactive approach to meeting the training objectives of Antiterrorism Awareness Training for service members in an OCONUS environment.  Due to the comprehensive nature of this brief, a thorough discussion of each teaching point will increase the time needed to conduct this training to well over ninety minutes.  Suggestions to keep the training session to within one hour include:</a:t>
            </a:r>
          </a:p>
          <a:p>
            <a:endParaRPr lang="en-US"/>
          </a:p>
          <a:p>
            <a:pPr>
              <a:buFontTx/>
              <a:buChar char="•"/>
            </a:pPr>
            <a:r>
              <a:rPr lang="en-US"/>
              <a:t>Solicit responses to questions posed in the training by asking for a show of hands regarding the choices – or ask if anyone would offer their response to the question.  </a:t>
            </a:r>
          </a:p>
          <a:p>
            <a:pPr>
              <a:buFontTx/>
              <a:buChar char="•"/>
            </a:pPr>
            <a:r>
              <a:rPr lang="en-US"/>
              <a:t>Selectively discuss responses to questions that you believe are the most relevant to their situation or where trainees express questions or particular interest.  </a:t>
            </a:r>
          </a:p>
          <a:p>
            <a:pPr>
              <a:buFontTx/>
              <a:buChar char="•"/>
            </a:pPr>
            <a:r>
              <a:rPr lang="en-US"/>
              <a:t> Do not explain why incorrect choices are wrong unless specifically asked.  The reason for many of the incorrect answers will be obvious to your students, and you should not go into detail on them unless a question is raised from one of the students</a:t>
            </a:r>
            <a:r>
              <a:rPr lang="en-US">
                <a:solidFill>
                  <a:srgbClr val="FFFF99"/>
                </a:solidFill>
              </a:rPr>
              <a:t>.</a:t>
            </a:r>
          </a:p>
          <a:p>
            <a:pPr>
              <a:buFontTx/>
              <a:buChar char="•"/>
            </a:pPr>
            <a:r>
              <a:rPr lang="en-US"/>
              <a:t>Use selected items from the list in the section of the briefing on historical examples of terrorist attacks.  You may want to ask your audience if they have a particular interest or questions about any event on the list.  You should have time to go through several examples.  </a:t>
            </a:r>
          </a:p>
          <a:p>
            <a:endParaRPr lang="en-US"/>
          </a:p>
          <a:p>
            <a:r>
              <a:rPr lang="en-US"/>
              <a:t>It is also highly recommended that you thoroughly familiarize yourself with this briefing, both in regards to content and animation/slide layout.  The briefing has a number of slide builds to expose training information in sequence.  You will want to anticipate these to assure smooth flow of presentation.  Also, if you plan to print a copy of the briefing, it is recommended that you unselect the grayscale option on the print menu.</a:t>
            </a:r>
          </a:p>
          <a:p>
            <a:pPr>
              <a:buFontTx/>
              <a:buChar char="•"/>
            </a:pPr>
            <a:endParaRPr lang="en-US"/>
          </a:p>
          <a:p>
            <a:pPr>
              <a:buFontTx/>
              <a:buChar char="•"/>
            </a:pPr>
            <a:endParaRPr lang="en-US">
              <a:solidFill>
                <a:srgbClr val="FFFF99"/>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063CA9-EB26-4570-96D1-3273A8F4C07F}" type="slidenum">
              <a:rPr lang="en-US"/>
              <a:pPr/>
              <a:t>10</a:t>
            </a:fld>
            <a:endParaRPr lang="en-US"/>
          </a:p>
        </p:txBody>
      </p:sp>
      <p:sp>
        <p:nvSpPr>
          <p:cNvPr id="88066" name="Rectangle 2"/>
          <p:cNvSpPr>
            <a:spLocks noChangeArrowheads="1" noTextEdit="1"/>
          </p:cNvSpPr>
          <p:nvPr>
            <p:ph type="sldImg"/>
          </p:nvPr>
        </p:nvSpPr>
        <p:spPr>
          <a:xfrm>
            <a:off x="1531938" y="309563"/>
            <a:ext cx="3921125" cy="2940050"/>
          </a:xfrm>
          <a:ln/>
        </p:spPr>
      </p:sp>
      <p:sp>
        <p:nvSpPr>
          <p:cNvPr id="88067" name="Rectangle 3"/>
          <p:cNvSpPr>
            <a:spLocks noGrp="1" noChangeArrowheads="1"/>
          </p:cNvSpPr>
          <p:nvPr>
            <p:ph type="body" idx="1"/>
          </p:nvPr>
        </p:nvSpPr>
        <p:spPr/>
        <p:txBody>
          <a:bodyPr/>
          <a:lstStyle/>
          <a:p>
            <a:r>
              <a:rPr lang="en-US">
                <a:cs typeface="Times New Roman" pitchFamily="18" charset="0"/>
              </a:rPr>
              <a:t>Try to see yourself as a terrorist might. Do you stand out as an American military person? Do you hang out with large groups of American troops in public? Does your behavior and the behavior of people you are with draw attention to you as Americans? Could a terrorist see you as an important person?</a:t>
            </a:r>
          </a:p>
          <a:p>
            <a:endParaRPr lang="en-US">
              <a:cs typeface="Times New Roman" pitchFamily="18" charset="0"/>
            </a:endParaRPr>
          </a:p>
          <a:p>
            <a:r>
              <a:rPr lang="en-US">
                <a:cs typeface="Times New Roman" pitchFamily="18" charset="0"/>
              </a:rPr>
              <a:t>Large groups of Americas can be an inviting target. This is why terrorists bombed a discotheque full of U.S. troops in Berlin in 1986, why they attacked a barracks full of U.S. Marines in Beirut in 1983, and why they attacked an apartment building full of U.S. Air Force troops at Khobar Towers in Saudi Arabia in 1996.</a:t>
            </a:r>
          </a:p>
          <a:p>
            <a:endParaRPr lang="en-US">
              <a:cs typeface="Times New Roman" pitchFamily="18" charset="0"/>
            </a:endParaRPr>
          </a:p>
          <a:p>
            <a:r>
              <a:rPr lang="en-US">
                <a:cs typeface="Times New Roman" pitchFamily="18" charset="0"/>
              </a:rPr>
              <a:t>Terrorists also identify and target specific individuals by name. You should protect your personal information to minimize your exposure. Finally, terrorists might target individuals because they appear important. This slide names several things that might attract the attention of terrorists. Terrorists might perceive you to be important even if you do not think you are.</a:t>
            </a:r>
          </a:p>
          <a:p>
            <a:endParaRPr lang="en-US">
              <a:cs typeface="Times New Roman" pitchFamily="18" charset="0"/>
            </a:endParaRPr>
          </a:p>
          <a:p>
            <a:r>
              <a:rPr lang="en-US">
                <a:cs typeface="Times New Roman" pitchFamily="18" charset="0"/>
              </a:rPr>
              <a:t>To attack you, terrorists generally must perceive you, your associates, or your location as a target. Do not be an easy target.</a:t>
            </a:r>
          </a:p>
          <a:p>
            <a:endParaRPr 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C32897-FA2C-4F40-B461-CF9A353D929B}" type="slidenum">
              <a:rPr lang="en-US"/>
              <a:pPr/>
              <a:t>100</a:t>
            </a:fld>
            <a:endParaRPr lang="en-US"/>
          </a:p>
        </p:txBody>
      </p:sp>
      <p:sp>
        <p:nvSpPr>
          <p:cNvPr id="560130" name="Rectangle 2"/>
          <p:cNvSpPr>
            <a:spLocks noChangeArrowheads="1" noTextEdit="1"/>
          </p:cNvSpPr>
          <p:nvPr>
            <p:ph type="sldImg"/>
          </p:nvPr>
        </p:nvSpPr>
        <p:spPr>
          <a:xfrm>
            <a:off x="1531938" y="309563"/>
            <a:ext cx="3921125" cy="2940050"/>
          </a:xfrm>
          <a:ln/>
        </p:spPr>
      </p:sp>
      <p:sp>
        <p:nvSpPr>
          <p:cNvPr id="560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D83DC9-2172-412B-ACDE-B3F360464033}" type="slidenum">
              <a:rPr lang="en-US"/>
              <a:pPr/>
              <a:t>11</a:t>
            </a:fld>
            <a:endParaRPr lang="en-US"/>
          </a:p>
        </p:txBody>
      </p:sp>
      <p:sp>
        <p:nvSpPr>
          <p:cNvPr id="529410" name="Rectangle 2"/>
          <p:cNvSpPr>
            <a:spLocks noChangeArrowheads="1" noTextEdit="1"/>
          </p:cNvSpPr>
          <p:nvPr>
            <p:ph type="sldImg"/>
          </p:nvPr>
        </p:nvSpPr>
        <p:spPr>
          <a:xfrm>
            <a:off x="1531938" y="309563"/>
            <a:ext cx="3921125" cy="2940050"/>
          </a:xfrm>
          <a:ln/>
        </p:spPr>
      </p:sp>
      <p:sp>
        <p:nvSpPr>
          <p:cNvPr id="529411" name="Rectangle 3"/>
          <p:cNvSpPr>
            <a:spLocks noGrp="1" noChangeArrowheads="1"/>
          </p:cNvSpPr>
          <p:nvPr>
            <p:ph type="body" idx="1"/>
          </p:nvPr>
        </p:nvSpPr>
        <p:spPr/>
        <p:txBody>
          <a:bodyPr/>
          <a:lstStyle/>
          <a:p>
            <a:r>
              <a:rPr lang="en-US">
                <a:cs typeface="Arial" charset="0"/>
              </a:rPr>
              <a:t>The Defense Intelligence Agency assesses a Terrorist Threat Level for each country by considering these factors. Other U.S. agencies are also involved in collecting and analyzing terrorist threat information and intelligence in an effort to ensure the best possible warning of terrorist dangers. If there is indication that a terrorist group is operationally active and targeting U.S. forces, the Defense Intelligence Agency will issue a Terrorism Warning Report. Regional and local U.S. commanders can assign a different Terrorist Threat Level for specific personnel, family members, units, and installations. These Threat Levels inform DoD personnel of the need to take appropriate precautions.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A25B20-E8FB-4731-9122-FC8E1B4735CE}" type="slidenum">
              <a:rPr lang="en-US"/>
              <a:pPr/>
              <a:t>12</a:t>
            </a:fld>
            <a:endParaRPr lang="en-US"/>
          </a:p>
        </p:txBody>
      </p:sp>
      <p:sp>
        <p:nvSpPr>
          <p:cNvPr id="104450" name="Rectangle 2"/>
          <p:cNvSpPr>
            <a:spLocks noChangeArrowheads="1" noTextEdit="1"/>
          </p:cNvSpPr>
          <p:nvPr>
            <p:ph type="sldImg"/>
          </p:nvPr>
        </p:nvSpPr>
        <p:spPr>
          <a:xfrm>
            <a:off x="1531938" y="309563"/>
            <a:ext cx="3921125" cy="2940050"/>
          </a:xfrm>
          <a:ln/>
        </p:spPr>
      </p:sp>
      <p:sp>
        <p:nvSpPr>
          <p:cNvPr id="104451" name="Rectangle 3"/>
          <p:cNvSpPr>
            <a:spLocks noGrp="1" noChangeArrowheads="1"/>
          </p:cNvSpPr>
          <p:nvPr>
            <p:ph type="body" idx="1"/>
          </p:nvPr>
        </p:nvSpPr>
        <p:spPr/>
        <p:txBody>
          <a:bodyPr/>
          <a:lstStyle/>
          <a:p>
            <a:r>
              <a:rPr lang="en-US">
                <a:cs typeface="Arial" charset="0"/>
              </a:rPr>
              <a:t>U.S. military organizations use a system of protective measures to reduce vulnerability to terrorist attack. These measures change as the threat of attack changes. The measures are called “Force Protection Conditions.” Regional commanders announce the Force Protection Condition for units under their command.  Local commanders may increase the Force Protection Condition based on local factors and may apply additional protection measures to reduce the risk of attack.</a:t>
            </a:r>
          </a:p>
          <a:p>
            <a:endParaRPr lang="en-US">
              <a:cs typeface="Arial" charset="0"/>
            </a:endParaRPr>
          </a:p>
          <a:p>
            <a:r>
              <a:rPr lang="en-US">
                <a:cs typeface="Arial" charset="0"/>
              </a:rPr>
              <a:t>These Force Protection Conditions should not be confused with the Defense Intelligence Agency Terrorist Threat Levels. They are not the same thing. Force Protection Conditions are increased to provide added safety and security when Threat Levels increase.</a:t>
            </a: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60076D-4B6E-4E84-970D-D66940387686}" type="slidenum">
              <a:rPr lang="en-US"/>
              <a:pPr/>
              <a:t>13</a:t>
            </a:fld>
            <a:endParaRPr lang="en-US"/>
          </a:p>
        </p:txBody>
      </p:sp>
      <p:sp>
        <p:nvSpPr>
          <p:cNvPr id="410626" name="Rectangle 1026"/>
          <p:cNvSpPr>
            <a:spLocks noChangeArrowheads="1" noTextEdit="1"/>
          </p:cNvSpPr>
          <p:nvPr>
            <p:ph type="sldImg"/>
          </p:nvPr>
        </p:nvSpPr>
        <p:spPr>
          <a:xfrm>
            <a:off x="1531938" y="309563"/>
            <a:ext cx="3921125" cy="2940050"/>
          </a:xfrm>
          <a:ln/>
        </p:spPr>
      </p:sp>
      <p:sp>
        <p:nvSpPr>
          <p:cNvPr id="410627" name="Rectangle 1027"/>
          <p:cNvSpPr>
            <a:spLocks noGrp="1" noChangeArrowheads="1"/>
          </p:cNvSpPr>
          <p:nvPr>
            <p:ph type="body" idx="1"/>
          </p:nvPr>
        </p:nvSpPr>
        <p:spPr/>
        <p:txBody>
          <a:bodyPr/>
          <a:lstStyle/>
          <a:p>
            <a:r>
              <a:rPr lang="en-US">
                <a:cs typeface="Arial" charset="0"/>
              </a:rPr>
              <a:t>Take a look at this picture. What security measures can you see? Under what conditions would you expect these measure to be used?</a:t>
            </a:r>
          </a:p>
          <a:p>
            <a:endParaRPr lang="en-US">
              <a:cs typeface="Arial" charset="0"/>
            </a:endParaRPr>
          </a:p>
          <a:p>
            <a:r>
              <a:rPr lang="en-US">
                <a:cs typeface="Arial" charset="0"/>
              </a:rPr>
              <a:t>Force Protection Condition Normal applies when there is a general global threat of possible terrorist activity but it warrants only a routine security posture. A terrorist attack is always possible, but the best information available offers no indication of probable attack. </a:t>
            </a:r>
          </a:p>
          <a:p>
            <a:endParaRPr lang="en-US">
              <a:cs typeface="Arial" charset="0"/>
            </a:endParaRPr>
          </a:p>
          <a:p>
            <a:r>
              <a:rPr lang="en-US">
                <a:cs typeface="Arial" charset="0"/>
              </a:rPr>
              <a:t>Force Protection Condition Normal provides the protection and security that are appropriate when there is no reason to anticipate an attack.</a:t>
            </a:r>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D321EE-F362-4195-BD52-936D651F6BD6}" type="slidenum">
              <a:rPr lang="en-US"/>
              <a:pPr/>
              <a:t>14</a:t>
            </a:fld>
            <a:endParaRPr lang="en-US"/>
          </a:p>
        </p:txBody>
      </p:sp>
      <p:sp>
        <p:nvSpPr>
          <p:cNvPr id="412674" name="Rectangle 2"/>
          <p:cNvSpPr>
            <a:spLocks noChangeArrowheads="1" noTextEdit="1"/>
          </p:cNvSpPr>
          <p:nvPr>
            <p:ph type="sldImg"/>
          </p:nvPr>
        </p:nvSpPr>
        <p:spPr>
          <a:xfrm>
            <a:off x="1531938" y="309563"/>
            <a:ext cx="3921125" cy="2940050"/>
          </a:xfrm>
          <a:ln/>
        </p:spPr>
      </p:sp>
      <p:sp>
        <p:nvSpPr>
          <p:cNvPr id="412675" name="Rectangle 3"/>
          <p:cNvSpPr>
            <a:spLocks noGrp="1" noChangeArrowheads="1"/>
          </p:cNvSpPr>
          <p:nvPr>
            <p:ph type="body" idx="1"/>
          </p:nvPr>
        </p:nvSpPr>
        <p:spPr/>
        <p:txBody>
          <a:bodyPr/>
          <a:lstStyle/>
          <a:p>
            <a:r>
              <a:rPr lang="en-US">
                <a:cs typeface="Arial" charset="0"/>
              </a:rPr>
              <a:t>What about this picture? What is different? Under what conditions would you expect these measures to be used?</a:t>
            </a:r>
          </a:p>
          <a:p>
            <a:endParaRPr lang="en-US">
              <a:cs typeface="Arial" charset="0"/>
            </a:endParaRPr>
          </a:p>
          <a:p>
            <a:r>
              <a:rPr lang="en-US">
                <a:cs typeface="Arial" charset="0"/>
              </a:rPr>
              <a:t>Force Protection Condition Alpha applies when there is a general threat of possible terrorist activity, the nature and extent of which are unpredictable, against personnel and facilities. General conditions suggest possible violence, but nothing indicates that this installation is targeted. Force Protection Condition ALPHA must the capable of being maintained indefinitely.</a:t>
            </a:r>
          </a:p>
          <a:p>
            <a:endParaRPr lang="en-US"/>
          </a:p>
          <a:p>
            <a:r>
              <a:rPr lang="en-US">
                <a:cs typeface="Arial" charset="0"/>
              </a:rPr>
              <a:t>You can expect random vehicle checks and increased crime prevention efforts.</a:t>
            </a:r>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04450D-E87E-499B-97A2-3F078081420D}" type="slidenum">
              <a:rPr lang="en-US"/>
              <a:pPr/>
              <a:t>15</a:t>
            </a:fld>
            <a:endParaRPr lang="en-US"/>
          </a:p>
        </p:txBody>
      </p:sp>
      <p:sp>
        <p:nvSpPr>
          <p:cNvPr id="414722" name="Rectangle 2"/>
          <p:cNvSpPr>
            <a:spLocks noChangeArrowheads="1" noTextEdit="1"/>
          </p:cNvSpPr>
          <p:nvPr>
            <p:ph type="sldImg"/>
          </p:nvPr>
        </p:nvSpPr>
        <p:spPr>
          <a:xfrm>
            <a:off x="1531938" y="309563"/>
            <a:ext cx="3921125" cy="2940050"/>
          </a:xfrm>
          <a:ln/>
        </p:spPr>
      </p:sp>
      <p:sp>
        <p:nvSpPr>
          <p:cNvPr id="414723" name="Rectangle 3"/>
          <p:cNvSpPr>
            <a:spLocks noGrp="1" noChangeArrowheads="1"/>
          </p:cNvSpPr>
          <p:nvPr>
            <p:ph type="body" idx="1"/>
          </p:nvPr>
        </p:nvSpPr>
        <p:spPr/>
        <p:txBody>
          <a:bodyPr/>
          <a:lstStyle/>
          <a:p>
            <a:r>
              <a:rPr lang="en-US">
                <a:cs typeface="Arial" charset="0"/>
              </a:rPr>
              <a:t>Now look at this picture. What additional precautions do you see? Under what conditions would you expect these measure to be used?</a:t>
            </a:r>
          </a:p>
          <a:p>
            <a:endParaRPr lang="en-US">
              <a:cs typeface="Arial" charset="0"/>
            </a:endParaRPr>
          </a:p>
          <a:p>
            <a:r>
              <a:rPr lang="en-US">
                <a:cs typeface="Arial" charset="0"/>
              </a:rPr>
              <a:t>Force Protection Condition Bravo applies when an increased and more predictable terrorist threat activity exists. Specific information suggests probable violence, but nothing indicates that this installation is targeted. Extra precaution is appropriate to deter terrorist planning.  Force Protection Condition Bravo must be capable of being maintained for weeks without hardship.  Additional measure may affect operational capability and relations with local authorities</a:t>
            </a:r>
          </a:p>
          <a:p>
            <a:endParaRPr lang="en-US"/>
          </a:p>
          <a:p>
            <a:r>
              <a:rPr lang="en-US">
                <a:cs typeface="Arial" charset="0"/>
              </a:rPr>
              <a:t>You can expect to see closer inspection of vehicles and deliveries, ID checks, and a greater presence of guards on your installation.</a:t>
            </a:r>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51D620-B2D8-408A-9D94-C69019661D5C}" type="slidenum">
              <a:rPr lang="en-US"/>
              <a:pPr/>
              <a:t>16</a:t>
            </a:fld>
            <a:endParaRPr lang="en-US"/>
          </a:p>
        </p:txBody>
      </p:sp>
      <p:sp>
        <p:nvSpPr>
          <p:cNvPr id="416770" name="Rectangle 2"/>
          <p:cNvSpPr>
            <a:spLocks noChangeArrowheads="1" noTextEdit="1"/>
          </p:cNvSpPr>
          <p:nvPr>
            <p:ph type="sldImg"/>
          </p:nvPr>
        </p:nvSpPr>
        <p:spPr>
          <a:xfrm>
            <a:off x="1531938" y="309563"/>
            <a:ext cx="3921125" cy="2940050"/>
          </a:xfrm>
          <a:ln/>
        </p:spPr>
      </p:sp>
      <p:sp>
        <p:nvSpPr>
          <p:cNvPr id="416771" name="Rectangle 3"/>
          <p:cNvSpPr>
            <a:spLocks noGrp="1" noChangeArrowheads="1"/>
          </p:cNvSpPr>
          <p:nvPr>
            <p:ph type="body" idx="1"/>
          </p:nvPr>
        </p:nvSpPr>
        <p:spPr/>
        <p:txBody>
          <a:bodyPr/>
          <a:lstStyle/>
          <a:p>
            <a:r>
              <a:rPr lang="en-US">
                <a:cs typeface="Arial" charset="0"/>
              </a:rPr>
              <a:t>How about this picture? What security measures can you see? Under what conditions would you expect these measures to be used?</a:t>
            </a:r>
          </a:p>
          <a:p>
            <a:endParaRPr lang="en-US">
              <a:cs typeface="Arial" charset="0"/>
            </a:endParaRPr>
          </a:p>
          <a:p>
            <a:r>
              <a:rPr lang="en-US">
                <a:cs typeface="Arial" charset="0"/>
              </a:rPr>
              <a:t>Force Protection Condition Charlie applies when an incident occurs or intelligence is received indicating that some form of terrorist action against personnel and installations is imminent. Evidence of terrorist attack planning may exist, such as terrorist surveillance or reports from local sources. Strong protective measures are required, but the installation must continue its regular mission activities. Implementation for longer than a short period of time will probably create hardship and affect activities of a unit and its personnel.  </a:t>
            </a:r>
          </a:p>
          <a:p>
            <a:endParaRPr lang="en-US"/>
          </a:p>
          <a:p>
            <a:r>
              <a:rPr lang="en-US">
                <a:cs typeface="Arial" charset="0"/>
              </a:rPr>
              <a:t>You can expect even more rigorous efforts to inspect vehicles and facilities, and you may be required to participate in special guard duties.</a:t>
            </a: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EA1749-71ED-45C7-9369-04E1AD3F761F}" type="slidenum">
              <a:rPr lang="en-US"/>
              <a:pPr/>
              <a:t>17</a:t>
            </a:fld>
            <a:endParaRPr lang="en-US"/>
          </a:p>
        </p:txBody>
      </p:sp>
      <p:sp>
        <p:nvSpPr>
          <p:cNvPr id="418818" name="Rectangle 1026"/>
          <p:cNvSpPr>
            <a:spLocks noChangeArrowheads="1" noTextEdit="1"/>
          </p:cNvSpPr>
          <p:nvPr>
            <p:ph type="sldImg"/>
          </p:nvPr>
        </p:nvSpPr>
        <p:spPr>
          <a:xfrm>
            <a:off x="1531938" y="309563"/>
            <a:ext cx="3921125" cy="2940050"/>
          </a:xfrm>
          <a:ln/>
        </p:spPr>
      </p:sp>
      <p:sp>
        <p:nvSpPr>
          <p:cNvPr id="418819" name="Rectangle 1027"/>
          <p:cNvSpPr>
            <a:spLocks noGrp="1" noChangeArrowheads="1"/>
          </p:cNvSpPr>
          <p:nvPr>
            <p:ph type="body" idx="1"/>
          </p:nvPr>
        </p:nvSpPr>
        <p:spPr/>
        <p:txBody>
          <a:bodyPr/>
          <a:lstStyle/>
          <a:p>
            <a:r>
              <a:rPr lang="en-US">
                <a:cs typeface="Arial" charset="0"/>
              </a:rPr>
              <a:t>Finally, take a look at this picture. What security measures can you see? Under what conditions would you expect these measure to be used?</a:t>
            </a:r>
          </a:p>
          <a:p>
            <a:endParaRPr lang="en-US">
              <a:cs typeface="Arial" charset="0"/>
            </a:endParaRPr>
          </a:p>
          <a:p>
            <a:r>
              <a:rPr lang="en-US">
                <a:cs typeface="Arial" charset="0"/>
              </a:rPr>
              <a:t>Force Protection Condition Delta applies when a terrorist attack has occurred or when intelligence indicates imminent terrorist action against a specific location.  Normally, Force Protection Condition Delta is declared as a localized warning. The installation moves to a high state of alert, and mandatory security measures are implemented.  Commanders are also authorized and encouraged to supplement mandatory security measures.  At Force Protection Condition Delta some mission activities may be delayed or canceled. </a:t>
            </a:r>
          </a:p>
          <a:p>
            <a:endParaRPr lang="en-US"/>
          </a:p>
          <a:p>
            <a:r>
              <a:rPr lang="en-US">
                <a:cs typeface="Arial" charset="0"/>
              </a:rPr>
              <a:t>You can expect the additional security measures to delay and interrupt your normal routines.</a:t>
            </a: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D1EEB9-B488-4377-851A-A4D81680A8F7}" type="slidenum">
              <a:rPr lang="en-US"/>
              <a:pPr/>
              <a:t>18</a:t>
            </a:fld>
            <a:endParaRPr lang="en-US"/>
          </a:p>
        </p:txBody>
      </p:sp>
      <p:sp>
        <p:nvSpPr>
          <p:cNvPr id="106498" name="Rectangle 2"/>
          <p:cNvSpPr>
            <a:spLocks noChangeArrowheads="1" noTextEdit="1"/>
          </p:cNvSpPr>
          <p:nvPr>
            <p:ph type="sldImg"/>
          </p:nvPr>
        </p:nvSpPr>
        <p:spPr>
          <a:xfrm>
            <a:off x="1531938" y="309563"/>
            <a:ext cx="3921125" cy="2940050"/>
          </a:xfrm>
          <a:ln/>
        </p:spPr>
      </p:sp>
      <p:sp>
        <p:nvSpPr>
          <p:cNvPr id="106499" name="Rectangle 3"/>
          <p:cNvSpPr>
            <a:spLocks noGrp="1" noChangeArrowheads="1"/>
          </p:cNvSpPr>
          <p:nvPr>
            <p:ph type="body" idx="1"/>
          </p:nvPr>
        </p:nvSpPr>
        <p:spPr/>
        <p:txBody>
          <a:bodyPr/>
          <a:lstStyle/>
          <a:p>
            <a:r>
              <a:rPr lang="en-US"/>
              <a:t>Random antiterrorism measures, or RAMs, are defined as the random use of different force protection measures at a specific installation. For example, at Force Protection Condition Normal an installation might have guards monitoring traffic at gates. A random measure might be to conduct random vehicle inspections at a gate over a period of several hours. Emergency response units or a rapid-reaction force may rehearse deployment to a perimeter fence line, or a gate might be temporarily closed. Random antiterrorism measures are used to rehearse protective measures for different Force Protection Conditions. Additionally, mixing up the security measures randomly increases the threat awareness of U.S. troops and confuses terrorists who might be watching the U.S. installation. These random measures serve as a deterrent against terrorist attack, since the terrorist has a harder time predicting unit routines and vulnerabilities.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475E13-246A-41F9-8223-7DCDF4BDB367}" type="slidenum">
              <a:rPr lang="en-US"/>
              <a:pPr/>
              <a:t>19</a:t>
            </a:fld>
            <a:endParaRPr lang="en-US"/>
          </a:p>
        </p:txBody>
      </p:sp>
      <p:sp>
        <p:nvSpPr>
          <p:cNvPr id="107522" name="Rectangle 2"/>
          <p:cNvSpPr>
            <a:spLocks noChangeArrowheads="1" noTextEdit="1"/>
          </p:cNvSpPr>
          <p:nvPr>
            <p:ph type="sldImg"/>
          </p:nvPr>
        </p:nvSpPr>
        <p:spPr>
          <a:xfrm>
            <a:off x="1531938" y="309563"/>
            <a:ext cx="3921125" cy="2940050"/>
          </a:xfrm>
          <a:ln/>
        </p:spPr>
      </p:sp>
      <p:sp>
        <p:nvSpPr>
          <p:cNvPr id="107523" name="Rectangle 3"/>
          <p:cNvSpPr>
            <a:spLocks noGrp="1" noChangeArrowheads="1"/>
          </p:cNvSpPr>
          <p:nvPr>
            <p:ph type="body" idx="1"/>
          </p:nvPr>
        </p:nvSpPr>
        <p:spPr/>
        <p:txBody>
          <a:bodyPr/>
          <a:lstStyle/>
          <a:p>
            <a:r>
              <a:rPr lang="en-US"/>
              <a:t>These six themes are found throughout this terrorism awareness training.  </a:t>
            </a:r>
          </a:p>
          <a:p>
            <a:endParaRPr lang="en-US"/>
          </a:p>
          <a:p>
            <a:r>
              <a:rPr lang="en-US"/>
              <a:t>If you will think about these themes as you conduct your normal activities from day to day, you can make it a habit to reduce your vulnerability to terrorist attack.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FF94C6-C809-42CF-B335-EBE15ADFAFC6}" type="slidenum">
              <a:rPr lang="en-US"/>
              <a:pPr/>
              <a:t>2</a:t>
            </a:fld>
            <a:endParaRPr lang="en-US"/>
          </a:p>
        </p:txBody>
      </p:sp>
      <p:sp>
        <p:nvSpPr>
          <p:cNvPr id="86018" name="Rectangle 2"/>
          <p:cNvSpPr>
            <a:spLocks noChangeArrowheads="1" noTextEdit="1"/>
          </p:cNvSpPr>
          <p:nvPr>
            <p:ph type="sldImg"/>
          </p:nvPr>
        </p:nvSpPr>
        <p:spPr>
          <a:xfrm>
            <a:off x="1531938" y="309563"/>
            <a:ext cx="3921125" cy="2940050"/>
          </a:xfrm>
          <a:ln/>
        </p:spPr>
      </p:sp>
      <p:sp>
        <p:nvSpPr>
          <p:cNvPr id="86019" name="Rectangle 3"/>
          <p:cNvSpPr>
            <a:spLocks noGrp="1" noChangeArrowheads="1"/>
          </p:cNvSpPr>
          <p:nvPr>
            <p:ph type="body" idx="1"/>
          </p:nvPr>
        </p:nvSpPr>
        <p:spPr/>
        <p:txBody>
          <a:bodyPr/>
          <a:lstStyle/>
          <a:p>
            <a:r>
              <a:rPr lang="en-US"/>
              <a:t>The purpose of this training is to increase your awareness of terrorism and to improve your ability to apply personal protective measures. Completion of this training meets the annual requirement for Level I antiterrorism training prescribed by DoDI 2000.16. The training program also provides links to resources you can use in the future, such as TADWeb (a database of previous terrorist acts), the State Department Travel Warnings &amp; Consular Information Sheets, and the CIA World Factbook 2001. </a:t>
            </a:r>
          </a:p>
          <a:p>
            <a:r>
              <a:rPr lang="en-US"/>
              <a:t>If you have questions concerning the training content or your training requirements, please see your unit antiterrorism officer, your supervisor, or sponsor.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8E6687-421C-4090-A4C9-C469A6805E14}" type="slidenum">
              <a:rPr lang="en-US"/>
              <a:pPr/>
              <a:t>20</a:t>
            </a:fld>
            <a:endParaRPr lang="en-US"/>
          </a:p>
        </p:txBody>
      </p:sp>
      <p:sp>
        <p:nvSpPr>
          <p:cNvPr id="109570" name="Rectangle 2"/>
          <p:cNvSpPr>
            <a:spLocks noChangeArrowheads="1" noTextEdit="1"/>
          </p:cNvSpPr>
          <p:nvPr>
            <p:ph type="sldImg"/>
          </p:nvPr>
        </p:nvSpPr>
        <p:spPr bwMode="auto">
          <a:xfrm>
            <a:off x="1531938" y="309563"/>
            <a:ext cx="3921125" cy="2940050"/>
          </a:xfrm>
          <a:prstGeom prst="rect">
            <a:avLst/>
          </a:prstGeom>
          <a:solidFill>
            <a:srgbClr val="FFFFFF"/>
          </a:solidFill>
          <a:ln>
            <a:solidFill>
              <a:srgbClr val="000000"/>
            </a:solidFill>
            <a:miter lim="800000"/>
            <a:headEnd/>
            <a:tailEnd/>
          </a:ln>
        </p:spPr>
      </p:sp>
      <p:sp>
        <p:nvSpPr>
          <p:cNvPr id="109571" name="Rectangle 3"/>
          <p:cNvSpPr>
            <a:spLocks noChangeArrowheads="1"/>
          </p:cNvSpPr>
          <p:nvPr>
            <p:ph type="body" idx="1"/>
          </p:nvPr>
        </p:nvSpPr>
        <p:spPr bwMode="auto">
          <a:xfrm>
            <a:off x="387350" y="3327400"/>
            <a:ext cx="6210300" cy="5259388"/>
          </a:xfrm>
          <a:prstGeom prst="rect">
            <a:avLst/>
          </a:prstGeom>
          <a:solidFill>
            <a:srgbClr val="FFFFFF"/>
          </a:solidFill>
          <a:ln>
            <a:solidFill>
              <a:srgbClr val="000000"/>
            </a:solidFill>
            <a:miter lim="800000"/>
            <a:headEnd/>
            <a:tailEnd/>
          </a:ln>
        </p:spPr>
        <p:txBody>
          <a:bodyPr lIns="92958" tIns="46479" rIns="92958" bIns="46479"/>
          <a:lstStyle/>
          <a:p>
            <a:r>
              <a:rPr lang="en-US"/>
              <a:t>The correct choice is answer a).</a:t>
            </a:r>
          </a:p>
          <a:p>
            <a:endParaRPr lang="en-US"/>
          </a:p>
          <a:p>
            <a:r>
              <a:rPr lang="en-US"/>
              <a:t>a) Be alert to the threat of terrorism, be aware of your surroundings, report suspicious behavior</a:t>
            </a:r>
            <a:r>
              <a:rPr lang="en-US" sz="900">
                <a:cs typeface="Arial" charset="0"/>
              </a:rPr>
              <a:t>. </a:t>
            </a:r>
          </a:p>
          <a:p>
            <a:r>
              <a:rPr lang="en-US" b="1"/>
              <a:t>This is correct. Taking these precautions can increase the security of yourself, family, unit and installation.</a:t>
            </a:r>
          </a:p>
          <a:p>
            <a:endParaRPr lang="en-US" b="1"/>
          </a:p>
          <a:p>
            <a:r>
              <a:rPr lang="en-US" sz="900"/>
              <a:t>b) Be a team player, plan ahead, and keep a low profile.</a:t>
            </a:r>
          </a:p>
          <a:p>
            <a:r>
              <a:rPr lang="en-US" b="1"/>
              <a:t>This is incorrect. While all of these measures are important, They are not the measures that General Myers recommends to combat terrorism.</a:t>
            </a:r>
          </a:p>
          <a:p>
            <a:endParaRPr lang="en-US" b="1"/>
          </a:p>
          <a:p>
            <a:r>
              <a:rPr lang="en-US" sz="900"/>
              <a:t>c) Actively represent DoD.</a:t>
            </a:r>
          </a:p>
          <a:p>
            <a:r>
              <a:rPr lang="en-US" b="1"/>
              <a:t>This is incorrect. Allowing yourself to be easily identified with DoD increases your vulnerability to a terrorist attack.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8FE80C-D37E-4F5F-92D5-B1467D014F50}" type="slidenum">
              <a:rPr lang="en-US"/>
              <a:pPr/>
              <a:t>21</a:t>
            </a:fld>
            <a:endParaRPr lang="en-US"/>
          </a:p>
        </p:txBody>
      </p:sp>
      <p:sp>
        <p:nvSpPr>
          <p:cNvPr id="111618" name="Rectangle 2"/>
          <p:cNvSpPr>
            <a:spLocks noChangeArrowheads="1" noTextEdit="1"/>
          </p:cNvSpPr>
          <p:nvPr>
            <p:ph type="sldImg"/>
          </p:nvPr>
        </p:nvSpPr>
        <p:spPr bwMode="auto">
          <a:xfrm>
            <a:off x="1531938" y="309563"/>
            <a:ext cx="3921125" cy="2940050"/>
          </a:xfrm>
          <a:prstGeom prst="rect">
            <a:avLst/>
          </a:prstGeom>
          <a:solidFill>
            <a:srgbClr val="FFFFFF"/>
          </a:solidFill>
          <a:ln>
            <a:solidFill>
              <a:srgbClr val="000000"/>
            </a:solidFill>
            <a:miter lim="800000"/>
            <a:headEnd/>
            <a:tailEnd/>
          </a:ln>
        </p:spPr>
      </p:sp>
      <p:sp>
        <p:nvSpPr>
          <p:cNvPr id="111619" name="Rectangle 3"/>
          <p:cNvSpPr>
            <a:spLocks noChangeArrowheads="1"/>
          </p:cNvSpPr>
          <p:nvPr>
            <p:ph type="body" idx="1"/>
          </p:nvPr>
        </p:nvSpPr>
        <p:spPr bwMode="auto">
          <a:xfrm>
            <a:off x="387350" y="3327400"/>
            <a:ext cx="6210300" cy="5259388"/>
          </a:xfrm>
          <a:prstGeom prst="rect">
            <a:avLst/>
          </a:prstGeom>
          <a:solidFill>
            <a:srgbClr val="FFFFFF"/>
          </a:solidFill>
          <a:ln>
            <a:solidFill>
              <a:srgbClr val="000000"/>
            </a:solidFill>
            <a:miter lim="800000"/>
            <a:headEnd/>
            <a:tailEnd/>
          </a:ln>
        </p:spPr>
        <p:txBody>
          <a:bodyPr lIns="92958" tIns="46479" rIns="92958" bIns="46479"/>
          <a:lstStyle/>
          <a:p>
            <a:r>
              <a:rPr lang="en-US"/>
              <a:t>The correct answer is choice c).  </a:t>
            </a:r>
          </a:p>
          <a:p>
            <a:endParaRPr lang="en-US"/>
          </a:p>
          <a:p>
            <a:r>
              <a:rPr lang="en-US"/>
              <a:t>While this training does include a threat briefing scenario and a historical overview, it does not provide a review of DoD’s counterterrorism capabilities.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A4E449-903B-4EC7-9C79-C5BE4FFA269E}" type="slidenum">
              <a:rPr lang="en-US"/>
              <a:pPr/>
              <a:t>22</a:t>
            </a:fld>
            <a:endParaRPr lang="en-US"/>
          </a:p>
        </p:txBody>
      </p:sp>
      <p:sp>
        <p:nvSpPr>
          <p:cNvPr id="113666" name="Rectangle 2"/>
          <p:cNvSpPr>
            <a:spLocks noChangeArrowheads="1" noTextEdit="1"/>
          </p:cNvSpPr>
          <p:nvPr>
            <p:ph type="sldImg"/>
          </p:nvPr>
        </p:nvSpPr>
        <p:spPr bwMode="auto">
          <a:xfrm>
            <a:off x="1531938" y="309563"/>
            <a:ext cx="3921125" cy="2940050"/>
          </a:xfrm>
          <a:prstGeom prst="rect">
            <a:avLst/>
          </a:prstGeom>
          <a:solidFill>
            <a:srgbClr val="FFFFFF"/>
          </a:solidFill>
          <a:ln>
            <a:solidFill>
              <a:srgbClr val="000000"/>
            </a:solidFill>
            <a:miter lim="800000"/>
            <a:headEnd/>
            <a:tailEnd/>
          </a:ln>
        </p:spPr>
      </p:sp>
      <p:sp>
        <p:nvSpPr>
          <p:cNvPr id="113667" name="Rectangle 3"/>
          <p:cNvSpPr>
            <a:spLocks noChangeArrowheads="1"/>
          </p:cNvSpPr>
          <p:nvPr>
            <p:ph type="body" idx="1"/>
          </p:nvPr>
        </p:nvSpPr>
        <p:spPr bwMode="auto">
          <a:xfrm>
            <a:off x="387350" y="3327400"/>
            <a:ext cx="6210300" cy="5259388"/>
          </a:xfrm>
          <a:prstGeom prst="rect">
            <a:avLst/>
          </a:prstGeom>
          <a:solidFill>
            <a:srgbClr val="FFFFFF"/>
          </a:solidFill>
          <a:ln>
            <a:solidFill>
              <a:srgbClr val="000000"/>
            </a:solidFill>
            <a:miter lim="800000"/>
            <a:headEnd/>
            <a:tailEnd/>
          </a:ln>
        </p:spPr>
        <p:txBody>
          <a:bodyPr lIns="92958" tIns="46479" rIns="92958" bIns="46479"/>
          <a:lstStyle/>
          <a:p>
            <a:r>
              <a:rPr lang="en-US"/>
              <a:t>The correct answer is choice d).</a:t>
            </a:r>
          </a:p>
          <a:p>
            <a:endParaRPr lang="en-US"/>
          </a:p>
          <a:p>
            <a:r>
              <a:rPr lang="en-US"/>
              <a:t>The eight factors include threat groups, victim nationalities, potential for violence, present level of activity, level of sophistication, level of popular support, methods of operations, and common tactics.  </a:t>
            </a:r>
          </a:p>
          <a:p>
            <a:endParaRPr lang="en-US"/>
          </a:p>
          <a:p>
            <a:r>
              <a:rPr lang="en-US"/>
              <a:t>While a group that has international notoriety most likely achieved that recognition by pulling off successful attacks, this in itself is not sufficient to help you determine a possible threat.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11A886-A111-46BA-92D4-A819B1E9BB6E}" type="slidenum">
              <a:rPr lang="en-US"/>
              <a:pPr/>
              <a:t>23</a:t>
            </a:fld>
            <a:endParaRPr lang="en-US"/>
          </a:p>
        </p:txBody>
      </p:sp>
      <p:sp>
        <p:nvSpPr>
          <p:cNvPr id="115714" name="Rectangle 2"/>
          <p:cNvSpPr>
            <a:spLocks noChangeArrowheads="1" noTextEdit="1"/>
          </p:cNvSpPr>
          <p:nvPr>
            <p:ph type="sldImg"/>
          </p:nvPr>
        </p:nvSpPr>
        <p:spPr bwMode="auto">
          <a:xfrm>
            <a:off x="1531938" y="309563"/>
            <a:ext cx="3921125" cy="2940050"/>
          </a:xfrm>
          <a:prstGeom prst="rect">
            <a:avLst/>
          </a:prstGeom>
          <a:solidFill>
            <a:srgbClr val="FFFFFF"/>
          </a:solidFill>
          <a:ln>
            <a:solidFill>
              <a:srgbClr val="000000"/>
            </a:solidFill>
            <a:miter lim="800000"/>
            <a:headEnd/>
            <a:tailEnd/>
          </a:ln>
        </p:spPr>
      </p:sp>
      <p:sp>
        <p:nvSpPr>
          <p:cNvPr id="115715" name="Rectangle 3"/>
          <p:cNvSpPr>
            <a:spLocks noChangeArrowheads="1"/>
          </p:cNvSpPr>
          <p:nvPr>
            <p:ph type="body" idx="1"/>
          </p:nvPr>
        </p:nvSpPr>
        <p:spPr bwMode="auto">
          <a:xfrm>
            <a:off x="387350" y="3327400"/>
            <a:ext cx="6210300" cy="5259388"/>
          </a:xfrm>
          <a:prstGeom prst="rect">
            <a:avLst/>
          </a:prstGeom>
          <a:solidFill>
            <a:srgbClr val="FFFFFF"/>
          </a:solidFill>
          <a:ln>
            <a:solidFill>
              <a:srgbClr val="000000"/>
            </a:solidFill>
            <a:miter lim="800000"/>
            <a:headEnd/>
            <a:tailEnd/>
          </a:ln>
        </p:spPr>
        <p:txBody>
          <a:bodyPr lIns="92958" tIns="46479" rIns="92958" bIns="46479"/>
          <a:lstStyle/>
          <a:p>
            <a:r>
              <a:rPr lang="en-US"/>
              <a:t>The correct answer is choice b).</a:t>
            </a:r>
          </a:p>
          <a:p>
            <a:endParaRPr lang="en-US"/>
          </a:p>
          <a:p>
            <a:r>
              <a:rPr lang="en-US"/>
              <a:t>a) Avoid locations terrorists might target; stay in large groups; be anonymous.</a:t>
            </a:r>
          </a:p>
          <a:p>
            <a:r>
              <a:rPr lang="en-US" b="1"/>
              <a:t>This is incorrect. Avoiding locations terrorists might target and remaining anonymous may help to reduce your vulnerability. Large groups, however, could present terrorists with a lucrative target.  </a:t>
            </a:r>
          </a:p>
          <a:p>
            <a:endParaRPr lang="en-US" b="1"/>
          </a:p>
          <a:p>
            <a:r>
              <a:rPr lang="en-US"/>
              <a:t>b) Be alert, avoid the appearance of importance, blend in with the local population.</a:t>
            </a:r>
          </a:p>
          <a:p>
            <a:r>
              <a:rPr lang="en-US" b="1"/>
              <a:t>This is correct. Each of these measures will help reduce your vulnerability to a terrorist attack.</a:t>
            </a:r>
          </a:p>
          <a:p>
            <a:endParaRPr lang="en-US" b="1"/>
          </a:p>
          <a:p>
            <a:r>
              <a:rPr lang="en-US"/>
              <a:t>c) Use a cell phone, avoid locations terrorists might target, and display your identification.</a:t>
            </a:r>
            <a:r>
              <a:rPr lang="en-US" b="1"/>
              <a:t> This choice is incorrect. Avoiding locations that terrorists might target can help reduce your vulnerability. Using a cell phone, however, draws attention to you and may cause a terrorist to believe that you are a highly important person. Likewise, displaying your identification could provide personal information to a watching terrorist.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660266-2F33-4CA6-B3F8-B82637BC7BB2}" type="slidenum">
              <a:rPr lang="en-US"/>
              <a:pPr/>
              <a:t>24</a:t>
            </a:fld>
            <a:endParaRPr lang="en-US"/>
          </a:p>
        </p:txBody>
      </p:sp>
      <p:sp>
        <p:nvSpPr>
          <p:cNvPr id="420866" name="Rectangle 2"/>
          <p:cNvSpPr>
            <a:spLocks noChangeArrowheads="1" noTextEdit="1"/>
          </p:cNvSpPr>
          <p:nvPr>
            <p:ph type="sldImg"/>
          </p:nvPr>
        </p:nvSpPr>
        <p:spPr>
          <a:xfrm>
            <a:off x="1531938" y="309563"/>
            <a:ext cx="3921125" cy="2940050"/>
          </a:xfrm>
          <a:ln/>
        </p:spPr>
      </p:sp>
      <p:sp>
        <p:nvSpPr>
          <p:cNvPr id="420867" name="Rectangle 3"/>
          <p:cNvSpPr>
            <a:spLocks noGrp="1" noChangeArrowheads="1"/>
          </p:cNvSpPr>
          <p:nvPr>
            <p:ph type="body" idx="1"/>
          </p:nvPr>
        </p:nvSpPr>
        <p:spPr/>
        <p:txBody>
          <a:bodyPr/>
          <a:lstStyle/>
          <a:p>
            <a:pPr marL="228600" indent="-228600"/>
            <a:r>
              <a:rPr lang="en-US"/>
              <a:t>The correct answer is choice b).</a:t>
            </a:r>
          </a:p>
          <a:p>
            <a:pPr marL="228600" indent="-228600"/>
            <a:endParaRPr lang="en-US"/>
          </a:p>
          <a:p>
            <a:pPr marL="228600" indent="-228600">
              <a:buFontTx/>
              <a:buAutoNum type="alphaLcParenR"/>
            </a:pPr>
            <a:r>
              <a:rPr lang="en-US" sz="1200">
                <a:cs typeface="Arial" charset="0"/>
              </a:rPr>
              <a:t>Inspection of vehicles and deliveries, ID checks, and a greater presence of guards.</a:t>
            </a:r>
          </a:p>
          <a:p>
            <a:pPr marL="228600" indent="-228600"/>
            <a:r>
              <a:rPr lang="en-US" sz="1200" b="1">
                <a:cs typeface="Arial" charset="0"/>
              </a:rPr>
              <a:t>This is incorrect. You can expect these measures at FPCON Bravo.</a:t>
            </a:r>
          </a:p>
          <a:p>
            <a:pPr marL="228600" indent="-228600"/>
            <a:endParaRPr lang="en-US" sz="1200" b="1">
              <a:cs typeface="Arial" charset="0"/>
            </a:endParaRPr>
          </a:p>
          <a:p>
            <a:pPr marL="228600" indent="-228600"/>
            <a:r>
              <a:rPr lang="en-US" sz="1200">
                <a:cs typeface="Arial" charset="0"/>
              </a:rPr>
              <a:t>b) Random vehicle checks and increased crime prevention efforts. </a:t>
            </a:r>
          </a:p>
          <a:p>
            <a:pPr marL="228600" indent="-228600"/>
            <a:r>
              <a:rPr lang="en-US" sz="1200" b="1">
                <a:cs typeface="Arial" charset="0"/>
              </a:rPr>
              <a:t>This is correct. These measures are associated with FPCON Alpha.</a:t>
            </a:r>
          </a:p>
          <a:p>
            <a:pPr marL="228600" indent="-228600"/>
            <a:endParaRPr lang="en-US" sz="1200" b="1">
              <a:cs typeface="Arial" charset="0"/>
            </a:endParaRPr>
          </a:p>
          <a:p>
            <a:pPr marL="228600" indent="-228600"/>
            <a:r>
              <a:rPr lang="en-US" sz="1200">
                <a:cs typeface="Arial" charset="0"/>
              </a:rPr>
              <a:t>c) Rigorous efforts to inspect vehicles and facilities, participation in special guard duties. </a:t>
            </a:r>
          </a:p>
          <a:p>
            <a:pPr marL="228600" indent="-228600"/>
            <a:r>
              <a:rPr lang="en-US" sz="1200" b="1">
                <a:cs typeface="Arial" charset="0"/>
              </a:rPr>
              <a:t>This is incorrect. These actions will be seen at FPCON Charlie.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E5A02A-CB64-461C-B151-900BB3E2CE11}" type="slidenum">
              <a:rPr lang="en-US"/>
              <a:pPr/>
              <a:t>25</a:t>
            </a:fld>
            <a:endParaRPr lang="en-US"/>
          </a:p>
        </p:txBody>
      </p:sp>
      <p:sp>
        <p:nvSpPr>
          <p:cNvPr id="422914" name="Rectangle 2"/>
          <p:cNvSpPr>
            <a:spLocks noChangeArrowheads="1" noTextEdit="1"/>
          </p:cNvSpPr>
          <p:nvPr>
            <p:ph type="sldImg"/>
          </p:nvPr>
        </p:nvSpPr>
        <p:spPr>
          <a:xfrm>
            <a:off x="1531938" y="309563"/>
            <a:ext cx="3921125" cy="2940050"/>
          </a:xfrm>
          <a:ln/>
        </p:spPr>
      </p:sp>
      <p:sp>
        <p:nvSpPr>
          <p:cNvPr id="422915" name="Rectangle 3"/>
          <p:cNvSpPr>
            <a:spLocks noGrp="1" noChangeArrowheads="1"/>
          </p:cNvSpPr>
          <p:nvPr>
            <p:ph type="body" idx="1"/>
          </p:nvPr>
        </p:nvSpPr>
        <p:spPr/>
        <p:txBody>
          <a:bodyPr/>
          <a:lstStyle/>
          <a:p>
            <a:r>
              <a:rPr lang="en-US"/>
              <a:t>The correct answer is choice c).</a:t>
            </a:r>
          </a:p>
          <a:p>
            <a:endParaRPr lang="en-US"/>
          </a:p>
          <a:p>
            <a:r>
              <a:rPr lang="en-US"/>
              <a:t>Alpha is implemented when </a:t>
            </a:r>
            <a:r>
              <a:rPr lang="en-US">
                <a:cs typeface="Arial" charset="0"/>
              </a:rPr>
              <a:t>there is a general threat of possible terrorist activity, the nature and extent of which are unpredictable, against personnel and facilities. </a:t>
            </a:r>
            <a:endParaRPr lang="en-US"/>
          </a:p>
          <a:p>
            <a:endParaRPr lang="en-US"/>
          </a:p>
          <a:p>
            <a:r>
              <a:rPr lang="en-US"/>
              <a:t>Bravo applies when </a:t>
            </a:r>
            <a:r>
              <a:rPr lang="en-US">
                <a:cs typeface="Arial" charset="0"/>
              </a:rPr>
              <a:t>an increased and more predictable terrorist threat activity exists. Specific information suggests probable violence, but nothing indicates that this installation is targeted. </a:t>
            </a:r>
            <a:endParaRPr lang="en-US"/>
          </a:p>
          <a:p>
            <a:endParaRPr lang="en-US"/>
          </a:p>
          <a:p>
            <a:r>
              <a:rPr lang="en-US"/>
              <a:t>FPCON Charlie is used when </a:t>
            </a:r>
            <a:r>
              <a:rPr lang="en-US">
                <a:cs typeface="Arial" charset="0"/>
              </a:rPr>
              <a:t>a terrorist incident occurs or intelligence indicates that terrorist action against personnel and facilities is imminent.</a:t>
            </a:r>
            <a:endParaRPr lang="en-US"/>
          </a:p>
          <a:p>
            <a:endParaRPr lang="en-US"/>
          </a:p>
          <a:p>
            <a:r>
              <a:rPr lang="en-US"/>
              <a:t>Delta applies when</a:t>
            </a:r>
            <a:r>
              <a:rPr lang="en-US">
                <a:cs typeface="Arial" charset="0"/>
              </a:rPr>
              <a:t> a terrorist attack has occurred or when intelligence has been received that terrorist action against a specific location is imminent.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1D7D4C-3A55-4565-854D-A9B1AA567508}" type="slidenum">
              <a:rPr lang="en-US"/>
              <a:pPr/>
              <a:t>26</a:t>
            </a:fld>
            <a:endParaRPr lang="en-US"/>
          </a:p>
        </p:txBody>
      </p:sp>
      <p:sp>
        <p:nvSpPr>
          <p:cNvPr id="424962" name="Rectangle 2"/>
          <p:cNvSpPr>
            <a:spLocks noChangeArrowheads="1" noTextEdit="1"/>
          </p:cNvSpPr>
          <p:nvPr>
            <p:ph type="sldImg"/>
          </p:nvPr>
        </p:nvSpPr>
        <p:spPr>
          <a:xfrm>
            <a:off x="1531938" y="309563"/>
            <a:ext cx="3921125" cy="2940050"/>
          </a:xfrm>
          <a:ln/>
        </p:spPr>
      </p:sp>
      <p:sp>
        <p:nvSpPr>
          <p:cNvPr id="424963" name="Rectangle 3"/>
          <p:cNvSpPr>
            <a:spLocks noGrp="1" noChangeArrowheads="1"/>
          </p:cNvSpPr>
          <p:nvPr>
            <p:ph type="body" idx="1"/>
          </p:nvPr>
        </p:nvSpPr>
        <p:spPr/>
        <p:txBody>
          <a:bodyPr/>
          <a:lstStyle/>
          <a:p>
            <a:r>
              <a:rPr lang="en-US"/>
              <a:t>The correct answer is choice d).</a:t>
            </a:r>
          </a:p>
          <a:p>
            <a:endParaRPr lang="en-US"/>
          </a:p>
          <a:p>
            <a:r>
              <a:rPr lang="en-US"/>
              <a:t>Alpha is implemented when </a:t>
            </a:r>
            <a:r>
              <a:rPr lang="en-US">
                <a:cs typeface="Arial" charset="0"/>
              </a:rPr>
              <a:t>there is a general threat of possible terrorist activity, the nature and extent of which are unpredictable, against personnel and facilities. </a:t>
            </a:r>
            <a:endParaRPr lang="en-US"/>
          </a:p>
          <a:p>
            <a:endParaRPr lang="en-US"/>
          </a:p>
          <a:p>
            <a:r>
              <a:rPr lang="en-US"/>
              <a:t>Bravo applies when </a:t>
            </a:r>
            <a:r>
              <a:rPr lang="en-US">
                <a:cs typeface="Arial" charset="0"/>
              </a:rPr>
              <a:t>an increased and more predictable terrorist threat activity exists. Specific information suggests probable violence, but nothing indicates that this installation is targeted. </a:t>
            </a:r>
            <a:endParaRPr lang="en-US"/>
          </a:p>
          <a:p>
            <a:endParaRPr lang="en-US"/>
          </a:p>
          <a:p>
            <a:r>
              <a:rPr lang="en-US"/>
              <a:t>FPCON Charlie is used when </a:t>
            </a:r>
            <a:r>
              <a:rPr lang="en-US">
                <a:cs typeface="Arial" charset="0"/>
              </a:rPr>
              <a:t>a terrorist incident occurs or intelligence indicates that terrorist action against personnel and facilities is imminent.</a:t>
            </a:r>
            <a:endParaRPr lang="en-US"/>
          </a:p>
          <a:p>
            <a:endParaRPr lang="en-US"/>
          </a:p>
          <a:p>
            <a:r>
              <a:rPr lang="en-US"/>
              <a:t>Delta applies when</a:t>
            </a:r>
            <a:r>
              <a:rPr lang="en-US">
                <a:cs typeface="Arial" charset="0"/>
              </a:rPr>
              <a:t> a terrorist attack has occurred or when intelligence has been received that terrorist action against a specific location is imminent.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09F1B2-9496-4D8E-9212-DB7C4568D155}" type="slidenum">
              <a:rPr lang="en-US"/>
              <a:pPr/>
              <a:t>27</a:t>
            </a:fld>
            <a:endParaRPr lang="en-US"/>
          </a:p>
        </p:txBody>
      </p:sp>
      <p:sp>
        <p:nvSpPr>
          <p:cNvPr id="123906" name="Rectangle 2"/>
          <p:cNvSpPr>
            <a:spLocks noChangeArrowheads="1" noTextEdit="1"/>
          </p:cNvSpPr>
          <p:nvPr>
            <p:ph type="sldImg"/>
          </p:nvPr>
        </p:nvSpPr>
        <p:spPr bwMode="auto">
          <a:xfrm>
            <a:off x="1531938" y="309563"/>
            <a:ext cx="3921125" cy="2940050"/>
          </a:xfrm>
          <a:prstGeom prst="rect">
            <a:avLst/>
          </a:prstGeom>
          <a:solidFill>
            <a:srgbClr val="FFFFFF"/>
          </a:solidFill>
          <a:ln>
            <a:solidFill>
              <a:srgbClr val="000000"/>
            </a:solidFill>
            <a:miter lim="800000"/>
            <a:headEnd/>
            <a:tailEnd/>
          </a:ln>
        </p:spPr>
      </p:sp>
      <p:sp>
        <p:nvSpPr>
          <p:cNvPr id="123907" name="Rectangle 3"/>
          <p:cNvSpPr>
            <a:spLocks noChangeArrowheads="1"/>
          </p:cNvSpPr>
          <p:nvPr>
            <p:ph type="body" idx="1"/>
          </p:nvPr>
        </p:nvSpPr>
        <p:spPr bwMode="auto">
          <a:xfrm>
            <a:off x="387350" y="3327400"/>
            <a:ext cx="6210300" cy="5259388"/>
          </a:xfrm>
          <a:prstGeom prst="rect">
            <a:avLst/>
          </a:prstGeom>
          <a:solidFill>
            <a:srgbClr val="FFFFFF"/>
          </a:solidFill>
          <a:ln>
            <a:solidFill>
              <a:srgbClr val="000000"/>
            </a:solidFill>
            <a:miter lim="800000"/>
            <a:headEnd/>
            <a:tailEnd/>
          </a:ln>
        </p:spPr>
        <p:txBody>
          <a:bodyPr lIns="92958" tIns="46479" rIns="92958" bIns="46479"/>
          <a:lstStyle/>
          <a:p>
            <a:r>
              <a:rPr lang="en-US"/>
              <a:t>The correct choice is answer d).</a:t>
            </a:r>
          </a:p>
          <a:p>
            <a:endParaRPr lang="en-US"/>
          </a:p>
          <a:p>
            <a:r>
              <a:rPr lang="en-US"/>
              <a:t>The six themes of this AT training are (1) be anonymous, (2) plan ahead, (3) be aware, (4) control access, (5) be unpredictable, and (6) be a team player. This training does not teach you to identify potential terrorists.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5F6947-519D-4F96-99F2-05D281B59232}" type="slidenum">
              <a:rPr lang="en-US"/>
              <a:pPr/>
              <a:t>28</a:t>
            </a:fld>
            <a:endParaRPr lang="en-US"/>
          </a:p>
        </p:txBody>
      </p:sp>
      <p:sp>
        <p:nvSpPr>
          <p:cNvPr id="235522" name="Rectangle 2"/>
          <p:cNvSpPr>
            <a:spLocks noChangeArrowheads="1" noTextEdit="1"/>
          </p:cNvSpPr>
          <p:nvPr>
            <p:ph type="sldImg"/>
          </p:nvPr>
        </p:nvSpPr>
        <p:spPr>
          <a:xfrm>
            <a:off x="1584325" y="309563"/>
            <a:ext cx="3816350" cy="2862262"/>
          </a:xfrm>
          <a:ln/>
        </p:spPr>
      </p:sp>
      <p:sp>
        <p:nvSpPr>
          <p:cNvPr id="235523" name="Rectangle 3"/>
          <p:cNvSpPr>
            <a:spLocks noGrp="1" noChangeArrowheads="1"/>
          </p:cNvSpPr>
          <p:nvPr>
            <p:ph type="body" idx="1"/>
          </p:nvPr>
        </p:nvSpPr>
        <p:spPr>
          <a:xfrm>
            <a:off x="387350" y="3171825"/>
            <a:ext cx="6210300" cy="5414963"/>
          </a:xfrm>
        </p:spPr>
        <p:txBody>
          <a:bodyPr/>
          <a:lstStyle/>
          <a:p>
            <a:r>
              <a:rPr lang="en-US"/>
              <a:t>Module B contains the antiterrorism awareness training situations for overseas locations.  </a:t>
            </a:r>
          </a:p>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D13A3C-59DA-4DDE-B1D3-13816FC34934}" type="slidenum">
              <a:rPr lang="en-US"/>
              <a:pPr/>
              <a:t>29</a:t>
            </a:fld>
            <a:endParaRPr lang="en-US"/>
          </a:p>
        </p:txBody>
      </p:sp>
      <p:sp>
        <p:nvSpPr>
          <p:cNvPr id="240642" name="Rectangle 2"/>
          <p:cNvSpPr>
            <a:spLocks noChangeArrowheads="1" noTextEdit="1"/>
          </p:cNvSpPr>
          <p:nvPr>
            <p:ph type="sldImg"/>
          </p:nvPr>
        </p:nvSpPr>
        <p:spPr>
          <a:xfrm>
            <a:off x="1584325" y="309563"/>
            <a:ext cx="3816350" cy="2862262"/>
          </a:xfrm>
          <a:ln/>
        </p:spPr>
      </p:sp>
      <p:sp>
        <p:nvSpPr>
          <p:cNvPr id="240643" name="Rectangle 3"/>
          <p:cNvSpPr>
            <a:spLocks noGrp="1" noChangeArrowheads="1"/>
          </p:cNvSpPr>
          <p:nvPr>
            <p:ph type="body" idx="1"/>
          </p:nvPr>
        </p:nvSpPr>
        <p:spPr>
          <a:xfrm>
            <a:off x="387350" y="3171825"/>
            <a:ext cx="6210300" cy="5414963"/>
          </a:xfrm>
        </p:spPr>
        <p:txBody>
          <a:bodyPr/>
          <a:lstStyle/>
          <a:p>
            <a:r>
              <a:rPr lang="en-US"/>
              <a:t>We are in Module B, the scenario for overseas locations.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48076A-89AC-45A4-BD2E-A60F294CD4DB}" type="slidenum">
              <a:rPr lang="en-US"/>
              <a:pPr/>
              <a:t>3</a:t>
            </a:fld>
            <a:endParaRPr lang="en-US"/>
          </a:p>
        </p:txBody>
      </p:sp>
      <p:sp>
        <p:nvSpPr>
          <p:cNvPr id="99330" name="Rectangle 2"/>
          <p:cNvSpPr>
            <a:spLocks noChangeArrowheads="1" noTextEdit="1"/>
          </p:cNvSpPr>
          <p:nvPr>
            <p:ph type="sldImg"/>
          </p:nvPr>
        </p:nvSpPr>
        <p:spPr>
          <a:xfrm>
            <a:off x="1531938" y="309563"/>
            <a:ext cx="3921125" cy="2940050"/>
          </a:xfrm>
          <a:ln/>
        </p:spPr>
      </p:sp>
      <p:sp>
        <p:nvSpPr>
          <p:cNvPr id="99331" name="Rectangle 3"/>
          <p:cNvSpPr>
            <a:spLocks noGrp="1" noChangeArrowheads="1"/>
          </p:cNvSpPr>
          <p:nvPr>
            <p:ph type="body" idx="1"/>
          </p:nvPr>
        </p:nvSpPr>
        <p:spPr/>
        <p:txBody>
          <a:bodyPr/>
          <a:lstStyle/>
          <a:p>
            <a:r>
              <a:rPr lang="en-US"/>
              <a:t>These are the major objectives of Level I Antiterrorism Awareness Training. You should understand how you can lower your personal vulnerability to terrorist attack and understand how your actions can support the security of your unit.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E8F315-34B6-457F-9219-866E1E06D37E}" type="slidenum">
              <a:rPr lang="en-US"/>
              <a:pPr/>
              <a:t>30</a:t>
            </a:fld>
            <a:endParaRPr lang="en-US"/>
          </a:p>
        </p:txBody>
      </p:sp>
      <p:sp>
        <p:nvSpPr>
          <p:cNvPr id="242690" name="Rectangle 2"/>
          <p:cNvSpPr>
            <a:spLocks noChangeArrowheads="1" noTextEdit="1"/>
          </p:cNvSpPr>
          <p:nvPr>
            <p:ph type="sldImg"/>
          </p:nvPr>
        </p:nvSpPr>
        <p:spPr>
          <a:xfrm>
            <a:off x="1584325" y="309563"/>
            <a:ext cx="3816350" cy="2862262"/>
          </a:xfrm>
          <a:ln/>
        </p:spPr>
      </p:sp>
      <p:sp>
        <p:nvSpPr>
          <p:cNvPr id="242691" name="Rectangle 3"/>
          <p:cNvSpPr>
            <a:spLocks noGrp="1" noChangeArrowheads="1"/>
          </p:cNvSpPr>
          <p:nvPr>
            <p:ph type="body" idx="1"/>
          </p:nvPr>
        </p:nvSpPr>
        <p:spPr>
          <a:xfrm>
            <a:off x="387350" y="3171825"/>
            <a:ext cx="6210300" cy="5414963"/>
          </a:xfrm>
        </p:spPr>
        <p:txBody>
          <a:bodyPr/>
          <a:lstStyle/>
          <a:p>
            <a:r>
              <a:rPr lang="en-US"/>
              <a:t>These six themes are found throughout this terrorism awareness training.  </a:t>
            </a:r>
          </a:p>
          <a:p>
            <a:endParaRPr lang="en-US"/>
          </a:p>
          <a:p>
            <a:r>
              <a:rPr lang="en-US"/>
              <a:t>If you will think about these themes as you conduct your normal activities from day to day, you can make it a habit to reduce your vulnerability to terrorist attack.  </a:t>
            </a:r>
          </a:p>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CF5F14-7BDD-4CBD-96CD-CBC32E15E36D}" type="slidenum">
              <a:rPr lang="en-US"/>
              <a:pPr/>
              <a:t>31</a:t>
            </a:fld>
            <a:endParaRPr lang="en-US"/>
          </a:p>
        </p:txBody>
      </p:sp>
      <p:sp>
        <p:nvSpPr>
          <p:cNvPr id="244738" name="Rectangle 2"/>
          <p:cNvSpPr>
            <a:spLocks noChangeArrowheads="1" noTextEdit="1"/>
          </p:cNvSpPr>
          <p:nvPr>
            <p:ph type="sldImg"/>
          </p:nvPr>
        </p:nvSpPr>
        <p:spPr>
          <a:xfrm>
            <a:off x="1584325" y="309563"/>
            <a:ext cx="3816350" cy="2862262"/>
          </a:xfrm>
          <a:ln/>
        </p:spPr>
      </p:sp>
      <p:sp>
        <p:nvSpPr>
          <p:cNvPr id="244739" name="Rectangle 3"/>
          <p:cNvSpPr>
            <a:spLocks noGrp="1" noChangeArrowheads="1"/>
          </p:cNvSpPr>
          <p:nvPr>
            <p:ph type="body" idx="1"/>
          </p:nvPr>
        </p:nvSpPr>
        <p:spPr>
          <a:xfrm>
            <a:off x="387350" y="3171825"/>
            <a:ext cx="6210300" cy="5414963"/>
          </a:xfrm>
        </p:spPr>
        <p:txBody>
          <a:bodyPr/>
          <a:lstStyle/>
          <a:p>
            <a:r>
              <a:rPr lang="en-US"/>
              <a:t>Instructor notes:</a:t>
            </a:r>
          </a:p>
          <a:p>
            <a:r>
              <a:rPr lang="en-US"/>
              <a:t>Throughout this briefing, the six themes will appear on the left side of each situation. Those themes that are illustrated by the particular situation will be highlighted. Try to understand how the theme applies in each situation.</a:t>
            </a:r>
          </a:p>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6CEAC7-4D34-434D-9810-DE7649DDE8F0}" type="slidenum">
              <a:rPr lang="en-US"/>
              <a:pPr/>
              <a:t>32</a:t>
            </a:fld>
            <a:endParaRPr lang="en-US"/>
          </a:p>
        </p:txBody>
      </p:sp>
      <p:sp>
        <p:nvSpPr>
          <p:cNvPr id="246786" name="Rectangle 2"/>
          <p:cNvSpPr>
            <a:spLocks noChangeArrowheads="1" noTextEdit="1"/>
          </p:cNvSpPr>
          <p:nvPr>
            <p:ph type="sldImg"/>
          </p:nvPr>
        </p:nvSpPr>
        <p:spPr>
          <a:xfrm>
            <a:off x="1584325" y="309563"/>
            <a:ext cx="3816350" cy="2862262"/>
          </a:xfrm>
          <a:ln/>
        </p:spPr>
      </p:sp>
      <p:sp>
        <p:nvSpPr>
          <p:cNvPr id="246787" name="Rectangle 3"/>
          <p:cNvSpPr>
            <a:spLocks noGrp="1" noChangeArrowheads="1"/>
          </p:cNvSpPr>
          <p:nvPr>
            <p:ph type="body" idx="1"/>
          </p:nvPr>
        </p:nvSpPr>
        <p:spPr>
          <a:xfrm>
            <a:off x="387350" y="3171825"/>
            <a:ext cx="6210300" cy="5414963"/>
          </a:xfrm>
        </p:spPr>
        <p:txBody>
          <a:bodyPr/>
          <a:lstStyle/>
          <a:p>
            <a:r>
              <a:rPr lang="en-US"/>
              <a:t>Imagine that you are a temporary-duty traveler to Riyadh, Saudi Arabia. You need to keep yourself safe and support the security of the U.S. forces command you are visiting.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004578-808A-4F78-8C4C-E8C625F8133E}" type="slidenum">
              <a:rPr lang="en-US"/>
              <a:pPr/>
              <a:t>33</a:t>
            </a:fld>
            <a:endParaRPr lang="en-US"/>
          </a:p>
        </p:txBody>
      </p:sp>
      <p:sp>
        <p:nvSpPr>
          <p:cNvPr id="248834" name="Rectangle 2"/>
          <p:cNvSpPr>
            <a:spLocks noChangeArrowheads="1" noTextEdit="1"/>
          </p:cNvSpPr>
          <p:nvPr>
            <p:ph type="sldImg"/>
          </p:nvPr>
        </p:nvSpPr>
        <p:spPr>
          <a:xfrm>
            <a:off x="1584325" y="309563"/>
            <a:ext cx="3816350" cy="2862262"/>
          </a:xfrm>
          <a:ln/>
        </p:spPr>
      </p:sp>
      <p:sp>
        <p:nvSpPr>
          <p:cNvPr id="248835" name="Rectangle 3"/>
          <p:cNvSpPr>
            <a:spLocks noGrp="1" noChangeArrowheads="1"/>
          </p:cNvSpPr>
          <p:nvPr>
            <p:ph type="body" idx="1"/>
          </p:nvPr>
        </p:nvSpPr>
        <p:spPr>
          <a:xfrm>
            <a:off x="387350" y="3171825"/>
            <a:ext cx="6210300" cy="5414963"/>
          </a:xfrm>
        </p:spPr>
        <p:txBody>
          <a:bodyPr/>
          <a:lstStyle/>
          <a:p>
            <a:r>
              <a:rPr lang="en-US">
                <a:solidFill>
                  <a:srgbClr val="99FF99"/>
                </a:solidFill>
                <a:cs typeface="Arial" charset="0"/>
              </a:rPr>
              <a:t>Do you remember the eight local security factors? Apply them to the Middle East in anticipation of your TDY trip.</a:t>
            </a:r>
          </a:p>
          <a:p>
            <a:endParaRPr lang="en-US">
              <a:solidFill>
                <a:srgbClr val="99FF99"/>
              </a:solidFill>
              <a:cs typeface="Arial" charset="0"/>
            </a:endParaRPr>
          </a:p>
          <a:p>
            <a:r>
              <a:rPr lang="en-US">
                <a:solidFill>
                  <a:srgbClr val="99FF99"/>
                </a:solidFill>
                <a:cs typeface="Arial" charset="0"/>
              </a:rPr>
              <a:t>When you are traveling or are stationed in the Middle East, you should be aware of the following trends:</a:t>
            </a:r>
            <a:br>
              <a:rPr lang="en-US">
                <a:solidFill>
                  <a:srgbClr val="99FF99"/>
                </a:solidFill>
                <a:cs typeface="Arial" charset="0"/>
              </a:rPr>
            </a:br>
            <a:r>
              <a:rPr lang="en-US">
                <a:solidFill>
                  <a:srgbClr val="99FF99"/>
                </a:solidFill>
                <a:cs typeface="Arial" charset="0"/>
              </a:rPr>
              <a:t/>
            </a:r>
            <a:br>
              <a:rPr lang="en-US">
                <a:solidFill>
                  <a:srgbClr val="99FF99"/>
                </a:solidFill>
                <a:cs typeface="Arial" charset="0"/>
              </a:rPr>
            </a:br>
            <a:r>
              <a:rPr lang="en-US">
                <a:solidFill>
                  <a:srgbClr val="99FF99"/>
                </a:solidFill>
                <a:cs typeface="Arial" charset="0"/>
              </a:rPr>
              <a:t>1. </a:t>
            </a:r>
            <a:r>
              <a:rPr lang="en-US" b="1">
                <a:solidFill>
                  <a:srgbClr val="99FF99"/>
                </a:solidFill>
                <a:cs typeface="Arial" charset="0"/>
              </a:rPr>
              <a:t>Threat groups?</a:t>
            </a:r>
            <a:r>
              <a:rPr lang="en-US">
                <a:solidFill>
                  <a:srgbClr val="99FF99"/>
                </a:solidFill>
                <a:cs typeface="Arial" charset="0"/>
              </a:rPr>
              <a:t> The Middle East is home to several established terrorist organizations.</a:t>
            </a:r>
            <a:br>
              <a:rPr lang="en-US">
                <a:solidFill>
                  <a:srgbClr val="99FF99"/>
                </a:solidFill>
                <a:cs typeface="Arial" charset="0"/>
              </a:rPr>
            </a:br>
            <a:endParaRPr lang="en-US">
              <a:solidFill>
                <a:srgbClr val="99FF99"/>
              </a:solidFill>
              <a:cs typeface="Arial" charset="0"/>
            </a:endParaRPr>
          </a:p>
          <a:p>
            <a:r>
              <a:rPr lang="en-US">
                <a:solidFill>
                  <a:srgbClr val="99FF99"/>
                </a:solidFill>
                <a:cs typeface="Arial" charset="0"/>
              </a:rPr>
              <a:t>2. </a:t>
            </a:r>
            <a:r>
              <a:rPr lang="en-US" b="1">
                <a:solidFill>
                  <a:srgbClr val="99FF99"/>
                </a:solidFill>
                <a:cs typeface="Arial" charset="0"/>
              </a:rPr>
              <a:t>Target American? </a:t>
            </a:r>
            <a:r>
              <a:rPr lang="en-US">
                <a:solidFill>
                  <a:srgbClr val="99FF99"/>
                </a:solidFill>
                <a:cs typeface="Arial" charset="0"/>
              </a:rPr>
              <a:t>American assets have been targeted many times.</a:t>
            </a:r>
            <a:br>
              <a:rPr lang="en-US">
                <a:solidFill>
                  <a:srgbClr val="99FF99"/>
                </a:solidFill>
                <a:cs typeface="Arial" charset="0"/>
              </a:rPr>
            </a:br>
            <a:endParaRPr lang="en-US">
              <a:solidFill>
                <a:srgbClr val="99FF99"/>
              </a:solidFill>
              <a:cs typeface="Arial" charset="0"/>
            </a:endParaRPr>
          </a:p>
          <a:p>
            <a:r>
              <a:rPr lang="en-US">
                <a:solidFill>
                  <a:srgbClr val="99FF99"/>
                </a:solidFill>
                <a:cs typeface="Arial" charset="0"/>
              </a:rPr>
              <a:t>3. </a:t>
            </a:r>
            <a:r>
              <a:rPr lang="en-US" b="1">
                <a:solidFill>
                  <a:srgbClr val="99FF99"/>
                </a:solidFill>
                <a:cs typeface="Arial" charset="0"/>
              </a:rPr>
              <a:t>Violence? </a:t>
            </a:r>
            <a:r>
              <a:rPr lang="en-US">
                <a:solidFill>
                  <a:srgbClr val="99FF99"/>
                </a:solidFill>
                <a:cs typeface="Arial" charset="0"/>
              </a:rPr>
              <a:t>There is a high likelihood of violent terrorist action in the Middle East.</a:t>
            </a:r>
            <a:br>
              <a:rPr lang="en-US">
                <a:solidFill>
                  <a:srgbClr val="99FF99"/>
                </a:solidFill>
                <a:cs typeface="Arial" charset="0"/>
              </a:rPr>
            </a:br>
            <a:endParaRPr lang="en-US">
              <a:solidFill>
                <a:srgbClr val="99FF99"/>
              </a:solidFill>
              <a:cs typeface="Arial" charset="0"/>
            </a:endParaRPr>
          </a:p>
          <a:p>
            <a:r>
              <a:rPr lang="en-US">
                <a:solidFill>
                  <a:srgbClr val="99FF99"/>
                </a:solidFill>
                <a:cs typeface="Arial" charset="0"/>
              </a:rPr>
              <a:t>4. </a:t>
            </a:r>
            <a:r>
              <a:rPr lang="en-US" b="1">
                <a:solidFill>
                  <a:srgbClr val="99FF99"/>
                </a:solidFill>
                <a:cs typeface="Arial" charset="0"/>
              </a:rPr>
              <a:t>Level of activity? </a:t>
            </a:r>
            <a:r>
              <a:rPr lang="en-US">
                <a:solidFill>
                  <a:srgbClr val="99FF99"/>
                </a:solidFill>
                <a:cs typeface="Arial" charset="0"/>
              </a:rPr>
              <a:t>You should review CIA and Department of State announcements concerning current terrorist activities in the Middle East.</a:t>
            </a:r>
            <a:br>
              <a:rPr lang="en-US">
                <a:solidFill>
                  <a:srgbClr val="99FF99"/>
                </a:solidFill>
                <a:cs typeface="Arial" charset="0"/>
              </a:rPr>
            </a:br>
            <a:endParaRPr lang="en-US">
              <a:solidFill>
                <a:srgbClr val="99FF99"/>
              </a:solidFill>
              <a:cs typeface="Arial" charset="0"/>
            </a:endParaRPr>
          </a:p>
          <a:p>
            <a:r>
              <a:rPr lang="en-US">
                <a:solidFill>
                  <a:srgbClr val="99FF99"/>
                </a:solidFill>
                <a:cs typeface="Arial" charset="0"/>
              </a:rPr>
              <a:t>5. </a:t>
            </a:r>
            <a:r>
              <a:rPr lang="en-US" b="1">
                <a:solidFill>
                  <a:srgbClr val="99FF99"/>
                </a:solidFill>
                <a:cs typeface="Arial" charset="0"/>
              </a:rPr>
              <a:t>Sophistication? </a:t>
            </a:r>
            <a:r>
              <a:rPr lang="en-US">
                <a:solidFill>
                  <a:srgbClr val="99FF99"/>
                </a:solidFill>
                <a:cs typeface="Arial" charset="0"/>
              </a:rPr>
              <a:t>Terrorist organizations in the Middle East have used highly planned attacks that are precisely targeted with extremely high explosive force. </a:t>
            </a:r>
            <a:br>
              <a:rPr lang="en-US">
                <a:solidFill>
                  <a:srgbClr val="99FF99"/>
                </a:solidFill>
                <a:cs typeface="Arial" charset="0"/>
              </a:rPr>
            </a:br>
            <a:endParaRPr lang="en-US">
              <a:solidFill>
                <a:srgbClr val="99FF99"/>
              </a:solidFill>
              <a:cs typeface="Arial" charset="0"/>
            </a:endParaRPr>
          </a:p>
          <a:p>
            <a:r>
              <a:rPr lang="en-US">
                <a:solidFill>
                  <a:srgbClr val="99FF99"/>
                </a:solidFill>
                <a:cs typeface="Arial" charset="0"/>
              </a:rPr>
              <a:t>6. </a:t>
            </a:r>
            <a:r>
              <a:rPr lang="en-US" b="1">
                <a:solidFill>
                  <a:srgbClr val="99FF99"/>
                </a:solidFill>
                <a:cs typeface="Arial" charset="0"/>
              </a:rPr>
              <a:t>Popular support? </a:t>
            </a:r>
            <a:r>
              <a:rPr lang="en-US">
                <a:solidFill>
                  <a:srgbClr val="99FF99"/>
                </a:solidFill>
                <a:cs typeface="Arial" charset="0"/>
              </a:rPr>
              <a:t>There is significant popular support for the political objectives and religious motivations behind anti-American terrorist attacks.</a:t>
            </a:r>
            <a:br>
              <a:rPr lang="en-US">
                <a:solidFill>
                  <a:srgbClr val="99FF99"/>
                </a:solidFill>
                <a:cs typeface="Arial" charset="0"/>
              </a:rPr>
            </a:br>
            <a:endParaRPr lang="en-US">
              <a:solidFill>
                <a:srgbClr val="99FF99"/>
              </a:solidFill>
              <a:cs typeface="Arial" charset="0"/>
            </a:endParaRPr>
          </a:p>
          <a:p>
            <a:r>
              <a:rPr lang="en-US">
                <a:solidFill>
                  <a:srgbClr val="99FF99"/>
                </a:solidFill>
                <a:cs typeface="Arial" charset="0"/>
              </a:rPr>
              <a:t>7. </a:t>
            </a:r>
            <a:r>
              <a:rPr lang="en-US" b="1">
                <a:solidFill>
                  <a:srgbClr val="99FF99"/>
                </a:solidFill>
                <a:cs typeface="Arial" charset="0"/>
              </a:rPr>
              <a:t>Predictable? </a:t>
            </a:r>
            <a:r>
              <a:rPr lang="en-US">
                <a:solidFill>
                  <a:srgbClr val="99FF99"/>
                </a:solidFill>
                <a:cs typeface="Arial" charset="0"/>
              </a:rPr>
              <a:t>Terrorists in the Middle East favor highly concentrated, large groups of U.S. service members but have targeted smaller targets as well.</a:t>
            </a:r>
            <a:br>
              <a:rPr lang="en-US">
                <a:solidFill>
                  <a:srgbClr val="99FF99"/>
                </a:solidFill>
                <a:cs typeface="Arial" charset="0"/>
              </a:rPr>
            </a:br>
            <a:endParaRPr lang="en-US">
              <a:solidFill>
                <a:srgbClr val="99FF99"/>
              </a:solidFill>
              <a:cs typeface="Arial" charset="0"/>
            </a:endParaRPr>
          </a:p>
          <a:p>
            <a:r>
              <a:rPr lang="en-US">
                <a:solidFill>
                  <a:srgbClr val="99FF99"/>
                </a:solidFill>
                <a:cs typeface="Arial" charset="0"/>
              </a:rPr>
              <a:t>8. </a:t>
            </a:r>
            <a:r>
              <a:rPr lang="en-US" b="1">
                <a:solidFill>
                  <a:srgbClr val="99FF99"/>
                </a:solidFill>
                <a:cs typeface="Arial" charset="0"/>
              </a:rPr>
              <a:t>Preferred tactics? </a:t>
            </a:r>
            <a:r>
              <a:rPr lang="en-US">
                <a:solidFill>
                  <a:srgbClr val="99FF99"/>
                </a:solidFill>
                <a:cs typeface="Arial" charset="0"/>
              </a:rPr>
              <a:t>Almost any tactic is plausible in the Middle East, although false alarm threats, personal attacks with firearms, and small-scale bombings are the most plausible.</a:t>
            </a:r>
            <a:endParaRPr lang="en-US"/>
          </a:p>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2ACB30-064D-4305-B442-F5084712F43E}" type="slidenum">
              <a:rPr lang="en-US"/>
              <a:pPr/>
              <a:t>34</a:t>
            </a:fld>
            <a:endParaRPr lang="en-US"/>
          </a:p>
        </p:txBody>
      </p:sp>
      <p:sp>
        <p:nvSpPr>
          <p:cNvPr id="250882" name="Rectangle 2"/>
          <p:cNvSpPr>
            <a:spLocks noChangeArrowheads="1" noTextEdit="1"/>
          </p:cNvSpPr>
          <p:nvPr>
            <p:ph type="sldImg"/>
          </p:nvPr>
        </p:nvSpPr>
        <p:spPr>
          <a:xfrm>
            <a:off x="1584325" y="309563"/>
            <a:ext cx="3816350" cy="2862262"/>
          </a:xfrm>
          <a:ln/>
        </p:spPr>
      </p:sp>
      <p:sp>
        <p:nvSpPr>
          <p:cNvPr id="250883" name="Rectangle 3"/>
          <p:cNvSpPr>
            <a:spLocks noGrp="1" noChangeArrowheads="1"/>
          </p:cNvSpPr>
          <p:nvPr>
            <p:ph type="body" idx="1"/>
          </p:nvPr>
        </p:nvSpPr>
        <p:spPr>
          <a:xfrm>
            <a:off x="387350" y="3171825"/>
            <a:ext cx="6210300" cy="5414963"/>
          </a:xfrm>
        </p:spPr>
        <p:txBody>
          <a:bodyPr/>
          <a:lstStyle/>
          <a:p>
            <a:r>
              <a:rPr lang="en-US"/>
              <a:t>The first situation we will examine is air travel.</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8AF1B9-81F2-4D57-B8F1-062FC8D5FCAD}" type="slidenum">
              <a:rPr lang="en-US"/>
              <a:pPr/>
              <a:t>35</a:t>
            </a:fld>
            <a:endParaRPr lang="en-US"/>
          </a:p>
        </p:txBody>
      </p:sp>
      <p:sp>
        <p:nvSpPr>
          <p:cNvPr id="252930" name="Rectangle 2"/>
          <p:cNvSpPr>
            <a:spLocks noChangeArrowheads="1" noTextEdit="1"/>
          </p:cNvSpPr>
          <p:nvPr>
            <p:ph type="sldImg"/>
          </p:nvPr>
        </p:nvSpPr>
        <p:spPr>
          <a:xfrm>
            <a:off x="1584325" y="309563"/>
            <a:ext cx="3816350" cy="2862262"/>
          </a:xfrm>
          <a:ln/>
        </p:spPr>
      </p:sp>
      <p:sp>
        <p:nvSpPr>
          <p:cNvPr id="252931" name="Rectangle 3"/>
          <p:cNvSpPr>
            <a:spLocks noGrp="1" noChangeArrowheads="1"/>
          </p:cNvSpPr>
          <p:nvPr>
            <p:ph type="body" idx="1"/>
          </p:nvPr>
        </p:nvSpPr>
        <p:spPr>
          <a:xfrm>
            <a:off x="387350" y="3171825"/>
            <a:ext cx="6210300" cy="5414963"/>
          </a:xfrm>
        </p:spPr>
        <p:txBody>
          <a:bodyPr/>
          <a:lstStyle/>
          <a:p>
            <a:r>
              <a:rPr lang="en-US"/>
              <a:t>These are the specific situations and decisions we will examine.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4D2B12-545B-422F-8A05-2F828F4D49A2}" type="slidenum">
              <a:rPr lang="en-US"/>
              <a:pPr/>
              <a:t>36</a:t>
            </a:fld>
            <a:endParaRPr lang="en-US"/>
          </a:p>
        </p:txBody>
      </p:sp>
      <p:sp>
        <p:nvSpPr>
          <p:cNvPr id="254978" name="Rectangle 2"/>
          <p:cNvSpPr>
            <a:spLocks noChangeArrowheads="1" noTextEdit="1"/>
          </p:cNvSpPr>
          <p:nvPr>
            <p:ph type="sldImg"/>
          </p:nvPr>
        </p:nvSpPr>
        <p:spPr>
          <a:xfrm>
            <a:off x="1584325" y="309563"/>
            <a:ext cx="3816350" cy="2862262"/>
          </a:xfrm>
          <a:ln/>
        </p:spPr>
      </p:sp>
      <p:sp>
        <p:nvSpPr>
          <p:cNvPr id="254979"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Times New Roman" pitchFamily="18" charset="0"/>
              </a:rPr>
              <a:t>You will travel to an operating base in Riyadh, Saudi Arabia for a brief temporary duty.  Be careful since there is a history of violence in the Middle East.  What is a good first step to take in preparation?</a:t>
            </a:r>
            <a:endParaRPr lang="en-US">
              <a:solidFill>
                <a:srgbClr val="99FF99"/>
              </a:solidFill>
              <a:cs typeface="Arial" charset="0"/>
            </a:endParaRPr>
          </a:p>
          <a:p>
            <a:pPr marL="228600" indent="-228600"/>
            <a:endParaRPr lang="en-US">
              <a:solidFill>
                <a:srgbClr val="99FF99"/>
              </a:solidFill>
              <a:cs typeface="Arial" charset="0"/>
            </a:endParaRPr>
          </a:p>
          <a:p>
            <a:pPr marL="228600" indent="-228600"/>
            <a:r>
              <a:rPr lang="en-US" b="1">
                <a:solidFill>
                  <a:srgbClr val="99FF99"/>
                </a:solidFill>
                <a:cs typeface="Arial" charset="0"/>
              </a:rPr>
              <a:t>Questions and answers: Option 1) is the correct answer.</a:t>
            </a:r>
          </a:p>
          <a:p>
            <a:pPr marL="228600" indent="-228600"/>
            <a:endParaRPr lang="en-US" b="1"/>
          </a:p>
          <a:p>
            <a:pPr marL="228600" indent="-228600"/>
            <a:r>
              <a:rPr lang="en-US">
                <a:cs typeface="Arial" charset="0"/>
              </a:rPr>
              <a:t>1. Ask your unit intelligence officer for current threat information for Saudi Arabia and the Middle East.  Also, read the current State Department Travel Advisory and Country Fact Sheet on the Internet.</a:t>
            </a:r>
            <a:endParaRPr lang="en-US"/>
          </a:p>
          <a:p>
            <a:pPr marL="228600" indent="-228600"/>
            <a:r>
              <a:rPr lang="en-US" b="1">
                <a:solidFill>
                  <a:srgbClr val="99FF99"/>
                </a:solidFill>
                <a:cs typeface="Arial" charset="0"/>
              </a:rPr>
              <a:t>The correct choice is to visit your unit intelligence officer to get current threat information for Saudi Arabia and the Middle East.  Specifically, ask about the presence of threat groups, and their tactics, level of activity, and attitude toward Americans.  You can also read official information about the area from the State Department and CIA.  These efforts will help focus your protective measures when you get there.</a:t>
            </a:r>
            <a:endParaRPr lang="en-US" b="1"/>
          </a:p>
          <a:p>
            <a:pPr marL="228600" indent="-228600"/>
            <a:endParaRPr lang="en-US" b="1"/>
          </a:p>
          <a:p>
            <a:pPr marL="228600" indent="-228600"/>
            <a:r>
              <a:rPr lang="en-US">
                <a:cs typeface="Arial" charset="0"/>
              </a:rPr>
              <a:t>2. Call the Saudi Embassy in Washington, DC to ask for information on their country.</a:t>
            </a:r>
            <a:endParaRPr lang="en-US"/>
          </a:p>
          <a:p>
            <a:pPr marL="228600" indent="-228600"/>
            <a:r>
              <a:rPr lang="en-US" b="1">
                <a:solidFill>
                  <a:srgbClr val="FB9F4D"/>
                </a:solidFill>
                <a:cs typeface="Arial" charset="0"/>
              </a:rPr>
              <a:t>Any effort to learn more about the general environment in Saudi Arabia is good, but you should rely primarily on official US Government sources of information</a:t>
            </a:r>
            <a:r>
              <a:rPr lang="en-US">
                <a:solidFill>
                  <a:srgbClr val="99FF99"/>
                </a:solidFill>
                <a:cs typeface="Arial" charset="0"/>
              </a:rPr>
              <a:t>.</a:t>
            </a:r>
          </a:p>
          <a:p>
            <a:pPr marL="228600" indent="-228600"/>
            <a:endParaRPr lang="en-US">
              <a:solidFill>
                <a:srgbClr val="99FF99"/>
              </a:solidFill>
              <a:cs typeface="Arial" charset="0"/>
            </a:endParaRPr>
          </a:p>
          <a:p>
            <a:pPr marL="228600" indent="-228600"/>
            <a:r>
              <a:rPr lang="en-US"/>
              <a:t>3. </a:t>
            </a:r>
            <a:r>
              <a:rPr lang="en-US">
                <a:cs typeface="Times New Roman" pitchFamily="18" charset="0"/>
              </a:rPr>
              <a:t>Call the State Department to try to learn more about Saudi history and customs.  Also, read the current State Department Travel Advisory and Country Fact Sheet on the Internet.</a:t>
            </a:r>
            <a:endParaRPr lang="en-US"/>
          </a:p>
          <a:p>
            <a:pPr marL="228600" indent="-228600"/>
            <a:r>
              <a:rPr lang="en-US" b="1">
                <a:solidFill>
                  <a:srgbClr val="FB9F4D"/>
                </a:solidFill>
                <a:cs typeface="Arial" charset="0"/>
              </a:rPr>
              <a:t>Any effort to learn more about the general situation is good, but you need to seek information specifically about threat groups and their intentions.</a:t>
            </a:r>
            <a:r>
              <a:rPr lang="en-US">
                <a:solidFill>
                  <a:srgbClr val="99FF99"/>
                </a:solidFill>
                <a:cs typeface="Arial" charset="0"/>
              </a:rPr>
              <a:t> </a:t>
            </a:r>
            <a:endParaRPr lang="en-US"/>
          </a:p>
          <a:p>
            <a:pPr marL="228600" indent="-228600"/>
            <a:endParaRPr lang="en-US"/>
          </a:p>
          <a:p>
            <a:pPr marL="228600" indent="-228600"/>
            <a:r>
              <a:rPr lang="en-US"/>
              <a:t>This situation illustrates the importance of the antiterrorism themes of planning and awareness. You should plan your travel and anticipate the situations you will face. If you wait until you are there, it will be too late to make preparations.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AFEE5E-C641-4CD5-8F36-C7545DF9B03C}" type="slidenum">
              <a:rPr lang="en-US"/>
              <a:pPr/>
              <a:t>37</a:t>
            </a:fld>
            <a:endParaRPr lang="en-US"/>
          </a:p>
        </p:txBody>
      </p:sp>
      <p:sp>
        <p:nvSpPr>
          <p:cNvPr id="257026" name="Rectangle 2"/>
          <p:cNvSpPr>
            <a:spLocks noChangeArrowheads="1" noTextEdit="1"/>
          </p:cNvSpPr>
          <p:nvPr>
            <p:ph type="sldImg"/>
          </p:nvPr>
        </p:nvSpPr>
        <p:spPr>
          <a:xfrm>
            <a:off x="1584325" y="309563"/>
            <a:ext cx="3816350" cy="2862262"/>
          </a:xfrm>
          <a:ln/>
        </p:spPr>
      </p:sp>
      <p:sp>
        <p:nvSpPr>
          <p:cNvPr id="257027"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Times New Roman" pitchFamily="18" charset="0"/>
              </a:rPr>
              <a:t>The travel agent offers you three routes from New York to Riyadh and you know you want to avoid high threat areas.  Which of the following itineraries do you select?</a:t>
            </a:r>
          </a:p>
          <a:p>
            <a:pPr marL="228600" indent="-228600"/>
            <a:endParaRPr lang="en-US">
              <a:solidFill>
                <a:srgbClr val="99FF99"/>
              </a:solidFill>
              <a:cs typeface="Arial" charset="0"/>
            </a:endParaRPr>
          </a:p>
          <a:p>
            <a:pPr marL="228600" indent="-228600"/>
            <a:r>
              <a:rPr lang="en-US" b="1">
                <a:solidFill>
                  <a:srgbClr val="99FF99"/>
                </a:solidFill>
                <a:cs typeface="Arial" charset="0"/>
              </a:rPr>
              <a:t>Questions and answers: Option 1) is the correct answer.</a:t>
            </a:r>
          </a:p>
          <a:p>
            <a:pPr marL="228600" indent="-228600"/>
            <a:endParaRPr lang="en-US" b="1"/>
          </a:p>
          <a:p>
            <a:pPr marL="228600" indent="-228600">
              <a:buFontTx/>
              <a:buAutoNum type="arabicPeriod"/>
            </a:pPr>
            <a:r>
              <a:rPr lang="en-US"/>
              <a:t>Connect with a two-hour layover in Frankfurt, Germany.</a:t>
            </a:r>
          </a:p>
          <a:p>
            <a:pPr marL="228600" indent="-228600"/>
            <a:r>
              <a:rPr lang="en-US" b="1">
                <a:solidFill>
                  <a:srgbClr val="99FF99"/>
                </a:solidFill>
                <a:cs typeface="Arial" charset="0"/>
              </a:rPr>
              <a:t>The best choice is a two-hour layover in Frankfurt, Germany.  You should choose an itinerary on US carriers, when possible, and select foreign carriers and connecting airports known for superior security.  Also consider the airports from which your connecting flights originate.  Shorter layover times reduce your window of vulnerability in foreign locations.  DoD travelers may have limited choices in official travel, but you should consider these security issues in your personal travel and raise security concerns when someone else is planning your official itinerary.</a:t>
            </a:r>
            <a:r>
              <a:rPr lang="en-US">
                <a:solidFill>
                  <a:srgbClr val="99FF99"/>
                </a:solidFill>
                <a:cs typeface="Arial" charset="0"/>
              </a:rPr>
              <a:t> </a:t>
            </a:r>
          </a:p>
          <a:p>
            <a:pPr marL="228600" indent="-228600"/>
            <a:endParaRPr lang="en-US"/>
          </a:p>
          <a:p>
            <a:pPr marL="228600" indent="-228600"/>
            <a:r>
              <a:rPr lang="en-US">
                <a:cs typeface="Arial" charset="0"/>
              </a:rPr>
              <a:t>2. Connect with a one-hour layover in Amman, Jordan.</a:t>
            </a:r>
          </a:p>
          <a:p>
            <a:pPr marL="228600" indent="-228600"/>
            <a:r>
              <a:rPr lang="en-US" b="1">
                <a:solidFill>
                  <a:srgbClr val="FB9F4D"/>
                </a:solidFill>
                <a:cs typeface="Arial" charset="0"/>
              </a:rPr>
              <a:t>You chose to connect through Amman, Jordan with a one-hour layover. This is not the best choice even though the connection is shorter, because the connecting airport is in the Middle East and may expose you to unnecessary risk. </a:t>
            </a:r>
            <a:endParaRPr lang="en-US">
              <a:cs typeface="Arial" charset="0"/>
            </a:endParaRPr>
          </a:p>
          <a:p>
            <a:pPr marL="228600" indent="-228600"/>
            <a:endParaRPr lang="en-US"/>
          </a:p>
          <a:p>
            <a:pPr marL="228600" indent="-228600"/>
            <a:r>
              <a:rPr lang="en-US">
                <a:cs typeface="Arial" charset="0"/>
              </a:rPr>
              <a:t>3. Connect with a four-hour layover in Frankfurt, Germany.</a:t>
            </a:r>
          </a:p>
          <a:p>
            <a:pPr marL="228600" indent="-228600"/>
            <a:r>
              <a:rPr lang="en-US" b="1">
                <a:solidFill>
                  <a:srgbClr val="FB9F4D"/>
                </a:solidFill>
                <a:cs typeface="Arial" charset="0"/>
              </a:rPr>
              <a:t>You chose to connect with a four-hour layover in Frankfurt, Germany.  This is not best because a shorter layover was available. </a:t>
            </a:r>
          </a:p>
          <a:p>
            <a:pPr marL="228600" indent="-228600"/>
            <a:endParaRPr lang="en-US">
              <a:solidFill>
                <a:srgbClr val="FB9F4D"/>
              </a:solidFill>
              <a:cs typeface="Arial" charset="0"/>
            </a:endParaRPr>
          </a:p>
          <a:p>
            <a:pPr marL="228600" indent="-228600"/>
            <a:r>
              <a:rPr lang="en-US">
                <a:solidFill>
                  <a:srgbClr val="FB9F4D"/>
                </a:solidFill>
                <a:cs typeface="Arial" charset="0"/>
              </a:rPr>
              <a:t>This situation illustrates the themes of being anonymous, planning and access control. By choosing more secure airport locations for layovers, you minimize your exposure to dangerous situations. In other words, good airport security provides access controls that protect you from potential violence. The idea of anonymity, or blending in, is illustrated by purchasing tickets in advance. In this way, you would spend less time in a waiting line, possibly revealing your military association.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E7F225-44C1-4EF3-83CC-036E1A97DF03}" type="slidenum">
              <a:rPr lang="en-US"/>
              <a:pPr/>
              <a:t>38</a:t>
            </a:fld>
            <a:endParaRPr lang="en-US"/>
          </a:p>
        </p:txBody>
      </p:sp>
      <p:sp>
        <p:nvSpPr>
          <p:cNvPr id="455682" name="Rectangle 2"/>
          <p:cNvSpPr>
            <a:spLocks noChangeArrowheads="1" noTextEdit="1"/>
          </p:cNvSpPr>
          <p:nvPr>
            <p:ph type="sldImg"/>
          </p:nvPr>
        </p:nvSpPr>
        <p:spPr>
          <a:xfrm>
            <a:off x="1508125" y="309563"/>
            <a:ext cx="4125913" cy="3094037"/>
          </a:xfrm>
          <a:ln/>
        </p:spPr>
      </p:sp>
      <p:sp>
        <p:nvSpPr>
          <p:cNvPr id="455683" name="Rectangle 3"/>
          <p:cNvSpPr>
            <a:spLocks noGrp="1" noChangeArrowheads="1"/>
          </p:cNvSpPr>
          <p:nvPr>
            <p:ph type="body" idx="1"/>
          </p:nvPr>
        </p:nvSpPr>
        <p:spPr>
          <a:xfrm>
            <a:off x="311150" y="3403600"/>
            <a:ext cx="6362700" cy="5183188"/>
          </a:xfrm>
        </p:spPr>
        <p:txBody>
          <a:bodyPr/>
          <a:lstStyle/>
          <a:p>
            <a:r>
              <a:rPr lang="en-US" sz="900" b="1"/>
              <a:t>Instructor narrative</a:t>
            </a:r>
          </a:p>
          <a:p>
            <a:r>
              <a:rPr lang="en-US" sz="900">
                <a:cs typeface="Arial" charset="0"/>
              </a:rPr>
              <a:t>You are wisely pre-purchasing your ticket to avoid lines at the airport. You remember your commander’s instructions when the travel agent asks for your seat preference. Choose your seat. </a:t>
            </a:r>
            <a:endParaRPr lang="en-US" sz="900"/>
          </a:p>
          <a:p>
            <a:endParaRPr lang="en-US" sz="900" b="1">
              <a:cs typeface="Arial" charset="0"/>
            </a:endParaRPr>
          </a:p>
          <a:p>
            <a:r>
              <a:rPr lang="en-US" sz="900" b="1">
                <a:cs typeface="Arial" charset="0"/>
              </a:rPr>
              <a:t>Questions and answers: Option 2 is the correct answer.</a:t>
            </a:r>
          </a:p>
          <a:p>
            <a:endParaRPr lang="en-US" sz="900" b="1"/>
          </a:p>
          <a:p>
            <a:pPr>
              <a:buFontTx/>
              <a:buAutoNum type="arabicParenR"/>
            </a:pPr>
            <a:r>
              <a:rPr lang="en-US" sz="900"/>
              <a:t> Middle seat, rear of the aircraft.</a:t>
            </a:r>
          </a:p>
          <a:p>
            <a:r>
              <a:rPr lang="en-US" sz="900" b="1">
                <a:solidFill>
                  <a:srgbClr val="FB9F4D"/>
                </a:solidFill>
                <a:cs typeface="Arial" charset="0"/>
              </a:rPr>
              <a:t>A middle seat in the rear of the aircraft is not the best choice. A terrorist skyjacker is likely to stand at the very rear or very front of the passenger compartment to control the passengers. By sitting in the rear or on the aisle you are more accessible to the skyjackers and might be singled out.</a:t>
            </a:r>
            <a:r>
              <a:rPr lang="en-US" sz="900" b="1">
                <a:solidFill>
                  <a:srgbClr val="99FF99"/>
                </a:solidFill>
                <a:cs typeface="Arial" charset="0"/>
              </a:rPr>
              <a:t> </a:t>
            </a:r>
            <a:endParaRPr lang="en-US" sz="900" b="1"/>
          </a:p>
          <a:p>
            <a:endParaRPr lang="en-US" sz="900" b="1"/>
          </a:p>
          <a:p>
            <a:r>
              <a:rPr lang="en-US" sz="900">
                <a:cs typeface="Arial" charset="0"/>
              </a:rPr>
              <a:t>2) Window seat, middle of the aircraft.</a:t>
            </a:r>
          </a:p>
          <a:p>
            <a:r>
              <a:rPr lang="en-US" sz="900" b="1">
                <a:cs typeface="Arial" charset="0"/>
              </a:rPr>
              <a:t>This is the correct choice because you are in a location that is not easily accessible, and it will allow you to blend in with the rest of the passengers. </a:t>
            </a:r>
          </a:p>
          <a:p>
            <a:endParaRPr lang="en-US" sz="900" b="1">
              <a:cs typeface="Arial" charset="0"/>
            </a:endParaRPr>
          </a:p>
          <a:p>
            <a:r>
              <a:rPr lang="en-US" sz="900">
                <a:cs typeface="Arial" charset="0"/>
              </a:rPr>
              <a:t>3) Aisle seat, front of the aircraft.</a:t>
            </a:r>
          </a:p>
          <a:p>
            <a:r>
              <a:rPr lang="en-US" sz="900" b="1">
                <a:solidFill>
                  <a:srgbClr val="FB9F4D"/>
                </a:solidFill>
                <a:cs typeface="Arial" charset="0"/>
              </a:rPr>
              <a:t>An aisle seat in the front of the aircraft is not the best choice. A terrorist skyjacker is likely to stand at the very front or very rear of the passenger compartment to control the passengers. By sitting up front or on the aisle you are more accessible to the skyjackers and might be singled out.</a:t>
            </a:r>
            <a:r>
              <a:rPr lang="en-US" sz="900">
                <a:solidFill>
                  <a:srgbClr val="99FF99"/>
                </a:solidFill>
                <a:cs typeface="Arial" charset="0"/>
              </a:rPr>
              <a:t> </a:t>
            </a:r>
          </a:p>
          <a:p>
            <a:endParaRPr lang="en-US" sz="900">
              <a:cs typeface="Arial" charset="0"/>
            </a:endParaRPr>
          </a:p>
          <a:p>
            <a:r>
              <a:rPr lang="en-US" sz="900">
                <a:cs typeface="Arial" charset="0"/>
              </a:rPr>
              <a:t>This situation demonstrates the principles of being anonymous, planning ahead and controlling access. Choosing a seat that is not on the aisle allows you to better blend in with other passengers.  Whenever possible, one should plan ahead and try to pre-purchase airline tickets and make seat reservations that reduce their exposure in a terrorist incident.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294423-2052-4570-AEFF-A336F549D983}" type="slidenum">
              <a:rPr lang="en-US"/>
              <a:pPr/>
              <a:t>39</a:t>
            </a:fld>
            <a:endParaRPr lang="en-US"/>
          </a:p>
        </p:txBody>
      </p:sp>
      <p:sp>
        <p:nvSpPr>
          <p:cNvPr id="457730" name="Rectangle 2"/>
          <p:cNvSpPr>
            <a:spLocks noChangeArrowheads="1" noTextEdit="1"/>
          </p:cNvSpPr>
          <p:nvPr>
            <p:ph type="sldImg"/>
          </p:nvPr>
        </p:nvSpPr>
        <p:spPr>
          <a:xfrm>
            <a:off x="1508125" y="309563"/>
            <a:ext cx="4125913" cy="3094037"/>
          </a:xfrm>
          <a:ln/>
        </p:spPr>
      </p:sp>
      <p:sp>
        <p:nvSpPr>
          <p:cNvPr id="457731"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cs typeface="Arial" charset="0"/>
              </a:rPr>
              <a:t>You have many choices to make as you prepare for the trip. You start to pack necessary items. Which do you choose? </a:t>
            </a:r>
          </a:p>
          <a:p>
            <a:endParaRPr lang="en-US" b="1">
              <a:cs typeface="Arial" charset="0"/>
            </a:endParaRPr>
          </a:p>
          <a:p>
            <a:r>
              <a:rPr lang="en-US" b="1">
                <a:cs typeface="Arial" charset="0"/>
              </a:rPr>
              <a:t>Questions and answers: Option 2 is the correct answer.</a:t>
            </a:r>
          </a:p>
          <a:p>
            <a:endParaRPr lang="en-US" b="1"/>
          </a:p>
          <a:p>
            <a:r>
              <a:rPr lang="en-US"/>
              <a:t>1) Pack a military duffel bag and wear your uniform.</a:t>
            </a:r>
          </a:p>
          <a:p>
            <a:r>
              <a:rPr lang="en-US" b="1">
                <a:cs typeface="Arial" charset="0"/>
              </a:rPr>
              <a:t>This is the wrong choice. You chose to bring military gear, and even though this might act as a deterrent against personal attacks, you have increased the likelihood of your being a target by association with the U.S. military. </a:t>
            </a:r>
          </a:p>
          <a:p>
            <a:endParaRPr lang="en-US"/>
          </a:p>
          <a:p>
            <a:r>
              <a:rPr lang="en-US"/>
              <a:t>2) Use a standard civilian suitcase and wear plain clothing.</a:t>
            </a:r>
          </a:p>
          <a:p>
            <a:r>
              <a:rPr lang="en-US" b="1">
                <a:cs typeface="Arial" charset="0"/>
              </a:rPr>
              <a:t>The correct choice is to wear civilian clothing and bring civilian baggage that looks unremarkable so that you do not stand out among other travelers. Remember to a plan ahead and be anonymous.</a:t>
            </a:r>
          </a:p>
          <a:p>
            <a:endParaRPr lang="en-US" b="1">
              <a:cs typeface="Arial" charset="0"/>
            </a:endParaRPr>
          </a:p>
          <a:p>
            <a:r>
              <a:rPr lang="en-US">
                <a:cs typeface="Arial" charset="0"/>
              </a:rPr>
              <a:t>3) Use an oversized suitcase with a </a:t>
            </a:r>
            <a:r>
              <a:rPr lang="en-US">
                <a:latin typeface="Times New Roman"/>
                <a:cs typeface="Arial" charset="0"/>
              </a:rPr>
              <a:t>“</a:t>
            </a:r>
            <a:r>
              <a:rPr lang="en-US">
                <a:cs typeface="Arial" charset="0"/>
              </a:rPr>
              <a:t>U.S. Government</a:t>
            </a:r>
            <a:r>
              <a:rPr lang="en-US">
                <a:latin typeface="Times New Roman"/>
                <a:cs typeface="Arial" charset="0"/>
              </a:rPr>
              <a:t>”</a:t>
            </a:r>
            <a:r>
              <a:rPr lang="en-US">
                <a:cs typeface="Arial" charset="0"/>
              </a:rPr>
              <a:t> label and wear your uniform to the airport.</a:t>
            </a:r>
            <a:endParaRPr lang="en-US"/>
          </a:p>
          <a:p>
            <a:r>
              <a:rPr lang="en-US" b="1">
                <a:cs typeface="Arial" charset="0"/>
              </a:rPr>
              <a:t>Wearing clothes and carrying baggage that clearly identify you as American enhances the likelihood of your being a target by association with the United States.</a:t>
            </a:r>
            <a:endParaRPr lang="en-US">
              <a:cs typeface="Arial" charset="0"/>
            </a:endParaRPr>
          </a:p>
          <a:p>
            <a:pPr>
              <a:buFontTx/>
              <a:buChar char="•"/>
            </a:pPr>
            <a:endParaRPr lang="en-US"/>
          </a:p>
          <a:p>
            <a:r>
              <a:rPr lang="en-US"/>
              <a:t>This situation demonstrates the principals of being anonymous and planning ahead.  Whenever possible, while traveling, one should wear casual clothing that will blend in with the clothing of those around you, not wearing anything that identifies you as an DoD Service Member.  Always plan ahead and decide what clothing you should take while traveling that reduces your vulnerability.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58CAA1-F81E-422D-A476-CC99207FE097}" type="slidenum">
              <a:rPr lang="en-US"/>
              <a:pPr/>
              <a:t>4</a:t>
            </a:fld>
            <a:endParaRPr lang="en-US"/>
          </a:p>
        </p:txBody>
      </p:sp>
      <p:sp>
        <p:nvSpPr>
          <p:cNvPr id="527362" name="Rectangle 2"/>
          <p:cNvSpPr>
            <a:spLocks noChangeArrowheads="1" noTextEdit="1"/>
          </p:cNvSpPr>
          <p:nvPr>
            <p:ph type="sldImg"/>
          </p:nvPr>
        </p:nvSpPr>
        <p:spPr>
          <a:xfrm>
            <a:off x="1531938" y="309563"/>
            <a:ext cx="3921125" cy="2940050"/>
          </a:xfrm>
          <a:ln/>
        </p:spPr>
      </p:sp>
      <p:sp>
        <p:nvSpPr>
          <p:cNvPr id="527363" name="Rectangle 3"/>
          <p:cNvSpPr>
            <a:spLocks noGrp="1" noChangeArrowheads="1"/>
          </p:cNvSpPr>
          <p:nvPr>
            <p:ph type="body" idx="1"/>
          </p:nvPr>
        </p:nvSpPr>
        <p:spPr/>
        <p:txBody>
          <a:bodyPr/>
          <a:lstStyle/>
          <a:p>
            <a:r>
              <a:rPr lang="en-US"/>
              <a:t>The Chairman of the Joint Chiefs of Staff has expressed his personal concern about terrorism and the protection of U.S. troops and the personnel that support them.</a:t>
            </a:r>
          </a:p>
          <a:p>
            <a:endParaRPr lang="en-US"/>
          </a:p>
          <a:p>
            <a:r>
              <a:rPr lang="en-US"/>
              <a:t>QUOTE:</a:t>
            </a:r>
          </a:p>
          <a:p>
            <a:endParaRPr lang="en-US">
              <a:solidFill>
                <a:srgbClr val="524439"/>
              </a:solidFill>
              <a:cs typeface="Arial" charset="0"/>
            </a:endParaRPr>
          </a:p>
          <a:p>
            <a:r>
              <a:rPr lang="en-US">
                <a:solidFill>
                  <a:srgbClr val="524439"/>
                </a:solidFill>
                <a:cs typeface="Arial" charset="0"/>
              </a:rPr>
              <a:t>“Hello, I’m General Dick Myers.  We’ve learned through tragedies such as the horrific attacks of 11 September 2001, that terrorists are indiscriminate in their actions, not only against our great Nation, but also against peaceful and innocent people throughout the world. In my time in uniform, I’ve never seen a more serious threat to our national security and our way of life.</a:t>
            </a:r>
            <a:br>
              <a:rPr lang="en-US">
                <a:solidFill>
                  <a:srgbClr val="524439"/>
                </a:solidFill>
                <a:cs typeface="Arial" charset="0"/>
              </a:rPr>
            </a:br>
            <a:r>
              <a:rPr lang="en-US">
                <a:solidFill>
                  <a:srgbClr val="524439"/>
                </a:solidFill>
                <a:cs typeface="Arial" charset="0"/>
              </a:rPr>
              <a:t/>
            </a:r>
            <a:br>
              <a:rPr lang="en-US">
                <a:solidFill>
                  <a:srgbClr val="524439"/>
                </a:solidFill>
                <a:cs typeface="Arial" charset="0"/>
              </a:rPr>
            </a:br>
            <a:r>
              <a:rPr lang="en-US">
                <a:solidFill>
                  <a:srgbClr val="524439"/>
                </a:solidFill>
                <a:cs typeface="Arial" charset="0"/>
              </a:rPr>
              <a:t>Thus, my number 1 priority is to win the Global War On Terrorism. America is taking the war to the enemy, in Afghanistan and elsewhere around the world, but this war must be fought on many levels. Probably the most important thing that you can do to help in this fight is to ensure your own personal safety. Although the main targets in this war are the international terrorist networks that threaten regional and world security, you must be aware of other threats that may exist in the area where you’re stationed.</a:t>
            </a:r>
            <a:br>
              <a:rPr lang="en-US">
                <a:solidFill>
                  <a:srgbClr val="524439"/>
                </a:solidFill>
                <a:cs typeface="Arial" charset="0"/>
              </a:rPr>
            </a:br>
            <a:endParaRPr lang="en-US">
              <a:solidFill>
                <a:srgbClr val="524439"/>
              </a:solidFill>
              <a:cs typeface="Arial" charset="0"/>
            </a:endParaRPr>
          </a:p>
          <a:p>
            <a:r>
              <a:rPr lang="en-US">
                <a:solidFill>
                  <a:srgbClr val="524439"/>
                </a:solidFill>
                <a:cs typeface="Arial" charset="0"/>
              </a:rPr>
              <a:t>Be alert to the threat of terrorism. Be aware of your surroundings. Report unusual or suspicious activity to the authorities. Pay attention to the details of the antiterrorism briefings you receive and make security a part of your routine. Taking the necessary precautions not only increases your own personal security, but also contributes to security of your family, your colleagues, your unit, and your installation or activity.</a:t>
            </a:r>
            <a:br>
              <a:rPr lang="en-US">
                <a:solidFill>
                  <a:srgbClr val="524439"/>
                </a:solidFill>
                <a:cs typeface="Arial" charset="0"/>
              </a:rPr>
            </a:br>
            <a:r>
              <a:rPr lang="en-US">
                <a:solidFill>
                  <a:srgbClr val="524439"/>
                </a:solidFill>
                <a:cs typeface="Arial" charset="0"/>
              </a:rPr>
              <a:t/>
            </a:r>
            <a:br>
              <a:rPr lang="en-US">
                <a:solidFill>
                  <a:srgbClr val="524439"/>
                </a:solidFill>
                <a:cs typeface="Arial" charset="0"/>
              </a:rPr>
            </a:br>
            <a:r>
              <a:rPr lang="en-US">
                <a:solidFill>
                  <a:srgbClr val="524439"/>
                </a:solidFill>
                <a:cs typeface="Arial" charset="0"/>
              </a:rPr>
              <a:t>As President Bush has said, dealing with terrorists will take patience and persistence. The members of these terrorist networks are patient and cunning. They will wait to see if you let your guard down or settle into patterns of predictable behavior. Avoid becoming a tempting target. I need you to do this, so that we may continue to take the fight to the enemy, defending America and our freedoms.”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4A0761-5996-409C-9E92-8B96098E2CF7}" type="slidenum">
              <a:rPr lang="en-US"/>
              <a:pPr/>
              <a:t>40</a:t>
            </a:fld>
            <a:endParaRPr lang="en-US"/>
          </a:p>
        </p:txBody>
      </p:sp>
      <p:sp>
        <p:nvSpPr>
          <p:cNvPr id="263170" name="Rectangle 2"/>
          <p:cNvSpPr>
            <a:spLocks noChangeArrowheads="1" noTextEdit="1"/>
          </p:cNvSpPr>
          <p:nvPr>
            <p:ph type="sldImg"/>
          </p:nvPr>
        </p:nvSpPr>
        <p:spPr>
          <a:xfrm>
            <a:off x="1584325" y="309563"/>
            <a:ext cx="3816350" cy="2862262"/>
          </a:xfrm>
          <a:ln/>
        </p:spPr>
      </p:sp>
      <p:sp>
        <p:nvSpPr>
          <p:cNvPr id="263171"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Times New Roman" pitchFamily="18" charset="0"/>
              </a:rPr>
              <a:t>During your 2-hour layover you think about avoiding dangerous situations and wisely decide to remain inside the security checkpoint.  What do you do?</a:t>
            </a:r>
            <a:endParaRPr lang="en-US"/>
          </a:p>
          <a:p>
            <a:pPr marL="228600" indent="-228600"/>
            <a:endParaRPr lang="en-US"/>
          </a:p>
          <a:p>
            <a:pPr marL="228600" indent="-228600"/>
            <a:r>
              <a:rPr lang="en-US" b="1">
                <a:solidFill>
                  <a:srgbClr val="99FF99"/>
                </a:solidFill>
                <a:cs typeface="Arial" charset="0"/>
              </a:rPr>
              <a:t>Questions and answers: Option 2) is the correct answer.</a:t>
            </a:r>
          </a:p>
          <a:p>
            <a:pPr marL="228600" indent="-228600"/>
            <a:endParaRPr lang="en-US" b="1"/>
          </a:p>
          <a:p>
            <a:pPr marL="228600" indent="-228600"/>
            <a:r>
              <a:rPr lang="en-US">
                <a:cs typeface="Arial" charset="0"/>
              </a:rPr>
              <a:t>1. Phone ahead to headquarters in Riyadh to let them know when you will be arriving.</a:t>
            </a:r>
            <a:endParaRPr lang="en-US"/>
          </a:p>
          <a:p>
            <a:pPr marL="228600" indent="-228600"/>
            <a:r>
              <a:rPr lang="en-US" b="1">
                <a:solidFill>
                  <a:srgbClr val="FB9F4D"/>
                </a:solidFill>
                <a:cs typeface="Arial" charset="0"/>
              </a:rPr>
              <a:t>This is incorrect. While this call is a courtesy to those who may meet you at your destination, you might unnecessarily reveal something about your identity and plans to people around you in the terminal. </a:t>
            </a:r>
            <a:endParaRPr lang="en-US" b="1"/>
          </a:p>
          <a:p>
            <a:pPr marL="228600" indent="-228600"/>
            <a:endParaRPr lang="en-US" b="1"/>
          </a:p>
          <a:p>
            <a:pPr marL="228600" indent="-228600" eaLnBrk="0" hangingPunct="0">
              <a:spcBef>
                <a:spcPct val="0"/>
              </a:spcBef>
            </a:pPr>
            <a:r>
              <a:rPr lang="en-US">
                <a:cs typeface="Arial" charset="0"/>
              </a:rPr>
              <a:t>2. Go straight to the gate where your transfer plane will be leaving and stay at the gate.</a:t>
            </a:r>
            <a:endParaRPr lang="en-US"/>
          </a:p>
          <a:p>
            <a:pPr marL="228600" indent="-228600"/>
            <a:r>
              <a:rPr lang="en-US" b="1">
                <a:solidFill>
                  <a:srgbClr val="99FF99"/>
                </a:solidFill>
                <a:cs typeface="Arial" charset="0"/>
              </a:rPr>
              <a:t>The correct answer is to go directly to your departure gate and sit quietly.  Remain alert for suspicious activity by other passengers and look for places to take cover in case of an attack.  Avoid disclosing your military affiliation in conversation or when making phone calls.</a:t>
            </a:r>
            <a:r>
              <a:rPr lang="en-US">
                <a:solidFill>
                  <a:srgbClr val="99FF99"/>
                </a:solidFill>
                <a:cs typeface="Arial" charset="0"/>
              </a:rPr>
              <a:t> </a:t>
            </a:r>
            <a:endParaRPr lang="en-US"/>
          </a:p>
          <a:p>
            <a:pPr marL="228600" indent="-228600"/>
            <a:endParaRPr lang="en-US"/>
          </a:p>
          <a:p>
            <a:pPr marL="228600" indent="-228600"/>
            <a:r>
              <a:rPr lang="en-US">
                <a:cs typeface="Arial" charset="0"/>
              </a:rPr>
              <a:t>3. Find a remote area of the airport terminal with few people to avoid areas that would likely be targeted.</a:t>
            </a:r>
          </a:p>
          <a:p>
            <a:pPr marL="228600" indent="-228600"/>
            <a:r>
              <a:rPr lang="en-US" b="1">
                <a:solidFill>
                  <a:srgbClr val="FB9F4D"/>
                </a:solidFill>
                <a:cs typeface="Arial" charset="0"/>
              </a:rPr>
              <a:t>This is not best because you should avoid remote areas where security forces could not respond as quickly in the event of an incident.</a:t>
            </a:r>
            <a:r>
              <a:rPr lang="en-US">
                <a:solidFill>
                  <a:srgbClr val="99FF99"/>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This situation illustrates the themes of being anonymous, being aware, and controlling access.  Getting inside the security gate and going to your gate is a form of access control. Try to anticipate locations with some form of restrictive access and remain inside the protected areas. You should also remain vigilant, blend in, and avoid drawing attention to yourself.</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FE582B-3F79-4533-B996-47D3C0011098}" type="slidenum">
              <a:rPr lang="en-US"/>
              <a:pPr/>
              <a:t>41</a:t>
            </a:fld>
            <a:endParaRPr lang="en-US"/>
          </a:p>
        </p:txBody>
      </p:sp>
      <p:sp>
        <p:nvSpPr>
          <p:cNvPr id="459778" name="Rectangle 2"/>
          <p:cNvSpPr>
            <a:spLocks noChangeArrowheads="1" noTextEdit="1"/>
          </p:cNvSpPr>
          <p:nvPr>
            <p:ph type="sldImg"/>
          </p:nvPr>
        </p:nvSpPr>
        <p:spPr>
          <a:xfrm>
            <a:off x="1508125" y="309563"/>
            <a:ext cx="4125913" cy="3094037"/>
          </a:xfrm>
          <a:ln/>
        </p:spPr>
      </p:sp>
      <p:sp>
        <p:nvSpPr>
          <p:cNvPr id="459779" name="Rectangle 3"/>
          <p:cNvSpPr>
            <a:spLocks noGrp="1" noChangeArrowheads="1"/>
          </p:cNvSpPr>
          <p:nvPr>
            <p:ph type="body" idx="1"/>
          </p:nvPr>
        </p:nvSpPr>
        <p:spPr>
          <a:xfrm>
            <a:off x="311150" y="3403600"/>
            <a:ext cx="6362700" cy="5183188"/>
          </a:xfrm>
        </p:spPr>
        <p:txBody>
          <a:bodyPr/>
          <a:lstStyle/>
          <a:p>
            <a:r>
              <a:rPr lang="en-US" sz="900" b="1"/>
              <a:t>Instructor narrative</a:t>
            </a:r>
          </a:p>
          <a:p>
            <a:r>
              <a:rPr lang="en-US" sz="900">
                <a:cs typeface="Arial" charset="0"/>
              </a:rPr>
              <a:t>Despite your precautions, it seems there was a terrorist aboard the plane.  He is issuing his demands, brandishing a gun.  Consider your immediate response.</a:t>
            </a:r>
          </a:p>
          <a:p>
            <a:endParaRPr lang="en-US" sz="900"/>
          </a:p>
          <a:p>
            <a:r>
              <a:rPr lang="en-US" sz="900" b="1"/>
              <a:t>Discussion</a:t>
            </a:r>
            <a:endParaRPr lang="en-US" sz="900" b="1">
              <a:solidFill>
                <a:srgbClr val="99FF99"/>
              </a:solidFill>
              <a:cs typeface="Arial" charset="0"/>
            </a:endParaRPr>
          </a:p>
          <a:p>
            <a:endParaRPr lang="en-US" sz="900"/>
          </a:p>
          <a:p>
            <a:r>
              <a:rPr lang="en-US" sz="900"/>
              <a:t>DoD personnel do not have special authority or jurisdiction on commercial airliners.  You have the same status and options as other passengers.  Avoid making things worse while you try to understand the situation.  You may be at greater risk if the terrorists see you as a threat.  Remain calm and do not draw attention to yourself; be alert to the actions of the skyjacker.  If the situation demands your immediate action, as a passenger and a US citizen you may choose to act.  </a:t>
            </a:r>
          </a:p>
          <a:p>
            <a:endParaRPr lang="en-US" sz="900"/>
          </a:p>
          <a:p>
            <a:r>
              <a:rPr lang="en-US" sz="900"/>
              <a:t>An effort to identify passengers by nationality or affiliation could indicate the objectives of the skyjackers.  Conceal your affiliation with the US Department of Defense if possible.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0EA698-9A6D-45EA-BC6C-10DCBAA864B3}" type="slidenum">
              <a:rPr lang="en-US"/>
              <a:pPr/>
              <a:t>42</a:t>
            </a:fld>
            <a:endParaRPr lang="en-US"/>
          </a:p>
        </p:txBody>
      </p:sp>
      <p:sp>
        <p:nvSpPr>
          <p:cNvPr id="461826" name="Rectangle 2"/>
          <p:cNvSpPr>
            <a:spLocks noChangeArrowheads="1" noTextEdit="1"/>
          </p:cNvSpPr>
          <p:nvPr>
            <p:ph type="sldImg"/>
          </p:nvPr>
        </p:nvSpPr>
        <p:spPr>
          <a:ln/>
        </p:spPr>
      </p:sp>
      <p:sp>
        <p:nvSpPr>
          <p:cNvPr id="461827" name="Rectangle 3"/>
          <p:cNvSpPr>
            <a:spLocks noGrp="1" noChangeArrowheads="1"/>
          </p:cNvSpPr>
          <p:nvPr>
            <p:ph type="body" idx="1"/>
          </p:nvPr>
        </p:nvSpPr>
        <p:spPr>
          <a:xfrm>
            <a:off x="228600" y="3327400"/>
            <a:ext cx="6553200" cy="5259388"/>
          </a:xfrm>
        </p:spPr>
        <p:txBody>
          <a:bodyPr/>
          <a:lstStyle/>
          <a:p>
            <a:r>
              <a:rPr lang="en-US" sz="900" b="1"/>
              <a:t>Instructor narrative</a:t>
            </a:r>
          </a:p>
          <a:p>
            <a:pPr>
              <a:spcBef>
                <a:spcPct val="60000"/>
              </a:spcBef>
            </a:pPr>
            <a:r>
              <a:rPr lang="en-US" sz="900"/>
              <a:t>Until recently, the primary motivation for airplane skyjackings was to acquire hostages.  Once in control, terrorists could attempt to exchange the lives of passengers for the release of fellow terrorists in prison or political concessions from a government.  However, the events of 11 September 2001 identified a new motivation for skyjacking airplanes – suicidal attack on high-value targets.  Passengers need to remain extremely alert and rational to try to understand the intentions of the skyjackers.</a:t>
            </a:r>
          </a:p>
          <a:p>
            <a:pPr>
              <a:spcBef>
                <a:spcPct val="60000"/>
              </a:spcBef>
            </a:pPr>
            <a:endParaRPr lang="en-US" sz="900"/>
          </a:p>
          <a:p>
            <a:pPr>
              <a:spcBef>
                <a:spcPct val="60000"/>
              </a:spcBef>
            </a:pPr>
            <a:r>
              <a:rPr lang="en-US" sz="900"/>
              <a:t>Some possible considerations include:</a:t>
            </a:r>
            <a:endParaRPr lang="en-US" sz="900" b="1"/>
          </a:p>
          <a:p>
            <a:pPr lvl="1" indent="-342900">
              <a:lnSpc>
                <a:spcPct val="95000"/>
              </a:lnSpc>
              <a:spcBef>
                <a:spcPct val="35000"/>
              </a:spcBef>
              <a:buFontTx/>
              <a:buChar char="•"/>
            </a:pPr>
            <a:r>
              <a:rPr lang="en-US" sz="900" b="1"/>
              <a:t>Is there a Federal Air Marshall on the aircraft?</a:t>
            </a:r>
            <a:r>
              <a:rPr lang="en-US" sz="900"/>
              <a:t>  If so, he or she is best suited to take action. </a:t>
            </a:r>
          </a:p>
          <a:p>
            <a:pPr lvl="1" indent="-342900">
              <a:lnSpc>
                <a:spcPct val="95000"/>
              </a:lnSpc>
              <a:spcBef>
                <a:spcPct val="35000"/>
              </a:spcBef>
              <a:buFontTx/>
              <a:buChar char="•"/>
            </a:pPr>
            <a:r>
              <a:rPr lang="en-US" sz="900" b="1"/>
              <a:t>Are the pilots left in control of the aircraft?</a:t>
            </a:r>
            <a:r>
              <a:rPr lang="en-US" sz="900"/>
              <a:t>  If so, they might be allowed to land the plane safely.  </a:t>
            </a:r>
          </a:p>
          <a:p>
            <a:pPr lvl="1" indent="-342900">
              <a:lnSpc>
                <a:spcPct val="95000"/>
              </a:lnSpc>
              <a:spcBef>
                <a:spcPct val="35000"/>
              </a:spcBef>
              <a:buFontTx/>
              <a:buChar char="•"/>
            </a:pPr>
            <a:r>
              <a:rPr lang="en-US" sz="900" b="1"/>
              <a:t>How heavily armed are the skyjackers?</a:t>
            </a:r>
            <a:r>
              <a:rPr lang="en-US" sz="900"/>
              <a:t>  This could determine the passengers’ options for resistance.</a:t>
            </a:r>
          </a:p>
          <a:p>
            <a:pPr lvl="1" indent="-342900">
              <a:lnSpc>
                <a:spcPct val="95000"/>
              </a:lnSpc>
              <a:spcBef>
                <a:spcPct val="35000"/>
              </a:spcBef>
              <a:buFontTx/>
              <a:buChar char="•"/>
            </a:pPr>
            <a:r>
              <a:rPr lang="en-US" sz="900" b="1"/>
              <a:t>What is the skyjacker’s destination?</a:t>
            </a:r>
            <a:r>
              <a:rPr lang="en-US" sz="900"/>
              <a:t>  This might indicate their goal. </a:t>
            </a:r>
          </a:p>
          <a:p>
            <a:pPr lvl="1" indent="-342900">
              <a:lnSpc>
                <a:spcPct val="95000"/>
              </a:lnSpc>
              <a:spcBef>
                <a:spcPct val="35000"/>
              </a:spcBef>
              <a:buFontTx/>
              <a:buChar char="•"/>
            </a:pPr>
            <a:r>
              <a:rPr lang="en-US" sz="900" b="1"/>
              <a:t>Do the skyjackers closely monitor the activities of the passengers?  </a:t>
            </a:r>
            <a:r>
              <a:rPr lang="en-US" sz="900"/>
              <a:t>If not, there may be an opportunity to call 911 to alert authorities on the ground.</a:t>
            </a:r>
          </a:p>
          <a:p>
            <a:pPr lvl="1" indent="-342900">
              <a:lnSpc>
                <a:spcPct val="95000"/>
              </a:lnSpc>
              <a:spcBef>
                <a:spcPct val="35000"/>
              </a:spcBef>
              <a:buFontTx/>
              <a:buChar char="•"/>
            </a:pPr>
            <a:r>
              <a:rPr lang="en-US" sz="900" b="1"/>
              <a:t>Do the skyjackers demand identification from the passengers?  </a:t>
            </a:r>
            <a:r>
              <a:rPr lang="en-US" sz="900"/>
              <a:t>This might indicate their intent to single out specific hostages by nationality or affiliation with government.</a:t>
            </a:r>
          </a:p>
          <a:p>
            <a:pPr lvl="1" indent="-342900">
              <a:lnSpc>
                <a:spcPct val="95000"/>
              </a:lnSpc>
              <a:spcBef>
                <a:spcPct val="35000"/>
              </a:spcBef>
              <a:buClr>
                <a:schemeClr val="tx1"/>
              </a:buClr>
              <a:buFontTx/>
              <a:buChar char="•"/>
            </a:pPr>
            <a:r>
              <a:rPr lang="en-US" sz="900" b="1"/>
              <a:t>Are passengers able to place calls to people on the ground?</a:t>
            </a:r>
            <a:r>
              <a:rPr lang="en-US" sz="900"/>
              <a:t>  This might suggest the hijackers’ intentions.</a:t>
            </a:r>
            <a:endParaRPr lang="en-US" sz="900" b="1"/>
          </a:p>
          <a:p>
            <a:pPr lvl="1" indent="-342900">
              <a:lnSpc>
                <a:spcPct val="95000"/>
              </a:lnSpc>
              <a:spcBef>
                <a:spcPct val="35000"/>
              </a:spcBef>
              <a:buClr>
                <a:schemeClr val="tx1"/>
              </a:buClr>
              <a:buFontTx/>
              <a:buChar char="•"/>
            </a:pPr>
            <a:r>
              <a:rPr lang="en-US" sz="900" b="1"/>
              <a:t>Are passengers singled out based on nationality or affiliation?</a:t>
            </a:r>
            <a:r>
              <a:rPr lang="en-US" sz="900"/>
              <a:t>  This is a good reason to conceal your military affiliation, if possible.</a:t>
            </a:r>
            <a:endParaRPr lang="en-US" sz="900" b="1"/>
          </a:p>
          <a:p>
            <a:pPr lvl="1" indent="-342900">
              <a:lnSpc>
                <a:spcPct val="95000"/>
              </a:lnSpc>
              <a:spcBef>
                <a:spcPct val="35000"/>
              </a:spcBef>
              <a:buFontTx/>
              <a:buChar char="•"/>
            </a:pPr>
            <a:r>
              <a:rPr lang="en-US" sz="900" b="1"/>
              <a:t>Is someone in a position to resist the skyjackers?</a:t>
            </a:r>
            <a:r>
              <a:rPr lang="en-US" sz="900"/>
              <a:t>  Active resistance is a difficult decision.</a:t>
            </a:r>
          </a:p>
          <a:p>
            <a:pPr>
              <a:spcBef>
                <a:spcPct val="60000"/>
              </a:spcBef>
            </a:pPr>
            <a:r>
              <a:rPr lang="en-US" sz="900"/>
              <a:t>Determining the best response in a hostage situation is a critical judgment call.  </a:t>
            </a:r>
          </a:p>
          <a:p>
            <a:endParaRPr lang="en-US"/>
          </a:p>
          <a:p>
            <a:r>
              <a:rPr lang="en-US" sz="900"/>
              <a:t>It is not likely that you will ever experience any form of aircraft skyjacking.  US authorities are working diligently to increase airport security.  Additionally, your flight may have an Air Marshall on board and you should not try to intervene in a situation where someone else is better trained and equipped to respond.  It is also likely that the situation would be very confused and you may not have a clear understanding of what is happening.  The intent of this discussion is for you to reflect on the possible choices you might have to make in extraordinary circumstances.  Sitting quietly may be prudent in most circumstances, but it is conceivable the situation may require something different.  In all situations, it is important for you to remain alert to unexpected events, think clearly, and act responsibly.  </a:t>
            </a:r>
          </a:p>
          <a:p>
            <a:pPr>
              <a:spcBef>
                <a:spcPct val="60000"/>
              </a:spcBef>
            </a:pPr>
            <a:endParaRPr lang="en-US" sz="9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9CF48A-9C78-4355-ADB2-54D2B046BC0A}" type="slidenum">
              <a:rPr lang="en-US"/>
              <a:pPr/>
              <a:t>43</a:t>
            </a:fld>
            <a:endParaRPr lang="en-US"/>
          </a:p>
        </p:txBody>
      </p:sp>
      <p:sp>
        <p:nvSpPr>
          <p:cNvPr id="463874" name="Rectangle 2"/>
          <p:cNvSpPr>
            <a:spLocks noChangeArrowheads="1" noTextEdit="1"/>
          </p:cNvSpPr>
          <p:nvPr>
            <p:ph type="sldImg"/>
          </p:nvPr>
        </p:nvSpPr>
        <p:spPr>
          <a:xfrm>
            <a:off x="1508125" y="309563"/>
            <a:ext cx="4125913" cy="3094037"/>
          </a:xfrm>
          <a:ln/>
        </p:spPr>
      </p:sp>
      <p:sp>
        <p:nvSpPr>
          <p:cNvPr id="463875" name="Rectangle 3"/>
          <p:cNvSpPr>
            <a:spLocks noGrp="1" noChangeArrowheads="1"/>
          </p:cNvSpPr>
          <p:nvPr>
            <p:ph type="body" idx="1"/>
          </p:nvPr>
        </p:nvSpPr>
        <p:spPr>
          <a:xfrm>
            <a:off x="311150" y="3403600"/>
            <a:ext cx="6362700" cy="5183188"/>
          </a:xfrm>
        </p:spPr>
        <p:txBody>
          <a:bodyPr/>
          <a:lstStyle/>
          <a:p>
            <a:pPr marL="190500" indent="-190500">
              <a:tabLst>
                <a:tab pos="1714500" algn="l"/>
              </a:tabLst>
            </a:pPr>
            <a:r>
              <a:rPr lang="en-US" b="1"/>
              <a:t>Instructor narrative</a:t>
            </a:r>
          </a:p>
          <a:p>
            <a:pPr marL="190500" indent="-190500">
              <a:tabLst>
                <a:tab pos="1714500" algn="l"/>
              </a:tabLst>
            </a:pPr>
            <a:r>
              <a:rPr lang="en-US">
                <a:cs typeface="Arial" charset="0"/>
              </a:rPr>
              <a:t>Fortunately, the incident was resolved without violence. The local authorities are interviewing you and are asking a lot of questions.  You know you should help them.  How should you respond?</a:t>
            </a:r>
          </a:p>
          <a:p>
            <a:pPr marL="190500" indent="-190500">
              <a:tabLst>
                <a:tab pos="1714500" algn="l"/>
              </a:tabLst>
            </a:pPr>
            <a:endParaRPr lang="en-US"/>
          </a:p>
          <a:p>
            <a:pPr marL="190500" indent="-190500">
              <a:tabLst>
                <a:tab pos="1714500" algn="l"/>
              </a:tabLst>
            </a:pPr>
            <a:r>
              <a:rPr lang="en-US" b="1">
                <a:cs typeface="Arial" charset="0"/>
              </a:rPr>
              <a:t>Questions and answers: Option 2 is the correct answer.</a:t>
            </a:r>
          </a:p>
          <a:p>
            <a:pPr marL="190500" indent="-190500">
              <a:tabLst>
                <a:tab pos="1714500" algn="l"/>
              </a:tabLst>
            </a:pPr>
            <a:endParaRPr lang="en-US"/>
          </a:p>
          <a:p>
            <a:pPr marL="190500" indent="-190500">
              <a:buFontTx/>
              <a:buAutoNum type="arabicParenR"/>
              <a:tabLst>
                <a:tab pos="1714500" algn="l"/>
              </a:tabLst>
            </a:pPr>
            <a:r>
              <a:rPr lang="en-US"/>
              <a:t>Answer if they ask questions, but do not draw unneeded attention to yourself since you will not be available for the local trial in any event.</a:t>
            </a:r>
          </a:p>
          <a:p>
            <a:pPr marL="190500" indent="-190500">
              <a:tabLst>
                <a:tab pos="1714500" algn="l"/>
              </a:tabLst>
            </a:pPr>
            <a:r>
              <a:rPr lang="en-US" b="1">
                <a:cs typeface="Arial" charset="0"/>
              </a:rPr>
              <a:t>This is not best because you should seek to help the local police.</a:t>
            </a:r>
            <a:endParaRPr lang="en-US"/>
          </a:p>
          <a:p>
            <a:pPr marL="190500" indent="-190500">
              <a:tabLst>
                <a:tab pos="1714500" algn="l"/>
              </a:tabLst>
            </a:pPr>
            <a:endParaRPr lang="en-US"/>
          </a:p>
          <a:p>
            <a:pPr marL="190500" indent="-190500">
              <a:tabLst>
                <a:tab pos="1714500" algn="l"/>
              </a:tabLst>
            </a:pPr>
            <a:r>
              <a:rPr lang="en-US"/>
              <a:t>2) </a:t>
            </a:r>
            <a:r>
              <a:rPr lang="en-US">
                <a:cs typeface="Arial" charset="0"/>
              </a:rPr>
              <a:t>Cooperate and give a detailed description of the hijackers.   Ask to speak with a US Embassy or US military representative as soon as possible since follow-up contact should be made through them.</a:t>
            </a:r>
          </a:p>
          <a:p>
            <a:pPr marL="190500" indent="-190500">
              <a:tabLst>
                <a:tab pos="1714500" algn="l"/>
              </a:tabLst>
            </a:pPr>
            <a:r>
              <a:rPr lang="en-US" b="1">
                <a:cs typeface="Arial" charset="0"/>
              </a:rPr>
              <a:t>The best answer is to cooperate with police and provide details.  Also, you should ask to talk to a US Embassy or US military official as soon as possible since they know the international agreements that govern your presence in that country.  Follow-up contact with the host nation police should be made through them.  As a representative of the United States, you should be supportive of the local police.  The US military cooperates with local authorities to promote mutual safety.  By informing your commander, you help protect others from new threats.</a:t>
            </a:r>
          </a:p>
          <a:p>
            <a:pPr marL="190500" indent="-190500">
              <a:tabLst>
                <a:tab pos="1714500" algn="l"/>
              </a:tabLst>
            </a:pPr>
            <a:endParaRPr lang="en-US" b="1">
              <a:cs typeface="Arial" charset="0"/>
            </a:endParaRPr>
          </a:p>
          <a:p>
            <a:pPr marL="190500" indent="-190500">
              <a:tabLst>
                <a:tab pos="1714500" algn="l"/>
              </a:tabLst>
            </a:pPr>
            <a:r>
              <a:rPr lang="en-US">
                <a:cs typeface="Arial" charset="0"/>
              </a:rPr>
              <a:t>3) Tell them to contact the U.S. Government.</a:t>
            </a:r>
          </a:p>
          <a:p>
            <a:pPr marL="190500" indent="-190500">
              <a:tabLst>
                <a:tab pos="1714500" algn="l"/>
              </a:tabLst>
            </a:pPr>
            <a:r>
              <a:rPr lang="en-US" b="1">
                <a:cs typeface="Arial" charset="0"/>
              </a:rPr>
              <a:t>This is not best since your silence will not help their investigation.</a:t>
            </a:r>
          </a:p>
          <a:p>
            <a:pPr marL="190500" indent="-190500">
              <a:tabLst>
                <a:tab pos="1714500" algn="l"/>
              </a:tabLst>
            </a:pPr>
            <a:endParaRPr lang="en-US" b="1">
              <a:cs typeface="Arial" charset="0"/>
            </a:endParaRPr>
          </a:p>
          <a:p>
            <a:pPr marL="190500" indent="-190500">
              <a:tabLst>
                <a:tab pos="1714500" algn="l"/>
              </a:tabLst>
            </a:pPr>
            <a:r>
              <a:rPr lang="en-US">
                <a:cs typeface="Arial" charset="0"/>
              </a:rPr>
              <a:t>This situation illustrates the themes of of team work and being aware. Teamwork is an important principle in the fight against terrorism and violence; the local police are key team members. Because you were carefully noting the hijackers</a:t>
            </a:r>
            <a:r>
              <a:rPr lang="en-US">
                <a:latin typeface="Times New Roman"/>
                <a:cs typeface="Arial" charset="0"/>
              </a:rPr>
              <a:t>’</a:t>
            </a:r>
            <a:r>
              <a:rPr lang="en-US">
                <a:cs typeface="Arial" charset="0"/>
              </a:rPr>
              <a:t> actions, your input is crucial to the report.</a:t>
            </a:r>
          </a:p>
          <a:p>
            <a:pPr marL="190500" indent="-190500">
              <a:tabLst>
                <a:tab pos="1714500" algn="l"/>
              </a:tabLst>
            </a:pPr>
            <a:endParaRPr lang="en-US">
              <a:cs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1ED5B8-B07A-4D91-9B8C-C2DC87F5FA53}" type="slidenum">
              <a:rPr lang="en-US"/>
              <a:pPr/>
              <a:t>44</a:t>
            </a:fld>
            <a:endParaRPr lang="en-US"/>
          </a:p>
        </p:txBody>
      </p:sp>
      <p:sp>
        <p:nvSpPr>
          <p:cNvPr id="267266" name="Rectangle 2"/>
          <p:cNvSpPr>
            <a:spLocks noChangeArrowheads="1" noTextEdit="1"/>
          </p:cNvSpPr>
          <p:nvPr>
            <p:ph type="sldImg"/>
          </p:nvPr>
        </p:nvSpPr>
        <p:spPr>
          <a:xfrm>
            <a:off x="1584325" y="309563"/>
            <a:ext cx="3816350" cy="2862262"/>
          </a:xfrm>
          <a:ln/>
        </p:spPr>
      </p:sp>
      <p:sp>
        <p:nvSpPr>
          <p:cNvPr id="267267" name="Rectangle 3"/>
          <p:cNvSpPr>
            <a:spLocks noGrp="1" noChangeArrowheads="1"/>
          </p:cNvSpPr>
          <p:nvPr>
            <p:ph type="body" idx="1"/>
          </p:nvPr>
        </p:nvSpPr>
        <p:spPr>
          <a:xfrm>
            <a:off x="387350" y="3171825"/>
            <a:ext cx="6210300" cy="5414963"/>
          </a:xfrm>
        </p:spPr>
        <p:txBody>
          <a:bodyPr/>
          <a:lstStyle/>
          <a:p>
            <a:r>
              <a:rPr lang="en-US"/>
              <a:t>We will now examine the situations for security at a Government facility.</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95417B-2C18-4F2C-BD84-933E843C8520}" type="slidenum">
              <a:rPr lang="en-US"/>
              <a:pPr/>
              <a:t>45</a:t>
            </a:fld>
            <a:endParaRPr lang="en-US"/>
          </a:p>
        </p:txBody>
      </p:sp>
      <p:sp>
        <p:nvSpPr>
          <p:cNvPr id="269314" name="Rectangle 2"/>
          <p:cNvSpPr>
            <a:spLocks noChangeArrowheads="1" noTextEdit="1"/>
          </p:cNvSpPr>
          <p:nvPr>
            <p:ph type="sldImg"/>
          </p:nvPr>
        </p:nvSpPr>
        <p:spPr>
          <a:xfrm>
            <a:off x="1584325" y="309563"/>
            <a:ext cx="3816350" cy="2862262"/>
          </a:xfrm>
          <a:ln/>
        </p:spPr>
      </p:sp>
      <p:sp>
        <p:nvSpPr>
          <p:cNvPr id="269315" name="Rectangle 3"/>
          <p:cNvSpPr>
            <a:spLocks noGrp="1" noChangeArrowheads="1"/>
          </p:cNvSpPr>
          <p:nvPr>
            <p:ph type="body" idx="1"/>
          </p:nvPr>
        </p:nvSpPr>
        <p:spPr>
          <a:xfrm>
            <a:off x="387350" y="3171825"/>
            <a:ext cx="6210300" cy="5414963"/>
          </a:xfrm>
        </p:spPr>
        <p:txBody>
          <a:bodyPr/>
          <a:lstStyle/>
          <a:p>
            <a:r>
              <a:rPr lang="en-US"/>
              <a:t>We will examine these specific situations.</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F49510-901C-4B16-8FC3-BCC60123DBFF}" type="slidenum">
              <a:rPr lang="en-US"/>
              <a:pPr/>
              <a:t>46</a:t>
            </a:fld>
            <a:endParaRPr lang="en-US"/>
          </a:p>
        </p:txBody>
      </p:sp>
      <p:sp>
        <p:nvSpPr>
          <p:cNvPr id="465922" name="Rectangle 2"/>
          <p:cNvSpPr>
            <a:spLocks noChangeArrowheads="1" noTextEdit="1"/>
          </p:cNvSpPr>
          <p:nvPr>
            <p:ph type="sldImg"/>
          </p:nvPr>
        </p:nvSpPr>
        <p:spPr>
          <a:ln/>
        </p:spPr>
      </p:sp>
      <p:sp>
        <p:nvSpPr>
          <p:cNvPr id="465923" name="Rectangle 3"/>
          <p:cNvSpPr>
            <a:spLocks noGrp="1" noChangeArrowheads="1"/>
          </p:cNvSpPr>
          <p:nvPr>
            <p:ph type="body" idx="1"/>
          </p:nvPr>
        </p:nvSpPr>
        <p:spPr/>
        <p:txBody>
          <a:bodyPr/>
          <a:lstStyle/>
          <a:p>
            <a:pPr marL="190500" indent="-190500"/>
            <a:r>
              <a:rPr lang="en-US" sz="900" b="1"/>
              <a:t>Instructor Narrative:</a:t>
            </a:r>
          </a:p>
          <a:p>
            <a:pPr marL="190500" indent="-190500"/>
            <a:r>
              <a:rPr lang="en-US" sz="900"/>
              <a:t>After gathering your luggage, you and your escort leave the airport.  You inform your escort of the incident on the plane and ask him questions about the local situation.  He gives you some tips on staying safe in the Middle East: Always inspect your vehicle for tampering before getting in, try not to draw attention to yourself in public, make sure a responsible person knows where you are, and always travel with a buddy.  What other precautions should you take when you are off base?</a:t>
            </a:r>
          </a:p>
          <a:p>
            <a:pPr marL="190500" indent="-190500"/>
            <a:endParaRPr lang="en-US" sz="900" b="1">
              <a:solidFill>
                <a:srgbClr val="99FF99"/>
              </a:solidFill>
              <a:cs typeface="Arial" charset="0"/>
            </a:endParaRPr>
          </a:p>
          <a:p>
            <a:pPr marL="190500" indent="-190500"/>
            <a:r>
              <a:rPr lang="en-US" sz="900" b="1">
                <a:solidFill>
                  <a:srgbClr val="99FF99"/>
                </a:solidFill>
                <a:cs typeface="Arial" charset="0"/>
              </a:rPr>
              <a:t>Questions and answers: Option 1 is the correct answer.</a:t>
            </a:r>
          </a:p>
          <a:p>
            <a:pPr marL="190500" indent="-190500"/>
            <a:endParaRPr lang="en-US" sz="900"/>
          </a:p>
          <a:p>
            <a:pPr marL="190500" indent="-190500">
              <a:buFontTx/>
              <a:buAutoNum type="arabicParenR"/>
            </a:pPr>
            <a:r>
              <a:rPr lang="en-US" sz="900">
                <a:solidFill>
                  <a:srgbClr val="99FF99"/>
                </a:solidFill>
                <a:cs typeface="Arial" charset="0"/>
              </a:rPr>
              <a:t>Make sure you have maps of the local area, the location of the US Embassy, a list of emergency phone numbers, and your tourist passport.</a:t>
            </a:r>
          </a:p>
          <a:p>
            <a:pPr marL="190500" indent="-190500"/>
            <a:r>
              <a:rPr lang="en-US" sz="900" b="1">
                <a:solidFill>
                  <a:srgbClr val="99FF99"/>
                </a:solidFill>
                <a:cs typeface="Arial" charset="0"/>
              </a:rPr>
              <a:t>The correct answer is to have a local map, the location of the US Embassy, a list of emergency contact phone numbers, and proper identification (a tourist passport if possible).  Other good ideas are to inspect your car for tampering, keep a low profile in public, and avoid political demonstrations.  You could also ask for sources of information on the local situation.  In this way, you increase awareness and prepare for emergencies.</a:t>
            </a:r>
          </a:p>
          <a:p>
            <a:pPr marL="190500" indent="-190500"/>
            <a:endParaRPr lang="en-US" sz="900" b="1">
              <a:cs typeface="Arial" charset="0"/>
            </a:endParaRPr>
          </a:p>
          <a:p>
            <a:pPr marL="190500" indent="-190500"/>
            <a:r>
              <a:rPr lang="en-US" sz="900">
                <a:cs typeface="Arial" charset="0"/>
              </a:rPr>
              <a:t>2) Make sure you have maps of the local area, a list of contact phone numbers for emergency situations, and plenty of money.</a:t>
            </a:r>
          </a:p>
          <a:p>
            <a:pPr marL="190500" indent="-190500"/>
            <a:r>
              <a:rPr lang="en-US" sz="900" b="1">
                <a:cs typeface="Arial" charset="0"/>
              </a:rPr>
              <a:t>This is incorrect because money does not reduce your vulnerability but might make you a target for theft.</a:t>
            </a:r>
          </a:p>
          <a:p>
            <a:pPr marL="190500" indent="-190500"/>
            <a:endParaRPr lang="en-US" sz="900" b="1">
              <a:cs typeface="Arial" charset="0"/>
            </a:endParaRPr>
          </a:p>
          <a:p>
            <a:pPr marL="190500" indent="-190500"/>
            <a:r>
              <a:rPr lang="en-US" sz="900">
                <a:cs typeface="Arial" charset="0"/>
              </a:rPr>
              <a:t>3) Make sure you have maps of the local area, a list of contact phone numbers for emergency situations, and a 2-way, military radio..</a:t>
            </a:r>
          </a:p>
          <a:p>
            <a:pPr marL="190500" indent="-190500"/>
            <a:r>
              <a:rPr lang="en-US" sz="900" b="1">
                <a:cs typeface="Arial" charset="0"/>
              </a:rPr>
              <a:t>This is not best because, though radio contact is an asset, it probably will draw attention to you as an important person or a DoD member.</a:t>
            </a:r>
          </a:p>
          <a:p>
            <a:pPr marL="190500" indent="-190500"/>
            <a:endParaRPr lang="en-US" sz="900" b="1">
              <a:cs typeface="Arial" charset="0"/>
            </a:endParaRPr>
          </a:p>
          <a:p>
            <a:pPr marL="190500" indent="-190500"/>
            <a:r>
              <a:rPr lang="en-US" sz="900">
                <a:cs typeface="Arial" charset="0"/>
              </a:rPr>
              <a:t>This situation illustrates the themes of being anonymous, planning ahead, being aware, and being a team player.  By not choosing to carry large amounts of money or a military device such as a two-way radio you more easily blend in with other people and therefore lower your profile.  You demonstrate planning ahead by ensuring that you have the necessary maps to navigate through a city that is not familiar to you.  By discussing safety with your escort and requesting information on the local area you are raising your awareness and knowledge of your surroundings.  And also by informing your escort of the incident on the plane, you are keeping them aware of information which could effect their perceptions of the local threat.</a:t>
            </a:r>
          </a:p>
          <a:p>
            <a:pPr marL="190500" indent="-190500"/>
            <a:endParaRPr lang="en-US" sz="900"/>
          </a:p>
          <a:p>
            <a:pPr marL="190500" indent="-190500"/>
            <a:endParaRPr lang="en-US" sz="9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FC3286-78C0-4322-84AD-F934EAEBA96E}" type="slidenum">
              <a:rPr lang="en-US"/>
              <a:pPr/>
              <a:t>47</a:t>
            </a:fld>
            <a:endParaRPr lang="en-US"/>
          </a:p>
        </p:txBody>
      </p:sp>
      <p:sp>
        <p:nvSpPr>
          <p:cNvPr id="273410" name="Rectangle 2"/>
          <p:cNvSpPr>
            <a:spLocks noChangeArrowheads="1" noTextEdit="1"/>
          </p:cNvSpPr>
          <p:nvPr>
            <p:ph type="sldImg"/>
          </p:nvPr>
        </p:nvSpPr>
        <p:spPr>
          <a:xfrm>
            <a:off x="1584325" y="309563"/>
            <a:ext cx="3816350" cy="2862262"/>
          </a:xfrm>
          <a:ln/>
        </p:spPr>
      </p:sp>
      <p:sp>
        <p:nvSpPr>
          <p:cNvPr id="273411"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Arial" charset="0"/>
              </a:rPr>
              <a:t>As you approach the gate, the radio in your vehicle has a news story about increased political tensions in your city.  Knowing this, and seeing the security measures at the front gate, you know you should do something to enhance your security.  What should you do?</a:t>
            </a:r>
          </a:p>
          <a:p>
            <a:pPr marL="228600" indent="-228600"/>
            <a:endParaRPr lang="en-US">
              <a:solidFill>
                <a:srgbClr val="99FF99"/>
              </a:solidFill>
              <a:cs typeface="Arial" charset="0"/>
            </a:endParaRPr>
          </a:p>
          <a:p>
            <a:pPr marL="228600" indent="-228600"/>
            <a:r>
              <a:rPr lang="en-US" b="1">
                <a:solidFill>
                  <a:srgbClr val="99FF99"/>
                </a:solidFill>
                <a:cs typeface="Arial" charset="0"/>
              </a:rPr>
              <a:t>Questions and answers: Option 2) is the correct answer.</a:t>
            </a:r>
          </a:p>
          <a:p>
            <a:pPr marL="228600" indent="-228600"/>
            <a:endParaRPr lang="en-US"/>
          </a:p>
          <a:p>
            <a:pPr marL="228600" indent="-228600"/>
            <a:r>
              <a:rPr lang="en-US">
                <a:cs typeface="Arial" charset="0"/>
              </a:rPr>
              <a:t>1. Stock up on emergency supplies and inspect packages closely.</a:t>
            </a:r>
            <a:endParaRPr lang="en-US"/>
          </a:p>
          <a:p>
            <a:pPr marL="228600" indent="-228600"/>
            <a:r>
              <a:rPr lang="en-US" b="1">
                <a:solidFill>
                  <a:srgbClr val="FB9F4D"/>
                </a:solidFill>
                <a:cs typeface="Arial" charset="0"/>
              </a:rPr>
              <a:t>This is incorrect because you did not reduce your exposure to the most likely dangers.</a:t>
            </a:r>
            <a:r>
              <a:rPr lang="en-US">
                <a:solidFill>
                  <a:srgbClr val="99FF99"/>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2. Review security measures for various Force Protection Conditions and ask your leaders if you should take special precautions.</a:t>
            </a:r>
            <a:endParaRPr lang="en-US"/>
          </a:p>
          <a:p>
            <a:pPr marL="228600" indent="-228600"/>
            <a:r>
              <a:rPr lang="en-US" b="1">
                <a:solidFill>
                  <a:srgbClr val="99FF99"/>
                </a:solidFill>
                <a:cs typeface="Arial" charset="0"/>
              </a:rPr>
              <a:t>The correct answer is to review security measures for various Force Protection Conditions and ask your leaders for security guidance.  Also, to increase your personal safety, you should monitor the radio for more information, vary routes and departure times to and from work, avoid crowds, be alert for surveillance, and inspect packages closely. </a:t>
            </a:r>
            <a:endParaRPr lang="en-US" b="1">
              <a:cs typeface="Arial" charset="0"/>
            </a:endParaRPr>
          </a:p>
          <a:p>
            <a:pPr marL="228600" indent="-228600"/>
            <a:endParaRPr lang="en-US" b="1">
              <a:cs typeface="Arial" charset="0"/>
            </a:endParaRPr>
          </a:p>
          <a:p>
            <a:pPr marL="228600" indent="-228600" eaLnBrk="0" hangingPunct="0">
              <a:spcBef>
                <a:spcPct val="0"/>
              </a:spcBef>
            </a:pPr>
            <a:r>
              <a:rPr lang="en-US">
                <a:cs typeface="Arial" charset="0"/>
              </a:rPr>
              <a:t>3. Get a bulletproof vest from the supply center and obtain antibiotics to increase resistance to biological attacks.</a:t>
            </a:r>
          </a:p>
          <a:p>
            <a:pPr marL="228600" indent="-228600" eaLnBrk="0" hangingPunct="0">
              <a:spcBef>
                <a:spcPct val="0"/>
              </a:spcBef>
            </a:pPr>
            <a:r>
              <a:rPr lang="en-US" b="1">
                <a:solidFill>
                  <a:srgbClr val="FB9F4D"/>
                </a:solidFill>
                <a:cs typeface="Arial" charset="0"/>
              </a:rPr>
              <a:t>This is incorrect because your unit will issue body armor if appropriate and medical personnel should distribute antibiotics in response to exposure.</a:t>
            </a:r>
            <a:r>
              <a:rPr lang="en-US">
                <a:solidFill>
                  <a:srgbClr val="99FF99"/>
                </a:solidFill>
                <a:cs typeface="Arial" charset="0"/>
              </a:rPr>
              <a:t> </a:t>
            </a:r>
            <a:endParaRPr lang="en-US">
              <a:cs typeface="Arial" charset="0"/>
            </a:endParaRPr>
          </a:p>
          <a:p>
            <a:pPr marL="228600" indent="-228600" eaLnBrk="0" hangingPunct="0">
              <a:spcBef>
                <a:spcPct val="0"/>
              </a:spcBef>
            </a:pPr>
            <a:endParaRPr lang="en-US">
              <a:cs typeface="Arial" charset="0"/>
            </a:endParaRPr>
          </a:p>
          <a:p>
            <a:pPr marL="228600" indent="-228600" eaLnBrk="0" hangingPunct="0">
              <a:spcBef>
                <a:spcPct val="0"/>
              </a:spcBef>
            </a:pPr>
            <a:r>
              <a:rPr lang="en-US">
                <a:cs typeface="Arial" charset="0"/>
              </a:rPr>
              <a:t>This illustrates being aware of your local environment. Radio news of unrest or public disturbances can be an important indicator of dangerous situations.</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33A059-9D81-40DB-B90D-176D5E8E4B6D}" type="slidenum">
              <a:rPr lang="en-US"/>
              <a:pPr/>
              <a:t>48</a:t>
            </a:fld>
            <a:endParaRPr lang="en-US"/>
          </a:p>
        </p:txBody>
      </p:sp>
      <p:sp>
        <p:nvSpPr>
          <p:cNvPr id="470018" name="Rectangle 2"/>
          <p:cNvSpPr>
            <a:spLocks noChangeArrowheads="1" noTextEdit="1"/>
          </p:cNvSpPr>
          <p:nvPr>
            <p:ph type="sldImg"/>
          </p:nvPr>
        </p:nvSpPr>
        <p:spPr>
          <a:xfrm>
            <a:off x="1508125" y="309563"/>
            <a:ext cx="4125913" cy="3094037"/>
          </a:xfrm>
          <a:ln/>
        </p:spPr>
      </p:sp>
      <p:sp>
        <p:nvSpPr>
          <p:cNvPr id="470019"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cs typeface="Arial" charset="0"/>
              </a:rPr>
              <a:t>Security appears to be very tight at the front gate. Guards are performing 100% ID checks and inspecting vehicles with the aid of dogs and with mirrors to see undercarriages.  A security camera is aimed at the vehicle inspection area. You remember that the base is at Force Protection Condition ALPHA, and conclude that this might be a Random Antiterrorism Measure (RAM) since 100% vehicle inspections are normally done at higher FORCE PROTECTION CONDITIONs.  You wisely decide not to say anything to hassle the guards.  While waiting in line for a vehicle inspection at the gate, what do you do?</a:t>
            </a:r>
          </a:p>
          <a:p>
            <a:endParaRPr lang="en-US" b="1">
              <a:cs typeface="Arial" charset="0"/>
            </a:endParaRPr>
          </a:p>
          <a:p>
            <a:r>
              <a:rPr lang="en-US" b="1">
                <a:cs typeface="Arial" charset="0"/>
              </a:rPr>
              <a:t>Questions and answers: Option 3 is the correct answer.</a:t>
            </a:r>
          </a:p>
          <a:p>
            <a:endParaRPr lang="en-US"/>
          </a:p>
          <a:p>
            <a:r>
              <a:rPr lang="en-US"/>
              <a:t>1) </a:t>
            </a:r>
            <a:r>
              <a:rPr lang="en-US">
                <a:cs typeface="Arial" charset="0"/>
              </a:rPr>
              <a:t>Though you do not say anything, you show your irritation at being delayed.  It seems obvious that you are not a threat.</a:t>
            </a:r>
          </a:p>
          <a:p>
            <a:r>
              <a:rPr lang="en-US" b="1">
                <a:solidFill>
                  <a:srgbClr val="FB9F4D"/>
                </a:solidFill>
                <a:cs typeface="Arial" charset="0"/>
              </a:rPr>
              <a:t>This is incorrect because you are making the work of security guards more difficult.</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2) Get out of your car to get a better view of the procedures at the gate.</a:t>
            </a:r>
          </a:p>
          <a:p>
            <a:r>
              <a:rPr lang="en-US" b="1">
                <a:solidFill>
                  <a:srgbClr val="FB9F4D"/>
                </a:solidFill>
                <a:cs typeface="Arial" charset="0"/>
              </a:rPr>
              <a:t>This is incorrect because you might distract the guards from their duties or even be perceived as a threat.</a:t>
            </a:r>
            <a:r>
              <a:rPr lang="en-US">
                <a:solidFill>
                  <a:srgbClr val="99FF99"/>
                </a:solidFill>
                <a:cs typeface="Arial" charset="0"/>
              </a:rPr>
              <a:t> </a:t>
            </a:r>
          </a:p>
          <a:p>
            <a:endParaRPr lang="en-US">
              <a:cs typeface="Arial" charset="0"/>
            </a:endParaRPr>
          </a:p>
          <a:p>
            <a:r>
              <a:rPr lang="en-US">
                <a:cs typeface="Arial" charset="0"/>
              </a:rPr>
              <a:t>3) Stay in your car, provide identification for all occupants, and cooperate with guard instructions.  Remain alert for suspicious activities outside the gate area.</a:t>
            </a:r>
          </a:p>
          <a:p>
            <a:r>
              <a:rPr lang="en-US" b="1">
                <a:solidFill>
                  <a:srgbClr val="99FF99"/>
                </a:solidFill>
                <a:cs typeface="Arial" charset="0"/>
              </a:rPr>
              <a:t>The correct choice is to stay in your car and get out photo ID.  While waiting, remain alert for suspicious things outside the gate area, and cooperate with instructions when motioned forward for inspection.  You are more protected by remaining in your car.  Be patient since guards are following very specific instructions.  Avoid making sudden movements that might be misinterpreted by guards and stand by while the guard performs the vehicle inspection.  Unit security requires teamwork.</a:t>
            </a:r>
          </a:p>
          <a:p>
            <a:endParaRPr lang="en-US">
              <a:cs typeface="Arial" charset="0"/>
            </a:endParaRPr>
          </a:p>
          <a:p>
            <a:r>
              <a:rPr lang="en-US">
                <a:cs typeface="Arial" charset="0"/>
              </a:rPr>
              <a:t>This situation illustrates the themes of being aware, controlling access and being a team player. By remaining vigilant while in your care you are practicing being aware of your environment.  By staying in you car you are better protecting yourself than if you got out and are therefore controlling access.  In addition, by waiting for and cooperating with the instructions of security personnel you are being a team player.</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BEEC47-1215-4B8A-9E2E-A2D52E14F2B7}" type="slidenum">
              <a:rPr lang="en-US"/>
              <a:pPr/>
              <a:t>49</a:t>
            </a:fld>
            <a:endParaRPr lang="en-US"/>
          </a:p>
        </p:txBody>
      </p:sp>
      <p:sp>
        <p:nvSpPr>
          <p:cNvPr id="472066" name="Rectangle 2"/>
          <p:cNvSpPr>
            <a:spLocks noChangeArrowheads="1" noTextEdit="1"/>
          </p:cNvSpPr>
          <p:nvPr>
            <p:ph type="sldImg"/>
          </p:nvPr>
        </p:nvSpPr>
        <p:spPr>
          <a:xfrm>
            <a:off x="1508125" y="309563"/>
            <a:ext cx="4125913" cy="3094037"/>
          </a:xfrm>
          <a:ln/>
        </p:spPr>
      </p:sp>
      <p:sp>
        <p:nvSpPr>
          <p:cNvPr id="472067"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Arial" charset="0"/>
              </a:rPr>
              <a:t>While waiting at the gate, you notice a man across the street at a bus stop reading a newspaper.  He seems to be watching the activities at the gate over the top of his newspaper.  A bus arrives and leaves but the man is still standing there.  You wisely decide not to approach him.  What should you do?</a:t>
            </a:r>
          </a:p>
          <a:p>
            <a:endParaRPr lang="en-US" b="1">
              <a:solidFill>
                <a:srgbClr val="99FF99"/>
              </a:solidFill>
              <a:cs typeface="Arial" charset="0"/>
            </a:endParaRPr>
          </a:p>
          <a:p>
            <a:r>
              <a:rPr lang="en-US" b="1">
                <a:solidFill>
                  <a:srgbClr val="99FF99"/>
                </a:solidFill>
                <a:cs typeface="Arial" charset="0"/>
              </a:rPr>
              <a:t>Questions and answers: Option 2 is the correct answer.</a:t>
            </a:r>
          </a:p>
          <a:p>
            <a:endParaRPr lang="en-US"/>
          </a:p>
          <a:p>
            <a:r>
              <a:rPr lang="en-US"/>
              <a:t>1) </a:t>
            </a:r>
            <a:r>
              <a:rPr lang="en-US">
                <a:cs typeface="Arial" charset="0"/>
              </a:rPr>
              <a:t>Carefully get out of line and drive away from the base, passing the stranger and getting a thorough description for the security forces.</a:t>
            </a:r>
          </a:p>
          <a:p>
            <a:r>
              <a:rPr lang="en-US" b="1">
                <a:solidFill>
                  <a:srgbClr val="FB9F4D"/>
                </a:solidFill>
                <a:cs typeface="Arial" charset="0"/>
              </a:rPr>
              <a:t>This is incorrect because it is better to let security personnel evaluate and respond to the situation.</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2) Tell the security guard what you have seen and provide a description of the individual.</a:t>
            </a:r>
          </a:p>
          <a:p>
            <a:r>
              <a:rPr lang="en-US" b="1">
                <a:solidFill>
                  <a:srgbClr val="99FF99"/>
                </a:solidFill>
                <a:cs typeface="Arial" charset="0"/>
              </a:rPr>
              <a:t>The correct choice is to report and describe the person to the gate security.  They are responsible for security on the base and will make the decision on how to deal with potential surveillance. In this way you are being a good team player.  Suspicious activity should be reported immediately, and no action should be taken on your part that might put you at personal risk or cause the individual to believe he may have been spotted.</a:t>
            </a:r>
          </a:p>
          <a:p>
            <a:endParaRPr lang="en-US" b="1">
              <a:cs typeface="Arial" charset="0"/>
            </a:endParaRPr>
          </a:p>
          <a:p>
            <a:r>
              <a:rPr lang="en-US">
                <a:cs typeface="Arial" charset="0"/>
              </a:rPr>
              <a:t>3) Do nothing; he is probably waiting for another bus.</a:t>
            </a:r>
          </a:p>
          <a:p>
            <a:r>
              <a:rPr lang="en-US" b="1">
                <a:solidFill>
                  <a:srgbClr val="FB9F4D"/>
                </a:solidFill>
                <a:cs typeface="Arial" charset="0"/>
              </a:rPr>
              <a:t>This is incorrect because you did not report a suspicious activity to appropriate security personnel.</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This situation illustrates the themes of being aware and being a team player. By studying the individual carefully, you can remember enough details to give the guards a good description of the individual. By providing information to the guards and letting them handle the situation you are being a team player.</a:t>
            </a: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01F509-B311-4703-8206-5DE84F7EB83E}" type="slidenum">
              <a:rPr lang="en-US"/>
              <a:pPr/>
              <a:t>5</a:t>
            </a:fld>
            <a:endParaRPr lang="en-US"/>
          </a:p>
        </p:txBody>
      </p:sp>
      <p:sp>
        <p:nvSpPr>
          <p:cNvPr id="100354" name="Rectangle 2"/>
          <p:cNvSpPr>
            <a:spLocks noChangeArrowheads="1" noTextEdit="1"/>
          </p:cNvSpPr>
          <p:nvPr>
            <p:ph type="sldImg"/>
          </p:nvPr>
        </p:nvSpPr>
        <p:spPr>
          <a:xfrm>
            <a:off x="1531938" y="309563"/>
            <a:ext cx="3921125" cy="2940050"/>
          </a:xfrm>
          <a:ln/>
        </p:spPr>
      </p:sp>
      <p:sp>
        <p:nvSpPr>
          <p:cNvPr id="100355" name="Rectangle 3"/>
          <p:cNvSpPr>
            <a:spLocks noGrp="1" noChangeArrowheads="1"/>
          </p:cNvSpPr>
          <p:nvPr>
            <p:ph type="body" idx="1"/>
          </p:nvPr>
        </p:nvSpPr>
        <p:spPr/>
        <p:txBody>
          <a:bodyPr/>
          <a:lstStyle/>
          <a:p>
            <a:r>
              <a:rPr lang="en-US"/>
              <a:t>This is the structure of this training. It begins with an introduction to terrorism and a threat briefing. Next, there is an OCONUS-specific scenario in which you can examine the actions you should take to increase your safety in various situations. Finally, several historical incidents illustrate the importance of good antiterrorism safety.</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F30387-89C9-4E11-A6AA-3B2884BFD5F9}" type="slidenum">
              <a:rPr lang="en-US"/>
              <a:pPr/>
              <a:t>50</a:t>
            </a:fld>
            <a:endParaRPr lang="en-US"/>
          </a:p>
        </p:txBody>
      </p:sp>
      <p:sp>
        <p:nvSpPr>
          <p:cNvPr id="562178" name="Rectangle 2"/>
          <p:cNvSpPr>
            <a:spLocks noChangeArrowheads="1" noTextEdit="1"/>
          </p:cNvSpPr>
          <p:nvPr>
            <p:ph type="sldImg"/>
          </p:nvPr>
        </p:nvSpPr>
        <p:spPr>
          <a:xfrm>
            <a:off x="1584325" y="309563"/>
            <a:ext cx="3816350" cy="2862262"/>
          </a:xfrm>
          <a:ln/>
        </p:spPr>
      </p:sp>
      <p:sp>
        <p:nvSpPr>
          <p:cNvPr id="562179" name="Rectangle 3"/>
          <p:cNvSpPr>
            <a:spLocks noGrp="1" noChangeArrowheads="1"/>
          </p:cNvSpPr>
          <p:nvPr>
            <p:ph type="body" idx="1"/>
          </p:nvPr>
        </p:nvSpPr>
        <p:spPr>
          <a:xfrm>
            <a:off x="387350" y="3171825"/>
            <a:ext cx="6210300" cy="5414963"/>
          </a:xfrm>
        </p:spPr>
        <p:txBody>
          <a:bodyPr/>
          <a:lstStyle/>
          <a:p>
            <a:pPr marL="228600" indent="-228600"/>
            <a:r>
              <a:rPr lang="en-US" sz="900" b="1"/>
              <a:t>Instructor narrative</a:t>
            </a:r>
          </a:p>
          <a:p>
            <a:pPr marL="228600" indent="-228600"/>
            <a:r>
              <a:rPr lang="en-US" sz="900">
                <a:solidFill>
                  <a:srgbClr val="99FF99"/>
                </a:solidFill>
                <a:cs typeface="Arial" charset="0"/>
              </a:rPr>
              <a:t>When you arrive at the installation in-processing center, you take a few moments to pass through a security check similar to airport security.  Your uniformed family member gets a No Escort Required badge and other family members get Escort Required badges.  As you wait, you take a few moments to look at several antiterrorism and security measures being used.  These include access control measures: </a:t>
            </a:r>
          </a:p>
          <a:p>
            <a:pPr marL="228600" indent="-228600"/>
            <a:endParaRPr lang="en-US" sz="900">
              <a:solidFill>
                <a:srgbClr val="99FF99"/>
              </a:solidFill>
              <a:cs typeface="Arial" charset="0"/>
            </a:endParaRPr>
          </a:p>
          <a:p>
            <a:pPr marL="228600" indent="-228600"/>
            <a:r>
              <a:rPr lang="en-US" sz="900">
                <a:solidFill>
                  <a:srgbClr val="99FF99"/>
                </a:solidFill>
                <a:cs typeface="Arial" charset="0"/>
              </a:rPr>
              <a:t>-Access Control Measures </a:t>
            </a:r>
          </a:p>
          <a:p>
            <a:pPr marL="685800" lvl="1" indent="-228600">
              <a:buFontTx/>
              <a:buChar char="•"/>
            </a:pPr>
            <a:r>
              <a:rPr lang="en-US" sz="900">
                <a:solidFill>
                  <a:srgbClr val="99FF99"/>
                </a:solidFill>
                <a:cs typeface="Arial" charset="0"/>
              </a:rPr>
              <a:t>ID checks</a:t>
            </a:r>
          </a:p>
          <a:p>
            <a:pPr marL="685800" lvl="1" indent="-228600">
              <a:buFontTx/>
              <a:buChar char="-"/>
            </a:pPr>
            <a:r>
              <a:rPr lang="en-US" sz="900">
                <a:solidFill>
                  <a:srgbClr val="99FF99"/>
                </a:solidFill>
                <a:cs typeface="Arial" charset="0"/>
              </a:rPr>
              <a:t>Metal detectors</a:t>
            </a:r>
          </a:p>
          <a:p>
            <a:pPr marL="685800" lvl="1" indent="-228600">
              <a:buFontTx/>
              <a:buChar char="•"/>
            </a:pPr>
            <a:r>
              <a:rPr lang="en-US" sz="900">
                <a:solidFill>
                  <a:srgbClr val="99FF99"/>
                </a:solidFill>
                <a:cs typeface="Arial" charset="0"/>
              </a:rPr>
              <a:t>Badge/visitor control systems</a:t>
            </a:r>
          </a:p>
          <a:p>
            <a:pPr marL="685800" lvl="1" indent="-228600">
              <a:buFontTx/>
              <a:buChar char="•"/>
            </a:pPr>
            <a:r>
              <a:rPr lang="en-US" sz="900">
                <a:solidFill>
                  <a:srgbClr val="99FF99"/>
                </a:solidFill>
                <a:cs typeface="Arial" charset="0"/>
              </a:rPr>
              <a:t>Bag inspections</a:t>
            </a:r>
          </a:p>
          <a:p>
            <a:pPr marL="685800" lvl="1" indent="-228600">
              <a:buFontTx/>
              <a:buChar char="•"/>
            </a:pPr>
            <a:r>
              <a:rPr lang="en-US" sz="900">
                <a:solidFill>
                  <a:srgbClr val="99FF99"/>
                </a:solidFill>
                <a:cs typeface="Arial" charset="0"/>
              </a:rPr>
              <a:t>Bomb sniffing guard dogs</a:t>
            </a:r>
          </a:p>
          <a:p>
            <a:pPr marL="685800" lvl="1" indent="-228600">
              <a:buFontTx/>
              <a:buChar char="•"/>
            </a:pPr>
            <a:r>
              <a:rPr lang="en-US" sz="900">
                <a:solidFill>
                  <a:srgbClr val="99FF99"/>
                </a:solidFill>
                <a:cs typeface="Arial" charset="0"/>
              </a:rPr>
              <a:t>Locked secondary building entrances</a:t>
            </a:r>
          </a:p>
          <a:p>
            <a:pPr marL="228600" indent="-228600"/>
            <a:endParaRPr lang="en-US" sz="900">
              <a:solidFill>
                <a:srgbClr val="99FF99"/>
              </a:solidFill>
              <a:cs typeface="Arial" charset="0"/>
            </a:endParaRPr>
          </a:p>
          <a:p>
            <a:pPr marL="228600" indent="-228600"/>
            <a:endParaRPr lang="en-US" sz="900">
              <a:solidFill>
                <a:srgbClr val="99FF99"/>
              </a:solidFill>
              <a:cs typeface="Arial" charset="0"/>
            </a:endParaRPr>
          </a:p>
          <a:p>
            <a:pPr marL="228600" indent="-228600"/>
            <a:r>
              <a:rPr lang="en-US" sz="900">
                <a:solidFill>
                  <a:srgbClr val="99FF99"/>
                </a:solidFill>
                <a:cs typeface="Arial" charset="0"/>
              </a:rPr>
              <a:t>You also notice several blast mitigation measures including:</a:t>
            </a:r>
          </a:p>
          <a:p>
            <a:pPr marL="685800" lvl="1" indent="-228600">
              <a:buFontTx/>
              <a:buChar char="•"/>
            </a:pPr>
            <a:r>
              <a:rPr lang="en-US" sz="900">
                <a:solidFill>
                  <a:srgbClr val="99FF99"/>
                </a:solidFill>
                <a:cs typeface="Arial" charset="0"/>
              </a:rPr>
              <a:t>Barriers to keep vehicles away from buildings</a:t>
            </a:r>
          </a:p>
          <a:p>
            <a:pPr marL="685800" lvl="1" indent="-228600">
              <a:buFontTx/>
              <a:buChar char="•"/>
            </a:pPr>
            <a:r>
              <a:rPr lang="en-US" sz="900">
                <a:solidFill>
                  <a:srgbClr val="99FF99"/>
                </a:solidFill>
                <a:cs typeface="Arial" charset="0"/>
              </a:rPr>
              <a:t>Fragmentation resistant film on windows to reduce glass fragmentation </a:t>
            </a:r>
          </a:p>
          <a:p>
            <a:pPr marL="228600" indent="-228600"/>
            <a:endParaRPr lang="en-US" sz="900">
              <a:solidFill>
                <a:srgbClr val="99FF99"/>
              </a:solidFill>
              <a:cs typeface="Arial" charset="0"/>
            </a:endParaRPr>
          </a:p>
          <a:p>
            <a:pPr marL="228600" indent="-228600"/>
            <a:r>
              <a:rPr lang="en-US" sz="900">
                <a:solidFill>
                  <a:srgbClr val="99FF99"/>
                </a:solidFill>
                <a:cs typeface="Arial" charset="0"/>
              </a:rPr>
              <a:t>Also present are observation/monitoring measures such as: </a:t>
            </a:r>
          </a:p>
          <a:p>
            <a:pPr marL="685800" lvl="1" indent="-228600">
              <a:buFontTx/>
              <a:buChar char="•"/>
            </a:pPr>
            <a:r>
              <a:rPr lang="en-US" sz="900">
                <a:solidFill>
                  <a:srgbClr val="99FF99"/>
                </a:solidFill>
                <a:cs typeface="Arial" charset="0"/>
              </a:rPr>
              <a:t>Random security patrols</a:t>
            </a:r>
          </a:p>
          <a:p>
            <a:pPr marL="685800" lvl="1" indent="-228600">
              <a:buFontTx/>
              <a:buChar char="•"/>
            </a:pPr>
            <a:r>
              <a:rPr lang="en-US" sz="900">
                <a:solidFill>
                  <a:srgbClr val="99FF99"/>
                </a:solidFill>
                <a:cs typeface="Arial" charset="0"/>
              </a:rPr>
              <a:t>Security cameras</a:t>
            </a:r>
          </a:p>
          <a:p>
            <a:pPr marL="228600" indent="-228600"/>
            <a:endParaRPr lang="en-US" sz="900">
              <a:solidFill>
                <a:srgbClr val="99FF99"/>
              </a:solidFill>
              <a:cs typeface="Arial" charset="0"/>
            </a:endParaRPr>
          </a:p>
          <a:p>
            <a:pPr marL="228600" indent="-228600"/>
            <a:r>
              <a:rPr lang="en-US" sz="900">
                <a:solidFill>
                  <a:srgbClr val="99FF99"/>
                </a:solidFill>
                <a:cs typeface="Arial" charset="0"/>
              </a:rPr>
              <a:t>These are some of the measures used to protect individuals working at the installation by deterring terrorist planning, reducing terrorist access, and reducing the potential effects of terrorist bombs.</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B4595B-3260-4B67-9C6E-57F07D958A73}" type="slidenum">
              <a:rPr lang="en-US"/>
              <a:pPr/>
              <a:t>51</a:t>
            </a:fld>
            <a:endParaRPr lang="en-US"/>
          </a:p>
        </p:txBody>
      </p:sp>
      <p:sp>
        <p:nvSpPr>
          <p:cNvPr id="474114" name="Rectangle 2"/>
          <p:cNvSpPr>
            <a:spLocks noChangeArrowheads="1" noTextEdit="1"/>
          </p:cNvSpPr>
          <p:nvPr>
            <p:ph type="sldImg"/>
          </p:nvPr>
        </p:nvSpPr>
        <p:spPr>
          <a:ln/>
        </p:spPr>
      </p:sp>
      <p:sp>
        <p:nvSpPr>
          <p:cNvPr id="474115" name="Rectangle 3"/>
          <p:cNvSpPr>
            <a:spLocks noGrp="1" noChangeArrowheads="1"/>
          </p:cNvSpPr>
          <p:nvPr>
            <p:ph type="body" idx="1"/>
          </p:nvPr>
        </p:nvSpPr>
        <p:spPr/>
        <p:txBody>
          <a:bodyPr/>
          <a:lstStyle/>
          <a:p>
            <a:r>
              <a:rPr lang="en-US" b="1"/>
              <a:t>Instructor narrative</a:t>
            </a:r>
          </a:p>
          <a:p>
            <a:r>
              <a:rPr lang="en-US"/>
              <a:t>While working in your office, you notice one of the local janitorial workers takes the time to search through the contents of a trashcan while cleaning up.  You know you must do something, but what should you do?</a:t>
            </a:r>
          </a:p>
          <a:p>
            <a:endParaRPr lang="en-US"/>
          </a:p>
          <a:p>
            <a:r>
              <a:rPr lang="en-US" b="1">
                <a:cs typeface="Arial" charset="0"/>
              </a:rPr>
              <a:t>Questions and answers: Option 3 is the correct answer.</a:t>
            </a:r>
          </a:p>
          <a:p>
            <a:endParaRPr lang="en-US" b="1">
              <a:cs typeface="Arial" charset="0"/>
            </a:endParaRPr>
          </a:p>
          <a:p>
            <a:r>
              <a:rPr lang="en-US">
                <a:cs typeface="Arial" charset="0"/>
              </a:rPr>
              <a:t>1) </a:t>
            </a:r>
            <a:r>
              <a:rPr lang="en-US"/>
              <a:t>Ask him why he is searching through the trash.</a:t>
            </a:r>
          </a:p>
          <a:p>
            <a:r>
              <a:rPr lang="en-US" b="1"/>
              <a:t>This is incorrect because you should let security personnel handle this for safety and maximum intelligence value in the investigation.</a:t>
            </a:r>
          </a:p>
          <a:p>
            <a:endParaRPr lang="en-US" b="1"/>
          </a:p>
          <a:p>
            <a:r>
              <a:rPr lang="en-US"/>
              <a:t>2) Have him escorted from the facility immediately.</a:t>
            </a:r>
          </a:p>
          <a:p>
            <a:r>
              <a:rPr lang="en-US" b="1"/>
              <a:t>This is incorrect because you should let security personnel decide how to handle the investigation for maximum intelligence value.</a:t>
            </a:r>
          </a:p>
          <a:p>
            <a:endParaRPr lang="en-US" b="1"/>
          </a:p>
          <a:p>
            <a:r>
              <a:rPr lang="en-US"/>
              <a:t>3) Make a thorough list of his activities and report him to your supervisor immediately.</a:t>
            </a:r>
          </a:p>
          <a:p>
            <a:r>
              <a:rPr lang="en-US" b="1"/>
              <a:t>The best answer is to make a thorough list of the his activities and report the suspicious worker to your supervisor immediately.  Knowing all the activities of suspicious individuals is important to security investigators.  You should not try to handle this personally since security personnel are trained to respond to terrorist surveillance. The insider threat is very important.  You should be alert for suspicious activities by people who have routine access to your facilities.</a:t>
            </a:r>
          </a:p>
          <a:p>
            <a:endParaRPr lang="en-US" b="1"/>
          </a:p>
          <a:p>
            <a:r>
              <a:rPr lang="en-US"/>
              <a:t>This situation illustrates the themes of being aware and being a team player.  By looking for suspicious activity in your work place you are raising you level of knowledge concerning what is appropriate behavior and therefore in a better position to recognize anything unusual.  By informing your supervise or security personnel you give the trained professionals an opportunity to do their job and are therefore a team player.</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FC6FE4-AD80-426D-975D-FC914E12B41D}" type="slidenum">
              <a:rPr lang="en-US"/>
              <a:pPr/>
              <a:t>52</a:t>
            </a:fld>
            <a:endParaRPr lang="en-US"/>
          </a:p>
        </p:txBody>
      </p:sp>
      <p:sp>
        <p:nvSpPr>
          <p:cNvPr id="476162" name="Rectangle 2"/>
          <p:cNvSpPr>
            <a:spLocks noChangeArrowheads="1" noTextEdit="1"/>
          </p:cNvSpPr>
          <p:nvPr>
            <p:ph type="sldImg"/>
          </p:nvPr>
        </p:nvSpPr>
        <p:spPr>
          <a:xfrm>
            <a:off x="1508125" y="309563"/>
            <a:ext cx="4125913" cy="3094037"/>
          </a:xfrm>
          <a:ln/>
        </p:spPr>
      </p:sp>
      <p:sp>
        <p:nvSpPr>
          <p:cNvPr id="476163"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Arial" charset="0"/>
              </a:rPr>
              <a:t>You also notice other security measures on the base.  Temporary barriers have been erected in the parking lot so no one can park closer than 100 feet to any buildings, and there are guards at several locations.  At the facility where you work, there is a 100% ID check at the front door.  As you walk about, you notice that a rear door to the building has been propped open with a box.  No one is guarding the door.  You know you should do something, but what?</a:t>
            </a:r>
            <a:endParaRPr lang="en-US"/>
          </a:p>
          <a:p>
            <a:endParaRPr lang="en-US" b="1">
              <a:solidFill>
                <a:srgbClr val="99FF99"/>
              </a:solidFill>
              <a:cs typeface="Arial" charset="0"/>
            </a:endParaRPr>
          </a:p>
          <a:p>
            <a:r>
              <a:rPr lang="en-US" b="1">
                <a:solidFill>
                  <a:srgbClr val="99FF99"/>
                </a:solidFill>
                <a:cs typeface="Arial" charset="0"/>
              </a:rPr>
              <a:t>Questions and answers: Option 2 is the correct answer.</a:t>
            </a:r>
          </a:p>
          <a:p>
            <a:endParaRPr lang="en-US"/>
          </a:p>
          <a:p>
            <a:r>
              <a:rPr lang="en-US"/>
              <a:t>1) </a:t>
            </a:r>
            <a:r>
              <a:rPr lang="en-US">
                <a:cs typeface="Arial" charset="0"/>
              </a:rPr>
              <a:t>Close the door and then point out the security violation to one of the facility managers.</a:t>
            </a:r>
          </a:p>
          <a:p>
            <a:r>
              <a:rPr lang="en-US" b="1">
                <a:solidFill>
                  <a:srgbClr val="FB9F4D"/>
                </a:solidFill>
                <a:cs typeface="Arial" charset="0"/>
              </a:rPr>
              <a:t>This is incorrect because you do not know the reason the door was propped open and by closing it yourself you might be interfering with something.</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2) Point out the security violation to one of the facility managers.</a:t>
            </a:r>
          </a:p>
          <a:p>
            <a:r>
              <a:rPr lang="en-US" b="1">
                <a:solidFill>
                  <a:srgbClr val="99FF99"/>
                </a:solidFill>
                <a:cs typeface="Arial" charset="0"/>
              </a:rPr>
              <a:t>The correct choice was to point out the security violation to one of the facility managers.  You are being a team player when you remind others of the importance of security.</a:t>
            </a:r>
          </a:p>
          <a:p>
            <a:endParaRPr lang="en-US" b="1">
              <a:cs typeface="Arial" charset="0"/>
            </a:endParaRPr>
          </a:p>
          <a:p>
            <a:r>
              <a:rPr lang="en-US">
                <a:cs typeface="Arial" charset="0"/>
              </a:rPr>
              <a:t>3) Keep an eye on the door yourself.</a:t>
            </a:r>
          </a:p>
          <a:p>
            <a:r>
              <a:rPr lang="en-US" b="1">
                <a:solidFill>
                  <a:srgbClr val="FB9F4D"/>
                </a:solidFill>
                <a:cs typeface="Arial" charset="0"/>
              </a:rPr>
              <a:t>You chose to keep an eye on the door yourself.  This is incorrect because it is not your job to guard the door, and you do not know who should and should not use it.</a:t>
            </a:r>
            <a:r>
              <a:rPr lang="en-US">
                <a:solidFill>
                  <a:srgbClr val="99FF99"/>
                </a:solidFill>
                <a:cs typeface="Arial" charset="0"/>
              </a:rPr>
              <a:t> </a:t>
            </a:r>
            <a:endParaRPr lang="en-US">
              <a:cs typeface="Arial" charset="0"/>
            </a:endParaRPr>
          </a:p>
          <a:p>
            <a:endParaRPr lang="en-US">
              <a:cs typeface="Arial" charset="0"/>
            </a:endParaRPr>
          </a:p>
          <a:p>
            <a:r>
              <a:rPr lang="en-US"/>
              <a:t>This situation illustrates the importance of the principles of planning, awareness, access control and being a team player. The best security at the front desk can be defeated by an unsecured rear door. A security plan needs to consider all possible entry points. This also illustrates the need to be aware of security violations and understand their importance for access control. Finally, you are a team player when you remind fellow Service members to observe proper security measures.</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102E00-1A8E-4B56-9DBF-68D15F6B6420}" type="slidenum">
              <a:rPr lang="en-US"/>
              <a:pPr/>
              <a:t>53</a:t>
            </a:fld>
            <a:endParaRPr lang="en-US"/>
          </a:p>
        </p:txBody>
      </p:sp>
      <p:sp>
        <p:nvSpPr>
          <p:cNvPr id="478210" name="Rectangle 2"/>
          <p:cNvSpPr>
            <a:spLocks noChangeArrowheads="1" noTextEdit="1"/>
          </p:cNvSpPr>
          <p:nvPr>
            <p:ph type="sldImg"/>
          </p:nvPr>
        </p:nvSpPr>
        <p:spPr>
          <a:ln/>
        </p:spPr>
      </p:sp>
      <p:sp>
        <p:nvSpPr>
          <p:cNvPr id="478211" name="Rectangle 3"/>
          <p:cNvSpPr>
            <a:spLocks noGrp="1" noChangeArrowheads="1"/>
          </p:cNvSpPr>
          <p:nvPr>
            <p:ph type="body" idx="1"/>
          </p:nvPr>
        </p:nvSpPr>
        <p:spPr/>
        <p:txBody>
          <a:bodyPr/>
          <a:lstStyle/>
          <a:p>
            <a:pPr marL="190500" indent="-190500"/>
            <a:r>
              <a:rPr lang="en-US" b="1"/>
              <a:t>Instructor Narrative:</a:t>
            </a:r>
          </a:p>
          <a:p>
            <a:pPr marL="190500" indent="-190500"/>
            <a:r>
              <a:rPr lang="en-US"/>
              <a:t>You find a package in the mailroom with no return address and a handwritten address to your facility that was full of errors.  You notice that it is marked “Persone” for Comendar”.  You wisely decide not to open the package, but what do you do? </a:t>
            </a:r>
          </a:p>
          <a:p>
            <a:pPr marL="190500" indent="-190500"/>
            <a:endParaRPr lang="en-US"/>
          </a:p>
          <a:p>
            <a:pPr marL="190500" indent="-190500"/>
            <a:r>
              <a:rPr lang="en-US" b="1">
                <a:cs typeface="Arial" charset="0"/>
              </a:rPr>
              <a:t>Questions and answers: Option 3 is the correct answer.</a:t>
            </a:r>
          </a:p>
          <a:p>
            <a:pPr marL="190500" indent="-190500"/>
            <a:endParaRPr lang="en-US" b="1">
              <a:cs typeface="Arial" charset="0"/>
            </a:endParaRPr>
          </a:p>
          <a:p>
            <a:pPr marL="190500" indent="-190500">
              <a:buFontTx/>
              <a:buAutoNum type="arabicParenR"/>
            </a:pPr>
            <a:r>
              <a:rPr lang="en-US"/>
              <a:t> Without opening the package, thoroughly examine it looking for oily spots on the outside and protruding wires.</a:t>
            </a:r>
          </a:p>
          <a:p>
            <a:pPr marL="190500" indent="-190500"/>
            <a:r>
              <a:rPr lang="en-US" b="1"/>
              <a:t>This is incorrect because unnecessary handling of the package exposes you to added danger.</a:t>
            </a:r>
          </a:p>
          <a:p>
            <a:pPr marL="190500" indent="-190500"/>
            <a:endParaRPr lang="en-US"/>
          </a:p>
          <a:p>
            <a:pPr marL="190500" indent="-190500"/>
            <a:r>
              <a:rPr lang="en-US"/>
              <a:t>2) Destroy the package immediately by immersing it in water.</a:t>
            </a:r>
          </a:p>
          <a:p>
            <a:pPr marL="190500" indent="-190500"/>
            <a:r>
              <a:rPr lang="en-US" b="1"/>
              <a:t>This is wrong because this action might trigger an explosion.</a:t>
            </a:r>
          </a:p>
          <a:p>
            <a:pPr marL="190500" indent="-190500"/>
            <a:endParaRPr lang="en-US" b="1"/>
          </a:p>
          <a:p>
            <a:pPr marL="190500" indent="-190500"/>
            <a:r>
              <a:rPr lang="en-US"/>
              <a:t>3)  Leave the package alone, isolate the room, and notify security personnel.</a:t>
            </a:r>
          </a:p>
          <a:p>
            <a:pPr marL="190500" indent="-190500"/>
            <a:r>
              <a:rPr lang="en-US" b="1"/>
              <a:t>The correct answer is to leave the package alone, isolate the room, and notify security personnel.  Indicators may include oily stains, uneven balance or shape, no return address, return address that does not match the postmark, misspellings in the address or return address, unusual odor, excess postage, marking as “Personal For” a specific individual, or a foreign style of handwriting.</a:t>
            </a:r>
          </a:p>
          <a:p>
            <a:pPr marL="190500" indent="-190500"/>
            <a:endParaRPr lang="en-US" b="1"/>
          </a:p>
          <a:p>
            <a:pPr marL="190500" indent="-190500"/>
            <a:r>
              <a:rPr lang="en-US"/>
              <a:t>This situation illustrates the themes of being aware, controlling access, and being a team player.  You are demonstrating awareness of your environment by noticing the package and the suspicious handwriting,  By isolating the room, you are controlling access and preventing other people from entering a potentially dangerous space.  By notifying security you are allowing those that are professionally trained to handle such situations do their job.</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7AE775-025C-4BC1-8F48-88DAA3A9C299}" type="slidenum">
              <a:rPr lang="en-US"/>
              <a:pPr/>
              <a:t>54</a:t>
            </a:fld>
            <a:endParaRPr lang="en-US"/>
          </a:p>
        </p:txBody>
      </p:sp>
      <p:sp>
        <p:nvSpPr>
          <p:cNvPr id="283650" name="Rectangle 2"/>
          <p:cNvSpPr>
            <a:spLocks noChangeArrowheads="1" noTextEdit="1"/>
          </p:cNvSpPr>
          <p:nvPr>
            <p:ph type="sldImg"/>
          </p:nvPr>
        </p:nvSpPr>
        <p:spPr>
          <a:xfrm>
            <a:off x="1584325" y="309563"/>
            <a:ext cx="3816350" cy="2862262"/>
          </a:xfrm>
          <a:ln/>
        </p:spPr>
      </p:sp>
      <p:sp>
        <p:nvSpPr>
          <p:cNvPr id="283651"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Times New Roman" pitchFamily="18" charset="0"/>
              </a:rPr>
              <a:t>From an upstairs window you can look down on a busy market and street below.  Every day you take a few minutes to look at the confusion in the street outside the fence, but today you notice the street is practically deserted.  You know you must do something, but what?</a:t>
            </a:r>
            <a:endParaRPr lang="en-US">
              <a:solidFill>
                <a:srgbClr val="99FF99"/>
              </a:solidFill>
              <a:cs typeface="Arial" charset="0"/>
            </a:endParaRPr>
          </a:p>
          <a:p>
            <a:pPr marL="228600" indent="-228600"/>
            <a:endParaRPr lang="en-US">
              <a:solidFill>
                <a:srgbClr val="99FF99"/>
              </a:solidFill>
              <a:cs typeface="Arial" charset="0"/>
            </a:endParaRPr>
          </a:p>
          <a:p>
            <a:pPr marL="228600" indent="-228600"/>
            <a:r>
              <a:rPr lang="en-US" b="1">
                <a:solidFill>
                  <a:srgbClr val="99FF99"/>
                </a:solidFill>
                <a:cs typeface="Arial" charset="0"/>
              </a:rPr>
              <a:t>Questions and answers: Option 2) is the correct answer.</a:t>
            </a:r>
          </a:p>
          <a:p>
            <a:pPr marL="228600" indent="-228600"/>
            <a:endParaRPr lang="en-US" b="1"/>
          </a:p>
          <a:p>
            <a:pPr marL="228600" indent="-228600" eaLnBrk="0" hangingPunct="0">
              <a:spcBef>
                <a:spcPct val="0"/>
              </a:spcBef>
            </a:pPr>
            <a:r>
              <a:rPr lang="en-US">
                <a:cs typeface="Arial" charset="0"/>
              </a:rPr>
              <a:t>1. Monitor the situation closely and if the change in environment persists alert security officials.</a:t>
            </a:r>
            <a:endParaRPr lang="en-US"/>
          </a:p>
          <a:p>
            <a:pPr marL="228600" indent="-228600"/>
            <a:r>
              <a:rPr lang="en-US" b="1">
                <a:solidFill>
                  <a:srgbClr val="FB9F4D"/>
                </a:solidFill>
                <a:cs typeface="Arial" charset="0"/>
              </a:rPr>
              <a:t>This is incorrect because you may waste valuable time that could be used to raise defenses.</a:t>
            </a:r>
            <a:r>
              <a:rPr lang="en-US">
                <a:solidFill>
                  <a:srgbClr val="FB9F4D"/>
                </a:solidFill>
                <a:cs typeface="Arial" charset="0"/>
              </a:rPr>
              <a:t> </a:t>
            </a:r>
            <a:endParaRPr lang="en-US"/>
          </a:p>
          <a:p>
            <a:pPr marL="228600" indent="-228600"/>
            <a:endParaRPr lang="en-US"/>
          </a:p>
          <a:p>
            <a:pPr marL="228600" indent="-228600" eaLnBrk="0" hangingPunct="0">
              <a:spcBef>
                <a:spcPct val="0"/>
              </a:spcBef>
            </a:pPr>
            <a:r>
              <a:rPr lang="en-US">
                <a:cs typeface="Arial" charset="0"/>
              </a:rPr>
              <a:t>2. Bring it to the attention of your supervisor.</a:t>
            </a:r>
            <a:endParaRPr lang="en-US">
              <a:solidFill>
                <a:srgbClr val="99FF99"/>
              </a:solidFill>
              <a:cs typeface="Arial" charset="0"/>
            </a:endParaRPr>
          </a:p>
          <a:p>
            <a:pPr marL="228600" indent="-228600"/>
            <a:r>
              <a:rPr lang="en-US" b="1">
                <a:solidFill>
                  <a:srgbClr val="99FF99"/>
                </a:solidFill>
                <a:cs typeface="Arial" charset="0"/>
              </a:rPr>
              <a:t>The correct choice is to bring it to the attention of your supervisor and security. This is correct since your leaders can work with security personnel and local officials to evaluate the situation. </a:t>
            </a:r>
            <a:endParaRPr lang="en-US" b="1">
              <a:cs typeface="Arial" charset="0"/>
            </a:endParaRPr>
          </a:p>
          <a:p>
            <a:pPr marL="228600" indent="-228600"/>
            <a:endParaRPr lang="en-US" b="1">
              <a:cs typeface="Arial" charset="0"/>
            </a:endParaRPr>
          </a:p>
          <a:p>
            <a:pPr marL="228600" indent="-228600"/>
            <a:r>
              <a:rPr lang="en-US">
                <a:cs typeface="Arial" charset="0"/>
              </a:rPr>
              <a:t>3. Go down to the street and investigate.</a:t>
            </a:r>
            <a:endParaRPr lang="en-US"/>
          </a:p>
          <a:p>
            <a:pPr marL="228600" indent="-228600"/>
            <a:r>
              <a:rPr lang="en-US" b="1">
                <a:solidFill>
                  <a:srgbClr val="FB9F4D"/>
                </a:solidFill>
                <a:cs typeface="Arial" charset="0"/>
              </a:rPr>
              <a:t>This is incorrect because you are probably not qualified to do this task. Get it to the right officials for action.</a:t>
            </a:r>
            <a:r>
              <a:rPr lang="en-US" b="1">
                <a:solidFill>
                  <a:srgbClr val="99FF99"/>
                </a:solidFill>
                <a:cs typeface="Arial" charset="0"/>
              </a:rPr>
              <a:t> </a:t>
            </a:r>
            <a:endParaRPr lang="en-US" b="1">
              <a:solidFill>
                <a:srgbClr val="FB9F4D"/>
              </a:solidFill>
              <a:cs typeface="Arial" charset="0"/>
            </a:endParaRPr>
          </a:p>
          <a:p>
            <a:pPr marL="228600" indent="-228600"/>
            <a:endParaRPr lang="en-US">
              <a:solidFill>
                <a:srgbClr val="FB9F4D"/>
              </a:solidFill>
              <a:cs typeface="Arial" charset="0"/>
            </a:endParaRPr>
          </a:p>
          <a:p>
            <a:pPr marL="228600" indent="-228600"/>
            <a:r>
              <a:rPr lang="en-US">
                <a:solidFill>
                  <a:srgbClr val="FB9F4D"/>
                </a:solidFill>
                <a:cs typeface="Arial" charset="0"/>
              </a:rPr>
              <a:t>This situation illustrates the importance of awareness and being a team player. If normal activities suddenly change, someone might know something you don’t. If the local population hears rumor of a violent attack, they might close a local market or close stores at unusual times. Local employees might not show up for work or might keep their kids home from a nearby school or daycare facility. As a good team player you should bring these changes to your supervisor for immediate investigation.</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0C21DA-6F13-4098-8303-56A25C4094AC}" type="slidenum">
              <a:rPr lang="en-US"/>
              <a:pPr/>
              <a:t>55</a:t>
            </a:fld>
            <a:endParaRPr lang="en-US"/>
          </a:p>
        </p:txBody>
      </p:sp>
      <p:sp>
        <p:nvSpPr>
          <p:cNvPr id="480258" name="Rectangle 2"/>
          <p:cNvSpPr>
            <a:spLocks noChangeArrowheads="1" noTextEdit="1"/>
          </p:cNvSpPr>
          <p:nvPr>
            <p:ph type="sldImg"/>
          </p:nvPr>
        </p:nvSpPr>
        <p:spPr>
          <a:ln/>
        </p:spPr>
      </p:sp>
      <p:sp>
        <p:nvSpPr>
          <p:cNvPr id="480259" name="Rectangle 3"/>
          <p:cNvSpPr>
            <a:spLocks noGrp="1" noChangeArrowheads="1"/>
          </p:cNvSpPr>
          <p:nvPr>
            <p:ph type="body" idx="1"/>
          </p:nvPr>
        </p:nvSpPr>
        <p:spPr/>
        <p:txBody>
          <a:bodyPr/>
          <a:lstStyle/>
          <a:p>
            <a:r>
              <a:rPr lang="en-US" b="1"/>
              <a:t>Instructor Narrative:</a:t>
            </a:r>
          </a:p>
          <a:p>
            <a:r>
              <a:rPr lang="en-US"/>
              <a:t>A security guard enters your workspace and loudly instructs workers to evacuate immediately through the rear staircase.  You do not see or hear any alarms, nor have you ever seen this particular guard before.  What do you do?</a:t>
            </a:r>
            <a:r>
              <a:rPr lang="en-US" b="1"/>
              <a:t> </a:t>
            </a:r>
          </a:p>
          <a:p>
            <a:endParaRPr lang="en-US" b="1"/>
          </a:p>
          <a:p>
            <a:r>
              <a:rPr lang="en-US" b="1">
                <a:cs typeface="Arial" charset="0"/>
              </a:rPr>
              <a:t>Questions and answers: Option 1 is the correct answer.</a:t>
            </a:r>
          </a:p>
          <a:p>
            <a:endParaRPr lang="en-US" b="1">
              <a:cs typeface="Arial" charset="0"/>
            </a:endParaRPr>
          </a:p>
          <a:p>
            <a:r>
              <a:rPr lang="en-US"/>
              <a:t>1) Quickly secure classified information, and then exit down the rear staircase.</a:t>
            </a:r>
            <a:r>
              <a:rPr lang="en-US" b="1"/>
              <a:t> </a:t>
            </a:r>
          </a:p>
          <a:p>
            <a:r>
              <a:rPr lang="en-US" b="1"/>
              <a:t>The best decision is to quickly secure classified information, and precisely follow the guard’s instructions, in this case to use the rear staircase, helping coworkers along the way.  Proceed to the rally point designated in your unit emergency plan and account for all personnel.  Then, be alert for opportunities to assist emergency personnel if appropriate.  Immediate response and evacuation procedures saved many lives during the Khobar Towers attack, so it is important to act quickly.  While being suspicious can be good for security, it can also be counterproductive in an emergency. </a:t>
            </a:r>
          </a:p>
          <a:p>
            <a:endParaRPr lang="en-US"/>
          </a:p>
          <a:p>
            <a:r>
              <a:rPr lang="en-US"/>
              <a:t>2) Ask the security guard for identification and an explanation before complying.</a:t>
            </a:r>
          </a:p>
          <a:p>
            <a:r>
              <a:rPr lang="en-US" b="1"/>
              <a:t>You chose to ask the guard for ID and an explanation before complying.  This is incorrect because immediate compliance may save lives.</a:t>
            </a:r>
          </a:p>
          <a:p>
            <a:endParaRPr lang="en-US" b="1"/>
          </a:p>
          <a:p>
            <a:r>
              <a:rPr lang="en-US"/>
              <a:t>3) Wait to see what other workers in your office do since it might be a false alarm or just a drill.</a:t>
            </a:r>
          </a:p>
          <a:p>
            <a:r>
              <a:rPr lang="en-US" b="1"/>
              <a:t>This is incorrect because you should encourage coworkers to comply with instructions immediately.</a:t>
            </a:r>
          </a:p>
          <a:p>
            <a:endParaRPr lang="en-US" b="1"/>
          </a:p>
          <a:p>
            <a:r>
              <a:rPr lang="en-US"/>
              <a:t>This situation illustrates the themes of planning ahead and being a team player.  You should always familiarize yourself with the emergency plans of the building you are working in in the event of an emergency.  By following the evacuation instructions of security personnel you are being a team player.</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B56F9A-869D-42E6-B521-5EFCDA5DE682}" type="slidenum">
              <a:rPr lang="en-US"/>
              <a:pPr/>
              <a:t>56</a:t>
            </a:fld>
            <a:endParaRPr lang="en-US"/>
          </a:p>
        </p:txBody>
      </p:sp>
      <p:sp>
        <p:nvSpPr>
          <p:cNvPr id="496642" name="Rectangle 2"/>
          <p:cNvSpPr>
            <a:spLocks noChangeArrowheads="1" noTextEdit="1"/>
          </p:cNvSpPr>
          <p:nvPr>
            <p:ph type="sldImg"/>
          </p:nvPr>
        </p:nvSpPr>
        <p:spPr>
          <a:xfrm>
            <a:off x="1584325" y="309563"/>
            <a:ext cx="3816350" cy="2862262"/>
          </a:xfrm>
          <a:ln/>
        </p:spPr>
      </p:sp>
      <p:sp>
        <p:nvSpPr>
          <p:cNvPr id="496643" name="Rectangle 3"/>
          <p:cNvSpPr>
            <a:spLocks noGrp="1" noChangeArrowheads="1"/>
          </p:cNvSpPr>
          <p:nvPr>
            <p:ph type="body" idx="1"/>
          </p:nvPr>
        </p:nvSpPr>
        <p:spPr>
          <a:xfrm>
            <a:off x="387350" y="3171825"/>
            <a:ext cx="6210300" cy="5414963"/>
          </a:xfrm>
        </p:spPr>
        <p:txBody>
          <a:bodyPr/>
          <a:lstStyle/>
          <a:p>
            <a:r>
              <a:rPr lang="en-US"/>
              <a:t>We will now examine situations concerning ground travel security.</a:t>
            </a:r>
          </a:p>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5B51DD-5FBE-47C4-9208-703F5780BAEE}" type="slidenum">
              <a:rPr lang="en-US"/>
              <a:pPr/>
              <a:t>57</a:t>
            </a:fld>
            <a:endParaRPr lang="en-US"/>
          </a:p>
        </p:txBody>
      </p:sp>
      <p:sp>
        <p:nvSpPr>
          <p:cNvPr id="498690" name="Rectangle 2"/>
          <p:cNvSpPr>
            <a:spLocks noChangeArrowheads="1" noTextEdit="1"/>
          </p:cNvSpPr>
          <p:nvPr>
            <p:ph type="sldImg"/>
          </p:nvPr>
        </p:nvSpPr>
        <p:spPr>
          <a:xfrm>
            <a:off x="1584325" y="309563"/>
            <a:ext cx="3816350" cy="2862262"/>
          </a:xfrm>
          <a:ln/>
        </p:spPr>
      </p:sp>
      <p:sp>
        <p:nvSpPr>
          <p:cNvPr id="498691" name="Rectangle 3"/>
          <p:cNvSpPr>
            <a:spLocks noGrp="1" noChangeArrowheads="1"/>
          </p:cNvSpPr>
          <p:nvPr>
            <p:ph type="body" idx="1"/>
          </p:nvPr>
        </p:nvSpPr>
        <p:spPr>
          <a:xfrm>
            <a:off x="387350" y="3171825"/>
            <a:ext cx="6210300" cy="5414963"/>
          </a:xfrm>
        </p:spPr>
        <p:txBody>
          <a:bodyPr/>
          <a:lstStyle/>
          <a:p>
            <a:r>
              <a:rPr lang="en-US"/>
              <a:t>We will examine these four situations.</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EC8D31-B023-45FC-AAD4-C15A07C986B5}" type="slidenum">
              <a:rPr lang="en-US"/>
              <a:pPr/>
              <a:t>58</a:t>
            </a:fld>
            <a:endParaRPr lang="en-US"/>
          </a:p>
        </p:txBody>
      </p:sp>
      <p:sp>
        <p:nvSpPr>
          <p:cNvPr id="291842" name="Rectangle 2"/>
          <p:cNvSpPr>
            <a:spLocks noChangeArrowheads="1" noTextEdit="1"/>
          </p:cNvSpPr>
          <p:nvPr>
            <p:ph type="sldImg"/>
          </p:nvPr>
        </p:nvSpPr>
        <p:spPr>
          <a:xfrm>
            <a:off x="1584325" y="309563"/>
            <a:ext cx="3816350" cy="2862262"/>
          </a:xfrm>
          <a:ln/>
        </p:spPr>
      </p:sp>
      <p:sp>
        <p:nvSpPr>
          <p:cNvPr id="291843"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Arial" charset="0"/>
              </a:rPr>
              <a:t>After spending several days in temporary quarters in the operating base, your supervisor informs you that you have been selected to move to a local hotel because there is a new group of troops arriving and there is not enough room for everyone at the base.  You wisely choose not to take the advice of a local taxi driver since he cannot be trusted as a reliable source.  Which hotel do you choose?</a:t>
            </a:r>
          </a:p>
          <a:p>
            <a:pPr marL="228600" indent="-228600"/>
            <a:endParaRPr lang="en-US">
              <a:solidFill>
                <a:srgbClr val="99FF99"/>
              </a:solidFill>
              <a:cs typeface="Arial" charset="0"/>
            </a:endParaRPr>
          </a:p>
          <a:p>
            <a:pPr marL="228600" indent="-228600"/>
            <a:r>
              <a:rPr lang="en-US" b="1">
                <a:solidFill>
                  <a:srgbClr val="99FF99"/>
                </a:solidFill>
                <a:cs typeface="Arial" charset="0"/>
              </a:rPr>
              <a:t>Questions and answers: Option 3) is the correct answer.</a:t>
            </a:r>
          </a:p>
          <a:p>
            <a:pPr marL="228600" indent="-228600"/>
            <a:endParaRPr lang="en-US"/>
          </a:p>
          <a:p>
            <a:pPr marL="228600" indent="-228600"/>
            <a:r>
              <a:rPr lang="en-US"/>
              <a:t>1) </a:t>
            </a:r>
            <a:r>
              <a:rPr lang="en-US">
                <a:cs typeface="Arial" charset="0"/>
              </a:rPr>
              <a:t>4-star hotel recommended by fellow service member with an excellent gym.</a:t>
            </a:r>
            <a:endParaRPr lang="en-US"/>
          </a:p>
          <a:p>
            <a:pPr marL="228600" indent="-228600"/>
            <a:r>
              <a:rPr lang="en-US" b="1">
                <a:solidFill>
                  <a:srgbClr val="FB9F4D"/>
                </a:solidFill>
                <a:cs typeface="Arial" charset="0"/>
              </a:rPr>
              <a:t>You chose the 4-star hotel on the advice of a fellow service member. You have no way of knowing how secure this location is. The fellow service member may not have the best information and is not responsible for this decision.</a:t>
            </a:r>
            <a:r>
              <a:rPr lang="en-US">
                <a:solidFill>
                  <a:srgbClr val="FB9F4D"/>
                </a:solidFill>
                <a:cs typeface="Arial" charset="0"/>
              </a:rPr>
              <a:t> </a:t>
            </a:r>
            <a:endParaRPr lang="en-US"/>
          </a:p>
          <a:p>
            <a:pPr marL="228600" indent="-228600"/>
            <a:endParaRPr lang="en-US"/>
          </a:p>
          <a:p>
            <a:pPr marL="228600" indent="-228600"/>
            <a:r>
              <a:rPr lang="en-US"/>
              <a:t>2) </a:t>
            </a:r>
            <a:r>
              <a:rPr lang="en-US">
                <a:cs typeface="Arial" charset="0"/>
              </a:rPr>
              <a:t>Hotel recommended by US Embassy with low cost.</a:t>
            </a:r>
            <a:endParaRPr lang="en-US"/>
          </a:p>
          <a:p>
            <a:pPr marL="228600" indent="-228600"/>
            <a:r>
              <a:rPr lang="en-US" b="1"/>
              <a:t>You chose the hotel recommended by the US Embassy with low cost.  While you should follow the advice of the embassy, you should also be sure to consider the security aspects of this decision as well</a:t>
            </a:r>
            <a:r>
              <a:rPr lang="en-US" b="1">
                <a:solidFill>
                  <a:srgbClr val="FB9F4D"/>
                </a:solidFill>
                <a:cs typeface="Arial" charset="0"/>
              </a:rPr>
              <a:t>.</a:t>
            </a:r>
            <a:r>
              <a:rPr lang="en-US">
                <a:solidFill>
                  <a:srgbClr val="99FF99"/>
                </a:solidFill>
                <a:cs typeface="Arial" charset="0"/>
              </a:rPr>
              <a:t> </a:t>
            </a:r>
            <a:endParaRPr lang="en-US"/>
          </a:p>
          <a:p>
            <a:pPr marL="228600" indent="-228600"/>
            <a:endParaRPr lang="en-US"/>
          </a:p>
          <a:p>
            <a:pPr marL="228600" indent="-228600"/>
            <a:r>
              <a:rPr lang="en-US"/>
              <a:t>3) </a:t>
            </a:r>
            <a:r>
              <a:rPr lang="en-US">
                <a:cs typeface="Arial" charset="0"/>
              </a:rPr>
              <a:t>Hotel recommended by US Embassy with easy access to US base.</a:t>
            </a:r>
          </a:p>
          <a:p>
            <a:pPr marL="228600" indent="-228600"/>
            <a:r>
              <a:rPr lang="en-US" b="1">
                <a:solidFill>
                  <a:srgbClr val="99FF99"/>
                </a:solidFill>
                <a:cs typeface="Arial" charset="0"/>
              </a:rPr>
              <a:t>The correct choice is the hotel recommended by your unit security officer or the US Embassy.  Preferred facilities may have modern security systems like electronic keys that are hard to duplicate and are re-keyed for each new guest.  A well-run hotel is more likely to have a security conscious staff.  Also desirable are features to minimize your exposure like proximity to the US base and a hotel restaurant.</a:t>
            </a:r>
          </a:p>
          <a:p>
            <a:pPr marL="228600" indent="-228600"/>
            <a:endParaRPr lang="en-US"/>
          </a:p>
          <a:p>
            <a:pPr marL="228600" indent="-228600"/>
            <a:r>
              <a:rPr lang="en-US"/>
              <a:t>Remember that it is always preferable to stay in temporary quarters on a U.S. installation. If you have to stay in a hotel overseas, take the advice of the local U.S. command or the U.S. embassy. Hotels should be selected based on their security systems to control and monitor access and on their location. This illustrates good planning and access control.</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B1867B-60BF-478C-B070-FA0CBDA0F48D}" type="slidenum">
              <a:rPr lang="en-US"/>
              <a:pPr/>
              <a:t>59</a:t>
            </a:fld>
            <a:endParaRPr lang="en-US"/>
          </a:p>
        </p:txBody>
      </p:sp>
      <p:sp>
        <p:nvSpPr>
          <p:cNvPr id="506882" name="Rectangle 2"/>
          <p:cNvSpPr>
            <a:spLocks noChangeArrowheads="1" noTextEdit="1"/>
          </p:cNvSpPr>
          <p:nvPr>
            <p:ph type="sldImg"/>
          </p:nvPr>
        </p:nvSpPr>
        <p:spPr>
          <a:xfrm>
            <a:off x="1508125" y="309563"/>
            <a:ext cx="4125913" cy="3094037"/>
          </a:xfrm>
          <a:ln/>
        </p:spPr>
      </p:sp>
      <p:sp>
        <p:nvSpPr>
          <p:cNvPr id="506883" name="Rectangle 3"/>
          <p:cNvSpPr>
            <a:spLocks noGrp="1" noChangeArrowheads="1"/>
          </p:cNvSpPr>
          <p:nvPr>
            <p:ph type="body" idx="1"/>
          </p:nvPr>
        </p:nvSpPr>
        <p:spPr>
          <a:xfrm>
            <a:off x="311150" y="3403600"/>
            <a:ext cx="6362700" cy="5183188"/>
          </a:xfrm>
        </p:spPr>
        <p:txBody>
          <a:bodyPr/>
          <a:lstStyle/>
          <a:p>
            <a:pPr marL="228600" indent="-228600"/>
            <a:r>
              <a:rPr lang="en-US" b="1"/>
              <a:t>Instructor narrative</a:t>
            </a:r>
          </a:p>
          <a:p>
            <a:pPr marL="228600" indent="-228600"/>
            <a:r>
              <a:rPr lang="en-US">
                <a:cs typeface="Arial" charset="0"/>
              </a:rPr>
              <a:t>You need a rental car to get to your hotel. You go to a rental car company to rent your car. You are selecting a rental car.  You want to choose one that is smart from a security perspective.  You wisely decide not to rent an exotic-looking sports car since you might be a more likely target of theft.  What specifically should you look for?</a:t>
            </a:r>
          </a:p>
          <a:p>
            <a:pPr marL="228600" indent="-228600"/>
            <a:endParaRPr lang="en-US">
              <a:solidFill>
                <a:srgbClr val="99FF99"/>
              </a:solidFill>
              <a:cs typeface="Arial" charset="0"/>
            </a:endParaRPr>
          </a:p>
          <a:p>
            <a:pPr marL="228600" indent="-228600"/>
            <a:r>
              <a:rPr lang="en-US" b="1">
                <a:solidFill>
                  <a:srgbClr val="99FF99"/>
                </a:solidFill>
                <a:cs typeface="Arial" charset="0"/>
              </a:rPr>
              <a:t>Questions and answers: Option 3 is the correct answer.</a:t>
            </a:r>
          </a:p>
          <a:p>
            <a:pPr marL="228600" indent="-228600"/>
            <a:endParaRPr lang="en-US"/>
          </a:p>
          <a:p>
            <a:pPr marL="228600" indent="-228600"/>
            <a:r>
              <a:rPr lang="en-US">
                <a:solidFill>
                  <a:srgbClr val="99FF99"/>
                </a:solidFill>
                <a:cs typeface="Arial" charset="0"/>
              </a:rPr>
              <a:t>1) An older model car, avoiding distinctive markings that identify you as a tourist.</a:t>
            </a:r>
          </a:p>
          <a:p>
            <a:pPr marL="228600" indent="-228600"/>
            <a:r>
              <a:rPr lang="en-US" b="1">
                <a:solidFill>
                  <a:srgbClr val="99FF99"/>
                </a:solidFill>
                <a:cs typeface="Arial" charset="0"/>
              </a:rPr>
              <a:t>This is not best because it might be less reliable.</a:t>
            </a:r>
          </a:p>
          <a:p>
            <a:pPr marL="228600" indent="-228600"/>
            <a:endParaRPr lang="en-US" b="1">
              <a:cs typeface="Arial" charset="0"/>
            </a:endParaRPr>
          </a:p>
          <a:p>
            <a:pPr marL="228600" indent="-228600"/>
            <a:r>
              <a:rPr lang="en-US">
                <a:cs typeface="Arial" charset="0"/>
              </a:rPr>
              <a:t>2) A new, oversized SUV.  You will be better protected if you get into an accident.  Ensure all safety equipment is working (lights, horn, wipers, brakes), and tires are properly inflated. </a:t>
            </a:r>
          </a:p>
          <a:p>
            <a:pPr marL="228600" indent="-228600"/>
            <a:r>
              <a:rPr lang="en-US" b="1">
                <a:solidFill>
                  <a:srgbClr val="FB9F4D"/>
                </a:solidFill>
                <a:cs typeface="Arial" charset="0"/>
              </a:rPr>
              <a:t>This is not best because it could be a more likely target of theft, is more readily identifiable, and may not effectively conceal cargo.  </a:t>
            </a:r>
          </a:p>
          <a:p>
            <a:pPr marL="228600" indent="-228600"/>
            <a:endParaRPr lang="en-US">
              <a:cs typeface="Arial" charset="0"/>
            </a:endParaRPr>
          </a:p>
          <a:p>
            <a:pPr marL="228600" indent="-228600"/>
            <a:r>
              <a:rPr lang="en-US">
                <a:cs typeface="Arial" charset="0"/>
              </a:rPr>
              <a:t>3) A recent model, medium-size, sedan that is commonly used in the local area.  Avoid distinctive markings that identify you as a tourist and keep gas tank at least half full. </a:t>
            </a:r>
          </a:p>
          <a:p>
            <a:pPr marL="228600" indent="-228600"/>
            <a:r>
              <a:rPr lang="en-US" b="1">
                <a:cs typeface="Arial" charset="0"/>
              </a:rPr>
              <a:t>The best choice is a car that blends into the local area that is unlikely to attract a thief.  So, avoid oversized SUVs or expensive-looking sports cars and distinctive markings that identify you as a tourist such as a rental company bumper sticker.  Look for evidence of good maintenance and working safety equipment (lights, horn, wipers, brakes).  The enclosed trunk of a sedan more effectively conceals cargo than a station wagon, SUV, or minivan.</a:t>
            </a:r>
          </a:p>
          <a:p>
            <a:pPr marL="228600" indent="-228600"/>
            <a:endParaRPr lang="en-US" b="1">
              <a:cs typeface="Arial" charset="0"/>
            </a:endParaRPr>
          </a:p>
          <a:p>
            <a:pPr marL="228600" indent="-228600"/>
            <a:r>
              <a:rPr lang="en-US">
                <a:cs typeface="Arial" charset="0"/>
              </a:rPr>
              <a:t>This situation illustrates the themes of being anonymous, planning ahead and being aware.  You are increasing your anonymity by selecting a non-descript vehicle which is common in most cities.  By understanding what kind of car is appropriate to the environment you are in and making an effort to rent such a car, you are demonstrating good planning and an awareness of your environment.</a:t>
            </a:r>
          </a:p>
          <a:p>
            <a:pPr marL="228600" indent="-228600"/>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4236AA-76BF-4378-9692-0C4F51C94AE3}" type="slidenum">
              <a:rPr lang="en-US"/>
              <a:pPr/>
              <a:t>6</a:t>
            </a:fld>
            <a:endParaRPr lang="en-US"/>
          </a:p>
        </p:txBody>
      </p:sp>
      <p:sp>
        <p:nvSpPr>
          <p:cNvPr id="101378" name="Rectangle 2"/>
          <p:cNvSpPr>
            <a:spLocks noChangeArrowheads="1" noTextEdit="1"/>
          </p:cNvSpPr>
          <p:nvPr>
            <p:ph type="sldImg"/>
          </p:nvPr>
        </p:nvSpPr>
        <p:spPr>
          <a:xfrm>
            <a:off x="1531938" y="309563"/>
            <a:ext cx="3921125" cy="2940050"/>
          </a:xfrm>
          <a:ln/>
        </p:spPr>
      </p:sp>
      <p:sp>
        <p:nvSpPr>
          <p:cNvPr id="101379" name="Rectangle 3"/>
          <p:cNvSpPr>
            <a:spLocks noGrp="1" noChangeArrowheads="1"/>
          </p:cNvSpPr>
          <p:nvPr>
            <p:ph type="body" idx="1"/>
          </p:nvPr>
        </p:nvSpPr>
        <p:spPr/>
        <p:txBody>
          <a:bodyPr/>
          <a:lstStyle/>
          <a:p>
            <a:r>
              <a:rPr lang="en-US"/>
              <a:t>The training begins with a threat briefing covering these ideas. If you understand how terrorists operate, you can understand ways to protect yourself. Try to anticipate what you can do to avoid becoming a victim to terrorist attack.</a:t>
            </a:r>
          </a:p>
          <a:p>
            <a:endParaRPr lang="en-US"/>
          </a:p>
          <a:p>
            <a:r>
              <a:rPr lang="en-US"/>
              <a:t>Next, the briefing examines systems used by the Department of Defense to monitor threat levels around the world and measures to protect U.S. service members, civilians and dependents.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B5C550-DE39-49FC-8A5B-5C6C4BB265DB}" type="slidenum">
              <a:rPr lang="en-US"/>
              <a:pPr/>
              <a:t>60</a:t>
            </a:fld>
            <a:endParaRPr lang="en-US"/>
          </a:p>
        </p:txBody>
      </p:sp>
      <p:sp>
        <p:nvSpPr>
          <p:cNvPr id="482306" name="Rectangle 2"/>
          <p:cNvSpPr>
            <a:spLocks noChangeArrowheads="1" noTextEdit="1"/>
          </p:cNvSpPr>
          <p:nvPr>
            <p:ph type="sldImg"/>
          </p:nvPr>
        </p:nvSpPr>
        <p:spPr>
          <a:xfrm>
            <a:off x="1508125" y="309563"/>
            <a:ext cx="4125913" cy="3094037"/>
          </a:xfrm>
          <a:ln/>
        </p:spPr>
      </p:sp>
      <p:sp>
        <p:nvSpPr>
          <p:cNvPr id="482307" name="Rectangle 3"/>
          <p:cNvSpPr>
            <a:spLocks noGrp="1" noChangeArrowheads="1"/>
          </p:cNvSpPr>
          <p:nvPr>
            <p:ph type="body" idx="1"/>
          </p:nvPr>
        </p:nvSpPr>
        <p:spPr>
          <a:xfrm>
            <a:off x="311150" y="3403600"/>
            <a:ext cx="6362700" cy="5183188"/>
          </a:xfrm>
        </p:spPr>
        <p:txBody>
          <a:bodyPr/>
          <a:lstStyle/>
          <a:p>
            <a:pPr marL="228600" indent="-228600"/>
            <a:r>
              <a:rPr lang="en-US" b="1"/>
              <a:t>Instructor narrative</a:t>
            </a:r>
          </a:p>
          <a:p>
            <a:pPr marL="228600" indent="-228600"/>
            <a:r>
              <a:rPr lang="en-US">
                <a:cs typeface="Arial" charset="0"/>
              </a:rPr>
              <a:t>While still at the rental car company you remember that it is important to familiarize yourself with your vehicle, but when should you inspect your car?</a:t>
            </a:r>
          </a:p>
          <a:p>
            <a:pPr marL="228600" indent="-228600"/>
            <a:endParaRPr lang="en-US">
              <a:solidFill>
                <a:srgbClr val="99FF99"/>
              </a:solidFill>
              <a:cs typeface="Arial" charset="0"/>
            </a:endParaRPr>
          </a:p>
          <a:p>
            <a:pPr marL="228600" indent="-228600"/>
            <a:r>
              <a:rPr lang="en-US" b="1">
                <a:solidFill>
                  <a:srgbClr val="99FF99"/>
                </a:solidFill>
                <a:cs typeface="Arial" charset="0"/>
              </a:rPr>
              <a:t>Questions and answers: Option 1 is the correct answer</a:t>
            </a:r>
          </a:p>
          <a:p>
            <a:pPr marL="228600" indent="-228600"/>
            <a:endParaRPr lang="en-US"/>
          </a:p>
          <a:p>
            <a:pPr marL="228600" indent="-228600">
              <a:buFontTx/>
              <a:buAutoNum type="arabicParenR"/>
            </a:pPr>
            <a:r>
              <a:rPr lang="en-US">
                <a:cs typeface="Arial" charset="0"/>
              </a:rPr>
              <a:t> Prior to leaving the rental car parking lot and every time you return to your car after it has been left in an unsecured location.</a:t>
            </a:r>
          </a:p>
          <a:p>
            <a:pPr marL="228600" indent="-228600"/>
            <a:r>
              <a:rPr lang="en-US" b="1">
                <a:solidFill>
                  <a:srgbClr val="99FF99"/>
                </a:solidFill>
                <a:cs typeface="Arial" charset="0"/>
              </a:rPr>
              <a:t>The correct choice is to familiarize yourself with the car prior to leaving the rental office, and then inspect the car each time you use it when it has been parked in an unsecured location.  Thoroughly examine the car working from the outside in.  Start with a visual inspection of the exterior without touching it, to include the undercarriage and wheel wells, for any evidence of tampering.  Before opening the doors, look into the interior and then open every compartment of the car to look for anything that does not belong.</a:t>
            </a:r>
          </a:p>
          <a:p>
            <a:pPr marL="228600" indent="-228600"/>
            <a:endParaRPr lang="en-US" b="1"/>
          </a:p>
          <a:p>
            <a:pPr marL="228600" indent="-228600"/>
            <a:r>
              <a:rPr lang="en-US"/>
              <a:t>2) </a:t>
            </a:r>
            <a:r>
              <a:rPr lang="en-US">
                <a:cs typeface="Arial" charset="0"/>
              </a:rPr>
              <a:t>After the car has been parked in an unsecured location such as the hotel garage.</a:t>
            </a:r>
          </a:p>
          <a:p>
            <a:pPr marL="228600" indent="-228600"/>
            <a:r>
              <a:rPr lang="en-US" b="1">
                <a:solidFill>
                  <a:srgbClr val="FB9F4D"/>
                </a:solidFill>
                <a:cs typeface="Arial" charset="0"/>
              </a:rPr>
              <a:t>This is incorrect because you failed to become familiar with the car before leaving it in an unsecured location.  You might not be able to recognize tampering because you are unfamiliar with the normal appearance of the car.</a:t>
            </a:r>
            <a:endParaRPr lang="en-US">
              <a:cs typeface="Arial" charset="0"/>
            </a:endParaRPr>
          </a:p>
          <a:p>
            <a:pPr marL="228600" indent="-228600"/>
            <a:endParaRPr lang="en-US">
              <a:cs typeface="Arial" charset="0"/>
            </a:endParaRPr>
          </a:p>
          <a:p>
            <a:pPr marL="228600" indent="-228600"/>
            <a:r>
              <a:rPr lang="en-US">
                <a:cs typeface="Arial" charset="0"/>
              </a:rPr>
              <a:t>3) At the earliest convenient time.</a:t>
            </a:r>
            <a:endParaRPr lang="en-US"/>
          </a:p>
          <a:p>
            <a:pPr marL="228600" indent="-228600"/>
            <a:r>
              <a:rPr lang="en-US" b="1"/>
              <a:t>This is incorrect because what you consider to be convenient might be too late.</a:t>
            </a:r>
          </a:p>
          <a:p>
            <a:pPr marL="228600" indent="-228600"/>
            <a:endParaRPr lang="en-US" b="1"/>
          </a:p>
          <a:p>
            <a:pPr marL="228600" indent="-228600"/>
            <a:r>
              <a:rPr lang="en-US"/>
              <a:t>This situation illustrates the the theme of being aware.  By familiarizing yourself with your rental car, you are increasing your knowledge of the vehicle so you can better recognize tampering at a later time. </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5B6912-3FD5-463A-9F89-B9CC5392C360}" type="slidenum">
              <a:rPr lang="en-US"/>
              <a:pPr/>
              <a:t>61</a:t>
            </a:fld>
            <a:endParaRPr lang="en-US"/>
          </a:p>
        </p:txBody>
      </p:sp>
      <p:sp>
        <p:nvSpPr>
          <p:cNvPr id="484354" name="Rectangle 2"/>
          <p:cNvSpPr>
            <a:spLocks noChangeArrowheads="1" noTextEdit="1"/>
          </p:cNvSpPr>
          <p:nvPr>
            <p:ph type="sldImg"/>
          </p:nvPr>
        </p:nvSpPr>
        <p:spPr>
          <a:xfrm>
            <a:off x="1508125" y="309563"/>
            <a:ext cx="4125913" cy="3094037"/>
          </a:xfrm>
          <a:ln/>
        </p:spPr>
      </p:sp>
      <p:sp>
        <p:nvSpPr>
          <p:cNvPr id="484355"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Times New Roman" pitchFamily="18" charset="0"/>
              </a:rPr>
              <a:t>Before leaving the rental car counter you realize you need driving directions to the hotel.  You wisely decide not to ask a local stranger or taxi driver.  How do you get help?</a:t>
            </a:r>
          </a:p>
          <a:p>
            <a:endParaRPr lang="en-US">
              <a:solidFill>
                <a:srgbClr val="99FF99"/>
              </a:solidFill>
              <a:cs typeface="Arial" charset="0"/>
            </a:endParaRPr>
          </a:p>
          <a:p>
            <a:r>
              <a:rPr lang="en-US" b="1">
                <a:solidFill>
                  <a:srgbClr val="99FF99"/>
                </a:solidFill>
                <a:cs typeface="Arial" charset="0"/>
              </a:rPr>
              <a:t>Questions and answers: Option 3 is the correct answer.</a:t>
            </a:r>
          </a:p>
          <a:p>
            <a:endParaRPr lang="en-US"/>
          </a:p>
          <a:p>
            <a:r>
              <a:rPr lang="en-US"/>
              <a:t>1) </a:t>
            </a:r>
            <a:r>
              <a:rPr lang="en-US">
                <a:cs typeface="Arial" charset="0"/>
              </a:rPr>
              <a:t>Ask a clerk at the busy car rental counter.</a:t>
            </a:r>
          </a:p>
          <a:p>
            <a:r>
              <a:rPr lang="en-US" b="1">
                <a:cs typeface="Arial" charset="0"/>
              </a:rPr>
              <a:t>This is incorrect because you are revealing your destination and getting information from someone who is not a trusted source. </a:t>
            </a:r>
          </a:p>
          <a:p>
            <a:endParaRPr lang="en-US" b="1">
              <a:cs typeface="Arial" charset="0"/>
            </a:endParaRPr>
          </a:p>
          <a:p>
            <a:r>
              <a:rPr lang="en-US">
                <a:cs typeface="Arial" charset="0"/>
              </a:rPr>
              <a:t>2) Use the courtesy phone of the hotel you are staying at to call for directions.</a:t>
            </a:r>
          </a:p>
          <a:p>
            <a:r>
              <a:rPr lang="en-US" b="1">
                <a:solidFill>
                  <a:srgbClr val="FB9F4D"/>
                </a:solidFill>
                <a:cs typeface="Arial" charset="0"/>
              </a:rPr>
              <a:t>This is not best because you are inadvertently revealing your destination by using the hotel courtesy phone.</a:t>
            </a:r>
            <a:endParaRPr lang="en-US">
              <a:cs typeface="Arial" charset="0"/>
            </a:endParaRPr>
          </a:p>
          <a:p>
            <a:endParaRPr lang="en-US">
              <a:cs typeface="Arial" charset="0"/>
            </a:endParaRPr>
          </a:p>
          <a:p>
            <a:r>
              <a:rPr lang="en-US"/>
              <a:t>3) </a:t>
            </a:r>
            <a:r>
              <a:rPr lang="en-US">
                <a:cs typeface="Arial" charset="0"/>
              </a:rPr>
              <a:t>Call the hotel on a pay phone and ask for directions to their location using major highways.</a:t>
            </a:r>
            <a:endParaRPr lang="en-US"/>
          </a:p>
          <a:p>
            <a:r>
              <a:rPr lang="en-US" b="1">
                <a:solidFill>
                  <a:srgbClr val="99FF99"/>
                </a:solidFill>
                <a:cs typeface="Arial" charset="0"/>
              </a:rPr>
              <a:t>The correct choice was to call the hotel on a pay phone and ask for directions using major roads.  By limiting what you say publicly, you can protect your anonymity and your destination while getting help from a trusted source.  You should consider what you are revealing about yourself and who is listening when you are seeking information in public places.</a:t>
            </a:r>
            <a:endParaRPr lang="en-US"/>
          </a:p>
          <a:p>
            <a:endParaRPr lang="en-US"/>
          </a:p>
          <a:p>
            <a:r>
              <a:rPr lang="en-US"/>
              <a:t>This situation illustrates the themes of being anonymous and planning ahead.  By using a pay phone instead of the hotel courtesy phone or asking for directions at the counter, you have limited the possibility of accidentally disclosing the location of your hotel.  By asking for directions to the hotel using main roads prior to leaving the rental car lot you are planning ahead by driving in what are probably safer areas and reducing the chance that you will become lost while driving to the hotel.</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55515D-EE16-4774-A350-A942142CCDF9}" type="slidenum">
              <a:rPr lang="en-US"/>
              <a:pPr/>
              <a:t>62</a:t>
            </a:fld>
            <a:endParaRPr lang="en-US"/>
          </a:p>
        </p:txBody>
      </p:sp>
      <p:sp>
        <p:nvSpPr>
          <p:cNvPr id="486402" name="Rectangle 2"/>
          <p:cNvSpPr>
            <a:spLocks noChangeArrowheads="1" noTextEdit="1"/>
          </p:cNvSpPr>
          <p:nvPr>
            <p:ph type="sldImg"/>
          </p:nvPr>
        </p:nvSpPr>
        <p:spPr>
          <a:xfrm>
            <a:off x="1508125" y="309563"/>
            <a:ext cx="4125913" cy="3094037"/>
          </a:xfrm>
          <a:ln/>
        </p:spPr>
      </p:sp>
      <p:sp>
        <p:nvSpPr>
          <p:cNvPr id="486403"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Times New Roman" pitchFamily="18" charset="0"/>
              </a:rPr>
              <a:t>On the road to the hotel, you stay on main highways and through streets since you do not know the area well.  You are still thinking about the aircraft incident and the emphatic warnings of your Commander.  As you keep an eye on the surrounding traffic, you try to remember if the truck behind you was the same one that followed you from the car rental office and you nervously lock the doors and close the windows.  You wisely decide not to try to outrun the truck.  What else should you do?</a:t>
            </a:r>
          </a:p>
          <a:p>
            <a:endParaRPr lang="en-US">
              <a:solidFill>
                <a:srgbClr val="99FF99"/>
              </a:solidFill>
              <a:cs typeface="Arial" charset="0"/>
            </a:endParaRPr>
          </a:p>
          <a:p>
            <a:r>
              <a:rPr lang="en-US" b="1">
                <a:solidFill>
                  <a:srgbClr val="99FF99"/>
                </a:solidFill>
                <a:cs typeface="Arial" charset="0"/>
              </a:rPr>
              <a:t>Questions and answers: Option 1 is the correct answer.</a:t>
            </a:r>
          </a:p>
          <a:p>
            <a:endParaRPr lang="en-US"/>
          </a:p>
          <a:p>
            <a:r>
              <a:rPr lang="en-US"/>
              <a:t>1) </a:t>
            </a:r>
            <a:r>
              <a:rPr lang="en-US">
                <a:cs typeface="Arial" charset="0"/>
              </a:rPr>
              <a:t>Drive at normal speed to a safe, familiar public location such as a police station or the hotel.  Try to avoid choke points or being boxed-in by traffic.</a:t>
            </a:r>
          </a:p>
          <a:p>
            <a:r>
              <a:rPr lang="en-US" b="1">
                <a:solidFill>
                  <a:srgbClr val="99FF99"/>
                </a:solidFill>
                <a:cs typeface="Arial" charset="0"/>
              </a:rPr>
              <a:t>The correct choice is to drive to a safe, familiar public location.  If you are familiar with the city you should drive to a police station, but in unfamiliar surroundings stick with the places and routes you know such as your hotel.  Stay a car length behind other vehicles when stopped to avoid being boxed-in and avoid streets or alleys where you might become trapped.  Drive defensively to avoid an accident, and provide a vehicle description to your unit security officer.</a:t>
            </a:r>
          </a:p>
          <a:p>
            <a:endParaRPr lang="en-US" b="1">
              <a:cs typeface="Arial" charset="0"/>
            </a:endParaRPr>
          </a:p>
          <a:p>
            <a:r>
              <a:rPr lang="en-US">
                <a:cs typeface="Arial" charset="0"/>
              </a:rPr>
              <a:t>2) Slow down to see if the truck will pass you; make eye contact so the driver knows you are aware.  Try to get a detailed description of the vehicle and driver.</a:t>
            </a:r>
          </a:p>
          <a:p>
            <a:r>
              <a:rPr lang="en-US" b="1">
                <a:cs typeface="Arial" charset="0"/>
              </a:rPr>
              <a:t>This is incorrect because you may precipitate a confrontation or cause an accident.</a:t>
            </a:r>
          </a:p>
          <a:p>
            <a:endParaRPr lang="en-US" b="1">
              <a:cs typeface="Arial" charset="0"/>
            </a:endParaRPr>
          </a:p>
          <a:p>
            <a:r>
              <a:rPr lang="en-US">
                <a:cs typeface="Arial" charset="0"/>
              </a:rPr>
              <a:t>3) Turn off onto a side street and park in an alley to try to lose the suspicious truck or to verify he is following you.</a:t>
            </a:r>
          </a:p>
          <a:p>
            <a:r>
              <a:rPr lang="en-US" b="1">
                <a:solidFill>
                  <a:srgbClr val="FB9F4D"/>
                </a:solidFill>
                <a:cs typeface="Arial" charset="0"/>
              </a:rPr>
              <a:t>This is wrong because you would probably put yourself in a more dangerous situation in unfamiliar surroundings. </a:t>
            </a:r>
            <a:r>
              <a:rPr lang="en-US" b="1">
                <a:solidFill>
                  <a:srgbClr val="99FF99"/>
                </a:solidFill>
                <a:cs typeface="Arial" charset="0"/>
              </a:rPr>
              <a:t> </a:t>
            </a:r>
            <a:endParaRPr lang="en-US" b="1">
              <a:cs typeface="Arial" charset="0"/>
            </a:endParaRPr>
          </a:p>
          <a:p>
            <a:endParaRPr lang="en-US">
              <a:cs typeface="Arial" charset="0"/>
            </a:endParaRPr>
          </a:p>
          <a:p>
            <a:r>
              <a:rPr lang="en-US">
                <a:cs typeface="Arial" charset="0"/>
              </a:rPr>
              <a:t>This situation illustrates the theme of being aware.  It is important to always be aware of your surrounding in order to recognize odd behavior or or things that are out of place.</a:t>
            </a:r>
          </a:p>
          <a:p>
            <a:endParaRPr lang="en-US">
              <a:cs typeface="Arial" charset="0"/>
            </a:endParaRPr>
          </a:p>
          <a:p>
            <a:endParaRPr lang="en-US">
              <a:cs typeface="Arial"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F1A60A-3824-433B-AE7E-0A22ED06EAE6}" type="slidenum">
              <a:rPr lang="en-US"/>
              <a:pPr/>
              <a:t>63</a:t>
            </a:fld>
            <a:endParaRPr lang="en-US"/>
          </a:p>
        </p:txBody>
      </p:sp>
      <p:sp>
        <p:nvSpPr>
          <p:cNvPr id="502786" name="Rectangle 2"/>
          <p:cNvSpPr>
            <a:spLocks noChangeArrowheads="1" noTextEdit="1"/>
          </p:cNvSpPr>
          <p:nvPr>
            <p:ph type="sldImg"/>
          </p:nvPr>
        </p:nvSpPr>
        <p:spPr>
          <a:xfrm>
            <a:off x="1584325" y="309563"/>
            <a:ext cx="3816350" cy="2862262"/>
          </a:xfrm>
          <a:ln/>
        </p:spPr>
      </p:sp>
      <p:sp>
        <p:nvSpPr>
          <p:cNvPr id="502787" name="Rectangle 3"/>
          <p:cNvSpPr>
            <a:spLocks noGrp="1" noChangeArrowheads="1"/>
          </p:cNvSpPr>
          <p:nvPr>
            <p:ph type="body" idx="1"/>
          </p:nvPr>
        </p:nvSpPr>
        <p:spPr>
          <a:xfrm>
            <a:off x="387350" y="3171825"/>
            <a:ext cx="6210300" cy="5414963"/>
          </a:xfrm>
        </p:spPr>
        <p:txBody>
          <a:bodyPr/>
          <a:lstStyle/>
          <a:p>
            <a:r>
              <a:rPr lang="en-US"/>
              <a:t>We will now examine several situations you might face in a hotel.</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AC2B2C-B443-43A6-A83A-A701057713F8}" type="slidenum">
              <a:rPr lang="en-US"/>
              <a:pPr/>
              <a:t>64</a:t>
            </a:fld>
            <a:endParaRPr lang="en-US"/>
          </a:p>
        </p:txBody>
      </p:sp>
      <p:sp>
        <p:nvSpPr>
          <p:cNvPr id="504834" name="Rectangle 2"/>
          <p:cNvSpPr>
            <a:spLocks noChangeArrowheads="1" noTextEdit="1"/>
          </p:cNvSpPr>
          <p:nvPr>
            <p:ph type="sldImg"/>
          </p:nvPr>
        </p:nvSpPr>
        <p:spPr>
          <a:xfrm>
            <a:off x="1584325" y="309563"/>
            <a:ext cx="3816350" cy="2862262"/>
          </a:xfrm>
          <a:ln/>
        </p:spPr>
      </p:sp>
      <p:sp>
        <p:nvSpPr>
          <p:cNvPr id="504835" name="Rectangle 3"/>
          <p:cNvSpPr>
            <a:spLocks noGrp="1" noChangeArrowheads="1"/>
          </p:cNvSpPr>
          <p:nvPr>
            <p:ph type="body" idx="1"/>
          </p:nvPr>
        </p:nvSpPr>
        <p:spPr>
          <a:xfrm>
            <a:off x="387350" y="3171825"/>
            <a:ext cx="6210300" cy="5414963"/>
          </a:xfrm>
        </p:spPr>
        <p:txBody>
          <a:bodyPr/>
          <a:lstStyle/>
          <a:p>
            <a:r>
              <a:rPr lang="en-US"/>
              <a:t>These are the situations we will discuss concerning safety in a hotel.</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E3B312-554B-41D6-AF36-27935A1AD1F9}" type="slidenum">
              <a:rPr lang="en-US"/>
              <a:pPr/>
              <a:t>65</a:t>
            </a:fld>
            <a:endParaRPr lang="en-US"/>
          </a:p>
        </p:txBody>
      </p:sp>
      <p:sp>
        <p:nvSpPr>
          <p:cNvPr id="488450" name="Rectangle 2"/>
          <p:cNvSpPr>
            <a:spLocks noChangeArrowheads="1" noTextEdit="1"/>
          </p:cNvSpPr>
          <p:nvPr>
            <p:ph type="sldImg"/>
          </p:nvPr>
        </p:nvSpPr>
        <p:spPr>
          <a:xfrm>
            <a:off x="1508125" y="309563"/>
            <a:ext cx="4125913" cy="3094037"/>
          </a:xfrm>
          <a:ln/>
        </p:spPr>
      </p:sp>
      <p:sp>
        <p:nvSpPr>
          <p:cNvPr id="488451"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Arial" charset="0"/>
              </a:rPr>
              <a:t>The room reserved for you when you made the reservation over the phone is on the first floor and opens directly onto the parking lot.  Do you want to keep this room or change the reservation to a different room?</a:t>
            </a:r>
          </a:p>
          <a:p>
            <a:endParaRPr lang="en-US">
              <a:solidFill>
                <a:srgbClr val="99FF99"/>
              </a:solidFill>
              <a:cs typeface="Arial" charset="0"/>
            </a:endParaRPr>
          </a:p>
          <a:p>
            <a:r>
              <a:rPr lang="en-US" b="1">
                <a:solidFill>
                  <a:srgbClr val="99FF99"/>
                </a:solidFill>
                <a:cs typeface="Arial" charset="0"/>
              </a:rPr>
              <a:t>Questions and answers: Option 2 is the correct answer.</a:t>
            </a:r>
          </a:p>
          <a:p>
            <a:endParaRPr lang="en-US"/>
          </a:p>
          <a:p>
            <a:r>
              <a:rPr lang="en-US"/>
              <a:t>1) Keep this room.</a:t>
            </a:r>
          </a:p>
          <a:p>
            <a:r>
              <a:rPr lang="en-US" b="1"/>
              <a:t>You chose to keep your current room, which is very easy for a stranger to access since it is on the ground level and opens onto the exterior.  By not changing rooms, you are a predictable target.</a:t>
            </a:r>
          </a:p>
          <a:p>
            <a:endParaRPr lang="en-US" b="1"/>
          </a:p>
          <a:p>
            <a:r>
              <a:rPr lang="en-US"/>
              <a:t>2) Trade this room for one on the 4th floor, near a fire exit, that opens to the hotel interior.</a:t>
            </a:r>
          </a:p>
          <a:p>
            <a:r>
              <a:rPr lang="en-US" b="1">
                <a:solidFill>
                  <a:srgbClr val="99FF99"/>
                </a:solidFill>
                <a:cs typeface="Arial" charset="0"/>
              </a:rPr>
              <a:t>The correct choice is to change rooms, thus being an unpredictable target.  A room above the 3rd floor with no balcony that opens onto the interior of the hotel is better because outside intruders are less likely to have unsupervised access.  A room away from the street may be less exposed to a street-level bomb blast.  Also, a fire truck ladder can reach up to the 10th floor or you may escape through a nearby fire exit in the event of an emergency.</a:t>
            </a:r>
          </a:p>
          <a:p>
            <a:endParaRPr lang="en-US" b="1"/>
          </a:p>
          <a:p>
            <a:r>
              <a:rPr lang="en-US"/>
              <a:t>3) Trade this room for one on the 4th floor, near the elevators, that opens to the exterior of hotel.</a:t>
            </a:r>
          </a:p>
          <a:p>
            <a:r>
              <a:rPr lang="en-US" b="1">
                <a:solidFill>
                  <a:srgbClr val="FB9F4D"/>
                </a:solidFill>
                <a:cs typeface="Arial" charset="0"/>
              </a:rPr>
              <a:t>This is not the best choice because the exterior entrance is a security risk since it might be accessed without being monitored.  Also, you should not use elevators in the event of a fire. </a:t>
            </a:r>
            <a:r>
              <a:rPr lang="en-US">
                <a:solidFill>
                  <a:srgbClr val="99FF99"/>
                </a:solidFill>
                <a:cs typeface="Arial" charset="0"/>
              </a:rPr>
              <a:t> </a:t>
            </a:r>
            <a:endParaRPr lang="en-US"/>
          </a:p>
          <a:p>
            <a:endParaRPr lang="en-US"/>
          </a:p>
          <a:p>
            <a:r>
              <a:rPr lang="en-US"/>
              <a:t>4) </a:t>
            </a:r>
            <a:r>
              <a:rPr lang="en-US">
                <a:cs typeface="Arial" charset="0"/>
              </a:rPr>
              <a:t>Trade this room for one on the 12th floor, near the elevators, that opens to interior of the hotel.</a:t>
            </a:r>
            <a:endParaRPr lang="en-US"/>
          </a:p>
          <a:p>
            <a:r>
              <a:rPr lang="en-US" b="1">
                <a:solidFill>
                  <a:srgbClr val="FB9F4D"/>
                </a:solidFill>
                <a:cs typeface="Arial" charset="0"/>
              </a:rPr>
              <a:t>This is not the best choice because you may have a more difficult time evacuating the building in an emergency.  You should not use the elevators in the event of a fire.</a:t>
            </a:r>
            <a:r>
              <a:rPr lang="en-US">
                <a:solidFill>
                  <a:srgbClr val="99FF99"/>
                </a:solidFill>
                <a:cs typeface="Arial" charset="0"/>
              </a:rPr>
              <a:t> </a:t>
            </a:r>
            <a:endParaRPr lang="en-US"/>
          </a:p>
          <a:p>
            <a:endParaRPr lang="en-US"/>
          </a:p>
          <a:p>
            <a:r>
              <a:rPr lang="en-US"/>
              <a:t>This situation illustrates the themes of controlling access and unpredictability. By changing rooms, you might frustrate efforts by terrorists or other criminals to size you up as a potential target. Additionally, you are enhancing your personal safety by selecting a room that is not easily accessible to intruders but could still be reached in an emergency.</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39E2C3-C1C3-4DC2-903F-5360BF5B6C13}" type="slidenum">
              <a:rPr lang="en-US"/>
              <a:pPr/>
              <a:t>66</a:t>
            </a:fld>
            <a:endParaRPr lang="en-US"/>
          </a:p>
        </p:txBody>
      </p:sp>
      <p:sp>
        <p:nvSpPr>
          <p:cNvPr id="490498" name="Rectangle 2"/>
          <p:cNvSpPr>
            <a:spLocks noChangeArrowheads="1" noTextEdit="1"/>
          </p:cNvSpPr>
          <p:nvPr>
            <p:ph type="sldImg"/>
          </p:nvPr>
        </p:nvSpPr>
        <p:spPr>
          <a:xfrm>
            <a:off x="1508125" y="309563"/>
            <a:ext cx="4125913" cy="3094037"/>
          </a:xfrm>
          <a:ln/>
        </p:spPr>
      </p:sp>
      <p:sp>
        <p:nvSpPr>
          <p:cNvPr id="490499"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Arial" charset="0"/>
              </a:rPr>
              <a:t>You are thinking about the incident on the airplane and the truck following you in traffic. You decide to exercise extra precautions in your hotel room.  Which items should be checked in the room? </a:t>
            </a:r>
          </a:p>
          <a:p>
            <a:endParaRPr lang="en-US" b="1">
              <a:solidFill>
                <a:srgbClr val="99FF99"/>
              </a:solidFill>
              <a:cs typeface="Arial" charset="0"/>
            </a:endParaRPr>
          </a:p>
          <a:p>
            <a:r>
              <a:rPr lang="en-US" b="1">
                <a:solidFill>
                  <a:srgbClr val="99FF99"/>
                </a:solidFill>
                <a:cs typeface="Arial" charset="0"/>
              </a:rPr>
              <a:t>Questions and answers: Option 1 is the correct answer.</a:t>
            </a:r>
          </a:p>
          <a:p>
            <a:endParaRPr lang="en-US"/>
          </a:p>
          <a:p>
            <a:r>
              <a:rPr lang="en-US"/>
              <a:t>1) </a:t>
            </a:r>
            <a:r>
              <a:rPr lang="en-US">
                <a:cs typeface="Arial" charset="0"/>
              </a:rPr>
              <a:t>Inspect for good operational locks on doors, balcony, and windows.  Also, ensure the phone works and that you know how to place emergency calls.</a:t>
            </a:r>
            <a:endParaRPr lang="en-US"/>
          </a:p>
          <a:p>
            <a:r>
              <a:rPr lang="en-US" b="1">
                <a:solidFill>
                  <a:srgbClr val="99FF99"/>
                </a:solidFill>
                <a:cs typeface="Arial" charset="0"/>
              </a:rPr>
              <a:t>The right choice was to inspect for good operational locks on doors, balcony, and windows.  Ensure the radio or television works for emergency news.  Look for a lock box in the room or use the hotel safe to secure personal valuables.  Also, make sure you know how to place a call on the hotel phone system to police and fire rescue, and to the security office at the local US installation. </a:t>
            </a:r>
            <a:endParaRPr lang="en-US" b="1"/>
          </a:p>
          <a:p>
            <a:endParaRPr lang="en-US" b="1"/>
          </a:p>
          <a:p>
            <a:r>
              <a:rPr lang="en-US"/>
              <a:t>2) </a:t>
            </a:r>
            <a:r>
              <a:rPr lang="en-US">
                <a:cs typeface="Arial" charset="0"/>
              </a:rPr>
              <a:t>Inspect for good operational locks on doors and windows.  Ensure the cable television and telephone work.  </a:t>
            </a:r>
            <a:endParaRPr lang="en-US"/>
          </a:p>
          <a:p>
            <a:r>
              <a:rPr lang="en-US" b="1">
                <a:solidFill>
                  <a:srgbClr val="FB9F4D"/>
                </a:solidFill>
                <a:cs typeface="Arial" charset="0"/>
              </a:rPr>
              <a:t>You neglected the balcony door.  </a:t>
            </a:r>
          </a:p>
          <a:p>
            <a:endParaRPr lang="en-US"/>
          </a:p>
          <a:p>
            <a:r>
              <a:rPr lang="en-US"/>
              <a:t>3) </a:t>
            </a:r>
            <a:r>
              <a:rPr lang="en-US">
                <a:cs typeface="Arial" charset="0"/>
              </a:rPr>
              <a:t>Inspect for good operational locks on the door.  Ensure the television works.  Look for a lock box and mini-bar in the room.  Also, ensure the phone works.</a:t>
            </a:r>
            <a:endParaRPr lang="en-US"/>
          </a:p>
          <a:p>
            <a:r>
              <a:rPr lang="en-US" b="1">
                <a:solidFill>
                  <a:srgbClr val="FB9F4D"/>
                </a:solidFill>
                <a:cs typeface="Arial" charset="0"/>
              </a:rPr>
              <a:t>You neglected window and balcony locks.</a:t>
            </a:r>
            <a:r>
              <a:rPr lang="en-US">
                <a:solidFill>
                  <a:srgbClr val="99FF99"/>
                </a:solidFill>
                <a:cs typeface="Arial" charset="0"/>
              </a:rPr>
              <a:t> </a:t>
            </a:r>
            <a:endParaRPr lang="en-US"/>
          </a:p>
          <a:p>
            <a:endParaRPr lang="en-US"/>
          </a:p>
          <a:p>
            <a:r>
              <a:rPr lang="en-US"/>
              <a:t>This situation illustrates the principles of awareness and controlling access. You help control access when you check the locks and communications available in the room.</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18B986-D115-4C9B-A44C-CBE639871A2F}" type="slidenum">
              <a:rPr lang="en-US"/>
              <a:pPr/>
              <a:t>67</a:t>
            </a:fld>
            <a:endParaRPr lang="en-US"/>
          </a:p>
        </p:txBody>
      </p:sp>
      <p:sp>
        <p:nvSpPr>
          <p:cNvPr id="295938" name="Rectangle 2"/>
          <p:cNvSpPr>
            <a:spLocks noChangeArrowheads="1" noTextEdit="1"/>
          </p:cNvSpPr>
          <p:nvPr>
            <p:ph type="sldImg"/>
          </p:nvPr>
        </p:nvSpPr>
        <p:spPr>
          <a:xfrm>
            <a:off x="1584325" y="309563"/>
            <a:ext cx="3816350" cy="2862262"/>
          </a:xfrm>
          <a:ln/>
        </p:spPr>
      </p:sp>
      <p:sp>
        <p:nvSpPr>
          <p:cNvPr id="295939"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Arial" charset="0"/>
              </a:rPr>
              <a:t>After watching some television, you are going out for dinner. On two previous occasions when you used the side entrance to the hotel, you saw the same person standing around. You remember that terrorists secretly observe potential targets to choose targets and plan attacks. How do you leave the hotel? </a:t>
            </a:r>
          </a:p>
          <a:p>
            <a:pPr marL="228600" indent="-228600"/>
            <a:endParaRPr lang="en-US" b="1">
              <a:solidFill>
                <a:srgbClr val="99FF99"/>
              </a:solidFill>
              <a:cs typeface="Arial" charset="0"/>
            </a:endParaRPr>
          </a:p>
          <a:p>
            <a:pPr marL="228600" indent="-228600"/>
            <a:r>
              <a:rPr lang="en-US" b="1">
                <a:solidFill>
                  <a:srgbClr val="99FF99"/>
                </a:solidFill>
                <a:cs typeface="Arial" charset="0"/>
              </a:rPr>
              <a:t>Questions and answers:  Option 3) is the correct answer.</a:t>
            </a:r>
          </a:p>
          <a:p>
            <a:pPr marL="228600" indent="-228600"/>
            <a:endParaRPr lang="en-US"/>
          </a:p>
          <a:p>
            <a:pPr marL="228600" indent="-228600"/>
            <a:r>
              <a:rPr lang="en-US"/>
              <a:t>1) </a:t>
            </a:r>
            <a:r>
              <a:rPr lang="en-US">
                <a:cs typeface="Arial" charset="0"/>
              </a:rPr>
              <a:t>Turn the TV off and leave the hotel through the front door.</a:t>
            </a:r>
            <a:endParaRPr lang="en-US"/>
          </a:p>
          <a:p>
            <a:pPr marL="228600" indent="-228600"/>
            <a:r>
              <a:rPr lang="en-US" b="1">
                <a:solidFill>
                  <a:srgbClr val="FB9F4D"/>
                </a:solidFill>
                <a:cs typeface="Arial" charset="0"/>
              </a:rPr>
              <a:t>While varying your movement in the hotel is a good security measure, you should maintain the appearance that your room is still occupied by leaving the television on.</a:t>
            </a:r>
            <a:r>
              <a:rPr lang="en-US">
                <a:solidFill>
                  <a:srgbClr val="99FF99"/>
                </a:solidFill>
                <a:cs typeface="Arial" charset="0"/>
              </a:rPr>
              <a:t> </a:t>
            </a:r>
            <a:endParaRPr lang="en-US"/>
          </a:p>
          <a:p>
            <a:pPr marL="228600" indent="-228600"/>
            <a:endParaRPr lang="en-US"/>
          </a:p>
          <a:p>
            <a:pPr marL="228600" indent="-228600"/>
            <a:r>
              <a:rPr lang="en-US"/>
              <a:t>2) </a:t>
            </a:r>
            <a:r>
              <a:rPr lang="en-US">
                <a:cs typeface="Arial" charset="0"/>
              </a:rPr>
              <a:t>Turn the TV off and leave the hotel through the side door. </a:t>
            </a:r>
            <a:endParaRPr lang="en-US"/>
          </a:p>
          <a:p>
            <a:pPr marL="228600" indent="-228600"/>
            <a:r>
              <a:rPr lang="en-US" b="1">
                <a:solidFill>
                  <a:srgbClr val="FB9F4D"/>
                </a:solidFill>
                <a:cs typeface="Arial" charset="0"/>
              </a:rPr>
              <a:t>This is incorrect. This reveals that no one is in the room and establishes a pattern that you tend to use the side door. Someone observing you could take advantage of your patterns.</a:t>
            </a:r>
            <a:r>
              <a:rPr lang="en-US">
                <a:solidFill>
                  <a:srgbClr val="99FF99"/>
                </a:solidFill>
                <a:cs typeface="Arial" charset="0"/>
              </a:rPr>
              <a:t> </a:t>
            </a:r>
            <a:endParaRPr lang="en-US"/>
          </a:p>
          <a:p>
            <a:pPr marL="228600" indent="-228600"/>
            <a:endParaRPr lang="en-US"/>
          </a:p>
          <a:p>
            <a:pPr marL="228600" indent="-228600"/>
            <a:r>
              <a:rPr lang="en-US"/>
              <a:t>3) </a:t>
            </a:r>
            <a:r>
              <a:rPr lang="en-US">
                <a:cs typeface="Arial" charset="0"/>
              </a:rPr>
              <a:t>Leave the TV on and leave the hotel through the front door.</a:t>
            </a:r>
          </a:p>
          <a:p>
            <a:pPr marL="228600" indent="-228600"/>
            <a:r>
              <a:rPr lang="en-US" b="1">
                <a:solidFill>
                  <a:srgbClr val="99FF99"/>
                </a:solidFill>
                <a:cs typeface="Arial" charset="0"/>
              </a:rPr>
              <a:t>The correct answer is to leave the TV on and leave through the front door. This foils possible surveillance by maintaining the appearance that someone is still in your room; by varying the way you move around in the hotel you are more unpredictable.</a:t>
            </a:r>
          </a:p>
          <a:p>
            <a:pPr marL="228600" indent="-228600"/>
            <a:endParaRPr lang="en-US" b="1">
              <a:cs typeface="Arial" charset="0"/>
            </a:endParaRPr>
          </a:p>
          <a:p>
            <a:pPr marL="228600" indent="-228600"/>
            <a:r>
              <a:rPr lang="en-US">
                <a:cs typeface="Arial" charset="0"/>
              </a:rPr>
              <a:t>4) Leave the TV on and leave the hotel through the side door.</a:t>
            </a:r>
          </a:p>
          <a:p>
            <a:pPr marL="228600" indent="-228600"/>
            <a:r>
              <a:rPr lang="en-US" b="1"/>
              <a:t>This is incorrect.</a:t>
            </a:r>
            <a:r>
              <a:rPr lang="en-US"/>
              <a:t> </a:t>
            </a:r>
            <a:r>
              <a:rPr lang="en-US" b="1">
                <a:solidFill>
                  <a:srgbClr val="FB9F4D"/>
                </a:solidFill>
                <a:cs typeface="Arial" charset="0"/>
              </a:rPr>
              <a:t>While it is a good idea to maintain the appearance that someone is still in your room, you established a pattern of leaving through the side door. Someone observing you could take advantage of this pattern.</a:t>
            </a:r>
            <a:r>
              <a:rPr lang="en-US">
                <a:solidFill>
                  <a:srgbClr val="FB9F4D"/>
                </a:solidFill>
                <a:cs typeface="Arial" charset="0"/>
              </a:rPr>
              <a:t> </a:t>
            </a:r>
            <a:endParaRPr lang="en-US"/>
          </a:p>
          <a:p>
            <a:pPr marL="228600" indent="-228600"/>
            <a:endParaRPr lang="en-US"/>
          </a:p>
          <a:p>
            <a:pPr marL="228600" indent="-228600"/>
            <a:r>
              <a:rPr lang="en-US"/>
              <a:t>This illustrates the principles of anonymity and unpredictability. By varying your routines, you are less predictable and tend to blend into the activities of the hotel.</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FFE68C-32D4-4866-BA14-B315EE989ADF}" type="slidenum">
              <a:rPr lang="en-US"/>
              <a:pPr/>
              <a:t>68</a:t>
            </a:fld>
            <a:endParaRPr lang="en-US"/>
          </a:p>
        </p:txBody>
      </p:sp>
      <p:sp>
        <p:nvSpPr>
          <p:cNvPr id="297986" name="Rectangle 2"/>
          <p:cNvSpPr>
            <a:spLocks noChangeArrowheads="1" noTextEdit="1"/>
          </p:cNvSpPr>
          <p:nvPr>
            <p:ph type="sldImg"/>
          </p:nvPr>
        </p:nvSpPr>
        <p:spPr>
          <a:xfrm>
            <a:off x="1584325" y="309563"/>
            <a:ext cx="3816350" cy="2862262"/>
          </a:xfrm>
          <a:ln/>
        </p:spPr>
      </p:sp>
      <p:sp>
        <p:nvSpPr>
          <p:cNvPr id="297987"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Arial" charset="0"/>
              </a:rPr>
              <a:t>After making sure everything is in order, you decide to head down to a nearby restaurant, since you are hungry. You ask for a table inside because the street-side tables are more exposed to possible dangers. The restaurant is busy, and there are several people sitting near you. One friendly stranger starts asking you where you</a:t>
            </a:r>
            <a:r>
              <a:rPr lang="en-US">
                <a:solidFill>
                  <a:srgbClr val="99FF99"/>
                </a:solidFill>
                <a:latin typeface="Times New Roman"/>
                <a:cs typeface="Arial" charset="0"/>
              </a:rPr>
              <a:t>’</a:t>
            </a:r>
            <a:r>
              <a:rPr lang="en-US">
                <a:solidFill>
                  <a:srgbClr val="99FF99"/>
                </a:solidFill>
                <a:cs typeface="Arial" charset="0"/>
              </a:rPr>
              <a:t>re from and what you do. What should you do? </a:t>
            </a:r>
            <a:endParaRPr lang="en-US">
              <a:cs typeface="Arial" charset="0"/>
            </a:endParaRPr>
          </a:p>
          <a:p>
            <a:pPr marL="228600" indent="-228600"/>
            <a:endParaRPr lang="en-US">
              <a:cs typeface="Arial" charset="0"/>
            </a:endParaRPr>
          </a:p>
          <a:p>
            <a:pPr marL="228600" indent="-228600"/>
            <a:r>
              <a:rPr lang="en-US" b="1">
                <a:solidFill>
                  <a:srgbClr val="99FF99"/>
                </a:solidFill>
                <a:cs typeface="Arial" charset="0"/>
              </a:rPr>
              <a:t>Questions and answers: Option 2) is the correct answer.</a:t>
            </a:r>
          </a:p>
          <a:p>
            <a:pPr marL="228600" indent="-228600"/>
            <a:endParaRPr lang="en-US"/>
          </a:p>
          <a:p>
            <a:pPr marL="228600" indent="-228600"/>
            <a:r>
              <a:rPr lang="en-US"/>
              <a:t>1) </a:t>
            </a:r>
            <a:r>
              <a:rPr lang="en-US">
                <a:cs typeface="Arial" charset="0"/>
              </a:rPr>
              <a:t>Don</a:t>
            </a:r>
            <a:r>
              <a:rPr lang="en-US">
                <a:latin typeface="Times New Roman"/>
                <a:cs typeface="Arial" charset="0"/>
              </a:rPr>
              <a:t>’</a:t>
            </a:r>
            <a:r>
              <a:rPr lang="en-US">
                <a:cs typeface="Arial" charset="0"/>
              </a:rPr>
              <a:t>t say anything! Just eat your food and ignore the stranger.</a:t>
            </a:r>
            <a:endParaRPr lang="en-US"/>
          </a:p>
          <a:p>
            <a:pPr marL="228600" indent="-228600"/>
            <a:r>
              <a:rPr lang="en-US" b="1">
                <a:solidFill>
                  <a:srgbClr val="FB9F4D"/>
                </a:solidFill>
                <a:cs typeface="Arial" charset="0"/>
              </a:rPr>
              <a:t>It is not best to say nothing and the stranger. This will just appear rude and will only call attention to you more as you try to ignore the stranger.</a:t>
            </a:r>
            <a:r>
              <a:rPr lang="en-US">
                <a:solidFill>
                  <a:srgbClr val="99FF99"/>
                </a:solidFill>
                <a:cs typeface="Arial" charset="0"/>
              </a:rPr>
              <a:t> </a:t>
            </a:r>
            <a:endParaRPr lang="en-US"/>
          </a:p>
          <a:p>
            <a:pPr marL="228600" indent="-228600"/>
            <a:endParaRPr lang="en-US"/>
          </a:p>
          <a:p>
            <a:pPr marL="228600" indent="-228600"/>
            <a:r>
              <a:rPr lang="en-US"/>
              <a:t>2) </a:t>
            </a:r>
            <a:r>
              <a:rPr lang="en-US">
                <a:cs typeface="Arial" charset="0"/>
              </a:rPr>
              <a:t>Engage in some conversation, but nothing personal or about your purpose here.</a:t>
            </a:r>
            <a:endParaRPr lang="en-US"/>
          </a:p>
          <a:p>
            <a:pPr marL="228600" indent="-228600"/>
            <a:r>
              <a:rPr lang="en-US" b="1">
                <a:solidFill>
                  <a:srgbClr val="99FF99"/>
                </a:solidFill>
                <a:cs typeface="Arial" charset="0"/>
              </a:rPr>
              <a:t>The correct choice is to engage in some conversation, but nothing personal. This will maintain your anonymity without calling more attention to yourself. By being alert and cautious, you may be seen by your acquaintance as a person with high security awareness. While you should not overreact, you should notice when someone is unusually engaging or interested in you.  Keep in mind the incident involving Specialist Edward Pimental, who left a German night club with a young woman he had met inside.  The woman turned out to be a terrorist, and after leaving the night club, led Pimental to an isolated area where he was killed to acquire his military ID.  The next day, a group of terrorists used Pimental’s ID card to access Rheim Main Air Base and detonate a car bomb.</a:t>
            </a:r>
          </a:p>
          <a:p>
            <a:pPr marL="228600" indent="-228600"/>
            <a:endParaRPr lang="en-US" b="1">
              <a:solidFill>
                <a:srgbClr val="99FF99"/>
              </a:solidFill>
              <a:cs typeface="Arial" charset="0"/>
            </a:endParaRPr>
          </a:p>
          <a:p>
            <a:pPr marL="228600" indent="-228600"/>
            <a:endParaRPr lang="en-US" b="1"/>
          </a:p>
          <a:p>
            <a:pPr marL="228600" indent="-228600"/>
            <a:r>
              <a:rPr lang="en-US"/>
              <a:t>3) </a:t>
            </a:r>
            <a:r>
              <a:rPr lang="en-US">
                <a:cs typeface="Arial" charset="0"/>
              </a:rPr>
              <a:t>Relax and enjoy the dinner conversation.</a:t>
            </a:r>
            <a:endParaRPr lang="en-US"/>
          </a:p>
          <a:p>
            <a:pPr marL="228600" indent="-228600"/>
            <a:r>
              <a:rPr lang="en-US" b="1">
                <a:solidFill>
                  <a:srgbClr val="FB9F4D"/>
                </a:solidFill>
                <a:cs typeface="Arial" charset="0"/>
              </a:rPr>
              <a:t>It is not best to just relax and enjoy the dinner conversation. This is incorrect because you are not being alert to the possibility that his interest might signal either criminal or terrorist intent.</a:t>
            </a:r>
            <a:r>
              <a:rPr lang="en-US">
                <a:solidFill>
                  <a:srgbClr val="99FF99"/>
                </a:solidFill>
                <a:cs typeface="Arial" charset="0"/>
              </a:rPr>
              <a:t> </a:t>
            </a:r>
            <a:endParaRPr lang="en-US"/>
          </a:p>
          <a:p>
            <a:pPr marL="228600" indent="-228600"/>
            <a:endParaRPr lang="en-US"/>
          </a:p>
          <a:p>
            <a:pPr marL="228600" indent="-228600"/>
            <a:r>
              <a:rPr lang="en-US"/>
              <a:t>This situation illustrates the principle of remaining anonymous and aware. Avoid identifying yourself as a U.S. Service member and always remain alert to unusual developments in your surroundings. Providing unnecessary details about yourself could increase your vulnerability to a terrorist act. Even if the man in the restaurant is merely a friendly diner, you never know who else might be monitoring your conversation.</a:t>
            </a:r>
          </a:p>
          <a:p>
            <a:pPr marL="228600" indent="-228600"/>
            <a:endParaRPr lang="en-US"/>
          </a:p>
          <a:p>
            <a:pPr marL="228600" indent="-228600"/>
            <a:endParaRPr lang="en-US"/>
          </a:p>
          <a:p>
            <a:pPr marL="228600" indent="-228600"/>
            <a:endParaRPr lang="en-US"/>
          </a:p>
          <a:p>
            <a:pPr marL="228600" indent="-228600"/>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C47818-0DEF-4848-B491-2DDF9D37A3E4}" type="slidenum">
              <a:rPr lang="en-US"/>
              <a:pPr/>
              <a:t>69</a:t>
            </a:fld>
            <a:endParaRPr lang="en-US"/>
          </a:p>
        </p:txBody>
      </p:sp>
      <p:sp>
        <p:nvSpPr>
          <p:cNvPr id="494594" name="Rectangle 2"/>
          <p:cNvSpPr>
            <a:spLocks noChangeArrowheads="1" noTextEdit="1"/>
          </p:cNvSpPr>
          <p:nvPr>
            <p:ph type="sldImg"/>
          </p:nvPr>
        </p:nvSpPr>
        <p:spPr>
          <a:xfrm>
            <a:off x="1508125" y="309563"/>
            <a:ext cx="4125913" cy="3094037"/>
          </a:xfrm>
          <a:ln/>
        </p:spPr>
      </p:sp>
      <p:sp>
        <p:nvSpPr>
          <p:cNvPr id="494595"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Arial" charset="0"/>
              </a:rPr>
              <a:t>You finish dinner and head back to your room.  Thinking about the individual in the restaurant, you decide to eat in the hotel restaurant or use room service next time.  In the lobby, you think you recognize the same individual from the restaurant who seemed overly interested in your purpose in Los Angeles.  You notice that lights in the elevator lobby indicate on which floors the elevator stops.   You know you should take some precaution.  How do you proceed? </a:t>
            </a:r>
          </a:p>
          <a:p>
            <a:endParaRPr lang="en-US" b="1">
              <a:solidFill>
                <a:srgbClr val="99FF99"/>
              </a:solidFill>
              <a:cs typeface="Arial" charset="0"/>
            </a:endParaRPr>
          </a:p>
          <a:p>
            <a:r>
              <a:rPr lang="en-US" b="1">
                <a:solidFill>
                  <a:srgbClr val="99FF99"/>
                </a:solidFill>
                <a:cs typeface="Arial" charset="0"/>
              </a:rPr>
              <a:t>Questions and answers: Option 2 is the correct answer.</a:t>
            </a:r>
          </a:p>
          <a:p>
            <a:endParaRPr lang="en-US"/>
          </a:p>
          <a:p>
            <a:r>
              <a:rPr lang="en-US"/>
              <a:t>1) </a:t>
            </a:r>
            <a:r>
              <a:rPr lang="en-US">
                <a:cs typeface="Arial" charset="0"/>
              </a:rPr>
              <a:t>Approach the stranger to ask the time.  This will allow you to get an accurate physical description, and will let the stranger know that you are alert to his or her behavior.</a:t>
            </a:r>
            <a:endParaRPr lang="en-US"/>
          </a:p>
          <a:p>
            <a:r>
              <a:rPr lang="en-US" b="1">
                <a:solidFill>
                  <a:srgbClr val="FB9F4D"/>
                </a:solidFill>
                <a:cs typeface="Arial" charset="0"/>
              </a:rPr>
              <a:t>This is incorrect because if the individual has hostile intentions, it will put you at greater risk.</a:t>
            </a:r>
            <a:r>
              <a:rPr lang="en-US">
                <a:solidFill>
                  <a:srgbClr val="99FF99"/>
                </a:solidFill>
                <a:cs typeface="Arial" charset="0"/>
              </a:rPr>
              <a:t> </a:t>
            </a:r>
            <a:endParaRPr lang="en-US"/>
          </a:p>
          <a:p>
            <a:endParaRPr lang="en-US"/>
          </a:p>
          <a:p>
            <a:r>
              <a:rPr lang="en-US"/>
              <a:t>2) </a:t>
            </a:r>
            <a:r>
              <a:rPr lang="en-US">
                <a:cs typeface="Arial" charset="0"/>
              </a:rPr>
              <a:t>Stop at a secure, public area of the hotel (gift shop, restaurant) for a few minutes.  If the individual is still there, go to the front desk and report the stranger; then, take an indirect route to your room.  Inform your unit security officer of the possible surveillance and provide a description of the individual.</a:t>
            </a:r>
            <a:endParaRPr lang="en-US"/>
          </a:p>
          <a:p>
            <a:r>
              <a:rPr lang="en-US" b="1">
                <a:solidFill>
                  <a:srgbClr val="FB9F4D"/>
                </a:solidFill>
                <a:cs typeface="Arial" charset="0"/>
              </a:rPr>
              <a:t>The correct choice is to report it to hotel management.  You are less vulnerable with an escort.  Take an indirect route to your room by riding an elevator to a wrong floor, then take another elevator or stairs to the correct floor.  This conceals your floor to an observer in the lobby.  If you believe the person is a threat, do not ignore your instincts.  By reporting the suspicious person, you may deter a crime.  Informing your unit security officer is good teamwork.</a:t>
            </a:r>
            <a:r>
              <a:rPr lang="en-US">
                <a:solidFill>
                  <a:srgbClr val="99FF99"/>
                </a:solidFill>
                <a:cs typeface="Arial" charset="0"/>
              </a:rPr>
              <a:t> </a:t>
            </a:r>
            <a:endParaRPr lang="en-US"/>
          </a:p>
          <a:p>
            <a:endParaRPr lang="en-US"/>
          </a:p>
          <a:p>
            <a:r>
              <a:rPr lang="en-US"/>
              <a:t>3) </a:t>
            </a:r>
            <a:r>
              <a:rPr lang="en-US">
                <a:cs typeface="Arial" charset="0"/>
              </a:rPr>
              <a:t>Avoid the individual in the lobby, and take the elevator directly to your floor.  Inform your unit security officer of the possible surveillance and provide a description of the individual.</a:t>
            </a:r>
            <a:endParaRPr lang="en-US"/>
          </a:p>
          <a:p>
            <a:r>
              <a:rPr lang="en-US" b="1">
                <a:solidFill>
                  <a:srgbClr val="99FF99"/>
                </a:solidFill>
                <a:cs typeface="Arial" charset="0"/>
              </a:rPr>
              <a:t>This is incorrect because you assume this individual has no hostile intent.  By not acting you open yourself and others to greater risk.</a:t>
            </a:r>
          </a:p>
          <a:p>
            <a:endParaRPr lang="en-US" b="1"/>
          </a:p>
          <a:p>
            <a:r>
              <a:rPr lang="en-US"/>
              <a:t>This illustrates the themes of being aware, being unpredictable and being a team player. You should vary your pattern of movements in the hotel and be aware that someone could be watching you to find out what room you are in.  By letting the front desk know of the developing situation you are providing hotel security the opportunity to assist you.</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A275EC-78D5-416C-BCCA-5DAF21616CAC}" type="slidenum">
              <a:rPr lang="en-US"/>
              <a:pPr/>
              <a:t>7</a:t>
            </a:fld>
            <a:endParaRPr lang="en-US"/>
          </a:p>
        </p:txBody>
      </p:sp>
      <p:sp>
        <p:nvSpPr>
          <p:cNvPr id="84994" name="Rectangle 2"/>
          <p:cNvSpPr>
            <a:spLocks noChangeArrowheads="1" noTextEdit="1"/>
          </p:cNvSpPr>
          <p:nvPr>
            <p:ph type="sldImg"/>
          </p:nvPr>
        </p:nvSpPr>
        <p:spPr bwMode="auto">
          <a:xfrm>
            <a:off x="1531938" y="309563"/>
            <a:ext cx="3921125" cy="2940050"/>
          </a:xfrm>
          <a:prstGeom prst="rect">
            <a:avLst/>
          </a:prstGeom>
          <a:solidFill>
            <a:srgbClr val="FFFFFF"/>
          </a:solidFill>
          <a:ln>
            <a:solidFill>
              <a:srgbClr val="000000"/>
            </a:solidFill>
            <a:miter lim="800000"/>
            <a:headEnd/>
            <a:tailEnd/>
          </a:ln>
        </p:spPr>
      </p:sp>
      <p:sp>
        <p:nvSpPr>
          <p:cNvPr id="84995" name="Rectangle 3"/>
          <p:cNvSpPr>
            <a:spLocks noChangeArrowheads="1"/>
          </p:cNvSpPr>
          <p:nvPr>
            <p:ph type="body" idx="1"/>
          </p:nvPr>
        </p:nvSpPr>
        <p:spPr bwMode="auto">
          <a:xfrm>
            <a:off x="387350" y="3327400"/>
            <a:ext cx="6210300" cy="5259388"/>
          </a:xfrm>
          <a:prstGeom prst="rect">
            <a:avLst/>
          </a:prstGeom>
          <a:solidFill>
            <a:srgbClr val="FFFFFF"/>
          </a:solidFill>
          <a:ln>
            <a:solidFill>
              <a:srgbClr val="000000"/>
            </a:solidFill>
            <a:miter lim="800000"/>
            <a:headEnd/>
            <a:tailEnd/>
          </a:ln>
        </p:spPr>
        <p:txBody>
          <a:bodyPr lIns="92958" tIns="46479" rIns="92958" bIns="46479"/>
          <a:lstStyle/>
          <a:p>
            <a:r>
              <a:rPr lang="en-US">
                <a:cs typeface="Arial" charset="0"/>
              </a:rPr>
              <a:t>Terrorism is the calculated use of violence or the threat of violence to inculcate fear, intended to coerce or to intimidate governments or societies in the pursuit of goals that are generally political, religious, or ideological.</a:t>
            </a:r>
          </a:p>
          <a:p>
            <a:endParaRPr lang="en-US">
              <a:cs typeface="Arial" charset="0"/>
            </a:endParaRPr>
          </a:p>
          <a:p>
            <a:r>
              <a:rPr lang="en-US">
                <a:cs typeface="Arial" charset="0"/>
              </a:rPr>
              <a:t>There are eight factors you should consider to understand the threat in your environment. Here are the first four factors.</a:t>
            </a:r>
          </a:p>
          <a:p>
            <a:endParaRPr lang="en-US"/>
          </a:p>
          <a:p>
            <a:r>
              <a:rPr lang="en-US"/>
              <a:t>The first factor to consider is whether there are any known groups in your vicinity. The Department of State publishes an annual report identifying terrorist groups and describing their actions against Americans. You should also ask your antiterrorism officer or your chain of command for information on terrorist groups in your area. What other sources of information could you use? Be alert to news stories in the paper, on radio, or on television. If you hear of violent groups or unexplained violent acts, consider the other factors on this slide. Who were the victims? What is the level of violence? How active is the group?  </a:t>
            </a:r>
          </a:p>
          <a:p>
            <a:endParaRPr lang="en-US"/>
          </a:p>
          <a:p>
            <a:r>
              <a:rPr lang="en-US">
                <a:cs typeface="Arial" charset="0"/>
              </a:rPr>
              <a:t>If you make a point of thinking about these factors, you will be better prepared for the potential risks you face. </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3B477B-A86E-4871-8C0D-E2C1601F180A}" type="slidenum">
              <a:rPr lang="en-US"/>
              <a:pPr/>
              <a:t>70</a:t>
            </a:fld>
            <a:endParaRPr lang="en-US"/>
          </a:p>
        </p:txBody>
      </p:sp>
      <p:sp>
        <p:nvSpPr>
          <p:cNvPr id="508930" name="Rectangle 2"/>
          <p:cNvSpPr>
            <a:spLocks noChangeArrowheads="1" noTextEdit="1"/>
          </p:cNvSpPr>
          <p:nvPr>
            <p:ph type="sldImg"/>
          </p:nvPr>
        </p:nvSpPr>
        <p:spPr>
          <a:xfrm>
            <a:off x="1508125" y="309563"/>
            <a:ext cx="4125913" cy="3094037"/>
          </a:xfrm>
          <a:ln/>
        </p:spPr>
      </p:sp>
      <p:sp>
        <p:nvSpPr>
          <p:cNvPr id="508931" name="Rectangle 3"/>
          <p:cNvSpPr>
            <a:spLocks noGrp="1" noChangeArrowheads="1"/>
          </p:cNvSpPr>
          <p:nvPr>
            <p:ph type="body" idx="1"/>
          </p:nvPr>
        </p:nvSpPr>
        <p:spPr>
          <a:xfrm>
            <a:off x="311150" y="3403600"/>
            <a:ext cx="6362700" cy="5183188"/>
          </a:xfrm>
        </p:spPr>
        <p:txBody>
          <a:bodyPr/>
          <a:lstStyle/>
          <a:p>
            <a:r>
              <a:rPr lang="en-US"/>
              <a:t>We will examine these specific situations.</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FF6A5A-AF14-4968-8179-63BA218FE04C}" type="slidenum">
              <a:rPr lang="en-US"/>
              <a:pPr/>
              <a:t>71</a:t>
            </a:fld>
            <a:endParaRPr lang="en-US"/>
          </a:p>
        </p:txBody>
      </p:sp>
      <p:sp>
        <p:nvSpPr>
          <p:cNvPr id="510978" name="Rectangle 2"/>
          <p:cNvSpPr>
            <a:spLocks noChangeArrowheads="1" noTextEdit="1"/>
          </p:cNvSpPr>
          <p:nvPr>
            <p:ph type="sldImg"/>
          </p:nvPr>
        </p:nvSpPr>
        <p:spPr>
          <a:xfrm>
            <a:off x="1508125" y="309563"/>
            <a:ext cx="4125913" cy="3094037"/>
          </a:xfrm>
          <a:ln/>
        </p:spPr>
      </p:sp>
      <p:sp>
        <p:nvSpPr>
          <p:cNvPr id="510979"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Arial" charset="0"/>
              </a:rPr>
              <a:t>After having breakfast in your room the next morning, you go to the parking garage to get your vehicle.  You remember that the parking garage is not secure; anyone can have access to it.  Looking at your watch, you see you are running a few minutes late, but you wisely decide to inspect your car.  What do you do first? </a:t>
            </a:r>
          </a:p>
          <a:p>
            <a:endParaRPr lang="en-US" b="1">
              <a:solidFill>
                <a:srgbClr val="99FF99"/>
              </a:solidFill>
              <a:cs typeface="Arial" charset="0"/>
            </a:endParaRPr>
          </a:p>
          <a:p>
            <a:r>
              <a:rPr lang="en-US" b="1">
                <a:solidFill>
                  <a:srgbClr val="99FF99"/>
                </a:solidFill>
                <a:cs typeface="Arial" charset="0"/>
              </a:rPr>
              <a:t>Questions and answers: Option 3 is the correct answer.</a:t>
            </a:r>
          </a:p>
          <a:p>
            <a:endParaRPr lang="en-US"/>
          </a:p>
          <a:p>
            <a:r>
              <a:rPr lang="en-US"/>
              <a:t>1) </a:t>
            </a:r>
            <a:r>
              <a:rPr lang="en-US">
                <a:cs typeface="Arial" charset="0"/>
              </a:rPr>
              <a:t>Carefully inspect the exterior, but since the car was locked it is not necessary to examine the interior, trunk, engine, or fuel door.</a:t>
            </a:r>
          </a:p>
          <a:p>
            <a:r>
              <a:rPr lang="en-US" b="1">
                <a:solidFill>
                  <a:srgbClr val="FB9F4D"/>
                </a:solidFill>
                <a:cs typeface="Arial" charset="0"/>
              </a:rPr>
              <a:t>Your inspection did not include the interior, trunk, engine and fuel door because the car had been locked.  This is incorrect because the car locks can be defeated.</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2) Open the engine compartment and trunk to inspect hidden spaces thoroughly.  Alert the hotel manager if any evidence of tampering is found.</a:t>
            </a:r>
          </a:p>
          <a:p>
            <a:r>
              <a:rPr lang="en-US" b="1">
                <a:solidFill>
                  <a:srgbClr val="FB9F4D"/>
                </a:solidFill>
                <a:cs typeface="Arial" charset="0"/>
              </a:rPr>
              <a:t>This is incorrect because you might disturb an explosive device you could detect with an exterior, visual inspection.</a:t>
            </a:r>
            <a:endParaRPr lang="en-US">
              <a:cs typeface="Arial" charset="0"/>
            </a:endParaRPr>
          </a:p>
          <a:p>
            <a:endParaRPr lang="en-US">
              <a:cs typeface="Arial" charset="0"/>
            </a:endParaRPr>
          </a:p>
          <a:p>
            <a:r>
              <a:rPr lang="en-US">
                <a:cs typeface="Arial" charset="0"/>
              </a:rPr>
              <a:t>3) Without touching the car, inspect the exterior to include wheel wells and undercarriage.  Alert the hotel manager or police immediately if you find any sign of tampering.</a:t>
            </a:r>
          </a:p>
          <a:p>
            <a:r>
              <a:rPr lang="en-US" b="1">
                <a:solidFill>
                  <a:srgbClr val="99FF99"/>
                </a:solidFill>
                <a:cs typeface="Arial" charset="0"/>
              </a:rPr>
              <a:t>The correct procedure is to inspect the exterior first without touching it (including undercarriage and wheel wells) to avoid disturbing a bomb you might detect visually.  Then, open and inspect the interior, engine compartment, fuel door, and trunk.  Look for any evidence of tampering such as unusual wires, boxes, metal pipes, cut wire insulation, or wire clippings.  Alert the hotel manager or police immediately if you find any evidence of tampering.</a:t>
            </a:r>
          </a:p>
          <a:p>
            <a:endParaRPr lang="en-US" b="1">
              <a:cs typeface="Arial" charset="0"/>
            </a:endParaRPr>
          </a:p>
          <a:p>
            <a:r>
              <a:rPr lang="en-US">
                <a:cs typeface="Arial" charset="0"/>
              </a:rPr>
              <a:t>Taking the time to inspect your car for tampering illustrates the theme of being aware. A terrorist who sees that you routinely perform good vehicle inspections may see you as a harder target. This could save your life.  Involving hotel management and local authorities at the first sign of tampering identifies you as a team player.</a:t>
            </a:r>
          </a:p>
          <a:p>
            <a:endParaRPr lang="en-US">
              <a:cs typeface="Arial"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A92660-F595-4AEB-B2B4-9DC947CE3C5A}" type="slidenum">
              <a:rPr lang="en-US"/>
              <a:pPr/>
              <a:t>72</a:t>
            </a:fld>
            <a:endParaRPr lang="en-US"/>
          </a:p>
        </p:txBody>
      </p:sp>
      <p:sp>
        <p:nvSpPr>
          <p:cNvPr id="513026" name="Rectangle 2"/>
          <p:cNvSpPr>
            <a:spLocks noChangeArrowheads="1" noTextEdit="1"/>
          </p:cNvSpPr>
          <p:nvPr>
            <p:ph type="sldImg"/>
          </p:nvPr>
        </p:nvSpPr>
        <p:spPr>
          <a:xfrm>
            <a:off x="1508125" y="309563"/>
            <a:ext cx="4125913" cy="3094037"/>
          </a:xfrm>
          <a:ln/>
        </p:spPr>
      </p:sp>
      <p:sp>
        <p:nvSpPr>
          <p:cNvPr id="513027" name="Rectangle 3"/>
          <p:cNvSpPr>
            <a:spLocks noGrp="1" noChangeArrowheads="1"/>
          </p:cNvSpPr>
          <p:nvPr>
            <p:ph type="body" idx="1"/>
          </p:nvPr>
        </p:nvSpPr>
        <p:spPr>
          <a:xfrm>
            <a:off x="311150" y="3403600"/>
            <a:ext cx="6362700" cy="5183188"/>
          </a:xfrm>
        </p:spPr>
        <p:txBody>
          <a:bodyPr/>
          <a:lstStyle/>
          <a:p>
            <a:pPr marL="228600" indent="-228600"/>
            <a:r>
              <a:rPr lang="en-US" b="1"/>
              <a:t>Instructor narrative</a:t>
            </a:r>
          </a:p>
          <a:p>
            <a:pPr marL="228600" indent="-228600"/>
            <a:r>
              <a:rPr lang="en-US">
                <a:solidFill>
                  <a:srgbClr val="99FF99"/>
                </a:solidFill>
                <a:cs typeface="Arial" charset="0"/>
              </a:rPr>
              <a:t>There appears to be a box stuffed behind one of the rear wheels of your rental car. What do you do? </a:t>
            </a:r>
          </a:p>
          <a:p>
            <a:pPr marL="228600" indent="-228600"/>
            <a:endParaRPr lang="en-US" b="1">
              <a:solidFill>
                <a:srgbClr val="99FF99"/>
              </a:solidFill>
              <a:cs typeface="Arial" charset="0"/>
            </a:endParaRPr>
          </a:p>
          <a:p>
            <a:pPr marL="228600" indent="-228600"/>
            <a:r>
              <a:rPr lang="en-US" b="1">
                <a:solidFill>
                  <a:srgbClr val="99FF99"/>
                </a:solidFill>
                <a:cs typeface="Arial" charset="0"/>
              </a:rPr>
              <a:t>Questions and answers: Option 2 is the correct answer.</a:t>
            </a:r>
          </a:p>
          <a:p>
            <a:pPr marL="228600" indent="-228600"/>
            <a:endParaRPr lang="en-US"/>
          </a:p>
          <a:p>
            <a:pPr marL="228600" indent="-228600"/>
            <a:r>
              <a:rPr lang="en-US"/>
              <a:t>1) </a:t>
            </a:r>
            <a:r>
              <a:rPr lang="en-US">
                <a:cs typeface="Arial" charset="0"/>
              </a:rPr>
              <a:t>Carefully remove the box and call the police to confiscate it.</a:t>
            </a:r>
          </a:p>
          <a:p>
            <a:pPr marL="228600" indent="-228600"/>
            <a:r>
              <a:rPr lang="en-US" b="1">
                <a:solidFill>
                  <a:srgbClr val="FB9F4D"/>
                </a:solidFill>
                <a:cs typeface="Arial" charset="0"/>
              </a:rPr>
              <a:t>Trying to remove the box yourself is a very bad option. If it is a bomb, it would be too late to call the police to confiscate it. By handling the box yourself, you could accidentally detonate an improvised explosive device contained in it, wounding or killing yourself.</a:t>
            </a:r>
            <a:endParaRPr lang="en-US">
              <a:cs typeface="Arial" charset="0"/>
            </a:endParaRPr>
          </a:p>
          <a:p>
            <a:pPr marL="228600" indent="-228600"/>
            <a:endParaRPr lang="en-US">
              <a:cs typeface="Arial" charset="0"/>
            </a:endParaRPr>
          </a:p>
          <a:p>
            <a:pPr marL="228600" indent="-228600"/>
            <a:r>
              <a:rPr lang="en-US">
                <a:cs typeface="Arial" charset="0"/>
              </a:rPr>
              <a:t>2) Tell the hotel staff that someone has tampered with your vehicle, and have them contact the authorities.</a:t>
            </a:r>
          </a:p>
          <a:p>
            <a:pPr marL="228600" indent="-228600"/>
            <a:r>
              <a:rPr lang="en-US" b="1">
                <a:solidFill>
                  <a:srgbClr val="99FF99"/>
                </a:solidFill>
                <a:cs typeface="Arial" charset="0"/>
              </a:rPr>
              <a:t>The correct choice is to tell the hotel staff that someone has tampered with your vehicle. They will use the appropriate procedures for dealing with a potential bomb threat. You are being a good team player by contacting proper authorities and you ensure that this possible improvised explosive device injures no one.</a:t>
            </a:r>
          </a:p>
          <a:p>
            <a:pPr marL="228600" indent="-228600"/>
            <a:endParaRPr lang="en-US" b="1">
              <a:cs typeface="Arial" charset="0"/>
            </a:endParaRPr>
          </a:p>
          <a:p>
            <a:pPr marL="228600" indent="-228600"/>
            <a:r>
              <a:rPr lang="en-US">
                <a:cs typeface="Arial" charset="0"/>
              </a:rPr>
              <a:t>3) Perform a careful inspection of the box, looking for protruding wires and oil spots.</a:t>
            </a:r>
            <a:endParaRPr lang="en-US"/>
          </a:p>
          <a:p>
            <a:pPr marL="228600" indent="-228600"/>
            <a:r>
              <a:rPr lang="en-US" b="1">
                <a:solidFill>
                  <a:srgbClr val="FB9F4D"/>
                </a:solidFill>
                <a:cs typeface="Arial" charset="0"/>
              </a:rPr>
              <a:t>This is wrong because you should immediately get away from the potential explosive.  The absence of protruding wires and oil spots does not guarantee it is not a bomb.</a:t>
            </a:r>
            <a:r>
              <a:rPr lang="en-US">
                <a:solidFill>
                  <a:srgbClr val="99FF99"/>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This situation illustrates the themes of being aware and being a team player. By alerting the hotel staff and getting the police involved, you are possibly protecting other innocent individuals. Don</a:t>
            </a:r>
            <a:r>
              <a:rPr lang="en-US">
                <a:latin typeface="Times New Roman"/>
                <a:cs typeface="Arial" charset="0"/>
              </a:rPr>
              <a:t>’</a:t>
            </a:r>
            <a:r>
              <a:rPr lang="en-US">
                <a:cs typeface="Arial" charset="0"/>
              </a:rPr>
              <a:t>t touch an apparent improvised explosive device, but be a team player and make sure it does not threaten anyone else either.  You are being aware because you are taking the time to perform a vehicle inspection, without which, you would not have discovered the package.</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0C4A1A-C1C6-4DED-AAD5-9D55C34C1FEE}" type="slidenum">
              <a:rPr lang="en-US"/>
              <a:pPr/>
              <a:t>73</a:t>
            </a:fld>
            <a:endParaRPr lang="en-US"/>
          </a:p>
        </p:txBody>
      </p:sp>
      <p:sp>
        <p:nvSpPr>
          <p:cNvPr id="515074" name="Rectangle 2"/>
          <p:cNvSpPr>
            <a:spLocks noChangeArrowheads="1" noTextEdit="1"/>
          </p:cNvSpPr>
          <p:nvPr>
            <p:ph type="sldImg"/>
          </p:nvPr>
        </p:nvSpPr>
        <p:spPr>
          <a:xfrm>
            <a:off x="1508125" y="309563"/>
            <a:ext cx="4125913" cy="3094037"/>
          </a:xfrm>
          <a:ln/>
        </p:spPr>
      </p:sp>
      <p:sp>
        <p:nvSpPr>
          <p:cNvPr id="515075" name="Rectangle 3"/>
          <p:cNvSpPr>
            <a:spLocks noGrp="1" noChangeArrowheads="1"/>
          </p:cNvSpPr>
          <p:nvPr>
            <p:ph type="body" idx="1"/>
          </p:nvPr>
        </p:nvSpPr>
        <p:spPr>
          <a:xfrm>
            <a:off x="311150" y="3403600"/>
            <a:ext cx="6362700" cy="5183188"/>
          </a:xfrm>
        </p:spPr>
        <p:txBody>
          <a:bodyPr/>
          <a:lstStyle/>
          <a:p>
            <a:pPr marL="228600" indent="-228600"/>
            <a:r>
              <a:rPr lang="en-US" b="1"/>
              <a:t>Instructor narrative</a:t>
            </a:r>
          </a:p>
          <a:p>
            <a:pPr marL="228600" indent="-228600"/>
            <a:r>
              <a:rPr lang="en-US">
                <a:solidFill>
                  <a:srgbClr val="99FF99"/>
                </a:solidFill>
                <a:cs typeface="Arial" charset="0"/>
              </a:rPr>
              <a:t>The police bomb squad removed the shoebox under your car and found a smoke grenade with the pin pulled so it would discharge when you moved the car.  Though it might not have caused any harm, it was clearly a malicious act and suggests that you are being targeted.  What precautions do you take to protect yourself?</a:t>
            </a:r>
          </a:p>
          <a:p>
            <a:pPr marL="228600" indent="-228600"/>
            <a:endParaRPr lang="en-US" b="1">
              <a:solidFill>
                <a:srgbClr val="99FF99"/>
              </a:solidFill>
              <a:cs typeface="Arial" charset="0"/>
            </a:endParaRPr>
          </a:p>
          <a:p>
            <a:pPr marL="228600" indent="-228600"/>
            <a:r>
              <a:rPr lang="en-US" b="1">
                <a:solidFill>
                  <a:srgbClr val="99FF99"/>
                </a:solidFill>
                <a:cs typeface="Arial" charset="0"/>
              </a:rPr>
              <a:t>Questions and answers: Option 1 is the correct answer.</a:t>
            </a:r>
          </a:p>
          <a:p>
            <a:pPr marL="228600" indent="-228600"/>
            <a:endParaRPr lang="en-US"/>
          </a:p>
          <a:p>
            <a:pPr marL="228600" indent="-228600"/>
            <a:r>
              <a:rPr lang="en-US"/>
              <a:t>1) </a:t>
            </a:r>
            <a:r>
              <a:rPr lang="en-US">
                <a:cs typeface="Arial" charset="0"/>
              </a:rPr>
              <a:t>Request the bomb squad inspect your car, then inform base security of the incident, change to a different hotel, and trade in your rental car for a different one.</a:t>
            </a:r>
          </a:p>
          <a:p>
            <a:pPr marL="228600" indent="-228600"/>
            <a:r>
              <a:rPr lang="en-US" b="1">
                <a:solidFill>
                  <a:srgbClr val="99FF99"/>
                </a:solidFill>
                <a:cs typeface="Arial" charset="0"/>
              </a:rPr>
              <a:t>The correct action was to ask the bomb squad to inspect your car, then grab your belongings and drive to the base using a different route.  The base is your safest environment.  There you can inform base security of the incident, change to a different hotel, and trade in your rental car for a different one.  This provides maximum immediate security, and by changing hotels and cars you may foil someone performing surveillance against you.</a:t>
            </a:r>
          </a:p>
          <a:p>
            <a:pPr marL="228600" indent="-228600"/>
            <a:endParaRPr lang="en-US" b="1">
              <a:cs typeface="Arial" charset="0"/>
            </a:endParaRPr>
          </a:p>
          <a:p>
            <a:pPr marL="228600" indent="-228600"/>
            <a:r>
              <a:rPr lang="en-US">
                <a:cs typeface="Arial" charset="0"/>
              </a:rPr>
              <a:t>2) Stay at the hotel until an armored car can be sent from the base to pick you up.</a:t>
            </a:r>
          </a:p>
          <a:p>
            <a:pPr marL="228600" indent="-228600"/>
            <a:r>
              <a:rPr lang="en-US" b="1">
                <a:solidFill>
                  <a:srgbClr val="FB9F4D"/>
                </a:solidFill>
                <a:cs typeface="Arial" charset="0"/>
              </a:rPr>
              <a:t>This is not best because you are remaining at an insecure location where you have been targeted.</a:t>
            </a:r>
            <a:r>
              <a:rPr lang="en-US">
                <a:solidFill>
                  <a:srgbClr val="99FF99"/>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3) Drive immediately to the base using a different route than the day before.</a:t>
            </a:r>
            <a:endParaRPr lang="en-US"/>
          </a:p>
          <a:p>
            <a:pPr marL="228600" indent="-228600"/>
            <a:r>
              <a:rPr lang="en-US" b="1">
                <a:solidFill>
                  <a:srgbClr val="FB9F4D"/>
                </a:solidFill>
                <a:cs typeface="Arial" charset="0"/>
              </a:rPr>
              <a:t>Although the base is a more secure environment, this is not the best decision because you can do more to reduce your visibility to the terrorists.</a:t>
            </a:r>
            <a:r>
              <a:rPr lang="en-US">
                <a:solidFill>
                  <a:srgbClr val="99FF99"/>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This decision illustrates the themes of being anonymous, of being unpredictable and being a team player. By changing hotels and getting a different rental car, you are making it harder for terrorist to observe your routine patterns and activities, as well as reestablishing your anonymity. Getting the installation security office involved not only aids in protecting you, but also ensures that you are being a good team player by informing your chain of command.</a:t>
            </a:r>
          </a:p>
          <a:p>
            <a:pPr marL="228600" indent="-228600"/>
            <a:endParaRPr lang="en-US">
              <a:cs typeface="Arial" charset="0"/>
            </a:endParaRPr>
          </a:p>
          <a:p>
            <a:pPr marL="228600" indent="-228600"/>
            <a:endParaRPr lang="en-US">
              <a:cs typeface="Arial" charset="0"/>
            </a:endParaRPr>
          </a:p>
          <a:p>
            <a:pPr marL="228600" indent="-228600"/>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D86E67-044F-43F1-BF46-53804FF55793}" type="slidenum">
              <a:rPr lang="en-US"/>
              <a:pPr/>
              <a:t>74</a:t>
            </a:fld>
            <a:endParaRPr lang="en-US"/>
          </a:p>
        </p:txBody>
      </p:sp>
      <p:sp>
        <p:nvSpPr>
          <p:cNvPr id="314370" name="Rectangle 2"/>
          <p:cNvSpPr>
            <a:spLocks noChangeArrowheads="1" noTextEdit="1"/>
          </p:cNvSpPr>
          <p:nvPr>
            <p:ph type="sldImg"/>
          </p:nvPr>
        </p:nvSpPr>
        <p:spPr>
          <a:xfrm>
            <a:off x="1584325" y="309563"/>
            <a:ext cx="3816350" cy="2862262"/>
          </a:xfrm>
          <a:ln/>
        </p:spPr>
      </p:sp>
      <p:sp>
        <p:nvSpPr>
          <p:cNvPr id="314371" name="Rectangle 3"/>
          <p:cNvSpPr>
            <a:spLocks noGrp="1" noChangeArrowheads="1"/>
          </p:cNvSpPr>
          <p:nvPr>
            <p:ph type="body" idx="1"/>
          </p:nvPr>
        </p:nvSpPr>
        <p:spPr>
          <a:xfrm>
            <a:off x="387350" y="3171825"/>
            <a:ext cx="6210300" cy="5414963"/>
          </a:xfrm>
        </p:spPr>
        <p:txBody>
          <a:bodyPr/>
          <a:lstStyle/>
          <a:p>
            <a:r>
              <a:rPr lang="en-US"/>
              <a:t>We will now examine situations concerning hostage survival.</a:t>
            </a:r>
          </a:p>
          <a:p>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E09687-27DC-45E6-B539-EED5ABCE8C78}" type="slidenum">
              <a:rPr lang="en-US"/>
              <a:pPr/>
              <a:t>75</a:t>
            </a:fld>
            <a:endParaRPr lang="en-US"/>
          </a:p>
        </p:txBody>
      </p:sp>
      <p:sp>
        <p:nvSpPr>
          <p:cNvPr id="316418" name="Rectangle 2"/>
          <p:cNvSpPr>
            <a:spLocks noChangeArrowheads="1" noTextEdit="1"/>
          </p:cNvSpPr>
          <p:nvPr>
            <p:ph type="sldImg"/>
          </p:nvPr>
        </p:nvSpPr>
        <p:spPr>
          <a:xfrm>
            <a:off x="1584325" y="309563"/>
            <a:ext cx="3816350" cy="2862262"/>
          </a:xfrm>
          <a:ln/>
        </p:spPr>
      </p:sp>
      <p:sp>
        <p:nvSpPr>
          <p:cNvPr id="316419" name="Rectangle 3"/>
          <p:cNvSpPr>
            <a:spLocks noGrp="1" noChangeArrowheads="1"/>
          </p:cNvSpPr>
          <p:nvPr>
            <p:ph type="body" idx="1"/>
          </p:nvPr>
        </p:nvSpPr>
        <p:spPr>
          <a:xfrm>
            <a:off x="387350" y="3171825"/>
            <a:ext cx="6210300" cy="5414963"/>
          </a:xfrm>
        </p:spPr>
        <p:txBody>
          <a:bodyPr/>
          <a:lstStyle/>
          <a:p>
            <a:r>
              <a:rPr lang="en-US"/>
              <a:t>We will examine these specific situations.</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A3FAEF-844F-4270-92CE-61B657822958}" type="slidenum">
              <a:rPr lang="en-US"/>
              <a:pPr/>
              <a:t>76</a:t>
            </a:fld>
            <a:endParaRPr lang="en-US"/>
          </a:p>
        </p:txBody>
      </p:sp>
      <p:sp>
        <p:nvSpPr>
          <p:cNvPr id="517122" name="Rectangle 2"/>
          <p:cNvSpPr>
            <a:spLocks noChangeArrowheads="1" noTextEdit="1"/>
          </p:cNvSpPr>
          <p:nvPr>
            <p:ph type="sldImg"/>
          </p:nvPr>
        </p:nvSpPr>
        <p:spPr>
          <a:xfrm>
            <a:off x="1508125" y="309563"/>
            <a:ext cx="4125913" cy="3094037"/>
          </a:xfrm>
          <a:ln/>
        </p:spPr>
      </p:sp>
      <p:sp>
        <p:nvSpPr>
          <p:cNvPr id="517123"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Arial" charset="0"/>
              </a:rPr>
              <a:t>At your new hotel, you decide to stay in your room to avoid exposure.  But at 9:00 pm, you hear a knock at the door and through the peephole see a person in a hotel staff uniform.  When you ask who it is, a man says he is room service and he has a delivery for you.  You remember you are expecting a fax from your home base, but you wisely decide not to open your door to a stranger.  What do you do?</a:t>
            </a:r>
          </a:p>
          <a:p>
            <a:endParaRPr lang="en-US" b="1">
              <a:solidFill>
                <a:srgbClr val="99FF99"/>
              </a:solidFill>
              <a:cs typeface="Arial" charset="0"/>
            </a:endParaRPr>
          </a:p>
          <a:p>
            <a:r>
              <a:rPr lang="en-US" b="1">
                <a:solidFill>
                  <a:srgbClr val="99FF99"/>
                </a:solidFill>
                <a:cs typeface="Arial" charset="0"/>
              </a:rPr>
              <a:t>Questions and answers: Option 3 is the correct answer.</a:t>
            </a:r>
          </a:p>
          <a:p>
            <a:endParaRPr lang="en-US"/>
          </a:p>
          <a:p>
            <a:r>
              <a:rPr lang="en-US"/>
              <a:t>1) </a:t>
            </a:r>
            <a:r>
              <a:rPr lang="en-US">
                <a:cs typeface="Arial" charset="0"/>
              </a:rPr>
              <a:t>Tell him to leave it outside your door and you will get it in a while.</a:t>
            </a:r>
          </a:p>
          <a:p>
            <a:r>
              <a:rPr lang="en-US" b="1">
                <a:solidFill>
                  <a:srgbClr val="FB9F4D"/>
                </a:solidFill>
                <a:cs typeface="Arial" charset="0"/>
              </a:rPr>
              <a:t>This is incorrect because it leaves the delivery exposed to theft or tampering.  Also, an intruder could simply wait for you to open the door.</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2) Tell the person to wait, and then call the hotel front desk to confirm the identity of the hotel employee at your door before receiving the delivery.</a:t>
            </a:r>
          </a:p>
          <a:p>
            <a:r>
              <a:rPr lang="en-US" b="1">
                <a:solidFill>
                  <a:srgbClr val="FB9F4D"/>
                </a:solidFill>
                <a:cs typeface="Arial" charset="0"/>
              </a:rPr>
              <a:t>You chose to call the front desk to confirm the identity of the employee before opening the door.  This is prudent, but it is incorrect because you are still giving a stranger needless access to your room.</a:t>
            </a:r>
            <a:r>
              <a:rPr lang="en-US">
                <a:solidFill>
                  <a:srgbClr val="99FF99"/>
                </a:solidFill>
                <a:cs typeface="Arial" charset="0"/>
              </a:rPr>
              <a:t> </a:t>
            </a:r>
            <a:endParaRPr lang="en-US"/>
          </a:p>
          <a:p>
            <a:endParaRPr lang="en-US"/>
          </a:p>
          <a:p>
            <a:r>
              <a:rPr lang="en-US"/>
              <a:t>3) </a:t>
            </a:r>
            <a:r>
              <a:rPr lang="en-US">
                <a:cs typeface="Arial" charset="0"/>
              </a:rPr>
              <a:t>Tell them to leave it at the front desk and you will get it at your convenience.  Then call the front desk to confirm the package sender and addressee.  If not urgent, get it in the morning.</a:t>
            </a:r>
          </a:p>
          <a:p>
            <a:r>
              <a:rPr lang="en-US" b="1">
                <a:solidFill>
                  <a:srgbClr val="99FF99"/>
                </a:solidFill>
                <a:cs typeface="Arial" charset="0"/>
              </a:rPr>
              <a:t>The correct choice was to tell the person to return it to the front desk.  Then you can call to confirm the delivery addressee and sender, and if not urgent, get it in the morning.  This way you are controlling access to your room and your person.  To preserve your anonymity, do not ask who it is for.</a:t>
            </a:r>
            <a:endParaRPr lang="en-US" b="1">
              <a:cs typeface="Arial" charset="0"/>
            </a:endParaRPr>
          </a:p>
          <a:p>
            <a:endParaRPr lang="en-US" b="1">
              <a:cs typeface="Arial" charset="0"/>
            </a:endParaRPr>
          </a:p>
          <a:p>
            <a:r>
              <a:rPr lang="en-US">
                <a:cs typeface="Arial" charset="0"/>
              </a:rPr>
              <a:t>This situation illustrates the themes of anonymity, awareness, and access control. Think hard before giving access to your room to a stranger and confirm the identity of the visitor. Try to keep your identity and your association with the U.S. military private.  Control access to your room by not opening the door if you do not have to.  In this case, if you receive a package that you do not need immediately, ask them through the door to drop it at the front desk so you can pick it up later.</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212751-DF9B-4486-88BE-9BAF8D6D06C6}" type="slidenum">
              <a:rPr lang="en-US"/>
              <a:pPr/>
              <a:t>77</a:t>
            </a:fld>
            <a:endParaRPr lang="en-US"/>
          </a:p>
        </p:txBody>
      </p:sp>
      <p:sp>
        <p:nvSpPr>
          <p:cNvPr id="519170" name="Rectangle 2"/>
          <p:cNvSpPr>
            <a:spLocks noChangeArrowheads="1" noTextEdit="1"/>
          </p:cNvSpPr>
          <p:nvPr>
            <p:ph type="sldImg"/>
          </p:nvPr>
        </p:nvSpPr>
        <p:spPr>
          <a:xfrm>
            <a:off x="1508125" y="309563"/>
            <a:ext cx="4125913" cy="3094037"/>
          </a:xfrm>
          <a:ln/>
        </p:spPr>
      </p:sp>
      <p:sp>
        <p:nvSpPr>
          <p:cNvPr id="519171"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Arial" charset="0"/>
              </a:rPr>
              <a:t>After a few seconds, you hear the clicking of a key turning in your lock, and before you can respond, the door bursts open. A man steps into the room, pointing a very large handgun at you. What do you do? </a:t>
            </a:r>
            <a:r>
              <a:rPr lang="en-US" sz="1400"/>
              <a:t>How should you respond?</a:t>
            </a:r>
            <a:endParaRPr lang="en-US">
              <a:solidFill>
                <a:srgbClr val="99FF99"/>
              </a:solidFill>
              <a:cs typeface="Arial" charset="0"/>
            </a:endParaRPr>
          </a:p>
          <a:p>
            <a:endParaRPr lang="en-US" b="1">
              <a:solidFill>
                <a:srgbClr val="99FF99"/>
              </a:solidFill>
              <a:cs typeface="Arial" charset="0"/>
            </a:endParaRPr>
          </a:p>
          <a:p>
            <a:r>
              <a:rPr lang="en-US" b="1">
                <a:solidFill>
                  <a:srgbClr val="99FF99"/>
                </a:solidFill>
                <a:cs typeface="Arial" charset="0"/>
              </a:rPr>
              <a:t>Questions and answers: Option 1 is the correct answer.</a:t>
            </a:r>
          </a:p>
          <a:p>
            <a:endParaRPr lang="en-US"/>
          </a:p>
          <a:p>
            <a:r>
              <a:rPr lang="en-US"/>
              <a:t>1) Since you are faced with deadly force, d</a:t>
            </a:r>
            <a:r>
              <a:rPr lang="en-US">
                <a:cs typeface="Arial" charset="0"/>
              </a:rPr>
              <a:t>o not resist as the intruder comes in to search your room and belongings.</a:t>
            </a:r>
          </a:p>
          <a:p>
            <a:r>
              <a:rPr lang="en-US" b="1">
                <a:solidFill>
                  <a:srgbClr val="99FF99"/>
                </a:solidFill>
                <a:cs typeface="Arial" charset="0"/>
              </a:rPr>
              <a:t>The correct choice is to not resist. The best way to stay alive and unhurt at this point is to cooperate with the intruder. Don</a:t>
            </a:r>
            <a:r>
              <a:rPr lang="en-US" b="1">
                <a:solidFill>
                  <a:srgbClr val="99FF99"/>
                </a:solidFill>
                <a:latin typeface="Times New Roman"/>
                <a:cs typeface="Arial" charset="0"/>
              </a:rPr>
              <a:t>’</a:t>
            </a:r>
            <a:r>
              <a:rPr lang="en-US" b="1">
                <a:solidFill>
                  <a:srgbClr val="99FF99"/>
                </a:solidFill>
                <a:cs typeface="Arial" charset="0"/>
              </a:rPr>
              <a:t>t be a dead hero!</a:t>
            </a:r>
          </a:p>
          <a:p>
            <a:endParaRPr lang="en-US" b="1">
              <a:cs typeface="Arial" charset="0"/>
            </a:endParaRPr>
          </a:p>
          <a:p>
            <a:r>
              <a:rPr lang="en-US">
                <a:cs typeface="Arial" charset="0"/>
              </a:rPr>
              <a:t>2) Try to slam the door as quickly and as hard as you can, then duck to the floor.</a:t>
            </a:r>
          </a:p>
          <a:p>
            <a:r>
              <a:rPr lang="en-US" b="1">
                <a:solidFill>
                  <a:srgbClr val="FB9F4D"/>
                </a:solidFill>
                <a:cs typeface="Arial" charset="0"/>
              </a:rPr>
              <a:t>Trying to slam the door on the intruder and ducking is not a good decision, because your opponent has greater firepower and may use deadly force. The handgun should tell you that you cannot immediately struggle against this situation.</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3) Grapple with the intruder for control of his weapon.</a:t>
            </a:r>
          </a:p>
          <a:p>
            <a:r>
              <a:rPr lang="en-US" b="1">
                <a:solidFill>
                  <a:srgbClr val="FB9F4D"/>
                </a:solidFill>
                <a:cs typeface="Arial" charset="0"/>
              </a:rPr>
              <a:t>Grappling with the intruder for control of the gun is not a good choice. This is highly risky since your opponent has greater firepower. The handgun should tell you immediately that you cannot struggle against this situation.</a:t>
            </a:r>
            <a:endParaRPr lang="en-US">
              <a:cs typeface="Arial" charset="0"/>
            </a:endParaRPr>
          </a:p>
          <a:p>
            <a:endParaRPr lang="en-US">
              <a:cs typeface="Arial" charset="0"/>
            </a:endParaRPr>
          </a:p>
          <a:p>
            <a:r>
              <a:rPr lang="en-US">
                <a:cs typeface="Arial" charset="0"/>
              </a:rPr>
              <a:t>This situation illustrates the themes of prior planning and being aware when facing deadly force. You should rehearse in your mind what you will do if a dangerous situation occurs. </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5856D4-6CA5-4ED1-ABD3-8586F55C2D9B}" type="slidenum">
              <a:rPr lang="en-US"/>
              <a:pPr/>
              <a:t>78</a:t>
            </a:fld>
            <a:endParaRPr lang="en-US"/>
          </a:p>
        </p:txBody>
      </p:sp>
      <p:sp>
        <p:nvSpPr>
          <p:cNvPr id="521218" name="Rectangle 2"/>
          <p:cNvSpPr>
            <a:spLocks noChangeArrowheads="1" noTextEdit="1"/>
          </p:cNvSpPr>
          <p:nvPr>
            <p:ph type="sldImg"/>
          </p:nvPr>
        </p:nvSpPr>
        <p:spPr>
          <a:xfrm>
            <a:off x="1508125" y="309563"/>
            <a:ext cx="4125913" cy="3094037"/>
          </a:xfrm>
          <a:ln/>
        </p:spPr>
      </p:sp>
      <p:sp>
        <p:nvSpPr>
          <p:cNvPr id="521219"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cs typeface="Arial" charset="0"/>
              </a:rPr>
              <a:t>The intruders bind you and the hotel employee, and search your room.  They become excited when they find papers with DoD markings in your briefcase and your military ID in your wallet.  They curse at you, call you an imperialist, and accuse the US of crimes against the developing world.  They see everything as being related to their political viewpoint.  The political diatribe is irritating and you are tired of being tied up.  You wisely control your temper and stay calm.   They ask lots of questions about your duty position, your unit mission, and your training.  How do you respond?</a:t>
            </a:r>
          </a:p>
          <a:p>
            <a:endParaRPr lang="en-US">
              <a:cs typeface="Arial" charset="0"/>
            </a:endParaRPr>
          </a:p>
          <a:p>
            <a:r>
              <a:rPr lang="en-US" b="1">
                <a:cs typeface="Arial" charset="0"/>
              </a:rPr>
              <a:t>Questions and answers: Option 2 is the correct answer.</a:t>
            </a:r>
            <a:endParaRPr lang="en-US"/>
          </a:p>
          <a:p>
            <a:endParaRPr lang="en-US"/>
          </a:p>
          <a:p>
            <a:r>
              <a:rPr lang="en-US"/>
              <a:t>1) </a:t>
            </a:r>
            <a:r>
              <a:rPr lang="en-US">
                <a:cs typeface="Arial" charset="0"/>
              </a:rPr>
              <a:t>Use your imagination to invent stories to confuse them and resist their interrogations.  Respond to questions but do not engage in conversation.</a:t>
            </a:r>
          </a:p>
          <a:p>
            <a:r>
              <a:rPr lang="en-US" b="1">
                <a:solidFill>
                  <a:srgbClr val="FB9F4D"/>
                </a:solidFill>
                <a:cs typeface="Arial" charset="0"/>
              </a:rPr>
              <a:t>This is incorrect because if you are caught in a lie they are more likely to become angry and treat you badly.</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2) Answer their questions calmly, but do not agree to their accusations.  Lie only to protect classified information, and stick with a simple credible story.</a:t>
            </a:r>
          </a:p>
          <a:p>
            <a:r>
              <a:rPr lang="en-US" b="1">
                <a:solidFill>
                  <a:srgbClr val="99FF99"/>
                </a:solidFill>
                <a:cs typeface="Arial" charset="0"/>
              </a:rPr>
              <a:t>The correct choice was to respond to their questions in a calm, respectful, and nonpolitical manner.  You should not agree with outrageous accusations, but behave so they will see you as an innocent person.  Tell them you do not understand the question or do not know the answer on topics that are beyond your responsibility and do not inflate your personal importance.  Lie only to protect classified information.  You should think about what you would do, and plan ahead, in order to control your emotions and fears in this type of dangerous situation.</a:t>
            </a:r>
          </a:p>
          <a:p>
            <a:endParaRPr lang="en-US" b="1">
              <a:cs typeface="Arial" charset="0"/>
            </a:endParaRPr>
          </a:p>
          <a:p>
            <a:r>
              <a:rPr lang="en-US">
                <a:cs typeface="Arial" charset="0"/>
              </a:rPr>
              <a:t>3) Tell them they are wrong about DoD and try to win them over with your political debating skills.  Explain why you are proud to be an American.</a:t>
            </a:r>
          </a:p>
          <a:p>
            <a:r>
              <a:rPr lang="en-US" b="1">
                <a:solidFill>
                  <a:srgbClr val="FB9F4D"/>
                </a:solidFill>
                <a:cs typeface="Arial" charset="0"/>
              </a:rPr>
              <a:t>This is incorrect because you will likely make them angry with you personally.</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This situation illustrates the importance of the principles of being anonymous and of planning. You need to be aware of what information your captors are trying to get from you. Information you give them might be used against you. Being anonymous in this context is limiting the amount of information you provide. Don</a:t>
            </a:r>
            <a:r>
              <a:rPr lang="en-US">
                <a:latin typeface="Times New Roman"/>
                <a:cs typeface="Arial" charset="0"/>
              </a:rPr>
              <a:t>’</a:t>
            </a:r>
            <a:r>
              <a:rPr lang="en-US">
                <a:cs typeface="Arial" charset="0"/>
              </a:rPr>
              <a:t>t reveal classified or sensitive information, but try to be truthful on a generic level. If you must fabricate a story to protect classified information, make it simple and plausible and stick with it. You are better off if you plan your actions before this situation arises.</a:t>
            </a:r>
          </a:p>
          <a:p>
            <a:endParaRPr lang="en-US">
              <a:cs typeface="Arial"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038360-51F5-4470-A111-6A371A936D07}" type="slidenum">
              <a:rPr lang="en-US"/>
              <a:pPr/>
              <a:t>79</a:t>
            </a:fld>
            <a:endParaRPr lang="en-US"/>
          </a:p>
        </p:txBody>
      </p:sp>
      <p:sp>
        <p:nvSpPr>
          <p:cNvPr id="523266" name="Rectangle 2"/>
          <p:cNvSpPr>
            <a:spLocks noChangeArrowheads="1" noTextEdit="1"/>
          </p:cNvSpPr>
          <p:nvPr>
            <p:ph type="sldImg"/>
          </p:nvPr>
        </p:nvSpPr>
        <p:spPr>
          <a:xfrm>
            <a:off x="1508125" y="309563"/>
            <a:ext cx="4125913" cy="3094037"/>
          </a:xfrm>
          <a:ln/>
        </p:spPr>
      </p:sp>
      <p:sp>
        <p:nvSpPr>
          <p:cNvPr id="523267" name="Rectangle 3"/>
          <p:cNvSpPr>
            <a:spLocks noGrp="1" noChangeArrowheads="1"/>
          </p:cNvSpPr>
          <p:nvPr>
            <p:ph type="body" idx="1"/>
          </p:nvPr>
        </p:nvSpPr>
        <p:spPr>
          <a:xfrm>
            <a:off x="311150" y="3403600"/>
            <a:ext cx="6362700" cy="5183188"/>
          </a:xfrm>
        </p:spPr>
        <p:txBody>
          <a:bodyPr/>
          <a:lstStyle/>
          <a:p>
            <a:r>
              <a:rPr lang="en-US" b="1"/>
              <a:t>Instructor narrative</a:t>
            </a:r>
          </a:p>
          <a:p>
            <a:r>
              <a:rPr lang="en-US">
                <a:solidFill>
                  <a:srgbClr val="99FF99"/>
                </a:solidFill>
                <a:cs typeface="Arial" charset="0"/>
              </a:rPr>
              <a:t>During the night, you try to reassure the hotel employee and remain calm, patient, and cooperative, so as not to make the terrorists angry. At 9:00 the next morning, there is a knock on the door.  A voice asks: “Are you all right in there?”  The captors hiss, “Keep quiet”, and they look panicky.  Moments later, a key rattles in the lock, and one of the captors shouts, “Go away!”  The door falls silent. Suddenly, with a crashing sound the door flies open.  You wisely choose not to attack your captors.  What do you do?</a:t>
            </a:r>
          </a:p>
          <a:p>
            <a:endParaRPr lang="en-US" b="1">
              <a:solidFill>
                <a:srgbClr val="99FF99"/>
              </a:solidFill>
              <a:cs typeface="Arial" charset="0"/>
            </a:endParaRPr>
          </a:p>
          <a:p>
            <a:r>
              <a:rPr lang="en-US" b="1">
                <a:solidFill>
                  <a:srgbClr val="99FF99"/>
                </a:solidFill>
                <a:cs typeface="Arial" charset="0"/>
              </a:rPr>
              <a:t>Questions and answers: Option 1 is the correct answer.</a:t>
            </a:r>
          </a:p>
          <a:p>
            <a:endParaRPr lang="en-US"/>
          </a:p>
          <a:p>
            <a:r>
              <a:rPr lang="en-US"/>
              <a:t>1) </a:t>
            </a:r>
            <a:r>
              <a:rPr lang="en-US">
                <a:cs typeface="Arial" charset="0"/>
              </a:rPr>
              <a:t>Roll off the bed, remain quiet, and stay on the floor until you are told to do otherwise.</a:t>
            </a:r>
          </a:p>
          <a:p>
            <a:r>
              <a:rPr lang="en-US" b="1">
                <a:solidFill>
                  <a:srgbClr val="99FF99"/>
                </a:solidFill>
                <a:cs typeface="Arial" charset="0"/>
              </a:rPr>
              <a:t>The correct choice was to roll to the floor and stay down and quiet.  In this way you reduce your profile as a target and the likelihood the rescuers might mistake your actions as threatening.  By remaining quiet you do not draw the attention of the rescue team from the armed terrorists.</a:t>
            </a:r>
          </a:p>
          <a:p>
            <a:endParaRPr lang="en-US" b="1">
              <a:cs typeface="Arial" charset="0"/>
            </a:endParaRPr>
          </a:p>
          <a:p>
            <a:r>
              <a:rPr lang="en-US">
                <a:cs typeface="Arial" charset="0"/>
              </a:rPr>
              <a:t>2) Shout instructions to the rescue team and try to get to your feet.</a:t>
            </a:r>
          </a:p>
          <a:p>
            <a:r>
              <a:rPr lang="en-US" b="1">
                <a:solidFill>
                  <a:srgbClr val="FB9F4D"/>
                </a:solidFill>
                <a:cs typeface="Arial" charset="0"/>
              </a:rPr>
              <a:t>This is incorrect because you only add confusion to a dangerous situation and are more likely to be hit by gunfire.</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3) Remain still, seated on the bed, and shout warnings to the rescue team.</a:t>
            </a:r>
          </a:p>
          <a:p>
            <a:r>
              <a:rPr lang="en-US" b="1">
                <a:solidFill>
                  <a:srgbClr val="FB9F4D"/>
                </a:solidFill>
                <a:cs typeface="Arial" charset="0"/>
              </a:rPr>
              <a:t>This is incorrect because you remain exposed to gunfire and your shouts only add confusion to the situation.</a:t>
            </a:r>
            <a:r>
              <a:rPr lang="en-US">
                <a:solidFill>
                  <a:srgbClr val="99FF99"/>
                </a:solidFill>
                <a:cs typeface="Arial" charset="0"/>
              </a:rPr>
              <a:t> </a:t>
            </a:r>
            <a:endParaRPr lang="en-US">
              <a:cs typeface="Arial" charset="0"/>
            </a:endParaRPr>
          </a:p>
          <a:p>
            <a:endParaRPr lang="en-US">
              <a:cs typeface="Arial" charset="0"/>
            </a:endParaRPr>
          </a:p>
          <a:p>
            <a:r>
              <a:rPr lang="en-US">
                <a:cs typeface="Arial" charset="0"/>
              </a:rPr>
              <a:t>This situation illustrates the importance of planning, being aware and of teamwork. In a hostage rescue situation, the best thing you can do is to plan to get out of the way of your rescuers. Hit the ground and stay down until a rescuer gives you instructions.  Always be alert to the developing situation so you can anticipate actions you might be required to make.  Be a team player and don</a:t>
            </a:r>
            <a:r>
              <a:rPr lang="en-US">
                <a:latin typeface="Times New Roman"/>
                <a:cs typeface="Arial" charset="0"/>
              </a:rPr>
              <a:t>’</a:t>
            </a:r>
            <a:r>
              <a:rPr lang="en-US">
                <a:cs typeface="Arial" charset="0"/>
              </a:rPr>
              <a:t>t interfere with the hostage rescue team </a:t>
            </a:r>
            <a:r>
              <a:rPr lang="en-US">
                <a:latin typeface="Times New Roman"/>
                <a:cs typeface="Arial" charset="0"/>
              </a:rPr>
              <a:t>–</a:t>
            </a:r>
            <a:r>
              <a:rPr lang="en-US">
                <a:cs typeface="Arial" charset="0"/>
              </a:rPr>
              <a:t> they are professionals and highly trained in these types of operations.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FD760C-1B03-48F6-93B7-29A406E89BD4}" type="slidenum">
              <a:rPr lang="en-US"/>
              <a:pPr/>
              <a:t>8</a:t>
            </a:fld>
            <a:endParaRPr lang="en-US"/>
          </a:p>
        </p:txBody>
      </p:sp>
      <p:sp>
        <p:nvSpPr>
          <p:cNvPr id="102402" name="Rectangle 2"/>
          <p:cNvSpPr>
            <a:spLocks noChangeArrowheads="1" noTextEdit="1"/>
          </p:cNvSpPr>
          <p:nvPr>
            <p:ph type="sldImg"/>
          </p:nvPr>
        </p:nvSpPr>
        <p:spPr>
          <a:xfrm>
            <a:off x="1531938" y="309563"/>
            <a:ext cx="3921125" cy="2940050"/>
          </a:xfrm>
          <a:ln/>
        </p:spPr>
      </p:sp>
      <p:sp>
        <p:nvSpPr>
          <p:cNvPr id="102403" name="Rectangle 3"/>
          <p:cNvSpPr>
            <a:spLocks noGrp="1" noChangeArrowheads="1"/>
          </p:cNvSpPr>
          <p:nvPr>
            <p:ph type="body" idx="1"/>
          </p:nvPr>
        </p:nvSpPr>
        <p:spPr/>
        <p:txBody>
          <a:bodyPr/>
          <a:lstStyle/>
          <a:p>
            <a:r>
              <a:rPr lang="en-US"/>
              <a:t>Here are four additional factors to consider: If there are terrorist groups in your area, how sophisticated are they? Do they use highly targeted, carefully planned attacks? Or do they explode bombs randomly in public places? If you know how they operate, you may be able to avoid danger spots and detect evidence of an attack before it occurs. For example, some terrorists study their targets for a month or more to carefully plan an attack. This is called surveillance, or watching secretly to identify patterns they can target. If you know how to look for surveillance, you can take steps to protect yourself and report it to your unit security officer.</a:t>
            </a:r>
          </a:p>
          <a:p>
            <a:endParaRPr lang="en-US"/>
          </a:p>
          <a:p>
            <a:r>
              <a:rPr lang="en-US"/>
              <a:t>If you know the tactics a group uses, you can be on the lookout. For example, a Greek terrorist group, the N-17, uses an overrun tactic in which two terrorists on a motorcycle will overtake their target in traffic. The rider on the rear of the motorcycle then pulls a pistol and shoots their victim, who is trapped in the traffic at a stoplight. If you knew this, you could be on the lookout for suspicious things while you drive. There are things you should do for safety in general, but when you know specific tactics to look for, you can be extra cautious when it can make a difference.  </a:t>
            </a:r>
          </a:p>
          <a:p>
            <a:endParaRPr lang="en-US"/>
          </a:p>
          <a:p>
            <a:r>
              <a:rPr lang="en-US"/>
              <a:t>It is important to know whether a terrorist group has local popular support. If they do not have popular support, the local population is more likely to warn Americans about things leading up to an attack. The Defense Department and agencies of the U.S. Government study these factors to increase protection of U.S. forces. Your personal awareness can contribute to these efforts by the U.S. Government.</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F2ADD1-4095-4910-83F5-86968323D0AE}" type="slidenum">
              <a:rPr lang="en-US"/>
              <a:pPr/>
              <a:t>80</a:t>
            </a:fld>
            <a:endParaRPr lang="en-US"/>
          </a:p>
        </p:txBody>
      </p:sp>
      <p:sp>
        <p:nvSpPr>
          <p:cNvPr id="326658" name="Rectangle 2"/>
          <p:cNvSpPr>
            <a:spLocks noChangeArrowheads="1" noTextEdit="1"/>
          </p:cNvSpPr>
          <p:nvPr>
            <p:ph type="sldImg"/>
          </p:nvPr>
        </p:nvSpPr>
        <p:spPr>
          <a:xfrm>
            <a:off x="1584325" y="309563"/>
            <a:ext cx="3816350" cy="2862262"/>
          </a:xfrm>
          <a:ln/>
        </p:spPr>
      </p:sp>
      <p:sp>
        <p:nvSpPr>
          <p:cNvPr id="326659" name="Rectangle 3"/>
          <p:cNvSpPr>
            <a:spLocks noGrp="1" noChangeArrowheads="1"/>
          </p:cNvSpPr>
          <p:nvPr>
            <p:ph type="body" idx="1"/>
          </p:nvPr>
        </p:nvSpPr>
        <p:spPr>
          <a:xfrm>
            <a:off x="387350" y="3171825"/>
            <a:ext cx="6210300" cy="5414963"/>
          </a:xfrm>
        </p:spPr>
        <p:txBody>
          <a:bodyPr/>
          <a:lstStyle/>
          <a:p>
            <a:r>
              <a:rPr lang="en-US"/>
              <a:t>We will now examine some situations back at your home base and at your residence.</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A9CFE1-67BA-4808-9500-20C700BFC138}" type="slidenum">
              <a:rPr lang="en-US"/>
              <a:pPr/>
              <a:t>81</a:t>
            </a:fld>
            <a:endParaRPr lang="en-US"/>
          </a:p>
        </p:txBody>
      </p:sp>
      <p:sp>
        <p:nvSpPr>
          <p:cNvPr id="328706" name="Rectangle 2"/>
          <p:cNvSpPr>
            <a:spLocks noChangeArrowheads="1" noTextEdit="1"/>
          </p:cNvSpPr>
          <p:nvPr>
            <p:ph type="sldImg"/>
          </p:nvPr>
        </p:nvSpPr>
        <p:spPr>
          <a:xfrm>
            <a:off x="1584325" y="309563"/>
            <a:ext cx="3816350" cy="2862262"/>
          </a:xfrm>
          <a:ln/>
        </p:spPr>
      </p:sp>
      <p:sp>
        <p:nvSpPr>
          <p:cNvPr id="328707" name="Rectangle 3"/>
          <p:cNvSpPr>
            <a:spLocks noGrp="1" noChangeArrowheads="1"/>
          </p:cNvSpPr>
          <p:nvPr>
            <p:ph type="body" idx="1"/>
          </p:nvPr>
        </p:nvSpPr>
        <p:spPr>
          <a:xfrm>
            <a:off x="387350" y="3171825"/>
            <a:ext cx="6210300" cy="5414963"/>
          </a:xfrm>
        </p:spPr>
        <p:txBody>
          <a:bodyPr/>
          <a:lstStyle/>
          <a:p>
            <a:r>
              <a:rPr lang="en-US"/>
              <a:t>We will examine these situations.</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34006D-0ADE-449D-BDAE-1340E2A31F48}" type="slidenum">
              <a:rPr lang="en-US"/>
              <a:pPr/>
              <a:t>82</a:t>
            </a:fld>
            <a:endParaRPr lang="en-US"/>
          </a:p>
        </p:txBody>
      </p:sp>
      <p:sp>
        <p:nvSpPr>
          <p:cNvPr id="525314" name="Rectangle 2"/>
          <p:cNvSpPr>
            <a:spLocks noChangeArrowheads="1" noTextEdit="1"/>
          </p:cNvSpPr>
          <p:nvPr>
            <p:ph type="sldImg"/>
          </p:nvPr>
        </p:nvSpPr>
        <p:spPr>
          <a:xfrm>
            <a:off x="1508125" y="309563"/>
            <a:ext cx="4125913" cy="3094037"/>
          </a:xfrm>
          <a:ln/>
        </p:spPr>
      </p:sp>
      <p:sp>
        <p:nvSpPr>
          <p:cNvPr id="525315" name="Rectangle 3"/>
          <p:cNvSpPr>
            <a:spLocks noGrp="1" noChangeArrowheads="1"/>
          </p:cNvSpPr>
          <p:nvPr>
            <p:ph type="body" idx="1"/>
          </p:nvPr>
        </p:nvSpPr>
        <p:spPr>
          <a:xfrm>
            <a:off x="311150" y="3403600"/>
            <a:ext cx="6362700" cy="5183188"/>
          </a:xfrm>
        </p:spPr>
        <p:txBody>
          <a:bodyPr/>
          <a:lstStyle/>
          <a:p>
            <a:pPr marL="228600" indent="-228600"/>
            <a:r>
              <a:rPr lang="en-US" b="1"/>
              <a:t>Instructor narrative</a:t>
            </a:r>
          </a:p>
          <a:p>
            <a:pPr marL="228600" indent="-228600" eaLnBrk="0" hangingPunct="0">
              <a:spcBef>
                <a:spcPct val="0"/>
              </a:spcBef>
            </a:pPr>
            <a:r>
              <a:rPr lang="en-US">
                <a:solidFill>
                  <a:srgbClr val="99FF99"/>
                </a:solidFill>
                <a:cs typeface="Arial" charset="0"/>
              </a:rPr>
              <a:t>You finished your mission to the Middle East. Once home, you go to see your commander and brief him about your eventful trip. You mention that the security measures at the base you were visiting seemed very effective, including the security hotline they were using, the identification checks at the front gate, and barriers to prevent parking next to buildings. Your commander is interested in your observations, and asks how you think these new measures could be used on your home base. You suggest that he:</a:t>
            </a:r>
          </a:p>
          <a:p>
            <a:pPr marL="228600" indent="-228600" eaLnBrk="0" hangingPunct="0">
              <a:spcBef>
                <a:spcPct val="0"/>
              </a:spcBef>
            </a:pPr>
            <a:endParaRPr lang="en-US">
              <a:cs typeface="Arial" charset="0"/>
            </a:endParaRPr>
          </a:p>
          <a:p>
            <a:pPr marL="228600" indent="-228600"/>
            <a:r>
              <a:rPr lang="en-US" b="1">
                <a:cs typeface="Arial" charset="0"/>
              </a:rPr>
              <a:t>Questions and answers: Option 3 is the correct answer.</a:t>
            </a:r>
          </a:p>
          <a:p>
            <a:pPr marL="228600" indent="-228600"/>
            <a:endParaRPr lang="en-US"/>
          </a:p>
          <a:p>
            <a:pPr marL="228600" indent="-228600"/>
            <a:r>
              <a:rPr lang="en-US"/>
              <a:t>1) </a:t>
            </a:r>
            <a:r>
              <a:rPr lang="en-US">
                <a:cs typeface="Arial" charset="0"/>
              </a:rPr>
              <a:t>Alter the measures employed at the base</a:t>
            </a:r>
            <a:r>
              <a:rPr lang="en-US">
                <a:latin typeface="Times New Roman"/>
                <a:cs typeface="Arial" charset="0"/>
              </a:rPr>
              <a:t>’</a:t>
            </a:r>
            <a:r>
              <a:rPr lang="en-US">
                <a:cs typeface="Arial" charset="0"/>
              </a:rPr>
              <a:t>s current Force Protection Condition.</a:t>
            </a:r>
            <a:endParaRPr lang="en-US"/>
          </a:p>
          <a:p>
            <a:pPr marL="228600" indent="-228600"/>
            <a:r>
              <a:rPr lang="en-US" b="1">
                <a:solidFill>
                  <a:srgbClr val="FB9F4D"/>
                </a:solidFill>
                <a:cs typeface="Arial" charset="0"/>
              </a:rPr>
              <a:t>Altering the measures employed at the base</a:t>
            </a:r>
            <a:r>
              <a:rPr lang="en-US" b="1">
                <a:solidFill>
                  <a:srgbClr val="FB9F4D"/>
                </a:solidFill>
                <a:latin typeface="Times New Roman"/>
                <a:cs typeface="Arial" charset="0"/>
              </a:rPr>
              <a:t>’</a:t>
            </a:r>
            <a:r>
              <a:rPr lang="en-US" b="1">
                <a:solidFill>
                  <a:srgbClr val="FB9F4D"/>
                </a:solidFill>
                <a:cs typeface="Arial" charset="0"/>
              </a:rPr>
              <a:t>s current Force Protection Condition is not the best answer. While this is in the local commander</a:t>
            </a:r>
            <a:r>
              <a:rPr lang="en-US" b="1">
                <a:solidFill>
                  <a:srgbClr val="FB9F4D"/>
                </a:solidFill>
                <a:latin typeface="Times New Roman"/>
                <a:cs typeface="Arial" charset="0"/>
              </a:rPr>
              <a:t>’</a:t>
            </a:r>
            <a:r>
              <a:rPr lang="en-US" b="1">
                <a:solidFill>
                  <a:srgbClr val="FB9F4D"/>
                </a:solidFill>
                <a:cs typeface="Arial" charset="0"/>
              </a:rPr>
              <a:t>s authority, the local threat environment may not justify it.</a:t>
            </a:r>
            <a:r>
              <a:rPr lang="en-US">
                <a:solidFill>
                  <a:srgbClr val="99FF99"/>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2) Raise the local FPCON to a higher level.</a:t>
            </a:r>
          </a:p>
          <a:p>
            <a:pPr marL="228600" indent="-228600"/>
            <a:r>
              <a:rPr lang="en-US" b="1">
                <a:solidFill>
                  <a:srgbClr val="FB9F4D"/>
                </a:solidFill>
                <a:cs typeface="Arial" charset="0"/>
              </a:rPr>
              <a:t>Proposing that your commander raise the local Force Protection Condition to a higher level is not the best answer. While this also is in the local commander</a:t>
            </a:r>
            <a:r>
              <a:rPr lang="en-US" b="1">
                <a:solidFill>
                  <a:srgbClr val="FB9F4D"/>
                </a:solidFill>
                <a:latin typeface="Times New Roman"/>
                <a:cs typeface="Arial" charset="0"/>
              </a:rPr>
              <a:t>’</a:t>
            </a:r>
            <a:r>
              <a:rPr lang="en-US" b="1">
                <a:solidFill>
                  <a:srgbClr val="FB9F4D"/>
                </a:solidFill>
                <a:cs typeface="Arial" charset="0"/>
              </a:rPr>
              <a:t>s authority, the local threat environment may not justify it.</a:t>
            </a:r>
            <a:r>
              <a:rPr lang="en-US">
                <a:solidFill>
                  <a:srgbClr val="99FF99"/>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3) Use some higher-level FPCON measures randomly at your current FPCON.</a:t>
            </a:r>
          </a:p>
          <a:p>
            <a:pPr marL="228600" indent="-228600"/>
            <a:r>
              <a:rPr lang="en-US" b="1">
                <a:solidFill>
                  <a:srgbClr val="99FF99"/>
                </a:solidFill>
                <a:cs typeface="Arial" charset="0"/>
              </a:rPr>
              <a:t>The correct choice is to recommend that he use some higher-level Force Protection Condition measures randomly at your current Force Protection Condition. It is a good idea to employ higher measures as random antiterrorism measures to vary unit routines and frustrate terrorist planning, to raise antiterrorism awareness of your unit, and to train U.S. forces by rehearsing antiterrorism plans and procedures.</a:t>
            </a:r>
          </a:p>
          <a:p>
            <a:pPr marL="228600" indent="-228600"/>
            <a:endParaRPr lang="en-US" b="1">
              <a:cs typeface="Arial" charset="0"/>
            </a:endParaRPr>
          </a:p>
          <a:p>
            <a:pPr marL="228600" indent="-228600"/>
            <a:r>
              <a:rPr lang="en-US">
                <a:cs typeface="Arial" charset="0"/>
              </a:rPr>
              <a:t>This situation illustrates the principles of Planning and Unpredictability. While it is impractical to implement a higher FPCON without substantial intelligence that an attack could be carried out against your installation, Random Antiterrorism Measures can be used to make your installation less predictable to possible attackers.</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8CCBB2-A3D1-404C-9DDF-67B99F43ACF1}" type="slidenum">
              <a:rPr lang="en-US"/>
              <a:pPr/>
              <a:t>83</a:t>
            </a:fld>
            <a:endParaRPr lang="en-US"/>
          </a:p>
        </p:txBody>
      </p:sp>
      <p:sp>
        <p:nvSpPr>
          <p:cNvPr id="332802" name="Rectangle 2"/>
          <p:cNvSpPr>
            <a:spLocks noChangeArrowheads="1" noTextEdit="1"/>
          </p:cNvSpPr>
          <p:nvPr>
            <p:ph type="sldImg"/>
          </p:nvPr>
        </p:nvSpPr>
        <p:spPr>
          <a:xfrm>
            <a:off x="1584325" y="309563"/>
            <a:ext cx="3816350" cy="2862262"/>
          </a:xfrm>
          <a:ln/>
        </p:spPr>
      </p:sp>
      <p:sp>
        <p:nvSpPr>
          <p:cNvPr id="332803"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Arial" charset="0"/>
              </a:rPr>
              <a:t>Your commander tells you, “By the way, your orders for Germany arrived and, good news, you have concurrent travel for your family.” You learn from your new unit in Germany that you will be “living on the economy,” so you are concerned about security. Upon arriving in Germany, you ask the housing office for advice on secure locations. You are given several options. Which do you choose? </a:t>
            </a:r>
          </a:p>
          <a:p>
            <a:pPr marL="228600" indent="-228600"/>
            <a:endParaRPr lang="en-US" b="1">
              <a:solidFill>
                <a:srgbClr val="99FF99"/>
              </a:solidFill>
              <a:cs typeface="Arial" charset="0"/>
            </a:endParaRPr>
          </a:p>
          <a:p>
            <a:pPr marL="228600" indent="-228600"/>
            <a:r>
              <a:rPr lang="en-US" b="1">
                <a:solidFill>
                  <a:srgbClr val="99FF99"/>
                </a:solidFill>
                <a:cs typeface="Arial" charset="0"/>
              </a:rPr>
              <a:t>Questions and answers: Option 3) is correct.</a:t>
            </a:r>
          </a:p>
          <a:p>
            <a:pPr marL="228600" indent="-228600"/>
            <a:endParaRPr lang="en-US"/>
          </a:p>
          <a:p>
            <a:pPr marL="228600" indent="-228600"/>
            <a:r>
              <a:rPr lang="en-US"/>
              <a:t>1) </a:t>
            </a:r>
            <a:r>
              <a:rPr lang="en-US">
                <a:cs typeface="Arial" charset="0"/>
              </a:rPr>
              <a:t>An apartment building full of Americans with a street-level entrance.</a:t>
            </a:r>
            <a:endParaRPr lang="en-US"/>
          </a:p>
          <a:p>
            <a:pPr marL="228600" indent="-228600"/>
            <a:r>
              <a:rPr lang="en-US" b="1">
                <a:solidFill>
                  <a:srgbClr val="FB9F4D"/>
                </a:solidFill>
                <a:cs typeface="Arial" charset="0"/>
              </a:rPr>
              <a:t>This is incorrect because a high concentration of Americans may present a convenient target. Also, </a:t>
            </a:r>
            <a:r>
              <a:rPr lang="en-US" b="1">
                <a:solidFill>
                  <a:srgbClr val="FB9F4D"/>
                </a:solidFill>
                <a:latin typeface="Times New Roman"/>
                <a:cs typeface="Arial" charset="0"/>
              </a:rPr>
              <a:t>“</a:t>
            </a:r>
            <a:r>
              <a:rPr lang="en-US" b="1">
                <a:solidFill>
                  <a:srgbClr val="FB9F4D"/>
                </a:solidFill>
                <a:cs typeface="Arial" charset="0"/>
              </a:rPr>
              <a:t>convenient street-level access</a:t>
            </a:r>
            <a:r>
              <a:rPr lang="en-US" b="1">
                <a:solidFill>
                  <a:srgbClr val="FB9F4D"/>
                </a:solidFill>
                <a:latin typeface="Times New Roman"/>
                <a:cs typeface="Arial" charset="0"/>
              </a:rPr>
              <a:t>”</a:t>
            </a:r>
            <a:r>
              <a:rPr lang="en-US" b="1">
                <a:solidFill>
                  <a:srgbClr val="FB9F4D"/>
                </a:solidFill>
                <a:cs typeface="Arial" charset="0"/>
              </a:rPr>
              <a:t> probably means that the facility has poor physical security characteristics.</a:t>
            </a:r>
            <a:r>
              <a:rPr lang="en-US">
                <a:solidFill>
                  <a:srgbClr val="FB9F4D"/>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2) A single-family home off the beaten path where no one would expect a foreigner to live.</a:t>
            </a:r>
            <a:endParaRPr lang="en-US"/>
          </a:p>
          <a:p>
            <a:pPr marL="228600" indent="-228600"/>
            <a:r>
              <a:rPr lang="en-US" b="1">
                <a:solidFill>
                  <a:srgbClr val="FB9F4D"/>
                </a:solidFill>
                <a:cs typeface="Arial" charset="0"/>
              </a:rPr>
              <a:t>This is incorrect because your isolation might make you an easy target for terrorist planning and kidnapping. A single-family home is hard to make very secure, and a cul-de-sac will not provide you with alternative routes of access.</a:t>
            </a:r>
            <a:r>
              <a:rPr lang="en-US">
                <a:solidFill>
                  <a:srgbClr val="99FF99"/>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3) A townhouse in a building with one American family and three German families, 1 mile from a police station and near a 24-hour grocery.</a:t>
            </a:r>
          </a:p>
          <a:p>
            <a:pPr marL="228600" indent="-228600"/>
            <a:r>
              <a:rPr lang="en-US" b="1">
                <a:solidFill>
                  <a:srgbClr val="99FF99"/>
                </a:solidFill>
                <a:cs typeface="Arial" charset="0"/>
              </a:rPr>
              <a:t>The correct choice is a townhouse in a building with one other American family and three German families, about a mile from a police station and near a 24-hour grocery store. This is correct because you have good proximity to public safety resources for quick emergency response. Also, commercial facilities can provide a safe haven in a public environment. You will want to get to know and develop good relations with your neighbors. You should weigh many security factors in choosing a location.</a:t>
            </a:r>
          </a:p>
          <a:p>
            <a:pPr marL="228600" indent="-228600"/>
            <a:endParaRPr lang="en-US">
              <a:solidFill>
                <a:srgbClr val="99FF99"/>
              </a:solidFill>
              <a:cs typeface="Arial" charset="0"/>
            </a:endParaRPr>
          </a:p>
          <a:p>
            <a:pPr marL="228600" indent="-228600"/>
            <a:r>
              <a:rPr lang="en-US">
                <a:solidFill>
                  <a:srgbClr val="99FF99"/>
                </a:solidFill>
                <a:cs typeface="Arial" charset="0"/>
              </a:rPr>
              <a:t>This decision illustrates the importance of several antiterrorism</a:t>
            </a:r>
            <a:r>
              <a:rPr lang="en-US" b="1">
                <a:solidFill>
                  <a:srgbClr val="99FF99"/>
                </a:solidFill>
                <a:cs typeface="Arial" charset="0"/>
              </a:rPr>
              <a:t> </a:t>
            </a:r>
            <a:r>
              <a:rPr lang="en-US">
                <a:solidFill>
                  <a:srgbClr val="99FF99"/>
                </a:solidFill>
                <a:cs typeface="Arial" charset="0"/>
              </a:rPr>
              <a:t>themes. By choosing a location with a mixture of local citizens as well as a few Americans, you can blend in and you might be a less inviting target. Apartment buildings known to be popular with Americans might present a big target. Selecting a residence with multiple routes to choose from permits you to be more unpredictable in your travels to and from your residence. A multi-family dwelling might offer better security measures for controlled access. Single-family homes are very difficult to secure. Finally, the decisions you make in planning and selecting a residence will determine many aspects of security at your residence.</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138945-AA80-43E1-8B40-C59112BC9B2C}" type="slidenum">
              <a:rPr lang="en-US"/>
              <a:pPr/>
              <a:t>84</a:t>
            </a:fld>
            <a:endParaRPr lang="en-US"/>
          </a:p>
        </p:txBody>
      </p:sp>
      <p:sp>
        <p:nvSpPr>
          <p:cNvPr id="334850" name="Rectangle 2"/>
          <p:cNvSpPr>
            <a:spLocks noChangeArrowheads="1" noTextEdit="1"/>
          </p:cNvSpPr>
          <p:nvPr>
            <p:ph type="sldImg"/>
          </p:nvPr>
        </p:nvSpPr>
        <p:spPr>
          <a:xfrm>
            <a:off x="1584325" y="309563"/>
            <a:ext cx="3816350" cy="2862262"/>
          </a:xfrm>
          <a:ln/>
        </p:spPr>
      </p:sp>
      <p:sp>
        <p:nvSpPr>
          <p:cNvPr id="334851" name="Rectangle 3"/>
          <p:cNvSpPr>
            <a:spLocks noGrp="1" noChangeArrowheads="1"/>
          </p:cNvSpPr>
          <p:nvPr>
            <p:ph type="body" idx="1"/>
          </p:nvPr>
        </p:nvSpPr>
        <p:spPr>
          <a:xfrm>
            <a:off x="387350" y="3171825"/>
            <a:ext cx="6210300" cy="5414963"/>
          </a:xfrm>
        </p:spPr>
        <p:txBody>
          <a:bodyPr/>
          <a:lstStyle/>
          <a:p>
            <a:pPr marL="228600" indent="-228600"/>
            <a:r>
              <a:rPr lang="en-US" b="1"/>
              <a:t>Instructor narrative</a:t>
            </a:r>
          </a:p>
          <a:p>
            <a:pPr marL="228600" indent="-228600"/>
            <a:r>
              <a:rPr lang="en-US">
                <a:solidFill>
                  <a:srgbClr val="99FF99"/>
                </a:solidFill>
                <a:cs typeface="Arial" charset="0"/>
              </a:rPr>
              <a:t>You check the doors for locks and find several things to work on. Which does </a:t>
            </a:r>
            <a:r>
              <a:rPr lang="en-US" b="1" i="1">
                <a:solidFill>
                  <a:srgbClr val="99FF99"/>
                </a:solidFill>
                <a:cs typeface="Arial" charset="0"/>
              </a:rPr>
              <a:t>not</a:t>
            </a:r>
            <a:r>
              <a:rPr lang="en-US">
                <a:solidFill>
                  <a:srgbClr val="99FF99"/>
                </a:solidFill>
                <a:cs typeface="Arial" charset="0"/>
              </a:rPr>
              <a:t> make sense for security at home? </a:t>
            </a:r>
          </a:p>
          <a:p>
            <a:pPr marL="228600" indent="-228600"/>
            <a:endParaRPr lang="en-US" b="1">
              <a:solidFill>
                <a:srgbClr val="99FF99"/>
              </a:solidFill>
              <a:cs typeface="Arial" charset="0"/>
            </a:endParaRPr>
          </a:p>
          <a:p>
            <a:pPr marL="228600" indent="-228600"/>
            <a:r>
              <a:rPr lang="en-US" b="1">
                <a:solidFill>
                  <a:srgbClr val="99FF99"/>
                </a:solidFill>
                <a:cs typeface="Arial" charset="0"/>
              </a:rPr>
              <a:t>Questions and answers: Option 3) does </a:t>
            </a:r>
            <a:r>
              <a:rPr lang="en-US" b="1" i="1">
                <a:solidFill>
                  <a:srgbClr val="99FF99"/>
                </a:solidFill>
                <a:cs typeface="Arial" charset="0"/>
              </a:rPr>
              <a:t>not</a:t>
            </a:r>
            <a:r>
              <a:rPr lang="en-US" b="1">
                <a:solidFill>
                  <a:srgbClr val="99FF99"/>
                </a:solidFill>
                <a:cs typeface="Arial" charset="0"/>
              </a:rPr>
              <a:t> make sense from a security perspective.</a:t>
            </a:r>
          </a:p>
          <a:p>
            <a:pPr marL="228600" indent="-228600"/>
            <a:endParaRPr lang="en-US"/>
          </a:p>
          <a:p>
            <a:pPr marL="228600" indent="-228600"/>
            <a:r>
              <a:rPr lang="en-US"/>
              <a:t>1) </a:t>
            </a:r>
            <a:r>
              <a:rPr lang="en-US">
                <a:cs typeface="Arial" charset="0"/>
              </a:rPr>
              <a:t>Ask the landlord to replace the locks and add a deadbolt.</a:t>
            </a:r>
            <a:endParaRPr lang="en-US"/>
          </a:p>
          <a:p>
            <a:pPr marL="228600" indent="-228600"/>
            <a:r>
              <a:rPr lang="en-US" b="1">
                <a:solidFill>
                  <a:srgbClr val="FB9F4D"/>
                </a:solidFill>
                <a:cs typeface="Arial" charset="0"/>
              </a:rPr>
              <a:t>Putting good locks on all doors and windows is smart. Deadbolt locks and sliding locks make it harder to break in.  Use a double-key lock (requiring a key inside and outside) near glass door panels and windows so that an intruder can</a:t>
            </a:r>
            <a:r>
              <a:rPr lang="en-US" b="1">
                <a:solidFill>
                  <a:srgbClr val="FB9F4D"/>
                </a:solidFill>
                <a:latin typeface="Times New Roman"/>
                <a:cs typeface="Arial" charset="0"/>
              </a:rPr>
              <a:t>’</a:t>
            </a:r>
            <a:r>
              <a:rPr lang="en-US" b="1">
                <a:solidFill>
                  <a:srgbClr val="FB9F4D"/>
                </a:solidFill>
                <a:cs typeface="Arial" charset="0"/>
              </a:rPr>
              <a:t>t break the glass and gain entry. This is consistent with the theme of controlling access.</a:t>
            </a:r>
          </a:p>
          <a:p>
            <a:pPr marL="228600" indent="-228600"/>
            <a:endParaRPr lang="en-US">
              <a:cs typeface="Arial" charset="0"/>
            </a:endParaRPr>
          </a:p>
          <a:p>
            <a:pPr marL="228600" indent="-228600"/>
            <a:r>
              <a:rPr lang="en-US">
                <a:cs typeface="Arial" charset="0"/>
              </a:rPr>
              <a:t>2) Cut back the shrubbery.</a:t>
            </a:r>
          </a:p>
          <a:p>
            <a:pPr marL="228600" indent="-228600"/>
            <a:r>
              <a:rPr lang="en-US" b="1">
                <a:solidFill>
                  <a:srgbClr val="FB9F4D"/>
                </a:solidFill>
                <a:cs typeface="Arial" charset="0"/>
              </a:rPr>
              <a:t>Cutting back the shrubbery reduces the places a prowler can hide while trying to break in. This is consistent with the theme of controlling access.</a:t>
            </a:r>
          </a:p>
          <a:p>
            <a:pPr marL="228600" indent="-228600"/>
            <a:endParaRPr lang="en-US">
              <a:cs typeface="Arial" charset="0"/>
            </a:endParaRPr>
          </a:p>
          <a:p>
            <a:pPr marL="228600" indent="-228600"/>
            <a:r>
              <a:rPr lang="en-US">
                <a:cs typeface="Arial" charset="0"/>
              </a:rPr>
              <a:t>3) Place a door key under a flowerpot on the front porch.</a:t>
            </a:r>
            <a:endParaRPr lang="en-US">
              <a:solidFill>
                <a:srgbClr val="99FF99"/>
              </a:solidFill>
              <a:cs typeface="Arial" charset="0"/>
            </a:endParaRPr>
          </a:p>
          <a:p>
            <a:pPr marL="228600" indent="-228600"/>
            <a:r>
              <a:rPr lang="en-US" b="1">
                <a:solidFill>
                  <a:srgbClr val="99FF99"/>
                </a:solidFill>
                <a:cs typeface="Arial" charset="0"/>
              </a:rPr>
              <a:t>The </a:t>
            </a:r>
            <a:r>
              <a:rPr lang="en-US" b="1" i="1">
                <a:solidFill>
                  <a:srgbClr val="99FF99"/>
                </a:solidFill>
                <a:cs typeface="Arial" charset="0"/>
              </a:rPr>
              <a:t>incorrect</a:t>
            </a:r>
            <a:r>
              <a:rPr lang="en-US" b="1">
                <a:solidFill>
                  <a:srgbClr val="99FF99"/>
                </a:solidFill>
                <a:cs typeface="Arial" charset="0"/>
              </a:rPr>
              <a:t> action is to hide a key outside your house. This is a common practice, and thieves and intruders know it. If they find it, you have given them easy access to your home. The other responses were all good ideas for residential security.</a:t>
            </a:r>
          </a:p>
          <a:p>
            <a:pPr marL="228600" indent="-228600"/>
            <a:endParaRPr lang="en-US" b="1">
              <a:cs typeface="Arial" charset="0"/>
            </a:endParaRPr>
          </a:p>
          <a:p>
            <a:pPr marL="228600" indent="-228600"/>
            <a:r>
              <a:rPr lang="en-US">
                <a:cs typeface="Arial" charset="0"/>
              </a:rPr>
              <a:t>4) Put up additional exterior lighting and a peephole.</a:t>
            </a:r>
          </a:p>
          <a:p>
            <a:pPr marL="228600" indent="-228600"/>
            <a:r>
              <a:rPr lang="en-US" b="1">
                <a:solidFill>
                  <a:srgbClr val="FB9F4D"/>
                </a:solidFill>
                <a:cs typeface="Arial" charset="0"/>
              </a:rPr>
              <a:t>Additional lighting outdoors makes it harder for an intruder to work in secret, and a peephole in outside doors makes it easier to identify visitors before opening doors. This is consistent with the theme of controlling access.</a:t>
            </a:r>
            <a:r>
              <a:rPr lang="en-US">
                <a:solidFill>
                  <a:srgbClr val="99FF99"/>
                </a:solidFill>
                <a:cs typeface="Arial" charset="0"/>
              </a:rPr>
              <a:t> </a:t>
            </a:r>
            <a:endParaRPr lang="en-US">
              <a:cs typeface="Arial" charset="0"/>
            </a:endParaRPr>
          </a:p>
          <a:p>
            <a:pPr marL="228600" indent="-228600"/>
            <a:endParaRPr lang="en-US">
              <a:cs typeface="Arial" charset="0"/>
            </a:endParaRPr>
          </a:p>
          <a:p>
            <a:pPr marL="228600" indent="-228600"/>
            <a:r>
              <a:rPr lang="en-US">
                <a:cs typeface="Arial" charset="0"/>
              </a:rPr>
              <a:t>5) Display </a:t>
            </a:r>
            <a:r>
              <a:rPr lang="en-US">
                <a:latin typeface="Times New Roman"/>
                <a:cs typeface="Arial" charset="0"/>
              </a:rPr>
              <a:t>“</a:t>
            </a:r>
            <a:r>
              <a:rPr lang="en-US">
                <a:cs typeface="Arial" charset="0"/>
              </a:rPr>
              <a:t>guard dog</a:t>
            </a:r>
            <a:r>
              <a:rPr lang="en-US">
                <a:latin typeface="Times New Roman"/>
                <a:cs typeface="Arial" charset="0"/>
              </a:rPr>
              <a:t>”</a:t>
            </a:r>
            <a:r>
              <a:rPr lang="en-US">
                <a:cs typeface="Arial" charset="0"/>
              </a:rPr>
              <a:t> or </a:t>
            </a:r>
            <a:r>
              <a:rPr lang="en-US">
                <a:latin typeface="Times New Roman"/>
                <a:cs typeface="Arial" charset="0"/>
              </a:rPr>
              <a:t>“</a:t>
            </a:r>
            <a:r>
              <a:rPr lang="en-US">
                <a:cs typeface="Arial" charset="0"/>
              </a:rPr>
              <a:t>security</a:t>
            </a:r>
            <a:r>
              <a:rPr lang="en-US">
                <a:latin typeface="Times New Roman"/>
                <a:cs typeface="Arial" charset="0"/>
              </a:rPr>
              <a:t>”</a:t>
            </a:r>
            <a:r>
              <a:rPr lang="en-US">
                <a:cs typeface="Arial" charset="0"/>
              </a:rPr>
              <a:t> or </a:t>
            </a:r>
            <a:r>
              <a:rPr lang="en-US">
                <a:latin typeface="Times New Roman"/>
                <a:cs typeface="Arial" charset="0"/>
              </a:rPr>
              <a:t>“</a:t>
            </a:r>
            <a:r>
              <a:rPr lang="en-US">
                <a:cs typeface="Arial" charset="0"/>
              </a:rPr>
              <a:t>alarm service</a:t>
            </a:r>
            <a:r>
              <a:rPr lang="en-US">
                <a:latin typeface="Times New Roman"/>
                <a:cs typeface="Arial" charset="0"/>
              </a:rPr>
              <a:t>”</a:t>
            </a:r>
            <a:r>
              <a:rPr lang="en-US">
                <a:cs typeface="Arial" charset="0"/>
              </a:rPr>
              <a:t> warning signs.</a:t>
            </a:r>
            <a:endParaRPr lang="en-US"/>
          </a:p>
          <a:p>
            <a:pPr marL="228600" indent="-228600"/>
            <a:r>
              <a:rPr lang="en-US" b="1"/>
              <a:t>Warning signs for a guard dog or a security or alarm service may cause an intruder to choose a target that appears less secure. </a:t>
            </a:r>
            <a:r>
              <a:rPr lang="en-US" b="1">
                <a:solidFill>
                  <a:srgbClr val="FB9F4D"/>
                </a:solidFill>
                <a:cs typeface="Arial" charset="0"/>
              </a:rPr>
              <a:t>This is consistent with the theme of controlling access.</a:t>
            </a:r>
            <a:endParaRPr lang="en-US" b="1"/>
          </a:p>
          <a:p>
            <a:pPr marL="228600" indent="-228600"/>
            <a:endParaRPr lang="en-US" b="1"/>
          </a:p>
          <a:p>
            <a:pPr marL="228600" indent="-228600"/>
            <a:r>
              <a:rPr lang="en-US"/>
              <a:t>This illustrates the importance of planning and access control. These physical security measures serve to discourage prowlers or others who might case your residence for break-in.</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F5C72E-7F2E-4130-A7D1-D1DB551AF430}" type="slidenum">
              <a:rPr lang="en-US"/>
              <a:pPr/>
              <a:t>85</a:t>
            </a:fld>
            <a:endParaRPr lang="en-US"/>
          </a:p>
        </p:txBody>
      </p:sp>
      <p:sp>
        <p:nvSpPr>
          <p:cNvPr id="336898" name="Rectangle 2"/>
          <p:cNvSpPr>
            <a:spLocks noChangeArrowheads="1" noTextEdit="1"/>
          </p:cNvSpPr>
          <p:nvPr>
            <p:ph type="sldImg"/>
          </p:nvPr>
        </p:nvSpPr>
        <p:spPr>
          <a:xfrm>
            <a:off x="1584325" y="309563"/>
            <a:ext cx="3816350" cy="2862262"/>
          </a:xfrm>
          <a:ln/>
        </p:spPr>
      </p:sp>
      <p:sp>
        <p:nvSpPr>
          <p:cNvPr id="336899" name="Rectangle 3"/>
          <p:cNvSpPr>
            <a:spLocks noGrp="1" noChangeArrowheads="1"/>
          </p:cNvSpPr>
          <p:nvPr>
            <p:ph type="body" idx="1"/>
          </p:nvPr>
        </p:nvSpPr>
        <p:spPr>
          <a:xfrm>
            <a:off x="387350" y="3171825"/>
            <a:ext cx="6210300" cy="5414963"/>
          </a:xfrm>
        </p:spPr>
        <p:txBody>
          <a:bodyPr/>
          <a:lstStyle/>
          <a:p>
            <a:pPr marL="228600" indent="-228600"/>
            <a:r>
              <a:rPr lang="en-US" sz="900" b="1"/>
              <a:t>Instructor narrative</a:t>
            </a:r>
          </a:p>
          <a:p>
            <a:pPr marL="228600" indent="-228600"/>
            <a:r>
              <a:rPr lang="en-US" sz="900">
                <a:solidFill>
                  <a:srgbClr val="99FF99"/>
                </a:solidFill>
                <a:cs typeface="Arial" charset="0"/>
              </a:rPr>
              <a:t>After your experiences in Saudi Arabia, you are anxious to ensure your family’s safety. You decide to make a plan for your family. Which does </a:t>
            </a:r>
            <a:r>
              <a:rPr lang="en-US" sz="900" b="1" i="1">
                <a:solidFill>
                  <a:srgbClr val="99FF99"/>
                </a:solidFill>
                <a:cs typeface="Arial" charset="0"/>
              </a:rPr>
              <a:t>not</a:t>
            </a:r>
            <a:r>
              <a:rPr lang="en-US" sz="900">
                <a:solidFill>
                  <a:srgbClr val="99FF99"/>
                </a:solidFill>
                <a:cs typeface="Arial" charset="0"/>
              </a:rPr>
              <a:t> make sense for security at home? </a:t>
            </a:r>
          </a:p>
          <a:p>
            <a:pPr marL="228600" indent="-228600"/>
            <a:endParaRPr lang="en-US" sz="900" b="1">
              <a:solidFill>
                <a:srgbClr val="99FF99"/>
              </a:solidFill>
              <a:cs typeface="Arial" charset="0"/>
            </a:endParaRPr>
          </a:p>
          <a:p>
            <a:pPr marL="228600" indent="-228600"/>
            <a:r>
              <a:rPr lang="en-US" sz="900" b="1">
                <a:solidFill>
                  <a:srgbClr val="99FF99"/>
                </a:solidFill>
                <a:cs typeface="Arial" charset="0"/>
              </a:rPr>
              <a:t>Questions and answers: Option 5) does </a:t>
            </a:r>
            <a:r>
              <a:rPr lang="en-US" sz="900" b="1" i="1">
                <a:solidFill>
                  <a:srgbClr val="99FF99"/>
                </a:solidFill>
                <a:cs typeface="Arial" charset="0"/>
              </a:rPr>
              <a:t>not</a:t>
            </a:r>
            <a:r>
              <a:rPr lang="en-US" sz="900" b="1">
                <a:solidFill>
                  <a:srgbClr val="99FF99"/>
                </a:solidFill>
                <a:cs typeface="Arial" charset="0"/>
              </a:rPr>
              <a:t> make sense from a security perspective.</a:t>
            </a:r>
          </a:p>
          <a:p>
            <a:pPr marL="228600" indent="-228600"/>
            <a:endParaRPr lang="en-US" sz="900"/>
          </a:p>
          <a:p>
            <a:pPr marL="228600" indent="-228600">
              <a:buFontTx/>
              <a:buAutoNum type="arabicParenR"/>
            </a:pPr>
            <a:r>
              <a:rPr lang="en-US" sz="900">
                <a:cs typeface="Arial" charset="0"/>
              </a:rPr>
              <a:t> Post emergency telephone numbers and ensure that the children know how to use them</a:t>
            </a:r>
          </a:p>
          <a:p>
            <a:pPr marL="228600" indent="-228600"/>
            <a:r>
              <a:rPr lang="en-US" sz="900" b="1">
                <a:solidFill>
                  <a:srgbClr val="FB9F4D"/>
                </a:solidFill>
                <a:cs typeface="Arial" charset="0"/>
              </a:rPr>
              <a:t>Putting emergency phone numbers near your phone is a wise precaution. Every household member needs to be able to call for help. This is consistent with the theme of planning.</a:t>
            </a:r>
          </a:p>
          <a:p>
            <a:pPr marL="228600" indent="-228600"/>
            <a:endParaRPr lang="en-US" sz="900"/>
          </a:p>
          <a:p>
            <a:pPr marL="228600" indent="-228600"/>
            <a:r>
              <a:rPr lang="en-US" sz="900">
                <a:cs typeface="Arial" charset="0"/>
              </a:rPr>
              <a:t>2) Establish household rules that only a responsible adult may open an outside door to a visitor.</a:t>
            </a:r>
            <a:endParaRPr lang="en-US" sz="900"/>
          </a:p>
          <a:p>
            <a:pPr marL="228600" indent="-228600"/>
            <a:r>
              <a:rPr lang="en-US" sz="900" b="1">
                <a:solidFill>
                  <a:srgbClr val="FB9F4D"/>
                </a:solidFill>
                <a:cs typeface="Arial" charset="0"/>
              </a:rPr>
              <a:t>Requiring small children to wait for an adult to open outside doors to visitors is smart so that adults can determine whether a door should be opened to a stranger. This is a useful way to control access.</a:t>
            </a:r>
            <a:r>
              <a:rPr lang="en-US" sz="900">
                <a:solidFill>
                  <a:srgbClr val="99FF99"/>
                </a:solidFill>
                <a:cs typeface="Arial" charset="0"/>
              </a:rPr>
              <a:t> </a:t>
            </a:r>
            <a:endParaRPr lang="en-US" sz="900"/>
          </a:p>
          <a:p>
            <a:pPr marL="228600" indent="-228600"/>
            <a:endParaRPr lang="en-US" sz="900"/>
          </a:p>
          <a:p>
            <a:pPr marL="228600" indent="-228600"/>
            <a:r>
              <a:rPr lang="en-US" sz="900">
                <a:cs typeface="Arial" charset="0"/>
              </a:rPr>
              <a:t>3) Ensure that adults know to call the utility company to verify utility workers</a:t>
            </a:r>
            <a:r>
              <a:rPr lang="en-US" sz="900">
                <a:latin typeface="Times New Roman"/>
                <a:cs typeface="Arial" charset="0"/>
              </a:rPr>
              <a:t>’</a:t>
            </a:r>
            <a:r>
              <a:rPr lang="en-US" sz="900">
                <a:cs typeface="Arial" charset="0"/>
              </a:rPr>
              <a:t> identities before permitting entry.</a:t>
            </a:r>
          </a:p>
          <a:p>
            <a:pPr marL="228600" indent="-228600"/>
            <a:r>
              <a:rPr lang="en-US" sz="900" b="1">
                <a:solidFill>
                  <a:srgbClr val="FB9F4D"/>
                </a:solidFill>
                <a:cs typeface="Arial" charset="0"/>
              </a:rPr>
              <a:t>Ensuring that adults confirm the identity of utility workers and repairmen reduces the possibility that a criminal or terrorist might gain access to your home through deception. Confirming identification with appropriate authorities is a valuable means to control access.</a:t>
            </a:r>
            <a:r>
              <a:rPr lang="en-US" sz="900">
                <a:solidFill>
                  <a:srgbClr val="99FF99"/>
                </a:solidFill>
                <a:cs typeface="Arial" charset="0"/>
              </a:rPr>
              <a:t> </a:t>
            </a:r>
            <a:endParaRPr lang="en-US" sz="900">
              <a:cs typeface="Arial" charset="0"/>
            </a:endParaRPr>
          </a:p>
          <a:p>
            <a:pPr marL="228600" indent="-228600"/>
            <a:endParaRPr lang="en-US" sz="900">
              <a:cs typeface="Arial" charset="0"/>
            </a:endParaRPr>
          </a:p>
          <a:p>
            <a:pPr marL="228600" indent="-228600"/>
            <a:r>
              <a:rPr lang="en-US" sz="900">
                <a:cs typeface="Arial" charset="0"/>
              </a:rPr>
              <a:t>4) Plan for an emergency location in a well-lit public place for family members to gather in an emergency.</a:t>
            </a:r>
          </a:p>
          <a:p>
            <a:pPr marL="228600" indent="-228600"/>
            <a:r>
              <a:rPr lang="en-US" sz="900" b="1">
                <a:cs typeface="Times New Roman" pitchFamily="18" charset="0"/>
              </a:rPr>
              <a:t>Planning for an emergency </a:t>
            </a:r>
            <a:r>
              <a:rPr lang="en-US" sz="900" b="1">
                <a:latin typeface="Times New Roman"/>
                <a:cs typeface="Times New Roman" pitchFamily="18" charset="0"/>
              </a:rPr>
              <a:t>“</a:t>
            </a:r>
            <a:r>
              <a:rPr lang="en-US" sz="900" b="1">
                <a:cs typeface="Times New Roman" pitchFamily="18" charset="0"/>
              </a:rPr>
              <a:t>rally point</a:t>
            </a:r>
            <a:r>
              <a:rPr lang="en-US" sz="900" b="1">
                <a:latin typeface="Times New Roman"/>
                <a:cs typeface="Times New Roman" pitchFamily="18" charset="0"/>
              </a:rPr>
              <a:t>”</a:t>
            </a:r>
            <a:r>
              <a:rPr lang="en-US" sz="900" b="1">
                <a:cs typeface="Times New Roman" pitchFamily="18" charset="0"/>
              </a:rPr>
              <a:t> in a public, well-lit location like a grocery store is smart. You and your family will likely be safer there until authorities can respond to an emergency.</a:t>
            </a:r>
            <a:r>
              <a:rPr lang="en-US" sz="900" b="1" i="1">
                <a:cs typeface="Times New Roman" pitchFamily="18" charset="0"/>
              </a:rPr>
              <a:t> </a:t>
            </a:r>
            <a:r>
              <a:rPr lang="en-US" sz="900" b="1">
                <a:cs typeface="Times New Roman" pitchFamily="18" charset="0"/>
              </a:rPr>
              <a:t>This is consistent with theme of planning.</a:t>
            </a:r>
          </a:p>
          <a:p>
            <a:pPr marL="228600" indent="-228600"/>
            <a:endParaRPr lang="en-US" sz="900" b="1">
              <a:cs typeface="Arial" charset="0"/>
            </a:endParaRPr>
          </a:p>
          <a:p>
            <a:pPr marL="228600" indent="-228600"/>
            <a:r>
              <a:rPr lang="en-US" sz="900">
                <a:cs typeface="Arial" charset="0"/>
              </a:rPr>
              <a:t>5) Prominently display your name and rank on your house or mailbox.</a:t>
            </a:r>
          </a:p>
          <a:p>
            <a:pPr marL="228600" indent="-228600"/>
            <a:r>
              <a:rPr lang="en-US" sz="900" b="1">
                <a:solidFill>
                  <a:srgbClr val="99FF99"/>
                </a:solidFill>
                <a:cs typeface="Arial" charset="0"/>
              </a:rPr>
              <a:t>The </a:t>
            </a:r>
            <a:r>
              <a:rPr lang="en-US" sz="900" b="1" i="1">
                <a:solidFill>
                  <a:srgbClr val="99FF99"/>
                </a:solidFill>
                <a:cs typeface="Arial" charset="0"/>
              </a:rPr>
              <a:t>incorrect</a:t>
            </a:r>
            <a:r>
              <a:rPr lang="en-US" sz="900" b="1">
                <a:solidFill>
                  <a:srgbClr val="99FF99"/>
                </a:solidFill>
                <a:cs typeface="Arial" charset="0"/>
              </a:rPr>
              <a:t> action is to prominently display your name and rank on your house or mailbox. This may be a common practice in some communities, but it is generally best not to identify yourself needlessly. This is consistent with the antiterrorism theme of being anonymous. </a:t>
            </a:r>
            <a:endParaRPr lang="en-US" sz="900" b="1"/>
          </a:p>
          <a:p>
            <a:pPr marL="228600" indent="-228600"/>
            <a:endParaRPr lang="en-US" sz="900" b="1"/>
          </a:p>
          <a:p>
            <a:pPr marL="228600" indent="-228600"/>
            <a:r>
              <a:rPr lang="en-US" sz="900"/>
              <a:t>This situation illustrates the importance of planning for access control. Your family members need to be aware of the household rules for safety. These routines will help control unauthorized access to your residence and prepare your family for emergencies</a:t>
            </a:r>
            <a:r>
              <a:rPr lang="en-US"/>
              <a:t>.</a:t>
            </a:r>
          </a:p>
          <a:p>
            <a:pPr marL="228600" indent="-228600"/>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AF2FE9-AA46-4B0D-814F-3DC11FBF187E}" type="slidenum">
              <a:rPr lang="en-US"/>
              <a:pPr/>
              <a:t>86</a:t>
            </a:fld>
            <a:endParaRPr lang="en-US"/>
          </a:p>
        </p:txBody>
      </p:sp>
      <p:sp>
        <p:nvSpPr>
          <p:cNvPr id="531458" name="Rectangle 2"/>
          <p:cNvSpPr>
            <a:spLocks noChangeArrowheads="1" noTextEdit="1"/>
          </p:cNvSpPr>
          <p:nvPr>
            <p:ph type="sldImg"/>
          </p:nvPr>
        </p:nvSpPr>
        <p:spPr>
          <a:xfrm>
            <a:off x="1973263" y="387350"/>
            <a:ext cx="3195637" cy="2397125"/>
          </a:xfrm>
          <a:ln/>
        </p:spPr>
      </p:sp>
      <p:sp>
        <p:nvSpPr>
          <p:cNvPr id="531459" name="Rectangle 3"/>
          <p:cNvSpPr>
            <a:spLocks noGrp="1" noChangeArrowheads="1"/>
          </p:cNvSpPr>
          <p:nvPr>
            <p:ph type="body" idx="1"/>
          </p:nvPr>
        </p:nvSpPr>
        <p:spPr>
          <a:xfrm>
            <a:off x="311150" y="2784475"/>
            <a:ext cx="6286500" cy="5802313"/>
          </a:xfrm>
        </p:spPr>
        <p:txBody>
          <a:bodyPr/>
          <a:lstStyle/>
          <a:p>
            <a:r>
              <a:rPr lang="en-US">
                <a:solidFill>
                  <a:srgbClr val="99FF99"/>
                </a:solidFill>
                <a:cs typeface="Arial" charset="0"/>
              </a:rPr>
              <a:t>We will choose from this list of high-profile terrorist incidents to learn more about particular events. Try to apply your AT awareness to identify ways the incident could have been prevented.  Please note, that while in slide show mode you can go directly to a specific historical example by clicking on the button in front of the title.  Also, each historical example screen includes a “return” button which will take you back to this screen.</a:t>
            </a:r>
            <a:endParaRPr lang="en-US"/>
          </a:p>
          <a:p>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20681A-9959-47E0-84C6-48FF44A2D82B}" type="slidenum">
              <a:rPr lang="en-US"/>
              <a:pPr/>
              <a:t>87</a:t>
            </a:fld>
            <a:endParaRPr lang="en-US"/>
          </a:p>
        </p:txBody>
      </p:sp>
      <p:sp>
        <p:nvSpPr>
          <p:cNvPr id="533506" name="Rectangle 2"/>
          <p:cNvSpPr>
            <a:spLocks noChangeArrowheads="1" noTextEdit="1"/>
          </p:cNvSpPr>
          <p:nvPr>
            <p:ph type="sldImg"/>
          </p:nvPr>
        </p:nvSpPr>
        <p:spPr>
          <a:xfrm>
            <a:off x="1973263" y="387350"/>
            <a:ext cx="3195637" cy="2397125"/>
          </a:xfrm>
          <a:ln/>
        </p:spPr>
      </p:sp>
      <p:sp>
        <p:nvSpPr>
          <p:cNvPr id="533507" name="Rectangle 3"/>
          <p:cNvSpPr>
            <a:spLocks noGrp="1" noChangeArrowheads="1"/>
          </p:cNvSpPr>
          <p:nvPr>
            <p:ph type="body" idx="1"/>
          </p:nvPr>
        </p:nvSpPr>
        <p:spPr>
          <a:xfrm>
            <a:off x="311150" y="2784475"/>
            <a:ext cx="6286500" cy="5802313"/>
          </a:xfrm>
        </p:spPr>
        <p:txBody>
          <a:bodyPr/>
          <a:lstStyle/>
          <a:p>
            <a:pPr>
              <a:spcBef>
                <a:spcPct val="60000"/>
              </a:spcBef>
            </a:pPr>
            <a:r>
              <a:rPr lang="en-US">
                <a:cs typeface="Arial" charset="0"/>
              </a:rPr>
              <a:t>On 25 June 1996, terrorists exploded a massive truck bomb outside the Khobar Towers housing complex in Dhahran, Saudi Arabia. That terrorist act killed 19 American Service members, and hundreds of other Service members and Saudis were injured. The bomb was huge, estimated at nearly 20,000 lbs. After this tragedy, the Department of Defense thoroughly investigated the attack and implemented new programs to promote the safety of U.S. forces worldwide. </a:t>
            </a:r>
            <a:endParaRPr lang="en-US"/>
          </a:p>
          <a:p>
            <a:pPr>
              <a:spcBef>
                <a:spcPct val="60000"/>
              </a:spcBef>
            </a:pPr>
            <a:r>
              <a:rPr lang="en-US">
                <a:cs typeface="Arial" charset="0"/>
              </a:rPr>
              <a:t>Determined terrorists can mount devastating attacks anywhere. Consequently, unit security demands teamwork and vigilance. Unit security measures did little to prevent injury from this huge truck bomb. But alert guards could see that the normally busy public square near Khobar Towers was being vacated. Alert procedures could have enabled troops to seek a protected position. </a:t>
            </a:r>
            <a:endParaRPr lang="en-US"/>
          </a:p>
          <a:p>
            <a:pPr>
              <a:spcBef>
                <a:spcPct val="60000"/>
              </a:spcBef>
            </a:pPr>
            <a:r>
              <a:rPr lang="en-US">
                <a:cs typeface="Arial" charset="0"/>
              </a:rPr>
              <a:t>Seven months before the attack on Khobar Towers, a car bomb exploded at the Office of the Program Manager, Saudi Arabia National Guard in Riyadh. The 250-pound bomb exploded in a parking lot next to a building where American military forces trained Saudi military personnel. It killed seven people, including five Americans, and injured 35 others. Following the bombing, intelligence indicated that terrorists continued to target U.S. forces in Saudi Arabia, particularly in the Eastern Province. As a result, the Commander in Chief of U.S. Central Command declared a “high” threat level in the entire country. </a:t>
            </a:r>
            <a:endParaRPr lang="en-US"/>
          </a:p>
          <a:p>
            <a:pPr>
              <a:spcBef>
                <a:spcPct val="60000"/>
              </a:spcBef>
            </a:pPr>
            <a:r>
              <a:rPr lang="en-US">
                <a:cs typeface="Arial" charset="0"/>
              </a:rPr>
              <a:t>The U.S. troops stationed at Khobar Towers operated the King Abdul Aziz Air Base, one kilometer to the west, from which coalition aircraft enforced the no-fly zone in Southern Iraq in Operation Southern Watch. Khobar Towers was a high-rise building complex in a densely populated urban area. A vulnerability assessment of Khobar Towers after the Riyadh bombing concluded that a vehicle bomb detonated at the perimeter could pose a serious threat to Khobar. In view of the increased threat level and the vulnerability assessment, Brigadier General Terryl Schwalier, commander of the 4404th Wing (Provisional), which included the U.S. forces at Khobar, instituted significant improvements in force protection designed to tighten security and counter the anticipated terrorist threat. </a:t>
            </a:r>
            <a:endParaRPr lang="en-US"/>
          </a:p>
          <a:p>
            <a:pPr>
              <a:spcBef>
                <a:spcPct val="60000"/>
              </a:spcBef>
            </a:pPr>
            <a:r>
              <a:rPr lang="en-US">
                <a:cs typeface="Arial" charset="0"/>
              </a:rPr>
              <a:t>Shortly before 10:00 p.m. on 25 June 1996, three sentries posted on the roof of building 131 at Khobar Towers saw two men park a fuel truck at the edge of a nearby parking lot, about eighty feet from the base of their building, then speed away in a car. Recognizing the possibility of a truck bomb, the sentries reported the threat to the Central Security Control and then initiated an evacuation of the building, knocking on doors and orally alerting personnel to the danger. In about four minutes, the sentries were able to alert only the top three floors of the eight-story dormitory. Meanwhile, the CSC attempted to contact the Wing Operations Center to activate “Giant Voice,” a base-wide loudspeaker and siren system, to sound an alert.   Before Giant Voice could be activated, however, the truck bomb exploded, causing a partial collapse of building 131 and lesser damage to nearby buildings. Nineteen American Service members were killed in the blast. </a:t>
            </a:r>
          </a:p>
          <a:p>
            <a:pPr>
              <a:spcBef>
                <a:spcPct val="60000"/>
              </a:spcBef>
            </a:pPr>
            <a:r>
              <a:rPr lang="en-US">
                <a:cs typeface="Arial" charset="0"/>
              </a:rPr>
              <a:t>This historical example illustrates the importance of being anonymous, being aware, and being a team player.  Whenever possible, one should avoid living or congregating with large numbers of American servicemen and creating an inviting target for potential terrorist attacks. Individuals should also be alert to changes in the local area such as reduced public traffic, closed shops, and the absence of vendors. In addition one should always cooperate with the instruction of unit security personnel and report any suspicious activity.  </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9CB2D4-93A6-40D3-8FF1-199530896544}" type="slidenum">
              <a:rPr lang="en-US"/>
              <a:pPr/>
              <a:t>88</a:t>
            </a:fld>
            <a:endParaRPr lang="en-US"/>
          </a:p>
        </p:txBody>
      </p:sp>
      <p:sp>
        <p:nvSpPr>
          <p:cNvPr id="535554" name="Rectangle 2"/>
          <p:cNvSpPr>
            <a:spLocks noChangeArrowheads="1" noTextEdit="1"/>
          </p:cNvSpPr>
          <p:nvPr>
            <p:ph type="sldImg"/>
          </p:nvPr>
        </p:nvSpPr>
        <p:spPr>
          <a:xfrm>
            <a:off x="1973263" y="387350"/>
            <a:ext cx="3195637" cy="2397125"/>
          </a:xfrm>
          <a:ln/>
        </p:spPr>
      </p:sp>
      <p:sp>
        <p:nvSpPr>
          <p:cNvPr id="535555" name="Rectangle 3"/>
          <p:cNvSpPr>
            <a:spLocks noGrp="1" noChangeArrowheads="1"/>
          </p:cNvSpPr>
          <p:nvPr>
            <p:ph type="body" idx="1"/>
          </p:nvPr>
        </p:nvSpPr>
        <p:spPr>
          <a:xfrm>
            <a:off x="311150" y="2784475"/>
            <a:ext cx="6286500" cy="5802313"/>
          </a:xfrm>
        </p:spPr>
        <p:txBody>
          <a:bodyPr/>
          <a:lstStyle/>
          <a:p>
            <a:pPr>
              <a:spcBef>
                <a:spcPct val="60000"/>
              </a:spcBef>
            </a:pPr>
            <a:r>
              <a:rPr lang="en-US">
                <a:cs typeface="Arial" charset="0"/>
              </a:rPr>
              <a:t>On 14 June 1985, two well-dressed terrorists smuggled two hand grenades and a 9-mm pistol on board TWA flight 847. Once on the plane, they took seats in the rear of the aircraft. TWA 847 departed Athens, Greece, en route to Leonardo Da Vinci Airport in Rome, Italy, with 153 passengers and crew on board, including 120 Americans. Approximately 20 minutes into the flight, the two skyjackers ran down the aisle shouting, screaming, and waiving their weapons and ordered the pilot to fly the plane to Beirut. They then moved male passengers to the window seats and beat upon and threatened all the passengers. Passengers were ordered to put their heads down, with their hands covering their faces. The head stewardess, an ex-German national, was ordered to collect passports from the passengers as one of the skyjackers followed close behind. Among the passengers were four U.S. Navy divers who were carrying no passports and were traveling only on their military ID cards. When the stewardess translated the English word “sailor” into the German word “kriegsmarina,” the terrorists, who did not understand English, mistook the divers for U.S. Marines. Beirut Airport twice denied permission to land, so the terrorists brought a 24-year old diver, Robert Stetham, to the first-class section and began to beat him with an armrest taken from a cockpit chair. </a:t>
            </a:r>
            <a:endParaRPr lang="en-US"/>
          </a:p>
          <a:p>
            <a:pPr>
              <a:spcBef>
                <a:spcPct val="60000"/>
              </a:spcBef>
            </a:pPr>
            <a:r>
              <a:rPr lang="en-US">
                <a:cs typeface="Arial" charset="0"/>
              </a:rPr>
              <a:t>The authorities on the ground finally gave in to the pleas of the captain and allowed the plane to land. In exchange for refueling, the terrorists released 17 women and 2 children. The plane then made several flights back and forth from Beirut to Algiers, with selected passengers being let off at each stop. The purpose of this almost continuous movement was to allow the skyjackers to distance themselves from the rapidly building U.S. military presence in the region. Robert Stetham was killed during or shortly after TWA 847 landed in Beirut the second time. Finally, on 30 June, day 17 of the ordeal, the hostages were loaded into cars and vans and driven to Damascus, Syria, for their eventual trip back to the United States on 2 July 1985. In exchange for release of the passengers, the terrorists demanded the release of Lebanese Shi’ites being held by Israel, immediate withdrawal of Israeli forces from southern Lebanon, and international condemnation of the actions of the U.S. and Israeli governments in the Middle East. </a:t>
            </a:r>
            <a:endParaRPr lang="en-US"/>
          </a:p>
          <a:p>
            <a:pPr>
              <a:spcBef>
                <a:spcPct val="60000"/>
              </a:spcBef>
            </a:pPr>
            <a:r>
              <a:rPr lang="en-US">
                <a:cs typeface="Arial" charset="0"/>
              </a:rPr>
              <a:t>This historical example demonstrates the principles of being anonymous and planning ahead. Terrorists attack U.S. troops of all ranks and Services. Your best defense is to blend in and not be an obvious target. While acting courageously by not identifying his fellow service members while under extreme duress, Robert Stetham might have been safer if he had concealed his military ID and traveled on a tourist passport. Try to avoid the most exposed locations in an aircraft, the aisle seats at the front and rear. </a:t>
            </a:r>
          </a:p>
          <a:p>
            <a:endParaRPr lang="en-US">
              <a:cs typeface="Arial"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8F3C42-AC2F-4EF3-95C0-FF6433497ABE}" type="slidenum">
              <a:rPr lang="en-US"/>
              <a:pPr/>
              <a:t>89</a:t>
            </a:fld>
            <a:endParaRPr lang="en-US"/>
          </a:p>
        </p:txBody>
      </p:sp>
      <p:sp>
        <p:nvSpPr>
          <p:cNvPr id="537602" name="Rectangle 2"/>
          <p:cNvSpPr>
            <a:spLocks noChangeArrowheads="1" noTextEdit="1"/>
          </p:cNvSpPr>
          <p:nvPr>
            <p:ph type="sldImg"/>
          </p:nvPr>
        </p:nvSpPr>
        <p:spPr>
          <a:xfrm>
            <a:off x="1973263" y="387350"/>
            <a:ext cx="3195637" cy="2397125"/>
          </a:xfrm>
          <a:ln/>
        </p:spPr>
      </p:sp>
      <p:sp>
        <p:nvSpPr>
          <p:cNvPr id="537603" name="Rectangle 3"/>
          <p:cNvSpPr>
            <a:spLocks noGrp="1" noChangeArrowheads="1"/>
          </p:cNvSpPr>
          <p:nvPr>
            <p:ph type="body" idx="1"/>
          </p:nvPr>
        </p:nvSpPr>
        <p:spPr>
          <a:xfrm>
            <a:off x="311150" y="2784475"/>
            <a:ext cx="6286500" cy="5802313"/>
          </a:xfrm>
        </p:spPr>
        <p:txBody>
          <a:bodyPr/>
          <a:lstStyle/>
          <a:p>
            <a:pPr>
              <a:spcBef>
                <a:spcPct val="60000"/>
              </a:spcBef>
            </a:pPr>
            <a:r>
              <a:rPr lang="en-US">
                <a:cs typeface="Arial" charset="0"/>
              </a:rPr>
              <a:t>On 28 June 1988, Greek terrorists attacked and killed a U.S. naval attache, CAPT William Nordeen, in Athens. Nordeen was killed four days after Greek and American negotiators concluded an unproductive seventh round of talks on a new agreement about the future of U.S. military bases in Greece. The N-17 opposed U.S. bases in Greece and attacked Nordeen as a symbol of U.S. policy. </a:t>
            </a:r>
          </a:p>
          <a:p>
            <a:pPr>
              <a:spcBef>
                <a:spcPct val="60000"/>
              </a:spcBef>
            </a:pPr>
            <a:r>
              <a:rPr lang="en-US">
                <a:cs typeface="Arial" charset="0"/>
              </a:rPr>
              <a:t>Nordeen used an armored car due to the persistent threat of small arms attack (see CAPT Tsantes, 1983). Terrorists adapt their tactics to their targets. In Greece, the N-17 used pistol attacks on soft, unarmored cars in traffic. To attack a U.S. officer in an armored car, they command-detonated a car bomb on his normal route to work. The attack followed many weeks of careful surveillance around Nordeen's residence. The terrorists placed 50 pounds of high explosives in a stolen Toyota and lined the interior of the vehicle nearest to the curb with bags of cement to direct the blast toward the roadway. They then parked the car along the route that Nordeen traveled to work every day and command-detonated it from a nearby residence as he passed. </a:t>
            </a:r>
          </a:p>
          <a:p>
            <a:pPr>
              <a:spcBef>
                <a:spcPct val="60000"/>
              </a:spcBef>
            </a:pPr>
            <a:r>
              <a:rPr lang="en-US">
                <a:cs typeface="Arial" charset="0"/>
              </a:rPr>
              <a:t>Nordeen was killed 100 yards from his residence when the bomb blew his armor-plated car across a small, tree-lined street and lodged it in a steel fence. Trees, fences, gates, and walls in the area of the explosion were blackened by smoke as fire engulfed both cars. Neighbors were injured when the blast hurled pieces of Nordeen's car into adjacent houses. The explosion occurred at 8:06 a.m. in the northern Athens suburb of Kifissia, where many American and other foreign diplomats live. A witness said that shortly after the blast he saw two men on a motorcycle drive off. Although there was no immediate claim of responsibility, Greek authorities concluded that it was the work of the N-17. </a:t>
            </a:r>
            <a:endParaRPr lang="en-US"/>
          </a:p>
          <a:p>
            <a:pPr>
              <a:spcBef>
                <a:spcPct val="60000"/>
              </a:spcBef>
            </a:pPr>
            <a:r>
              <a:rPr lang="en-US">
                <a:cs typeface="Arial" charset="0"/>
              </a:rPr>
              <a:t>This historical example illustrates the principles of being aware and being unpredictable. Be vigilant, look for signs of surveillance, and report them to your unit security officer.  Changes in routines such as departure times from your residence and routes of travel make terrorist planning more difficult. Also, alertness to surveillance activities may discourage attackers from their plans. Do not assume that you are safe just because you have a protective shield such as armored Plexiglas in an official car.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4CD3DF-B10D-4E6E-8068-70CF94A76AD1}" type="slidenum">
              <a:rPr lang="en-US"/>
              <a:pPr/>
              <a:t>9</a:t>
            </a:fld>
            <a:endParaRPr lang="en-US"/>
          </a:p>
        </p:txBody>
      </p:sp>
      <p:sp>
        <p:nvSpPr>
          <p:cNvPr id="87042" name="Rectangle 2"/>
          <p:cNvSpPr>
            <a:spLocks noChangeArrowheads="1" noTextEdit="1"/>
          </p:cNvSpPr>
          <p:nvPr>
            <p:ph type="sldImg"/>
          </p:nvPr>
        </p:nvSpPr>
        <p:spPr>
          <a:xfrm>
            <a:off x="1531938" y="309563"/>
            <a:ext cx="3921125" cy="2940050"/>
          </a:xfrm>
          <a:ln/>
        </p:spPr>
      </p:sp>
      <p:sp>
        <p:nvSpPr>
          <p:cNvPr id="87043" name="Rectangle 3"/>
          <p:cNvSpPr>
            <a:spLocks noGrp="1" noChangeArrowheads="1"/>
          </p:cNvSpPr>
          <p:nvPr>
            <p:ph type="body" idx="1"/>
          </p:nvPr>
        </p:nvSpPr>
        <p:spPr/>
        <p:txBody>
          <a:bodyPr/>
          <a:lstStyle/>
          <a:p>
            <a:r>
              <a:rPr lang="en-US">
                <a:cs typeface="Times New Roman" pitchFamily="18" charset="0"/>
              </a:rPr>
              <a:t>You should be aware at all times that you may be vulnerable to terrorist attack. Several factors make you a possible target, and you should keep these in mind wherever you go.</a:t>
            </a:r>
          </a:p>
          <a:p>
            <a:endParaRPr lang="en-US">
              <a:cs typeface="Times New Roman" pitchFamily="18" charset="0"/>
            </a:endParaRPr>
          </a:p>
          <a:p>
            <a:r>
              <a:rPr lang="en-US">
                <a:cs typeface="Times New Roman" pitchFamily="18" charset="0"/>
              </a:rPr>
              <a:t>You might be a victim merely by being at a place targeted by terrorists. For example, Timothy McVeigh bombed the Murrah Building in Oklahoma City because it was a symbol of the U.S. Government. He did not target a specific individual. There were many innocent victims who suffered because they were at the place he targeted.</a:t>
            </a:r>
          </a:p>
          <a:p>
            <a:endParaRPr lang="en-US">
              <a:cs typeface="Times New Roman" pitchFamily="18" charset="0"/>
            </a:endParaRPr>
          </a:p>
          <a:p>
            <a:r>
              <a:rPr lang="en-US">
                <a:cs typeface="Times New Roman" pitchFamily="18" charset="0"/>
              </a:rPr>
              <a:t>You might be the victim of an attack because of your association with the U.S. flag or the Department of Defense. This is why it is important to blend in with your surroundings, or remain anonymous, whenever possible. If the terrorists do not see your association with the United States, they are less likely to see you as a target.</a:t>
            </a:r>
          </a:p>
          <a:p>
            <a:endParaRPr lang="en-US">
              <a:cs typeface="Times New Roman" pitchFamily="18" charset="0"/>
            </a:endParaRPr>
          </a:p>
          <a:p>
            <a:r>
              <a:rPr lang="en-US">
                <a:cs typeface="Times New Roman" pitchFamily="18" charset="0"/>
              </a:rPr>
              <a:t>Finally, you could be a victim of opportunity. Terrorists might be looking for an easy target and you could be it. Random, senseless violence is very effective in creating fear and terror. This training will give you some ideas on how you might reduce your exposure to this type of random attack.</a:t>
            </a:r>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19A33E-81C2-486C-B928-6A5F2065D700}" type="slidenum">
              <a:rPr lang="en-US"/>
              <a:pPr/>
              <a:t>90</a:t>
            </a:fld>
            <a:endParaRPr lang="en-US"/>
          </a:p>
        </p:txBody>
      </p:sp>
      <p:sp>
        <p:nvSpPr>
          <p:cNvPr id="539650" name="Rectangle 2"/>
          <p:cNvSpPr>
            <a:spLocks noChangeArrowheads="1" noTextEdit="1"/>
          </p:cNvSpPr>
          <p:nvPr>
            <p:ph type="sldImg"/>
          </p:nvPr>
        </p:nvSpPr>
        <p:spPr>
          <a:xfrm>
            <a:off x="1973263" y="387350"/>
            <a:ext cx="3195637" cy="2397125"/>
          </a:xfrm>
          <a:ln/>
        </p:spPr>
      </p:sp>
      <p:sp>
        <p:nvSpPr>
          <p:cNvPr id="539651" name="Rectangle 3"/>
          <p:cNvSpPr>
            <a:spLocks noGrp="1" noChangeArrowheads="1"/>
          </p:cNvSpPr>
          <p:nvPr>
            <p:ph type="body" idx="1"/>
          </p:nvPr>
        </p:nvSpPr>
        <p:spPr>
          <a:xfrm>
            <a:off x="311150" y="2784475"/>
            <a:ext cx="6286500" cy="5802313"/>
          </a:xfrm>
        </p:spPr>
        <p:txBody>
          <a:bodyPr/>
          <a:lstStyle/>
          <a:p>
            <a:pPr>
              <a:spcBef>
                <a:spcPct val="60000"/>
              </a:spcBef>
            </a:pPr>
            <a:r>
              <a:rPr lang="en-US">
                <a:cs typeface="Arial" charset="0"/>
              </a:rPr>
              <a:t>On 5 April 1986, a Libyan terrorist bomb killed two U.S. sergeants and a Turkish woman and injured 230 others in a West Berlin nightclub. Libyan leader Colonel Qadhafi praised the attack as a “revolutionary act.” This was one in a series of Libyan terrorist attacks and U.S. counterattacks in the 1980s. Libyan terrorists targeted U.S. troops because of ongoing disputes with the United States far away in the Mediterranean. Local threat conditions in Berlin gave little warning of the attack. </a:t>
            </a:r>
            <a:endParaRPr lang="en-US"/>
          </a:p>
          <a:p>
            <a:pPr>
              <a:spcBef>
                <a:spcPct val="60000"/>
              </a:spcBef>
            </a:pPr>
            <a:r>
              <a:rPr lang="en-US">
                <a:cs typeface="Arial" charset="0"/>
              </a:rPr>
              <a:t>U.S. forces in Europe were on a high state of alert because of warnings of anti-U.S. terrorism. Three days earlier, on 2 April, the Abu Nidal Palestinian terrorist group bombed TWA Flight 840, which was flying from Rome to Athens. As it approached Athens, an explosion shook the aircraft, taking four lives. U.S. intelligence concluded that Abu Nidal acted on orders of Colonel Qadhafi to avenge U.S. missile attacks on Libyan torpedo boats the previous month. Earlier on the night of 5 April, British intelligence intercepted a message to Tripoli from the Libyan embassy in East Berlin predicting “a joyous event.” The intercepted message was routed to the U.S. Army brigade stationed in West Berlin. </a:t>
            </a:r>
            <a:endParaRPr lang="en-US"/>
          </a:p>
          <a:p>
            <a:pPr>
              <a:spcBef>
                <a:spcPct val="60000"/>
              </a:spcBef>
            </a:pPr>
            <a:r>
              <a:rPr lang="en-US">
                <a:cs typeface="Arial" charset="0"/>
              </a:rPr>
              <a:t>The brigade commander, BG Thomas Griffin, mobilized U.S. military police patrols to check bars in Berlin, looking for suspicious individuals or activities. American soldiers in West Berlin frequented many local bars, but there were not enough MPs to clear them all out on a Saturday night. A team of MPs was only 300 yards from the La Belle discotheque when the bomb went off. The suitcase bomb consisted of three kilograms of plastic explosives mixed with nails and was left in a bathroom. Evidently, no one in the nightclub noticed the abandoned suitcase. The explosion killed two American sergeants and a young Turkish woman; 230 others were wounded, including several dozen American troops. </a:t>
            </a:r>
            <a:endParaRPr lang="en-US"/>
          </a:p>
          <a:p>
            <a:pPr>
              <a:spcBef>
                <a:spcPct val="60000"/>
              </a:spcBef>
            </a:pPr>
            <a:r>
              <a:rPr lang="en-US">
                <a:cs typeface="Arial" charset="0"/>
              </a:rPr>
              <a:t>Two weeks later British authorities captured one of the Arab terrorists involved in the operation, Ahmad Hazi Hindawi. When questioned in a routine security check, Hindawi’s pregnant girlfriend told security guards at London’s Heathrow Airport that Hindawi had given her a package before she boarded a 747 headed to Israel. Upon further inspection, they discovered that Hindawi had placed a bomb in her luggage. When confronted, Hindawi confessed that Syrian diplomats in East Berlin had given him the suitcase bomb for the Berlin discotheque attack. He also had in his possession the phone numbers and sketches of other nightclubs in Berlin frequented by American Servicemen. Broadcasts from Tripoli to the Libyan embassy in East Berlin had ordered the bombing. </a:t>
            </a:r>
            <a:endParaRPr lang="en-US"/>
          </a:p>
          <a:p>
            <a:pPr>
              <a:spcBef>
                <a:spcPct val="60000"/>
              </a:spcBef>
            </a:pPr>
            <a:r>
              <a:rPr lang="en-US">
                <a:cs typeface="Arial" charset="0"/>
              </a:rPr>
              <a:t>This historical example illustrates the the principles of being anonymous and being aware. Public places with large groups of U.S. troops are appealing targets. Your best defense is to stick to places with good security. Be alert even when local conditions are not threatening. An alert observer might have noticed the suspicious suitcase in the bathroom. </a:t>
            </a:r>
            <a:endParaRPr lang="en-US"/>
          </a:p>
          <a:p>
            <a:endParaRPr 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5C431D-08DA-40F5-AEE6-B3164C241778}" type="slidenum">
              <a:rPr lang="en-US"/>
              <a:pPr/>
              <a:t>91</a:t>
            </a:fld>
            <a:endParaRPr lang="en-US"/>
          </a:p>
        </p:txBody>
      </p:sp>
      <p:sp>
        <p:nvSpPr>
          <p:cNvPr id="541698" name="Rectangle 2"/>
          <p:cNvSpPr>
            <a:spLocks noChangeArrowheads="1" noTextEdit="1"/>
          </p:cNvSpPr>
          <p:nvPr>
            <p:ph type="sldImg"/>
          </p:nvPr>
        </p:nvSpPr>
        <p:spPr>
          <a:xfrm>
            <a:off x="1973263" y="387350"/>
            <a:ext cx="3195637" cy="2397125"/>
          </a:xfrm>
          <a:ln/>
        </p:spPr>
      </p:sp>
      <p:sp>
        <p:nvSpPr>
          <p:cNvPr id="541699" name="Rectangle 3"/>
          <p:cNvSpPr>
            <a:spLocks noGrp="1" noChangeArrowheads="1"/>
          </p:cNvSpPr>
          <p:nvPr>
            <p:ph type="body" idx="1"/>
          </p:nvPr>
        </p:nvSpPr>
        <p:spPr>
          <a:xfrm>
            <a:off x="311150" y="2784475"/>
            <a:ext cx="6286500" cy="5802313"/>
          </a:xfrm>
        </p:spPr>
        <p:txBody>
          <a:bodyPr/>
          <a:lstStyle/>
          <a:p>
            <a:pPr>
              <a:spcBef>
                <a:spcPct val="60000"/>
              </a:spcBef>
            </a:pPr>
            <a:r>
              <a:rPr lang="en-US">
                <a:cs typeface="Arial" charset="0"/>
              </a:rPr>
              <a:t>On 19 April 1995, around 9:03 a.m., just after parents dropped their children off at day care at the Murrah Federal Building in downtown Oklahoma City, a massive bomb inside a rental truck exploded, blowing half of the nine-story building into oblivion. </a:t>
            </a:r>
            <a:endParaRPr lang="en-US"/>
          </a:p>
          <a:p>
            <a:pPr>
              <a:spcBef>
                <a:spcPct val="60000"/>
              </a:spcBef>
            </a:pPr>
            <a:r>
              <a:rPr lang="en-US">
                <a:cs typeface="Arial" charset="0"/>
              </a:rPr>
              <a:t>A stunned nation watched as the bodies of men, women, and children were pulled from the rubble for nearly two weeks. When the smoke cleared and the exhausted rescue workers packed up and left, 168 people were dead in the worst terrorist attack on U.S. soil. </a:t>
            </a:r>
          </a:p>
          <a:p>
            <a:pPr>
              <a:spcBef>
                <a:spcPct val="60000"/>
              </a:spcBef>
            </a:pPr>
            <a:r>
              <a:rPr lang="en-US">
                <a:cs typeface="Arial" charset="0"/>
              </a:rPr>
              <a:t>This historical example illustrates the principle of being aware.  An aware observer might have noticed Timothy McVeigh parking a large vehicle in front of the Murrah Federal Building and then walking away from the scene.  There were a few minutes of time between the time he truck was parked in front of the bui9lding and the time of the explosion.  Some action might have been taken, at least to evacuate the first floor day care facility.</a:t>
            </a:r>
          </a:p>
          <a:p>
            <a:endParaRPr lang="en-US">
              <a:cs typeface="Arial"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A6B49D-0C0A-48F0-8FC4-CA2A765023E0}" type="slidenum">
              <a:rPr lang="en-US"/>
              <a:pPr/>
              <a:t>92</a:t>
            </a:fld>
            <a:endParaRPr lang="en-US"/>
          </a:p>
        </p:txBody>
      </p:sp>
      <p:sp>
        <p:nvSpPr>
          <p:cNvPr id="543746" name="Rectangle 2"/>
          <p:cNvSpPr>
            <a:spLocks noChangeArrowheads="1" noTextEdit="1"/>
          </p:cNvSpPr>
          <p:nvPr>
            <p:ph type="sldImg"/>
          </p:nvPr>
        </p:nvSpPr>
        <p:spPr>
          <a:xfrm>
            <a:off x="1973263" y="387350"/>
            <a:ext cx="3195637" cy="2397125"/>
          </a:xfrm>
          <a:ln/>
        </p:spPr>
      </p:sp>
      <p:sp>
        <p:nvSpPr>
          <p:cNvPr id="543747" name="Rectangle 3"/>
          <p:cNvSpPr>
            <a:spLocks noGrp="1" noChangeArrowheads="1"/>
          </p:cNvSpPr>
          <p:nvPr>
            <p:ph type="body" idx="1"/>
          </p:nvPr>
        </p:nvSpPr>
        <p:spPr>
          <a:xfrm>
            <a:off x="311150" y="2784475"/>
            <a:ext cx="6286500" cy="5802313"/>
          </a:xfrm>
        </p:spPr>
        <p:txBody>
          <a:bodyPr/>
          <a:lstStyle/>
          <a:p>
            <a:pPr>
              <a:spcBef>
                <a:spcPct val="60000"/>
              </a:spcBef>
            </a:pPr>
            <a:r>
              <a:rPr lang="en-US">
                <a:cs typeface="Arial" charset="0"/>
              </a:rPr>
              <a:t>On 23 October 1983, a large truck laden with explosives equivalent to 12,000 pounds of TNT crashed through the barricade of the U.S. compound at the Beirut International Airport, penetrated the front entrance to the Marine Battalion Landing Team Headquarters building and exploded. The force of the explosion destroyed the building, killing 244 U.S. military personnel. The Islamic Jihad Organization carried out this act under the direction of the Iranians, and there was sponsorship and authorization by the Syrians. </a:t>
            </a:r>
            <a:endParaRPr lang="en-US"/>
          </a:p>
          <a:p>
            <a:pPr>
              <a:spcBef>
                <a:spcPct val="60000"/>
              </a:spcBef>
            </a:pPr>
            <a:r>
              <a:rPr lang="en-US">
                <a:cs typeface="Arial" charset="0"/>
              </a:rPr>
              <a:t>U.S. military forces had entered Lebanon in September 1982 as part of a multinational force. The mission of the U.S. contingent of the multinational force was to establish conditions for the withdrawal of foreign military forces from Lebanon and to assist the Lebanese government and the Lebanese Armed Forces in gaining control over the Beirut area. Initially the local populace warmly welcomed the U.S. force.  However, the politico-military situation deteriorated, and in April 1983 a terrorist bomb destroyed the U.S. embassy. From August to October the U.S. force was flooded with terrorist attack warnings. </a:t>
            </a:r>
            <a:endParaRPr lang="en-US"/>
          </a:p>
          <a:p>
            <a:pPr>
              <a:spcBef>
                <a:spcPct val="60000"/>
              </a:spcBef>
            </a:pPr>
            <a:r>
              <a:rPr lang="en-US">
                <a:cs typeface="Arial" charset="0"/>
              </a:rPr>
              <a:t>On 23 October 1983, witnesses reported seeing a large yellow Mercedes-Benz truck traveling at a speed reportedly in excess of 35 miles per hour moving from the parking lot south of the headquarters building through the barbed wire and concertina fencing, into the main entrance of the building, where it blew up at approximately 6:22 a.m. The truck penetrated the perimeter barbed wire and concertina obstacle, passed between guard positions six and seven without being engaged, entered an open gate, passed around one sewer pipe obstacle and between two others, flattened the sergeant-of-the guard booth, entered the interior of the lobby by passing through the main entrance, and exploded. The sentry at post seven heard the truck as it ran over the wire, then observed it and recognized that it was probably a vehicle bomb. He inserted a magazine into his M16, chambered a round, and took aim. He did not fire since by that time the truck had already penetrated the building. Both sentries realized that the truck carried a bomb and sought cover within their bunkers. One sentry reported seeing the top of the building explode vertically in a V shape. He then took cover inside his bunker for protection from the falling debris. The sergeant of the guard was at his position at the main entrance (south) of the building. He was alone at his post and was facing inward (north) toward the lobby when he heard noises to his rear, including a rapidly revving engine. He turned and realized the driver’s intentions and ran from his post toward the rear entrance (north) yelling repeatedly, "Hit the deck." He glanced over his shoulder as the truck continued toward the front entrance. He saw the truck breach the entrance and run over his post and come to a halt in the center of the lobby. There was an interval of one or two seconds between the truck’s halt and the detonation. </a:t>
            </a:r>
          </a:p>
          <a:p>
            <a:pPr>
              <a:spcBef>
                <a:spcPct val="60000"/>
              </a:spcBef>
            </a:pPr>
            <a:r>
              <a:rPr lang="en-US">
                <a:cs typeface="Arial" charset="0"/>
              </a:rPr>
              <a:t>The explosion created a crater measuring 39 feet by 29 feet 6 inches and 8 feet in depth, and analysis suggested that major damage to the headquarters and significant casualties would have resulted even if the terrorists had detonated the device on the roadway, some 330 feet from the building itself. </a:t>
            </a:r>
          </a:p>
          <a:p>
            <a:pPr>
              <a:spcBef>
                <a:spcPct val="60000"/>
              </a:spcBef>
            </a:pPr>
            <a:r>
              <a:rPr lang="en-US">
                <a:cs typeface="Arial" charset="0"/>
              </a:rPr>
              <a:t>This historical example demonstrates the principle of controlling access, being aware, and maintaining responsive rules of engagement and readiness posture. The concentration of U.S. troops in a building presented a lucrative target.  When this in a necessity, control of access and effective security measures are key when facing a terrorist threat.  Long-term high threat and high security posture can lead to laxness.  That is when discipline and alertness are needed the most.  Each individual plays an important role in maintaining unit security.  Following this attack, DoD has placed greater emphasis on the use of vehicle barriers, improved chain of command, and rules of engagement. </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CC885A-EBD7-48E5-823F-2CB5B2306E0F}" type="slidenum">
              <a:rPr lang="en-US"/>
              <a:pPr/>
              <a:t>93</a:t>
            </a:fld>
            <a:endParaRPr lang="en-US"/>
          </a:p>
        </p:txBody>
      </p:sp>
      <p:sp>
        <p:nvSpPr>
          <p:cNvPr id="545794" name="Rectangle 2"/>
          <p:cNvSpPr>
            <a:spLocks noChangeArrowheads="1" noTextEdit="1"/>
          </p:cNvSpPr>
          <p:nvPr>
            <p:ph type="sldImg"/>
          </p:nvPr>
        </p:nvSpPr>
        <p:spPr>
          <a:xfrm>
            <a:off x="1973263" y="387350"/>
            <a:ext cx="3195637" cy="2397125"/>
          </a:xfrm>
          <a:ln/>
        </p:spPr>
      </p:sp>
      <p:sp>
        <p:nvSpPr>
          <p:cNvPr id="545795" name="Rectangle 3"/>
          <p:cNvSpPr>
            <a:spLocks noGrp="1" noChangeArrowheads="1"/>
          </p:cNvSpPr>
          <p:nvPr>
            <p:ph type="body" idx="1"/>
          </p:nvPr>
        </p:nvSpPr>
        <p:spPr>
          <a:xfrm>
            <a:off x="311150" y="2784475"/>
            <a:ext cx="6286500" cy="5802313"/>
          </a:xfrm>
        </p:spPr>
        <p:txBody>
          <a:bodyPr/>
          <a:lstStyle/>
          <a:p>
            <a:pPr>
              <a:spcBef>
                <a:spcPct val="60000"/>
              </a:spcBef>
            </a:pPr>
            <a:r>
              <a:rPr lang="en-US">
                <a:cs typeface="Arial" charset="0"/>
              </a:rPr>
              <a:t>On 17 December 1981, terrorists of the Italian Red Brigades kidnapped U.S. Army Brigadier General James Dozier from his residence in Verona, Italy. They opposed Italian membership in NATO, so they targeted senior U.S. military officers in order to embarrass Italian law authorities and lead to an overthrow of the Italian government. At the time of the incident, Brigadier General Dozier was the Deputy Chief of Staff for Logistics and Administration for NATO’s Southern Command in Verona, Italy. </a:t>
            </a:r>
          </a:p>
          <a:p>
            <a:pPr>
              <a:spcBef>
                <a:spcPct val="60000"/>
              </a:spcBef>
            </a:pPr>
            <a:r>
              <a:rPr lang="en-US">
                <a:cs typeface="Arial" charset="0"/>
              </a:rPr>
              <a:t>BG Dozier’s residence was located in a multistory apartment building in Verona that had been used for seven years to house senior U.S. officers. The building had undergone a security inspection, but none of the recommendations had been put into effect. The only viable security system in the building, other than door locks on individual apartments, was a buzzer-and-intercom system at the main entrance. An armed Italian policeman served as BG Dozier’s driver, but there were no other security personnel assigned. </a:t>
            </a:r>
            <a:endParaRPr lang="en-US"/>
          </a:p>
          <a:p>
            <a:pPr>
              <a:spcBef>
                <a:spcPct val="60000"/>
              </a:spcBef>
            </a:pPr>
            <a:r>
              <a:rPr lang="en-US">
                <a:cs typeface="Arial" charset="0"/>
              </a:rPr>
              <a:t>The terrorists observed the residence for at least 30 days from various locations. They observed the apartment with binoculars from a position across the street. They also posed as young picnicking couples, with no children, in a small park located on the riverbank below the apartment. They also posed as young people standing at the bus stop, often looking up at the apartment and letting buses go by or taking a bus and returning to the same stop a short time later. The terrorists also penetrated the Doziers’ home to gather information about them and the layout of their apartment. A pair posing as utility meter readers made two visits to the residence. This was unusual, since meter readers normally worked alone in that area. On another occasion, a female believed to have been a terrorist visited the Dozier apartment under the guise of taking an opinion poll. Mrs. Dozier allowed the woman into the apartment. </a:t>
            </a:r>
          </a:p>
          <a:p>
            <a:pPr>
              <a:spcBef>
                <a:spcPct val="60000"/>
              </a:spcBef>
            </a:pPr>
            <a:r>
              <a:rPr lang="en-US">
                <a:cs typeface="Arial" charset="0"/>
              </a:rPr>
              <a:t>On the day of the kidnapping, four terrorists (three men and a woman) parked behind the building in a rented blue van. Two men wearing white coveralls and carrying tool bags entered the building and rang the buzzer on the Dozier apartment. The terrorists told Dozier that they were plumbers, and that hey wanted to check his apartment for leaks. Dozier ignored two warning signs. Normally, visitors ring the downstairs doorbell for entry before ringing at the apartment door. Also, the landlord had not informed Dozier about the plumbers; however, Dozier knew that leaks were commonplace, so he let the two men in and led them to a utility room. At one point the General turned his back on the terrorists and the men forcefully spun Dozier around and thrust the barrel of a weapon with a silencer into his face. At the same time, the other assailant grabbed Mrs. Dozier and held a pistol to her head. Dozier struggled with his attacker until he saw the gun held at his wife’s head; he then ceased struggling. The terrorists then handcuffed him, bound his feet, applied a gag and a blindfold, and placed him in a padded trunk brought up by a third terrorist. Dozier was taken to the van and transported to an apartment in Padua, Italy. </a:t>
            </a:r>
          </a:p>
          <a:p>
            <a:pPr>
              <a:spcBef>
                <a:spcPct val="60000"/>
              </a:spcBef>
            </a:pPr>
            <a:r>
              <a:rPr lang="en-US">
                <a:cs typeface="Arial" charset="0"/>
              </a:rPr>
              <a:t>This historical example demonstrates the principles of being anonymous, being aware, controlling access and being unpredictable.  Terrorists decided BG Dozier was a desirable target because he was a senior U.S. officer.  Dozier lived in a building commonly known for housing high-ranking military officials.  General Dozier also had routines that made it easier to plan an attack. The terrorists considered three other U.S. generals but chose Dozier because his personal security was less rigorous.  After studying his routines for a month, they were confident they could successfully kidnap him.  On the day of attack, Dozier gave terrorists access to his apartment.  You should be alert for unusual activities and individuals in your surroundings.  You should also have planned rules for controlling access to your residence by strangers. </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C52032-3A3A-49E1-BFAD-811EDB090BAC}" type="slidenum">
              <a:rPr lang="en-US"/>
              <a:pPr/>
              <a:t>94</a:t>
            </a:fld>
            <a:endParaRPr lang="en-US"/>
          </a:p>
        </p:txBody>
      </p:sp>
      <p:sp>
        <p:nvSpPr>
          <p:cNvPr id="547842" name="Rectangle 2"/>
          <p:cNvSpPr>
            <a:spLocks noChangeArrowheads="1" noTextEdit="1"/>
          </p:cNvSpPr>
          <p:nvPr>
            <p:ph type="sldImg"/>
          </p:nvPr>
        </p:nvSpPr>
        <p:spPr>
          <a:xfrm>
            <a:off x="1973263" y="387350"/>
            <a:ext cx="3195637" cy="2397125"/>
          </a:xfrm>
          <a:ln/>
        </p:spPr>
      </p:sp>
      <p:sp>
        <p:nvSpPr>
          <p:cNvPr id="547843" name="Rectangle 3"/>
          <p:cNvSpPr>
            <a:spLocks noGrp="1" noChangeArrowheads="1"/>
          </p:cNvSpPr>
          <p:nvPr>
            <p:ph type="body" idx="1"/>
          </p:nvPr>
        </p:nvSpPr>
        <p:spPr>
          <a:xfrm>
            <a:off x="311150" y="2784475"/>
            <a:ext cx="6286500" cy="5802313"/>
          </a:xfrm>
        </p:spPr>
        <p:txBody>
          <a:bodyPr/>
          <a:lstStyle/>
          <a:p>
            <a:pPr>
              <a:spcBef>
                <a:spcPct val="60000"/>
              </a:spcBef>
            </a:pPr>
            <a:r>
              <a:rPr lang="en-US">
                <a:cs typeface="Arial" charset="0"/>
              </a:rPr>
              <a:t>Terrorists of the Italian Red Brigades held U.S. Brigadier General James Dozier hostage in Padua, Italy. After seizing Dozier at his residence in Verona, the terrorists placed him in a padded trunk, put the trunk into a cardboard refrigerator box, and drove into Verona. They transferred the general to another vehicle and then traveled approximately 70 kilometers to Padua, east of Verona, where they took General Dozier to a multistory apartment building over a supermarket. Upon arriving there, the terrorists took Dozier up and down in an elevator to disorient him and placed him in a second-floor apartment in a 6-foot-square tent. An armed guard was posted on the other side of a partition in the tent with an alarm button in case the general tried to escape. Dozier was chained to a cot in the tent by his left hand and right leg with just enough slack to use a chemical toilet. To further isolate him, the terrorists forced him to listen to loud, hard rock music with headphones. He endured this for about a week until he was able to convince them to play some classical music at a lower volume. They also illuminated his tent with a 40-watt bulb 24 hours a day so that Dozier would become disoriented as to the date and time. </a:t>
            </a:r>
            <a:endParaRPr lang="en-US"/>
          </a:p>
          <a:p>
            <a:pPr>
              <a:spcBef>
                <a:spcPct val="60000"/>
              </a:spcBef>
            </a:pPr>
            <a:r>
              <a:rPr lang="en-US">
                <a:cs typeface="Arial" charset="0"/>
              </a:rPr>
              <a:t>The terrorists did not realize exactly who he was until they read a biographical sketch in the press. “Then,” the general said, “they became very excited.” While he was not beaten during his captivity, the general was interrogated no fewer than seven times.  Dozier maintained a dignified, professional demeanor and did not discuss political topics for fear he might antagonize his captors. </a:t>
            </a:r>
            <a:endParaRPr lang="en-US"/>
          </a:p>
          <a:p>
            <a:pPr>
              <a:spcBef>
                <a:spcPct val="60000"/>
              </a:spcBef>
            </a:pPr>
            <a:r>
              <a:rPr lang="en-US">
                <a:cs typeface="Arial" charset="0"/>
              </a:rPr>
              <a:t>Shortly before noon on the day of the assault, Italian police surrounded the area, and plainclothes officers quietly asked shoppers and others to leave the danger zone. When Dozier’s captors looked out on the supermarket parking lot, they observed several individuals getting out of vans carrying weapons. They assumed that these gunmen were other terrorists carrying out a robbery of the store below. Seconds later the door flew open and 10 policemen raided the apartment in an action that took only 90 seconds. Five terrorists were apprehended, and the general was released. </a:t>
            </a:r>
            <a:endParaRPr lang="en-US"/>
          </a:p>
          <a:p>
            <a:pPr>
              <a:spcBef>
                <a:spcPct val="60000"/>
              </a:spcBef>
            </a:pPr>
            <a:r>
              <a:rPr lang="en-US">
                <a:cs typeface="Arial" charset="0"/>
              </a:rPr>
              <a:t>During his 42 days in captivity, Dozier established a disciplined routine. "This was so they could anticipate what I'd do next,” Dozier noted, “and eventually they stopped watching me so closely. Also, I made a conscious attempt to get them to see me as a human being. I asked about Judy (Mrs. Dozier) and established a dialogue. Later, the Red Brigade captors were asked their impression of events to see if what I did worked. It had. They said that they saw me as a very disciplined person. They certainly saw me as a human being, not a piece of meat.” This fact may have saved his life. General Dozier states that the individual tasked to provide the majority of his security was under orders to kill Dozier if he tried to escape or in the event a rescue. This same individual was on guard when the general was rescued. During the struggle, he pointed his weapon at Dozier, with the apparent intent to carry out his orders. At the last moment he changed his mind and was detained by the police. </a:t>
            </a:r>
          </a:p>
          <a:p>
            <a:pPr>
              <a:spcBef>
                <a:spcPct val="60000"/>
              </a:spcBef>
            </a:pPr>
            <a:r>
              <a:rPr lang="en-US">
                <a:cs typeface="Arial" charset="0"/>
              </a:rPr>
              <a:t>This historical example illustrates the principle of planning.  If you are taken hostage, it is important to remain calm and plan ahead concerning what you are going to discuss with your captors and how you are going to act.  Red Brigade terrorists seized Brigadier General Dozier as a political symbol.  By acting in a disciplined manner, Dozier was able to win their trust, and they came to treat him more humanely.  He talked about his family, avoided political topics, and tried to adhere to a consistent routine. As a result, his captors respected him as a disciplined individual.  If you are taken hostage, try to remain oriented and sustain your morale.  Do not give your captors reason to harm you.  Be patient and maintain hope in your eventual rescue. </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2F38F8-BA2B-436C-9D80-7B19DCEA8833}" type="slidenum">
              <a:rPr lang="en-US"/>
              <a:pPr/>
              <a:t>95</a:t>
            </a:fld>
            <a:endParaRPr lang="en-US"/>
          </a:p>
        </p:txBody>
      </p:sp>
      <p:sp>
        <p:nvSpPr>
          <p:cNvPr id="549890" name="Rectangle 2"/>
          <p:cNvSpPr>
            <a:spLocks noChangeArrowheads="1" noTextEdit="1"/>
          </p:cNvSpPr>
          <p:nvPr>
            <p:ph type="sldImg"/>
          </p:nvPr>
        </p:nvSpPr>
        <p:spPr>
          <a:xfrm>
            <a:off x="1973263" y="387350"/>
            <a:ext cx="3195637" cy="2397125"/>
          </a:xfrm>
          <a:ln/>
        </p:spPr>
      </p:sp>
      <p:sp>
        <p:nvSpPr>
          <p:cNvPr id="549891" name="Rectangle 3"/>
          <p:cNvSpPr>
            <a:spLocks noGrp="1" noChangeArrowheads="1"/>
          </p:cNvSpPr>
          <p:nvPr>
            <p:ph type="body" idx="1"/>
          </p:nvPr>
        </p:nvSpPr>
        <p:spPr>
          <a:xfrm>
            <a:off x="311150" y="2784475"/>
            <a:ext cx="6286500" cy="5802313"/>
          </a:xfrm>
        </p:spPr>
        <p:txBody>
          <a:bodyPr/>
          <a:lstStyle/>
          <a:p>
            <a:r>
              <a:rPr lang="en-US">
                <a:cs typeface="Arial" charset="0"/>
              </a:rPr>
              <a:t>On 15 November 1983, terrorists riding a motorcycle overtook CAPT George Tsantes’ sedan and shot and killed him. The terrorist organization N-17 took credit for the attack. MSG James Judd was briefed on the attack, so when he saw the rear rider on a motorcycle pull a pistol in traffic, Judd drove across a median to escape. He was seriously injured, but his alertness and quick action probably saved his life. </a:t>
            </a:r>
            <a:endParaRPr lang="en-US"/>
          </a:p>
          <a:p>
            <a:r>
              <a:rPr lang="en-US">
                <a:cs typeface="Arial" charset="0"/>
              </a:rPr>
              <a:t>In early November 1983, left-wing newspapers stated that Tsantes was a CIA agent and further speculated that he may have been the agency’s Athens station chief. The U.S. embassy denied the report, but the damage had already been done. Every weekday at 7:00 a.m., Tsantes stepped into the rear seat of a black, U.S. embassy Plymouth sedan outside his home in Kifissia, Greece, a northern suburb of Athens, for a 30-minute ride to his office. On 15 November 1983, two men on a light-blue Vespa motor scooter shadowed Tsantes’ sedan in traffic. When Tsantes stopped for a traffic light, the scooter pulled up alongside and a gunman riding on the rear of the scooter fired seven shots from a .45-caliber pistol. Tsantes was killed instantly and his driver, 62-year-old Nikos Veloustsos, died later in the hospital. Several hours after the murder of Tsantes, a man called a local Greek newspaper and claimed responsibility for the act on behalf of the November 17th Organization (N-17). </a:t>
            </a:r>
          </a:p>
          <a:p>
            <a:endParaRPr lang="en-US">
              <a:cs typeface="Arial" charset="0"/>
            </a:endParaRPr>
          </a:p>
          <a:p>
            <a:r>
              <a:rPr lang="en-US">
                <a:cs typeface="Arial" charset="0"/>
              </a:rPr>
              <a:t>U.S. Army MSG James James Judd was a postal officer for the JUSMAGG in Athens and was well aware of the attack on Tsantes five months earlier. On 3 April 1984, Judd was transporting mail from the advisory group’s office in Athens to the U.S. Air Force base in Hellenikon. MSG Judd was stopped at a traffic light on Vouliagmeni Avenue in Athens at 4:30 p.m. when a red Honda motorcycle with two passengers approached his jeep from the left rear. Judd noticed that they stopped at the rear of his vehicle rather than continue on to the front of the line of traffic as he expected. He then saw the rear passenger on the motorcycle draw a pistol from his jacket. Recognizing the danger, he turned left across the median and swerved into the oncoming traffic. The gunman fired five shots through the rear window of his jeep; two rounds hit and seriously wounded Judd. Despite his wounds, he drove two miles to the Air Force base gate before collapsing. The N-17 claimed responsibility for the shooting, even though it was not successful, to protest the U.S. presence on four military bases in Greece. </a:t>
            </a:r>
          </a:p>
          <a:p>
            <a:endParaRPr lang="en-US">
              <a:cs typeface="Arial" charset="0"/>
            </a:endParaRPr>
          </a:p>
          <a:p>
            <a:r>
              <a:rPr lang="en-US">
                <a:cs typeface="Arial" charset="0"/>
              </a:rPr>
              <a:t>This historical example illustrates the principles of being aware and being unpredictable. Terrorists using “overrun” tactics shot CAPT Tsantes. MSG Judd learned from the loss of CAPT Tsantes and was alert to the threatening actions of a motorcyclist in Athens. Alertness can save lives. Routines such as departures times from a residence and routes of travel make terrorist planning easier. Try to learn from the experience and loss of other Service members. </a:t>
            </a:r>
            <a:endParaRPr lang="en-US"/>
          </a:p>
          <a:p>
            <a:endParaRPr 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3E856E-853F-4FB8-A89D-0F06F4A4AFCD}" type="slidenum">
              <a:rPr lang="en-US"/>
              <a:pPr/>
              <a:t>96</a:t>
            </a:fld>
            <a:endParaRPr lang="en-US"/>
          </a:p>
        </p:txBody>
      </p:sp>
      <p:sp>
        <p:nvSpPr>
          <p:cNvPr id="551938" name="Rectangle 2"/>
          <p:cNvSpPr>
            <a:spLocks noChangeArrowheads="1" noTextEdit="1"/>
          </p:cNvSpPr>
          <p:nvPr>
            <p:ph type="sldImg"/>
          </p:nvPr>
        </p:nvSpPr>
        <p:spPr>
          <a:xfrm>
            <a:off x="1973263" y="387350"/>
            <a:ext cx="3195637" cy="2397125"/>
          </a:xfrm>
          <a:ln/>
        </p:spPr>
      </p:sp>
      <p:sp>
        <p:nvSpPr>
          <p:cNvPr id="551939" name="Rectangle 3"/>
          <p:cNvSpPr>
            <a:spLocks noGrp="1" noChangeArrowheads="1"/>
          </p:cNvSpPr>
          <p:nvPr>
            <p:ph type="body" idx="1"/>
          </p:nvPr>
        </p:nvSpPr>
        <p:spPr>
          <a:xfrm>
            <a:off x="311150" y="2784475"/>
            <a:ext cx="6286500" cy="5802313"/>
          </a:xfrm>
        </p:spPr>
        <p:txBody>
          <a:bodyPr/>
          <a:lstStyle/>
          <a:p>
            <a:r>
              <a:rPr lang="en-US">
                <a:cs typeface="Arial" charset="0"/>
              </a:rPr>
              <a:t>On 12 October 2000, terrorists attacked the Arleigh Burke–class destroyer USS </a:t>
            </a:r>
            <a:r>
              <a:rPr lang="en-US" i="1">
                <a:cs typeface="Arial" charset="0"/>
              </a:rPr>
              <a:t>Cole</a:t>
            </a:r>
            <a:r>
              <a:rPr lang="en-US">
                <a:cs typeface="Arial" charset="0"/>
              </a:rPr>
              <a:t> (DDG 67) during refueling in Aden Harbor, Yemen. Two individuals maneuvered a 35-foot craft laden with explosives along the </a:t>
            </a:r>
            <a:r>
              <a:rPr lang="en-US" i="1">
                <a:cs typeface="Arial" charset="0"/>
              </a:rPr>
              <a:t>Cole</a:t>
            </a:r>
            <a:r>
              <a:rPr lang="en-US">
                <a:cs typeface="Arial" charset="0"/>
              </a:rPr>
              <a:t>’s port side, amidships, and detonated them. The blast ripped a 32- by 36-foot hole, killing 17 and injuring 42 crew members. The attackers showed no sign of hostile intent before the explosion, and crew members believed that the craft was involved in routine harbor activities. In fact, as the attackers maneuvered their craft alongside the USS </a:t>
            </a:r>
            <a:r>
              <a:rPr lang="en-US" i="1">
                <a:cs typeface="Arial" charset="0"/>
              </a:rPr>
              <a:t>Cole</a:t>
            </a:r>
            <a:r>
              <a:rPr lang="en-US">
                <a:cs typeface="Arial" charset="0"/>
              </a:rPr>
              <a:t>, they smiled and waved in a friendly manner. </a:t>
            </a:r>
            <a:endParaRPr lang="en-US"/>
          </a:p>
          <a:p>
            <a:r>
              <a:rPr lang="en-US">
                <a:cs typeface="Arial" charset="0"/>
              </a:rPr>
              <a:t>U.S. intelligence assessed Aden’s threat as “significant,” and the </a:t>
            </a:r>
            <a:r>
              <a:rPr lang="en-US" i="1">
                <a:cs typeface="Arial" charset="0"/>
              </a:rPr>
              <a:t>Cole</a:t>
            </a:r>
            <a:r>
              <a:rPr lang="en-US">
                <a:cs typeface="Arial" charset="0"/>
              </a:rPr>
              <a:t>’s crew implemented many measures to protect their ship. However, these measures were not sufficient. Better planning and coordination with host nation and U.S. authorities was needed. </a:t>
            </a:r>
            <a:endParaRPr lang="en-US"/>
          </a:p>
          <a:p>
            <a:r>
              <a:rPr lang="en-US">
                <a:cs typeface="Arial" charset="0"/>
              </a:rPr>
              <a:t>The terrorists attacked the USS </a:t>
            </a:r>
            <a:r>
              <a:rPr lang="en-US" i="1">
                <a:cs typeface="Arial" charset="0"/>
              </a:rPr>
              <a:t>Cole</a:t>
            </a:r>
            <a:r>
              <a:rPr lang="en-US">
                <a:cs typeface="Arial" charset="0"/>
              </a:rPr>
              <a:t> as a symbol of U.S. policy in the Middle East. In response, DoD has intensified efforts to enhance safety for ships in port activities. </a:t>
            </a:r>
            <a:endParaRPr lang="en-US"/>
          </a:p>
          <a:p>
            <a:r>
              <a:rPr lang="en-US">
                <a:cs typeface="Arial" charset="0"/>
              </a:rPr>
              <a:t>This historical example illustrates the principles of anticipating the unexpected attack, planning ahead, being aware and being a team player.  USS COLE crew responded to this attack with teamwork and saved the ship.  One should always plan ahead and understand what protective measures to take in response to the local threat.  Also, it is vital to understand and fully support unit security procedures and remain vigilant. Be alert to activities that could become a threat. </a:t>
            </a:r>
          </a:p>
          <a:p>
            <a:endParaRPr lang="en-US">
              <a:cs typeface="Arial"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D41980-33B8-4F33-81A0-4C202BCC3DA4}" type="slidenum">
              <a:rPr lang="en-US"/>
              <a:pPr/>
              <a:t>97</a:t>
            </a:fld>
            <a:endParaRPr lang="en-US"/>
          </a:p>
        </p:txBody>
      </p:sp>
      <p:sp>
        <p:nvSpPr>
          <p:cNvPr id="553986" name="Rectangle 2"/>
          <p:cNvSpPr>
            <a:spLocks noChangeArrowheads="1" noTextEdit="1"/>
          </p:cNvSpPr>
          <p:nvPr>
            <p:ph type="sldImg"/>
          </p:nvPr>
        </p:nvSpPr>
        <p:spPr>
          <a:xfrm>
            <a:off x="1973263" y="387350"/>
            <a:ext cx="3195637" cy="2397125"/>
          </a:xfrm>
          <a:ln/>
        </p:spPr>
      </p:sp>
      <p:sp>
        <p:nvSpPr>
          <p:cNvPr id="553987" name="Rectangle 3"/>
          <p:cNvSpPr>
            <a:spLocks noGrp="1" noChangeArrowheads="1"/>
          </p:cNvSpPr>
          <p:nvPr>
            <p:ph type="body" idx="1"/>
          </p:nvPr>
        </p:nvSpPr>
        <p:spPr>
          <a:xfrm>
            <a:off x="311150" y="2784475"/>
            <a:ext cx="6286500" cy="5802313"/>
          </a:xfrm>
        </p:spPr>
        <p:txBody>
          <a:bodyPr/>
          <a:lstStyle/>
          <a:p>
            <a:pPr>
              <a:spcBef>
                <a:spcPct val="60000"/>
              </a:spcBef>
            </a:pPr>
            <a:r>
              <a:rPr lang="en-US">
                <a:cs typeface="Arial" charset="0"/>
              </a:rPr>
              <a:t>At the height of the Cold War, West German terrorists of the Red Army Faction attempted to kill General Alexander Haig in an explosive ambush. The Red Army Faction had observed the general for about 30 days prior to the attack. Through this surveillance they learned that General Haig traveled in a three-car motorcade and varied among three possible routes to and from his office. On the morning of the explosion, one of the three routes was closed due to construction, which increased the probability that the terrorists would select the correct route for the ambush. The route used that morning was the one most often used. It was less congested and was also General Haig’s preferred route. One terrorist on a motorcycle waited at a major intersection to determine which route the motorcade would use and radioed advance warning to the ambush team. Another terrorist waited on a knoll 150 meters from the ambush site, a small, 50-foot bridge wired with explosives, ready to command detonate the charge. </a:t>
            </a:r>
            <a:endParaRPr lang="en-US"/>
          </a:p>
          <a:p>
            <a:pPr>
              <a:spcBef>
                <a:spcPct val="60000"/>
              </a:spcBef>
            </a:pPr>
            <a:r>
              <a:rPr lang="en-US">
                <a:cs typeface="Arial" charset="0"/>
              </a:rPr>
              <a:t>On the day of the attack, the motorcade consisted of a lead car carrying U.S. Army Criminal Investigation Division personnel, the general’s armored Mercedes, and an unarmored chase car with more security personnel. The lead car was about 200 meters in front of the general’s car, maintaining a speed of 30 miles per hour. Just as the general’s car passed over the bridge, the bomb exploded, inflicting only minor damage on the rear portion of Haig’s car. The momentum of the chase car, however, carried it into the blast, which lifted it up and blew it laterally. It came to rest 50 feet away. Haig’s driver accelerated to clear the area, but Haig instructed him to stop so that he could look after the welfare of the security personnel in the chase car. He started to exit his car but was persuaded by his aide to get back into the car and leave as fast as possible, since the aide correctly assessed that Haig was the primary target. </a:t>
            </a:r>
            <a:endParaRPr lang="en-US"/>
          </a:p>
          <a:p>
            <a:pPr>
              <a:spcBef>
                <a:spcPct val="60000"/>
              </a:spcBef>
            </a:pPr>
            <a:r>
              <a:rPr lang="en-US">
                <a:cs typeface="Arial" charset="0"/>
              </a:rPr>
              <a:t>The attack failed for several reasons. The terrorist setting off the charge had an obstructed view of the ambush area and misjudged the vehicle position. Also, Haig’s car was moving at a higher rate of speed than normal, changing a timing factor for the attack. Finally, the terrorists did not cover the ambush site with small arms fire. Had they done so, General Haig might have become a casualty when he left his car. </a:t>
            </a:r>
            <a:endParaRPr lang="en-US"/>
          </a:p>
          <a:p>
            <a:pPr>
              <a:spcBef>
                <a:spcPct val="60000"/>
              </a:spcBef>
            </a:pPr>
            <a:r>
              <a:rPr lang="en-US">
                <a:cs typeface="Arial" charset="0"/>
              </a:rPr>
              <a:t>Terrorist groups learn from their mistakes, as demonstrated in their attack on General Frederick Kroesen, Commander of U.S. Army–Europe on 15 December 1981. The Gudrun Ensslin Commando of the Red Army Faction monitored the General’s routine for several days  and developed a plan using ambush tactic similar to the attack on Haig but covered the target area with small arms fire in the event the general attempted to exit his vehicle. </a:t>
            </a:r>
          </a:p>
          <a:p>
            <a:pPr>
              <a:spcBef>
                <a:spcPct val="60000"/>
              </a:spcBef>
            </a:pPr>
            <a:r>
              <a:rPr lang="en-US">
                <a:cs typeface="Arial" charset="0"/>
              </a:rPr>
              <a:t>On the day of the, at  7:22 a.m, General Kroesen’s Mercedes and an unarmored chase car with security personnel arrived at a traffic light and stopped.  As the cars stopped, the terrorists fired two rounds from a Soviet RPG-7 and four rounds from a .223 caliber rifle. The first RPG-7 missed and detonated on the far side of the vehicle. The second round penetrated the trunk and detonated upon exit. The general sustained minor cuts on his neck. The driver froze with fear, and the aide struck the man to get him to start the car and leave the scene. The general later said his first impulse was to get out of the car..</a:t>
            </a:r>
          </a:p>
          <a:p>
            <a:pPr>
              <a:spcBef>
                <a:spcPct val="60000"/>
              </a:spcBef>
            </a:pPr>
            <a:r>
              <a:rPr lang="en-US">
                <a:cs typeface="Arial" charset="0"/>
              </a:rPr>
              <a:t>This historical example also demonstrates the principles of being unpredictable and being aware.  Vary your routines in many ways. Change the time of departure, the routes of travel, and even the rate of travel in your daily routines. Be alert for suspicious surveillance activities and report them to your unit security officer. Think through your best response in the event of an attack. The attacks demonstrated the importance of recognizing and properly responding to an attack. </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35F39A-57EB-4446-B067-01F4D3C40999}" type="slidenum">
              <a:rPr lang="en-US"/>
              <a:pPr/>
              <a:t>98</a:t>
            </a:fld>
            <a:endParaRPr lang="en-US"/>
          </a:p>
        </p:txBody>
      </p:sp>
      <p:sp>
        <p:nvSpPr>
          <p:cNvPr id="556034" name="Rectangle 2"/>
          <p:cNvSpPr>
            <a:spLocks noChangeArrowheads="1" noTextEdit="1"/>
          </p:cNvSpPr>
          <p:nvPr>
            <p:ph type="sldImg"/>
          </p:nvPr>
        </p:nvSpPr>
        <p:spPr>
          <a:ln/>
        </p:spPr>
      </p:sp>
      <p:sp>
        <p:nvSpPr>
          <p:cNvPr id="556035" name="Rectangle 3"/>
          <p:cNvSpPr>
            <a:spLocks noGrp="1" noChangeArrowheads="1"/>
          </p:cNvSpPr>
          <p:nvPr>
            <p:ph type="body" idx="1"/>
          </p:nvPr>
        </p:nvSpPr>
        <p:spPr/>
        <p:txBody>
          <a:bodyPr/>
          <a:lstStyle/>
          <a:p>
            <a:pPr>
              <a:spcBef>
                <a:spcPct val="60000"/>
              </a:spcBef>
            </a:pPr>
            <a:r>
              <a:rPr lang="en-US">
                <a:cs typeface="Times New Roman" pitchFamily="18" charset="0"/>
              </a:rPr>
              <a:t>At 8:45am on Tuesday, September 11, 2001, a hijacked passenger jet, American Airlines Flight 11 out of Boston, crashed into the north tower of the World Trade Center, tearing a gaping hole and setting it afire. At 9:03am a second hijacked airliner, United Airlines Flight 175 from Boston, crashed into the World Trade Center's south tower. At 9:43am American Airlines Flight 77 crashed into the Pentagon. Subsequently, both towers of the World Trade Center collapsed as burning jet fuel melted the buildings' steel girders. At 10:10am, United Airlines Flight 93, also hijacked, crashed in Somerset County, PA, after passengers struggled with the hijackers.</a:t>
            </a:r>
            <a:r>
              <a:rPr lang="en-US"/>
              <a:t> </a:t>
            </a:r>
          </a:p>
          <a:p>
            <a:pPr>
              <a:spcBef>
                <a:spcPct val="60000"/>
              </a:spcBef>
            </a:pPr>
            <a:r>
              <a:rPr lang="en-US">
                <a:cs typeface="Arial" charset="0"/>
              </a:rPr>
              <a:t>The September 11 attacks reflected meticulous planning by a global network of terror.  They also showed that all Americans must be on guard against terrorism, not just the military. </a:t>
            </a:r>
            <a:endParaRPr lang="en-US">
              <a:latin typeface="Arial Unicode MS" pitchFamily="34" charset="-128"/>
            </a:endParaRPr>
          </a:p>
          <a:p>
            <a:pPr>
              <a:spcBef>
                <a:spcPct val="60000"/>
              </a:spcBef>
            </a:pPr>
            <a:r>
              <a:rPr lang="en-US">
                <a:cs typeface="Arial" charset="0"/>
              </a:rPr>
              <a:t>Until now it was assumed that all hijackings would end in a landing and hostage standoff with negotiators. Previously, U.S. Service Members identified by terrorist hijackers were likely to be singled out for abuse or death. In that situation, it was smart to remain anonymous and passive. </a:t>
            </a:r>
            <a:endParaRPr lang="en-US">
              <a:latin typeface="Arial Unicode MS" pitchFamily="34" charset="-128"/>
            </a:endParaRPr>
          </a:p>
          <a:p>
            <a:pPr>
              <a:spcBef>
                <a:spcPct val="60000"/>
              </a:spcBef>
            </a:pPr>
            <a:r>
              <a:rPr lang="en-US">
                <a:cs typeface="Arial" charset="0"/>
              </a:rPr>
              <a:t>However, suicidal tactics now force all victims to make a critical decision. When faced with certain death, active resistance against suicidal terrorists may be the victims' best hope of survival and only chance to prevent devastating consequences of a successful terror attack. The courageous resistance of the passengers on Flight 93 probably prevented even more horrific consequences.  However, active resistance should only be taken after careful consideration of the events unfolding.  It is possible that there is a Federal Air Marshal on board in a better position to take control of events, and one should always try to determine what the plan of the terrorist is.  If it is a suicide hijacking, immediate action is not necessarily required – the hijackers will still require time to to re-route and fly the plane to its target, giving one time to analyze the situation.</a:t>
            </a:r>
          </a:p>
          <a:p>
            <a:pPr>
              <a:spcBef>
                <a:spcPct val="60000"/>
              </a:spcBef>
            </a:pPr>
            <a:endParaRPr lang="en-US">
              <a:cs typeface="Arial" charset="0"/>
            </a:endParaRPr>
          </a:p>
          <a:p>
            <a:pPr>
              <a:spcBef>
                <a:spcPct val="60000"/>
              </a:spcBef>
            </a:pPr>
            <a:r>
              <a:rPr lang="en-US">
                <a:cs typeface="Arial" charset="0"/>
              </a:rPr>
              <a:t>This historical example demonstrates the principles of being aware, planning and being a team player.  As said above it is always best to monitor the situation to determine what the terrorists’ intent.  Only after that is done, should one plan on a coarse of action that includes active resistance.  By waiting to see if there is a Federal Air Marshall on board you are also being a team player.</a:t>
            </a:r>
            <a:endParaRPr lang="en-US">
              <a:latin typeface="Arial Unicode MS" pitchFamily="34" charset="-128"/>
            </a:endParaRPr>
          </a:p>
          <a:p>
            <a:endParaRPr 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7DCDEC-36B5-4578-BC82-45D66B077CDF}" type="slidenum">
              <a:rPr lang="en-US"/>
              <a:pPr/>
              <a:t>99</a:t>
            </a:fld>
            <a:endParaRPr lang="en-US"/>
          </a:p>
        </p:txBody>
      </p:sp>
      <p:sp>
        <p:nvSpPr>
          <p:cNvPr id="558082" name="Rectangle 2"/>
          <p:cNvSpPr>
            <a:spLocks noChangeArrowheads="1" noTextEdit="1"/>
          </p:cNvSpPr>
          <p:nvPr>
            <p:ph type="sldImg"/>
          </p:nvPr>
        </p:nvSpPr>
        <p:spPr>
          <a:ln/>
        </p:spPr>
      </p:sp>
      <p:sp>
        <p:nvSpPr>
          <p:cNvPr id="558083" name="Rectangle 3"/>
          <p:cNvSpPr>
            <a:spLocks noGrp="1" noChangeArrowheads="1"/>
          </p:cNvSpPr>
          <p:nvPr>
            <p:ph type="body" idx="1"/>
          </p:nvPr>
        </p:nvSpPr>
        <p:spPr/>
        <p:txBody>
          <a:bodyPr/>
          <a:lstStyle/>
          <a:p>
            <a:r>
              <a:rPr lang="en-US">
                <a:cs typeface="Times New Roman" pitchFamily="18" charset="0"/>
              </a:rPr>
              <a:t>AT is everyone’s responsibility.  Right now, somewhere in the world, be assured that someone is plotting to do us great harm. Alert and trained individuals are key elements of AT, so take the time to develop a security-conscious attitude. Your safety and the safety of your loved ones may depend on it. Thank you. </a:t>
            </a:r>
          </a:p>
          <a:p>
            <a:r>
              <a:rPr lang="en-US">
                <a:cs typeface="Times New Roman" pitchFamily="18" charset="0"/>
              </a:rPr>
              <a:t> </a:t>
            </a:r>
          </a:p>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5275"/>
            <a:ext cx="2006600" cy="59245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6425" y="295275"/>
            <a:ext cx="5870575" cy="5924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04925" y="295275"/>
            <a:ext cx="6524625" cy="1143000"/>
          </a:xfrm>
        </p:spPr>
        <p:txBody>
          <a:bodyPr/>
          <a:lstStyle/>
          <a:p>
            <a:r>
              <a:rPr lang="en-US"/>
              <a:t>Click to edit Master title style</a:t>
            </a:r>
          </a:p>
        </p:txBody>
      </p:sp>
      <p:sp>
        <p:nvSpPr>
          <p:cNvPr id="3" name="ClipArt Placeholder 2"/>
          <p:cNvSpPr>
            <a:spLocks noGrp="1"/>
          </p:cNvSpPr>
          <p:nvPr>
            <p:ph type="clipArt" sz="half" idx="1"/>
          </p:nvPr>
        </p:nvSpPr>
        <p:spPr>
          <a:xfrm>
            <a:off x="606425" y="1724025"/>
            <a:ext cx="3938588" cy="4495800"/>
          </a:xfrm>
        </p:spPr>
        <p:txBody>
          <a:bodyPr/>
          <a:lstStyle/>
          <a:p>
            <a:endParaRPr lang="en-US"/>
          </a:p>
        </p:txBody>
      </p:sp>
      <p:sp>
        <p:nvSpPr>
          <p:cNvPr id="4" name="Text Placeholder 3"/>
          <p:cNvSpPr>
            <a:spLocks noGrp="1"/>
          </p:cNvSpPr>
          <p:nvPr>
            <p:ph type="body" sz="half" idx="2"/>
          </p:nvPr>
        </p:nvSpPr>
        <p:spPr>
          <a:xfrm>
            <a:off x="4697413" y="1724025"/>
            <a:ext cx="3938587"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6425" y="1724025"/>
            <a:ext cx="3938588"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97413" y="1724025"/>
            <a:ext cx="3938587"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04925" y="295275"/>
            <a:ext cx="6524625" cy="1143000"/>
          </a:xfrm>
          <a:prstGeom prst="rect">
            <a:avLst/>
          </a:prstGeom>
          <a:noFill/>
          <a:ln w="9525">
            <a:noFill/>
            <a:miter lim="800000"/>
            <a:headEnd/>
            <a:tailEnd/>
          </a:ln>
          <a:effectLst>
            <a:outerShdw dist="35921" dir="2700000" algn="ctr" rotWithShape="0">
              <a:srgbClr val="C0C0C0"/>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6425" y="1724025"/>
            <a:ext cx="8029575"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1410" name="Rectangle 386"/>
          <p:cNvSpPr>
            <a:spLocks noChangeArrowheads="1"/>
          </p:cNvSpPr>
          <p:nvPr/>
        </p:nvSpPr>
        <p:spPr bwMode="auto">
          <a:xfrm>
            <a:off x="8418513" y="6613525"/>
            <a:ext cx="725487" cy="244475"/>
          </a:xfrm>
          <a:prstGeom prst="rect">
            <a:avLst/>
          </a:prstGeom>
          <a:noFill/>
          <a:ln w="12700">
            <a:noFill/>
            <a:miter lim="800000"/>
            <a:headEnd/>
            <a:tailEnd/>
          </a:ln>
          <a:effectLst/>
        </p:spPr>
        <p:txBody>
          <a:bodyPr wrap="none">
            <a:spAutoFit/>
          </a:bodyPr>
          <a:lstStyle/>
          <a:p>
            <a:pPr algn="r" eaLnBrk="0" hangingPunct="0"/>
            <a:r>
              <a:rPr lang="en-US" sz="1000">
                <a:latin typeface="Arial" charset="0"/>
              </a:rPr>
              <a:t>Slide #</a:t>
            </a:r>
            <a:fld id="{54798402-B30E-4B5D-B5B2-33D11A9B5548}" type="slidenum">
              <a:rPr lang="en-US" sz="1000">
                <a:latin typeface="Arial" charset="0"/>
              </a:rPr>
              <a:pPr algn="r" eaLnBrk="0" hangingPunct="0"/>
              <a:t>‹#›</a:t>
            </a:fld>
            <a:endParaRPr lang="en-US" sz="1000">
              <a:latin typeface="Arial" charset="0"/>
            </a:endParaRPr>
          </a:p>
        </p:txBody>
      </p:sp>
      <p:sp>
        <p:nvSpPr>
          <p:cNvPr id="1417" name="Rectangle 393"/>
          <p:cNvSpPr>
            <a:spLocks noChangeArrowheads="1"/>
          </p:cNvSpPr>
          <p:nvPr userDrawn="1"/>
        </p:nvSpPr>
        <p:spPr bwMode="auto">
          <a:xfrm>
            <a:off x="488950" y="6613525"/>
            <a:ext cx="184150" cy="244475"/>
          </a:xfrm>
          <a:prstGeom prst="rect">
            <a:avLst/>
          </a:prstGeom>
          <a:noFill/>
          <a:ln w="12700">
            <a:noFill/>
            <a:miter lim="800000"/>
            <a:headEnd/>
            <a:tailEnd/>
          </a:ln>
          <a:effectLst/>
        </p:spPr>
        <p:txBody>
          <a:bodyPr wrap="none">
            <a:spAutoFit/>
          </a:bodyPr>
          <a:lstStyle/>
          <a:p>
            <a:pPr algn="ctr" eaLnBrk="0" hangingPunct="0"/>
            <a:endParaRPr lang="en-US" sz="1000">
              <a:latin typeface="Arial" charset="0"/>
            </a:endParaRPr>
          </a:p>
        </p:txBody>
      </p:sp>
      <p:pic>
        <p:nvPicPr>
          <p:cNvPr id="1420" name="Picture 396" descr="DOD"/>
          <p:cNvPicPr>
            <a:picLocks noChangeAspect="1" noChangeArrowheads="1"/>
          </p:cNvPicPr>
          <p:nvPr userDrawn="1"/>
        </p:nvPicPr>
        <p:blipFill>
          <a:blip r:embed="rId14"/>
          <a:srcRect/>
          <a:stretch>
            <a:fillRect/>
          </a:stretch>
        </p:blipFill>
        <p:spPr bwMode="auto">
          <a:xfrm>
            <a:off x="200025" y="247650"/>
            <a:ext cx="1047750" cy="1047750"/>
          </a:xfrm>
          <a:prstGeom prst="rect">
            <a:avLst/>
          </a:prstGeom>
          <a:noFill/>
        </p:spPr>
      </p:pic>
      <p:sp>
        <p:nvSpPr>
          <p:cNvPr id="1422" name="Line 398"/>
          <p:cNvSpPr>
            <a:spLocks noChangeShapeType="1"/>
          </p:cNvSpPr>
          <p:nvPr userDrawn="1"/>
        </p:nvSpPr>
        <p:spPr bwMode="auto">
          <a:xfrm>
            <a:off x="0" y="6553200"/>
            <a:ext cx="9144000" cy="0"/>
          </a:xfrm>
          <a:prstGeom prst="line">
            <a:avLst/>
          </a:prstGeom>
          <a:noFill/>
          <a:ln w="76200">
            <a:solidFill>
              <a:srgbClr val="990000"/>
            </a:solidFill>
            <a:round/>
            <a:headEnd/>
            <a:tailEnd/>
          </a:ln>
          <a:effectLst/>
        </p:spPr>
        <p:txBody>
          <a:bodyPr/>
          <a:lstStyle/>
          <a:p>
            <a:endParaRPr lang="en-US"/>
          </a:p>
        </p:txBody>
      </p:sp>
      <p:sp>
        <p:nvSpPr>
          <p:cNvPr id="1423" name="Line 399"/>
          <p:cNvSpPr>
            <a:spLocks noChangeShapeType="1"/>
          </p:cNvSpPr>
          <p:nvPr userDrawn="1"/>
        </p:nvSpPr>
        <p:spPr bwMode="auto">
          <a:xfrm>
            <a:off x="0" y="6553200"/>
            <a:ext cx="9144000" cy="0"/>
          </a:xfrm>
          <a:prstGeom prst="line">
            <a:avLst/>
          </a:prstGeom>
          <a:noFill/>
          <a:ln w="19050">
            <a:solidFill>
              <a:srgbClr val="FF0000"/>
            </a:solidFill>
            <a:round/>
            <a:headEnd/>
            <a:tailEnd/>
          </a:ln>
          <a:effectLst/>
        </p:spPr>
        <p:txBody>
          <a:bodyPr/>
          <a:lstStyle/>
          <a:p>
            <a:endParaRPr lang="en-US"/>
          </a:p>
        </p:txBody>
      </p:sp>
      <p:sp>
        <p:nvSpPr>
          <p:cNvPr id="1424" name="Rectangle 400"/>
          <p:cNvSpPr>
            <a:spLocks noChangeArrowheads="1"/>
          </p:cNvSpPr>
          <p:nvPr userDrawn="1"/>
        </p:nvSpPr>
        <p:spPr bwMode="auto">
          <a:xfrm>
            <a:off x="2624138" y="6380163"/>
            <a:ext cx="3894137" cy="336550"/>
          </a:xfrm>
          <a:prstGeom prst="rect">
            <a:avLst/>
          </a:prstGeom>
          <a:solidFill>
            <a:srgbClr val="3333CC"/>
          </a:solidFill>
          <a:ln w="12700">
            <a:noFill/>
            <a:miter lim="800000"/>
            <a:headEnd/>
            <a:tailEnd/>
          </a:ln>
          <a:effectLst/>
        </p:spPr>
        <p:txBody>
          <a:bodyPr wrap="none" lIns="182880" rIns="182880">
            <a:spAutoFit/>
          </a:bodyPr>
          <a:lstStyle/>
          <a:p>
            <a:pPr algn="ctr" eaLnBrk="0" hangingPunct="0"/>
            <a:r>
              <a:rPr lang="en-US" sz="1600" b="1" i="1">
                <a:solidFill>
                  <a:schemeClr val="bg1"/>
                </a:solidFill>
                <a:effectLst>
                  <a:outerShdw blurRad="38100" dist="38100" dir="2700000" algn="tl">
                    <a:srgbClr val="000000"/>
                  </a:outerShdw>
                </a:effectLst>
              </a:rPr>
              <a:t>Antiterrorism Level I Awareness Training</a:t>
            </a:r>
          </a:p>
        </p:txBody>
      </p:sp>
      <p:sp>
        <p:nvSpPr>
          <p:cNvPr id="1427" name="Line 403"/>
          <p:cNvSpPr>
            <a:spLocks noChangeShapeType="1"/>
          </p:cNvSpPr>
          <p:nvPr userDrawn="1"/>
        </p:nvSpPr>
        <p:spPr bwMode="auto">
          <a:xfrm>
            <a:off x="0" y="1514475"/>
            <a:ext cx="9144000" cy="0"/>
          </a:xfrm>
          <a:prstGeom prst="line">
            <a:avLst/>
          </a:prstGeom>
          <a:noFill/>
          <a:ln w="76200">
            <a:solidFill>
              <a:srgbClr val="990000"/>
            </a:solidFill>
            <a:round/>
            <a:headEnd/>
            <a:tailEnd/>
          </a:ln>
          <a:effectLst/>
        </p:spPr>
        <p:txBody>
          <a:bodyPr/>
          <a:lstStyle/>
          <a:p>
            <a:endParaRPr lang="en-US"/>
          </a:p>
        </p:txBody>
      </p:sp>
      <p:sp>
        <p:nvSpPr>
          <p:cNvPr id="1428" name="Line 404"/>
          <p:cNvSpPr>
            <a:spLocks noChangeShapeType="1"/>
          </p:cNvSpPr>
          <p:nvPr userDrawn="1"/>
        </p:nvSpPr>
        <p:spPr bwMode="auto">
          <a:xfrm>
            <a:off x="0" y="1514475"/>
            <a:ext cx="9144000" cy="0"/>
          </a:xfrm>
          <a:prstGeom prst="line">
            <a:avLst/>
          </a:prstGeom>
          <a:noFill/>
          <a:ln w="19050">
            <a:solidFill>
              <a:srgbClr val="FF0000"/>
            </a:solidFill>
            <a:round/>
            <a:headEnd/>
            <a:tailEnd/>
          </a:ln>
          <a:effectLst/>
        </p:spPr>
        <p:txBody>
          <a:bodyPr/>
          <a:lstStyle/>
          <a:p>
            <a:endParaRPr lang="en-US"/>
          </a:p>
        </p:txBody>
      </p:sp>
      <p:pic>
        <p:nvPicPr>
          <p:cNvPr id="1490" name="Picture 466" descr="theme bar"/>
          <p:cNvPicPr>
            <a:picLocks noChangeAspect="1" noChangeArrowheads="1"/>
          </p:cNvPicPr>
          <p:nvPr userDrawn="1"/>
        </p:nvPicPr>
        <p:blipFill>
          <a:blip r:embed="rId15"/>
          <a:srcRect/>
          <a:stretch>
            <a:fillRect/>
          </a:stretch>
        </p:blipFill>
        <p:spPr bwMode="auto">
          <a:xfrm>
            <a:off x="290513" y="1666875"/>
            <a:ext cx="873125" cy="4519613"/>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dissolve/>
  </p:transition>
  <p:txStyles>
    <p:titleStyle>
      <a:lvl1pPr algn="ctr" rtl="0" fontAlgn="base">
        <a:lnSpc>
          <a:spcPct val="95000"/>
        </a:lnSpc>
        <a:spcBef>
          <a:spcPct val="0"/>
        </a:spcBef>
        <a:spcAft>
          <a:spcPct val="0"/>
        </a:spcAft>
        <a:defRPr sz="3600" b="1">
          <a:solidFill>
            <a:schemeClr val="tx2"/>
          </a:solidFill>
          <a:latin typeface="+mj-lt"/>
          <a:ea typeface="+mj-ea"/>
          <a:cs typeface="+mj-cs"/>
        </a:defRPr>
      </a:lvl1pPr>
      <a:lvl2pPr algn="ctr" rtl="0" fontAlgn="base">
        <a:lnSpc>
          <a:spcPct val="95000"/>
        </a:lnSpc>
        <a:spcBef>
          <a:spcPct val="0"/>
        </a:spcBef>
        <a:spcAft>
          <a:spcPct val="0"/>
        </a:spcAft>
        <a:defRPr sz="3600" b="1">
          <a:solidFill>
            <a:schemeClr val="tx2"/>
          </a:solidFill>
          <a:latin typeface="Arial" charset="0"/>
        </a:defRPr>
      </a:lvl2pPr>
      <a:lvl3pPr algn="ctr" rtl="0" fontAlgn="base">
        <a:lnSpc>
          <a:spcPct val="95000"/>
        </a:lnSpc>
        <a:spcBef>
          <a:spcPct val="0"/>
        </a:spcBef>
        <a:spcAft>
          <a:spcPct val="0"/>
        </a:spcAft>
        <a:defRPr sz="3600" b="1">
          <a:solidFill>
            <a:schemeClr val="tx2"/>
          </a:solidFill>
          <a:latin typeface="Arial" charset="0"/>
        </a:defRPr>
      </a:lvl3pPr>
      <a:lvl4pPr algn="ctr" rtl="0" fontAlgn="base">
        <a:lnSpc>
          <a:spcPct val="95000"/>
        </a:lnSpc>
        <a:spcBef>
          <a:spcPct val="0"/>
        </a:spcBef>
        <a:spcAft>
          <a:spcPct val="0"/>
        </a:spcAft>
        <a:defRPr sz="3600" b="1">
          <a:solidFill>
            <a:schemeClr val="tx2"/>
          </a:solidFill>
          <a:latin typeface="Arial" charset="0"/>
        </a:defRPr>
      </a:lvl4pPr>
      <a:lvl5pPr algn="ctr" rtl="0" fontAlgn="base">
        <a:lnSpc>
          <a:spcPct val="95000"/>
        </a:lnSpc>
        <a:spcBef>
          <a:spcPct val="0"/>
        </a:spcBef>
        <a:spcAft>
          <a:spcPct val="0"/>
        </a:spcAft>
        <a:defRPr sz="3600" b="1">
          <a:solidFill>
            <a:schemeClr val="tx2"/>
          </a:solidFill>
          <a:latin typeface="Arial" charset="0"/>
        </a:defRPr>
      </a:lvl5pPr>
      <a:lvl6pPr marL="457200" algn="ctr" rtl="0" fontAlgn="base">
        <a:lnSpc>
          <a:spcPct val="95000"/>
        </a:lnSpc>
        <a:spcBef>
          <a:spcPct val="0"/>
        </a:spcBef>
        <a:spcAft>
          <a:spcPct val="0"/>
        </a:spcAft>
        <a:defRPr sz="3600" b="1">
          <a:solidFill>
            <a:schemeClr val="tx2"/>
          </a:solidFill>
          <a:latin typeface="Arial" charset="0"/>
        </a:defRPr>
      </a:lvl6pPr>
      <a:lvl7pPr marL="914400" algn="ctr" rtl="0" fontAlgn="base">
        <a:lnSpc>
          <a:spcPct val="95000"/>
        </a:lnSpc>
        <a:spcBef>
          <a:spcPct val="0"/>
        </a:spcBef>
        <a:spcAft>
          <a:spcPct val="0"/>
        </a:spcAft>
        <a:defRPr sz="3600" b="1">
          <a:solidFill>
            <a:schemeClr val="tx2"/>
          </a:solidFill>
          <a:latin typeface="Arial" charset="0"/>
        </a:defRPr>
      </a:lvl7pPr>
      <a:lvl8pPr marL="1371600" algn="ctr" rtl="0" fontAlgn="base">
        <a:lnSpc>
          <a:spcPct val="95000"/>
        </a:lnSpc>
        <a:spcBef>
          <a:spcPct val="0"/>
        </a:spcBef>
        <a:spcAft>
          <a:spcPct val="0"/>
        </a:spcAft>
        <a:defRPr sz="3600" b="1">
          <a:solidFill>
            <a:schemeClr val="tx2"/>
          </a:solidFill>
          <a:latin typeface="Arial" charset="0"/>
        </a:defRPr>
      </a:lvl8pPr>
      <a:lvl9pPr marL="1828800" algn="ctr" rtl="0" fontAlgn="base">
        <a:lnSpc>
          <a:spcPct val="95000"/>
        </a:lnSpc>
        <a:spcBef>
          <a:spcPct val="0"/>
        </a:spcBef>
        <a:spcAft>
          <a:spcPct val="0"/>
        </a:spcAft>
        <a:defRPr sz="3600" b="1">
          <a:solidFill>
            <a:schemeClr val="tx2"/>
          </a:solidFill>
          <a:latin typeface="Arial" charset="0"/>
        </a:defRPr>
      </a:lvl9pPr>
    </p:titleStyle>
    <p:bodyStyle>
      <a:lvl1pPr marL="285750" indent="-285750" algn="l" rtl="0" fontAlgn="base">
        <a:lnSpc>
          <a:spcPct val="95000"/>
        </a:lnSpc>
        <a:spcBef>
          <a:spcPct val="35000"/>
        </a:spcBef>
        <a:spcAft>
          <a:spcPct val="0"/>
        </a:spcAft>
        <a:buClr>
          <a:srgbClr val="FF0000"/>
        </a:buClr>
        <a:buChar char="•"/>
        <a:defRPr sz="2800" b="1">
          <a:solidFill>
            <a:schemeClr val="tx1"/>
          </a:solidFill>
          <a:latin typeface="+mn-lt"/>
          <a:ea typeface="+mn-ea"/>
          <a:cs typeface="+mn-cs"/>
        </a:defRPr>
      </a:lvl1pPr>
      <a:lvl2pPr marL="685800" indent="-285750" algn="l" rtl="0" fontAlgn="base">
        <a:lnSpc>
          <a:spcPct val="95000"/>
        </a:lnSpc>
        <a:spcBef>
          <a:spcPct val="25000"/>
        </a:spcBef>
        <a:spcAft>
          <a:spcPct val="0"/>
        </a:spcAft>
        <a:buClr>
          <a:srgbClr val="FF0000"/>
        </a:buClr>
        <a:buChar char="–"/>
        <a:defRPr sz="2400" b="1">
          <a:solidFill>
            <a:schemeClr val="tx1"/>
          </a:solidFill>
          <a:latin typeface="+mn-lt"/>
        </a:defRPr>
      </a:lvl2pPr>
      <a:lvl3pPr marL="1085850" indent="-228600" algn="l" rtl="0" fontAlgn="base">
        <a:lnSpc>
          <a:spcPct val="95000"/>
        </a:lnSpc>
        <a:spcBef>
          <a:spcPct val="25000"/>
        </a:spcBef>
        <a:spcAft>
          <a:spcPct val="0"/>
        </a:spcAft>
        <a:buClr>
          <a:srgbClr val="FF0000"/>
        </a:buClr>
        <a:buChar char="•"/>
        <a:defRPr sz="2400" b="1">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Times New Roman" pitchFamily="18" charset="0"/>
        </a:defRPr>
      </a:lvl4pPr>
      <a:lvl5pPr marL="2057400" indent="-228600" algn="l" rtl="0" fontAlgn="base">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00.xml.rels><?xml version="1.0" encoding="UTF-8" standalone="yes"?>
<Relationships xmlns="http://schemas.openxmlformats.org/package/2006/relationships"><Relationship Id="rId3" Type="http://schemas.openxmlformats.org/officeDocument/2006/relationships/hyperlink" Target="http://at-awareness.org/" TargetMode="External"/><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video" Target="file:///C:\Documents%20and%20Settings\John%20Williamson\My%20Documents\ANSER\J-34\2002-Level%20I%20Phase%20II\Lvl%20I%20Brief%20from%20web%20site\Download%20-%20four%20versions\myers_intro_hi.mpeg" TargetMode="External"/><Relationship Id="rId5" Type="http://schemas.openxmlformats.org/officeDocument/2006/relationships/image" Target="../media/image6.jpe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5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slide" Target="slide98.xml"/></Relationships>
</file>

<file path=ppt/slides/_rels/slide8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92.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95.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96.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6.xml"/><Relationship Id="rId1" Type="http://schemas.openxmlformats.org/officeDocument/2006/relationships/video" Target="file:///C:\Documents%20and%20Settings\John%20Williamson\My%20Documents\ANSER\J-34\2002-Level%20I%20Phase%20II\Lvl%20I%20Brief%20from%20web%20site\Download%20-%20four%20versions\myers_ending.mpeg" TargetMode="External"/><Relationship Id="rId5" Type="http://schemas.openxmlformats.org/officeDocument/2006/relationships/image" Target="../media/image6.jpeg"/><Relationship Id="rId4" Type="http://schemas.openxmlformats.org/officeDocument/2006/relationships/image" Target="../media/image8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Rectangle 8"/>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pic>
        <p:nvPicPr>
          <p:cNvPr id="2053" name="Picture 5" descr="fp_header"/>
          <p:cNvPicPr>
            <a:picLocks noChangeAspect="1" noChangeArrowheads="1"/>
          </p:cNvPicPr>
          <p:nvPr/>
        </p:nvPicPr>
        <p:blipFill>
          <a:blip r:embed="rId3"/>
          <a:srcRect/>
          <a:stretch>
            <a:fillRect/>
          </a:stretch>
        </p:blipFill>
        <p:spPr bwMode="auto">
          <a:xfrm>
            <a:off x="0" y="0"/>
            <a:ext cx="9144000" cy="2157413"/>
          </a:xfrm>
          <a:prstGeom prst="rect">
            <a:avLst/>
          </a:prstGeom>
          <a:noFill/>
        </p:spPr>
      </p:pic>
      <p:pic>
        <p:nvPicPr>
          <p:cNvPr id="2054" name="Picture 6" descr="fp_left"/>
          <p:cNvPicPr>
            <a:picLocks noChangeAspect="1" noChangeArrowheads="1"/>
          </p:cNvPicPr>
          <p:nvPr/>
        </p:nvPicPr>
        <p:blipFill>
          <a:blip r:embed="rId4"/>
          <a:srcRect/>
          <a:stretch>
            <a:fillRect/>
          </a:stretch>
        </p:blipFill>
        <p:spPr bwMode="auto">
          <a:xfrm>
            <a:off x="0" y="2051050"/>
            <a:ext cx="2895600" cy="4102100"/>
          </a:xfrm>
          <a:prstGeom prst="rect">
            <a:avLst/>
          </a:prstGeom>
          <a:noFill/>
        </p:spPr>
      </p:pic>
      <p:sp>
        <p:nvSpPr>
          <p:cNvPr id="2050" name="Rectangle 2"/>
          <p:cNvSpPr>
            <a:spLocks noGrp="1" noChangeArrowheads="1"/>
          </p:cNvSpPr>
          <p:nvPr>
            <p:ph type="ctrTitle"/>
          </p:nvPr>
        </p:nvSpPr>
        <p:spPr>
          <a:xfrm>
            <a:off x="2320925" y="2557463"/>
            <a:ext cx="5873750" cy="3225800"/>
          </a:xfrm>
        </p:spPr>
        <p:txBody>
          <a:bodyPr wrap="none" anchor="t">
            <a:spAutoFit/>
          </a:bodyPr>
          <a:lstStyle/>
          <a:p>
            <a:r>
              <a:rPr lang="en-US"/>
              <a:t>Department of Defense </a:t>
            </a:r>
            <a:br>
              <a:rPr lang="en-US"/>
            </a:br>
            <a:r>
              <a:rPr lang="en-US"/>
              <a:t>Service Members Training</a:t>
            </a:r>
            <a:br>
              <a:rPr lang="en-US"/>
            </a:br>
            <a:r>
              <a:rPr lang="en-US"/>
              <a:t/>
            </a:r>
            <a:br>
              <a:rPr lang="en-US"/>
            </a:br>
            <a:r>
              <a:rPr lang="en-US"/>
              <a:t>OCONUS Version</a:t>
            </a:r>
            <a:br>
              <a:rPr lang="en-US"/>
            </a:br>
            <a:r>
              <a:rPr lang="en-US"/>
              <a:t/>
            </a:r>
            <a:br>
              <a:rPr lang="en-US"/>
            </a:br>
            <a:r>
              <a:rPr lang="en-US" i="1">
                <a:solidFill>
                  <a:schemeClr val="accent2"/>
                </a:solidFill>
              </a:rPr>
              <a:t>Introduction</a:t>
            </a: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6" name="Rectangle 10"/>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75778" name="Rectangle 2"/>
          <p:cNvSpPr>
            <a:spLocks noGrp="1" noChangeArrowheads="1"/>
          </p:cNvSpPr>
          <p:nvPr>
            <p:ph type="title"/>
          </p:nvPr>
        </p:nvSpPr>
        <p:spPr/>
        <p:txBody>
          <a:bodyPr/>
          <a:lstStyle/>
          <a:p>
            <a:r>
              <a:rPr lang="en-US"/>
              <a:t>Target Identification</a:t>
            </a:r>
          </a:p>
        </p:txBody>
      </p:sp>
      <p:pic>
        <p:nvPicPr>
          <p:cNvPr id="75781" name="Picture 5" descr="Threat ID"/>
          <p:cNvPicPr>
            <a:picLocks noChangeAspect="1" noChangeArrowheads="1"/>
          </p:cNvPicPr>
          <p:nvPr/>
        </p:nvPicPr>
        <p:blipFill>
          <a:blip r:embed="rId3"/>
          <a:srcRect/>
          <a:stretch>
            <a:fillRect/>
          </a:stretch>
        </p:blipFill>
        <p:spPr bwMode="auto">
          <a:xfrm>
            <a:off x="368300" y="1836738"/>
            <a:ext cx="8418513" cy="4044950"/>
          </a:xfrm>
          <a:prstGeom prst="rect">
            <a:avLst/>
          </a:prstGeom>
          <a:noFill/>
        </p:spPr>
      </p:pic>
      <p:sp>
        <p:nvSpPr>
          <p:cNvPr id="75785" name="Text Box 9"/>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pic>
        <p:nvPicPr>
          <p:cNvPr id="75787" name="Picture 11"/>
          <p:cNvPicPr>
            <a:picLocks noChangeAspect="1" noChangeArrowheads="1"/>
          </p:cNvPicPr>
          <p:nvPr/>
        </p:nvPicPr>
        <p:blipFill>
          <a:blip r:embed="rId4"/>
          <a:srcRect/>
          <a:stretch>
            <a:fillRect/>
          </a:stretch>
        </p:blipFill>
        <p:spPr bwMode="auto">
          <a:xfrm>
            <a:off x="598488" y="2262188"/>
            <a:ext cx="2522537" cy="2522537"/>
          </a:xfrm>
          <a:prstGeom prst="rect">
            <a:avLst/>
          </a:prstGeom>
          <a:noFill/>
        </p:spPr>
      </p:pic>
      <p:pic>
        <p:nvPicPr>
          <p:cNvPr id="75788" name="Picture 12"/>
          <p:cNvPicPr>
            <a:picLocks noChangeAspect="1" noChangeArrowheads="1"/>
          </p:cNvPicPr>
          <p:nvPr/>
        </p:nvPicPr>
        <p:blipFill>
          <a:blip r:embed="rId5"/>
          <a:srcRect/>
          <a:stretch>
            <a:fillRect/>
          </a:stretch>
        </p:blipFill>
        <p:spPr bwMode="auto">
          <a:xfrm>
            <a:off x="3371850" y="2266950"/>
            <a:ext cx="2505075" cy="2543175"/>
          </a:xfrm>
          <a:prstGeom prst="rect">
            <a:avLst/>
          </a:prstGeom>
          <a:noFill/>
        </p:spPr>
      </p:pic>
      <p:pic>
        <p:nvPicPr>
          <p:cNvPr id="75789" name="Picture 13"/>
          <p:cNvPicPr>
            <a:picLocks noChangeAspect="1" noChangeArrowheads="1"/>
          </p:cNvPicPr>
          <p:nvPr/>
        </p:nvPicPr>
        <p:blipFill>
          <a:blip r:embed="rId6"/>
          <a:srcRect/>
          <a:stretch>
            <a:fillRect/>
          </a:stretch>
        </p:blipFill>
        <p:spPr bwMode="auto">
          <a:xfrm>
            <a:off x="6110288" y="2263775"/>
            <a:ext cx="2486025" cy="2544763"/>
          </a:xfrm>
          <a:prstGeom prst="rect">
            <a:avLst/>
          </a:prstGeom>
          <a:noFill/>
        </p:spPr>
      </p:pic>
    </p:spTree>
  </p:cSld>
  <p:clrMapOvr>
    <a:masterClrMapping/>
  </p:clrMapOvr>
  <p:transition>
    <p:dissolv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559107" name="Rectangle 3"/>
          <p:cNvSpPr>
            <a:spLocks noGrp="1" noChangeArrowheads="1"/>
          </p:cNvSpPr>
          <p:nvPr>
            <p:ph type="title"/>
          </p:nvPr>
        </p:nvSpPr>
        <p:spPr/>
        <p:txBody>
          <a:bodyPr/>
          <a:lstStyle/>
          <a:p>
            <a:r>
              <a:rPr lang="en-US"/>
              <a:t>For More Information</a:t>
            </a:r>
          </a:p>
        </p:txBody>
      </p:sp>
      <p:sp>
        <p:nvSpPr>
          <p:cNvPr id="559108" name="Rectangle 4"/>
          <p:cNvSpPr>
            <a:spLocks noGrp="1" noChangeArrowheads="1"/>
          </p:cNvSpPr>
          <p:nvPr>
            <p:ph type="body" idx="1"/>
          </p:nvPr>
        </p:nvSpPr>
        <p:spPr>
          <a:xfrm>
            <a:off x="1000125" y="1724025"/>
            <a:ext cx="7242175" cy="4495800"/>
          </a:xfrm>
        </p:spPr>
        <p:txBody>
          <a:bodyPr/>
          <a:lstStyle/>
          <a:p>
            <a:pPr>
              <a:buClr>
                <a:schemeClr val="tx1"/>
              </a:buClr>
            </a:pPr>
            <a:r>
              <a:rPr lang="en-US" sz="3200">
                <a:solidFill>
                  <a:srgbClr val="D60093"/>
                </a:solidFill>
                <a:hlinkClick r:id="rId3"/>
              </a:rPr>
              <a:t>http://at-awareness.org</a:t>
            </a:r>
            <a:endParaRPr lang="en-US" sz="3200">
              <a:solidFill>
                <a:srgbClr val="D60093"/>
              </a:solidFill>
            </a:endParaRPr>
          </a:p>
          <a:p>
            <a:pPr lvl="1">
              <a:buClr>
                <a:schemeClr val="tx1"/>
              </a:buClr>
            </a:pPr>
            <a:r>
              <a:rPr lang="en-US" sz="2800"/>
              <a:t>DoD use only</a:t>
            </a:r>
          </a:p>
          <a:p>
            <a:pPr lvl="1">
              <a:buClr>
                <a:schemeClr val="tx1"/>
              </a:buClr>
            </a:pPr>
            <a:r>
              <a:rPr lang="en-US" sz="2800"/>
              <a:t>Access code word: </a:t>
            </a:r>
            <a:r>
              <a:rPr lang="en-US" sz="2800">
                <a:solidFill>
                  <a:schemeClr val="accent2"/>
                </a:solidFill>
              </a:rPr>
              <a:t>aware</a:t>
            </a:r>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528387" name="Rectangle 3"/>
          <p:cNvSpPr>
            <a:spLocks noGrp="1" noChangeArrowheads="1"/>
          </p:cNvSpPr>
          <p:nvPr>
            <p:ph type="title"/>
          </p:nvPr>
        </p:nvSpPr>
        <p:spPr/>
        <p:txBody>
          <a:bodyPr/>
          <a:lstStyle/>
          <a:p>
            <a:r>
              <a:rPr lang="en-US"/>
              <a:t>DOD Terrorism</a:t>
            </a:r>
            <a:br>
              <a:rPr lang="en-US"/>
            </a:br>
            <a:r>
              <a:rPr lang="en-US"/>
              <a:t>Threat Levels</a:t>
            </a:r>
          </a:p>
        </p:txBody>
      </p:sp>
      <p:sp>
        <p:nvSpPr>
          <p:cNvPr id="528388" name="AutoShape 4"/>
          <p:cNvSpPr>
            <a:spLocks noChangeArrowheads="1"/>
          </p:cNvSpPr>
          <p:nvPr/>
        </p:nvSpPr>
        <p:spPr bwMode="auto">
          <a:xfrm>
            <a:off x="3238500" y="2114550"/>
            <a:ext cx="355600" cy="3505200"/>
          </a:xfrm>
          <a:prstGeom prst="upArrow">
            <a:avLst>
              <a:gd name="adj1" fmla="val 42861"/>
              <a:gd name="adj2" fmla="val 166385"/>
            </a:avLst>
          </a:prstGeom>
          <a:gradFill rotWithShape="0">
            <a:gsLst>
              <a:gs pos="0">
                <a:srgbClr val="E00000"/>
              </a:gs>
              <a:gs pos="100000">
                <a:srgbClr val="009015"/>
              </a:gs>
            </a:gsLst>
            <a:lin ang="5400000" scaled="1"/>
          </a:gradFill>
          <a:ln w="9525">
            <a:solidFill>
              <a:schemeClr val="tx1"/>
            </a:solidFill>
            <a:miter lim="800000"/>
            <a:headEnd/>
            <a:tailEnd/>
          </a:ln>
          <a:effectLst/>
        </p:spPr>
        <p:txBody>
          <a:bodyPr wrap="none" anchor="ctr"/>
          <a:lstStyle/>
          <a:p>
            <a:endParaRPr lang="en-US"/>
          </a:p>
        </p:txBody>
      </p:sp>
      <p:sp>
        <p:nvSpPr>
          <p:cNvPr id="528389" name="Text Box 5"/>
          <p:cNvSpPr txBox="1">
            <a:spLocks noChangeArrowheads="1"/>
          </p:cNvSpPr>
          <p:nvPr/>
        </p:nvSpPr>
        <p:spPr bwMode="auto">
          <a:xfrm>
            <a:off x="3554413" y="3540125"/>
            <a:ext cx="1708150" cy="822325"/>
          </a:xfrm>
          <a:prstGeom prst="rect">
            <a:avLst/>
          </a:prstGeom>
          <a:noFill/>
          <a:ln w="9525">
            <a:noFill/>
            <a:miter lim="800000"/>
            <a:headEnd/>
            <a:tailEnd/>
          </a:ln>
          <a:effectLst/>
        </p:spPr>
        <p:txBody>
          <a:bodyPr wrap="none">
            <a:spAutoFit/>
          </a:bodyPr>
          <a:lstStyle/>
          <a:p>
            <a:pPr algn="ctr">
              <a:spcBef>
                <a:spcPct val="50000"/>
              </a:spcBef>
            </a:pPr>
            <a:r>
              <a:rPr lang="en-US" b="1">
                <a:latin typeface="Arial" charset="0"/>
              </a:rPr>
              <a:t>Increasing</a:t>
            </a:r>
            <a:br>
              <a:rPr lang="en-US" b="1">
                <a:latin typeface="Arial" charset="0"/>
              </a:rPr>
            </a:br>
            <a:r>
              <a:rPr lang="en-US" b="1">
                <a:latin typeface="Arial" charset="0"/>
              </a:rPr>
              <a:t>Threat</a:t>
            </a:r>
          </a:p>
        </p:txBody>
      </p:sp>
      <p:grpSp>
        <p:nvGrpSpPr>
          <p:cNvPr id="528390" name="Group 6"/>
          <p:cNvGrpSpPr>
            <a:grpSpLocks/>
          </p:cNvGrpSpPr>
          <p:nvPr/>
        </p:nvGrpSpPr>
        <p:grpSpPr bwMode="auto">
          <a:xfrm>
            <a:off x="749300" y="2114550"/>
            <a:ext cx="2209800" cy="3505200"/>
            <a:chOff x="472" y="1452"/>
            <a:chExt cx="1392" cy="2208"/>
          </a:xfrm>
        </p:grpSpPr>
        <p:sp>
          <p:nvSpPr>
            <p:cNvPr id="528391" name="Text Box 7"/>
            <p:cNvSpPr txBox="1">
              <a:spLocks noChangeArrowheads="1"/>
            </p:cNvSpPr>
            <p:nvPr/>
          </p:nvSpPr>
          <p:spPr bwMode="auto">
            <a:xfrm>
              <a:off x="472" y="3108"/>
              <a:ext cx="1392" cy="552"/>
            </a:xfrm>
            <a:prstGeom prst="rect">
              <a:avLst/>
            </a:prstGeom>
            <a:solidFill>
              <a:srgbClr val="009015"/>
            </a:solidFill>
            <a:ln w="9525">
              <a:solidFill>
                <a:schemeClr val="tx1"/>
              </a:solidFill>
              <a:miter lim="800000"/>
              <a:headEnd/>
              <a:tailEnd/>
            </a:ln>
            <a:effectLst/>
          </p:spPr>
          <p:txBody>
            <a:bodyPr wrap="none" anchor="ctr"/>
            <a:lstStyle/>
            <a:p>
              <a:pPr algn="ctr">
                <a:spcBef>
                  <a:spcPct val="50000"/>
                </a:spcBef>
              </a:pPr>
              <a:r>
                <a:rPr lang="en-US" sz="3200" b="1">
                  <a:solidFill>
                    <a:schemeClr val="bg1"/>
                  </a:solidFill>
                  <a:latin typeface="Arial" charset="0"/>
                </a:rPr>
                <a:t>Low</a:t>
              </a:r>
            </a:p>
          </p:txBody>
        </p:sp>
        <p:sp>
          <p:nvSpPr>
            <p:cNvPr id="528392" name="Text Box 8"/>
            <p:cNvSpPr txBox="1">
              <a:spLocks noChangeArrowheads="1"/>
            </p:cNvSpPr>
            <p:nvPr/>
          </p:nvSpPr>
          <p:spPr bwMode="auto">
            <a:xfrm>
              <a:off x="472" y="1452"/>
              <a:ext cx="1392" cy="552"/>
            </a:xfrm>
            <a:prstGeom prst="rect">
              <a:avLst/>
            </a:prstGeom>
            <a:solidFill>
              <a:srgbClr val="E00000"/>
            </a:solidFill>
            <a:ln w="9525">
              <a:solidFill>
                <a:schemeClr val="tx1"/>
              </a:solidFill>
              <a:miter lim="800000"/>
              <a:headEnd/>
              <a:tailEnd/>
            </a:ln>
            <a:effectLst/>
          </p:spPr>
          <p:txBody>
            <a:bodyPr wrap="none" anchor="ctr"/>
            <a:lstStyle/>
            <a:p>
              <a:pPr algn="ctr">
                <a:spcBef>
                  <a:spcPct val="50000"/>
                </a:spcBef>
              </a:pPr>
              <a:r>
                <a:rPr lang="en-US" sz="3200" b="1">
                  <a:solidFill>
                    <a:schemeClr val="bg1"/>
                  </a:solidFill>
                  <a:latin typeface="Arial" charset="0"/>
                </a:rPr>
                <a:t>High</a:t>
              </a:r>
            </a:p>
          </p:txBody>
        </p:sp>
        <p:sp>
          <p:nvSpPr>
            <p:cNvPr id="528393" name="Text Box 9"/>
            <p:cNvSpPr txBox="1">
              <a:spLocks noChangeArrowheads="1"/>
            </p:cNvSpPr>
            <p:nvPr/>
          </p:nvSpPr>
          <p:spPr bwMode="auto">
            <a:xfrm>
              <a:off x="472" y="2004"/>
              <a:ext cx="1392" cy="552"/>
            </a:xfrm>
            <a:prstGeom prst="rect">
              <a:avLst/>
            </a:prstGeom>
            <a:solidFill>
              <a:srgbClr val="DB7005"/>
            </a:solidFill>
            <a:ln w="9525">
              <a:solidFill>
                <a:schemeClr val="tx1"/>
              </a:solidFill>
              <a:miter lim="800000"/>
              <a:headEnd/>
              <a:tailEnd/>
            </a:ln>
            <a:effectLst/>
          </p:spPr>
          <p:txBody>
            <a:bodyPr wrap="none" anchor="ctr"/>
            <a:lstStyle/>
            <a:p>
              <a:pPr algn="ctr">
                <a:spcBef>
                  <a:spcPct val="50000"/>
                </a:spcBef>
              </a:pPr>
              <a:r>
                <a:rPr lang="en-US" sz="3200" b="1">
                  <a:solidFill>
                    <a:schemeClr val="bg1"/>
                  </a:solidFill>
                  <a:latin typeface="Arial" charset="0"/>
                </a:rPr>
                <a:t>Significant</a:t>
              </a:r>
            </a:p>
          </p:txBody>
        </p:sp>
        <p:sp>
          <p:nvSpPr>
            <p:cNvPr id="528394" name="Text Box 10"/>
            <p:cNvSpPr txBox="1">
              <a:spLocks noChangeArrowheads="1"/>
            </p:cNvSpPr>
            <p:nvPr/>
          </p:nvSpPr>
          <p:spPr bwMode="auto">
            <a:xfrm>
              <a:off x="472" y="2556"/>
              <a:ext cx="1392" cy="552"/>
            </a:xfrm>
            <a:prstGeom prst="rect">
              <a:avLst/>
            </a:prstGeom>
            <a:solidFill>
              <a:srgbClr val="969D0F"/>
            </a:solidFill>
            <a:ln w="9525">
              <a:solidFill>
                <a:schemeClr val="tx1"/>
              </a:solidFill>
              <a:miter lim="800000"/>
              <a:headEnd/>
              <a:tailEnd/>
            </a:ln>
            <a:effectLst/>
          </p:spPr>
          <p:txBody>
            <a:bodyPr wrap="none" anchor="ctr"/>
            <a:lstStyle/>
            <a:p>
              <a:pPr algn="ctr">
                <a:spcBef>
                  <a:spcPct val="50000"/>
                </a:spcBef>
              </a:pPr>
              <a:r>
                <a:rPr lang="en-US" sz="3200" b="1">
                  <a:solidFill>
                    <a:schemeClr val="bg1"/>
                  </a:solidFill>
                  <a:latin typeface="Arial" charset="0"/>
                </a:rPr>
                <a:t>Moderate</a:t>
              </a:r>
            </a:p>
          </p:txBody>
        </p:sp>
      </p:grpSp>
      <p:sp>
        <p:nvSpPr>
          <p:cNvPr id="528395" name="Text Box 11"/>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528396" name="Group 12"/>
          <p:cNvGrpSpPr>
            <a:grpSpLocks/>
          </p:cNvGrpSpPr>
          <p:nvPr/>
        </p:nvGrpSpPr>
        <p:grpSpPr bwMode="auto">
          <a:xfrm>
            <a:off x="5067300" y="1914525"/>
            <a:ext cx="4000500" cy="4087813"/>
            <a:chOff x="3192" y="1206"/>
            <a:chExt cx="2520" cy="2575"/>
          </a:xfrm>
        </p:grpSpPr>
        <p:sp>
          <p:nvSpPr>
            <p:cNvPr id="528397" name="Rectangle 13"/>
            <p:cNvSpPr>
              <a:spLocks noChangeArrowheads="1"/>
            </p:cNvSpPr>
            <p:nvPr/>
          </p:nvSpPr>
          <p:spPr bwMode="auto">
            <a:xfrm>
              <a:off x="3192" y="1206"/>
              <a:ext cx="2520" cy="2575"/>
            </a:xfrm>
            <a:prstGeom prst="rect">
              <a:avLst/>
            </a:prstGeom>
            <a:noFill/>
            <a:ln w="9525">
              <a:noFill/>
              <a:miter lim="800000"/>
              <a:headEnd/>
              <a:tailEnd/>
            </a:ln>
            <a:effectLst/>
          </p:spPr>
          <p:txBody>
            <a:bodyPr>
              <a:spAutoFit/>
            </a:bodyPr>
            <a:lstStyle/>
            <a:p>
              <a:pPr>
                <a:spcBef>
                  <a:spcPct val="30000"/>
                </a:spcBef>
              </a:pPr>
              <a:r>
                <a:rPr lang="en-US" sz="3200" b="1">
                  <a:latin typeface="Arial" charset="0"/>
                </a:rPr>
                <a:t>Consider a</a:t>
              </a:r>
              <a:br>
                <a:rPr lang="en-US" sz="3200" b="1">
                  <a:latin typeface="Arial" charset="0"/>
                </a:rPr>
              </a:br>
              <a:r>
                <a:rPr lang="en-US" sz="3200" b="1">
                  <a:latin typeface="Arial" charset="0"/>
                </a:rPr>
                <a:t>terrorist group’s</a:t>
              </a:r>
            </a:p>
            <a:p>
              <a:pPr>
                <a:spcBef>
                  <a:spcPct val="30000"/>
                </a:spcBef>
              </a:pPr>
              <a:endParaRPr lang="en-US" sz="3200" b="1">
                <a:latin typeface="Arial" charset="0"/>
              </a:endParaRPr>
            </a:p>
            <a:p>
              <a:pPr>
                <a:spcBef>
                  <a:spcPct val="30000"/>
                </a:spcBef>
              </a:pPr>
              <a:endParaRPr lang="en-US" sz="3200" b="1">
                <a:latin typeface="Arial" charset="0"/>
              </a:endParaRPr>
            </a:p>
            <a:p>
              <a:pPr>
                <a:spcBef>
                  <a:spcPct val="30000"/>
                </a:spcBef>
              </a:pPr>
              <a:endParaRPr lang="en-US" sz="3200" b="1">
                <a:latin typeface="Arial" charset="0"/>
              </a:endParaRPr>
            </a:p>
            <a:p>
              <a:pPr>
                <a:spcBef>
                  <a:spcPct val="30000"/>
                </a:spcBef>
              </a:pPr>
              <a:r>
                <a:rPr lang="en-US" sz="3200" b="1">
                  <a:latin typeface="Arial" charset="0"/>
                </a:rPr>
                <a:t>And the operating environment</a:t>
              </a:r>
            </a:p>
          </p:txBody>
        </p:sp>
        <p:sp>
          <p:nvSpPr>
            <p:cNvPr id="528398" name="Rectangle 14"/>
            <p:cNvSpPr>
              <a:spLocks noChangeArrowheads="1"/>
            </p:cNvSpPr>
            <p:nvPr/>
          </p:nvSpPr>
          <p:spPr bwMode="auto">
            <a:xfrm>
              <a:off x="3345" y="1909"/>
              <a:ext cx="2304" cy="1184"/>
            </a:xfrm>
            <a:prstGeom prst="rect">
              <a:avLst/>
            </a:prstGeom>
            <a:noFill/>
            <a:ln w="9525">
              <a:noFill/>
              <a:miter lim="800000"/>
              <a:headEnd/>
              <a:tailEnd/>
            </a:ln>
            <a:effectLst/>
          </p:spPr>
          <p:txBody>
            <a:bodyPr>
              <a:spAutoFit/>
            </a:bodyPr>
            <a:lstStyle/>
            <a:p>
              <a:pPr marL="225425" indent="-225425">
                <a:spcAft>
                  <a:spcPct val="25000"/>
                </a:spcAft>
                <a:buFontTx/>
                <a:buChar char="•"/>
              </a:pPr>
              <a:r>
                <a:rPr lang="en-US" sz="2600" b="1">
                  <a:latin typeface="Arial" charset="0"/>
                </a:rPr>
                <a:t>Operational capability</a:t>
              </a:r>
            </a:p>
            <a:p>
              <a:pPr marL="225425" indent="-225425">
                <a:spcAft>
                  <a:spcPct val="25000"/>
                </a:spcAft>
                <a:buFontTx/>
                <a:buChar char="•"/>
              </a:pPr>
              <a:r>
                <a:rPr lang="en-US" sz="2600" b="1">
                  <a:latin typeface="Arial" charset="0"/>
                </a:rPr>
                <a:t>Activities</a:t>
              </a:r>
            </a:p>
            <a:p>
              <a:pPr marL="225425" indent="-225425">
                <a:spcAft>
                  <a:spcPct val="25000"/>
                </a:spcAft>
                <a:buFontTx/>
                <a:buChar char="•"/>
              </a:pPr>
              <a:r>
                <a:rPr lang="en-US" sz="2600" b="1">
                  <a:latin typeface="Arial" charset="0"/>
                </a:rPr>
                <a:t>Intentions</a:t>
              </a:r>
            </a:p>
          </p:txBody>
        </p:sp>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28390"/>
                                        </p:tgtEl>
                                        <p:attrNameLst>
                                          <p:attrName>style.visibility</p:attrName>
                                        </p:attrNameLst>
                                      </p:cBhvr>
                                      <p:to>
                                        <p:strVal val="visible"/>
                                      </p:to>
                                    </p:set>
                                    <p:animEffect transition="in" filter="wipe(down)">
                                      <p:cBhvr>
                                        <p:cTn id="7" dur="500"/>
                                        <p:tgtEl>
                                          <p:spTgt spid="528390"/>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28388"/>
                                        </p:tgtEl>
                                        <p:attrNameLst>
                                          <p:attrName>style.visibility</p:attrName>
                                        </p:attrNameLst>
                                      </p:cBhvr>
                                      <p:to>
                                        <p:strVal val="visible"/>
                                      </p:to>
                                    </p:set>
                                    <p:animEffect transition="in" filter="wipe(down)">
                                      <p:cBhvr>
                                        <p:cTn id="11" dur="500"/>
                                        <p:tgtEl>
                                          <p:spTgt spid="528388"/>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528389"/>
                                        </p:tgtEl>
                                        <p:attrNameLst>
                                          <p:attrName>style.visibility</p:attrName>
                                        </p:attrNameLst>
                                      </p:cBhvr>
                                      <p:to>
                                        <p:strVal val="visible"/>
                                      </p:to>
                                    </p:set>
                                    <p:animEffect transition="in" filter="wipe(down)">
                                      <p:cBhvr>
                                        <p:cTn id="15" dur="500"/>
                                        <p:tgtEl>
                                          <p:spTgt spid="528389"/>
                                        </p:tgtEl>
                                      </p:cBhvr>
                                    </p:animEffect>
                                  </p:childTnLst>
                                </p:cTn>
                              </p:par>
                            </p:childTnLst>
                          </p:cTn>
                        </p:par>
                        <p:par>
                          <p:cTn id="16" fill="hold">
                            <p:stCondLst>
                              <p:cond delay="1500"/>
                            </p:stCondLst>
                            <p:childTnLst>
                              <p:par>
                                <p:cTn id="17" presetID="22" presetClass="entr" presetSubtype="1" fill="hold" nodeType="afterEffect">
                                  <p:stCondLst>
                                    <p:cond delay="500"/>
                                  </p:stCondLst>
                                  <p:childTnLst>
                                    <p:set>
                                      <p:cBhvr>
                                        <p:cTn id="18" dur="1" fill="hold">
                                          <p:stCondLst>
                                            <p:cond delay="0"/>
                                          </p:stCondLst>
                                        </p:cTn>
                                        <p:tgtEl>
                                          <p:spTgt spid="528396"/>
                                        </p:tgtEl>
                                        <p:attrNameLst>
                                          <p:attrName>style.visibility</p:attrName>
                                        </p:attrNameLst>
                                      </p:cBhvr>
                                      <p:to>
                                        <p:strVal val="visible"/>
                                      </p:to>
                                    </p:set>
                                    <p:animEffect transition="in" filter="wipe(up)">
                                      <p:cBhvr>
                                        <p:cTn id="19" dur="500"/>
                                        <p:tgtEl>
                                          <p:spTgt spid="528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388" grpId="0" animBg="1"/>
      <p:bldP spid="528389"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50" name="Rectangle 2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103426" name="Rectangle 2"/>
          <p:cNvSpPr>
            <a:spLocks noGrp="1" noChangeArrowheads="1"/>
          </p:cNvSpPr>
          <p:nvPr>
            <p:ph type="title"/>
          </p:nvPr>
        </p:nvSpPr>
        <p:spPr/>
        <p:txBody>
          <a:bodyPr/>
          <a:lstStyle/>
          <a:p>
            <a:r>
              <a:rPr lang="en-US"/>
              <a:t>Force Protection Conditions</a:t>
            </a:r>
          </a:p>
        </p:txBody>
      </p:sp>
      <p:sp>
        <p:nvSpPr>
          <p:cNvPr id="103436" name="Rectangle 12"/>
          <p:cNvSpPr>
            <a:spLocks noChangeArrowheads="1"/>
          </p:cNvSpPr>
          <p:nvPr/>
        </p:nvSpPr>
        <p:spPr bwMode="auto">
          <a:xfrm>
            <a:off x="441325" y="1733550"/>
            <a:ext cx="4130675" cy="1066800"/>
          </a:xfrm>
          <a:prstGeom prst="rect">
            <a:avLst/>
          </a:prstGeom>
          <a:noFill/>
          <a:ln w="9525">
            <a:noFill/>
            <a:miter lim="800000"/>
            <a:headEnd/>
            <a:tailEnd/>
          </a:ln>
          <a:effectLst/>
        </p:spPr>
        <p:txBody>
          <a:bodyPr wrap="none">
            <a:spAutoFit/>
          </a:bodyPr>
          <a:lstStyle/>
          <a:p>
            <a:pPr>
              <a:spcBef>
                <a:spcPct val="20000"/>
              </a:spcBef>
            </a:pPr>
            <a:r>
              <a:rPr lang="en-US" sz="3200" b="1">
                <a:latin typeface="Arial" charset="0"/>
              </a:rPr>
              <a:t>Sample</a:t>
            </a:r>
            <a:br>
              <a:rPr lang="en-US" sz="3200" b="1">
                <a:latin typeface="Arial" charset="0"/>
              </a:rPr>
            </a:br>
            <a:r>
              <a:rPr lang="en-US" sz="3200" b="1">
                <a:latin typeface="Arial" charset="0"/>
              </a:rPr>
              <a:t>protective measures</a:t>
            </a:r>
          </a:p>
        </p:txBody>
      </p:sp>
      <p:sp>
        <p:nvSpPr>
          <p:cNvPr id="103437" name="AutoShape 13"/>
          <p:cNvSpPr>
            <a:spLocks noChangeArrowheads="1"/>
          </p:cNvSpPr>
          <p:nvPr/>
        </p:nvSpPr>
        <p:spPr bwMode="auto">
          <a:xfrm>
            <a:off x="6130925" y="2133600"/>
            <a:ext cx="355600" cy="3686175"/>
          </a:xfrm>
          <a:prstGeom prst="upArrow">
            <a:avLst>
              <a:gd name="adj1" fmla="val 42861"/>
              <a:gd name="adj2" fmla="val 174975"/>
            </a:avLst>
          </a:prstGeom>
          <a:gradFill rotWithShape="0">
            <a:gsLst>
              <a:gs pos="0">
                <a:srgbClr val="E00000"/>
              </a:gs>
              <a:gs pos="100000">
                <a:srgbClr val="009015"/>
              </a:gs>
            </a:gsLst>
            <a:lin ang="5400000" scaled="1"/>
          </a:gradFill>
          <a:ln w="9525">
            <a:solidFill>
              <a:schemeClr val="tx1"/>
            </a:solidFill>
            <a:miter lim="800000"/>
            <a:headEnd/>
            <a:tailEnd/>
          </a:ln>
          <a:effectLst/>
        </p:spPr>
        <p:txBody>
          <a:bodyPr wrap="none" anchor="ctr"/>
          <a:lstStyle/>
          <a:p>
            <a:endParaRPr lang="en-US"/>
          </a:p>
        </p:txBody>
      </p:sp>
      <p:sp>
        <p:nvSpPr>
          <p:cNvPr id="103438" name="Text Box 14"/>
          <p:cNvSpPr txBox="1">
            <a:spLocks noChangeArrowheads="1"/>
          </p:cNvSpPr>
          <p:nvPr/>
        </p:nvSpPr>
        <p:spPr bwMode="auto">
          <a:xfrm>
            <a:off x="4433888" y="3608388"/>
            <a:ext cx="1708150" cy="822325"/>
          </a:xfrm>
          <a:prstGeom prst="rect">
            <a:avLst/>
          </a:prstGeom>
          <a:noFill/>
          <a:ln w="9525">
            <a:noFill/>
            <a:miter lim="800000"/>
            <a:headEnd/>
            <a:tailEnd/>
          </a:ln>
          <a:effectLst/>
        </p:spPr>
        <p:txBody>
          <a:bodyPr wrap="none">
            <a:spAutoFit/>
          </a:bodyPr>
          <a:lstStyle/>
          <a:p>
            <a:pPr algn="ctr">
              <a:spcBef>
                <a:spcPct val="50000"/>
              </a:spcBef>
            </a:pPr>
            <a:r>
              <a:rPr lang="en-US" b="1">
                <a:latin typeface="Arial" charset="0"/>
              </a:rPr>
              <a:t>Increasing</a:t>
            </a:r>
            <a:br>
              <a:rPr lang="en-US" b="1">
                <a:latin typeface="Arial" charset="0"/>
              </a:rPr>
            </a:br>
            <a:r>
              <a:rPr lang="en-US" b="1">
                <a:latin typeface="Arial" charset="0"/>
              </a:rPr>
              <a:t>Protection</a:t>
            </a:r>
          </a:p>
        </p:txBody>
      </p:sp>
      <p:grpSp>
        <p:nvGrpSpPr>
          <p:cNvPr id="103447" name="Group 23"/>
          <p:cNvGrpSpPr>
            <a:grpSpLocks/>
          </p:cNvGrpSpPr>
          <p:nvPr/>
        </p:nvGrpSpPr>
        <p:grpSpPr bwMode="auto">
          <a:xfrm>
            <a:off x="6680200" y="2133600"/>
            <a:ext cx="2209800" cy="3676650"/>
            <a:chOff x="4208" y="1344"/>
            <a:chExt cx="1392" cy="2316"/>
          </a:xfrm>
        </p:grpSpPr>
        <p:sp>
          <p:nvSpPr>
            <p:cNvPr id="103440" name="Text Box 16"/>
            <p:cNvSpPr txBox="1">
              <a:spLocks noChangeArrowheads="1"/>
            </p:cNvSpPr>
            <p:nvPr/>
          </p:nvSpPr>
          <p:spPr bwMode="auto">
            <a:xfrm>
              <a:off x="4208" y="3197"/>
              <a:ext cx="1392" cy="463"/>
            </a:xfrm>
            <a:prstGeom prst="rect">
              <a:avLst/>
            </a:prstGeom>
            <a:solidFill>
              <a:srgbClr val="009015"/>
            </a:solidFill>
            <a:ln w="9525">
              <a:solidFill>
                <a:schemeClr val="tx1"/>
              </a:solidFill>
              <a:miter lim="800000"/>
              <a:headEnd/>
              <a:tailEnd/>
            </a:ln>
            <a:effectLst/>
          </p:spPr>
          <p:txBody>
            <a:bodyPr wrap="none" anchor="ctr"/>
            <a:lstStyle/>
            <a:p>
              <a:pPr algn="ctr">
                <a:spcBef>
                  <a:spcPct val="50000"/>
                </a:spcBef>
              </a:pPr>
              <a:r>
                <a:rPr lang="en-US" sz="3600" b="1">
                  <a:solidFill>
                    <a:schemeClr val="bg1"/>
                  </a:solidFill>
                  <a:latin typeface="Arial" charset="0"/>
                </a:rPr>
                <a:t>Normal</a:t>
              </a:r>
            </a:p>
          </p:txBody>
        </p:sp>
        <p:sp>
          <p:nvSpPr>
            <p:cNvPr id="103441" name="Text Box 17"/>
            <p:cNvSpPr txBox="1">
              <a:spLocks noChangeArrowheads="1"/>
            </p:cNvSpPr>
            <p:nvPr/>
          </p:nvSpPr>
          <p:spPr bwMode="auto">
            <a:xfrm>
              <a:off x="4208" y="1807"/>
              <a:ext cx="1392" cy="463"/>
            </a:xfrm>
            <a:prstGeom prst="rect">
              <a:avLst/>
            </a:prstGeom>
            <a:solidFill>
              <a:srgbClr val="DB3805"/>
            </a:solidFill>
            <a:ln w="9525">
              <a:solidFill>
                <a:schemeClr val="tx1"/>
              </a:solidFill>
              <a:miter lim="800000"/>
              <a:headEnd/>
              <a:tailEnd/>
            </a:ln>
            <a:effectLst/>
          </p:spPr>
          <p:txBody>
            <a:bodyPr wrap="none" anchor="ctr"/>
            <a:lstStyle/>
            <a:p>
              <a:pPr algn="ctr">
                <a:spcBef>
                  <a:spcPct val="50000"/>
                </a:spcBef>
              </a:pPr>
              <a:r>
                <a:rPr lang="en-US" sz="3600" b="1">
                  <a:solidFill>
                    <a:schemeClr val="bg1"/>
                  </a:solidFill>
                  <a:latin typeface="Arial" charset="0"/>
                </a:rPr>
                <a:t>Charlie</a:t>
              </a:r>
            </a:p>
          </p:txBody>
        </p:sp>
        <p:sp>
          <p:nvSpPr>
            <p:cNvPr id="103442" name="Text Box 18"/>
            <p:cNvSpPr txBox="1">
              <a:spLocks noChangeArrowheads="1"/>
            </p:cNvSpPr>
            <p:nvPr/>
          </p:nvSpPr>
          <p:spPr bwMode="auto">
            <a:xfrm>
              <a:off x="4208" y="2270"/>
              <a:ext cx="1392" cy="464"/>
            </a:xfrm>
            <a:prstGeom prst="rect">
              <a:avLst/>
            </a:prstGeom>
            <a:solidFill>
              <a:srgbClr val="DB7005"/>
            </a:solidFill>
            <a:ln w="9525">
              <a:solidFill>
                <a:schemeClr val="tx1"/>
              </a:solidFill>
              <a:miter lim="800000"/>
              <a:headEnd/>
              <a:tailEnd/>
            </a:ln>
            <a:effectLst/>
          </p:spPr>
          <p:txBody>
            <a:bodyPr wrap="none" anchor="ctr"/>
            <a:lstStyle/>
            <a:p>
              <a:pPr algn="ctr">
                <a:spcBef>
                  <a:spcPct val="50000"/>
                </a:spcBef>
              </a:pPr>
              <a:r>
                <a:rPr lang="en-US" sz="3600" b="1">
                  <a:solidFill>
                    <a:schemeClr val="bg1"/>
                  </a:solidFill>
                  <a:latin typeface="Arial" charset="0"/>
                </a:rPr>
                <a:t>Bravo</a:t>
              </a:r>
            </a:p>
          </p:txBody>
        </p:sp>
        <p:sp>
          <p:nvSpPr>
            <p:cNvPr id="103443" name="Text Box 19"/>
            <p:cNvSpPr txBox="1">
              <a:spLocks noChangeArrowheads="1"/>
            </p:cNvSpPr>
            <p:nvPr/>
          </p:nvSpPr>
          <p:spPr bwMode="auto">
            <a:xfrm>
              <a:off x="4208" y="2734"/>
              <a:ext cx="1392" cy="463"/>
            </a:xfrm>
            <a:prstGeom prst="rect">
              <a:avLst/>
            </a:prstGeom>
            <a:solidFill>
              <a:srgbClr val="969D0F"/>
            </a:solidFill>
            <a:ln w="9525">
              <a:solidFill>
                <a:schemeClr val="tx1"/>
              </a:solidFill>
              <a:miter lim="800000"/>
              <a:headEnd/>
              <a:tailEnd/>
            </a:ln>
            <a:effectLst/>
          </p:spPr>
          <p:txBody>
            <a:bodyPr wrap="none" anchor="ctr"/>
            <a:lstStyle/>
            <a:p>
              <a:pPr algn="ctr">
                <a:spcBef>
                  <a:spcPct val="50000"/>
                </a:spcBef>
              </a:pPr>
              <a:r>
                <a:rPr lang="en-US" sz="3600" b="1">
                  <a:solidFill>
                    <a:schemeClr val="bg1"/>
                  </a:solidFill>
                  <a:latin typeface="Arial" charset="0"/>
                </a:rPr>
                <a:t>Alpha</a:t>
              </a:r>
            </a:p>
          </p:txBody>
        </p:sp>
        <p:sp>
          <p:nvSpPr>
            <p:cNvPr id="103444" name="Text Box 20"/>
            <p:cNvSpPr txBox="1">
              <a:spLocks noChangeArrowheads="1"/>
            </p:cNvSpPr>
            <p:nvPr/>
          </p:nvSpPr>
          <p:spPr bwMode="auto">
            <a:xfrm>
              <a:off x="4208" y="1344"/>
              <a:ext cx="1392" cy="463"/>
            </a:xfrm>
            <a:prstGeom prst="rect">
              <a:avLst/>
            </a:prstGeom>
            <a:solidFill>
              <a:srgbClr val="E00000"/>
            </a:solidFill>
            <a:ln w="9525">
              <a:solidFill>
                <a:schemeClr val="tx1"/>
              </a:solidFill>
              <a:miter lim="800000"/>
              <a:headEnd/>
              <a:tailEnd/>
            </a:ln>
            <a:effectLst/>
          </p:spPr>
          <p:txBody>
            <a:bodyPr wrap="none" anchor="ctr"/>
            <a:lstStyle/>
            <a:p>
              <a:pPr algn="ctr">
                <a:spcBef>
                  <a:spcPct val="50000"/>
                </a:spcBef>
              </a:pPr>
              <a:r>
                <a:rPr lang="en-US" sz="3600" b="1">
                  <a:solidFill>
                    <a:schemeClr val="bg1"/>
                  </a:solidFill>
                  <a:latin typeface="Arial" charset="0"/>
                </a:rPr>
                <a:t>Delta</a:t>
              </a:r>
            </a:p>
          </p:txBody>
        </p:sp>
      </p:grpSp>
      <p:sp>
        <p:nvSpPr>
          <p:cNvPr id="103448" name="Rectangle 24"/>
          <p:cNvSpPr>
            <a:spLocks noChangeArrowheads="1"/>
          </p:cNvSpPr>
          <p:nvPr/>
        </p:nvSpPr>
        <p:spPr bwMode="auto">
          <a:xfrm>
            <a:off x="488950" y="2867025"/>
            <a:ext cx="3794125" cy="3082925"/>
          </a:xfrm>
          <a:prstGeom prst="rect">
            <a:avLst/>
          </a:prstGeom>
          <a:noFill/>
          <a:ln w="9525">
            <a:noFill/>
            <a:miter lim="800000"/>
            <a:headEnd/>
            <a:tailEnd/>
          </a:ln>
          <a:effectLst/>
        </p:spPr>
        <p:txBody>
          <a:bodyPr wrap="none">
            <a:spAutoFit/>
          </a:bodyPr>
          <a:lstStyle/>
          <a:p>
            <a:pPr marL="285750" indent="-285750">
              <a:spcBef>
                <a:spcPct val="20000"/>
              </a:spcBef>
              <a:buClr>
                <a:schemeClr val="tx1"/>
              </a:buClr>
              <a:buFontTx/>
              <a:buChar char="•"/>
            </a:pPr>
            <a:r>
              <a:rPr lang="en-US" sz="2800" b="1">
                <a:latin typeface="Arial" charset="0"/>
              </a:rPr>
              <a:t>Gate guards</a:t>
            </a:r>
          </a:p>
          <a:p>
            <a:pPr marL="285750" indent="-285750">
              <a:spcBef>
                <a:spcPct val="20000"/>
              </a:spcBef>
              <a:buClr>
                <a:schemeClr val="tx1"/>
              </a:buClr>
              <a:buFontTx/>
              <a:buChar char="•"/>
            </a:pPr>
            <a:r>
              <a:rPr lang="en-US" sz="2800" b="1">
                <a:latin typeface="Arial" charset="0"/>
              </a:rPr>
              <a:t>Barriers</a:t>
            </a:r>
          </a:p>
          <a:p>
            <a:pPr marL="285750" indent="-285750">
              <a:spcBef>
                <a:spcPct val="20000"/>
              </a:spcBef>
              <a:buClr>
                <a:schemeClr val="tx1"/>
              </a:buClr>
              <a:buFontTx/>
              <a:buChar char="•"/>
            </a:pPr>
            <a:r>
              <a:rPr lang="en-US" sz="2800" b="1">
                <a:latin typeface="Arial" charset="0"/>
              </a:rPr>
              <a:t>ID checks</a:t>
            </a:r>
          </a:p>
          <a:p>
            <a:pPr marL="285750" indent="-285750">
              <a:spcBef>
                <a:spcPct val="20000"/>
              </a:spcBef>
              <a:buClr>
                <a:schemeClr val="tx1"/>
              </a:buClr>
              <a:buFontTx/>
              <a:buChar char="•"/>
            </a:pPr>
            <a:r>
              <a:rPr lang="en-US" sz="2800" b="1">
                <a:latin typeface="Arial" charset="0"/>
              </a:rPr>
              <a:t>Vehicle inspections</a:t>
            </a:r>
          </a:p>
          <a:p>
            <a:pPr marL="285750" indent="-285750">
              <a:spcBef>
                <a:spcPct val="20000"/>
              </a:spcBef>
              <a:buClr>
                <a:schemeClr val="tx1"/>
              </a:buClr>
              <a:buFontTx/>
              <a:buChar char="•"/>
            </a:pPr>
            <a:r>
              <a:rPr lang="en-US" sz="2800" b="1">
                <a:latin typeface="Arial" charset="0"/>
              </a:rPr>
              <a:t>Patrols</a:t>
            </a:r>
          </a:p>
          <a:p>
            <a:pPr marL="285750" indent="-285750">
              <a:spcBef>
                <a:spcPct val="20000"/>
              </a:spcBef>
              <a:buClr>
                <a:schemeClr val="tx1"/>
              </a:buClr>
              <a:buFontTx/>
              <a:buChar char="•"/>
            </a:pPr>
            <a:r>
              <a:rPr lang="en-US" sz="2800" b="1">
                <a:latin typeface="Arial" charset="0"/>
              </a:rPr>
              <a:t>Plan rehearsals</a:t>
            </a:r>
          </a:p>
        </p:txBody>
      </p:sp>
      <p:sp>
        <p:nvSpPr>
          <p:cNvPr id="103449" name="Text Box 2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3436"/>
                                        </p:tgtEl>
                                        <p:attrNameLst>
                                          <p:attrName>style.visibility</p:attrName>
                                        </p:attrNameLst>
                                      </p:cBhvr>
                                      <p:to>
                                        <p:strVal val="visible"/>
                                      </p:to>
                                    </p:set>
                                    <p:animEffect transition="in" filter="wipe(up)">
                                      <p:cBhvr>
                                        <p:cTn id="7" dur="500"/>
                                        <p:tgtEl>
                                          <p:spTgt spid="10343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03448"/>
                                        </p:tgtEl>
                                        <p:attrNameLst>
                                          <p:attrName>style.visibility</p:attrName>
                                        </p:attrNameLst>
                                      </p:cBhvr>
                                      <p:to>
                                        <p:strVal val="visible"/>
                                      </p:to>
                                    </p:set>
                                    <p:animEffect transition="in" filter="wipe(up)">
                                      <p:cBhvr>
                                        <p:cTn id="11" dur="500"/>
                                        <p:tgtEl>
                                          <p:spTgt spid="10344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03447"/>
                                        </p:tgtEl>
                                        <p:attrNameLst>
                                          <p:attrName>style.visibility</p:attrName>
                                        </p:attrNameLst>
                                      </p:cBhvr>
                                      <p:to>
                                        <p:strVal val="visible"/>
                                      </p:to>
                                    </p:set>
                                    <p:animEffect transition="in" filter="wipe(down)">
                                      <p:cBhvr>
                                        <p:cTn id="16" dur="500"/>
                                        <p:tgtEl>
                                          <p:spTgt spid="103447"/>
                                        </p:tgtEl>
                                      </p:cBhvr>
                                    </p:animEffect>
                                  </p:childTnLst>
                                </p:cTn>
                              </p:par>
                            </p:childTnLst>
                          </p:cTn>
                        </p:par>
                        <p:par>
                          <p:cTn id="17" fill="hold">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103437"/>
                                        </p:tgtEl>
                                        <p:attrNameLst>
                                          <p:attrName>style.visibility</p:attrName>
                                        </p:attrNameLst>
                                      </p:cBhvr>
                                      <p:to>
                                        <p:strVal val="visible"/>
                                      </p:to>
                                    </p:set>
                                    <p:animEffect transition="in" filter="wipe(down)">
                                      <p:cBhvr>
                                        <p:cTn id="20" dur="500"/>
                                        <p:tgtEl>
                                          <p:spTgt spid="103437"/>
                                        </p:tgtEl>
                                      </p:cBhvr>
                                    </p:animEffect>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103438"/>
                                        </p:tgtEl>
                                        <p:attrNameLst>
                                          <p:attrName>style.visibility</p:attrName>
                                        </p:attrNameLst>
                                      </p:cBhvr>
                                      <p:to>
                                        <p:strVal val="visible"/>
                                      </p:to>
                                    </p:set>
                                    <p:animEffect transition="in" filter="wipe(down)">
                                      <p:cBhvr>
                                        <p:cTn id="24" dur="500"/>
                                        <p:tgtEl>
                                          <p:spTgt spid="103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6" grpId="0" autoUpdateAnimBg="0"/>
      <p:bldP spid="103437" grpId="0" animBg="1"/>
      <p:bldP spid="103438" grpId="0" autoUpdateAnimBg="0"/>
      <p:bldP spid="10344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09603" name="Rectangle 3"/>
          <p:cNvSpPr>
            <a:spLocks noGrp="1" noChangeArrowheads="1"/>
          </p:cNvSpPr>
          <p:nvPr>
            <p:ph type="title"/>
          </p:nvPr>
        </p:nvSpPr>
        <p:spPr/>
        <p:txBody>
          <a:bodyPr/>
          <a:lstStyle/>
          <a:p>
            <a:r>
              <a:rPr lang="en-US"/>
              <a:t>FPCON Normal</a:t>
            </a:r>
          </a:p>
        </p:txBody>
      </p:sp>
      <p:sp>
        <p:nvSpPr>
          <p:cNvPr id="409604" name="Rectangle 4"/>
          <p:cNvSpPr>
            <a:spLocks noGrp="1" noChangeArrowheads="1"/>
          </p:cNvSpPr>
          <p:nvPr>
            <p:ph type="body" sz="half" idx="2"/>
          </p:nvPr>
        </p:nvSpPr>
        <p:spPr>
          <a:xfrm>
            <a:off x="222250" y="1739900"/>
            <a:ext cx="4343400" cy="3949700"/>
          </a:xfrm>
        </p:spPr>
        <p:txBody>
          <a:bodyPr/>
          <a:lstStyle/>
          <a:p>
            <a:pPr marL="342900" indent="-342900">
              <a:buClr>
                <a:schemeClr val="tx1"/>
              </a:buClr>
            </a:pPr>
            <a:r>
              <a:rPr lang="en-US" sz="2400">
                <a:cs typeface="Arial" charset="0"/>
              </a:rPr>
              <a:t>When there is a general global threat of possible terrorist activity, but it warrants only a </a:t>
            </a:r>
            <a:r>
              <a:rPr lang="en-US" sz="2400" i="1">
                <a:solidFill>
                  <a:srgbClr val="FF0000"/>
                </a:solidFill>
                <a:cs typeface="Arial" charset="0"/>
              </a:rPr>
              <a:t>routine security posture</a:t>
            </a:r>
          </a:p>
          <a:p>
            <a:pPr marL="742950" lvl="1">
              <a:buClr>
                <a:schemeClr val="tx1"/>
              </a:buClr>
            </a:pPr>
            <a:r>
              <a:rPr lang="en-US" sz="2000">
                <a:cs typeface="Arial" charset="0"/>
              </a:rPr>
              <a:t>A terrorist attack is always possible</a:t>
            </a:r>
          </a:p>
          <a:p>
            <a:pPr marL="742950" lvl="1">
              <a:buClr>
                <a:schemeClr val="tx1"/>
              </a:buClr>
            </a:pPr>
            <a:r>
              <a:rPr lang="en-US" sz="2000">
                <a:cs typeface="Arial" charset="0"/>
              </a:rPr>
              <a:t>Best information available offers no indication of probable attack</a:t>
            </a:r>
          </a:p>
        </p:txBody>
      </p:sp>
      <p:pic>
        <p:nvPicPr>
          <p:cNvPr id="409605" name="Picture 5" descr="pict_tc_alpha"/>
          <p:cNvPicPr>
            <a:picLocks noChangeAspect="1" noChangeArrowheads="1"/>
          </p:cNvPicPr>
          <p:nvPr>
            <p:ph type="clipArt" sz="half" idx="1"/>
          </p:nvPr>
        </p:nvPicPr>
        <p:blipFill>
          <a:blip r:embed="rId3"/>
          <a:srcRect/>
          <a:stretch>
            <a:fillRect/>
          </a:stretch>
        </p:blipFill>
        <p:spPr>
          <a:xfrm>
            <a:off x="4768850" y="1870075"/>
            <a:ext cx="3937000" cy="2628900"/>
          </a:xfrm>
          <a:noFill/>
          <a:ln/>
        </p:spPr>
      </p:pic>
      <p:sp>
        <p:nvSpPr>
          <p:cNvPr id="409606" name="Text Box 6"/>
          <p:cNvSpPr txBox="1">
            <a:spLocks noChangeArrowheads="1"/>
          </p:cNvSpPr>
          <p:nvPr/>
        </p:nvSpPr>
        <p:spPr bwMode="auto">
          <a:xfrm>
            <a:off x="5319713" y="4594225"/>
            <a:ext cx="2686050" cy="641350"/>
          </a:xfrm>
          <a:prstGeom prst="rect">
            <a:avLst/>
          </a:prstGeom>
          <a:noFill/>
          <a:ln w="9525">
            <a:noFill/>
            <a:miter lim="800000"/>
            <a:headEnd/>
            <a:tailEnd/>
          </a:ln>
          <a:effectLst/>
        </p:spPr>
        <p:txBody>
          <a:bodyPr wrap="none">
            <a:spAutoFit/>
          </a:bodyPr>
          <a:lstStyle/>
          <a:p>
            <a:pPr algn="ctr">
              <a:spcBef>
                <a:spcPct val="20000"/>
              </a:spcBef>
            </a:pPr>
            <a:r>
              <a:rPr lang="en-US" sz="1800" b="1">
                <a:latin typeface="Arial" charset="0"/>
                <a:cs typeface="Arial" charset="0"/>
              </a:rPr>
              <a:t>Expect to see a routine</a:t>
            </a:r>
            <a:br>
              <a:rPr lang="en-US" sz="1800" b="1">
                <a:latin typeface="Arial" charset="0"/>
                <a:cs typeface="Arial" charset="0"/>
              </a:rPr>
            </a:br>
            <a:r>
              <a:rPr lang="en-US" sz="1800" b="1">
                <a:latin typeface="Arial" charset="0"/>
                <a:cs typeface="Arial" charset="0"/>
              </a:rPr>
              <a:t>security posture</a:t>
            </a:r>
          </a:p>
        </p:txBody>
      </p:sp>
      <p:sp>
        <p:nvSpPr>
          <p:cNvPr id="409607" name="Text Box 7"/>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09606"/>
                                        </p:tgtEl>
                                        <p:attrNameLst>
                                          <p:attrName>style.visibility</p:attrName>
                                        </p:attrNameLst>
                                      </p:cBhvr>
                                      <p:to>
                                        <p:strVal val="visible"/>
                                      </p:to>
                                    </p:set>
                                    <p:animEffect transition="in" filter="wipe(up)">
                                      <p:cBhvr>
                                        <p:cTn id="7" dur="500"/>
                                        <p:tgtEl>
                                          <p:spTgt spid="409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6"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1650"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11651" name="Rectangle 3"/>
          <p:cNvSpPr>
            <a:spLocks noGrp="1" noChangeArrowheads="1"/>
          </p:cNvSpPr>
          <p:nvPr>
            <p:ph type="title"/>
          </p:nvPr>
        </p:nvSpPr>
        <p:spPr/>
        <p:txBody>
          <a:bodyPr/>
          <a:lstStyle/>
          <a:p>
            <a:r>
              <a:rPr lang="en-US"/>
              <a:t>FPCON Alpha</a:t>
            </a:r>
          </a:p>
        </p:txBody>
      </p:sp>
      <p:sp>
        <p:nvSpPr>
          <p:cNvPr id="411652" name="Rectangle 4"/>
          <p:cNvSpPr>
            <a:spLocks noGrp="1" noChangeArrowheads="1"/>
          </p:cNvSpPr>
          <p:nvPr>
            <p:ph type="body" sz="half" idx="2"/>
          </p:nvPr>
        </p:nvSpPr>
        <p:spPr>
          <a:xfrm>
            <a:off x="222250" y="1739900"/>
            <a:ext cx="4381500" cy="4424363"/>
          </a:xfrm>
        </p:spPr>
        <p:txBody>
          <a:bodyPr/>
          <a:lstStyle/>
          <a:p>
            <a:pPr>
              <a:buClr>
                <a:schemeClr val="tx1"/>
              </a:buClr>
            </a:pPr>
            <a:r>
              <a:rPr lang="en-US" sz="2400">
                <a:cs typeface="Arial" charset="0"/>
              </a:rPr>
              <a:t>When there is a general threat of </a:t>
            </a:r>
            <a:r>
              <a:rPr lang="en-US" sz="2400" i="1">
                <a:solidFill>
                  <a:srgbClr val="FF0000"/>
                </a:solidFill>
                <a:cs typeface="Arial" charset="0"/>
              </a:rPr>
              <a:t>possible terrorist activity</a:t>
            </a:r>
            <a:r>
              <a:rPr lang="en-US" sz="2400">
                <a:cs typeface="Arial" charset="0"/>
              </a:rPr>
              <a:t>, the nature and extent of which are </a:t>
            </a:r>
            <a:r>
              <a:rPr lang="en-US" sz="2400" i="1">
                <a:solidFill>
                  <a:srgbClr val="FF0000"/>
                </a:solidFill>
                <a:cs typeface="Arial" charset="0"/>
              </a:rPr>
              <a:t>unpredictable</a:t>
            </a:r>
            <a:r>
              <a:rPr lang="en-US" sz="2400">
                <a:cs typeface="Arial" charset="0"/>
              </a:rPr>
              <a:t>, against personnel and facilities</a:t>
            </a:r>
          </a:p>
          <a:p>
            <a:pPr lvl="1">
              <a:buClr>
                <a:schemeClr val="tx1"/>
              </a:buClr>
            </a:pPr>
            <a:r>
              <a:rPr lang="en-US" sz="2000">
                <a:cs typeface="Arial" charset="0"/>
              </a:rPr>
              <a:t>General conditions suggest possible violence</a:t>
            </a:r>
          </a:p>
          <a:p>
            <a:pPr lvl="1">
              <a:buClr>
                <a:schemeClr val="tx1"/>
              </a:buClr>
            </a:pPr>
            <a:r>
              <a:rPr lang="en-US" sz="2000">
                <a:cs typeface="Arial" charset="0"/>
              </a:rPr>
              <a:t>Nothing indicates that this installation is targeted</a:t>
            </a:r>
          </a:p>
          <a:p>
            <a:pPr lvl="1">
              <a:buClr>
                <a:schemeClr val="tx1"/>
              </a:buClr>
            </a:pPr>
            <a:r>
              <a:rPr lang="en-US" sz="2000">
                <a:cs typeface="Arial" charset="0"/>
              </a:rPr>
              <a:t>Must be capable of being maintained indefinitely</a:t>
            </a:r>
            <a:endParaRPr lang="en-US" sz="2000"/>
          </a:p>
        </p:txBody>
      </p:sp>
      <p:pic>
        <p:nvPicPr>
          <p:cNvPr id="411653" name="Picture 5" descr="pict_tc_bravo"/>
          <p:cNvPicPr>
            <a:picLocks noChangeAspect="1" noChangeArrowheads="1"/>
          </p:cNvPicPr>
          <p:nvPr>
            <p:ph type="clipArt" sz="half" idx="1"/>
          </p:nvPr>
        </p:nvPicPr>
        <p:blipFill>
          <a:blip r:embed="rId3"/>
          <a:srcRect/>
          <a:stretch>
            <a:fillRect/>
          </a:stretch>
        </p:blipFill>
        <p:spPr>
          <a:xfrm>
            <a:off x="4768850" y="1870075"/>
            <a:ext cx="3937000" cy="2671763"/>
          </a:xfrm>
          <a:noFill/>
          <a:ln/>
        </p:spPr>
      </p:pic>
      <p:sp>
        <p:nvSpPr>
          <p:cNvPr id="411654" name="Rectangle 6"/>
          <p:cNvSpPr>
            <a:spLocks noChangeArrowheads="1"/>
          </p:cNvSpPr>
          <p:nvPr/>
        </p:nvSpPr>
        <p:spPr bwMode="auto">
          <a:xfrm>
            <a:off x="4714875" y="4635500"/>
            <a:ext cx="4044950" cy="641350"/>
          </a:xfrm>
          <a:prstGeom prst="rect">
            <a:avLst/>
          </a:prstGeom>
          <a:noFill/>
          <a:ln w="9525">
            <a:noFill/>
            <a:miter lim="800000"/>
            <a:headEnd/>
            <a:tailEnd/>
          </a:ln>
          <a:effectLst/>
        </p:spPr>
        <p:txBody>
          <a:bodyPr wrap="none">
            <a:spAutoFit/>
          </a:bodyPr>
          <a:lstStyle/>
          <a:p>
            <a:pPr algn="ctr"/>
            <a:r>
              <a:rPr lang="en-US" sz="1800" b="1">
                <a:latin typeface="Arial" charset="0"/>
                <a:cs typeface="Arial" charset="0"/>
              </a:rPr>
              <a:t>Expect random vehicle checks and </a:t>
            </a:r>
          </a:p>
          <a:p>
            <a:pPr algn="ctr"/>
            <a:r>
              <a:rPr lang="en-US" sz="1800" b="1">
                <a:latin typeface="Arial" charset="0"/>
                <a:cs typeface="Arial" charset="0"/>
              </a:rPr>
              <a:t>increased crime prevention efforts</a:t>
            </a:r>
          </a:p>
        </p:txBody>
      </p:sp>
      <p:sp>
        <p:nvSpPr>
          <p:cNvPr id="411655" name="Text Box 7"/>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11654"/>
                                        </p:tgtEl>
                                        <p:attrNameLst>
                                          <p:attrName>style.visibility</p:attrName>
                                        </p:attrNameLst>
                                      </p:cBhvr>
                                      <p:to>
                                        <p:strVal val="visible"/>
                                      </p:to>
                                    </p:set>
                                    <p:animEffect transition="in" filter="wipe(up)">
                                      <p:cBhvr>
                                        <p:cTn id="7" dur="500"/>
                                        <p:tgtEl>
                                          <p:spTgt spid="411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654"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3698" name="Rectangle 2050"/>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13699" name="Rectangle 2051"/>
          <p:cNvSpPr>
            <a:spLocks noGrp="1" noChangeArrowheads="1"/>
          </p:cNvSpPr>
          <p:nvPr>
            <p:ph type="title"/>
          </p:nvPr>
        </p:nvSpPr>
        <p:spPr/>
        <p:txBody>
          <a:bodyPr/>
          <a:lstStyle/>
          <a:p>
            <a:r>
              <a:rPr lang="en-US"/>
              <a:t>FPCON Bravo</a:t>
            </a:r>
          </a:p>
        </p:txBody>
      </p:sp>
      <p:sp>
        <p:nvSpPr>
          <p:cNvPr id="413700" name="Rectangle 2052"/>
          <p:cNvSpPr>
            <a:spLocks noGrp="1" noChangeArrowheads="1"/>
          </p:cNvSpPr>
          <p:nvPr>
            <p:ph type="body" sz="half" idx="2"/>
          </p:nvPr>
        </p:nvSpPr>
        <p:spPr>
          <a:xfrm>
            <a:off x="222250" y="1739900"/>
            <a:ext cx="4321175" cy="4457700"/>
          </a:xfrm>
        </p:spPr>
        <p:txBody>
          <a:bodyPr/>
          <a:lstStyle/>
          <a:p>
            <a:pPr>
              <a:buClr>
                <a:schemeClr val="tx1"/>
              </a:buClr>
            </a:pPr>
            <a:r>
              <a:rPr lang="en-US" sz="2400">
                <a:cs typeface="Arial" charset="0"/>
              </a:rPr>
              <a:t>When an increased and more </a:t>
            </a:r>
            <a:r>
              <a:rPr lang="en-US" sz="2400" i="1">
                <a:solidFill>
                  <a:srgbClr val="FF0000"/>
                </a:solidFill>
                <a:cs typeface="Arial" charset="0"/>
              </a:rPr>
              <a:t>predictable terrorist threat activity</a:t>
            </a:r>
            <a:r>
              <a:rPr lang="en-US" sz="2400">
                <a:cs typeface="Arial" charset="0"/>
              </a:rPr>
              <a:t> exists</a:t>
            </a:r>
          </a:p>
          <a:p>
            <a:pPr lvl="1">
              <a:buClr>
                <a:schemeClr val="tx1"/>
              </a:buClr>
            </a:pPr>
            <a:r>
              <a:rPr lang="en-US" sz="2000">
                <a:cs typeface="Arial" charset="0"/>
              </a:rPr>
              <a:t>Specific information suggests probable violence</a:t>
            </a:r>
          </a:p>
          <a:p>
            <a:pPr lvl="1">
              <a:buClr>
                <a:schemeClr val="tx1"/>
              </a:buClr>
            </a:pPr>
            <a:r>
              <a:rPr lang="en-US" sz="2000">
                <a:cs typeface="Arial" charset="0"/>
              </a:rPr>
              <a:t>Nothing indicates that this installation is targeted</a:t>
            </a:r>
          </a:p>
          <a:p>
            <a:pPr lvl="1">
              <a:buClr>
                <a:schemeClr val="tx1"/>
              </a:buClr>
            </a:pPr>
            <a:r>
              <a:rPr lang="en-US" sz="2000">
                <a:cs typeface="Arial" charset="0"/>
              </a:rPr>
              <a:t>Extra precaution is appropriate to deter terrorist planning</a:t>
            </a:r>
          </a:p>
          <a:p>
            <a:pPr lvl="1">
              <a:buClr>
                <a:schemeClr val="tx1"/>
              </a:buClr>
            </a:pPr>
            <a:r>
              <a:rPr lang="en-US" sz="2000">
                <a:cs typeface="Arial" charset="0"/>
              </a:rPr>
              <a:t>Must be capable of being maintained for weeks without hardship</a:t>
            </a:r>
            <a:endParaRPr lang="en-US" sz="2000"/>
          </a:p>
        </p:txBody>
      </p:sp>
      <p:pic>
        <p:nvPicPr>
          <p:cNvPr id="413701" name="Picture 2053" descr="pict_tc_charlie"/>
          <p:cNvPicPr>
            <a:picLocks noChangeAspect="1" noChangeArrowheads="1"/>
          </p:cNvPicPr>
          <p:nvPr>
            <p:ph type="clipArt" sz="half" idx="1"/>
          </p:nvPr>
        </p:nvPicPr>
        <p:blipFill>
          <a:blip r:embed="rId3"/>
          <a:srcRect/>
          <a:stretch>
            <a:fillRect/>
          </a:stretch>
        </p:blipFill>
        <p:spPr>
          <a:xfrm>
            <a:off x="4768850" y="1870075"/>
            <a:ext cx="3937000" cy="2565400"/>
          </a:xfrm>
          <a:noFill/>
          <a:ln/>
        </p:spPr>
      </p:pic>
      <p:sp>
        <p:nvSpPr>
          <p:cNvPr id="413702" name="Rectangle 2054"/>
          <p:cNvSpPr>
            <a:spLocks noChangeArrowheads="1"/>
          </p:cNvSpPr>
          <p:nvPr/>
        </p:nvSpPr>
        <p:spPr bwMode="auto">
          <a:xfrm>
            <a:off x="4778375" y="4511675"/>
            <a:ext cx="3930650" cy="1190625"/>
          </a:xfrm>
          <a:prstGeom prst="rect">
            <a:avLst/>
          </a:prstGeom>
          <a:noFill/>
          <a:ln w="9525">
            <a:noFill/>
            <a:miter lim="800000"/>
            <a:headEnd/>
            <a:tailEnd/>
          </a:ln>
          <a:effectLst/>
        </p:spPr>
        <p:txBody>
          <a:bodyPr wrap="none">
            <a:spAutoFit/>
          </a:bodyPr>
          <a:lstStyle/>
          <a:p>
            <a:pPr algn="ctr"/>
            <a:r>
              <a:rPr lang="en-US" sz="1800" b="1">
                <a:latin typeface="Arial" charset="0"/>
                <a:cs typeface="Arial" charset="0"/>
              </a:rPr>
              <a:t>Expect to see closer inspection of</a:t>
            </a:r>
            <a:br>
              <a:rPr lang="en-US" sz="1800" b="1">
                <a:latin typeface="Arial" charset="0"/>
                <a:cs typeface="Arial" charset="0"/>
              </a:rPr>
            </a:br>
            <a:r>
              <a:rPr lang="en-US" sz="1800" b="1">
                <a:latin typeface="Arial" charset="0"/>
                <a:cs typeface="Arial" charset="0"/>
              </a:rPr>
              <a:t>vehicles and deliveries, ID checks,</a:t>
            </a:r>
          </a:p>
          <a:p>
            <a:pPr algn="ctr"/>
            <a:r>
              <a:rPr lang="en-US" sz="1800" b="1">
                <a:latin typeface="Arial" charset="0"/>
                <a:cs typeface="Arial" charset="0"/>
              </a:rPr>
              <a:t>and a greater presence of guards</a:t>
            </a:r>
          </a:p>
          <a:p>
            <a:pPr algn="ctr"/>
            <a:r>
              <a:rPr lang="en-US" sz="1800" b="1">
                <a:latin typeface="Arial" charset="0"/>
                <a:cs typeface="Arial" charset="0"/>
              </a:rPr>
              <a:t>on your installation</a:t>
            </a:r>
          </a:p>
        </p:txBody>
      </p:sp>
      <p:sp>
        <p:nvSpPr>
          <p:cNvPr id="413703" name="Text Box 205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13702"/>
                                        </p:tgtEl>
                                        <p:attrNameLst>
                                          <p:attrName>style.visibility</p:attrName>
                                        </p:attrNameLst>
                                      </p:cBhvr>
                                      <p:to>
                                        <p:strVal val="visible"/>
                                      </p:to>
                                    </p:set>
                                    <p:animEffect transition="in" filter="wipe(up)">
                                      <p:cBhvr>
                                        <p:cTn id="7" dur="500"/>
                                        <p:tgtEl>
                                          <p:spTgt spid="413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702"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5746" name="Rectangle 2050"/>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15747" name="Rectangle 2051"/>
          <p:cNvSpPr>
            <a:spLocks noGrp="1" noChangeArrowheads="1"/>
          </p:cNvSpPr>
          <p:nvPr>
            <p:ph type="title"/>
          </p:nvPr>
        </p:nvSpPr>
        <p:spPr/>
        <p:txBody>
          <a:bodyPr/>
          <a:lstStyle/>
          <a:p>
            <a:r>
              <a:rPr lang="en-US"/>
              <a:t>FPCON Charlie</a:t>
            </a:r>
          </a:p>
        </p:txBody>
      </p:sp>
      <p:sp>
        <p:nvSpPr>
          <p:cNvPr id="415748" name="Rectangle 2052"/>
          <p:cNvSpPr>
            <a:spLocks noGrp="1" noChangeArrowheads="1"/>
          </p:cNvSpPr>
          <p:nvPr>
            <p:ph type="body" sz="half" idx="2"/>
          </p:nvPr>
        </p:nvSpPr>
        <p:spPr>
          <a:xfrm>
            <a:off x="222250" y="1739900"/>
            <a:ext cx="4319588" cy="4592638"/>
          </a:xfrm>
        </p:spPr>
        <p:txBody>
          <a:bodyPr/>
          <a:lstStyle/>
          <a:p>
            <a:pPr>
              <a:buClr>
                <a:schemeClr val="tx1"/>
              </a:buClr>
            </a:pPr>
            <a:r>
              <a:rPr lang="en-US" sz="2000">
                <a:cs typeface="Arial" charset="0"/>
              </a:rPr>
              <a:t>When an incident occurs or when intelligence indicates that some form of </a:t>
            </a:r>
            <a:r>
              <a:rPr lang="en-US" sz="2000" i="1">
                <a:solidFill>
                  <a:srgbClr val="FF0000"/>
                </a:solidFill>
                <a:cs typeface="Arial" charset="0"/>
              </a:rPr>
              <a:t>terrorist targeting against personnel and facilities </a:t>
            </a:r>
            <a:r>
              <a:rPr lang="en-US" sz="2000" i="1">
                <a:cs typeface="Arial" charset="0"/>
              </a:rPr>
              <a:t>is imminent</a:t>
            </a:r>
            <a:endParaRPr lang="en-US" sz="2000">
              <a:cs typeface="Arial" charset="0"/>
            </a:endParaRPr>
          </a:p>
          <a:p>
            <a:pPr lvl="1">
              <a:buClr>
                <a:schemeClr val="tx1"/>
              </a:buClr>
            </a:pPr>
            <a:r>
              <a:rPr lang="en-US" sz="1800">
                <a:cs typeface="Arial" charset="0"/>
              </a:rPr>
              <a:t>Evidence of terrorist attack planning, such as terrorist surveillance or reports from local sources </a:t>
            </a:r>
          </a:p>
          <a:p>
            <a:pPr lvl="1">
              <a:buClr>
                <a:schemeClr val="tx1"/>
              </a:buClr>
            </a:pPr>
            <a:r>
              <a:rPr lang="en-US" sz="1800">
                <a:cs typeface="Arial" charset="0"/>
              </a:rPr>
              <a:t>Strong protective measures are required, but the unit must continue its regular mission activities</a:t>
            </a:r>
          </a:p>
          <a:p>
            <a:pPr lvl="1">
              <a:buClr>
                <a:schemeClr val="tx1"/>
              </a:buClr>
            </a:pPr>
            <a:r>
              <a:rPr lang="en-US" sz="1800"/>
              <a:t>Implemented for only a short period of time</a:t>
            </a:r>
          </a:p>
        </p:txBody>
      </p:sp>
      <p:pic>
        <p:nvPicPr>
          <p:cNvPr id="415749" name="Picture 2053" descr="pict_tc_vehinspection"/>
          <p:cNvPicPr>
            <a:picLocks noChangeAspect="1" noChangeArrowheads="1"/>
          </p:cNvPicPr>
          <p:nvPr>
            <p:ph type="clipArt" sz="half" idx="1"/>
          </p:nvPr>
        </p:nvPicPr>
        <p:blipFill>
          <a:blip r:embed="rId3"/>
          <a:srcRect/>
          <a:stretch>
            <a:fillRect/>
          </a:stretch>
        </p:blipFill>
        <p:spPr>
          <a:xfrm>
            <a:off x="4768850" y="1870075"/>
            <a:ext cx="3937000" cy="2565400"/>
          </a:xfrm>
          <a:noFill/>
          <a:ln/>
        </p:spPr>
      </p:pic>
      <p:sp>
        <p:nvSpPr>
          <p:cNvPr id="415750" name="Rectangle 2054"/>
          <p:cNvSpPr>
            <a:spLocks noChangeArrowheads="1"/>
          </p:cNvSpPr>
          <p:nvPr/>
        </p:nvSpPr>
        <p:spPr bwMode="auto">
          <a:xfrm>
            <a:off x="4699000" y="4502150"/>
            <a:ext cx="4057650" cy="1190625"/>
          </a:xfrm>
          <a:prstGeom prst="rect">
            <a:avLst/>
          </a:prstGeom>
          <a:noFill/>
          <a:ln w="9525">
            <a:noFill/>
            <a:miter lim="800000"/>
            <a:headEnd/>
            <a:tailEnd/>
          </a:ln>
          <a:effectLst/>
        </p:spPr>
        <p:txBody>
          <a:bodyPr wrap="none">
            <a:spAutoFit/>
          </a:bodyPr>
          <a:lstStyle/>
          <a:p>
            <a:pPr algn="ctr">
              <a:spcBef>
                <a:spcPct val="20000"/>
              </a:spcBef>
            </a:pPr>
            <a:r>
              <a:rPr lang="en-US" sz="1800" b="1">
                <a:latin typeface="Arial" charset="0"/>
                <a:cs typeface="Arial" charset="0"/>
              </a:rPr>
              <a:t>Expect rigorous efforts to inspect</a:t>
            </a:r>
            <a:br>
              <a:rPr lang="en-US" sz="1800" b="1">
                <a:latin typeface="Arial" charset="0"/>
                <a:cs typeface="Arial" charset="0"/>
              </a:rPr>
            </a:br>
            <a:r>
              <a:rPr lang="en-US" sz="1800" b="1">
                <a:latin typeface="Arial" charset="0"/>
                <a:cs typeface="Arial" charset="0"/>
              </a:rPr>
              <a:t>vehicles and facilities, and you may</a:t>
            </a:r>
            <a:br>
              <a:rPr lang="en-US" sz="1800" b="1">
                <a:latin typeface="Arial" charset="0"/>
                <a:cs typeface="Arial" charset="0"/>
              </a:rPr>
            </a:br>
            <a:r>
              <a:rPr lang="en-US" sz="1800" b="1">
                <a:latin typeface="Arial" charset="0"/>
                <a:cs typeface="Arial" charset="0"/>
              </a:rPr>
              <a:t>be required to participate in special</a:t>
            </a:r>
            <a:br>
              <a:rPr lang="en-US" sz="1800" b="1">
                <a:latin typeface="Arial" charset="0"/>
                <a:cs typeface="Arial" charset="0"/>
              </a:rPr>
            </a:br>
            <a:r>
              <a:rPr lang="en-US" sz="1800" b="1">
                <a:latin typeface="Arial" charset="0"/>
                <a:cs typeface="Arial" charset="0"/>
              </a:rPr>
              <a:t>guard duties</a:t>
            </a:r>
          </a:p>
        </p:txBody>
      </p:sp>
      <p:sp>
        <p:nvSpPr>
          <p:cNvPr id="415751" name="Text Box 205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15750"/>
                                        </p:tgtEl>
                                        <p:attrNameLst>
                                          <p:attrName>style.visibility</p:attrName>
                                        </p:attrNameLst>
                                      </p:cBhvr>
                                      <p:to>
                                        <p:strVal val="visible"/>
                                      </p:to>
                                    </p:set>
                                    <p:animEffect transition="in" filter="wipe(up)">
                                      <p:cBhvr>
                                        <p:cTn id="7" dur="500"/>
                                        <p:tgtEl>
                                          <p:spTgt spid="415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5750"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7794" name="Rectangle 2050"/>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17795" name="Rectangle 2051"/>
          <p:cNvSpPr>
            <a:spLocks noGrp="1" noChangeArrowheads="1"/>
          </p:cNvSpPr>
          <p:nvPr>
            <p:ph type="title"/>
          </p:nvPr>
        </p:nvSpPr>
        <p:spPr/>
        <p:txBody>
          <a:bodyPr/>
          <a:lstStyle/>
          <a:p>
            <a:r>
              <a:rPr lang="en-US"/>
              <a:t>FPCON Delta</a:t>
            </a:r>
          </a:p>
        </p:txBody>
      </p:sp>
      <p:sp>
        <p:nvSpPr>
          <p:cNvPr id="417796" name="Rectangle 2052"/>
          <p:cNvSpPr>
            <a:spLocks noGrp="1" noChangeArrowheads="1"/>
          </p:cNvSpPr>
          <p:nvPr>
            <p:ph type="body" sz="half" idx="2"/>
          </p:nvPr>
        </p:nvSpPr>
        <p:spPr>
          <a:xfrm>
            <a:off x="222250" y="1739900"/>
            <a:ext cx="4445000" cy="4621213"/>
          </a:xfrm>
        </p:spPr>
        <p:txBody>
          <a:bodyPr/>
          <a:lstStyle/>
          <a:p>
            <a:pPr>
              <a:buClr>
                <a:schemeClr val="tx1"/>
              </a:buClr>
            </a:pPr>
            <a:r>
              <a:rPr lang="en-US" sz="2000">
                <a:cs typeface="Arial" charset="0"/>
              </a:rPr>
              <a:t>When a terrorist attack has occurred or when intelligence indicates imminent </a:t>
            </a:r>
            <a:r>
              <a:rPr lang="en-US" sz="2000" i="1">
                <a:solidFill>
                  <a:srgbClr val="FF0000"/>
                </a:solidFill>
                <a:cs typeface="Arial" charset="0"/>
              </a:rPr>
              <a:t>terrorist action against a specific location</a:t>
            </a:r>
          </a:p>
          <a:p>
            <a:pPr lvl="1">
              <a:buClr>
                <a:schemeClr val="tx1"/>
              </a:buClr>
            </a:pPr>
            <a:r>
              <a:rPr lang="en-US" sz="1800">
                <a:cs typeface="Arial" charset="0"/>
              </a:rPr>
              <a:t>Normally, Force Protection Condition Delta is declared as a localized warning</a:t>
            </a:r>
          </a:p>
          <a:p>
            <a:pPr lvl="1">
              <a:buClr>
                <a:schemeClr val="tx1"/>
              </a:buClr>
            </a:pPr>
            <a:r>
              <a:rPr lang="en-US" sz="1800">
                <a:cs typeface="Arial" charset="0"/>
              </a:rPr>
              <a:t>The installation moves to a high state of alert, and commander implements mandatory security measures</a:t>
            </a:r>
          </a:p>
          <a:p>
            <a:pPr lvl="1">
              <a:buClr>
                <a:schemeClr val="tx1"/>
              </a:buClr>
            </a:pPr>
            <a:r>
              <a:rPr lang="en-US" sz="1800">
                <a:cs typeface="Arial" charset="0"/>
              </a:rPr>
              <a:t>Commanders encouraged to supplement mandatory security measures</a:t>
            </a:r>
          </a:p>
        </p:txBody>
      </p:sp>
      <p:pic>
        <p:nvPicPr>
          <p:cNvPr id="417797" name="Picture 2053" descr="pict_tc_delta"/>
          <p:cNvPicPr>
            <a:picLocks noChangeAspect="1" noChangeArrowheads="1"/>
          </p:cNvPicPr>
          <p:nvPr>
            <p:ph type="clipArt" sz="half" idx="1"/>
          </p:nvPr>
        </p:nvPicPr>
        <p:blipFill>
          <a:blip r:embed="rId3"/>
          <a:srcRect/>
          <a:stretch>
            <a:fillRect/>
          </a:stretch>
        </p:blipFill>
        <p:spPr>
          <a:xfrm>
            <a:off x="4768850" y="1870075"/>
            <a:ext cx="3937000" cy="2606675"/>
          </a:xfrm>
          <a:noFill/>
          <a:ln/>
        </p:spPr>
      </p:pic>
      <p:sp>
        <p:nvSpPr>
          <p:cNvPr id="417798" name="Rectangle 2054"/>
          <p:cNvSpPr>
            <a:spLocks noChangeArrowheads="1"/>
          </p:cNvSpPr>
          <p:nvPr/>
        </p:nvSpPr>
        <p:spPr bwMode="auto">
          <a:xfrm>
            <a:off x="4721225" y="4559300"/>
            <a:ext cx="4032250" cy="641350"/>
          </a:xfrm>
          <a:prstGeom prst="rect">
            <a:avLst/>
          </a:prstGeom>
          <a:noFill/>
          <a:ln w="9525">
            <a:noFill/>
            <a:miter lim="800000"/>
            <a:headEnd/>
            <a:tailEnd/>
          </a:ln>
          <a:effectLst/>
        </p:spPr>
        <p:txBody>
          <a:bodyPr wrap="none">
            <a:spAutoFit/>
          </a:bodyPr>
          <a:lstStyle/>
          <a:p>
            <a:pPr algn="ctr">
              <a:spcBef>
                <a:spcPct val="20000"/>
              </a:spcBef>
            </a:pPr>
            <a:r>
              <a:rPr lang="en-US" sz="1800" b="1">
                <a:latin typeface="Arial" charset="0"/>
                <a:cs typeface="Arial" charset="0"/>
              </a:rPr>
              <a:t>Additional security measures</a:t>
            </a:r>
            <a:br>
              <a:rPr lang="en-US" sz="1800" b="1">
                <a:latin typeface="Arial" charset="0"/>
                <a:cs typeface="Arial" charset="0"/>
              </a:rPr>
            </a:br>
            <a:r>
              <a:rPr lang="en-US" sz="1800" b="1">
                <a:latin typeface="Arial" charset="0"/>
                <a:cs typeface="Arial" charset="0"/>
              </a:rPr>
              <a:t>delay and interrupt normal routines</a:t>
            </a:r>
          </a:p>
        </p:txBody>
      </p:sp>
      <p:sp>
        <p:nvSpPr>
          <p:cNvPr id="417799" name="Text Box 205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17798"/>
                                        </p:tgtEl>
                                        <p:attrNameLst>
                                          <p:attrName>style.visibility</p:attrName>
                                        </p:attrNameLst>
                                      </p:cBhvr>
                                      <p:to>
                                        <p:strVal val="visible"/>
                                      </p:to>
                                    </p:set>
                                    <p:animEffect transition="in" filter="wipe(up)">
                                      <p:cBhvr>
                                        <p:cTn id="7" dur="500"/>
                                        <p:tgtEl>
                                          <p:spTgt spid="417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798"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5" name="Rectangle 61"/>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16411" name="Freeform 27"/>
          <p:cNvSpPr>
            <a:spLocks/>
          </p:cNvSpPr>
          <p:nvPr/>
        </p:nvSpPr>
        <p:spPr bwMode="auto">
          <a:xfrm>
            <a:off x="215900" y="2959100"/>
            <a:ext cx="8763000" cy="1155700"/>
          </a:xfrm>
          <a:custGeom>
            <a:avLst/>
            <a:gdLst/>
            <a:ahLst/>
            <a:cxnLst>
              <a:cxn ang="0">
                <a:pos x="64" y="0"/>
              </a:cxn>
              <a:cxn ang="0">
                <a:pos x="0" y="256"/>
              </a:cxn>
              <a:cxn ang="0">
                <a:pos x="96" y="416"/>
              </a:cxn>
              <a:cxn ang="0">
                <a:pos x="16" y="592"/>
              </a:cxn>
              <a:cxn ang="0">
                <a:pos x="72" y="728"/>
              </a:cxn>
              <a:cxn ang="0">
                <a:pos x="24" y="904"/>
              </a:cxn>
              <a:cxn ang="0">
                <a:pos x="5472" y="904"/>
              </a:cxn>
              <a:cxn ang="0">
                <a:pos x="5520" y="656"/>
              </a:cxn>
              <a:cxn ang="0">
                <a:pos x="5440" y="528"/>
              </a:cxn>
              <a:cxn ang="0">
                <a:pos x="5520" y="344"/>
              </a:cxn>
              <a:cxn ang="0">
                <a:pos x="5424" y="232"/>
              </a:cxn>
              <a:cxn ang="0">
                <a:pos x="5464" y="0"/>
              </a:cxn>
              <a:cxn ang="0">
                <a:pos x="64" y="0"/>
              </a:cxn>
            </a:cxnLst>
            <a:rect l="0" t="0" r="r" b="b"/>
            <a:pathLst>
              <a:path w="5520" h="904">
                <a:moveTo>
                  <a:pt x="64" y="0"/>
                </a:moveTo>
                <a:lnTo>
                  <a:pt x="0" y="256"/>
                </a:lnTo>
                <a:lnTo>
                  <a:pt x="96" y="416"/>
                </a:lnTo>
                <a:lnTo>
                  <a:pt x="16" y="592"/>
                </a:lnTo>
                <a:lnTo>
                  <a:pt x="72" y="728"/>
                </a:lnTo>
                <a:lnTo>
                  <a:pt x="24" y="904"/>
                </a:lnTo>
                <a:lnTo>
                  <a:pt x="5472" y="904"/>
                </a:lnTo>
                <a:lnTo>
                  <a:pt x="5520" y="656"/>
                </a:lnTo>
                <a:lnTo>
                  <a:pt x="5440" y="528"/>
                </a:lnTo>
                <a:lnTo>
                  <a:pt x="5520" y="344"/>
                </a:lnTo>
                <a:lnTo>
                  <a:pt x="5424" y="232"/>
                </a:lnTo>
                <a:lnTo>
                  <a:pt x="5464" y="0"/>
                </a:lnTo>
                <a:lnTo>
                  <a:pt x="64" y="0"/>
                </a:lnTo>
                <a:close/>
              </a:path>
            </a:pathLst>
          </a:custGeom>
          <a:solidFill>
            <a:schemeClr val="bg2"/>
          </a:solidFill>
          <a:ln w="19050" cmpd="sng">
            <a:solidFill>
              <a:schemeClr val="bg2"/>
            </a:solidFill>
            <a:round/>
            <a:headEnd/>
            <a:tailEnd/>
          </a:ln>
          <a:effectLst/>
        </p:spPr>
        <p:txBody>
          <a:bodyPr/>
          <a:lstStyle/>
          <a:p>
            <a:endParaRPr lang="en-US"/>
          </a:p>
        </p:txBody>
      </p:sp>
      <p:sp>
        <p:nvSpPr>
          <p:cNvPr id="16386" name="Rectangle 2"/>
          <p:cNvSpPr>
            <a:spLocks noGrp="1" noChangeArrowheads="1"/>
          </p:cNvSpPr>
          <p:nvPr>
            <p:ph type="title"/>
          </p:nvPr>
        </p:nvSpPr>
        <p:spPr/>
        <p:txBody>
          <a:bodyPr/>
          <a:lstStyle/>
          <a:p>
            <a:r>
              <a:rPr lang="en-US"/>
              <a:t>Random Antiterrorism Measures</a:t>
            </a:r>
          </a:p>
        </p:txBody>
      </p:sp>
      <p:sp>
        <p:nvSpPr>
          <p:cNvPr id="16391" name="Rectangle 7"/>
          <p:cNvSpPr>
            <a:spLocks noChangeArrowheads="1"/>
          </p:cNvSpPr>
          <p:nvPr/>
        </p:nvSpPr>
        <p:spPr bwMode="auto">
          <a:xfrm>
            <a:off x="917575" y="1689100"/>
            <a:ext cx="7645400" cy="1028700"/>
          </a:xfrm>
          <a:prstGeom prst="rect">
            <a:avLst/>
          </a:prstGeom>
          <a:noFill/>
          <a:ln w="9525">
            <a:noFill/>
            <a:miter lim="800000"/>
            <a:headEnd/>
            <a:tailEnd/>
          </a:ln>
          <a:effectLst/>
        </p:spPr>
        <p:txBody>
          <a:bodyPr/>
          <a:lstStyle/>
          <a:p>
            <a:pPr algn="ctr">
              <a:spcBef>
                <a:spcPct val="20000"/>
              </a:spcBef>
              <a:tabLst>
                <a:tab pos="1714500" algn="l"/>
              </a:tabLst>
            </a:pPr>
            <a:r>
              <a:rPr lang="en-US" sz="2800" b="1">
                <a:latin typeface="Arial" charset="0"/>
              </a:rPr>
              <a:t>Force Protection Condition Normal </a:t>
            </a:r>
            <a:r>
              <a:rPr lang="en-US" sz="2800" b="1" i="1">
                <a:solidFill>
                  <a:srgbClr val="FF0000"/>
                </a:solidFill>
                <a:latin typeface="Arial" charset="0"/>
              </a:rPr>
              <a:t>plus</a:t>
            </a:r>
            <a:r>
              <a:rPr lang="en-US" sz="2800" b="1">
                <a:latin typeface="Arial" charset="0"/>
              </a:rPr>
              <a:t> </a:t>
            </a:r>
            <a:r>
              <a:rPr lang="en-US" sz="2800" b="1" u="sng">
                <a:latin typeface="Arial" charset="0"/>
              </a:rPr>
              <a:t>random antiterrorism measures</a:t>
            </a:r>
          </a:p>
        </p:txBody>
      </p:sp>
      <p:sp>
        <p:nvSpPr>
          <p:cNvPr id="16398" name="Text Box 14"/>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
        <p:nvSpPr>
          <p:cNvPr id="16426" name="Rectangle 42"/>
          <p:cNvSpPr>
            <a:spLocks noChangeArrowheads="1"/>
          </p:cNvSpPr>
          <p:nvPr/>
        </p:nvSpPr>
        <p:spPr bwMode="auto">
          <a:xfrm>
            <a:off x="800100" y="2959100"/>
            <a:ext cx="1244600" cy="1155700"/>
          </a:xfrm>
          <a:prstGeom prst="rect">
            <a:avLst/>
          </a:prstGeom>
          <a:solidFill>
            <a:schemeClr val="bg1"/>
          </a:solidFill>
          <a:ln w="9525">
            <a:noFill/>
            <a:miter lim="800000"/>
            <a:headEnd/>
            <a:tailEnd/>
          </a:ln>
          <a:effectLst/>
        </p:spPr>
        <p:txBody>
          <a:bodyPr wrap="none" anchor="ctr"/>
          <a:lstStyle/>
          <a:p>
            <a:endParaRPr lang="en-US"/>
          </a:p>
        </p:txBody>
      </p:sp>
      <p:sp>
        <p:nvSpPr>
          <p:cNvPr id="16440" name="Rectangle 56"/>
          <p:cNvSpPr>
            <a:spLocks noChangeArrowheads="1"/>
          </p:cNvSpPr>
          <p:nvPr/>
        </p:nvSpPr>
        <p:spPr bwMode="auto">
          <a:xfrm>
            <a:off x="2038350" y="2952750"/>
            <a:ext cx="1247775" cy="1162050"/>
          </a:xfrm>
          <a:prstGeom prst="rect">
            <a:avLst/>
          </a:prstGeom>
          <a:solidFill>
            <a:schemeClr val="bg1"/>
          </a:solidFill>
          <a:ln w="9525">
            <a:noFill/>
            <a:miter lim="800000"/>
            <a:headEnd/>
            <a:tailEnd/>
          </a:ln>
          <a:effectLst/>
        </p:spPr>
        <p:txBody>
          <a:bodyPr wrap="none" anchor="ctr"/>
          <a:lstStyle/>
          <a:p>
            <a:endParaRPr lang="en-US"/>
          </a:p>
        </p:txBody>
      </p:sp>
      <p:sp>
        <p:nvSpPr>
          <p:cNvPr id="16441" name="Rectangle 57"/>
          <p:cNvSpPr>
            <a:spLocks noChangeArrowheads="1"/>
          </p:cNvSpPr>
          <p:nvPr/>
        </p:nvSpPr>
        <p:spPr bwMode="auto">
          <a:xfrm>
            <a:off x="3276600" y="2962275"/>
            <a:ext cx="1257300" cy="1143000"/>
          </a:xfrm>
          <a:prstGeom prst="rect">
            <a:avLst/>
          </a:prstGeom>
          <a:solidFill>
            <a:schemeClr val="bg1"/>
          </a:solidFill>
          <a:ln w="9525">
            <a:noFill/>
            <a:miter lim="800000"/>
            <a:headEnd/>
            <a:tailEnd/>
          </a:ln>
          <a:effectLst/>
        </p:spPr>
        <p:txBody>
          <a:bodyPr wrap="none" anchor="ctr"/>
          <a:lstStyle/>
          <a:p>
            <a:endParaRPr lang="en-US"/>
          </a:p>
        </p:txBody>
      </p:sp>
      <p:sp>
        <p:nvSpPr>
          <p:cNvPr id="16442" name="Rectangle 58"/>
          <p:cNvSpPr>
            <a:spLocks noChangeArrowheads="1"/>
          </p:cNvSpPr>
          <p:nvPr/>
        </p:nvSpPr>
        <p:spPr bwMode="auto">
          <a:xfrm>
            <a:off x="4533900" y="2952750"/>
            <a:ext cx="1238250" cy="1162050"/>
          </a:xfrm>
          <a:prstGeom prst="rect">
            <a:avLst/>
          </a:prstGeom>
          <a:solidFill>
            <a:schemeClr val="bg1"/>
          </a:solidFill>
          <a:ln w="9525">
            <a:noFill/>
            <a:miter lim="800000"/>
            <a:headEnd/>
            <a:tailEnd/>
          </a:ln>
          <a:effectLst/>
        </p:spPr>
        <p:txBody>
          <a:bodyPr wrap="none" anchor="ctr"/>
          <a:lstStyle/>
          <a:p>
            <a:endParaRPr lang="en-US"/>
          </a:p>
        </p:txBody>
      </p:sp>
      <p:sp>
        <p:nvSpPr>
          <p:cNvPr id="16443" name="Rectangle 59"/>
          <p:cNvSpPr>
            <a:spLocks noChangeArrowheads="1"/>
          </p:cNvSpPr>
          <p:nvPr/>
        </p:nvSpPr>
        <p:spPr bwMode="auto">
          <a:xfrm>
            <a:off x="5781675" y="2962275"/>
            <a:ext cx="1228725" cy="1143000"/>
          </a:xfrm>
          <a:prstGeom prst="rect">
            <a:avLst/>
          </a:prstGeom>
          <a:solidFill>
            <a:schemeClr val="bg1"/>
          </a:solidFill>
          <a:ln w="9525">
            <a:noFill/>
            <a:miter lim="800000"/>
            <a:headEnd/>
            <a:tailEnd/>
          </a:ln>
          <a:effectLst/>
        </p:spPr>
        <p:txBody>
          <a:bodyPr wrap="none" anchor="ctr"/>
          <a:lstStyle/>
          <a:p>
            <a:endParaRPr lang="en-US"/>
          </a:p>
        </p:txBody>
      </p:sp>
      <p:sp>
        <p:nvSpPr>
          <p:cNvPr id="16444" name="Rectangle 60"/>
          <p:cNvSpPr>
            <a:spLocks noChangeArrowheads="1"/>
          </p:cNvSpPr>
          <p:nvPr/>
        </p:nvSpPr>
        <p:spPr bwMode="auto">
          <a:xfrm>
            <a:off x="7019925" y="2962275"/>
            <a:ext cx="1238250" cy="1143000"/>
          </a:xfrm>
          <a:prstGeom prst="rect">
            <a:avLst/>
          </a:prstGeom>
          <a:solidFill>
            <a:schemeClr val="bg1"/>
          </a:solidFill>
          <a:ln w="9525">
            <a:noFill/>
            <a:miter lim="800000"/>
            <a:headEnd/>
            <a:tailEnd/>
          </a:ln>
          <a:effectLst/>
        </p:spPr>
        <p:txBody>
          <a:bodyPr wrap="none" anchor="ctr"/>
          <a:lstStyle/>
          <a:p>
            <a:endParaRPr lang="en-US"/>
          </a:p>
        </p:txBody>
      </p:sp>
      <p:sp>
        <p:nvSpPr>
          <p:cNvPr id="16403" name="Text Box 19"/>
          <p:cNvSpPr txBox="1">
            <a:spLocks noChangeArrowheads="1"/>
          </p:cNvSpPr>
          <p:nvPr/>
        </p:nvSpPr>
        <p:spPr bwMode="auto">
          <a:xfrm>
            <a:off x="955675" y="2994025"/>
            <a:ext cx="950913" cy="336550"/>
          </a:xfrm>
          <a:prstGeom prst="rect">
            <a:avLst/>
          </a:prstGeom>
          <a:noFill/>
          <a:ln w="9525">
            <a:noFill/>
            <a:miter lim="800000"/>
            <a:headEnd/>
            <a:tailEnd/>
          </a:ln>
          <a:effectLst/>
        </p:spPr>
        <p:txBody>
          <a:bodyPr wrap="none">
            <a:spAutoFit/>
          </a:bodyPr>
          <a:lstStyle/>
          <a:p>
            <a:r>
              <a:rPr lang="en-US" sz="1600" b="1">
                <a:latin typeface="Arial" charset="0"/>
              </a:rPr>
              <a:t>Monday</a:t>
            </a:r>
          </a:p>
        </p:txBody>
      </p:sp>
      <p:sp>
        <p:nvSpPr>
          <p:cNvPr id="16404" name="Text Box 20"/>
          <p:cNvSpPr txBox="1">
            <a:spLocks noChangeArrowheads="1"/>
          </p:cNvSpPr>
          <p:nvPr/>
        </p:nvSpPr>
        <p:spPr bwMode="auto">
          <a:xfrm>
            <a:off x="2152650" y="2994025"/>
            <a:ext cx="1006475" cy="336550"/>
          </a:xfrm>
          <a:prstGeom prst="rect">
            <a:avLst/>
          </a:prstGeom>
          <a:noFill/>
          <a:ln w="9525">
            <a:noFill/>
            <a:miter lim="800000"/>
            <a:headEnd/>
            <a:tailEnd/>
          </a:ln>
          <a:effectLst/>
        </p:spPr>
        <p:txBody>
          <a:bodyPr wrap="none">
            <a:spAutoFit/>
          </a:bodyPr>
          <a:lstStyle/>
          <a:p>
            <a:r>
              <a:rPr lang="en-US" sz="1600" b="1">
                <a:latin typeface="Arial" charset="0"/>
              </a:rPr>
              <a:t>Tuesday</a:t>
            </a:r>
          </a:p>
        </p:txBody>
      </p:sp>
      <p:sp>
        <p:nvSpPr>
          <p:cNvPr id="16405" name="Text Box 21"/>
          <p:cNvSpPr txBox="1">
            <a:spLocks noChangeArrowheads="1"/>
          </p:cNvSpPr>
          <p:nvPr/>
        </p:nvSpPr>
        <p:spPr bwMode="auto">
          <a:xfrm>
            <a:off x="3260725" y="2994025"/>
            <a:ext cx="1311275" cy="336550"/>
          </a:xfrm>
          <a:prstGeom prst="rect">
            <a:avLst/>
          </a:prstGeom>
          <a:noFill/>
          <a:ln w="9525">
            <a:noFill/>
            <a:miter lim="800000"/>
            <a:headEnd/>
            <a:tailEnd/>
          </a:ln>
          <a:effectLst/>
        </p:spPr>
        <p:txBody>
          <a:bodyPr wrap="none">
            <a:spAutoFit/>
          </a:bodyPr>
          <a:lstStyle/>
          <a:p>
            <a:r>
              <a:rPr lang="en-US" sz="1600" b="1">
                <a:latin typeface="Arial" charset="0"/>
              </a:rPr>
              <a:t>Wednesday</a:t>
            </a:r>
          </a:p>
        </p:txBody>
      </p:sp>
      <p:sp>
        <p:nvSpPr>
          <p:cNvPr id="16406" name="Text Box 22"/>
          <p:cNvSpPr txBox="1">
            <a:spLocks noChangeArrowheads="1"/>
          </p:cNvSpPr>
          <p:nvPr/>
        </p:nvSpPr>
        <p:spPr bwMode="auto">
          <a:xfrm>
            <a:off x="4610100" y="2994025"/>
            <a:ext cx="1096963" cy="336550"/>
          </a:xfrm>
          <a:prstGeom prst="rect">
            <a:avLst/>
          </a:prstGeom>
          <a:noFill/>
          <a:ln w="9525">
            <a:noFill/>
            <a:miter lim="800000"/>
            <a:headEnd/>
            <a:tailEnd/>
          </a:ln>
          <a:effectLst/>
        </p:spPr>
        <p:txBody>
          <a:bodyPr wrap="none">
            <a:spAutoFit/>
          </a:bodyPr>
          <a:lstStyle/>
          <a:p>
            <a:r>
              <a:rPr lang="en-US" sz="1600" b="1">
                <a:latin typeface="Arial" charset="0"/>
              </a:rPr>
              <a:t>Thursday</a:t>
            </a:r>
          </a:p>
        </p:txBody>
      </p:sp>
      <p:sp>
        <p:nvSpPr>
          <p:cNvPr id="16407" name="Text Box 23"/>
          <p:cNvSpPr txBox="1">
            <a:spLocks noChangeArrowheads="1"/>
          </p:cNvSpPr>
          <p:nvPr/>
        </p:nvSpPr>
        <p:spPr bwMode="auto">
          <a:xfrm>
            <a:off x="5997575" y="2994025"/>
            <a:ext cx="793750" cy="336550"/>
          </a:xfrm>
          <a:prstGeom prst="rect">
            <a:avLst/>
          </a:prstGeom>
          <a:noFill/>
          <a:ln w="9525">
            <a:noFill/>
            <a:miter lim="800000"/>
            <a:headEnd/>
            <a:tailEnd/>
          </a:ln>
          <a:effectLst/>
        </p:spPr>
        <p:txBody>
          <a:bodyPr wrap="none">
            <a:spAutoFit/>
          </a:bodyPr>
          <a:lstStyle/>
          <a:p>
            <a:r>
              <a:rPr lang="en-US" sz="1600" b="1">
                <a:latin typeface="Arial" charset="0"/>
              </a:rPr>
              <a:t>Friday</a:t>
            </a:r>
          </a:p>
        </p:txBody>
      </p:sp>
      <p:sp>
        <p:nvSpPr>
          <p:cNvPr id="16408" name="Text Box 24"/>
          <p:cNvSpPr txBox="1">
            <a:spLocks noChangeArrowheads="1"/>
          </p:cNvSpPr>
          <p:nvPr/>
        </p:nvSpPr>
        <p:spPr bwMode="auto">
          <a:xfrm>
            <a:off x="7118350" y="2994025"/>
            <a:ext cx="1052513" cy="336550"/>
          </a:xfrm>
          <a:prstGeom prst="rect">
            <a:avLst/>
          </a:prstGeom>
          <a:noFill/>
          <a:ln w="9525">
            <a:noFill/>
            <a:miter lim="800000"/>
            <a:headEnd/>
            <a:tailEnd/>
          </a:ln>
          <a:effectLst/>
        </p:spPr>
        <p:txBody>
          <a:bodyPr wrap="none">
            <a:spAutoFit/>
          </a:bodyPr>
          <a:lstStyle/>
          <a:p>
            <a:r>
              <a:rPr lang="en-US" sz="1600" b="1">
                <a:latin typeface="Arial" charset="0"/>
              </a:rPr>
              <a:t>Saturday</a:t>
            </a:r>
          </a:p>
        </p:txBody>
      </p:sp>
      <p:sp>
        <p:nvSpPr>
          <p:cNvPr id="16409" name="Text Box 25"/>
          <p:cNvSpPr txBox="1">
            <a:spLocks noChangeArrowheads="1"/>
          </p:cNvSpPr>
          <p:nvPr/>
        </p:nvSpPr>
        <p:spPr bwMode="auto">
          <a:xfrm>
            <a:off x="190500" y="3006725"/>
            <a:ext cx="533400" cy="336550"/>
          </a:xfrm>
          <a:prstGeom prst="rect">
            <a:avLst/>
          </a:prstGeom>
          <a:noFill/>
          <a:ln w="9525">
            <a:noFill/>
            <a:miter lim="800000"/>
            <a:headEnd/>
            <a:tailEnd/>
          </a:ln>
          <a:effectLst/>
        </p:spPr>
        <p:txBody>
          <a:bodyPr wrap="none">
            <a:spAutoFit/>
          </a:bodyPr>
          <a:lstStyle/>
          <a:p>
            <a:r>
              <a:rPr lang="en-US" sz="1600" b="1">
                <a:latin typeface="Arial" charset="0"/>
              </a:rPr>
              <a:t>day</a:t>
            </a:r>
          </a:p>
        </p:txBody>
      </p:sp>
      <p:sp>
        <p:nvSpPr>
          <p:cNvPr id="16410" name="Text Box 26"/>
          <p:cNvSpPr txBox="1">
            <a:spLocks noChangeArrowheads="1"/>
          </p:cNvSpPr>
          <p:nvPr/>
        </p:nvSpPr>
        <p:spPr bwMode="auto">
          <a:xfrm>
            <a:off x="8353425" y="2994025"/>
            <a:ext cx="566738" cy="336550"/>
          </a:xfrm>
          <a:prstGeom prst="rect">
            <a:avLst/>
          </a:prstGeom>
          <a:noFill/>
          <a:ln w="9525">
            <a:noFill/>
            <a:miter lim="800000"/>
            <a:headEnd/>
            <a:tailEnd/>
          </a:ln>
          <a:effectLst/>
        </p:spPr>
        <p:txBody>
          <a:bodyPr wrap="none">
            <a:spAutoFit/>
          </a:bodyPr>
          <a:lstStyle/>
          <a:p>
            <a:r>
              <a:rPr lang="en-US" sz="1600" b="1">
                <a:latin typeface="Arial" charset="0"/>
              </a:rPr>
              <a:t>Sun</a:t>
            </a:r>
          </a:p>
        </p:txBody>
      </p:sp>
      <p:grpSp>
        <p:nvGrpSpPr>
          <p:cNvPr id="16424" name="Group 40"/>
          <p:cNvGrpSpPr>
            <a:grpSpLocks/>
          </p:cNvGrpSpPr>
          <p:nvPr/>
        </p:nvGrpSpPr>
        <p:grpSpPr bwMode="auto">
          <a:xfrm>
            <a:off x="254000" y="2959100"/>
            <a:ext cx="8648700" cy="1155700"/>
            <a:chOff x="160" y="1864"/>
            <a:chExt cx="5448" cy="728"/>
          </a:xfrm>
        </p:grpSpPr>
        <p:grpSp>
          <p:nvGrpSpPr>
            <p:cNvPr id="16419" name="Group 35"/>
            <p:cNvGrpSpPr>
              <a:grpSpLocks/>
            </p:cNvGrpSpPr>
            <p:nvPr/>
          </p:nvGrpSpPr>
          <p:grpSpPr bwMode="auto">
            <a:xfrm>
              <a:off x="504" y="1864"/>
              <a:ext cx="4704" cy="728"/>
              <a:chOff x="504" y="2720"/>
              <a:chExt cx="4704" cy="904"/>
            </a:xfrm>
          </p:grpSpPr>
          <p:sp>
            <p:nvSpPr>
              <p:cNvPr id="16412" name="Line 28"/>
              <p:cNvSpPr>
                <a:spLocks noChangeShapeType="1"/>
              </p:cNvSpPr>
              <p:nvPr/>
            </p:nvSpPr>
            <p:spPr bwMode="auto">
              <a:xfrm>
                <a:off x="504" y="2720"/>
                <a:ext cx="0" cy="904"/>
              </a:xfrm>
              <a:prstGeom prst="line">
                <a:avLst/>
              </a:prstGeom>
              <a:noFill/>
              <a:ln w="38100">
                <a:solidFill>
                  <a:schemeClr val="tx1"/>
                </a:solidFill>
                <a:round/>
                <a:headEnd/>
                <a:tailEnd/>
              </a:ln>
              <a:effectLst/>
            </p:spPr>
            <p:txBody>
              <a:bodyPr/>
              <a:lstStyle/>
              <a:p>
                <a:endParaRPr lang="en-US"/>
              </a:p>
            </p:txBody>
          </p:sp>
          <p:sp>
            <p:nvSpPr>
              <p:cNvPr id="16413" name="Line 29"/>
              <p:cNvSpPr>
                <a:spLocks noChangeShapeType="1"/>
              </p:cNvSpPr>
              <p:nvPr/>
            </p:nvSpPr>
            <p:spPr bwMode="auto">
              <a:xfrm>
                <a:off x="1288" y="2720"/>
                <a:ext cx="0" cy="904"/>
              </a:xfrm>
              <a:prstGeom prst="line">
                <a:avLst/>
              </a:prstGeom>
              <a:noFill/>
              <a:ln w="38100">
                <a:solidFill>
                  <a:schemeClr val="tx1"/>
                </a:solidFill>
                <a:round/>
                <a:headEnd/>
                <a:tailEnd/>
              </a:ln>
              <a:effectLst/>
            </p:spPr>
            <p:txBody>
              <a:bodyPr/>
              <a:lstStyle/>
              <a:p>
                <a:endParaRPr lang="en-US"/>
              </a:p>
            </p:txBody>
          </p:sp>
          <p:sp>
            <p:nvSpPr>
              <p:cNvPr id="16414" name="Line 30"/>
              <p:cNvSpPr>
                <a:spLocks noChangeShapeType="1"/>
              </p:cNvSpPr>
              <p:nvPr/>
            </p:nvSpPr>
            <p:spPr bwMode="auto">
              <a:xfrm>
                <a:off x="2072" y="2720"/>
                <a:ext cx="0" cy="904"/>
              </a:xfrm>
              <a:prstGeom prst="line">
                <a:avLst/>
              </a:prstGeom>
              <a:noFill/>
              <a:ln w="38100">
                <a:solidFill>
                  <a:schemeClr val="tx1"/>
                </a:solidFill>
                <a:round/>
                <a:headEnd/>
                <a:tailEnd/>
              </a:ln>
              <a:effectLst/>
            </p:spPr>
            <p:txBody>
              <a:bodyPr/>
              <a:lstStyle/>
              <a:p>
                <a:endParaRPr lang="en-US"/>
              </a:p>
            </p:txBody>
          </p:sp>
          <p:sp>
            <p:nvSpPr>
              <p:cNvPr id="16415" name="Line 31"/>
              <p:cNvSpPr>
                <a:spLocks noChangeShapeType="1"/>
              </p:cNvSpPr>
              <p:nvPr/>
            </p:nvSpPr>
            <p:spPr bwMode="auto">
              <a:xfrm>
                <a:off x="2856" y="2720"/>
                <a:ext cx="0" cy="904"/>
              </a:xfrm>
              <a:prstGeom prst="line">
                <a:avLst/>
              </a:prstGeom>
              <a:noFill/>
              <a:ln w="38100">
                <a:solidFill>
                  <a:schemeClr val="tx1"/>
                </a:solidFill>
                <a:round/>
                <a:headEnd/>
                <a:tailEnd/>
              </a:ln>
              <a:effectLst/>
            </p:spPr>
            <p:txBody>
              <a:bodyPr/>
              <a:lstStyle/>
              <a:p>
                <a:endParaRPr lang="en-US"/>
              </a:p>
            </p:txBody>
          </p:sp>
          <p:sp>
            <p:nvSpPr>
              <p:cNvPr id="16416" name="Line 32"/>
              <p:cNvSpPr>
                <a:spLocks noChangeShapeType="1"/>
              </p:cNvSpPr>
              <p:nvPr/>
            </p:nvSpPr>
            <p:spPr bwMode="auto">
              <a:xfrm>
                <a:off x="3640" y="2720"/>
                <a:ext cx="0" cy="904"/>
              </a:xfrm>
              <a:prstGeom prst="line">
                <a:avLst/>
              </a:prstGeom>
              <a:noFill/>
              <a:ln w="38100">
                <a:solidFill>
                  <a:schemeClr val="tx1"/>
                </a:solidFill>
                <a:round/>
                <a:headEnd/>
                <a:tailEnd/>
              </a:ln>
              <a:effectLst/>
            </p:spPr>
            <p:txBody>
              <a:bodyPr/>
              <a:lstStyle/>
              <a:p>
                <a:endParaRPr lang="en-US"/>
              </a:p>
            </p:txBody>
          </p:sp>
          <p:sp>
            <p:nvSpPr>
              <p:cNvPr id="16417" name="Line 33"/>
              <p:cNvSpPr>
                <a:spLocks noChangeShapeType="1"/>
              </p:cNvSpPr>
              <p:nvPr/>
            </p:nvSpPr>
            <p:spPr bwMode="auto">
              <a:xfrm>
                <a:off x="4424" y="2720"/>
                <a:ext cx="0" cy="904"/>
              </a:xfrm>
              <a:prstGeom prst="line">
                <a:avLst/>
              </a:prstGeom>
              <a:noFill/>
              <a:ln w="38100">
                <a:solidFill>
                  <a:schemeClr val="tx1"/>
                </a:solidFill>
                <a:round/>
                <a:headEnd/>
                <a:tailEnd/>
              </a:ln>
              <a:effectLst/>
            </p:spPr>
            <p:txBody>
              <a:bodyPr/>
              <a:lstStyle/>
              <a:p>
                <a:endParaRPr lang="en-US"/>
              </a:p>
            </p:txBody>
          </p:sp>
          <p:sp>
            <p:nvSpPr>
              <p:cNvPr id="16418" name="Line 34"/>
              <p:cNvSpPr>
                <a:spLocks noChangeShapeType="1"/>
              </p:cNvSpPr>
              <p:nvPr/>
            </p:nvSpPr>
            <p:spPr bwMode="auto">
              <a:xfrm>
                <a:off x="5208" y="2720"/>
                <a:ext cx="0" cy="904"/>
              </a:xfrm>
              <a:prstGeom prst="line">
                <a:avLst/>
              </a:prstGeom>
              <a:noFill/>
              <a:ln w="38100">
                <a:solidFill>
                  <a:schemeClr val="tx1"/>
                </a:solidFill>
                <a:round/>
                <a:headEnd/>
                <a:tailEnd/>
              </a:ln>
              <a:effectLst/>
            </p:spPr>
            <p:txBody>
              <a:bodyPr/>
              <a:lstStyle/>
              <a:p>
                <a:endParaRPr lang="en-US"/>
              </a:p>
            </p:txBody>
          </p:sp>
        </p:grpSp>
        <p:sp>
          <p:nvSpPr>
            <p:cNvPr id="16420" name="Line 36"/>
            <p:cNvSpPr>
              <a:spLocks noChangeShapeType="1"/>
            </p:cNvSpPr>
            <p:nvPr/>
          </p:nvSpPr>
          <p:spPr bwMode="auto">
            <a:xfrm>
              <a:off x="208" y="1864"/>
              <a:ext cx="5392" cy="0"/>
            </a:xfrm>
            <a:prstGeom prst="line">
              <a:avLst/>
            </a:prstGeom>
            <a:noFill/>
            <a:ln w="38100">
              <a:solidFill>
                <a:schemeClr val="tx1"/>
              </a:solidFill>
              <a:round/>
              <a:headEnd/>
              <a:tailEnd/>
            </a:ln>
            <a:effectLst/>
          </p:spPr>
          <p:txBody>
            <a:bodyPr/>
            <a:lstStyle/>
            <a:p>
              <a:endParaRPr lang="en-US"/>
            </a:p>
          </p:txBody>
        </p:sp>
        <p:sp>
          <p:nvSpPr>
            <p:cNvPr id="16421" name="Line 37"/>
            <p:cNvSpPr>
              <a:spLocks noChangeShapeType="1"/>
            </p:cNvSpPr>
            <p:nvPr/>
          </p:nvSpPr>
          <p:spPr bwMode="auto">
            <a:xfrm>
              <a:off x="160" y="2592"/>
              <a:ext cx="5448" cy="0"/>
            </a:xfrm>
            <a:prstGeom prst="line">
              <a:avLst/>
            </a:prstGeom>
            <a:noFill/>
            <a:ln w="38100">
              <a:solidFill>
                <a:schemeClr val="tx1"/>
              </a:solidFill>
              <a:round/>
              <a:headEnd/>
              <a:tailEnd/>
            </a:ln>
            <a:effectLst/>
          </p:spPr>
          <p:txBody>
            <a:bodyPr/>
            <a:lstStyle/>
            <a:p>
              <a:endParaRPr lang="en-US"/>
            </a:p>
          </p:txBody>
        </p:sp>
      </p:grpSp>
      <p:grpSp>
        <p:nvGrpSpPr>
          <p:cNvPr id="16433" name="Group 49"/>
          <p:cNvGrpSpPr>
            <a:grpSpLocks/>
          </p:cNvGrpSpPr>
          <p:nvPr/>
        </p:nvGrpSpPr>
        <p:grpSpPr bwMode="auto">
          <a:xfrm>
            <a:off x="304800" y="3619500"/>
            <a:ext cx="1595438" cy="1857375"/>
            <a:chOff x="192" y="2280"/>
            <a:chExt cx="1005" cy="1170"/>
          </a:xfrm>
        </p:grpSpPr>
        <p:sp>
          <p:nvSpPr>
            <p:cNvPr id="16392" name="Rectangle 8"/>
            <p:cNvSpPr>
              <a:spLocks noChangeArrowheads="1"/>
            </p:cNvSpPr>
            <p:nvPr/>
          </p:nvSpPr>
          <p:spPr bwMode="auto">
            <a:xfrm>
              <a:off x="192" y="2846"/>
              <a:ext cx="1005" cy="604"/>
            </a:xfrm>
            <a:prstGeom prst="rect">
              <a:avLst/>
            </a:prstGeom>
            <a:noFill/>
            <a:ln w="9525">
              <a:noFill/>
              <a:miter lim="800000"/>
              <a:headEnd/>
              <a:tailEnd/>
            </a:ln>
            <a:effectLst/>
          </p:spPr>
          <p:txBody>
            <a:bodyPr wrap="none">
              <a:spAutoFit/>
            </a:bodyPr>
            <a:lstStyle/>
            <a:p>
              <a:pPr algn="ctr">
                <a:lnSpc>
                  <a:spcPct val="95000"/>
                </a:lnSpc>
              </a:pPr>
              <a:r>
                <a:rPr lang="en-US" sz="2000" b="1">
                  <a:solidFill>
                    <a:schemeClr val="accent2"/>
                  </a:solidFill>
                  <a:latin typeface="Arial" charset="0"/>
                </a:rPr>
                <a:t>Random</a:t>
              </a:r>
              <a:br>
                <a:rPr lang="en-US" sz="2000" b="1">
                  <a:solidFill>
                    <a:schemeClr val="accent2"/>
                  </a:solidFill>
                  <a:latin typeface="Arial" charset="0"/>
                </a:rPr>
              </a:br>
              <a:r>
                <a:rPr lang="en-US" sz="2000" b="1">
                  <a:solidFill>
                    <a:schemeClr val="accent2"/>
                  </a:solidFill>
                  <a:latin typeface="Arial" charset="0"/>
                </a:rPr>
                <a:t>vehicle</a:t>
              </a:r>
              <a:br>
                <a:rPr lang="en-US" sz="2000" b="1">
                  <a:solidFill>
                    <a:schemeClr val="accent2"/>
                  </a:solidFill>
                  <a:latin typeface="Arial" charset="0"/>
                </a:rPr>
              </a:br>
              <a:r>
                <a:rPr lang="en-US" sz="2000" b="1">
                  <a:solidFill>
                    <a:schemeClr val="accent2"/>
                  </a:solidFill>
                  <a:latin typeface="Arial" charset="0"/>
                </a:rPr>
                <a:t>inspections</a:t>
              </a:r>
            </a:p>
          </p:txBody>
        </p:sp>
        <p:sp>
          <p:nvSpPr>
            <p:cNvPr id="16427" name="Freeform 43"/>
            <p:cNvSpPr>
              <a:spLocks/>
            </p:cNvSpPr>
            <p:nvPr/>
          </p:nvSpPr>
          <p:spPr bwMode="auto">
            <a:xfrm>
              <a:off x="656" y="2280"/>
              <a:ext cx="184" cy="569"/>
            </a:xfrm>
            <a:custGeom>
              <a:avLst/>
              <a:gdLst/>
              <a:ahLst/>
              <a:cxnLst>
                <a:cxn ang="0">
                  <a:pos x="0" y="568"/>
                </a:cxn>
                <a:cxn ang="0">
                  <a:pos x="184" y="0"/>
                </a:cxn>
                <a:cxn ang="0">
                  <a:pos x="169" y="569"/>
                </a:cxn>
                <a:cxn ang="0">
                  <a:pos x="0" y="568"/>
                </a:cxn>
              </a:cxnLst>
              <a:rect l="0" t="0" r="r" b="b"/>
              <a:pathLst>
                <a:path w="184" h="569">
                  <a:moveTo>
                    <a:pt x="0" y="568"/>
                  </a:moveTo>
                  <a:lnTo>
                    <a:pt x="184" y="0"/>
                  </a:lnTo>
                  <a:lnTo>
                    <a:pt x="169" y="569"/>
                  </a:lnTo>
                  <a:lnTo>
                    <a:pt x="0" y="568"/>
                  </a:lnTo>
                  <a:close/>
                </a:path>
              </a:pathLst>
            </a:custGeom>
            <a:solidFill>
              <a:schemeClr val="accent2"/>
            </a:solidFill>
            <a:ln w="9525">
              <a:noFill/>
              <a:round/>
              <a:headEnd/>
              <a:tailEnd/>
            </a:ln>
            <a:effectLst/>
          </p:spPr>
          <p:txBody>
            <a:bodyPr/>
            <a:lstStyle/>
            <a:p>
              <a:endParaRPr lang="en-US"/>
            </a:p>
          </p:txBody>
        </p:sp>
      </p:grpSp>
      <p:grpSp>
        <p:nvGrpSpPr>
          <p:cNvPr id="16434" name="Group 50"/>
          <p:cNvGrpSpPr>
            <a:grpSpLocks/>
          </p:cNvGrpSpPr>
          <p:nvPr/>
        </p:nvGrpSpPr>
        <p:grpSpPr bwMode="auto">
          <a:xfrm>
            <a:off x="1968500" y="3695700"/>
            <a:ext cx="1116013" cy="2163763"/>
            <a:chOff x="1240" y="2328"/>
            <a:chExt cx="703" cy="1363"/>
          </a:xfrm>
        </p:grpSpPr>
        <p:sp>
          <p:nvSpPr>
            <p:cNvPr id="16393" name="Rectangle 9"/>
            <p:cNvSpPr>
              <a:spLocks noChangeArrowheads="1"/>
            </p:cNvSpPr>
            <p:nvPr/>
          </p:nvSpPr>
          <p:spPr bwMode="auto">
            <a:xfrm>
              <a:off x="1240" y="3269"/>
              <a:ext cx="703" cy="422"/>
            </a:xfrm>
            <a:prstGeom prst="rect">
              <a:avLst/>
            </a:prstGeom>
            <a:noFill/>
            <a:ln w="9525">
              <a:noFill/>
              <a:miter lim="800000"/>
              <a:headEnd/>
              <a:tailEnd/>
            </a:ln>
            <a:effectLst/>
          </p:spPr>
          <p:txBody>
            <a:bodyPr wrap="none">
              <a:spAutoFit/>
            </a:bodyPr>
            <a:lstStyle/>
            <a:p>
              <a:pPr algn="ctr">
                <a:lnSpc>
                  <a:spcPct val="95000"/>
                </a:lnSpc>
              </a:pPr>
              <a:r>
                <a:rPr lang="en-US" sz="2000" b="1">
                  <a:solidFill>
                    <a:srgbClr val="E00000"/>
                  </a:solidFill>
                  <a:latin typeface="Arial" charset="0"/>
                </a:rPr>
                <a:t>ID</a:t>
              </a:r>
              <a:br>
                <a:rPr lang="en-US" sz="2000" b="1">
                  <a:solidFill>
                    <a:srgbClr val="E00000"/>
                  </a:solidFill>
                  <a:latin typeface="Arial" charset="0"/>
                </a:rPr>
              </a:br>
              <a:r>
                <a:rPr lang="en-US" sz="2000" b="1">
                  <a:solidFill>
                    <a:srgbClr val="E00000"/>
                  </a:solidFill>
                  <a:latin typeface="Arial" charset="0"/>
                </a:rPr>
                <a:t>checks</a:t>
              </a:r>
              <a:r>
                <a:rPr lang="en-US" sz="2000" b="1">
                  <a:latin typeface="Arial" charset="0"/>
                </a:rPr>
                <a:t> </a:t>
              </a:r>
            </a:p>
          </p:txBody>
        </p:sp>
        <p:sp>
          <p:nvSpPr>
            <p:cNvPr id="16428" name="Freeform 44"/>
            <p:cNvSpPr>
              <a:spLocks/>
            </p:cNvSpPr>
            <p:nvPr/>
          </p:nvSpPr>
          <p:spPr bwMode="auto">
            <a:xfrm>
              <a:off x="1514" y="2328"/>
              <a:ext cx="184" cy="929"/>
            </a:xfrm>
            <a:custGeom>
              <a:avLst/>
              <a:gdLst/>
              <a:ahLst/>
              <a:cxnLst>
                <a:cxn ang="0">
                  <a:pos x="0" y="568"/>
                </a:cxn>
                <a:cxn ang="0">
                  <a:pos x="184" y="0"/>
                </a:cxn>
                <a:cxn ang="0">
                  <a:pos x="169" y="569"/>
                </a:cxn>
                <a:cxn ang="0">
                  <a:pos x="0" y="568"/>
                </a:cxn>
              </a:cxnLst>
              <a:rect l="0" t="0" r="r" b="b"/>
              <a:pathLst>
                <a:path w="184" h="569">
                  <a:moveTo>
                    <a:pt x="0" y="568"/>
                  </a:moveTo>
                  <a:lnTo>
                    <a:pt x="184" y="0"/>
                  </a:lnTo>
                  <a:lnTo>
                    <a:pt x="169" y="569"/>
                  </a:lnTo>
                  <a:lnTo>
                    <a:pt x="0" y="568"/>
                  </a:lnTo>
                  <a:close/>
                </a:path>
              </a:pathLst>
            </a:custGeom>
            <a:solidFill>
              <a:srgbClr val="E00000"/>
            </a:solidFill>
            <a:ln w="9525">
              <a:noFill/>
              <a:round/>
              <a:headEnd/>
              <a:tailEnd/>
            </a:ln>
            <a:effectLst/>
          </p:spPr>
          <p:txBody>
            <a:bodyPr/>
            <a:lstStyle/>
            <a:p>
              <a:endParaRPr lang="en-US"/>
            </a:p>
          </p:txBody>
        </p:sp>
      </p:grpSp>
      <p:grpSp>
        <p:nvGrpSpPr>
          <p:cNvPr id="16436" name="Group 52"/>
          <p:cNvGrpSpPr>
            <a:grpSpLocks/>
          </p:cNvGrpSpPr>
          <p:nvPr/>
        </p:nvGrpSpPr>
        <p:grpSpPr bwMode="auto">
          <a:xfrm>
            <a:off x="3000375" y="3629025"/>
            <a:ext cx="1919288" cy="1676400"/>
            <a:chOff x="1890" y="2286"/>
            <a:chExt cx="1209" cy="1056"/>
          </a:xfrm>
        </p:grpSpPr>
        <p:sp>
          <p:nvSpPr>
            <p:cNvPr id="16394" name="Rectangle 10"/>
            <p:cNvSpPr>
              <a:spLocks noChangeArrowheads="1"/>
            </p:cNvSpPr>
            <p:nvPr/>
          </p:nvSpPr>
          <p:spPr bwMode="auto">
            <a:xfrm>
              <a:off x="1890" y="2738"/>
              <a:ext cx="1209" cy="604"/>
            </a:xfrm>
            <a:prstGeom prst="rect">
              <a:avLst/>
            </a:prstGeom>
            <a:noFill/>
            <a:ln w="9525">
              <a:noFill/>
              <a:miter lim="800000"/>
              <a:headEnd/>
              <a:tailEnd/>
            </a:ln>
            <a:effectLst/>
          </p:spPr>
          <p:txBody>
            <a:bodyPr wrap="none">
              <a:spAutoFit/>
            </a:bodyPr>
            <a:lstStyle/>
            <a:p>
              <a:pPr algn="ctr">
                <a:lnSpc>
                  <a:spcPct val="95000"/>
                </a:lnSpc>
              </a:pPr>
              <a:r>
                <a:rPr lang="en-US" sz="2000" b="1">
                  <a:solidFill>
                    <a:srgbClr val="006600"/>
                  </a:solidFill>
                  <a:latin typeface="Arial" charset="0"/>
                </a:rPr>
                <a:t>Roll out</a:t>
              </a:r>
              <a:br>
                <a:rPr lang="en-US" sz="2000" b="1">
                  <a:solidFill>
                    <a:srgbClr val="006600"/>
                  </a:solidFill>
                  <a:latin typeface="Arial" charset="0"/>
                </a:rPr>
              </a:br>
              <a:r>
                <a:rPr lang="en-US" sz="2000" b="1">
                  <a:solidFill>
                    <a:srgbClr val="006600"/>
                  </a:solidFill>
                  <a:latin typeface="Arial" charset="0"/>
                </a:rPr>
                <a:t>quick-reaction</a:t>
              </a:r>
              <a:br>
                <a:rPr lang="en-US" sz="2000" b="1">
                  <a:solidFill>
                    <a:srgbClr val="006600"/>
                  </a:solidFill>
                  <a:latin typeface="Arial" charset="0"/>
                </a:rPr>
              </a:br>
              <a:r>
                <a:rPr lang="en-US" sz="2000" b="1">
                  <a:solidFill>
                    <a:srgbClr val="006600"/>
                  </a:solidFill>
                  <a:latin typeface="Arial" charset="0"/>
                </a:rPr>
                <a:t>force</a:t>
              </a:r>
            </a:p>
          </p:txBody>
        </p:sp>
        <p:sp>
          <p:nvSpPr>
            <p:cNvPr id="16429" name="Freeform 45"/>
            <p:cNvSpPr>
              <a:spLocks/>
            </p:cNvSpPr>
            <p:nvPr/>
          </p:nvSpPr>
          <p:spPr bwMode="auto">
            <a:xfrm>
              <a:off x="2390" y="2286"/>
              <a:ext cx="169" cy="437"/>
            </a:xfrm>
            <a:custGeom>
              <a:avLst/>
              <a:gdLst/>
              <a:ahLst/>
              <a:cxnLst>
                <a:cxn ang="0">
                  <a:pos x="0" y="436"/>
                </a:cxn>
                <a:cxn ang="0">
                  <a:pos x="82" y="0"/>
                </a:cxn>
                <a:cxn ang="0">
                  <a:pos x="169" y="437"/>
                </a:cxn>
                <a:cxn ang="0">
                  <a:pos x="0" y="436"/>
                </a:cxn>
              </a:cxnLst>
              <a:rect l="0" t="0" r="r" b="b"/>
              <a:pathLst>
                <a:path w="169" h="437">
                  <a:moveTo>
                    <a:pt x="0" y="436"/>
                  </a:moveTo>
                  <a:lnTo>
                    <a:pt x="82" y="0"/>
                  </a:lnTo>
                  <a:lnTo>
                    <a:pt x="169" y="437"/>
                  </a:lnTo>
                  <a:lnTo>
                    <a:pt x="0" y="436"/>
                  </a:lnTo>
                  <a:close/>
                </a:path>
              </a:pathLst>
            </a:custGeom>
            <a:solidFill>
              <a:srgbClr val="006600"/>
            </a:solidFill>
            <a:ln w="9525">
              <a:noFill/>
              <a:round/>
              <a:headEnd/>
              <a:tailEnd/>
            </a:ln>
            <a:effectLst/>
          </p:spPr>
          <p:txBody>
            <a:bodyPr/>
            <a:lstStyle/>
            <a:p>
              <a:endParaRPr lang="en-US"/>
            </a:p>
          </p:txBody>
        </p:sp>
      </p:grpSp>
      <p:grpSp>
        <p:nvGrpSpPr>
          <p:cNvPr id="16437" name="Group 53"/>
          <p:cNvGrpSpPr>
            <a:grpSpLocks/>
          </p:cNvGrpSpPr>
          <p:nvPr/>
        </p:nvGrpSpPr>
        <p:grpSpPr bwMode="auto">
          <a:xfrm>
            <a:off x="4725988" y="3667125"/>
            <a:ext cx="1046162" cy="2220913"/>
            <a:chOff x="2977" y="2310"/>
            <a:chExt cx="659" cy="1399"/>
          </a:xfrm>
        </p:grpSpPr>
        <p:sp>
          <p:nvSpPr>
            <p:cNvPr id="16395" name="Rectangle 11"/>
            <p:cNvSpPr>
              <a:spLocks noChangeArrowheads="1"/>
            </p:cNvSpPr>
            <p:nvPr/>
          </p:nvSpPr>
          <p:spPr bwMode="auto">
            <a:xfrm>
              <a:off x="2977" y="3287"/>
              <a:ext cx="659" cy="422"/>
            </a:xfrm>
            <a:prstGeom prst="rect">
              <a:avLst/>
            </a:prstGeom>
            <a:noFill/>
            <a:ln w="9525">
              <a:noFill/>
              <a:miter lim="800000"/>
              <a:headEnd/>
              <a:tailEnd/>
            </a:ln>
            <a:effectLst/>
          </p:spPr>
          <p:txBody>
            <a:bodyPr wrap="none">
              <a:spAutoFit/>
            </a:bodyPr>
            <a:lstStyle/>
            <a:p>
              <a:pPr algn="ctr">
                <a:lnSpc>
                  <a:spcPct val="95000"/>
                </a:lnSpc>
              </a:pPr>
              <a:r>
                <a:rPr lang="en-US" sz="2000" b="1">
                  <a:solidFill>
                    <a:srgbClr val="E00000"/>
                  </a:solidFill>
                  <a:latin typeface="Arial" charset="0"/>
                </a:rPr>
                <a:t>ID</a:t>
              </a:r>
              <a:br>
                <a:rPr lang="en-US" sz="2000" b="1">
                  <a:solidFill>
                    <a:srgbClr val="E00000"/>
                  </a:solidFill>
                  <a:latin typeface="Arial" charset="0"/>
                </a:rPr>
              </a:br>
              <a:r>
                <a:rPr lang="en-US" sz="2000" b="1">
                  <a:solidFill>
                    <a:srgbClr val="E00000"/>
                  </a:solidFill>
                  <a:latin typeface="Arial" charset="0"/>
                </a:rPr>
                <a:t>checks</a:t>
              </a:r>
            </a:p>
          </p:txBody>
        </p:sp>
        <p:sp>
          <p:nvSpPr>
            <p:cNvPr id="16430" name="Freeform 46"/>
            <p:cNvSpPr>
              <a:spLocks/>
            </p:cNvSpPr>
            <p:nvPr/>
          </p:nvSpPr>
          <p:spPr bwMode="auto">
            <a:xfrm>
              <a:off x="3224" y="2310"/>
              <a:ext cx="169" cy="965"/>
            </a:xfrm>
            <a:custGeom>
              <a:avLst/>
              <a:gdLst/>
              <a:ahLst/>
              <a:cxnLst>
                <a:cxn ang="0">
                  <a:pos x="0" y="964"/>
                </a:cxn>
                <a:cxn ang="0">
                  <a:pos x="34" y="0"/>
                </a:cxn>
                <a:cxn ang="0">
                  <a:pos x="169" y="965"/>
                </a:cxn>
                <a:cxn ang="0">
                  <a:pos x="0" y="964"/>
                </a:cxn>
              </a:cxnLst>
              <a:rect l="0" t="0" r="r" b="b"/>
              <a:pathLst>
                <a:path w="169" h="965">
                  <a:moveTo>
                    <a:pt x="0" y="964"/>
                  </a:moveTo>
                  <a:lnTo>
                    <a:pt x="34" y="0"/>
                  </a:lnTo>
                  <a:lnTo>
                    <a:pt x="169" y="965"/>
                  </a:lnTo>
                  <a:lnTo>
                    <a:pt x="0" y="964"/>
                  </a:lnTo>
                  <a:close/>
                </a:path>
              </a:pathLst>
            </a:custGeom>
            <a:solidFill>
              <a:srgbClr val="E00000"/>
            </a:solidFill>
            <a:ln w="9525">
              <a:noFill/>
              <a:round/>
              <a:headEnd/>
              <a:tailEnd/>
            </a:ln>
            <a:effectLst/>
          </p:spPr>
          <p:txBody>
            <a:bodyPr/>
            <a:lstStyle/>
            <a:p>
              <a:endParaRPr lang="en-US"/>
            </a:p>
          </p:txBody>
        </p:sp>
      </p:grpSp>
      <p:grpSp>
        <p:nvGrpSpPr>
          <p:cNvPr id="16438" name="Group 54"/>
          <p:cNvGrpSpPr>
            <a:grpSpLocks/>
          </p:cNvGrpSpPr>
          <p:nvPr/>
        </p:nvGrpSpPr>
        <p:grpSpPr bwMode="auto">
          <a:xfrm>
            <a:off x="5680075" y="3619500"/>
            <a:ext cx="1538288" cy="1828800"/>
            <a:chOff x="3578" y="2280"/>
            <a:chExt cx="969" cy="1152"/>
          </a:xfrm>
        </p:grpSpPr>
        <p:sp>
          <p:nvSpPr>
            <p:cNvPr id="16396" name="Rectangle 12"/>
            <p:cNvSpPr>
              <a:spLocks noChangeArrowheads="1"/>
            </p:cNvSpPr>
            <p:nvPr/>
          </p:nvSpPr>
          <p:spPr bwMode="auto">
            <a:xfrm>
              <a:off x="3578" y="2828"/>
              <a:ext cx="969" cy="604"/>
            </a:xfrm>
            <a:prstGeom prst="rect">
              <a:avLst/>
            </a:prstGeom>
            <a:noFill/>
            <a:ln w="9525">
              <a:noFill/>
              <a:miter lim="800000"/>
              <a:headEnd/>
              <a:tailEnd/>
            </a:ln>
            <a:effectLst/>
          </p:spPr>
          <p:txBody>
            <a:bodyPr wrap="none">
              <a:spAutoFit/>
            </a:bodyPr>
            <a:lstStyle/>
            <a:p>
              <a:pPr algn="ctr">
                <a:lnSpc>
                  <a:spcPct val="95000"/>
                </a:lnSpc>
              </a:pPr>
              <a:r>
                <a:rPr lang="en-US" sz="2000" b="1">
                  <a:solidFill>
                    <a:srgbClr val="CC00FF"/>
                  </a:solidFill>
                  <a:latin typeface="Arial" charset="0"/>
                </a:rPr>
                <a:t>Close gate,</a:t>
              </a:r>
              <a:br>
                <a:rPr lang="en-US" sz="2000" b="1">
                  <a:solidFill>
                    <a:srgbClr val="CC00FF"/>
                  </a:solidFill>
                  <a:latin typeface="Arial" charset="0"/>
                </a:rPr>
              </a:br>
              <a:r>
                <a:rPr lang="en-US" sz="2000" b="1">
                  <a:solidFill>
                    <a:srgbClr val="CC00FF"/>
                  </a:solidFill>
                  <a:latin typeface="Arial" charset="0"/>
                </a:rPr>
                <a:t>place</a:t>
              </a:r>
              <a:br>
                <a:rPr lang="en-US" sz="2000" b="1">
                  <a:solidFill>
                    <a:srgbClr val="CC00FF"/>
                  </a:solidFill>
                  <a:latin typeface="Arial" charset="0"/>
                </a:rPr>
              </a:br>
              <a:r>
                <a:rPr lang="en-US" sz="2000" b="1">
                  <a:solidFill>
                    <a:srgbClr val="CC00FF"/>
                  </a:solidFill>
                  <a:latin typeface="Arial" charset="0"/>
                </a:rPr>
                <a:t>barriers</a:t>
              </a:r>
            </a:p>
          </p:txBody>
        </p:sp>
        <p:sp>
          <p:nvSpPr>
            <p:cNvPr id="16431" name="Freeform 47"/>
            <p:cNvSpPr>
              <a:spLocks/>
            </p:cNvSpPr>
            <p:nvPr/>
          </p:nvSpPr>
          <p:spPr bwMode="auto">
            <a:xfrm>
              <a:off x="3968" y="2280"/>
              <a:ext cx="169" cy="545"/>
            </a:xfrm>
            <a:custGeom>
              <a:avLst/>
              <a:gdLst/>
              <a:ahLst/>
              <a:cxnLst>
                <a:cxn ang="0">
                  <a:pos x="0" y="544"/>
                </a:cxn>
                <a:cxn ang="0">
                  <a:pos x="52" y="0"/>
                </a:cxn>
                <a:cxn ang="0">
                  <a:pos x="169" y="545"/>
                </a:cxn>
                <a:cxn ang="0">
                  <a:pos x="0" y="544"/>
                </a:cxn>
              </a:cxnLst>
              <a:rect l="0" t="0" r="r" b="b"/>
              <a:pathLst>
                <a:path w="169" h="545">
                  <a:moveTo>
                    <a:pt x="0" y="544"/>
                  </a:moveTo>
                  <a:lnTo>
                    <a:pt x="52" y="0"/>
                  </a:lnTo>
                  <a:lnTo>
                    <a:pt x="169" y="545"/>
                  </a:lnTo>
                  <a:lnTo>
                    <a:pt x="0" y="544"/>
                  </a:lnTo>
                  <a:close/>
                </a:path>
              </a:pathLst>
            </a:custGeom>
            <a:solidFill>
              <a:srgbClr val="CC00FF"/>
            </a:solidFill>
            <a:ln w="9525">
              <a:noFill/>
              <a:round/>
              <a:headEnd/>
              <a:tailEnd/>
            </a:ln>
            <a:effectLst/>
          </p:spPr>
          <p:txBody>
            <a:bodyPr/>
            <a:lstStyle/>
            <a:p>
              <a:endParaRPr lang="en-US"/>
            </a:p>
          </p:txBody>
        </p:sp>
      </p:grpSp>
      <p:grpSp>
        <p:nvGrpSpPr>
          <p:cNvPr id="16439" name="Group 55"/>
          <p:cNvGrpSpPr>
            <a:grpSpLocks/>
          </p:cNvGrpSpPr>
          <p:nvPr/>
        </p:nvGrpSpPr>
        <p:grpSpPr bwMode="auto">
          <a:xfrm>
            <a:off x="7251700" y="3686175"/>
            <a:ext cx="1595438" cy="2278063"/>
            <a:chOff x="4568" y="2322"/>
            <a:chExt cx="1005" cy="1435"/>
          </a:xfrm>
        </p:grpSpPr>
        <p:sp>
          <p:nvSpPr>
            <p:cNvPr id="16397" name="Rectangle 13"/>
            <p:cNvSpPr>
              <a:spLocks noChangeArrowheads="1"/>
            </p:cNvSpPr>
            <p:nvPr/>
          </p:nvSpPr>
          <p:spPr bwMode="auto">
            <a:xfrm>
              <a:off x="4568" y="3153"/>
              <a:ext cx="1005" cy="604"/>
            </a:xfrm>
            <a:prstGeom prst="rect">
              <a:avLst/>
            </a:prstGeom>
            <a:noFill/>
            <a:ln w="9525">
              <a:noFill/>
              <a:miter lim="800000"/>
              <a:headEnd/>
              <a:tailEnd/>
            </a:ln>
            <a:effectLst/>
          </p:spPr>
          <p:txBody>
            <a:bodyPr wrap="none">
              <a:spAutoFit/>
            </a:bodyPr>
            <a:lstStyle/>
            <a:p>
              <a:pPr algn="ctr">
                <a:lnSpc>
                  <a:spcPct val="95000"/>
                </a:lnSpc>
              </a:pPr>
              <a:r>
                <a:rPr lang="en-US" sz="2000" b="1">
                  <a:solidFill>
                    <a:schemeClr val="accent2"/>
                  </a:solidFill>
                  <a:latin typeface="Arial" charset="0"/>
                </a:rPr>
                <a:t>Random</a:t>
              </a:r>
              <a:br>
                <a:rPr lang="en-US" sz="2000" b="1">
                  <a:solidFill>
                    <a:schemeClr val="accent2"/>
                  </a:solidFill>
                  <a:latin typeface="Arial" charset="0"/>
                </a:rPr>
              </a:br>
              <a:r>
                <a:rPr lang="en-US" sz="2000" b="1">
                  <a:solidFill>
                    <a:schemeClr val="accent2"/>
                  </a:solidFill>
                  <a:latin typeface="Arial" charset="0"/>
                </a:rPr>
                <a:t>vehicle</a:t>
              </a:r>
              <a:br>
                <a:rPr lang="en-US" sz="2000" b="1">
                  <a:solidFill>
                    <a:schemeClr val="accent2"/>
                  </a:solidFill>
                  <a:latin typeface="Arial" charset="0"/>
                </a:rPr>
              </a:br>
              <a:r>
                <a:rPr lang="en-US" sz="2000" b="1">
                  <a:solidFill>
                    <a:schemeClr val="accent2"/>
                  </a:solidFill>
                  <a:latin typeface="Arial" charset="0"/>
                </a:rPr>
                <a:t>inspections</a:t>
              </a:r>
            </a:p>
          </p:txBody>
        </p:sp>
        <p:sp>
          <p:nvSpPr>
            <p:cNvPr id="16432" name="Freeform 48"/>
            <p:cNvSpPr>
              <a:spLocks/>
            </p:cNvSpPr>
            <p:nvPr/>
          </p:nvSpPr>
          <p:spPr bwMode="auto">
            <a:xfrm>
              <a:off x="4848" y="2322"/>
              <a:ext cx="279" cy="803"/>
            </a:xfrm>
            <a:custGeom>
              <a:avLst/>
              <a:gdLst/>
              <a:ahLst/>
              <a:cxnLst>
                <a:cxn ang="0">
                  <a:pos x="110" y="802"/>
                </a:cxn>
                <a:cxn ang="0">
                  <a:pos x="0" y="0"/>
                </a:cxn>
                <a:cxn ang="0">
                  <a:pos x="279" y="803"/>
                </a:cxn>
                <a:cxn ang="0">
                  <a:pos x="110" y="802"/>
                </a:cxn>
              </a:cxnLst>
              <a:rect l="0" t="0" r="r" b="b"/>
              <a:pathLst>
                <a:path w="279" h="803">
                  <a:moveTo>
                    <a:pt x="110" y="802"/>
                  </a:moveTo>
                  <a:lnTo>
                    <a:pt x="0" y="0"/>
                  </a:lnTo>
                  <a:lnTo>
                    <a:pt x="279" y="803"/>
                  </a:lnTo>
                  <a:lnTo>
                    <a:pt x="110" y="802"/>
                  </a:lnTo>
                  <a:close/>
                </a:path>
              </a:pathLst>
            </a:custGeom>
            <a:solidFill>
              <a:schemeClr val="accent2"/>
            </a:solidFill>
            <a:ln w="9525">
              <a:noFill/>
              <a:round/>
              <a:headEnd/>
              <a:tailEnd/>
            </a:ln>
            <a:effectLst/>
          </p:spPr>
          <p:txBody>
            <a:bodyPr/>
            <a:lstStyle/>
            <a:p>
              <a:endParaRPr lang="en-US"/>
            </a:p>
          </p:txBody>
        </p:sp>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426"/>
                                        </p:tgtEl>
                                        <p:attrNameLst>
                                          <p:attrName>style.visibility</p:attrName>
                                        </p:attrNameLst>
                                      </p:cBhvr>
                                      <p:to>
                                        <p:strVal val="visible"/>
                                      </p:to>
                                    </p:set>
                                  </p:childTnLst>
                                  <p:subTnLst>
                                    <p:set>
                                      <p:cBhvr override="childStyle">
                                        <p:cTn dur="1" fill="hold" display="0" masterRel="nextClick" afterEffect="1"/>
                                        <p:tgtEl>
                                          <p:spTgt spid="16426"/>
                                        </p:tgtEl>
                                        <p:attrNameLst>
                                          <p:attrName>style.visibility</p:attrName>
                                        </p:attrNameLst>
                                      </p:cBhvr>
                                      <p:to>
                                        <p:strVal val="hidden"/>
                                      </p:to>
                                    </p:set>
                                  </p:subTnLst>
                                </p:cTn>
                              </p:par>
                            </p:childTnLst>
                          </p:cTn>
                        </p:par>
                        <p:par>
                          <p:cTn id="7" fill="hold">
                            <p:stCondLst>
                              <p:cond delay="500"/>
                            </p:stCondLst>
                            <p:childTnLst>
                              <p:par>
                                <p:cTn id="8" presetID="22" presetClass="entr" presetSubtype="1" fill="hold" nodeType="afterEffect">
                                  <p:stCondLst>
                                    <p:cond delay="0"/>
                                  </p:stCondLst>
                                  <p:childTnLst>
                                    <p:set>
                                      <p:cBhvr>
                                        <p:cTn id="9" dur="1" fill="hold">
                                          <p:stCondLst>
                                            <p:cond delay="0"/>
                                          </p:stCondLst>
                                        </p:cTn>
                                        <p:tgtEl>
                                          <p:spTgt spid="16433"/>
                                        </p:tgtEl>
                                        <p:attrNameLst>
                                          <p:attrName>style.visibility</p:attrName>
                                        </p:attrNameLst>
                                      </p:cBhvr>
                                      <p:to>
                                        <p:strVal val="visible"/>
                                      </p:to>
                                    </p:set>
                                    <p:animEffect transition="in" filter="wipe(up)">
                                      <p:cBhvr>
                                        <p:cTn id="10" dur="500"/>
                                        <p:tgtEl>
                                          <p:spTgt spid="16433"/>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499"/>
                                          </p:stCondLst>
                                        </p:cTn>
                                        <p:tgtEl>
                                          <p:spTgt spid="16440"/>
                                        </p:tgtEl>
                                        <p:attrNameLst>
                                          <p:attrName>style.visibility</p:attrName>
                                        </p:attrNameLst>
                                      </p:cBhvr>
                                      <p:to>
                                        <p:strVal val="visible"/>
                                      </p:to>
                                    </p:set>
                                  </p:childTnLst>
                                  <p:subTnLst>
                                    <p:set>
                                      <p:cBhvr override="childStyle">
                                        <p:cTn dur="1" fill="hold" display="0" masterRel="nextClick" afterEffect="1"/>
                                        <p:tgtEl>
                                          <p:spTgt spid="16440"/>
                                        </p:tgtEl>
                                        <p:attrNameLst>
                                          <p:attrName>style.visibility</p:attrName>
                                        </p:attrNameLst>
                                      </p:cBhvr>
                                      <p:to>
                                        <p:strVal val="hidden"/>
                                      </p:to>
                                    </p:set>
                                  </p:subTnLst>
                                </p:cTn>
                              </p:par>
                            </p:childTnLst>
                          </p:cTn>
                        </p:par>
                        <p:par>
                          <p:cTn id="14" fill="hold">
                            <p:stCondLst>
                              <p:cond delay="1500"/>
                            </p:stCondLst>
                            <p:childTnLst>
                              <p:par>
                                <p:cTn id="15" presetID="22" presetClass="entr" presetSubtype="1" fill="hold" nodeType="afterEffect">
                                  <p:stCondLst>
                                    <p:cond delay="0"/>
                                  </p:stCondLst>
                                  <p:childTnLst>
                                    <p:set>
                                      <p:cBhvr>
                                        <p:cTn id="16" dur="1" fill="hold">
                                          <p:stCondLst>
                                            <p:cond delay="0"/>
                                          </p:stCondLst>
                                        </p:cTn>
                                        <p:tgtEl>
                                          <p:spTgt spid="16434"/>
                                        </p:tgtEl>
                                        <p:attrNameLst>
                                          <p:attrName>style.visibility</p:attrName>
                                        </p:attrNameLst>
                                      </p:cBhvr>
                                      <p:to>
                                        <p:strVal val="visible"/>
                                      </p:to>
                                    </p:set>
                                    <p:animEffect transition="in" filter="wipe(up)">
                                      <p:cBhvr>
                                        <p:cTn id="17" dur="500"/>
                                        <p:tgtEl>
                                          <p:spTgt spid="16434"/>
                                        </p:tgtEl>
                                      </p:cBhvr>
                                    </p:animEffect>
                                  </p:childTnLst>
                                </p:cTn>
                              </p:par>
                            </p:childTnLst>
                          </p:cTn>
                        </p:par>
                        <p:par>
                          <p:cTn id="18" fill="hold">
                            <p:stCondLst>
                              <p:cond delay="2000"/>
                            </p:stCondLst>
                            <p:childTnLst>
                              <p:par>
                                <p:cTn id="19" presetID="1" presetClass="entr" presetSubtype="0" fill="hold" grpId="0" nodeType="afterEffect">
                                  <p:stCondLst>
                                    <p:cond delay="0"/>
                                  </p:stCondLst>
                                  <p:childTnLst>
                                    <p:set>
                                      <p:cBhvr>
                                        <p:cTn id="20" dur="1" fill="hold">
                                          <p:stCondLst>
                                            <p:cond delay="499"/>
                                          </p:stCondLst>
                                        </p:cTn>
                                        <p:tgtEl>
                                          <p:spTgt spid="16441"/>
                                        </p:tgtEl>
                                        <p:attrNameLst>
                                          <p:attrName>style.visibility</p:attrName>
                                        </p:attrNameLst>
                                      </p:cBhvr>
                                      <p:to>
                                        <p:strVal val="visible"/>
                                      </p:to>
                                    </p:set>
                                  </p:childTnLst>
                                  <p:subTnLst>
                                    <p:set>
                                      <p:cBhvr override="childStyle">
                                        <p:cTn dur="1" fill="hold" display="0" masterRel="nextClick" afterEffect="1"/>
                                        <p:tgtEl>
                                          <p:spTgt spid="16441"/>
                                        </p:tgtEl>
                                        <p:attrNameLst>
                                          <p:attrName>style.visibility</p:attrName>
                                        </p:attrNameLst>
                                      </p:cBhvr>
                                      <p:to>
                                        <p:strVal val="hidden"/>
                                      </p:to>
                                    </p:set>
                                  </p:subTnLst>
                                </p:cTn>
                              </p:par>
                            </p:childTnLst>
                          </p:cTn>
                        </p:par>
                        <p:par>
                          <p:cTn id="21" fill="hold">
                            <p:stCondLst>
                              <p:cond delay="2500"/>
                            </p:stCondLst>
                            <p:childTnLst>
                              <p:par>
                                <p:cTn id="22" presetID="22" presetClass="entr" presetSubtype="1" fill="hold" nodeType="afterEffect">
                                  <p:stCondLst>
                                    <p:cond delay="0"/>
                                  </p:stCondLst>
                                  <p:childTnLst>
                                    <p:set>
                                      <p:cBhvr>
                                        <p:cTn id="23" dur="1" fill="hold">
                                          <p:stCondLst>
                                            <p:cond delay="0"/>
                                          </p:stCondLst>
                                        </p:cTn>
                                        <p:tgtEl>
                                          <p:spTgt spid="16436"/>
                                        </p:tgtEl>
                                        <p:attrNameLst>
                                          <p:attrName>style.visibility</p:attrName>
                                        </p:attrNameLst>
                                      </p:cBhvr>
                                      <p:to>
                                        <p:strVal val="visible"/>
                                      </p:to>
                                    </p:set>
                                    <p:animEffect transition="in" filter="wipe(up)">
                                      <p:cBhvr>
                                        <p:cTn id="24" dur="500"/>
                                        <p:tgtEl>
                                          <p:spTgt spid="16436"/>
                                        </p:tgtEl>
                                      </p:cBhvr>
                                    </p:animEffect>
                                  </p:childTnLst>
                                </p:cTn>
                              </p:par>
                            </p:childTnLst>
                          </p:cTn>
                        </p:par>
                        <p:par>
                          <p:cTn id="25" fill="hold">
                            <p:stCondLst>
                              <p:cond delay="3000"/>
                            </p:stCondLst>
                            <p:childTnLst>
                              <p:par>
                                <p:cTn id="26" presetID="1" presetClass="entr" presetSubtype="0" fill="hold" grpId="0" nodeType="afterEffect">
                                  <p:stCondLst>
                                    <p:cond delay="0"/>
                                  </p:stCondLst>
                                  <p:childTnLst>
                                    <p:set>
                                      <p:cBhvr>
                                        <p:cTn id="27" dur="1" fill="hold">
                                          <p:stCondLst>
                                            <p:cond delay="499"/>
                                          </p:stCondLst>
                                        </p:cTn>
                                        <p:tgtEl>
                                          <p:spTgt spid="16442"/>
                                        </p:tgtEl>
                                        <p:attrNameLst>
                                          <p:attrName>style.visibility</p:attrName>
                                        </p:attrNameLst>
                                      </p:cBhvr>
                                      <p:to>
                                        <p:strVal val="visible"/>
                                      </p:to>
                                    </p:set>
                                  </p:childTnLst>
                                  <p:subTnLst>
                                    <p:set>
                                      <p:cBhvr override="childStyle">
                                        <p:cTn dur="1" fill="hold" display="0" masterRel="nextClick" afterEffect="1"/>
                                        <p:tgtEl>
                                          <p:spTgt spid="16442"/>
                                        </p:tgtEl>
                                        <p:attrNameLst>
                                          <p:attrName>style.visibility</p:attrName>
                                        </p:attrNameLst>
                                      </p:cBhvr>
                                      <p:to>
                                        <p:strVal val="hidden"/>
                                      </p:to>
                                    </p:set>
                                  </p:subTnLst>
                                </p:cTn>
                              </p:par>
                            </p:childTnLst>
                          </p:cTn>
                        </p:par>
                        <p:par>
                          <p:cTn id="28" fill="hold">
                            <p:stCondLst>
                              <p:cond delay="3500"/>
                            </p:stCondLst>
                            <p:childTnLst>
                              <p:par>
                                <p:cTn id="29" presetID="22" presetClass="entr" presetSubtype="1" fill="hold" nodeType="afterEffect">
                                  <p:stCondLst>
                                    <p:cond delay="0"/>
                                  </p:stCondLst>
                                  <p:childTnLst>
                                    <p:set>
                                      <p:cBhvr>
                                        <p:cTn id="30" dur="1" fill="hold">
                                          <p:stCondLst>
                                            <p:cond delay="0"/>
                                          </p:stCondLst>
                                        </p:cTn>
                                        <p:tgtEl>
                                          <p:spTgt spid="16437"/>
                                        </p:tgtEl>
                                        <p:attrNameLst>
                                          <p:attrName>style.visibility</p:attrName>
                                        </p:attrNameLst>
                                      </p:cBhvr>
                                      <p:to>
                                        <p:strVal val="visible"/>
                                      </p:to>
                                    </p:set>
                                    <p:animEffect transition="in" filter="wipe(up)">
                                      <p:cBhvr>
                                        <p:cTn id="31" dur="500"/>
                                        <p:tgtEl>
                                          <p:spTgt spid="16437"/>
                                        </p:tgtEl>
                                      </p:cBhvr>
                                    </p:animEffect>
                                  </p:childTnLst>
                                </p:cTn>
                              </p:par>
                            </p:childTnLst>
                          </p:cTn>
                        </p:par>
                        <p:par>
                          <p:cTn id="32" fill="hold">
                            <p:stCondLst>
                              <p:cond delay="4000"/>
                            </p:stCondLst>
                            <p:childTnLst>
                              <p:par>
                                <p:cTn id="33" presetID="1" presetClass="entr" presetSubtype="0" fill="hold" grpId="0" nodeType="afterEffect">
                                  <p:stCondLst>
                                    <p:cond delay="0"/>
                                  </p:stCondLst>
                                  <p:childTnLst>
                                    <p:set>
                                      <p:cBhvr>
                                        <p:cTn id="34" dur="1" fill="hold">
                                          <p:stCondLst>
                                            <p:cond delay="499"/>
                                          </p:stCondLst>
                                        </p:cTn>
                                        <p:tgtEl>
                                          <p:spTgt spid="16443"/>
                                        </p:tgtEl>
                                        <p:attrNameLst>
                                          <p:attrName>style.visibility</p:attrName>
                                        </p:attrNameLst>
                                      </p:cBhvr>
                                      <p:to>
                                        <p:strVal val="visible"/>
                                      </p:to>
                                    </p:set>
                                  </p:childTnLst>
                                  <p:subTnLst>
                                    <p:set>
                                      <p:cBhvr override="childStyle">
                                        <p:cTn dur="1" fill="hold" display="0" masterRel="nextClick" afterEffect="1"/>
                                        <p:tgtEl>
                                          <p:spTgt spid="16443"/>
                                        </p:tgtEl>
                                        <p:attrNameLst>
                                          <p:attrName>style.visibility</p:attrName>
                                        </p:attrNameLst>
                                      </p:cBhvr>
                                      <p:to>
                                        <p:strVal val="hidden"/>
                                      </p:to>
                                    </p:set>
                                  </p:subTnLst>
                                </p:cTn>
                              </p:par>
                            </p:childTnLst>
                          </p:cTn>
                        </p:par>
                        <p:par>
                          <p:cTn id="35" fill="hold">
                            <p:stCondLst>
                              <p:cond delay="4500"/>
                            </p:stCondLst>
                            <p:childTnLst>
                              <p:par>
                                <p:cTn id="36" presetID="22" presetClass="entr" presetSubtype="1" fill="hold" nodeType="afterEffect">
                                  <p:stCondLst>
                                    <p:cond delay="0"/>
                                  </p:stCondLst>
                                  <p:childTnLst>
                                    <p:set>
                                      <p:cBhvr>
                                        <p:cTn id="37" dur="1" fill="hold">
                                          <p:stCondLst>
                                            <p:cond delay="0"/>
                                          </p:stCondLst>
                                        </p:cTn>
                                        <p:tgtEl>
                                          <p:spTgt spid="16438"/>
                                        </p:tgtEl>
                                        <p:attrNameLst>
                                          <p:attrName>style.visibility</p:attrName>
                                        </p:attrNameLst>
                                      </p:cBhvr>
                                      <p:to>
                                        <p:strVal val="visible"/>
                                      </p:to>
                                    </p:set>
                                    <p:animEffect transition="in" filter="wipe(up)">
                                      <p:cBhvr>
                                        <p:cTn id="38" dur="500"/>
                                        <p:tgtEl>
                                          <p:spTgt spid="16438"/>
                                        </p:tgtEl>
                                      </p:cBhvr>
                                    </p:animEffect>
                                  </p:childTnLst>
                                </p:cTn>
                              </p:par>
                            </p:childTnLst>
                          </p:cTn>
                        </p:par>
                        <p:par>
                          <p:cTn id="39" fill="hold">
                            <p:stCondLst>
                              <p:cond delay="5000"/>
                            </p:stCondLst>
                            <p:childTnLst>
                              <p:par>
                                <p:cTn id="40" presetID="1" presetClass="entr" presetSubtype="0" fill="hold" grpId="0" nodeType="afterEffect">
                                  <p:stCondLst>
                                    <p:cond delay="0"/>
                                  </p:stCondLst>
                                  <p:childTnLst>
                                    <p:set>
                                      <p:cBhvr>
                                        <p:cTn id="41" dur="1" fill="hold">
                                          <p:stCondLst>
                                            <p:cond delay="499"/>
                                          </p:stCondLst>
                                        </p:cTn>
                                        <p:tgtEl>
                                          <p:spTgt spid="16444"/>
                                        </p:tgtEl>
                                        <p:attrNameLst>
                                          <p:attrName>style.visibility</p:attrName>
                                        </p:attrNameLst>
                                      </p:cBhvr>
                                      <p:to>
                                        <p:strVal val="visible"/>
                                      </p:to>
                                    </p:set>
                                  </p:childTnLst>
                                </p:cTn>
                              </p:par>
                            </p:childTnLst>
                          </p:cTn>
                        </p:par>
                        <p:par>
                          <p:cTn id="42" fill="hold">
                            <p:stCondLst>
                              <p:cond delay="5500"/>
                            </p:stCondLst>
                            <p:childTnLst>
                              <p:par>
                                <p:cTn id="43" presetID="22" presetClass="entr" presetSubtype="1" fill="hold" nodeType="afterEffect">
                                  <p:stCondLst>
                                    <p:cond delay="0"/>
                                  </p:stCondLst>
                                  <p:childTnLst>
                                    <p:set>
                                      <p:cBhvr>
                                        <p:cTn id="44" dur="1" fill="hold">
                                          <p:stCondLst>
                                            <p:cond delay="0"/>
                                          </p:stCondLst>
                                        </p:cTn>
                                        <p:tgtEl>
                                          <p:spTgt spid="16439"/>
                                        </p:tgtEl>
                                        <p:attrNameLst>
                                          <p:attrName>style.visibility</p:attrName>
                                        </p:attrNameLst>
                                      </p:cBhvr>
                                      <p:to>
                                        <p:strVal val="visible"/>
                                      </p:to>
                                    </p:set>
                                    <p:animEffect transition="in" filter="wipe(up)">
                                      <p:cBhvr>
                                        <p:cTn id="45" dur="500"/>
                                        <p:tgtEl>
                                          <p:spTgt spid="16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26" grpId="0" animBg="1"/>
      <p:bldP spid="16440" grpId="0" animBg="1"/>
      <p:bldP spid="16441" grpId="0" animBg="1"/>
      <p:bldP spid="16442" grpId="0" animBg="1"/>
      <p:bldP spid="16443" grpId="0" animBg="1"/>
      <p:bldP spid="16444"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t>AT Themes</a:t>
            </a:r>
          </a:p>
        </p:txBody>
      </p:sp>
      <p:grpSp>
        <p:nvGrpSpPr>
          <p:cNvPr id="6287" name="Group 143"/>
          <p:cNvGrpSpPr>
            <a:grpSpLocks/>
          </p:cNvGrpSpPr>
          <p:nvPr/>
        </p:nvGrpSpPr>
        <p:grpSpPr bwMode="auto">
          <a:xfrm>
            <a:off x="293688" y="1670050"/>
            <a:ext cx="877887" cy="4525963"/>
            <a:chOff x="185" y="1052"/>
            <a:chExt cx="553" cy="2851"/>
          </a:xfrm>
        </p:grpSpPr>
        <p:grpSp>
          <p:nvGrpSpPr>
            <p:cNvPr id="6260" name="Group 116"/>
            <p:cNvGrpSpPr>
              <a:grpSpLocks noChangeAspect="1"/>
            </p:cNvGrpSpPr>
            <p:nvPr/>
          </p:nvGrpSpPr>
          <p:grpSpPr bwMode="auto">
            <a:xfrm>
              <a:off x="185" y="3428"/>
              <a:ext cx="553" cy="475"/>
              <a:chOff x="2040" y="2676"/>
              <a:chExt cx="1008" cy="864"/>
            </a:xfrm>
          </p:grpSpPr>
          <p:sp>
            <p:nvSpPr>
              <p:cNvPr id="6252" name="Freeform 108"/>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alpha val="50000"/>
                </a:srgbClr>
              </a:solidFill>
              <a:ln w="9525">
                <a:noFill/>
                <a:round/>
                <a:headEnd/>
                <a:tailEnd/>
              </a:ln>
            </p:spPr>
            <p:txBody>
              <a:bodyPr/>
              <a:lstStyle/>
              <a:p>
                <a:endParaRPr lang="en-US"/>
              </a:p>
            </p:txBody>
          </p:sp>
          <p:sp>
            <p:nvSpPr>
              <p:cNvPr id="6253" name="Freeform 109"/>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alpha val="50000"/>
                </a:srgbClr>
              </a:solidFill>
              <a:ln w="9525">
                <a:noFill/>
                <a:round/>
                <a:headEnd/>
                <a:tailEnd/>
              </a:ln>
            </p:spPr>
            <p:txBody>
              <a:bodyPr/>
              <a:lstStyle/>
              <a:p>
                <a:endParaRPr lang="en-US"/>
              </a:p>
            </p:txBody>
          </p:sp>
          <p:sp>
            <p:nvSpPr>
              <p:cNvPr id="6254" name="Rectangle 110"/>
              <p:cNvSpPr>
                <a:spLocks noChangeAspect="1" noChangeArrowheads="1"/>
              </p:cNvSpPr>
              <p:nvPr/>
            </p:nvSpPr>
            <p:spPr bwMode="auto">
              <a:xfrm>
                <a:off x="2076" y="2712"/>
                <a:ext cx="936" cy="792"/>
              </a:xfrm>
              <a:prstGeom prst="rect">
                <a:avLst/>
              </a:prstGeom>
              <a:solidFill>
                <a:srgbClr val="275A53">
                  <a:alpha val="50000"/>
                </a:srgbClr>
              </a:solidFill>
              <a:ln w="9525">
                <a:noFill/>
                <a:miter lim="800000"/>
                <a:headEnd/>
                <a:tailEnd/>
              </a:ln>
            </p:spPr>
            <p:txBody>
              <a:bodyPr/>
              <a:lstStyle/>
              <a:p>
                <a:endParaRPr lang="en-US"/>
              </a:p>
            </p:txBody>
          </p:sp>
          <p:sp>
            <p:nvSpPr>
              <p:cNvPr id="6255" name="Freeform 111"/>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alpha val="50000"/>
                </a:srgbClr>
              </a:solidFill>
              <a:ln w="9525">
                <a:noFill/>
                <a:round/>
                <a:headEnd/>
                <a:tailEnd/>
              </a:ln>
            </p:spPr>
            <p:txBody>
              <a:bodyPr/>
              <a:lstStyle/>
              <a:p>
                <a:endParaRPr lang="en-US"/>
              </a:p>
            </p:txBody>
          </p:sp>
          <p:sp>
            <p:nvSpPr>
              <p:cNvPr id="6256" name="Freeform 112"/>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6257" name="Freeform 113"/>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alpha val="50000"/>
                </a:srgbClr>
              </a:solidFill>
              <a:ln w="9525">
                <a:noFill/>
                <a:round/>
                <a:headEnd/>
                <a:tailEnd/>
              </a:ln>
            </p:spPr>
            <p:txBody>
              <a:bodyPr/>
              <a:lstStyle/>
              <a:p>
                <a:endParaRPr lang="en-US"/>
              </a:p>
            </p:txBody>
          </p:sp>
          <p:sp>
            <p:nvSpPr>
              <p:cNvPr id="6258" name="Freeform 114"/>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6259" name="Freeform 115"/>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alpha val="50000"/>
                </a:srgbClr>
              </a:solidFill>
              <a:ln w="9525">
                <a:noFill/>
                <a:round/>
                <a:headEnd/>
                <a:tailEnd/>
              </a:ln>
            </p:spPr>
            <p:txBody>
              <a:bodyPr/>
              <a:lstStyle/>
              <a:p>
                <a:endParaRPr lang="en-US"/>
              </a:p>
            </p:txBody>
          </p:sp>
        </p:grpSp>
        <p:grpSp>
          <p:nvGrpSpPr>
            <p:cNvPr id="6272" name="Group 128"/>
            <p:cNvGrpSpPr>
              <a:grpSpLocks noChangeAspect="1"/>
            </p:cNvGrpSpPr>
            <p:nvPr/>
          </p:nvGrpSpPr>
          <p:grpSpPr bwMode="auto">
            <a:xfrm>
              <a:off x="185" y="2952"/>
              <a:ext cx="553" cy="475"/>
              <a:chOff x="2376" y="3024"/>
              <a:chExt cx="1008" cy="864"/>
            </a:xfrm>
          </p:grpSpPr>
          <p:sp>
            <p:nvSpPr>
              <p:cNvPr id="6262" name="Freeform 118"/>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alpha val="50000"/>
                </a:srgbClr>
              </a:solidFill>
              <a:ln w="9525">
                <a:noFill/>
                <a:round/>
                <a:headEnd/>
                <a:tailEnd/>
              </a:ln>
            </p:spPr>
            <p:txBody>
              <a:bodyPr/>
              <a:lstStyle/>
              <a:p>
                <a:endParaRPr lang="en-US"/>
              </a:p>
            </p:txBody>
          </p:sp>
          <p:sp>
            <p:nvSpPr>
              <p:cNvPr id="6263" name="Freeform 119"/>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alpha val="50000"/>
                </a:srgbClr>
              </a:solidFill>
              <a:ln w="9525">
                <a:noFill/>
                <a:round/>
                <a:headEnd/>
                <a:tailEnd/>
              </a:ln>
            </p:spPr>
            <p:txBody>
              <a:bodyPr/>
              <a:lstStyle/>
              <a:p>
                <a:endParaRPr lang="en-US"/>
              </a:p>
            </p:txBody>
          </p:sp>
          <p:sp>
            <p:nvSpPr>
              <p:cNvPr id="6264" name="Rectangle 120"/>
              <p:cNvSpPr>
                <a:spLocks noChangeAspect="1" noChangeArrowheads="1"/>
              </p:cNvSpPr>
              <p:nvPr/>
            </p:nvSpPr>
            <p:spPr bwMode="auto">
              <a:xfrm>
                <a:off x="2412" y="3060"/>
                <a:ext cx="936" cy="792"/>
              </a:xfrm>
              <a:prstGeom prst="rect">
                <a:avLst/>
              </a:prstGeom>
              <a:solidFill>
                <a:srgbClr val="275A53">
                  <a:alpha val="50000"/>
                </a:srgbClr>
              </a:solidFill>
              <a:ln w="9525">
                <a:noFill/>
                <a:miter lim="800000"/>
                <a:headEnd/>
                <a:tailEnd/>
              </a:ln>
            </p:spPr>
            <p:txBody>
              <a:bodyPr/>
              <a:lstStyle/>
              <a:p>
                <a:endParaRPr lang="en-US"/>
              </a:p>
            </p:txBody>
          </p:sp>
          <p:sp>
            <p:nvSpPr>
              <p:cNvPr id="6265" name="Freeform 121"/>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alpha val="50000"/>
                </a:srgbClr>
              </a:solidFill>
              <a:ln w="9525">
                <a:noFill/>
                <a:round/>
                <a:headEnd/>
                <a:tailEnd/>
              </a:ln>
            </p:spPr>
            <p:txBody>
              <a:bodyPr/>
              <a:lstStyle/>
              <a:p>
                <a:endParaRPr lang="en-US"/>
              </a:p>
            </p:txBody>
          </p:sp>
          <p:sp>
            <p:nvSpPr>
              <p:cNvPr id="6266" name="Freeform 122"/>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6267" name="Freeform 123"/>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alpha val="50000"/>
                </a:srgbClr>
              </a:solidFill>
              <a:ln w="9525">
                <a:noFill/>
                <a:round/>
                <a:headEnd/>
                <a:tailEnd/>
              </a:ln>
            </p:spPr>
            <p:txBody>
              <a:bodyPr/>
              <a:lstStyle/>
              <a:p>
                <a:endParaRPr lang="en-US"/>
              </a:p>
            </p:txBody>
          </p:sp>
          <p:sp>
            <p:nvSpPr>
              <p:cNvPr id="6268" name="Freeform 124"/>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alpha val="50000"/>
                </a:srgbClr>
              </a:solidFill>
              <a:ln w="9525">
                <a:noFill/>
                <a:round/>
                <a:headEnd/>
                <a:tailEnd/>
              </a:ln>
            </p:spPr>
            <p:txBody>
              <a:bodyPr/>
              <a:lstStyle/>
              <a:p>
                <a:endParaRPr lang="en-US"/>
              </a:p>
            </p:txBody>
          </p:sp>
          <p:sp>
            <p:nvSpPr>
              <p:cNvPr id="6269" name="Freeform 125"/>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6270" name="Freeform 126"/>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alpha val="50000"/>
                </a:srgbClr>
              </a:solidFill>
              <a:ln w="9525">
                <a:noFill/>
                <a:round/>
                <a:headEnd/>
                <a:tailEnd/>
              </a:ln>
            </p:spPr>
            <p:txBody>
              <a:bodyPr/>
              <a:lstStyle/>
              <a:p>
                <a:endParaRPr lang="en-US"/>
              </a:p>
            </p:txBody>
          </p:sp>
          <p:sp>
            <p:nvSpPr>
              <p:cNvPr id="6271" name="Freeform 127"/>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alpha val="50000"/>
                </a:srgbClr>
              </a:solidFill>
              <a:ln w="9525">
                <a:noFill/>
                <a:round/>
                <a:headEnd/>
                <a:tailEnd/>
              </a:ln>
            </p:spPr>
            <p:txBody>
              <a:bodyPr/>
              <a:lstStyle/>
              <a:p>
                <a:endParaRPr lang="en-US"/>
              </a:p>
            </p:txBody>
          </p:sp>
        </p:grpSp>
        <p:grpSp>
          <p:nvGrpSpPr>
            <p:cNvPr id="6219" name="Group 75"/>
            <p:cNvGrpSpPr>
              <a:grpSpLocks noChangeAspect="1"/>
            </p:cNvGrpSpPr>
            <p:nvPr/>
          </p:nvGrpSpPr>
          <p:grpSpPr bwMode="auto">
            <a:xfrm>
              <a:off x="185" y="2477"/>
              <a:ext cx="553" cy="475"/>
              <a:chOff x="186" y="2131"/>
              <a:chExt cx="1008" cy="863"/>
            </a:xfrm>
          </p:grpSpPr>
          <p:sp>
            <p:nvSpPr>
              <p:cNvPr id="6209" name="Freeform 65"/>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alpha val="50000"/>
                </a:srgbClr>
              </a:solidFill>
              <a:ln w="9525">
                <a:noFill/>
                <a:round/>
                <a:headEnd/>
                <a:tailEnd/>
              </a:ln>
            </p:spPr>
            <p:txBody>
              <a:bodyPr/>
              <a:lstStyle/>
              <a:p>
                <a:endParaRPr lang="en-US"/>
              </a:p>
            </p:txBody>
          </p:sp>
          <p:sp>
            <p:nvSpPr>
              <p:cNvPr id="6210" name="Freeform 66"/>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alpha val="50000"/>
                </a:srgbClr>
              </a:solidFill>
              <a:ln w="9525">
                <a:noFill/>
                <a:round/>
                <a:headEnd/>
                <a:tailEnd/>
              </a:ln>
            </p:spPr>
            <p:txBody>
              <a:bodyPr/>
              <a:lstStyle/>
              <a:p>
                <a:endParaRPr lang="en-US"/>
              </a:p>
            </p:txBody>
          </p:sp>
          <p:sp>
            <p:nvSpPr>
              <p:cNvPr id="6211" name="Rectangle 67"/>
              <p:cNvSpPr>
                <a:spLocks noChangeAspect="1" noChangeArrowheads="1"/>
              </p:cNvSpPr>
              <p:nvPr/>
            </p:nvSpPr>
            <p:spPr bwMode="auto">
              <a:xfrm>
                <a:off x="222" y="2166"/>
                <a:ext cx="936" cy="792"/>
              </a:xfrm>
              <a:prstGeom prst="rect">
                <a:avLst/>
              </a:prstGeom>
              <a:solidFill>
                <a:srgbClr val="275A53">
                  <a:alpha val="50000"/>
                </a:srgbClr>
              </a:solidFill>
              <a:ln w="9525">
                <a:noFill/>
                <a:miter lim="800000"/>
                <a:headEnd/>
                <a:tailEnd/>
              </a:ln>
            </p:spPr>
            <p:txBody>
              <a:bodyPr/>
              <a:lstStyle/>
              <a:p>
                <a:endParaRPr lang="en-US"/>
              </a:p>
            </p:txBody>
          </p:sp>
          <p:sp>
            <p:nvSpPr>
              <p:cNvPr id="6212" name="Freeform 68"/>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alpha val="50000"/>
                </a:srgbClr>
              </a:solidFill>
              <a:ln w="9525">
                <a:noFill/>
                <a:round/>
                <a:headEnd/>
                <a:tailEnd/>
              </a:ln>
            </p:spPr>
            <p:txBody>
              <a:bodyPr/>
              <a:lstStyle/>
              <a:p>
                <a:endParaRPr lang="en-US"/>
              </a:p>
            </p:txBody>
          </p:sp>
          <p:sp>
            <p:nvSpPr>
              <p:cNvPr id="6213" name="Freeform 69"/>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alpha val="50000"/>
                </a:srgbClr>
              </a:solidFill>
              <a:ln w="9525">
                <a:noFill/>
                <a:round/>
                <a:headEnd/>
                <a:tailEnd/>
              </a:ln>
            </p:spPr>
            <p:txBody>
              <a:bodyPr/>
              <a:lstStyle/>
              <a:p>
                <a:endParaRPr lang="en-US"/>
              </a:p>
            </p:txBody>
          </p:sp>
          <p:sp>
            <p:nvSpPr>
              <p:cNvPr id="6214" name="Freeform 70"/>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alpha val="50000"/>
                </a:srgbClr>
              </a:solidFill>
              <a:ln w="9525">
                <a:noFill/>
                <a:round/>
                <a:headEnd/>
                <a:tailEnd/>
              </a:ln>
            </p:spPr>
            <p:txBody>
              <a:bodyPr/>
              <a:lstStyle/>
              <a:p>
                <a:endParaRPr lang="en-US"/>
              </a:p>
            </p:txBody>
          </p:sp>
          <p:sp>
            <p:nvSpPr>
              <p:cNvPr id="6215" name="Freeform 71"/>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6216" name="Freeform 72"/>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alpha val="50000"/>
                </a:srgbClr>
              </a:solidFill>
              <a:ln w="9525">
                <a:noFill/>
                <a:round/>
                <a:headEnd/>
                <a:tailEnd/>
              </a:ln>
            </p:spPr>
            <p:txBody>
              <a:bodyPr/>
              <a:lstStyle/>
              <a:p>
                <a:endParaRPr lang="en-US"/>
              </a:p>
            </p:txBody>
          </p:sp>
          <p:sp>
            <p:nvSpPr>
              <p:cNvPr id="6217" name="Freeform 73"/>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alpha val="50000"/>
                </a:srgbClr>
              </a:solidFill>
              <a:ln w="9525">
                <a:noFill/>
                <a:round/>
                <a:headEnd/>
                <a:tailEnd/>
              </a:ln>
            </p:spPr>
            <p:txBody>
              <a:bodyPr/>
              <a:lstStyle/>
              <a:p>
                <a:endParaRPr lang="en-US"/>
              </a:p>
            </p:txBody>
          </p:sp>
          <p:sp>
            <p:nvSpPr>
              <p:cNvPr id="6218" name="Freeform 74"/>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alpha val="50000"/>
                </a:srgbClr>
              </a:solidFill>
              <a:ln w="9525">
                <a:noFill/>
                <a:round/>
                <a:headEnd/>
                <a:tailEnd/>
              </a:ln>
            </p:spPr>
            <p:txBody>
              <a:bodyPr/>
              <a:lstStyle/>
              <a:p>
                <a:endParaRPr lang="en-US"/>
              </a:p>
            </p:txBody>
          </p:sp>
        </p:grpSp>
        <p:grpSp>
          <p:nvGrpSpPr>
            <p:cNvPr id="6240" name="Group 96"/>
            <p:cNvGrpSpPr>
              <a:grpSpLocks noChangeAspect="1"/>
            </p:cNvGrpSpPr>
            <p:nvPr/>
          </p:nvGrpSpPr>
          <p:grpSpPr bwMode="auto">
            <a:xfrm>
              <a:off x="185" y="2002"/>
              <a:ext cx="553" cy="475"/>
              <a:chOff x="1134" y="1590"/>
              <a:chExt cx="1008" cy="863"/>
            </a:xfrm>
          </p:grpSpPr>
          <p:sp>
            <p:nvSpPr>
              <p:cNvPr id="6231" name="Freeform 87"/>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alpha val="50000"/>
                </a:srgbClr>
              </a:solidFill>
              <a:ln w="9525">
                <a:noFill/>
                <a:round/>
                <a:headEnd/>
                <a:tailEnd/>
              </a:ln>
            </p:spPr>
            <p:txBody>
              <a:bodyPr/>
              <a:lstStyle/>
              <a:p>
                <a:endParaRPr lang="en-US"/>
              </a:p>
            </p:txBody>
          </p:sp>
          <p:sp>
            <p:nvSpPr>
              <p:cNvPr id="6232" name="Freeform 88"/>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alpha val="50000"/>
                </a:srgbClr>
              </a:solidFill>
              <a:ln w="9525">
                <a:noFill/>
                <a:round/>
                <a:headEnd/>
                <a:tailEnd/>
              </a:ln>
            </p:spPr>
            <p:txBody>
              <a:bodyPr/>
              <a:lstStyle/>
              <a:p>
                <a:endParaRPr lang="en-US"/>
              </a:p>
            </p:txBody>
          </p:sp>
          <p:sp>
            <p:nvSpPr>
              <p:cNvPr id="6233" name="Rectangle 89"/>
              <p:cNvSpPr>
                <a:spLocks noChangeAspect="1" noChangeArrowheads="1"/>
              </p:cNvSpPr>
              <p:nvPr/>
            </p:nvSpPr>
            <p:spPr bwMode="auto">
              <a:xfrm>
                <a:off x="1170" y="1626"/>
                <a:ext cx="936" cy="791"/>
              </a:xfrm>
              <a:prstGeom prst="rect">
                <a:avLst/>
              </a:prstGeom>
              <a:solidFill>
                <a:srgbClr val="275A53">
                  <a:alpha val="50000"/>
                </a:srgbClr>
              </a:solidFill>
              <a:ln w="9525">
                <a:noFill/>
                <a:miter lim="800000"/>
                <a:headEnd/>
                <a:tailEnd/>
              </a:ln>
            </p:spPr>
            <p:txBody>
              <a:bodyPr/>
              <a:lstStyle/>
              <a:p>
                <a:endParaRPr lang="en-US"/>
              </a:p>
            </p:txBody>
          </p:sp>
          <p:sp>
            <p:nvSpPr>
              <p:cNvPr id="6234" name="Freeform 90"/>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alpha val="50000"/>
                </a:srgbClr>
              </a:solidFill>
              <a:ln w="9525">
                <a:noFill/>
                <a:round/>
                <a:headEnd/>
                <a:tailEnd/>
              </a:ln>
            </p:spPr>
            <p:txBody>
              <a:bodyPr/>
              <a:lstStyle/>
              <a:p>
                <a:endParaRPr lang="en-US"/>
              </a:p>
            </p:txBody>
          </p:sp>
          <p:sp>
            <p:nvSpPr>
              <p:cNvPr id="6235" name="Freeform 91"/>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alpha val="50000"/>
                </a:srgbClr>
              </a:solidFill>
              <a:ln w="9525">
                <a:noFill/>
                <a:round/>
                <a:headEnd/>
                <a:tailEnd/>
              </a:ln>
            </p:spPr>
            <p:txBody>
              <a:bodyPr/>
              <a:lstStyle/>
              <a:p>
                <a:endParaRPr lang="en-US"/>
              </a:p>
            </p:txBody>
          </p:sp>
          <p:sp>
            <p:nvSpPr>
              <p:cNvPr id="6236" name="Freeform 92"/>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alpha val="50000"/>
                </a:srgbClr>
              </a:solidFill>
              <a:ln w="9525">
                <a:noFill/>
                <a:round/>
                <a:headEnd/>
                <a:tailEnd/>
              </a:ln>
            </p:spPr>
            <p:txBody>
              <a:bodyPr/>
              <a:lstStyle/>
              <a:p>
                <a:endParaRPr lang="en-US"/>
              </a:p>
            </p:txBody>
          </p:sp>
          <p:sp>
            <p:nvSpPr>
              <p:cNvPr id="6237" name="Freeform 93"/>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alpha val="50000"/>
                </a:srgbClr>
              </a:solidFill>
              <a:ln w="9525">
                <a:noFill/>
                <a:round/>
                <a:headEnd/>
                <a:tailEnd/>
              </a:ln>
            </p:spPr>
            <p:txBody>
              <a:bodyPr/>
              <a:lstStyle/>
              <a:p>
                <a:endParaRPr lang="en-US"/>
              </a:p>
            </p:txBody>
          </p:sp>
          <p:sp>
            <p:nvSpPr>
              <p:cNvPr id="6238" name="Freeform 94"/>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alpha val="50000"/>
                </a:srgbClr>
              </a:solidFill>
              <a:ln w="9525">
                <a:noFill/>
                <a:round/>
                <a:headEnd/>
                <a:tailEnd/>
              </a:ln>
            </p:spPr>
            <p:txBody>
              <a:bodyPr/>
              <a:lstStyle/>
              <a:p>
                <a:endParaRPr lang="en-US"/>
              </a:p>
            </p:txBody>
          </p:sp>
          <p:sp>
            <p:nvSpPr>
              <p:cNvPr id="6239" name="Freeform 95"/>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alpha val="50000"/>
                </a:srgbClr>
              </a:solidFill>
              <a:ln w="9525">
                <a:noFill/>
                <a:round/>
                <a:headEnd/>
                <a:tailEnd/>
              </a:ln>
            </p:spPr>
            <p:txBody>
              <a:bodyPr/>
              <a:lstStyle/>
              <a:p>
                <a:endParaRPr lang="en-US"/>
              </a:p>
            </p:txBody>
          </p:sp>
        </p:grpSp>
        <p:grpSp>
          <p:nvGrpSpPr>
            <p:cNvPr id="6250" name="Group 106"/>
            <p:cNvGrpSpPr>
              <a:grpSpLocks noChangeAspect="1"/>
            </p:cNvGrpSpPr>
            <p:nvPr/>
          </p:nvGrpSpPr>
          <p:grpSpPr bwMode="auto">
            <a:xfrm>
              <a:off x="185" y="1527"/>
              <a:ext cx="553" cy="475"/>
              <a:chOff x="1146" y="1009"/>
              <a:chExt cx="1008" cy="864"/>
            </a:xfrm>
          </p:grpSpPr>
          <p:sp>
            <p:nvSpPr>
              <p:cNvPr id="6242" name="Freeform 98"/>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alpha val="50000"/>
                </a:srgbClr>
              </a:solidFill>
              <a:ln w="9525">
                <a:noFill/>
                <a:round/>
                <a:headEnd/>
                <a:tailEnd/>
              </a:ln>
            </p:spPr>
            <p:txBody>
              <a:bodyPr/>
              <a:lstStyle/>
              <a:p>
                <a:endParaRPr lang="en-US"/>
              </a:p>
            </p:txBody>
          </p:sp>
          <p:sp>
            <p:nvSpPr>
              <p:cNvPr id="6243" name="Freeform 99"/>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alpha val="50000"/>
                </a:srgbClr>
              </a:solidFill>
              <a:ln w="9525">
                <a:noFill/>
                <a:round/>
                <a:headEnd/>
                <a:tailEnd/>
              </a:ln>
            </p:spPr>
            <p:txBody>
              <a:bodyPr/>
              <a:lstStyle/>
              <a:p>
                <a:endParaRPr lang="en-US"/>
              </a:p>
            </p:txBody>
          </p:sp>
          <p:sp>
            <p:nvSpPr>
              <p:cNvPr id="6244" name="Rectangle 100"/>
              <p:cNvSpPr>
                <a:spLocks noChangeAspect="1" noChangeArrowheads="1"/>
              </p:cNvSpPr>
              <p:nvPr/>
            </p:nvSpPr>
            <p:spPr bwMode="auto">
              <a:xfrm>
                <a:off x="1182" y="1045"/>
                <a:ext cx="936" cy="792"/>
              </a:xfrm>
              <a:prstGeom prst="rect">
                <a:avLst/>
              </a:prstGeom>
              <a:solidFill>
                <a:srgbClr val="275A53">
                  <a:alpha val="50000"/>
                </a:srgbClr>
              </a:solidFill>
              <a:ln w="9525">
                <a:noFill/>
                <a:miter lim="800000"/>
                <a:headEnd/>
                <a:tailEnd/>
              </a:ln>
            </p:spPr>
            <p:txBody>
              <a:bodyPr/>
              <a:lstStyle/>
              <a:p>
                <a:endParaRPr lang="en-US"/>
              </a:p>
            </p:txBody>
          </p:sp>
          <p:sp>
            <p:nvSpPr>
              <p:cNvPr id="6245" name="Freeform 101"/>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alpha val="50000"/>
                </a:srgbClr>
              </a:solidFill>
              <a:ln w="9525">
                <a:noFill/>
                <a:round/>
                <a:headEnd/>
                <a:tailEnd/>
              </a:ln>
            </p:spPr>
            <p:txBody>
              <a:bodyPr/>
              <a:lstStyle/>
              <a:p>
                <a:endParaRPr lang="en-US"/>
              </a:p>
            </p:txBody>
          </p:sp>
          <p:sp>
            <p:nvSpPr>
              <p:cNvPr id="6246" name="Freeform 102"/>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6247" name="Freeform 103"/>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alpha val="50000"/>
                </a:srgbClr>
              </a:solidFill>
              <a:ln w="9525">
                <a:noFill/>
                <a:round/>
                <a:headEnd/>
                <a:tailEnd/>
              </a:ln>
            </p:spPr>
            <p:txBody>
              <a:bodyPr/>
              <a:lstStyle/>
              <a:p>
                <a:endParaRPr lang="en-US"/>
              </a:p>
            </p:txBody>
          </p:sp>
          <p:sp>
            <p:nvSpPr>
              <p:cNvPr id="6248" name="Freeform 104"/>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6249" name="Freeform 105"/>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alpha val="50000"/>
                </a:srgbClr>
              </a:solidFill>
              <a:ln w="9525">
                <a:noFill/>
                <a:round/>
                <a:headEnd/>
                <a:tailEnd/>
              </a:ln>
            </p:spPr>
            <p:txBody>
              <a:bodyPr/>
              <a:lstStyle/>
              <a:p>
                <a:endParaRPr lang="en-US"/>
              </a:p>
            </p:txBody>
          </p:sp>
        </p:grpSp>
        <p:grpSp>
          <p:nvGrpSpPr>
            <p:cNvPr id="6229" name="Group 85"/>
            <p:cNvGrpSpPr>
              <a:grpSpLocks noChangeAspect="1"/>
            </p:cNvGrpSpPr>
            <p:nvPr/>
          </p:nvGrpSpPr>
          <p:grpSpPr bwMode="auto">
            <a:xfrm>
              <a:off x="185" y="1052"/>
              <a:ext cx="553" cy="475"/>
              <a:chOff x="432" y="1272"/>
              <a:chExt cx="1008" cy="864"/>
            </a:xfrm>
          </p:grpSpPr>
          <p:sp>
            <p:nvSpPr>
              <p:cNvPr id="6221" name="Freeform 77"/>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alpha val="50000"/>
                </a:srgbClr>
              </a:solidFill>
              <a:ln w="9525">
                <a:noFill/>
                <a:round/>
                <a:headEnd/>
                <a:tailEnd/>
              </a:ln>
            </p:spPr>
            <p:txBody>
              <a:bodyPr/>
              <a:lstStyle/>
              <a:p>
                <a:endParaRPr lang="en-US"/>
              </a:p>
            </p:txBody>
          </p:sp>
          <p:sp>
            <p:nvSpPr>
              <p:cNvPr id="6222" name="Freeform 78"/>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alpha val="50000"/>
                </a:srgbClr>
              </a:solidFill>
              <a:ln w="9525">
                <a:noFill/>
                <a:round/>
                <a:headEnd/>
                <a:tailEnd/>
              </a:ln>
            </p:spPr>
            <p:txBody>
              <a:bodyPr/>
              <a:lstStyle/>
              <a:p>
                <a:endParaRPr lang="en-US"/>
              </a:p>
            </p:txBody>
          </p:sp>
          <p:sp>
            <p:nvSpPr>
              <p:cNvPr id="6223" name="Rectangle 79"/>
              <p:cNvSpPr>
                <a:spLocks noChangeAspect="1" noChangeArrowheads="1"/>
              </p:cNvSpPr>
              <p:nvPr/>
            </p:nvSpPr>
            <p:spPr bwMode="auto">
              <a:xfrm>
                <a:off x="468" y="1308"/>
                <a:ext cx="936" cy="792"/>
              </a:xfrm>
              <a:prstGeom prst="rect">
                <a:avLst/>
              </a:prstGeom>
              <a:solidFill>
                <a:srgbClr val="275A53">
                  <a:alpha val="50000"/>
                </a:srgbClr>
              </a:solidFill>
              <a:ln w="9525">
                <a:noFill/>
                <a:miter lim="800000"/>
                <a:headEnd/>
                <a:tailEnd/>
              </a:ln>
            </p:spPr>
            <p:txBody>
              <a:bodyPr/>
              <a:lstStyle/>
              <a:p>
                <a:endParaRPr lang="en-US"/>
              </a:p>
            </p:txBody>
          </p:sp>
          <p:sp>
            <p:nvSpPr>
              <p:cNvPr id="6224" name="Freeform 80"/>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alpha val="50000"/>
                </a:srgbClr>
              </a:solidFill>
              <a:ln w="9525">
                <a:noFill/>
                <a:round/>
                <a:headEnd/>
                <a:tailEnd/>
              </a:ln>
            </p:spPr>
            <p:txBody>
              <a:bodyPr/>
              <a:lstStyle/>
              <a:p>
                <a:endParaRPr lang="en-US"/>
              </a:p>
            </p:txBody>
          </p:sp>
          <p:sp>
            <p:nvSpPr>
              <p:cNvPr id="6225" name="Freeform 81"/>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alpha val="50000"/>
                </a:srgbClr>
              </a:solidFill>
              <a:ln w="9525">
                <a:noFill/>
                <a:round/>
                <a:headEnd/>
                <a:tailEnd/>
              </a:ln>
            </p:spPr>
            <p:txBody>
              <a:bodyPr/>
              <a:lstStyle/>
              <a:p>
                <a:endParaRPr lang="en-US"/>
              </a:p>
            </p:txBody>
          </p:sp>
          <p:sp>
            <p:nvSpPr>
              <p:cNvPr id="6226" name="Freeform 82"/>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alpha val="50000"/>
                </a:srgbClr>
              </a:solidFill>
              <a:ln w="9525">
                <a:noFill/>
                <a:round/>
                <a:headEnd/>
                <a:tailEnd/>
              </a:ln>
            </p:spPr>
            <p:txBody>
              <a:bodyPr/>
              <a:lstStyle/>
              <a:p>
                <a:endParaRPr lang="en-US"/>
              </a:p>
            </p:txBody>
          </p:sp>
          <p:sp>
            <p:nvSpPr>
              <p:cNvPr id="6227" name="Freeform 83"/>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alpha val="50000"/>
                </a:srgbClr>
              </a:solidFill>
              <a:ln w="9525">
                <a:noFill/>
                <a:round/>
                <a:headEnd/>
                <a:tailEnd/>
              </a:ln>
            </p:spPr>
            <p:txBody>
              <a:bodyPr/>
              <a:lstStyle/>
              <a:p>
                <a:endParaRPr lang="en-US"/>
              </a:p>
            </p:txBody>
          </p:sp>
          <p:sp>
            <p:nvSpPr>
              <p:cNvPr id="6228" name="Freeform 84"/>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alpha val="50000"/>
                </a:srgbClr>
              </a:solidFill>
              <a:ln w="9525">
                <a:noFill/>
                <a:round/>
                <a:headEnd/>
                <a:tailEnd/>
              </a:ln>
            </p:spPr>
            <p:txBody>
              <a:bodyPr/>
              <a:lstStyle/>
              <a:p>
                <a:endParaRPr lang="en-US"/>
              </a:p>
            </p:txBody>
          </p:sp>
        </p:grpSp>
      </p:grpSp>
      <p:sp>
        <p:nvSpPr>
          <p:cNvPr id="6273" name="Text Box 129"/>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6353" name="Group 209"/>
          <p:cNvGrpSpPr>
            <a:grpSpLocks/>
          </p:cNvGrpSpPr>
          <p:nvPr/>
        </p:nvGrpSpPr>
        <p:grpSpPr bwMode="auto">
          <a:xfrm>
            <a:off x="293688" y="5391150"/>
            <a:ext cx="8212137" cy="804863"/>
            <a:chOff x="185" y="3396"/>
            <a:chExt cx="5173" cy="507"/>
          </a:xfrm>
        </p:grpSpPr>
        <p:sp>
          <p:nvSpPr>
            <p:cNvPr id="6202" name="Text Box 58"/>
            <p:cNvSpPr txBox="1">
              <a:spLocks noChangeArrowheads="1"/>
            </p:cNvSpPr>
            <p:nvPr/>
          </p:nvSpPr>
          <p:spPr bwMode="auto">
            <a:xfrm>
              <a:off x="3898" y="3396"/>
              <a:ext cx="1460" cy="386"/>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Cooperate with unit</a:t>
              </a:r>
              <a:br>
                <a:rPr lang="en-US" sz="1800" b="1">
                  <a:latin typeface="Arial" charset="0"/>
                </a:rPr>
              </a:br>
              <a:r>
                <a:rPr lang="en-US" sz="1800" b="1">
                  <a:latin typeface="Arial" charset="0"/>
                </a:rPr>
                <a:t>security measures</a:t>
              </a:r>
            </a:p>
          </p:txBody>
        </p:sp>
        <p:sp>
          <p:nvSpPr>
            <p:cNvPr id="6280" name="AutoShape 136"/>
            <p:cNvSpPr>
              <a:spLocks noChangeArrowheads="1"/>
            </p:cNvSpPr>
            <p:nvPr/>
          </p:nvSpPr>
          <p:spPr bwMode="auto">
            <a:xfrm>
              <a:off x="3588" y="3462"/>
              <a:ext cx="306" cy="24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6289" name="Group 145"/>
            <p:cNvGrpSpPr>
              <a:grpSpLocks noChangeAspect="1"/>
            </p:cNvGrpSpPr>
            <p:nvPr/>
          </p:nvGrpSpPr>
          <p:grpSpPr bwMode="auto">
            <a:xfrm>
              <a:off x="185" y="3428"/>
              <a:ext cx="553" cy="475"/>
              <a:chOff x="2040" y="2676"/>
              <a:chExt cx="1008" cy="864"/>
            </a:xfrm>
          </p:grpSpPr>
          <p:sp>
            <p:nvSpPr>
              <p:cNvPr id="6290" name="Freeform 146"/>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6291" name="Freeform 147"/>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6292" name="Rectangle 148"/>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6293" name="Freeform 149"/>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6294" name="Freeform 150"/>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6295" name="Freeform 151"/>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6296" name="Freeform 152"/>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6297" name="Freeform 153"/>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grpSp>
        <p:nvGrpSpPr>
          <p:cNvPr id="6352" name="Group 208"/>
          <p:cNvGrpSpPr>
            <a:grpSpLocks/>
          </p:cNvGrpSpPr>
          <p:nvPr/>
        </p:nvGrpSpPr>
        <p:grpSpPr bwMode="auto">
          <a:xfrm>
            <a:off x="293688" y="4686300"/>
            <a:ext cx="8770937" cy="754063"/>
            <a:chOff x="185" y="2952"/>
            <a:chExt cx="5525" cy="475"/>
          </a:xfrm>
        </p:grpSpPr>
        <p:sp>
          <p:nvSpPr>
            <p:cNvPr id="6196" name="Text Box 52"/>
            <p:cNvSpPr txBox="1">
              <a:spLocks noChangeArrowheads="1"/>
            </p:cNvSpPr>
            <p:nvPr/>
          </p:nvSpPr>
          <p:spPr bwMode="auto">
            <a:xfrm>
              <a:off x="3898" y="2954"/>
              <a:ext cx="1812" cy="386"/>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Change routines, routes,</a:t>
              </a:r>
              <a:br>
                <a:rPr lang="en-US" sz="1800" b="1">
                  <a:latin typeface="Arial" charset="0"/>
                </a:rPr>
              </a:br>
              <a:r>
                <a:rPr lang="en-US" sz="1800" b="1">
                  <a:latin typeface="Arial" charset="0"/>
                </a:rPr>
                <a:t>times, and speeds</a:t>
              </a:r>
            </a:p>
          </p:txBody>
        </p:sp>
        <p:sp>
          <p:nvSpPr>
            <p:cNvPr id="6279" name="AutoShape 135"/>
            <p:cNvSpPr>
              <a:spLocks noChangeArrowheads="1"/>
            </p:cNvSpPr>
            <p:nvPr/>
          </p:nvSpPr>
          <p:spPr bwMode="auto">
            <a:xfrm>
              <a:off x="3588" y="3020"/>
              <a:ext cx="306" cy="24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6298" name="Group 154"/>
            <p:cNvGrpSpPr>
              <a:grpSpLocks noChangeAspect="1"/>
            </p:cNvGrpSpPr>
            <p:nvPr/>
          </p:nvGrpSpPr>
          <p:grpSpPr bwMode="auto">
            <a:xfrm>
              <a:off x="185" y="2952"/>
              <a:ext cx="553" cy="475"/>
              <a:chOff x="2376" y="3024"/>
              <a:chExt cx="1008" cy="864"/>
            </a:xfrm>
          </p:grpSpPr>
          <p:sp>
            <p:nvSpPr>
              <p:cNvPr id="6299" name="Freeform 155"/>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6300" name="Freeform 156"/>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6301" name="Rectangle 157"/>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6302" name="Freeform 158"/>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6303" name="Freeform 159"/>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6304" name="Freeform 160"/>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6305" name="Freeform 161"/>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6306" name="Freeform 162"/>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6307" name="Freeform 163"/>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6308" name="Freeform 164"/>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grpSp>
      <p:grpSp>
        <p:nvGrpSpPr>
          <p:cNvPr id="6351" name="Group 207"/>
          <p:cNvGrpSpPr>
            <a:grpSpLocks/>
          </p:cNvGrpSpPr>
          <p:nvPr/>
        </p:nvGrpSpPr>
        <p:grpSpPr bwMode="auto">
          <a:xfrm>
            <a:off x="293688" y="3932238"/>
            <a:ext cx="7958137" cy="754062"/>
            <a:chOff x="185" y="2477"/>
            <a:chExt cx="5013" cy="475"/>
          </a:xfrm>
        </p:grpSpPr>
        <p:sp>
          <p:nvSpPr>
            <p:cNvPr id="6190" name="Text Box 46"/>
            <p:cNvSpPr txBox="1">
              <a:spLocks noChangeArrowheads="1"/>
            </p:cNvSpPr>
            <p:nvPr/>
          </p:nvSpPr>
          <p:spPr bwMode="auto">
            <a:xfrm>
              <a:off x="3898" y="2512"/>
              <a:ext cx="1300" cy="386"/>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Prevent crime,</a:t>
              </a:r>
              <a:br>
                <a:rPr lang="en-US" sz="1800" b="1">
                  <a:latin typeface="Arial" charset="0"/>
                </a:rPr>
              </a:br>
              <a:r>
                <a:rPr lang="en-US" sz="1800" b="1">
                  <a:latin typeface="Arial" charset="0"/>
                </a:rPr>
                <a:t>maintain security</a:t>
              </a:r>
            </a:p>
          </p:txBody>
        </p:sp>
        <p:sp>
          <p:nvSpPr>
            <p:cNvPr id="6278" name="AutoShape 134"/>
            <p:cNvSpPr>
              <a:spLocks noChangeArrowheads="1"/>
            </p:cNvSpPr>
            <p:nvPr/>
          </p:nvSpPr>
          <p:spPr bwMode="auto">
            <a:xfrm>
              <a:off x="3588" y="2578"/>
              <a:ext cx="306" cy="24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6309" name="Group 165"/>
            <p:cNvGrpSpPr>
              <a:grpSpLocks noChangeAspect="1"/>
            </p:cNvGrpSpPr>
            <p:nvPr/>
          </p:nvGrpSpPr>
          <p:grpSpPr bwMode="auto">
            <a:xfrm>
              <a:off x="185" y="2477"/>
              <a:ext cx="553" cy="475"/>
              <a:chOff x="186" y="2131"/>
              <a:chExt cx="1008" cy="863"/>
            </a:xfrm>
          </p:grpSpPr>
          <p:sp>
            <p:nvSpPr>
              <p:cNvPr id="6310" name="Freeform 166"/>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6311" name="Freeform 167"/>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6312" name="Rectangle 168"/>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6313" name="Freeform 169"/>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6314" name="Freeform 170"/>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6315" name="Freeform 171"/>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6316" name="Freeform 172"/>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6317" name="Freeform 173"/>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6318" name="Freeform 174"/>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6319" name="Freeform 175"/>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grpSp>
        <p:nvGrpSpPr>
          <p:cNvPr id="6350" name="Group 206"/>
          <p:cNvGrpSpPr>
            <a:grpSpLocks/>
          </p:cNvGrpSpPr>
          <p:nvPr/>
        </p:nvGrpSpPr>
        <p:grpSpPr bwMode="auto">
          <a:xfrm>
            <a:off x="293688" y="3178175"/>
            <a:ext cx="8250237" cy="754063"/>
            <a:chOff x="185" y="2002"/>
            <a:chExt cx="5197" cy="475"/>
          </a:xfrm>
        </p:grpSpPr>
        <p:sp>
          <p:nvSpPr>
            <p:cNvPr id="6184" name="Text Box 40"/>
            <p:cNvSpPr txBox="1">
              <a:spLocks noChangeArrowheads="1"/>
            </p:cNvSpPr>
            <p:nvPr/>
          </p:nvSpPr>
          <p:spPr bwMode="auto">
            <a:xfrm>
              <a:off x="3898" y="2070"/>
              <a:ext cx="1484" cy="386"/>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Look for suspicious</a:t>
              </a:r>
              <a:br>
                <a:rPr lang="en-US" sz="1800" b="1">
                  <a:latin typeface="Arial" charset="0"/>
                </a:rPr>
              </a:br>
              <a:r>
                <a:rPr lang="en-US" sz="1800" b="1">
                  <a:latin typeface="Arial" charset="0"/>
                </a:rPr>
                <a:t>persons/activities</a:t>
              </a:r>
            </a:p>
          </p:txBody>
        </p:sp>
        <p:sp>
          <p:nvSpPr>
            <p:cNvPr id="6277" name="AutoShape 133"/>
            <p:cNvSpPr>
              <a:spLocks noChangeArrowheads="1"/>
            </p:cNvSpPr>
            <p:nvPr/>
          </p:nvSpPr>
          <p:spPr bwMode="auto">
            <a:xfrm>
              <a:off x="3588" y="2137"/>
              <a:ext cx="306" cy="24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6320" name="Group 176"/>
            <p:cNvGrpSpPr>
              <a:grpSpLocks noChangeAspect="1"/>
            </p:cNvGrpSpPr>
            <p:nvPr/>
          </p:nvGrpSpPr>
          <p:grpSpPr bwMode="auto">
            <a:xfrm>
              <a:off x="185" y="2002"/>
              <a:ext cx="553" cy="475"/>
              <a:chOff x="1134" y="1590"/>
              <a:chExt cx="1008" cy="863"/>
            </a:xfrm>
          </p:grpSpPr>
          <p:sp>
            <p:nvSpPr>
              <p:cNvPr id="6321" name="Freeform 177"/>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6322" name="Freeform 178"/>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6323" name="Rectangle 179"/>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6324" name="Freeform 180"/>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6325" name="Freeform 181"/>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6326" name="Freeform 182"/>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6327" name="Freeform 183"/>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6328" name="Freeform 184"/>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6329" name="Freeform 185"/>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grpSp>
        <p:nvGrpSpPr>
          <p:cNvPr id="6349" name="Group 205"/>
          <p:cNvGrpSpPr>
            <a:grpSpLocks/>
          </p:cNvGrpSpPr>
          <p:nvPr/>
        </p:nvGrpSpPr>
        <p:grpSpPr bwMode="auto">
          <a:xfrm>
            <a:off x="293688" y="2424113"/>
            <a:ext cx="8377237" cy="773112"/>
            <a:chOff x="185" y="1527"/>
            <a:chExt cx="5277" cy="487"/>
          </a:xfrm>
        </p:grpSpPr>
        <p:sp>
          <p:nvSpPr>
            <p:cNvPr id="6178" name="Text Box 34"/>
            <p:cNvSpPr txBox="1">
              <a:spLocks noChangeArrowheads="1"/>
            </p:cNvSpPr>
            <p:nvPr/>
          </p:nvSpPr>
          <p:spPr bwMode="auto">
            <a:xfrm>
              <a:off x="3898" y="1628"/>
              <a:ext cx="1564" cy="386"/>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Think ahead and</a:t>
              </a:r>
              <a:br>
                <a:rPr lang="en-US" sz="1800" b="1">
                  <a:latin typeface="Arial" charset="0"/>
                </a:rPr>
              </a:br>
              <a:r>
                <a:rPr lang="en-US" sz="1800" b="1">
                  <a:latin typeface="Arial" charset="0"/>
                </a:rPr>
                <a:t>choose safer options</a:t>
              </a:r>
            </a:p>
          </p:txBody>
        </p:sp>
        <p:sp>
          <p:nvSpPr>
            <p:cNvPr id="6276" name="AutoShape 132"/>
            <p:cNvSpPr>
              <a:spLocks noChangeArrowheads="1"/>
            </p:cNvSpPr>
            <p:nvPr/>
          </p:nvSpPr>
          <p:spPr bwMode="auto">
            <a:xfrm>
              <a:off x="3588" y="1695"/>
              <a:ext cx="306" cy="24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6330" name="Group 186"/>
            <p:cNvGrpSpPr>
              <a:grpSpLocks noChangeAspect="1"/>
            </p:cNvGrpSpPr>
            <p:nvPr/>
          </p:nvGrpSpPr>
          <p:grpSpPr bwMode="auto">
            <a:xfrm>
              <a:off x="185" y="1527"/>
              <a:ext cx="553" cy="475"/>
              <a:chOff x="1146" y="1009"/>
              <a:chExt cx="1008" cy="864"/>
            </a:xfrm>
          </p:grpSpPr>
          <p:sp>
            <p:nvSpPr>
              <p:cNvPr id="6331" name="Freeform 187"/>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6332" name="Freeform 188"/>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6333" name="Rectangle 189"/>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6334" name="Freeform 190"/>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6335" name="Freeform 191"/>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6336" name="Freeform 192"/>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6337" name="Freeform 193"/>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6338" name="Freeform 194"/>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grpSp>
        <p:nvGrpSpPr>
          <p:cNvPr id="6348" name="Group 204"/>
          <p:cNvGrpSpPr>
            <a:grpSpLocks/>
          </p:cNvGrpSpPr>
          <p:nvPr/>
        </p:nvGrpSpPr>
        <p:grpSpPr bwMode="auto">
          <a:xfrm>
            <a:off x="293688" y="1670050"/>
            <a:ext cx="8491537" cy="825500"/>
            <a:chOff x="185" y="1052"/>
            <a:chExt cx="5349" cy="520"/>
          </a:xfrm>
        </p:grpSpPr>
        <p:sp>
          <p:nvSpPr>
            <p:cNvPr id="6172" name="Text Box 28"/>
            <p:cNvSpPr txBox="1">
              <a:spLocks noChangeArrowheads="1"/>
            </p:cNvSpPr>
            <p:nvPr/>
          </p:nvSpPr>
          <p:spPr bwMode="auto">
            <a:xfrm>
              <a:off x="3898" y="1186"/>
              <a:ext cx="1636" cy="386"/>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Blend in, don’t be an</a:t>
              </a:r>
              <a:br>
                <a:rPr lang="en-US" sz="1800" b="1">
                  <a:latin typeface="Arial" charset="0"/>
                </a:rPr>
              </a:br>
              <a:r>
                <a:rPr lang="en-US" sz="1800" b="1">
                  <a:latin typeface="Arial" charset="0"/>
                </a:rPr>
                <a:t>easily identified target</a:t>
              </a:r>
            </a:p>
          </p:txBody>
        </p:sp>
        <p:sp>
          <p:nvSpPr>
            <p:cNvPr id="6275" name="AutoShape 131"/>
            <p:cNvSpPr>
              <a:spLocks noChangeArrowheads="1"/>
            </p:cNvSpPr>
            <p:nvPr/>
          </p:nvSpPr>
          <p:spPr bwMode="auto">
            <a:xfrm>
              <a:off x="3588" y="1254"/>
              <a:ext cx="306" cy="24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6339" name="Group 195"/>
            <p:cNvGrpSpPr>
              <a:grpSpLocks noChangeAspect="1"/>
            </p:cNvGrpSpPr>
            <p:nvPr/>
          </p:nvGrpSpPr>
          <p:grpSpPr bwMode="auto">
            <a:xfrm>
              <a:off x="185" y="1052"/>
              <a:ext cx="553" cy="475"/>
              <a:chOff x="432" y="1272"/>
              <a:chExt cx="1008" cy="864"/>
            </a:xfrm>
          </p:grpSpPr>
          <p:sp>
            <p:nvSpPr>
              <p:cNvPr id="6340" name="Freeform 196"/>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6341" name="Freeform 197"/>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6342" name="Rectangle 198"/>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6343" name="Freeform 199"/>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6344" name="Freeform 200"/>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6345" name="Freeform 201"/>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6346" name="Freeform 202"/>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6347" name="Freeform 203"/>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grpSp>
      <p:pic>
        <p:nvPicPr>
          <p:cNvPr id="6354" name="Picture 210"/>
          <p:cNvPicPr>
            <a:picLocks noChangeAspect="1" noChangeArrowheads="1"/>
          </p:cNvPicPr>
          <p:nvPr/>
        </p:nvPicPr>
        <p:blipFill>
          <a:blip r:embed="rId3"/>
          <a:srcRect/>
          <a:stretch>
            <a:fillRect/>
          </a:stretch>
        </p:blipFill>
        <p:spPr bwMode="auto">
          <a:xfrm>
            <a:off x="1152525" y="1670050"/>
            <a:ext cx="4835525" cy="4524375"/>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348"/>
                                        </p:tgtEl>
                                        <p:attrNameLst>
                                          <p:attrName>style.visibility</p:attrName>
                                        </p:attrNameLst>
                                      </p:cBhvr>
                                      <p:to>
                                        <p:strVal val="visible"/>
                                      </p:to>
                                    </p:set>
                                    <p:animEffect transition="in" filter="wipe(left)">
                                      <p:cBhvr>
                                        <p:cTn id="7" dur="500"/>
                                        <p:tgtEl>
                                          <p:spTgt spid="63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349"/>
                                        </p:tgtEl>
                                        <p:attrNameLst>
                                          <p:attrName>style.visibility</p:attrName>
                                        </p:attrNameLst>
                                      </p:cBhvr>
                                      <p:to>
                                        <p:strVal val="visible"/>
                                      </p:to>
                                    </p:set>
                                    <p:animEffect transition="in" filter="wipe(left)">
                                      <p:cBhvr>
                                        <p:cTn id="12" dur="500"/>
                                        <p:tgtEl>
                                          <p:spTgt spid="63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350"/>
                                        </p:tgtEl>
                                        <p:attrNameLst>
                                          <p:attrName>style.visibility</p:attrName>
                                        </p:attrNameLst>
                                      </p:cBhvr>
                                      <p:to>
                                        <p:strVal val="visible"/>
                                      </p:to>
                                    </p:set>
                                    <p:animEffect transition="in" filter="wipe(left)">
                                      <p:cBhvr>
                                        <p:cTn id="17" dur="500"/>
                                        <p:tgtEl>
                                          <p:spTgt spid="63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351"/>
                                        </p:tgtEl>
                                        <p:attrNameLst>
                                          <p:attrName>style.visibility</p:attrName>
                                        </p:attrNameLst>
                                      </p:cBhvr>
                                      <p:to>
                                        <p:strVal val="visible"/>
                                      </p:to>
                                    </p:set>
                                    <p:animEffect transition="in" filter="wipe(left)">
                                      <p:cBhvr>
                                        <p:cTn id="22" dur="500"/>
                                        <p:tgtEl>
                                          <p:spTgt spid="635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352"/>
                                        </p:tgtEl>
                                        <p:attrNameLst>
                                          <p:attrName>style.visibility</p:attrName>
                                        </p:attrNameLst>
                                      </p:cBhvr>
                                      <p:to>
                                        <p:strVal val="visible"/>
                                      </p:to>
                                    </p:set>
                                    <p:animEffect transition="in" filter="wipe(left)">
                                      <p:cBhvr>
                                        <p:cTn id="27" dur="500"/>
                                        <p:tgtEl>
                                          <p:spTgt spid="635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6353"/>
                                        </p:tgtEl>
                                        <p:attrNameLst>
                                          <p:attrName>style.visibility</p:attrName>
                                        </p:attrNameLst>
                                      </p:cBhvr>
                                      <p:to>
                                        <p:strVal val="visible"/>
                                      </p:to>
                                    </p:set>
                                    <p:animEffect transition="in" filter="wipe(left)">
                                      <p:cBhvr>
                                        <p:cTn id="32" dur="500"/>
                                        <p:tgtEl>
                                          <p:spTgt spid="6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4" name="Rectangle 8"/>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101" name="Rectangle 5"/>
          <p:cNvSpPr>
            <a:spLocks noGrp="1" noChangeArrowheads="1"/>
          </p:cNvSpPr>
          <p:nvPr>
            <p:ph type="title"/>
          </p:nvPr>
        </p:nvSpPr>
        <p:spPr/>
        <p:txBody>
          <a:bodyPr/>
          <a:lstStyle/>
          <a:p>
            <a:r>
              <a:rPr lang="en-US"/>
              <a:t>About This Training</a:t>
            </a:r>
          </a:p>
        </p:txBody>
      </p:sp>
      <p:sp>
        <p:nvSpPr>
          <p:cNvPr id="4102" name="Rectangle 6"/>
          <p:cNvSpPr>
            <a:spLocks noGrp="1" noChangeArrowheads="1"/>
          </p:cNvSpPr>
          <p:nvPr>
            <p:ph type="body" idx="1"/>
          </p:nvPr>
        </p:nvSpPr>
        <p:spPr/>
        <p:txBody>
          <a:bodyPr/>
          <a:lstStyle/>
          <a:p>
            <a:pPr>
              <a:lnSpc>
                <a:spcPct val="85000"/>
              </a:lnSpc>
              <a:buClr>
                <a:schemeClr val="tx1"/>
              </a:buClr>
            </a:pPr>
            <a:r>
              <a:rPr lang="en-US"/>
              <a:t>Designed by JCS in coordination with OSD and Services</a:t>
            </a:r>
          </a:p>
          <a:p>
            <a:pPr>
              <a:lnSpc>
                <a:spcPct val="85000"/>
              </a:lnSpc>
              <a:buClr>
                <a:schemeClr val="tx1"/>
              </a:buClr>
            </a:pPr>
            <a:r>
              <a:rPr lang="en-US"/>
              <a:t>Designed to increase awareness of terrorism and improve ability to apply personal protective measures </a:t>
            </a:r>
          </a:p>
          <a:p>
            <a:pPr>
              <a:lnSpc>
                <a:spcPct val="85000"/>
              </a:lnSpc>
              <a:buClr>
                <a:schemeClr val="tx1"/>
              </a:buClr>
            </a:pPr>
            <a:r>
              <a:rPr lang="en-US"/>
              <a:t>Meets the annual requirement for Level I antiterrorism training prescribed by DoDI 2000.16</a:t>
            </a:r>
          </a:p>
          <a:p>
            <a:pPr>
              <a:lnSpc>
                <a:spcPct val="85000"/>
              </a:lnSpc>
              <a:buClr>
                <a:schemeClr val="tx1"/>
              </a:buClr>
            </a:pPr>
            <a:r>
              <a:rPr lang="en-US"/>
              <a:t>Complements Web-based and CD-ROM training</a:t>
            </a:r>
          </a:p>
        </p:txBody>
      </p:sp>
      <p:sp>
        <p:nvSpPr>
          <p:cNvPr id="4103" name="Text Box 7"/>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54" name="Rectangle 10"/>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108546" name="Rectangle 2"/>
          <p:cNvSpPr>
            <a:spLocks noGrp="1" noChangeArrowheads="1"/>
          </p:cNvSpPr>
          <p:nvPr>
            <p:ph type="title"/>
          </p:nvPr>
        </p:nvSpPr>
        <p:spPr/>
        <p:txBody>
          <a:bodyPr/>
          <a:lstStyle/>
          <a:p>
            <a:r>
              <a:rPr lang="en-US"/>
              <a:t>Discussion</a:t>
            </a:r>
          </a:p>
        </p:txBody>
      </p:sp>
      <p:sp>
        <p:nvSpPr>
          <p:cNvPr id="108547" name="Rectangle 3"/>
          <p:cNvSpPr>
            <a:spLocks noGrp="1" noChangeArrowheads="1"/>
          </p:cNvSpPr>
          <p:nvPr>
            <p:ph type="body" idx="1"/>
          </p:nvPr>
        </p:nvSpPr>
        <p:spPr/>
        <p:txBody>
          <a:bodyPr/>
          <a:lstStyle/>
          <a:p>
            <a:pPr marL="533400" indent="-533400">
              <a:buFontTx/>
              <a:buNone/>
            </a:pPr>
            <a:r>
              <a:rPr lang="en-US"/>
              <a:t>To help combat terrorism, General Myers asks you to do which of these?</a:t>
            </a:r>
          </a:p>
          <a:p>
            <a:pPr marL="533400" indent="-533400">
              <a:buClr>
                <a:schemeClr val="tx1"/>
              </a:buClr>
              <a:buFontTx/>
              <a:buAutoNum type="alphaLcParenR"/>
            </a:pPr>
            <a:r>
              <a:rPr lang="en-US"/>
              <a:t>Be alert to the threat of terrorism, be aware of your surroundings, report suspicious behavior </a:t>
            </a:r>
          </a:p>
          <a:p>
            <a:pPr marL="533400" indent="-533400">
              <a:buClr>
                <a:schemeClr val="tx1"/>
              </a:buClr>
              <a:buFontTx/>
              <a:buAutoNum type="alphaLcParenR"/>
            </a:pPr>
            <a:r>
              <a:rPr lang="en-US"/>
              <a:t>Be a team player, plan ahead, and keep a low profile</a:t>
            </a:r>
          </a:p>
          <a:p>
            <a:pPr marL="533400" indent="-533400">
              <a:buClr>
                <a:schemeClr val="tx1"/>
              </a:buClr>
              <a:buFontTx/>
              <a:buAutoNum type="alphaLcParenR"/>
            </a:pPr>
            <a:r>
              <a:rPr lang="en-US"/>
              <a:t>Actively represent DOD</a:t>
            </a:r>
          </a:p>
        </p:txBody>
      </p:sp>
      <p:sp>
        <p:nvSpPr>
          <p:cNvPr id="108549" name="Text Box 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108553" name="Group 9"/>
          <p:cNvGrpSpPr>
            <a:grpSpLocks/>
          </p:cNvGrpSpPr>
          <p:nvPr/>
        </p:nvGrpSpPr>
        <p:grpSpPr bwMode="auto">
          <a:xfrm>
            <a:off x="171450" y="2657475"/>
            <a:ext cx="8782050" cy="1309688"/>
            <a:chOff x="108" y="1674"/>
            <a:chExt cx="5532" cy="612"/>
          </a:xfrm>
        </p:grpSpPr>
        <p:sp>
          <p:nvSpPr>
            <p:cNvPr id="108548" name="Rectangle 4"/>
            <p:cNvSpPr>
              <a:spLocks noChangeArrowheads="1"/>
            </p:cNvSpPr>
            <p:nvPr/>
          </p:nvSpPr>
          <p:spPr bwMode="auto">
            <a:xfrm>
              <a:off x="336" y="1674"/>
              <a:ext cx="5088" cy="612"/>
            </a:xfrm>
            <a:prstGeom prst="rect">
              <a:avLst/>
            </a:prstGeom>
            <a:noFill/>
            <a:ln w="38100">
              <a:solidFill>
                <a:srgbClr val="990099"/>
              </a:solidFill>
              <a:miter lim="800000"/>
              <a:headEnd/>
              <a:tailEnd/>
            </a:ln>
            <a:effectLst/>
          </p:spPr>
          <p:txBody>
            <a:bodyPr wrap="none" anchor="ctr"/>
            <a:lstStyle/>
            <a:p>
              <a:endParaRPr lang="en-US"/>
            </a:p>
          </p:txBody>
        </p:sp>
        <p:sp>
          <p:nvSpPr>
            <p:cNvPr id="108551" name="AutoShape 7"/>
            <p:cNvSpPr>
              <a:spLocks noChangeArrowheads="1"/>
            </p:cNvSpPr>
            <p:nvPr/>
          </p:nvSpPr>
          <p:spPr bwMode="auto">
            <a:xfrm>
              <a:off x="108" y="1794"/>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sp>
          <p:nvSpPr>
            <p:cNvPr id="108552" name="AutoShape 8"/>
            <p:cNvSpPr>
              <a:spLocks noChangeArrowheads="1"/>
            </p:cNvSpPr>
            <p:nvPr/>
          </p:nvSpPr>
          <p:spPr bwMode="auto">
            <a:xfrm flipH="1">
              <a:off x="5436" y="1794"/>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8553"/>
                                        </p:tgtEl>
                                        <p:attrNameLst>
                                          <p:attrName>style.visibility</p:attrName>
                                        </p:attrNameLst>
                                      </p:cBhvr>
                                      <p:to>
                                        <p:strVal val="visible"/>
                                      </p:to>
                                    </p:set>
                                    <p:animEffect transition="in" filter="barn(inVertical)">
                                      <p:cBhvr>
                                        <p:cTn id="7" dur="500"/>
                                        <p:tgtEl>
                                          <p:spTgt spid="108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3" name="Rectangle 11"/>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110594" name="Rectangle 2"/>
          <p:cNvSpPr>
            <a:spLocks noGrp="1" noChangeArrowheads="1"/>
          </p:cNvSpPr>
          <p:nvPr>
            <p:ph type="title"/>
          </p:nvPr>
        </p:nvSpPr>
        <p:spPr/>
        <p:txBody>
          <a:bodyPr/>
          <a:lstStyle/>
          <a:p>
            <a:r>
              <a:rPr lang="en-US"/>
              <a:t>Discussion</a:t>
            </a:r>
          </a:p>
        </p:txBody>
      </p:sp>
      <p:sp>
        <p:nvSpPr>
          <p:cNvPr id="110595" name="Rectangle 3"/>
          <p:cNvSpPr>
            <a:spLocks noGrp="1" noChangeArrowheads="1"/>
          </p:cNvSpPr>
          <p:nvPr>
            <p:ph type="body" idx="1"/>
          </p:nvPr>
        </p:nvSpPr>
        <p:spPr>
          <a:xfrm>
            <a:off x="555625" y="1724025"/>
            <a:ext cx="8131175" cy="4291013"/>
          </a:xfrm>
        </p:spPr>
        <p:txBody>
          <a:bodyPr/>
          <a:lstStyle/>
          <a:p>
            <a:pPr marL="533400" indent="-533400">
              <a:buFontTx/>
              <a:buNone/>
            </a:pPr>
            <a:r>
              <a:rPr lang="en-US"/>
              <a:t>Which topic will not be presented in this AT awareness training?</a:t>
            </a:r>
          </a:p>
          <a:p>
            <a:pPr marL="533400" indent="-533400">
              <a:buClr>
                <a:schemeClr val="tx1"/>
              </a:buClr>
              <a:buFontTx/>
              <a:buAutoNum type="alphaLcParenR"/>
            </a:pPr>
            <a:r>
              <a:rPr lang="en-US"/>
              <a:t>Threat briefing</a:t>
            </a:r>
          </a:p>
          <a:p>
            <a:pPr marL="533400" indent="-533400">
              <a:buClr>
                <a:schemeClr val="tx1"/>
              </a:buClr>
              <a:buFontTx/>
              <a:buAutoNum type="alphaLcParenR"/>
            </a:pPr>
            <a:r>
              <a:rPr lang="en-US"/>
              <a:t>CONUS/OCONUS scenarios</a:t>
            </a:r>
          </a:p>
          <a:p>
            <a:pPr marL="533400" indent="-533400">
              <a:buClr>
                <a:schemeClr val="tx1"/>
              </a:buClr>
              <a:buFontTx/>
              <a:buAutoNum type="alphaLcParenR"/>
            </a:pPr>
            <a:r>
              <a:rPr lang="en-US"/>
              <a:t>DoD counterterrorism capabilities</a:t>
            </a:r>
          </a:p>
          <a:p>
            <a:pPr marL="533400" indent="-533400">
              <a:buClr>
                <a:schemeClr val="tx1"/>
              </a:buClr>
              <a:buFontTx/>
              <a:buAutoNum type="alphaLcParenR"/>
            </a:pPr>
            <a:r>
              <a:rPr lang="en-US"/>
              <a:t>Historical overview of recent terrorist incidents</a:t>
            </a:r>
          </a:p>
        </p:txBody>
      </p:sp>
      <p:sp>
        <p:nvSpPr>
          <p:cNvPr id="110597" name="Text Box 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110602" name="Group 10"/>
          <p:cNvGrpSpPr>
            <a:grpSpLocks/>
          </p:cNvGrpSpPr>
          <p:nvPr/>
        </p:nvGrpSpPr>
        <p:grpSpPr bwMode="auto">
          <a:xfrm>
            <a:off x="171450" y="3752850"/>
            <a:ext cx="8782050" cy="590550"/>
            <a:chOff x="108" y="2634"/>
            <a:chExt cx="5532" cy="372"/>
          </a:xfrm>
        </p:grpSpPr>
        <p:sp>
          <p:nvSpPr>
            <p:cNvPr id="110596" name="Rectangle 4"/>
            <p:cNvSpPr>
              <a:spLocks noChangeArrowheads="1"/>
            </p:cNvSpPr>
            <p:nvPr/>
          </p:nvSpPr>
          <p:spPr bwMode="auto">
            <a:xfrm>
              <a:off x="328" y="2640"/>
              <a:ext cx="5092" cy="360"/>
            </a:xfrm>
            <a:prstGeom prst="rect">
              <a:avLst/>
            </a:prstGeom>
            <a:noFill/>
            <a:ln w="38100">
              <a:solidFill>
                <a:srgbClr val="990099"/>
              </a:solidFill>
              <a:miter lim="800000"/>
              <a:headEnd/>
              <a:tailEnd/>
            </a:ln>
            <a:effectLst/>
          </p:spPr>
          <p:txBody>
            <a:bodyPr wrap="none" anchor="ctr"/>
            <a:lstStyle/>
            <a:p>
              <a:endParaRPr lang="en-US"/>
            </a:p>
          </p:txBody>
        </p:sp>
        <p:sp>
          <p:nvSpPr>
            <p:cNvPr id="110600" name="AutoShape 8"/>
            <p:cNvSpPr>
              <a:spLocks noChangeArrowheads="1"/>
            </p:cNvSpPr>
            <p:nvPr/>
          </p:nvSpPr>
          <p:spPr bwMode="auto">
            <a:xfrm>
              <a:off x="108" y="2634"/>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sp>
          <p:nvSpPr>
            <p:cNvPr id="110601" name="AutoShape 9"/>
            <p:cNvSpPr>
              <a:spLocks noChangeArrowheads="1"/>
            </p:cNvSpPr>
            <p:nvPr/>
          </p:nvSpPr>
          <p:spPr bwMode="auto">
            <a:xfrm flipH="1">
              <a:off x="5436" y="2634"/>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0602"/>
                                        </p:tgtEl>
                                        <p:attrNameLst>
                                          <p:attrName>style.visibility</p:attrName>
                                        </p:attrNameLst>
                                      </p:cBhvr>
                                      <p:to>
                                        <p:strVal val="visible"/>
                                      </p:to>
                                    </p:set>
                                    <p:animEffect transition="in" filter="barn(inVertical)">
                                      <p:cBhvr>
                                        <p:cTn id="7" dur="500"/>
                                        <p:tgtEl>
                                          <p:spTgt spid="110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9" name="Rectangle 9"/>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112642" name="Rectangle 2"/>
          <p:cNvSpPr>
            <a:spLocks noGrp="1" noChangeArrowheads="1"/>
          </p:cNvSpPr>
          <p:nvPr>
            <p:ph type="title"/>
          </p:nvPr>
        </p:nvSpPr>
        <p:spPr/>
        <p:txBody>
          <a:bodyPr/>
          <a:lstStyle/>
          <a:p>
            <a:r>
              <a:rPr lang="en-US"/>
              <a:t>Discussion</a:t>
            </a:r>
          </a:p>
        </p:txBody>
      </p:sp>
      <p:sp>
        <p:nvSpPr>
          <p:cNvPr id="112643" name="Rectangle 3"/>
          <p:cNvSpPr>
            <a:spLocks noGrp="1" noChangeArrowheads="1"/>
          </p:cNvSpPr>
          <p:nvPr>
            <p:ph type="body" idx="1"/>
          </p:nvPr>
        </p:nvSpPr>
        <p:spPr>
          <a:xfrm>
            <a:off x="606425" y="1724025"/>
            <a:ext cx="8029575" cy="3632200"/>
          </a:xfrm>
        </p:spPr>
        <p:txBody>
          <a:bodyPr/>
          <a:lstStyle/>
          <a:p>
            <a:pPr marL="533400" indent="-533400">
              <a:buFontTx/>
              <a:buNone/>
            </a:pPr>
            <a:r>
              <a:rPr lang="en-US"/>
              <a:t>Which is </a:t>
            </a:r>
            <a:r>
              <a:rPr lang="en-US" i="1">
                <a:solidFill>
                  <a:srgbClr val="FF0000"/>
                </a:solidFill>
              </a:rPr>
              <a:t>not</a:t>
            </a:r>
            <a:r>
              <a:rPr lang="en-US"/>
              <a:t> one of the eight factors you should consider when evaluating the threat in your environment?</a:t>
            </a:r>
          </a:p>
          <a:p>
            <a:pPr marL="533400" indent="-533400">
              <a:buClr>
                <a:schemeClr val="tx1"/>
              </a:buClr>
              <a:buFontTx/>
              <a:buAutoNum type="alphaLcParenR"/>
            </a:pPr>
            <a:r>
              <a:rPr lang="en-US"/>
              <a:t>Level of sophistication</a:t>
            </a:r>
          </a:p>
          <a:p>
            <a:pPr marL="533400" indent="-533400">
              <a:buClr>
                <a:schemeClr val="tx1"/>
              </a:buClr>
              <a:buFontTx/>
              <a:buAutoNum type="alphaLcParenR"/>
            </a:pPr>
            <a:r>
              <a:rPr lang="en-US"/>
              <a:t>Victim nationalities</a:t>
            </a:r>
          </a:p>
          <a:p>
            <a:pPr marL="533400" indent="-533400">
              <a:buClr>
                <a:schemeClr val="tx1"/>
              </a:buClr>
              <a:buFontTx/>
              <a:buAutoNum type="alphaLcParenR"/>
            </a:pPr>
            <a:r>
              <a:rPr lang="en-US"/>
              <a:t>Method of operation</a:t>
            </a:r>
          </a:p>
          <a:p>
            <a:pPr marL="533400" indent="-533400">
              <a:buClr>
                <a:schemeClr val="tx1"/>
              </a:buClr>
              <a:buFontTx/>
              <a:buAutoNum type="alphaLcParenR"/>
            </a:pPr>
            <a:r>
              <a:rPr lang="en-US"/>
              <a:t>International notoriety</a:t>
            </a:r>
          </a:p>
        </p:txBody>
      </p:sp>
      <p:sp>
        <p:nvSpPr>
          <p:cNvPr id="112645" name="Text Box 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112648" name="Group 8"/>
          <p:cNvGrpSpPr>
            <a:grpSpLocks/>
          </p:cNvGrpSpPr>
          <p:nvPr/>
        </p:nvGrpSpPr>
        <p:grpSpPr bwMode="auto">
          <a:xfrm>
            <a:off x="171450" y="4705350"/>
            <a:ext cx="8782050" cy="590550"/>
            <a:chOff x="108" y="2964"/>
            <a:chExt cx="5532" cy="372"/>
          </a:xfrm>
        </p:grpSpPr>
        <p:sp>
          <p:nvSpPr>
            <p:cNvPr id="112644" name="Rectangle 4"/>
            <p:cNvSpPr>
              <a:spLocks noChangeArrowheads="1"/>
            </p:cNvSpPr>
            <p:nvPr/>
          </p:nvSpPr>
          <p:spPr bwMode="auto">
            <a:xfrm>
              <a:off x="328" y="2984"/>
              <a:ext cx="5098" cy="344"/>
            </a:xfrm>
            <a:prstGeom prst="rect">
              <a:avLst/>
            </a:prstGeom>
            <a:noFill/>
            <a:ln w="38100">
              <a:solidFill>
                <a:srgbClr val="990099"/>
              </a:solidFill>
              <a:miter lim="800000"/>
              <a:headEnd/>
              <a:tailEnd/>
            </a:ln>
            <a:effectLst/>
          </p:spPr>
          <p:txBody>
            <a:bodyPr wrap="none" anchor="ctr"/>
            <a:lstStyle/>
            <a:p>
              <a:endParaRPr lang="en-US"/>
            </a:p>
          </p:txBody>
        </p:sp>
        <p:sp>
          <p:nvSpPr>
            <p:cNvPr id="112646" name="AutoShape 6"/>
            <p:cNvSpPr>
              <a:spLocks noChangeArrowheads="1"/>
            </p:cNvSpPr>
            <p:nvPr/>
          </p:nvSpPr>
          <p:spPr bwMode="auto">
            <a:xfrm>
              <a:off x="108" y="2964"/>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sp>
          <p:nvSpPr>
            <p:cNvPr id="112647" name="AutoShape 7"/>
            <p:cNvSpPr>
              <a:spLocks noChangeArrowheads="1"/>
            </p:cNvSpPr>
            <p:nvPr/>
          </p:nvSpPr>
          <p:spPr bwMode="auto">
            <a:xfrm flipH="1">
              <a:off x="5436" y="2964"/>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648"/>
                                        </p:tgtEl>
                                        <p:attrNameLst>
                                          <p:attrName>style.visibility</p:attrName>
                                        </p:attrNameLst>
                                      </p:cBhvr>
                                      <p:to>
                                        <p:strVal val="visible"/>
                                      </p:to>
                                    </p:set>
                                    <p:animEffect transition="in" filter="barn(inVertical)">
                                      <p:cBhvr>
                                        <p:cTn id="7" dur="500"/>
                                        <p:tgtEl>
                                          <p:spTgt spid="112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7" name="Rectangle 9"/>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114690" name="Rectangle 2"/>
          <p:cNvSpPr>
            <a:spLocks noGrp="1" noChangeArrowheads="1"/>
          </p:cNvSpPr>
          <p:nvPr>
            <p:ph type="title"/>
          </p:nvPr>
        </p:nvSpPr>
        <p:spPr/>
        <p:txBody>
          <a:bodyPr/>
          <a:lstStyle/>
          <a:p>
            <a:r>
              <a:rPr lang="en-US"/>
              <a:t>Discussion</a:t>
            </a:r>
          </a:p>
        </p:txBody>
      </p:sp>
      <p:sp>
        <p:nvSpPr>
          <p:cNvPr id="114691" name="Rectangle 3"/>
          <p:cNvSpPr>
            <a:spLocks noGrp="1" noChangeArrowheads="1"/>
          </p:cNvSpPr>
          <p:nvPr>
            <p:ph type="body" idx="1"/>
          </p:nvPr>
        </p:nvSpPr>
        <p:spPr>
          <a:xfrm>
            <a:off x="647700" y="1866900"/>
            <a:ext cx="8216900" cy="4319588"/>
          </a:xfrm>
        </p:spPr>
        <p:txBody>
          <a:bodyPr/>
          <a:lstStyle/>
          <a:p>
            <a:pPr marL="457200" indent="-457200">
              <a:buFontTx/>
              <a:buNone/>
            </a:pPr>
            <a:r>
              <a:rPr lang="en-US"/>
              <a:t>Which will do the most to reduce vulnerability?</a:t>
            </a:r>
          </a:p>
          <a:p>
            <a:pPr marL="457200" indent="-457200">
              <a:buClr>
                <a:schemeClr val="tx1"/>
              </a:buClr>
              <a:buFontTx/>
              <a:buAutoNum type="alphaLcParenR"/>
            </a:pPr>
            <a:r>
              <a:rPr lang="en-US"/>
              <a:t>Avoid locations terrorists might target, stay in large groups, be anonymous</a:t>
            </a:r>
          </a:p>
          <a:p>
            <a:pPr marL="457200" indent="-457200">
              <a:buClr>
                <a:schemeClr val="tx1"/>
              </a:buClr>
              <a:buFontTx/>
              <a:buAutoNum type="alphaLcParenR"/>
            </a:pPr>
            <a:r>
              <a:rPr lang="en-US"/>
              <a:t>Be alert, avoid the appearance of importance, blend in with the local population</a:t>
            </a:r>
          </a:p>
          <a:p>
            <a:pPr marL="457200" indent="-457200">
              <a:buClr>
                <a:schemeClr val="tx1"/>
              </a:buClr>
              <a:buFontTx/>
              <a:buAutoNum type="alphaLcParenR"/>
            </a:pPr>
            <a:r>
              <a:rPr lang="en-US"/>
              <a:t>Use a cell phone, avoid locations terrorists might target, and display your identification</a:t>
            </a:r>
          </a:p>
        </p:txBody>
      </p:sp>
      <p:sp>
        <p:nvSpPr>
          <p:cNvPr id="114693" name="Text Box 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114696" name="Group 8"/>
          <p:cNvGrpSpPr>
            <a:grpSpLocks/>
          </p:cNvGrpSpPr>
          <p:nvPr/>
        </p:nvGrpSpPr>
        <p:grpSpPr bwMode="auto">
          <a:xfrm>
            <a:off x="171450" y="3384550"/>
            <a:ext cx="8782050" cy="1360488"/>
            <a:chOff x="108" y="2056"/>
            <a:chExt cx="5532" cy="552"/>
          </a:xfrm>
        </p:grpSpPr>
        <p:sp>
          <p:nvSpPr>
            <p:cNvPr id="114692" name="Rectangle 4"/>
            <p:cNvSpPr>
              <a:spLocks noChangeArrowheads="1"/>
            </p:cNvSpPr>
            <p:nvPr/>
          </p:nvSpPr>
          <p:spPr bwMode="auto">
            <a:xfrm>
              <a:off x="332" y="2056"/>
              <a:ext cx="5090" cy="552"/>
            </a:xfrm>
            <a:prstGeom prst="rect">
              <a:avLst/>
            </a:prstGeom>
            <a:noFill/>
            <a:ln w="38100">
              <a:solidFill>
                <a:srgbClr val="990099"/>
              </a:solidFill>
              <a:miter lim="800000"/>
              <a:headEnd/>
              <a:tailEnd/>
            </a:ln>
            <a:effectLst/>
          </p:spPr>
          <p:txBody>
            <a:bodyPr wrap="none" anchor="ctr"/>
            <a:lstStyle/>
            <a:p>
              <a:endParaRPr lang="en-US"/>
            </a:p>
          </p:txBody>
        </p:sp>
        <p:sp>
          <p:nvSpPr>
            <p:cNvPr id="114694" name="AutoShape 6"/>
            <p:cNvSpPr>
              <a:spLocks noChangeArrowheads="1"/>
            </p:cNvSpPr>
            <p:nvPr/>
          </p:nvSpPr>
          <p:spPr bwMode="auto">
            <a:xfrm>
              <a:off x="108" y="2142"/>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sp>
          <p:nvSpPr>
            <p:cNvPr id="114695" name="AutoShape 7"/>
            <p:cNvSpPr>
              <a:spLocks noChangeArrowheads="1"/>
            </p:cNvSpPr>
            <p:nvPr/>
          </p:nvSpPr>
          <p:spPr bwMode="auto">
            <a:xfrm flipH="1">
              <a:off x="5436" y="2142"/>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4696"/>
                                        </p:tgtEl>
                                        <p:attrNameLst>
                                          <p:attrName>style.visibility</p:attrName>
                                        </p:attrNameLst>
                                      </p:cBhvr>
                                      <p:to>
                                        <p:strVal val="visible"/>
                                      </p:to>
                                    </p:set>
                                    <p:animEffect transition="in" filter="barn(inVertical)">
                                      <p:cBhvr>
                                        <p:cTn id="7" dur="500"/>
                                        <p:tgtEl>
                                          <p:spTgt spid="1146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102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19843" name="Rectangle 1027"/>
          <p:cNvSpPr>
            <a:spLocks noGrp="1" noChangeArrowheads="1"/>
          </p:cNvSpPr>
          <p:nvPr>
            <p:ph type="title"/>
          </p:nvPr>
        </p:nvSpPr>
        <p:spPr/>
        <p:txBody>
          <a:bodyPr/>
          <a:lstStyle/>
          <a:p>
            <a:r>
              <a:rPr lang="en-US"/>
              <a:t>Discussion</a:t>
            </a:r>
          </a:p>
        </p:txBody>
      </p:sp>
      <p:sp>
        <p:nvSpPr>
          <p:cNvPr id="419844" name="Rectangle 1028"/>
          <p:cNvSpPr>
            <a:spLocks noGrp="1" noChangeArrowheads="1"/>
          </p:cNvSpPr>
          <p:nvPr>
            <p:ph type="body" idx="1"/>
          </p:nvPr>
        </p:nvSpPr>
        <p:spPr>
          <a:xfrm>
            <a:off x="685800" y="1657350"/>
            <a:ext cx="7772400" cy="4440238"/>
          </a:xfrm>
        </p:spPr>
        <p:txBody>
          <a:bodyPr/>
          <a:lstStyle/>
          <a:p>
            <a:pPr marL="533400" indent="-533400">
              <a:buFontTx/>
              <a:buNone/>
            </a:pPr>
            <a:r>
              <a:rPr lang="en-US"/>
              <a:t>What measures can you expect to encounter at FPCON Alpha?</a:t>
            </a:r>
          </a:p>
          <a:p>
            <a:pPr marL="533400" indent="-533400">
              <a:buClr>
                <a:schemeClr val="tx1"/>
              </a:buClr>
              <a:buFontTx/>
              <a:buAutoNum type="alphaLcParenR"/>
            </a:pPr>
            <a:r>
              <a:rPr lang="en-US">
                <a:cs typeface="Arial" charset="0"/>
              </a:rPr>
              <a:t>Inspection of vehicles and deliveries, ID checks, and more guards </a:t>
            </a:r>
          </a:p>
          <a:p>
            <a:pPr marL="533400" indent="-533400">
              <a:buClr>
                <a:schemeClr val="tx1"/>
              </a:buClr>
              <a:buFontTx/>
              <a:buAutoNum type="alphaLcParenR"/>
            </a:pPr>
            <a:r>
              <a:rPr lang="en-US">
                <a:cs typeface="Arial" charset="0"/>
              </a:rPr>
              <a:t>Random vehicle checks and increased crime prevention efforts </a:t>
            </a:r>
          </a:p>
          <a:p>
            <a:pPr marL="533400" indent="-533400">
              <a:buClr>
                <a:schemeClr val="tx1"/>
              </a:buClr>
              <a:buFontTx/>
              <a:buAutoNum type="alphaLcParenR"/>
            </a:pPr>
            <a:r>
              <a:rPr lang="en-US">
                <a:cs typeface="Arial" charset="0"/>
              </a:rPr>
              <a:t>Rigorous inspection of vehicles and facilities, participation in special guard duties</a:t>
            </a:r>
            <a:endParaRPr lang="en-US"/>
          </a:p>
        </p:txBody>
      </p:sp>
      <p:sp>
        <p:nvSpPr>
          <p:cNvPr id="419845" name="Text Box 1029"/>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419846" name="Group 1030"/>
          <p:cNvGrpSpPr>
            <a:grpSpLocks/>
          </p:cNvGrpSpPr>
          <p:nvPr/>
        </p:nvGrpSpPr>
        <p:grpSpPr bwMode="auto">
          <a:xfrm>
            <a:off x="171450" y="3560763"/>
            <a:ext cx="8782050" cy="958850"/>
            <a:chOff x="108" y="2243"/>
            <a:chExt cx="5532" cy="604"/>
          </a:xfrm>
        </p:grpSpPr>
        <p:sp>
          <p:nvSpPr>
            <p:cNvPr id="419847" name="Rectangle 1031"/>
            <p:cNvSpPr>
              <a:spLocks noChangeArrowheads="1"/>
            </p:cNvSpPr>
            <p:nvPr/>
          </p:nvSpPr>
          <p:spPr bwMode="auto">
            <a:xfrm>
              <a:off x="332" y="2243"/>
              <a:ext cx="5086" cy="604"/>
            </a:xfrm>
            <a:prstGeom prst="rect">
              <a:avLst/>
            </a:prstGeom>
            <a:noFill/>
            <a:ln w="38100">
              <a:solidFill>
                <a:srgbClr val="990099"/>
              </a:solidFill>
              <a:miter lim="800000"/>
              <a:headEnd/>
              <a:tailEnd/>
            </a:ln>
            <a:effectLst/>
          </p:spPr>
          <p:txBody>
            <a:bodyPr wrap="none" anchor="ctr"/>
            <a:lstStyle/>
            <a:p>
              <a:endParaRPr lang="en-US"/>
            </a:p>
          </p:txBody>
        </p:sp>
        <p:sp>
          <p:nvSpPr>
            <p:cNvPr id="419848" name="AutoShape 1032"/>
            <p:cNvSpPr>
              <a:spLocks noChangeArrowheads="1"/>
            </p:cNvSpPr>
            <p:nvPr/>
          </p:nvSpPr>
          <p:spPr bwMode="auto">
            <a:xfrm>
              <a:off x="108" y="2359"/>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sp>
          <p:nvSpPr>
            <p:cNvPr id="419849" name="AutoShape 1033"/>
            <p:cNvSpPr>
              <a:spLocks noChangeArrowheads="1"/>
            </p:cNvSpPr>
            <p:nvPr/>
          </p:nvSpPr>
          <p:spPr bwMode="auto">
            <a:xfrm flipH="1">
              <a:off x="5436" y="2359"/>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19846"/>
                                        </p:tgtEl>
                                        <p:attrNameLst>
                                          <p:attrName>style.visibility</p:attrName>
                                        </p:attrNameLst>
                                      </p:cBhvr>
                                      <p:to>
                                        <p:strVal val="visible"/>
                                      </p:to>
                                    </p:set>
                                    <p:animEffect transition="in" filter="barn(inVertical)">
                                      <p:cBhvr>
                                        <p:cTn id="7" dur="500"/>
                                        <p:tgtEl>
                                          <p:spTgt spid="4198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102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21891" name="Rectangle 1027"/>
          <p:cNvSpPr>
            <a:spLocks noGrp="1" noChangeArrowheads="1"/>
          </p:cNvSpPr>
          <p:nvPr>
            <p:ph type="title"/>
          </p:nvPr>
        </p:nvSpPr>
        <p:spPr/>
        <p:txBody>
          <a:bodyPr/>
          <a:lstStyle/>
          <a:p>
            <a:r>
              <a:rPr lang="en-US"/>
              <a:t>Discussion</a:t>
            </a:r>
          </a:p>
        </p:txBody>
      </p:sp>
      <p:sp>
        <p:nvSpPr>
          <p:cNvPr id="421892" name="Rectangle 1028"/>
          <p:cNvSpPr>
            <a:spLocks noGrp="1" noChangeArrowheads="1"/>
          </p:cNvSpPr>
          <p:nvPr>
            <p:ph type="body" idx="1"/>
          </p:nvPr>
        </p:nvSpPr>
        <p:spPr/>
        <p:txBody>
          <a:bodyPr/>
          <a:lstStyle/>
          <a:p>
            <a:pPr marL="0" indent="0">
              <a:buFontTx/>
              <a:buNone/>
            </a:pPr>
            <a:r>
              <a:rPr lang="en-US"/>
              <a:t>Which FPCON is used when </a:t>
            </a:r>
            <a:r>
              <a:rPr lang="en-US">
                <a:cs typeface="Arial" charset="0"/>
              </a:rPr>
              <a:t>a terrorist incident occurs or intelligence indicates that terrorist </a:t>
            </a:r>
            <a:r>
              <a:rPr lang="en-US" i="1">
                <a:solidFill>
                  <a:srgbClr val="FF0000"/>
                </a:solidFill>
                <a:cs typeface="Arial" charset="0"/>
              </a:rPr>
              <a:t>action or targeting</a:t>
            </a:r>
            <a:r>
              <a:rPr lang="en-US">
                <a:cs typeface="Arial" charset="0"/>
              </a:rPr>
              <a:t> against personnel and facilities is imminent?</a:t>
            </a:r>
          </a:p>
          <a:p>
            <a:pPr marL="0" indent="0">
              <a:buFontTx/>
              <a:buNone/>
            </a:pPr>
            <a:r>
              <a:rPr lang="en-US">
                <a:cs typeface="Arial" charset="0"/>
              </a:rPr>
              <a:t>a) Alpha</a:t>
            </a:r>
          </a:p>
          <a:p>
            <a:pPr marL="0" indent="0">
              <a:buFontTx/>
              <a:buNone/>
            </a:pPr>
            <a:r>
              <a:rPr lang="en-US">
                <a:cs typeface="Arial" charset="0"/>
              </a:rPr>
              <a:t>b) Bravo</a:t>
            </a:r>
          </a:p>
          <a:p>
            <a:pPr marL="0" indent="0">
              <a:buFontTx/>
              <a:buNone/>
            </a:pPr>
            <a:r>
              <a:rPr lang="en-US"/>
              <a:t>c) Charlie</a:t>
            </a:r>
          </a:p>
          <a:p>
            <a:pPr marL="0" indent="0">
              <a:buFontTx/>
              <a:buNone/>
            </a:pPr>
            <a:r>
              <a:rPr lang="en-US"/>
              <a:t>d) Delta </a:t>
            </a:r>
          </a:p>
        </p:txBody>
      </p:sp>
      <p:sp>
        <p:nvSpPr>
          <p:cNvPr id="421893" name="Text Box 1029"/>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421894" name="Group 1030"/>
          <p:cNvGrpSpPr>
            <a:grpSpLocks/>
          </p:cNvGrpSpPr>
          <p:nvPr/>
        </p:nvGrpSpPr>
        <p:grpSpPr bwMode="auto">
          <a:xfrm>
            <a:off x="171450" y="4581525"/>
            <a:ext cx="8782050" cy="590550"/>
            <a:chOff x="108" y="2886"/>
            <a:chExt cx="5532" cy="372"/>
          </a:xfrm>
        </p:grpSpPr>
        <p:sp>
          <p:nvSpPr>
            <p:cNvPr id="421895" name="Rectangle 1031"/>
            <p:cNvSpPr>
              <a:spLocks noChangeArrowheads="1"/>
            </p:cNvSpPr>
            <p:nvPr/>
          </p:nvSpPr>
          <p:spPr bwMode="auto">
            <a:xfrm>
              <a:off x="332" y="2898"/>
              <a:ext cx="5092" cy="344"/>
            </a:xfrm>
            <a:prstGeom prst="rect">
              <a:avLst/>
            </a:prstGeom>
            <a:noFill/>
            <a:ln w="38100">
              <a:solidFill>
                <a:srgbClr val="990099"/>
              </a:solidFill>
              <a:miter lim="800000"/>
              <a:headEnd/>
              <a:tailEnd/>
            </a:ln>
            <a:effectLst/>
          </p:spPr>
          <p:txBody>
            <a:bodyPr wrap="none" anchor="ctr"/>
            <a:lstStyle/>
            <a:p>
              <a:endParaRPr lang="en-US"/>
            </a:p>
          </p:txBody>
        </p:sp>
        <p:sp>
          <p:nvSpPr>
            <p:cNvPr id="421896" name="AutoShape 1032"/>
            <p:cNvSpPr>
              <a:spLocks noChangeArrowheads="1"/>
            </p:cNvSpPr>
            <p:nvPr/>
          </p:nvSpPr>
          <p:spPr bwMode="auto">
            <a:xfrm>
              <a:off x="108" y="2886"/>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sp>
          <p:nvSpPr>
            <p:cNvPr id="421897" name="AutoShape 1033"/>
            <p:cNvSpPr>
              <a:spLocks noChangeArrowheads="1"/>
            </p:cNvSpPr>
            <p:nvPr/>
          </p:nvSpPr>
          <p:spPr bwMode="auto">
            <a:xfrm flipH="1">
              <a:off x="5436" y="2886"/>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21894"/>
                                        </p:tgtEl>
                                        <p:attrNameLst>
                                          <p:attrName>style.visibility</p:attrName>
                                        </p:attrNameLst>
                                      </p:cBhvr>
                                      <p:to>
                                        <p:strVal val="visible"/>
                                      </p:to>
                                    </p:set>
                                    <p:animEffect transition="in" filter="barn(inVertical)">
                                      <p:cBhvr>
                                        <p:cTn id="7" dur="500"/>
                                        <p:tgtEl>
                                          <p:spTgt spid="421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102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23939" name="Rectangle 1027"/>
          <p:cNvSpPr>
            <a:spLocks noGrp="1" noChangeArrowheads="1"/>
          </p:cNvSpPr>
          <p:nvPr>
            <p:ph type="title"/>
          </p:nvPr>
        </p:nvSpPr>
        <p:spPr/>
        <p:txBody>
          <a:bodyPr/>
          <a:lstStyle/>
          <a:p>
            <a:r>
              <a:rPr lang="en-US"/>
              <a:t>Discussion</a:t>
            </a:r>
          </a:p>
        </p:txBody>
      </p:sp>
      <p:sp>
        <p:nvSpPr>
          <p:cNvPr id="423940" name="Rectangle 1028"/>
          <p:cNvSpPr>
            <a:spLocks noGrp="1" noChangeArrowheads="1"/>
          </p:cNvSpPr>
          <p:nvPr>
            <p:ph type="body" idx="1"/>
          </p:nvPr>
        </p:nvSpPr>
        <p:spPr>
          <a:xfrm>
            <a:off x="581025" y="1838325"/>
            <a:ext cx="8029575" cy="4076700"/>
          </a:xfrm>
        </p:spPr>
        <p:txBody>
          <a:bodyPr/>
          <a:lstStyle/>
          <a:p>
            <a:pPr marL="0" indent="0">
              <a:buFontTx/>
              <a:buNone/>
            </a:pPr>
            <a:r>
              <a:rPr lang="en-US"/>
              <a:t>Which FPCON is used </a:t>
            </a:r>
            <a:r>
              <a:rPr lang="en-US">
                <a:cs typeface="Arial" charset="0"/>
              </a:rPr>
              <a:t>where a terrorist attack has occurred or when intelligence has been received that terrorist action against a </a:t>
            </a:r>
            <a:r>
              <a:rPr lang="en-US" i="1">
                <a:solidFill>
                  <a:srgbClr val="FF0000"/>
                </a:solidFill>
                <a:cs typeface="Arial" charset="0"/>
              </a:rPr>
              <a:t>specific location</a:t>
            </a:r>
            <a:r>
              <a:rPr lang="en-US">
                <a:cs typeface="Arial" charset="0"/>
              </a:rPr>
              <a:t> is imminent?</a:t>
            </a:r>
          </a:p>
          <a:p>
            <a:pPr marL="0" indent="0">
              <a:buFontTx/>
              <a:buNone/>
            </a:pPr>
            <a:r>
              <a:rPr lang="en-US">
                <a:cs typeface="Arial" charset="0"/>
              </a:rPr>
              <a:t>a) Alpha</a:t>
            </a:r>
          </a:p>
          <a:p>
            <a:pPr marL="0" indent="0">
              <a:buFontTx/>
              <a:buNone/>
            </a:pPr>
            <a:r>
              <a:rPr lang="en-US">
                <a:cs typeface="Arial" charset="0"/>
              </a:rPr>
              <a:t>b) Bravo</a:t>
            </a:r>
          </a:p>
          <a:p>
            <a:pPr marL="0" indent="0">
              <a:buFontTx/>
              <a:buNone/>
            </a:pPr>
            <a:r>
              <a:rPr lang="en-US"/>
              <a:t>c) Charlie</a:t>
            </a:r>
          </a:p>
          <a:p>
            <a:pPr marL="0" indent="0">
              <a:buFontTx/>
              <a:buNone/>
            </a:pPr>
            <a:r>
              <a:rPr lang="en-US"/>
              <a:t>d) Delta</a:t>
            </a:r>
          </a:p>
        </p:txBody>
      </p:sp>
      <p:sp>
        <p:nvSpPr>
          <p:cNvPr id="423941" name="Text Box 1029"/>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423942" name="Group 1030"/>
          <p:cNvGrpSpPr>
            <a:grpSpLocks/>
          </p:cNvGrpSpPr>
          <p:nvPr/>
        </p:nvGrpSpPr>
        <p:grpSpPr bwMode="auto">
          <a:xfrm>
            <a:off x="171450" y="5257800"/>
            <a:ext cx="8782050" cy="590550"/>
            <a:chOff x="108" y="3300"/>
            <a:chExt cx="5532" cy="372"/>
          </a:xfrm>
        </p:grpSpPr>
        <p:sp>
          <p:nvSpPr>
            <p:cNvPr id="423943" name="Rectangle 1031"/>
            <p:cNvSpPr>
              <a:spLocks noChangeArrowheads="1"/>
            </p:cNvSpPr>
            <p:nvPr/>
          </p:nvSpPr>
          <p:spPr bwMode="auto">
            <a:xfrm>
              <a:off x="330" y="3320"/>
              <a:ext cx="5088" cy="344"/>
            </a:xfrm>
            <a:prstGeom prst="rect">
              <a:avLst/>
            </a:prstGeom>
            <a:noFill/>
            <a:ln w="38100">
              <a:solidFill>
                <a:srgbClr val="990099"/>
              </a:solidFill>
              <a:miter lim="800000"/>
              <a:headEnd/>
              <a:tailEnd/>
            </a:ln>
            <a:effectLst/>
          </p:spPr>
          <p:txBody>
            <a:bodyPr wrap="none" anchor="ctr"/>
            <a:lstStyle/>
            <a:p>
              <a:endParaRPr lang="en-US"/>
            </a:p>
          </p:txBody>
        </p:sp>
        <p:sp>
          <p:nvSpPr>
            <p:cNvPr id="423944" name="AutoShape 1032"/>
            <p:cNvSpPr>
              <a:spLocks noChangeArrowheads="1"/>
            </p:cNvSpPr>
            <p:nvPr/>
          </p:nvSpPr>
          <p:spPr bwMode="auto">
            <a:xfrm>
              <a:off x="108" y="3300"/>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sp>
          <p:nvSpPr>
            <p:cNvPr id="423945" name="AutoShape 1033"/>
            <p:cNvSpPr>
              <a:spLocks noChangeArrowheads="1"/>
            </p:cNvSpPr>
            <p:nvPr/>
          </p:nvSpPr>
          <p:spPr bwMode="auto">
            <a:xfrm flipH="1">
              <a:off x="5436" y="3300"/>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23942"/>
                                        </p:tgtEl>
                                        <p:attrNameLst>
                                          <p:attrName>style.visibility</p:attrName>
                                        </p:attrNameLst>
                                      </p:cBhvr>
                                      <p:to>
                                        <p:strVal val="visible"/>
                                      </p:to>
                                    </p:set>
                                    <p:animEffect transition="in" filter="barn(inVertical)">
                                      <p:cBhvr>
                                        <p:cTn id="7" dur="500"/>
                                        <p:tgtEl>
                                          <p:spTgt spid="423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3" name="Rectangle 33"/>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122882" name="Rectangle 2"/>
          <p:cNvSpPr>
            <a:spLocks noGrp="1" noChangeArrowheads="1"/>
          </p:cNvSpPr>
          <p:nvPr>
            <p:ph type="title"/>
          </p:nvPr>
        </p:nvSpPr>
        <p:spPr/>
        <p:txBody>
          <a:bodyPr/>
          <a:lstStyle/>
          <a:p>
            <a:r>
              <a:rPr lang="en-US"/>
              <a:t>Discussion</a:t>
            </a:r>
          </a:p>
        </p:txBody>
      </p:sp>
      <p:sp>
        <p:nvSpPr>
          <p:cNvPr id="122883" name="Rectangle 3"/>
          <p:cNvSpPr>
            <a:spLocks noGrp="1" noChangeArrowheads="1"/>
          </p:cNvSpPr>
          <p:nvPr>
            <p:ph type="body" idx="1"/>
          </p:nvPr>
        </p:nvSpPr>
        <p:spPr>
          <a:xfrm>
            <a:off x="615950" y="1755775"/>
            <a:ext cx="8029575" cy="2979738"/>
          </a:xfrm>
        </p:spPr>
        <p:txBody>
          <a:bodyPr/>
          <a:lstStyle/>
          <a:p>
            <a:pPr marL="533400" indent="-533400">
              <a:buFontTx/>
              <a:buNone/>
            </a:pPr>
            <a:r>
              <a:rPr lang="en-US"/>
              <a:t>Which is </a:t>
            </a:r>
            <a:r>
              <a:rPr lang="en-US" i="1">
                <a:solidFill>
                  <a:srgbClr val="FF0000"/>
                </a:solidFill>
              </a:rPr>
              <a:t>not </a:t>
            </a:r>
            <a:r>
              <a:rPr lang="en-US"/>
              <a:t>one of the six AT themes?</a:t>
            </a:r>
          </a:p>
          <a:p>
            <a:pPr marL="533400" indent="-533400">
              <a:buClr>
                <a:schemeClr val="tx1"/>
              </a:buClr>
              <a:buFontTx/>
              <a:buAutoNum type="alphaLcParenR"/>
            </a:pPr>
            <a:r>
              <a:rPr lang="en-US"/>
              <a:t> Plan ahead</a:t>
            </a:r>
          </a:p>
          <a:p>
            <a:pPr marL="533400" indent="-533400">
              <a:buClr>
                <a:schemeClr val="tx1"/>
              </a:buClr>
              <a:buFontTx/>
              <a:buAutoNum type="alphaLcParenR"/>
            </a:pPr>
            <a:r>
              <a:rPr lang="en-US"/>
              <a:t> Be unpredictable</a:t>
            </a:r>
          </a:p>
          <a:p>
            <a:pPr marL="533400" indent="-533400">
              <a:buClr>
                <a:schemeClr val="tx1"/>
              </a:buClr>
              <a:buFontTx/>
              <a:buAutoNum type="alphaLcParenR"/>
            </a:pPr>
            <a:r>
              <a:rPr lang="en-US"/>
              <a:t> Control access</a:t>
            </a:r>
          </a:p>
          <a:p>
            <a:pPr marL="533400" indent="-533400">
              <a:buClr>
                <a:schemeClr val="tx1"/>
              </a:buClr>
              <a:buFontTx/>
              <a:buAutoNum type="alphaLcParenR"/>
            </a:pPr>
            <a:r>
              <a:rPr lang="en-US"/>
              <a:t> Identify potential terrorists</a:t>
            </a:r>
          </a:p>
        </p:txBody>
      </p:sp>
      <p:sp>
        <p:nvSpPr>
          <p:cNvPr id="122885" name="Text Box 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grpSp>
        <p:nvGrpSpPr>
          <p:cNvPr id="122888" name="Group 8"/>
          <p:cNvGrpSpPr>
            <a:grpSpLocks/>
          </p:cNvGrpSpPr>
          <p:nvPr/>
        </p:nvGrpSpPr>
        <p:grpSpPr bwMode="auto">
          <a:xfrm>
            <a:off x="180975" y="3952875"/>
            <a:ext cx="8782050" cy="606425"/>
            <a:chOff x="108" y="2514"/>
            <a:chExt cx="5532" cy="382"/>
          </a:xfrm>
        </p:grpSpPr>
        <p:sp>
          <p:nvSpPr>
            <p:cNvPr id="122884" name="Rectangle 4"/>
            <p:cNvSpPr>
              <a:spLocks noChangeArrowheads="1"/>
            </p:cNvSpPr>
            <p:nvPr/>
          </p:nvSpPr>
          <p:spPr bwMode="auto">
            <a:xfrm>
              <a:off x="332" y="2516"/>
              <a:ext cx="5090" cy="380"/>
            </a:xfrm>
            <a:prstGeom prst="rect">
              <a:avLst/>
            </a:prstGeom>
            <a:noFill/>
            <a:ln w="38100">
              <a:solidFill>
                <a:srgbClr val="990099"/>
              </a:solidFill>
              <a:miter lim="800000"/>
              <a:headEnd/>
              <a:tailEnd/>
            </a:ln>
            <a:effectLst/>
          </p:spPr>
          <p:txBody>
            <a:bodyPr wrap="none" anchor="ctr"/>
            <a:lstStyle/>
            <a:p>
              <a:endParaRPr lang="en-US"/>
            </a:p>
          </p:txBody>
        </p:sp>
        <p:sp>
          <p:nvSpPr>
            <p:cNvPr id="122886" name="AutoShape 6"/>
            <p:cNvSpPr>
              <a:spLocks noChangeArrowheads="1"/>
            </p:cNvSpPr>
            <p:nvPr/>
          </p:nvSpPr>
          <p:spPr bwMode="auto">
            <a:xfrm>
              <a:off x="108" y="2514"/>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sp>
          <p:nvSpPr>
            <p:cNvPr id="122887" name="AutoShape 7"/>
            <p:cNvSpPr>
              <a:spLocks noChangeArrowheads="1"/>
            </p:cNvSpPr>
            <p:nvPr/>
          </p:nvSpPr>
          <p:spPr bwMode="auto">
            <a:xfrm flipH="1">
              <a:off x="5436" y="2514"/>
              <a:ext cx="204" cy="372"/>
            </a:xfrm>
            <a:prstGeom prst="rightArrow">
              <a:avLst>
                <a:gd name="adj1" fmla="val 53222"/>
                <a:gd name="adj2" fmla="val 65685"/>
              </a:avLst>
            </a:prstGeom>
            <a:solidFill>
              <a:srgbClr val="990099"/>
            </a:solidFill>
            <a:ln w="9525">
              <a:noFill/>
              <a:miter lim="800000"/>
              <a:headEnd/>
              <a:tailEnd/>
            </a:ln>
            <a:effec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2888"/>
                                        </p:tgtEl>
                                        <p:attrNameLst>
                                          <p:attrName>style.visibility</p:attrName>
                                        </p:attrNameLst>
                                      </p:cBhvr>
                                      <p:to>
                                        <p:strVal val="visible"/>
                                      </p:to>
                                    </p:set>
                                    <p:animEffect transition="in" filter="barn(inVertical)">
                                      <p:cBhvr>
                                        <p:cTn id="7" dur="500"/>
                                        <p:tgtEl>
                                          <p:spTgt spid="122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503" name="Rectangle 7"/>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234498" name="Rectangle 2"/>
          <p:cNvSpPr>
            <a:spLocks noChangeArrowheads="1"/>
          </p:cNvSpPr>
          <p:nvPr/>
        </p:nvSpPr>
        <p:spPr bwMode="auto">
          <a:xfrm>
            <a:off x="203200" y="1524000"/>
            <a:ext cx="863600" cy="4495800"/>
          </a:xfrm>
          <a:prstGeom prst="rect">
            <a:avLst/>
          </a:prstGeom>
          <a:solidFill>
            <a:schemeClr val="bg1"/>
          </a:solidFill>
          <a:ln w="9525">
            <a:noFill/>
            <a:miter lim="800000"/>
            <a:headEnd/>
            <a:tailEnd/>
          </a:ln>
          <a:effectLst/>
        </p:spPr>
        <p:txBody>
          <a:bodyPr wrap="none" anchor="ctr"/>
          <a:lstStyle/>
          <a:p>
            <a:endParaRPr lang="en-US"/>
          </a:p>
        </p:txBody>
      </p:sp>
      <p:pic>
        <p:nvPicPr>
          <p:cNvPr id="234499" name="Picture 3" descr="fp_header"/>
          <p:cNvPicPr>
            <a:picLocks noChangeAspect="1" noChangeArrowheads="1"/>
          </p:cNvPicPr>
          <p:nvPr/>
        </p:nvPicPr>
        <p:blipFill>
          <a:blip r:embed="rId3"/>
          <a:srcRect/>
          <a:stretch>
            <a:fillRect/>
          </a:stretch>
        </p:blipFill>
        <p:spPr bwMode="auto">
          <a:xfrm>
            <a:off x="0" y="0"/>
            <a:ext cx="9144000" cy="2157413"/>
          </a:xfrm>
          <a:prstGeom prst="rect">
            <a:avLst/>
          </a:prstGeom>
          <a:noFill/>
        </p:spPr>
      </p:pic>
      <p:pic>
        <p:nvPicPr>
          <p:cNvPr id="234500" name="Picture 4" descr="fp_left"/>
          <p:cNvPicPr>
            <a:picLocks noChangeAspect="1" noChangeArrowheads="1"/>
          </p:cNvPicPr>
          <p:nvPr/>
        </p:nvPicPr>
        <p:blipFill>
          <a:blip r:embed="rId4"/>
          <a:srcRect/>
          <a:stretch>
            <a:fillRect/>
          </a:stretch>
        </p:blipFill>
        <p:spPr bwMode="auto">
          <a:xfrm>
            <a:off x="0" y="2051050"/>
            <a:ext cx="2895600" cy="4102100"/>
          </a:xfrm>
          <a:prstGeom prst="rect">
            <a:avLst/>
          </a:prstGeom>
          <a:noFill/>
        </p:spPr>
      </p:pic>
      <p:sp>
        <p:nvSpPr>
          <p:cNvPr id="234501" name="Rectangle 5"/>
          <p:cNvSpPr>
            <a:spLocks noChangeArrowheads="1"/>
          </p:cNvSpPr>
          <p:nvPr/>
        </p:nvSpPr>
        <p:spPr bwMode="auto">
          <a:xfrm>
            <a:off x="1384300" y="3276600"/>
            <a:ext cx="7772400" cy="1143000"/>
          </a:xfrm>
          <a:prstGeom prst="rect">
            <a:avLst/>
          </a:prstGeom>
          <a:noFill/>
          <a:ln w="9525">
            <a:noFill/>
            <a:miter lim="800000"/>
            <a:headEnd/>
            <a:tailEnd/>
          </a:ln>
          <a:effectLst/>
        </p:spPr>
        <p:txBody>
          <a:bodyPr anchor="ctr"/>
          <a:lstStyle/>
          <a:p>
            <a:pPr algn="ctr"/>
            <a:endParaRPr lang="en-US" sz="4000" i="1">
              <a:solidFill>
                <a:schemeClr val="tx2"/>
              </a:solidFill>
            </a:endParaRPr>
          </a:p>
        </p:txBody>
      </p:sp>
      <p:sp>
        <p:nvSpPr>
          <p:cNvPr id="234502" name="Rectangle 6"/>
          <p:cNvSpPr>
            <a:spLocks noGrp="1" noChangeArrowheads="1"/>
          </p:cNvSpPr>
          <p:nvPr>
            <p:ph type="ctrTitle"/>
          </p:nvPr>
        </p:nvSpPr>
        <p:spPr>
          <a:xfrm>
            <a:off x="1435100" y="3365500"/>
            <a:ext cx="7772400" cy="1143000"/>
          </a:xfrm>
        </p:spPr>
        <p:txBody>
          <a:bodyPr/>
          <a:lstStyle/>
          <a:p>
            <a:r>
              <a:rPr lang="en-US"/>
              <a:t>Department of Defense </a:t>
            </a:r>
            <a:br>
              <a:rPr lang="en-US"/>
            </a:br>
            <a:r>
              <a:rPr lang="en-US"/>
              <a:t>Service Members Training</a:t>
            </a:r>
            <a:br>
              <a:rPr lang="en-US"/>
            </a:br>
            <a:r>
              <a:rPr lang="en-US"/>
              <a:t/>
            </a:r>
            <a:br>
              <a:rPr lang="en-US"/>
            </a:br>
            <a:r>
              <a:rPr lang="en-US" i="1">
                <a:solidFill>
                  <a:schemeClr val="accent2"/>
                </a:solidFill>
              </a:rPr>
              <a:t>OCONUS Scenario</a:t>
            </a:r>
            <a:br>
              <a:rPr lang="en-US" i="1">
                <a:solidFill>
                  <a:schemeClr val="accent2"/>
                </a:solidFill>
              </a:rPr>
            </a:br>
            <a:endParaRPr lang="en-US" i="1">
              <a:solidFill>
                <a:schemeClr val="accent2"/>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37" name="Rectangle 21"/>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239618" name="Rectangle 2"/>
          <p:cNvSpPr>
            <a:spLocks noGrp="1" noChangeArrowheads="1"/>
          </p:cNvSpPr>
          <p:nvPr>
            <p:ph type="title"/>
          </p:nvPr>
        </p:nvSpPr>
        <p:spPr/>
        <p:txBody>
          <a:bodyPr/>
          <a:lstStyle/>
          <a:p>
            <a:r>
              <a:rPr lang="en-US"/>
              <a:t>Lesson Map</a:t>
            </a:r>
          </a:p>
        </p:txBody>
      </p:sp>
      <p:sp>
        <p:nvSpPr>
          <p:cNvPr id="239629" name="Text Box 13"/>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
        <p:nvSpPr>
          <p:cNvPr id="239631" name="Oval 15"/>
          <p:cNvSpPr>
            <a:spLocks noChangeArrowheads="1"/>
          </p:cNvSpPr>
          <p:nvPr/>
        </p:nvSpPr>
        <p:spPr bwMode="auto">
          <a:xfrm>
            <a:off x="0" y="1920875"/>
            <a:ext cx="9144000" cy="3863975"/>
          </a:xfrm>
          <a:prstGeom prst="ellipse">
            <a:avLst/>
          </a:prstGeom>
          <a:gradFill rotWithShape="0">
            <a:gsLst>
              <a:gs pos="0">
                <a:schemeClr val="accent2"/>
              </a:gs>
              <a:gs pos="100000">
                <a:schemeClr val="accent2">
                  <a:gamma/>
                  <a:tint val="0"/>
                  <a:invGamma/>
                </a:schemeClr>
              </a:gs>
            </a:gsLst>
            <a:path path="shape">
              <a:fillToRect l="50000" t="50000" r="50000" b="50000"/>
            </a:path>
          </a:gradFill>
          <a:ln w="9525">
            <a:noFill/>
            <a:round/>
            <a:headEnd/>
            <a:tailEnd/>
          </a:ln>
          <a:effectLst/>
        </p:spPr>
        <p:txBody>
          <a:bodyPr wrap="none" anchor="ctr"/>
          <a:lstStyle/>
          <a:p>
            <a:endParaRPr lang="en-US"/>
          </a:p>
        </p:txBody>
      </p:sp>
      <p:sp>
        <p:nvSpPr>
          <p:cNvPr id="239632" name="AutoShape 16"/>
          <p:cNvSpPr>
            <a:spLocks noChangeArrowheads="1"/>
          </p:cNvSpPr>
          <p:nvPr/>
        </p:nvSpPr>
        <p:spPr bwMode="auto">
          <a:xfrm>
            <a:off x="1231900" y="3382963"/>
            <a:ext cx="1917700" cy="939800"/>
          </a:xfrm>
          <a:prstGeom prst="cube">
            <a:avLst>
              <a:gd name="adj" fmla="val 25000"/>
            </a:avLst>
          </a:prstGeom>
          <a:solidFill>
            <a:schemeClr val="hlink"/>
          </a:solidFill>
          <a:ln w="9525">
            <a:solidFill>
              <a:schemeClr val="tx1"/>
            </a:solidFill>
            <a:miter lim="800000"/>
            <a:headEnd/>
            <a:tailEnd/>
          </a:ln>
          <a:effectLst/>
        </p:spPr>
        <p:txBody>
          <a:bodyPr wrap="none" anchor="ctr"/>
          <a:lstStyle/>
          <a:p>
            <a:pPr algn="ctr">
              <a:lnSpc>
                <a:spcPct val="95000"/>
              </a:lnSpc>
            </a:pPr>
            <a:r>
              <a:rPr lang="en-US" sz="2000" b="1">
                <a:solidFill>
                  <a:schemeClr val="bg2"/>
                </a:solidFill>
                <a:latin typeface="Arial" charset="0"/>
              </a:rPr>
              <a:t>Introduction</a:t>
            </a:r>
          </a:p>
        </p:txBody>
      </p:sp>
      <p:sp>
        <p:nvSpPr>
          <p:cNvPr id="239633" name="AutoShape 17"/>
          <p:cNvSpPr>
            <a:spLocks noChangeArrowheads="1"/>
          </p:cNvSpPr>
          <p:nvPr/>
        </p:nvSpPr>
        <p:spPr bwMode="auto">
          <a:xfrm>
            <a:off x="3613150" y="3382963"/>
            <a:ext cx="1917700" cy="939800"/>
          </a:xfrm>
          <a:prstGeom prst="cube">
            <a:avLst>
              <a:gd name="adj" fmla="val 25000"/>
            </a:avLst>
          </a:prstGeom>
          <a:solidFill>
            <a:srgbClr val="FFFF99"/>
          </a:solidFill>
          <a:ln w="9525">
            <a:solidFill>
              <a:schemeClr val="tx1"/>
            </a:solidFill>
            <a:miter lim="800000"/>
            <a:headEnd/>
            <a:tailEnd/>
          </a:ln>
          <a:effectLst/>
        </p:spPr>
        <p:txBody>
          <a:bodyPr wrap="none" anchor="ctr"/>
          <a:lstStyle/>
          <a:p>
            <a:pPr algn="ctr">
              <a:lnSpc>
                <a:spcPct val="95000"/>
              </a:lnSpc>
            </a:pPr>
            <a:r>
              <a:rPr lang="en-US" sz="2000" b="1">
                <a:latin typeface="Arial" charset="0"/>
              </a:rPr>
              <a:t>Scenario</a:t>
            </a:r>
          </a:p>
        </p:txBody>
      </p:sp>
      <p:sp>
        <p:nvSpPr>
          <p:cNvPr id="239634" name="AutoShape 18"/>
          <p:cNvSpPr>
            <a:spLocks noChangeArrowheads="1"/>
          </p:cNvSpPr>
          <p:nvPr/>
        </p:nvSpPr>
        <p:spPr bwMode="auto">
          <a:xfrm>
            <a:off x="5969000" y="3382963"/>
            <a:ext cx="1917700" cy="939800"/>
          </a:xfrm>
          <a:prstGeom prst="cube">
            <a:avLst>
              <a:gd name="adj" fmla="val 25000"/>
            </a:avLst>
          </a:prstGeom>
          <a:solidFill>
            <a:schemeClr val="hlink"/>
          </a:solidFill>
          <a:ln w="9525">
            <a:solidFill>
              <a:schemeClr val="tx1"/>
            </a:solidFill>
            <a:miter lim="800000"/>
            <a:headEnd/>
            <a:tailEnd/>
          </a:ln>
          <a:effectLst/>
        </p:spPr>
        <p:txBody>
          <a:bodyPr wrap="none" anchor="ctr"/>
          <a:lstStyle/>
          <a:p>
            <a:pPr algn="ctr">
              <a:lnSpc>
                <a:spcPct val="95000"/>
              </a:lnSpc>
            </a:pPr>
            <a:r>
              <a:rPr lang="en-US" sz="2000" b="1">
                <a:solidFill>
                  <a:schemeClr val="bg2"/>
                </a:solidFill>
                <a:latin typeface="Arial" charset="0"/>
              </a:rPr>
              <a:t>Historical</a:t>
            </a:r>
          </a:p>
          <a:p>
            <a:pPr algn="ctr">
              <a:lnSpc>
                <a:spcPct val="95000"/>
              </a:lnSpc>
            </a:pPr>
            <a:r>
              <a:rPr lang="en-US" sz="2000" b="1">
                <a:solidFill>
                  <a:schemeClr val="bg2"/>
                </a:solidFill>
                <a:latin typeface="Arial" charset="0"/>
              </a:rPr>
              <a:t>Examples</a:t>
            </a:r>
          </a:p>
        </p:txBody>
      </p:sp>
      <p:cxnSp>
        <p:nvCxnSpPr>
          <p:cNvPr id="239635" name="AutoShape 19"/>
          <p:cNvCxnSpPr>
            <a:cxnSpLocks noChangeShapeType="1"/>
            <a:stCxn id="239632" idx="4"/>
            <a:endCxn id="239633" idx="2"/>
          </p:cNvCxnSpPr>
          <p:nvPr/>
        </p:nvCxnSpPr>
        <p:spPr bwMode="auto">
          <a:xfrm>
            <a:off x="2914650" y="3970338"/>
            <a:ext cx="698500" cy="0"/>
          </a:xfrm>
          <a:prstGeom prst="straightConnector1">
            <a:avLst/>
          </a:prstGeom>
          <a:noFill/>
          <a:ln w="28575">
            <a:solidFill>
              <a:schemeClr val="tx1"/>
            </a:solidFill>
            <a:round/>
            <a:headEnd/>
            <a:tailEnd type="triangle" w="med" len="med"/>
          </a:ln>
          <a:effectLst/>
        </p:spPr>
      </p:cxnSp>
      <p:cxnSp>
        <p:nvCxnSpPr>
          <p:cNvPr id="239636" name="AutoShape 20"/>
          <p:cNvCxnSpPr>
            <a:cxnSpLocks noChangeShapeType="1"/>
            <a:stCxn id="239633" idx="4"/>
            <a:endCxn id="239634" idx="2"/>
          </p:cNvCxnSpPr>
          <p:nvPr/>
        </p:nvCxnSpPr>
        <p:spPr bwMode="auto">
          <a:xfrm>
            <a:off x="5295900" y="3970338"/>
            <a:ext cx="673100" cy="0"/>
          </a:xfrm>
          <a:prstGeom prst="straightConnector1">
            <a:avLst/>
          </a:prstGeom>
          <a:noFill/>
          <a:ln w="28575">
            <a:solidFill>
              <a:schemeClr val="tx1"/>
            </a:solidFill>
            <a:round/>
            <a:headEnd/>
            <a:tailEnd type="triangle" w="med" len="med"/>
          </a:ln>
          <a:effectLst/>
        </p:spPr>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5" name="Rectangle 5"/>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71682" name="Rectangle 2"/>
          <p:cNvSpPr>
            <a:spLocks noGrp="1" noChangeArrowheads="1"/>
          </p:cNvSpPr>
          <p:nvPr>
            <p:ph type="title"/>
          </p:nvPr>
        </p:nvSpPr>
        <p:spPr/>
        <p:txBody>
          <a:bodyPr/>
          <a:lstStyle/>
          <a:p>
            <a:r>
              <a:rPr lang="en-US"/>
              <a:t>Learning Objectives</a:t>
            </a:r>
          </a:p>
        </p:txBody>
      </p:sp>
      <p:sp>
        <p:nvSpPr>
          <p:cNvPr id="71683" name="Rectangle 3"/>
          <p:cNvSpPr>
            <a:spLocks noGrp="1" noChangeArrowheads="1"/>
          </p:cNvSpPr>
          <p:nvPr>
            <p:ph type="body" idx="1"/>
          </p:nvPr>
        </p:nvSpPr>
        <p:spPr>
          <a:xfrm>
            <a:off x="606425" y="1724025"/>
            <a:ext cx="8029575" cy="3927475"/>
          </a:xfrm>
        </p:spPr>
        <p:txBody>
          <a:bodyPr/>
          <a:lstStyle/>
          <a:p>
            <a:pPr>
              <a:buClr>
                <a:schemeClr val="tx1"/>
              </a:buClr>
            </a:pPr>
            <a:r>
              <a:rPr lang="en-US"/>
              <a:t>Understand the terrorist threat</a:t>
            </a:r>
          </a:p>
          <a:p>
            <a:pPr>
              <a:buClr>
                <a:schemeClr val="tx1"/>
              </a:buClr>
            </a:pPr>
            <a:r>
              <a:rPr lang="en-US"/>
              <a:t>Understand how to employ situation-based measures to lower your vulnerability</a:t>
            </a:r>
          </a:p>
          <a:p>
            <a:pPr>
              <a:buClr>
                <a:schemeClr val="tx1"/>
              </a:buClr>
            </a:pPr>
            <a:r>
              <a:rPr lang="en-US"/>
              <a:t>Recognize proper responses to threat actions</a:t>
            </a:r>
          </a:p>
          <a:p>
            <a:pPr>
              <a:buClr>
                <a:schemeClr val="tx1"/>
              </a:buClr>
            </a:pPr>
            <a:r>
              <a:rPr lang="en-US"/>
              <a:t>Understand how to support unit security</a:t>
            </a:r>
          </a:p>
        </p:txBody>
      </p:sp>
      <p:sp>
        <p:nvSpPr>
          <p:cNvPr id="71684" name="Text Box 4"/>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p:txBody>
          <a:bodyPr/>
          <a:lstStyle/>
          <a:p>
            <a:r>
              <a:rPr lang="en-US"/>
              <a:t>AT Themes</a:t>
            </a:r>
          </a:p>
        </p:txBody>
      </p:sp>
      <p:sp>
        <p:nvSpPr>
          <p:cNvPr id="241680" name="Text Box 16"/>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41683" name="Group 19"/>
          <p:cNvGrpSpPr>
            <a:grpSpLocks/>
          </p:cNvGrpSpPr>
          <p:nvPr/>
        </p:nvGrpSpPr>
        <p:grpSpPr bwMode="auto">
          <a:xfrm>
            <a:off x="293688" y="1670050"/>
            <a:ext cx="877887" cy="4525963"/>
            <a:chOff x="185" y="1052"/>
            <a:chExt cx="553" cy="2851"/>
          </a:xfrm>
        </p:grpSpPr>
        <p:grpSp>
          <p:nvGrpSpPr>
            <p:cNvPr id="241684" name="Group 20"/>
            <p:cNvGrpSpPr>
              <a:grpSpLocks noChangeAspect="1"/>
            </p:cNvGrpSpPr>
            <p:nvPr/>
          </p:nvGrpSpPr>
          <p:grpSpPr bwMode="auto">
            <a:xfrm>
              <a:off x="185" y="3428"/>
              <a:ext cx="553" cy="475"/>
              <a:chOff x="2040" y="2676"/>
              <a:chExt cx="1008" cy="864"/>
            </a:xfrm>
          </p:grpSpPr>
          <p:sp>
            <p:nvSpPr>
              <p:cNvPr id="241685" name="Freeform 21"/>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alpha val="50000"/>
                </a:srgbClr>
              </a:solidFill>
              <a:ln w="9525">
                <a:noFill/>
                <a:round/>
                <a:headEnd/>
                <a:tailEnd/>
              </a:ln>
            </p:spPr>
            <p:txBody>
              <a:bodyPr/>
              <a:lstStyle/>
              <a:p>
                <a:endParaRPr lang="en-US"/>
              </a:p>
            </p:txBody>
          </p:sp>
          <p:sp>
            <p:nvSpPr>
              <p:cNvPr id="241686" name="Freeform 22"/>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alpha val="50000"/>
                </a:srgbClr>
              </a:solidFill>
              <a:ln w="9525">
                <a:noFill/>
                <a:round/>
                <a:headEnd/>
                <a:tailEnd/>
              </a:ln>
            </p:spPr>
            <p:txBody>
              <a:bodyPr/>
              <a:lstStyle/>
              <a:p>
                <a:endParaRPr lang="en-US"/>
              </a:p>
            </p:txBody>
          </p:sp>
          <p:sp>
            <p:nvSpPr>
              <p:cNvPr id="241687" name="Rectangle 23"/>
              <p:cNvSpPr>
                <a:spLocks noChangeAspect="1" noChangeArrowheads="1"/>
              </p:cNvSpPr>
              <p:nvPr/>
            </p:nvSpPr>
            <p:spPr bwMode="auto">
              <a:xfrm>
                <a:off x="2076" y="2712"/>
                <a:ext cx="936" cy="792"/>
              </a:xfrm>
              <a:prstGeom prst="rect">
                <a:avLst/>
              </a:prstGeom>
              <a:solidFill>
                <a:srgbClr val="275A53">
                  <a:alpha val="50000"/>
                </a:srgbClr>
              </a:solidFill>
              <a:ln w="9525">
                <a:noFill/>
                <a:miter lim="800000"/>
                <a:headEnd/>
                <a:tailEnd/>
              </a:ln>
            </p:spPr>
            <p:txBody>
              <a:bodyPr/>
              <a:lstStyle/>
              <a:p>
                <a:endParaRPr lang="en-US"/>
              </a:p>
            </p:txBody>
          </p:sp>
          <p:sp>
            <p:nvSpPr>
              <p:cNvPr id="241688" name="Freeform 24"/>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alpha val="50000"/>
                </a:srgbClr>
              </a:solidFill>
              <a:ln w="9525">
                <a:noFill/>
                <a:round/>
                <a:headEnd/>
                <a:tailEnd/>
              </a:ln>
            </p:spPr>
            <p:txBody>
              <a:bodyPr/>
              <a:lstStyle/>
              <a:p>
                <a:endParaRPr lang="en-US"/>
              </a:p>
            </p:txBody>
          </p:sp>
          <p:sp>
            <p:nvSpPr>
              <p:cNvPr id="241689" name="Freeform 25"/>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241690" name="Freeform 26"/>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alpha val="50000"/>
                </a:srgbClr>
              </a:solidFill>
              <a:ln w="9525">
                <a:noFill/>
                <a:round/>
                <a:headEnd/>
                <a:tailEnd/>
              </a:ln>
            </p:spPr>
            <p:txBody>
              <a:bodyPr/>
              <a:lstStyle/>
              <a:p>
                <a:endParaRPr lang="en-US"/>
              </a:p>
            </p:txBody>
          </p:sp>
          <p:sp>
            <p:nvSpPr>
              <p:cNvPr id="241691" name="Freeform 27"/>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241692" name="Freeform 28"/>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alpha val="50000"/>
                </a:srgbClr>
              </a:solidFill>
              <a:ln w="9525">
                <a:noFill/>
                <a:round/>
                <a:headEnd/>
                <a:tailEnd/>
              </a:ln>
            </p:spPr>
            <p:txBody>
              <a:bodyPr/>
              <a:lstStyle/>
              <a:p>
                <a:endParaRPr lang="en-US"/>
              </a:p>
            </p:txBody>
          </p:sp>
        </p:grpSp>
        <p:grpSp>
          <p:nvGrpSpPr>
            <p:cNvPr id="241693" name="Group 29"/>
            <p:cNvGrpSpPr>
              <a:grpSpLocks noChangeAspect="1"/>
            </p:cNvGrpSpPr>
            <p:nvPr/>
          </p:nvGrpSpPr>
          <p:grpSpPr bwMode="auto">
            <a:xfrm>
              <a:off x="185" y="2952"/>
              <a:ext cx="553" cy="475"/>
              <a:chOff x="2376" y="3024"/>
              <a:chExt cx="1008" cy="864"/>
            </a:xfrm>
          </p:grpSpPr>
          <p:sp>
            <p:nvSpPr>
              <p:cNvPr id="241694" name="Freeform 30"/>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alpha val="50000"/>
                </a:srgbClr>
              </a:solidFill>
              <a:ln w="9525">
                <a:noFill/>
                <a:round/>
                <a:headEnd/>
                <a:tailEnd/>
              </a:ln>
            </p:spPr>
            <p:txBody>
              <a:bodyPr/>
              <a:lstStyle/>
              <a:p>
                <a:endParaRPr lang="en-US"/>
              </a:p>
            </p:txBody>
          </p:sp>
          <p:sp>
            <p:nvSpPr>
              <p:cNvPr id="241695" name="Freeform 31"/>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alpha val="50000"/>
                </a:srgbClr>
              </a:solidFill>
              <a:ln w="9525">
                <a:noFill/>
                <a:round/>
                <a:headEnd/>
                <a:tailEnd/>
              </a:ln>
            </p:spPr>
            <p:txBody>
              <a:bodyPr/>
              <a:lstStyle/>
              <a:p>
                <a:endParaRPr lang="en-US"/>
              </a:p>
            </p:txBody>
          </p:sp>
          <p:sp>
            <p:nvSpPr>
              <p:cNvPr id="241696" name="Rectangle 32"/>
              <p:cNvSpPr>
                <a:spLocks noChangeAspect="1" noChangeArrowheads="1"/>
              </p:cNvSpPr>
              <p:nvPr/>
            </p:nvSpPr>
            <p:spPr bwMode="auto">
              <a:xfrm>
                <a:off x="2412" y="3060"/>
                <a:ext cx="936" cy="792"/>
              </a:xfrm>
              <a:prstGeom prst="rect">
                <a:avLst/>
              </a:prstGeom>
              <a:solidFill>
                <a:srgbClr val="275A53">
                  <a:alpha val="50000"/>
                </a:srgbClr>
              </a:solidFill>
              <a:ln w="9525">
                <a:noFill/>
                <a:miter lim="800000"/>
                <a:headEnd/>
                <a:tailEnd/>
              </a:ln>
            </p:spPr>
            <p:txBody>
              <a:bodyPr/>
              <a:lstStyle/>
              <a:p>
                <a:endParaRPr lang="en-US"/>
              </a:p>
            </p:txBody>
          </p:sp>
          <p:sp>
            <p:nvSpPr>
              <p:cNvPr id="241697" name="Freeform 33"/>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alpha val="50000"/>
                </a:srgbClr>
              </a:solidFill>
              <a:ln w="9525">
                <a:noFill/>
                <a:round/>
                <a:headEnd/>
                <a:tailEnd/>
              </a:ln>
            </p:spPr>
            <p:txBody>
              <a:bodyPr/>
              <a:lstStyle/>
              <a:p>
                <a:endParaRPr lang="en-US"/>
              </a:p>
            </p:txBody>
          </p:sp>
          <p:sp>
            <p:nvSpPr>
              <p:cNvPr id="241698" name="Freeform 34"/>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241699" name="Freeform 35"/>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alpha val="50000"/>
                </a:srgbClr>
              </a:solidFill>
              <a:ln w="9525">
                <a:noFill/>
                <a:round/>
                <a:headEnd/>
                <a:tailEnd/>
              </a:ln>
            </p:spPr>
            <p:txBody>
              <a:bodyPr/>
              <a:lstStyle/>
              <a:p>
                <a:endParaRPr lang="en-US"/>
              </a:p>
            </p:txBody>
          </p:sp>
          <p:sp>
            <p:nvSpPr>
              <p:cNvPr id="241700" name="Freeform 36"/>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alpha val="50000"/>
                </a:srgbClr>
              </a:solidFill>
              <a:ln w="9525">
                <a:noFill/>
                <a:round/>
                <a:headEnd/>
                <a:tailEnd/>
              </a:ln>
            </p:spPr>
            <p:txBody>
              <a:bodyPr/>
              <a:lstStyle/>
              <a:p>
                <a:endParaRPr lang="en-US"/>
              </a:p>
            </p:txBody>
          </p:sp>
          <p:sp>
            <p:nvSpPr>
              <p:cNvPr id="241701" name="Freeform 37"/>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241702" name="Freeform 38"/>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alpha val="50000"/>
                </a:srgbClr>
              </a:solidFill>
              <a:ln w="9525">
                <a:noFill/>
                <a:round/>
                <a:headEnd/>
                <a:tailEnd/>
              </a:ln>
            </p:spPr>
            <p:txBody>
              <a:bodyPr/>
              <a:lstStyle/>
              <a:p>
                <a:endParaRPr lang="en-US"/>
              </a:p>
            </p:txBody>
          </p:sp>
          <p:sp>
            <p:nvSpPr>
              <p:cNvPr id="241703" name="Freeform 39"/>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alpha val="50000"/>
                </a:srgbClr>
              </a:solidFill>
              <a:ln w="9525">
                <a:noFill/>
                <a:round/>
                <a:headEnd/>
                <a:tailEnd/>
              </a:ln>
            </p:spPr>
            <p:txBody>
              <a:bodyPr/>
              <a:lstStyle/>
              <a:p>
                <a:endParaRPr lang="en-US"/>
              </a:p>
            </p:txBody>
          </p:sp>
        </p:grpSp>
        <p:grpSp>
          <p:nvGrpSpPr>
            <p:cNvPr id="241704" name="Group 40"/>
            <p:cNvGrpSpPr>
              <a:grpSpLocks noChangeAspect="1"/>
            </p:cNvGrpSpPr>
            <p:nvPr/>
          </p:nvGrpSpPr>
          <p:grpSpPr bwMode="auto">
            <a:xfrm>
              <a:off x="185" y="2477"/>
              <a:ext cx="553" cy="475"/>
              <a:chOff x="186" y="2131"/>
              <a:chExt cx="1008" cy="863"/>
            </a:xfrm>
          </p:grpSpPr>
          <p:sp>
            <p:nvSpPr>
              <p:cNvPr id="241705" name="Freeform 41"/>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alpha val="50000"/>
                </a:srgbClr>
              </a:solidFill>
              <a:ln w="9525">
                <a:noFill/>
                <a:round/>
                <a:headEnd/>
                <a:tailEnd/>
              </a:ln>
            </p:spPr>
            <p:txBody>
              <a:bodyPr/>
              <a:lstStyle/>
              <a:p>
                <a:endParaRPr lang="en-US"/>
              </a:p>
            </p:txBody>
          </p:sp>
          <p:sp>
            <p:nvSpPr>
              <p:cNvPr id="241706" name="Freeform 42"/>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alpha val="50000"/>
                </a:srgbClr>
              </a:solidFill>
              <a:ln w="9525">
                <a:noFill/>
                <a:round/>
                <a:headEnd/>
                <a:tailEnd/>
              </a:ln>
            </p:spPr>
            <p:txBody>
              <a:bodyPr/>
              <a:lstStyle/>
              <a:p>
                <a:endParaRPr lang="en-US"/>
              </a:p>
            </p:txBody>
          </p:sp>
          <p:sp>
            <p:nvSpPr>
              <p:cNvPr id="241707" name="Rectangle 43"/>
              <p:cNvSpPr>
                <a:spLocks noChangeAspect="1" noChangeArrowheads="1"/>
              </p:cNvSpPr>
              <p:nvPr/>
            </p:nvSpPr>
            <p:spPr bwMode="auto">
              <a:xfrm>
                <a:off x="222" y="2166"/>
                <a:ext cx="936" cy="792"/>
              </a:xfrm>
              <a:prstGeom prst="rect">
                <a:avLst/>
              </a:prstGeom>
              <a:solidFill>
                <a:srgbClr val="275A53">
                  <a:alpha val="50000"/>
                </a:srgbClr>
              </a:solidFill>
              <a:ln w="9525">
                <a:noFill/>
                <a:miter lim="800000"/>
                <a:headEnd/>
                <a:tailEnd/>
              </a:ln>
            </p:spPr>
            <p:txBody>
              <a:bodyPr/>
              <a:lstStyle/>
              <a:p>
                <a:endParaRPr lang="en-US"/>
              </a:p>
            </p:txBody>
          </p:sp>
          <p:sp>
            <p:nvSpPr>
              <p:cNvPr id="241708" name="Freeform 44"/>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alpha val="50000"/>
                </a:srgbClr>
              </a:solidFill>
              <a:ln w="9525">
                <a:noFill/>
                <a:round/>
                <a:headEnd/>
                <a:tailEnd/>
              </a:ln>
            </p:spPr>
            <p:txBody>
              <a:bodyPr/>
              <a:lstStyle/>
              <a:p>
                <a:endParaRPr lang="en-US"/>
              </a:p>
            </p:txBody>
          </p:sp>
          <p:sp>
            <p:nvSpPr>
              <p:cNvPr id="241709" name="Freeform 45"/>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alpha val="50000"/>
                </a:srgbClr>
              </a:solidFill>
              <a:ln w="9525">
                <a:noFill/>
                <a:round/>
                <a:headEnd/>
                <a:tailEnd/>
              </a:ln>
            </p:spPr>
            <p:txBody>
              <a:bodyPr/>
              <a:lstStyle/>
              <a:p>
                <a:endParaRPr lang="en-US"/>
              </a:p>
            </p:txBody>
          </p:sp>
          <p:sp>
            <p:nvSpPr>
              <p:cNvPr id="241710" name="Freeform 46"/>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alpha val="50000"/>
                </a:srgbClr>
              </a:solidFill>
              <a:ln w="9525">
                <a:noFill/>
                <a:round/>
                <a:headEnd/>
                <a:tailEnd/>
              </a:ln>
            </p:spPr>
            <p:txBody>
              <a:bodyPr/>
              <a:lstStyle/>
              <a:p>
                <a:endParaRPr lang="en-US"/>
              </a:p>
            </p:txBody>
          </p:sp>
          <p:sp>
            <p:nvSpPr>
              <p:cNvPr id="241711" name="Freeform 47"/>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241712" name="Freeform 48"/>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alpha val="50000"/>
                </a:srgbClr>
              </a:solidFill>
              <a:ln w="9525">
                <a:noFill/>
                <a:round/>
                <a:headEnd/>
                <a:tailEnd/>
              </a:ln>
            </p:spPr>
            <p:txBody>
              <a:bodyPr/>
              <a:lstStyle/>
              <a:p>
                <a:endParaRPr lang="en-US"/>
              </a:p>
            </p:txBody>
          </p:sp>
          <p:sp>
            <p:nvSpPr>
              <p:cNvPr id="241713" name="Freeform 49"/>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alpha val="50000"/>
                </a:srgbClr>
              </a:solidFill>
              <a:ln w="9525">
                <a:noFill/>
                <a:round/>
                <a:headEnd/>
                <a:tailEnd/>
              </a:ln>
            </p:spPr>
            <p:txBody>
              <a:bodyPr/>
              <a:lstStyle/>
              <a:p>
                <a:endParaRPr lang="en-US"/>
              </a:p>
            </p:txBody>
          </p:sp>
          <p:sp>
            <p:nvSpPr>
              <p:cNvPr id="241714" name="Freeform 50"/>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alpha val="50000"/>
                </a:srgbClr>
              </a:solidFill>
              <a:ln w="9525">
                <a:noFill/>
                <a:round/>
                <a:headEnd/>
                <a:tailEnd/>
              </a:ln>
            </p:spPr>
            <p:txBody>
              <a:bodyPr/>
              <a:lstStyle/>
              <a:p>
                <a:endParaRPr lang="en-US"/>
              </a:p>
            </p:txBody>
          </p:sp>
        </p:grpSp>
        <p:grpSp>
          <p:nvGrpSpPr>
            <p:cNvPr id="241715" name="Group 51"/>
            <p:cNvGrpSpPr>
              <a:grpSpLocks noChangeAspect="1"/>
            </p:cNvGrpSpPr>
            <p:nvPr/>
          </p:nvGrpSpPr>
          <p:grpSpPr bwMode="auto">
            <a:xfrm>
              <a:off x="185" y="2002"/>
              <a:ext cx="553" cy="475"/>
              <a:chOff x="1134" y="1590"/>
              <a:chExt cx="1008" cy="863"/>
            </a:xfrm>
          </p:grpSpPr>
          <p:sp>
            <p:nvSpPr>
              <p:cNvPr id="241716" name="Freeform 52"/>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alpha val="50000"/>
                </a:srgbClr>
              </a:solidFill>
              <a:ln w="9525">
                <a:noFill/>
                <a:round/>
                <a:headEnd/>
                <a:tailEnd/>
              </a:ln>
            </p:spPr>
            <p:txBody>
              <a:bodyPr/>
              <a:lstStyle/>
              <a:p>
                <a:endParaRPr lang="en-US"/>
              </a:p>
            </p:txBody>
          </p:sp>
          <p:sp>
            <p:nvSpPr>
              <p:cNvPr id="241717" name="Freeform 53"/>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alpha val="50000"/>
                </a:srgbClr>
              </a:solidFill>
              <a:ln w="9525">
                <a:noFill/>
                <a:round/>
                <a:headEnd/>
                <a:tailEnd/>
              </a:ln>
            </p:spPr>
            <p:txBody>
              <a:bodyPr/>
              <a:lstStyle/>
              <a:p>
                <a:endParaRPr lang="en-US"/>
              </a:p>
            </p:txBody>
          </p:sp>
          <p:sp>
            <p:nvSpPr>
              <p:cNvPr id="241718" name="Rectangle 54"/>
              <p:cNvSpPr>
                <a:spLocks noChangeAspect="1" noChangeArrowheads="1"/>
              </p:cNvSpPr>
              <p:nvPr/>
            </p:nvSpPr>
            <p:spPr bwMode="auto">
              <a:xfrm>
                <a:off x="1170" y="1626"/>
                <a:ext cx="936" cy="791"/>
              </a:xfrm>
              <a:prstGeom prst="rect">
                <a:avLst/>
              </a:prstGeom>
              <a:solidFill>
                <a:srgbClr val="275A53">
                  <a:alpha val="50000"/>
                </a:srgbClr>
              </a:solidFill>
              <a:ln w="9525">
                <a:noFill/>
                <a:miter lim="800000"/>
                <a:headEnd/>
                <a:tailEnd/>
              </a:ln>
            </p:spPr>
            <p:txBody>
              <a:bodyPr/>
              <a:lstStyle/>
              <a:p>
                <a:endParaRPr lang="en-US"/>
              </a:p>
            </p:txBody>
          </p:sp>
          <p:sp>
            <p:nvSpPr>
              <p:cNvPr id="241719" name="Freeform 55"/>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alpha val="50000"/>
                </a:srgbClr>
              </a:solidFill>
              <a:ln w="9525">
                <a:noFill/>
                <a:round/>
                <a:headEnd/>
                <a:tailEnd/>
              </a:ln>
            </p:spPr>
            <p:txBody>
              <a:bodyPr/>
              <a:lstStyle/>
              <a:p>
                <a:endParaRPr lang="en-US"/>
              </a:p>
            </p:txBody>
          </p:sp>
          <p:sp>
            <p:nvSpPr>
              <p:cNvPr id="241720" name="Freeform 56"/>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alpha val="50000"/>
                </a:srgbClr>
              </a:solidFill>
              <a:ln w="9525">
                <a:noFill/>
                <a:round/>
                <a:headEnd/>
                <a:tailEnd/>
              </a:ln>
            </p:spPr>
            <p:txBody>
              <a:bodyPr/>
              <a:lstStyle/>
              <a:p>
                <a:endParaRPr lang="en-US"/>
              </a:p>
            </p:txBody>
          </p:sp>
          <p:sp>
            <p:nvSpPr>
              <p:cNvPr id="241721" name="Freeform 57"/>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alpha val="50000"/>
                </a:srgbClr>
              </a:solidFill>
              <a:ln w="9525">
                <a:noFill/>
                <a:round/>
                <a:headEnd/>
                <a:tailEnd/>
              </a:ln>
            </p:spPr>
            <p:txBody>
              <a:bodyPr/>
              <a:lstStyle/>
              <a:p>
                <a:endParaRPr lang="en-US"/>
              </a:p>
            </p:txBody>
          </p:sp>
          <p:sp>
            <p:nvSpPr>
              <p:cNvPr id="241722" name="Freeform 58"/>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alpha val="50000"/>
                </a:srgbClr>
              </a:solidFill>
              <a:ln w="9525">
                <a:noFill/>
                <a:round/>
                <a:headEnd/>
                <a:tailEnd/>
              </a:ln>
            </p:spPr>
            <p:txBody>
              <a:bodyPr/>
              <a:lstStyle/>
              <a:p>
                <a:endParaRPr lang="en-US"/>
              </a:p>
            </p:txBody>
          </p:sp>
          <p:sp>
            <p:nvSpPr>
              <p:cNvPr id="241723" name="Freeform 59"/>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alpha val="50000"/>
                </a:srgbClr>
              </a:solidFill>
              <a:ln w="9525">
                <a:noFill/>
                <a:round/>
                <a:headEnd/>
                <a:tailEnd/>
              </a:ln>
            </p:spPr>
            <p:txBody>
              <a:bodyPr/>
              <a:lstStyle/>
              <a:p>
                <a:endParaRPr lang="en-US"/>
              </a:p>
            </p:txBody>
          </p:sp>
          <p:sp>
            <p:nvSpPr>
              <p:cNvPr id="241724" name="Freeform 60"/>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alpha val="50000"/>
                </a:srgbClr>
              </a:solidFill>
              <a:ln w="9525">
                <a:noFill/>
                <a:round/>
                <a:headEnd/>
                <a:tailEnd/>
              </a:ln>
            </p:spPr>
            <p:txBody>
              <a:bodyPr/>
              <a:lstStyle/>
              <a:p>
                <a:endParaRPr lang="en-US"/>
              </a:p>
            </p:txBody>
          </p:sp>
        </p:grpSp>
        <p:grpSp>
          <p:nvGrpSpPr>
            <p:cNvPr id="241725" name="Group 61"/>
            <p:cNvGrpSpPr>
              <a:grpSpLocks noChangeAspect="1"/>
            </p:cNvGrpSpPr>
            <p:nvPr/>
          </p:nvGrpSpPr>
          <p:grpSpPr bwMode="auto">
            <a:xfrm>
              <a:off x="185" y="1527"/>
              <a:ext cx="553" cy="475"/>
              <a:chOff x="1146" y="1009"/>
              <a:chExt cx="1008" cy="864"/>
            </a:xfrm>
          </p:grpSpPr>
          <p:sp>
            <p:nvSpPr>
              <p:cNvPr id="241726" name="Freeform 62"/>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alpha val="50000"/>
                </a:srgbClr>
              </a:solidFill>
              <a:ln w="9525">
                <a:noFill/>
                <a:round/>
                <a:headEnd/>
                <a:tailEnd/>
              </a:ln>
            </p:spPr>
            <p:txBody>
              <a:bodyPr/>
              <a:lstStyle/>
              <a:p>
                <a:endParaRPr lang="en-US"/>
              </a:p>
            </p:txBody>
          </p:sp>
          <p:sp>
            <p:nvSpPr>
              <p:cNvPr id="241727" name="Freeform 63"/>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alpha val="50000"/>
                </a:srgbClr>
              </a:solidFill>
              <a:ln w="9525">
                <a:noFill/>
                <a:round/>
                <a:headEnd/>
                <a:tailEnd/>
              </a:ln>
            </p:spPr>
            <p:txBody>
              <a:bodyPr/>
              <a:lstStyle/>
              <a:p>
                <a:endParaRPr lang="en-US"/>
              </a:p>
            </p:txBody>
          </p:sp>
          <p:sp>
            <p:nvSpPr>
              <p:cNvPr id="241728" name="Rectangle 64"/>
              <p:cNvSpPr>
                <a:spLocks noChangeAspect="1" noChangeArrowheads="1"/>
              </p:cNvSpPr>
              <p:nvPr/>
            </p:nvSpPr>
            <p:spPr bwMode="auto">
              <a:xfrm>
                <a:off x="1182" y="1045"/>
                <a:ext cx="936" cy="792"/>
              </a:xfrm>
              <a:prstGeom prst="rect">
                <a:avLst/>
              </a:prstGeom>
              <a:solidFill>
                <a:srgbClr val="275A53">
                  <a:alpha val="50000"/>
                </a:srgbClr>
              </a:solidFill>
              <a:ln w="9525">
                <a:noFill/>
                <a:miter lim="800000"/>
                <a:headEnd/>
                <a:tailEnd/>
              </a:ln>
            </p:spPr>
            <p:txBody>
              <a:bodyPr/>
              <a:lstStyle/>
              <a:p>
                <a:endParaRPr lang="en-US"/>
              </a:p>
            </p:txBody>
          </p:sp>
          <p:sp>
            <p:nvSpPr>
              <p:cNvPr id="241729" name="Freeform 65"/>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alpha val="50000"/>
                </a:srgbClr>
              </a:solidFill>
              <a:ln w="9525">
                <a:noFill/>
                <a:round/>
                <a:headEnd/>
                <a:tailEnd/>
              </a:ln>
            </p:spPr>
            <p:txBody>
              <a:bodyPr/>
              <a:lstStyle/>
              <a:p>
                <a:endParaRPr lang="en-US"/>
              </a:p>
            </p:txBody>
          </p:sp>
          <p:sp>
            <p:nvSpPr>
              <p:cNvPr id="241730" name="Freeform 66"/>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241731" name="Freeform 67"/>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alpha val="50000"/>
                </a:srgbClr>
              </a:solidFill>
              <a:ln w="9525">
                <a:noFill/>
                <a:round/>
                <a:headEnd/>
                <a:tailEnd/>
              </a:ln>
            </p:spPr>
            <p:txBody>
              <a:bodyPr/>
              <a:lstStyle/>
              <a:p>
                <a:endParaRPr lang="en-US"/>
              </a:p>
            </p:txBody>
          </p:sp>
          <p:sp>
            <p:nvSpPr>
              <p:cNvPr id="241732" name="Freeform 68"/>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alpha val="50000"/>
                </a:srgbClr>
              </a:solidFill>
              <a:ln w="9525">
                <a:noFill/>
                <a:round/>
                <a:headEnd/>
                <a:tailEnd/>
              </a:ln>
            </p:spPr>
            <p:txBody>
              <a:bodyPr/>
              <a:lstStyle/>
              <a:p>
                <a:endParaRPr lang="en-US"/>
              </a:p>
            </p:txBody>
          </p:sp>
          <p:sp>
            <p:nvSpPr>
              <p:cNvPr id="241733" name="Freeform 69"/>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alpha val="50000"/>
                </a:srgbClr>
              </a:solidFill>
              <a:ln w="9525">
                <a:noFill/>
                <a:round/>
                <a:headEnd/>
                <a:tailEnd/>
              </a:ln>
            </p:spPr>
            <p:txBody>
              <a:bodyPr/>
              <a:lstStyle/>
              <a:p>
                <a:endParaRPr lang="en-US"/>
              </a:p>
            </p:txBody>
          </p:sp>
        </p:grpSp>
        <p:grpSp>
          <p:nvGrpSpPr>
            <p:cNvPr id="241734" name="Group 70"/>
            <p:cNvGrpSpPr>
              <a:grpSpLocks noChangeAspect="1"/>
            </p:cNvGrpSpPr>
            <p:nvPr/>
          </p:nvGrpSpPr>
          <p:grpSpPr bwMode="auto">
            <a:xfrm>
              <a:off x="185" y="1052"/>
              <a:ext cx="553" cy="475"/>
              <a:chOff x="432" y="1272"/>
              <a:chExt cx="1008" cy="864"/>
            </a:xfrm>
          </p:grpSpPr>
          <p:sp>
            <p:nvSpPr>
              <p:cNvPr id="241735" name="Freeform 71"/>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alpha val="50000"/>
                </a:srgbClr>
              </a:solidFill>
              <a:ln w="9525">
                <a:noFill/>
                <a:round/>
                <a:headEnd/>
                <a:tailEnd/>
              </a:ln>
            </p:spPr>
            <p:txBody>
              <a:bodyPr/>
              <a:lstStyle/>
              <a:p>
                <a:endParaRPr lang="en-US"/>
              </a:p>
            </p:txBody>
          </p:sp>
          <p:sp>
            <p:nvSpPr>
              <p:cNvPr id="241736" name="Freeform 72"/>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alpha val="50000"/>
                </a:srgbClr>
              </a:solidFill>
              <a:ln w="9525">
                <a:noFill/>
                <a:round/>
                <a:headEnd/>
                <a:tailEnd/>
              </a:ln>
            </p:spPr>
            <p:txBody>
              <a:bodyPr/>
              <a:lstStyle/>
              <a:p>
                <a:endParaRPr lang="en-US"/>
              </a:p>
            </p:txBody>
          </p:sp>
          <p:sp>
            <p:nvSpPr>
              <p:cNvPr id="241737" name="Rectangle 73"/>
              <p:cNvSpPr>
                <a:spLocks noChangeAspect="1" noChangeArrowheads="1"/>
              </p:cNvSpPr>
              <p:nvPr/>
            </p:nvSpPr>
            <p:spPr bwMode="auto">
              <a:xfrm>
                <a:off x="468" y="1308"/>
                <a:ext cx="936" cy="792"/>
              </a:xfrm>
              <a:prstGeom prst="rect">
                <a:avLst/>
              </a:prstGeom>
              <a:solidFill>
                <a:srgbClr val="275A53">
                  <a:alpha val="50000"/>
                </a:srgbClr>
              </a:solidFill>
              <a:ln w="9525">
                <a:noFill/>
                <a:miter lim="800000"/>
                <a:headEnd/>
                <a:tailEnd/>
              </a:ln>
            </p:spPr>
            <p:txBody>
              <a:bodyPr/>
              <a:lstStyle/>
              <a:p>
                <a:endParaRPr lang="en-US"/>
              </a:p>
            </p:txBody>
          </p:sp>
          <p:sp>
            <p:nvSpPr>
              <p:cNvPr id="241738" name="Freeform 74"/>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alpha val="50000"/>
                </a:srgbClr>
              </a:solidFill>
              <a:ln w="9525">
                <a:noFill/>
                <a:round/>
                <a:headEnd/>
                <a:tailEnd/>
              </a:ln>
            </p:spPr>
            <p:txBody>
              <a:bodyPr/>
              <a:lstStyle/>
              <a:p>
                <a:endParaRPr lang="en-US"/>
              </a:p>
            </p:txBody>
          </p:sp>
          <p:sp>
            <p:nvSpPr>
              <p:cNvPr id="241739" name="Freeform 75"/>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alpha val="50000"/>
                </a:srgbClr>
              </a:solidFill>
              <a:ln w="9525">
                <a:noFill/>
                <a:round/>
                <a:headEnd/>
                <a:tailEnd/>
              </a:ln>
            </p:spPr>
            <p:txBody>
              <a:bodyPr/>
              <a:lstStyle/>
              <a:p>
                <a:endParaRPr lang="en-US"/>
              </a:p>
            </p:txBody>
          </p:sp>
          <p:sp>
            <p:nvSpPr>
              <p:cNvPr id="241740" name="Freeform 76"/>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alpha val="50000"/>
                </a:srgbClr>
              </a:solidFill>
              <a:ln w="9525">
                <a:noFill/>
                <a:round/>
                <a:headEnd/>
                <a:tailEnd/>
              </a:ln>
            </p:spPr>
            <p:txBody>
              <a:bodyPr/>
              <a:lstStyle/>
              <a:p>
                <a:endParaRPr lang="en-US"/>
              </a:p>
            </p:txBody>
          </p:sp>
          <p:sp>
            <p:nvSpPr>
              <p:cNvPr id="241741" name="Freeform 77"/>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alpha val="50000"/>
                </a:srgbClr>
              </a:solidFill>
              <a:ln w="9525">
                <a:noFill/>
                <a:round/>
                <a:headEnd/>
                <a:tailEnd/>
              </a:ln>
            </p:spPr>
            <p:txBody>
              <a:bodyPr/>
              <a:lstStyle/>
              <a:p>
                <a:endParaRPr lang="en-US"/>
              </a:p>
            </p:txBody>
          </p:sp>
          <p:sp>
            <p:nvSpPr>
              <p:cNvPr id="241742" name="Freeform 78"/>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alpha val="50000"/>
                </a:srgbClr>
              </a:solidFill>
              <a:ln w="9525">
                <a:noFill/>
                <a:round/>
                <a:headEnd/>
                <a:tailEnd/>
              </a:ln>
            </p:spPr>
            <p:txBody>
              <a:bodyPr/>
              <a:lstStyle/>
              <a:p>
                <a:endParaRPr lang="en-US"/>
              </a:p>
            </p:txBody>
          </p:sp>
        </p:grpSp>
      </p:grpSp>
      <p:sp>
        <p:nvSpPr>
          <p:cNvPr id="241743" name="Text Box 79"/>
          <p:cNvSpPr txBox="1">
            <a:spLocks noChangeArrowheads="1"/>
          </p:cNvSpPr>
          <p:nvPr/>
        </p:nvSpPr>
        <p:spPr bwMode="auto">
          <a:xfrm>
            <a:off x="6188075" y="5391150"/>
            <a:ext cx="2317750" cy="612775"/>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Cooperate with unit</a:t>
            </a:r>
            <a:br>
              <a:rPr lang="en-US" sz="1800" b="1">
                <a:latin typeface="Arial" charset="0"/>
              </a:rPr>
            </a:br>
            <a:r>
              <a:rPr lang="en-US" sz="1800" b="1">
                <a:latin typeface="Arial" charset="0"/>
              </a:rPr>
              <a:t>security measures</a:t>
            </a:r>
          </a:p>
        </p:txBody>
      </p:sp>
      <p:sp>
        <p:nvSpPr>
          <p:cNvPr id="241744" name="AutoShape 80"/>
          <p:cNvSpPr>
            <a:spLocks noChangeArrowheads="1"/>
          </p:cNvSpPr>
          <p:nvPr/>
        </p:nvSpPr>
        <p:spPr bwMode="auto">
          <a:xfrm>
            <a:off x="5695950" y="5495925"/>
            <a:ext cx="485775" cy="38100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241745" name="Group 81"/>
          <p:cNvGrpSpPr>
            <a:grpSpLocks noChangeAspect="1"/>
          </p:cNvGrpSpPr>
          <p:nvPr/>
        </p:nvGrpSpPr>
        <p:grpSpPr bwMode="auto">
          <a:xfrm>
            <a:off x="293688" y="5441950"/>
            <a:ext cx="877887" cy="754063"/>
            <a:chOff x="2040" y="2676"/>
            <a:chExt cx="1008" cy="864"/>
          </a:xfrm>
        </p:grpSpPr>
        <p:sp>
          <p:nvSpPr>
            <p:cNvPr id="241746" name="Freeform 82"/>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241747" name="Freeform 83"/>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241748" name="Rectangle 84"/>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241749" name="Freeform 85"/>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241750" name="Freeform 86"/>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241751" name="Freeform 87"/>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241752" name="Freeform 88"/>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241753" name="Freeform 89"/>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sp>
        <p:nvSpPr>
          <p:cNvPr id="241754" name="Text Box 90"/>
          <p:cNvSpPr txBox="1">
            <a:spLocks noChangeArrowheads="1"/>
          </p:cNvSpPr>
          <p:nvPr/>
        </p:nvSpPr>
        <p:spPr bwMode="auto">
          <a:xfrm>
            <a:off x="6188075" y="4689475"/>
            <a:ext cx="2876550" cy="612775"/>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Change routines, routes,</a:t>
            </a:r>
            <a:br>
              <a:rPr lang="en-US" sz="1800" b="1">
                <a:latin typeface="Arial" charset="0"/>
              </a:rPr>
            </a:br>
            <a:r>
              <a:rPr lang="en-US" sz="1800" b="1">
                <a:latin typeface="Arial" charset="0"/>
              </a:rPr>
              <a:t>times, and speeds</a:t>
            </a:r>
          </a:p>
        </p:txBody>
      </p:sp>
      <p:sp>
        <p:nvSpPr>
          <p:cNvPr id="241755" name="AutoShape 91"/>
          <p:cNvSpPr>
            <a:spLocks noChangeArrowheads="1"/>
          </p:cNvSpPr>
          <p:nvPr/>
        </p:nvSpPr>
        <p:spPr bwMode="auto">
          <a:xfrm>
            <a:off x="5695950" y="4794250"/>
            <a:ext cx="485775" cy="38100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241756" name="Group 92"/>
          <p:cNvGrpSpPr>
            <a:grpSpLocks noChangeAspect="1"/>
          </p:cNvGrpSpPr>
          <p:nvPr/>
        </p:nvGrpSpPr>
        <p:grpSpPr bwMode="auto">
          <a:xfrm>
            <a:off x="293688" y="4686300"/>
            <a:ext cx="877887" cy="754063"/>
            <a:chOff x="2376" y="3024"/>
            <a:chExt cx="1008" cy="864"/>
          </a:xfrm>
        </p:grpSpPr>
        <p:sp>
          <p:nvSpPr>
            <p:cNvPr id="241757" name="Freeform 93"/>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241758" name="Freeform 94"/>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241759" name="Rectangle 95"/>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241760" name="Freeform 96"/>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241761" name="Freeform 97"/>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241762" name="Freeform 98"/>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241763" name="Freeform 99"/>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241764" name="Freeform 100"/>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241765" name="Freeform 101"/>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241766" name="Freeform 102"/>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sp>
        <p:nvSpPr>
          <p:cNvPr id="241767" name="Text Box 103"/>
          <p:cNvSpPr txBox="1">
            <a:spLocks noChangeArrowheads="1"/>
          </p:cNvSpPr>
          <p:nvPr/>
        </p:nvSpPr>
        <p:spPr bwMode="auto">
          <a:xfrm>
            <a:off x="6188075" y="3987800"/>
            <a:ext cx="2063750" cy="612775"/>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Prevent crime,</a:t>
            </a:r>
            <a:br>
              <a:rPr lang="en-US" sz="1800" b="1">
                <a:latin typeface="Arial" charset="0"/>
              </a:rPr>
            </a:br>
            <a:r>
              <a:rPr lang="en-US" sz="1800" b="1">
                <a:latin typeface="Arial" charset="0"/>
              </a:rPr>
              <a:t>maintain security</a:t>
            </a:r>
          </a:p>
        </p:txBody>
      </p:sp>
      <p:sp>
        <p:nvSpPr>
          <p:cNvPr id="241768" name="AutoShape 104"/>
          <p:cNvSpPr>
            <a:spLocks noChangeArrowheads="1"/>
          </p:cNvSpPr>
          <p:nvPr/>
        </p:nvSpPr>
        <p:spPr bwMode="auto">
          <a:xfrm>
            <a:off x="5695950" y="4092575"/>
            <a:ext cx="485775" cy="38100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241769" name="Group 105"/>
          <p:cNvGrpSpPr>
            <a:grpSpLocks noChangeAspect="1"/>
          </p:cNvGrpSpPr>
          <p:nvPr/>
        </p:nvGrpSpPr>
        <p:grpSpPr bwMode="auto">
          <a:xfrm>
            <a:off x="293688" y="3932238"/>
            <a:ext cx="877887" cy="754062"/>
            <a:chOff x="186" y="2131"/>
            <a:chExt cx="1008" cy="863"/>
          </a:xfrm>
        </p:grpSpPr>
        <p:sp>
          <p:nvSpPr>
            <p:cNvPr id="241770" name="Freeform 106"/>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241771" name="Freeform 107"/>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241772" name="Rectangle 108"/>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241773" name="Freeform 109"/>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241774" name="Freeform 110"/>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241775" name="Freeform 111"/>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241776" name="Freeform 112"/>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241777" name="Freeform 113"/>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241778" name="Freeform 114"/>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241779" name="Freeform 115"/>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sp>
        <p:nvSpPr>
          <p:cNvPr id="241780" name="Text Box 116"/>
          <p:cNvSpPr txBox="1">
            <a:spLocks noChangeArrowheads="1"/>
          </p:cNvSpPr>
          <p:nvPr/>
        </p:nvSpPr>
        <p:spPr bwMode="auto">
          <a:xfrm>
            <a:off x="6188075" y="3286125"/>
            <a:ext cx="2355850" cy="612775"/>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Look for suspicious</a:t>
            </a:r>
            <a:br>
              <a:rPr lang="en-US" sz="1800" b="1">
                <a:latin typeface="Arial" charset="0"/>
              </a:rPr>
            </a:br>
            <a:r>
              <a:rPr lang="en-US" sz="1800" b="1">
                <a:latin typeface="Arial" charset="0"/>
              </a:rPr>
              <a:t>persons/activities</a:t>
            </a:r>
          </a:p>
        </p:txBody>
      </p:sp>
      <p:sp>
        <p:nvSpPr>
          <p:cNvPr id="241781" name="AutoShape 117"/>
          <p:cNvSpPr>
            <a:spLocks noChangeArrowheads="1"/>
          </p:cNvSpPr>
          <p:nvPr/>
        </p:nvSpPr>
        <p:spPr bwMode="auto">
          <a:xfrm>
            <a:off x="5695950" y="3392488"/>
            <a:ext cx="485775" cy="38100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241782" name="Group 118"/>
          <p:cNvGrpSpPr>
            <a:grpSpLocks noChangeAspect="1"/>
          </p:cNvGrpSpPr>
          <p:nvPr/>
        </p:nvGrpSpPr>
        <p:grpSpPr bwMode="auto">
          <a:xfrm>
            <a:off x="293688" y="3178175"/>
            <a:ext cx="877887" cy="754063"/>
            <a:chOff x="1134" y="1590"/>
            <a:chExt cx="1008" cy="863"/>
          </a:xfrm>
        </p:grpSpPr>
        <p:sp>
          <p:nvSpPr>
            <p:cNvPr id="241783" name="Freeform 11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241784" name="Freeform 12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241785" name="Rectangle 12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241786" name="Freeform 12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241787" name="Freeform 12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241788" name="Freeform 12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241789" name="Freeform 12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241790" name="Freeform 12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241791" name="Freeform 12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
        <p:nvSpPr>
          <p:cNvPr id="241792" name="Text Box 128"/>
          <p:cNvSpPr txBox="1">
            <a:spLocks noChangeArrowheads="1"/>
          </p:cNvSpPr>
          <p:nvPr/>
        </p:nvSpPr>
        <p:spPr bwMode="auto">
          <a:xfrm>
            <a:off x="6188075" y="2584450"/>
            <a:ext cx="2482850" cy="612775"/>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Think ahead and</a:t>
            </a:r>
            <a:br>
              <a:rPr lang="en-US" sz="1800" b="1">
                <a:latin typeface="Arial" charset="0"/>
              </a:rPr>
            </a:br>
            <a:r>
              <a:rPr lang="en-US" sz="1800" b="1">
                <a:latin typeface="Arial" charset="0"/>
              </a:rPr>
              <a:t>choose safer options</a:t>
            </a:r>
          </a:p>
        </p:txBody>
      </p:sp>
      <p:sp>
        <p:nvSpPr>
          <p:cNvPr id="241793" name="AutoShape 129"/>
          <p:cNvSpPr>
            <a:spLocks noChangeArrowheads="1"/>
          </p:cNvSpPr>
          <p:nvPr/>
        </p:nvSpPr>
        <p:spPr bwMode="auto">
          <a:xfrm>
            <a:off x="5695950" y="2690813"/>
            <a:ext cx="485775" cy="38100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241794" name="Group 130"/>
          <p:cNvGrpSpPr>
            <a:grpSpLocks noChangeAspect="1"/>
          </p:cNvGrpSpPr>
          <p:nvPr/>
        </p:nvGrpSpPr>
        <p:grpSpPr bwMode="auto">
          <a:xfrm>
            <a:off x="293688" y="2424113"/>
            <a:ext cx="877887" cy="754062"/>
            <a:chOff x="1146" y="1009"/>
            <a:chExt cx="1008" cy="864"/>
          </a:xfrm>
        </p:grpSpPr>
        <p:sp>
          <p:nvSpPr>
            <p:cNvPr id="241795" name="Freeform 131"/>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241796" name="Freeform 132"/>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241797" name="Rectangle 133"/>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241798" name="Freeform 134"/>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241799" name="Freeform 135"/>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241800" name="Freeform 136"/>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241801" name="Freeform 137"/>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241802" name="Freeform 138"/>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
        <p:nvSpPr>
          <p:cNvPr id="241803" name="Text Box 139"/>
          <p:cNvSpPr txBox="1">
            <a:spLocks noChangeArrowheads="1"/>
          </p:cNvSpPr>
          <p:nvPr/>
        </p:nvSpPr>
        <p:spPr bwMode="auto">
          <a:xfrm>
            <a:off x="6188075" y="1882775"/>
            <a:ext cx="2597150" cy="612775"/>
          </a:xfrm>
          <a:prstGeom prst="rect">
            <a:avLst/>
          </a:prstGeom>
          <a:noFill/>
          <a:ln w="9525">
            <a:noFill/>
            <a:miter lim="800000"/>
            <a:headEnd/>
            <a:tailEnd/>
          </a:ln>
          <a:effectLst/>
        </p:spPr>
        <p:txBody>
          <a:bodyPr wrap="none">
            <a:spAutoFit/>
          </a:bodyPr>
          <a:lstStyle/>
          <a:p>
            <a:pPr>
              <a:lnSpc>
                <a:spcPct val="95000"/>
              </a:lnSpc>
            </a:pPr>
            <a:r>
              <a:rPr lang="en-US" sz="1800" b="1">
                <a:latin typeface="Arial" charset="0"/>
              </a:rPr>
              <a:t>Blend in, don’t be an</a:t>
            </a:r>
            <a:br>
              <a:rPr lang="en-US" sz="1800" b="1">
                <a:latin typeface="Arial" charset="0"/>
              </a:rPr>
            </a:br>
            <a:r>
              <a:rPr lang="en-US" sz="1800" b="1">
                <a:latin typeface="Arial" charset="0"/>
              </a:rPr>
              <a:t>easily identified target</a:t>
            </a:r>
          </a:p>
        </p:txBody>
      </p:sp>
      <p:sp>
        <p:nvSpPr>
          <p:cNvPr id="241804" name="AutoShape 140"/>
          <p:cNvSpPr>
            <a:spLocks noChangeArrowheads="1"/>
          </p:cNvSpPr>
          <p:nvPr/>
        </p:nvSpPr>
        <p:spPr bwMode="auto">
          <a:xfrm>
            <a:off x="5695950" y="1990725"/>
            <a:ext cx="485775" cy="381000"/>
          </a:xfrm>
          <a:prstGeom prst="rightArrow">
            <a:avLst>
              <a:gd name="adj1" fmla="val 50000"/>
              <a:gd name="adj2" fmla="val 74883"/>
            </a:avLst>
          </a:prstGeom>
          <a:solidFill>
            <a:srgbClr val="FF7F00"/>
          </a:solidFill>
          <a:ln w="9525">
            <a:noFill/>
            <a:miter lim="800000"/>
            <a:headEnd/>
            <a:tailEnd/>
          </a:ln>
          <a:effectLst>
            <a:outerShdw dist="35921" dir="2700000" algn="ctr" rotWithShape="0">
              <a:schemeClr val="tx1">
                <a:alpha val="50000"/>
              </a:schemeClr>
            </a:outerShdw>
          </a:effectLst>
        </p:spPr>
        <p:txBody>
          <a:bodyPr wrap="none" anchor="ctr"/>
          <a:lstStyle/>
          <a:p>
            <a:endParaRPr lang="en-US"/>
          </a:p>
        </p:txBody>
      </p:sp>
      <p:grpSp>
        <p:nvGrpSpPr>
          <p:cNvPr id="241805" name="Group 141"/>
          <p:cNvGrpSpPr>
            <a:grpSpLocks noChangeAspect="1"/>
          </p:cNvGrpSpPr>
          <p:nvPr/>
        </p:nvGrpSpPr>
        <p:grpSpPr bwMode="auto">
          <a:xfrm>
            <a:off x="293688" y="1670050"/>
            <a:ext cx="877887" cy="754063"/>
            <a:chOff x="432" y="1272"/>
            <a:chExt cx="1008" cy="864"/>
          </a:xfrm>
        </p:grpSpPr>
        <p:sp>
          <p:nvSpPr>
            <p:cNvPr id="241806" name="Freeform 142"/>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241807" name="Freeform 143"/>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241808" name="Rectangle 144"/>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241809" name="Freeform 145"/>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241810" name="Freeform 146"/>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41811" name="Freeform 147"/>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241812" name="Freeform 148"/>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41813" name="Freeform 149"/>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pic>
        <p:nvPicPr>
          <p:cNvPr id="241814" name="Picture 150"/>
          <p:cNvPicPr>
            <a:picLocks noChangeAspect="1" noChangeArrowheads="1"/>
          </p:cNvPicPr>
          <p:nvPr/>
        </p:nvPicPr>
        <p:blipFill>
          <a:blip r:embed="rId3"/>
          <a:srcRect/>
          <a:stretch>
            <a:fillRect/>
          </a:stretch>
        </p:blipFill>
        <p:spPr bwMode="auto">
          <a:xfrm>
            <a:off x="1152525" y="1670050"/>
            <a:ext cx="4835525" cy="4524375"/>
          </a:xfrm>
          <a:prstGeom prst="rect">
            <a:avLst/>
          </a:prstGeom>
          <a:noFill/>
        </p:spPr>
      </p:pic>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r>
              <a:rPr lang="en-US"/>
              <a:t>Introduction</a:t>
            </a:r>
          </a:p>
        </p:txBody>
      </p:sp>
      <p:sp>
        <p:nvSpPr>
          <p:cNvPr id="243715" name="Rectangle 3"/>
          <p:cNvSpPr>
            <a:spLocks noGrp="1" noChangeArrowheads="1"/>
          </p:cNvSpPr>
          <p:nvPr>
            <p:ph type="body" idx="1"/>
          </p:nvPr>
        </p:nvSpPr>
        <p:spPr>
          <a:xfrm>
            <a:off x="1349375" y="1781175"/>
            <a:ext cx="7162800" cy="4495800"/>
          </a:xfrm>
        </p:spPr>
        <p:txBody>
          <a:bodyPr/>
          <a:lstStyle/>
          <a:p>
            <a:pPr marL="342900" indent="-342900">
              <a:buClr>
                <a:schemeClr val="tx1"/>
              </a:buClr>
            </a:pPr>
            <a:r>
              <a:rPr lang="en-US"/>
              <a:t>This module presents a series of situations with multiple courses of action</a:t>
            </a:r>
          </a:p>
          <a:p>
            <a:pPr marL="342900" indent="-342900">
              <a:buClr>
                <a:schemeClr val="tx1"/>
              </a:buClr>
            </a:pPr>
            <a:r>
              <a:rPr lang="en-US"/>
              <a:t>Situations were selected to reinforce the course learning objectives</a:t>
            </a:r>
          </a:p>
          <a:p>
            <a:pPr marL="342900" indent="-342900">
              <a:buClr>
                <a:schemeClr val="tx1"/>
              </a:buClr>
            </a:pPr>
            <a:r>
              <a:rPr lang="en-US"/>
              <a:t>Each situation is designed to highlight one or more of the AT themes</a:t>
            </a:r>
          </a:p>
          <a:p>
            <a:pPr marL="342900" indent="-342900">
              <a:buClr>
                <a:schemeClr val="tx1"/>
              </a:buClr>
              <a:buFontTx/>
              <a:buNone/>
            </a:pPr>
            <a:endParaRPr lang="en-US"/>
          </a:p>
          <a:p>
            <a:pPr marL="742950" lvl="1">
              <a:buClr>
                <a:schemeClr val="tx1"/>
              </a:buClr>
            </a:pPr>
            <a:r>
              <a:rPr lang="en-US"/>
              <a:t>Applicable AT theme(s) will be highlighted</a:t>
            </a:r>
          </a:p>
        </p:txBody>
      </p:sp>
      <p:sp>
        <p:nvSpPr>
          <p:cNvPr id="243716" name="Line 4"/>
          <p:cNvSpPr>
            <a:spLocks noChangeShapeType="1"/>
          </p:cNvSpPr>
          <p:nvPr/>
        </p:nvSpPr>
        <p:spPr bwMode="auto">
          <a:xfrm flipH="1">
            <a:off x="1535113" y="5810250"/>
            <a:ext cx="539750" cy="0"/>
          </a:xfrm>
          <a:prstGeom prst="line">
            <a:avLst/>
          </a:prstGeom>
          <a:noFill/>
          <a:ln w="76200">
            <a:solidFill>
              <a:srgbClr val="FF6600"/>
            </a:solidFill>
            <a:round/>
            <a:headEnd/>
            <a:tailEnd type="triangle" w="med" len="med"/>
          </a:ln>
          <a:effectLst/>
        </p:spPr>
        <p:txBody>
          <a:bodyPr/>
          <a:lstStyle/>
          <a:p>
            <a:endParaRPr lang="en-US"/>
          </a:p>
        </p:txBody>
      </p:sp>
      <p:sp>
        <p:nvSpPr>
          <p:cNvPr id="243741" name="Text Box 29"/>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43802" name="Group 90"/>
          <p:cNvGrpSpPr>
            <a:grpSpLocks noChangeAspect="1"/>
          </p:cNvGrpSpPr>
          <p:nvPr/>
        </p:nvGrpSpPr>
        <p:grpSpPr bwMode="auto">
          <a:xfrm>
            <a:off x="293688" y="5441950"/>
            <a:ext cx="877887" cy="754063"/>
            <a:chOff x="2040" y="2676"/>
            <a:chExt cx="1008" cy="864"/>
          </a:xfrm>
        </p:grpSpPr>
        <p:sp>
          <p:nvSpPr>
            <p:cNvPr id="243803" name="Freeform 91"/>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243804" name="Freeform 92"/>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243805" name="Rectangle 93"/>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243806" name="Freeform 94"/>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243807" name="Freeform 95"/>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243808" name="Freeform 96"/>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243809" name="Freeform 97"/>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243810" name="Freeform 98"/>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0" name="Rectangle 10"/>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245762" name="Rectangle 2"/>
          <p:cNvSpPr>
            <a:spLocks noGrp="1" noChangeArrowheads="1"/>
          </p:cNvSpPr>
          <p:nvPr>
            <p:ph type="title"/>
          </p:nvPr>
        </p:nvSpPr>
        <p:spPr/>
        <p:txBody>
          <a:bodyPr/>
          <a:lstStyle/>
          <a:p>
            <a:r>
              <a:rPr lang="en-US"/>
              <a:t>Scenario</a:t>
            </a:r>
          </a:p>
        </p:txBody>
      </p:sp>
      <p:sp>
        <p:nvSpPr>
          <p:cNvPr id="245763" name="Rectangle 3"/>
          <p:cNvSpPr>
            <a:spLocks noGrp="1" noChangeArrowheads="1"/>
          </p:cNvSpPr>
          <p:nvPr>
            <p:ph type="body" idx="1"/>
          </p:nvPr>
        </p:nvSpPr>
        <p:spPr>
          <a:xfrm>
            <a:off x="911225" y="3089275"/>
            <a:ext cx="3124200" cy="2854325"/>
          </a:xfrm>
        </p:spPr>
        <p:txBody>
          <a:bodyPr wrap="none"/>
          <a:lstStyle/>
          <a:p>
            <a:pPr>
              <a:lnSpc>
                <a:spcPct val="85000"/>
              </a:lnSpc>
              <a:spcBef>
                <a:spcPct val="45000"/>
              </a:spcBef>
              <a:buClr>
                <a:schemeClr val="tx1"/>
              </a:buClr>
            </a:pPr>
            <a:r>
              <a:rPr lang="en-US" sz="2400"/>
              <a:t>Air travel</a:t>
            </a:r>
          </a:p>
          <a:p>
            <a:pPr>
              <a:lnSpc>
                <a:spcPct val="85000"/>
              </a:lnSpc>
              <a:spcBef>
                <a:spcPct val="45000"/>
              </a:spcBef>
              <a:buClr>
                <a:schemeClr val="tx1"/>
              </a:buClr>
            </a:pPr>
            <a:r>
              <a:rPr lang="en-US" sz="2400"/>
              <a:t>Government facility </a:t>
            </a:r>
          </a:p>
          <a:p>
            <a:pPr>
              <a:lnSpc>
                <a:spcPct val="85000"/>
              </a:lnSpc>
              <a:spcBef>
                <a:spcPct val="45000"/>
              </a:spcBef>
              <a:buClr>
                <a:schemeClr val="tx1"/>
              </a:buClr>
            </a:pPr>
            <a:r>
              <a:rPr lang="en-US" sz="2400"/>
              <a:t>Hotel security </a:t>
            </a:r>
          </a:p>
          <a:p>
            <a:pPr>
              <a:lnSpc>
                <a:spcPct val="85000"/>
              </a:lnSpc>
              <a:spcBef>
                <a:spcPct val="45000"/>
              </a:spcBef>
              <a:buClr>
                <a:schemeClr val="tx1"/>
              </a:buClr>
            </a:pPr>
            <a:r>
              <a:rPr lang="en-US" sz="2400"/>
              <a:t>Ground travel</a:t>
            </a:r>
          </a:p>
          <a:p>
            <a:pPr>
              <a:lnSpc>
                <a:spcPct val="85000"/>
              </a:lnSpc>
              <a:spcBef>
                <a:spcPct val="45000"/>
              </a:spcBef>
              <a:buClr>
                <a:schemeClr val="tx1"/>
              </a:buClr>
            </a:pPr>
            <a:r>
              <a:rPr lang="en-US" sz="2400"/>
              <a:t>Hostage survival</a:t>
            </a:r>
          </a:p>
          <a:p>
            <a:pPr>
              <a:lnSpc>
                <a:spcPct val="85000"/>
              </a:lnSpc>
              <a:spcBef>
                <a:spcPct val="45000"/>
              </a:spcBef>
              <a:buClr>
                <a:schemeClr val="tx1"/>
              </a:buClr>
            </a:pPr>
            <a:r>
              <a:rPr lang="en-US" sz="2400"/>
              <a:t>Returning home</a:t>
            </a:r>
          </a:p>
        </p:txBody>
      </p:sp>
      <p:sp>
        <p:nvSpPr>
          <p:cNvPr id="245764" name="AutoShape 4"/>
          <p:cNvSpPr>
            <a:spLocks/>
          </p:cNvSpPr>
          <p:nvPr/>
        </p:nvSpPr>
        <p:spPr bwMode="auto">
          <a:xfrm>
            <a:off x="4140200" y="3073400"/>
            <a:ext cx="520700" cy="2730500"/>
          </a:xfrm>
          <a:prstGeom prst="rightBrace">
            <a:avLst>
              <a:gd name="adj1" fmla="val 49089"/>
              <a:gd name="adj2" fmla="val 50000"/>
            </a:avLst>
          </a:prstGeom>
          <a:noFill/>
          <a:ln w="38100">
            <a:solidFill>
              <a:schemeClr val="accent2"/>
            </a:solidFill>
            <a:round/>
            <a:headEnd/>
            <a:tailEnd/>
          </a:ln>
          <a:effectLst/>
        </p:spPr>
        <p:txBody>
          <a:bodyPr wrap="none" anchor="ctr"/>
          <a:lstStyle/>
          <a:p>
            <a:endParaRPr lang="en-US"/>
          </a:p>
        </p:txBody>
      </p:sp>
      <p:sp>
        <p:nvSpPr>
          <p:cNvPr id="245765" name="Text Box 5"/>
          <p:cNvSpPr txBox="1">
            <a:spLocks noChangeArrowheads="1"/>
          </p:cNvSpPr>
          <p:nvPr/>
        </p:nvSpPr>
        <p:spPr bwMode="auto">
          <a:xfrm>
            <a:off x="4867275" y="3746500"/>
            <a:ext cx="3800475" cy="1373188"/>
          </a:xfrm>
          <a:prstGeom prst="rect">
            <a:avLst/>
          </a:prstGeom>
          <a:noFill/>
          <a:ln w="9525">
            <a:noFill/>
            <a:miter lim="800000"/>
            <a:headEnd/>
            <a:tailEnd/>
          </a:ln>
          <a:effectLst/>
        </p:spPr>
        <p:txBody>
          <a:bodyPr>
            <a:spAutoFit/>
          </a:bodyPr>
          <a:lstStyle/>
          <a:p>
            <a:pPr>
              <a:spcBef>
                <a:spcPct val="50000"/>
              </a:spcBef>
            </a:pPr>
            <a:r>
              <a:rPr lang="en-US" sz="2800" b="1">
                <a:latin typeface="Arial" charset="0"/>
              </a:rPr>
              <a:t>You will encounter situations pertaining to all of these</a:t>
            </a:r>
          </a:p>
        </p:txBody>
      </p:sp>
      <p:sp>
        <p:nvSpPr>
          <p:cNvPr id="245767" name="Text Box 7"/>
          <p:cNvSpPr txBox="1">
            <a:spLocks noChangeArrowheads="1"/>
          </p:cNvSpPr>
          <p:nvPr/>
        </p:nvSpPr>
        <p:spPr bwMode="auto">
          <a:xfrm>
            <a:off x="727075" y="1736725"/>
            <a:ext cx="7588250" cy="946150"/>
          </a:xfrm>
          <a:prstGeom prst="rect">
            <a:avLst/>
          </a:prstGeom>
          <a:noFill/>
          <a:ln w="9525">
            <a:noFill/>
            <a:miter lim="800000"/>
            <a:headEnd/>
            <a:tailEnd/>
          </a:ln>
          <a:effectLst/>
        </p:spPr>
        <p:txBody>
          <a:bodyPr>
            <a:spAutoFit/>
          </a:bodyPr>
          <a:lstStyle/>
          <a:p>
            <a:pPr>
              <a:spcBef>
                <a:spcPct val="50000"/>
              </a:spcBef>
            </a:pPr>
            <a:r>
              <a:rPr lang="en-US" sz="2800" b="1">
                <a:latin typeface="Arial" charset="0"/>
              </a:rPr>
              <a:t>You have been told you are to go TDY to an operating base in Riyadh, Saudi Arabia.</a:t>
            </a:r>
          </a:p>
        </p:txBody>
      </p:sp>
      <p:sp>
        <p:nvSpPr>
          <p:cNvPr id="245769" name="Text Box 9"/>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5" name="Rectangle 7"/>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247810" name="Rectangle 2"/>
          <p:cNvSpPr>
            <a:spLocks noGrp="1" noChangeArrowheads="1"/>
          </p:cNvSpPr>
          <p:nvPr>
            <p:ph type="title"/>
          </p:nvPr>
        </p:nvSpPr>
        <p:spPr/>
        <p:txBody>
          <a:bodyPr/>
          <a:lstStyle/>
          <a:p>
            <a:r>
              <a:rPr lang="en-US"/>
              <a:t>Situation Brief</a:t>
            </a:r>
          </a:p>
        </p:txBody>
      </p:sp>
      <p:sp>
        <p:nvSpPr>
          <p:cNvPr id="247812" name="Text Box 4"/>
          <p:cNvSpPr txBox="1">
            <a:spLocks noChangeArrowheads="1"/>
          </p:cNvSpPr>
          <p:nvPr/>
        </p:nvSpPr>
        <p:spPr bwMode="auto">
          <a:xfrm>
            <a:off x="831850" y="1698625"/>
            <a:ext cx="7388225" cy="1187450"/>
          </a:xfrm>
          <a:prstGeom prst="rect">
            <a:avLst/>
          </a:prstGeom>
          <a:noFill/>
          <a:ln w="9525">
            <a:noFill/>
            <a:miter lim="800000"/>
            <a:headEnd/>
            <a:tailEnd/>
          </a:ln>
          <a:effectLst/>
        </p:spPr>
        <p:txBody>
          <a:bodyPr>
            <a:spAutoFit/>
          </a:bodyPr>
          <a:lstStyle/>
          <a:p>
            <a:pPr>
              <a:spcBef>
                <a:spcPct val="50000"/>
              </a:spcBef>
            </a:pPr>
            <a:r>
              <a:rPr lang="en-US" b="1">
                <a:latin typeface="Arial" charset="0"/>
              </a:rPr>
              <a:t>There is a history of violence in the Middle East. You must understand a few basic trends to lower your personal vulnerability to terrorist attack.</a:t>
            </a:r>
          </a:p>
        </p:txBody>
      </p:sp>
      <p:pic>
        <p:nvPicPr>
          <p:cNvPr id="247813" name="Picture 5" descr="pict_zoomed_middle_east"/>
          <p:cNvPicPr>
            <a:picLocks noChangeAspect="1" noChangeArrowheads="1"/>
          </p:cNvPicPr>
          <p:nvPr/>
        </p:nvPicPr>
        <p:blipFill>
          <a:blip r:embed="rId3"/>
          <a:srcRect l="11839" t="8156" r="11536" b="11172"/>
          <a:stretch>
            <a:fillRect/>
          </a:stretch>
        </p:blipFill>
        <p:spPr bwMode="auto">
          <a:xfrm>
            <a:off x="2168525" y="3113088"/>
            <a:ext cx="4808538" cy="3014662"/>
          </a:xfrm>
          <a:prstGeom prst="rect">
            <a:avLst/>
          </a:prstGeom>
          <a:noFill/>
        </p:spPr>
      </p:pic>
      <p:sp>
        <p:nvSpPr>
          <p:cNvPr id="247814" name="Text Box 6"/>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62" name="Rectangle 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249858" name="Rectangle 2"/>
          <p:cNvSpPr>
            <a:spLocks noGrp="1" noChangeArrowheads="1"/>
          </p:cNvSpPr>
          <p:nvPr>
            <p:ph type="title"/>
          </p:nvPr>
        </p:nvSpPr>
        <p:spPr/>
        <p:txBody>
          <a:bodyPr/>
          <a:lstStyle/>
          <a:p>
            <a:r>
              <a:rPr lang="en-US"/>
              <a:t>Air Travel</a:t>
            </a:r>
          </a:p>
        </p:txBody>
      </p:sp>
      <p:sp>
        <p:nvSpPr>
          <p:cNvPr id="249860" name="Text Box 4"/>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pic>
        <p:nvPicPr>
          <p:cNvPr id="249861" name="Picture 5" descr="air travel"/>
          <p:cNvPicPr>
            <a:picLocks noChangeAspect="1" noChangeArrowheads="1"/>
          </p:cNvPicPr>
          <p:nvPr/>
        </p:nvPicPr>
        <p:blipFill>
          <a:blip r:embed="rId3"/>
          <a:srcRect/>
          <a:stretch>
            <a:fillRect/>
          </a:stretch>
        </p:blipFill>
        <p:spPr bwMode="auto">
          <a:xfrm>
            <a:off x="457200" y="1841500"/>
            <a:ext cx="8229600" cy="43434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r>
              <a:rPr lang="en-US"/>
              <a:t>Air Travel</a:t>
            </a:r>
          </a:p>
        </p:txBody>
      </p:sp>
      <p:sp>
        <p:nvSpPr>
          <p:cNvPr id="251907" name="Rectangle 3"/>
          <p:cNvSpPr>
            <a:spLocks noGrp="1" noChangeArrowheads="1"/>
          </p:cNvSpPr>
          <p:nvPr>
            <p:ph type="body" idx="1"/>
          </p:nvPr>
        </p:nvSpPr>
        <p:spPr>
          <a:xfrm>
            <a:off x="2092325" y="1724025"/>
            <a:ext cx="5057775" cy="4495800"/>
          </a:xfrm>
        </p:spPr>
        <p:txBody>
          <a:bodyPr/>
          <a:lstStyle/>
          <a:p>
            <a:pPr>
              <a:buClr>
                <a:schemeClr val="tx1"/>
              </a:buClr>
            </a:pPr>
            <a:r>
              <a:rPr lang="en-US"/>
              <a:t>Planning for your trip</a:t>
            </a:r>
          </a:p>
          <a:p>
            <a:pPr>
              <a:buClr>
                <a:schemeClr val="tx1"/>
              </a:buClr>
            </a:pPr>
            <a:r>
              <a:rPr lang="en-US"/>
              <a:t>Selecting your route</a:t>
            </a:r>
          </a:p>
          <a:p>
            <a:pPr>
              <a:buClr>
                <a:schemeClr val="tx1"/>
              </a:buClr>
            </a:pPr>
            <a:r>
              <a:rPr lang="en-US"/>
              <a:t>Choosing a seat</a:t>
            </a:r>
          </a:p>
          <a:p>
            <a:pPr>
              <a:buClr>
                <a:schemeClr val="tx1"/>
              </a:buClr>
            </a:pPr>
            <a:r>
              <a:rPr lang="en-US"/>
              <a:t>Packing for your trip</a:t>
            </a:r>
          </a:p>
          <a:p>
            <a:pPr>
              <a:buClr>
                <a:schemeClr val="tx1"/>
              </a:buClr>
            </a:pPr>
            <a:r>
              <a:rPr lang="en-US"/>
              <a:t>Moving through the airport</a:t>
            </a:r>
          </a:p>
          <a:p>
            <a:pPr>
              <a:buClr>
                <a:schemeClr val="tx1"/>
              </a:buClr>
            </a:pPr>
            <a:r>
              <a:rPr lang="en-US"/>
              <a:t>Encountering danger</a:t>
            </a:r>
          </a:p>
        </p:txBody>
      </p:sp>
      <p:sp>
        <p:nvSpPr>
          <p:cNvPr id="251909" name="Text Box 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
        <p:nvSpPr>
          <p:cNvPr id="251910" name="Rectangle 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r>
              <a:rPr lang="en-US"/>
              <a:t>Preparing for Your Trip</a:t>
            </a:r>
          </a:p>
        </p:txBody>
      </p:sp>
      <p:sp>
        <p:nvSpPr>
          <p:cNvPr id="253955" name="Rectangle 3"/>
          <p:cNvSpPr>
            <a:spLocks noGrp="1" noChangeArrowheads="1"/>
          </p:cNvSpPr>
          <p:nvPr>
            <p:ph type="body" sz="half" idx="2"/>
          </p:nvPr>
        </p:nvSpPr>
        <p:spPr>
          <a:xfrm>
            <a:off x="4884738" y="1741488"/>
            <a:ext cx="3935412" cy="4400550"/>
          </a:xfrm>
        </p:spPr>
        <p:txBody>
          <a:bodyPr/>
          <a:lstStyle/>
          <a:p>
            <a:pPr marL="457200" indent="-457200">
              <a:lnSpc>
                <a:spcPct val="85000"/>
              </a:lnSpc>
              <a:buFontTx/>
              <a:buNone/>
            </a:pPr>
            <a:r>
              <a:rPr lang="en-US" sz="2400"/>
              <a:t>What is your first step?</a:t>
            </a:r>
          </a:p>
          <a:p>
            <a:pPr marL="457200" indent="-457200">
              <a:lnSpc>
                <a:spcPct val="85000"/>
              </a:lnSpc>
              <a:buClr>
                <a:schemeClr val="tx1"/>
              </a:buClr>
              <a:buFontTx/>
              <a:buAutoNum type="arabicParenR"/>
            </a:pPr>
            <a:r>
              <a:rPr lang="en-US" sz="1800">
                <a:cs typeface="Arial" charset="0"/>
              </a:rPr>
              <a:t>Ask your unit intelligence officer for current threat information for Saudi Arabia and the Middle East, read the current State Department Travel Advisory and Country Fact Sheet on the Internet</a:t>
            </a:r>
            <a:endParaRPr lang="en-US" sz="1800"/>
          </a:p>
          <a:p>
            <a:pPr marL="457200" indent="-457200">
              <a:lnSpc>
                <a:spcPct val="85000"/>
              </a:lnSpc>
              <a:buClr>
                <a:schemeClr val="tx1"/>
              </a:buClr>
              <a:buFontTx/>
              <a:buAutoNum type="arabicParenR"/>
            </a:pPr>
            <a:r>
              <a:rPr lang="en-US" sz="1800">
                <a:cs typeface="Arial" charset="0"/>
              </a:rPr>
              <a:t>Call the Saudi Embassy in Washington, DC to ask for information on their country</a:t>
            </a:r>
            <a:endParaRPr lang="en-US" sz="1800"/>
          </a:p>
          <a:p>
            <a:pPr marL="457200" indent="-457200">
              <a:lnSpc>
                <a:spcPct val="85000"/>
              </a:lnSpc>
              <a:buClr>
                <a:schemeClr val="tx1"/>
              </a:buClr>
              <a:buFontTx/>
              <a:buAutoNum type="arabicParenR"/>
            </a:pPr>
            <a:r>
              <a:rPr lang="en-US" sz="1800">
                <a:cs typeface="Times New Roman" pitchFamily="18" charset="0"/>
              </a:rPr>
              <a:t>Call the State Department to try to learn more about Saudi history and customs, read the current State Department Travel Advisory and Country Fact Sheet on the Internet</a:t>
            </a:r>
          </a:p>
        </p:txBody>
      </p:sp>
      <p:sp>
        <p:nvSpPr>
          <p:cNvPr id="253956" name="Text Box 4"/>
          <p:cNvSpPr txBox="1">
            <a:spLocks noChangeArrowheads="1"/>
          </p:cNvSpPr>
          <p:nvPr/>
        </p:nvSpPr>
        <p:spPr bwMode="auto">
          <a:xfrm>
            <a:off x="1512888" y="3952875"/>
            <a:ext cx="2906712" cy="822325"/>
          </a:xfrm>
          <a:prstGeom prst="rect">
            <a:avLst/>
          </a:prstGeom>
          <a:noFill/>
          <a:ln w="9525">
            <a:noFill/>
            <a:miter lim="800000"/>
            <a:headEnd/>
            <a:tailEnd/>
          </a:ln>
          <a:effectLst/>
        </p:spPr>
        <p:txBody>
          <a:bodyPr wrap="none">
            <a:spAutoFit/>
          </a:bodyPr>
          <a:lstStyle/>
          <a:p>
            <a:pPr algn="ctr"/>
            <a:r>
              <a:rPr lang="en-US" b="1" i="1">
                <a:latin typeface="Arial" charset="0"/>
              </a:rPr>
              <a:t>You are going TDY</a:t>
            </a:r>
            <a:br>
              <a:rPr lang="en-US" b="1" i="1">
                <a:latin typeface="Arial" charset="0"/>
              </a:rPr>
            </a:br>
            <a:r>
              <a:rPr lang="en-US" b="1" i="1">
                <a:latin typeface="Arial" charset="0"/>
              </a:rPr>
              <a:t>to the Middle East</a:t>
            </a:r>
          </a:p>
        </p:txBody>
      </p:sp>
      <p:pic>
        <p:nvPicPr>
          <p:cNvPr id="253961" name="Picture 9" descr="pict_zoomed_middle_east"/>
          <p:cNvPicPr>
            <a:picLocks noChangeArrowheads="1"/>
          </p:cNvPicPr>
          <p:nvPr>
            <p:ph type="clipArt" sz="half" idx="1"/>
          </p:nvPr>
        </p:nvPicPr>
        <p:blipFill>
          <a:blip r:embed="rId3"/>
          <a:srcRect l="11803" t="8147" r="11540" b="11229"/>
          <a:stretch>
            <a:fillRect/>
          </a:stretch>
        </p:blipFill>
        <p:spPr>
          <a:xfrm>
            <a:off x="1366838" y="1801813"/>
            <a:ext cx="3198812" cy="2011362"/>
          </a:xfrm>
          <a:noFill/>
          <a:ln/>
        </p:spPr>
      </p:pic>
      <p:sp>
        <p:nvSpPr>
          <p:cNvPr id="253966" name="Rectangle 14"/>
          <p:cNvSpPr>
            <a:spLocks noChangeArrowheads="1"/>
          </p:cNvSpPr>
          <p:nvPr/>
        </p:nvSpPr>
        <p:spPr bwMode="auto">
          <a:xfrm>
            <a:off x="4884738" y="2117725"/>
            <a:ext cx="4183062" cy="1725613"/>
          </a:xfrm>
          <a:prstGeom prst="rect">
            <a:avLst/>
          </a:prstGeom>
          <a:noFill/>
          <a:ln w="38100">
            <a:solidFill>
              <a:srgbClr val="990099"/>
            </a:solidFill>
            <a:miter lim="800000"/>
            <a:headEnd/>
            <a:tailEnd/>
          </a:ln>
          <a:effectLst/>
        </p:spPr>
        <p:txBody>
          <a:bodyPr wrap="none" anchor="ctr"/>
          <a:lstStyle/>
          <a:p>
            <a:endParaRPr lang="en-US"/>
          </a:p>
        </p:txBody>
      </p:sp>
      <p:sp>
        <p:nvSpPr>
          <p:cNvPr id="253967" name="Text Box 1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54059" name="Group 107"/>
          <p:cNvGrpSpPr>
            <a:grpSpLocks noChangeAspect="1"/>
          </p:cNvGrpSpPr>
          <p:nvPr/>
        </p:nvGrpSpPr>
        <p:grpSpPr bwMode="auto">
          <a:xfrm>
            <a:off x="293688" y="3178175"/>
            <a:ext cx="877887" cy="754063"/>
            <a:chOff x="1134" y="1590"/>
            <a:chExt cx="1008" cy="863"/>
          </a:xfrm>
        </p:grpSpPr>
        <p:sp>
          <p:nvSpPr>
            <p:cNvPr id="254060" name="Freeform 108"/>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254061" name="Freeform 109"/>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254062" name="Rectangle 110"/>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254063" name="Freeform 111"/>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254064" name="Freeform 112"/>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254065" name="Freeform 113"/>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254066" name="Freeform 114"/>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254067" name="Freeform 115"/>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254068" name="Freeform 116"/>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254069" name="Group 117"/>
          <p:cNvGrpSpPr>
            <a:grpSpLocks noChangeAspect="1"/>
          </p:cNvGrpSpPr>
          <p:nvPr/>
        </p:nvGrpSpPr>
        <p:grpSpPr bwMode="auto">
          <a:xfrm>
            <a:off x="293688" y="2424113"/>
            <a:ext cx="877887" cy="754062"/>
            <a:chOff x="1146" y="1009"/>
            <a:chExt cx="1008" cy="864"/>
          </a:xfrm>
        </p:grpSpPr>
        <p:sp>
          <p:nvSpPr>
            <p:cNvPr id="254070" name="Freeform 118"/>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254071" name="Freeform 119"/>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254072" name="Rectangle 120"/>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254073" name="Freeform 121"/>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254074" name="Freeform 122"/>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254075" name="Freeform 123"/>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254076" name="Freeform 124"/>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254077" name="Freeform 125"/>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3966"/>
                                        </p:tgtEl>
                                        <p:attrNameLst>
                                          <p:attrName>style.visibility</p:attrName>
                                        </p:attrNameLst>
                                      </p:cBhvr>
                                      <p:to>
                                        <p:strVal val="visible"/>
                                      </p:to>
                                    </p:set>
                                    <p:animEffect transition="in" filter="wipe(left)">
                                      <p:cBhvr>
                                        <p:cTn id="7" dur="500"/>
                                        <p:tgtEl>
                                          <p:spTgt spid="253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6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r>
              <a:rPr lang="en-US"/>
              <a:t>Selecting Your Route</a:t>
            </a:r>
          </a:p>
        </p:txBody>
      </p:sp>
      <p:sp>
        <p:nvSpPr>
          <p:cNvPr id="256003" name="Rectangle 3"/>
          <p:cNvSpPr>
            <a:spLocks noGrp="1" noChangeArrowheads="1"/>
          </p:cNvSpPr>
          <p:nvPr>
            <p:ph type="body" sz="half" idx="2"/>
          </p:nvPr>
        </p:nvSpPr>
        <p:spPr>
          <a:xfrm>
            <a:off x="4884738" y="1741488"/>
            <a:ext cx="4259262" cy="804862"/>
          </a:xfrm>
        </p:spPr>
        <p:txBody>
          <a:bodyPr/>
          <a:lstStyle/>
          <a:p>
            <a:pPr marL="60325" indent="-60325">
              <a:lnSpc>
                <a:spcPct val="85000"/>
              </a:lnSpc>
              <a:buFontTx/>
              <a:buNone/>
            </a:pPr>
            <a:r>
              <a:rPr lang="en-US" sz="2400"/>
              <a:t>What city should you book your flight through?</a:t>
            </a:r>
          </a:p>
        </p:txBody>
      </p:sp>
      <p:sp>
        <p:nvSpPr>
          <p:cNvPr id="256004" name="Text Box 4"/>
          <p:cNvSpPr txBox="1">
            <a:spLocks noChangeArrowheads="1"/>
          </p:cNvSpPr>
          <p:nvPr/>
        </p:nvSpPr>
        <p:spPr bwMode="auto">
          <a:xfrm>
            <a:off x="1697038" y="4076700"/>
            <a:ext cx="2568575" cy="822325"/>
          </a:xfrm>
          <a:prstGeom prst="rect">
            <a:avLst/>
          </a:prstGeom>
          <a:noFill/>
          <a:ln w="9525">
            <a:noFill/>
            <a:miter lim="800000"/>
            <a:headEnd/>
            <a:tailEnd/>
          </a:ln>
          <a:effectLst/>
        </p:spPr>
        <p:txBody>
          <a:bodyPr wrap="none">
            <a:spAutoFit/>
          </a:bodyPr>
          <a:lstStyle/>
          <a:p>
            <a:pPr algn="ctr"/>
            <a:r>
              <a:rPr lang="en-US" b="1" i="1">
                <a:latin typeface="Arial" charset="0"/>
              </a:rPr>
              <a:t>You are booking</a:t>
            </a:r>
            <a:br>
              <a:rPr lang="en-US" b="1" i="1">
                <a:latin typeface="Arial" charset="0"/>
              </a:rPr>
            </a:br>
            <a:r>
              <a:rPr lang="en-US" b="1" i="1">
                <a:latin typeface="Arial" charset="0"/>
              </a:rPr>
              <a:t>your flight</a:t>
            </a:r>
          </a:p>
        </p:txBody>
      </p:sp>
      <p:sp>
        <p:nvSpPr>
          <p:cNvPr id="256018" name="Rectangle 18"/>
          <p:cNvSpPr>
            <a:spLocks noChangeArrowheads="1"/>
          </p:cNvSpPr>
          <p:nvPr/>
        </p:nvSpPr>
        <p:spPr bwMode="auto">
          <a:xfrm>
            <a:off x="4884738" y="2563813"/>
            <a:ext cx="4183062" cy="642937"/>
          </a:xfrm>
          <a:prstGeom prst="rect">
            <a:avLst/>
          </a:prstGeom>
          <a:noFill/>
          <a:ln w="38100">
            <a:solidFill>
              <a:srgbClr val="990099"/>
            </a:solidFill>
            <a:miter lim="800000"/>
            <a:headEnd/>
            <a:tailEnd/>
          </a:ln>
          <a:effectLst/>
        </p:spPr>
        <p:txBody>
          <a:bodyPr wrap="none" anchor="ctr"/>
          <a:lstStyle/>
          <a:p>
            <a:endParaRPr lang="en-US"/>
          </a:p>
        </p:txBody>
      </p:sp>
      <p:sp>
        <p:nvSpPr>
          <p:cNvPr id="256019" name="Text Box 19"/>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56100" name="Group 100"/>
          <p:cNvGrpSpPr>
            <a:grpSpLocks noChangeAspect="1"/>
          </p:cNvGrpSpPr>
          <p:nvPr/>
        </p:nvGrpSpPr>
        <p:grpSpPr bwMode="auto">
          <a:xfrm>
            <a:off x="293688" y="3932238"/>
            <a:ext cx="877887" cy="754062"/>
            <a:chOff x="186" y="2131"/>
            <a:chExt cx="1008" cy="863"/>
          </a:xfrm>
        </p:grpSpPr>
        <p:sp>
          <p:nvSpPr>
            <p:cNvPr id="256101" name="Freeform 101"/>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256102" name="Freeform 102"/>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256103" name="Rectangle 103"/>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256104" name="Freeform 104"/>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256105" name="Freeform 105"/>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256106" name="Freeform 106"/>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256107" name="Freeform 107"/>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256108" name="Freeform 108"/>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256109" name="Freeform 109"/>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256110" name="Freeform 110"/>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256121" name="Group 121"/>
          <p:cNvGrpSpPr>
            <a:grpSpLocks noChangeAspect="1"/>
          </p:cNvGrpSpPr>
          <p:nvPr/>
        </p:nvGrpSpPr>
        <p:grpSpPr bwMode="auto">
          <a:xfrm>
            <a:off x="293688" y="2424113"/>
            <a:ext cx="877887" cy="754062"/>
            <a:chOff x="1146" y="1009"/>
            <a:chExt cx="1008" cy="864"/>
          </a:xfrm>
        </p:grpSpPr>
        <p:sp>
          <p:nvSpPr>
            <p:cNvPr id="256122" name="Freeform 122"/>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256123" name="Freeform 123"/>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256124" name="Rectangle 124"/>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256125" name="Freeform 125"/>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256126" name="Freeform 126"/>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256127" name="Freeform 127"/>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256128" name="Freeform 128"/>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256129" name="Freeform 129"/>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nvGrpSpPr>
          <p:cNvPr id="256130" name="Group 130"/>
          <p:cNvGrpSpPr>
            <a:grpSpLocks noChangeAspect="1"/>
          </p:cNvGrpSpPr>
          <p:nvPr/>
        </p:nvGrpSpPr>
        <p:grpSpPr bwMode="auto">
          <a:xfrm>
            <a:off x="293688" y="1670050"/>
            <a:ext cx="877887" cy="754063"/>
            <a:chOff x="432" y="1272"/>
            <a:chExt cx="1008" cy="864"/>
          </a:xfrm>
        </p:grpSpPr>
        <p:sp>
          <p:nvSpPr>
            <p:cNvPr id="256131" name="Freeform 131"/>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256132" name="Freeform 132"/>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256133" name="Rectangle 133"/>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256134" name="Freeform 134"/>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256135" name="Freeform 135"/>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56136" name="Freeform 136"/>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256137" name="Freeform 137"/>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56138" name="Freeform 138"/>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
        <p:nvSpPr>
          <p:cNvPr id="256141" name="Rectangle 141"/>
          <p:cNvSpPr>
            <a:spLocks noChangeArrowheads="1"/>
          </p:cNvSpPr>
          <p:nvPr/>
        </p:nvSpPr>
        <p:spPr bwMode="auto">
          <a:xfrm>
            <a:off x="4884738" y="2562225"/>
            <a:ext cx="4259262" cy="3148013"/>
          </a:xfrm>
          <a:prstGeom prst="rect">
            <a:avLst/>
          </a:prstGeom>
          <a:noFill/>
          <a:ln w="9525">
            <a:noFill/>
            <a:miter lim="800000"/>
            <a:headEnd/>
            <a:tailEnd/>
          </a:ln>
          <a:effectLst/>
        </p:spPr>
        <p:txBody>
          <a:bodyPr/>
          <a:lstStyle/>
          <a:p>
            <a:pPr marL="461963" indent="-461963">
              <a:lnSpc>
                <a:spcPct val="90000"/>
              </a:lnSpc>
              <a:spcBef>
                <a:spcPct val="35000"/>
              </a:spcBef>
              <a:buClr>
                <a:schemeClr val="tx1"/>
              </a:buClr>
              <a:buFontTx/>
              <a:buAutoNum type="arabicParenR"/>
            </a:pPr>
            <a:r>
              <a:rPr lang="en-US" sz="2000" b="1">
                <a:latin typeface="Arial" charset="0"/>
              </a:rPr>
              <a:t>Connect with a two-hour layover in Frankfurt, Germany</a:t>
            </a:r>
          </a:p>
          <a:p>
            <a:pPr marL="461963" indent="-461963">
              <a:lnSpc>
                <a:spcPct val="90000"/>
              </a:lnSpc>
              <a:spcBef>
                <a:spcPct val="35000"/>
              </a:spcBef>
              <a:buClr>
                <a:schemeClr val="tx1"/>
              </a:buClr>
              <a:buFontTx/>
              <a:buAutoNum type="arabicParenR"/>
            </a:pPr>
            <a:r>
              <a:rPr lang="en-US" sz="2000" b="1">
                <a:latin typeface="Arial" charset="0"/>
                <a:cs typeface="Arial" charset="0"/>
              </a:rPr>
              <a:t>Connect with a one-hour layover in Amman, Jordan</a:t>
            </a:r>
            <a:endParaRPr lang="en-US" sz="2000" b="1">
              <a:latin typeface="Arial" charset="0"/>
            </a:endParaRPr>
          </a:p>
          <a:p>
            <a:pPr marL="461963" indent="-461963">
              <a:lnSpc>
                <a:spcPct val="90000"/>
              </a:lnSpc>
              <a:spcBef>
                <a:spcPct val="35000"/>
              </a:spcBef>
              <a:buClr>
                <a:schemeClr val="tx1"/>
              </a:buClr>
              <a:buFontTx/>
              <a:buAutoNum type="arabicParenR"/>
            </a:pPr>
            <a:r>
              <a:rPr lang="en-US" sz="2000" b="1">
                <a:latin typeface="Arial" charset="0"/>
                <a:cs typeface="Arial" charset="0"/>
              </a:rPr>
              <a:t>Connect with a four-hour layover in Frankfurt, Germany</a:t>
            </a:r>
          </a:p>
        </p:txBody>
      </p:sp>
      <p:pic>
        <p:nvPicPr>
          <p:cNvPr id="256142" name="Picture 142"/>
          <p:cNvPicPr>
            <a:picLocks noChangeAspect="1" noChangeArrowheads="1"/>
          </p:cNvPicPr>
          <p:nvPr/>
        </p:nvPicPr>
        <p:blipFill>
          <a:blip r:embed="rId3"/>
          <a:srcRect/>
          <a:stretch>
            <a:fillRect/>
          </a:stretch>
        </p:blipFill>
        <p:spPr bwMode="auto">
          <a:xfrm>
            <a:off x="1355725" y="1801813"/>
            <a:ext cx="3252788" cy="20955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18"/>
                                        </p:tgtEl>
                                        <p:attrNameLst>
                                          <p:attrName>style.visibility</p:attrName>
                                        </p:attrNameLst>
                                      </p:cBhvr>
                                      <p:to>
                                        <p:strVal val="visible"/>
                                      </p:to>
                                    </p:set>
                                    <p:animEffect transition="in" filter="wipe(left)">
                                      <p:cBhvr>
                                        <p:cTn id="7" dur="500"/>
                                        <p:tgtEl>
                                          <p:spTgt spid="2560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p:txBody>
          <a:bodyPr/>
          <a:lstStyle/>
          <a:p>
            <a:r>
              <a:rPr lang="en-US"/>
              <a:t>Choosing a Seat</a:t>
            </a:r>
          </a:p>
        </p:txBody>
      </p:sp>
      <p:sp>
        <p:nvSpPr>
          <p:cNvPr id="454659" name="Rectangle 3"/>
          <p:cNvSpPr>
            <a:spLocks noGrp="1" noChangeArrowheads="1"/>
          </p:cNvSpPr>
          <p:nvPr>
            <p:ph type="body" sz="half" idx="2"/>
          </p:nvPr>
        </p:nvSpPr>
        <p:spPr>
          <a:xfrm>
            <a:off x="4884738" y="1724025"/>
            <a:ext cx="4259262" cy="4079875"/>
          </a:xfrm>
        </p:spPr>
        <p:txBody>
          <a:bodyPr/>
          <a:lstStyle/>
          <a:p>
            <a:pPr marL="514350" indent="-514350">
              <a:buFontTx/>
              <a:buNone/>
            </a:pPr>
            <a:r>
              <a:rPr lang="en-US"/>
              <a:t>What should you pick?</a:t>
            </a:r>
          </a:p>
          <a:p>
            <a:pPr marL="514350" indent="-514350">
              <a:buClr>
                <a:schemeClr val="tx1"/>
              </a:buClr>
              <a:buFontTx/>
              <a:buAutoNum type="arabicParenR"/>
            </a:pPr>
            <a:r>
              <a:rPr lang="en-US" sz="2400"/>
              <a:t>Middle seat, rear of the aircraft</a:t>
            </a:r>
          </a:p>
          <a:p>
            <a:pPr marL="514350" indent="-514350">
              <a:buClr>
                <a:schemeClr val="tx1"/>
              </a:buClr>
              <a:buFontTx/>
              <a:buAutoNum type="arabicParenR"/>
            </a:pPr>
            <a:r>
              <a:rPr lang="en-US" sz="2400">
                <a:cs typeface="Arial" charset="0"/>
              </a:rPr>
              <a:t>Window seat, middle of the aircraft</a:t>
            </a:r>
          </a:p>
          <a:p>
            <a:pPr marL="514350" indent="-514350">
              <a:buClr>
                <a:schemeClr val="tx1"/>
              </a:buClr>
              <a:buFontTx/>
              <a:buAutoNum type="arabicParenR"/>
            </a:pPr>
            <a:r>
              <a:rPr lang="en-US" sz="2400">
                <a:cs typeface="Arial" charset="0"/>
              </a:rPr>
              <a:t>Aisle seat, front of the aircraft</a:t>
            </a:r>
            <a:endParaRPr lang="en-US" sz="2400"/>
          </a:p>
        </p:txBody>
      </p:sp>
      <p:sp>
        <p:nvSpPr>
          <p:cNvPr id="454660" name="Text Box 4"/>
          <p:cNvSpPr txBox="1">
            <a:spLocks noChangeArrowheads="1"/>
          </p:cNvSpPr>
          <p:nvPr/>
        </p:nvSpPr>
        <p:spPr bwMode="auto">
          <a:xfrm>
            <a:off x="1522413" y="3962400"/>
            <a:ext cx="2976562" cy="822325"/>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You must choose a</a:t>
            </a:r>
            <a:br>
              <a:rPr lang="en-US" b="1" i="1">
                <a:latin typeface="Arial" charset="0"/>
              </a:rPr>
            </a:br>
            <a:r>
              <a:rPr lang="en-US" b="1" i="1">
                <a:latin typeface="Arial" charset="0"/>
              </a:rPr>
              <a:t>seat for your trip</a:t>
            </a:r>
          </a:p>
        </p:txBody>
      </p:sp>
      <p:sp>
        <p:nvSpPr>
          <p:cNvPr id="454661" name="Text Box 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54662" name="Group 6"/>
          <p:cNvGrpSpPr>
            <a:grpSpLocks noChangeAspect="1"/>
          </p:cNvGrpSpPr>
          <p:nvPr/>
        </p:nvGrpSpPr>
        <p:grpSpPr bwMode="auto">
          <a:xfrm>
            <a:off x="293688" y="3932238"/>
            <a:ext cx="877887" cy="754062"/>
            <a:chOff x="186" y="2131"/>
            <a:chExt cx="1008" cy="863"/>
          </a:xfrm>
        </p:grpSpPr>
        <p:sp>
          <p:nvSpPr>
            <p:cNvPr id="454663" name="Freeform 7"/>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454664" name="Freeform 8"/>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454665" name="Rectangle 9"/>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454666" name="Freeform 10"/>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454667" name="Freeform 11"/>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454668" name="Freeform 12"/>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454669" name="Freeform 13"/>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454670" name="Freeform 14"/>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54671" name="Freeform 15"/>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54672" name="Freeform 16"/>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454673" name="Group 17"/>
          <p:cNvGrpSpPr>
            <a:grpSpLocks noChangeAspect="1"/>
          </p:cNvGrpSpPr>
          <p:nvPr/>
        </p:nvGrpSpPr>
        <p:grpSpPr bwMode="auto">
          <a:xfrm>
            <a:off x="293688" y="2424113"/>
            <a:ext cx="877887" cy="754062"/>
            <a:chOff x="1146" y="1009"/>
            <a:chExt cx="1008" cy="864"/>
          </a:xfrm>
        </p:grpSpPr>
        <p:sp>
          <p:nvSpPr>
            <p:cNvPr id="454674" name="Freeform 18"/>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454675" name="Freeform 19"/>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454676" name="Rectangle 20"/>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454677" name="Freeform 21"/>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454678" name="Freeform 22"/>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454679" name="Freeform 23"/>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454680" name="Freeform 24"/>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454681" name="Freeform 25"/>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nvGrpSpPr>
          <p:cNvPr id="454682" name="Group 26"/>
          <p:cNvGrpSpPr>
            <a:grpSpLocks noChangeAspect="1"/>
          </p:cNvGrpSpPr>
          <p:nvPr/>
        </p:nvGrpSpPr>
        <p:grpSpPr bwMode="auto">
          <a:xfrm>
            <a:off x="293688" y="1670050"/>
            <a:ext cx="877887" cy="754063"/>
            <a:chOff x="432" y="1272"/>
            <a:chExt cx="1008" cy="864"/>
          </a:xfrm>
        </p:grpSpPr>
        <p:sp>
          <p:nvSpPr>
            <p:cNvPr id="454683" name="Freeform 27"/>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454684" name="Freeform 28"/>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454685" name="Rectangle 29"/>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454686" name="Freeform 30"/>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454687" name="Freeform 31"/>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54688" name="Freeform 32"/>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454689" name="Freeform 33"/>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54690" name="Freeform 34"/>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
        <p:nvSpPr>
          <p:cNvPr id="454691" name="Rectangle 35"/>
          <p:cNvSpPr>
            <a:spLocks noChangeArrowheads="1"/>
          </p:cNvSpPr>
          <p:nvPr/>
        </p:nvSpPr>
        <p:spPr bwMode="auto">
          <a:xfrm>
            <a:off x="4884738" y="3114675"/>
            <a:ext cx="4183062" cy="722313"/>
          </a:xfrm>
          <a:prstGeom prst="rect">
            <a:avLst/>
          </a:prstGeom>
          <a:noFill/>
          <a:ln w="38100">
            <a:solidFill>
              <a:srgbClr val="990099"/>
            </a:solidFill>
            <a:miter lim="800000"/>
            <a:headEnd/>
            <a:tailEnd/>
          </a:ln>
          <a:effectLst/>
        </p:spPr>
        <p:txBody>
          <a:bodyPr wrap="none" anchor="ctr"/>
          <a:lstStyle/>
          <a:p>
            <a:pPr algn="ctr">
              <a:lnSpc>
                <a:spcPct val="90000"/>
              </a:lnSpc>
              <a:spcBef>
                <a:spcPct val="20000"/>
              </a:spcBef>
            </a:pPr>
            <a:endParaRPr lang="en-US"/>
          </a:p>
        </p:txBody>
      </p:sp>
      <p:pic>
        <p:nvPicPr>
          <p:cNvPr id="454693" name="Picture 37"/>
          <p:cNvPicPr>
            <a:picLocks noChangeAspect="1" noChangeArrowheads="1"/>
          </p:cNvPicPr>
          <p:nvPr/>
        </p:nvPicPr>
        <p:blipFill>
          <a:blip r:embed="rId3"/>
          <a:srcRect/>
          <a:stretch>
            <a:fillRect/>
          </a:stretch>
        </p:blipFill>
        <p:spPr bwMode="auto">
          <a:xfrm>
            <a:off x="1360488" y="1806575"/>
            <a:ext cx="3224212" cy="1981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4691"/>
                                        </p:tgtEl>
                                        <p:attrNameLst>
                                          <p:attrName>style.visibility</p:attrName>
                                        </p:attrNameLst>
                                      </p:cBhvr>
                                      <p:to>
                                        <p:strVal val="visible"/>
                                      </p:to>
                                    </p:set>
                                    <p:animEffect transition="in" filter="wipe(left)">
                                      <p:cBhvr>
                                        <p:cTn id="7" dur="500"/>
                                        <p:tgtEl>
                                          <p:spTgt spid="4546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691"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title"/>
          </p:nvPr>
        </p:nvSpPr>
        <p:spPr/>
        <p:txBody>
          <a:bodyPr/>
          <a:lstStyle/>
          <a:p>
            <a:r>
              <a:rPr lang="en-US"/>
              <a:t>Packing for the Trip</a:t>
            </a:r>
          </a:p>
        </p:txBody>
      </p:sp>
      <p:sp>
        <p:nvSpPr>
          <p:cNvPr id="456707" name="Rectangle 3"/>
          <p:cNvSpPr>
            <a:spLocks noGrp="1" noChangeArrowheads="1"/>
          </p:cNvSpPr>
          <p:nvPr>
            <p:ph type="body" sz="half" idx="2"/>
          </p:nvPr>
        </p:nvSpPr>
        <p:spPr>
          <a:xfrm>
            <a:off x="4884738" y="1741488"/>
            <a:ext cx="4259262" cy="3413125"/>
          </a:xfrm>
        </p:spPr>
        <p:txBody>
          <a:bodyPr/>
          <a:lstStyle/>
          <a:p>
            <a:pPr marL="400050" indent="-400050">
              <a:buFontTx/>
              <a:buNone/>
            </a:pPr>
            <a:r>
              <a:rPr lang="en-US" sz="2400"/>
              <a:t>What should you pack?</a:t>
            </a:r>
          </a:p>
          <a:p>
            <a:pPr marL="400050" indent="-400050">
              <a:buClr>
                <a:schemeClr val="tx1"/>
              </a:buClr>
              <a:buFontTx/>
              <a:buAutoNum type="arabicParenR"/>
            </a:pPr>
            <a:r>
              <a:rPr lang="en-US" sz="2000"/>
              <a:t>Pack a military duffel bag and wear your uniform</a:t>
            </a:r>
          </a:p>
          <a:p>
            <a:pPr marL="400050" indent="-400050">
              <a:buClr>
                <a:schemeClr val="tx1"/>
              </a:buClr>
              <a:buFontTx/>
              <a:buAutoNum type="arabicParenR"/>
            </a:pPr>
            <a:r>
              <a:rPr lang="en-US" sz="2000">
                <a:cs typeface="Arial" charset="0"/>
              </a:rPr>
              <a:t>Use a standard civilian suitcase and wear plain clothing</a:t>
            </a:r>
          </a:p>
          <a:p>
            <a:pPr marL="400050" indent="-400050">
              <a:buClr>
                <a:schemeClr val="tx1"/>
              </a:buClr>
              <a:buFontTx/>
              <a:buAutoNum type="arabicParenR"/>
            </a:pPr>
            <a:r>
              <a:rPr lang="en-US" sz="2000">
                <a:cs typeface="Arial" charset="0"/>
              </a:rPr>
              <a:t>Use an oversized suitcase with a </a:t>
            </a:r>
            <a:r>
              <a:rPr lang="en-US" sz="2000">
                <a:latin typeface="Times New Roman"/>
                <a:cs typeface="Arial" charset="0"/>
              </a:rPr>
              <a:t>“</a:t>
            </a:r>
            <a:r>
              <a:rPr lang="en-US" sz="2000">
                <a:cs typeface="Arial" charset="0"/>
              </a:rPr>
              <a:t>U.S. Government</a:t>
            </a:r>
            <a:r>
              <a:rPr lang="en-US" sz="2000">
                <a:latin typeface="Times New Roman"/>
                <a:cs typeface="Arial" charset="0"/>
              </a:rPr>
              <a:t>”</a:t>
            </a:r>
            <a:r>
              <a:rPr lang="en-US" sz="2000">
                <a:cs typeface="Arial" charset="0"/>
              </a:rPr>
              <a:t> label and wear your uniform</a:t>
            </a:r>
            <a:endParaRPr lang="en-US" sz="2000"/>
          </a:p>
        </p:txBody>
      </p:sp>
      <p:pic>
        <p:nvPicPr>
          <p:cNvPr id="456708" name="Picture 4" descr="What to pack"/>
          <p:cNvPicPr>
            <a:picLocks noChangeArrowheads="1"/>
          </p:cNvPicPr>
          <p:nvPr>
            <p:ph type="clipArt" sz="half" idx="1"/>
          </p:nvPr>
        </p:nvPicPr>
        <p:blipFill>
          <a:blip r:embed="rId3"/>
          <a:srcRect/>
          <a:stretch>
            <a:fillRect/>
          </a:stretch>
        </p:blipFill>
        <p:spPr>
          <a:xfrm>
            <a:off x="1349375" y="1817688"/>
            <a:ext cx="3390900" cy="2276475"/>
          </a:xfrm>
          <a:noFill/>
          <a:ln/>
        </p:spPr>
      </p:pic>
      <p:sp>
        <p:nvSpPr>
          <p:cNvPr id="456709" name="Text Box 5"/>
          <p:cNvSpPr txBox="1">
            <a:spLocks noChangeArrowheads="1"/>
          </p:cNvSpPr>
          <p:nvPr/>
        </p:nvSpPr>
        <p:spPr bwMode="auto">
          <a:xfrm>
            <a:off x="1776413" y="4171950"/>
            <a:ext cx="2536825" cy="457200"/>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You are packing</a:t>
            </a:r>
          </a:p>
        </p:txBody>
      </p:sp>
      <p:sp>
        <p:nvSpPr>
          <p:cNvPr id="456710" name="Rectangle 6"/>
          <p:cNvSpPr>
            <a:spLocks noChangeArrowheads="1"/>
          </p:cNvSpPr>
          <p:nvPr/>
        </p:nvSpPr>
        <p:spPr bwMode="auto">
          <a:xfrm>
            <a:off x="4884738" y="2884488"/>
            <a:ext cx="4183062" cy="973137"/>
          </a:xfrm>
          <a:prstGeom prst="rect">
            <a:avLst/>
          </a:prstGeom>
          <a:noFill/>
          <a:ln w="38100">
            <a:solidFill>
              <a:srgbClr val="990099"/>
            </a:solidFill>
            <a:miter lim="800000"/>
            <a:headEnd/>
            <a:tailEnd/>
          </a:ln>
          <a:effectLst/>
        </p:spPr>
        <p:txBody>
          <a:bodyPr wrap="none" anchor="ctr"/>
          <a:lstStyle/>
          <a:p>
            <a:endParaRPr lang="en-US"/>
          </a:p>
        </p:txBody>
      </p:sp>
      <p:sp>
        <p:nvSpPr>
          <p:cNvPr id="456711"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56712" name="Group 8"/>
          <p:cNvGrpSpPr>
            <a:grpSpLocks noChangeAspect="1"/>
          </p:cNvGrpSpPr>
          <p:nvPr/>
        </p:nvGrpSpPr>
        <p:grpSpPr bwMode="auto">
          <a:xfrm>
            <a:off x="293688" y="2424113"/>
            <a:ext cx="877887" cy="754062"/>
            <a:chOff x="1146" y="1009"/>
            <a:chExt cx="1008" cy="864"/>
          </a:xfrm>
        </p:grpSpPr>
        <p:sp>
          <p:nvSpPr>
            <p:cNvPr id="456713" name="Freeform 9"/>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456714" name="Freeform 10"/>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456715" name="Rectangle 11"/>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456716" name="Freeform 12"/>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456717" name="Freeform 13"/>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456718" name="Freeform 14"/>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456719" name="Freeform 15"/>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456720" name="Freeform 16"/>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nvGrpSpPr>
          <p:cNvPr id="456721" name="Group 17"/>
          <p:cNvGrpSpPr>
            <a:grpSpLocks noChangeAspect="1"/>
          </p:cNvGrpSpPr>
          <p:nvPr/>
        </p:nvGrpSpPr>
        <p:grpSpPr bwMode="auto">
          <a:xfrm>
            <a:off x="293688" y="1670050"/>
            <a:ext cx="877887" cy="754063"/>
            <a:chOff x="432" y="1272"/>
            <a:chExt cx="1008" cy="864"/>
          </a:xfrm>
        </p:grpSpPr>
        <p:sp>
          <p:nvSpPr>
            <p:cNvPr id="456722" name="Freeform 18"/>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456723" name="Freeform 19"/>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456724" name="Rectangle 20"/>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456725" name="Freeform 21"/>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456726" name="Freeform 22"/>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56727" name="Freeform 23"/>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456728" name="Freeform 24"/>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56729" name="Freeform 25"/>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6710"/>
                                        </p:tgtEl>
                                        <p:attrNameLst>
                                          <p:attrName>style.visibility</p:attrName>
                                        </p:attrNameLst>
                                      </p:cBhvr>
                                      <p:to>
                                        <p:strVal val="visible"/>
                                      </p:to>
                                    </p:set>
                                    <p:animEffect transition="in" filter="wipe(left)">
                                      <p:cBhvr>
                                        <p:cTn id="7" dur="500"/>
                                        <p:tgtEl>
                                          <p:spTgt spid="456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1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6338"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526339" name="Rectangle 3"/>
          <p:cNvSpPr>
            <a:spLocks noGrp="1" noChangeArrowheads="1"/>
          </p:cNvSpPr>
          <p:nvPr>
            <p:ph type="title"/>
          </p:nvPr>
        </p:nvSpPr>
        <p:spPr/>
        <p:txBody>
          <a:bodyPr/>
          <a:lstStyle/>
          <a:p>
            <a:r>
              <a:rPr lang="en-US"/>
              <a:t>Chairman, JCS</a:t>
            </a:r>
            <a:br>
              <a:rPr lang="en-US"/>
            </a:br>
            <a:r>
              <a:rPr lang="en-US"/>
              <a:t>Guidance</a:t>
            </a:r>
          </a:p>
        </p:txBody>
      </p:sp>
      <p:sp>
        <p:nvSpPr>
          <p:cNvPr id="526340" name="Rectangle 4"/>
          <p:cNvSpPr>
            <a:spLocks noGrp="1" noChangeArrowheads="1"/>
          </p:cNvSpPr>
          <p:nvPr>
            <p:ph type="body" sz="half" idx="2"/>
          </p:nvPr>
        </p:nvSpPr>
        <p:spPr>
          <a:xfrm>
            <a:off x="4881563" y="2051050"/>
            <a:ext cx="4262437" cy="4197350"/>
          </a:xfrm>
        </p:spPr>
        <p:txBody>
          <a:bodyPr/>
          <a:lstStyle/>
          <a:p>
            <a:pPr>
              <a:lnSpc>
                <a:spcPct val="85000"/>
              </a:lnSpc>
              <a:spcBef>
                <a:spcPct val="25000"/>
              </a:spcBef>
              <a:buClr>
                <a:schemeClr val="tx1"/>
              </a:buClr>
            </a:pPr>
            <a:r>
              <a:rPr lang="en-US" sz="2000"/>
              <a:t>Terrorists are indiscriminate</a:t>
            </a:r>
          </a:p>
          <a:p>
            <a:pPr lvl="1" eaLnBrk="0" hangingPunct="0">
              <a:lnSpc>
                <a:spcPct val="85000"/>
              </a:lnSpc>
              <a:buClr>
                <a:schemeClr val="tx1"/>
              </a:buClr>
            </a:pPr>
            <a:r>
              <a:rPr lang="en-US" sz="1800">
                <a:cs typeface="Arial" charset="0"/>
              </a:rPr>
              <a:t>Innocent people </a:t>
            </a:r>
            <a:r>
              <a:rPr lang="en-US" sz="1800"/>
              <a:t>are targeted</a:t>
            </a:r>
          </a:p>
          <a:p>
            <a:pPr lvl="1" eaLnBrk="0" hangingPunct="0">
              <a:lnSpc>
                <a:spcPct val="85000"/>
              </a:lnSpc>
              <a:buClr>
                <a:schemeClr val="tx1"/>
              </a:buClr>
            </a:pPr>
            <a:r>
              <a:rPr lang="en-US" sz="1800">
                <a:cs typeface="Arial" charset="0"/>
              </a:rPr>
              <a:t>Our number one priority … </a:t>
            </a:r>
            <a:br>
              <a:rPr lang="en-US" sz="1800">
                <a:cs typeface="Arial" charset="0"/>
              </a:rPr>
            </a:br>
            <a:r>
              <a:rPr lang="en-US" sz="1800">
                <a:cs typeface="Arial" charset="0"/>
              </a:rPr>
              <a:t>win Global War On Terrorism</a:t>
            </a:r>
            <a:r>
              <a:rPr lang="en-US" sz="1800"/>
              <a:t> </a:t>
            </a:r>
          </a:p>
          <a:p>
            <a:pPr eaLnBrk="0" hangingPunct="0">
              <a:lnSpc>
                <a:spcPct val="85000"/>
              </a:lnSpc>
              <a:spcBef>
                <a:spcPct val="25000"/>
              </a:spcBef>
              <a:buClr>
                <a:schemeClr val="tx1"/>
              </a:buClr>
            </a:pPr>
            <a:r>
              <a:rPr lang="en-US" sz="2000"/>
              <a:t>Your role ... your own safety</a:t>
            </a:r>
          </a:p>
          <a:p>
            <a:pPr lvl="1">
              <a:lnSpc>
                <a:spcPct val="85000"/>
              </a:lnSpc>
              <a:buClr>
                <a:schemeClr val="tx1"/>
              </a:buClr>
            </a:pPr>
            <a:r>
              <a:rPr lang="en-US" sz="1800"/>
              <a:t>Be alert to the threat</a:t>
            </a:r>
          </a:p>
          <a:p>
            <a:pPr lvl="1">
              <a:lnSpc>
                <a:spcPct val="85000"/>
              </a:lnSpc>
              <a:buClr>
                <a:schemeClr val="tx1"/>
              </a:buClr>
            </a:pPr>
            <a:r>
              <a:rPr lang="en-US" sz="1800"/>
              <a:t>Be aware of your surroundings</a:t>
            </a:r>
          </a:p>
          <a:p>
            <a:pPr lvl="1">
              <a:lnSpc>
                <a:spcPct val="85000"/>
              </a:lnSpc>
              <a:buClr>
                <a:schemeClr val="tx1"/>
              </a:buClr>
            </a:pPr>
            <a:r>
              <a:rPr lang="en-US" sz="1800"/>
              <a:t>Report suspicious activity</a:t>
            </a:r>
          </a:p>
          <a:p>
            <a:pPr lvl="1">
              <a:lnSpc>
                <a:spcPct val="85000"/>
              </a:lnSpc>
              <a:buClr>
                <a:schemeClr val="tx1"/>
              </a:buClr>
            </a:pPr>
            <a:r>
              <a:rPr lang="en-US" sz="1800"/>
              <a:t>Make security your norm</a:t>
            </a:r>
          </a:p>
          <a:p>
            <a:pPr lvl="1">
              <a:lnSpc>
                <a:spcPct val="85000"/>
              </a:lnSpc>
              <a:buClr>
                <a:schemeClr val="tx1"/>
              </a:buClr>
            </a:pPr>
            <a:r>
              <a:rPr lang="en-US" sz="1800"/>
              <a:t>Avoid predictable routines</a:t>
            </a:r>
          </a:p>
          <a:p>
            <a:pPr lvl="1">
              <a:lnSpc>
                <a:spcPct val="85000"/>
              </a:lnSpc>
              <a:buClr>
                <a:schemeClr val="tx1"/>
              </a:buClr>
            </a:pPr>
            <a:r>
              <a:rPr lang="en-US" sz="1800"/>
              <a:t>Don’t be a target</a:t>
            </a:r>
          </a:p>
          <a:p>
            <a:pPr>
              <a:lnSpc>
                <a:spcPct val="85000"/>
              </a:lnSpc>
              <a:spcBef>
                <a:spcPct val="25000"/>
              </a:spcBef>
              <a:buClr>
                <a:schemeClr val="tx1"/>
              </a:buClr>
            </a:pPr>
            <a:r>
              <a:rPr lang="en-US" sz="2000"/>
              <a:t>Together we will take the fight to the terrorists</a:t>
            </a:r>
          </a:p>
        </p:txBody>
      </p:sp>
      <p:sp>
        <p:nvSpPr>
          <p:cNvPr id="526341" name="Text Box 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pic>
        <p:nvPicPr>
          <p:cNvPr id="526342" name="myers_intro_hi.mpeg">
            <a:hlinkClick r:id="" action="ppaction://media"/>
          </p:cNvPr>
          <p:cNvPicPr>
            <a:picLocks noRot="1" noChangeAspect="1" noChangeArrowheads="1"/>
          </p:cNvPicPr>
          <p:nvPr>
            <a:videoFile r:link="rId1"/>
          </p:nvPr>
        </p:nvPicPr>
        <p:blipFill>
          <a:blip r:embed="rId4"/>
          <a:srcRect/>
          <a:stretch>
            <a:fillRect/>
          </a:stretch>
        </p:blipFill>
        <p:spPr bwMode="auto">
          <a:xfrm>
            <a:off x="325438" y="2349500"/>
            <a:ext cx="4398962" cy="2798763"/>
          </a:xfrm>
          <a:prstGeom prst="rect">
            <a:avLst/>
          </a:prstGeom>
          <a:noFill/>
        </p:spPr>
      </p:pic>
      <p:pic>
        <p:nvPicPr>
          <p:cNvPr id="526343" name="Picture 7" descr="GEN Myers"/>
          <p:cNvPicPr>
            <a:picLocks noChangeAspect="1" noChangeArrowheads="1"/>
          </p:cNvPicPr>
          <p:nvPr/>
        </p:nvPicPr>
        <p:blipFill>
          <a:blip r:embed="rId5"/>
          <a:srcRect/>
          <a:stretch>
            <a:fillRect/>
          </a:stretch>
        </p:blipFill>
        <p:spPr bwMode="auto">
          <a:xfrm>
            <a:off x="314325" y="2311400"/>
            <a:ext cx="4427538" cy="2847975"/>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26340"/>
                                        </p:tgtEl>
                                        <p:attrNameLst>
                                          <p:attrName>style.visibility</p:attrName>
                                        </p:attrNameLst>
                                      </p:cBhvr>
                                      <p:to>
                                        <p:strVal val="visible"/>
                                      </p:to>
                                    </p:set>
                                    <p:animEffect transition="in" filter="wipe(up)">
                                      <p:cBhvr>
                                        <p:cTn id="7" dur="500"/>
                                        <p:tgtEl>
                                          <p:spTgt spid="526340"/>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97126" fill="hold"/>
                                        <p:tgtEl>
                                          <p:spTgt spid="52634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endCondLst>
                    <p:cond evt="onNext" delay="0">
                      <p:tgtEl>
                        <p:sldTgt/>
                      </p:tgtEl>
                    </p:cond>
                    <p:cond evt="onPrev" delay="0">
                      <p:tgtEl>
                        <p:sldTgt/>
                      </p:tgtEl>
                    </p:cond>
                  </p:endCondLst>
                </p:cTn>
                <p:tgtEl>
                  <p:spTgt spid="526342"/>
                </p:tgtEl>
              </p:cMediaNode>
            </p:video>
            <p:seq concurrent="1" nextAc="seek">
              <p:cTn id="12" restart="whenNotActive" fill="hold" evtFilter="cancelBubble" nodeType="interactiveSeq">
                <p:stCondLst>
                  <p:cond evt="onClick" delay="0">
                    <p:tgtEl>
                      <p:spTgt spid="52634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26342"/>
                                        </p:tgtEl>
                                      </p:cBhvr>
                                    </p:cmd>
                                  </p:childTnLst>
                                </p:cTn>
                              </p:par>
                            </p:childTnLst>
                          </p:cTn>
                        </p:par>
                      </p:childTnLst>
                    </p:cTn>
                  </p:par>
                </p:childTnLst>
              </p:cTn>
              <p:nextCondLst>
                <p:cond evt="onClick" delay="0">
                  <p:tgtEl>
                    <p:spTgt spid="526342"/>
                  </p:tgtEl>
                </p:cond>
              </p:nextCondLst>
            </p:seq>
          </p:childTnLst>
        </p:cTn>
      </p:par>
    </p:tnLst>
    <p:bldLst>
      <p:bldP spid="526340"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r>
              <a:rPr lang="en-US"/>
              <a:t>Moving Through the Airport</a:t>
            </a:r>
          </a:p>
        </p:txBody>
      </p:sp>
      <p:sp>
        <p:nvSpPr>
          <p:cNvPr id="262147" name="Rectangle 3"/>
          <p:cNvSpPr>
            <a:spLocks noGrp="1" noChangeArrowheads="1"/>
          </p:cNvSpPr>
          <p:nvPr>
            <p:ph type="body" sz="half" idx="2"/>
          </p:nvPr>
        </p:nvSpPr>
        <p:spPr>
          <a:xfrm>
            <a:off x="4884738" y="1741488"/>
            <a:ext cx="4259262" cy="4468812"/>
          </a:xfrm>
        </p:spPr>
        <p:txBody>
          <a:bodyPr/>
          <a:lstStyle/>
          <a:p>
            <a:pPr marL="457200" indent="-457200">
              <a:buFontTx/>
              <a:buNone/>
            </a:pPr>
            <a:r>
              <a:rPr lang="en-US" sz="2400"/>
              <a:t>What should you do?</a:t>
            </a:r>
          </a:p>
          <a:p>
            <a:pPr marL="457200" indent="-457200">
              <a:buClr>
                <a:schemeClr val="tx1"/>
              </a:buClr>
              <a:buFontTx/>
              <a:buAutoNum type="arabicParenR"/>
            </a:pPr>
            <a:r>
              <a:rPr lang="en-US" sz="2000">
                <a:cs typeface="Arial" charset="0"/>
              </a:rPr>
              <a:t>Phone ahead to headquarters in Riyadh to let them know when you will be arriving</a:t>
            </a:r>
            <a:endParaRPr lang="en-US" sz="2000"/>
          </a:p>
          <a:p>
            <a:pPr marL="457200" indent="-457200">
              <a:buClr>
                <a:schemeClr val="tx1"/>
              </a:buClr>
              <a:buFontTx/>
              <a:buAutoNum type="arabicParenR"/>
            </a:pPr>
            <a:r>
              <a:rPr lang="en-US" sz="2000">
                <a:cs typeface="Arial" charset="0"/>
              </a:rPr>
              <a:t>Go straight to the gate where your transfer plane will be leaving and stay at the gate </a:t>
            </a:r>
            <a:endParaRPr lang="en-US" sz="2000"/>
          </a:p>
          <a:p>
            <a:pPr marL="457200" indent="-457200">
              <a:buClr>
                <a:schemeClr val="tx1"/>
              </a:buClr>
              <a:buFontTx/>
              <a:buAutoNum type="arabicParenR"/>
            </a:pPr>
            <a:r>
              <a:rPr lang="en-US" sz="2000">
                <a:cs typeface="Arial" charset="0"/>
              </a:rPr>
              <a:t>Find a remote area of the airport terminal with few people to avoid areas that would likely be targeted</a:t>
            </a:r>
          </a:p>
        </p:txBody>
      </p:sp>
      <p:sp>
        <p:nvSpPr>
          <p:cNvPr id="262148" name="Text Box 4"/>
          <p:cNvSpPr txBox="1">
            <a:spLocks noChangeArrowheads="1"/>
          </p:cNvSpPr>
          <p:nvPr/>
        </p:nvSpPr>
        <p:spPr bwMode="auto">
          <a:xfrm>
            <a:off x="1385888" y="4038600"/>
            <a:ext cx="3382962" cy="1920875"/>
          </a:xfrm>
          <a:prstGeom prst="rect">
            <a:avLst/>
          </a:prstGeom>
          <a:noFill/>
          <a:ln w="9525">
            <a:noFill/>
            <a:miter lim="800000"/>
            <a:headEnd/>
            <a:tailEnd/>
          </a:ln>
          <a:effectLst/>
        </p:spPr>
        <p:txBody>
          <a:bodyPr>
            <a:spAutoFit/>
          </a:bodyPr>
          <a:lstStyle/>
          <a:p>
            <a:pPr algn="ctr"/>
            <a:r>
              <a:rPr lang="en-US" sz="2000" b="1" i="1">
                <a:latin typeface="Arial" charset="0"/>
              </a:rPr>
              <a:t>In between legs of</a:t>
            </a:r>
            <a:br>
              <a:rPr lang="en-US" sz="2000" b="1" i="1">
                <a:latin typeface="Arial" charset="0"/>
              </a:rPr>
            </a:br>
            <a:r>
              <a:rPr lang="en-US" sz="2000" b="1" i="1">
                <a:latin typeface="Arial" charset="0"/>
              </a:rPr>
              <a:t>your trip, you have</a:t>
            </a:r>
            <a:br>
              <a:rPr lang="en-US" sz="2000" b="1" i="1">
                <a:latin typeface="Arial" charset="0"/>
              </a:rPr>
            </a:br>
            <a:r>
              <a:rPr lang="en-US" sz="2000" b="1" i="1">
                <a:latin typeface="Arial" charset="0"/>
              </a:rPr>
              <a:t>a two-hour layover – </a:t>
            </a:r>
          </a:p>
          <a:p>
            <a:pPr algn="ctr"/>
            <a:r>
              <a:rPr lang="en-US" sz="2000" b="1" i="1">
                <a:latin typeface="Arial" charset="0"/>
              </a:rPr>
              <a:t>you know that you</a:t>
            </a:r>
          </a:p>
          <a:p>
            <a:pPr algn="ctr"/>
            <a:r>
              <a:rPr lang="en-US" sz="2000" b="1" i="1">
                <a:latin typeface="Arial" charset="0"/>
              </a:rPr>
              <a:t>remain in the secured</a:t>
            </a:r>
          </a:p>
          <a:p>
            <a:pPr algn="ctr"/>
            <a:r>
              <a:rPr lang="en-US" sz="2000" b="1" i="1">
                <a:latin typeface="Arial" charset="0"/>
              </a:rPr>
              <a:t>section of the airport</a:t>
            </a:r>
          </a:p>
        </p:txBody>
      </p:sp>
      <p:pic>
        <p:nvPicPr>
          <p:cNvPr id="262161" name="Picture 17" descr="Layover"/>
          <p:cNvPicPr>
            <a:picLocks noChangeAspect="1" noChangeArrowheads="1"/>
          </p:cNvPicPr>
          <p:nvPr>
            <p:ph type="clipArt" sz="half" idx="1"/>
          </p:nvPr>
        </p:nvPicPr>
        <p:blipFill>
          <a:blip r:embed="rId3"/>
          <a:srcRect/>
          <a:stretch>
            <a:fillRect/>
          </a:stretch>
        </p:blipFill>
        <p:spPr>
          <a:xfrm>
            <a:off x="1477963" y="1724025"/>
            <a:ext cx="3198812" cy="2181225"/>
          </a:xfrm>
          <a:noFill/>
          <a:ln/>
        </p:spPr>
      </p:pic>
      <p:sp>
        <p:nvSpPr>
          <p:cNvPr id="262162" name="Rectangle 18"/>
          <p:cNvSpPr>
            <a:spLocks noChangeArrowheads="1"/>
          </p:cNvSpPr>
          <p:nvPr/>
        </p:nvSpPr>
        <p:spPr bwMode="auto">
          <a:xfrm>
            <a:off x="4884738" y="3182938"/>
            <a:ext cx="4183062" cy="989012"/>
          </a:xfrm>
          <a:prstGeom prst="rect">
            <a:avLst/>
          </a:prstGeom>
          <a:noFill/>
          <a:ln w="38100">
            <a:solidFill>
              <a:srgbClr val="990099"/>
            </a:solidFill>
            <a:miter lim="800000"/>
            <a:headEnd/>
            <a:tailEnd/>
          </a:ln>
          <a:effectLst/>
        </p:spPr>
        <p:txBody>
          <a:bodyPr wrap="none" anchor="ctr"/>
          <a:lstStyle/>
          <a:p>
            <a:endParaRPr lang="en-US"/>
          </a:p>
        </p:txBody>
      </p:sp>
      <p:sp>
        <p:nvSpPr>
          <p:cNvPr id="262163" name="Text Box 19"/>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62244" name="Group 100"/>
          <p:cNvGrpSpPr>
            <a:grpSpLocks noChangeAspect="1"/>
          </p:cNvGrpSpPr>
          <p:nvPr/>
        </p:nvGrpSpPr>
        <p:grpSpPr bwMode="auto">
          <a:xfrm>
            <a:off x="293688" y="3932238"/>
            <a:ext cx="877887" cy="754062"/>
            <a:chOff x="186" y="2131"/>
            <a:chExt cx="1008" cy="863"/>
          </a:xfrm>
        </p:grpSpPr>
        <p:sp>
          <p:nvSpPr>
            <p:cNvPr id="262245" name="Freeform 101"/>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262246" name="Freeform 102"/>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262247" name="Rectangle 103"/>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262248" name="Freeform 104"/>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262249" name="Freeform 105"/>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262250" name="Freeform 106"/>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262251" name="Freeform 107"/>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262252" name="Freeform 108"/>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262253" name="Freeform 109"/>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262254" name="Freeform 110"/>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262255" name="Group 111"/>
          <p:cNvGrpSpPr>
            <a:grpSpLocks noChangeAspect="1"/>
          </p:cNvGrpSpPr>
          <p:nvPr/>
        </p:nvGrpSpPr>
        <p:grpSpPr bwMode="auto">
          <a:xfrm>
            <a:off x="293688" y="3178175"/>
            <a:ext cx="877887" cy="754063"/>
            <a:chOff x="1134" y="1590"/>
            <a:chExt cx="1008" cy="863"/>
          </a:xfrm>
        </p:grpSpPr>
        <p:sp>
          <p:nvSpPr>
            <p:cNvPr id="262256" name="Freeform 112"/>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262257" name="Freeform 113"/>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262258" name="Rectangle 114"/>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262259" name="Freeform 115"/>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262260" name="Freeform 116"/>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262261" name="Freeform 117"/>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262262" name="Freeform 118"/>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262263" name="Freeform 119"/>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262264" name="Freeform 120"/>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262274" name="Group 130"/>
          <p:cNvGrpSpPr>
            <a:grpSpLocks noChangeAspect="1"/>
          </p:cNvGrpSpPr>
          <p:nvPr/>
        </p:nvGrpSpPr>
        <p:grpSpPr bwMode="auto">
          <a:xfrm>
            <a:off x="293688" y="1670050"/>
            <a:ext cx="877887" cy="754063"/>
            <a:chOff x="432" y="1272"/>
            <a:chExt cx="1008" cy="864"/>
          </a:xfrm>
        </p:grpSpPr>
        <p:sp>
          <p:nvSpPr>
            <p:cNvPr id="262275" name="Freeform 131"/>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262276" name="Freeform 132"/>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262277" name="Rectangle 133"/>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262278" name="Freeform 134"/>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262279" name="Freeform 135"/>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62280" name="Freeform 136"/>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262281" name="Freeform 137"/>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62282" name="Freeform 138"/>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2162"/>
                                        </p:tgtEl>
                                        <p:attrNameLst>
                                          <p:attrName>style.visibility</p:attrName>
                                        </p:attrNameLst>
                                      </p:cBhvr>
                                      <p:to>
                                        <p:strVal val="visible"/>
                                      </p:to>
                                    </p:set>
                                    <p:animEffect transition="in" filter="wipe(left)">
                                      <p:cBhvr>
                                        <p:cTn id="7" dur="500"/>
                                        <p:tgtEl>
                                          <p:spTgt spid="262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6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p:txBody>
          <a:bodyPr/>
          <a:lstStyle/>
          <a:p>
            <a:r>
              <a:rPr lang="en-US"/>
              <a:t>Airplane Hijacking</a:t>
            </a:r>
          </a:p>
        </p:txBody>
      </p:sp>
      <p:sp>
        <p:nvSpPr>
          <p:cNvPr id="458755" name="Rectangle 3"/>
          <p:cNvSpPr>
            <a:spLocks noGrp="1" noChangeArrowheads="1"/>
          </p:cNvSpPr>
          <p:nvPr>
            <p:ph type="body" sz="half" idx="2"/>
          </p:nvPr>
        </p:nvSpPr>
        <p:spPr>
          <a:xfrm>
            <a:off x="4843463" y="1724025"/>
            <a:ext cx="3932237" cy="4495800"/>
          </a:xfrm>
        </p:spPr>
        <p:txBody>
          <a:bodyPr/>
          <a:lstStyle/>
          <a:p>
            <a:pPr marL="457200" indent="-457200">
              <a:buFontTx/>
              <a:buNone/>
            </a:pPr>
            <a:r>
              <a:rPr lang="en-US"/>
              <a:t>Ideas for immediate response</a:t>
            </a:r>
          </a:p>
          <a:p>
            <a:pPr marL="457200" indent="-457200">
              <a:buClr>
                <a:schemeClr val="tx1"/>
              </a:buClr>
            </a:pPr>
            <a:r>
              <a:rPr lang="en-US" sz="2400">
                <a:cs typeface="Arial" charset="0"/>
              </a:rPr>
              <a:t>Be alert, remain calm</a:t>
            </a:r>
          </a:p>
          <a:p>
            <a:pPr marL="457200" indent="-457200">
              <a:buClr>
                <a:schemeClr val="tx1"/>
              </a:buClr>
            </a:pPr>
            <a:r>
              <a:rPr lang="en-US" sz="2400">
                <a:cs typeface="Arial" charset="0"/>
              </a:rPr>
              <a:t>Hide your military ID</a:t>
            </a:r>
            <a:endParaRPr lang="en-US" sz="2400"/>
          </a:p>
          <a:p>
            <a:pPr marL="457200" indent="-457200">
              <a:buClr>
                <a:schemeClr val="tx1"/>
              </a:buClr>
            </a:pPr>
            <a:r>
              <a:rPr lang="en-US" sz="2400">
                <a:cs typeface="Arial" charset="0"/>
              </a:rPr>
              <a:t>Encourage others to remain calm</a:t>
            </a:r>
          </a:p>
          <a:p>
            <a:pPr marL="457200" indent="-457200">
              <a:buClr>
                <a:schemeClr val="tx1"/>
              </a:buClr>
            </a:pPr>
            <a:r>
              <a:rPr lang="en-US" sz="2400">
                <a:cs typeface="Arial" charset="0"/>
              </a:rPr>
              <a:t>Try to understand the developing situation</a:t>
            </a:r>
            <a:endParaRPr lang="en-US" sz="2400"/>
          </a:p>
        </p:txBody>
      </p:sp>
      <p:sp>
        <p:nvSpPr>
          <p:cNvPr id="458756" name="Text Box 4"/>
          <p:cNvSpPr txBox="1">
            <a:spLocks noChangeArrowheads="1"/>
          </p:cNvSpPr>
          <p:nvPr/>
        </p:nvSpPr>
        <p:spPr bwMode="auto">
          <a:xfrm>
            <a:off x="1447800" y="4219575"/>
            <a:ext cx="3009900" cy="822325"/>
          </a:xfrm>
          <a:prstGeom prst="rect">
            <a:avLst/>
          </a:prstGeom>
          <a:noFill/>
          <a:ln w="9525">
            <a:noFill/>
            <a:miter lim="800000"/>
            <a:headEnd/>
            <a:tailEnd/>
          </a:ln>
          <a:effectLst/>
        </p:spPr>
        <p:txBody>
          <a:bodyPr wrap="none">
            <a:spAutoFit/>
          </a:bodyPr>
          <a:lstStyle/>
          <a:p>
            <a:pPr algn="ctr"/>
            <a:r>
              <a:rPr lang="en-US" b="1" i="1">
                <a:latin typeface="Arial" charset="0"/>
              </a:rPr>
              <a:t>The plane has been</a:t>
            </a:r>
          </a:p>
          <a:p>
            <a:pPr algn="ctr"/>
            <a:r>
              <a:rPr lang="en-US" b="1" i="1">
                <a:latin typeface="Arial" charset="0"/>
              </a:rPr>
              <a:t>skyjacked </a:t>
            </a:r>
          </a:p>
        </p:txBody>
      </p:sp>
      <p:sp>
        <p:nvSpPr>
          <p:cNvPr id="458757" name="Text Box 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58758" name="Group 6"/>
          <p:cNvGrpSpPr>
            <a:grpSpLocks noChangeAspect="1"/>
          </p:cNvGrpSpPr>
          <p:nvPr/>
        </p:nvGrpSpPr>
        <p:grpSpPr bwMode="auto">
          <a:xfrm>
            <a:off x="293688" y="3178175"/>
            <a:ext cx="877887" cy="754063"/>
            <a:chOff x="1134" y="1590"/>
            <a:chExt cx="1008" cy="863"/>
          </a:xfrm>
        </p:grpSpPr>
        <p:sp>
          <p:nvSpPr>
            <p:cNvPr id="458759" name="Freeform 7"/>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58760" name="Freeform 8"/>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58761" name="Rectangle 9"/>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58762" name="Freeform 10"/>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58763" name="Freeform 11"/>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58764" name="Freeform 12"/>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58765" name="Freeform 13"/>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58766" name="Freeform 14"/>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58767" name="Freeform 15"/>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458768" name="Group 16"/>
          <p:cNvGrpSpPr>
            <a:grpSpLocks noChangeAspect="1"/>
          </p:cNvGrpSpPr>
          <p:nvPr/>
        </p:nvGrpSpPr>
        <p:grpSpPr bwMode="auto">
          <a:xfrm>
            <a:off x="293688" y="1670050"/>
            <a:ext cx="877887" cy="754063"/>
            <a:chOff x="432" y="1272"/>
            <a:chExt cx="1008" cy="864"/>
          </a:xfrm>
        </p:grpSpPr>
        <p:sp>
          <p:nvSpPr>
            <p:cNvPr id="458769" name="Freeform 17"/>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458770" name="Freeform 18"/>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458771" name="Rectangle 19"/>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458772" name="Freeform 20"/>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458773" name="Freeform 21"/>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58774" name="Freeform 22"/>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458775" name="Freeform 23"/>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58776" name="Freeform 24"/>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pic>
        <p:nvPicPr>
          <p:cNvPr id="458777" name="Picture 25" descr="Terrorist_dark_glasses"/>
          <p:cNvPicPr>
            <a:picLocks noChangeAspect="1" noChangeArrowheads="1"/>
          </p:cNvPicPr>
          <p:nvPr/>
        </p:nvPicPr>
        <p:blipFill>
          <a:blip r:embed="rId3"/>
          <a:srcRect/>
          <a:stretch>
            <a:fillRect/>
          </a:stretch>
        </p:blipFill>
        <p:spPr bwMode="auto">
          <a:xfrm>
            <a:off x="1471613" y="1722438"/>
            <a:ext cx="2886075" cy="248285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60803" name="Rectangle 3"/>
          <p:cNvSpPr>
            <a:spLocks noGrp="1" noChangeArrowheads="1"/>
          </p:cNvSpPr>
          <p:nvPr>
            <p:ph type="title"/>
          </p:nvPr>
        </p:nvSpPr>
        <p:spPr/>
        <p:txBody>
          <a:bodyPr/>
          <a:lstStyle/>
          <a:p>
            <a:r>
              <a:rPr lang="en-US"/>
              <a:t>Airplane Hijackings</a:t>
            </a:r>
            <a:br>
              <a:rPr lang="en-US"/>
            </a:br>
            <a:r>
              <a:rPr lang="en-US"/>
              <a:t>Things to Consider</a:t>
            </a:r>
          </a:p>
        </p:txBody>
      </p:sp>
      <p:grpSp>
        <p:nvGrpSpPr>
          <p:cNvPr id="460804" name="Group 4"/>
          <p:cNvGrpSpPr>
            <a:grpSpLocks/>
          </p:cNvGrpSpPr>
          <p:nvPr/>
        </p:nvGrpSpPr>
        <p:grpSpPr bwMode="auto">
          <a:xfrm>
            <a:off x="619125" y="5400675"/>
            <a:ext cx="8050213" cy="908050"/>
            <a:chOff x="390" y="3347"/>
            <a:chExt cx="5071" cy="572"/>
          </a:xfrm>
        </p:grpSpPr>
        <p:sp>
          <p:nvSpPr>
            <p:cNvPr id="460805" name="AutoShape 5"/>
            <p:cNvSpPr>
              <a:spLocks noChangeArrowheads="1"/>
            </p:cNvSpPr>
            <p:nvPr/>
          </p:nvSpPr>
          <p:spPr bwMode="auto">
            <a:xfrm>
              <a:off x="390" y="3347"/>
              <a:ext cx="5071" cy="572"/>
            </a:xfrm>
            <a:prstGeom prst="roundRect">
              <a:avLst>
                <a:gd name="adj" fmla="val 16667"/>
              </a:avLst>
            </a:prstGeom>
            <a:gradFill rotWithShape="0">
              <a:gsLst>
                <a:gs pos="0">
                  <a:schemeClr val="accent2"/>
                </a:gs>
                <a:gs pos="100000">
                  <a:srgbClr val="CC3300"/>
                </a:gs>
              </a:gsLst>
              <a:lin ang="0" scaled="1"/>
            </a:gradFill>
            <a:ln w="9525">
              <a:solidFill>
                <a:schemeClr val="tx1"/>
              </a:solidFill>
              <a:round/>
              <a:headEnd/>
              <a:tailEnd/>
            </a:ln>
            <a:effectLst/>
          </p:spPr>
          <p:txBody>
            <a:bodyPr wrap="none" anchor="ctr"/>
            <a:lstStyle/>
            <a:p>
              <a:endParaRPr lang="en-US"/>
            </a:p>
          </p:txBody>
        </p:sp>
        <p:sp>
          <p:nvSpPr>
            <p:cNvPr id="460806" name="AutoShape 6"/>
            <p:cNvSpPr>
              <a:spLocks noChangeArrowheads="1"/>
            </p:cNvSpPr>
            <p:nvPr/>
          </p:nvSpPr>
          <p:spPr bwMode="auto">
            <a:xfrm>
              <a:off x="390" y="3348"/>
              <a:ext cx="2287" cy="568"/>
            </a:xfrm>
            <a:prstGeom prst="roundRect">
              <a:avLst>
                <a:gd name="adj" fmla="val 16667"/>
              </a:avLst>
            </a:prstGeom>
            <a:noFill/>
            <a:ln w="9525">
              <a:noFill/>
              <a:round/>
              <a:headEnd/>
              <a:tailEnd/>
            </a:ln>
            <a:effectLst/>
          </p:spPr>
          <p:txBody>
            <a:bodyPr>
              <a:spAutoFit/>
            </a:bodyPr>
            <a:lstStyle/>
            <a:p>
              <a:pPr algn="ctr">
                <a:spcBef>
                  <a:spcPct val="50000"/>
                </a:spcBef>
              </a:pPr>
              <a:r>
                <a:rPr lang="en-US" b="1">
                  <a:solidFill>
                    <a:srgbClr val="FFFFCC"/>
                  </a:solidFill>
                  <a:latin typeface="Arial" charset="0"/>
                </a:rPr>
                <a:t>Remain Calm, </a:t>
              </a:r>
              <a:br>
                <a:rPr lang="en-US" b="1">
                  <a:solidFill>
                    <a:srgbClr val="FFFFCC"/>
                  </a:solidFill>
                  <a:latin typeface="Arial" charset="0"/>
                </a:rPr>
              </a:br>
              <a:r>
                <a:rPr lang="en-US" b="1">
                  <a:solidFill>
                    <a:srgbClr val="FFFFCC"/>
                  </a:solidFill>
                  <a:latin typeface="Arial" charset="0"/>
                </a:rPr>
                <a:t>Comply with Demands</a:t>
              </a:r>
            </a:p>
          </p:txBody>
        </p:sp>
        <p:sp>
          <p:nvSpPr>
            <p:cNvPr id="460807" name="AutoShape 7"/>
            <p:cNvSpPr>
              <a:spLocks noChangeArrowheads="1"/>
            </p:cNvSpPr>
            <p:nvPr/>
          </p:nvSpPr>
          <p:spPr bwMode="auto">
            <a:xfrm>
              <a:off x="3174" y="3348"/>
              <a:ext cx="2287" cy="568"/>
            </a:xfrm>
            <a:prstGeom prst="roundRect">
              <a:avLst>
                <a:gd name="adj" fmla="val 16667"/>
              </a:avLst>
            </a:prstGeom>
            <a:noFill/>
            <a:ln w="9525">
              <a:noFill/>
              <a:round/>
              <a:headEnd/>
              <a:tailEnd/>
            </a:ln>
            <a:effectLst/>
          </p:spPr>
          <p:txBody>
            <a:bodyPr>
              <a:spAutoFit/>
            </a:bodyPr>
            <a:lstStyle/>
            <a:p>
              <a:pPr algn="ctr">
                <a:spcBef>
                  <a:spcPct val="50000"/>
                </a:spcBef>
              </a:pPr>
              <a:r>
                <a:rPr lang="en-US" b="1">
                  <a:solidFill>
                    <a:srgbClr val="FFFFCC"/>
                  </a:solidFill>
                  <a:latin typeface="Arial" charset="0"/>
                </a:rPr>
                <a:t>Continuously Evaluate the Situation</a:t>
              </a:r>
            </a:p>
          </p:txBody>
        </p:sp>
      </p:grpSp>
      <p:sp>
        <p:nvSpPr>
          <p:cNvPr id="460808" name="Rectangle 8"/>
          <p:cNvSpPr>
            <a:spLocks noChangeArrowheads="1"/>
          </p:cNvSpPr>
          <p:nvPr/>
        </p:nvSpPr>
        <p:spPr bwMode="auto">
          <a:xfrm>
            <a:off x="6397625" y="1735138"/>
            <a:ext cx="2443163" cy="873125"/>
          </a:xfrm>
          <a:prstGeom prst="rect">
            <a:avLst/>
          </a:prstGeom>
          <a:gradFill rotWithShape="0">
            <a:gsLst>
              <a:gs pos="0">
                <a:srgbClr val="FFFF99"/>
              </a:gs>
              <a:gs pos="100000">
                <a:schemeClr val="bg1"/>
              </a:gs>
            </a:gsLst>
            <a:path path="shape">
              <a:fillToRect l="50000" t="50000" r="50000" b="50000"/>
            </a:path>
          </a:gradFill>
          <a:ln w="9525">
            <a:noFill/>
            <a:miter lim="800000"/>
            <a:headEnd/>
            <a:tailEnd/>
          </a:ln>
          <a:effectLst/>
        </p:spPr>
        <p:txBody>
          <a:bodyPr>
            <a:spAutoFit/>
          </a:bodyPr>
          <a:lstStyle/>
          <a:p>
            <a:pPr algn="ctr">
              <a:lnSpc>
                <a:spcPct val="95000"/>
              </a:lnSpc>
              <a:spcBef>
                <a:spcPct val="35000"/>
              </a:spcBef>
              <a:buClr>
                <a:srgbClr val="FF0000"/>
              </a:buClr>
            </a:pPr>
            <a:r>
              <a:rPr lang="en-US" sz="1800" b="1">
                <a:latin typeface="Arial" charset="0"/>
              </a:rPr>
              <a:t>Do hijackers closely monitor activities of passengers?</a:t>
            </a:r>
          </a:p>
        </p:txBody>
      </p:sp>
      <p:sp>
        <p:nvSpPr>
          <p:cNvPr id="460809" name="Rectangle 9"/>
          <p:cNvSpPr>
            <a:spLocks noChangeArrowheads="1"/>
          </p:cNvSpPr>
          <p:nvPr/>
        </p:nvSpPr>
        <p:spPr bwMode="auto">
          <a:xfrm>
            <a:off x="296863" y="1735138"/>
            <a:ext cx="2443162" cy="873125"/>
          </a:xfrm>
          <a:prstGeom prst="rect">
            <a:avLst/>
          </a:prstGeom>
          <a:gradFill rotWithShape="0">
            <a:gsLst>
              <a:gs pos="0">
                <a:srgbClr val="FFFF99"/>
              </a:gs>
              <a:gs pos="100000">
                <a:schemeClr val="bg1"/>
              </a:gs>
            </a:gsLst>
            <a:path path="shape">
              <a:fillToRect l="50000" t="50000" r="50000" b="50000"/>
            </a:path>
          </a:gradFill>
          <a:ln w="9525">
            <a:noFill/>
            <a:miter lim="800000"/>
            <a:headEnd/>
            <a:tailEnd/>
          </a:ln>
          <a:effectLst/>
        </p:spPr>
        <p:txBody>
          <a:bodyPr>
            <a:spAutoFit/>
          </a:bodyPr>
          <a:lstStyle/>
          <a:p>
            <a:pPr algn="ctr">
              <a:lnSpc>
                <a:spcPct val="95000"/>
              </a:lnSpc>
              <a:spcBef>
                <a:spcPct val="35000"/>
              </a:spcBef>
              <a:buClr>
                <a:srgbClr val="FF0000"/>
              </a:buClr>
            </a:pPr>
            <a:r>
              <a:rPr lang="en-US" sz="1800" b="1">
                <a:latin typeface="Arial" charset="0"/>
              </a:rPr>
              <a:t> Is a Federal Air Marshall on the aircraft?</a:t>
            </a:r>
          </a:p>
        </p:txBody>
      </p:sp>
      <p:sp>
        <p:nvSpPr>
          <p:cNvPr id="460810" name="Rectangle 10"/>
          <p:cNvSpPr>
            <a:spLocks noChangeArrowheads="1"/>
          </p:cNvSpPr>
          <p:nvPr/>
        </p:nvSpPr>
        <p:spPr bwMode="auto">
          <a:xfrm>
            <a:off x="358775" y="4179888"/>
            <a:ext cx="2320925" cy="1133475"/>
          </a:xfrm>
          <a:prstGeom prst="rect">
            <a:avLst/>
          </a:prstGeom>
          <a:gradFill rotWithShape="0">
            <a:gsLst>
              <a:gs pos="0">
                <a:srgbClr val="FFFF99"/>
              </a:gs>
              <a:gs pos="100000">
                <a:schemeClr val="bg1"/>
              </a:gs>
            </a:gsLst>
            <a:path path="shape">
              <a:fillToRect l="50000" t="50000" r="50000" b="50000"/>
            </a:path>
          </a:gradFill>
          <a:ln w="9525">
            <a:noFill/>
            <a:miter lim="800000"/>
            <a:headEnd/>
            <a:tailEnd/>
          </a:ln>
          <a:effectLst/>
        </p:spPr>
        <p:txBody>
          <a:bodyPr>
            <a:spAutoFit/>
          </a:bodyPr>
          <a:lstStyle/>
          <a:p>
            <a:pPr algn="ctr">
              <a:lnSpc>
                <a:spcPct val="95000"/>
              </a:lnSpc>
              <a:spcBef>
                <a:spcPct val="35000"/>
              </a:spcBef>
              <a:buClr>
                <a:srgbClr val="FF0000"/>
              </a:buClr>
            </a:pPr>
            <a:r>
              <a:rPr lang="en-US" sz="1800" b="1">
                <a:latin typeface="Arial" charset="0"/>
              </a:rPr>
              <a:t>Is someone </a:t>
            </a:r>
            <a:br>
              <a:rPr lang="en-US" sz="1800" b="1">
                <a:latin typeface="Arial" charset="0"/>
              </a:rPr>
            </a:br>
            <a:r>
              <a:rPr lang="en-US" sz="1800" b="1">
                <a:latin typeface="Arial" charset="0"/>
              </a:rPr>
              <a:t>in a position </a:t>
            </a:r>
            <a:br>
              <a:rPr lang="en-US" sz="1800" b="1">
                <a:latin typeface="Arial" charset="0"/>
              </a:rPr>
            </a:br>
            <a:r>
              <a:rPr lang="en-US" sz="1800" b="1">
                <a:latin typeface="Arial" charset="0"/>
              </a:rPr>
              <a:t>to resist the hijackers?</a:t>
            </a:r>
          </a:p>
        </p:txBody>
      </p:sp>
      <p:sp>
        <p:nvSpPr>
          <p:cNvPr id="460811" name="Rectangle 11"/>
          <p:cNvSpPr>
            <a:spLocks noChangeArrowheads="1"/>
          </p:cNvSpPr>
          <p:nvPr/>
        </p:nvSpPr>
        <p:spPr bwMode="auto">
          <a:xfrm>
            <a:off x="6573838" y="2957513"/>
            <a:ext cx="2092325" cy="873125"/>
          </a:xfrm>
          <a:prstGeom prst="rect">
            <a:avLst/>
          </a:prstGeom>
          <a:gradFill rotWithShape="0">
            <a:gsLst>
              <a:gs pos="0">
                <a:srgbClr val="FFFF99"/>
              </a:gs>
              <a:gs pos="100000">
                <a:schemeClr val="bg1"/>
              </a:gs>
            </a:gsLst>
            <a:path path="shape">
              <a:fillToRect l="50000" t="50000" r="50000" b="50000"/>
            </a:path>
          </a:gradFill>
          <a:ln w="9525">
            <a:noFill/>
            <a:miter lim="800000"/>
            <a:headEnd/>
            <a:tailEnd/>
          </a:ln>
          <a:effectLst/>
        </p:spPr>
        <p:txBody>
          <a:bodyPr>
            <a:spAutoFit/>
          </a:bodyPr>
          <a:lstStyle/>
          <a:p>
            <a:pPr algn="ctr">
              <a:lnSpc>
                <a:spcPct val="95000"/>
              </a:lnSpc>
              <a:spcBef>
                <a:spcPct val="35000"/>
              </a:spcBef>
              <a:buClr>
                <a:srgbClr val="FF0000"/>
              </a:buClr>
            </a:pPr>
            <a:r>
              <a:rPr lang="en-US" sz="1800" b="1">
                <a:latin typeface="Arial" charset="0"/>
              </a:rPr>
              <a:t>Do hijackers demand ID from passengers?</a:t>
            </a:r>
          </a:p>
        </p:txBody>
      </p:sp>
      <p:sp>
        <p:nvSpPr>
          <p:cNvPr id="460812" name="Rectangle 12"/>
          <p:cNvSpPr>
            <a:spLocks noChangeArrowheads="1"/>
          </p:cNvSpPr>
          <p:nvPr/>
        </p:nvSpPr>
        <p:spPr bwMode="auto">
          <a:xfrm>
            <a:off x="6459538" y="4179888"/>
            <a:ext cx="2320925" cy="1133475"/>
          </a:xfrm>
          <a:prstGeom prst="rect">
            <a:avLst/>
          </a:prstGeom>
          <a:gradFill rotWithShape="0">
            <a:gsLst>
              <a:gs pos="0">
                <a:srgbClr val="FFFF99"/>
              </a:gs>
              <a:gs pos="100000">
                <a:schemeClr val="bg1"/>
              </a:gs>
            </a:gsLst>
            <a:path path="shape">
              <a:fillToRect l="50000" t="50000" r="50000" b="50000"/>
            </a:path>
          </a:gradFill>
          <a:ln w="9525">
            <a:noFill/>
            <a:miter lim="800000"/>
            <a:headEnd/>
            <a:tailEnd/>
          </a:ln>
          <a:effectLst/>
        </p:spPr>
        <p:txBody>
          <a:bodyPr>
            <a:spAutoFit/>
          </a:bodyPr>
          <a:lstStyle/>
          <a:p>
            <a:pPr algn="ctr">
              <a:lnSpc>
                <a:spcPct val="95000"/>
              </a:lnSpc>
              <a:spcBef>
                <a:spcPct val="35000"/>
              </a:spcBef>
              <a:buClr>
                <a:srgbClr val="FF0000"/>
              </a:buClr>
            </a:pPr>
            <a:r>
              <a:rPr lang="en-US" sz="1800" b="1">
                <a:latin typeface="Arial" charset="0"/>
              </a:rPr>
              <a:t>Are passengers singled out based on nationality or affiliation?</a:t>
            </a:r>
          </a:p>
        </p:txBody>
      </p:sp>
      <p:sp>
        <p:nvSpPr>
          <p:cNvPr id="460813" name="Rectangle 13"/>
          <p:cNvSpPr>
            <a:spLocks noChangeArrowheads="1"/>
          </p:cNvSpPr>
          <p:nvPr/>
        </p:nvSpPr>
        <p:spPr bwMode="auto">
          <a:xfrm>
            <a:off x="296863" y="2957513"/>
            <a:ext cx="2443162" cy="873125"/>
          </a:xfrm>
          <a:prstGeom prst="rect">
            <a:avLst/>
          </a:prstGeom>
          <a:gradFill rotWithShape="0">
            <a:gsLst>
              <a:gs pos="0">
                <a:srgbClr val="FFFF99"/>
              </a:gs>
              <a:gs pos="100000">
                <a:schemeClr val="bg1"/>
              </a:gs>
            </a:gsLst>
            <a:path path="shape">
              <a:fillToRect l="50000" t="50000" r="50000" b="50000"/>
            </a:path>
          </a:gradFill>
          <a:ln w="9525">
            <a:noFill/>
            <a:miter lim="800000"/>
            <a:headEnd/>
            <a:tailEnd/>
          </a:ln>
          <a:effectLst/>
        </p:spPr>
        <p:txBody>
          <a:bodyPr>
            <a:spAutoFit/>
          </a:bodyPr>
          <a:lstStyle/>
          <a:p>
            <a:pPr algn="ctr">
              <a:lnSpc>
                <a:spcPct val="95000"/>
              </a:lnSpc>
              <a:spcBef>
                <a:spcPct val="35000"/>
              </a:spcBef>
              <a:buClr>
                <a:srgbClr val="FF0000"/>
              </a:buClr>
            </a:pPr>
            <a:r>
              <a:rPr lang="en-US" sz="1800" b="1">
                <a:latin typeface="Arial" charset="0"/>
              </a:rPr>
              <a:t>Are pilots left in control of the plane?</a:t>
            </a:r>
          </a:p>
        </p:txBody>
      </p:sp>
      <p:sp>
        <p:nvSpPr>
          <p:cNvPr id="460814" name="Rectangle 14"/>
          <p:cNvSpPr>
            <a:spLocks noChangeArrowheads="1"/>
          </p:cNvSpPr>
          <p:nvPr/>
        </p:nvSpPr>
        <p:spPr bwMode="auto">
          <a:xfrm>
            <a:off x="3346450" y="1735138"/>
            <a:ext cx="2443163" cy="873125"/>
          </a:xfrm>
          <a:prstGeom prst="rect">
            <a:avLst/>
          </a:prstGeom>
          <a:gradFill rotWithShape="0">
            <a:gsLst>
              <a:gs pos="0">
                <a:srgbClr val="FFFF99"/>
              </a:gs>
              <a:gs pos="100000">
                <a:schemeClr val="bg1"/>
              </a:gs>
            </a:gsLst>
            <a:path path="shape">
              <a:fillToRect l="50000" t="50000" r="50000" b="50000"/>
            </a:path>
          </a:gradFill>
          <a:ln w="9525">
            <a:noFill/>
            <a:miter lim="800000"/>
            <a:headEnd/>
            <a:tailEnd/>
          </a:ln>
          <a:effectLst/>
        </p:spPr>
        <p:txBody>
          <a:bodyPr>
            <a:spAutoFit/>
          </a:bodyPr>
          <a:lstStyle/>
          <a:p>
            <a:pPr algn="ctr">
              <a:lnSpc>
                <a:spcPct val="95000"/>
              </a:lnSpc>
              <a:spcBef>
                <a:spcPct val="35000"/>
              </a:spcBef>
              <a:buClr>
                <a:srgbClr val="FF0000"/>
              </a:buClr>
            </a:pPr>
            <a:r>
              <a:rPr lang="en-US" sz="1800" b="1">
                <a:latin typeface="Arial" charset="0"/>
              </a:rPr>
              <a:t>How heavily </a:t>
            </a:r>
            <a:br>
              <a:rPr lang="en-US" sz="1800" b="1">
                <a:latin typeface="Arial" charset="0"/>
              </a:rPr>
            </a:br>
            <a:r>
              <a:rPr lang="en-US" sz="1800" b="1">
                <a:latin typeface="Arial" charset="0"/>
              </a:rPr>
              <a:t>armed are the hijackers?</a:t>
            </a:r>
          </a:p>
        </p:txBody>
      </p:sp>
      <p:sp>
        <p:nvSpPr>
          <p:cNvPr id="460815" name="Rectangle 15"/>
          <p:cNvSpPr>
            <a:spLocks noChangeArrowheads="1"/>
          </p:cNvSpPr>
          <p:nvPr/>
        </p:nvSpPr>
        <p:spPr bwMode="auto">
          <a:xfrm>
            <a:off x="3408363" y="4179888"/>
            <a:ext cx="2320925" cy="1133475"/>
          </a:xfrm>
          <a:prstGeom prst="rect">
            <a:avLst/>
          </a:prstGeom>
          <a:gradFill rotWithShape="0">
            <a:gsLst>
              <a:gs pos="0">
                <a:srgbClr val="FFFF99"/>
              </a:gs>
              <a:gs pos="100000">
                <a:schemeClr val="bg1"/>
              </a:gs>
            </a:gsLst>
            <a:path path="shape">
              <a:fillToRect l="50000" t="50000" r="50000" b="50000"/>
            </a:path>
          </a:gradFill>
          <a:ln w="9525">
            <a:noFill/>
            <a:miter lim="800000"/>
            <a:headEnd/>
            <a:tailEnd/>
          </a:ln>
          <a:effectLst/>
        </p:spPr>
        <p:txBody>
          <a:bodyPr>
            <a:spAutoFit/>
          </a:bodyPr>
          <a:lstStyle/>
          <a:p>
            <a:pPr algn="ctr">
              <a:lnSpc>
                <a:spcPct val="95000"/>
              </a:lnSpc>
              <a:spcBef>
                <a:spcPct val="35000"/>
              </a:spcBef>
              <a:buClr>
                <a:srgbClr val="FF0000"/>
              </a:buClr>
            </a:pPr>
            <a:r>
              <a:rPr lang="en-US" sz="1800" b="1">
                <a:latin typeface="Arial" charset="0"/>
              </a:rPr>
              <a:t>Are passengers able to place calls to people on the ground?</a:t>
            </a:r>
          </a:p>
        </p:txBody>
      </p:sp>
      <p:sp>
        <p:nvSpPr>
          <p:cNvPr id="460816" name="Rectangle 16"/>
          <p:cNvSpPr>
            <a:spLocks noChangeArrowheads="1"/>
          </p:cNvSpPr>
          <p:nvPr/>
        </p:nvSpPr>
        <p:spPr bwMode="auto">
          <a:xfrm>
            <a:off x="3522663" y="2957513"/>
            <a:ext cx="2092325" cy="873125"/>
          </a:xfrm>
          <a:prstGeom prst="rect">
            <a:avLst/>
          </a:prstGeom>
          <a:gradFill rotWithShape="0">
            <a:gsLst>
              <a:gs pos="0">
                <a:srgbClr val="FFFF99"/>
              </a:gs>
              <a:gs pos="100000">
                <a:schemeClr val="bg1"/>
              </a:gs>
            </a:gsLst>
            <a:path path="shape">
              <a:fillToRect l="50000" t="50000" r="50000" b="50000"/>
            </a:path>
          </a:gradFill>
          <a:ln w="9525">
            <a:noFill/>
            <a:miter lim="800000"/>
            <a:headEnd/>
            <a:tailEnd/>
          </a:ln>
          <a:effectLst/>
        </p:spPr>
        <p:txBody>
          <a:bodyPr>
            <a:spAutoFit/>
          </a:bodyPr>
          <a:lstStyle/>
          <a:p>
            <a:pPr algn="ctr">
              <a:lnSpc>
                <a:spcPct val="95000"/>
              </a:lnSpc>
              <a:spcBef>
                <a:spcPct val="35000"/>
              </a:spcBef>
              <a:buClr>
                <a:srgbClr val="FF0000"/>
              </a:buClr>
            </a:pPr>
            <a:r>
              <a:rPr lang="en-US" sz="1800" b="1">
                <a:latin typeface="Arial" charset="0"/>
              </a:rPr>
              <a:t>What is the hijackers’ destination?</a:t>
            </a:r>
          </a:p>
        </p:txBody>
      </p:sp>
      <p:sp>
        <p:nvSpPr>
          <p:cNvPr id="460817" name="Text Box 1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transition>
    <p:dissolv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Rectangle 2"/>
          <p:cNvSpPr>
            <a:spLocks noGrp="1" noChangeArrowheads="1"/>
          </p:cNvSpPr>
          <p:nvPr>
            <p:ph type="title"/>
          </p:nvPr>
        </p:nvSpPr>
        <p:spPr/>
        <p:txBody>
          <a:bodyPr/>
          <a:lstStyle/>
          <a:p>
            <a:r>
              <a:rPr lang="en-US"/>
              <a:t>Interacting With Local Authorities</a:t>
            </a:r>
          </a:p>
        </p:txBody>
      </p:sp>
      <p:sp>
        <p:nvSpPr>
          <p:cNvPr id="462851" name="Rectangle 3"/>
          <p:cNvSpPr>
            <a:spLocks noGrp="1" noChangeArrowheads="1"/>
          </p:cNvSpPr>
          <p:nvPr>
            <p:ph type="body" sz="half" idx="2"/>
          </p:nvPr>
        </p:nvSpPr>
        <p:spPr>
          <a:xfrm>
            <a:off x="4884738" y="1741488"/>
            <a:ext cx="4259262" cy="3430587"/>
          </a:xfrm>
        </p:spPr>
        <p:txBody>
          <a:bodyPr/>
          <a:lstStyle/>
          <a:p>
            <a:pPr marL="533400" indent="-533400">
              <a:lnSpc>
                <a:spcPct val="85000"/>
              </a:lnSpc>
              <a:buFontTx/>
              <a:buNone/>
            </a:pPr>
            <a:r>
              <a:rPr lang="en-US" sz="2400"/>
              <a:t>What should you do?</a:t>
            </a:r>
          </a:p>
          <a:p>
            <a:pPr marL="533400" indent="-533400">
              <a:lnSpc>
                <a:spcPct val="85000"/>
              </a:lnSpc>
              <a:buClr>
                <a:schemeClr val="tx1"/>
              </a:buClr>
              <a:buFontTx/>
              <a:buAutoNum type="arabicParenR"/>
            </a:pPr>
            <a:r>
              <a:rPr lang="en-US" sz="2000">
                <a:cs typeface="Arial" charset="0"/>
              </a:rPr>
              <a:t>Provide information only if they ask you questions</a:t>
            </a:r>
            <a:endParaRPr lang="en-US" sz="2000"/>
          </a:p>
          <a:p>
            <a:pPr marL="533400" indent="-533400">
              <a:lnSpc>
                <a:spcPct val="85000"/>
              </a:lnSpc>
              <a:buClr>
                <a:schemeClr val="tx1"/>
              </a:buClr>
              <a:buFontTx/>
              <a:buAutoNum type="arabicParenR"/>
            </a:pPr>
            <a:r>
              <a:rPr lang="en-US" sz="2000">
                <a:cs typeface="Arial" charset="0"/>
              </a:rPr>
              <a:t>Cooperate, describe the hijackers.   Ask to speak with a US Embassy or US military representative as soon as possible since follow-up contact should be through them</a:t>
            </a:r>
          </a:p>
          <a:p>
            <a:pPr marL="533400" indent="-533400">
              <a:lnSpc>
                <a:spcPct val="85000"/>
              </a:lnSpc>
              <a:buClr>
                <a:schemeClr val="tx1"/>
              </a:buClr>
              <a:buFontTx/>
              <a:buAutoNum type="arabicParenR"/>
            </a:pPr>
            <a:r>
              <a:rPr lang="en-US" sz="2000">
                <a:cs typeface="Arial" charset="0"/>
              </a:rPr>
              <a:t>Tell them to contact the US Government</a:t>
            </a:r>
          </a:p>
        </p:txBody>
      </p:sp>
      <p:sp>
        <p:nvSpPr>
          <p:cNvPr id="462852" name="Text Box 4"/>
          <p:cNvSpPr txBox="1">
            <a:spLocks noChangeArrowheads="1"/>
          </p:cNvSpPr>
          <p:nvPr/>
        </p:nvSpPr>
        <p:spPr bwMode="auto">
          <a:xfrm>
            <a:off x="1458913" y="4005263"/>
            <a:ext cx="2994025" cy="1917700"/>
          </a:xfrm>
          <a:prstGeom prst="rect">
            <a:avLst/>
          </a:prstGeom>
          <a:noFill/>
          <a:ln w="9525">
            <a:noFill/>
            <a:miter lim="800000"/>
            <a:headEnd/>
            <a:tailEnd/>
          </a:ln>
          <a:effectLst/>
        </p:spPr>
        <p:txBody>
          <a:bodyPr>
            <a:spAutoFit/>
          </a:bodyPr>
          <a:lstStyle/>
          <a:p>
            <a:pPr algn="ctr">
              <a:spcBef>
                <a:spcPct val="50000"/>
              </a:spcBef>
            </a:pPr>
            <a:r>
              <a:rPr lang="en-US" b="1" i="1">
                <a:latin typeface="Arial" charset="0"/>
              </a:rPr>
              <a:t>The skyjacking situation has been resolved - </a:t>
            </a:r>
            <a:br>
              <a:rPr lang="en-US" b="1" i="1">
                <a:latin typeface="Arial" charset="0"/>
              </a:rPr>
            </a:br>
            <a:r>
              <a:rPr lang="en-US" b="1" i="1">
                <a:latin typeface="Arial" charset="0"/>
              </a:rPr>
              <a:t>you are being</a:t>
            </a:r>
            <a:br>
              <a:rPr lang="en-US" b="1" i="1">
                <a:latin typeface="Arial" charset="0"/>
              </a:rPr>
            </a:br>
            <a:r>
              <a:rPr lang="en-US" b="1" i="1">
                <a:latin typeface="Arial" charset="0"/>
              </a:rPr>
              <a:t>debriefed</a:t>
            </a:r>
          </a:p>
        </p:txBody>
      </p:sp>
      <p:sp>
        <p:nvSpPr>
          <p:cNvPr id="462853" name="Rectangle 5"/>
          <p:cNvSpPr>
            <a:spLocks noChangeArrowheads="1"/>
          </p:cNvSpPr>
          <p:nvPr/>
        </p:nvSpPr>
        <p:spPr bwMode="auto">
          <a:xfrm>
            <a:off x="4865688" y="2771775"/>
            <a:ext cx="4202112" cy="1890713"/>
          </a:xfrm>
          <a:prstGeom prst="rect">
            <a:avLst/>
          </a:prstGeom>
          <a:noFill/>
          <a:ln w="38100">
            <a:solidFill>
              <a:srgbClr val="990099"/>
            </a:solidFill>
            <a:miter lim="800000"/>
            <a:headEnd/>
            <a:tailEnd/>
          </a:ln>
          <a:effectLst/>
        </p:spPr>
        <p:txBody>
          <a:bodyPr wrap="none" anchor="ctr"/>
          <a:lstStyle/>
          <a:p>
            <a:endParaRPr lang="en-US"/>
          </a:p>
        </p:txBody>
      </p:sp>
      <p:sp>
        <p:nvSpPr>
          <p:cNvPr id="462854" name="Text Box 6"/>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62855" name="Group 7"/>
          <p:cNvGrpSpPr>
            <a:grpSpLocks noChangeAspect="1"/>
          </p:cNvGrpSpPr>
          <p:nvPr/>
        </p:nvGrpSpPr>
        <p:grpSpPr bwMode="auto">
          <a:xfrm>
            <a:off x="293688" y="5441950"/>
            <a:ext cx="877887" cy="754063"/>
            <a:chOff x="2040" y="2676"/>
            <a:chExt cx="1008" cy="864"/>
          </a:xfrm>
        </p:grpSpPr>
        <p:sp>
          <p:nvSpPr>
            <p:cNvPr id="462856" name="Freeform 8"/>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462857" name="Freeform 9"/>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462858" name="Rectangle 10"/>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462859" name="Freeform 11"/>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462860" name="Freeform 12"/>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62861" name="Freeform 13"/>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462862" name="Freeform 14"/>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462863" name="Freeform 15"/>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462865" name="Group 17"/>
          <p:cNvGrpSpPr>
            <a:grpSpLocks noChangeAspect="1"/>
          </p:cNvGrpSpPr>
          <p:nvPr/>
        </p:nvGrpSpPr>
        <p:grpSpPr bwMode="auto">
          <a:xfrm>
            <a:off x="293688" y="3178175"/>
            <a:ext cx="877887" cy="754063"/>
            <a:chOff x="1134" y="1590"/>
            <a:chExt cx="1008" cy="863"/>
          </a:xfrm>
        </p:grpSpPr>
        <p:sp>
          <p:nvSpPr>
            <p:cNvPr id="462866" name="Freeform 18"/>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62867" name="Freeform 19"/>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62868" name="Rectangle 20"/>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62869" name="Freeform 21"/>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62870" name="Freeform 22"/>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62871" name="Freeform 23"/>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62872" name="Freeform 24"/>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62873" name="Freeform 25"/>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62874" name="Freeform 26"/>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pic>
        <p:nvPicPr>
          <p:cNvPr id="462875" name="Picture 27"/>
          <p:cNvPicPr>
            <a:picLocks noChangeAspect="1" noChangeArrowheads="1"/>
          </p:cNvPicPr>
          <p:nvPr/>
        </p:nvPicPr>
        <p:blipFill>
          <a:blip r:embed="rId3"/>
          <a:srcRect/>
          <a:stretch>
            <a:fillRect/>
          </a:stretch>
        </p:blipFill>
        <p:spPr bwMode="auto">
          <a:xfrm>
            <a:off x="1306513" y="1782763"/>
            <a:ext cx="3314700" cy="22240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2853"/>
                                        </p:tgtEl>
                                        <p:attrNameLst>
                                          <p:attrName>style.visibility</p:attrName>
                                        </p:attrNameLst>
                                      </p:cBhvr>
                                      <p:to>
                                        <p:strVal val="visible"/>
                                      </p:to>
                                    </p:set>
                                    <p:animEffect transition="in" filter="wipe(left)">
                                      <p:cBhvr>
                                        <p:cTn id="7" dur="500"/>
                                        <p:tgtEl>
                                          <p:spTgt spid="4628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85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5" name="Rectangle 5"/>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266242" name="Rectangle 2"/>
          <p:cNvSpPr>
            <a:spLocks noGrp="1" noChangeArrowheads="1"/>
          </p:cNvSpPr>
          <p:nvPr>
            <p:ph type="title"/>
          </p:nvPr>
        </p:nvSpPr>
        <p:spPr/>
        <p:txBody>
          <a:bodyPr/>
          <a:lstStyle/>
          <a:p>
            <a:r>
              <a:rPr lang="en-US"/>
              <a:t>Government Facility</a:t>
            </a:r>
          </a:p>
        </p:txBody>
      </p:sp>
      <p:sp>
        <p:nvSpPr>
          <p:cNvPr id="266244" name="Text Box 4"/>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pic>
        <p:nvPicPr>
          <p:cNvPr id="266246" name="Picture 6" descr="govt facility"/>
          <p:cNvPicPr>
            <a:picLocks noChangeAspect="1" noChangeArrowheads="1"/>
          </p:cNvPicPr>
          <p:nvPr/>
        </p:nvPicPr>
        <p:blipFill>
          <a:blip r:embed="rId3"/>
          <a:srcRect/>
          <a:stretch>
            <a:fillRect/>
          </a:stretch>
        </p:blipFill>
        <p:spPr bwMode="auto">
          <a:xfrm>
            <a:off x="457200" y="1812925"/>
            <a:ext cx="8229600" cy="43434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4" name="Rectangle 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268290" name="Rectangle 2"/>
          <p:cNvSpPr>
            <a:spLocks noGrp="1" noChangeArrowheads="1"/>
          </p:cNvSpPr>
          <p:nvPr>
            <p:ph type="title"/>
          </p:nvPr>
        </p:nvSpPr>
        <p:spPr/>
        <p:txBody>
          <a:bodyPr/>
          <a:lstStyle/>
          <a:p>
            <a:r>
              <a:rPr lang="en-US"/>
              <a:t>In a Government Facility</a:t>
            </a:r>
          </a:p>
        </p:txBody>
      </p:sp>
      <p:sp>
        <p:nvSpPr>
          <p:cNvPr id="268291" name="Rectangle 3"/>
          <p:cNvSpPr>
            <a:spLocks noGrp="1" noChangeArrowheads="1"/>
          </p:cNvSpPr>
          <p:nvPr>
            <p:ph type="body" idx="1"/>
          </p:nvPr>
        </p:nvSpPr>
        <p:spPr>
          <a:xfrm>
            <a:off x="1225550" y="1724025"/>
            <a:ext cx="6791325" cy="4495800"/>
          </a:xfrm>
          <a:noFill/>
          <a:ln/>
        </p:spPr>
        <p:txBody>
          <a:bodyPr/>
          <a:lstStyle/>
          <a:p>
            <a:pPr marL="342900" indent="-342900">
              <a:buClr>
                <a:schemeClr val="tx1"/>
              </a:buClr>
            </a:pPr>
            <a:r>
              <a:rPr lang="en-US"/>
              <a:t>Meeting your escort</a:t>
            </a:r>
          </a:p>
          <a:p>
            <a:pPr marL="342900" indent="-342900">
              <a:buClr>
                <a:schemeClr val="tx1"/>
              </a:buClr>
            </a:pPr>
            <a:r>
              <a:rPr lang="en-US"/>
              <a:t>Approaching the gate</a:t>
            </a:r>
          </a:p>
          <a:p>
            <a:pPr marL="342900" indent="-342900">
              <a:buClr>
                <a:schemeClr val="tx1"/>
              </a:buClr>
            </a:pPr>
            <a:r>
              <a:rPr lang="en-US"/>
              <a:t>Detecting surveillance</a:t>
            </a:r>
          </a:p>
          <a:p>
            <a:pPr marL="342900" indent="-342900">
              <a:buClr>
                <a:schemeClr val="tx1"/>
              </a:buClr>
            </a:pPr>
            <a:r>
              <a:rPr lang="en-US"/>
              <a:t>Understanding countermeasures</a:t>
            </a:r>
          </a:p>
          <a:p>
            <a:pPr marL="342900" indent="-342900">
              <a:buClr>
                <a:schemeClr val="tx1"/>
              </a:buClr>
            </a:pPr>
            <a:r>
              <a:rPr lang="en-US"/>
              <a:t>Observing a janitor</a:t>
            </a:r>
          </a:p>
          <a:p>
            <a:pPr marL="342900" indent="-342900">
              <a:buClr>
                <a:schemeClr val="tx1"/>
              </a:buClr>
            </a:pPr>
            <a:r>
              <a:rPr lang="en-US"/>
              <a:t>Finding a suspicious package</a:t>
            </a:r>
          </a:p>
          <a:p>
            <a:pPr marL="342900" indent="-342900">
              <a:buClr>
                <a:schemeClr val="tx1"/>
              </a:buClr>
            </a:pPr>
            <a:r>
              <a:rPr lang="en-US"/>
              <a:t>Noticing changes in local conditions</a:t>
            </a:r>
          </a:p>
          <a:p>
            <a:pPr marL="342900" indent="-342900">
              <a:buClr>
                <a:schemeClr val="tx1"/>
              </a:buClr>
            </a:pPr>
            <a:r>
              <a:rPr lang="en-US"/>
              <a:t>Encountering a security guard</a:t>
            </a:r>
          </a:p>
        </p:txBody>
      </p:sp>
      <p:sp>
        <p:nvSpPr>
          <p:cNvPr id="268293" name="Text Box 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Grp="1" noChangeArrowheads="1"/>
          </p:cNvSpPr>
          <p:nvPr>
            <p:ph type="title"/>
          </p:nvPr>
        </p:nvSpPr>
        <p:spPr/>
        <p:txBody>
          <a:bodyPr/>
          <a:lstStyle/>
          <a:p>
            <a:r>
              <a:rPr lang="en-US"/>
              <a:t>Contacting Your Base</a:t>
            </a:r>
          </a:p>
        </p:txBody>
      </p:sp>
      <p:sp>
        <p:nvSpPr>
          <p:cNvPr id="464899" name="Rectangle 3"/>
          <p:cNvSpPr>
            <a:spLocks noGrp="1" noChangeArrowheads="1"/>
          </p:cNvSpPr>
          <p:nvPr>
            <p:ph type="body" sz="half" idx="2"/>
          </p:nvPr>
        </p:nvSpPr>
        <p:spPr>
          <a:xfrm>
            <a:off x="4884738" y="1741488"/>
            <a:ext cx="4259262" cy="1019175"/>
          </a:xfrm>
        </p:spPr>
        <p:txBody>
          <a:bodyPr/>
          <a:lstStyle/>
          <a:p>
            <a:pPr marL="0" indent="0">
              <a:lnSpc>
                <a:spcPct val="85000"/>
              </a:lnSpc>
              <a:buFontTx/>
              <a:buNone/>
            </a:pPr>
            <a:r>
              <a:rPr lang="en-US" sz="2200"/>
              <a:t>For your safety, what does your escort urge you to have with you while in the city?</a:t>
            </a:r>
          </a:p>
        </p:txBody>
      </p:sp>
      <p:sp>
        <p:nvSpPr>
          <p:cNvPr id="464902" name="Rectangle 6"/>
          <p:cNvSpPr>
            <a:spLocks noChangeArrowheads="1"/>
          </p:cNvSpPr>
          <p:nvPr/>
        </p:nvSpPr>
        <p:spPr bwMode="auto">
          <a:xfrm>
            <a:off x="4884738" y="2789238"/>
            <a:ext cx="4183062" cy="1057275"/>
          </a:xfrm>
          <a:prstGeom prst="rect">
            <a:avLst/>
          </a:prstGeom>
          <a:noFill/>
          <a:ln w="38100">
            <a:solidFill>
              <a:srgbClr val="990099"/>
            </a:solidFill>
            <a:miter lim="800000"/>
            <a:headEnd/>
            <a:tailEnd/>
          </a:ln>
          <a:effectLst/>
        </p:spPr>
        <p:txBody>
          <a:bodyPr wrap="none" anchor="ctr"/>
          <a:lstStyle/>
          <a:p>
            <a:endParaRPr lang="en-US"/>
          </a:p>
        </p:txBody>
      </p:sp>
      <p:sp>
        <p:nvSpPr>
          <p:cNvPr id="464903"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64904" name="Group 8"/>
          <p:cNvGrpSpPr>
            <a:grpSpLocks noChangeAspect="1"/>
          </p:cNvGrpSpPr>
          <p:nvPr/>
        </p:nvGrpSpPr>
        <p:grpSpPr bwMode="auto">
          <a:xfrm>
            <a:off x="293688" y="5441950"/>
            <a:ext cx="877887" cy="754063"/>
            <a:chOff x="2040" y="2676"/>
            <a:chExt cx="1008" cy="864"/>
          </a:xfrm>
        </p:grpSpPr>
        <p:sp>
          <p:nvSpPr>
            <p:cNvPr id="464905" name="Freeform 9"/>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464906" name="Freeform 10"/>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464907" name="Rectangle 11"/>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464908" name="Freeform 12"/>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464909" name="Freeform 13"/>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64910" name="Freeform 14"/>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464911" name="Freeform 15"/>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464912" name="Freeform 16"/>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464913" name="Group 17"/>
          <p:cNvGrpSpPr>
            <a:grpSpLocks noChangeAspect="1"/>
          </p:cNvGrpSpPr>
          <p:nvPr/>
        </p:nvGrpSpPr>
        <p:grpSpPr bwMode="auto">
          <a:xfrm>
            <a:off x="293688" y="3178175"/>
            <a:ext cx="877887" cy="754063"/>
            <a:chOff x="1134" y="1590"/>
            <a:chExt cx="1008" cy="863"/>
          </a:xfrm>
        </p:grpSpPr>
        <p:sp>
          <p:nvSpPr>
            <p:cNvPr id="464914" name="Freeform 18"/>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64915" name="Freeform 19"/>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64916" name="Rectangle 20"/>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64917" name="Freeform 21"/>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64918" name="Freeform 22"/>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64919" name="Freeform 23"/>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64920" name="Freeform 24"/>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64921" name="Freeform 25"/>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64922" name="Freeform 26"/>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464923" name="Group 27"/>
          <p:cNvGrpSpPr>
            <a:grpSpLocks noChangeAspect="1"/>
          </p:cNvGrpSpPr>
          <p:nvPr/>
        </p:nvGrpSpPr>
        <p:grpSpPr bwMode="auto">
          <a:xfrm>
            <a:off x="293688" y="1670050"/>
            <a:ext cx="877887" cy="754063"/>
            <a:chOff x="432" y="1272"/>
            <a:chExt cx="1008" cy="864"/>
          </a:xfrm>
        </p:grpSpPr>
        <p:sp>
          <p:nvSpPr>
            <p:cNvPr id="464924" name="Freeform 28"/>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464925" name="Freeform 29"/>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464926" name="Rectangle 30"/>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464927" name="Freeform 31"/>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464928" name="Freeform 32"/>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64929" name="Freeform 33"/>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464930" name="Freeform 34"/>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64931" name="Freeform 35"/>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grpSp>
        <p:nvGrpSpPr>
          <p:cNvPr id="464932" name="Group 36"/>
          <p:cNvGrpSpPr>
            <a:grpSpLocks noChangeAspect="1"/>
          </p:cNvGrpSpPr>
          <p:nvPr/>
        </p:nvGrpSpPr>
        <p:grpSpPr bwMode="auto">
          <a:xfrm>
            <a:off x="293688" y="2424113"/>
            <a:ext cx="877887" cy="754062"/>
            <a:chOff x="1146" y="1009"/>
            <a:chExt cx="1008" cy="864"/>
          </a:xfrm>
        </p:grpSpPr>
        <p:sp>
          <p:nvSpPr>
            <p:cNvPr id="464933" name="Freeform 37"/>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464934" name="Freeform 38"/>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464935" name="Rectangle 39"/>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464936" name="Freeform 40"/>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464937" name="Freeform 41"/>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464938" name="Freeform 42"/>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464939" name="Freeform 43"/>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464940" name="Freeform 44"/>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
        <p:nvSpPr>
          <p:cNvPr id="464942" name="Text Box 46"/>
          <p:cNvSpPr txBox="1">
            <a:spLocks noChangeArrowheads="1"/>
          </p:cNvSpPr>
          <p:nvPr/>
        </p:nvSpPr>
        <p:spPr bwMode="auto">
          <a:xfrm>
            <a:off x="1462088" y="4057650"/>
            <a:ext cx="3195637" cy="1187450"/>
          </a:xfrm>
          <a:prstGeom prst="rect">
            <a:avLst/>
          </a:prstGeom>
          <a:noFill/>
          <a:ln w="9525">
            <a:noFill/>
            <a:miter lim="800000"/>
            <a:headEnd/>
            <a:tailEnd/>
          </a:ln>
          <a:effectLst/>
        </p:spPr>
        <p:txBody>
          <a:bodyPr wrap="none">
            <a:spAutoFit/>
          </a:bodyPr>
          <a:lstStyle/>
          <a:p>
            <a:pPr algn="ctr"/>
            <a:r>
              <a:rPr lang="en-US" b="1" i="1">
                <a:latin typeface="Arial" charset="0"/>
              </a:rPr>
              <a:t>Your escort is giving</a:t>
            </a:r>
            <a:br>
              <a:rPr lang="en-US" b="1" i="1">
                <a:latin typeface="Arial" charset="0"/>
              </a:rPr>
            </a:br>
            <a:r>
              <a:rPr lang="en-US" b="1" i="1">
                <a:latin typeface="Arial" charset="0"/>
              </a:rPr>
              <a:t>you advice about</a:t>
            </a:r>
            <a:br>
              <a:rPr lang="en-US" b="1" i="1">
                <a:latin typeface="Arial" charset="0"/>
              </a:rPr>
            </a:br>
            <a:r>
              <a:rPr lang="en-US" b="1" i="1">
                <a:latin typeface="Arial" charset="0"/>
              </a:rPr>
              <a:t>safety. </a:t>
            </a:r>
          </a:p>
        </p:txBody>
      </p:sp>
      <p:pic>
        <p:nvPicPr>
          <p:cNvPr id="464943" name="Picture 47" descr="Escort"/>
          <p:cNvPicPr>
            <a:picLocks noChangeAspect="1" noChangeArrowheads="1"/>
          </p:cNvPicPr>
          <p:nvPr>
            <p:ph type="clipArt" sz="half" idx="1"/>
          </p:nvPr>
        </p:nvPicPr>
        <p:blipFill>
          <a:blip r:embed="rId3"/>
          <a:srcRect/>
          <a:stretch>
            <a:fillRect/>
          </a:stretch>
        </p:blipFill>
        <p:spPr>
          <a:xfrm>
            <a:off x="1462088" y="1762125"/>
            <a:ext cx="3198812" cy="2159000"/>
          </a:xfrm>
          <a:noFill/>
          <a:ln/>
        </p:spPr>
      </p:pic>
      <p:sp>
        <p:nvSpPr>
          <p:cNvPr id="464944" name="Rectangle 48"/>
          <p:cNvSpPr>
            <a:spLocks noChangeArrowheads="1"/>
          </p:cNvSpPr>
          <p:nvPr/>
        </p:nvSpPr>
        <p:spPr bwMode="auto">
          <a:xfrm>
            <a:off x="4884738" y="2797175"/>
            <a:ext cx="4259262" cy="3259138"/>
          </a:xfrm>
          <a:prstGeom prst="rect">
            <a:avLst/>
          </a:prstGeom>
          <a:noFill/>
          <a:ln w="9525">
            <a:noFill/>
            <a:miter lim="800000"/>
            <a:headEnd/>
            <a:tailEnd/>
          </a:ln>
          <a:effectLst/>
        </p:spPr>
        <p:txBody>
          <a:bodyPr/>
          <a:lstStyle/>
          <a:p>
            <a:pPr marL="457200" indent="-457200">
              <a:lnSpc>
                <a:spcPct val="85000"/>
              </a:lnSpc>
              <a:spcBef>
                <a:spcPct val="35000"/>
              </a:spcBef>
              <a:buClr>
                <a:schemeClr val="tx1"/>
              </a:buClr>
              <a:buFontTx/>
              <a:buAutoNum type="arabicParenR"/>
            </a:pPr>
            <a:r>
              <a:rPr lang="en-US" sz="1800" b="1">
                <a:latin typeface="Arial" charset="0"/>
                <a:cs typeface="Arial" charset="0"/>
              </a:rPr>
              <a:t>Maps of the local area, location of the US Embassy, list of emergency phone numbers, and your tourist passport</a:t>
            </a:r>
            <a:endParaRPr lang="en-US" sz="1800" b="1">
              <a:latin typeface="Arial" charset="0"/>
            </a:endParaRPr>
          </a:p>
          <a:p>
            <a:pPr marL="457200" indent="-457200">
              <a:lnSpc>
                <a:spcPct val="85000"/>
              </a:lnSpc>
              <a:spcBef>
                <a:spcPct val="35000"/>
              </a:spcBef>
              <a:buClr>
                <a:schemeClr val="tx1"/>
              </a:buClr>
              <a:buFontTx/>
              <a:buAutoNum type="arabicParenR"/>
            </a:pPr>
            <a:r>
              <a:rPr lang="en-US" sz="1800" b="1">
                <a:latin typeface="Arial" charset="0"/>
              </a:rPr>
              <a:t>Maps of the local area, list of contact emergency phone numbers, and plenty of money</a:t>
            </a:r>
          </a:p>
          <a:p>
            <a:pPr marL="457200" indent="-457200">
              <a:lnSpc>
                <a:spcPct val="85000"/>
              </a:lnSpc>
              <a:spcBef>
                <a:spcPct val="35000"/>
              </a:spcBef>
              <a:buClr>
                <a:schemeClr val="tx1"/>
              </a:buClr>
              <a:buFontTx/>
              <a:buAutoNum type="arabicParenR"/>
            </a:pPr>
            <a:r>
              <a:rPr lang="en-US" sz="1800" b="1">
                <a:latin typeface="Arial" charset="0"/>
              </a:rPr>
              <a:t>Maps of the local area, list of contact phone numbers for emergency situations, and a 2-way, military radio</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4902"/>
                                        </p:tgtEl>
                                        <p:attrNameLst>
                                          <p:attrName>style.visibility</p:attrName>
                                        </p:attrNameLst>
                                      </p:cBhvr>
                                      <p:to>
                                        <p:strVal val="visible"/>
                                      </p:to>
                                    </p:set>
                                    <p:animEffect transition="in" filter="wipe(left)">
                                      <p:cBhvr>
                                        <p:cTn id="7" dur="500"/>
                                        <p:tgtEl>
                                          <p:spTgt spid="464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0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lstStyle/>
          <a:p>
            <a:r>
              <a:rPr lang="en-US"/>
              <a:t>Approaching the Gate</a:t>
            </a:r>
          </a:p>
        </p:txBody>
      </p:sp>
      <p:sp>
        <p:nvSpPr>
          <p:cNvPr id="272387" name="Rectangle 3"/>
          <p:cNvSpPr>
            <a:spLocks noGrp="1" noChangeArrowheads="1"/>
          </p:cNvSpPr>
          <p:nvPr>
            <p:ph type="body" sz="half" idx="2"/>
          </p:nvPr>
        </p:nvSpPr>
        <p:spPr>
          <a:xfrm>
            <a:off x="4884738" y="1741488"/>
            <a:ext cx="4259262" cy="4418012"/>
          </a:xfrm>
        </p:spPr>
        <p:txBody>
          <a:bodyPr/>
          <a:lstStyle/>
          <a:p>
            <a:pPr marL="457200" indent="-457200">
              <a:lnSpc>
                <a:spcPct val="85000"/>
              </a:lnSpc>
              <a:buFontTx/>
              <a:buNone/>
            </a:pPr>
            <a:r>
              <a:rPr lang="en-US" sz="2400"/>
              <a:t>What should you do?</a:t>
            </a:r>
          </a:p>
          <a:p>
            <a:pPr marL="457200" indent="-457200">
              <a:lnSpc>
                <a:spcPct val="85000"/>
              </a:lnSpc>
              <a:buClr>
                <a:schemeClr val="tx1"/>
              </a:buClr>
              <a:buFontTx/>
              <a:buAutoNum type="arabicParenR"/>
            </a:pPr>
            <a:r>
              <a:rPr lang="en-US" sz="2000">
                <a:cs typeface="Arial" charset="0"/>
              </a:rPr>
              <a:t>Stock up on emergency supplies and inspect packages closely</a:t>
            </a:r>
            <a:endParaRPr lang="en-US" sz="2000"/>
          </a:p>
          <a:p>
            <a:pPr marL="457200" indent="-457200">
              <a:lnSpc>
                <a:spcPct val="85000"/>
              </a:lnSpc>
              <a:buClr>
                <a:schemeClr val="tx1"/>
              </a:buClr>
              <a:buFontTx/>
              <a:buAutoNum type="arabicParenR"/>
            </a:pPr>
            <a:r>
              <a:rPr lang="en-US" sz="2000">
                <a:cs typeface="Arial" charset="0"/>
              </a:rPr>
              <a:t>Review security measures for various Force Protection Conditions and ask your leaders if you should take special precautions</a:t>
            </a:r>
            <a:endParaRPr lang="en-US" sz="2000"/>
          </a:p>
          <a:p>
            <a:pPr marL="457200" indent="-457200">
              <a:lnSpc>
                <a:spcPct val="85000"/>
              </a:lnSpc>
              <a:buClr>
                <a:schemeClr val="tx1"/>
              </a:buClr>
              <a:buFontTx/>
              <a:buAutoNum type="arabicParenR"/>
            </a:pPr>
            <a:r>
              <a:rPr lang="en-US" sz="2000">
                <a:cs typeface="Arial" charset="0"/>
              </a:rPr>
              <a:t>Get a bulletproof vest from the supply center and obtain antibiotics to increase resistance to biological attacks</a:t>
            </a:r>
          </a:p>
        </p:txBody>
      </p:sp>
      <p:pic>
        <p:nvPicPr>
          <p:cNvPr id="272388" name="Picture 4" descr="Front Gate Inspection"/>
          <p:cNvPicPr>
            <a:picLocks noChangeAspect="1" noChangeArrowheads="1"/>
          </p:cNvPicPr>
          <p:nvPr>
            <p:ph type="clipArt" sz="half" idx="1"/>
          </p:nvPr>
        </p:nvPicPr>
        <p:blipFill>
          <a:blip r:embed="rId3"/>
          <a:srcRect/>
          <a:stretch>
            <a:fillRect/>
          </a:stretch>
        </p:blipFill>
        <p:spPr>
          <a:xfrm>
            <a:off x="1397000" y="1830388"/>
            <a:ext cx="3198813" cy="2227262"/>
          </a:xfrm>
          <a:noFill/>
          <a:ln/>
        </p:spPr>
      </p:pic>
      <p:sp>
        <p:nvSpPr>
          <p:cNvPr id="272389" name="Text Box 5"/>
          <p:cNvSpPr txBox="1">
            <a:spLocks noChangeArrowheads="1"/>
          </p:cNvSpPr>
          <p:nvPr/>
        </p:nvSpPr>
        <p:spPr bwMode="auto">
          <a:xfrm>
            <a:off x="1668463" y="4191000"/>
            <a:ext cx="2655887" cy="1552575"/>
          </a:xfrm>
          <a:prstGeom prst="rect">
            <a:avLst/>
          </a:prstGeom>
          <a:noFill/>
          <a:ln w="9525">
            <a:noFill/>
            <a:miter lim="800000"/>
            <a:headEnd/>
            <a:tailEnd/>
          </a:ln>
          <a:effectLst/>
        </p:spPr>
        <p:txBody>
          <a:bodyPr wrap="none">
            <a:spAutoFit/>
          </a:bodyPr>
          <a:lstStyle/>
          <a:p>
            <a:pPr algn="ctr"/>
            <a:r>
              <a:rPr lang="en-US" b="1" i="1">
                <a:latin typeface="Arial" charset="0"/>
              </a:rPr>
              <a:t>As you approach</a:t>
            </a:r>
            <a:br>
              <a:rPr lang="en-US" b="1" i="1">
                <a:latin typeface="Arial" charset="0"/>
              </a:rPr>
            </a:br>
            <a:r>
              <a:rPr lang="en-US" b="1" i="1">
                <a:latin typeface="Arial" charset="0"/>
              </a:rPr>
              <a:t>your installation,</a:t>
            </a:r>
            <a:br>
              <a:rPr lang="en-US" b="1" i="1">
                <a:latin typeface="Arial" charset="0"/>
              </a:rPr>
            </a:br>
            <a:r>
              <a:rPr lang="en-US" b="1" i="1">
                <a:latin typeface="Arial" charset="0"/>
              </a:rPr>
              <a:t>security appears</a:t>
            </a:r>
            <a:br>
              <a:rPr lang="en-US" b="1" i="1">
                <a:latin typeface="Arial" charset="0"/>
              </a:rPr>
            </a:br>
            <a:r>
              <a:rPr lang="en-US" b="1" i="1">
                <a:latin typeface="Arial" charset="0"/>
              </a:rPr>
              <a:t>tight</a:t>
            </a:r>
          </a:p>
        </p:txBody>
      </p:sp>
      <p:sp>
        <p:nvSpPr>
          <p:cNvPr id="272402" name="Rectangle 18"/>
          <p:cNvSpPr>
            <a:spLocks noChangeArrowheads="1"/>
          </p:cNvSpPr>
          <p:nvPr/>
        </p:nvSpPr>
        <p:spPr bwMode="auto">
          <a:xfrm>
            <a:off x="4884738" y="3054350"/>
            <a:ext cx="4183062" cy="1384300"/>
          </a:xfrm>
          <a:prstGeom prst="rect">
            <a:avLst/>
          </a:prstGeom>
          <a:noFill/>
          <a:ln w="38100">
            <a:solidFill>
              <a:srgbClr val="990099"/>
            </a:solidFill>
            <a:miter lim="800000"/>
            <a:headEnd/>
            <a:tailEnd/>
          </a:ln>
          <a:effectLst/>
        </p:spPr>
        <p:txBody>
          <a:bodyPr wrap="none" anchor="ctr"/>
          <a:lstStyle/>
          <a:p>
            <a:endParaRPr lang="en-US"/>
          </a:p>
        </p:txBody>
      </p:sp>
      <p:sp>
        <p:nvSpPr>
          <p:cNvPr id="272403" name="Text Box 19"/>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72495" name="Group 111"/>
          <p:cNvGrpSpPr>
            <a:grpSpLocks noChangeAspect="1"/>
          </p:cNvGrpSpPr>
          <p:nvPr/>
        </p:nvGrpSpPr>
        <p:grpSpPr bwMode="auto">
          <a:xfrm>
            <a:off x="293688" y="3178175"/>
            <a:ext cx="877887" cy="754063"/>
            <a:chOff x="1134" y="1590"/>
            <a:chExt cx="1008" cy="863"/>
          </a:xfrm>
        </p:grpSpPr>
        <p:sp>
          <p:nvSpPr>
            <p:cNvPr id="272496" name="Freeform 112"/>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272497" name="Freeform 113"/>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272498" name="Rectangle 114"/>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272499" name="Freeform 115"/>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272500" name="Freeform 116"/>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272501" name="Freeform 117"/>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272502" name="Freeform 118"/>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272503" name="Freeform 119"/>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272504" name="Freeform 120"/>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2402"/>
                                        </p:tgtEl>
                                        <p:attrNameLst>
                                          <p:attrName>style.visibility</p:attrName>
                                        </p:attrNameLst>
                                      </p:cBhvr>
                                      <p:to>
                                        <p:strVal val="visible"/>
                                      </p:to>
                                    </p:set>
                                    <p:animEffect transition="in" filter="wipe(left)">
                                      <p:cBhvr>
                                        <p:cTn id="7" dur="500"/>
                                        <p:tgtEl>
                                          <p:spTgt spid="272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40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lstStyle/>
          <a:p>
            <a:r>
              <a:rPr lang="en-US"/>
              <a:t>Approaching the Gate</a:t>
            </a:r>
          </a:p>
        </p:txBody>
      </p:sp>
      <p:sp>
        <p:nvSpPr>
          <p:cNvPr id="468995" name="Rectangle 3"/>
          <p:cNvSpPr>
            <a:spLocks noGrp="1" noChangeArrowheads="1"/>
          </p:cNvSpPr>
          <p:nvPr>
            <p:ph type="body" sz="half" idx="2"/>
          </p:nvPr>
        </p:nvSpPr>
        <p:spPr>
          <a:xfrm>
            <a:off x="4884738" y="1741488"/>
            <a:ext cx="4259262" cy="4194175"/>
          </a:xfrm>
        </p:spPr>
        <p:txBody>
          <a:bodyPr/>
          <a:lstStyle/>
          <a:p>
            <a:pPr marL="533400" indent="-533400">
              <a:lnSpc>
                <a:spcPct val="85000"/>
              </a:lnSpc>
              <a:spcBef>
                <a:spcPct val="15000"/>
              </a:spcBef>
              <a:spcAft>
                <a:spcPct val="10000"/>
              </a:spcAft>
              <a:buFontTx/>
              <a:buNone/>
            </a:pPr>
            <a:r>
              <a:rPr lang="en-US" sz="2400"/>
              <a:t>What do you do?</a:t>
            </a:r>
          </a:p>
          <a:p>
            <a:pPr marL="533400" indent="-533400" eaLnBrk="0" hangingPunct="0">
              <a:lnSpc>
                <a:spcPct val="85000"/>
              </a:lnSpc>
              <a:spcBef>
                <a:spcPct val="15000"/>
              </a:spcBef>
              <a:spcAft>
                <a:spcPct val="10000"/>
              </a:spcAft>
              <a:buClr>
                <a:schemeClr val="tx1"/>
              </a:buClr>
              <a:buFontTx/>
              <a:buAutoNum type="arabicParenR"/>
            </a:pPr>
            <a:r>
              <a:rPr lang="en-US" sz="2000">
                <a:cs typeface="Arial" charset="0"/>
              </a:rPr>
              <a:t>Though you do not say anything, you show your irritation at being delayed</a:t>
            </a:r>
          </a:p>
          <a:p>
            <a:pPr marL="533400" indent="-533400" eaLnBrk="0" hangingPunct="0">
              <a:lnSpc>
                <a:spcPct val="85000"/>
              </a:lnSpc>
              <a:spcBef>
                <a:spcPct val="15000"/>
              </a:spcBef>
              <a:spcAft>
                <a:spcPct val="10000"/>
              </a:spcAft>
              <a:buClr>
                <a:schemeClr val="tx1"/>
              </a:buClr>
              <a:buFontTx/>
              <a:buAutoNum type="arabicParenR"/>
            </a:pPr>
            <a:r>
              <a:rPr lang="en-US" sz="2000">
                <a:cs typeface="Arial" charset="0"/>
              </a:rPr>
              <a:t>Get out of your car to get a better view of the procedures at the gate</a:t>
            </a:r>
          </a:p>
          <a:p>
            <a:pPr marL="533400" indent="-533400" eaLnBrk="0" hangingPunct="0">
              <a:lnSpc>
                <a:spcPct val="85000"/>
              </a:lnSpc>
              <a:spcBef>
                <a:spcPct val="15000"/>
              </a:spcBef>
              <a:spcAft>
                <a:spcPct val="10000"/>
              </a:spcAft>
              <a:buClr>
                <a:schemeClr val="tx1"/>
              </a:buClr>
              <a:buFontTx/>
              <a:buAutoNum type="arabicParenR"/>
            </a:pPr>
            <a:r>
              <a:rPr lang="en-US" sz="2000">
                <a:cs typeface="Arial" charset="0"/>
              </a:rPr>
              <a:t>Stay in your car, provide ID for all occupants, and cooperate with guard instructions.  Remain alert for suspicious activities outside the gate area</a:t>
            </a:r>
          </a:p>
        </p:txBody>
      </p:sp>
      <p:pic>
        <p:nvPicPr>
          <p:cNvPr id="468996" name="Picture 4" descr="Front Gate Inspection"/>
          <p:cNvPicPr>
            <a:picLocks noChangeArrowheads="1"/>
          </p:cNvPicPr>
          <p:nvPr>
            <p:ph type="clipArt" sz="half" idx="1"/>
          </p:nvPr>
        </p:nvPicPr>
        <p:blipFill>
          <a:blip r:embed="rId3"/>
          <a:srcRect/>
          <a:stretch>
            <a:fillRect/>
          </a:stretch>
        </p:blipFill>
        <p:spPr>
          <a:xfrm>
            <a:off x="1406525" y="1878013"/>
            <a:ext cx="3181350" cy="2093912"/>
          </a:xfrm>
          <a:noFill/>
          <a:ln/>
        </p:spPr>
      </p:pic>
      <p:sp>
        <p:nvSpPr>
          <p:cNvPr id="468997" name="Text Box 5"/>
          <p:cNvSpPr txBox="1">
            <a:spLocks noChangeArrowheads="1"/>
          </p:cNvSpPr>
          <p:nvPr/>
        </p:nvSpPr>
        <p:spPr bwMode="auto">
          <a:xfrm>
            <a:off x="1323975" y="4076700"/>
            <a:ext cx="3351213" cy="822325"/>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As you approach,</a:t>
            </a:r>
            <a:br>
              <a:rPr lang="en-US" b="1" i="1">
                <a:latin typeface="Arial" charset="0"/>
              </a:rPr>
            </a:br>
            <a:r>
              <a:rPr lang="en-US" b="1" i="1">
                <a:latin typeface="Arial" charset="0"/>
              </a:rPr>
              <a:t>security appears tight</a:t>
            </a:r>
          </a:p>
        </p:txBody>
      </p:sp>
      <p:sp>
        <p:nvSpPr>
          <p:cNvPr id="468998" name="Rectangle 6"/>
          <p:cNvSpPr>
            <a:spLocks noChangeArrowheads="1"/>
          </p:cNvSpPr>
          <p:nvPr/>
        </p:nvSpPr>
        <p:spPr bwMode="auto">
          <a:xfrm>
            <a:off x="4884738" y="3851275"/>
            <a:ext cx="4183062" cy="1698625"/>
          </a:xfrm>
          <a:prstGeom prst="rect">
            <a:avLst/>
          </a:prstGeom>
          <a:noFill/>
          <a:ln w="38100">
            <a:solidFill>
              <a:srgbClr val="990099"/>
            </a:solidFill>
            <a:miter lim="800000"/>
            <a:headEnd/>
            <a:tailEnd/>
          </a:ln>
          <a:effectLst/>
        </p:spPr>
        <p:txBody>
          <a:bodyPr wrap="none" anchor="ctr"/>
          <a:lstStyle/>
          <a:p>
            <a:endParaRPr lang="en-US"/>
          </a:p>
        </p:txBody>
      </p:sp>
      <p:sp>
        <p:nvSpPr>
          <p:cNvPr id="468999"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69000" name="Group 8"/>
          <p:cNvGrpSpPr>
            <a:grpSpLocks noChangeAspect="1"/>
          </p:cNvGrpSpPr>
          <p:nvPr/>
        </p:nvGrpSpPr>
        <p:grpSpPr bwMode="auto">
          <a:xfrm>
            <a:off x="293688" y="5441950"/>
            <a:ext cx="877887" cy="754063"/>
            <a:chOff x="2040" y="2676"/>
            <a:chExt cx="1008" cy="864"/>
          </a:xfrm>
        </p:grpSpPr>
        <p:sp>
          <p:nvSpPr>
            <p:cNvPr id="469001" name="Freeform 9"/>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469002" name="Freeform 10"/>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469003" name="Rectangle 11"/>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469004" name="Freeform 12"/>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469005" name="Freeform 13"/>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69006" name="Freeform 14"/>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469007" name="Freeform 15"/>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469008" name="Freeform 16"/>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469009" name="Group 17"/>
          <p:cNvGrpSpPr>
            <a:grpSpLocks noChangeAspect="1"/>
          </p:cNvGrpSpPr>
          <p:nvPr/>
        </p:nvGrpSpPr>
        <p:grpSpPr bwMode="auto">
          <a:xfrm>
            <a:off x="293688" y="3932238"/>
            <a:ext cx="877887" cy="754062"/>
            <a:chOff x="186" y="2131"/>
            <a:chExt cx="1008" cy="863"/>
          </a:xfrm>
        </p:grpSpPr>
        <p:sp>
          <p:nvSpPr>
            <p:cNvPr id="469010" name="Freeform 18"/>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469011" name="Freeform 19"/>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469012" name="Rectangle 20"/>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469013" name="Freeform 21"/>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469014" name="Freeform 22"/>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469015" name="Freeform 23"/>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469016" name="Freeform 24"/>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469017" name="Freeform 25"/>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69018" name="Freeform 26"/>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69019" name="Freeform 27"/>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469020" name="Group 28"/>
          <p:cNvGrpSpPr>
            <a:grpSpLocks noChangeAspect="1"/>
          </p:cNvGrpSpPr>
          <p:nvPr/>
        </p:nvGrpSpPr>
        <p:grpSpPr bwMode="auto">
          <a:xfrm>
            <a:off x="293688" y="3178175"/>
            <a:ext cx="877887" cy="754063"/>
            <a:chOff x="1134" y="1590"/>
            <a:chExt cx="1008" cy="863"/>
          </a:xfrm>
        </p:grpSpPr>
        <p:sp>
          <p:nvSpPr>
            <p:cNvPr id="469021" name="Freeform 2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69022" name="Freeform 3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69023" name="Rectangle 3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69024" name="Freeform 3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69025" name="Freeform 3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69026" name="Freeform 3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69027" name="Freeform 3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69028" name="Freeform 3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69029" name="Freeform 3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8998"/>
                                        </p:tgtEl>
                                        <p:attrNameLst>
                                          <p:attrName>style.visibility</p:attrName>
                                        </p:attrNameLst>
                                      </p:cBhvr>
                                      <p:to>
                                        <p:strVal val="visible"/>
                                      </p:to>
                                    </p:set>
                                    <p:animEffect transition="in" filter="wipe(left)">
                                      <p:cBhvr>
                                        <p:cTn id="7" dur="500"/>
                                        <p:tgtEl>
                                          <p:spTgt spid="468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99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p:txBody>
          <a:bodyPr/>
          <a:lstStyle/>
          <a:p>
            <a:r>
              <a:rPr lang="en-US"/>
              <a:t>Detecting Surveillance</a:t>
            </a:r>
          </a:p>
        </p:txBody>
      </p:sp>
      <p:sp>
        <p:nvSpPr>
          <p:cNvPr id="471043" name="Rectangle 3"/>
          <p:cNvSpPr>
            <a:spLocks noGrp="1" noChangeArrowheads="1"/>
          </p:cNvSpPr>
          <p:nvPr>
            <p:ph type="body" sz="half" idx="2"/>
          </p:nvPr>
        </p:nvSpPr>
        <p:spPr>
          <a:xfrm>
            <a:off x="4884738" y="1741488"/>
            <a:ext cx="4259262" cy="4011612"/>
          </a:xfrm>
        </p:spPr>
        <p:txBody>
          <a:bodyPr/>
          <a:lstStyle/>
          <a:p>
            <a:pPr marL="533400" indent="-533400">
              <a:lnSpc>
                <a:spcPct val="85000"/>
              </a:lnSpc>
              <a:buFontTx/>
              <a:buNone/>
            </a:pPr>
            <a:r>
              <a:rPr lang="en-US" sz="2400"/>
              <a:t>What do you do?</a:t>
            </a:r>
          </a:p>
          <a:p>
            <a:pPr marL="533400" indent="-533400">
              <a:lnSpc>
                <a:spcPct val="85000"/>
              </a:lnSpc>
              <a:buClr>
                <a:schemeClr val="tx1"/>
              </a:buClr>
              <a:buFontTx/>
              <a:buAutoNum type="arabicParenR"/>
            </a:pPr>
            <a:r>
              <a:rPr lang="en-US" sz="2000">
                <a:cs typeface="Arial" charset="0"/>
              </a:rPr>
              <a:t>Carefully get out of line and drive away from the base, passing the stranger and getting a thorough description for the security forces</a:t>
            </a:r>
            <a:endParaRPr lang="en-US" sz="2000"/>
          </a:p>
          <a:p>
            <a:pPr marL="533400" indent="-533400">
              <a:lnSpc>
                <a:spcPct val="85000"/>
              </a:lnSpc>
              <a:buClr>
                <a:schemeClr val="tx1"/>
              </a:buClr>
              <a:buFontTx/>
              <a:buAutoNum type="arabicParenR"/>
            </a:pPr>
            <a:r>
              <a:rPr lang="en-US" sz="2000">
                <a:cs typeface="Arial" charset="0"/>
              </a:rPr>
              <a:t>Tell the security guard what you have seen and provide a description of the individual</a:t>
            </a:r>
          </a:p>
          <a:p>
            <a:pPr marL="533400" indent="-533400">
              <a:lnSpc>
                <a:spcPct val="85000"/>
              </a:lnSpc>
              <a:buClr>
                <a:schemeClr val="tx1"/>
              </a:buClr>
              <a:buFontTx/>
              <a:buAutoNum type="arabicParenR"/>
            </a:pPr>
            <a:r>
              <a:rPr lang="en-US" sz="2000">
                <a:cs typeface="Arial" charset="0"/>
              </a:rPr>
              <a:t>Do nothing; he is probably waiting for another bus</a:t>
            </a:r>
          </a:p>
        </p:txBody>
      </p:sp>
      <p:pic>
        <p:nvPicPr>
          <p:cNvPr id="471044" name="Picture 4" descr="Bus Stop"/>
          <p:cNvPicPr>
            <a:picLocks noChangeArrowheads="1"/>
          </p:cNvPicPr>
          <p:nvPr>
            <p:ph type="clipArt" sz="half" idx="1"/>
          </p:nvPr>
        </p:nvPicPr>
        <p:blipFill>
          <a:blip r:embed="rId3"/>
          <a:srcRect/>
          <a:stretch>
            <a:fillRect/>
          </a:stretch>
        </p:blipFill>
        <p:spPr>
          <a:xfrm>
            <a:off x="1406525" y="1835150"/>
            <a:ext cx="3198813" cy="2057400"/>
          </a:xfrm>
          <a:noFill/>
          <a:ln/>
        </p:spPr>
      </p:pic>
      <p:sp>
        <p:nvSpPr>
          <p:cNvPr id="471045" name="Text Box 5"/>
          <p:cNvSpPr txBox="1">
            <a:spLocks noChangeArrowheads="1"/>
          </p:cNvSpPr>
          <p:nvPr/>
        </p:nvSpPr>
        <p:spPr bwMode="auto">
          <a:xfrm>
            <a:off x="1360488" y="3981450"/>
            <a:ext cx="3298825" cy="1187450"/>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The man at the</a:t>
            </a:r>
            <a:br>
              <a:rPr lang="en-US" b="1" i="1">
                <a:latin typeface="Arial" charset="0"/>
              </a:rPr>
            </a:br>
            <a:r>
              <a:rPr lang="en-US" b="1" i="1">
                <a:latin typeface="Arial" charset="0"/>
              </a:rPr>
              <a:t>bus stop seems to be</a:t>
            </a:r>
            <a:br>
              <a:rPr lang="en-US" b="1" i="1">
                <a:latin typeface="Arial" charset="0"/>
              </a:rPr>
            </a:br>
            <a:r>
              <a:rPr lang="en-US" b="1" i="1">
                <a:latin typeface="Arial" charset="0"/>
              </a:rPr>
              <a:t>watching the base</a:t>
            </a:r>
          </a:p>
        </p:txBody>
      </p:sp>
      <p:sp>
        <p:nvSpPr>
          <p:cNvPr id="471046" name="Rectangle 6"/>
          <p:cNvSpPr>
            <a:spLocks noChangeArrowheads="1"/>
          </p:cNvSpPr>
          <p:nvPr/>
        </p:nvSpPr>
        <p:spPr bwMode="auto">
          <a:xfrm>
            <a:off x="4884738" y="3810000"/>
            <a:ext cx="4183062" cy="890588"/>
          </a:xfrm>
          <a:prstGeom prst="rect">
            <a:avLst/>
          </a:prstGeom>
          <a:noFill/>
          <a:ln w="38100">
            <a:solidFill>
              <a:srgbClr val="990099"/>
            </a:solidFill>
            <a:miter lim="800000"/>
            <a:headEnd/>
            <a:tailEnd/>
          </a:ln>
          <a:effectLst/>
        </p:spPr>
        <p:txBody>
          <a:bodyPr wrap="none" anchor="ctr"/>
          <a:lstStyle/>
          <a:p>
            <a:endParaRPr lang="en-US"/>
          </a:p>
        </p:txBody>
      </p:sp>
      <p:sp>
        <p:nvSpPr>
          <p:cNvPr id="471047"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71048" name="Group 8"/>
          <p:cNvGrpSpPr>
            <a:grpSpLocks noChangeAspect="1"/>
          </p:cNvGrpSpPr>
          <p:nvPr/>
        </p:nvGrpSpPr>
        <p:grpSpPr bwMode="auto">
          <a:xfrm>
            <a:off x="293688" y="5441950"/>
            <a:ext cx="877887" cy="754063"/>
            <a:chOff x="2040" y="2676"/>
            <a:chExt cx="1008" cy="864"/>
          </a:xfrm>
        </p:grpSpPr>
        <p:sp>
          <p:nvSpPr>
            <p:cNvPr id="471049" name="Freeform 9"/>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471050" name="Freeform 10"/>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471051" name="Rectangle 11"/>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471052" name="Freeform 12"/>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471053" name="Freeform 13"/>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71054" name="Freeform 14"/>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471055" name="Freeform 15"/>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471056" name="Freeform 16"/>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471057" name="Group 17"/>
          <p:cNvGrpSpPr>
            <a:grpSpLocks noChangeAspect="1"/>
          </p:cNvGrpSpPr>
          <p:nvPr/>
        </p:nvGrpSpPr>
        <p:grpSpPr bwMode="auto">
          <a:xfrm>
            <a:off x="293688" y="3178175"/>
            <a:ext cx="877887" cy="754063"/>
            <a:chOff x="1134" y="1590"/>
            <a:chExt cx="1008" cy="863"/>
          </a:xfrm>
        </p:grpSpPr>
        <p:sp>
          <p:nvSpPr>
            <p:cNvPr id="471058" name="Freeform 18"/>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71059" name="Freeform 19"/>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71060" name="Rectangle 20"/>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71061" name="Freeform 21"/>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71062" name="Freeform 22"/>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71063" name="Freeform 23"/>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71064" name="Freeform 24"/>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71065" name="Freeform 25"/>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71066" name="Freeform 26"/>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1046"/>
                                        </p:tgtEl>
                                        <p:attrNameLst>
                                          <p:attrName>style.visibility</p:attrName>
                                        </p:attrNameLst>
                                      </p:cBhvr>
                                      <p:to>
                                        <p:strVal val="visible"/>
                                      </p:to>
                                    </p:set>
                                    <p:animEffect transition="in" filter="wipe(left)">
                                      <p:cBhvr>
                                        <p:cTn id="7" dur="500"/>
                                        <p:tgtEl>
                                          <p:spTgt spid="471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4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36" name="Rectangle 24"/>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13333" name="Oval 21"/>
          <p:cNvSpPr>
            <a:spLocks noChangeArrowheads="1"/>
          </p:cNvSpPr>
          <p:nvPr/>
        </p:nvSpPr>
        <p:spPr bwMode="auto">
          <a:xfrm>
            <a:off x="0" y="1920875"/>
            <a:ext cx="9144000" cy="3863975"/>
          </a:xfrm>
          <a:prstGeom prst="ellipse">
            <a:avLst/>
          </a:prstGeom>
          <a:gradFill rotWithShape="0">
            <a:gsLst>
              <a:gs pos="0">
                <a:schemeClr val="accent2"/>
              </a:gs>
              <a:gs pos="100000">
                <a:schemeClr val="accent2">
                  <a:gamma/>
                  <a:tint val="0"/>
                  <a:invGamma/>
                </a:schemeClr>
              </a:gs>
            </a:gsLst>
            <a:path path="shape">
              <a:fillToRect l="50000" t="50000" r="50000" b="50000"/>
            </a:path>
          </a:gradFill>
          <a:ln w="9525">
            <a:noFill/>
            <a:round/>
            <a:headEnd/>
            <a:tailEnd/>
          </a:ln>
          <a:effectLst/>
        </p:spPr>
        <p:txBody>
          <a:bodyPr wrap="none" anchor="ctr"/>
          <a:lstStyle/>
          <a:p>
            <a:endParaRPr lang="en-US"/>
          </a:p>
        </p:txBody>
      </p:sp>
      <p:sp>
        <p:nvSpPr>
          <p:cNvPr id="13314" name="Rectangle 2"/>
          <p:cNvSpPr>
            <a:spLocks noGrp="1" noChangeArrowheads="1"/>
          </p:cNvSpPr>
          <p:nvPr>
            <p:ph type="title"/>
          </p:nvPr>
        </p:nvSpPr>
        <p:spPr/>
        <p:txBody>
          <a:bodyPr/>
          <a:lstStyle/>
          <a:p>
            <a:r>
              <a:rPr lang="en-US"/>
              <a:t>Lesson Map</a:t>
            </a:r>
          </a:p>
        </p:txBody>
      </p:sp>
      <p:sp>
        <p:nvSpPr>
          <p:cNvPr id="13325" name="AutoShape 13"/>
          <p:cNvSpPr>
            <a:spLocks noChangeArrowheads="1"/>
          </p:cNvSpPr>
          <p:nvPr/>
        </p:nvSpPr>
        <p:spPr bwMode="auto">
          <a:xfrm>
            <a:off x="1231900" y="3382963"/>
            <a:ext cx="1917700" cy="939800"/>
          </a:xfrm>
          <a:prstGeom prst="cube">
            <a:avLst>
              <a:gd name="adj" fmla="val 25000"/>
            </a:avLst>
          </a:prstGeom>
          <a:solidFill>
            <a:srgbClr val="FFFF99"/>
          </a:solidFill>
          <a:ln w="9525">
            <a:solidFill>
              <a:schemeClr val="tx1"/>
            </a:solidFill>
            <a:miter lim="800000"/>
            <a:headEnd/>
            <a:tailEnd/>
          </a:ln>
          <a:effectLst/>
        </p:spPr>
        <p:txBody>
          <a:bodyPr wrap="none" anchor="ctr"/>
          <a:lstStyle/>
          <a:p>
            <a:pPr algn="ctr">
              <a:lnSpc>
                <a:spcPct val="95000"/>
              </a:lnSpc>
            </a:pPr>
            <a:r>
              <a:rPr lang="en-US" sz="2000" b="1">
                <a:latin typeface="Arial" charset="0"/>
              </a:rPr>
              <a:t>Introduction</a:t>
            </a:r>
          </a:p>
        </p:txBody>
      </p:sp>
      <p:sp>
        <p:nvSpPr>
          <p:cNvPr id="13326" name="AutoShape 14"/>
          <p:cNvSpPr>
            <a:spLocks noChangeArrowheads="1"/>
          </p:cNvSpPr>
          <p:nvPr/>
        </p:nvSpPr>
        <p:spPr bwMode="auto">
          <a:xfrm>
            <a:off x="3613150" y="3382963"/>
            <a:ext cx="1917700" cy="939800"/>
          </a:xfrm>
          <a:prstGeom prst="cube">
            <a:avLst>
              <a:gd name="adj" fmla="val 25000"/>
            </a:avLst>
          </a:prstGeom>
          <a:solidFill>
            <a:schemeClr val="hlink"/>
          </a:solidFill>
          <a:ln w="9525">
            <a:solidFill>
              <a:schemeClr val="tx1"/>
            </a:solidFill>
            <a:miter lim="800000"/>
            <a:headEnd/>
            <a:tailEnd/>
          </a:ln>
          <a:effectLst/>
        </p:spPr>
        <p:txBody>
          <a:bodyPr wrap="none" anchor="ctr"/>
          <a:lstStyle/>
          <a:p>
            <a:pPr algn="ctr">
              <a:lnSpc>
                <a:spcPct val="95000"/>
              </a:lnSpc>
            </a:pPr>
            <a:r>
              <a:rPr lang="en-US" sz="2000" b="1">
                <a:solidFill>
                  <a:schemeClr val="bg2"/>
                </a:solidFill>
                <a:latin typeface="Arial" charset="0"/>
              </a:rPr>
              <a:t>Scenario</a:t>
            </a:r>
          </a:p>
        </p:txBody>
      </p:sp>
      <p:sp>
        <p:nvSpPr>
          <p:cNvPr id="13328" name="AutoShape 16"/>
          <p:cNvSpPr>
            <a:spLocks noChangeArrowheads="1"/>
          </p:cNvSpPr>
          <p:nvPr/>
        </p:nvSpPr>
        <p:spPr bwMode="auto">
          <a:xfrm>
            <a:off x="5969000" y="3382963"/>
            <a:ext cx="1917700" cy="939800"/>
          </a:xfrm>
          <a:prstGeom prst="cube">
            <a:avLst>
              <a:gd name="adj" fmla="val 25000"/>
            </a:avLst>
          </a:prstGeom>
          <a:solidFill>
            <a:schemeClr val="hlink"/>
          </a:solidFill>
          <a:ln w="9525">
            <a:solidFill>
              <a:schemeClr val="tx1"/>
            </a:solidFill>
            <a:miter lim="800000"/>
            <a:headEnd/>
            <a:tailEnd/>
          </a:ln>
          <a:effectLst/>
        </p:spPr>
        <p:txBody>
          <a:bodyPr wrap="none" anchor="ctr"/>
          <a:lstStyle/>
          <a:p>
            <a:pPr algn="ctr">
              <a:lnSpc>
                <a:spcPct val="95000"/>
              </a:lnSpc>
            </a:pPr>
            <a:r>
              <a:rPr lang="en-US" sz="2000" b="1">
                <a:solidFill>
                  <a:schemeClr val="bg2"/>
                </a:solidFill>
                <a:latin typeface="Arial" charset="0"/>
              </a:rPr>
              <a:t>Historical</a:t>
            </a:r>
          </a:p>
          <a:p>
            <a:pPr algn="ctr">
              <a:lnSpc>
                <a:spcPct val="95000"/>
              </a:lnSpc>
            </a:pPr>
            <a:r>
              <a:rPr lang="en-US" sz="2000" b="1">
                <a:solidFill>
                  <a:schemeClr val="bg2"/>
                </a:solidFill>
                <a:latin typeface="Arial" charset="0"/>
              </a:rPr>
              <a:t>Examples</a:t>
            </a:r>
          </a:p>
        </p:txBody>
      </p:sp>
      <p:cxnSp>
        <p:nvCxnSpPr>
          <p:cNvPr id="13329" name="AutoShape 17"/>
          <p:cNvCxnSpPr>
            <a:cxnSpLocks noChangeShapeType="1"/>
            <a:stCxn id="13325" idx="4"/>
            <a:endCxn id="13326" idx="2"/>
          </p:cNvCxnSpPr>
          <p:nvPr/>
        </p:nvCxnSpPr>
        <p:spPr bwMode="auto">
          <a:xfrm>
            <a:off x="2914650" y="3970338"/>
            <a:ext cx="698500" cy="0"/>
          </a:xfrm>
          <a:prstGeom prst="straightConnector1">
            <a:avLst/>
          </a:prstGeom>
          <a:noFill/>
          <a:ln w="28575">
            <a:solidFill>
              <a:schemeClr val="tx1"/>
            </a:solidFill>
            <a:round/>
            <a:headEnd/>
            <a:tailEnd type="triangle" w="med" len="med"/>
          </a:ln>
          <a:effectLst/>
        </p:spPr>
      </p:cxnSp>
      <p:cxnSp>
        <p:nvCxnSpPr>
          <p:cNvPr id="13332" name="AutoShape 20"/>
          <p:cNvCxnSpPr>
            <a:cxnSpLocks noChangeShapeType="1"/>
            <a:stCxn id="13326" idx="4"/>
            <a:endCxn id="13328" idx="2"/>
          </p:cNvCxnSpPr>
          <p:nvPr/>
        </p:nvCxnSpPr>
        <p:spPr bwMode="auto">
          <a:xfrm>
            <a:off x="5295900" y="3970338"/>
            <a:ext cx="673100" cy="0"/>
          </a:xfrm>
          <a:prstGeom prst="straightConnector1">
            <a:avLst/>
          </a:prstGeom>
          <a:noFill/>
          <a:ln w="28575">
            <a:solidFill>
              <a:schemeClr val="tx1"/>
            </a:solidFill>
            <a:round/>
            <a:headEnd/>
            <a:tailEnd type="triangle" w="med" len="med"/>
          </a:ln>
          <a:effectLst/>
        </p:spPr>
      </p:cxnSp>
      <p:sp>
        <p:nvSpPr>
          <p:cNvPr id="13335" name="Text Box 23"/>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p:cNvSpPr>
            <a:spLocks noGrp="1" noChangeArrowheads="1"/>
          </p:cNvSpPr>
          <p:nvPr>
            <p:ph type="title"/>
          </p:nvPr>
        </p:nvSpPr>
        <p:spPr/>
        <p:txBody>
          <a:bodyPr/>
          <a:lstStyle/>
          <a:p>
            <a:r>
              <a:rPr lang="en-US"/>
              <a:t>Understanding Countermeasures</a:t>
            </a:r>
          </a:p>
        </p:txBody>
      </p:sp>
      <p:pic>
        <p:nvPicPr>
          <p:cNvPr id="561155" name="Picture 3" descr="Floor Plan"/>
          <p:cNvPicPr>
            <a:picLocks noChangeAspect="1" noChangeArrowheads="1"/>
          </p:cNvPicPr>
          <p:nvPr>
            <p:ph type="clipArt" sz="half" idx="1"/>
          </p:nvPr>
        </p:nvPicPr>
        <p:blipFill>
          <a:blip r:embed="rId3"/>
          <a:srcRect/>
          <a:stretch>
            <a:fillRect/>
          </a:stretch>
        </p:blipFill>
        <p:spPr>
          <a:xfrm>
            <a:off x="1457325" y="1666875"/>
            <a:ext cx="7172325" cy="4535488"/>
          </a:xfrm>
          <a:noFill/>
          <a:ln/>
        </p:spPr>
      </p:pic>
      <p:pic>
        <p:nvPicPr>
          <p:cNvPr id="561156" name="Picture 4" descr="Back Door"/>
          <p:cNvPicPr>
            <a:picLocks noChangeAspect="1" noChangeArrowheads="1"/>
          </p:cNvPicPr>
          <p:nvPr/>
        </p:nvPicPr>
        <p:blipFill>
          <a:blip r:embed="rId4"/>
          <a:srcRect/>
          <a:stretch>
            <a:fillRect/>
          </a:stretch>
        </p:blipFill>
        <p:spPr bwMode="auto">
          <a:xfrm>
            <a:off x="4767263" y="4443413"/>
            <a:ext cx="1836737" cy="1633537"/>
          </a:xfrm>
          <a:prstGeom prst="rect">
            <a:avLst/>
          </a:prstGeom>
          <a:noFill/>
        </p:spPr>
      </p:pic>
      <p:grpSp>
        <p:nvGrpSpPr>
          <p:cNvPr id="561157" name="Group 5"/>
          <p:cNvGrpSpPr>
            <a:grpSpLocks/>
          </p:cNvGrpSpPr>
          <p:nvPr/>
        </p:nvGrpSpPr>
        <p:grpSpPr bwMode="auto">
          <a:xfrm>
            <a:off x="2216150" y="1801813"/>
            <a:ext cx="6213475" cy="4275137"/>
            <a:chOff x="1342" y="1087"/>
            <a:chExt cx="3914" cy="2693"/>
          </a:xfrm>
        </p:grpSpPr>
        <p:pic>
          <p:nvPicPr>
            <p:cNvPr id="561158" name="Picture 6" descr="Cameras cropped"/>
            <p:cNvPicPr>
              <a:picLocks noChangeAspect="1" noChangeArrowheads="1"/>
            </p:cNvPicPr>
            <p:nvPr/>
          </p:nvPicPr>
          <p:blipFill>
            <a:blip r:embed="rId5"/>
            <a:srcRect/>
            <a:stretch>
              <a:fillRect/>
            </a:stretch>
          </p:blipFill>
          <p:spPr bwMode="auto">
            <a:xfrm>
              <a:off x="1342" y="1144"/>
              <a:ext cx="696" cy="525"/>
            </a:xfrm>
            <a:prstGeom prst="rect">
              <a:avLst/>
            </a:prstGeom>
            <a:noFill/>
            <a:ln w="28575">
              <a:solidFill>
                <a:schemeClr val="tx1"/>
              </a:solidFill>
              <a:miter lim="800000"/>
              <a:headEnd/>
              <a:tailEnd/>
            </a:ln>
          </p:spPr>
        </p:pic>
        <p:pic>
          <p:nvPicPr>
            <p:cNvPr id="561159" name="Picture 7" descr="Cameras cropped"/>
            <p:cNvPicPr>
              <a:picLocks noChangeAspect="1" noChangeArrowheads="1"/>
            </p:cNvPicPr>
            <p:nvPr/>
          </p:nvPicPr>
          <p:blipFill>
            <a:blip r:embed="rId5"/>
            <a:srcRect/>
            <a:stretch>
              <a:fillRect/>
            </a:stretch>
          </p:blipFill>
          <p:spPr bwMode="auto">
            <a:xfrm>
              <a:off x="4560" y="1087"/>
              <a:ext cx="696" cy="525"/>
            </a:xfrm>
            <a:prstGeom prst="rect">
              <a:avLst/>
            </a:prstGeom>
            <a:noFill/>
            <a:ln w="28575" algn="ctr">
              <a:solidFill>
                <a:schemeClr val="tx1"/>
              </a:solidFill>
              <a:miter lim="800000"/>
              <a:headEnd/>
              <a:tailEnd/>
            </a:ln>
            <a:effectLst/>
          </p:spPr>
        </p:pic>
        <p:pic>
          <p:nvPicPr>
            <p:cNvPr id="561160" name="Picture 8" descr="Cameras cropped"/>
            <p:cNvPicPr>
              <a:picLocks noChangeAspect="1" noChangeArrowheads="1"/>
            </p:cNvPicPr>
            <p:nvPr/>
          </p:nvPicPr>
          <p:blipFill>
            <a:blip r:embed="rId5"/>
            <a:srcRect/>
            <a:stretch>
              <a:fillRect/>
            </a:stretch>
          </p:blipFill>
          <p:spPr bwMode="auto">
            <a:xfrm>
              <a:off x="4560" y="3255"/>
              <a:ext cx="696" cy="525"/>
            </a:xfrm>
            <a:prstGeom prst="rect">
              <a:avLst/>
            </a:prstGeom>
            <a:noFill/>
            <a:ln w="28575" algn="ctr">
              <a:solidFill>
                <a:schemeClr val="tx1"/>
              </a:solidFill>
              <a:miter lim="800000"/>
              <a:headEnd/>
              <a:tailEnd/>
            </a:ln>
            <a:effectLst/>
          </p:spPr>
        </p:pic>
        <p:pic>
          <p:nvPicPr>
            <p:cNvPr id="561161" name="Picture 9" descr="Cameras cropped"/>
            <p:cNvPicPr>
              <a:picLocks noChangeAspect="1" noChangeArrowheads="1"/>
            </p:cNvPicPr>
            <p:nvPr/>
          </p:nvPicPr>
          <p:blipFill>
            <a:blip r:embed="rId5"/>
            <a:srcRect/>
            <a:stretch>
              <a:fillRect/>
            </a:stretch>
          </p:blipFill>
          <p:spPr bwMode="auto">
            <a:xfrm>
              <a:off x="1342" y="3255"/>
              <a:ext cx="696" cy="525"/>
            </a:xfrm>
            <a:prstGeom prst="rect">
              <a:avLst/>
            </a:prstGeom>
            <a:noFill/>
            <a:ln w="28575" algn="ctr">
              <a:solidFill>
                <a:schemeClr val="tx1"/>
              </a:solidFill>
              <a:miter lim="800000"/>
              <a:headEnd/>
              <a:tailEnd/>
            </a:ln>
            <a:effectLst/>
          </p:spPr>
        </p:pic>
      </p:grpSp>
      <p:grpSp>
        <p:nvGrpSpPr>
          <p:cNvPr id="561162" name="Group 10"/>
          <p:cNvGrpSpPr>
            <a:grpSpLocks noChangeAspect="1"/>
          </p:cNvGrpSpPr>
          <p:nvPr/>
        </p:nvGrpSpPr>
        <p:grpSpPr bwMode="auto">
          <a:xfrm>
            <a:off x="293688" y="5441950"/>
            <a:ext cx="877887" cy="754063"/>
            <a:chOff x="2040" y="2676"/>
            <a:chExt cx="1008" cy="864"/>
          </a:xfrm>
        </p:grpSpPr>
        <p:sp>
          <p:nvSpPr>
            <p:cNvPr id="561163" name="Freeform 11"/>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561164" name="Freeform 12"/>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561165" name="Rectangle 13"/>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561166" name="Freeform 14"/>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561167" name="Freeform 15"/>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61168" name="Freeform 16"/>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561169" name="Freeform 17"/>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561170" name="Freeform 18"/>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561171" name="Group 19"/>
          <p:cNvGrpSpPr>
            <a:grpSpLocks noChangeAspect="1"/>
          </p:cNvGrpSpPr>
          <p:nvPr/>
        </p:nvGrpSpPr>
        <p:grpSpPr bwMode="auto">
          <a:xfrm>
            <a:off x="293688" y="3932238"/>
            <a:ext cx="877887" cy="754062"/>
            <a:chOff x="186" y="2131"/>
            <a:chExt cx="1008" cy="863"/>
          </a:xfrm>
        </p:grpSpPr>
        <p:sp>
          <p:nvSpPr>
            <p:cNvPr id="561172" name="Freeform 20"/>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561173" name="Freeform 21"/>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561174" name="Rectangle 22"/>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561175" name="Freeform 23"/>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561176" name="Freeform 24"/>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561177" name="Freeform 25"/>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561178" name="Freeform 26"/>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561179" name="Freeform 27"/>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561180" name="Freeform 28"/>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561181" name="Freeform 29"/>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561182" name="Group 30"/>
          <p:cNvGrpSpPr>
            <a:grpSpLocks noChangeAspect="1"/>
          </p:cNvGrpSpPr>
          <p:nvPr/>
        </p:nvGrpSpPr>
        <p:grpSpPr bwMode="auto">
          <a:xfrm>
            <a:off x="293688" y="2424113"/>
            <a:ext cx="877887" cy="754062"/>
            <a:chOff x="1146" y="1009"/>
            <a:chExt cx="1008" cy="864"/>
          </a:xfrm>
        </p:grpSpPr>
        <p:sp>
          <p:nvSpPr>
            <p:cNvPr id="561183" name="Freeform 31"/>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61184" name="Freeform 32"/>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61185" name="Rectangle 33"/>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61186" name="Freeform 34"/>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61187" name="Freeform 35"/>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61188" name="Freeform 36"/>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61189" name="Freeform 37"/>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61190" name="Freeform 38"/>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
        <p:nvSpPr>
          <p:cNvPr id="561191" name="Text Box 39"/>
          <p:cNvSpPr txBox="1">
            <a:spLocks noChangeArrowheads="1"/>
          </p:cNvSpPr>
          <p:nvPr/>
        </p:nvSpPr>
        <p:spPr bwMode="auto">
          <a:xfrm>
            <a:off x="6869113" y="0"/>
            <a:ext cx="227488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Family Member Scenario</a:t>
            </a:r>
          </a:p>
        </p:txBody>
      </p:sp>
      <p:pic>
        <p:nvPicPr>
          <p:cNvPr id="561192" name="Picture 40" descr="Guard_building_entry"/>
          <p:cNvPicPr>
            <a:picLocks noChangeAspect="1" noChangeArrowheads="1"/>
          </p:cNvPicPr>
          <p:nvPr/>
        </p:nvPicPr>
        <p:blipFill>
          <a:blip r:embed="rId6"/>
          <a:srcRect/>
          <a:stretch>
            <a:fillRect/>
          </a:stretch>
        </p:blipFill>
        <p:spPr bwMode="auto">
          <a:xfrm>
            <a:off x="3735388" y="3378200"/>
            <a:ext cx="876300" cy="1212850"/>
          </a:xfrm>
          <a:prstGeom prst="rect">
            <a:avLst/>
          </a:prstGeom>
          <a:noFill/>
          <a:ln w="28575">
            <a:solidFill>
              <a:schemeClr val="tx1"/>
            </a:solidFill>
            <a:miter lim="800000"/>
            <a:headEnd/>
            <a:tailEnd/>
          </a:ln>
        </p:spPr>
      </p:pic>
      <p:pic>
        <p:nvPicPr>
          <p:cNvPr id="561193" name="Picture 41" descr="Building_entry point screener"/>
          <p:cNvPicPr>
            <a:picLocks noChangeAspect="1" noChangeArrowheads="1"/>
          </p:cNvPicPr>
          <p:nvPr/>
        </p:nvPicPr>
        <p:blipFill>
          <a:blip r:embed="rId7"/>
          <a:srcRect/>
          <a:stretch>
            <a:fillRect/>
          </a:stretch>
        </p:blipFill>
        <p:spPr bwMode="auto">
          <a:xfrm>
            <a:off x="1709738" y="3182938"/>
            <a:ext cx="954087" cy="1536700"/>
          </a:xfrm>
          <a:prstGeom prst="rect">
            <a:avLst/>
          </a:prstGeom>
          <a:noFill/>
          <a:ln w="3810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61192"/>
                                        </p:tgtEl>
                                        <p:attrNameLst>
                                          <p:attrName>style.visibility</p:attrName>
                                        </p:attrNameLst>
                                      </p:cBhvr>
                                      <p:to>
                                        <p:strVal val="visible"/>
                                      </p:to>
                                    </p:set>
                                    <p:animEffect transition="in" filter="dissolve">
                                      <p:cBhvr>
                                        <p:cTn id="7" dur="500"/>
                                        <p:tgtEl>
                                          <p:spTgt spid="56119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61193"/>
                                        </p:tgtEl>
                                        <p:attrNameLst>
                                          <p:attrName>style.visibility</p:attrName>
                                        </p:attrNameLst>
                                      </p:cBhvr>
                                      <p:to>
                                        <p:strVal val="visible"/>
                                      </p:to>
                                    </p:set>
                                    <p:animEffect transition="in" filter="dissolve">
                                      <p:cBhvr>
                                        <p:cTn id="12" dur="500"/>
                                        <p:tgtEl>
                                          <p:spTgt spid="56119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61156"/>
                                        </p:tgtEl>
                                        <p:attrNameLst>
                                          <p:attrName>style.visibility</p:attrName>
                                        </p:attrNameLst>
                                      </p:cBhvr>
                                      <p:to>
                                        <p:strVal val="visible"/>
                                      </p:to>
                                    </p:set>
                                    <p:animEffect transition="in" filter="dissolve">
                                      <p:cBhvr>
                                        <p:cTn id="17" dur="500"/>
                                        <p:tgtEl>
                                          <p:spTgt spid="56115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61157"/>
                                        </p:tgtEl>
                                        <p:attrNameLst>
                                          <p:attrName>style.visibility</p:attrName>
                                        </p:attrNameLst>
                                      </p:cBhvr>
                                      <p:to>
                                        <p:strVal val="visible"/>
                                      </p:to>
                                    </p:set>
                                    <p:animEffect transition="in" filter="dissolve">
                                      <p:cBhvr>
                                        <p:cTn id="22" dur="500"/>
                                        <p:tgtEl>
                                          <p:spTgt spid="561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Grp="1" noChangeArrowheads="1"/>
          </p:cNvSpPr>
          <p:nvPr>
            <p:ph type="title"/>
          </p:nvPr>
        </p:nvSpPr>
        <p:spPr/>
        <p:txBody>
          <a:bodyPr/>
          <a:lstStyle/>
          <a:p>
            <a:r>
              <a:rPr lang="en-US"/>
              <a:t>Suspicious Activity at Work</a:t>
            </a:r>
          </a:p>
        </p:txBody>
      </p:sp>
      <p:sp>
        <p:nvSpPr>
          <p:cNvPr id="473091" name="Text Box 3"/>
          <p:cNvSpPr txBox="1">
            <a:spLocks noChangeArrowheads="1"/>
          </p:cNvSpPr>
          <p:nvPr/>
        </p:nvSpPr>
        <p:spPr bwMode="auto">
          <a:xfrm>
            <a:off x="1312863" y="3962400"/>
            <a:ext cx="3363912" cy="1552575"/>
          </a:xfrm>
          <a:prstGeom prst="rect">
            <a:avLst/>
          </a:prstGeom>
          <a:noFill/>
          <a:ln w="9525">
            <a:noFill/>
            <a:miter lim="800000"/>
            <a:headEnd/>
            <a:tailEnd/>
          </a:ln>
          <a:effectLst/>
        </p:spPr>
        <p:txBody>
          <a:bodyPr wrap="none">
            <a:spAutoFit/>
          </a:bodyPr>
          <a:lstStyle/>
          <a:p>
            <a:pPr algn="ctr"/>
            <a:r>
              <a:rPr lang="en-US" b="1" i="1">
                <a:latin typeface="Arial" charset="0"/>
              </a:rPr>
              <a:t>While at work you</a:t>
            </a:r>
          </a:p>
          <a:p>
            <a:pPr algn="ctr"/>
            <a:r>
              <a:rPr lang="en-US" b="1" i="1">
                <a:latin typeface="Arial" charset="0"/>
              </a:rPr>
              <a:t>notice a janitor</a:t>
            </a:r>
          </a:p>
          <a:p>
            <a:pPr algn="ctr"/>
            <a:r>
              <a:rPr lang="en-US" b="1" i="1">
                <a:latin typeface="Arial" charset="0"/>
              </a:rPr>
              <a:t>displaying suspicious</a:t>
            </a:r>
          </a:p>
          <a:p>
            <a:pPr algn="ctr"/>
            <a:r>
              <a:rPr lang="en-US" b="1" i="1">
                <a:latin typeface="Arial" charset="0"/>
              </a:rPr>
              <a:t>activity</a:t>
            </a:r>
          </a:p>
        </p:txBody>
      </p:sp>
      <p:grpSp>
        <p:nvGrpSpPr>
          <p:cNvPr id="473092" name="Group 4"/>
          <p:cNvGrpSpPr>
            <a:grpSpLocks noChangeAspect="1"/>
          </p:cNvGrpSpPr>
          <p:nvPr/>
        </p:nvGrpSpPr>
        <p:grpSpPr bwMode="auto">
          <a:xfrm>
            <a:off x="293688" y="5441950"/>
            <a:ext cx="877887" cy="754063"/>
            <a:chOff x="2040" y="2676"/>
            <a:chExt cx="1008" cy="864"/>
          </a:xfrm>
        </p:grpSpPr>
        <p:sp>
          <p:nvSpPr>
            <p:cNvPr id="473093" name="Freeform 5"/>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473094" name="Freeform 6"/>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473095" name="Rectangle 7"/>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473096" name="Freeform 8"/>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473097" name="Freeform 9"/>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73098" name="Freeform 10"/>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473099" name="Freeform 11"/>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473100" name="Freeform 12"/>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473101" name="Group 13"/>
          <p:cNvGrpSpPr>
            <a:grpSpLocks noChangeAspect="1"/>
          </p:cNvGrpSpPr>
          <p:nvPr/>
        </p:nvGrpSpPr>
        <p:grpSpPr bwMode="auto">
          <a:xfrm>
            <a:off x="293688" y="3178175"/>
            <a:ext cx="877887" cy="754063"/>
            <a:chOff x="1134" y="1590"/>
            <a:chExt cx="1008" cy="863"/>
          </a:xfrm>
        </p:grpSpPr>
        <p:sp>
          <p:nvSpPr>
            <p:cNvPr id="473102" name="Freeform 14"/>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73103" name="Freeform 15"/>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73104" name="Rectangle 16"/>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73105" name="Freeform 17"/>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73106" name="Freeform 18"/>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73107" name="Freeform 19"/>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73108" name="Freeform 20"/>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73109" name="Freeform 21"/>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73110" name="Freeform 22"/>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
        <p:nvSpPr>
          <p:cNvPr id="473111" name="Rectangle 23"/>
          <p:cNvSpPr>
            <a:spLocks noGrp="1" noChangeArrowheads="1"/>
          </p:cNvSpPr>
          <p:nvPr>
            <p:ph type="body" sz="half" idx="2"/>
          </p:nvPr>
        </p:nvSpPr>
        <p:spPr>
          <a:xfrm>
            <a:off x="4884738" y="1741488"/>
            <a:ext cx="4259262" cy="4049712"/>
          </a:xfrm>
          <a:noFill/>
          <a:ln/>
        </p:spPr>
        <p:txBody>
          <a:bodyPr/>
          <a:lstStyle/>
          <a:p>
            <a:pPr marL="457200" indent="-457200">
              <a:lnSpc>
                <a:spcPct val="85000"/>
              </a:lnSpc>
              <a:buClr>
                <a:schemeClr val="tx1"/>
              </a:buClr>
              <a:buFontTx/>
              <a:buNone/>
            </a:pPr>
            <a:r>
              <a:rPr lang="en-US">
                <a:cs typeface="Arial" charset="0"/>
              </a:rPr>
              <a:t>What should you do?</a:t>
            </a:r>
          </a:p>
          <a:p>
            <a:pPr marL="457200" indent="-457200">
              <a:lnSpc>
                <a:spcPct val="85000"/>
              </a:lnSpc>
              <a:buClr>
                <a:schemeClr val="tx1"/>
              </a:buClr>
              <a:buFontTx/>
              <a:buAutoNum type="arabicParenR"/>
            </a:pPr>
            <a:r>
              <a:rPr lang="en-US" sz="2400"/>
              <a:t>Ask him why he is searching through the trash</a:t>
            </a:r>
          </a:p>
          <a:p>
            <a:pPr marL="457200" indent="-457200">
              <a:lnSpc>
                <a:spcPct val="85000"/>
              </a:lnSpc>
              <a:buClr>
                <a:schemeClr val="tx1"/>
              </a:buClr>
              <a:buFontTx/>
              <a:buAutoNum type="arabicParenR"/>
            </a:pPr>
            <a:r>
              <a:rPr lang="en-US" sz="2400"/>
              <a:t>Have him escorted from the facility immediately</a:t>
            </a:r>
          </a:p>
          <a:p>
            <a:pPr marL="457200" indent="-457200">
              <a:lnSpc>
                <a:spcPct val="85000"/>
              </a:lnSpc>
              <a:buClr>
                <a:schemeClr val="tx1"/>
              </a:buClr>
              <a:buFontTx/>
              <a:buAutoNum type="arabicParenR"/>
            </a:pPr>
            <a:r>
              <a:rPr lang="en-US" sz="2400"/>
              <a:t>Make a thorough list of his activities and report him to your supervisor immediately</a:t>
            </a:r>
          </a:p>
        </p:txBody>
      </p:sp>
      <p:sp>
        <p:nvSpPr>
          <p:cNvPr id="473112" name="Rectangle 24"/>
          <p:cNvSpPr>
            <a:spLocks noChangeArrowheads="1"/>
          </p:cNvSpPr>
          <p:nvPr/>
        </p:nvSpPr>
        <p:spPr bwMode="auto">
          <a:xfrm>
            <a:off x="4884738" y="4019550"/>
            <a:ext cx="4183062" cy="1393825"/>
          </a:xfrm>
          <a:prstGeom prst="rect">
            <a:avLst/>
          </a:prstGeom>
          <a:noFill/>
          <a:ln w="38100">
            <a:solidFill>
              <a:srgbClr val="990099"/>
            </a:solidFill>
            <a:miter lim="800000"/>
            <a:headEnd/>
            <a:tailEnd/>
          </a:ln>
          <a:effectLst/>
        </p:spPr>
        <p:txBody>
          <a:bodyPr wrap="none" anchor="ctr"/>
          <a:lstStyle/>
          <a:p>
            <a:endParaRPr lang="en-US"/>
          </a:p>
        </p:txBody>
      </p:sp>
      <p:sp>
        <p:nvSpPr>
          <p:cNvPr id="473113" name="Text Box 2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pic>
        <p:nvPicPr>
          <p:cNvPr id="473114" name="Picture 26" descr="Janitor"/>
          <p:cNvPicPr>
            <a:picLocks noChangeAspect="1" noChangeArrowheads="1"/>
          </p:cNvPicPr>
          <p:nvPr/>
        </p:nvPicPr>
        <p:blipFill>
          <a:blip r:embed="rId3"/>
          <a:srcRect/>
          <a:stretch>
            <a:fillRect/>
          </a:stretch>
        </p:blipFill>
        <p:spPr bwMode="auto">
          <a:xfrm>
            <a:off x="1398588" y="1857375"/>
            <a:ext cx="3192462" cy="2022475"/>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3112"/>
                                        </p:tgtEl>
                                        <p:attrNameLst>
                                          <p:attrName>style.visibility</p:attrName>
                                        </p:attrNameLst>
                                      </p:cBhvr>
                                      <p:to>
                                        <p:strVal val="visible"/>
                                      </p:to>
                                    </p:set>
                                    <p:animEffect transition="in" filter="wipe(left)">
                                      <p:cBhvr>
                                        <p:cTn id="7" dur="500"/>
                                        <p:tgtEl>
                                          <p:spTgt spid="473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11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2"/>
          <p:cNvSpPr>
            <a:spLocks noGrp="1" noChangeArrowheads="1"/>
          </p:cNvSpPr>
          <p:nvPr>
            <p:ph type="title"/>
          </p:nvPr>
        </p:nvSpPr>
        <p:spPr/>
        <p:txBody>
          <a:bodyPr/>
          <a:lstStyle/>
          <a:p>
            <a:r>
              <a:rPr lang="en-US"/>
              <a:t>Noticing a Violation</a:t>
            </a:r>
          </a:p>
        </p:txBody>
      </p:sp>
      <p:sp>
        <p:nvSpPr>
          <p:cNvPr id="475139" name="Rectangle 3"/>
          <p:cNvSpPr>
            <a:spLocks noGrp="1" noChangeArrowheads="1"/>
          </p:cNvSpPr>
          <p:nvPr>
            <p:ph type="body" sz="half" idx="2"/>
          </p:nvPr>
        </p:nvSpPr>
        <p:spPr>
          <a:xfrm>
            <a:off x="4884738" y="1741488"/>
            <a:ext cx="4183062" cy="4067175"/>
          </a:xfrm>
        </p:spPr>
        <p:txBody>
          <a:bodyPr/>
          <a:lstStyle/>
          <a:p>
            <a:pPr marL="533400" indent="-533400">
              <a:lnSpc>
                <a:spcPct val="85000"/>
              </a:lnSpc>
              <a:buFontTx/>
              <a:buNone/>
            </a:pPr>
            <a:r>
              <a:rPr lang="en-US"/>
              <a:t>What do you do?</a:t>
            </a:r>
          </a:p>
          <a:p>
            <a:pPr marL="533400" indent="-533400">
              <a:lnSpc>
                <a:spcPct val="85000"/>
              </a:lnSpc>
              <a:buClr>
                <a:schemeClr val="tx1"/>
              </a:buClr>
              <a:buFontTx/>
              <a:buAutoNum type="arabicParenR"/>
            </a:pPr>
            <a:r>
              <a:rPr lang="en-US" sz="2400">
                <a:cs typeface="Arial" charset="0"/>
              </a:rPr>
              <a:t>Close the door and then point out the security violation to one of the facility managers</a:t>
            </a:r>
          </a:p>
          <a:p>
            <a:pPr marL="533400" indent="-533400">
              <a:lnSpc>
                <a:spcPct val="85000"/>
              </a:lnSpc>
              <a:buClr>
                <a:schemeClr val="tx1"/>
              </a:buClr>
              <a:buFontTx/>
              <a:buAutoNum type="arabicParenR"/>
            </a:pPr>
            <a:r>
              <a:rPr lang="en-US" sz="2400">
                <a:cs typeface="Arial" charset="0"/>
              </a:rPr>
              <a:t>Point out the security violation to one of the facility managers</a:t>
            </a:r>
          </a:p>
          <a:p>
            <a:pPr marL="533400" indent="-533400">
              <a:lnSpc>
                <a:spcPct val="85000"/>
              </a:lnSpc>
              <a:buClr>
                <a:schemeClr val="tx1"/>
              </a:buClr>
              <a:buFontTx/>
              <a:buAutoNum type="arabicParenR"/>
            </a:pPr>
            <a:r>
              <a:rPr lang="en-US" sz="2400">
                <a:cs typeface="Arial" charset="0"/>
              </a:rPr>
              <a:t>Keep an eye on the door yourself</a:t>
            </a:r>
          </a:p>
        </p:txBody>
      </p:sp>
      <p:pic>
        <p:nvPicPr>
          <p:cNvPr id="475140" name="Picture 4" descr="Door"/>
          <p:cNvPicPr>
            <a:picLocks noChangeArrowheads="1"/>
          </p:cNvPicPr>
          <p:nvPr>
            <p:ph type="clipArt" sz="half" idx="1"/>
          </p:nvPr>
        </p:nvPicPr>
        <p:blipFill>
          <a:blip r:embed="rId3"/>
          <a:srcRect/>
          <a:stretch>
            <a:fillRect/>
          </a:stretch>
        </p:blipFill>
        <p:spPr>
          <a:xfrm>
            <a:off x="1509713" y="1841500"/>
            <a:ext cx="2668587" cy="2038350"/>
          </a:xfrm>
          <a:noFill/>
          <a:ln/>
        </p:spPr>
      </p:pic>
      <p:sp>
        <p:nvSpPr>
          <p:cNvPr id="475141" name="Text Box 5"/>
          <p:cNvSpPr txBox="1">
            <a:spLocks noChangeArrowheads="1"/>
          </p:cNvSpPr>
          <p:nvPr/>
        </p:nvSpPr>
        <p:spPr bwMode="auto">
          <a:xfrm>
            <a:off x="1296988" y="3971925"/>
            <a:ext cx="3092450" cy="1552575"/>
          </a:xfrm>
          <a:prstGeom prst="rect">
            <a:avLst/>
          </a:prstGeom>
          <a:noFill/>
          <a:ln w="9525">
            <a:noFill/>
            <a:miter lim="800000"/>
            <a:headEnd/>
            <a:tailEnd/>
          </a:ln>
          <a:effectLst/>
        </p:spPr>
        <p:txBody>
          <a:bodyPr>
            <a:spAutoFit/>
          </a:bodyPr>
          <a:lstStyle/>
          <a:p>
            <a:pPr algn="ctr">
              <a:spcBef>
                <a:spcPct val="5000"/>
              </a:spcBef>
            </a:pPr>
            <a:r>
              <a:rPr lang="en-US" b="1" i="1">
                <a:latin typeface="Arial" charset="0"/>
              </a:rPr>
              <a:t>You are walking through the facility and notice a door propped open</a:t>
            </a:r>
          </a:p>
        </p:txBody>
      </p:sp>
      <p:sp>
        <p:nvSpPr>
          <p:cNvPr id="475142" name="Rectangle 6"/>
          <p:cNvSpPr>
            <a:spLocks noChangeArrowheads="1"/>
          </p:cNvSpPr>
          <p:nvPr/>
        </p:nvSpPr>
        <p:spPr bwMode="auto">
          <a:xfrm>
            <a:off x="4884738" y="3917950"/>
            <a:ext cx="4183062" cy="1016000"/>
          </a:xfrm>
          <a:prstGeom prst="rect">
            <a:avLst/>
          </a:prstGeom>
          <a:noFill/>
          <a:ln w="38100">
            <a:solidFill>
              <a:srgbClr val="990099"/>
            </a:solidFill>
            <a:miter lim="800000"/>
            <a:headEnd/>
            <a:tailEnd/>
          </a:ln>
          <a:effectLst/>
        </p:spPr>
        <p:txBody>
          <a:bodyPr wrap="none" anchor="ctr"/>
          <a:lstStyle/>
          <a:p>
            <a:endParaRPr lang="en-US"/>
          </a:p>
        </p:txBody>
      </p:sp>
      <p:sp>
        <p:nvSpPr>
          <p:cNvPr id="475143"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75144" name="Group 8"/>
          <p:cNvGrpSpPr>
            <a:grpSpLocks noChangeAspect="1"/>
          </p:cNvGrpSpPr>
          <p:nvPr/>
        </p:nvGrpSpPr>
        <p:grpSpPr bwMode="auto">
          <a:xfrm>
            <a:off x="293688" y="3932238"/>
            <a:ext cx="877887" cy="754062"/>
            <a:chOff x="186" y="2131"/>
            <a:chExt cx="1008" cy="863"/>
          </a:xfrm>
        </p:grpSpPr>
        <p:sp>
          <p:nvSpPr>
            <p:cNvPr id="475145" name="Freeform 9"/>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475146" name="Freeform 10"/>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475147" name="Rectangle 11"/>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475148" name="Freeform 12"/>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475149" name="Freeform 13"/>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475150" name="Freeform 14"/>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475151" name="Freeform 15"/>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475152" name="Freeform 16"/>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75153" name="Freeform 17"/>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75154" name="Freeform 18"/>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475155" name="Group 19"/>
          <p:cNvGrpSpPr>
            <a:grpSpLocks noChangeAspect="1"/>
          </p:cNvGrpSpPr>
          <p:nvPr/>
        </p:nvGrpSpPr>
        <p:grpSpPr bwMode="auto">
          <a:xfrm>
            <a:off x="293688" y="3178175"/>
            <a:ext cx="877887" cy="754063"/>
            <a:chOff x="1134" y="1590"/>
            <a:chExt cx="1008" cy="863"/>
          </a:xfrm>
        </p:grpSpPr>
        <p:sp>
          <p:nvSpPr>
            <p:cNvPr id="475156" name="Freeform 20"/>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75157" name="Freeform 21"/>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75158" name="Rectangle 22"/>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75159" name="Freeform 23"/>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75160" name="Freeform 24"/>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75161" name="Freeform 25"/>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75162" name="Freeform 26"/>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75163" name="Freeform 27"/>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75164" name="Freeform 28"/>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475165" name="Group 29"/>
          <p:cNvGrpSpPr>
            <a:grpSpLocks noChangeAspect="1"/>
          </p:cNvGrpSpPr>
          <p:nvPr/>
        </p:nvGrpSpPr>
        <p:grpSpPr bwMode="auto">
          <a:xfrm>
            <a:off x="293688" y="2424113"/>
            <a:ext cx="877887" cy="754062"/>
            <a:chOff x="1146" y="1009"/>
            <a:chExt cx="1008" cy="864"/>
          </a:xfrm>
        </p:grpSpPr>
        <p:sp>
          <p:nvSpPr>
            <p:cNvPr id="475166" name="Freeform 30"/>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475167" name="Freeform 31"/>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475168" name="Rectangle 32"/>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475169" name="Freeform 33"/>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475170" name="Freeform 34"/>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475171" name="Freeform 35"/>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475172" name="Freeform 36"/>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475173" name="Freeform 37"/>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nvGrpSpPr>
          <p:cNvPr id="475174" name="Group 38"/>
          <p:cNvGrpSpPr>
            <a:grpSpLocks noChangeAspect="1"/>
          </p:cNvGrpSpPr>
          <p:nvPr/>
        </p:nvGrpSpPr>
        <p:grpSpPr bwMode="auto">
          <a:xfrm>
            <a:off x="293688" y="5441950"/>
            <a:ext cx="877887" cy="754063"/>
            <a:chOff x="2040" y="2676"/>
            <a:chExt cx="1008" cy="864"/>
          </a:xfrm>
        </p:grpSpPr>
        <p:sp>
          <p:nvSpPr>
            <p:cNvPr id="475175" name="Freeform 39"/>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475176" name="Freeform 40"/>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475177" name="Rectangle 41"/>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475178" name="Freeform 42"/>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475179" name="Freeform 43"/>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75180" name="Freeform 44"/>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475181" name="Freeform 45"/>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475182" name="Freeform 46"/>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5142"/>
                                        </p:tgtEl>
                                        <p:attrNameLst>
                                          <p:attrName>style.visibility</p:attrName>
                                        </p:attrNameLst>
                                      </p:cBhvr>
                                      <p:to>
                                        <p:strVal val="visible"/>
                                      </p:to>
                                    </p:set>
                                    <p:animEffect transition="in" filter="wipe(left)">
                                      <p:cBhvr>
                                        <p:cTn id="7" dur="500"/>
                                        <p:tgtEl>
                                          <p:spTgt spid="475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14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6" name="Rectangle 2"/>
          <p:cNvSpPr>
            <a:spLocks noGrp="1" noChangeArrowheads="1"/>
          </p:cNvSpPr>
          <p:nvPr>
            <p:ph type="title"/>
          </p:nvPr>
        </p:nvSpPr>
        <p:spPr/>
        <p:txBody>
          <a:bodyPr/>
          <a:lstStyle/>
          <a:p>
            <a:r>
              <a:rPr lang="en-US"/>
              <a:t>Suspicious Package at Work</a:t>
            </a:r>
          </a:p>
        </p:txBody>
      </p:sp>
      <p:sp>
        <p:nvSpPr>
          <p:cNvPr id="477187" name="Rectangle 3"/>
          <p:cNvSpPr>
            <a:spLocks noGrp="1" noChangeArrowheads="1"/>
          </p:cNvSpPr>
          <p:nvPr>
            <p:ph type="body" sz="half" idx="2"/>
          </p:nvPr>
        </p:nvSpPr>
        <p:spPr>
          <a:xfrm>
            <a:off x="4884738" y="1741488"/>
            <a:ext cx="4259262" cy="754062"/>
          </a:xfrm>
        </p:spPr>
        <p:txBody>
          <a:bodyPr/>
          <a:lstStyle/>
          <a:p>
            <a:pPr marL="0" indent="0">
              <a:lnSpc>
                <a:spcPct val="85000"/>
              </a:lnSpc>
              <a:buFontTx/>
              <a:buNone/>
            </a:pPr>
            <a:r>
              <a:rPr lang="en-US" sz="2200"/>
              <a:t>You know you should not open it, but what do you do?</a:t>
            </a:r>
          </a:p>
        </p:txBody>
      </p:sp>
      <p:sp>
        <p:nvSpPr>
          <p:cNvPr id="477188" name="Text Box 4"/>
          <p:cNvSpPr txBox="1">
            <a:spLocks noChangeArrowheads="1"/>
          </p:cNvSpPr>
          <p:nvPr/>
        </p:nvSpPr>
        <p:spPr bwMode="auto">
          <a:xfrm>
            <a:off x="1362075" y="4057650"/>
            <a:ext cx="3284538" cy="1552575"/>
          </a:xfrm>
          <a:prstGeom prst="rect">
            <a:avLst/>
          </a:prstGeom>
          <a:noFill/>
          <a:ln w="9525">
            <a:noFill/>
            <a:miter lim="800000"/>
            <a:headEnd/>
            <a:tailEnd/>
          </a:ln>
          <a:effectLst/>
        </p:spPr>
        <p:txBody>
          <a:bodyPr wrap="none">
            <a:spAutoFit/>
          </a:bodyPr>
          <a:lstStyle/>
          <a:p>
            <a:pPr algn="ctr"/>
            <a:r>
              <a:rPr lang="en-US" b="1" i="1">
                <a:latin typeface="Arial" charset="0"/>
              </a:rPr>
              <a:t>You find a package</a:t>
            </a:r>
          </a:p>
          <a:p>
            <a:pPr algn="ctr"/>
            <a:r>
              <a:rPr lang="en-US" b="1" i="1">
                <a:latin typeface="Arial" charset="0"/>
              </a:rPr>
              <a:t>in the mailroom</a:t>
            </a:r>
          </a:p>
          <a:p>
            <a:pPr algn="ctr"/>
            <a:r>
              <a:rPr lang="en-US" b="1" i="1">
                <a:latin typeface="Arial" charset="0"/>
              </a:rPr>
              <a:t>marked “Personel for</a:t>
            </a:r>
          </a:p>
          <a:p>
            <a:pPr algn="ctr"/>
            <a:r>
              <a:rPr lang="en-US" b="1" i="1">
                <a:latin typeface="Arial" charset="0"/>
              </a:rPr>
              <a:t>the Comendar”</a:t>
            </a:r>
          </a:p>
        </p:txBody>
      </p:sp>
      <p:sp>
        <p:nvSpPr>
          <p:cNvPr id="477189" name="Rectangle 5"/>
          <p:cNvSpPr>
            <a:spLocks noChangeArrowheads="1"/>
          </p:cNvSpPr>
          <p:nvPr/>
        </p:nvSpPr>
        <p:spPr bwMode="auto">
          <a:xfrm>
            <a:off x="4884738" y="4333875"/>
            <a:ext cx="4183062" cy="895350"/>
          </a:xfrm>
          <a:prstGeom prst="rect">
            <a:avLst/>
          </a:prstGeom>
          <a:noFill/>
          <a:ln w="38100">
            <a:solidFill>
              <a:srgbClr val="990099"/>
            </a:solidFill>
            <a:miter lim="800000"/>
            <a:headEnd/>
            <a:tailEnd/>
          </a:ln>
          <a:effectLst/>
        </p:spPr>
        <p:txBody>
          <a:bodyPr wrap="none" anchor="ctr"/>
          <a:lstStyle/>
          <a:p>
            <a:endParaRPr lang="en-US"/>
          </a:p>
        </p:txBody>
      </p:sp>
      <p:grpSp>
        <p:nvGrpSpPr>
          <p:cNvPr id="477190" name="Group 6"/>
          <p:cNvGrpSpPr>
            <a:grpSpLocks noChangeAspect="1"/>
          </p:cNvGrpSpPr>
          <p:nvPr/>
        </p:nvGrpSpPr>
        <p:grpSpPr bwMode="auto">
          <a:xfrm>
            <a:off x="293688" y="5441950"/>
            <a:ext cx="877887" cy="754063"/>
            <a:chOff x="2040" y="2676"/>
            <a:chExt cx="1008" cy="864"/>
          </a:xfrm>
        </p:grpSpPr>
        <p:sp>
          <p:nvSpPr>
            <p:cNvPr id="477191" name="Freeform 7"/>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477192" name="Freeform 8"/>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477193" name="Rectangle 9"/>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477194" name="Freeform 10"/>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477195" name="Freeform 11"/>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77196" name="Freeform 12"/>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477197" name="Freeform 13"/>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477198" name="Freeform 14"/>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477199" name="Group 15"/>
          <p:cNvGrpSpPr>
            <a:grpSpLocks noChangeAspect="1"/>
          </p:cNvGrpSpPr>
          <p:nvPr/>
        </p:nvGrpSpPr>
        <p:grpSpPr bwMode="auto">
          <a:xfrm>
            <a:off x="293688" y="3178175"/>
            <a:ext cx="877887" cy="754063"/>
            <a:chOff x="1134" y="1590"/>
            <a:chExt cx="1008" cy="863"/>
          </a:xfrm>
        </p:grpSpPr>
        <p:sp>
          <p:nvSpPr>
            <p:cNvPr id="477200" name="Freeform 16"/>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77201" name="Freeform 17"/>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77202" name="Rectangle 18"/>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77203" name="Freeform 19"/>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77204" name="Freeform 20"/>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77205" name="Freeform 21"/>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77206" name="Freeform 22"/>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77207" name="Freeform 23"/>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77208" name="Freeform 24"/>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477209" name="Group 25"/>
          <p:cNvGrpSpPr>
            <a:grpSpLocks noChangeAspect="1"/>
          </p:cNvGrpSpPr>
          <p:nvPr/>
        </p:nvGrpSpPr>
        <p:grpSpPr bwMode="auto">
          <a:xfrm>
            <a:off x="293688" y="3932238"/>
            <a:ext cx="877887" cy="754062"/>
            <a:chOff x="186" y="2131"/>
            <a:chExt cx="1008" cy="863"/>
          </a:xfrm>
        </p:grpSpPr>
        <p:sp>
          <p:nvSpPr>
            <p:cNvPr id="477210" name="Freeform 26"/>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477211" name="Freeform 27"/>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477212" name="Rectangle 28"/>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477213" name="Freeform 29"/>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477214" name="Freeform 30"/>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477215" name="Freeform 31"/>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477216" name="Freeform 32"/>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477217" name="Freeform 33"/>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77218" name="Freeform 34"/>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77219" name="Freeform 35"/>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sp>
        <p:nvSpPr>
          <p:cNvPr id="477220" name="Text Box 36"/>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pic>
        <p:nvPicPr>
          <p:cNvPr id="477221" name="Picture 37" descr="mail1"/>
          <p:cNvPicPr>
            <a:picLocks noChangeAspect="1" noChangeArrowheads="1"/>
          </p:cNvPicPr>
          <p:nvPr/>
        </p:nvPicPr>
        <p:blipFill>
          <a:blip r:embed="rId3"/>
          <a:srcRect/>
          <a:stretch>
            <a:fillRect/>
          </a:stretch>
        </p:blipFill>
        <p:spPr bwMode="auto">
          <a:xfrm>
            <a:off x="1460500" y="1735138"/>
            <a:ext cx="3086100" cy="2317750"/>
          </a:xfrm>
          <a:prstGeom prst="rect">
            <a:avLst/>
          </a:prstGeom>
          <a:noFill/>
        </p:spPr>
      </p:pic>
      <p:sp>
        <p:nvSpPr>
          <p:cNvPr id="477222" name="Rectangle 38"/>
          <p:cNvSpPr>
            <a:spLocks noChangeArrowheads="1"/>
          </p:cNvSpPr>
          <p:nvPr/>
        </p:nvSpPr>
        <p:spPr bwMode="auto">
          <a:xfrm>
            <a:off x="4884738" y="2503488"/>
            <a:ext cx="4259262" cy="3011487"/>
          </a:xfrm>
          <a:prstGeom prst="rect">
            <a:avLst/>
          </a:prstGeom>
          <a:noFill/>
          <a:ln w="9525">
            <a:noFill/>
            <a:miter lim="800000"/>
            <a:headEnd/>
            <a:tailEnd/>
          </a:ln>
          <a:effectLst/>
        </p:spPr>
        <p:txBody>
          <a:bodyPr/>
          <a:lstStyle/>
          <a:p>
            <a:pPr marL="381000" indent="-381000">
              <a:lnSpc>
                <a:spcPct val="90000"/>
              </a:lnSpc>
              <a:spcBef>
                <a:spcPct val="35000"/>
              </a:spcBef>
              <a:buClr>
                <a:schemeClr val="tx1"/>
              </a:buClr>
              <a:buFontTx/>
              <a:buAutoNum type="arabicParenR"/>
            </a:pPr>
            <a:r>
              <a:rPr lang="en-US" sz="2000" b="1">
                <a:latin typeface="Arial" charset="0"/>
              </a:rPr>
              <a:t>Without opening the package, thoroughly examine it looking for oily spots on the outside and protruding wires</a:t>
            </a:r>
          </a:p>
          <a:p>
            <a:pPr marL="381000" indent="-381000">
              <a:lnSpc>
                <a:spcPct val="85000"/>
              </a:lnSpc>
              <a:spcBef>
                <a:spcPct val="35000"/>
              </a:spcBef>
              <a:buClr>
                <a:schemeClr val="tx1"/>
              </a:buClr>
              <a:buFontTx/>
              <a:buAutoNum type="arabicParenR"/>
            </a:pPr>
            <a:r>
              <a:rPr lang="en-US" sz="2000" b="1">
                <a:latin typeface="Arial" charset="0"/>
              </a:rPr>
              <a:t>Destroy the package by immersing it in water</a:t>
            </a:r>
          </a:p>
          <a:p>
            <a:pPr marL="381000" indent="-381000">
              <a:lnSpc>
                <a:spcPct val="85000"/>
              </a:lnSpc>
              <a:spcBef>
                <a:spcPct val="35000"/>
              </a:spcBef>
              <a:buClr>
                <a:schemeClr val="tx1"/>
              </a:buClr>
              <a:buFontTx/>
              <a:buAutoNum type="arabicParenR"/>
            </a:pPr>
            <a:r>
              <a:rPr lang="en-US" sz="2000" b="1">
                <a:latin typeface="Arial" charset="0"/>
              </a:rPr>
              <a:t>Leave the package alone, isolate the room, and notify security personnel</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7189"/>
                                        </p:tgtEl>
                                        <p:attrNameLst>
                                          <p:attrName>style.visibility</p:attrName>
                                        </p:attrNameLst>
                                      </p:cBhvr>
                                      <p:to>
                                        <p:strVal val="visible"/>
                                      </p:to>
                                    </p:set>
                                    <p:animEffect transition="in" filter="wipe(left)">
                                      <p:cBhvr>
                                        <p:cTn id="7" dur="500"/>
                                        <p:tgtEl>
                                          <p:spTgt spid="477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718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p:txBody>
          <a:bodyPr/>
          <a:lstStyle/>
          <a:p>
            <a:r>
              <a:rPr lang="en-US"/>
              <a:t>Noticing Changes in Local Conditions</a:t>
            </a:r>
          </a:p>
        </p:txBody>
      </p:sp>
      <p:sp>
        <p:nvSpPr>
          <p:cNvPr id="282627" name="Rectangle 3"/>
          <p:cNvSpPr>
            <a:spLocks noGrp="1" noChangeArrowheads="1"/>
          </p:cNvSpPr>
          <p:nvPr>
            <p:ph type="body" sz="half" idx="2"/>
          </p:nvPr>
        </p:nvSpPr>
        <p:spPr>
          <a:xfrm>
            <a:off x="4884738" y="1741488"/>
            <a:ext cx="4259262" cy="3754437"/>
          </a:xfrm>
        </p:spPr>
        <p:txBody>
          <a:bodyPr/>
          <a:lstStyle/>
          <a:p>
            <a:pPr marL="533400" indent="-533400">
              <a:buFontTx/>
              <a:buNone/>
            </a:pPr>
            <a:r>
              <a:rPr lang="en-US" sz="2400"/>
              <a:t>What should you do?</a:t>
            </a:r>
          </a:p>
          <a:p>
            <a:pPr marL="533400" indent="-533400">
              <a:buClr>
                <a:schemeClr val="tx1"/>
              </a:buClr>
              <a:buFontTx/>
              <a:buAutoNum type="arabicParenR"/>
            </a:pPr>
            <a:r>
              <a:rPr lang="en-US" sz="2000">
                <a:cs typeface="Arial" charset="0"/>
              </a:rPr>
              <a:t>Monitor the situation closely and if the change in environment persists alert security officials</a:t>
            </a:r>
            <a:endParaRPr lang="en-US" sz="2000"/>
          </a:p>
          <a:p>
            <a:pPr marL="533400" indent="-533400">
              <a:buClr>
                <a:schemeClr val="tx1"/>
              </a:buClr>
              <a:buFontTx/>
              <a:buAutoNum type="arabicParenR"/>
            </a:pPr>
            <a:r>
              <a:rPr lang="en-US" sz="2000">
                <a:cs typeface="Arial" charset="0"/>
              </a:rPr>
              <a:t>Bring it to the attention of your supervisor </a:t>
            </a:r>
            <a:endParaRPr lang="en-US" sz="2000"/>
          </a:p>
          <a:p>
            <a:pPr marL="533400" indent="-533400">
              <a:buClr>
                <a:schemeClr val="tx1"/>
              </a:buClr>
              <a:buFontTx/>
              <a:buAutoNum type="arabicParenR"/>
            </a:pPr>
            <a:r>
              <a:rPr lang="en-US" sz="2000">
                <a:cs typeface="Arial" charset="0"/>
              </a:rPr>
              <a:t>Go down to the street and investigate</a:t>
            </a:r>
          </a:p>
        </p:txBody>
      </p:sp>
      <p:sp>
        <p:nvSpPr>
          <p:cNvPr id="282628" name="Text Box 4"/>
          <p:cNvSpPr txBox="1">
            <a:spLocks noChangeArrowheads="1"/>
          </p:cNvSpPr>
          <p:nvPr/>
        </p:nvSpPr>
        <p:spPr bwMode="auto">
          <a:xfrm>
            <a:off x="1293813" y="4076700"/>
            <a:ext cx="3470275" cy="1187450"/>
          </a:xfrm>
          <a:prstGeom prst="rect">
            <a:avLst/>
          </a:prstGeom>
          <a:noFill/>
          <a:ln w="9525">
            <a:noFill/>
            <a:miter lim="800000"/>
            <a:headEnd/>
            <a:tailEnd/>
          </a:ln>
          <a:effectLst/>
        </p:spPr>
        <p:txBody>
          <a:bodyPr wrap="none">
            <a:spAutoFit/>
          </a:bodyPr>
          <a:lstStyle/>
          <a:p>
            <a:pPr algn="ctr"/>
            <a:r>
              <a:rPr lang="en-US" b="1" i="1">
                <a:latin typeface="Arial" charset="0"/>
              </a:rPr>
              <a:t>You notice that a</a:t>
            </a:r>
            <a:br>
              <a:rPr lang="en-US" b="1" i="1">
                <a:latin typeface="Arial" charset="0"/>
              </a:rPr>
            </a:br>
            <a:r>
              <a:rPr lang="en-US" b="1" i="1">
                <a:latin typeface="Arial" charset="0"/>
              </a:rPr>
              <a:t>normally busy street</a:t>
            </a:r>
            <a:br>
              <a:rPr lang="en-US" b="1" i="1">
                <a:latin typeface="Arial" charset="0"/>
              </a:rPr>
            </a:br>
            <a:r>
              <a:rPr lang="en-US" b="1" i="1">
                <a:latin typeface="Arial" charset="0"/>
              </a:rPr>
              <a:t>is practically deserted </a:t>
            </a:r>
          </a:p>
        </p:txBody>
      </p:sp>
      <p:pic>
        <p:nvPicPr>
          <p:cNvPr id="282629" name="Picture 5" descr="Deserted Street"/>
          <p:cNvPicPr>
            <a:picLocks noChangeAspect="1" noChangeArrowheads="1"/>
          </p:cNvPicPr>
          <p:nvPr>
            <p:ph type="clipArt" sz="half" idx="1"/>
          </p:nvPr>
        </p:nvPicPr>
        <p:blipFill>
          <a:blip r:embed="rId3"/>
          <a:srcRect/>
          <a:stretch>
            <a:fillRect/>
          </a:stretch>
        </p:blipFill>
        <p:spPr>
          <a:xfrm>
            <a:off x="1419225" y="1781175"/>
            <a:ext cx="3198813" cy="2187575"/>
          </a:xfrm>
          <a:noFill/>
          <a:ln/>
        </p:spPr>
      </p:pic>
      <p:sp>
        <p:nvSpPr>
          <p:cNvPr id="282638" name="Rectangle 14"/>
          <p:cNvSpPr>
            <a:spLocks noChangeArrowheads="1"/>
          </p:cNvSpPr>
          <p:nvPr/>
        </p:nvSpPr>
        <p:spPr bwMode="auto">
          <a:xfrm>
            <a:off x="4884738" y="3476625"/>
            <a:ext cx="4183062" cy="646113"/>
          </a:xfrm>
          <a:prstGeom prst="rect">
            <a:avLst/>
          </a:prstGeom>
          <a:noFill/>
          <a:ln w="38100">
            <a:solidFill>
              <a:srgbClr val="990099"/>
            </a:solidFill>
            <a:miter lim="800000"/>
            <a:headEnd/>
            <a:tailEnd/>
          </a:ln>
          <a:effectLst/>
        </p:spPr>
        <p:txBody>
          <a:bodyPr wrap="none" anchor="ctr"/>
          <a:lstStyle/>
          <a:p>
            <a:endParaRPr lang="en-US"/>
          </a:p>
        </p:txBody>
      </p:sp>
      <p:sp>
        <p:nvSpPr>
          <p:cNvPr id="282639" name="Text Box 1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82700" name="Group 76"/>
          <p:cNvGrpSpPr>
            <a:grpSpLocks noChangeAspect="1"/>
          </p:cNvGrpSpPr>
          <p:nvPr/>
        </p:nvGrpSpPr>
        <p:grpSpPr bwMode="auto">
          <a:xfrm>
            <a:off x="293688" y="5441950"/>
            <a:ext cx="877887" cy="754063"/>
            <a:chOff x="2040" y="2676"/>
            <a:chExt cx="1008" cy="864"/>
          </a:xfrm>
        </p:grpSpPr>
        <p:sp>
          <p:nvSpPr>
            <p:cNvPr id="282701" name="Freeform 77"/>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282702" name="Freeform 78"/>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282703" name="Rectangle 79"/>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282704" name="Freeform 80"/>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282705" name="Freeform 81"/>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282706" name="Freeform 82"/>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282707" name="Freeform 83"/>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282708" name="Freeform 84"/>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282731" name="Group 107"/>
          <p:cNvGrpSpPr>
            <a:grpSpLocks noChangeAspect="1"/>
          </p:cNvGrpSpPr>
          <p:nvPr/>
        </p:nvGrpSpPr>
        <p:grpSpPr bwMode="auto">
          <a:xfrm>
            <a:off x="293688" y="3178175"/>
            <a:ext cx="877887" cy="754063"/>
            <a:chOff x="1134" y="1590"/>
            <a:chExt cx="1008" cy="863"/>
          </a:xfrm>
        </p:grpSpPr>
        <p:sp>
          <p:nvSpPr>
            <p:cNvPr id="282732" name="Freeform 108"/>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282733" name="Freeform 109"/>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282734" name="Rectangle 110"/>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282735" name="Freeform 111"/>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282736" name="Freeform 112"/>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282737" name="Freeform 113"/>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282738" name="Freeform 114"/>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282739" name="Freeform 115"/>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282740" name="Freeform 116"/>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2638"/>
                                        </p:tgtEl>
                                        <p:attrNameLst>
                                          <p:attrName>style.visibility</p:attrName>
                                        </p:attrNameLst>
                                      </p:cBhvr>
                                      <p:to>
                                        <p:strVal val="visible"/>
                                      </p:to>
                                    </p:set>
                                    <p:animEffect transition="in" filter="wipe(left)">
                                      <p:cBhvr>
                                        <p:cTn id="7" dur="500"/>
                                        <p:tgtEl>
                                          <p:spTgt spid="2826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3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4" name="Rectangle 2"/>
          <p:cNvSpPr>
            <a:spLocks noGrp="1" noChangeArrowheads="1"/>
          </p:cNvSpPr>
          <p:nvPr>
            <p:ph type="title"/>
          </p:nvPr>
        </p:nvSpPr>
        <p:spPr/>
        <p:txBody>
          <a:bodyPr/>
          <a:lstStyle/>
          <a:p>
            <a:r>
              <a:rPr lang="en-US"/>
              <a:t>Complying with Evacuation Instructions</a:t>
            </a:r>
          </a:p>
        </p:txBody>
      </p:sp>
      <p:sp>
        <p:nvSpPr>
          <p:cNvPr id="479235" name="Rectangle 3"/>
          <p:cNvSpPr>
            <a:spLocks noGrp="1" noChangeArrowheads="1"/>
          </p:cNvSpPr>
          <p:nvPr>
            <p:ph type="body" sz="half" idx="2"/>
          </p:nvPr>
        </p:nvSpPr>
        <p:spPr>
          <a:xfrm>
            <a:off x="4884738" y="1741488"/>
            <a:ext cx="4259262" cy="4478337"/>
          </a:xfrm>
        </p:spPr>
        <p:txBody>
          <a:bodyPr/>
          <a:lstStyle/>
          <a:p>
            <a:pPr marL="457200" indent="-457200">
              <a:buFontTx/>
              <a:buNone/>
            </a:pPr>
            <a:r>
              <a:rPr lang="en-US" sz="2400"/>
              <a:t>What do you do?</a:t>
            </a:r>
          </a:p>
          <a:p>
            <a:pPr marL="457200" indent="-457200">
              <a:lnSpc>
                <a:spcPct val="90000"/>
              </a:lnSpc>
              <a:buClr>
                <a:schemeClr val="tx1"/>
              </a:buClr>
              <a:buFontTx/>
              <a:buAutoNum type="arabicParenR"/>
            </a:pPr>
            <a:r>
              <a:rPr lang="en-US" sz="2000"/>
              <a:t>Quickly secure classified information, and then exit down the rear staircase</a:t>
            </a:r>
          </a:p>
          <a:p>
            <a:pPr marL="457200" indent="-457200">
              <a:lnSpc>
                <a:spcPct val="90000"/>
              </a:lnSpc>
              <a:buClr>
                <a:schemeClr val="tx1"/>
              </a:buClr>
              <a:buFontTx/>
              <a:buAutoNum type="arabicParenR"/>
            </a:pPr>
            <a:r>
              <a:rPr lang="en-US" sz="2000"/>
              <a:t>Ask the security guard for identification and an explanation before complying</a:t>
            </a:r>
          </a:p>
          <a:p>
            <a:pPr marL="457200" indent="-457200">
              <a:lnSpc>
                <a:spcPct val="90000"/>
              </a:lnSpc>
              <a:buClr>
                <a:schemeClr val="tx1"/>
              </a:buClr>
              <a:buFontTx/>
              <a:buAutoNum type="arabicParenR"/>
            </a:pPr>
            <a:r>
              <a:rPr lang="en-US" sz="2000"/>
              <a:t>Wait to see what other workers in your office do since it might be a false alarm or just a drill</a:t>
            </a:r>
          </a:p>
        </p:txBody>
      </p:sp>
      <p:sp>
        <p:nvSpPr>
          <p:cNvPr id="479236" name="Text Box 4"/>
          <p:cNvSpPr txBox="1">
            <a:spLocks noChangeArrowheads="1"/>
          </p:cNvSpPr>
          <p:nvPr/>
        </p:nvSpPr>
        <p:spPr bwMode="auto">
          <a:xfrm>
            <a:off x="1281113" y="3962400"/>
            <a:ext cx="3505200" cy="1552575"/>
          </a:xfrm>
          <a:prstGeom prst="rect">
            <a:avLst/>
          </a:prstGeom>
          <a:noFill/>
          <a:ln w="9525">
            <a:noFill/>
            <a:miter lim="800000"/>
            <a:headEnd/>
            <a:tailEnd/>
          </a:ln>
          <a:effectLst/>
        </p:spPr>
        <p:txBody>
          <a:bodyPr wrap="none">
            <a:spAutoFit/>
          </a:bodyPr>
          <a:lstStyle/>
          <a:p>
            <a:pPr algn="ctr"/>
            <a:r>
              <a:rPr lang="en-US" b="1" i="1">
                <a:latin typeface="Arial" charset="0"/>
              </a:rPr>
              <a:t>A security guard</a:t>
            </a:r>
          </a:p>
          <a:p>
            <a:pPr algn="ctr"/>
            <a:r>
              <a:rPr lang="en-US" b="1" i="1">
                <a:latin typeface="Arial" charset="0"/>
              </a:rPr>
              <a:t>enters your workspace</a:t>
            </a:r>
          </a:p>
          <a:p>
            <a:pPr algn="ctr"/>
            <a:r>
              <a:rPr lang="en-US" b="1" i="1">
                <a:latin typeface="Arial" charset="0"/>
              </a:rPr>
              <a:t>and tells you to</a:t>
            </a:r>
          </a:p>
          <a:p>
            <a:pPr algn="ctr"/>
            <a:r>
              <a:rPr lang="en-US" b="1" i="1">
                <a:latin typeface="Arial" charset="0"/>
              </a:rPr>
              <a:t>evacuate the building</a:t>
            </a:r>
          </a:p>
        </p:txBody>
      </p:sp>
      <p:grpSp>
        <p:nvGrpSpPr>
          <p:cNvPr id="479238" name="Group 6"/>
          <p:cNvGrpSpPr>
            <a:grpSpLocks noChangeAspect="1"/>
          </p:cNvGrpSpPr>
          <p:nvPr/>
        </p:nvGrpSpPr>
        <p:grpSpPr bwMode="auto">
          <a:xfrm>
            <a:off x="293688" y="5441950"/>
            <a:ext cx="877887" cy="754063"/>
            <a:chOff x="2040" y="2676"/>
            <a:chExt cx="1008" cy="864"/>
          </a:xfrm>
        </p:grpSpPr>
        <p:sp>
          <p:nvSpPr>
            <p:cNvPr id="479239" name="Freeform 7"/>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479240" name="Freeform 8"/>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479241" name="Rectangle 9"/>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479242" name="Freeform 10"/>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479243" name="Freeform 11"/>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79244" name="Freeform 12"/>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479245" name="Freeform 13"/>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479246" name="Freeform 14"/>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479247" name="Group 15"/>
          <p:cNvGrpSpPr>
            <a:grpSpLocks noChangeAspect="1"/>
          </p:cNvGrpSpPr>
          <p:nvPr/>
        </p:nvGrpSpPr>
        <p:grpSpPr bwMode="auto">
          <a:xfrm>
            <a:off x="293688" y="2424113"/>
            <a:ext cx="877887" cy="754062"/>
            <a:chOff x="1146" y="1009"/>
            <a:chExt cx="1008" cy="864"/>
          </a:xfrm>
        </p:grpSpPr>
        <p:sp>
          <p:nvSpPr>
            <p:cNvPr id="479248" name="Freeform 16"/>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479249" name="Freeform 17"/>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479250" name="Rectangle 18"/>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479251" name="Freeform 19"/>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479252" name="Freeform 20"/>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479253" name="Freeform 21"/>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479254" name="Freeform 22"/>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479255" name="Freeform 23"/>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
        <p:nvSpPr>
          <p:cNvPr id="479256" name="Rectangle 24"/>
          <p:cNvSpPr>
            <a:spLocks noChangeArrowheads="1"/>
          </p:cNvSpPr>
          <p:nvPr/>
        </p:nvSpPr>
        <p:spPr bwMode="auto">
          <a:xfrm>
            <a:off x="4884738" y="2178050"/>
            <a:ext cx="4183062" cy="911225"/>
          </a:xfrm>
          <a:prstGeom prst="rect">
            <a:avLst/>
          </a:prstGeom>
          <a:noFill/>
          <a:ln w="38100">
            <a:solidFill>
              <a:srgbClr val="990099"/>
            </a:solidFill>
            <a:miter lim="800000"/>
            <a:headEnd/>
            <a:tailEnd/>
          </a:ln>
          <a:effectLst/>
        </p:spPr>
        <p:txBody>
          <a:bodyPr wrap="none" anchor="ctr"/>
          <a:lstStyle/>
          <a:p>
            <a:endParaRPr lang="en-US"/>
          </a:p>
        </p:txBody>
      </p:sp>
      <p:sp>
        <p:nvSpPr>
          <p:cNvPr id="479257" name="Text Box 2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pic>
        <p:nvPicPr>
          <p:cNvPr id="479258" name="Picture 26"/>
          <p:cNvPicPr>
            <a:picLocks noChangeAspect="1" noChangeArrowheads="1"/>
          </p:cNvPicPr>
          <p:nvPr/>
        </p:nvPicPr>
        <p:blipFill>
          <a:blip r:embed="rId3"/>
          <a:srcRect/>
          <a:stretch>
            <a:fillRect/>
          </a:stretch>
        </p:blipFill>
        <p:spPr bwMode="auto">
          <a:xfrm>
            <a:off x="1395413" y="1722438"/>
            <a:ext cx="3276600" cy="2239962"/>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9256"/>
                                        </p:tgtEl>
                                        <p:attrNameLst>
                                          <p:attrName>style.visibility</p:attrName>
                                        </p:attrNameLst>
                                      </p:cBhvr>
                                      <p:to>
                                        <p:strVal val="visible"/>
                                      </p:to>
                                    </p:set>
                                    <p:animEffect transition="in" filter="wipe(left)">
                                      <p:cBhvr>
                                        <p:cTn id="7" dur="500"/>
                                        <p:tgtEl>
                                          <p:spTgt spid="479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925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95619" name="Rectangle 3"/>
          <p:cNvSpPr>
            <a:spLocks noGrp="1" noChangeArrowheads="1"/>
          </p:cNvSpPr>
          <p:nvPr>
            <p:ph type="title"/>
          </p:nvPr>
        </p:nvSpPr>
        <p:spPr/>
        <p:txBody>
          <a:bodyPr/>
          <a:lstStyle/>
          <a:p>
            <a:r>
              <a:rPr lang="en-US"/>
              <a:t>Ground Travel</a:t>
            </a:r>
          </a:p>
        </p:txBody>
      </p:sp>
      <p:sp>
        <p:nvSpPr>
          <p:cNvPr id="495620" name="Text Box 4"/>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pic>
        <p:nvPicPr>
          <p:cNvPr id="495621" name="Picture 5" descr="auto traffic"/>
          <p:cNvPicPr>
            <a:picLocks noChangeAspect="1" noChangeArrowheads="1"/>
          </p:cNvPicPr>
          <p:nvPr/>
        </p:nvPicPr>
        <p:blipFill>
          <a:blip r:embed="rId3"/>
          <a:srcRect/>
          <a:stretch>
            <a:fillRect/>
          </a:stretch>
        </p:blipFill>
        <p:spPr bwMode="auto">
          <a:xfrm>
            <a:off x="457200" y="1724025"/>
            <a:ext cx="8229600" cy="434340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102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497667" name="Rectangle 1027"/>
          <p:cNvSpPr>
            <a:spLocks noGrp="1" noChangeArrowheads="1"/>
          </p:cNvSpPr>
          <p:nvPr>
            <p:ph type="title"/>
          </p:nvPr>
        </p:nvSpPr>
        <p:spPr/>
        <p:txBody>
          <a:bodyPr/>
          <a:lstStyle/>
          <a:p>
            <a:r>
              <a:rPr lang="en-US"/>
              <a:t>Ground Travel</a:t>
            </a:r>
          </a:p>
        </p:txBody>
      </p:sp>
      <p:sp>
        <p:nvSpPr>
          <p:cNvPr id="497668" name="Rectangle 1028"/>
          <p:cNvSpPr>
            <a:spLocks noGrp="1" noChangeArrowheads="1"/>
          </p:cNvSpPr>
          <p:nvPr>
            <p:ph type="body" idx="1"/>
          </p:nvPr>
        </p:nvSpPr>
        <p:spPr>
          <a:xfrm>
            <a:off x="1806575" y="1943100"/>
            <a:ext cx="5629275" cy="4276725"/>
          </a:xfrm>
        </p:spPr>
        <p:txBody>
          <a:bodyPr/>
          <a:lstStyle/>
          <a:p>
            <a:pPr>
              <a:lnSpc>
                <a:spcPct val="90000"/>
              </a:lnSpc>
              <a:buClr>
                <a:schemeClr val="tx1"/>
              </a:buClr>
            </a:pPr>
            <a:r>
              <a:rPr lang="en-US"/>
              <a:t>Renting a car</a:t>
            </a:r>
          </a:p>
          <a:p>
            <a:pPr>
              <a:lnSpc>
                <a:spcPct val="90000"/>
              </a:lnSpc>
              <a:buClr>
                <a:schemeClr val="tx1"/>
              </a:buClr>
            </a:pPr>
            <a:r>
              <a:rPr lang="en-US"/>
              <a:t>Familiarizing yourself with your car</a:t>
            </a:r>
          </a:p>
          <a:p>
            <a:pPr>
              <a:lnSpc>
                <a:spcPct val="90000"/>
              </a:lnSpc>
              <a:buClr>
                <a:schemeClr val="tx1"/>
              </a:buClr>
            </a:pPr>
            <a:r>
              <a:rPr lang="en-US"/>
              <a:t>Getting Directions</a:t>
            </a:r>
          </a:p>
          <a:p>
            <a:pPr>
              <a:lnSpc>
                <a:spcPct val="90000"/>
              </a:lnSpc>
              <a:buClr>
                <a:schemeClr val="tx1"/>
              </a:buClr>
            </a:pPr>
            <a:r>
              <a:rPr lang="en-US"/>
              <a:t>Driving under surveillance</a:t>
            </a:r>
          </a:p>
          <a:p>
            <a:pPr>
              <a:lnSpc>
                <a:spcPct val="90000"/>
              </a:lnSpc>
              <a:buClr>
                <a:schemeClr val="tx1"/>
              </a:buClr>
            </a:pPr>
            <a:endParaRPr lang="en-US"/>
          </a:p>
        </p:txBody>
      </p:sp>
      <p:sp>
        <p:nvSpPr>
          <p:cNvPr id="497669" name="Text Box 1029"/>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title"/>
          </p:nvPr>
        </p:nvSpPr>
        <p:spPr/>
        <p:txBody>
          <a:bodyPr/>
          <a:lstStyle/>
          <a:p>
            <a:r>
              <a:rPr lang="en-US"/>
              <a:t>Choosing Your Hotel</a:t>
            </a:r>
          </a:p>
        </p:txBody>
      </p:sp>
      <p:sp>
        <p:nvSpPr>
          <p:cNvPr id="290819" name="Rectangle 3"/>
          <p:cNvSpPr>
            <a:spLocks noGrp="1" noChangeArrowheads="1"/>
          </p:cNvSpPr>
          <p:nvPr>
            <p:ph type="body" sz="half" idx="2"/>
          </p:nvPr>
        </p:nvSpPr>
        <p:spPr>
          <a:xfrm>
            <a:off x="4884738" y="1741488"/>
            <a:ext cx="4259262" cy="4478337"/>
          </a:xfrm>
        </p:spPr>
        <p:txBody>
          <a:bodyPr/>
          <a:lstStyle/>
          <a:p>
            <a:pPr marL="457200" indent="-457200">
              <a:buFontTx/>
              <a:buNone/>
            </a:pPr>
            <a:r>
              <a:rPr lang="en-US" sz="2400"/>
              <a:t>What should you pick?</a:t>
            </a:r>
          </a:p>
          <a:p>
            <a:pPr marL="457200" indent="-457200">
              <a:buClr>
                <a:schemeClr val="tx1"/>
              </a:buClr>
              <a:buFontTx/>
              <a:buAutoNum type="arabicParenR"/>
            </a:pPr>
            <a:r>
              <a:rPr lang="en-US" sz="2000">
                <a:cs typeface="Arial" charset="0"/>
              </a:rPr>
              <a:t>4-star hotel recommended by fellow service member with an excellent gym</a:t>
            </a:r>
            <a:endParaRPr lang="en-US" sz="2000"/>
          </a:p>
          <a:p>
            <a:pPr marL="457200" indent="-457200">
              <a:buClr>
                <a:schemeClr val="tx1"/>
              </a:buClr>
              <a:buFontTx/>
              <a:buAutoNum type="arabicParenR"/>
            </a:pPr>
            <a:r>
              <a:rPr lang="en-US" sz="2000">
                <a:cs typeface="Arial" charset="0"/>
              </a:rPr>
              <a:t>Hotel recommended by US Embassy with low cost</a:t>
            </a:r>
            <a:endParaRPr lang="en-US" sz="2000"/>
          </a:p>
          <a:p>
            <a:pPr marL="457200" indent="-457200">
              <a:buClr>
                <a:schemeClr val="tx1"/>
              </a:buClr>
              <a:buFontTx/>
              <a:buAutoNum type="arabicParenR"/>
            </a:pPr>
            <a:r>
              <a:rPr lang="en-US" sz="2000">
                <a:cs typeface="Arial" charset="0"/>
              </a:rPr>
              <a:t>Hotel recommended by US Embassy with easy access to US base</a:t>
            </a:r>
          </a:p>
        </p:txBody>
      </p:sp>
      <p:sp>
        <p:nvSpPr>
          <p:cNvPr id="290820" name="Text Box 4"/>
          <p:cNvSpPr txBox="1">
            <a:spLocks noChangeArrowheads="1"/>
          </p:cNvSpPr>
          <p:nvPr/>
        </p:nvSpPr>
        <p:spPr bwMode="auto">
          <a:xfrm>
            <a:off x="1481138" y="4486275"/>
            <a:ext cx="3113087" cy="1187450"/>
          </a:xfrm>
          <a:prstGeom prst="rect">
            <a:avLst/>
          </a:prstGeom>
          <a:noFill/>
          <a:ln w="9525">
            <a:noFill/>
            <a:miter lim="800000"/>
            <a:headEnd/>
            <a:tailEnd/>
          </a:ln>
          <a:effectLst/>
        </p:spPr>
        <p:txBody>
          <a:bodyPr wrap="none">
            <a:spAutoFit/>
          </a:bodyPr>
          <a:lstStyle/>
          <a:p>
            <a:pPr algn="ctr"/>
            <a:r>
              <a:rPr lang="en-US" b="1" i="1">
                <a:latin typeface="Arial" charset="0"/>
              </a:rPr>
              <a:t>You have to select a</a:t>
            </a:r>
            <a:br>
              <a:rPr lang="en-US" b="1" i="1">
                <a:latin typeface="Arial" charset="0"/>
              </a:rPr>
            </a:br>
            <a:r>
              <a:rPr lang="en-US" b="1" i="1">
                <a:latin typeface="Arial" charset="0"/>
              </a:rPr>
              <a:t>hotel off the</a:t>
            </a:r>
            <a:br>
              <a:rPr lang="en-US" b="1" i="1">
                <a:latin typeface="Arial" charset="0"/>
              </a:rPr>
            </a:br>
            <a:r>
              <a:rPr lang="en-US" b="1" i="1">
                <a:latin typeface="Arial" charset="0"/>
              </a:rPr>
              <a:t>installation</a:t>
            </a:r>
          </a:p>
        </p:txBody>
      </p:sp>
      <p:sp>
        <p:nvSpPr>
          <p:cNvPr id="290830" name="Rectangle 14"/>
          <p:cNvSpPr>
            <a:spLocks noChangeArrowheads="1"/>
          </p:cNvSpPr>
          <p:nvPr/>
        </p:nvSpPr>
        <p:spPr bwMode="auto">
          <a:xfrm>
            <a:off x="4884738" y="3860800"/>
            <a:ext cx="4183062" cy="958850"/>
          </a:xfrm>
          <a:prstGeom prst="rect">
            <a:avLst/>
          </a:prstGeom>
          <a:noFill/>
          <a:ln w="38100">
            <a:solidFill>
              <a:srgbClr val="990099"/>
            </a:solidFill>
            <a:miter lim="800000"/>
            <a:headEnd/>
            <a:tailEnd/>
          </a:ln>
          <a:effectLst/>
        </p:spPr>
        <p:txBody>
          <a:bodyPr wrap="none" anchor="ctr"/>
          <a:lstStyle/>
          <a:p>
            <a:endParaRPr lang="en-US"/>
          </a:p>
        </p:txBody>
      </p:sp>
      <p:sp>
        <p:nvSpPr>
          <p:cNvPr id="290831" name="Text Box 1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90912" name="Group 96"/>
          <p:cNvGrpSpPr>
            <a:grpSpLocks noChangeAspect="1"/>
          </p:cNvGrpSpPr>
          <p:nvPr/>
        </p:nvGrpSpPr>
        <p:grpSpPr bwMode="auto">
          <a:xfrm>
            <a:off x="293688" y="3932238"/>
            <a:ext cx="877887" cy="754062"/>
            <a:chOff x="186" y="2131"/>
            <a:chExt cx="1008" cy="863"/>
          </a:xfrm>
        </p:grpSpPr>
        <p:sp>
          <p:nvSpPr>
            <p:cNvPr id="290913" name="Freeform 97"/>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290914" name="Freeform 98"/>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290915" name="Rectangle 99"/>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290916" name="Freeform 100"/>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290917" name="Freeform 101"/>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290918" name="Freeform 102"/>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290919" name="Freeform 103"/>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290920" name="Freeform 104"/>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290921" name="Freeform 105"/>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290922" name="Freeform 106"/>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290933" name="Group 117"/>
          <p:cNvGrpSpPr>
            <a:grpSpLocks noChangeAspect="1"/>
          </p:cNvGrpSpPr>
          <p:nvPr/>
        </p:nvGrpSpPr>
        <p:grpSpPr bwMode="auto">
          <a:xfrm>
            <a:off x="293688" y="2424113"/>
            <a:ext cx="877887" cy="754062"/>
            <a:chOff x="1146" y="1009"/>
            <a:chExt cx="1008" cy="864"/>
          </a:xfrm>
        </p:grpSpPr>
        <p:sp>
          <p:nvSpPr>
            <p:cNvPr id="290934" name="Freeform 118"/>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290935" name="Freeform 119"/>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290936" name="Rectangle 120"/>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290937" name="Freeform 121"/>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290938" name="Freeform 122"/>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290939" name="Freeform 123"/>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290940" name="Freeform 124"/>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290941" name="Freeform 125"/>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pic>
        <p:nvPicPr>
          <p:cNvPr id="290953" name="Picture 137" descr="hotel01"/>
          <p:cNvPicPr>
            <a:picLocks noChangeAspect="1" noChangeArrowheads="1"/>
          </p:cNvPicPr>
          <p:nvPr/>
        </p:nvPicPr>
        <p:blipFill>
          <a:blip r:embed="rId3"/>
          <a:srcRect/>
          <a:stretch>
            <a:fillRect/>
          </a:stretch>
        </p:blipFill>
        <p:spPr bwMode="auto">
          <a:xfrm>
            <a:off x="1670050" y="1781175"/>
            <a:ext cx="2735263" cy="273526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0830"/>
                                        </p:tgtEl>
                                        <p:attrNameLst>
                                          <p:attrName>style.visibility</p:attrName>
                                        </p:attrNameLst>
                                      </p:cBhvr>
                                      <p:to>
                                        <p:strVal val="visible"/>
                                      </p:to>
                                    </p:set>
                                    <p:animEffect transition="in" filter="wipe(left)">
                                      <p:cBhvr>
                                        <p:cTn id="7" dur="500"/>
                                        <p:tgtEl>
                                          <p:spTgt spid="290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3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ChangeArrowheads="1"/>
          </p:cNvSpPr>
          <p:nvPr>
            <p:ph type="title"/>
          </p:nvPr>
        </p:nvSpPr>
        <p:spPr/>
        <p:txBody>
          <a:bodyPr/>
          <a:lstStyle/>
          <a:p>
            <a:r>
              <a:rPr lang="en-US"/>
              <a:t>Renting a Car</a:t>
            </a:r>
          </a:p>
        </p:txBody>
      </p:sp>
      <p:sp>
        <p:nvSpPr>
          <p:cNvPr id="505859" name="Rectangle 3"/>
          <p:cNvSpPr>
            <a:spLocks noGrp="1" noChangeArrowheads="1"/>
          </p:cNvSpPr>
          <p:nvPr>
            <p:ph type="body" sz="half" idx="2"/>
          </p:nvPr>
        </p:nvSpPr>
        <p:spPr>
          <a:xfrm>
            <a:off x="4884738" y="1741488"/>
            <a:ext cx="4259262" cy="4237037"/>
          </a:xfrm>
        </p:spPr>
        <p:txBody>
          <a:bodyPr/>
          <a:lstStyle/>
          <a:p>
            <a:pPr marL="533400" indent="-533400">
              <a:lnSpc>
                <a:spcPct val="85000"/>
              </a:lnSpc>
              <a:buFontTx/>
              <a:buNone/>
            </a:pPr>
            <a:r>
              <a:rPr lang="en-US"/>
              <a:t>Which car should you choose?</a:t>
            </a:r>
          </a:p>
          <a:p>
            <a:pPr marL="533400" indent="-533400">
              <a:lnSpc>
                <a:spcPct val="85000"/>
              </a:lnSpc>
              <a:buClr>
                <a:schemeClr val="tx1"/>
              </a:buClr>
              <a:buFontTx/>
              <a:buAutoNum type="arabicParenR"/>
            </a:pPr>
            <a:r>
              <a:rPr lang="en-US" sz="2400">
                <a:cs typeface="Arial" charset="0"/>
              </a:rPr>
              <a:t>An older model car with non-distinctive markings</a:t>
            </a:r>
            <a:endParaRPr lang="en-US" sz="2400"/>
          </a:p>
          <a:p>
            <a:pPr marL="533400" indent="-533400">
              <a:lnSpc>
                <a:spcPct val="85000"/>
              </a:lnSpc>
              <a:buClr>
                <a:schemeClr val="tx1"/>
              </a:buClr>
              <a:buFontTx/>
              <a:buAutoNum type="arabicParenR"/>
            </a:pPr>
            <a:r>
              <a:rPr lang="en-US" sz="2400">
                <a:cs typeface="Arial" charset="0"/>
              </a:rPr>
              <a:t>A new, oversized SUV which will provide you with added protection if in an accident</a:t>
            </a:r>
          </a:p>
          <a:p>
            <a:pPr marL="533400" indent="-533400">
              <a:lnSpc>
                <a:spcPct val="85000"/>
              </a:lnSpc>
              <a:buClr>
                <a:schemeClr val="tx1"/>
              </a:buClr>
              <a:buFontTx/>
              <a:buAutoNum type="arabicParenR"/>
            </a:pPr>
            <a:r>
              <a:rPr lang="en-US" sz="2400">
                <a:cs typeface="Arial" charset="0"/>
              </a:rPr>
              <a:t>A recent model, medium-size, sedan</a:t>
            </a:r>
          </a:p>
        </p:txBody>
      </p:sp>
      <p:pic>
        <p:nvPicPr>
          <p:cNvPr id="505860" name="Picture 4" descr="Renting a Car"/>
          <p:cNvPicPr>
            <a:picLocks noChangeArrowheads="1"/>
          </p:cNvPicPr>
          <p:nvPr>
            <p:ph type="clipArt" sz="half" idx="1"/>
          </p:nvPr>
        </p:nvPicPr>
        <p:blipFill>
          <a:blip r:embed="rId3"/>
          <a:srcRect/>
          <a:stretch>
            <a:fillRect/>
          </a:stretch>
        </p:blipFill>
        <p:spPr>
          <a:xfrm>
            <a:off x="1395413" y="1731963"/>
            <a:ext cx="3125787" cy="2020887"/>
          </a:xfrm>
          <a:noFill/>
          <a:ln/>
        </p:spPr>
      </p:pic>
      <p:sp>
        <p:nvSpPr>
          <p:cNvPr id="505861" name="Text Box 5"/>
          <p:cNvSpPr txBox="1">
            <a:spLocks noChangeArrowheads="1"/>
          </p:cNvSpPr>
          <p:nvPr/>
        </p:nvSpPr>
        <p:spPr bwMode="auto">
          <a:xfrm>
            <a:off x="1281113" y="3886200"/>
            <a:ext cx="3352800" cy="1431925"/>
          </a:xfrm>
          <a:prstGeom prst="rect">
            <a:avLst/>
          </a:prstGeom>
          <a:noFill/>
          <a:ln w="9525">
            <a:noFill/>
            <a:miter lim="800000"/>
            <a:headEnd/>
            <a:tailEnd/>
          </a:ln>
          <a:effectLst/>
        </p:spPr>
        <p:txBody>
          <a:bodyPr>
            <a:spAutoFit/>
          </a:bodyPr>
          <a:lstStyle/>
          <a:p>
            <a:pPr algn="ctr"/>
            <a:r>
              <a:rPr lang="en-US" sz="2200" b="1" i="1">
                <a:latin typeface="Arial" charset="0"/>
              </a:rPr>
              <a:t>You are deciding which </a:t>
            </a:r>
          </a:p>
          <a:p>
            <a:pPr algn="ctr"/>
            <a:r>
              <a:rPr lang="en-US" sz="2200" b="1" i="1">
                <a:latin typeface="Arial" charset="0"/>
              </a:rPr>
              <a:t>car to rent - you wisely decided not to rent a sports car</a:t>
            </a:r>
          </a:p>
        </p:txBody>
      </p:sp>
      <p:sp>
        <p:nvSpPr>
          <p:cNvPr id="505862" name="Rectangle 6"/>
          <p:cNvSpPr>
            <a:spLocks noChangeArrowheads="1"/>
          </p:cNvSpPr>
          <p:nvPr/>
        </p:nvSpPr>
        <p:spPr bwMode="auto">
          <a:xfrm>
            <a:off x="4835525" y="5021263"/>
            <a:ext cx="4232275" cy="727075"/>
          </a:xfrm>
          <a:prstGeom prst="rect">
            <a:avLst/>
          </a:prstGeom>
          <a:noFill/>
          <a:ln w="38100">
            <a:solidFill>
              <a:srgbClr val="990099"/>
            </a:solidFill>
            <a:miter lim="800000"/>
            <a:headEnd/>
            <a:tailEnd/>
          </a:ln>
          <a:effectLst/>
        </p:spPr>
        <p:txBody>
          <a:bodyPr wrap="none" anchor="ctr"/>
          <a:lstStyle/>
          <a:p>
            <a:endParaRPr lang="en-US"/>
          </a:p>
        </p:txBody>
      </p:sp>
      <p:sp>
        <p:nvSpPr>
          <p:cNvPr id="505863"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505864" name="Group 8"/>
          <p:cNvGrpSpPr>
            <a:grpSpLocks noChangeAspect="1"/>
          </p:cNvGrpSpPr>
          <p:nvPr/>
        </p:nvGrpSpPr>
        <p:grpSpPr bwMode="auto">
          <a:xfrm>
            <a:off x="293688" y="3178175"/>
            <a:ext cx="877887" cy="754063"/>
            <a:chOff x="1134" y="1590"/>
            <a:chExt cx="1008" cy="863"/>
          </a:xfrm>
        </p:grpSpPr>
        <p:sp>
          <p:nvSpPr>
            <p:cNvPr id="505865" name="Freeform 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05866" name="Freeform 1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05867" name="Rectangle 1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05868" name="Freeform 1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05869" name="Freeform 1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05870" name="Freeform 1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05871" name="Freeform 1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05872" name="Freeform 1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05873" name="Freeform 1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05874" name="Group 18"/>
          <p:cNvGrpSpPr>
            <a:grpSpLocks noChangeAspect="1"/>
          </p:cNvGrpSpPr>
          <p:nvPr/>
        </p:nvGrpSpPr>
        <p:grpSpPr bwMode="auto">
          <a:xfrm>
            <a:off x="293688" y="1670050"/>
            <a:ext cx="877887" cy="754063"/>
            <a:chOff x="432" y="1272"/>
            <a:chExt cx="1008" cy="864"/>
          </a:xfrm>
        </p:grpSpPr>
        <p:sp>
          <p:nvSpPr>
            <p:cNvPr id="505875" name="Freeform 19"/>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505876" name="Freeform 20"/>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505877" name="Rectangle 21"/>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505878" name="Freeform 22"/>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505879" name="Freeform 23"/>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05880" name="Freeform 24"/>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505881" name="Freeform 25"/>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05882" name="Freeform 26"/>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grpSp>
        <p:nvGrpSpPr>
          <p:cNvPr id="505883" name="Group 27"/>
          <p:cNvGrpSpPr>
            <a:grpSpLocks noChangeAspect="1"/>
          </p:cNvGrpSpPr>
          <p:nvPr/>
        </p:nvGrpSpPr>
        <p:grpSpPr bwMode="auto">
          <a:xfrm>
            <a:off x="293688" y="2424113"/>
            <a:ext cx="877887" cy="754062"/>
            <a:chOff x="1146" y="1009"/>
            <a:chExt cx="1008" cy="864"/>
          </a:xfrm>
        </p:grpSpPr>
        <p:sp>
          <p:nvSpPr>
            <p:cNvPr id="505884" name="Freeform 28"/>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05885" name="Freeform 29"/>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05886" name="Rectangle 30"/>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05887" name="Freeform 31"/>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05888" name="Freeform 32"/>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05889" name="Freeform 33"/>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05890" name="Freeform 34"/>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05891" name="Freeform 35"/>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5862"/>
                                        </p:tgtEl>
                                        <p:attrNameLst>
                                          <p:attrName>style.visibility</p:attrName>
                                        </p:attrNameLst>
                                      </p:cBhvr>
                                      <p:to>
                                        <p:strVal val="visible"/>
                                      </p:to>
                                    </p:set>
                                    <p:animEffect transition="in" filter="wipe(left)">
                                      <p:cBhvr>
                                        <p:cTn id="7" dur="500"/>
                                        <p:tgtEl>
                                          <p:spTgt spid="505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6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7" name="Rectangle 9"/>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7174" name="Rectangle 6"/>
          <p:cNvSpPr>
            <a:spLocks noGrp="1" noChangeArrowheads="1"/>
          </p:cNvSpPr>
          <p:nvPr>
            <p:ph type="title"/>
          </p:nvPr>
        </p:nvSpPr>
        <p:spPr/>
        <p:txBody>
          <a:bodyPr/>
          <a:lstStyle/>
          <a:p>
            <a:r>
              <a:rPr lang="en-US"/>
              <a:t>Threat Briefing </a:t>
            </a:r>
            <a:br>
              <a:rPr lang="en-US"/>
            </a:br>
            <a:r>
              <a:rPr lang="en-US"/>
              <a:t>and DOD Systems</a:t>
            </a:r>
          </a:p>
        </p:txBody>
      </p:sp>
      <p:sp>
        <p:nvSpPr>
          <p:cNvPr id="7175" name="Rectangle 7"/>
          <p:cNvSpPr>
            <a:spLocks noGrp="1" noChangeArrowheads="1"/>
          </p:cNvSpPr>
          <p:nvPr>
            <p:ph type="body" idx="1"/>
          </p:nvPr>
        </p:nvSpPr>
        <p:spPr>
          <a:xfrm>
            <a:off x="1635125" y="1724025"/>
            <a:ext cx="5972175" cy="4495800"/>
          </a:xfrm>
        </p:spPr>
        <p:txBody>
          <a:bodyPr/>
          <a:lstStyle/>
          <a:p>
            <a:pPr>
              <a:buClr>
                <a:schemeClr val="tx1"/>
              </a:buClr>
            </a:pPr>
            <a:r>
              <a:rPr lang="en-US"/>
              <a:t>Threat Briefing</a:t>
            </a:r>
          </a:p>
          <a:p>
            <a:pPr lvl="1">
              <a:buClr>
                <a:schemeClr val="tx1"/>
              </a:buClr>
            </a:pPr>
            <a:r>
              <a:rPr lang="en-US"/>
              <a:t>Factors to consider about the threat</a:t>
            </a:r>
          </a:p>
          <a:p>
            <a:pPr lvl="1">
              <a:buClr>
                <a:schemeClr val="tx1"/>
              </a:buClr>
            </a:pPr>
            <a:r>
              <a:rPr lang="en-US"/>
              <a:t>How terrorists select targets</a:t>
            </a:r>
          </a:p>
          <a:p>
            <a:pPr lvl="1">
              <a:buClr>
                <a:schemeClr val="tx1"/>
              </a:buClr>
            </a:pPr>
            <a:r>
              <a:rPr lang="en-US"/>
              <a:t>How terrorists identify targets</a:t>
            </a:r>
          </a:p>
          <a:p>
            <a:pPr>
              <a:buClr>
                <a:schemeClr val="tx1"/>
              </a:buClr>
            </a:pPr>
            <a:r>
              <a:rPr lang="en-US"/>
              <a:t>DOD Systems</a:t>
            </a:r>
          </a:p>
          <a:p>
            <a:pPr lvl="1">
              <a:buClr>
                <a:schemeClr val="tx1"/>
              </a:buClr>
            </a:pPr>
            <a:r>
              <a:rPr lang="en-US"/>
              <a:t>Terrorism threat levels &amp; warnings</a:t>
            </a:r>
          </a:p>
          <a:p>
            <a:pPr lvl="1">
              <a:buClr>
                <a:schemeClr val="tx1"/>
              </a:buClr>
            </a:pPr>
            <a:r>
              <a:rPr lang="en-US"/>
              <a:t>Force protection conditions</a:t>
            </a:r>
          </a:p>
        </p:txBody>
      </p:sp>
      <p:sp>
        <p:nvSpPr>
          <p:cNvPr id="7176" name="Text Box 8"/>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spTree>
  </p:cSld>
  <p:clrMapOvr>
    <a:masterClrMapping/>
  </p:clrMapOvr>
  <p:transition>
    <p:dissolv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p:txBody>
          <a:bodyPr/>
          <a:lstStyle/>
          <a:p>
            <a:r>
              <a:rPr lang="en-US"/>
              <a:t>Inspecting Your Vehicle</a:t>
            </a:r>
          </a:p>
        </p:txBody>
      </p:sp>
      <p:sp>
        <p:nvSpPr>
          <p:cNvPr id="481283" name="Rectangle 3"/>
          <p:cNvSpPr>
            <a:spLocks noGrp="1" noChangeArrowheads="1"/>
          </p:cNvSpPr>
          <p:nvPr>
            <p:ph type="body" sz="half" idx="2"/>
          </p:nvPr>
        </p:nvSpPr>
        <p:spPr>
          <a:xfrm>
            <a:off x="4884738" y="1741488"/>
            <a:ext cx="4183062" cy="3516312"/>
          </a:xfrm>
        </p:spPr>
        <p:txBody>
          <a:bodyPr/>
          <a:lstStyle/>
          <a:p>
            <a:pPr marL="457200" indent="-457200">
              <a:buFontTx/>
              <a:buNone/>
            </a:pPr>
            <a:r>
              <a:rPr lang="en-US" sz="2400"/>
              <a:t>When do you inspect your rental car?</a:t>
            </a:r>
          </a:p>
          <a:p>
            <a:pPr marL="457200" indent="-457200">
              <a:buClr>
                <a:schemeClr val="tx1"/>
              </a:buClr>
              <a:buFontTx/>
              <a:buAutoNum type="arabicParenR"/>
            </a:pPr>
            <a:r>
              <a:rPr lang="en-US" sz="2000">
                <a:cs typeface="Arial" charset="0"/>
              </a:rPr>
              <a:t>Prior to leaving the rental car parking lot and every time the vehicle is left in an unsecured location</a:t>
            </a:r>
            <a:endParaRPr lang="en-US" sz="2000"/>
          </a:p>
          <a:p>
            <a:pPr marL="457200" indent="-457200">
              <a:buClr>
                <a:schemeClr val="tx1"/>
              </a:buClr>
              <a:buFontTx/>
              <a:buAutoNum type="arabicParenR"/>
            </a:pPr>
            <a:r>
              <a:rPr lang="en-US" sz="2000">
                <a:cs typeface="Arial" charset="0"/>
              </a:rPr>
              <a:t>After the car is parked in an unsecured location</a:t>
            </a:r>
          </a:p>
          <a:p>
            <a:pPr marL="457200" indent="-457200">
              <a:buClr>
                <a:schemeClr val="tx1"/>
              </a:buClr>
              <a:buFontTx/>
              <a:buAutoNum type="arabicParenR"/>
            </a:pPr>
            <a:r>
              <a:rPr lang="en-US" sz="2000">
                <a:cs typeface="Arial" charset="0"/>
              </a:rPr>
              <a:t>At the earliest convenient time</a:t>
            </a:r>
            <a:endParaRPr lang="en-US" sz="2000"/>
          </a:p>
        </p:txBody>
      </p:sp>
      <p:pic>
        <p:nvPicPr>
          <p:cNvPr id="481284" name="Picture 4" descr="Rental Car"/>
          <p:cNvPicPr>
            <a:picLocks noChangeArrowheads="1"/>
          </p:cNvPicPr>
          <p:nvPr>
            <p:ph type="clipArt" sz="half" idx="1"/>
          </p:nvPr>
        </p:nvPicPr>
        <p:blipFill>
          <a:blip r:embed="rId3"/>
          <a:srcRect/>
          <a:stretch>
            <a:fillRect/>
          </a:stretch>
        </p:blipFill>
        <p:spPr>
          <a:xfrm>
            <a:off x="1417638" y="1735138"/>
            <a:ext cx="3154362" cy="2028825"/>
          </a:xfrm>
          <a:noFill/>
          <a:ln/>
        </p:spPr>
      </p:pic>
      <p:sp>
        <p:nvSpPr>
          <p:cNvPr id="481285" name="Text Box 5"/>
          <p:cNvSpPr txBox="1">
            <a:spLocks noChangeArrowheads="1"/>
          </p:cNvSpPr>
          <p:nvPr/>
        </p:nvSpPr>
        <p:spPr bwMode="auto">
          <a:xfrm>
            <a:off x="1330325" y="3886200"/>
            <a:ext cx="3327400" cy="1552575"/>
          </a:xfrm>
          <a:prstGeom prst="rect">
            <a:avLst/>
          </a:prstGeom>
          <a:noFill/>
          <a:ln w="9525">
            <a:noFill/>
            <a:miter lim="800000"/>
            <a:headEnd/>
            <a:tailEnd/>
          </a:ln>
          <a:effectLst/>
        </p:spPr>
        <p:txBody>
          <a:bodyPr wrap="none">
            <a:spAutoFit/>
          </a:bodyPr>
          <a:lstStyle/>
          <a:p>
            <a:pPr algn="ctr"/>
            <a:r>
              <a:rPr lang="en-US" b="1">
                <a:latin typeface="Arial" charset="0"/>
              </a:rPr>
              <a:t>You know you should</a:t>
            </a:r>
          </a:p>
          <a:p>
            <a:pPr algn="ctr"/>
            <a:r>
              <a:rPr lang="en-US" b="1">
                <a:latin typeface="Arial" charset="0"/>
              </a:rPr>
              <a:t> inspect and </a:t>
            </a:r>
          </a:p>
          <a:p>
            <a:pPr algn="ctr"/>
            <a:r>
              <a:rPr lang="en-US" b="1">
                <a:latin typeface="Arial" charset="0"/>
              </a:rPr>
              <a:t>familiarize yourself </a:t>
            </a:r>
          </a:p>
          <a:p>
            <a:pPr algn="ctr"/>
            <a:r>
              <a:rPr lang="en-US" b="1">
                <a:latin typeface="Arial" charset="0"/>
              </a:rPr>
              <a:t>with your rental car</a:t>
            </a:r>
            <a:endParaRPr lang="en-US" b="1" i="1">
              <a:latin typeface="Arial" charset="0"/>
            </a:endParaRPr>
          </a:p>
        </p:txBody>
      </p:sp>
      <p:sp>
        <p:nvSpPr>
          <p:cNvPr id="481286" name="Rectangle 6"/>
          <p:cNvSpPr>
            <a:spLocks noChangeArrowheads="1"/>
          </p:cNvSpPr>
          <p:nvPr/>
        </p:nvSpPr>
        <p:spPr bwMode="auto">
          <a:xfrm>
            <a:off x="4884738" y="2500313"/>
            <a:ext cx="4183062" cy="1309687"/>
          </a:xfrm>
          <a:prstGeom prst="rect">
            <a:avLst/>
          </a:prstGeom>
          <a:noFill/>
          <a:ln w="38100">
            <a:solidFill>
              <a:srgbClr val="990099"/>
            </a:solidFill>
            <a:miter lim="800000"/>
            <a:headEnd/>
            <a:tailEnd/>
          </a:ln>
          <a:effectLst/>
        </p:spPr>
        <p:txBody>
          <a:bodyPr wrap="none" anchor="ctr"/>
          <a:lstStyle/>
          <a:p>
            <a:endParaRPr lang="en-US"/>
          </a:p>
        </p:txBody>
      </p:sp>
      <p:sp>
        <p:nvSpPr>
          <p:cNvPr id="481287"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81288" name="Group 8"/>
          <p:cNvGrpSpPr>
            <a:grpSpLocks noChangeAspect="1"/>
          </p:cNvGrpSpPr>
          <p:nvPr/>
        </p:nvGrpSpPr>
        <p:grpSpPr bwMode="auto">
          <a:xfrm>
            <a:off x="293688" y="3178175"/>
            <a:ext cx="877887" cy="754063"/>
            <a:chOff x="1134" y="1590"/>
            <a:chExt cx="1008" cy="863"/>
          </a:xfrm>
        </p:grpSpPr>
        <p:sp>
          <p:nvSpPr>
            <p:cNvPr id="481289" name="Freeform 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81290" name="Freeform 1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81291" name="Rectangle 1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81292" name="Freeform 1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81293" name="Freeform 1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81294" name="Freeform 1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81295" name="Freeform 1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81296" name="Freeform 1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81297" name="Freeform 1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1286"/>
                                        </p:tgtEl>
                                        <p:attrNameLst>
                                          <p:attrName>style.visibility</p:attrName>
                                        </p:attrNameLst>
                                      </p:cBhvr>
                                      <p:to>
                                        <p:strVal val="visible"/>
                                      </p:to>
                                    </p:set>
                                    <p:animEffect transition="in" filter="wipe(left)">
                                      <p:cBhvr>
                                        <p:cTn id="7" dur="500"/>
                                        <p:tgtEl>
                                          <p:spTgt spid="481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28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ChangeArrowheads="1"/>
          </p:cNvSpPr>
          <p:nvPr>
            <p:ph type="title"/>
          </p:nvPr>
        </p:nvSpPr>
        <p:spPr/>
        <p:txBody>
          <a:bodyPr/>
          <a:lstStyle/>
          <a:p>
            <a:r>
              <a:rPr lang="en-US"/>
              <a:t>Getting Directions</a:t>
            </a:r>
          </a:p>
        </p:txBody>
      </p:sp>
      <p:sp>
        <p:nvSpPr>
          <p:cNvPr id="483331" name="Rectangle 3"/>
          <p:cNvSpPr>
            <a:spLocks noGrp="1" noChangeArrowheads="1"/>
          </p:cNvSpPr>
          <p:nvPr>
            <p:ph type="body" sz="half" idx="2"/>
          </p:nvPr>
        </p:nvSpPr>
        <p:spPr>
          <a:xfrm>
            <a:off x="4884738" y="1741488"/>
            <a:ext cx="4183062" cy="4202112"/>
          </a:xfrm>
        </p:spPr>
        <p:txBody>
          <a:bodyPr/>
          <a:lstStyle/>
          <a:p>
            <a:pPr marL="533400" indent="-533400">
              <a:lnSpc>
                <a:spcPct val="85000"/>
              </a:lnSpc>
              <a:buFontTx/>
              <a:buNone/>
            </a:pPr>
            <a:r>
              <a:rPr lang="en-US"/>
              <a:t>What should you do?</a:t>
            </a:r>
          </a:p>
          <a:p>
            <a:pPr marL="533400" indent="-533400">
              <a:lnSpc>
                <a:spcPct val="85000"/>
              </a:lnSpc>
              <a:buClr>
                <a:schemeClr val="tx1"/>
              </a:buClr>
              <a:buFontTx/>
              <a:buAutoNum type="arabicParenR"/>
            </a:pPr>
            <a:r>
              <a:rPr lang="en-US" sz="2400">
                <a:cs typeface="Arial" charset="0"/>
              </a:rPr>
              <a:t>Ask the clerk at the rental car counter</a:t>
            </a:r>
            <a:endParaRPr lang="en-US" sz="2400"/>
          </a:p>
          <a:p>
            <a:pPr marL="533400" indent="-533400">
              <a:lnSpc>
                <a:spcPct val="85000"/>
              </a:lnSpc>
              <a:buClr>
                <a:schemeClr val="tx1"/>
              </a:buClr>
              <a:buFontTx/>
              <a:buAutoNum type="arabicParenR"/>
            </a:pPr>
            <a:r>
              <a:rPr lang="en-US" sz="2400">
                <a:cs typeface="Arial" charset="0"/>
              </a:rPr>
              <a:t>Use your hotel</a:t>
            </a:r>
            <a:r>
              <a:rPr lang="en-US" sz="2400">
                <a:latin typeface="Times New Roman"/>
                <a:cs typeface="Arial" charset="0"/>
              </a:rPr>
              <a:t>’</a:t>
            </a:r>
            <a:r>
              <a:rPr lang="en-US" sz="2400">
                <a:cs typeface="Arial" charset="0"/>
              </a:rPr>
              <a:t>s courtesy phone to call and ask for directions</a:t>
            </a:r>
          </a:p>
          <a:p>
            <a:pPr marL="533400" indent="-533400">
              <a:lnSpc>
                <a:spcPct val="85000"/>
              </a:lnSpc>
              <a:buClr>
                <a:schemeClr val="tx1"/>
              </a:buClr>
              <a:buFontTx/>
              <a:buAutoNum type="arabicParenR"/>
            </a:pPr>
            <a:r>
              <a:rPr lang="en-US" sz="2400">
                <a:cs typeface="Arial" charset="0"/>
              </a:rPr>
              <a:t>Call the hotel from a pay phone and ask for directions to their location using major highways</a:t>
            </a:r>
            <a:endParaRPr lang="en-US" sz="2400"/>
          </a:p>
        </p:txBody>
      </p:sp>
      <p:pic>
        <p:nvPicPr>
          <p:cNvPr id="483332" name="Picture 4" descr="Getting Directions"/>
          <p:cNvPicPr>
            <a:picLocks noChangeArrowheads="1"/>
          </p:cNvPicPr>
          <p:nvPr>
            <p:ph type="clipArt" sz="half" idx="1"/>
          </p:nvPr>
        </p:nvPicPr>
        <p:blipFill>
          <a:blip r:embed="rId3"/>
          <a:srcRect/>
          <a:stretch>
            <a:fillRect/>
          </a:stretch>
        </p:blipFill>
        <p:spPr>
          <a:xfrm>
            <a:off x="1463675" y="1733550"/>
            <a:ext cx="2998788" cy="1965325"/>
          </a:xfrm>
          <a:noFill/>
          <a:ln/>
        </p:spPr>
      </p:pic>
      <p:sp>
        <p:nvSpPr>
          <p:cNvPr id="483333" name="Text Box 5"/>
          <p:cNvSpPr txBox="1">
            <a:spLocks noChangeArrowheads="1"/>
          </p:cNvSpPr>
          <p:nvPr/>
        </p:nvSpPr>
        <p:spPr bwMode="auto">
          <a:xfrm>
            <a:off x="1416050" y="3790950"/>
            <a:ext cx="3094038" cy="822325"/>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You need directions</a:t>
            </a:r>
            <a:br>
              <a:rPr lang="en-US" b="1" i="1">
                <a:latin typeface="Arial" charset="0"/>
              </a:rPr>
            </a:br>
            <a:r>
              <a:rPr lang="en-US" b="1" i="1">
                <a:latin typeface="Arial" charset="0"/>
              </a:rPr>
              <a:t>to drive to the hotel</a:t>
            </a:r>
          </a:p>
        </p:txBody>
      </p:sp>
      <p:sp>
        <p:nvSpPr>
          <p:cNvPr id="483334" name="Rectangle 6"/>
          <p:cNvSpPr>
            <a:spLocks noChangeArrowheads="1"/>
          </p:cNvSpPr>
          <p:nvPr/>
        </p:nvSpPr>
        <p:spPr bwMode="auto">
          <a:xfrm>
            <a:off x="4884738" y="4011613"/>
            <a:ext cx="4183062" cy="1703387"/>
          </a:xfrm>
          <a:prstGeom prst="rect">
            <a:avLst/>
          </a:prstGeom>
          <a:noFill/>
          <a:ln w="38100">
            <a:solidFill>
              <a:srgbClr val="990099"/>
            </a:solidFill>
            <a:miter lim="800000"/>
            <a:headEnd/>
            <a:tailEnd/>
          </a:ln>
          <a:effectLst/>
        </p:spPr>
        <p:txBody>
          <a:bodyPr wrap="none" anchor="ctr"/>
          <a:lstStyle/>
          <a:p>
            <a:endParaRPr lang="en-US"/>
          </a:p>
        </p:txBody>
      </p:sp>
      <p:sp>
        <p:nvSpPr>
          <p:cNvPr id="483335"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83336" name="Group 8"/>
          <p:cNvGrpSpPr>
            <a:grpSpLocks noChangeAspect="1"/>
          </p:cNvGrpSpPr>
          <p:nvPr/>
        </p:nvGrpSpPr>
        <p:grpSpPr bwMode="auto">
          <a:xfrm>
            <a:off x="293688" y="2424113"/>
            <a:ext cx="877887" cy="754062"/>
            <a:chOff x="1146" y="1009"/>
            <a:chExt cx="1008" cy="864"/>
          </a:xfrm>
        </p:grpSpPr>
        <p:sp>
          <p:nvSpPr>
            <p:cNvPr id="483337" name="Freeform 9"/>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483338" name="Freeform 10"/>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483339" name="Rectangle 11"/>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483340" name="Freeform 12"/>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483341" name="Freeform 13"/>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483342" name="Freeform 14"/>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483343" name="Freeform 15"/>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483344" name="Freeform 16"/>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nvGrpSpPr>
          <p:cNvPr id="483345" name="Group 17"/>
          <p:cNvGrpSpPr>
            <a:grpSpLocks noChangeAspect="1"/>
          </p:cNvGrpSpPr>
          <p:nvPr/>
        </p:nvGrpSpPr>
        <p:grpSpPr bwMode="auto">
          <a:xfrm>
            <a:off x="293688" y="1670050"/>
            <a:ext cx="877887" cy="754063"/>
            <a:chOff x="432" y="1272"/>
            <a:chExt cx="1008" cy="864"/>
          </a:xfrm>
        </p:grpSpPr>
        <p:sp>
          <p:nvSpPr>
            <p:cNvPr id="483346" name="Freeform 18"/>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483347" name="Freeform 19"/>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483348" name="Rectangle 20"/>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483349" name="Freeform 21"/>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483350" name="Freeform 22"/>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83351" name="Freeform 23"/>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483352" name="Freeform 24"/>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483353" name="Freeform 25"/>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3334"/>
                                        </p:tgtEl>
                                        <p:attrNameLst>
                                          <p:attrName>style.visibility</p:attrName>
                                        </p:attrNameLst>
                                      </p:cBhvr>
                                      <p:to>
                                        <p:strVal val="visible"/>
                                      </p:to>
                                    </p:set>
                                    <p:animEffect transition="in" filter="wipe(left)">
                                      <p:cBhvr>
                                        <p:cTn id="7" dur="500"/>
                                        <p:tgtEl>
                                          <p:spTgt spid="483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3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Rectangle 2"/>
          <p:cNvSpPr>
            <a:spLocks noGrp="1" noChangeArrowheads="1"/>
          </p:cNvSpPr>
          <p:nvPr>
            <p:ph type="title"/>
          </p:nvPr>
        </p:nvSpPr>
        <p:spPr/>
        <p:txBody>
          <a:bodyPr/>
          <a:lstStyle/>
          <a:p>
            <a:r>
              <a:rPr lang="en-US"/>
              <a:t>Driving Under Surveillance</a:t>
            </a:r>
          </a:p>
        </p:txBody>
      </p:sp>
      <p:sp>
        <p:nvSpPr>
          <p:cNvPr id="485379" name="Rectangle 3"/>
          <p:cNvSpPr>
            <a:spLocks noGrp="1" noChangeArrowheads="1"/>
          </p:cNvSpPr>
          <p:nvPr>
            <p:ph type="body" sz="half" idx="2"/>
          </p:nvPr>
        </p:nvSpPr>
        <p:spPr>
          <a:xfrm>
            <a:off x="4884738" y="1741488"/>
            <a:ext cx="4183062" cy="4478337"/>
          </a:xfrm>
        </p:spPr>
        <p:txBody>
          <a:bodyPr/>
          <a:lstStyle/>
          <a:p>
            <a:pPr marL="457200" indent="-457200">
              <a:lnSpc>
                <a:spcPct val="85000"/>
              </a:lnSpc>
              <a:buFontTx/>
              <a:buNone/>
            </a:pPr>
            <a:r>
              <a:rPr lang="en-US" sz="2400"/>
              <a:t>What should you do?</a:t>
            </a:r>
          </a:p>
          <a:p>
            <a:pPr marL="457200" indent="-457200">
              <a:lnSpc>
                <a:spcPct val="85000"/>
              </a:lnSpc>
              <a:buClr>
                <a:schemeClr val="tx1"/>
              </a:buClr>
              <a:buFontTx/>
              <a:buAutoNum type="arabicParenR"/>
            </a:pPr>
            <a:r>
              <a:rPr lang="en-US" sz="2000">
                <a:cs typeface="Arial" charset="0"/>
              </a:rPr>
              <a:t>Drive at normal speed to a public location or the front of your hotel, avoiding chokepoints and getting boxed in</a:t>
            </a:r>
          </a:p>
          <a:p>
            <a:pPr marL="457200" indent="-457200">
              <a:lnSpc>
                <a:spcPct val="85000"/>
              </a:lnSpc>
              <a:buClr>
                <a:schemeClr val="tx1"/>
              </a:buClr>
              <a:buFontTx/>
              <a:buAutoNum type="arabicParenR"/>
            </a:pPr>
            <a:r>
              <a:rPr lang="en-US" sz="2000">
                <a:cs typeface="Arial" charset="0"/>
              </a:rPr>
              <a:t>Slow down and let the truck pass, make eye contact with driver, get a description of the driver</a:t>
            </a:r>
            <a:endParaRPr lang="en-US" sz="2000"/>
          </a:p>
          <a:p>
            <a:pPr marL="457200" indent="-457200">
              <a:lnSpc>
                <a:spcPct val="85000"/>
              </a:lnSpc>
              <a:buClr>
                <a:schemeClr val="tx1"/>
              </a:buClr>
              <a:buFontTx/>
              <a:buAutoNum type="arabicParenR"/>
            </a:pPr>
            <a:r>
              <a:rPr lang="en-US" sz="2000">
                <a:cs typeface="Arial" charset="0"/>
              </a:rPr>
              <a:t>Turn off onto a side street and park in an ally to lose the persuer</a:t>
            </a:r>
          </a:p>
        </p:txBody>
      </p:sp>
      <p:pic>
        <p:nvPicPr>
          <p:cNvPr id="485380" name="Picture 4" descr="Being Followed"/>
          <p:cNvPicPr>
            <a:picLocks noChangeArrowheads="1"/>
          </p:cNvPicPr>
          <p:nvPr>
            <p:ph type="clipArt" sz="half" idx="1"/>
          </p:nvPr>
        </p:nvPicPr>
        <p:blipFill>
          <a:blip r:embed="rId3"/>
          <a:srcRect/>
          <a:stretch>
            <a:fillRect/>
          </a:stretch>
        </p:blipFill>
        <p:spPr>
          <a:xfrm>
            <a:off x="1577975" y="1741488"/>
            <a:ext cx="3144838" cy="2020887"/>
          </a:xfrm>
          <a:noFill/>
          <a:ln/>
        </p:spPr>
      </p:pic>
      <p:sp>
        <p:nvSpPr>
          <p:cNvPr id="485381" name="Text Box 5"/>
          <p:cNvSpPr txBox="1">
            <a:spLocks noChangeArrowheads="1"/>
          </p:cNvSpPr>
          <p:nvPr/>
        </p:nvSpPr>
        <p:spPr bwMode="auto">
          <a:xfrm>
            <a:off x="1328738" y="3787775"/>
            <a:ext cx="3673475" cy="1917700"/>
          </a:xfrm>
          <a:prstGeom prst="rect">
            <a:avLst/>
          </a:prstGeom>
          <a:noFill/>
          <a:ln w="9525">
            <a:noFill/>
            <a:miter lim="800000"/>
            <a:headEnd/>
            <a:tailEnd/>
          </a:ln>
          <a:effectLst/>
        </p:spPr>
        <p:txBody>
          <a:bodyPr>
            <a:spAutoFit/>
          </a:bodyPr>
          <a:lstStyle/>
          <a:p>
            <a:pPr algn="ctr"/>
            <a:r>
              <a:rPr lang="en-US" b="1" i="1">
                <a:latin typeface="Arial" charset="0"/>
              </a:rPr>
              <a:t>You suspect that you</a:t>
            </a:r>
            <a:br>
              <a:rPr lang="en-US" b="1" i="1">
                <a:latin typeface="Arial" charset="0"/>
              </a:rPr>
            </a:br>
            <a:r>
              <a:rPr lang="en-US" b="1" i="1">
                <a:latin typeface="Arial" charset="0"/>
              </a:rPr>
              <a:t>are being tailed – </a:t>
            </a:r>
          </a:p>
          <a:p>
            <a:pPr algn="ctr"/>
            <a:r>
              <a:rPr lang="en-US" b="1" i="1">
                <a:latin typeface="Arial" charset="0"/>
              </a:rPr>
              <a:t>you know that you should not try to outrun the other vehicle</a:t>
            </a:r>
          </a:p>
        </p:txBody>
      </p:sp>
      <p:sp>
        <p:nvSpPr>
          <p:cNvPr id="485382" name="Rectangle 6"/>
          <p:cNvSpPr>
            <a:spLocks noChangeArrowheads="1"/>
          </p:cNvSpPr>
          <p:nvPr/>
        </p:nvSpPr>
        <p:spPr bwMode="auto">
          <a:xfrm>
            <a:off x="4884738" y="2155825"/>
            <a:ext cx="4183062" cy="1368425"/>
          </a:xfrm>
          <a:prstGeom prst="rect">
            <a:avLst/>
          </a:prstGeom>
          <a:noFill/>
          <a:ln w="38100">
            <a:solidFill>
              <a:srgbClr val="990099"/>
            </a:solidFill>
            <a:miter lim="800000"/>
            <a:headEnd/>
            <a:tailEnd/>
          </a:ln>
          <a:effectLst/>
        </p:spPr>
        <p:txBody>
          <a:bodyPr wrap="none" anchor="ctr"/>
          <a:lstStyle/>
          <a:p>
            <a:endParaRPr lang="en-US"/>
          </a:p>
        </p:txBody>
      </p:sp>
      <p:sp>
        <p:nvSpPr>
          <p:cNvPr id="485383"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85384" name="Group 8"/>
          <p:cNvGrpSpPr>
            <a:grpSpLocks noChangeAspect="1"/>
          </p:cNvGrpSpPr>
          <p:nvPr/>
        </p:nvGrpSpPr>
        <p:grpSpPr bwMode="auto">
          <a:xfrm>
            <a:off x="293688" y="3178175"/>
            <a:ext cx="877887" cy="754063"/>
            <a:chOff x="1134" y="1590"/>
            <a:chExt cx="1008" cy="863"/>
          </a:xfrm>
        </p:grpSpPr>
        <p:sp>
          <p:nvSpPr>
            <p:cNvPr id="485385" name="Freeform 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85386" name="Freeform 1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85387" name="Rectangle 1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85388" name="Freeform 1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85389" name="Freeform 1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85390" name="Freeform 1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85391" name="Freeform 1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85392" name="Freeform 1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85393" name="Freeform 1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5382"/>
                                        </p:tgtEl>
                                        <p:attrNameLst>
                                          <p:attrName>style.visibility</p:attrName>
                                        </p:attrNameLst>
                                      </p:cBhvr>
                                      <p:to>
                                        <p:strVal val="visible"/>
                                      </p:to>
                                    </p:set>
                                    <p:animEffect transition="in" filter="wipe(left)">
                                      <p:cBhvr>
                                        <p:cTn id="7" dur="500"/>
                                        <p:tgtEl>
                                          <p:spTgt spid="485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38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501763" name="Rectangle 3"/>
          <p:cNvSpPr>
            <a:spLocks noGrp="1" noChangeArrowheads="1"/>
          </p:cNvSpPr>
          <p:nvPr>
            <p:ph type="title"/>
          </p:nvPr>
        </p:nvSpPr>
        <p:spPr>
          <a:xfrm>
            <a:off x="1304925" y="2847975"/>
            <a:ext cx="6524625" cy="1143000"/>
          </a:xfrm>
        </p:spPr>
        <p:txBody>
          <a:bodyPr/>
          <a:lstStyle/>
          <a:p>
            <a:r>
              <a:rPr lang="en-US"/>
              <a:t>Hotel Security</a:t>
            </a:r>
          </a:p>
        </p:txBody>
      </p:sp>
      <p:sp>
        <p:nvSpPr>
          <p:cNvPr id="501764" name="Text Box 4"/>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503811" name="Rectangle 3"/>
          <p:cNvSpPr>
            <a:spLocks noGrp="1" noChangeArrowheads="1"/>
          </p:cNvSpPr>
          <p:nvPr>
            <p:ph type="title"/>
          </p:nvPr>
        </p:nvSpPr>
        <p:spPr/>
        <p:txBody>
          <a:bodyPr/>
          <a:lstStyle/>
          <a:p>
            <a:r>
              <a:rPr lang="en-US"/>
              <a:t>Hotel Security</a:t>
            </a:r>
          </a:p>
        </p:txBody>
      </p:sp>
      <p:sp>
        <p:nvSpPr>
          <p:cNvPr id="503812" name="Rectangle 4"/>
          <p:cNvSpPr>
            <a:spLocks noGrp="1" noChangeArrowheads="1"/>
          </p:cNvSpPr>
          <p:nvPr>
            <p:ph type="body" idx="1"/>
          </p:nvPr>
        </p:nvSpPr>
        <p:spPr>
          <a:xfrm>
            <a:off x="2263775" y="1828800"/>
            <a:ext cx="4587875" cy="3600450"/>
          </a:xfrm>
          <a:noFill/>
          <a:ln/>
        </p:spPr>
        <p:txBody>
          <a:bodyPr/>
          <a:lstStyle/>
          <a:p>
            <a:pPr>
              <a:buClr>
                <a:schemeClr val="tx1"/>
              </a:buClr>
            </a:pPr>
            <a:r>
              <a:rPr lang="en-US"/>
              <a:t>Choosing your hotel</a:t>
            </a:r>
          </a:p>
          <a:p>
            <a:pPr>
              <a:buClr>
                <a:schemeClr val="tx1"/>
              </a:buClr>
            </a:pPr>
            <a:r>
              <a:rPr lang="en-US"/>
              <a:t>Choosing a room</a:t>
            </a:r>
          </a:p>
          <a:p>
            <a:pPr>
              <a:buClr>
                <a:schemeClr val="tx1"/>
              </a:buClr>
            </a:pPr>
            <a:r>
              <a:rPr lang="en-US"/>
              <a:t>Leaving the room</a:t>
            </a:r>
          </a:p>
          <a:p>
            <a:pPr>
              <a:buClr>
                <a:schemeClr val="tx1"/>
              </a:buClr>
            </a:pPr>
            <a:r>
              <a:rPr lang="en-US"/>
              <a:t>Dining out </a:t>
            </a:r>
          </a:p>
          <a:p>
            <a:pPr>
              <a:buClr>
                <a:schemeClr val="tx1"/>
              </a:buClr>
            </a:pPr>
            <a:r>
              <a:rPr lang="en-US"/>
              <a:t>Returning to your room</a:t>
            </a:r>
          </a:p>
        </p:txBody>
      </p:sp>
      <p:sp>
        <p:nvSpPr>
          <p:cNvPr id="503813" name="Text Box 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2"/>
          <p:cNvSpPr>
            <a:spLocks noGrp="1" noChangeArrowheads="1"/>
          </p:cNvSpPr>
          <p:nvPr>
            <p:ph type="title"/>
          </p:nvPr>
        </p:nvSpPr>
        <p:spPr/>
        <p:txBody>
          <a:bodyPr/>
          <a:lstStyle/>
          <a:p>
            <a:r>
              <a:rPr lang="en-US"/>
              <a:t>Choosing a Room</a:t>
            </a:r>
          </a:p>
        </p:txBody>
      </p:sp>
      <p:sp>
        <p:nvSpPr>
          <p:cNvPr id="487427" name="Rectangle 3"/>
          <p:cNvSpPr>
            <a:spLocks noGrp="1" noChangeArrowheads="1"/>
          </p:cNvSpPr>
          <p:nvPr>
            <p:ph type="body" sz="half" idx="2"/>
          </p:nvPr>
        </p:nvSpPr>
        <p:spPr>
          <a:xfrm>
            <a:off x="4884738" y="1752600"/>
            <a:ext cx="4165600" cy="4097338"/>
          </a:xfrm>
        </p:spPr>
        <p:txBody>
          <a:bodyPr>
            <a:spAutoFit/>
          </a:bodyPr>
          <a:lstStyle/>
          <a:p>
            <a:pPr marL="457200" indent="-457200">
              <a:buFontTx/>
              <a:buNone/>
            </a:pPr>
            <a:r>
              <a:rPr lang="en-US" sz="2400"/>
              <a:t>What should you do?</a:t>
            </a:r>
          </a:p>
          <a:p>
            <a:pPr marL="457200" indent="-457200">
              <a:buClr>
                <a:schemeClr val="tx1"/>
              </a:buClr>
              <a:buFontTx/>
              <a:buAutoNum type="arabicParenR"/>
            </a:pPr>
            <a:r>
              <a:rPr lang="en-US" sz="2100"/>
              <a:t>Keep first floor room</a:t>
            </a:r>
          </a:p>
          <a:p>
            <a:pPr marL="457200" indent="-457200">
              <a:buClr>
                <a:schemeClr val="tx1"/>
              </a:buClr>
              <a:buFontTx/>
              <a:buAutoNum type="arabicParenR"/>
            </a:pPr>
            <a:r>
              <a:rPr lang="en-US" sz="2000"/>
              <a:t>Trade for one on the 4th floor, near a fire exit, that opens to the hotel interior</a:t>
            </a:r>
            <a:r>
              <a:rPr lang="en-US" sz="2100">
                <a:cs typeface="Arial" charset="0"/>
              </a:rPr>
              <a:t> </a:t>
            </a:r>
          </a:p>
          <a:p>
            <a:pPr marL="457200" indent="-457200">
              <a:buClr>
                <a:schemeClr val="tx1"/>
              </a:buClr>
              <a:buFontTx/>
              <a:buAutoNum type="arabicParenR"/>
            </a:pPr>
            <a:r>
              <a:rPr lang="en-US" sz="2000"/>
              <a:t>Trade for one on the 4th floor, near the elevators, that opens to the  exterior of hotel</a:t>
            </a:r>
            <a:r>
              <a:rPr lang="en-US" sz="2100">
                <a:cs typeface="Arial" charset="0"/>
              </a:rPr>
              <a:t> </a:t>
            </a:r>
          </a:p>
          <a:p>
            <a:pPr marL="457200" indent="-457200">
              <a:buClr>
                <a:schemeClr val="tx1"/>
              </a:buClr>
              <a:buFontTx/>
              <a:buAutoNum type="arabicParenR"/>
            </a:pPr>
            <a:r>
              <a:rPr lang="en-US" sz="2000">
                <a:cs typeface="Arial" charset="0"/>
              </a:rPr>
              <a:t>Trade for one on the 12th floor, near the elevators, that opens to interior of the hotel</a:t>
            </a:r>
          </a:p>
        </p:txBody>
      </p:sp>
      <p:pic>
        <p:nvPicPr>
          <p:cNvPr id="487428" name="Picture 4" descr="Getting a room"/>
          <p:cNvPicPr>
            <a:picLocks noChangeArrowheads="1"/>
          </p:cNvPicPr>
          <p:nvPr>
            <p:ph type="clipArt" sz="half" idx="1"/>
          </p:nvPr>
        </p:nvPicPr>
        <p:blipFill>
          <a:blip r:embed="rId3"/>
          <a:srcRect/>
          <a:stretch>
            <a:fillRect/>
          </a:stretch>
        </p:blipFill>
        <p:spPr>
          <a:xfrm>
            <a:off x="1635125" y="1741488"/>
            <a:ext cx="2916238" cy="2084387"/>
          </a:xfrm>
          <a:noFill/>
          <a:ln/>
        </p:spPr>
      </p:pic>
      <p:sp>
        <p:nvSpPr>
          <p:cNvPr id="487429" name="Text Box 5"/>
          <p:cNvSpPr txBox="1">
            <a:spLocks noChangeArrowheads="1"/>
          </p:cNvSpPr>
          <p:nvPr/>
        </p:nvSpPr>
        <p:spPr bwMode="auto">
          <a:xfrm>
            <a:off x="1296988" y="3900488"/>
            <a:ext cx="3587750" cy="1917700"/>
          </a:xfrm>
          <a:prstGeom prst="rect">
            <a:avLst/>
          </a:prstGeom>
          <a:noFill/>
          <a:ln w="9525">
            <a:noFill/>
            <a:miter lim="800000"/>
            <a:headEnd/>
            <a:tailEnd/>
          </a:ln>
          <a:effectLst/>
        </p:spPr>
        <p:txBody>
          <a:bodyPr>
            <a:spAutoFit/>
          </a:bodyPr>
          <a:lstStyle/>
          <a:p>
            <a:pPr algn="ctr"/>
            <a:r>
              <a:rPr lang="en-US" b="1" i="1">
                <a:latin typeface="Arial" charset="0"/>
              </a:rPr>
              <a:t>You are check into</a:t>
            </a:r>
          </a:p>
          <a:p>
            <a:pPr algn="ctr"/>
            <a:r>
              <a:rPr lang="en-US" b="1" i="1">
                <a:latin typeface="Arial" charset="0"/>
              </a:rPr>
              <a:t>the hotel – </a:t>
            </a:r>
          </a:p>
          <a:p>
            <a:pPr algn="ctr"/>
            <a:r>
              <a:rPr lang="en-US" b="1" i="1">
                <a:latin typeface="Arial" charset="0"/>
              </a:rPr>
              <a:t>your room is on the first floor but you have the option to change</a:t>
            </a:r>
          </a:p>
        </p:txBody>
      </p:sp>
      <p:sp>
        <p:nvSpPr>
          <p:cNvPr id="487430" name="Rectangle 6"/>
          <p:cNvSpPr>
            <a:spLocks noChangeArrowheads="1"/>
          </p:cNvSpPr>
          <p:nvPr/>
        </p:nvSpPr>
        <p:spPr bwMode="auto">
          <a:xfrm>
            <a:off x="4884738" y="2622550"/>
            <a:ext cx="4183062" cy="998538"/>
          </a:xfrm>
          <a:prstGeom prst="rect">
            <a:avLst/>
          </a:prstGeom>
          <a:noFill/>
          <a:ln w="38100">
            <a:solidFill>
              <a:srgbClr val="990099"/>
            </a:solidFill>
            <a:miter lim="800000"/>
            <a:headEnd/>
            <a:tailEnd/>
          </a:ln>
          <a:effectLst/>
        </p:spPr>
        <p:txBody>
          <a:bodyPr wrap="none" anchor="ctr"/>
          <a:lstStyle/>
          <a:p>
            <a:endParaRPr lang="en-US"/>
          </a:p>
        </p:txBody>
      </p:sp>
      <p:sp>
        <p:nvSpPr>
          <p:cNvPr id="487431"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87432" name="Group 8"/>
          <p:cNvGrpSpPr>
            <a:grpSpLocks noChangeAspect="1"/>
          </p:cNvGrpSpPr>
          <p:nvPr/>
        </p:nvGrpSpPr>
        <p:grpSpPr bwMode="auto">
          <a:xfrm>
            <a:off x="293688" y="4686300"/>
            <a:ext cx="877887" cy="754063"/>
            <a:chOff x="2376" y="3024"/>
            <a:chExt cx="1008" cy="864"/>
          </a:xfrm>
        </p:grpSpPr>
        <p:sp>
          <p:nvSpPr>
            <p:cNvPr id="487433" name="Freeform 9"/>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487434" name="Freeform 10"/>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487435" name="Rectangle 11"/>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487436" name="Freeform 12"/>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487437" name="Freeform 13"/>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487438" name="Freeform 14"/>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487439" name="Freeform 15"/>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487440" name="Freeform 16"/>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87441" name="Freeform 17"/>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487442" name="Freeform 18"/>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grpSp>
        <p:nvGrpSpPr>
          <p:cNvPr id="487443" name="Group 19"/>
          <p:cNvGrpSpPr>
            <a:grpSpLocks noChangeAspect="1"/>
          </p:cNvGrpSpPr>
          <p:nvPr/>
        </p:nvGrpSpPr>
        <p:grpSpPr bwMode="auto">
          <a:xfrm>
            <a:off x="293688" y="3932238"/>
            <a:ext cx="877887" cy="754062"/>
            <a:chOff x="186" y="2131"/>
            <a:chExt cx="1008" cy="863"/>
          </a:xfrm>
        </p:grpSpPr>
        <p:sp>
          <p:nvSpPr>
            <p:cNvPr id="487444" name="Freeform 20"/>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487445" name="Freeform 21"/>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487446" name="Rectangle 22"/>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487447" name="Freeform 23"/>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487448" name="Freeform 24"/>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487449" name="Freeform 25"/>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487450" name="Freeform 26"/>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487451" name="Freeform 27"/>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87452" name="Freeform 28"/>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87453" name="Freeform 29"/>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7430"/>
                                        </p:tgtEl>
                                        <p:attrNameLst>
                                          <p:attrName>style.visibility</p:attrName>
                                        </p:attrNameLst>
                                      </p:cBhvr>
                                      <p:to>
                                        <p:strVal val="visible"/>
                                      </p:to>
                                    </p:set>
                                    <p:animEffect transition="in" filter="wipe(left)">
                                      <p:cBhvr>
                                        <p:cTn id="7" dur="500"/>
                                        <p:tgtEl>
                                          <p:spTgt spid="487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3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2"/>
          <p:cNvSpPr>
            <a:spLocks noGrp="1" noChangeArrowheads="1"/>
          </p:cNvSpPr>
          <p:nvPr>
            <p:ph type="title"/>
          </p:nvPr>
        </p:nvSpPr>
        <p:spPr/>
        <p:txBody>
          <a:bodyPr/>
          <a:lstStyle/>
          <a:p>
            <a:r>
              <a:rPr lang="en-US"/>
              <a:t>Inspecting Your Room</a:t>
            </a:r>
          </a:p>
        </p:txBody>
      </p:sp>
      <p:sp>
        <p:nvSpPr>
          <p:cNvPr id="489475" name="Rectangle 3"/>
          <p:cNvSpPr>
            <a:spLocks noGrp="1" noChangeArrowheads="1"/>
          </p:cNvSpPr>
          <p:nvPr>
            <p:ph type="body" sz="half" idx="2"/>
          </p:nvPr>
        </p:nvSpPr>
        <p:spPr>
          <a:xfrm>
            <a:off x="4884738" y="1741488"/>
            <a:ext cx="4183062" cy="4527550"/>
          </a:xfrm>
        </p:spPr>
        <p:txBody>
          <a:bodyPr/>
          <a:lstStyle/>
          <a:p>
            <a:pPr marL="533400" indent="-533400">
              <a:spcBef>
                <a:spcPct val="10000"/>
              </a:spcBef>
              <a:spcAft>
                <a:spcPct val="10000"/>
              </a:spcAft>
              <a:buFontTx/>
              <a:buNone/>
            </a:pPr>
            <a:r>
              <a:rPr lang="en-US" sz="2400"/>
              <a:t>What should you check?</a:t>
            </a:r>
          </a:p>
          <a:p>
            <a:pPr marL="533400" indent="-533400" eaLnBrk="0" hangingPunct="0">
              <a:spcBef>
                <a:spcPct val="10000"/>
              </a:spcBef>
              <a:spcAft>
                <a:spcPct val="10000"/>
              </a:spcAft>
              <a:buClr>
                <a:schemeClr val="tx1"/>
              </a:buClr>
              <a:buFontTx/>
              <a:buAutoNum type="arabicParenR"/>
            </a:pPr>
            <a:r>
              <a:rPr lang="en-US" sz="2000">
                <a:cs typeface="Arial" charset="0"/>
              </a:rPr>
              <a:t>Operational locks on doors, balcony, and windows.  Ensure phone works and that you know how to place emergency calls </a:t>
            </a:r>
          </a:p>
          <a:p>
            <a:pPr marL="533400" indent="-533400" eaLnBrk="0" hangingPunct="0">
              <a:spcBef>
                <a:spcPct val="10000"/>
              </a:spcBef>
              <a:spcAft>
                <a:spcPct val="10000"/>
              </a:spcAft>
              <a:buClr>
                <a:schemeClr val="tx1"/>
              </a:buClr>
              <a:buFontTx/>
              <a:buAutoNum type="arabicParenR"/>
            </a:pPr>
            <a:r>
              <a:rPr lang="en-US" sz="2000">
                <a:cs typeface="Arial" charset="0"/>
              </a:rPr>
              <a:t>Operational locks on doors and windows.  Ensure TV and telephone work  </a:t>
            </a:r>
          </a:p>
          <a:p>
            <a:pPr marL="533400" indent="-533400" eaLnBrk="0" hangingPunct="0">
              <a:spcBef>
                <a:spcPct val="10000"/>
              </a:spcBef>
              <a:spcAft>
                <a:spcPct val="10000"/>
              </a:spcAft>
              <a:buClr>
                <a:schemeClr val="tx1"/>
              </a:buClr>
              <a:buFontTx/>
              <a:buAutoNum type="arabicParenR"/>
            </a:pPr>
            <a:r>
              <a:rPr lang="en-US" sz="2000">
                <a:cs typeface="Arial" charset="0"/>
              </a:rPr>
              <a:t>Operational locks on the door.  Ensure the TV works.  Look for a lock box and mini-bar in the room.  Also, ensure phone works</a:t>
            </a:r>
          </a:p>
        </p:txBody>
      </p:sp>
      <p:pic>
        <p:nvPicPr>
          <p:cNvPr id="489476" name="Picture 4" descr="Hotel Room"/>
          <p:cNvPicPr>
            <a:picLocks noChangeArrowheads="1"/>
          </p:cNvPicPr>
          <p:nvPr>
            <p:ph type="clipArt" sz="half" idx="1"/>
          </p:nvPr>
        </p:nvPicPr>
        <p:blipFill>
          <a:blip r:embed="rId3"/>
          <a:srcRect/>
          <a:stretch>
            <a:fillRect/>
          </a:stretch>
        </p:blipFill>
        <p:spPr>
          <a:xfrm>
            <a:off x="1397000" y="1741488"/>
            <a:ext cx="3144838" cy="2047875"/>
          </a:xfrm>
          <a:noFill/>
          <a:ln/>
        </p:spPr>
      </p:pic>
      <p:sp>
        <p:nvSpPr>
          <p:cNvPr id="489477" name="Text Box 5"/>
          <p:cNvSpPr txBox="1">
            <a:spLocks noChangeArrowheads="1"/>
          </p:cNvSpPr>
          <p:nvPr/>
        </p:nvSpPr>
        <p:spPr bwMode="auto">
          <a:xfrm>
            <a:off x="1768475" y="3908425"/>
            <a:ext cx="2400300" cy="822325"/>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You are in your</a:t>
            </a:r>
            <a:br>
              <a:rPr lang="en-US" b="1" i="1">
                <a:latin typeface="Arial" charset="0"/>
              </a:rPr>
            </a:br>
            <a:r>
              <a:rPr lang="en-US" b="1" i="1">
                <a:latin typeface="Arial" charset="0"/>
              </a:rPr>
              <a:t>hotel room</a:t>
            </a:r>
          </a:p>
        </p:txBody>
      </p:sp>
      <p:sp>
        <p:nvSpPr>
          <p:cNvPr id="489478" name="Rectangle 6"/>
          <p:cNvSpPr>
            <a:spLocks noChangeArrowheads="1"/>
          </p:cNvSpPr>
          <p:nvPr/>
        </p:nvSpPr>
        <p:spPr bwMode="auto">
          <a:xfrm>
            <a:off x="4884738" y="2149475"/>
            <a:ext cx="4183062" cy="1536700"/>
          </a:xfrm>
          <a:prstGeom prst="rect">
            <a:avLst/>
          </a:prstGeom>
          <a:noFill/>
          <a:ln w="38100">
            <a:solidFill>
              <a:srgbClr val="990099"/>
            </a:solidFill>
            <a:miter lim="800000"/>
            <a:headEnd/>
            <a:tailEnd/>
          </a:ln>
          <a:effectLst/>
        </p:spPr>
        <p:txBody>
          <a:bodyPr wrap="none" anchor="ctr"/>
          <a:lstStyle/>
          <a:p>
            <a:endParaRPr lang="en-US"/>
          </a:p>
        </p:txBody>
      </p:sp>
      <p:sp>
        <p:nvSpPr>
          <p:cNvPr id="489479"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89480" name="Group 8"/>
          <p:cNvGrpSpPr>
            <a:grpSpLocks noChangeAspect="1"/>
          </p:cNvGrpSpPr>
          <p:nvPr/>
        </p:nvGrpSpPr>
        <p:grpSpPr bwMode="auto">
          <a:xfrm>
            <a:off x="293688" y="3932238"/>
            <a:ext cx="877887" cy="754062"/>
            <a:chOff x="186" y="2131"/>
            <a:chExt cx="1008" cy="863"/>
          </a:xfrm>
        </p:grpSpPr>
        <p:sp>
          <p:nvSpPr>
            <p:cNvPr id="489481" name="Freeform 9"/>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489482" name="Freeform 10"/>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489483" name="Rectangle 11"/>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489484" name="Freeform 12"/>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489485" name="Freeform 13"/>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489486" name="Freeform 14"/>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489487" name="Freeform 15"/>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489488" name="Freeform 16"/>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89489" name="Freeform 17"/>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489490" name="Freeform 18"/>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489491" name="Group 19"/>
          <p:cNvGrpSpPr>
            <a:grpSpLocks noChangeAspect="1"/>
          </p:cNvGrpSpPr>
          <p:nvPr/>
        </p:nvGrpSpPr>
        <p:grpSpPr bwMode="auto">
          <a:xfrm>
            <a:off x="293688" y="3178175"/>
            <a:ext cx="877887" cy="754063"/>
            <a:chOff x="1134" y="1590"/>
            <a:chExt cx="1008" cy="863"/>
          </a:xfrm>
        </p:grpSpPr>
        <p:sp>
          <p:nvSpPr>
            <p:cNvPr id="489492" name="Freeform 20"/>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89493" name="Freeform 21"/>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89494" name="Rectangle 22"/>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89495" name="Freeform 23"/>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89496" name="Freeform 24"/>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89497" name="Freeform 25"/>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89498" name="Freeform 26"/>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89499" name="Freeform 27"/>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89500" name="Freeform 28"/>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9478"/>
                                        </p:tgtEl>
                                        <p:attrNameLst>
                                          <p:attrName>style.visibility</p:attrName>
                                        </p:attrNameLst>
                                      </p:cBhvr>
                                      <p:to>
                                        <p:strVal val="visible"/>
                                      </p:to>
                                    </p:set>
                                    <p:animEffect transition="in" filter="wipe(left)">
                                      <p:cBhvr>
                                        <p:cTn id="7" dur="500"/>
                                        <p:tgtEl>
                                          <p:spTgt spid="489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947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p:txBody>
          <a:bodyPr/>
          <a:lstStyle/>
          <a:p>
            <a:r>
              <a:rPr lang="en-US"/>
              <a:t>Leaving the Room</a:t>
            </a:r>
          </a:p>
        </p:txBody>
      </p:sp>
      <p:sp>
        <p:nvSpPr>
          <p:cNvPr id="294915" name="Rectangle 3"/>
          <p:cNvSpPr>
            <a:spLocks noGrp="1" noChangeArrowheads="1"/>
          </p:cNvSpPr>
          <p:nvPr>
            <p:ph type="body" sz="half" idx="2"/>
          </p:nvPr>
        </p:nvSpPr>
        <p:spPr>
          <a:xfrm>
            <a:off x="4884738" y="1741488"/>
            <a:ext cx="4183062" cy="4535487"/>
          </a:xfrm>
        </p:spPr>
        <p:txBody>
          <a:bodyPr/>
          <a:lstStyle/>
          <a:p>
            <a:pPr marL="457200" indent="-457200">
              <a:buFontTx/>
              <a:buNone/>
            </a:pPr>
            <a:r>
              <a:rPr lang="en-US" sz="2400"/>
              <a:t>How should you leave?</a:t>
            </a:r>
          </a:p>
          <a:p>
            <a:pPr marL="457200" indent="-457200">
              <a:buClr>
                <a:schemeClr val="tx1"/>
              </a:buClr>
              <a:buFontTx/>
              <a:buAutoNum type="arabicParenR"/>
            </a:pPr>
            <a:r>
              <a:rPr lang="en-US" sz="2000">
                <a:cs typeface="Arial" charset="0"/>
              </a:rPr>
              <a:t>Turn the TV </a:t>
            </a:r>
            <a:r>
              <a:rPr lang="en-US" sz="2000" i="1">
                <a:cs typeface="Arial" charset="0"/>
              </a:rPr>
              <a:t>off</a:t>
            </a:r>
            <a:r>
              <a:rPr lang="en-US" sz="2000">
                <a:cs typeface="Arial" charset="0"/>
              </a:rPr>
              <a:t> and leave the hotel through the front door</a:t>
            </a:r>
            <a:endParaRPr lang="en-US" sz="2000"/>
          </a:p>
          <a:p>
            <a:pPr marL="457200" indent="-457200">
              <a:buClr>
                <a:schemeClr val="tx1"/>
              </a:buClr>
              <a:buFontTx/>
              <a:buAutoNum type="arabicParenR"/>
            </a:pPr>
            <a:r>
              <a:rPr lang="en-US" sz="2000">
                <a:cs typeface="Arial" charset="0"/>
              </a:rPr>
              <a:t>Turn the TV </a:t>
            </a:r>
            <a:r>
              <a:rPr lang="en-US" sz="2000" i="1">
                <a:cs typeface="Arial" charset="0"/>
              </a:rPr>
              <a:t>off</a:t>
            </a:r>
            <a:r>
              <a:rPr lang="en-US" sz="2000">
                <a:cs typeface="Arial" charset="0"/>
              </a:rPr>
              <a:t> and leave the hotel through the side door </a:t>
            </a:r>
            <a:endParaRPr lang="en-US" sz="2000"/>
          </a:p>
          <a:p>
            <a:pPr marL="457200" indent="-457200">
              <a:buClr>
                <a:schemeClr val="tx1"/>
              </a:buClr>
              <a:buFontTx/>
              <a:buAutoNum type="arabicParenR"/>
            </a:pPr>
            <a:r>
              <a:rPr lang="en-US" sz="2000">
                <a:cs typeface="Arial" charset="0"/>
              </a:rPr>
              <a:t>Leave the TV </a:t>
            </a:r>
            <a:r>
              <a:rPr lang="en-US" sz="2000" i="1">
                <a:cs typeface="Arial" charset="0"/>
              </a:rPr>
              <a:t>on</a:t>
            </a:r>
            <a:r>
              <a:rPr lang="en-US" sz="2000">
                <a:cs typeface="Arial" charset="0"/>
              </a:rPr>
              <a:t> and leave the hotel through the front door</a:t>
            </a:r>
            <a:endParaRPr lang="en-US" sz="2000"/>
          </a:p>
          <a:p>
            <a:pPr marL="457200" indent="-457200">
              <a:buClr>
                <a:schemeClr val="tx1"/>
              </a:buClr>
              <a:buFontTx/>
              <a:buAutoNum type="arabicParenR"/>
            </a:pPr>
            <a:r>
              <a:rPr lang="en-US" sz="2000">
                <a:cs typeface="Arial" charset="0"/>
              </a:rPr>
              <a:t>Leave the TV </a:t>
            </a:r>
            <a:r>
              <a:rPr lang="en-US" sz="2000" i="1">
                <a:cs typeface="Arial" charset="0"/>
              </a:rPr>
              <a:t>on</a:t>
            </a:r>
            <a:r>
              <a:rPr lang="en-US" sz="2000">
                <a:cs typeface="Arial" charset="0"/>
              </a:rPr>
              <a:t> and leave the hotel through the side door</a:t>
            </a:r>
          </a:p>
        </p:txBody>
      </p:sp>
      <p:pic>
        <p:nvPicPr>
          <p:cNvPr id="294916" name="Picture 4" descr="Hotel Room"/>
          <p:cNvPicPr>
            <a:picLocks noChangeArrowheads="1"/>
          </p:cNvPicPr>
          <p:nvPr>
            <p:ph type="clipArt" sz="half" idx="1"/>
          </p:nvPr>
        </p:nvPicPr>
        <p:blipFill>
          <a:blip r:embed="rId3"/>
          <a:srcRect/>
          <a:stretch>
            <a:fillRect/>
          </a:stretch>
        </p:blipFill>
        <p:spPr>
          <a:xfrm>
            <a:off x="1387475" y="1741488"/>
            <a:ext cx="3198813" cy="2084387"/>
          </a:xfrm>
          <a:noFill/>
          <a:ln/>
        </p:spPr>
      </p:pic>
      <p:sp>
        <p:nvSpPr>
          <p:cNvPr id="294917" name="Text Box 5"/>
          <p:cNvSpPr txBox="1">
            <a:spLocks noChangeArrowheads="1"/>
          </p:cNvSpPr>
          <p:nvPr/>
        </p:nvSpPr>
        <p:spPr bwMode="auto">
          <a:xfrm>
            <a:off x="1368425" y="3927475"/>
            <a:ext cx="3246438" cy="1187450"/>
          </a:xfrm>
          <a:prstGeom prst="rect">
            <a:avLst/>
          </a:prstGeom>
          <a:noFill/>
          <a:ln w="9525">
            <a:noFill/>
            <a:miter lim="800000"/>
            <a:headEnd/>
            <a:tailEnd/>
          </a:ln>
          <a:effectLst/>
        </p:spPr>
        <p:txBody>
          <a:bodyPr wrap="none">
            <a:spAutoFit/>
          </a:bodyPr>
          <a:lstStyle/>
          <a:p>
            <a:pPr algn="ctr"/>
            <a:r>
              <a:rPr lang="en-US" b="1" i="1">
                <a:latin typeface="Arial" charset="0"/>
              </a:rPr>
              <a:t>You are in your hotel</a:t>
            </a:r>
            <a:br>
              <a:rPr lang="en-US" b="1" i="1">
                <a:latin typeface="Arial" charset="0"/>
              </a:rPr>
            </a:br>
            <a:r>
              <a:rPr lang="en-US" b="1" i="1">
                <a:latin typeface="Arial" charset="0"/>
              </a:rPr>
              <a:t>room and you decide</a:t>
            </a:r>
            <a:br>
              <a:rPr lang="en-US" b="1" i="1">
                <a:latin typeface="Arial" charset="0"/>
              </a:rPr>
            </a:br>
            <a:r>
              <a:rPr lang="en-US" b="1" i="1">
                <a:latin typeface="Arial" charset="0"/>
              </a:rPr>
              <a:t>to go out for dinner</a:t>
            </a:r>
          </a:p>
        </p:txBody>
      </p:sp>
      <p:sp>
        <p:nvSpPr>
          <p:cNvPr id="294926" name="Rectangle 14"/>
          <p:cNvSpPr>
            <a:spLocks noChangeArrowheads="1"/>
          </p:cNvSpPr>
          <p:nvPr/>
        </p:nvSpPr>
        <p:spPr bwMode="auto">
          <a:xfrm>
            <a:off x="4884738" y="3584575"/>
            <a:ext cx="4183062" cy="901700"/>
          </a:xfrm>
          <a:prstGeom prst="rect">
            <a:avLst/>
          </a:prstGeom>
          <a:noFill/>
          <a:ln w="38100">
            <a:solidFill>
              <a:srgbClr val="990099"/>
            </a:solidFill>
            <a:miter lim="800000"/>
            <a:headEnd/>
            <a:tailEnd/>
          </a:ln>
          <a:effectLst/>
        </p:spPr>
        <p:txBody>
          <a:bodyPr wrap="none" anchor="ctr"/>
          <a:lstStyle/>
          <a:p>
            <a:endParaRPr lang="en-US"/>
          </a:p>
        </p:txBody>
      </p:sp>
      <p:sp>
        <p:nvSpPr>
          <p:cNvPr id="294927" name="Text Box 1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94997" name="Group 85"/>
          <p:cNvGrpSpPr>
            <a:grpSpLocks noChangeAspect="1"/>
          </p:cNvGrpSpPr>
          <p:nvPr/>
        </p:nvGrpSpPr>
        <p:grpSpPr bwMode="auto">
          <a:xfrm>
            <a:off x="293688" y="4686300"/>
            <a:ext cx="877887" cy="754063"/>
            <a:chOff x="2376" y="3024"/>
            <a:chExt cx="1008" cy="864"/>
          </a:xfrm>
        </p:grpSpPr>
        <p:sp>
          <p:nvSpPr>
            <p:cNvPr id="294998" name="Freeform 86"/>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294999" name="Freeform 87"/>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295000" name="Rectangle 88"/>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295001" name="Freeform 89"/>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295002" name="Freeform 90"/>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295003" name="Freeform 91"/>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295004" name="Freeform 92"/>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295005" name="Freeform 93"/>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295006" name="Freeform 94"/>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295007" name="Freeform 95"/>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grpSp>
        <p:nvGrpSpPr>
          <p:cNvPr id="295038" name="Group 126"/>
          <p:cNvGrpSpPr>
            <a:grpSpLocks noChangeAspect="1"/>
          </p:cNvGrpSpPr>
          <p:nvPr/>
        </p:nvGrpSpPr>
        <p:grpSpPr bwMode="auto">
          <a:xfrm>
            <a:off x="293688" y="1670050"/>
            <a:ext cx="877887" cy="754063"/>
            <a:chOff x="432" y="1272"/>
            <a:chExt cx="1008" cy="864"/>
          </a:xfrm>
        </p:grpSpPr>
        <p:sp>
          <p:nvSpPr>
            <p:cNvPr id="295039" name="Freeform 127"/>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295040" name="Freeform 128"/>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295041" name="Rectangle 129"/>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295042" name="Freeform 130"/>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295043" name="Freeform 131"/>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95044" name="Freeform 132"/>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295045" name="Freeform 133"/>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95046" name="Freeform 134"/>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4926"/>
                                        </p:tgtEl>
                                        <p:attrNameLst>
                                          <p:attrName>style.visibility</p:attrName>
                                        </p:attrNameLst>
                                      </p:cBhvr>
                                      <p:to>
                                        <p:strVal val="visible"/>
                                      </p:to>
                                    </p:set>
                                    <p:animEffect transition="in" filter="wipe(left)">
                                      <p:cBhvr>
                                        <p:cTn id="7" dur="500"/>
                                        <p:tgtEl>
                                          <p:spTgt spid="2949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2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p:txBody>
          <a:bodyPr/>
          <a:lstStyle/>
          <a:p>
            <a:r>
              <a:rPr lang="en-US"/>
              <a:t>Dining Out</a:t>
            </a:r>
          </a:p>
        </p:txBody>
      </p:sp>
      <p:sp>
        <p:nvSpPr>
          <p:cNvPr id="296963" name="Rectangle 3"/>
          <p:cNvSpPr>
            <a:spLocks noGrp="1" noChangeArrowheads="1"/>
          </p:cNvSpPr>
          <p:nvPr>
            <p:ph type="body" sz="half" idx="2"/>
          </p:nvPr>
        </p:nvSpPr>
        <p:spPr>
          <a:xfrm>
            <a:off x="4884738" y="1741488"/>
            <a:ext cx="4183062" cy="3725862"/>
          </a:xfrm>
        </p:spPr>
        <p:txBody>
          <a:bodyPr/>
          <a:lstStyle/>
          <a:p>
            <a:pPr marL="457200" indent="-457200">
              <a:buFontTx/>
              <a:buNone/>
            </a:pPr>
            <a:r>
              <a:rPr lang="en-US" sz="2400"/>
              <a:t>How should you respond?</a:t>
            </a:r>
          </a:p>
          <a:p>
            <a:pPr marL="457200" indent="-457200">
              <a:spcBef>
                <a:spcPct val="50000"/>
              </a:spcBef>
              <a:buClr>
                <a:schemeClr val="tx1"/>
              </a:buClr>
              <a:buFontTx/>
              <a:buAutoNum type="arabicParenR"/>
            </a:pPr>
            <a:r>
              <a:rPr lang="en-US" sz="2000">
                <a:cs typeface="Arial" charset="0"/>
              </a:rPr>
              <a:t>Don</a:t>
            </a:r>
            <a:r>
              <a:rPr lang="en-US" sz="2000">
                <a:latin typeface="Times New Roman"/>
                <a:cs typeface="Arial" charset="0"/>
              </a:rPr>
              <a:t>’</a:t>
            </a:r>
            <a:r>
              <a:rPr lang="en-US" sz="2000">
                <a:cs typeface="Arial" charset="0"/>
              </a:rPr>
              <a:t>t say anything!  Just eat your food and ignore the stranger</a:t>
            </a:r>
            <a:endParaRPr lang="en-US" sz="2000"/>
          </a:p>
          <a:p>
            <a:pPr marL="457200" indent="-457200">
              <a:spcBef>
                <a:spcPct val="50000"/>
              </a:spcBef>
              <a:buClr>
                <a:schemeClr val="tx1"/>
              </a:buClr>
              <a:buFontTx/>
              <a:buAutoNum type="arabicParenR"/>
            </a:pPr>
            <a:r>
              <a:rPr lang="en-US" sz="2000">
                <a:cs typeface="Arial" charset="0"/>
              </a:rPr>
              <a:t>Engage in some conversation, but nothing personal or about your purpose here</a:t>
            </a:r>
          </a:p>
          <a:p>
            <a:pPr marL="457200" indent="-457200">
              <a:spcBef>
                <a:spcPct val="50000"/>
              </a:spcBef>
              <a:buClr>
                <a:schemeClr val="tx1"/>
              </a:buClr>
              <a:buFontTx/>
              <a:buAutoNum type="arabicParenR"/>
            </a:pPr>
            <a:r>
              <a:rPr lang="en-US" sz="2000">
                <a:cs typeface="Arial" charset="0"/>
              </a:rPr>
              <a:t>Relax and enjoy the dinner conversation </a:t>
            </a:r>
            <a:endParaRPr lang="en-US" sz="2000"/>
          </a:p>
        </p:txBody>
      </p:sp>
      <p:sp>
        <p:nvSpPr>
          <p:cNvPr id="296964" name="Text Box 4"/>
          <p:cNvSpPr txBox="1">
            <a:spLocks noChangeArrowheads="1"/>
          </p:cNvSpPr>
          <p:nvPr/>
        </p:nvSpPr>
        <p:spPr bwMode="auto">
          <a:xfrm>
            <a:off x="1389063" y="4013200"/>
            <a:ext cx="3297237" cy="1187450"/>
          </a:xfrm>
          <a:prstGeom prst="rect">
            <a:avLst/>
          </a:prstGeom>
          <a:noFill/>
          <a:ln w="9525">
            <a:noFill/>
            <a:miter lim="800000"/>
            <a:headEnd/>
            <a:tailEnd/>
          </a:ln>
          <a:effectLst/>
        </p:spPr>
        <p:txBody>
          <a:bodyPr wrap="none">
            <a:spAutoFit/>
          </a:bodyPr>
          <a:lstStyle/>
          <a:p>
            <a:pPr algn="ctr"/>
            <a:r>
              <a:rPr lang="en-US" b="1" i="1">
                <a:latin typeface="Arial" charset="0"/>
              </a:rPr>
              <a:t>A stranger starts</a:t>
            </a:r>
            <a:br>
              <a:rPr lang="en-US" b="1" i="1">
                <a:latin typeface="Arial" charset="0"/>
              </a:rPr>
            </a:br>
            <a:r>
              <a:rPr lang="en-US" b="1" i="1">
                <a:latin typeface="Arial" charset="0"/>
              </a:rPr>
              <a:t>asking you questions</a:t>
            </a:r>
            <a:br>
              <a:rPr lang="en-US" b="1" i="1">
                <a:latin typeface="Arial" charset="0"/>
              </a:rPr>
            </a:br>
            <a:r>
              <a:rPr lang="en-US" b="1" i="1">
                <a:latin typeface="Arial" charset="0"/>
              </a:rPr>
              <a:t>about your work</a:t>
            </a:r>
          </a:p>
        </p:txBody>
      </p:sp>
      <p:pic>
        <p:nvPicPr>
          <p:cNvPr id="296969" name="Picture 9" descr="Restaurant"/>
          <p:cNvPicPr>
            <a:picLocks noChangeAspect="1" noChangeArrowheads="1"/>
          </p:cNvPicPr>
          <p:nvPr>
            <p:ph type="clipArt" sz="half" idx="1"/>
          </p:nvPr>
        </p:nvPicPr>
        <p:blipFill>
          <a:blip r:embed="rId3"/>
          <a:srcRect/>
          <a:stretch>
            <a:fillRect/>
          </a:stretch>
        </p:blipFill>
        <p:spPr>
          <a:xfrm>
            <a:off x="1435100" y="1741488"/>
            <a:ext cx="3198813" cy="2166937"/>
          </a:xfrm>
          <a:noFill/>
          <a:ln/>
        </p:spPr>
      </p:pic>
      <p:sp>
        <p:nvSpPr>
          <p:cNvPr id="296974" name="Rectangle 14"/>
          <p:cNvSpPr>
            <a:spLocks noChangeArrowheads="1"/>
          </p:cNvSpPr>
          <p:nvPr/>
        </p:nvSpPr>
        <p:spPr bwMode="auto">
          <a:xfrm>
            <a:off x="4884738" y="3236913"/>
            <a:ext cx="4183062" cy="1300162"/>
          </a:xfrm>
          <a:prstGeom prst="rect">
            <a:avLst/>
          </a:prstGeom>
          <a:noFill/>
          <a:ln w="38100">
            <a:solidFill>
              <a:srgbClr val="990099"/>
            </a:solidFill>
            <a:miter lim="800000"/>
            <a:headEnd/>
            <a:tailEnd/>
          </a:ln>
          <a:effectLst/>
        </p:spPr>
        <p:txBody>
          <a:bodyPr wrap="none" anchor="ctr"/>
          <a:lstStyle/>
          <a:p>
            <a:endParaRPr lang="en-US"/>
          </a:p>
        </p:txBody>
      </p:sp>
      <p:sp>
        <p:nvSpPr>
          <p:cNvPr id="296975" name="Text Box 1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297067" name="Group 107"/>
          <p:cNvGrpSpPr>
            <a:grpSpLocks noChangeAspect="1"/>
          </p:cNvGrpSpPr>
          <p:nvPr/>
        </p:nvGrpSpPr>
        <p:grpSpPr bwMode="auto">
          <a:xfrm>
            <a:off x="293688" y="3178175"/>
            <a:ext cx="877887" cy="754063"/>
            <a:chOff x="1134" y="1590"/>
            <a:chExt cx="1008" cy="863"/>
          </a:xfrm>
        </p:grpSpPr>
        <p:sp>
          <p:nvSpPr>
            <p:cNvPr id="297068" name="Freeform 108"/>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297069" name="Freeform 109"/>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297070" name="Rectangle 110"/>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297071" name="Freeform 111"/>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297072" name="Freeform 112"/>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297073" name="Freeform 113"/>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297074" name="Freeform 114"/>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297075" name="Freeform 115"/>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297076" name="Freeform 116"/>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297086" name="Group 126"/>
          <p:cNvGrpSpPr>
            <a:grpSpLocks noChangeAspect="1"/>
          </p:cNvGrpSpPr>
          <p:nvPr/>
        </p:nvGrpSpPr>
        <p:grpSpPr bwMode="auto">
          <a:xfrm>
            <a:off x="293688" y="1670050"/>
            <a:ext cx="877887" cy="754063"/>
            <a:chOff x="432" y="1272"/>
            <a:chExt cx="1008" cy="864"/>
          </a:xfrm>
        </p:grpSpPr>
        <p:sp>
          <p:nvSpPr>
            <p:cNvPr id="297087" name="Freeform 127"/>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297088" name="Freeform 128"/>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297089" name="Rectangle 129"/>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297090" name="Freeform 130"/>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297091" name="Freeform 131"/>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97092" name="Freeform 132"/>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297093" name="Freeform 133"/>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297094" name="Freeform 134"/>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6974"/>
                                        </p:tgtEl>
                                        <p:attrNameLst>
                                          <p:attrName>style.visibility</p:attrName>
                                        </p:attrNameLst>
                                      </p:cBhvr>
                                      <p:to>
                                        <p:strVal val="visible"/>
                                      </p:to>
                                    </p:set>
                                    <p:animEffect transition="in" filter="wipe(left)">
                                      <p:cBhvr>
                                        <p:cTn id="7" dur="500"/>
                                        <p:tgtEl>
                                          <p:spTgt spid="296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p:txBody>
          <a:bodyPr/>
          <a:lstStyle/>
          <a:p>
            <a:r>
              <a:rPr lang="en-US"/>
              <a:t>Returning to Your Room</a:t>
            </a:r>
          </a:p>
        </p:txBody>
      </p:sp>
      <p:sp>
        <p:nvSpPr>
          <p:cNvPr id="493571" name="Rectangle 3"/>
          <p:cNvSpPr>
            <a:spLocks noGrp="1" noChangeArrowheads="1"/>
          </p:cNvSpPr>
          <p:nvPr>
            <p:ph type="body" sz="half" idx="2"/>
          </p:nvPr>
        </p:nvSpPr>
        <p:spPr>
          <a:xfrm>
            <a:off x="4884738" y="1741488"/>
            <a:ext cx="4183062" cy="4068762"/>
          </a:xfrm>
        </p:spPr>
        <p:txBody>
          <a:bodyPr/>
          <a:lstStyle/>
          <a:p>
            <a:pPr marL="533400" indent="-533400">
              <a:lnSpc>
                <a:spcPct val="90000"/>
              </a:lnSpc>
              <a:buFontTx/>
              <a:buNone/>
            </a:pPr>
            <a:r>
              <a:rPr lang="en-US" sz="2000"/>
              <a:t>How should you proceed?</a:t>
            </a:r>
          </a:p>
          <a:p>
            <a:pPr marL="533400" indent="-533400">
              <a:lnSpc>
                <a:spcPct val="90000"/>
              </a:lnSpc>
              <a:buClr>
                <a:schemeClr val="tx1"/>
              </a:buClr>
              <a:buFontTx/>
              <a:buAutoNum type="arabicParenR"/>
            </a:pPr>
            <a:r>
              <a:rPr lang="en-US" sz="1800">
                <a:cs typeface="Arial" charset="0"/>
              </a:rPr>
              <a:t>Approach stranger to ask the time, get description, and let the stranger know that you are alert to his or her behavior</a:t>
            </a:r>
            <a:endParaRPr lang="en-US" sz="1800"/>
          </a:p>
          <a:p>
            <a:pPr marL="533400" indent="-533400">
              <a:lnSpc>
                <a:spcPct val="90000"/>
              </a:lnSpc>
              <a:buClr>
                <a:schemeClr val="tx1"/>
              </a:buClr>
              <a:buFontTx/>
              <a:buAutoNum type="arabicParenR"/>
            </a:pPr>
            <a:r>
              <a:rPr lang="en-US" sz="1800">
                <a:cs typeface="Arial" charset="0"/>
              </a:rPr>
              <a:t>Stop at public area of the hotel for a few minutes; if the individual is still there, report stranger to front desk, take an indirect route to your room, inform your unit security officer and provide description</a:t>
            </a:r>
          </a:p>
          <a:p>
            <a:pPr marL="533400" indent="-533400">
              <a:lnSpc>
                <a:spcPct val="90000"/>
              </a:lnSpc>
              <a:buClr>
                <a:schemeClr val="tx1"/>
              </a:buClr>
              <a:buFontTx/>
              <a:buAutoNum type="arabicParenR"/>
            </a:pPr>
            <a:r>
              <a:rPr lang="en-US" sz="1800">
                <a:cs typeface="Arial" charset="0"/>
              </a:rPr>
              <a:t>Avoid the individual in the lobby, take the elevator directly to your floor.  Inform your unit security officer and provide a description</a:t>
            </a:r>
          </a:p>
        </p:txBody>
      </p:sp>
      <p:pic>
        <p:nvPicPr>
          <p:cNvPr id="493572" name="Picture 4" descr="Hotel Elevator"/>
          <p:cNvPicPr>
            <a:picLocks noChangeArrowheads="1"/>
          </p:cNvPicPr>
          <p:nvPr>
            <p:ph type="clipArt" sz="half" idx="1"/>
          </p:nvPr>
        </p:nvPicPr>
        <p:blipFill>
          <a:blip r:embed="rId3"/>
          <a:srcRect/>
          <a:stretch>
            <a:fillRect/>
          </a:stretch>
        </p:blipFill>
        <p:spPr>
          <a:xfrm>
            <a:off x="1541463" y="1741488"/>
            <a:ext cx="2778125" cy="2038350"/>
          </a:xfrm>
          <a:noFill/>
          <a:ln/>
        </p:spPr>
      </p:pic>
      <p:sp>
        <p:nvSpPr>
          <p:cNvPr id="493573" name="Text Box 5"/>
          <p:cNvSpPr txBox="1">
            <a:spLocks noChangeArrowheads="1"/>
          </p:cNvSpPr>
          <p:nvPr/>
        </p:nvSpPr>
        <p:spPr bwMode="auto">
          <a:xfrm>
            <a:off x="1176338" y="3897313"/>
            <a:ext cx="3508375" cy="1431925"/>
          </a:xfrm>
          <a:prstGeom prst="rect">
            <a:avLst/>
          </a:prstGeom>
          <a:noFill/>
          <a:ln w="9525">
            <a:noFill/>
            <a:miter lim="800000"/>
            <a:headEnd/>
            <a:tailEnd/>
          </a:ln>
          <a:effectLst/>
        </p:spPr>
        <p:txBody>
          <a:bodyPr>
            <a:spAutoFit/>
          </a:bodyPr>
          <a:lstStyle/>
          <a:p>
            <a:pPr algn="ctr"/>
            <a:r>
              <a:rPr lang="en-US" sz="2200" b="1" i="1">
                <a:latin typeface="Arial" charset="0"/>
              </a:rPr>
              <a:t>You are heading</a:t>
            </a:r>
            <a:br>
              <a:rPr lang="en-US" sz="2200" b="1" i="1">
                <a:latin typeface="Arial" charset="0"/>
              </a:rPr>
            </a:br>
            <a:r>
              <a:rPr lang="en-US" sz="2200" b="1" i="1">
                <a:latin typeface="Arial" charset="0"/>
              </a:rPr>
              <a:t>back to your room and</a:t>
            </a:r>
          </a:p>
          <a:p>
            <a:pPr algn="ctr"/>
            <a:r>
              <a:rPr lang="en-US" sz="2200" b="1" i="1">
                <a:latin typeface="Arial" charset="0"/>
              </a:rPr>
              <a:t>you notice the stranger </a:t>
            </a:r>
          </a:p>
          <a:p>
            <a:pPr algn="ctr"/>
            <a:r>
              <a:rPr lang="en-US" sz="2200" b="1" i="1">
                <a:latin typeface="Arial" charset="0"/>
              </a:rPr>
              <a:t>from dinner in the lobby</a:t>
            </a:r>
          </a:p>
        </p:txBody>
      </p:sp>
      <p:sp>
        <p:nvSpPr>
          <p:cNvPr id="493574" name="Rectangle 6"/>
          <p:cNvSpPr>
            <a:spLocks noChangeArrowheads="1"/>
          </p:cNvSpPr>
          <p:nvPr/>
        </p:nvSpPr>
        <p:spPr bwMode="auto">
          <a:xfrm>
            <a:off x="4884738" y="3200400"/>
            <a:ext cx="4183062" cy="1828800"/>
          </a:xfrm>
          <a:prstGeom prst="rect">
            <a:avLst/>
          </a:prstGeom>
          <a:noFill/>
          <a:ln w="38100">
            <a:solidFill>
              <a:srgbClr val="990099"/>
            </a:solidFill>
            <a:miter lim="800000"/>
            <a:headEnd/>
            <a:tailEnd/>
          </a:ln>
          <a:effectLst/>
        </p:spPr>
        <p:txBody>
          <a:bodyPr wrap="none" anchor="ctr"/>
          <a:lstStyle/>
          <a:p>
            <a:endParaRPr lang="en-US"/>
          </a:p>
        </p:txBody>
      </p:sp>
      <p:sp>
        <p:nvSpPr>
          <p:cNvPr id="493575"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493576" name="Group 8"/>
          <p:cNvGrpSpPr>
            <a:grpSpLocks noChangeAspect="1"/>
          </p:cNvGrpSpPr>
          <p:nvPr/>
        </p:nvGrpSpPr>
        <p:grpSpPr bwMode="auto">
          <a:xfrm>
            <a:off x="293688" y="4686300"/>
            <a:ext cx="877887" cy="754063"/>
            <a:chOff x="2376" y="3024"/>
            <a:chExt cx="1008" cy="864"/>
          </a:xfrm>
        </p:grpSpPr>
        <p:sp>
          <p:nvSpPr>
            <p:cNvPr id="493577" name="Freeform 9"/>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493578" name="Freeform 10"/>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493579" name="Rectangle 11"/>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493580" name="Freeform 12"/>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493581" name="Freeform 13"/>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493582" name="Freeform 14"/>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493583" name="Freeform 15"/>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493584" name="Freeform 16"/>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93585" name="Freeform 17"/>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493586" name="Freeform 18"/>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grpSp>
        <p:nvGrpSpPr>
          <p:cNvPr id="493587" name="Group 19"/>
          <p:cNvGrpSpPr>
            <a:grpSpLocks noChangeAspect="1"/>
          </p:cNvGrpSpPr>
          <p:nvPr/>
        </p:nvGrpSpPr>
        <p:grpSpPr bwMode="auto">
          <a:xfrm>
            <a:off x="293688" y="3178175"/>
            <a:ext cx="877887" cy="754063"/>
            <a:chOff x="1134" y="1590"/>
            <a:chExt cx="1008" cy="863"/>
          </a:xfrm>
        </p:grpSpPr>
        <p:sp>
          <p:nvSpPr>
            <p:cNvPr id="493588" name="Freeform 20"/>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493589" name="Freeform 21"/>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493590" name="Rectangle 22"/>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493591" name="Freeform 23"/>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493592" name="Freeform 24"/>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493593" name="Freeform 25"/>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493594" name="Freeform 26"/>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493595" name="Freeform 27"/>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493596" name="Freeform 28"/>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493597" name="Group 29"/>
          <p:cNvGrpSpPr>
            <a:grpSpLocks noChangeAspect="1"/>
          </p:cNvGrpSpPr>
          <p:nvPr/>
        </p:nvGrpSpPr>
        <p:grpSpPr bwMode="auto">
          <a:xfrm>
            <a:off x="293688" y="5441950"/>
            <a:ext cx="877887" cy="754063"/>
            <a:chOff x="2040" y="2676"/>
            <a:chExt cx="1008" cy="864"/>
          </a:xfrm>
        </p:grpSpPr>
        <p:sp>
          <p:nvSpPr>
            <p:cNvPr id="493598" name="Freeform 30"/>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493599" name="Freeform 31"/>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493600" name="Rectangle 32"/>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493601" name="Freeform 33"/>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493602" name="Freeform 34"/>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493603" name="Freeform 35"/>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493604" name="Freeform 36"/>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493605" name="Freeform 37"/>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3574"/>
                                        </p:tgtEl>
                                        <p:attrNameLst>
                                          <p:attrName>style.visibility</p:attrName>
                                        </p:attrNameLst>
                                      </p:cBhvr>
                                      <p:to>
                                        <p:strVal val="visible"/>
                                      </p:to>
                                    </p:set>
                                    <p:animEffect transition="in" filter="wipe(left)">
                                      <p:cBhvr>
                                        <p:cTn id="7" dur="500"/>
                                        <p:tgtEl>
                                          <p:spTgt spid="493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57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88" name="Rectangle 20"/>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83974" name="Rectangle 6"/>
          <p:cNvSpPr>
            <a:spLocks noGrp="1" noChangeArrowheads="1"/>
          </p:cNvSpPr>
          <p:nvPr>
            <p:ph type="title"/>
          </p:nvPr>
        </p:nvSpPr>
        <p:spPr/>
        <p:txBody>
          <a:bodyPr/>
          <a:lstStyle/>
          <a:p>
            <a:r>
              <a:rPr lang="en-US"/>
              <a:t>Threat Factors</a:t>
            </a:r>
          </a:p>
        </p:txBody>
      </p:sp>
      <p:grpSp>
        <p:nvGrpSpPr>
          <p:cNvPr id="83984" name="Group 16"/>
          <p:cNvGrpSpPr>
            <a:grpSpLocks/>
          </p:cNvGrpSpPr>
          <p:nvPr/>
        </p:nvGrpSpPr>
        <p:grpSpPr bwMode="auto">
          <a:xfrm>
            <a:off x="2085975" y="1747838"/>
            <a:ext cx="2076450" cy="2076450"/>
            <a:chOff x="1314" y="1101"/>
            <a:chExt cx="1308" cy="1308"/>
          </a:xfrm>
        </p:grpSpPr>
        <p:sp>
          <p:nvSpPr>
            <p:cNvPr id="83980" name="Oval 12"/>
            <p:cNvSpPr>
              <a:spLocks noChangeArrowheads="1"/>
            </p:cNvSpPr>
            <p:nvPr/>
          </p:nvSpPr>
          <p:spPr bwMode="auto">
            <a:xfrm>
              <a:off x="1314" y="1101"/>
              <a:ext cx="1308" cy="1308"/>
            </a:xfrm>
            <a:prstGeom prst="ellipse">
              <a:avLst/>
            </a:prstGeom>
            <a:gradFill rotWithShape="0">
              <a:gsLst>
                <a:gs pos="0">
                  <a:srgbClr val="FFCC66"/>
                </a:gs>
                <a:gs pos="100000">
                  <a:srgbClr val="FFCC66">
                    <a:gamma/>
                    <a:tint val="0"/>
                    <a:invGamma/>
                  </a:srgbClr>
                </a:gs>
              </a:gsLst>
              <a:path path="shape">
                <a:fillToRect l="50000" t="50000" r="50000" b="50000"/>
              </a:path>
            </a:gradFill>
            <a:ln w="9525">
              <a:noFill/>
              <a:round/>
              <a:headEnd/>
              <a:tailEnd/>
            </a:ln>
            <a:effectLst/>
          </p:spPr>
          <p:txBody>
            <a:bodyPr wrap="none" anchor="ctr"/>
            <a:lstStyle/>
            <a:p>
              <a:endParaRPr lang="en-US"/>
            </a:p>
          </p:txBody>
        </p:sp>
        <p:sp>
          <p:nvSpPr>
            <p:cNvPr id="83970" name="Text Box 2"/>
            <p:cNvSpPr txBox="1">
              <a:spLocks noChangeArrowheads="1"/>
            </p:cNvSpPr>
            <p:nvPr/>
          </p:nvSpPr>
          <p:spPr bwMode="auto">
            <a:xfrm>
              <a:off x="1490" y="1380"/>
              <a:ext cx="956" cy="750"/>
            </a:xfrm>
            <a:prstGeom prst="rect">
              <a:avLst/>
            </a:prstGeom>
            <a:noFill/>
            <a:ln w="9525">
              <a:noFill/>
              <a:miter lim="800000"/>
              <a:headEnd/>
              <a:tailEnd/>
            </a:ln>
            <a:effectLst/>
          </p:spPr>
          <p:txBody>
            <a:bodyPr wrap="none">
              <a:spAutoFit/>
            </a:bodyPr>
            <a:lstStyle/>
            <a:p>
              <a:pPr algn="ctr">
                <a:spcBef>
                  <a:spcPct val="50000"/>
                </a:spcBef>
              </a:pPr>
              <a:r>
                <a:rPr lang="en-US" sz="1800" b="1">
                  <a:latin typeface="Arial" charset="0"/>
                </a:rPr>
                <a:t>Are there</a:t>
              </a:r>
              <a:br>
                <a:rPr lang="en-US" sz="1800" b="1">
                  <a:latin typeface="Arial" charset="0"/>
                </a:rPr>
              </a:br>
              <a:r>
                <a:rPr lang="en-US" sz="1800" b="1">
                  <a:latin typeface="Arial" charset="0"/>
                </a:rPr>
                <a:t>any terrorist</a:t>
              </a:r>
              <a:br>
                <a:rPr lang="en-US" sz="1800" b="1">
                  <a:latin typeface="Arial" charset="0"/>
                </a:rPr>
              </a:br>
              <a:r>
                <a:rPr lang="en-US" sz="1800" b="1">
                  <a:latin typeface="Arial" charset="0"/>
                </a:rPr>
                <a:t>groups in</a:t>
              </a:r>
              <a:br>
                <a:rPr lang="en-US" sz="1800" b="1">
                  <a:latin typeface="Arial" charset="0"/>
                </a:rPr>
              </a:br>
              <a:r>
                <a:rPr lang="en-US" sz="1800" b="1">
                  <a:latin typeface="Arial" charset="0"/>
                </a:rPr>
                <a:t>my area?</a:t>
              </a:r>
            </a:p>
          </p:txBody>
        </p:sp>
      </p:grpSp>
      <p:grpSp>
        <p:nvGrpSpPr>
          <p:cNvPr id="83986" name="Group 18"/>
          <p:cNvGrpSpPr>
            <a:grpSpLocks/>
          </p:cNvGrpSpPr>
          <p:nvPr/>
        </p:nvGrpSpPr>
        <p:grpSpPr bwMode="auto">
          <a:xfrm>
            <a:off x="466725" y="4029075"/>
            <a:ext cx="2076450" cy="2076450"/>
            <a:chOff x="294" y="2538"/>
            <a:chExt cx="1308" cy="1308"/>
          </a:xfrm>
        </p:grpSpPr>
        <p:sp>
          <p:nvSpPr>
            <p:cNvPr id="83979" name="Oval 11"/>
            <p:cNvSpPr>
              <a:spLocks noChangeArrowheads="1"/>
            </p:cNvSpPr>
            <p:nvPr/>
          </p:nvSpPr>
          <p:spPr bwMode="auto">
            <a:xfrm>
              <a:off x="294" y="2538"/>
              <a:ext cx="1308" cy="1308"/>
            </a:xfrm>
            <a:prstGeom prst="ellipse">
              <a:avLst/>
            </a:prstGeom>
            <a:gradFill rotWithShape="0">
              <a:gsLst>
                <a:gs pos="0">
                  <a:srgbClr val="FFCC66"/>
                </a:gs>
                <a:gs pos="100000">
                  <a:srgbClr val="FFCC66">
                    <a:gamma/>
                    <a:tint val="0"/>
                    <a:invGamma/>
                  </a:srgbClr>
                </a:gs>
              </a:gsLst>
              <a:path path="shape">
                <a:fillToRect l="50000" t="50000" r="50000" b="50000"/>
              </a:path>
            </a:gradFill>
            <a:ln w="9525">
              <a:noFill/>
              <a:round/>
              <a:headEnd/>
              <a:tailEnd/>
            </a:ln>
            <a:effectLst/>
          </p:spPr>
          <p:txBody>
            <a:bodyPr wrap="none" anchor="ctr"/>
            <a:lstStyle/>
            <a:p>
              <a:endParaRPr lang="en-US"/>
            </a:p>
          </p:txBody>
        </p:sp>
        <p:sp>
          <p:nvSpPr>
            <p:cNvPr id="83971" name="Text Box 3"/>
            <p:cNvSpPr txBox="1">
              <a:spLocks noChangeArrowheads="1"/>
            </p:cNvSpPr>
            <p:nvPr/>
          </p:nvSpPr>
          <p:spPr bwMode="auto">
            <a:xfrm>
              <a:off x="474" y="2903"/>
              <a:ext cx="940" cy="577"/>
            </a:xfrm>
            <a:prstGeom prst="rect">
              <a:avLst/>
            </a:prstGeom>
            <a:noFill/>
            <a:ln w="9525">
              <a:noFill/>
              <a:miter lim="800000"/>
              <a:headEnd/>
              <a:tailEnd/>
            </a:ln>
            <a:effectLst/>
          </p:spPr>
          <p:txBody>
            <a:bodyPr wrap="none">
              <a:spAutoFit/>
            </a:bodyPr>
            <a:lstStyle/>
            <a:p>
              <a:pPr algn="ctr">
                <a:spcBef>
                  <a:spcPct val="50000"/>
                </a:spcBef>
              </a:pPr>
              <a:r>
                <a:rPr lang="en-US" sz="1800" b="1">
                  <a:latin typeface="Arial" charset="0"/>
                </a:rPr>
                <a:t>Do they</a:t>
              </a:r>
              <a:br>
                <a:rPr lang="en-US" sz="1800" b="1">
                  <a:latin typeface="Arial" charset="0"/>
                </a:rPr>
              </a:br>
              <a:r>
                <a:rPr lang="en-US" sz="1800" b="1">
                  <a:latin typeface="Arial" charset="0"/>
                </a:rPr>
                <a:t>attack</a:t>
              </a:r>
              <a:br>
                <a:rPr lang="en-US" sz="1800" b="1">
                  <a:latin typeface="Arial" charset="0"/>
                </a:rPr>
              </a:br>
              <a:r>
                <a:rPr lang="en-US" sz="1800" b="1">
                  <a:latin typeface="Arial" charset="0"/>
                </a:rPr>
                <a:t>Americans?</a:t>
              </a:r>
            </a:p>
          </p:txBody>
        </p:sp>
      </p:grpSp>
      <p:grpSp>
        <p:nvGrpSpPr>
          <p:cNvPr id="83985" name="Group 17"/>
          <p:cNvGrpSpPr>
            <a:grpSpLocks/>
          </p:cNvGrpSpPr>
          <p:nvPr/>
        </p:nvGrpSpPr>
        <p:grpSpPr bwMode="auto">
          <a:xfrm>
            <a:off x="6143625" y="1747838"/>
            <a:ext cx="2076450" cy="2076450"/>
            <a:chOff x="3870" y="1101"/>
            <a:chExt cx="1308" cy="1308"/>
          </a:xfrm>
        </p:grpSpPr>
        <p:sp>
          <p:nvSpPr>
            <p:cNvPr id="83981" name="Oval 13"/>
            <p:cNvSpPr>
              <a:spLocks noChangeArrowheads="1"/>
            </p:cNvSpPr>
            <p:nvPr/>
          </p:nvSpPr>
          <p:spPr bwMode="auto">
            <a:xfrm>
              <a:off x="3870" y="1101"/>
              <a:ext cx="1308" cy="1308"/>
            </a:xfrm>
            <a:prstGeom prst="ellipse">
              <a:avLst/>
            </a:prstGeom>
            <a:gradFill rotWithShape="0">
              <a:gsLst>
                <a:gs pos="0">
                  <a:srgbClr val="FFCC66"/>
                </a:gs>
                <a:gs pos="100000">
                  <a:srgbClr val="FFCC66">
                    <a:gamma/>
                    <a:tint val="0"/>
                    <a:invGamma/>
                  </a:srgbClr>
                </a:gs>
              </a:gsLst>
              <a:path path="shape">
                <a:fillToRect l="50000" t="50000" r="50000" b="50000"/>
              </a:path>
            </a:gradFill>
            <a:ln w="9525">
              <a:noFill/>
              <a:round/>
              <a:headEnd/>
              <a:tailEnd/>
            </a:ln>
            <a:effectLst/>
          </p:spPr>
          <p:txBody>
            <a:bodyPr wrap="none" anchor="ctr"/>
            <a:lstStyle/>
            <a:p>
              <a:endParaRPr lang="en-US"/>
            </a:p>
          </p:txBody>
        </p:sp>
        <p:sp>
          <p:nvSpPr>
            <p:cNvPr id="83972" name="Text Box 4"/>
            <p:cNvSpPr txBox="1">
              <a:spLocks noChangeArrowheads="1"/>
            </p:cNvSpPr>
            <p:nvPr/>
          </p:nvSpPr>
          <p:spPr bwMode="auto">
            <a:xfrm>
              <a:off x="4186" y="1553"/>
              <a:ext cx="692" cy="404"/>
            </a:xfrm>
            <a:prstGeom prst="rect">
              <a:avLst/>
            </a:prstGeom>
            <a:noFill/>
            <a:ln w="9525">
              <a:noFill/>
              <a:miter lim="800000"/>
              <a:headEnd/>
              <a:tailEnd/>
            </a:ln>
            <a:effectLst/>
          </p:spPr>
          <p:txBody>
            <a:bodyPr wrap="none">
              <a:spAutoFit/>
            </a:bodyPr>
            <a:lstStyle/>
            <a:p>
              <a:pPr algn="ctr">
                <a:spcBef>
                  <a:spcPct val="50000"/>
                </a:spcBef>
              </a:pPr>
              <a:r>
                <a:rPr lang="en-US" sz="1800" b="1">
                  <a:latin typeface="Arial" charset="0"/>
                </a:rPr>
                <a:t>Are they</a:t>
              </a:r>
              <a:br>
                <a:rPr lang="en-US" sz="1800" b="1">
                  <a:latin typeface="Arial" charset="0"/>
                </a:rPr>
              </a:br>
              <a:r>
                <a:rPr lang="en-US" sz="1800" b="1">
                  <a:latin typeface="Arial" charset="0"/>
                </a:rPr>
                <a:t>violent?</a:t>
              </a:r>
            </a:p>
          </p:txBody>
        </p:sp>
      </p:grpSp>
      <p:grpSp>
        <p:nvGrpSpPr>
          <p:cNvPr id="83987" name="Group 19"/>
          <p:cNvGrpSpPr>
            <a:grpSpLocks/>
          </p:cNvGrpSpPr>
          <p:nvPr/>
        </p:nvGrpSpPr>
        <p:grpSpPr bwMode="auto">
          <a:xfrm>
            <a:off x="4648200" y="4029075"/>
            <a:ext cx="2076450" cy="2076450"/>
            <a:chOff x="2928" y="2538"/>
            <a:chExt cx="1308" cy="1308"/>
          </a:xfrm>
        </p:grpSpPr>
        <p:sp>
          <p:nvSpPr>
            <p:cNvPr id="83982" name="Oval 14"/>
            <p:cNvSpPr>
              <a:spLocks noChangeArrowheads="1"/>
            </p:cNvSpPr>
            <p:nvPr/>
          </p:nvSpPr>
          <p:spPr bwMode="auto">
            <a:xfrm>
              <a:off x="2928" y="2538"/>
              <a:ext cx="1308" cy="1308"/>
            </a:xfrm>
            <a:prstGeom prst="ellipse">
              <a:avLst/>
            </a:prstGeom>
            <a:gradFill rotWithShape="0">
              <a:gsLst>
                <a:gs pos="0">
                  <a:srgbClr val="FFCC66"/>
                </a:gs>
                <a:gs pos="100000">
                  <a:srgbClr val="FFCC66">
                    <a:gamma/>
                    <a:tint val="0"/>
                    <a:invGamma/>
                  </a:srgbClr>
                </a:gs>
              </a:gsLst>
              <a:path path="shape">
                <a:fillToRect l="50000" t="50000" r="50000" b="50000"/>
              </a:path>
            </a:gradFill>
            <a:ln w="9525">
              <a:noFill/>
              <a:round/>
              <a:headEnd/>
              <a:tailEnd/>
            </a:ln>
            <a:effectLst/>
          </p:spPr>
          <p:txBody>
            <a:bodyPr wrap="none" anchor="ctr"/>
            <a:lstStyle/>
            <a:p>
              <a:endParaRPr lang="en-US"/>
            </a:p>
          </p:txBody>
        </p:sp>
        <p:sp>
          <p:nvSpPr>
            <p:cNvPr id="83973" name="Text Box 5"/>
            <p:cNvSpPr txBox="1">
              <a:spLocks noChangeArrowheads="1"/>
            </p:cNvSpPr>
            <p:nvPr/>
          </p:nvSpPr>
          <p:spPr bwMode="auto">
            <a:xfrm>
              <a:off x="3154" y="2990"/>
              <a:ext cx="868" cy="404"/>
            </a:xfrm>
            <a:prstGeom prst="rect">
              <a:avLst/>
            </a:prstGeom>
            <a:noFill/>
            <a:ln w="9525">
              <a:noFill/>
              <a:miter lim="800000"/>
              <a:headEnd/>
              <a:tailEnd/>
            </a:ln>
            <a:effectLst/>
          </p:spPr>
          <p:txBody>
            <a:bodyPr wrap="none">
              <a:spAutoFit/>
            </a:bodyPr>
            <a:lstStyle/>
            <a:p>
              <a:pPr algn="ctr">
                <a:spcBef>
                  <a:spcPct val="50000"/>
                </a:spcBef>
              </a:pPr>
              <a:r>
                <a:rPr lang="en-US" sz="1800" b="1">
                  <a:latin typeface="Arial" charset="0"/>
                </a:rPr>
                <a:t>How active</a:t>
              </a:r>
              <a:br>
                <a:rPr lang="en-US" sz="1800" b="1">
                  <a:latin typeface="Arial" charset="0"/>
                </a:rPr>
              </a:br>
              <a:r>
                <a:rPr lang="en-US" sz="1800" b="1">
                  <a:latin typeface="Arial" charset="0"/>
                </a:rPr>
                <a:t>are they?</a:t>
              </a:r>
            </a:p>
          </p:txBody>
        </p:sp>
      </p:grpSp>
      <p:sp>
        <p:nvSpPr>
          <p:cNvPr id="83983" name="Text Box 15"/>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pic>
        <p:nvPicPr>
          <p:cNvPr id="83975" name="Picture 7" descr="pict_tb1_03"/>
          <p:cNvPicPr>
            <a:picLocks noChangeAspect="1" noChangeArrowheads="1"/>
          </p:cNvPicPr>
          <p:nvPr/>
        </p:nvPicPr>
        <p:blipFill>
          <a:blip r:embed="rId3"/>
          <a:srcRect/>
          <a:stretch>
            <a:fillRect/>
          </a:stretch>
        </p:blipFill>
        <p:spPr bwMode="auto">
          <a:xfrm>
            <a:off x="425450" y="1768475"/>
            <a:ext cx="1804988" cy="2033588"/>
          </a:xfrm>
          <a:prstGeom prst="rect">
            <a:avLst/>
          </a:prstGeom>
          <a:noFill/>
        </p:spPr>
      </p:pic>
      <p:pic>
        <p:nvPicPr>
          <p:cNvPr id="83976" name="Picture 8" descr="pict_tb1_04"/>
          <p:cNvPicPr>
            <a:picLocks noChangeAspect="1" noChangeArrowheads="1"/>
          </p:cNvPicPr>
          <p:nvPr/>
        </p:nvPicPr>
        <p:blipFill>
          <a:blip r:embed="rId4"/>
          <a:srcRect/>
          <a:stretch>
            <a:fillRect/>
          </a:stretch>
        </p:blipFill>
        <p:spPr bwMode="auto">
          <a:xfrm>
            <a:off x="2397125" y="4051300"/>
            <a:ext cx="1997075" cy="2032000"/>
          </a:xfrm>
          <a:prstGeom prst="rect">
            <a:avLst/>
          </a:prstGeom>
          <a:noFill/>
        </p:spPr>
      </p:pic>
      <p:pic>
        <p:nvPicPr>
          <p:cNvPr id="83977" name="Picture 9" descr="pict_tb1_05"/>
          <p:cNvPicPr>
            <a:picLocks noChangeAspect="1" noChangeArrowheads="1"/>
          </p:cNvPicPr>
          <p:nvPr/>
        </p:nvPicPr>
        <p:blipFill>
          <a:blip r:embed="rId5"/>
          <a:srcRect/>
          <a:stretch>
            <a:fillRect/>
          </a:stretch>
        </p:blipFill>
        <p:spPr bwMode="auto">
          <a:xfrm>
            <a:off x="4560888" y="1768475"/>
            <a:ext cx="1839912" cy="2033588"/>
          </a:xfrm>
          <a:prstGeom prst="rect">
            <a:avLst/>
          </a:prstGeom>
          <a:noFill/>
        </p:spPr>
      </p:pic>
      <p:pic>
        <p:nvPicPr>
          <p:cNvPr id="83978" name="Picture 10" descr="pict_tb1_06"/>
          <p:cNvPicPr>
            <a:picLocks noChangeAspect="1" noChangeArrowheads="1"/>
          </p:cNvPicPr>
          <p:nvPr/>
        </p:nvPicPr>
        <p:blipFill>
          <a:blip r:embed="rId6"/>
          <a:srcRect/>
          <a:stretch>
            <a:fillRect/>
          </a:stretch>
        </p:blipFill>
        <p:spPr bwMode="auto">
          <a:xfrm>
            <a:off x="6569075" y="4067175"/>
            <a:ext cx="1930400" cy="1998663"/>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83975"/>
                                        </p:tgtEl>
                                        <p:attrNameLst>
                                          <p:attrName>style.visibility</p:attrName>
                                        </p:attrNameLst>
                                      </p:cBhvr>
                                      <p:to>
                                        <p:strVal val="visible"/>
                                      </p:to>
                                    </p:set>
                                  </p:childTnLst>
                                </p:cTn>
                              </p:par>
                            </p:childTnLst>
                          </p:cTn>
                        </p:par>
                        <p:par>
                          <p:cTn id="7" fill="hold">
                            <p:stCondLst>
                              <p:cond delay="500"/>
                            </p:stCondLst>
                            <p:childTnLst>
                              <p:par>
                                <p:cTn id="8" presetID="23" presetClass="entr" presetSubtype="16" fill="hold" nodeType="afterEffect">
                                  <p:stCondLst>
                                    <p:cond delay="0"/>
                                  </p:stCondLst>
                                  <p:childTnLst>
                                    <p:set>
                                      <p:cBhvr>
                                        <p:cTn id="9" dur="1" fill="hold">
                                          <p:stCondLst>
                                            <p:cond delay="0"/>
                                          </p:stCondLst>
                                        </p:cTn>
                                        <p:tgtEl>
                                          <p:spTgt spid="83984"/>
                                        </p:tgtEl>
                                        <p:attrNameLst>
                                          <p:attrName>style.visibility</p:attrName>
                                        </p:attrNameLst>
                                      </p:cBhvr>
                                      <p:to>
                                        <p:strVal val="visible"/>
                                      </p:to>
                                    </p:set>
                                    <p:anim calcmode="lin" valueType="num">
                                      <p:cBhvr>
                                        <p:cTn id="10" dur="500" fill="hold"/>
                                        <p:tgtEl>
                                          <p:spTgt spid="83984"/>
                                        </p:tgtEl>
                                        <p:attrNameLst>
                                          <p:attrName>ppt_w</p:attrName>
                                        </p:attrNameLst>
                                      </p:cBhvr>
                                      <p:tavLst>
                                        <p:tav tm="0">
                                          <p:val>
                                            <p:fltVal val="0"/>
                                          </p:val>
                                        </p:tav>
                                        <p:tav tm="100000">
                                          <p:val>
                                            <p:strVal val="#ppt_w"/>
                                          </p:val>
                                        </p:tav>
                                      </p:tavLst>
                                    </p:anim>
                                    <p:anim calcmode="lin" valueType="num">
                                      <p:cBhvr>
                                        <p:cTn id="11" dur="500" fill="hold"/>
                                        <p:tgtEl>
                                          <p:spTgt spid="83984"/>
                                        </p:tgtEl>
                                        <p:attrNameLst>
                                          <p:attrName>ppt_h</p:attrName>
                                        </p:attrNameLst>
                                      </p:cBhvr>
                                      <p:tavLst>
                                        <p:tav tm="0">
                                          <p:val>
                                            <p:flt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499"/>
                                          </p:stCondLst>
                                        </p:cTn>
                                        <p:tgtEl>
                                          <p:spTgt spid="83977"/>
                                        </p:tgtEl>
                                        <p:attrNameLst>
                                          <p:attrName>style.visibility</p:attrName>
                                        </p:attrNameLst>
                                      </p:cBhvr>
                                      <p:to>
                                        <p:strVal val="visible"/>
                                      </p:to>
                                    </p:set>
                                  </p:childTnLst>
                                </p:cTn>
                              </p:par>
                            </p:childTnLst>
                          </p:cTn>
                        </p:par>
                        <p:par>
                          <p:cTn id="16" fill="hold">
                            <p:stCondLst>
                              <p:cond delay="500"/>
                            </p:stCondLst>
                            <p:childTnLst>
                              <p:par>
                                <p:cTn id="17" presetID="23" presetClass="entr" presetSubtype="16" fill="hold" nodeType="afterEffect">
                                  <p:stCondLst>
                                    <p:cond delay="0"/>
                                  </p:stCondLst>
                                  <p:childTnLst>
                                    <p:set>
                                      <p:cBhvr>
                                        <p:cTn id="18" dur="1" fill="hold">
                                          <p:stCondLst>
                                            <p:cond delay="0"/>
                                          </p:stCondLst>
                                        </p:cTn>
                                        <p:tgtEl>
                                          <p:spTgt spid="83985"/>
                                        </p:tgtEl>
                                        <p:attrNameLst>
                                          <p:attrName>style.visibility</p:attrName>
                                        </p:attrNameLst>
                                      </p:cBhvr>
                                      <p:to>
                                        <p:strVal val="visible"/>
                                      </p:to>
                                    </p:set>
                                    <p:anim calcmode="lin" valueType="num">
                                      <p:cBhvr>
                                        <p:cTn id="19" dur="500" fill="hold"/>
                                        <p:tgtEl>
                                          <p:spTgt spid="83985"/>
                                        </p:tgtEl>
                                        <p:attrNameLst>
                                          <p:attrName>ppt_w</p:attrName>
                                        </p:attrNameLst>
                                      </p:cBhvr>
                                      <p:tavLst>
                                        <p:tav tm="0">
                                          <p:val>
                                            <p:fltVal val="0"/>
                                          </p:val>
                                        </p:tav>
                                        <p:tav tm="100000">
                                          <p:val>
                                            <p:strVal val="#ppt_w"/>
                                          </p:val>
                                        </p:tav>
                                      </p:tavLst>
                                    </p:anim>
                                    <p:anim calcmode="lin" valueType="num">
                                      <p:cBhvr>
                                        <p:cTn id="20" dur="500" fill="hold"/>
                                        <p:tgtEl>
                                          <p:spTgt spid="83985"/>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499"/>
                                          </p:stCondLst>
                                        </p:cTn>
                                        <p:tgtEl>
                                          <p:spTgt spid="83976"/>
                                        </p:tgtEl>
                                        <p:attrNameLst>
                                          <p:attrName>style.visibility</p:attrName>
                                        </p:attrNameLst>
                                      </p:cBhvr>
                                      <p:to>
                                        <p:strVal val="visible"/>
                                      </p:to>
                                    </p:set>
                                  </p:childTnLst>
                                </p:cTn>
                              </p:par>
                            </p:childTnLst>
                          </p:cTn>
                        </p:par>
                        <p:par>
                          <p:cTn id="25" fill="hold">
                            <p:stCondLst>
                              <p:cond delay="500"/>
                            </p:stCondLst>
                            <p:childTnLst>
                              <p:par>
                                <p:cTn id="26" presetID="23" presetClass="entr" presetSubtype="16" fill="hold" nodeType="afterEffect">
                                  <p:stCondLst>
                                    <p:cond delay="0"/>
                                  </p:stCondLst>
                                  <p:childTnLst>
                                    <p:set>
                                      <p:cBhvr>
                                        <p:cTn id="27" dur="1" fill="hold">
                                          <p:stCondLst>
                                            <p:cond delay="0"/>
                                          </p:stCondLst>
                                        </p:cTn>
                                        <p:tgtEl>
                                          <p:spTgt spid="83986"/>
                                        </p:tgtEl>
                                        <p:attrNameLst>
                                          <p:attrName>style.visibility</p:attrName>
                                        </p:attrNameLst>
                                      </p:cBhvr>
                                      <p:to>
                                        <p:strVal val="visible"/>
                                      </p:to>
                                    </p:set>
                                    <p:anim calcmode="lin" valueType="num">
                                      <p:cBhvr>
                                        <p:cTn id="28" dur="500" fill="hold"/>
                                        <p:tgtEl>
                                          <p:spTgt spid="83986"/>
                                        </p:tgtEl>
                                        <p:attrNameLst>
                                          <p:attrName>ppt_w</p:attrName>
                                        </p:attrNameLst>
                                      </p:cBhvr>
                                      <p:tavLst>
                                        <p:tav tm="0">
                                          <p:val>
                                            <p:fltVal val="0"/>
                                          </p:val>
                                        </p:tav>
                                        <p:tav tm="100000">
                                          <p:val>
                                            <p:strVal val="#ppt_w"/>
                                          </p:val>
                                        </p:tav>
                                      </p:tavLst>
                                    </p:anim>
                                    <p:anim calcmode="lin" valueType="num">
                                      <p:cBhvr>
                                        <p:cTn id="29" dur="500" fill="hold"/>
                                        <p:tgtEl>
                                          <p:spTgt spid="83986"/>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499"/>
                                          </p:stCondLst>
                                        </p:cTn>
                                        <p:tgtEl>
                                          <p:spTgt spid="83978"/>
                                        </p:tgtEl>
                                        <p:attrNameLst>
                                          <p:attrName>style.visibility</p:attrName>
                                        </p:attrNameLst>
                                      </p:cBhvr>
                                      <p:to>
                                        <p:strVal val="visible"/>
                                      </p:to>
                                    </p:set>
                                  </p:childTnLst>
                                </p:cTn>
                              </p:par>
                            </p:childTnLst>
                          </p:cTn>
                        </p:par>
                        <p:par>
                          <p:cTn id="34" fill="hold">
                            <p:stCondLst>
                              <p:cond delay="500"/>
                            </p:stCondLst>
                            <p:childTnLst>
                              <p:par>
                                <p:cTn id="35" presetID="23" presetClass="entr" presetSubtype="16" fill="hold" nodeType="afterEffect">
                                  <p:stCondLst>
                                    <p:cond delay="0"/>
                                  </p:stCondLst>
                                  <p:childTnLst>
                                    <p:set>
                                      <p:cBhvr>
                                        <p:cTn id="36" dur="1" fill="hold">
                                          <p:stCondLst>
                                            <p:cond delay="0"/>
                                          </p:stCondLst>
                                        </p:cTn>
                                        <p:tgtEl>
                                          <p:spTgt spid="83987"/>
                                        </p:tgtEl>
                                        <p:attrNameLst>
                                          <p:attrName>style.visibility</p:attrName>
                                        </p:attrNameLst>
                                      </p:cBhvr>
                                      <p:to>
                                        <p:strVal val="visible"/>
                                      </p:to>
                                    </p:set>
                                    <p:anim calcmode="lin" valueType="num">
                                      <p:cBhvr>
                                        <p:cTn id="37" dur="500" fill="hold"/>
                                        <p:tgtEl>
                                          <p:spTgt spid="83987"/>
                                        </p:tgtEl>
                                        <p:attrNameLst>
                                          <p:attrName>ppt_w</p:attrName>
                                        </p:attrNameLst>
                                      </p:cBhvr>
                                      <p:tavLst>
                                        <p:tav tm="0">
                                          <p:val>
                                            <p:fltVal val="0"/>
                                          </p:val>
                                        </p:tav>
                                        <p:tav tm="100000">
                                          <p:val>
                                            <p:strVal val="#ppt_w"/>
                                          </p:val>
                                        </p:tav>
                                      </p:tavLst>
                                    </p:anim>
                                    <p:anim calcmode="lin" valueType="num">
                                      <p:cBhvr>
                                        <p:cTn id="38" dur="500" fill="hold"/>
                                        <p:tgtEl>
                                          <p:spTgt spid="8398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507907" name="Rectangle 3"/>
          <p:cNvSpPr>
            <a:spLocks noGrp="1" noChangeArrowheads="1"/>
          </p:cNvSpPr>
          <p:nvPr>
            <p:ph type="title"/>
          </p:nvPr>
        </p:nvSpPr>
        <p:spPr/>
        <p:txBody>
          <a:bodyPr/>
          <a:lstStyle/>
          <a:p>
            <a:r>
              <a:rPr lang="en-US"/>
              <a:t>Vehicle Improvised </a:t>
            </a:r>
            <a:br>
              <a:rPr lang="en-US"/>
            </a:br>
            <a:r>
              <a:rPr lang="en-US"/>
              <a:t>Explosive Device</a:t>
            </a:r>
          </a:p>
        </p:txBody>
      </p:sp>
      <p:sp>
        <p:nvSpPr>
          <p:cNvPr id="507908" name="Rectangle 4"/>
          <p:cNvSpPr>
            <a:spLocks noGrp="1" noChangeArrowheads="1"/>
          </p:cNvSpPr>
          <p:nvPr>
            <p:ph type="body" idx="1"/>
          </p:nvPr>
        </p:nvSpPr>
        <p:spPr>
          <a:xfrm>
            <a:off x="1776413" y="1935163"/>
            <a:ext cx="5614987" cy="2560637"/>
          </a:xfrm>
        </p:spPr>
        <p:txBody>
          <a:bodyPr/>
          <a:lstStyle/>
          <a:p>
            <a:pPr>
              <a:buClr>
                <a:schemeClr val="tx1"/>
              </a:buClr>
            </a:pPr>
            <a:r>
              <a:rPr lang="en-US"/>
              <a:t>Inspecting the vehicle</a:t>
            </a:r>
          </a:p>
          <a:p>
            <a:pPr>
              <a:buClr>
                <a:schemeClr val="tx1"/>
              </a:buClr>
            </a:pPr>
            <a:r>
              <a:rPr lang="en-US"/>
              <a:t>Finding a suspicious package</a:t>
            </a:r>
          </a:p>
          <a:p>
            <a:pPr>
              <a:buClr>
                <a:schemeClr val="tx1"/>
              </a:buClr>
            </a:pPr>
            <a:r>
              <a:rPr lang="en-US"/>
              <a:t>Changing Plans</a:t>
            </a:r>
          </a:p>
        </p:txBody>
      </p:sp>
      <p:sp>
        <p:nvSpPr>
          <p:cNvPr id="507909" name="Text Box 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Grp="1" noChangeArrowheads="1"/>
          </p:cNvSpPr>
          <p:nvPr>
            <p:ph type="title"/>
          </p:nvPr>
        </p:nvSpPr>
        <p:spPr/>
        <p:txBody>
          <a:bodyPr/>
          <a:lstStyle/>
          <a:p>
            <a:r>
              <a:rPr lang="en-US"/>
              <a:t>Inspecting the Vehicle</a:t>
            </a:r>
          </a:p>
        </p:txBody>
      </p:sp>
      <p:sp>
        <p:nvSpPr>
          <p:cNvPr id="509955" name="Rectangle 3"/>
          <p:cNvSpPr>
            <a:spLocks noGrp="1" noChangeArrowheads="1"/>
          </p:cNvSpPr>
          <p:nvPr>
            <p:ph type="body" sz="half" idx="2"/>
          </p:nvPr>
        </p:nvSpPr>
        <p:spPr>
          <a:xfrm>
            <a:off x="4884738" y="1741488"/>
            <a:ext cx="4183062" cy="3930650"/>
          </a:xfrm>
        </p:spPr>
        <p:txBody>
          <a:bodyPr>
            <a:spAutoFit/>
          </a:bodyPr>
          <a:lstStyle/>
          <a:p>
            <a:pPr marL="457200" indent="-457200">
              <a:lnSpc>
                <a:spcPct val="90000"/>
              </a:lnSpc>
              <a:buFontTx/>
              <a:buNone/>
            </a:pPr>
            <a:r>
              <a:rPr lang="en-US" sz="2400"/>
              <a:t>What should you do first?</a:t>
            </a:r>
          </a:p>
          <a:p>
            <a:pPr marL="457200" indent="-457200" eaLnBrk="0" hangingPunct="0">
              <a:lnSpc>
                <a:spcPct val="90000"/>
              </a:lnSpc>
              <a:buClr>
                <a:schemeClr val="tx1"/>
              </a:buClr>
              <a:buFontTx/>
              <a:buAutoNum type="arabicParenR"/>
            </a:pPr>
            <a:r>
              <a:rPr lang="en-US" sz="1800">
                <a:cs typeface="Arial" charset="0"/>
              </a:rPr>
              <a:t>Carefully inspect the exterior, but since the car was locked don</a:t>
            </a:r>
            <a:r>
              <a:rPr lang="en-US" sz="1800">
                <a:latin typeface="Times New Roman"/>
                <a:cs typeface="Arial" charset="0"/>
              </a:rPr>
              <a:t>’</a:t>
            </a:r>
            <a:r>
              <a:rPr lang="en-US" sz="1800">
                <a:cs typeface="Arial" charset="0"/>
              </a:rPr>
              <a:t>t examine the interior, trunk, engine, or fuel door </a:t>
            </a:r>
          </a:p>
          <a:p>
            <a:pPr marL="457200" indent="-457200" eaLnBrk="0" hangingPunct="0">
              <a:lnSpc>
                <a:spcPct val="90000"/>
              </a:lnSpc>
              <a:buClr>
                <a:schemeClr val="tx1"/>
              </a:buClr>
              <a:buFontTx/>
              <a:buAutoNum type="arabicParenR"/>
            </a:pPr>
            <a:r>
              <a:rPr lang="en-US" sz="1800">
                <a:cs typeface="Arial" charset="0"/>
              </a:rPr>
              <a:t>Open and inspect the engine compartment and trunk.  Alert the hotel manager if  evidence of tampering</a:t>
            </a:r>
          </a:p>
          <a:p>
            <a:pPr marL="457200" indent="-457200" eaLnBrk="0" hangingPunct="0">
              <a:lnSpc>
                <a:spcPct val="90000"/>
              </a:lnSpc>
              <a:buClr>
                <a:schemeClr val="tx1"/>
              </a:buClr>
              <a:buFontTx/>
              <a:buAutoNum type="arabicParenR"/>
            </a:pPr>
            <a:r>
              <a:rPr lang="en-US" sz="1800">
                <a:cs typeface="Arial" charset="0"/>
              </a:rPr>
              <a:t>Without touching the car, inspect the exterior to include wheel wells and undercarriage.  Alert the hotel manager or police if any sign of tampering</a:t>
            </a:r>
          </a:p>
        </p:txBody>
      </p:sp>
      <p:pic>
        <p:nvPicPr>
          <p:cNvPr id="509956" name="Picture 4" descr="Rental Car"/>
          <p:cNvPicPr>
            <a:picLocks noChangeArrowheads="1"/>
          </p:cNvPicPr>
          <p:nvPr>
            <p:ph type="clipArt" sz="half" idx="1"/>
          </p:nvPr>
        </p:nvPicPr>
        <p:blipFill>
          <a:blip r:embed="rId3"/>
          <a:srcRect/>
          <a:stretch>
            <a:fillRect/>
          </a:stretch>
        </p:blipFill>
        <p:spPr>
          <a:xfrm>
            <a:off x="1444625" y="1743075"/>
            <a:ext cx="3154363" cy="2020888"/>
          </a:xfrm>
          <a:noFill/>
          <a:ln/>
        </p:spPr>
      </p:pic>
      <p:sp>
        <p:nvSpPr>
          <p:cNvPr id="509957" name="Text Box 5"/>
          <p:cNvSpPr txBox="1">
            <a:spLocks noChangeArrowheads="1"/>
          </p:cNvSpPr>
          <p:nvPr/>
        </p:nvSpPr>
        <p:spPr bwMode="auto">
          <a:xfrm>
            <a:off x="1566863" y="3867150"/>
            <a:ext cx="2909887" cy="1187450"/>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You are in a hurry,</a:t>
            </a:r>
            <a:br>
              <a:rPr lang="en-US" b="1" i="1">
                <a:latin typeface="Arial" charset="0"/>
              </a:rPr>
            </a:br>
            <a:r>
              <a:rPr lang="en-US" b="1" i="1">
                <a:latin typeface="Arial" charset="0"/>
              </a:rPr>
              <a:t>but you remember</a:t>
            </a:r>
            <a:br>
              <a:rPr lang="en-US" b="1" i="1">
                <a:latin typeface="Arial" charset="0"/>
              </a:rPr>
            </a:br>
            <a:r>
              <a:rPr lang="en-US" b="1" i="1">
                <a:latin typeface="Arial" charset="0"/>
              </a:rPr>
              <a:t>to inspect your car</a:t>
            </a:r>
          </a:p>
        </p:txBody>
      </p:sp>
      <p:sp>
        <p:nvSpPr>
          <p:cNvPr id="509958" name="Rectangle 6"/>
          <p:cNvSpPr>
            <a:spLocks noChangeArrowheads="1"/>
          </p:cNvSpPr>
          <p:nvPr/>
        </p:nvSpPr>
        <p:spPr bwMode="auto">
          <a:xfrm>
            <a:off x="4884738" y="4333875"/>
            <a:ext cx="4183062" cy="1409700"/>
          </a:xfrm>
          <a:prstGeom prst="rect">
            <a:avLst/>
          </a:prstGeom>
          <a:noFill/>
          <a:ln w="38100">
            <a:solidFill>
              <a:srgbClr val="990099"/>
            </a:solidFill>
            <a:miter lim="800000"/>
            <a:headEnd/>
            <a:tailEnd/>
          </a:ln>
          <a:effectLst/>
        </p:spPr>
        <p:txBody>
          <a:bodyPr wrap="none" anchor="ctr"/>
          <a:lstStyle/>
          <a:p>
            <a:endParaRPr lang="en-US"/>
          </a:p>
        </p:txBody>
      </p:sp>
      <p:sp>
        <p:nvSpPr>
          <p:cNvPr id="509959"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509960" name="Group 8"/>
          <p:cNvGrpSpPr>
            <a:grpSpLocks noChangeAspect="1"/>
          </p:cNvGrpSpPr>
          <p:nvPr/>
        </p:nvGrpSpPr>
        <p:grpSpPr bwMode="auto">
          <a:xfrm>
            <a:off x="293688" y="3178175"/>
            <a:ext cx="877887" cy="754063"/>
            <a:chOff x="1134" y="1590"/>
            <a:chExt cx="1008" cy="863"/>
          </a:xfrm>
        </p:grpSpPr>
        <p:sp>
          <p:nvSpPr>
            <p:cNvPr id="509961" name="Freeform 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09962" name="Freeform 1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09963" name="Rectangle 1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09964" name="Freeform 1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09965" name="Freeform 1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09966" name="Freeform 1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09967" name="Freeform 1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09968" name="Freeform 1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09969" name="Freeform 1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09970" name="Group 18"/>
          <p:cNvGrpSpPr>
            <a:grpSpLocks noChangeAspect="1"/>
          </p:cNvGrpSpPr>
          <p:nvPr/>
        </p:nvGrpSpPr>
        <p:grpSpPr bwMode="auto">
          <a:xfrm>
            <a:off x="293688" y="5441950"/>
            <a:ext cx="877887" cy="754063"/>
            <a:chOff x="2040" y="2676"/>
            <a:chExt cx="1008" cy="864"/>
          </a:xfrm>
        </p:grpSpPr>
        <p:sp>
          <p:nvSpPr>
            <p:cNvPr id="509971" name="Freeform 19"/>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509972" name="Freeform 20"/>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509973" name="Rectangle 21"/>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509974" name="Freeform 22"/>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509975" name="Freeform 23"/>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09976" name="Freeform 24"/>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509977" name="Freeform 25"/>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509978" name="Freeform 26"/>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9958"/>
                                        </p:tgtEl>
                                        <p:attrNameLst>
                                          <p:attrName>style.visibility</p:attrName>
                                        </p:attrNameLst>
                                      </p:cBhvr>
                                      <p:to>
                                        <p:strVal val="visible"/>
                                      </p:to>
                                    </p:set>
                                    <p:animEffect transition="in" filter="wipe(left)">
                                      <p:cBhvr>
                                        <p:cTn id="7" dur="500"/>
                                        <p:tgtEl>
                                          <p:spTgt spid="5099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p:txBody>
          <a:bodyPr/>
          <a:lstStyle/>
          <a:p>
            <a:r>
              <a:rPr lang="en-US"/>
              <a:t>Changing Plans</a:t>
            </a:r>
          </a:p>
        </p:txBody>
      </p:sp>
      <p:sp>
        <p:nvSpPr>
          <p:cNvPr id="514051" name="Rectangle 3"/>
          <p:cNvSpPr>
            <a:spLocks noGrp="1" noChangeArrowheads="1"/>
          </p:cNvSpPr>
          <p:nvPr>
            <p:ph type="body" sz="half" idx="2"/>
          </p:nvPr>
        </p:nvSpPr>
        <p:spPr>
          <a:xfrm>
            <a:off x="4884738" y="2505075"/>
            <a:ext cx="4183062" cy="3743325"/>
          </a:xfrm>
        </p:spPr>
        <p:txBody>
          <a:bodyPr/>
          <a:lstStyle/>
          <a:p>
            <a:pPr marL="457200" indent="-457200" eaLnBrk="0" hangingPunct="0">
              <a:lnSpc>
                <a:spcPct val="90000"/>
              </a:lnSpc>
              <a:buClr>
                <a:schemeClr val="tx1"/>
              </a:buClr>
              <a:buFontTx/>
              <a:buAutoNum type="arabicParenR"/>
            </a:pPr>
            <a:r>
              <a:rPr lang="en-US" sz="2000">
                <a:cs typeface="Arial" charset="0"/>
              </a:rPr>
              <a:t>Request the bomb squad inspect your car, inform base security of the incident, change to a different hotel, trade in your rental car for a different one </a:t>
            </a:r>
          </a:p>
          <a:p>
            <a:pPr marL="457200" indent="-457200" eaLnBrk="0" hangingPunct="0">
              <a:lnSpc>
                <a:spcPct val="90000"/>
              </a:lnSpc>
              <a:buClr>
                <a:schemeClr val="tx1"/>
              </a:buClr>
              <a:buFontTx/>
              <a:buAutoNum type="arabicParenR"/>
            </a:pPr>
            <a:r>
              <a:rPr lang="en-US" sz="2000">
                <a:cs typeface="Arial" charset="0"/>
              </a:rPr>
              <a:t>Stay at the hotel until an armored car can be sent to pick you up </a:t>
            </a:r>
          </a:p>
          <a:p>
            <a:pPr marL="457200" indent="-457200" eaLnBrk="0" hangingPunct="0">
              <a:lnSpc>
                <a:spcPct val="90000"/>
              </a:lnSpc>
              <a:buClr>
                <a:schemeClr val="tx1"/>
              </a:buClr>
              <a:buFontTx/>
              <a:buAutoNum type="arabicParenR"/>
            </a:pPr>
            <a:r>
              <a:rPr lang="en-US" sz="2000">
                <a:cs typeface="Arial" charset="0"/>
              </a:rPr>
              <a:t>Drive immediately to the base using a different route than the day before</a:t>
            </a:r>
          </a:p>
        </p:txBody>
      </p:sp>
      <p:pic>
        <p:nvPicPr>
          <p:cNvPr id="514052" name="Picture 4" descr="Talk to Supervisor"/>
          <p:cNvPicPr>
            <a:picLocks noChangeArrowheads="1"/>
          </p:cNvPicPr>
          <p:nvPr>
            <p:ph type="clipArt" sz="half" idx="1"/>
          </p:nvPr>
        </p:nvPicPr>
        <p:blipFill>
          <a:blip r:embed="rId3"/>
          <a:srcRect/>
          <a:stretch>
            <a:fillRect/>
          </a:stretch>
        </p:blipFill>
        <p:spPr>
          <a:xfrm>
            <a:off x="1606550" y="1843088"/>
            <a:ext cx="2843213" cy="1965325"/>
          </a:xfrm>
          <a:noFill/>
          <a:ln/>
        </p:spPr>
      </p:pic>
      <p:sp>
        <p:nvSpPr>
          <p:cNvPr id="514053" name="Text Box 5"/>
          <p:cNvSpPr txBox="1">
            <a:spLocks noChangeArrowheads="1"/>
          </p:cNvSpPr>
          <p:nvPr/>
        </p:nvSpPr>
        <p:spPr bwMode="auto">
          <a:xfrm>
            <a:off x="1619250" y="3933825"/>
            <a:ext cx="2760663" cy="1552575"/>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The bomb squad</a:t>
            </a:r>
            <a:br>
              <a:rPr lang="en-US" b="1" i="1">
                <a:latin typeface="Arial" charset="0"/>
              </a:rPr>
            </a:br>
            <a:r>
              <a:rPr lang="en-US" b="1" i="1">
                <a:latin typeface="Arial" charset="0"/>
              </a:rPr>
              <a:t>removed a smoke</a:t>
            </a:r>
            <a:br>
              <a:rPr lang="en-US" b="1" i="1">
                <a:latin typeface="Arial" charset="0"/>
              </a:rPr>
            </a:br>
            <a:r>
              <a:rPr lang="en-US" b="1" i="1">
                <a:latin typeface="Arial" charset="0"/>
              </a:rPr>
              <a:t>grenade. You are</a:t>
            </a:r>
            <a:br>
              <a:rPr lang="en-US" b="1" i="1">
                <a:latin typeface="Arial" charset="0"/>
              </a:rPr>
            </a:br>
            <a:r>
              <a:rPr lang="en-US" b="1" i="1">
                <a:latin typeface="Arial" charset="0"/>
              </a:rPr>
              <a:t>continuing on.</a:t>
            </a:r>
          </a:p>
        </p:txBody>
      </p:sp>
      <p:sp>
        <p:nvSpPr>
          <p:cNvPr id="514054" name="Rectangle 6"/>
          <p:cNvSpPr>
            <a:spLocks noChangeArrowheads="1"/>
          </p:cNvSpPr>
          <p:nvPr/>
        </p:nvSpPr>
        <p:spPr bwMode="auto">
          <a:xfrm>
            <a:off x="4884738" y="2466975"/>
            <a:ext cx="4183062" cy="1752600"/>
          </a:xfrm>
          <a:prstGeom prst="rect">
            <a:avLst/>
          </a:prstGeom>
          <a:noFill/>
          <a:ln w="38100">
            <a:solidFill>
              <a:srgbClr val="990099"/>
            </a:solidFill>
            <a:miter lim="800000"/>
            <a:headEnd/>
            <a:tailEnd/>
          </a:ln>
          <a:effectLst/>
        </p:spPr>
        <p:txBody>
          <a:bodyPr wrap="none" anchor="ctr"/>
          <a:lstStyle/>
          <a:p>
            <a:endParaRPr lang="en-US"/>
          </a:p>
        </p:txBody>
      </p:sp>
      <p:sp>
        <p:nvSpPr>
          <p:cNvPr id="514055" name="Text Box 7"/>
          <p:cNvSpPr txBox="1">
            <a:spLocks noChangeArrowheads="1"/>
          </p:cNvSpPr>
          <p:nvPr/>
        </p:nvSpPr>
        <p:spPr bwMode="auto">
          <a:xfrm>
            <a:off x="4884738" y="1741488"/>
            <a:ext cx="4183062" cy="762000"/>
          </a:xfrm>
          <a:prstGeom prst="rect">
            <a:avLst/>
          </a:prstGeom>
          <a:noFill/>
          <a:ln w="9525">
            <a:noFill/>
            <a:miter lim="800000"/>
            <a:headEnd/>
            <a:tailEnd/>
          </a:ln>
          <a:effectLst/>
        </p:spPr>
        <p:txBody>
          <a:bodyPr>
            <a:spAutoFit/>
          </a:bodyPr>
          <a:lstStyle/>
          <a:p>
            <a:pPr>
              <a:spcBef>
                <a:spcPct val="20000"/>
              </a:spcBef>
            </a:pPr>
            <a:r>
              <a:rPr lang="en-US" sz="2200" b="1">
                <a:latin typeface="Arial" charset="0"/>
              </a:rPr>
              <a:t>What precautions should you take?</a:t>
            </a:r>
          </a:p>
        </p:txBody>
      </p:sp>
      <p:sp>
        <p:nvSpPr>
          <p:cNvPr id="514056" name="Text Box 8"/>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514057" name="Group 9"/>
          <p:cNvGrpSpPr>
            <a:grpSpLocks noChangeAspect="1"/>
          </p:cNvGrpSpPr>
          <p:nvPr/>
        </p:nvGrpSpPr>
        <p:grpSpPr bwMode="auto">
          <a:xfrm>
            <a:off x="293688" y="5441950"/>
            <a:ext cx="877887" cy="754063"/>
            <a:chOff x="2040" y="2676"/>
            <a:chExt cx="1008" cy="864"/>
          </a:xfrm>
        </p:grpSpPr>
        <p:sp>
          <p:nvSpPr>
            <p:cNvPr id="514058" name="Freeform 10"/>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514059" name="Freeform 11"/>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514060" name="Rectangle 12"/>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514061" name="Freeform 13"/>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514062" name="Freeform 14"/>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14063" name="Freeform 15"/>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514064" name="Freeform 16"/>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514065" name="Freeform 17"/>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514066" name="Group 18"/>
          <p:cNvGrpSpPr>
            <a:grpSpLocks noChangeAspect="1"/>
          </p:cNvGrpSpPr>
          <p:nvPr/>
        </p:nvGrpSpPr>
        <p:grpSpPr bwMode="auto">
          <a:xfrm>
            <a:off x="293688" y="4686300"/>
            <a:ext cx="877887" cy="754063"/>
            <a:chOff x="2376" y="3024"/>
            <a:chExt cx="1008" cy="864"/>
          </a:xfrm>
        </p:grpSpPr>
        <p:sp>
          <p:nvSpPr>
            <p:cNvPr id="514067" name="Freeform 19"/>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14068" name="Freeform 20"/>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14069" name="Rectangle 21"/>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514070" name="Freeform 22"/>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514071" name="Freeform 23"/>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514072" name="Freeform 24"/>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14073" name="Freeform 25"/>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514074" name="Freeform 26"/>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14075" name="Freeform 27"/>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514076" name="Freeform 28"/>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grpSp>
        <p:nvGrpSpPr>
          <p:cNvPr id="514077" name="Group 29"/>
          <p:cNvGrpSpPr>
            <a:grpSpLocks noChangeAspect="1"/>
          </p:cNvGrpSpPr>
          <p:nvPr/>
        </p:nvGrpSpPr>
        <p:grpSpPr bwMode="auto">
          <a:xfrm>
            <a:off x="293688" y="1670050"/>
            <a:ext cx="877887" cy="754063"/>
            <a:chOff x="432" y="1272"/>
            <a:chExt cx="1008" cy="864"/>
          </a:xfrm>
        </p:grpSpPr>
        <p:sp>
          <p:nvSpPr>
            <p:cNvPr id="514078" name="Freeform 30"/>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514079" name="Freeform 31"/>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514080" name="Rectangle 32"/>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514081" name="Freeform 33"/>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514082" name="Freeform 34"/>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14083" name="Freeform 35"/>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514084" name="Freeform 36"/>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14085" name="Freeform 37"/>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4054"/>
                                        </p:tgtEl>
                                        <p:attrNameLst>
                                          <p:attrName>style.visibility</p:attrName>
                                        </p:attrNameLst>
                                      </p:cBhvr>
                                      <p:to>
                                        <p:strVal val="visible"/>
                                      </p:to>
                                    </p:set>
                                    <p:animEffect transition="in" filter="wipe(left)">
                                      <p:cBhvr>
                                        <p:cTn id="7" dur="500"/>
                                        <p:tgtEl>
                                          <p:spTgt spid="514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9" name="Rectangle 5"/>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313346" name="Rectangle 2"/>
          <p:cNvSpPr>
            <a:spLocks noGrp="1" noChangeArrowheads="1"/>
          </p:cNvSpPr>
          <p:nvPr>
            <p:ph type="title"/>
          </p:nvPr>
        </p:nvSpPr>
        <p:spPr>
          <a:xfrm>
            <a:off x="1304925" y="2847975"/>
            <a:ext cx="6524625" cy="1143000"/>
          </a:xfrm>
        </p:spPr>
        <p:txBody>
          <a:bodyPr/>
          <a:lstStyle/>
          <a:p>
            <a:r>
              <a:rPr lang="en-US"/>
              <a:t>Hostage Survival</a:t>
            </a:r>
          </a:p>
        </p:txBody>
      </p:sp>
      <p:sp>
        <p:nvSpPr>
          <p:cNvPr id="313348" name="Text Box 4"/>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8" name="Rectangle 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315394" name="Rectangle 2"/>
          <p:cNvSpPr>
            <a:spLocks noGrp="1" noChangeArrowheads="1"/>
          </p:cNvSpPr>
          <p:nvPr>
            <p:ph type="title"/>
          </p:nvPr>
        </p:nvSpPr>
        <p:spPr/>
        <p:txBody>
          <a:bodyPr/>
          <a:lstStyle/>
          <a:p>
            <a:r>
              <a:rPr lang="en-US"/>
              <a:t>Hostage Situation</a:t>
            </a:r>
          </a:p>
        </p:txBody>
      </p:sp>
      <p:sp>
        <p:nvSpPr>
          <p:cNvPr id="315395" name="Rectangle 3"/>
          <p:cNvSpPr>
            <a:spLocks noGrp="1" noChangeArrowheads="1"/>
          </p:cNvSpPr>
          <p:nvPr>
            <p:ph type="body" idx="1"/>
          </p:nvPr>
        </p:nvSpPr>
        <p:spPr>
          <a:xfrm>
            <a:off x="1501775" y="1819275"/>
            <a:ext cx="6238875" cy="4048125"/>
          </a:xfrm>
        </p:spPr>
        <p:txBody>
          <a:bodyPr/>
          <a:lstStyle/>
          <a:p>
            <a:pPr>
              <a:buClr>
                <a:schemeClr val="tx1"/>
              </a:buClr>
            </a:pPr>
            <a:r>
              <a:rPr lang="en-US"/>
              <a:t>Receiving an unexpected delivery</a:t>
            </a:r>
          </a:p>
          <a:p>
            <a:pPr>
              <a:buClr>
                <a:schemeClr val="tx1"/>
              </a:buClr>
            </a:pPr>
            <a:r>
              <a:rPr lang="en-US"/>
              <a:t>Responding to the threat</a:t>
            </a:r>
          </a:p>
          <a:p>
            <a:pPr>
              <a:buClr>
                <a:schemeClr val="tx1"/>
              </a:buClr>
            </a:pPr>
            <a:r>
              <a:rPr lang="en-US"/>
              <a:t>Dealing with the terrorists</a:t>
            </a:r>
          </a:p>
          <a:p>
            <a:pPr>
              <a:buClr>
                <a:schemeClr val="tx1"/>
              </a:buClr>
            </a:pPr>
            <a:r>
              <a:rPr lang="en-US"/>
              <a:t>Being rescued</a:t>
            </a:r>
          </a:p>
        </p:txBody>
      </p:sp>
      <p:sp>
        <p:nvSpPr>
          <p:cNvPr id="315397" name="Text Box 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Rectangle 2"/>
          <p:cNvSpPr>
            <a:spLocks noGrp="1" noChangeArrowheads="1"/>
          </p:cNvSpPr>
          <p:nvPr>
            <p:ph type="title"/>
          </p:nvPr>
        </p:nvSpPr>
        <p:spPr/>
        <p:txBody>
          <a:bodyPr/>
          <a:lstStyle/>
          <a:p>
            <a:r>
              <a:rPr lang="en-US" sz="2800"/>
              <a:t>Receiving an </a:t>
            </a:r>
            <a:br>
              <a:rPr lang="en-US" sz="2800"/>
            </a:br>
            <a:r>
              <a:rPr lang="en-US" sz="2800"/>
              <a:t>Unexpected Delivery at Your Hotel</a:t>
            </a:r>
          </a:p>
        </p:txBody>
      </p:sp>
      <p:sp>
        <p:nvSpPr>
          <p:cNvPr id="516099" name="Rectangle 3"/>
          <p:cNvSpPr>
            <a:spLocks noGrp="1" noChangeArrowheads="1"/>
          </p:cNvSpPr>
          <p:nvPr>
            <p:ph type="body" sz="half" idx="2"/>
          </p:nvPr>
        </p:nvSpPr>
        <p:spPr>
          <a:xfrm>
            <a:off x="4884738" y="1741488"/>
            <a:ext cx="4183062" cy="4592637"/>
          </a:xfrm>
        </p:spPr>
        <p:txBody>
          <a:bodyPr/>
          <a:lstStyle/>
          <a:p>
            <a:pPr marL="533400" indent="-533400">
              <a:lnSpc>
                <a:spcPct val="85000"/>
              </a:lnSpc>
              <a:buFontTx/>
              <a:buNone/>
            </a:pPr>
            <a:r>
              <a:rPr lang="en-US" sz="2400"/>
              <a:t>How should you respond?</a:t>
            </a:r>
          </a:p>
          <a:p>
            <a:pPr marL="533400" indent="-533400">
              <a:lnSpc>
                <a:spcPct val="85000"/>
              </a:lnSpc>
              <a:buClr>
                <a:schemeClr val="tx1"/>
              </a:buClr>
              <a:buFontTx/>
              <a:buAutoNum type="arabicParenR"/>
            </a:pPr>
            <a:r>
              <a:rPr lang="en-US" sz="2000">
                <a:cs typeface="Arial" charset="0"/>
              </a:rPr>
              <a:t>Tell him to leave it outside your door and you will get it in a while</a:t>
            </a:r>
            <a:endParaRPr lang="en-US" sz="2000"/>
          </a:p>
          <a:p>
            <a:pPr marL="533400" indent="-533400">
              <a:lnSpc>
                <a:spcPct val="85000"/>
              </a:lnSpc>
              <a:buClr>
                <a:schemeClr val="tx1"/>
              </a:buClr>
              <a:buFontTx/>
              <a:buAutoNum type="arabicParenR"/>
            </a:pPr>
            <a:r>
              <a:rPr lang="en-US" sz="2000">
                <a:cs typeface="Arial" charset="0"/>
              </a:rPr>
              <a:t>Tell the person to wait, call the front desk to confirm the identity of the employee at your door before receiving the delivery</a:t>
            </a:r>
          </a:p>
          <a:p>
            <a:pPr marL="533400" indent="-533400">
              <a:lnSpc>
                <a:spcPct val="85000"/>
              </a:lnSpc>
              <a:buClr>
                <a:schemeClr val="tx1"/>
              </a:buClr>
              <a:buFontTx/>
              <a:buAutoNum type="arabicParenR"/>
            </a:pPr>
            <a:r>
              <a:rPr lang="en-US" sz="2000">
                <a:cs typeface="Arial" charset="0"/>
              </a:rPr>
              <a:t>Tell him to leave it at the front desk and you will get it later.  Then call the front desk to confirm the package sender and addressee.  If not urgent, get it in the morning</a:t>
            </a:r>
          </a:p>
        </p:txBody>
      </p:sp>
      <p:sp>
        <p:nvSpPr>
          <p:cNvPr id="516100" name="Text Box 4"/>
          <p:cNvSpPr txBox="1">
            <a:spLocks noChangeArrowheads="1"/>
          </p:cNvSpPr>
          <p:nvPr/>
        </p:nvSpPr>
        <p:spPr bwMode="auto">
          <a:xfrm>
            <a:off x="1352550" y="3917950"/>
            <a:ext cx="3340100" cy="1917700"/>
          </a:xfrm>
          <a:prstGeom prst="rect">
            <a:avLst/>
          </a:prstGeom>
          <a:noFill/>
          <a:ln w="9525">
            <a:noFill/>
            <a:miter lim="800000"/>
            <a:headEnd/>
            <a:tailEnd/>
          </a:ln>
          <a:effectLst/>
        </p:spPr>
        <p:txBody>
          <a:bodyPr>
            <a:spAutoFit/>
          </a:bodyPr>
          <a:lstStyle/>
          <a:p>
            <a:pPr algn="ctr"/>
            <a:r>
              <a:rPr lang="en-US" b="1" i="1">
                <a:latin typeface="Arial" charset="0"/>
              </a:rPr>
              <a:t>There is a knock</a:t>
            </a:r>
            <a:br>
              <a:rPr lang="en-US" b="1" i="1">
                <a:latin typeface="Arial" charset="0"/>
              </a:rPr>
            </a:br>
            <a:r>
              <a:rPr lang="en-US" b="1" i="1">
                <a:latin typeface="Arial" charset="0"/>
              </a:rPr>
              <a:t>at your hotel room door from someone who says he is from room service</a:t>
            </a:r>
          </a:p>
        </p:txBody>
      </p:sp>
      <p:sp>
        <p:nvSpPr>
          <p:cNvPr id="516101" name="Rectangle 5"/>
          <p:cNvSpPr>
            <a:spLocks noChangeArrowheads="1"/>
          </p:cNvSpPr>
          <p:nvPr/>
        </p:nvSpPr>
        <p:spPr bwMode="auto">
          <a:xfrm>
            <a:off x="4884738" y="4438650"/>
            <a:ext cx="4183062" cy="1885950"/>
          </a:xfrm>
          <a:prstGeom prst="rect">
            <a:avLst/>
          </a:prstGeom>
          <a:noFill/>
          <a:ln w="38100">
            <a:solidFill>
              <a:srgbClr val="990099"/>
            </a:solidFill>
            <a:miter lim="800000"/>
            <a:headEnd/>
            <a:tailEnd/>
          </a:ln>
          <a:effectLst/>
        </p:spPr>
        <p:txBody>
          <a:bodyPr wrap="none" anchor="ctr"/>
          <a:lstStyle/>
          <a:p>
            <a:endParaRPr lang="en-US"/>
          </a:p>
        </p:txBody>
      </p:sp>
      <p:sp>
        <p:nvSpPr>
          <p:cNvPr id="516102" name="Text Box 6"/>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516103" name="Group 7"/>
          <p:cNvGrpSpPr>
            <a:grpSpLocks noChangeAspect="1"/>
          </p:cNvGrpSpPr>
          <p:nvPr/>
        </p:nvGrpSpPr>
        <p:grpSpPr bwMode="auto">
          <a:xfrm>
            <a:off x="293688" y="3932238"/>
            <a:ext cx="877887" cy="754062"/>
            <a:chOff x="186" y="2131"/>
            <a:chExt cx="1008" cy="863"/>
          </a:xfrm>
        </p:grpSpPr>
        <p:sp>
          <p:nvSpPr>
            <p:cNvPr id="516104" name="Freeform 8"/>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516105" name="Freeform 9"/>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516106" name="Rectangle 10"/>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516107" name="Freeform 11"/>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516108" name="Freeform 12"/>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516109" name="Freeform 13"/>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516110" name="Freeform 14"/>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516111" name="Freeform 15"/>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516112" name="Freeform 16"/>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516113" name="Freeform 17"/>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516114" name="Group 18"/>
          <p:cNvGrpSpPr>
            <a:grpSpLocks noChangeAspect="1"/>
          </p:cNvGrpSpPr>
          <p:nvPr/>
        </p:nvGrpSpPr>
        <p:grpSpPr bwMode="auto">
          <a:xfrm>
            <a:off x="293688" y="3178175"/>
            <a:ext cx="877887" cy="754063"/>
            <a:chOff x="1134" y="1590"/>
            <a:chExt cx="1008" cy="863"/>
          </a:xfrm>
        </p:grpSpPr>
        <p:sp>
          <p:nvSpPr>
            <p:cNvPr id="516115" name="Freeform 1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16116" name="Freeform 2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16117" name="Rectangle 2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16118" name="Freeform 2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16119" name="Freeform 2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16120" name="Freeform 2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16121" name="Freeform 2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16122" name="Freeform 2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16123" name="Freeform 2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16124" name="Group 28"/>
          <p:cNvGrpSpPr>
            <a:grpSpLocks noChangeAspect="1"/>
          </p:cNvGrpSpPr>
          <p:nvPr/>
        </p:nvGrpSpPr>
        <p:grpSpPr bwMode="auto">
          <a:xfrm>
            <a:off x="293688" y="1670050"/>
            <a:ext cx="877887" cy="754063"/>
            <a:chOff x="432" y="1272"/>
            <a:chExt cx="1008" cy="864"/>
          </a:xfrm>
        </p:grpSpPr>
        <p:sp>
          <p:nvSpPr>
            <p:cNvPr id="516125" name="Freeform 29"/>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516126" name="Freeform 30"/>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516127" name="Rectangle 31"/>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516128" name="Freeform 32"/>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516129" name="Freeform 33"/>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16130" name="Freeform 34"/>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516131" name="Freeform 35"/>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16132" name="Freeform 36"/>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pic>
        <p:nvPicPr>
          <p:cNvPr id="516134" name="Picture 38"/>
          <p:cNvPicPr>
            <a:picLocks noChangeAspect="1" noChangeArrowheads="1"/>
          </p:cNvPicPr>
          <p:nvPr/>
        </p:nvPicPr>
        <p:blipFill>
          <a:blip r:embed="rId3"/>
          <a:srcRect/>
          <a:stretch>
            <a:fillRect/>
          </a:stretch>
        </p:blipFill>
        <p:spPr bwMode="auto">
          <a:xfrm>
            <a:off x="1349375" y="1741488"/>
            <a:ext cx="3336925" cy="21605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6101"/>
                                        </p:tgtEl>
                                        <p:attrNameLst>
                                          <p:attrName>style.visibility</p:attrName>
                                        </p:attrNameLst>
                                      </p:cBhvr>
                                      <p:to>
                                        <p:strVal val="visible"/>
                                      </p:to>
                                    </p:set>
                                    <p:animEffect transition="in" filter="wipe(left)">
                                      <p:cBhvr>
                                        <p:cTn id="7" dur="500"/>
                                        <p:tgtEl>
                                          <p:spTgt spid="516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10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Rectangle 2"/>
          <p:cNvSpPr>
            <a:spLocks noGrp="1" noChangeArrowheads="1"/>
          </p:cNvSpPr>
          <p:nvPr>
            <p:ph type="title"/>
          </p:nvPr>
        </p:nvSpPr>
        <p:spPr/>
        <p:txBody>
          <a:bodyPr/>
          <a:lstStyle/>
          <a:p>
            <a:r>
              <a:rPr lang="en-US"/>
              <a:t>Responding to a Threat</a:t>
            </a:r>
          </a:p>
        </p:txBody>
      </p:sp>
      <p:sp>
        <p:nvSpPr>
          <p:cNvPr id="518147" name="Rectangle 3"/>
          <p:cNvSpPr>
            <a:spLocks noGrp="1" noChangeArrowheads="1"/>
          </p:cNvSpPr>
          <p:nvPr>
            <p:ph type="body" sz="half" idx="2"/>
          </p:nvPr>
        </p:nvSpPr>
        <p:spPr>
          <a:xfrm>
            <a:off x="4884738" y="1741488"/>
            <a:ext cx="4183062" cy="4278312"/>
          </a:xfrm>
        </p:spPr>
        <p:txBody>
          <a:bodyPr/>
          <a:lstStyle/>
          <a:p>
            <a:pPr marL="457200" indent="-457200">
              <a:buFontTx/>
              <a:buNone/>
            </a:pPr>
            <a:r>
              <a:rPr lang="en-US" sz="2400"/>
              <a:t>How should you respond?</a:t>
            </a:r>
          </a:p>
          <a:p>
            <a:pPr marL="457200" indent="-457200">
              <a:buClr>
                <a:schemeClr val="tx1"/>
              </a:buClr>
              <a:buFontTx/>
              <a:buAutoNum type="arabicParenR"/>
            </a:pPr>
            <a:r>
              <a:rPr lang="en-US" sz="2000">
                <a:cs typeface="Arial" charset="0"/>
              </a:rPr>
              <a:t>Since you are faced with deadly force, do not resist as the intruder comes in to search your room and belongings</a:t>
            </a:r>
            <a:endParaRPr lang="en-US" sz="2000"/>
          </a:p>
          <a:p>
            <a:pPr marL="457200" indent="-457200">
              <a:buClr>
                <a:schemeClr val="tx1"/>
              </a:buClr>
              <a:buFontTx/>
              <a:buAutoNum type="arabicParenR"/>
            </a:pPr>
            <a:r>
              <a:rPr lang="en-US" sz="2000">
                <a:cs typeface="Arial" charset="0"/>
              </a:rPr>
              <a:t>Try to slam the door as quickly and as hard as you can, then duck to the floor</a:t>
            </a:r>
          </a:p>
          <a:p>
            <a:pPr marL="457200" indent="-457200">
              <a:buClr>
                <a:schemeClr val="tx1"/>
              </a:buClr>
              <a:buFontTx/>
              <a:buAutoNum type="arabicParenR"/>
            </a:pPr>
            <a:r>
              <a:rPr lang="en-US" sz="2000">
                <a:cs typeface="Arial" charset="0"/>
              </a:rPr>
              <a:t>Grapple with the intruder for control of his weapon</a:t>
            </a:r>
            <a:endParaRPr lang="en-US" sz="2000"/>
          </a:p>
        </p:txBody>
      </p:sp>
      <p:sp>
        <p:nvSpPr>
          <p:cNvPr id="518148" name="Text Box 4"/>
          <p:cNvSpPr txBox="1">
            <a:spLocks noChangeArrowheads="1"/>
          </p:cNvSpPr>
          <p:nvPr/>
        </p:nvSpPr>
        <p:spPr bwMode="auto">
          <a:xfrm>
            <a:off x="1654175" y="3917950"/>
            <a:ext cx="2635250" cy="1187450"/>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A man bursts</a:t>
            </a:r>
            <a:br>
              <a:rPr lang="en-US" b="1" i="1">
                <a:latin typeface="Arial" charset="0"/>
              </a:rPr>
            </a:br>
            <a:r>
              <a:rPr lang="en-US" b="1" i="1">
                <a:latin typeface="Arial" charset="0"/>
              </a:rPr>
              <a:t>through the door</a:t>
            </a:r>
            <a:br>
              <a:rPr lang="en-US" b="1" i="1">
                <a:latin typeface="Arial" charset="0"/>
              </a:rPr>
            </a:br>
            <a:r>
              <a:rPr lang="en-US" b="1" i="1">
                <a:latin typeface="Arial" charset="0"/>
              </a:rPr>
              <a:t>pointing a gun</a:t>
            </a:r>
          </a:p>
        </p:txBody>
      </p:sp>
      <p:sp>
        <p:nvSpPr>
          <p:cNvPr id="518149" name="Rectangle 5"/>
          <p:cNvSpPr>
            <a:spLocks noChangeArrowheads="1"/>
          </p:cNvSpPr>
          <p:nvPr/>
        </p:nvSpPr>
        <p:spPr bwMode="auto">
          <a:xfrm>
            <a:off x="4884738" y="2206625"/>
            <a:ext cx="4183062" cy="1517650"/>
          </a:xfrm>
          <a:prstGeom prst="rect">
            <a:avLst/>
          </a:prstGeom>
          <a:noFill/>
          <a:ln w="38100">
            <a:solidFill>
              <a:srgbClr val="990099"/>
            </a:solidFill>
            <a:miter lim="800000"/>
            <a:headEnd/>
            <a:tailEnd/>
          </a:ln>
          <a:effectLst/>
        </p:spPr>
        <p:txBody>
          <a:bodyPr wrap="none" anchor="ctr"/>
          <a:lstStyle/>
          <a:p>
            <a:endParaRPr lang="en-US"/>
          </a:p>
        </p:txBody>
      </p:sp>
      <p:sp>
        <p:nvSpPr>
          <p:cNvPr id="518150" name="Text Box 6"/>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518151" name="Group 7"/>
          <p:cNvGrpSpPr>
            <a:grpSpLocks noChangeAspect="1"/>
          </p:cNvGrpSpPr>
          <p:nvPr/>
        </p:nvGrpSpPr>
        <p:grpSpPr bwMode="auto">
          <a:xfrm>
            <a:off x="293688" y="3178175"/>
            <a:ext cx="877887" cy="754063"/>
            <a:chOff x="1134" y="1590"/>
            <a:chExt cx="1008" cy="863"/>
          </a:xfrm>
        </p:grpSpPr>
        <p:sp>
          <p:nvSpPr>
            <p:cNvPr id="518152" name="Freeform 8"/>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18153" name="Freeform 9"/>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18154" name="Rectangle 10"/>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18155" name="Freeform 11"/>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18156" name="Freeform 12"/>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18157" name="Freeform 13"/>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18158" name="Freeform 14"/>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18159" name="Freeform 15"/>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18160" name="Freeform 16"/>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18161" name="Group 17"/>
          <p:cNvGrpSpPr>
            <a:grpSpLocks noChangeAspect="1"/>
          </p:cNvGrpSpPr>
          <p:nvPr/>
        </p:nvGrpSpPr>
        <p:grpSpPr bwMode="auto">
          <a:xfrm>
            <a:off x="293688" y="2424113"/>
            <a:ext cx="877887" cy="754062"/>
            <a:chOff x="1146" y="1009"/>
            <a:chExt cx="1008" cy="864"/>
          </a:xfrm>
        </p:grpSpPr>
        <p:sp>
          <p:nvSpPr>
            <p:cNvPr id="518162" name="Freeform 18"/>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18163" name="Freeform 19"/>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18164" name="Rectangle 20"/>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18165" name="Freeform 21"/>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18166" name="Freeform 22"/>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18167" name="Freeform 23"/>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18168" name="Freeform 24"/>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18169" name="Freeform 25"/>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pic>
        <p:nvPicPr>
          <p:cNvPr id="518171" name="Picture 27"/>
          <p:cNvPicPr>
            <a:picLocks noChangeAspect="1" noChangeArrowheads="1"/>
          </p:cNvPicPr>
          <p:nvPr/>
        </p:nvPicPr>
        <p:blipFill>
          <a:blip r:embed="rId3"/>
          <a:srcRect/>
          <a:stretch>
            <a:fillRect/>
          </a:stretch>
        </p:blipFill>
        <p:spPr bwMode="auto">
          <a:xfrm>
            <a:off x="1371600" y="1741488"/>
            <a:ext cx="3200400" cy="209073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8149"/>
                                        </p:tgtEl>
                                        <p:attrNameLst>
                                          <p:attrName>style.visibility</p:attrName>
                                        </p:attrNameLst>
                                      </p:cBhvr>
                                      <p:to>
                                        <p:strVal val="visible"/>
                                      </p:to>
                                    </p:set>
                                    <p:animEffect transition="in" filter="wipe(left)">
                                      <p:cBhvr>
                                        <p:cTn id="7" dur="500"/>
                                        <p:tgtEl>
                                          <p:spTgt spid="518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149"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Rectangle 2"/>
          <p:cNvSpPr>
            <a:spLocks noGrp="1" noChangeArrowheads="1"/>
          </p:cNvSpPr>
          <p:nvPr>
            <p:ph type="title"/>
          </p:nvPr>
        </p:nvSpPr>
        <p:spPr/>
        <p:txBody>
          <a:bodyPr/>
          <a:lstStyle/>
          <a:p>
            <a:r>
              <a:rPr lang="en-US"/>
              <a:t>Dealing With the Terrorists</a:t>
            </a:r>
          </a:p>
        </p:txBody>
      </p:sp>
      <p:sp>
        <p:nvSpPr>
          <p:cNvPr id="520195" name="Rectangle 3"/>
          <p:cNvSpPr>
            <a:spLocks noGrp="1" noChangeArrowheads="1"/>
          </p:cNvSpPr>
          <p:nvPr>
            <p:ph type="body" sz="half" idx="2"/>
          </p:nvPr>
        </p:nvSpPr>
        <p:spPr>
          <a:xfrm>
            <a:off x="4884738" y="1741488"/>
            <a:ext cx="4183062" cy="3792537"/>
          </a:xfrm>
        </p:spPr>
        <p:txBody>
          <a:bodyPr/>
          <a:lstStyle/>
          <a:p>
            <a:pPr marL="457200" indent="-457200">
              <a:lnSpc>
                <a:spcPct val="85000"/>
              </a:lnSpc>
              <a:buFontTx/>
              <a:buNone/>
            </a:pPr>
            <a:r>
              <a:rPr lang="en-US" sz="2400"/>
              <a:t>How should you respond?</a:t>
            </a:r>
          </a:p>
          <a:p>
            <a:pPr marL="457200" indent="-457200">
              <a:lnSpc>
                <a:spcPct val="85000"/>
              </a:lnSpc>
              <a:buClr>
                <a:schemeClr val="tx1"/>
              </a:buClr>
              <a:buFontTx/>
              <a:buAutoNum type="arabicParenR"/>
            </a:pPr>
            <a:r>
              <a:rPr lang="en-US" sz="1800">
                <a:cs typeface="Arial" charset="0"/>
              </a:rPr>
              <a:t>Use your imagination to invent stories to confuse them and resist their interrogations.  Respond to questions but do not engage in conversation</a:t>
            </a:r>
            <a:endParaRPr lang="en-US" sz="1800"/>
          </a:p>
          <a:p>
            <a:pPr marL="457200" indent="-457200">
              <a:lnSpc>
                <a:spcPct val="85000"/>
              </a:lnSpc>
              <a:buClr>
                <a:schemeClr val="tx1"/>
              </a:buClr>
              <a:buFontTx/>
              <a:buAutoNum type="arabicParenR"/>
            </a:pPr>
            <a:r>
              <a:rPr lang="en-US" sz="1800">
                <a:cs typeface="Arial" charset="0"/>
              </a:rPr>
              <a:t>Answer their questions calmly, but do not agree to their accusations.  Lie only to protect classified information, and stick with a simple credible story</a:t>
            </a:r>
          </a:p>
          <a:p>
            <a:pPr marL="457200" indent="-457200">
              <a:lnSpc>
                <a:spcPct val="85000"/>
              </a:lnSpc>
              <a:buClr>
                <a:schemeClr val="tx1"/>
              </a:buClr>
              <a:buFontTx/>
              <a:buAutoNum type="arabicParenR"/>
            </a:pPr>
            <a:r>
              <a:rPr lang="en-US" sz="1800">
                <a:cs typeface="Arial" charset="0"/>
              </a:rPr>
              <a:t>Tell them they are wrong about DoD - explain why you are proud to be an American</a:t>
            </a:r>
          </a:p>
        </p:txBody>
      </p:sp>
      <p:sp>
        <p:nvSpPr>
          <p:cNvPr id="520196" name="Text Box 4"/>
          <p:cNvSpPr txBox="1">
            <a:spLocks noChangeArrowheads="1"/>
          </p:cNvSpPr>
          <p:nvPr/>
        </p:nvSpPr>
        <p:spPr bwMode="auto">
          <a:xfrm>
            <a:off x="1525588" y="3932238"/>
            <a:ext cx="2890837" cy="1187450"/>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Your captors are</a:t>
            </a:r>
            <a:br>
              <a:rPr lang="en-US" b="1" i="1">
                <a:latin typeface="Arial" charset="0"/>
              </a:rPr>
            </a:br>
            <a:r>
              <a:rPr lang="en-US" b="1" i="1">
                <a:latin typeface="Arial" charset="0"/>
              </a:rPr>
              <a:t>ranting and asking</a:t>
            </a:r>
            <a:br>
              <a:rPr lang="en-US" b="1" i="1">
                <a:latin typeface="Arial" charset="0"/>
              </a:rPr>
            </a:br>
            <a:r>
              <a:rPr lang="en-US" b="1" i="1">
                <a:latin typeface="Arial" charset="0"/>
              </a:rPr>
              <a:t>you questions</a:t>
            </a:r>
          </a:p>
        </p:txBody>
      </p:sp>
      <p:sp>
        <p:nvSpPr>
          <p:cNvPr id="520197" name="Rectangle 5"/>
          <p:cNvSpPr>
            <a:spLocks noChangeArrowheads="1"/>
          </p:cNvSpPr>
          <p:nvPr/>
        </p:nvSpPr>
        <p:spPr bwMode="auto">
          <a:xfrm>
            <a:off x="4884738" y="3409950"/>
            <a:ext cx="4213225" cy="1266825"/>
          </a:xfrm>
          <a:prstGeom prst="rect">
            <a:avLst/>
          </a:prstGeom>
          <a:noFill/>
          <a:ln w="38100">
            <a:solidFill>
              <a:srgbClr val="990099"/>
            </a:solidFill>
            <a:miter lim="800000"/>
            <a:headEnd/>
            <a:tailEnd/>
          </a:ln>
          <a:effectLst/>
        </p:spPr>
        <p:txBody>
          <a:bodyPr wrap="none" anchor="ctr"/>
          <a:lstStyle/>
          <a:p>
            <a:endParaRPr lang="en-US"/>
          </a:p>
        </p:txBody>
      </p:sp>
      <p:sp>
        <p:nvSpPr>
          <p:cNvPr id="520198" name="Text Box 6"/>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520199" name="Group 7"/>
          <p:cNvGrpSpPr>
            <a:grpSpLocks noChangeAspect="1"/>
          </p:cNvGrpSpPr>
          <p:nvPr/>
        </p:nvGrpSpPr>
        <p:grpSpPr bwMode="auto">
          <a:xfrm>
            <a:off x="293688" y="2424113"/>
            <a:ext cx="877887" cy="754062"/>
            <a:chOff x="1146" y="1009"/>
            <a:chExt cx="1008" cy="864"/>
          </a:xfrm>
        </p:grpSpPr>
        <p:sp>
          <p:nvSpPr>
            <p:cNvPr id="520200" name="Freeform 8"/>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20201" name="Freeform 9"/>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20202" name="Rectangle 10"/>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20203" name="Freeform 11"/>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20204" name="Freeform 12"/>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20205" name="Freeform 13"/>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20206" name="Freeform 14"/>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20207" name="Freeform 15"/>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nvGrpSpPr>
          <p:cNvPr id="520208" name="Group 16"/>
          <p:cNvGrpSpPr>
            <a:grpSpLocks noChangeAspect="1"/>
          </p:cNvGrpSpPr>
          <p:nvPr/>
        </p:nvGrpSpPr>
        <p:grpSpPr bwMode="auto">
          <a:xfrm>
            <a:off x="293688" y="1670050"/>
            <a:ext cx="877887" cy="754063"/>
            <a:chOff x="432" y="1272"/>
            <a:chExt cx="1008" cy="864"/>
          </a:xfrm>
        </p:grpSpPr>
        <p:sp>
          <p:nvSpPr>
            <p:cNvPr id="520209" name="Freeform 17"/>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520210" name="Freeform 18"/>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520211" name="Rectangle 19"/>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520212" name="Freeform 20"/>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520213" name="Freeform 21"/>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20214" name="Freeform 22"/>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520215" name="Freeform 23"/>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20216" name="Freeform 24"/>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pic>
        <p:nvPicPr>
          <p:cNvPr id="520218" name="Picture 26"/>
          <p:cNvPicPr>
            <a:picLocks noChangeAspect="1" noChangeArrowheads="1"/>
          </p:cNvPicPr>
          <p:nvPr/>
        </p:nvPicPr>
        <p:blipFill>
          <a:blip r:embed="rId3"/>
          <a:srcRect/>
          <a:stretch>
            <a:fillRect/>
          </a:stretch>
        </p:blipFill>
        <p:spPr bwMode="auto">
          <a:xfrm>
            <a:off x="1371600" y="1741488"/>
            <a:ext cx="3200400" cy="2133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0197"/>
                                        </p:tgtEl>
                                        <p:attrNameLst>
                                          <p:attrName>style.visibility</p:attrName>
                                        </p:attrNameLst>
                                      </p:cBhvr>
                                      <p:to>
                                        <p:strVal val="visible"/>
                                      </p:to>
                                    </p:set>
                                    <p:animEffect transition="in" filter="wipe(left)">
                                      <p:cBhvr>
                                        <p:cTn id="7" dur="500"/>
                                        <p:tgtEl>
                                          <p:spTgt spid="520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019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2" name="Rectangle 2"/>
          <p:cNvSpPr>
            <a:spLocks noGrp="1" noChangeArrowheads="1"/>
          </p:cNvSpPr>
          <p:nvPr>
            <p:ph type="title"/>
          </p:nvPr>
        </p:nvSpPr>
        <p:spPr/>
        <p:txBody>
          <a:bodyPr/>
          <a:lstStyle/>
          <a:p>
            <a:r>
              <a:rPr lang="en-US"/>
              <a:t>Being Rescued</a:t>
            </a:r>
          </a:p>
        </p:txBody>
      </p:sp>
      <p:sp>
        <p:nvSpPr>
          <p:cNvPr id="522243" name="Rectangle 3"/>
          <p:cNvSpPr>
            <a:spLocks noGrp="1" noChangeArrowheads="1"/>
          </p:cNvSpPr>
          <p:nvPr>
            <p:ph type="body" sz="half" idx="2"/>
          </p:nvPr>
        </p:nvSpPr>
        <p:spPr>
          <a:xfrm>
            <a:off x="4884738" y="1741488"/>
            <a:ext cx="4183062" cy="3840162"/>
          </a:xfrm>
        </p:spPr>
        <p:txBody>
          <a:bodyPr/>
          <a:lstStyle/>
          <a:p>
            <a:pPr marL="457200" indent="-457200">
              <a:buFontTx/>
              <a:buNone/>
            </a:pPr>
            <a:r>
              <a:rPr lang="en-US" sz="2400"/>
              <a:t>What should you do?</a:t>
            </a:r>
          </a:p>
          <a:p>
            <a:pPr marL="457200" indent="-457200">
              <a:buClr>
                <a:schemeClr val="tx1"/>
              </a:buClr>
              <a:buFontTx/>
              <a:buAutoNum type="arabicParenR"/>
            </a:pPr>
            <a:r>
              <a:rPr lang="en-US" sz="2000">
                <a:cs typeface="Arial" charset="0"/>
              </a:rPr>
              <a:t>Roll off the bed, remain quiet, and stay on the floor until you are told to do otherwise</a:t>
            </a:r>
            <a:endParaRPr lang="en-US" sz="2000"/>
          </a:p>
          <a:p>
            <a:pPr marL="457200" indent="-457200">
              <a:buClr>
                <a:schemeClr val="tx1"/>
              </a:buClr>
              <a:buFontTx/>
              <a:buAutoNum type="arabicParenR"/>
            </a:pPr>
            <a:r>
              <a:rPr lang="en-US" sz="2000">
                <a:cs typeface="Arial" charset="0"/>
              </a:rPr>
              <a:t>Shout instructions to the rescue team and try to get to your feet</a:t>
            </a:r>
            <a:endParaRPr lang="en-US" sz="2000"/>
          </a:p>
          <a:p>
            <a:pPr marL="457200" indent="-457200">
              <a:buClr>
                <a:schemeClr val="tx1"/>
              </a:buClr>
              <a:buFontTx/>
              <a:buAutoNum type="arabicParenR"/>
            </a:pPr>
            <a:r>
              <a:rPr lang="en-US" sz="2000">
                <a:cs typeface="Arial" charset="0"/>
              </a:rPr>
              <a:t>Remain still, seated on the bed, and shout warnings to the rescue team</a:t>
            </a:r>
          </a:p>
        </p:txBody>
      </p:sp>
      <p:sp>
        <p:nvSpPr>
          <p:cNvPr id="522244" name="Text Box 4"/>
          <p:cNvSpPr txBox="1">
            <a:spLocks noChangeArrowheads="1"/>
          </p:cNvSpPr>
          <p:nvPr/>
        </p:nvSpPr>
        <p:spPr bwMode="auto">
          <a:xfrm>
            <a:off x="1416050" y="3875088"/>
            <a:ext cx="3092450" cy="1187450"/>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The door flies open;</a:t>
            </a:r>
            <a:br>
              <a:rPr lang="en-US" b="1" i="1">
                <a:latin typeface="Arial" charset="0"/>
              </a:rPr>
            </a:br>
            <a:r>
              <a:rPr lang="en-US" b="1" i="1">
                <a:latin typeface="Arial" charset="0"/>
              </a:rPr>
              <a:t>a rescue is in</a:t>
            </a:r>
            <a:br>
              <a:rPr lang="en-US" b="1" i="1">
                <a:latin typeface="Arial" charset="0"/>
              </a:rPr>
            </a:br>
            <a:r>
              <a:rPr lang="en-US" b="1" i="1">
                <a:latin typeface="Arial" charset="0"/>
              </a:rPr>
              <a:t>progress</a:t>
            </a:r>
          </a:p>
        </p:txBody>
      </p:sp>
      <p:sp>
        <p:nvSpPr>
          <p:cNvPr id="522245" name="Rectangle 5"/>
          <p:cNvSpPr>
            <a:spLocks noChangeArrowheads="1"/>
          </p:cNvSpPr>
          <p:nvPr/>
        </p:nvSpPr>
        <p:spPr bwMode="auto">
          <a:xfrm>
            <a:off x="4884738" y="2193925"/>
            <a:ext cx="4183062" cy="1225550"/>
          </a:xfrm>
          <a:prstGeom prst="rect">
            <a:avLst/>
          </a:prstGeom>
          <a:noFill/>
          <a:ln w="38100">
            <a:solidFill>
              <a:srgbClr val="990099"/>
            </a:solidFill>
            <a:miter lim="800000"/>
            <a:headEnd/>
            <a:tailEnd/>
          </a:ln>
          <a:effectLst/>
        </p:spPr>
        <p:txBody>
          <a:bodyPr wrap="none" anchor="ctr"/>
          <a:lstStyle/>
          <a:p>
            <a:endParaRPr lang="en-US"/>
          </a:p>
        </p:txBody>
      </p:sp>
      <p:sp>
        <p:nvSpPr>
          <p:cNvPr id="522246" name="Text Box 6"/>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522247" name="Group 7"/>
          <p:cNvGrpSpPr>
            <a:grpSpLocks noChangeAspect="1"/>
          </p:cNvGrpSpPr>
          <p:nvPr/>
        </p:nvGrpSpPr>
        <p:grpSpPr bwMode="auto">
          <a:xfrm>
            <a:off x="293688" y="5441950"/>
            <a:ext cx="877887" cy="754063"/>
            <a:chOff x="2040" y="2676"/>
            <a:chExt cx="1008" cy="864"/>
          </a:xfrm>
        </p:grpSpPr>
        <p:sp>
          <p:nvSpPr>
            <p:cNvPr id="522248" name="Freeform 8"/>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522249" name="Freeform 9"/>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522250" name="Rectangle 10"/>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522251" name="Freeform 11"/>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522252" name="Freeform 12"/>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22253" name="Freeform 13"/>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522254" name="Freeform 14"/>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522255" name="Freeform 15"/>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522256" name="Group 16"/>
          <p:cNvGrpSpPr>
            <a:grpSpLocks noChangeAspect="1"/>
          </p:cNvGrpSpPr>
          <p:nvPr/>
        </p:nvGrpSpPr>
        <p:grpSpPr bwMode="auto">
          <a:xfrm>
            <a:off x="293688" y="3178175"/>
            <a:ext cx="877887" cy="754063"/>
            <a:chOff x="1134" y="1590"/>
            <a:chExt cx="1008" cy="863"/>
          </a:xfrm>
        </p:grpSpPr>
        <p:sp>
          <p:nvSpPr>
            <p:cNvPr id="522257" name="Freeform 17"/>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22258" name="Freeform 18"/>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22259" name="Rectangle 19"/>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22260" name="Freeform 20"/>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22261" name="Freeform 21"/>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22262" name="Freeform 22"/>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22263" name="Freeform 23"/>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22264" name="Freeform 24"/>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22265" name="Freeform 25"/>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22266" name="Group 26"/>
          <p:cNvGrpSpPr>
            <a:grpSpLocks noChangeAspect="1"/>
          </p:cNvGrpSpPr>
          <p:nvPr/>
        </p:nvGrpSpPr>
        <p:grpSpPr bwMode="auto">
          <a:xfrm>
            <a:off x="293688" y="2424113"/>
            <a:ext cx="877887" cy="754062"/>
            <a:chOff x="1146" y="1009"/>
            <a:chExt cx="1008" cy="864"/>
          </a:xfrm>
        </p:grpSpPr>
        <p:sp>
          <p:nvSpPr>
            <p:cNvPr id="522267" name="Freeform 27"/>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22268" name="Freeform 28"/>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22269" name="Rectangle 29"/>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22270" name="Freeform 30"/>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22271" name="Freeform 31"/>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22272" name="Freeform 32"/>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22273" name="Freeform 33"/>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22274" name="Freeform 34"/>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pic>
        <p:nvPicPr>
          <p:cNvPr id="522276" name="Picture 36"/>
          <p:cNvPicPr>
            <a:picLocks noChangeAspect="1" noChangeArrowheads="1"/>
          </p:cNvPicPr>
          <p:nvPr/>
        </p:nvPicPr>
        <p:blipFill>
          <a:blip r:embed="rId3"/>
          <a:srcRect/>
          <a:stretch>
            <a:fillRect/>
          </a:stretch>
        </p:blipFill>
        <p:spPr bwMode="auto">
          <a:xfrm>
            <a:off x="1362075" y="1741488"/>
            <a:ext cx="3200400" cy="2133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2245"/>
                                        </p:tgtEl>
                                        <p:attrNameLst>
                                          <p:attrName>style.visibility</p:attrName>
                                        </p:attrNameLst>
                                      </p:cBhvr>
                                      <p:to>
                                        <p:strVal val="visible"/>
                                      </p:to>
                                    </p:set>
                                    <p:animEffect transition="in" filter="wipe(left)">
                                      <p:cBhvr>
                                        <p:cTn id="7" dur="500"/>
                                        <p:tgtEl>
                                          <p:spTgt spid="522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4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1" name="Rectangle 21"/>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81922" name="Rectangle 2"/>
          <p:cNvSpPr>
            <a:spLocks noGrp="1" noChangeArrowheads="1"/>
          </p:cNvSpPr>
          <p:nvPr>
            <p:ph type="title"/>
          </p:nvPr>
        </p:nvSpPr>
        <p:spPr/>
        <p:txBody>
          <a:bodyPr/>
          <a:lstStyle/>
          <a:p>
            <a:r>
              <a:rPr lang="en-US"/>
              <a:t>Threat Factors (Continued)</a:t>
            </a:r>
          </a:p>
        </p:txBody>
      </p:sp>
      <p:grpSp>
        <p:nvGrpSpPr>
          <p:cNvPr id="81937" name="Group 17"/>
          <p:cNvGrpSpPr>
            <a:grpSpLocks/>
          </p:cNvGrpSpPr>
          <p:nvPr/>
        </p:nvGrpSpPr>
        <p:grpSpPr bwMode="auto">
          <a:xfrm>
            <a:off x="2190750" y="1736725"/>
            <a:ext cx="2076450" cy="2076450"/>
            <a:chOff x="1380" y="1094"/>
            <a:chExt cx="1308" cy="1308"/>
          </a:xfrm>
        </p:grpSpPr>
        <p:sp>
          <p:nvSpPr>
            <p:cNvPr id="81933" name="Oval 13"/>
            <p:cNvSpPr>
              <a:spLocks noChangeArrowheads="1"/>
            </p:cNvSpPr>
            <p:nvPr/>
          </p:nvSpPr>
          <p:spPr bwMode="auto">
            <a:xfrm>
              <a:off x="1380" y="1094"/>
              <a:ext cx="1308" cy="1308"/>
            </a:xfrm>
            <a:prstGeom prst="ellipse">
              <a:avLst/>
            </a:prstGeom>
            <a:gradFill rotWithShape="0">
              <a:gsLst>
                <a:gs pos="0">
                  <a:srgbClr val="FFCC66"/>
                </a:gs>
                <a:gs pos="100000">
                  <a:srgbClr val="FFCC66">
                    <a:gamma/>
                    <a:tint val="0"/>
                    <a:invGamma/>
                  </a:srgbClr>
                </a:gs>
              </a:gsLst>
              <a:path path="shape">
                <a:fillToRect l="50000" t="50000" r="50000" b="50000"/>
              </a:path>
            </a:gradFill>
            <a:ln w="9525">
              <a:noFill/>
              <a:round/>
              <a:headEnd/>
              <a:tailEnd/>
            </a:ln>
            <a:effectLst/>
          </p:spPr>
          <p:txBody>
            <a:bodyPr wrap="none" anchor="ctr"/>
            <a:lstStyle/>
            <a:p>
              <a:endParaRPr lang="en-US"/>
            </a:p>
          </p:txBody>
        </p:sp>
        <p:sp>
          <p:nvSpPr>
            <p:cNvPr id="81928" name="Text Box 8"/>
            <p:cNvSpPr txBox="1">
              <a:spLocks noChangeArrowheads="1"/>
            </p:cNvSpPr>
            <p:nvPr/>
          </p:nvSpPr>
          <p:spPr bwMode="auto">
            <a:xfrm>
              <a:off x="1513" y="1459"/>
              <a:ext cx="1044" cy="577"/>
            </a:xfrm>
            <a:prstGeom prst="rect">
              <a:avLst/>
            </a:prstGeom>
            <a:noFill/>
            <a:ln w="9525">
              <a:noFill/>
              <a:miter lim="800000"/>
              <a:headEnd/>
              <a:tailEnd/>
            </a:ln>
            <a:effectLst/>
          </p:spPr>
          <p:txBody>
            <a:bodyPr wrap="none">
              <a:spAutoFit/>
            </a:bodyPr>
            <a:lstStyle/>
            <a:p>
              <a:pPr algn="ctr">
                <a:spcBef>
                  <a:spcPct val="50000"/>
                </a:spcBef>
              </a:pPr>
              <a:r>
                <a:rPr lang="en-US" sz="1800" b="1">
                  <a:latin typeface="Arial" charset="0"/>
                </a:rPr>
                <a:t>How</a:t>
              </a:r>
              <a:br>
                <a:rPr lang="en-US" sz="1800" b="1">
                  <a:latin typeface="Arial" charset="0"/>
                </a:rPr>
              </a:br>
              <a:r>
                <a:rPr lang="en-US" sz="1800" b="1">
                  <a:latin typeface="Arial" charset="0"/>
                </a:rPr>
                <a:t>sophisticated</a:t>
              </a:r>
              <a:br>
                <a:rPr lang="en-US" sz="1800" b="1">
                  <a:latin typeface="Arial" charset="0"/>
                </a:rPr>
              </a:br>
              <a:r>
                <a:rPr lang="en-US" sz="1800" b="1">
                  <a:latin typeface="Arial" charset="0"/>
                </a:rPr>
                <a:t>are they?</a:t>
              </a:r>
            </a:p>
          </p:txBody>
        </p:sp>
      </p:grpSp>
      <p:grpSp>
        <p:nvGrpSpPr>
          <p:cNvPr id="81939" name="Group 19"/>
          <p:cNvGrpSpPr>
            <a:grpSpLocks/>
          </p:cNvGrpSpPr>
          <p:nvPr/>
        </p:nvGrpSpPr>
        <p:grpSpPr bwMode="auto">
          <a:xfrm>
            <a:off x="338138" y="4065588"/>
            <a:ext cx="2076450" cy="2076450"/>
            <a:chOff x="213" y="2561"/>
            <a:chExt cx="1308" cy="1308"/>
          </a:xfrm>
        </p:grpSpPr>
        <p:sp>
          <p:nvSpPr>
            <p:cNvPr id="81932" name="Oval 12"/>
            <p:cNvSpPr>
              <a:spLocks noChangeArrowheads="1"/>
            </p:cNvSpPr>
            <p:nvPr/>
          </p:nvSpPr>
          <p:spPr bwMode="auto">
            <a:xfrm>
              <a:off x="213" y="2561"/>
              <a:ext cx="1308" cy="1308"/>
            </a:xfrm>
            <a:prstGeom prst="ellipse">
              <a:avLst/>
            </a:prstGeom>
            <a:gradFill rotWithShape="0">
              <a:gsLst>
                <a:gs pos="0">
                  <a:srgbClr val="FFCC66"/>
                </a:gs>
                <a:gs pos="100000">
                  <a:srgbClr val="FFCC66">
                    <a:gamma/>
                    <a:tint val="0"/>
                    <a:invGamma/>
                  </a:srgbClr>
                </a:gs>
              </a:gsLst>
              <a:path path="shape">
                <a:fillToRect l="50000" t="50000" r="50000" b="50000"/>
              </a:path>
            </a:gradFill>
            <a:ln w="9525">
              <a:noFill/>
              <a:round/>
              <a:headEnd/>
              <a:tailEnd/>
            </a:ln>
            <a:effectLst/>
          </p:spPr>
          <p:txBody>
            <a:bodyPr wrap="none" anchor="ctr"/>
            <a:lstStyle/>
            <a:p>
              <a:endParaRPr lang="en-US"/>
            </a:p>
          </p:txBody>
        </p:sp>
        <p:sp>
          <p:nvSpPr>
            <p:cNvPr id="81929" name="Text Box 9"/>
            <p:cNvSpPr txBox="1">
              <a:spLocks noChangeArrowheads="1"/>
            </p:cNvSpPr>
            <p:nvPr/>
          </p:nvSpPr>
          <p:spPr bwMode="auto">
            <a:xfrm>
              <a:off x="253" y="2926"/>
              <a:ext cx="1228" cy="577"/>
            </a:xfrm>
            <a:prstGeom prst="rect">
              <a:avLst/>
            </a:prstGeom>
            <a:noFill/>
            <a:ln w="9525">
              <a:noFill/>
              <a:miter lim="800000"/>
              <a:headEnd/>
              <a:tailEnd/>
            </a:ln>
            <a:effectLst/>
          </p:spPr>
          <p:txBody>
            <a:bodyPr wrap="none">
              <a:spAutoFit/>
            </a:bodyPr>
            <a:lstStyle/>
            <a:p>
              <a:pPr algn="ctr">
                <a:spcBef>
                  <a:spcPct val="50000"/>
                </a:spcBef>
              </a:pPr>
              <a:r>
                <a:rPr lang="en-US" sz="1800" b="1">
                  <a:latin typeface="Arial" charset="0"/>
                </a:rPr>
                <a:t>Will the local</a:t>
              </a:r>
              <a:br>
                <a:rPr lang="en-US" sz="1800" b="1">
                  <a:latin typeface="Arial" charset="0"/>
                </a:rPr>
              </a:br>
              <a:r>
                <a:rPr lang="en-US" sz="1800" b="1">
                  <a:latin typeface="Arial" charset="0"/>
                </a:rPr>
                <a:t>population warn</a:t>
              </a:r>
              <a:br>
                <a:rPr lang="en-US" sz="1800" b="1">
                  <a:latin typeface="Arial" charset="0"/>
                </a:rPr>
              </a:br>
              <a:r>
                <a:rPr lang="en-US" sz="1800" b="1">
                  <a:latin typeface="Arial" charset="0"/>
                </a:rPr>
                <a:t>Americans?</a:t>
              </a:r>
            </a:p>
          </p:txBody>
        </p:sp>
      </p:grpSp>
      <p:grpSp>
        <p:nvGrpSpPr>
          <p:cNvPr id="81938" name="Group 18"/>
          <p:cNvGrpSpPr>
            <a:grpSpLocks/>
          </p:cNvGrpSpPr>
          <p:nvPr/>
        </p:nvGrpSpPr>
        <p:grpSpPr bwMode="auto">
          <a:xfrm>
            <a:off x="6691313" y="1736725"/>
            <a:ext cx="2076450" cy="2076450"/>
            <a:chOff x="4215" y="1094"/>
            <a:chExt cx="1308" cy="1308"/>
          </a:xfrm>
        </p:grpSpPr>
        <p:sp>
          <p:nvSpPr>
            <p:cNvPr id="81934" name="Oval 14"/>
            <p:cNvSpPr>
              <a:spLocks noChangeArrowheads="1"/>
            </p:cNvSpPr>
            <p:nvPr/>
          </p:nvSpPr>
          <p:spPr bwMode="auto">
            <a:xfrm>
              <a:off x="4215" y="1094"/>
              <a:ext cx="1308" cy="1308"/>
            </a:xfrm>
            <a:prstGeom prst="ellipse">
              <a:avLst/>
            </a:prstGeom>
            <a:gradFill rotWithShape="0">
              <a:gsLst>
                <a:gs pos="0">
                  <a:srgbClr val="FFCC66"/>
                </a:gs>
                <a:gs pos="100000">
                  <a:srgbClr val="FFCC66">
                    <a:gamma/>
                    <a:tint val="0"/>
                    <a:invGamma/>
                  </a:srgbClr>
                </a:gs>
              </a:gsLst>
              <a:path path="shape">
                <a:fillToRect l="50000" t="50000" r="50000" b="50000"/>
              </a:path>
            </a:gradFill>
            <a:ln w="9525">
              <a:noFill/>
              <a:round/>
              <a:headEnd/>
              <a:tailEnd/>
            </a:ln>
            <a:effectLst/>
          </p:spPr>
          <p:txBody>
            <a:bodyPr wrap="none" anchor="ctr"/>
            <a:lstStyle/>
            <a:p>
              <a:endParaRPr lang="en-US"/>
            </a:p>
          </p:txBody>
        </p:sp>
        <p:sp>
          <p:nvSpPr>
            <p:cNvPr id="81930" name="Text Box 10"/>
            <p:cNvSpPr txBox="1">
              <a:spLocks noChangeArrowheads="1"/>
            </p:cNvSpPr>
            <p:nvPr/>
          </p:nvSpPr>
          <p:spPr bwMode="auto">
            <a:xfrm>
              <a:off x="4236" y="1459"/>
              <a:ext cx="1268" cy="577"/>
            </a:xfrm>
            <a:prstGeom prst="rect">
              <a:avLst/>
            </a:prstGeom>
            <a:noFill/>
            <a:ln w="9525">
              <a:noFill/>
              <a:miter lim="800000"/>
              <a:headEnd/>
              <a:tailEnd/>
            </a:ln>
            <a:effectLst/>
          </p:spPr>
          <p:txBody>
            <a:bodyPr wrap="none">
              <a:spAutoFit/>
            </a:bodyPr>
            <a:lstStyle/>
            <a:p>
              <a:pPr algn="ctr">
                <a:spcBef>
                  <a:spcPct val="50000"/>
                </a:spcBef>
              </a:pPr>
              <a:r>
                <a:rPr lang="en-US" sz="1800" b="1">
                  <a:latin typeface="Arial" charset="0"/>
                </a:rPr>
                <a:t>How do they</a:t>
              </a:r>
              <a:br>
                <a:rPr lang="en-US" sz="1800" b="1">
                  <a:latin typeface="Arial" charset="0"/>
                </a:rPr>
              </a:br>
              <a:r>
                <a:rPr lang="en-US" sz="1800" b="1">
                  <a:latin typeface="Arial" charset="0"/>
                </a:rPr>
                <a:t>operate–are they</a:t>
              </a:r>
              <a:br>
                <a:rPr lang="en-US" sz="1800" b="1">
                  <a:latin typeface="Arial" charset="0"/>
                </a:rPr>
              </a:br>
              <a:r>
                <a:rPr lang="en-US" sz="1800" b="1">
                  <a:latin typeface="Arial" charset="0"/>
                </a:rPr>
                <a:t>predictable?</a:t>
              </a:r>
            </a:p>
          </p:txBody>
        </p:sp>
      </p:grpSp>
      <p:grpSp>
        <p:nvGrpSpPr>
          <p:cNvPr id="81940" name="Group 20"/>
          <p:cNvGrpSpPr>
            <a:grpSpLocks/>
          </p:cNvGrpSpPr>
          <p:nvPr/>
        </p:nvGrpSpPr>
        <p:grpSpPr bwMode="auto">
          <a:xfrm>
            <a:off x="4708525" y="4065588"/>
            <a:ext cx="2076450" cy="2076450"/>
            <a:chOff x="2966" y="2561"/>
            <a:chExt cx="1308" cy="1308"/>
          </a:xfrm>
        </p:grpSpPr>
        <p:sp>
          <p:nvSpPr>
            <p:cNvPr id="81935" name="Oval 15"/>
            <p:cNvSpPr>
              <a:spLocks noChangeArrowheads="1"/>
            </p:cNvSpPr>
            <p:nvPr/>
          </p:nvSpPr>
          <p:spPr bwMode="auto">
            <a:xfrm>
              <a:off x="2966" y="2561"/>
              <a:ext cx="1308" cy="1308"/>
            </a:xfrm>
            <a:prstGeom prst="ellipse">
              <a:avLst/>
            </a:prstGeom>
            <a:gradFill rotWithShape="0">
              <a:gsLst>
                <a:gs pos="0">
                  <a:srgbClr val="FFCC66"/>
                </a:gs>
                <a:gs pos="100000">
                  <a:srgbClr val="FFCC66">
                    <a:gamma/>
                    <a:tint val="0"/>
                    <a:invGamma/>
                  </a:srgbClr>
                </a:gs>
              </a:gsLst>
              <a:path path="shape">
                <a:fillToRect l="50000" t="50000" r="50000" b="50000"/>
              </a:path>
            </a:gradFill>
            <a:ln w="9525">
              <a:noFill/>
              <a:round/>
              <a:headEnd/>
              <a:tailEnd/>
            </a:ln>
            <a:effectLst/>
          </p:spPr>
          <p:txBody>
            <a:bodyPr wrap="none" anchor="ctr"/>
            <a:lstStyle/>
            <a:p>
              <a:endParaRPr lang="en-US"/>
            </a:p>
          </p:txBody>
        </p:sp>
        <p:sp>
          <p:nvSpPr>
            <p:cNvPr id="81931" name="Text Box 11"/>
            <p:cNvSpPr txBox="1">
              <a:spLocks noChangeArrowheads="1"/>
            </p:cNvSpPr>
            <p:nvPr/>
          </p:nvSpPr>
          <p:spPr bwMode="auto">
            <a:xfrm>
              <a:off x="3014" y="2797"/>
              <a:ext cx="1212" cy="836"/>
            </a:xfrm>
            <a:prstGeom prst="rect">
              <a:avLst/>
            </a:prstGeom>
            <a:noFill/>
            <a:ln w="9525">
              <a:noFill/>
              <a:miter lim="800000"/>
              <a:headEnd/>
              <a:tailEnd/>
            </a:ln>
            <a:effectLst/>
          </p:spPr>
          <p:txBody>
            <a:bodyPr wrap="none">
              <a:spAutoFit/>
            </a:bodyPr>
            <a:lstStyle/>
            <a:p>
              <a:pPr algn="ctr">
                <a:lnSpc>
                  <a:spcPct val="95000"/>
                </a:lnSpc>
                <a:spcBef>
                  <a:spcPct val="35000"/>
                </a:spcBef>
              </a:pPr>
              <a:r>
                <a:rPr lang="en-US" sz="1800" b="1">
                  <a:latin typeface="Arial" charset="0"/>
                </a:rPr>
                <a:t>What tactics?</a:t>
              </a:r>
            </a:p>
            <a:p>
              <a:pPr algn="ctr">
                <a:lnSpc>
                  <a:spcPct val="95000"/>
                </a:lnSpc>
                <a:spcBef>
                  <a:spcPct val="35000"/>
                </a:spcBef>
              </a:pPr>
              <a:r>
                <a:rPr lang="en-US" sz="1800" b="1">
                  <a:latin typeface="Arial" charset="0"/>
                </a:rPr>
                <a:t>What weapons?</a:t>
              </a:r>
            </a:p>
            <a:p>
              <a:pPr algn="ctr">
                <a:lnSpc>
                  <a:spcPct val="95000"/>
                </a:lnSpc>
                <a:spcBef>
                  <a:spcPct val="35000"/>
                </a:spcBef>
              </a:pPr>
              <a:r>
                <a:rPr lang="en-US" sz="1800" b="1">
                  <a:latin typeface="Arial" charset="0"/>
                </a:rPr>
                <a:t>What type of</a:t>
              </a:r>
              <a:br>
                <a:rPr lang="en-US" sz="1800" b="1">
                  <a:latin typeface="Arial" charset="0"/>
                </a:rPr>
              </a:br>
              <a:r>
                <a:rPr lang="en-US" sz="1800" b="1">
                  <a:latin typeface="Arial" charset="0"/>
                </a:rPr>
                <a:t>attacks?</a:t>
              </a:r>
            </a:p>
          </p:txBody>
        </p:sp>
      </p:grpSp>
      <p:sp>
        <p:nvSpPr>
          <p:cNvPr id="81936" name="Text Box 16"/>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pic>
        <p:nvPicPr>
          <p:cNvPr id="81924" name="Picture 4" descr="pict_tb1_09"/>
          <p:cNvPicPr>
            <a:picLocks noChangeAspect="1" noChangeArrowheads="1"/>
          </p:cNvPicPr>
          <p:nvPr/>
        </p:nvPicPr>
        <p:blipFill>
          <a:blip r:embed="rId3"/>
          <a:srcRect/>
          <a:stretch>
            <a:fillRect/>
          </a:stretch>
        </p:blipFill>
        <p:spPr bwMode="auto">
          <a:xfrm>
            <a:off x="530225" y="1689100"/>
            <a:ext cx="1752600" cy="2171700"/>
          </a:xfrm>
          <a:prstGeom prst="rect">
            <a:avLst/>
          </a:prstGeom>
          <a:noFill/>
        </p:spPr>
      </p:pic>
      <p:pic>
        <p:nvPicPr>
          <p:cNvPr id="81926" name="Picture 6" descr="pict_tb1_11"/>
          <p:cNvPicPr>
            <a:picLocks noChangeAspect="1" noChangeArrowheads="1"/>
          </p:cNvPicPr>
          <p:nvPr/>
        </p:nvPicPr>
        <p:blipFill>
          <a:blip r:embed="rId4"/>
          <a:srcRect/>
          <a:stretch>
            <a:fillRect/>
          </a:stretch>
        </p:blipFill>
        <p:spPr bwMode="auto">
          <a:xfrm>
            <a:off x="4784725" y="1689100"/>
            <a:ext cx="1785938" cy="2171700"/>
          </a:xfrm>
          <a:prstGeom prst="rect">
            <a:avLst/>
          </a:prstGeom>
          <a:noFill/>
        </p:spPr>
      </p:pic>
      <p:pic>
        <p:nvPicPr>
          <p:cNvPr id="81927" name="Picture 7" descr="pict_tb1_12"/>
          <p:cNvPicPr>
            <a:picLocks noChangeAspect="1" noChangeArrowheads="1"/>
          </p:cNvPicPr>
          <p:nvPr/>
        </p:nvPicPr>
        <p:blipFill>
          <a:blip r:embed="rId5"/>
          <a:srcRect/>
          <a:stretch>
            <a:fillRect/>
          </a:stretch>
        </p:blipFill>
        <p:spPr bwMode="auto">
          <a:xfrm>
            <a:off x="6889750" y="4049713"/>
            <a:ext cx="1866900" cy="2108200"/>
          </a:xfrm>
          <a:prstGeom prst="rect">
            <a:avLst/>
          </a:prstGeom>
          <a:noFill/>
        </p:spPr>
      </p:pic>
      <p:pic>
        <p:nvPicPr>
          <p:cNvPr id="81925" name="Picture 5" descr="pict_tb1_10"/>
          <p:cNvPicPr>
            <a:picLocks noChangeAspect="1" noChangeArrowheads="1"/>
          </p:cNvPicPr>
          <p:nvPr/>
        </p:nvPicPr>
        <p:blipFill>
          <a:blip r:embed="rId6"/>
          <a:srcRect/>
          <a:stretch>
            <a:fillRect/>
          </a:stretch>
        </p:blipFill>
        <p:spPr bwMode="auto">
          <a:xfrm>
            <a:off x="2546350" y="4000500"/>
            <a:ext cx="1927225" cy="2206625"/>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81924"/>
                                        </p:tgtEl>
                                        <p:attrNameLst>
                                          <p:attrName>style.visibility</p:attrName>
                                        </p:attrNameLst>
                                      </p:cBhvr>
                                      <p:to>
                                        <p:strVal val="visible"/>
                                      </p:to>
                                    </p:set>
                                  </p:childTnLst>
                                </p:cTn>
                              </p:par>
                            </p:childTnLst>
                          </p:cTn>
                        </p:par>
                        <p:par>
                          <p:cTn id="7" fill="hold">
                            <p:stCondLst>
                              <p:cond delay="500"/>
                            </p:stCondLst>
                            <p:childTnLst>
                              <p:par>
                                <p:cTn id="8" presetID="23" presetClass="entr" presetSubtype="16" fill="hold" nodeType="afterEffect">
                                  <p:stCondLst>
                                    <p:cond delay="0"/>
                                  </p:stCondLst>
                                  <p:childTnLst>
                                    <p:set>
                                      <p:cBhvr>
                                        <p:cTn id="9" dur="1" fill="hold">
                                          <p:stCondLst>
                                            <p:cond delay="0"/>
                                          </p:stCondLst>
                                        </p:cTn>
                                        <p:tgtEl>
                                          <p:spTgt spid="81937"/>
                                        </p:tgtEl>
                                        <p:attrNameLst>
                                          <p:attrName>style.visibility</p:attrName>
                                        </p:attrNameLst>
                                      </p:cBhvr>
                                      <p:to>
                                        <p:strVal val="visible"/>
                                      </p:to>
                                    </p:set>
                                    <p:anim calcmode="lin" valueType="num">
                                      <p:cBhvr>
                                        <p:cTn id="10" dur="500" fill="hold"/>
                                        <p:tgtEl>
                                          <p:spTgt spid="81937"/>
                                        </p:tgtEl>
                                        <p:attrNameLst>
                                          <p:attrName>ppt_w</p:attrName>
                                        </p:attrNameLst>
                                      </p:cBhvr>
                                      <p:tavLst>
                                        <p:tav tm="0">
                                          <p:val>
                                            <p:fltVal val="0"/>
                                          </p:val>
                                        </p:tav>
                                        <p:tav tm="100000">
                                          <p:val>
                                            <p:strVal val="#ppt_w"/>
                                          </p:val>
                                        </p:tav>
                                      </p:tavLst>
                                    </p:anim>
                                    <p:anim calcmode="lin" valueType="num">
                                      <p:cBhvr>
                                        <p:cTn id="11" dur="500" fill="hold"/>
                                        <p:tgtEl>
                                          <p:spTgt spid="81937"/>
                                        </p:tgtEl>
                                        <p:attrNameLst>
                                          <p:attrName>ppt_h</p:attrName>
                                        </p:attrNameLst>
                                      </p:cBhvr>
                                      <p:tavLst>
                                        <p:tav tm="0">
                                          <p:val>
                                            <p:flt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499"/>
                                          </p:stCondLst>
                                        </p:cTn>
                                        <p:tgtEl>
                                          <p:spTgt spid="81926"/>
                                        </p:tgtEl>
                                        <p:attrNameLst>
                                          <p:attrName>style.visibility</p:attrName>
                                        </p:attrNameLst>
                                      </p:cBhvr>
                                      <p:to>
                                        <p:strVal val="visible"/>
                                      </p:to>
                                    </p:set>
                                  </p:childTnLst>
                                </p:cTn>
                              </p:par>
                            </p:childTnLst>
                          </p:cTn>
                        </p:par>
                        <p:par>
                          <p:cTn id="16" fill="hold">
                            <p:stCondLst>
                              <p:cond delay="500"/>
                            </p:stCondLst>
                            <p:childTnLst>
                              <p:par>
                                <p:cTn id="17" presetID="23" presetClass="entr" presetSubtype="16" fill="hold" nodeType="afterEffect">
                                  <p:stCondLst>
                                    <p:cond delay="0"/>
                                  </p:stCondLst>
                                  <p:childTnLst>
                                    <p:set>
                                      <p:cBhvr>
                                        <p:cTn id="18" dur="1" fill="hold">
                                          <p:stCondLst>
                                            <p:cond delay="0"/>
                                          </p:stCondLst>
                                        </p:cTn>
                                        <p:tgtEl>
                                          <p:spTgt spid="81938"/>
                                        </p:tgtEl>
                                        <p:attrNameLst>
                                          <p:attrName>style.visibility</p:attrName>
                                        </p:attrNameLst>
                                      </p:cBhvr>
                                      <p:to>
                                        <p:strVal val="visible"/>
                                      </p:to>
                                    </p:set>
                                    <p:anim calcmode="lin" valueType="num">
                                      <p:cBhvr>
                                        <p:cTn id="19" dur="500" fill="hold"/>
                                        <p:tgtEl>
                                          <p:spTgt spid="81938"/>
                                        </p:tgtEl>
                                        <p:attrNameLst>
                                          <p:attrName>ppt_w</p:attrName>
                                        </p:attrNameLst>
                                      </p:cBhvr>
                                      <p:tavLst>
                                        <p:tav tm="0">
                                          <p:val>
                                            <p:fltVal val="0"/>
                                          </p:val>
                                        </p:tav>
                                        <p:tav tm="100000">
                                          <p:val>
                                            <p:strVal val="#ppt_w"/>
                                          </p:val>
                                        </p:tav>
                                      </p:tavLst>
                                    </p:anim>
                                    <p:anim calcmode="lin" valueType="num">
                                      <p:cBhvr>
                                        <p:cTn id="20" dur="500" fill="hold"/>
                                        <p:tgtEl>
                                          <p:spTgt spid="81938"/>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499"/>
                                          </p:stCondLst>
                                        </p:cTn>
                                        <p:tgtEl>
                                          <p:spTgt spid="81925"/>
                                        </p:tgtEl>
                                        <p:attrNameLst>
                                          <p:attrName>style.visibility</p:attrName>
                                        </p:attrNameLst>
                                      </p:cBhvr>
                                      <p:to>
                                        <p:strVal val="visible"/>
                                      </p:to>
                                    </p:set>
                                  </p:childTnLst>
                                </p:cTn>
                              </p:par>
                            </p:childTnLst>
                          </p:cTn>
                        </p:par>
                        <p:par>
                          <p:cTn id="25" fill="hold">
                            <p:stCondLst>
                              <p:cond delay="500"/>
                            </p:stCondLst>
                            <p:childTnLst>
                              <p:par>
                                <p:cTn id="26" presetID="23" presetClass="entr" presetSubtype="16" fill="hold" nodeType="afterEffect">
                                  <p:stCondLst>
                                    <p:cond delay="0"/>
                                  </p:stCondLst>
                                  <p:childTnLst>
                                    <p:set>
                                      <p:cBhvr>
                                        <p:cTn id="27" dur="1" fill="hold">
                                          <p:stCondLst>
                                            <p:cond delay="0"/>
                                          </p:stCondLst>
                                        </p:cTn>
                                        <p:tgtEl>
                                          <p:spTgt spid="81939"/>
                                        </p:tgtEl>
                                        <p:attrNameLst>
                                          <p:attrName>style.visibility</p:attrName>
                                        </p:attrNameLst>
                                      </p:cBhvr>
                                      <p:to>
                                        <p:strVal val="visible"/>
                                      </p:to>
                                    </p:set>
                                    <p:anim calcmode="lin" valueType="num">
                                      <p:cBhvr>
                                        <p:cTn id="28" dur="500" fill="hold"/>
                                        <p:tgtEl>
                                          <p:spTgt spid="81939"/>
                                        </p:tgtEl>
                                        <p:attrNameLst>
                                          <p:attrName>ppt_w</p:attrName>
                                        </p:attrNameLst>
                                      </p:cBhvr>
                                      <p:tavLst>
                                        <p:tav tm="0">
                                          <p:val>
                                            <p:fltVal val="0"/>
                                          </p:val>
                                        </p:tav>
                                        <p:tav tm="100000">
                                          <p:val>
                                            <p:strVal val="#ppt_w"/>
                                          </p:val>
                                        </p:tav>
                                      </p:tavLst>
                                    </p:anim>
                                    <p:anim calcmode="lin" valueType="num">
                                      <p:cBhvr>
                                        <p:cTn id="29" dur="500" fill="hold"/>
                                        <p:tgtEl>
                                          <p:spTgt spid="81939"/>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499"/>
                                          </p:stCondLst>
                                        </p:cTn>
                                        <p:tgtEl>
                                          <p:spTgt spid="81927"/>
                                        </p:tgtEl>
                                        <p:attrNameLst>
                                          <p:attrName>style.visibility</p:attrName>
                                        </p:attrNameLst>
                                      </p:cBhvr>
                                      <p:to>
                                        <p:strVal val="visible"/>
                                      </p:to>
                                    </p:set>
                                  </p:childTnLst>
                                </p:cTn>
                              </p:par>
                            </p:childTnLst>
                          </p:cTn>
                        </p:par>
                        <p:par>
                          <p:cTn id="34" fill="hold">
                            <p:stCondLst>
                              <p:cond delay="500"/>
                            </p:stCondLst>
                            <p:childTnLst>
                              <p:par>
                                <p:cTn id="35" presetID="23" presetClass="entr" presetSubtype="16" fill="hold" nodeType="afterEffect">
                                  <p:stCondLst>
                                    <p:cond delay="0"/>
                                  </p:stCondLst>
                                  <p:childTnLst>
                                    <p:set>
                                      <p:cBhvr>
                                        <p:cTn id="36" dur="1" fill="hold">
                                          <p:stCondLst>
                                            <p:cond delay="0"/>
                                          </p:stCondLst>
                                        </p:cTn>
                                        <p:tgtEl>
                                          <p:spTgt spid="81940"/>
                                        </p:tgtEl>
                                        <p:attrNameLst>
                                          <p:attrName>style.visibility</p:attrName>
                                        </p:attrNameLst>
                                      </p:cBhvr>
                                      <p:to>
                                        <p:strVal val="visible"/>
                                      </p:to>
                                    </p:set>
                                    <p:anim calcmode="lin" valueType="num">
                                      <p:cBhvr>
                                        <p:cTn id="37" dur="500" fill="hold"/>
                                        <p:tgtEl>
                                          <p:spTgt spid="81940"/>
                                        </p:tgtEl>
                                        <p:attrNameLst>
                                          <p:attrName>ppt_w</p:attrName>
                                        </p:attrNameLst>
                                      </p:cBhvr>
                                      <p:tavLst>
                                        <p:tav tm="0">
                                          <p:val>
                                            <p:fltVal val="0"/>
                                          </p:val>
                                        </p:tav>
                                        <p:tav tm="100000">
                                          <p:val>
                                            <p:strVal val="#ppt_w"/>
                                          </p:val>
                                        </p:tav>
                                      </p:tavLst>
                                    </p:anim>
                                    <p:anim calcmode="lin" valueType="num">
                                      <p:cBhvr>
                                        <p:cTn id="38" dur="500" fill="hold"/>
                                        <p:tgtEl>
                                          <p:spTgt spid="819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8" name="Rectangle 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325634" name="Rectangle 2"/>
          <p:cNvSpPr>
            <a:spLocks noGrp="1" noChangeArrowheads="1"/>
          </p:cNvSpPr>
          <p:nvPr>
            <p:ph type="title"/>
          </p:nvPr>
        </p:nvSpPr>
        <p:spPr/>
        <p:txBody>
          <a:bodyPr/>
          <a:lstStyle/>
          <a:p>
            <a:r>
              <a:rPr lang="en-US"/>
              <a:t>Returning Home</a:t>
            </a:r>
          </a:p>
        </p:txBody>
      </p:sp>
      <p:sp>
        <p:nvSpPr>
          <p:cNvPr id="325636" name="Text Box 4"/>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pic>
        <p:nvPicPr>
          <p:cNvPr id="325637" name="Picture 5" descr="home neighborhood"/>
          <p:cNvPicPr>
            <a:picLocks noChangeAspect="1" noChangeArrowheads="1"/>
          </p:cNvPicPr>
          <p:nvPr/>
        </p:nvPicPr>
        <p:blipFill>
          <a:blip r:embed="rId3"/>
          <a:srcRect/>
          <a:stretch>
            <a:fillRect/>
          </a:stretch>
        </p:blipFill>
        <p:spPr bwMode="auto">
          <a:xfrm>
            <a:off x="457200" y="1771650"/>
            <a:ext cx="8229600" cy="4343400"/>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6" name="Rectangle 6"/>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327682" name="Rectangle 2"/>
          <p:cNvSpPr>
            <a:spLocks noGrp="1" noChangeArrowheads="1"/>
          </p:cNvSpPr>
          <p:nvPr>
            <p:ph type="title"/>
          </p:nvPr>
        </p:nvSpPr>
        <p:spPr/>
        <p:txBody>
          <a:bodyPr/>
          <a:lstStyle/>
          <a:p>
            <a:r>
              <a:rPr lang="en-US"/>
              <a:t>Returning Home</a:t>
            </a:r>
          </a:p>
        </p:txBody>
      </p:sp>
      <p:sp>
        <p:nvSpPr>
          <p:cNvPr id="327683" name="Rectangle 3"/>
          <p:cNvSpPr>
            <a:spLocks noGrp="1" noChangeArrowheads="1"/>
          </p:cNvSpPr>
          <p:nvPr>
            <p:ph type="body" idx="1"/>
          </p:nvPr>
        </p:nvSpPr>
        <p:spPr>
          <a:xfrm>
            <a:off x="1254125" y="1724025"/>
            <a:ext cx="6734175" cy="4495800"/>
          </a:xfrm>
        </p:spPr>
        <p:txBody>
          <a:bodyPr/>
          <a:lstStyle/>
          <a:p>
            <a:pPr>
              <a:buClr>
                <a:schemeClr val="tx1"/>
              </a:buClr>
            </a:pPr>
            <a:r>
              <a:rPr lang="en-US"/>
              <a:t>Suggesting base security measures</a:t>
            </a:r>
          </a:p>
          <a:p>
            <a:pPr>
              <a:buClr>
                <a:schemeClr val="tx1"/>
              </a:buClr>
            </a:pPr>
            <a:r>
              <a:rPr lang="en-US"/>
              <a:t>Choosing housing</a:t>
            </a:r>
          </a:p>
          <a:p>
            <a:pPr>
              <a:buClr>
                <a:schemeClr val="tx1"/>
              </a:buClr>
            </a:pPr>
            <a:r>
              <a:rPr lang="en-US"/>
              <a:t>Inspecting your home</a:t>
            </a:r>
          </a:p>
          <a:p>
            <a:pPr>
              <a:buClr>
                <a:schemeClr val="tx1"/>
              </a:buClr>
            </a:pPr>
            <a:r>
              <a:rPr lang="en-US"/>
              <a:t>Planning for home security</a:t>
            </a:r>
          </a:p>
        </p:txBody>
      </p:sp>
      <p:sp>
        <p:nvSpPr>
          <p:cNvPr id="327685" name="Text Box 5"/>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290" name="Rectangle 2"/>
          <p:cNvSpPr>
            <a:spLocks noGrp="1" noChangeArrowheads="1"/>
          </p:cNvSpPr>
          <p:nvPr>
            <p:ph type="title"/>
          </p:nvPr>
        </p:nvSpPr>
        <p:spPr/>
        <p:txBody>
          <a:bodyPr/>
          <a:lstStyle/>
          <a:p>
            <a:r>
              <a:rPr lang="en-US"/>
              <a:t>Suggesting Base Security Measures</a:t>
            </a:r>
          </a:p>
        </p:txBody>
      </p:sp>
      <p:sp>
        <p:nvSpPr>
          <p:cNvPr id="524291" name="Rectangle 3"/>
          <p:cNvSpPr>
            <a:spLocks noGrp="1" noChangeArrowheads="1"/>
          </p:cNvSpPr>
          <p:nvPr>
            <p:ph type="body" sz="half" idx="1"/>
          </p:nvPr>
        </p:nvSpPr>
        <p:spPr>
          <a:xfrm>
            <a:off x="4884738" y="1741488"/>
            <a:ext cx="4183062" cy="4305300"/>
          </a:xfrm>
        </p:spPr>
        <p:txBody>
          <a:bodyPr/>
          <a:lstStyle/>
          <a:p>
            <a:pPr marL="457200" indent="-457200">
              <a:buClr>
                <a:schemeClr val="tx1"/>
              </a:buClr>
              <a:buFontTx/>
              <a:buNone/>
            </a:pPr>
            <a:r>
              <a:rPr lang="en-US" sz="2400">
                <a:cs typeface="Arial" charset="0"/>
              </a:rPr>
              <a:t>What should you suggest?</a:t>
            </a:r>
          </a:p>
          <a:p>
            <a:pPr marL="457200" indent="-457200">
              <a:buClr>
                <a:schemeClr val="tx1"/>
              </a:buClr>
              <a:buFontTx/>
              <a:buAutoNum type="arabicParenR"/>
            </a:pPr>
            <a:r>
              <a:rPr lang="en-US" sz="2000">
                <a:cs typeface="Arial" charset="0"/>
              </a:rPr>
              <a:t>Alter the measures that are employed at the base</a:t>
            </a:r>
            <a:r>
              <a:rPr lang="en-US" sz="2000">
                <a:latin typeface="Times New Roman"/>
                <a:cs typeface="Arial" charset="0"/>
              </a:rPr>
              <a:t>’</a:t>
            </a:r>
            <a:r>
              <a:rPr lang="en-US" sz="2000">
                <a:cs typeface="Arial" charset="0"/>
              </a:rPr>
              <a:t>s current FPCON</a:t>
            </a:r>
            <a:endParaRPr lang="en-US" sz="2000"/>
          </a:p>
          <a:p>
            <a:pPr marL="457200" indent="-457200">
              <a:buClr>
                <a:schemeClr val="tx1"/>
              </a:buClr>
              <a:buFontTx/>
              <a:buAutoNum type="arabicParenR"/>
            </a:pPr>
            <a:r>
              <a:rPr lang="en-US" sz="2000">
                <a:cs typeface="Arial" charset="0"/>
              </a:rPr>
              <a:t>Raise the local FPCON </a:t>
            </a:r>
            <a:br>
              <a:rPr lang="en-US" sz="2000">
                <a:cs typeface="Arial" charset="0"/>
              </a:rPr>
            </a:br>
            <a:r>
              <a:rPr lang="en-US" sz="2000">
                <a:cs typeface="Arial" charset="0"/>
              </a:rPr>
              <a:t>to a higher level</a:t>
            </a:r>
            <a:endParaRPr lang="en-US" sz="2000"/>
          </a:p>
          <a:p>
            <a:pPr marL="457200" indent="-457200">
              <a:buClr>
                <a:schemeClr val="tx1"/>
              </a:buClr>
              <a:buFontTx/>
              <a:buAutoNum type="arabicParenR"/>
            </a:pPr>
            <a:r>
              <a:rPr lang="en-US" sz="2000">
                <a:cs typeface="Arial" charset="0"/>
              </a:rPr>
              <a:t>Use some higher-level FPCON measures randomly at your current FPCON</a:t>
            </a:r>
          </a:p>
        </p:txBody>
      </p:sp>
      <p:pic>
        <p:nvPicPr>
          <p:cNvPr id="524292" name="Picture 4" descr="Commander_briefing_new"/>
          <p:cNvPicPr>
            <a:picLocks noChangeArrowheads="1"/>
          </p:cNvPicPr>
          <p:nvPr/>
        </p:nvPicPr>
        <p:blipFill>
          <a:blip r:embed="rId3"/>
          <a:srcRect/>
          <a:stretch>
            <a:fillRect/>
          </a:stretch>
        </p:blipFill>
        <p:spPr bwMode="auto">
          <a:xfrm>
            <a:off x="1362075" y="1741488"/>
            <a:ext cx="3198813" cy="2057400"/>
          </a:xfrm>
          <a:prstGeom prst="rect">
            <a:avLst/>
          </a:prstGeom>
          <a:noFill/>
          <a:ln w="9525">
            <a:noFill/>
            <a:miter lim="800000"/>
            <a:headEnd/>
            <a:tailEnd/>
          </a:ln>
        </p:spPr>
      </p:pic>
      <p:sp>
        <p:nvSpPr>
          <p:cNvPr id="524293" name="Rectangle 5"/>
          <p:cNvSpPr>
            <a:spLocks noChangeArrowheads="1"/>
          </p:cNvSpPr>
          <p:nvPr/>
        </p:nvSpPr>
        <p:spPr bwMode="auto">
          <a:xfrm>
            <a:off x="1268413" y="3898900"/>
            <a:ext cx="3421062" cy="2282825"/>
          </a:xfrm>
          <a:prstGeom prst="rect">
            <a:avLst/>
          </a:prstGeom>
          <a:noFill/>
          <a:ln w="9525">
            <a:noFill/>
            <a:miter lim="800000"/>
            <a:headEnd/>
            <a:tailEnd/>
          </a:ln>
          <a:effectLst/>
        </p:spPr>
        <p:txBody>
          <a:bodyPr wrap="none">
            <a:spAutoFit/>
          </a:bodyPr>
          <a:lstStyle/>
          <a:p>
            <a:pPr algn="ctr">
              <a:spcBef>
                <a:spcPct val="50000"/>
              </a:spcBef>
            </a:pPr>
            <a:r>
              <a:rPr lang="en-US" b="1" i="1">
                <a:latin typeface="Arial" charset="0"/>
              </a:rPr>
              <a:t>Once you are home,</a:t>
            </a:r>
            <a:br>
              <a:rPr lang="en-US" b="1" i="1">
                <a:latin typeface="Arial" charset="0"/>
              </a:rPr>
            </a:br>
            <a:r>
              <a:rPr lang="en-US" b="1" i="1">
                <a:latin typeface="Arial" charset="0"/>
              </a:rPr>
              <a:t>your commander asks</a:t>
            </a:r>
            <a:br>
              <a:rPr lang="en-US" b="1" i="1">
                <a:latin typeface="Arial" charset="0"/>
              </a:rPr>
            </a:br>
            <a:r>
              <a:rPr lang="en-US" b="1" i="1">
                <a:latin typeface="Arial" charset="0"/>
              </a:rPr>
              <a:t>you what measures</a:t>
            </a:r>
            <a:br>
              <a:rPr lang="en-US" b="1" i="1">
                <a:latin typeface="Arial" charset="0"/>
              </a:rPr>
            </a:br>
            <a:r>
              <a:rPr lang="en-US" b="1" i="1">
                <a:latin typeface="Arial" charset="0"/>
              </a:rPr>
              <a:t>could be used to</a:t>
            </a:r>
            <a:br>
              <a:rPr lang="en-US" b="1" i="1">
                <a:latin typeface="Arial" charset="0"/>
              </a:rPr>
            </a:br>
            <a:r>
              <a:rPr lang="en-US" b="1" i="1">
                <a:latin typeface="Arial" charset="0"/>
              </a:rPr>
              <a:t>improve security on</a:t>
            </a:r>
            <a:br>
              <a:rPr lang="en-US" b="1" i="1">
                <a:latin typeface="Arial" charset="0"/>
              </a:rPr>
            </a:br>
            <a:r>
              <a:rPr lang="en-US" b="1" i="1">
                <a:latin typeface="Arial" charset="0"/>
              </a:rPr>
              <a:t>your home base</a:t>
            </a:r>
          </a:p>
        </p:txBody>
      </p:sp>
      <p:sp>
        <p:nvSpPr>
          <p:cNvPr id="524294" name="Rectangle 6"/>
          <p:cNvSpPr>
            <a:spLocks noChangeArrowheads="1"/>
          </p:cNvSpPr>
          <p:nvPr/>
        </p:nvSpPr>
        <p:spPr bwMode="auto">
          <a:xfrm>
            <a:off x="4884738" y="3856038"/>
            <a:ext cx="4183062" cy="1014412"/>
          </a:xfrm>
          <a:prstGeom prst="rect">
            <a:avLst/>
          </a:prstGeom>
          <a:noFill/>
          <a:ln w="38100">
            <a:solidFill>
              <a:srgbClr val="990099"/>
            </a:solidFill>
            <a:miter lim="800000"/>
            <a:headEnd/>
            <a:tailEnd/>
          </a:ln>
          <a:effectLst/>
        </p:spPr>
        <p:txBody>
          <a:bodyPr wrap="none" anchor="ctr"/>
          <a:lstStyle/>
          <a:p>
            <a:endParaRPr lang="en-US"/>
          </a:p>
        </p:txBody>
      </p:sp>
      <p:sp>
        <p:nvSpPr>
          <p:cNvPr id="524295" name="Text Box 7"/>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524296" name="Group 8"/>
          <p:cNvGrpSpPr>
            <a:grpSpLocks noChangeAspect="1"/>
          </p:cNvGrpSpPr>
          <p:nvPr/>
        </p:nvGrpSpPr>
        <p:grpSpPr bwMode="auto">
          <a:xfrm>
            <a:off x="293688" y="4686300"/>
            <a:ext cx="877887" cy="754063"/>
            <a:chOff x="2376" y="3024"/>
            <a:chExt cx="1008" cy="864"/>
          </a:xfrm>
        </p:grpSpPr>
        <p:sp>
          <p:nvSpPr>
            <p:cNvPr id="524297" name="Freeform 9"/>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24298" name="Freeform 10"/>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24299" name="Rectangle 11"/>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524300" name="Freeform 12"/>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524301" name="Freeform 13"/>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524302" name="Freeform 14"/>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24303" name="Freeform 15"/>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524304" name="Freeform 16"/>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24305" name="Freeform 17"/>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524306" name="Freeform 18"/>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grpSp>
        <p:nvGrpSpPr>
          <p:cNvPr id="524307" name="Group 19"/>
          <p:cNvGrpSpPr>
            <a:grpSpLocks noChangeAspect="1"/>
          </p:cNvGrpSpPr>
          <p:nvPr/>
        </p:nvGrpSpPr>
        <p:grpSpPr bwMode="auto">
          <a:xfrm>
            <a:off x="293688" y="2424113"/>
            <a:ext cx="877887" cy="754062"/>
            <a:chOff x="1146" y="1009"/>
            <a:chExt cx="1008" cy="864"/>
          </a:xfrm>
        </p:grpSpPr>
        <p:sp>
          <p:nvSpPr>
            <p:cNvPr id="524308" name="Freeform 20"/>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24309" name="Freeform 21"/>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24310" name="Rectangle 22"/>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24311" name="Freeform 23"/>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24312" name="Freeform 24"/>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24313" name="Freeform 25"/>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24314" name="Freeform 26"/>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24315" name="Freeform 27"/>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4294"/>
                                        </p:tgtEl>
                                        <p:attrNameLst>
                                          <p:attrName>style.visibility</p:attrName>
                                        </p:attrNameLst>
                                      </p:cBhvr>
                                      <p:to>
                                        <p:strVal val="visible"/>
                                      </p:to>
                                    </p:set>
                                    <p:animEffect transition="in" filter="wipe(left)">
                                      <p:cBhvr>
                                        <p:cTn id="7" dur="500"/>
                                        <p:tgtEl>
                                          <p:spTgt spid="524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ChangeArrowheads="1"/>
          </p:cNvSpPr>
          <p:nvPr>
            <p:ph type="title"/>
          </p:nvPr>
        </p:nvSpPr>
        <p:spPr/>
        <p:txBody>
          <a:bodyPr/>
          <a:lstStyle/>
          <a:p>
            <a:r>
              <a:rPr lang="en-US"/>
              <a:t>Choosing Housing</a:t>
            </a:r>
          </a:p>
        </p:txBody>
      </p:sp>
      <p:sp>
        <p:nvSpPr>
          <p:cNvPr id="331779" name="Rectangle 3"/>
          <p:cNvSpPr>
            <a:spLocks noGrp="1" noChangeArrowheads="1"/>
          </p:cNvSpPr>
          <p:nvPr>
            <p:ph type="body" sz="half" idx="2"/>
          </p:nvPr>
        </p:nvSpPr>
        <p:spPr>
          <a:xfrm>
            <a:off x="4884738" y="1741488"/>
            <a:ext cx="4183062" cy="3895725"/>
          </a:xfrm>
        </p:spPr>
        <p:txBody>
          <a:bodyPr/>
          <a:lstStyle/>
          <a:p>
            <a:pPr marL="342900" indent="-342900">
              <a:lnSpc>
                <a:spcPct val="90000"/>
              </a:lnSpc>
              <a:buFontTx/>
              <a:buNone/>
            </a:pPr>
            <a:r>
              <a:rPr lang="en-US" sz="2400"/>
              <a:t>What should you choose?</a:t>
            </a:r>
          </a:p>
          <a:p>
            <a:pPr marL="342900" indent="-342900">
              <a:lnSpc>
                <a:spcPct val="90000"/>
              </a:lnSpc>
              <a:buClr>
                <a:schemeClr val="tx1"/>
              </a:buClr>
              <a:buFontTx/>
              <a:buAutoNum type="arabicParenR"/>
            </a:pPr>
            <a:r>
              <a:rPr lang="en-US" sz="2000">
                <a:cs typeface="Arial" charset="0"/>
              </a:rPr>
              <a:t>An apartment building full of Americans, with a street-level entrance</a:t>
            </a:r>
            <a:endParaRPr lang="en-US" sz="2000"/>
          </a:p>
          <a:p>
            <a:pPr marL="342900" indent="-342900">
              <a:lnSpc>
                <a:spcPct val="90000"/>
              </a:lnSpc>
              <a:buClr>
                <a:schemeClr val="tx1"/>
              </a:buClr>
              <a:buFontTx/>
              <a:buAutoNum type="arabicParenR"/>
            </a:pPr>
            <a:r>
              <a:rPr lang="en-US" sz="2000">
                <a:cs typeface="Arial" charset="0"/>
              </a:rPr>
              <a:t>A single-family home off the beaten path where no one would expect a foreigner to live</a:t>
            </a:r>
            <a:endParaRPr lang="en-US" sz="2000"/>
          </a:p>
          <a:p>
            <a:pPr marL="342900" indent="-342900">
              <a:lnSpc>
                <a:spcPct val="90000"/>
              </a:lnSpc>
              <a:buClr>
                <a:schemeClr val="tx1"/>
              </a:buClr>
              <a:buFontTx/>
              <a:buAutoNum type="arabicParenR"/>
            </a:pPr>
            <a:r>
              <a:rPr lang="en-US" sz="2000">
                <a:cs typeface="Arial" charset="0"/>
              </a:rPr>
              <a:t>A townhouse in a building with one American family and three German families, 1 mile from a police station and near a 24-hour grocery</a:t>
            </a:r>
          </a:p>
        </p:txBody>
      </p:sp>
      <p:sp>
        <p:nvSpPr>
          <p:cNvPr id="331780" name="Text Box 4"/>
          <p:cNvSpPr txBox="1">
            <a:spLocks noChangeArrowheads="1"/>
          </p:cNvSpPr>
          <p:nvPr/>
        </p:nvSpPr>
        <p:spPr bwMode="auto">
          <a:xfrm>
            <a:off x="1493838" y="3978275"/>
            <a:ext cx="3060700" cy="1917700"/>
          </a:xfrm>
          <a:prstGeom prst="rect">
            <a:avLst/>
          </a:prstGeom>
          <a:noFill/>
          <a:ln w="9525">
            <a:noFill/>
            <a:miter lim="800000"/>
            <a:headEnd/>
            <a:tailEnd/>
          </a:ln>
          <a:effectLst/>
        </p:spPr>
        <p:txBody>
          <a:bodyPr wrap="none">
            <a:spAutoFit/>
          </a:bodyPr>
          <a:lstStyle/>
          <a:p>
            <a:pPr algn="ctr"/>
            <a:r>
              <a:rPr lang="en-US" b="1" i="1">
                <a:latin typeface="Arial" charset="0"/>
              </a:rPr>
              <a:t>Your new orders</a:t>
            </a:r>
            <a:br>
              <a:rPr lang="en-US" b="1" i="1">
                <a:latin typeface="Arial" charset="0"/>
              </a:rPr>
            </a:br>
            <a:r>
              <a:rPr lang="en-US" b="1" i="1">
                <a:latin typeface="Arial" charset="0"/>
              </a:rPr>
              <a:t>are for Germany.</a:t>
            </a:r>
            <a:br>
              <a:rPr lang="en-US" b="1" i="1">
                <a:latin typeface="Arial" charset="0"/>
              </a:rPr>
            </a:br>
            <a:r>
              <a:rPr lang="en-US" b="1" i="1">
                <a:latin typeface="Arial" charset="0"/>
              </a:rPr>
              <a:t>You have to choose</a:t>
            </a:r>
            <a:br>
              <a:rPr lang="en-US" b="1" i="1">
                <a:latin typeface="Arial" charset="0"/>
              </a:rPr>
            </a:br>
            <a:r>
              <a:rPr lang="en-US" b="1" i="1">
                <a:latin typeface="Arial" charset="0"/>
              </a:rPr>
              <a:t>housing on the</a:t>
            </a:r>
            <a:br>
              <a:rPr lang="en-US" b="1" i="1">
                <a:latin typeface="Arial" charset="0"/>
              </a:rPr>
            </a:br>
            <a:r>
              <a:rPr lang="en-US" b="1" i="1">
                <a:latin typeface="Arial" charset="0"/>
              </a:rPr>
              <a:t>economy.</a:t>
            </a:r>
          </a:p>
        </p:txBody>
      </p:sp>
      <p:pic>
        <p:nvPicPr>
          <p:cNvPr id="331789" name="Picture 13" descr="Rowhouse"/>
          <p:cNvPicPr>
            <a:picLocks noChangeAspect="1" noChangeArrowheads="1"/>
          </p:cNvPicPr>
          <p:nvPr>
            <p:ph type="clipArt" sz="half" idx="1"/>
          </p:nvPr>
        </p:nvPicPr>
        <p:blipFill>
          <a:blip r:embed="rId3"/>
          <a:srcRect/>
          <a:stretch>
            <a:fillRect/>
          </a:stretch>
        </p:blipFill>
        <p:spPr>
          <a:xfrm>
            <a:off x="1425575" y="1741488"/>
            <a:ext cx="3198813" cy="2146300"/>
          </a:xfrm>
          <a:noFill/>
          <a:ln/>
        </p:spPr>
      </p:pic>
      <p:sp>
        <p:nvSpPr>
          <p:cNvPr id="331798" name="Rectangle 22"/>
          <p:cNvSpPr>
            <a:spLocks noChangeArrowheads="1"/>
          </p:cNvSpPr>
          <p:nvPr/>
        </p:nvSpPr>
        <p:spPr bwMode="auto">
          <a:xfrm>
            <a:off x="4884738" y="4298950"/>
            <a:ext cx="4156075" cy="1501775"/>
          </a:xfrm>
          <a:prstGeom prst="rect">
            <a:avLst/>
          </a:prstGeom>
          <a:noFill/>
          <a:ln w="38100">
            <a:solidFill>
              <a:srgbClr val="990099"/>
            </a:solidFill>
            <a:miter lim="800000"/>
            <a:headEnd/>
            <a:tailEnd/>
          </a:ln>
          <a:effectLst/>
        </p:spPr>
        <p:txBody>
          <a:bodyPr wrap="none" anchor="ctr"/>
          <a:lstStyle/>
          <a:p>
            <a:endParaRPr lang="en-US"/>
          </a:p>
        </p:txBody>
      </p:sp>
      <p:sp>
        <p:nvSpPr>
          <p:cNvPr id="331799" name="Text Box 23"/>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331869" name="Group 93"/>
          <p:cNvGrpSpPr>
            <a:grpSpLocks noChangeAspect="1"/>
          </p:cNvGrpSpPr>
          <p:nvPr/>
        </p:nvGrpSpPr>
        <p:grpSpPr bwMode="auto">
          <a:xfrm>
            <a:off x="293688" y="4686300"/>
            <a:ext cx="877887" cy="754063"/>
            <a:chOff x="2376" y="3024"/>
            <a:chExt cx="1008" cy="864"/>
          </a:xfrm>
        </p:grpSpPr>
        <p:sp>
          <p:nvSpPr>
            <p:cNvPr id="331870" name="Freeform 94"/>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331871" name="Freeform 95"/>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331872" name="Rectangle 96"/>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331873" name="Freeform 97"/>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331874" name="Freeform 98"/>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331875" name="Freeform 99"/>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331876" name="Freeform 100"/>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331877" name="Freeform 101"/>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331878" name="Freeform 102"/>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331879" name="Freeform 103"/>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grpSp>
        <p:nvGrpSpPr>
          <p:cNvPr id="331880" name="Group 104"/>
          <p:cNvGrpSpPr>
            <a:grpSpLocks noChangeAspect="1"/>
          </p:cNvGrpSpPr>
          <p:nvPr/>
        </p:nvGrpSpPr>
        <p:grpSpPr bwMode="auto">
          <a:xfrm>
            <a:off x="293688" y="3932238"/>
            <a:ext cx="877887" cy="754062"/>
            <a:chOff x="186" y="2131"/>
            <a:chExt cx="1008" cy="863"/>
          </a:xfrm>
        </p:grpSpPr>
        <p:sp>
          <p:nvSpPr>
            <p:cNvPr id="331881" name="Freeform 105"/>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331882" name="Freeform 106"/>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331883" name="Rectangle 107"/>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331884" name="Freeform 108"/>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331885" name="Freeform 109"/>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331886" name="Freeform 110"/>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331887" name="Freeform 111"/>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331888" name="Freeform 112"/>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331889" name="Freeform 113"/>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331890" name="Freeform 114"/>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331901" name="Group 125"/>
          <p:cNvGrpSpPr>
            <a:grpSpLocks noChangeAspect="1"/>
          </p:cNvGrpSpPr>
          <p:nvPr/>
        </p:nvGrpSpPr>
        <p:grpSpPr bwMode="auto">
          <a:xfrm>
            <a:off x="293688" y="2424113"/>
            <a:ext cx="877887" cy="754062"/>
            <a:chOff x="1146" y="1009"/>
            <a:chExt cx="1008" cy="864"/>
          </a:xfrm>
        </p:grpSpPr>
        <p:sp>
          <p:nvSpPr>
            <p:cNvPr id="331902" name="Freeform 126"/>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331903" name="Freeform 127"/>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331904" name="Rectangle 128"/>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331905" name="Freeform 129"/>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331906" name="Freeform 130"/>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331907" name="Freeform 131"/>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331908" name="Freeform 132"/>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331909" name="Freeform 133"/>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nvGrpSpPr>
          <p:cNvPr id="331910" name="Group 134"/>
          <p:cNvGrpSpPr>
            <a:grpSpLocks noChangeAspect="1"/>
          </p:cNvGrpSpPr>
          <p:nvPr/>
        </p:nvGrpSpPr>
        <p:grpSpPr bwMode="auto">
          <a:xfrm>
            <a:off x="293688" y="1670050"/>
            <a:ext cx="877887" cy="754063"/>
            <a:chOff x="432" y="1272"/>
            <a:chExt cx="1008" cy="864"/>
          </a:xfrm>
        </p:grpSpPr>
        <p:sp>
          <p:nvSpPr>
            <p:cNvPr id="331911" name="Freeform 135"/>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331912" name="Freeform 136"/>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331913" name="Rectangle 137"/>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331914" name="Freeform 138"/>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331915" name="Freeform 139"/>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331916" name="Freeform 140"/>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331917" name="Freeform 141"/>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331918" name="Freeform 142"/>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1798"/>
                                        </p:tgtEl>
                                        <p:attrNameLst>
                                          <p:attrName>style.visibility</p:attrName>
                                        </p:attrNameLst>
                                      </p:cBhvr>
                                      <p:to>
                                        <p:strVal val="visible"/>
                                      </p:to>
                                    </p:set>
                                    <p:animEffect transition="in" filter="wipe(left)">
                                      <p:cBhvr>
                                        <p:cTn id="7" dur="500"/>
                                        <p:tgtEl>
                                          <p:spTgt spid="331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798"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ChangeArrowheads="1"/>
          </p:cNvSpPr>
          <p:nvPr>
            <p:ph type="title"/>
          </p:nvPr>
        </p:nvSpPr>
        <p:spPr/>
        <p:txBody>
          <a:bodyPr/>
          <a:lstStyle/>
          <a:p>
            <a:r>
              <a:rPr lang="en-US"/>
              <a:t>Inspecting Your Home</a:t>
            </a:r>
          </a:p>
        </p:txBody>
      </p:sp>
      <p:sp>
        <p:nvSpPr>
          <p:cNvPr id="333827" name="Rectangle 3"/>
          <p:cNvSpPr>
            <a:spLocks noGrp="1" noChangeArrowheads="1"/>
          </p:cNvSpPr>
          <p:nvPr>
            <p:ph type="body" sz="half" idx="2"/>
          </p:nvPr>
        </p:nvSpPr>
        <p:spPr>
          <a:xfrm>
            <a:off x="4884738" y="1741488"/>
            <a:ext cx="4183062" cy="722312"/>
          </a:xfrm>
        </p:spPr>
        <p:txBody>
          <a:bodyPr/>
          <a:lstStyle/>
          <a:p>
            <a:pPr marL="0" indent="0">
              <a:lnSpc>
                <a:spcPct val="85000"/>
              </a:lnSpc>
              <a:buFontTx/>
              <a:buNone/>
            </a:pPr>
            <a:r>
              <a:rPr lang="en-US" sz="2400"/>
              <a:t>Which action </a:t>
            </a:r>
            <a:r>
              <a:rPr lang="en-US" sz="2400" i="1">
                <a:solidFill>
                  <a:srgbClr val="FF0000"/>
                </a:solidFill>
              </a:rPr>
              <a:t>does not</a:t>
            </a:r>
            <a:r>
              <a:rPr lang="en-US" sz="2400"/>
              <a:t> make sense?</a:t>
            </a:r>
          </a:p>
        </p:txBody>
      </p:sp>
      <p:sp>
        <p:nvSpPr>
          <p:cNvPr id="333828" name="Text Box 4"/>
          <p:cNvSpPr txBox="1">
            <a:spLocks noChangeArrowheads="1"/>
          </p:cNvSpPr>
          <p:nvPr/>
        </p:nvSpPr>
        <p:spPr bwMode="auto">
          <a:xfrm>
            <a:off x="1546225" y="3994150"/>
            <a:ext cx="2908300" cy="1187450"/>
          </a:xfrm>
          <a:prstGeom prst="rect">
            <a:avLst/>
          </a:prstGeom>
          <a:noFill/>
          <a:ln w="9525">
            <a:noFill/>
            <a:miter lim="800000"/>
            <a:headEnd/>
            <a:tailEnd/>
          </a:ln>
          <a:effectLst/>
        </p:spPr>
        <p:txBody>
          <a:bodyPr wrap="none">
            <a:spAutoFit/>
          </a:bodyPr>
          <a:lstStyle/>
          <a:p>
            <a:pPr algn="ctr"/>
            <a:r>
              <a:rPr lang="en-US" b="1" i="1">
                <a:latin typeface="Arial" charset="0"/>
              </a:rPr>
              <a:t>You are inspecting</a:t>
            </a:r>
            <a:br>
              <a:rPr lang="en-US" b="1" i="1">
                <a:latin typeface="Arial" charset="0"/>
              </a:rPr>
            </a:br>
            <a:r>
              <a:rPr lang="en-US" b="1" i="1">
                <a:latin typeface="Arial" charset="0"/>
              </a:rPr>
              <a:t>your new home</a:t>
            </a:r>
            <a:br>
              <a:rPr lang="en-US" b="1" i="1">
                <a:latin typeface="Arial" charset="0"/>
              </a:rPr>
            </a:br>
            <a:r>
              <a:rPr lang="en-US" b="1" i="1">
                <a:latin typeface="Arial" charset="0"/>
              </a:rPr>
              <a:t>for security</a:t>
            </a:r>
          </a:p>
        </p:txBody>
      </p:sp>
      <p:pic>
        <p:nvPicPr>
          <p:cNvPr id="333837" name="Picture 13" descr="Rowhouse"/>
          <p:cNvPicPr>
            <a:picLocks noChangeAspect="1" noChangeArrowheads="1"/>
          </p:cNvPicPr>
          <p:nvPr>
            <p:ph type="clipArt" sz="half" idx="1"/>
          </p:nvPr>
        </p:nvPicPr>
        <p:blipFill>
          <a:blip r:embed="rId3"/>
          <a:srcRect/>
          <a:stretch>
            <a:fillRect/>
          </a:stretch>
        </p:blipFill>
        <p:spPr>
          <a:xfrm>
            <a:off x="1416050" y="1741488"/>
            <a:ext cx="3198813" cy="2146300"/>
          </a:xfrm>
          <a:noFill/>
          <a:ln/>
        </p:spPr>
      </p:pic>
      <p:grpSp>
        <p:nvGrpSpPr>
          <p:cNvPr id="333838" name="Group 14"/>
          <p:cNvGrpSpPr>
            <a:grpSpLocks/>
          </p:cNvGrpSpPr>
          <p:nvPr/>
        </p:nvGrpSpPr>
        <p:grpSpPr bwMode="auto">
          <a:xfrm>
            <a:off x="4884738" y="3502025"/>
            <a:ext cx="4183062" cy="565150"/>
            <a:chOff x="3248" y="2086"/>
            <a:chExt cx="2383" cy="698"/>
          </a:xfrm>
        </p:grpSpPr>
        <p:sp>
          <p:nvSpPr>
            <p:cNvPr id="333839" name="Rectangle 15"/>
            <p:cNvSpPr>
              <a:spLocks noChangeArrowheads="1"/>
            </p:cNvSpPr>
            <p:nvPr/>
          </p:nvSpPr>
          <p:spPr bwMode="auto">
            <a:xfrm>
              <a:off x="3248" y="2092"/>
              <a:ext cx="2383" cy="692"/>
            </a:xfrm>
            <a:prstGeom prst="rect">
              <a:avLst/>
            </a:prstGeom>
            <a:noFill/>
            <a:ln w="38100">
              <a:solidFill>
                <a:srgbClr val="FF0000"/>
              </a:solidFill>
              <a:miter lim="800000"/>
              <a:headEnd/>
              <a:tailEnd/>
            </a:ln>
            <a:effectLst/>
          </p:spPr>
          <p:txBody>
            <a:bodyPr wrap="none" anchor="ctr"/>
            <a:lstStyle/>
            <a:p>
              <a:endParaRPr lang="en-US"/>
            </a:p>
          </p:txBody>
        </p:sp>
        <p:sp>
          <p:nvSpPr>
            <p:cNvPr id="333840" name="Line 16"/>
            <p:cNvSpPr>
              <a:spLocks noChangeShapeType="1"/>
            </p:cNvSpPr>
            <p:nvPr/>
          </p:nvSpPr>
          <p:spPr bwMode="auto">
            <a:xfrm>
              <a:off x="3248" y="2086"/>
              <a:ext cx="2380" cy="682"/>
            </a:xfrm>
            <a:prstGeom prst="line">
              <a:avLst/>
            </a:prstGeom>
            <a:noFill/>
            <a:ln w="38100">
              <a:solidFill>
                <a:srgbClr val="FF0000"/>
              </a:solidFill>
              <a:round/>
              <a:headEnd/>
              <a:tailEnd/>
            </a:ln>
            <a:effectLst/>
          </p:spPr>
          <p:txBody>
            <a:bodyPr/>
            <a:lstStyle/>
            <a:p>
              <a:endParaRPr lang="en-US"/>
            </a:p>
          </p:txBody>
        </p:sp>
        <p:sp>
          <p:nvSpPr>
            <p:cNvPr id="333841" name="Line 17"/>
            <p:cNvSpPr>
              <a:spLocks noChangeShapeType="1"/>
            </p:cNvSpPr>
            <p:nvPr/>
          </p:nvSpPr>
          <p:spPr bwMode="auto">
            <a:xfrm flipV="1">
              <a:off x="3248" y="2099"/>
              <a:ext cx="2374" cy="685"/>
            </a:xfrm>
            <a:prstGeom prst="line">
              <a:avLst/>
            </a:prstGeom>
            <a:noFill/>
            <a:ln w="38100">
              <a:solidFill>
                <a:srgbClr val="FF0000"/>
              </a:solidFill>
              <a:round/>
              <a:headEnd/>
              <a:tailEnd/>
            </a:ln>
            <a:effectLst/>
          </p:spPr>
          <p:txBody>
            <a:bodyPr/>
            <a:lstStyle/>
            <a:p>
              <a:endParaRPr lang="en-US"/>
            </a:p>
          </p:txBody>
        </p:sp>
      </p:grpSp>
      <p:sp>
        <p:nvSpPr>
          <p:cNvPr id="333842" name="Text Box 18"/>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333923" name="Group 99"/>
          <p:cNvGrpSpPr>
            <a:grpSpLocks noChangeAspect="1"/>
          </p:cNvGrpSpPr>
          <p:nvPr/>
        </p:nvGrpSpPr>
        <p:grpSpPr bwMode="auto">
          <a:xfrm>
            <a:off x="293688" y="3932238"/>
            <a:ext cx="877887" cy="754062"/>
            <a:chOff x="186" y="2131"/>
            <a:chExt cx="1008" cy="863"/>
          </a:xfrm>
        </p:grpSpPr>
        <p:sp>
          <p:nvSpPr>
            <p:cNvPr id="333924" name="Freeform 100"/>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333925" name="Freeform 101"/>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333926" name="Rectangle 102"/>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333927" name="Freeform 103"/>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333928" name="Freeform 104"/>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333929" name="Freeform 105"/>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333930" name="Freeform 106"/>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333931" name="Freeform 107"/>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333932" name="Freeform 108"/>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333933" name="Freeform 109"/>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333944" name="Group 120"/>
          <p:cNvGrpSpPr>
            <a:grpSpLocks noChangeAspect="1"/>
          </p:cNvGrpSpPr>
          <p:nvPr/>
        </p:nvGrpSpPr>
        <p:grpSpPr bwMode="auto">
          <a:xfrm>
            <a:off x="293688" y="2424113"/>
            <a:ext cx="877887" cy="754062"/>
            <a:chOff x="1146" y="1009"/>
            <a:chExt cx="1008" cy="864"/>
          </a:xfrm>
        </p:grpSpPr>
        <p:sp>
          <p:nvSpPr>
            <p:cNvPr id="333945" name="Freeform 121"/>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333946" name="Freeform 122"/>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333947" name="Rectangle 123"/>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333948" name="Freeform 124"/>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333949" name="Freeform 125"/>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333950" name="Freeform 126"/>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333951" name="Freeform 127"/>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333952" name="Freeform 128"/>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
        <p:nvSpPr>
          <p:cNvPr id="333962" name="Rectangle 138"/>
          <p:cNvSpPr>
            <a:spLocks noChangeArrowheads="1"/>
          </p:cNvSpPr>
          <p:nvPr/>
        </p:nvSpPr>
        <p:spPr bwMode="auto">
          <a:xfrm>
            <a:off x="4884738" y="2487613"/>
            <a:ext cx="4183062" cy="3417887"/>
          </a:xfrm>
          <a:prstGeom prst="rect">
            <a:avLst/>
          </a:prstGeom>
          <a:noFill/>
          <a:ln w="9525">
            <a:noFill/>
            <a:miter lim="800000"/>
            <a:headEnd/>
            <a:tailEnd/>
          </a:ln>
          <a:effectLst/>
        </p:spPr>
        <p:txBody>
          <a:bodyPr/>
          <a:lstStyle/>
          <a:p>
            <a:pPr marL="457200" indent="-457200">
              <a:lnSpc>
                <a:spcPct val="85000"/>
              </a:lnSpc>
              <a:spcBef>
                <a:spcPct val="35000"/>
              </a:spcBef>
              <a:buClr>
                <a:schemeClr val="tx1"/>
              </a:buClr>
              <a:buFontTx/>
              <a:buAutoNum type="arabicParenR"/>
            </a:pPr>
            <a:r>
              <a:rPr lang="en-US" sz="2000" b="1">
                <a:latin typeface="Arial" charset="0"/>
                <a:cs typeface="Arial" charset="0"/>
              </a:rPr>
              <a:t>Ask the landlord to replace the locks and add a deadbolt</a:t>
            </a:r>
            <a:endParaRPr lang="en-US" sz="2000" b="1">
              <a:latin typeface="Arial" charset="0"/>
            </a:endParaRPr>
          </a:p>
          <a:p>
            <a:pPr marL="457200" indent="-457200">
              <a:lnSpc>
                <a:spcPct val="85000"/>
              </a:lnSpc>
              <a:spcBef>
                <a:spcPct val="35000"/>
              </a:spcBef>
              <a:buClr>
                <a:schemeClr val="tx1"/>
              </a:buClr>
              <a:buFontTx/>
              <a:buAutoNum type="arabicParenR"/>
            </a:pPr>
            <a:r>
              <a:rPr lang="en-US" sz="2000" b="1">
                <a:latin typeface="Arial" charset="0"/>
                <a:cs typeface="Arial" charset="0"/>
              </a:rPr>
              <a:t>Cut back the shrubbery </a:t>
            </a:r>
          </a:p>
          <a:p>
            <a:pPr marL="457200" indent="-457200">
              <a:lnSpc>
                <a:spcPct val="85000"/>
              </a:lnSpc>
              <a:spcBef>
                <a:spcPct val="35000"/>
              </a:spcBef>
              <a:buClr>
                <a:schemeClr val="tx1"/>
              </a:buClr>
              <a:buFontTx/>
              <a:buAutoNum type="arabicParenR"/>
            </a:pPr>
            <a:r>
              <a:rPr lang="en-US" sz="2000" b="1">
                <a:latin typeface="Arial" charset="0"/>
                <a:cs typeface="Arial" charset="0"/>
              </a:rPr>
              <a:t>Place a key under a flower pot on the front porch</a:t>
            </a:r>
            <a:endParaRPr lang="en-US" sz="2000" b="1">
              <a:latin typeface="Arial" charset="0"/>
            </a:endParaRPr>
          </a:p>
          <a:p>
            <a:pPr marL="457200" indent="-457200">
              <a:lnSpc>
                <a:spcPct val="85000"/>
              </a:lnSpc>
              <a:spcBef>
                <a:spcPct val="35000"/>
              </a:spcBef>
              <a:buClr>
                <a:schemeClr val="tx1"/>
              </a:buClr>
              <a:buFontTx/>
              <a:buAutoNum type="arabicParenR"/>
            </a:pPr>
            <a:r>
              <a:rPr lang="en-US" sz="2000" b="1">
                <a:latin typeface="Arial" charset="0"/>
                <a:cs typeface="Arial" charset="0"/>
              </a:rPr>
              <a:t>Put up additional exterior lighting and a peephole in outside doors </a:t>
            </a:r>
          </a:p>
          <a:p>
            <a:pPr marL="457200" indent="-457200">
              <a:lnSpc>
                <a:spcPct val="85000"/>
              </a:lnSpc>
              <a:spcBef>
                <a:spcPct val="35000"/>
              </a:spcBef>
              <a:buClr>
                <a:schemeClr val="tx1"/>
              </a:buClr>
              <a:buFontTx/>
              <a:buAutoNum type="arabicParenR"/>
            </a:pPr>
            <a:r>
              <a:rPr lang="en-US" sz="2000" b="1">
                <a:latin typeface="Arial" charset="0"/>
                <a:cs typeface="Arial" charset="0"/>
              </a:rPr>
              <a:t>Display </a:t>
            </a:r>
            <a:r>
              <a:rPr lang="en-US" sz="2000" b="1">
                <a:latin typeface="Times New Roman"/>
                <a:cs typeface="Arial" charset="0"/>
              </a:rPr>
              <a:t>“</a:t>
            </a:r>
            <a:r>
              <a:rPr lang="en-US" sz="2000" b="1">
                <a:latin typeface="Arial" charset="0"/>
                <a:cs typeface="Arial" charset="0"/>
              </a:rPr>
              <a:t>guard dog</a:t>
            </a:r>
            <a:r>
              <a:rPr lang="en-US" sz="2000" b="1">
                <a:latin typeface="Times New Roman"/>
                <a:cs typeface="Arial" charset="0"/>
              </a:rPr>
              <a:t>”</a:t>
            </a:r>
            <a:r>
              <a:rPr lang="en-US" sz="2000" b="1">
                <a:latin typeface="Arial" charset="0"/>
                <a:cs typeface="Arial" charset="0"/>
              </a:rPr>
              <a:t> or </a:t>
            </a:r>
            <a:r>
              <a:rPr lang="en-US" sz="2000" b="1">
                <a:latin typeface="Times New Roman"/>
                <a:cs typeface="Arial" charset="0"/>
              </a:rPr>
              <a:t>“</a:t>
            </a:r>
            <a:r>
              <a:rPr lang="en-US" sz="2000" b="1">
                <a:latin typeface="Arial" charset="0"/>
                <a:cs typeface="Arial" charset="0"/>
              </a:rPr>
              <a:t>alarm service</a:t>
            </a:r>
            <a:r>
              <a:rPr lang="en-US" sz="2000" b="1">
                <a:latin typeface="Times New Roman"/>
                <a:cs typeface="Arial" charset="0"/>
              </a:rPr>
              <a:t>”</a:t>
            </a:r>
            <a:r>
              <a:rPr lang="en-US" sz="2000" b="1">
                <a:latin typeface="Arial" charset="0"/>
                <a:cs typeface="Arial" charset="0"/>
              </a:rPr>
              <a:t> signs</a:t>
            </a:r>
            <a:endParaRPr lang="en-US" sz="2000" b="1">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33838"/>
                                        </p:tgtEl>
                                        <p:attrNameLst>
                                          <p:attrName>style.visibility</p:attrName>
                                        </p:attrNameLst>
                                      </p:cBhvr>
                                      <p:to>
                                        <p:strVal val="visible"/>
                                      </p:to>
                                    </p:set>
                                    <p:animEffect transition="in" filter="wipe(left)">
                                      <p:cBhvr>
                                        <p:cTn id="7" dur="500"/>
                                        <p:tgtEl>
                                          <p:spTgt spid="3338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1026"/>
          <p:cNvSpPr>
            <a:spLocks noGrp="1" noChangeArrowheads="1"/>
          </p:cNvSpPr>
          <p:nvPr>
            <p:ph type="title"/>
          </p:nvPr>
        </p:nvSpPr>
        <p:spPr/>
        <p:txBody>
          <a:bodyPr/>
          <a:lstStyle/>
          <a:p>
            <a:r>
              <a:rPr lang="en-US"/>
              <a:t>Planning for Home Security</a:t>
            </a:r>
          </a:p>
        </p:txBody>
      </p:sp>
      <p:sp>
        <p:nvSpPr>
          <p:cNvPr id="335875" name="Rectangle 1027"/>
          <p:cNvSpPr>
            <a:spLocks noGrp="1" noChangeArrowheads="1"/>
          </p:cNvSpPr>
          <p:nvPr>
            <p:ph type="body" sz="half" idx="1"/>
          </p:nvPr>
        </p:nvSpPr>
        <p:spPr>
          <a:xfrm>
            <a:off x="1343025" y="2619375"/>
            <a:ext cx="3508375" cy="3105150"/>
          </a:xfrm>
        </p:spPr>
        <p:txBody>
          <a:bodyPr/>
          <a:lstStyle/>
          <a:p>
            <a:pPr marL="457200" indent="-457200">
              <a:buClr>
                <a:schemeClr val="tx1"/>
              </a:buClr>
              <a:buFontTx/>
              <a:buAutoNum type="arabicParenR"/>
            </a:pPr>
            <a:r>
              <a:rPr lang="en-US" sz="2000">
                <a:cs typeface="Arial" charset="0"/>
              </a:rPr>
              <a:t>Post emergency telephone numbers near the phone and ensure that young children know how to use them</a:t>
            </a:r>
            <a:endParaRPr lang="en-US" sz="2000"/>
          </a:p>
          <a:p>
            <a:pPr marL="457200" indent="-457200">
              <a:buClr>
                <a:schemeClr val="tx1"/>
              </a:buClr>
              <a:buFontTx/>
              <a:buAutoNum type="arabicParenR"/>
            </a:pPr>
            <a:r>
              <a:rPr lang="en-US" sz="2000">
                <a:cs typeface="Arial" charset="0"/>
              </a:rPr>
              <a:t>Establish household rules that only a responsible adult may open a door to a visitor</a:t>
            </a:r>
            <a:endParaRPr lang="en-US" sz="2000"/>
          </a:p>
        </p:txBody>
      </p:sp>
      <p:sp>
        <p:nvSpPr>
          <p:cNvPr id="335876" name="Rectangle 1028"/>
          <p:cNvSpPr>
            <a:spLocks noGrp="1" noChangeArrowheads="1"/>
          </p:cNvSpPr>
          <p:nvPr>
            <p:ph type="body" sz="half" idx="2"/>
          </p:nvPr>
        </p:nvSpPr>
        <p:spPr>
          <a:xfrm>
            <a:off x="5029200" y="2619375"/>
            <a:ext cx="4038600" cy="3524250"/>
          </a:xfrm>
        </p:spPr>
        <p:txBody>
          <a:bodyPr/>
          <a:lstStyle/>
          <a:p>
            <a:pPr marL="457200" indent="-457200">
              <a:buClr>
                <a:schemeClr val="tx1"/>
              </a:buClr>
              <a:buFontTx/>
              <a:buAutoNum type="arabicParenR" startAt="3"/>
            </a:pPr>
            <a:r>
              <a:rPr lang="en-US" sz="2000">
                <a:cs typeface="Arial" charset="0"/>
              </a:rPr>
              <a:t>Ensure that adults know to call the utility company to verify utility workers</a:t>
            </a:r>
            <a:r>
              <a:rPr lang="en-US" sz="2000">
                <a:latin typeface="Times New Roman"/>
                <a:cs typeface="Arial" charset="0"/>
              </a:rPr>
              <a:t>’</a:t>
            </a:r>
            <a:r>
              <a:rPr lang="en-US" sz="2000">
                <a:cs typeface="Arial" charset="0"/>
              </a:rPr>
              <a:t> identities </a:t>
            </a:r>
          </a:p>
          <a:p>
            <a:pPr marL="457200" indent="-457200">
              <a:buClr>
                <a:schemeClr val="tx1"/>
              </a:buClr>
              <a:buFontTx/>
              <a:buAutoNum type="arabicParenR" startAt="3"/>
            </a:pPr>
            <a:r>
              <a:rPr lang="en-US" sz="2000">
                <a:cs typeface="Arial" charset="0"/>
              </a:rPr>
              <a:t>Plan for a location in a well-lit public place for family members to gather in case of emergency</a:t>
            </a:r>
            <a:endParaRPr lang="en-US" sz="2000"/>
          </a:p>
          <a:p>
            <a:pPr marL="457200" indent="-457200">
              <a:buClr>
                <a:schemeClr val="tx1"/>
              </a:buClr>
              <a:buFontTx/>
              <a:buAutoNum type="arabicParenR" startAt="3"/>
            </a:pPr>
            <a:r>
              <a:rPr lang="en-US" sz="2000">
                <a:cs typeface="Arial" charset="0"/>
              </a:rPr>
              <a:t>Prominently display your name and rank on your house or mailbox</a:t>
            </a:r>
            <a:endParaRPr lang="en-US" sz="1800"/>
          </a:p>
        </p:txBody>
      </p:sp>
      <p:sp>
        <p:nvSpPr>
          <p:cNvPr id="335877" name="Text Box 1029"/>
          <p:cNvSpPr txBox="1">
            <a:spLocks noChangeArrowheads="1"/>
          </p:cNvSpPr>
          <p:nvPr/>
        </p:nvSpPr>
        <p:spPr bwMode="auto">
          <a:xfrm>
            <a:off x="1343025" y="1644650"/>
            <a:ext cx="6632575" cy="822325"/>
          </a:xfrm>
          <a:prstGeom prst="rect">
            <a:avLst/>
          </a:prstGeom>
          <a:noFill/>
          <a:ln w="9525">
            <a:noFill/>
            <a:miter lim="800000"/>
            <a:headEnd/>
            <a:tailEnd/>
          </a:ln>
          <a:effectLst/>
        </p:spPr>
        <p:txBody>
          <a:bodyPr wrap="none">
            <a:spAutoFit/>
          </a:bodyPr>
          <a:lstStyle/>
          <a:p>
            <a:r>
              <a:rPr lang="en-US" b="1" i="1">
                <a:latin typeface="Arial" charset="0"/>
              </a:rPr>
              <a:t>You are discussing security with your family</a:t>
            </a:r>
          </a:p>
          <a:p>
            <a:r>
              <a:rPr lang="en-US" b="1">
                <a:latin typeface="Arial" charset="0"/>
              </a:rPr>
              <a:t>Which action </a:t>
            </a:r>
            <a:r>
              <a:rPr lang="en-US" b="1" i="1">
                <a:solidFill>
                  <a:srgbClr val="FF0000"/>
                </a:solidFill>
                <a:latin typeface="Arial" charset="0"/>
              </a:rPr>
              <a:t>does not</a:t>
            </a:r>
            <a:r>
              <a:rPr lang="en-US" b="1">
                <a:latin typeface="Arial" charset="0"/>
              </a:rPr>
              <a:t> make sense?</a:t>
            </a:r>
          </a:p>
        </p:txBody>
      </p:sp>
      <p:sp>
        <p:nvSpPr>
          <p:cNvPr id="335878" name="Line 1030"/>
          <p:cNvSpPr>
            <a:spLocks noChangeShapeType="1"/>
          </p:cNvSpPr>
          <p:nvPr/>
        </p:nvSpPr>
        <p:spPr bwMode="auto">
          <a:xfrm>
            <a:off x="4891088" y="2413000"/>
            <a:ext cx="0" cy="3530600"/>
          </a:xfrm>
          <a:prstGeom prst="line">
            <a:avLst/>
          </a:prstGeom>
          <a:noFill/>
          <a:ln w="9525" cap="rnd">
            <a:solidFill>
              <a:schemeClr val="tx1"/>
            </a:solidFill>
            <a:prstDash val="sysDot"/>
            <a:round/>
            <a:headEnd/>
            <a:tailEnd/>
          </a:ln>
          <a:effectLst/>
        </p:spPr>
        <p:txBody>
          <a:bodyPr/>
          <a:lstStyle/>
          <a:p>
            <a:endParaRPr lang="en-US"/>
          </a:p>
        </p:txBody>
      </p:sp>
      <p:grpSp>
        <p:nvGrpSpPr>
          <p:cNvPr id="335888" name="Group 1040"/>
          <p:cNvGrpSpPr>
            <a:grpSpLocks/>
          </p:cNvGrpSpPr>
          <p:nvPr/>
        </p:nvGrpSpPr>
        <p:grpSpPr bwMode="auto">
          <a:xfrm>
            <a:off x="4953000" y="5127625"/>
            <a:ext cx="4114800" cy="992188"/>
            <a:chOff x="3248" y="3200"/>
            <a:chExt cx="2385" cy="673"/>
          </a:xfrm>
        </p:grpSpPr>
        <p:sp>
          <p:nvSpPr>
            <p:cNvPr id="335889" name="Rectangle 1041"/>
            <p:cNvSpPr>
              <a:spLocks noChangeArrowheads="1"/>
            </p:cNvSpPr>
            <p:nvPr/>
          </p:nvSpPr>
          <p:spPr bwMode="auto">
            <a:xfrm>
              <a:off x="3248" y="3206"/>
              <a:ext cx="2383" cy="666"/>
            </a:xfrm>
            <a:prstGeom prst="rect">
              <a:avLst/>
            </a:prstGeom>
            <a:noFill/>
            <a:ln w="38100">
              <a:solidFill>
                <a:srgbClr val="FF0000"/>
              </a:solidFill>
              <a:miter lim="800000"/>
              <a:headEnd/>
              <a:tailEnd/>
            </a:ln>
            <a:effectLst/>
          </p:spPr>
          <p:txBody>
            <a:bodyPr wrap="none" anchor="ctr"/>
            <a:lstStyle/>
            <a:p>
              <a:endParaRPr lang="en-US"/>
            </a:p>
          </p:txBody>
        </p:sp>
        <p:sp>
          <p:nvSpPr>
            <p:cNvPr id="335890" name="Line 1042"/>
            <p:cNvSpPr>
              <a:spLocks noChangeShapeType="1"/>
            </p:cNvSpPr>
            <p:nvPr/>
          </p:nvSpPr>
          <p:spPr bwMode="auto">
            <a:xfrm>
              <a:off x="3248" y="3200"/>
              <a:ext cx="2385" cy="673"/>
            </a:xfrm>
            <a:prstGeom prst="line">
              <a:avLst/>
            </a:prstGeom>
            <a:noFill/>
            <a:ln w="38100">
              <a:solidFill>
                <a:srgbClr val="FF0000"/>
              </a:solidFill>
              <a:round/>
              <a:headEnd/>
              <a:tailEnd/>
            </a:ln>
            <a:effectLst/>
          </p:spPr>
          <p:txBody>
            <a:bodyPr/>
            <a:lstStyle/>
            <a:p>
              <a:endParaRPr lang="en-US"/>
            </a:p>
          </p:txBody>
        </p:sp>
        <p:sp>
          <p:nvSpPr>
            <p:cNvPr id="335891" name="Line 1043"/>
            <p:cNvSpPr>
              <a:spLocks noChangeShapeType="1"/>
            </p:cNvSpPr>
            <p:nvPr/>
          </p:nvSpPr>
          <p:spPr bwMode="auto">
            <a:xfrm flipV="1">
              <a:off x="3248" y="3212"/>
              <a:ext cx="2374" cy="660"/>
            </a:xfrm>
            <a:prstGeom prst="line">
              <a:avLst/>
            </a:prstGeom>
            <a:noFill/>
            <a:ln w="38100">
              <a:solidFill>
                <a:srgbClr val="FF0000"/>
              </a:solidFill>
              <a:round/>
              <a:headEnd/>
              <a:tailEnd/>
            </a:ln>
            <a:effectLst/>
          </p:spPr>
          <p:txBody>
            <a:bodyPr/>
            <a:lstStyle/>
            <a:p>
              <a:endParaRPr lang="en-US"/>
            </a:p>
          </p:txBody>
        </p:sp>
      </p:grpSp>
      <p:sp>
        <p:nvSpPr>
          <p:cNvPr id="335892" name="Text Box 1044"/>
          <p:cNvSpPr txBox="1">
            <a:spLocks noChangeArrowheads="1"/>
          </p:cNvSpPr>
          <p:nvPr/>
        </p:nvSpPr>
        <p:spPr bwMode="auto">
          <a:xfrm>
            <a:off x="7380288" y="0"/>
            <a:ext cx="1763712"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OCONUS Scenario</a:t>
            </a:r>
          </a:p>
        </p:txBody>
      </p:sp>
      <p:grpSp>
        <p:nvGrpSpPr>
          <p:cNvPr id="335973" name="Group 1125"/>
          <p:cNvGrpSpPr>
            <a:grpSpLocks noChangeAspect="1"/>
          </p:cNvGrpSpPr>
          <p:nvPr/>
        </p:nvGrpSpPr>
        <p:grpSpPr bwMode="auto">
          <a:xfrm>
            <a:off x="293688" y="3932238"/>
            <a:ext cx="877887" cy="754062"/>
            <a:chOff x="186" y="2131"/>
            <a:chExt cx="1008" cy="863"/>
          </a:xfrm>
        </p:grpSpPr>
        <p:sp>
          <p:nvSpPr>
            <p:cNvPr id="335974" name="Freeform 1126"/>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335975" name="Freeform 1127"/>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335976" name="Rectangle 1128"/>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335977" name="Freeform 1129"/>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335978" name="Freeform 1130"/>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335979" name="Freeform 1131"/>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335980" name="Freeform 1132"/>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335981" name="Freeform 1133"/>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335982" name="Freeform 1134"/>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335983" name="Freeform 1135"/>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335994" name="Group 1146"/>
          <p:cNvGrpSpPr>
            <a:grpSpLocks noChangeAspect="1"/>
          </p:cNvGrpSpPr>
          <p:nvPr/>
        </p:nvGrpSpPr>
        <p:grpSpPr bwMode="auto">
          <a:xfrm>
            <a:off x="293688" y="2424113"/>
            <a:ext cx="877887" cy="754062"/>
            <a:chOff x="1146" y="1009"/>
            <a:chExt cx="1008" cy="864"/>
          </a:xfrm>
        </p:grpSpPr>
        <p:sp>
          <p:nvSpPr>
            <p:cNvPr id="335995" name="Freeform 1147"/>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335996" name="Freeform 1148"/>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335997" name="Rectangle 1149"/>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335998" name="Freeform 1150"/>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335999" name="Freeform 1151"/>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336000" name="Freeform 1152"/>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336001" name="Freeform 1153"/>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336002" name="Freeform 1154"/>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35888"/>
                                        </p:tgtEl>
                                        <p:attrNameLst>
                                          <p:attrName>style.visibility</p:attrName>
                                        </p:attrNameLst>
                                      </p:cBhvr>
                                      <p:to>
                                        <p:strVal val="visible"/>
                                      </p:to>
                                    </p:set>
                                    <p:animEffect transition="in" filter="wipe(left)">
                                      <p:cBhvr>
                                        <p:cTn id="7" dur="500"/>
                                        <p:tgtEl>
                                          <p:spTgt spid="3358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pic>
        <p:nvPicPr>
          <p:cNvPr id="530435" name="Picture 3"/>
          <p:cNvPicPr>
            <a:picLocks noChangeAspect="1" noChangeArrowheads="1"/>
          </p:cNvPicPr>
          <p:nvPr/>
        </p:nvPicPr>
        <p:blipFill>
          <a:blip r:embed="rId3"/>
          <a:srcRect/>
          <a:stretch>
            <a:fillRect/>
          </a:stretch>
        </p:blipFill>
        <p:spPr bwMode="auto">
          <a:xfrm>
            <a:off x="381000" y="1652588"/>
            <a:ext cx="8407400" cy="4648200"/>
          </a:xfrm>
          <a:prstGeom prst="rect">
            <a:avLst/>
          </a:prstGeom>
          <a:noFill/>
        </p:spPr>
      </p:pic>
      <p:sp>
        <p:nvSpPr>
          <p:cNvPr id="530436" name="Rectangle 4"/>
          <p:cNvSpPr>
            <a:spLocks noGrp="1" noChangeArrowheads="1"/>
          </p:cNvSpPr>
          <p:nvPr>
            <p:ph type="title"/>
          </p:nvPr>
        </p:nvSpPr>
        <p:spPr/>
        <p:txBody>
          <a:bodyPr/>
          <a:lstStyle/>
          <a:p>
            <a:r>
              <a:rPr lang="en-US"/>
              <a:t>Historical Incidents</a:t>
            </a:r>
          </a:p>
        </p:txBody>
      </p:sp>
      <p:sp>
        <p:nvSpPr>
          <p:cNvPr id="530437" name="Rectangle 5"/>
          <p:cNvSpPr>
            <a:spLocks noGrp="1" noChangeArrowheads="1"/>
          </p:cNvSpPr>
          <p:nvPr>
            <p:ph type="body" idx="1"/>
          </p:nvPr>
        </p:nvSpPr>
        <p:spPr>
          <a:xfrm>
            <a:off x="4826000" y="1778000"/>
            <a:ext cx="3860800" cy="4381500"/>
          </a:xfrm>
        </p:spPr>
        <p:txBody>
          <a:bodyPr/>
          <a:lstStyle/>
          <a:p>
            <a:pPr>
              <a:lnSpc>
                <a:spcPct val="85000"/>
              </a:lnSpc>
              <a:spcBef>
                <a:spcPct val="25000"/>
              </a:spcBef>
              <a:buClr>
                <a:srgbClr val="FFFF00"/>
              </a:buClr>
            </a:pPr>
            <a:r>
              <a:rPr lang="en-US" sz="2200">
                <a:solidFill>
                  <a:schemeClr val="bg1"/>
                </a:solidFill>
              </a:rPr>
              <a:t>Khobar Towers </a:t>
            </a:r>
          </a:p>
          <a:p>
            <a:pPr>
              <a:lnSpc>
                <a:spcPct val="85000"/>
              </a:lnSpc>
              <a:spcBef>
                <a:spcPct val="25000"/>
              </a:spcBef>
              <a:buClr>
                <a:srgbClr val="FFFF00"/>
              </a:buClr>
            </a:pPr>
            <a:r>
              <a:rPr lang="en-US" sz="2200">
                <a:solidFill>
                  <a:schemeClr val="bg1"/>
                </a:solidFill>
              </a:rPr>
              <a:t>TWA 847 </a:t>
            </a:r>
          </a:p>
          <a:p>
            <a:pPr>
              <a:lnSpc>
                <a:spcPct val="85000"/>
              </a:lnSpc>
              <a:spcBef>
                <a:spcPct val="25000"/>
              </a:spcBef>
              <a:buClr>
                <a:srgbClr val="FFFF00"/>
              </a:buClr>
            </a:pPr>
            <a:r>
              <a:rPr lang="en-US" sz="2200">
                <a:solidFill>
                  <a:schemeClr val="bg1"/>
                </a:solidFill>
              </a:rPr>
              <a:t>CAPT Nordeen </a:t>
            </a:r>
          </a:p>
          <a:p>
            <a:pPr>
              <a:lnSpc>
                <a:spcPct val="85000"/>
              </a:lnSpc>
              <a:spcBef>
                <a:spcPct val="25000"/>
              </a:spcBef>
              <a:buClr>
                <a:srgbClr val="FFFF00"/>
              </a:buClr>
            </a:pPr>
            <a:r>
              <a:rPr lang="en-US" sz="2200">
                <a:solidFill>
                  <a:schemeClr val="bg1"/>
                </a:solidFill>
              </a:rPr>
              <a:t>Berlin Discotheque </a:t>
            </a:r>
          </a:p>
          <a:p>
            <a:pPr>
              <a:lnSpc>
                <a:spcPct val="85000"/>
              </a:lnSpc>
              <a:spcBef>
                <a:spcPct val="25000"/>
              </a:spcBef>
              <a:buClr>
                <a:srgbClr val="FFFF00"/>
              </a:buClr>
            </a:pPr>
            <a:r>
              <a:rPr lang="en-US" sz="2200">
                <a:solidFill>
                  <a:schemeClr val="bg1"/>
                </a:solidFill>
              </a:rPr>
              <a:t>Oklahoma City Bombing</a:t>
            </a:r>
          </a:p>
          <a:p>
            <a:pPr>
              <a:lnSpc>
                <a:spcPct val="85000"/>
              </a:lnSpc>
              <a:spcBef>
                <a:spcPct val="25000"/>
              </a:spcBef>
              <a:buClr>
                <a:srgbClr val="FFFF00"/>
              </a:buClr>
            </a:pPr>
            <a:r>
              <a:rPr lang="en-US" sz="2200">
                <a:solidFill>
                  <a:schemeClr val="bg1"/>
                </a:solidFill>
              </a:rPr>
              <a:t>Beirut Bombing </a:t>
            </a:r>
          </a:p>
          <a:p>
            <a:pPr>
              <a:lnSpc>
                <a:spcPct val="85000"/>
              </a:lnSpc>
              <a:spcBef>
                <a:spcPct val="25000"/>
              </a:spcBef>
              <a:buClr>
                <a:srgbClr val="FFFF00"/>
              </a:buClr>
            </a:pPr>
            <a:r>
              <a:rPr lang="en-US" sz="2200">
                <a:solidFill>
                  <a:schemeClr val="bg1"/>
                </a:solidFill>
              </a:rPr>
              <a:t>GEN Dozier (Residential)</a:t>
            </a:r>
          </a:p>
          <a:p>
            <a:pPr>
              <a:lnSpc>
                <a:spcPct val="85000"/>
              </a:lnSpc>
              <a:spcBef>
                <a:spcPct val="25000"/>
              </a:spcBef>
              <a:buClr>
                <a:srgbClr val="FFFF00"/>
              </a:buClr>
            </a:pPr>
            <a:r>
              <a:rPr lang="en-US" sz="2200">
                <a:solidFill>
                  <a:schemeClr val="bg1"/>
                </a:solidFill>
              </a:rPr>
              <a:t>GEN Dozier (Hostage)</a:t>
            </a:r>
          </a:p>
          <a:p>
            <a:pPr>
              <a:lnSpc>
                <a:spcPct val="85000"/>
              </a:lnSpc>
              <a:spcBef>
                <a:spcPct val="25000"/>
              </a:spcBef>
              <a:buClr>
                <a:srgbClr val="FFFF00"/>
              </a:buClr>
            </a:pPr>
            <a:r>
              <a:rPr lang="en-US" sz="2200">
                <a:solidFill>
                  <a:schemeClr val="bg1"/>
                </a:solidFill>
              </a:rPr>
              <a:t>CAPT Tsantes/MSG Judd </a:t>
            </a:r>
          </a:p>
          <a:p>
            <a:pPr>
              <a:lnSpc>
                <a:spcPct val="85000"/>
              </a:lnSpc>
              <a:spcBef>
                <a:spcPct val="25000"/>
              </a:spcBef>
              <a:buClr>
                <a:srgbClr val="FFFF00"/>
              </a:buClr>
            </a:pPr>
            <a:r>
              <a:rPr lang="en-US" sz="2200">
                <a:solidFill>
                  <a:schemeClr val="bg1"/>
                </a:solidFill>
              </a:rPr>
              <a:t>USS Cole  </a:t>
            </a:r>
          </a:p>
          <a:p>
            <a:pPr>
              <a:lnSpc>
                <a:spcPct val="85000"/>
              </a:lnSpc>
              <a:spcBef>
                <a:spcPct val="25000"/>
              </a:spcBef>
              <a:buClr>
                <a:srgbClr val="FFFF00"/>
              </a:buClr>
            </a:pPr>
            <a:r>
              <a:rPr lang="en-US" sz="2200">
                <a:solidFill>
                  <a:schemeClr val="bg1"/>
                </a:solidFill>
              </a:rPr>
              <a:t>GEN Haig/GEN Kroesen</a:t>
            </a:r>
          </a:p>
          <a:p>
            <a:pPr>
              <a:lnSpc>
                <a:spcPct val="85000"/>
              </a:lnSpc>
              <a:spcBef>
                <a:spcPct val="25000"/>
              </a:spcBef>
              <a:buClr>
                <a:srgbClr val="FFFF00"/>
              </a:buClr>
            </a:pPr>
            <a:r>
              <a:rPr lang="en-US" sz="2200">
                <a:solidFill>
                  <a:schemeClr val="bg1"/>
                </a:solidFill>
              </a:rPr>
              <a:t>WTC and Pentagon</a:t>
            </a:r>
          </a:p>
        </p:txBody>
      </p:sp>
      <p:sp>
        <p:nvSpPr>
          <p:cNvPr id="530438" name="Text Box 6"/>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sp>
        <p:nvSpPr>
          <p:cNvPr id="530439" name="AutoShape 7">
            <a:hlinkClick r:id="" action="ppaction://noaction" highlightClick="1"/>
          </p:cNvPr>
          <p:cNvSpPr>
            <a:spLocks noChangeArrowheads="1"/>
          </p:cNvSpPr>
          <p:nvPr/>
        </p:nvSpPr>
        <p:spPr bwMode="auto">
          <a:xfrm>
            <a:off x="4627563" y="1747838"/>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0" name="AutoShape 8">
            <a:hlinkClick r:id="" action="ppaction://noaction" highlightClick="1"/>
          </p:cNvPr>
          <p:cNvSpPr>
            <a:spLocks noChangeArrowheads="1"/>
          </p:cNvSpPr>
          <p:nvPr/>
        </p:nvSpPr>
        <p:spPr bwMode="auto">
          <a:xfrm>
            <a:off x="4627563" y="2127250"/>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1" name="AutoShape 9">
            <a:hlinkClick r:id="" action="ppaction://noaction" highlightClick="1"/>
          </p:cNvPr>
          <p:cNvSpPr>
            <a:spLocks noChangeArrowheads="1"/>
          </p:cNvSpPr>
          <p:nvPr/>
        </p:nvSpPr>
        <p:spPr bwMode="auto">
          <a:xfrm>
            <a:off x="4627563" y="2489200"/>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2" name="AutoShape 10">
            <a:hlinkClick r:id="" action="ppaction://noaction" highlightClick="1"/>
          </p:cNvPr>
          <p:cNvSpPr>
            <a:spLocks noChangeArrowheads="1"/>
          </p:cNvSpPr>
          <p:nvPr/>
        </p:nvSpPr>
        <p:spPr bwMode="auto">
          <a:xfrm>
            <a:off x="4627563" y="2868613"/>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3" name="AutoShape 11">
            <a:hlinkClick r:id="" action="ppaction://noaction" highlightClick="1"/>
          </p:cNvPr>
          <p:cNvSpPr>
            <a:spLocks noChangeArrowheads="1"/>
          </p:cNvSpPr>
          <p:nvPr/>
        </p:nvSpPr>
        <p:spPr bwMode="auto">
          <a:xfrm>
            <a:off x="4627563" y="3230563"/>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4" name="AutoShape 12">
            <a:hlinkClick r:id="" action="ppaction://noaction" highlightClick="1"/>
          </p:cNvPr>
          <p:cNvSpPr>
            <a:spLocks noChangeArrowheads="1"/>
          </p:cNvSpPr>
          <p:nvPr/>
        </p:nvSpPr>
        <p:spPr bwMode="auto">
          <a:xfrm>
            <a:off x="4627563" y="3592513"/>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5" name="AutoShape 13">
            <a:hlinkClick r:id="" action="ppaction://noaction" highlightClick="1"/>
          </p:cNvPr>
          <p:cNvSpPr>
            <a:spLocks noChangeArrowheads="1"/>
          </p:cNvSpPr>
          <p:nvPr/>
        </p:nvSpPr>
        <p:spPr bwMode="auto">
          <a:xfrm>
            <a:off x="4627563" y="3971925"/>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6" name="AutoShape 14">
            <a:hlinkClick r:id="" action="ppaction://noaction" highlightClick="1"/>
          </p:cNvPr>
          <p:cNvSpPr>
            <a:spLocks noChangeArrowheads="1"/>
          </p:cNvSpPr>
          <p:nvPr/>
        </p:nvSpPr>
        <p:spPr bwMode="auto">
          <a:xfrm>
            <a:off x="4627563" y="4333875"/>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7" name="AutoShape 15">
            <a:hlinkClick r:id="" action="ppaction://noaction" highlightClick="1"/>
          </p:cNvPr>
          <p:cNvSpPr>
            <a:spLocks noChangeArrowheads="1"/>
          </p:cNvSpPr>
          <p:nvPr/>
        </p:nvSpPr>
        <p:spPr bwMode="auto">
          <a:xfrm>
            <a:off x="4627563" y="5094288"/>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8" name="AutoShape 16">
            <a:hlinkClick r:id="" action="ppaction://noaction" highlightClick="1"/>
          </p:cNvPr>
          <p:cNvSpPr>
            <a:spLocks noChangeArrowheads="1"/>
          </p:cNvSpPr>
          <p:nvPr/>
        </p:nvSpPr>
        <p:spPr bwMode="auto">
          <a:xfrm>
            <a:off x="4627563" y="5456238"/>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49" name="AutoShape 17">
            <a:hlinkClick r:id="" action="ppaction://noaction" highlightClick="1"/>
          </p:cNvPr>
          <p:cNvSpPr>
            <a:spLocks noChangeArrowheads="1"/>
          </p:cNvSpPr>
          <p:nvPr/>
        </p:nvSpPr>
        <p:spPr bwMode="auto">
          <a:xfrm>
            <a:off x="4627563" y="4714875"/>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50" name="AutoShape 18">
            <a:hlinkClick r:id="rId4" action="ppaction://hlinksldjump" highlightClick="1"/>
          </p:cNvPr>
          <p:cNvSpPr>
            <a:spLocks noChangeArrowheads="1"/>
          </p:cNvSpPr>
          <p:nvPr/>
        </p:nvSpPr>
        <p:spPr bwMode="auto">
          <a:xfrm>
            <a:off x="4627563" y="5818188"/>
            <a:ext cx="384175" cy="311150"/>
          </a:xfrm>
          <a:prstGeom prst="actionButtonForwardNext">
            <a:avLst/>
          </a:prstGeom>
          <a:solidFill>
            <a:srgbClr val="9999FF"/>
          </a:solidFill>
          <a:ln w="9525">
            <a:solidFill>
              <a:schemeClr val="tx1"/>
            </a:solidFill>
            <a:miter lim="800000"/>
            <a:headEnd/>
            <a:tailEnd/>
          </a:ln>
          <a:effectLst/>
        </p:spPr>
        <p:txBody>
          <a:bodyPr/>
          <a:lstStyle/>
          <a:p>
            <a:endParaRPr lang="en-US"/>
          </a:p>
        </p:txBody>
      </p:sp>
      <p:sp>
        <p:nvSpPr>
          <p:cNvPr id="530451" name="AutoShape 19">
            <a:hlinkClick r:id="" action="ppaction://noaction"/>
          </p:cNvPr>
          <p:cNvSpPr>
            <a:spLocks noChangeArrowheads="1"/>
          </p:cNvSpPr>
          <p:nvPr/>
        </p:nvSpPr>
        <p:spPr bwMode="auto">
          <a:xfrm>
            <a:off x="7739063" y="6251575"/>
            <a:ext cx="1371600" cy="4000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Exit to End</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AutoShape 2"/>
          <p:cNvSpPr>
            <a:spLocks noChangeArrowheads="1"/>
          </p:cNvSpPr>
          <p:nvPr/>
        </p:nvSpPr>
        <p:spPr bwMode="auto">
          <a:xfrm rot="432112">
            <a:off x="1287463" y="414655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32483" name="Rectangle 3"/>
          <p:cNvSpPr>
            <a:spLocks noGrp="1" noChangeArrowheads="1"/>
          </p:cNvSpPr>
          <p:nvPr>
            <p:ph type="title"/>
          </p:nvPr>
        </p:nvSpPr>
        <p:spPr/>
        <p:txBody>
          <a:bodyPr/>
          <a:lstStyle/>
          <a:p>
            <a:r>
              <a:rPr lang="en-US"/>
              <a:t>Khobar Towers</a:t>
            </a:r>
          </a:p>
        </p:txBody>
      </p:sp>
      <p:sp>
        <p:nvSpPr>
          <p:cNvPr id="532484" name="Rectangle 4"/>
          <p:cNvSpPr>
            <a:spLocks noGrp="1" noChangeArrowheads="1"/>
          </p:cNvSpPr>
          <p:nvPr>
            <p:ph type="body" sz="half" idx="2"/>
          </p:nvPr>
        </p:nvSpPr>
        <p:spPr>
          <a:xfrm>
            <a:off x="4884738" y="1741488"/>
            <a:ext cx="4183062" cy="3744912"/>
          </a:xfrm>
        </p:spPr>
        <p:txBody>
          <a:bodyPr/>
          <a:lstStyle/>
          <a:p>
            <a:pPr>
              <a:buClr>
                <a:schemeClr val="tx1"/>
              </a:buClr>
            </a:pPr>
            <a:r>
              <a:rPr lang="en-US" sz="2000"/>
              <a:t>Dhahran, Saudi Arabia</a:t>
            </a:r>
          </a:p>
          <a:p>
            <a:pPr>
              <a:buClr>
                <a:schemeClr val="tx1"/>
              </a:buClr>
            </a:pPr>
            <a:r>
              <a:rPr lang="en-US" sz="2000"/>
              <a:t>20,000-lb. truck bomb</a:t>
            </a:r>
          </a:p>
          <a:p>
            <a:pPr>
              <a:buClr>
                <a:schemeClr val="tx1"/>
              </a:buClr>
            </a:pPr>
            <a:r>
              <a:rPr lang="en-US" sz="2000"/>
              <a:t>3 sentries alerted sleeping Airmen — evacuation was in progress</a:t>
            </a:r>
          </a:p>
          <a:p>
            <a:pPr>
              <a:buClr>
                <a:schemeClr val="tx1"/>
              </a:buClr>
            </a:pPr>
            <a:r>
              <a:rPr lang="en-US" sz="2000"/>
              <a:t>Event resulted in increased force protection awareness</a:t>
            </a:r>
          </a:p>
        </p:txBody>
      </p:sp>
      <p:pic>
        <p:nvPicPr>
          <p:cNvPr id="532485" name="Picture 5" descr="khobar_towers"/>
          <p:cNvPicPr>
            <a:picLocks noChangeAspect="1" noChangeArrowheads="1"/>
          </p:cNvPicPr>
          <p:nvPr>
            <p:ph type="clipArt" sz="half" idx="1"/>
          </p:nvPr>
        </p:nvPicPr>
        <p:blipFill>
          <a:blip r:embed="rId3"/>
          <a:srcRect/>
          <a:stretch>
            <a:fillRect/>
          </a:stretch>
        </p:blipFill>
        <p:spPr>
          <a:xfrm>
            <a:off x="1385888" y="1741488"/>
            <a:ext cx="3351212" cy="2359025"/>
          </a:xfrm>
          <a:noFill/>
          <a:ln w="38100">
            <a:solidFill>
              <a:schemeClr val="tx1"/>
            </a:solidFill>
          </a:ln>
        </p:spPr>
      </p:pic>
      <p:sp>
        <p:nvSpPr>
          <p:cNvPr id="532486" name="Text Box 6"/>
          <p:cNvSpPr txBox="1">
            <a:spLocks noChangeArrowheads="1"/>
          </p:cNvSpPr>
          <p:nvPr/>
        </p:nvSpPr>
        <p:spPr bwMode="auto">
          <a:xfrm>
            <a:off x="1349375" y="4378325"/>
            <a:ext cx="3365500" cy="1158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25 June 1996</a:t>
            </a:r>
          </a:p>
          <a:p>
            <a:pPr>
              <a:spcBef>
                <a:spcPct val="25000"/>
              </a:spcBef>
              <a:tabLst>
                <a:tab pos="1485900" algn="r"/>
                <a:tab pos="1600200" algn="l"/>
              </a:tabLst>
            </a:pPr>
            <a:r>
              <a:rPr lang="en-US" sz="2000" b="1">
                <a:latin typeface="Arial" charset="0"/>
              </a:rPr>
              <a:t>	Killed:	19</a:t>
            </a:r>
          </a:p>
          <a:p>
            <a:pPr>
              <a:spcBef>
                <a:spcPct val="25000"/>
              </a:spcBef>
              <a:tabLst>
                <a:tab pos="1485900" algn="r"/>
                <a:tab pos="1600200" algn="l"/>
              </a:tabLst>
            </a:pPr>
            <a:r>
              <a:rPr lang="en-US" sz="2000" b="1">
                <a:latin typeface="Arial" charset="0"/>
              </a:rPr>
              <a:t>	Wounded:	Hundreds</a:t>
            </a:r>
          </a:p>
        </p:txBody>
      </p:sp>
      <p:sp>
        <p:nvSpPr>
          <p:cNvPr id="532487" name="Text Box 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32488" name="Group 8"/>
          <p:cNvGrpSpPr>
            <a:grpSpLocks noChangeAspect="1"/>
          </p:cNvGrpSpPr>
          <p:nvPr/>
        </p:nvGrpSpPr>
        <p:grpSpPr bwMode="auto">
          <a:xfrm>
            <a:off x="293688" y="1670050"/>
            <a:ext cx="877887" cy="754063"/>
            <a:chOff x="432" y="1272"/>
            <a:chExt cx="1008" cy="864"/>
          </a:xfrm>
        </p:grpSpPr>
        <p:sp>
          <p:nvSpPr>
            <p:cNvPr id="532489" name="Freeform 9"/>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532490" name="Freeform 10"/>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532491" name="Rectangle 11"/>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532492" name="Freeform 12"/>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532493" name="Freeform 13"/>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32494" name="Freeform 14"/>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532495" name="Freeform 15"/>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32496" name="Freeform 16"/>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grpSp>
        <p:nvGrpSpPr>
          <p:cNvPr id="532497" name="Group 17"/>
          <p:cNvGrpSpPr>
            <a:grpSpLocks noChangeAspect="1"/>
          </p:cNvGrpSpPr>
          <p:nvPr/>
        </p:nvGrpSpPr>
        <p:grpSpPr bwMode="auto">
          <a:xfrm>
            <a:off x="293688" y="5441950"/>
            <a:ext cx="877887" cy="754063"/>
            <a:chOff x="2040" y="2676"/>
            <a:chExt cx="1008" cy="864"/>
          </a:xfrm>
        </p:grpSpPr>
        <p:sp>
          <p:nvSpPr>
            <p:cNvPr id="532498" name="Freeform 18"/>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532499" name="Freeform 19"/>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532500" name="Rectangle 20"/>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532501" name="Freeform 21"/>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532502" name="Freeform 22"/>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32503" name="Freeform 23"/>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532504" name="Freeform 24"/>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532505" name="Freeform 25"/>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532506" name="Group 26"/>
          <p:cNvGrpSpPr>
            <a:grpSpLocks noChangeAspect="1"/>
          </p:cNvGrpSpPr>
          <p:nvPr/>
        </p:nvGrpSpPr>
        <p:grpSpPr bwMode="auto">
          <a:xfrm>
            <a:off x="293688" y="3178175"/>
            <a:ext cx="877887" cy="754063"/>
            <a:chOff x="1134" y="1590"/>
            <a:chExt cx="1008" cy="863"/>
          </a:xfrm>
        </p:grpSpPr>
        <p:sp>
          <p:nvSpPr>
            <p:cNvPr id="532507" name="Freeform 27"/>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32508" name="Freeform 28"/>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32509" name="Rectangle 29"/>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32510" name="Freeform 30"/>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32511" name="Freeform 31"/>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32512" name="Freeform 32"/>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32513" name="Freeform 33"/>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32514" name="Freeform 34"/>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32515" name="Freeform 35"/>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
        <p:nvSpPr>
          <p:cNvPr id="532516" name="Rectangle 36"/>
          <p:cNvSpPr>
            <a:spLocks noChangeArrowheads="1"/>
          </p:cNvSpPr>
          <p:nvPr/>
        </p:nvSpPr>
        <p:spPr bwMode="auto">
          <a:xfrm>
            <a:off x="1300163" y="5873750"/>
            <a:ext cx="7600950"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Sentries alert to change in local environment saved lives!</a:t>
            </a:r>
          </a:p>
        </p:txBody>
      </p:sp>
      <p:sp>
        <p:nvSpPr>
          <p:cNvPr id="532517" name="AutoShape 37">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32516"/>
                                        </p:tgtEl>
                                        <p:attrNameLst>
                                          <p:attrName>style.visibility</p:attrName>
                                        </p:attrNameLst>
                                      </p:cBhvr>
                                      <p:to>
                                        <p:strVal val="visible"/>
                                      </p:to>
                                    </p:set>
                                    <p:animEffect transition="in" filter="checkerboard(across)">
                                      <p:cBhvr>
                                        <p:cTn id="7" dur="500"/>
                                        <p:tgtEl>
                                          <p:spTgt spid="532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6" grpId="0"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AutoShape 2"/>
          <p:cNvSpPr>
            <a:spLocks noChangeArrowheads="1"/>
          </p:cNvSpPr>
          <p:nvPr/>
        </p:nvSpPr>
        <p:spPr bwMode="auto">
          <a:xfrm rot="432112">
            <a:off x="1287463" y="414655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34531" name="Rectangle 3"/>
          <p:cNvSpPr>
            <a:spLocks noGrp="1" noChangeArrowheads="1"/>
          </p:cNvSpPr>
          <p:nvPr>
            <p:ph type="title"/>
          </p:nvPr>
        </p:nvSpPr>
        <p:spPr/>
        <p:txBody>
          <a:bodyPr/>
          <a:lstStyle/>
          <a:p>
            <a:r>
              <a:rPr lang="en-US"/>
              <a:t>TWA 847</a:t>
            </a:r>
          </a:p>
        </p:txBody>
      </p:sp>
      <p:sp>
        <p:nvSpPr>
          <p:cNvPr id="534532" name="Rectangle 4"/>
          <p:cNvSpPr>
            <a:spLocks noGrp="1" noChangeArrowheads="1"/>
          </p:cNvSpPr>
          <p:nvPr>
            <p:ph type="body" sz="half" idx="2"/>
          </p:nvPr>
        </p:nvSpPr>
        <p:spPr>
          <a:xfrm>
            <a:off x="4884738" y="1741488"/>
            <a:ext cx="4183062" cy="3011487"/>
          </a:xfrm>
        </p:spPr>
        <p:txBody>
          <a:bodyPr/>
          <a:lstStyle/>
          <a:p>
            <a:pPr>
              <a:buClr>
                <a:schemeClr val="tx1"/>
              </a:buClr>
            </a:pPr>
            <a:r>
              <a:rPr lang="en-US" sz="2000"/>
              <a:t>Two terrorists hijacked a plane in midair</a:t>
            </a:r>
          </a:p>
          <a:p>
            <a:pPr>
              <a:buClr>
                <a:schemeClr val="tx1"/>
              </a:buClr>
            </a:pPr>
            <a:r>
              <a:rPr lang="en-US" sz="2000"/>
              <a:t>A terrorist killed a Navy Diver because of his military affiliation</a:t>
            </a:r>
          </a:p>
          <a:p>
            <a:pPr>
              <a:buClr>
                <a:schemeClr val="tx1"/>
              </a:buClr>
            </a:pPr>
            <a:r>
              <a:rPr lang="en-US" sz="2000"/>
              <a:t>The terrorists kept the plane for 17 days</a:t>
            </a:r>
          </a:p>
        </p:txBody>
      </p:sp>
      <p:pic>
        <p:nvPicPr>
          <p:cNvPr id="534533" name="Picture 5" descr="twa847"/>
          <p:cNvPicPr>
            <a:picLocks noChangeAspect="1" noChangeArrowheads="1"/>
          </p:cNvPicPr>
          <p:nvPr>
            <p:ph type="clipArt" sz="half" idx="1"/>
          </p:nvPr>
        </p:nvPicPr>
        <p:blipFill>
          <a:blip r:embed="rId3"/>
          <a:srcRect/>
          <a:stretch>
            <a:fillRect/>
          </a:stretch>
        </p:blipFill>
        <p:spPr>
          <a:xfrm>
            <a:off x="1603375" y="1741488"/>
            <a:ext cx="3057525" cy="2541587"/>
          </a:xfrm>
          <a:noFill/>
          <a:ln w="38100">
            <a:solidFill>
              <a:schemeClr val="tx1"/>
            </a:solidFill>
          </a:ln>
        </p:spPr>
      </p:pic>
      <p:sp>
        <p:nvSpPr>
          <p:cNvPr id="534534" name="Text Box 6"/>
          <p:cNvSpPr txBox="1">
            <a:spLocks noChangeArrowheads="1"/>
          </p:cNvSpPr>
          <p:nvPr/>
        </p:nvSpPr>
        <p:spPr bwMode="auto">
          <a:xfrm>
            <a:off x="1019175" y="4378325"/>
            <a:ext cx="4225925" cy="1158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14 June–3 July 1985</a:t>
            </a:r>
          </a:p>
          <a:p>
            <a:pPr>
              <a:spcBef>
                <a:spcPct val="25000"/>
              </a:spcBef>
              <a:tabLst>
                <a:tab pos="1485900" algn="r"/>
                <a:tab pos="1600200" algn="l"/>
              </a:tabLst>
            </a:pPr>
            <a:r>
              <a:rPr lang="en-US" sz="2000" b="1">
                <a:latin typeface="Arial" charset="0"/>
              </a:rPr>
              <a:t>	Killed:	1 Navy diver</a:t>
            </a:r>
          </a:p>
          <a:p>
            <a:pPr>
              <a:spcBef>
                <a:spcPct val="25000"/>
              </a:spcBef>
              <a:tabLst>
                <a:tab pos="1485900" algn="r"/>
                <a:tab pos="1600200" algn="l"/>
              </a:tabLst>
            </a:pPr>
            <a:r>
              <a:rPr lang="en-US" sz="2000" b="1">
                <a:latin typeface="Arial" charset="0"/>
              </a:rPr>
              <a:t>      Many passengers beaten</a:t>
            </a:r>
          </a:p>
        </p:txBody>
      </p:sp>
      <p:sp>
        <p:nvSpPr>
          <p:cNvPr id="534535" name="Text Box 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34536" name="Group 8"/>
          <p:cNvGrpSpPr>
            <a:grpSpLocks noChangeAspect="1"/>
          </p:cNvGrpSpPr>
          <p:nvPr/>
        </p:nvGrpSpPr>
        <p:grpSpPr bwMode="auto">
          <a:xfrm>
            <a:off x="293688" y="2424113"/>
            <a:ext cx="877887" cy="754062"/>
            <a:chOff x="1146" y="1009"/>
            <a:chExt cx="1008" cy="864"/>
          </a:xfrm>
        </p:grpSpPr>
        <p:sp>
          <p:nvSpPr>
            <p:cNvPr id="534537" name="Freeform 9"/>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34538" name="Freeform 10"/>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34539" name="Rectangle 11"/>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34540" name="Freeform 12"/>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34541" name="Freeform 13"/>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34542" name="Freeform 14"/>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34543" name="Freeform 15"/>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34544" name="Freeform 16"/>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nvGrpSpPr>
          <p:cNvPr id="534545" name="Group 17"/>
          <p:cNvGrpSpPr>
            <a:grpSpLocks noChangeAspect="1"/>
          </p:cNvGrpSpPr>
          <p:nvPr/>
        </p:nvGrpSpPr>
        <p:grpSpPr bwMode="auto">
          <a:xfrm>
            <a:off x="293688" y="1670050"/>
            <a:ext cx="877887" cy="754063"/>
            <a:chOff x="432" y="1272"/>
            <a:chExt cx="1008" cy="864"/>
          </a:xfrm>
        </p:grpSpPr>
        <p:sp>
          <p:nvSpPr>
            <p:cNvPr id="534546" name="Freeform 18"/>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534547" name="Freeform 19"/>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534548" name="Rectangle 20"/>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534549" name="Freeform 21"/>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534550" name="Freeform 22"/>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34551" name="Freeform 23"/>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534552" name="Freeform 24"/>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34553" name="Freeform 25"/>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
        <p:nvSpPr>
          <p:cNvPr id="534554" name="Rectangle 26"/>
          <p:cNvSpPr>
            <a:spLocks noChangeArrowheads="1"/>
          </p:cNvSpPr>
          <p:nvPr/>
        </p:nvSpPr>
        <p:spPr bwMode="auto">
          <a:xfrm>
            <a:off x="1300163" y="5895975"/>
            <a:ext cx="6543675"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Do not expose your military affiliation!</a:t>
            </a:r>
          </a:p>
        </p:txBody>
      </p:sp>
      <p:sp>
        <p:nvSpPr>
          <p:cNvPr id="534555" name="AutoShape 27">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34554"/>
                                        </p:tgtEl>
                                        <p:attrNameLst>
                                          <p:attrName>style.visibility</p:attrName>
                                        </p:attrNameLst>
                                      </p:cBhvr>
                                      <p:to>
                                        <p:strVal val="visible"/>
                                      </p:to>
                                    </p:set>
                                    <p:animEffect transition="in" filter="checkerboard(across)">
                                      <p:cBhvr>
                                        <p:cTn id="7" dur="500"/>
                                        <p:tgtEl>
                                          <p:spTgt spid="534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54" grpId="0"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AutoShape 2"/>
          <p:cNvSpPr>
            <a:spLocks noChangeArrowheads="1"/>
          </p:cNvSpPr>
          <p:nvPr/>
        </p:nvSpPr>
        <p:spPr bwMode="auto">
          <a:xfrm rot="432112">
            <a:off x="1287463" y="414655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36579" name="Rectangle 3"/>
          <p:cNvSpPr>
            <a:spLocks noGrp="1" noChangeArrowheads="1"/>
          </p:cNvSpPr>
          <p:nvPr>
            <p:ph type="title"/>
          </p:nvPr>
        </p:nvSpPr>
        <p:spPr/>
        <p:txBody>
          <a:bodyPr/>
          <a:lstStyle/>
          <a:p>
            <a:r>
              <a:rPr lang="en-US"/>
              <a:t>CAPT Nordeen</a:t>
            </a:r>
          </a:p>
        </p:txBody>
      </p:sp>
      <p:sp>
        <p:nvSpPr>
          <p:cNvPr id="536580" name="Rectangle 4"/>
          <p:cNvSpPr>
            <a:spLocks noGrp="1" noChangeArrowheads="1"/>
          </p:cNvSpPr>
          <p:nvPr>
            <p:ph type="body" sz="half" idx="2"/>
          </p:nvPr>
        </p:nvSpPr>
        <p:spPr>
          <a:xfrm>
            <a:off x="4884738" y="1741488"/>
            <a:ext cx="4183062" cy="2563812"/>
          </a:xfrm>
        </p:spPr>
        <p:txBody>
          <a:bodyPr/>
          <a:lstStyle/>
          <a:p>
            <a:pPr>
              <a:buClr>
                <a:schemeClr val="tx1"/>
              </a:buClr>
            </a:pPr>
            <a:r>
              <a:rPr lang="en-US" sz="2000"/>
              <a:t>Greek terrorists killed CAPT Nordeen with car bomb</a:t>
            </a:r>
          </a:p>
          <a:p>
            <a:pPr>
              <a:buClr>
                <a:schemeClr val="tx1"/>
              </a:buClr>
            </a:pPr>
            <a:r>
              <a:rPr lang="en-US" sz="2000"/>
              <a:t>CAPT Nordeen was killed while riding in an armored car</a:t>
            </a:r>
          </a:p>
          <a:p>
            <a:pPr>
              <a:buClr>
                <a:schemeClr val="tx1"/>
              </a:buClr>
            </a:pPr>
            <a:r>
              <a:rPr lang="en-US" sz="2000"/>
              <a:t>The bombing followed weeks of careful surveillance and planning</a:t>
            </a:r>
          </a:p>
        </p:txBody>
      </p:sp>
      <p:sp>
        <p:nvSpPr>
          <p:cNvPr id="536581" name="Text Box 5"/>
          <p:cNvSpPr txBox="1">
            <a:spLocks noChangeArrowheads="1"/>
          </p:cNvSpPr>
          <p:nvPr/>
        </p:nvSpPr>
        <p:spPr bwMode="auto">
          <a:xfrm>
            <a:off x="1008063" y="4471988"/>
            <a:ext cx="4113212" cy="1158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28 June 1988</a:t>
            </a:r>
          </a:p>
          <a:p>
            <a:pPr>
              <a:spcBef>
                <a:spcPct val="25000"/>
              </a:spcBef>
              <a:tabLst>
                <a:tab pos="1485900" algn="r"/>
                <a:tab pos="1600200" algn="l"/>
              </a:tabLst>
            </a:pPr>
            <a:r>
              <a:rPr lang="en-US" sz="2000" b="1">
                <a:latin typeface="Arial" charset="0"/>
              </a:rPr>
              <a:t>	Killed:	1</a:t>
            </a:r>
          </a:p>
          <a:p>
            <a:pPr>
              <a:spcBef>
                <a:spcPct val="25000"/>
              </a:spcBef>
              <a:tabLst>
                <a:tab pos="1485900" algn="r"/>
                <a:tab pos="1600200" algn="l"/>
              </a:tabLst>
            </a:pPr>
            <a:r>
              <a:rPr lang="en-US" sz="2000" b="1">
                <a:latin typeface="Arial" charset="0"/>
              </a:rPr>
              <a:t>	Wounded:	Several bystanders</a:t>
            </a:r>
          </a:p>
        </p:txBody>
      </p:sp>
      <p:pic>
        <p:nvPicPr>
          <p:cNvPr id="536582" name="Picture 6" descr="car_bomb"/>
          <p:cNvPicPr>
            <a:picLocks noChangeArrowheads="1"/>
          </p:cNvPicPr>
          <p:nvPr>
            <p:ph type="clipArt" sz="half" idx="1"/>
          </p:nvPr>
        </p:nvPicPr>
        <p:blipFill>
          <a:blip r:embed="rId3"/>
          <a:srcRect/>
          <a:stretch>
            <a:fillRect/>
          </a:stretch>
        </p:blipFill>
        <p:spPr>
          <a:xfrm>
            <a:off x="1425575" y="1741488"/>
            <a:ext cx="3276600" cy="2479675"/>
          </a:xfrm>
          <a:noFill/>
          <a:ln w="38100">
            <a:solidFill>
              <a:srgbClr val="000000"/>
            </a:solidFill>
          </a:ln>
        </p:spPr>
      </p:pic>
      <p:sp>
        <p:nvSpPr>
          <p:cNvPr id="536583" name="Text Box 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36584" name="Group 8"/>
          <p:cNvGrpSpPr>
            <a:grpSpLocks noChangeAspect="1"/>
          </p:cNvGrpSpPr>
          <p:nvPr/>
        </p:nvGrpSpPr>
        <p:grpSpPr bwMode="auto">
          <a:xfrm>
            <a:off x="293688" y="4686300"/>
            <a:ext cx="877887" cy="754063"/>
            <a:chOff x="2376" y="3024"/>
            <a:chExt cx="1008" cy="864"/>
          </a:xfrm>
        </p:grpSpPr>
        <p:sp>
          <p:nvSpPr>
            <p:cNvPr id="536585" name="Freeform 9"/>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36586" name="Freeform 10"/>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36587" name="Rectangle 11"/>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536588" name="Freeform 12"/>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536589" name="Freeform 13"/>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536590" name="Freeform 14"/>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36591" name="Freeform 15"/>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536592" name="Freeform 16"/>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36593" name="Freeform 17"/>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536594" name="Freeform 18"/>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grpSp>
        <p:nvGrpSpPr>
          <p:cNvPr id="536595" name="Group 19"/>
          <p:cNvGrpSpPr>
            <a:grpSpLocks noChangeAspect="1"/>
          </p:cNvGrpSpPr>
          <p:nvPr/>
        </p:nvGrpSpPr>
        <p:grpSpPr bwMode="auto">
          <a:xfrm>
            <a:off x="293688" y="3178175"/>
            <a:ext cx="877887" cy="754063"/>
            <a:chOff x="1134" y="1590"/>
            <a:chExt cx="1008" cy="863"/>
          </a:xfrm>
        </p:grpSpPr>
        <p:sp>
          <p:nvSpPr>
            <p:cNvPr id="536596" name="Freeform 20"/>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36597" name="Freeform 21"/>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36598" name="Rectangle 22"/>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36599" name="Freeform 23"/>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36600" name="Freeform 24"/>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36601" name="Freeform 25"/>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36602" name="Freeform 26"/>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36603" name="Freeform 27"/>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36604" name="Freeform 28"/>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
        <p:nvSpPr>
          <p:cNvPr id="536605" name="Rectangle 29"/>
          <p:cNvSpPr>
            <a:spLocks noChangeArrowheads="1"/>
          </p:cNvSpPr>
          <p:nvPr/>
        </p:nvSpPr>
        <p:spPr bwMode="auto">
          <a:xfrm>
            <a:off x="1300163" y="5895975"/>
            <a:ext cx="6580187"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Being unpredictable can save your life!</a:t>
            </a:r>
          </a:p>
        </p:txBody>
      </p:sp>
      <p:sp>
        <p:nvSpPr>
          <p:cNvPr id="536606" name="AutoShape 30">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36605"/>
                                        </p:tgtEl>
                                        <p:attrNameLst>
                                          <p:attrName>style.visibility</p:attrName>
                                        </p:attrNameLst>
                                      </p:cBhvr>
                                      <p:to>
                                        <p:strVal val="visible"/>
                                      </p:to>
                                    </p:set>
                                    <p:animEffect transition="in" filter="checkerboard(across)">
                                      <p:cBhvr>
                                        <p:cTn id="7" dur="500"/>
                                        <p:tgtEl>
                                          <p:spTgt spid="536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60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8" name="Rectangle 10"/>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73730" name="Rectangle 2"/>
          <p:cNvSpPr>
            <a:spLocks noGrp="1" noChangeArrowheads="1"/>
          </p:cNvSpPr>
          <p:nvPr>
            <p:ph type="title"/>
          </p:nvPr>
        </p:nvSpPr>
        <p:spPr/>
        <p:txBody>
          <a:bodyPr/>
          <a:lstStyle/>
          <a:p>
            <a:r>
              <a:rPr lang="en-US"/>
              <a:t>Target Selection</a:t>
            </a:r>
          </a:p>
        </p:txBody>
      </p:sp>
      <p:pic>
        <p:nvPicPr>
          <p:cNvPr id="73733" name="Picture 5" descr="Threat Targeting"/>
          <p:cNvPicPr>
            <a:picLocks noChangeAspect="1" noChangeArrowheads="1"/>
          </p:cNvPicPr>
          <p:nvPr/>
        </p:nvPicPr>
        <p:blipFill>
          <a:blip r:embed="rId3"/>
          <a:srcRect/>
          <a:stretch>
            <a:fillRect/>
          </a:stretch>
        </p:blipFill>
        <p:spPr bwMode="auto">
          <a:xfrm>
            <a:off x="349250" y="1825625"/>
            <a:ext cx="8447088" cy="4038600"/>
          </a:xfrm>
          <a:prstGeom prst="rect">
            <a:avLst/>
          </a:prstGeom>
          <a:noFill/>
        </p:spPr>
      </p:pic>
      <p:sp>
        <p:nvSpPr>
          <p:cNvPr id="73737" name="Text Box 9"/>
          <p:cNvSpPr txBox="1">
            <a:spLocks noChangeArrowheads="1"/>
          </p:cNvSpPr>
          <p:nvPr/>
        </p:nvSpPr>
        <p:spPr bwMode="auto">
          <a:xfrm>
            <a:off x="7927975" y="0"/>
            <a:ext cx="1216025"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Introduction</a:t>
            </a:r>
          </a:p>
        </p:txBody>
      </p:sp>
      <p:pic>
        <p:nvPicPr>
          <p:cNvPr id="73739" name="Picture 11"/>
          <p:cNvPicPr>
            <a:picLocks noChangeAspect="1" noChangeArrowheads="1"/>
          </p:cNvPicPr>
          <p:nvPr/>
        </p:nvPicPr>
        <p:blipFill>
          <a:blip r:embed="rId4"/>
          <a:srcRect/>
          <a:stretch>
            <a:fillRect/>
          </a:stretch>
        </p:blipFill>
        <p:spPr bwMode="auto">
          <a:xfrm>
            <a:off x="490538" y="2173288"/>
            <a:ext cx="2551112" cy="2590800"/>
          </a:xfrm>
          <a:prstGeom prst="rect">
            <a:avLst/>
          </a:prstGeom>
          <a:noFill/>
        </p:spPr>
      </p:pic>
      <p:pic>
        <p:nvPicPr>
          <p:cNvPr id="73740" name="Picture 12"/>
          <p:cNvPicPr>
            <a:picLocks noChangeAspect="1" noChangeArrowheads="1"/>
          </p:cNvPicPr>
          <p:nvPr/>
        </p:nvPicPr>
        <p:blipFill>
          <a:blip r:embed="rId5"/>
          <a:srcRect/>
          <a:stretch>
            <a:fillRect/>
          </a:stretch>
        </p:blipFill>
        <p:spPr bwMode="auto">
          <a:xfrm>
            <a:off x="3255963" y="2974975"/>
            <a:ext cx="2559050" cy="2578100"/>
          </a:xfrm>
          <a:prstGeom prst="rect">
            <a:avLst/>
          </a:prstGeom>
          <a:noFill/>
        </p:spPr>
      </p:pic>
      <p:pic>
        <p:nvPicPr>
          <p:cNvPr id="73741" name="Picture 13"/>
          <p:cNvPicPr>
            <a:picLocks noChangeAspect="1" noChangeArrowheads="1"/>
          </p:cNvPicPr>
          <p:nvPr/>
        </p:nvPicPr>
        <p:blipFill>
          <a:blip r:embed="rId6"/>
          <a:srcRect/>
          <a:stretch>
            <a:fillRect/>
          </a:stretch>
        </p:blipFill>
        <p:spPr bwMode="auto">
          <a:xfrm>
            <a:off x="6007100" y="2160588"/>
            <a:ext cx="2578100" cy="2597150"/>
          </a:xfrm>
          <a:prstGeom prst="rect">
            <a:avLst/>
          </a:prstGeom>
          <a:noFill/>
        </p:spPr>
      </p:pic>
    </p:spTree>
  </p:cSld>
  <p:clrMapOvr>
    <a:masterClrMapping/>
  </p:clrMapOvr>
  <p:transition>
    <p:dissolv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AutoShape 2"/>
          <p:cNvSpPr>
            <a:spLocks noChangeArrowheads="1"/>
          </p:cNvSpPr>
          <p:nvPr/>
        </p:nvSpPr>
        <p:spPr bwMode="auto">
          <a:xfrm rot="432112">
            <a:off x="1287463" y="414655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38627" name="Rectangle 3"/>
          <p:cNvSpPr>
            <a:spLocks noGrp="1" noChangeArrowheads="1"/>
          </p:cNvSpPr>
          <p:nvPr>
            <p:ph type="title"/>
          </p:nvPr>
        </p:nvSpPr>
        <p:spPr/>
        <p:txBody>
          <a:bodyPr/>
          <a:lstStyle/>
          <a:p>
            <a:r>
              <a:rPr lang="en-US"/>
              <a:t>Berlin Discotheque</a:t>
            </a:r>
          </a:p>
        </p:txBody>
      </p:sp>
      <p:sp>
        <p:nvSpPr>
          <p:cNvPr id="538628" name="Rectangle 4"/>
          <p:cNvSpPr>
            <a:spLocks noGrp="1" noChangeArrowheads="1"/>
          </p:cNvSpPr>
          <p:nvPr>
            <p:ph type="body" sz="half" idx="2"/>
          </p:nvPr>
        </p:nvSpPr>
        <p:spPr>
          <a:xfrm>
            <a:off x="4884738" y="1741488"/>
            <a:ext cx="4183062" cy="2859087"/>
          </a:xfrm>
        </p:spPr>
        <p:txBody>
          <a:bodyPr/>
          <a:lstStyle/>
          <a:p>
            <a:pPr>
              <a:buClr>
                <a:schemeClr val="tx1"/>
              </a:buClr>
            </a:pPr>
            <a:r>
              <a:rPr lang="en-US" sz="2000"/>
              <a:t>Libyan terrorists placed a suitcase bomb in a nightclub</a:t>
            </a:r>
          </a:p>
          <a:p>
            <a:pPr>
              <a:buClr>
                <a:schemeClr val="tx1"/>
              </a:buClr>
            </a:pPr>
            <a:r>
              <a:rPr lang="en-US" sz="2000"/>
              <a:t>Although the alert state was high in Europe, local threat conditions in Berlin gave little indication of attack</a:t>
            </a:r>
          </a:p>
          <a:p>
            <a:pPr>
              <a:buClr>
                <a:schemeClr val="tx1"/>
              </a:buClr>
            </a:pPr>
            <a:r>
              <a:rPr lang="en-US" sz="2000"/>
              <a:t>Two US sergeants and one Turkish woman were killed</a:t>
            </a:r>
          </a:p>
        </p:txBody>
      </p:sp>
      <p:sp>
        <p:nvSpPr>
          <p:cNvPr id="538629" name="Text Box 5"/>
          <p:cNvSpPr txBox="1">
            <a:spLocks noChangeArrowheads="1"/>
          </p:cNvSpPr>
          <p:nvPr/>
        </p:nvSpPr>
        <p:spPr bwMode="auto">
          <a:xfrm>
            <a:off x="1458913" y="4416425"/>
            <a:ext cx="3278187" cy="1158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5 April 1986 </a:t>
            </a:r>
          </a:p>
          <a:p>
            <a:pPr>
              <a:spcBef>
                <a:spcPct val="25000"/>
              </a:spcBef>
              <a:tabLst>
                <a:tab pos="1485900" algn="r"/>
                <a:tab pos="1600200" algn="l"/>
              </a:tabLst>
            </a:pPr>
            <a:r>
              <a:rPr lang="en-US" sz="2000" b="1">
                <a:latin typeface="Arial" charset="0"/>
              </a:rPr>
              <a:t>	Killed:	3</a:t>
            </a:r>
          </a:p>
          <a:p>
            <a:pPr>
              <a:spcBef>
                <a:spcPct val="25000"/>
              </a:spcBef>
              <a:tabLst>
                <a:tab pos="1485900" algn="r"/>
                <a:tab pos="1600200" algn="l"/>
              </a:tabLst>
            </a:pPr>
            <a:r>
              <a:rPr lang="en-US" sz="2000" b="1">
                <a:latin typeface="Arial" charset="0"/>
              </a:rPr>
              <a:t>	Wounded:	230</a:t>
            </a:r>
          </a:p>
        </p:txBody>
      </p:sp>
      <p:pic>
        <p:nvPicPr>
          <p:cNvPr id="538630" name="Picture 6" descr="disco"/>
          <p:cNvPicPr>
            <a:picLocks noChangeArrowheads="1"/>
          </p:cNvPicPr>
          <p:nvPr>
            <p:ph type="clipArt" sz="half" idx="1"/>
          </p:nvPr>
        </p:nvPicPr>
        <p:blipFill>
          <a:blip r:embed="rId3"/>
          <a:srcRect/>
          <a:stretch>
            <a:fillRect/>
          </a:stretch>
        </p:blipFill>
        <p:spPr>
          <a:xfrm>
            <a:off x="1495425" y="1741488"/>
            <a:ext cx="3208338" cy="2341562"/>
          </a:xfrm>
          <a:noFill/>
          <a:ln w="38100">
            <a:solidFill>
              <a:srgbClr val="000000"/>
            </a:solidFill>
          </a:ln>
        </p:spPr>
      </p:pic>
      <p:sp>
        <p:nvSpPr>
          <p:cNvPr id="538631" name="Text Box 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38632" name="Group 8"/>
          <p:cNvGrpSpPr>
            <a:grpSpLocks noChangeAspect="1"/>
          </p:cNvGrpSpPr>
          <p:nvPr/>
        </p:nvGrpSpPr>
        <p:grpSpPr bwMode="auto">
          <a:xfrm>
            <a:off x="293688" y="3178175"/>
            <a:ext cx="877887" cy="754063"/>
            <a:chOff x="1134" y="1590"/>
            <a:chExt cx="1008" cy="863"/>
          </a:xfrm>
        </p:grpSpPr>
        <p:sp>
          <p:nvSpPr>
            <p:cNvPr id="538633" name="Freeform 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38634" name="Freeform 1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38635" name="Rectangle 1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38636" name="Freeform 1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38637" name="Freeform 1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38638" name="Freeform 1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38639" name="Freeform 1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38640" name="Freeform 1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38641" name="Freeform 1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38642" name="Group 18"/>
          <p:cNvGrpSpPr>
            <a:grpSpLocks noChangeAspect="1"/>
          </p:cNvGrpSpPr>
          <p:nvPr/>
        </p:nvGrpSpPr>
        <p:grpSpPr bwMode="auto">
          <a:xfrm>
            <a:off x="293688" y="1670050"/>
            <a:ext cx="877887" cy="754063"/>
            <a:chOff x="432" y="1272"/>
            <a:chExt cx="1008" cy="864"/>
          </a:xfrm>
        </p:grpSpPr>
        <p:sp>
          <p:nvSpPr>
            <p:cNvPr id="538643" name="Freeform 19"/>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538644" name="Freeform 20"/>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538645" name="Rectangle 21"/>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538646" name="Freeform 22"/>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538647" name="Freeform 23"/>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38648" name="Freeform 24"/>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538649" name="Freeform 25"/>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38650" name="Freeform 26"/>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
        <p:nvSpPr>
          <p:cNvPr id="538651" name="Rectangle 27"/>
          <p:cNvSpPr>
            <a:spLocks noChangeArrowheads="1"/>
          </p:cNvSpPr>
          <p:nvPr/>
        </p:nvSpPr>
        <p:spPr bwMode="auto">
          <a:xfrm>
            <a:off x="1204913" y="5895975"/>
            <a:ext cx="7423150"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Avoid vulnerable areas with large groups of Americans!</a:t>
            </a:r>
          </a:p>
        </p:txBody>
      </p:sp>
      <p:sp>
        <p:nvSpPr>
          <p:cNvPr id="538652" name="AutoShape 28">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38651"/>
                                        </p:tgtEl>
                                        <p:attrNameLst>
                                          <p:attrName>style.visibility</p:attrName>
                                        </p:attrNameLst>
                                      </p:cBhvr>
                                      <p:to>
                                        <p:strVal val="visible"/>
                                      </p:to>
                                    </p:set>
                                    <p:animEffect transition="in" filter="checkerboard(across)">
                                      <p:cBhvr>
                                        <p:cTn id="7" dur="500"/>
                                        <p:tgtEl>
                                          <p:spTgt spid="538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8651" grpId="0"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AutoShape 2"/>
          <p:cNvSpPr>
            <a:spLocks noChangeArrowheads="1"/>
          </p:cNvSpPr>
          <p:nvPr/>
        </p:nvSpPr>
        <p:spPr bwMode="auto">
          <a:xfrm rot="432112">
            <a:off x="1287463" y="414655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40675" name="Rectangle 3"/>
          <p:cNvSpPr>
            <a:spLocks noGrp="1" noChangeArrowheads="1"/>
          </p:cNvSpPr>
          <p:nvPr>
            <p:ph type="title"/>
          </p:nvPr>
        </p:nvSpPr>
        <p:spPr/>
        <p:txBody>
          <a:bodyPr/>
          <a:lstStyle/>
          <a:p>
            <a:r>
              <a:rPr lang="en-US"/>
              <a:t>Oklahoma City Bombing</a:t>
            </a:r>
          </a:p>
        </p:txBody>
      </p:sp>
      <p:sp>
        <p:nvSpPr>
          <p:cNvPr id="540676" name="Rectangle 4"/>
          <p:cNvSpPr>
            <a:spLocks noGrp="1" noChangeArrowheads="1"/>
          </p:cNvSpPr>
          <p:nvPr>
            <p:ph type="body" sz="half" idx="2"/>
          </p:nvPr>
        </p:nvSpPr>
        <p:spPr>
          <a:xfrm>
            <a:off x="4884738" y="1741488"/>
            <a:ext cx="4183062" cy="4306887"/>
          </a:xfrm>
        </p:spPr>
        <p:txBody>
          <a:bodyPr/>
          <a:lstStyle/>
          <a:p>
            <a:pPr>
              <a:buClr>
                <a:schemeClr val="tx1"/>
              </a:buClr>
            </a:pPr>
            <a:r>
              <a:rPr lang="en-US" sz="2000"/>
              <a:t>The weapon was a large truck bomb parked in front of the building</a:t>
            </a:r>
          </a:p>
          <a:p>
            <a:pPr>
              <a:buClr>
                <a:schemeClr val="tx1"/>
              </a:buClr>
            </a:pPr>
            <a:r>
              <a:rPr lang="en-US" sz="2000"/>
              <a:t>The targets were tenant Federal agencies</a:t>
            </a:r>
          </a:p>
          <a:p>
            <a:pPr>
              <a:buClr>
                <a:schemeClr val="tx1"/>
              </a:buClr>
            </a:pPr>
            <a:r>
              <a:rPr lang="en-US" sz="2000"/>
              <a:t>Tim McVeigh and Terry Nichols were apprehended and convicted of the bombing</a:t>
            </a:r>
          </a:p>
        </p:txBody>
      </p:sp>
      <p:sp>
        <p:nvSpPr>
          <p:cNvPr id="540677" name="Text Box 5"/>
          <p:cNvSpPr txBox="1">
            <a:spLocks noChangeArrowheads="1"/>
          </p:cNvSpPr>
          <p:nvPr/>
        </p:nvSpPr>
        <p:spPr bwMode="auto">
          <a:xfrm>
            <a:off x="1376363" y="4281488"/>
            <a:ext cx="3349625" cy="1158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19 April 1995</a:t>
            </a:r>
          </a:p>
          <a:p>
            <a:pPr>
              <a:spcBef>
                <a:spcPct val="25000"/>
              </a:spcBef>
              <a:tabLst>
                <a:tab pos="1485900" algn="r"/>
                <a:tab pos="1600200" algn="l"/>
              </a:tabLst>
            </a:pPr>
            <a:r>
              <a:rPr lang="en-US" sz="2000" b="1">
                <a:latin typeface="Arial" charset="0"/>
              </a:rPr>
              <a:t>	Killed:	168</a:t>
            </a:r>
          </a:p>
          <a:p>
            <a:pPr>
              <a:spcBef>
                <a:spcPct val="25000"/>
              </a:spcBef>
              <a:tabLst>
                <a:tab pos="1485900" algn="r"/>
                <a:tab pos="1600200" algn="l"/>
              </a:tabLst>
            </a:pPr>
            <a:r>
              <a:rPr lang="en-US" sz="2000" b="1">
                <a:latin typeface="Arial" charset="0"/>
              </a:rPr>
              <a:t>	Wounded:	Hundreds</a:t>
            </a:r>
          </a:p>
        </p:txBody>
      </p:sp>
      <p:pic>
        <p:nvPicPr>
          <p:cNvPr id="540678" name="Picture 6" descr="Murrah"/>
          <p:cNvPicPr>
            <a:picLocks noChangeAspect="1" noChangeArrowheads="1"/>
          </p:cNvPicPr>
          <p:nvPr>
            <p:ph type="clipArt" sz="half" idx="1"/>
          </p:nvPr>
        </p:nvPicPr>
        <p:blipFill>
          <a:blip r:embed="rId3"/>
          <a:srcRect/>
          <a:stretch>
            <a:fillRect/>
          </a:stretch>
        </p:blipFill>
        <p:spPr>
          <a:xfrm>
            <a:off x="1374775" y="1741488"/>
            <a:ext cx="3354388" cy="2171700"/>
          </a:xfrm>
          <a:noFill/>
          <a:ln w="38100">
            <a:solidFill>
              <a:schemeClr val="tx1"/>
            </a:solidFill>
          </a:ln>
        </p:spPr>
      </p:pic>
      <p:sp>
        <p:nvSpPr>
          <p:cNvPr id="540679" name="Text Box 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40680" name="Group 8"/>
          <p:cNvGrpSpPr>
            <a:grpSpLocks noChangeAspect="1"/>
          </p:cNvGrpSpPr>
          <p:nvPr/>
        </p:nvGrpSpPr>
        <p:grpSpPr bwMode="auto">
          <a:xfrm>
            <a:off x="293688" y="3178175"/>
            <a:ext cx="877887" cy="754063"/>
            <a:chOff x="1134" y="1590"/>
            <a:chExt cx="1008" cy="863"/>
          </a:xfrm>
        </p:grpSpPr>
        <p:sp>
          <p:nvSpPr>
            <p:cNvPr id="540681" name="Freeform 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40682" name="Freeform 1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40683" name="Rectangle 1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40684" name="Freeform 1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40685" name="Freeform 1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40686" name="Freeform 1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40687" name="Freeform 1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40688" name="Freeform 1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40689" name="Freeform 1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sp>
        <p:nvSpPr>
          <p:cNvPr id="540690" name="Rectangle 18"/>
          <p:cNvSpPr>
            <a:spLocks noChangeArrowheads="1"/>
          </p:cNvSpPr>
          <p:nvPr/>
        </p:nvSpPr>
        <p:spPr bwMode="auto">
          <a:xfrm>
            <a:off x="1300163" y="5895975"/>
            <a:ext cx="6556375"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Be vigilant -- consider the unexpected threat!</a:t>
            </a:r>
          </a:p>
        </p:txBody>
      </p:sp>
      <p:sp>
        <p:nvSpPr>
          <p:cNvPr id="540691" name="AutoShape 19">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40690"/>
                                        </p:tgtEl>
                                        <p:attrNameLst>
                                          <p:attrName>style.visibility</p:attrName>
                                        </p:attrNameLst>
                                      </p:cBhvr>
                                      <p:to>
                                        <p:strVal val="visible"/>
                                      </p:to>
                                    </p:set>
                                    <p:animEffect transition="in" filter="checkerboard(across)">
                                      <p:cBhvr>
                                        <p:cTn id="7" dur="500"/>
                                        <p:tgtEl>
                                          <p:spTgt spid="5406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690" grpId="0"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AutoShape 2"/>
          <p:cNvSpPr>
            <a:spLocks noChangeArrowheads="1"/>
          </p:cNvSpPr>
          <p:nvPr/>
        </p:nvSpPr>
        <p:spPr bwMode="auto">
          <a:xfrm rot="432112">
            <a:off x="1287463" y="414655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42723" name="Rectangle 3"/>
          <p:cNvSpPr>
            <a:spLocks noGrp="1" noChangeArrowheads="1"/>
          </p:cNvSpPr>
          <p:nvPr>
            <p:ph type="title"/>
          </p:nvPr>
        </p:nvSpPr>
        <p:spPr/>
        <p:txBody>
          <a:bodyPr/>
          <a:lstStyle/>
          <a:p>
            <a:r>
              <a:rPr lang="en-US"/>
              <a:t>Beirut Bombing</a:t>
            </a:r>
          </a:p>
        </p:txBody>
      </p:sp>
      <p:sp>
        <p:nvSpPr>
          <p:cNvPr id="542724" name="Rectangle 4"/>
          <p:cNvSpPr>
            <a:spLocks noGrp="1" noChangeArrowheads="1"/>
          </p:cNvSpPr>
          <p:nvPr>
            <p:ph type="body" sz="half" idx="2"/>
          </p:nvPr>
        </p:nvSpPr>
        <p:spPr>
          <a:xfrm>
            <a:off x="4884738" y="1741488"/>
            <a:ext cx="4183062" cy="4173537"/>
          </a:xfrm>
        </p:spPr>
        <p:txBody>
          <a:bodyPr/>
          <a:lstStyle/>
          <a:p>
            <a:pPr>
              <a:buClr>
                <a:schemeClr val="tx1"/>
              </a:buClr>
            </a:pPr>
            <a:r>
              <a:rPr lang="en-US" sz="2000"/>
              <a:t>The Islamic Jihad Organization perpetrated a suicide truck bombing</a:t>
            </a:r>
          </a:p>
          <a:p>
            <a:pPr>
              <a:buClr>
                <a:schemeClr val="tx1"/>
              </a:buClr>
            </a:pPr>
            <a:r>
              <a:rPr lang="en-US" sz="2000"/>
              <a:t>Multiple sentries witnessed the attack but were unable to stop it</a:t>
            </a:r>
          </a:p>
          <a:p>
            <a:pPr>
              <a:buClr>
                <a:schemeClr val="tx1"/>
              </a:buClr>
            </a:pPr>
            <a:r>
              <a:rPr lang="en-US" sz="2000"/>
              <a:t>Many and frequent threats preceded the attack</a:t>
            </a:r>
          </a:p>
        </p:txBody>
      </p:sp>
      <p:pic>
        <p:nvPicPr>
          <p:cNvPr id="542725" name="Picture 5" descr="beirut_after"/>
          <p:cNvPicPr>
            <a:picLocks noChangeArrowheads="1"/>
          </p:cNvPicPr>
          <p:nvPr>
            <p:ph type="clipArt" sz="half" idx="1"/>
          </p:nvPr>
        </p:nvPicPr>
        <p:blipFill>
          <a:blip r:embed="rId3"/>
          <a:srcRect/>
          <a:stretch>
            <a:fillRect/>
          </a:stretch>
        </p:blipFill>
        <p:spPr>
          <a:xfrm>
            <a:off x="1343025" y="1741488"/>
            <a:ext cx="3432175" cy="2486025"/>
          </a:xfrm>
          <a:noFill/>
          <a:ln w="38100">
            <a:solidFill>
              <a:schemeClr val="tx1"/>
            </a:solidFill>
          </a:ln>
        </p:spPr>
      </p:pic>
      <p:sp>
        <p:nvSpPr>
          <p:cNvPr id="542726" name="Text Box 6"/>
          <p:cNvSpPr txBox="1">
            <a:spLocks noChangeArrowheads="1"/>
          </p:cNvSpPr>
          <p:nvPr/>
        </p:nvSpPr>
        <p:spPr bwMode="auto">
          <a:xfrm>
            <a:off x="1185863" y="4381500"/>
            <a:ext cx="3744912" cy="1158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23 October 1983</a:t>
            </a:r>
          </a:p>
          <a:p>
            <a:pPr>
              <a:spcBef>
                <a:spcPct val="25000"/>
              </a:spcBef>
              <a:tabLst>
                <a:tab pos="1485900" algn="r"/>
                <a:tab pos="1600200" algn="l"/>
              </a:tabLst>
            </a:pPr>
            <a:r>
              <a:rPr lang="en-US" sz="2000" b="1">
                <a:latin typeface="Arial" charset="0"/>
              </a:rPr>
              <a:t>	Killed:	244</a:t>
            </a:r>
          </a:p>
          <a:p>
            <a:pPr>
              <a:spcBef>
                <a:spcPct val="25000"/>
              </a:spcBef>
              <a:tabLst>
                <a:tab pos="1485900" algn="r"/>
                <a:tab pos="1600200" algn="l"/>
              </a:tabLst>
            </a:pPr>
            <a:r>
              <a:rPr lang="en-US" sz="2000" b="1">
                <a:latin typeface="Arial" charset="0"/>
              </a:rPr>
              <a:t>	Wounded:	Hundreds</a:t>
            </a:r>
          </a:p>
        </p:txBody>
      </p:sp>
      <p:sp>
        <p:nvSpPr>
          <p:cNvPr id="542727" name="Text Box 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42728" name="Group 8"/>
          <p:cNvGrpSpPr>
            <a:grpSpLocks noChangeAspect="1"/>
          </p:cNvGrpSpPr>
          <p:nvPr/>
        </p:nvGrpSpPr>
        <p:grpSpPr bwMode="auto">
          <a:xfrm>
            <a:off x="293688" y="1670050"/>
            <a:ext cx="877887" cy="754063"/>
            <a:chOff x="432" y="1272"/>
            <a:chExt cx="1008" cy="864"/>
          </a:xfrm>
        </p:grpSpPr>
        <p:sp>
          <p:nvSpPr>
            <p:cNvPr id="542729" name="Freeform 9"/>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542730" name="Freeform 10"/>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542731" name="Rectangle 11"/>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542732" name="Freeform 12"/>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542733" name="Freeform 13"/>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42734" name="Freeform 14"/>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542735" name="Freeform 15"/>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42736" name="Freeform 16"/>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sp>
        <p:nvSpPr>
          <p:cNvPr id="542737" name="Rectangle 17"/>
          <p:cNvSpPr>
            <a:spLocks noChangeArrowheads="1"/>
          </p:cNvSpPr>
          <p:nvPr/>
        </p:nvSpPr>
        <p:spPr bwMode="auto">
          <a:xfrm>
            <a:off x="1300163" y="5895975"/>
            <a:ext cx="6567487"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Large Groups of Americans can be targets!</a:t>
            </a:r>
          </a:p>
        </p:txBody>
      </p:sp>
      <p:grpSp>
        <p:nvGrpSpPr>
          <p:cNvPr id="542738" name="Group 18"/>
          <p:cNvGrpSpPr>
            <a:grpSpLocks noChangeAspect="1"/>
          </p:cNvGrpSpPr>
          <p:nvPr/>
        </p:nvGrpSpPr>
        <p:grpSpPr bwMode="auto">
          <a:xfrm>
            <a:off x="293688" y="3178175"/>
            <a:ext cx="877887" cy="754063"/>
            <a:chOff x="1134" y="1590"/>
            <a:chExt cx="1008" cy="863"/>
          </a:xfrm>
        </p:grpSpPr>
        <p:sp>
          <p:nvSpPr>
            <p:cNvPr id="542739" name="Freeform 1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42740" name="Freeform 2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42741" name="Rectangle 2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42742" name="Freeform 2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42743" name="Freeform 2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42744" name="Freeform 2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42745" name="Freeform 2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42746" name="Freeform 2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42747" name="Freeform 2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42748" name="Group 28"/>
          <p:cNvGrpSpPr>
            <a:grpSpLocks noChangeAspect="1"/>
          </p:cNvGrpSpPr>
          <p:nvPr/>
        </p:nvGrpSpPr>
        <p:grpSpPr bwMode="auto">
          <a:xfrm>
            <a:off x="293688" y="5441950"/>
            <a:ext cx="877887" cy="754063"/>
            <a:chOff x="2040" y="2676"/>
            <a:chExt cx="1008" cy="864"/>
          </a:xfrm>
        </p:grpSpPr>
        <p:sp>
          <p:nvSpPr>
            <p:cNvPr id="542749" name="Freeform 29"/>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542750" name="Freeform 30"/>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542751" name="Rectangle 31"/>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542752" name="Freeform 32"/>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542753" name="Freeform 33"/>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42754" name="Freeform 34"/>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542755" name="Freeform 35"/>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542756" name="Freeform 36"/>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sp>
        <p:nvSpPr>
          <p:cNvPr id="542757" name="AutoShape 37">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grpSp>
        <p:nvGrpSpPr>
          <p:cNvPr id="542758" name="Group 38"/>
          <p:cNvGrpSpPr>
            <a:grpSpLocks noChangeAspect="1"/>
          </p:cNvGrpSpPr>
          <p:nvPr/>
        </p:nvGrpSpPr>
        <p:grpSpPr bwMode="auto">
          <a:xfrm>
            <a:off x="293688" y="3932238"/>
            <a:ext cx="877887" cy="754062"/>
            <a:chOff x="186" y="2131"/>
            <a:chExt cx="1008" cy="863"/>
          </a:xfrm>
        </p:grpSpPr>
        <p:sp>
          <p:nvSpPr>
            <p:cNvPr id="542759" name="Freeform 39"/>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542760" name="Freeform 40"/>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542761" name="Rectangle 41"/>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542762" name="Freeform 42"/>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542763" name="Freeform 43"/>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542764" name="Freeform 44"/>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542765" name="Freeform 45"/>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542766" name="Freeform 46"/>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542767" name="Freeform 47"/>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542768" name="Freeform 48"/>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42737"/>
                                        </p:tgtEl>
                                        <p:attrNameLst>
                                          <p:attrName>style.visibility</p:attrName>
                                        </p:attrNameLst>
                                      </p:cBhvr>
                                      <p:to>
                                        <p:strVal val="visible"/>
                                      </p:to>
                                    </p:set>
                                    <p:animEffect transition="in" filter="checkerboard(across)">
                                      <p:cBhvr>
                                        <p:cTn id="7" dur="500"/>
                                        <p:tgtEl>
                                          <p:spTgt spid="5427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7" grpId="0"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770" name="AutoShape 2"/>
          <p:cNvSpPr>
            <a:spLocks noChangeArrowheads="1"/>
          </p:cNvSpPr>
          <p:nvPr/>
        </p:nvSpPr>
        <p:spPr bwMode="auto">
          <a:xfrm rot="432112">
            <a:off x="1287463" y="4073525"/>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44771" name="Rectangle 3"/>
          <p:cNvSpPr>
            <a:spLocks noGrp="1" noChangeArrowheads="1"/>
          </p:cNvSpPr>
          <p:nvPr>
            <p:ph type="title"/>
          </p:nvPr>
        </p:nvSpPr>
        <p:spPr/>
        <p:txBody>
          <a:bodyPr/>
          <a:lstStyle/>
          <a:p>
            <a:r>
              <a:rPr lang="en-US"/>
              <a:t>GEN Dozier (Residential)</a:t>
            </a:r>
          </a:p>
        </p:txBody>
      </p:sp>
      <p:sp>
        <p:nvSpPr>
          <p:cNvPr id="544772" name="Rectangle 4"/>
          <p:cNvSpPr>
            <a:spLocks noGrp="1" noChangeArrowheads="1"/>
          </p:cNvSpPr>
          <p:nvPr>
            <p:ph type="body" sz="half" idx="2"/>
          </p:nvPr>
        </p:nvSpPr>
        <p:spPr>
          <a:xfrm>
            <a:off x="4884738" y="1741488"/>
            <a:ext cx="4183062" cy="4287837"/>
          </a:xfrm>
        </p:spPr>
        <p:txBody>
          <a:bodyPr/>
          <a:lstStyle/>
          <a:p>
            <a:pPr>
              <a:buClr>
                <a:schemeClr val="tx1"/>
              </a:buClr>
            </a:pPr>
            <a:r>
              <a:rPr lang="en-US" sz="2000"/>
              <a:t>Italian Red Brigades kidnapped US Army </a:t>
            </a:r>
            <a:br>
              <a:rPr lang="en-US" sz="2000"/>
            </a:br>
            <a:r>
              <a:rPr lang="en-US" sz="2000"/>
              <a:t>BG James Dozier</a:t>
            </a:r>
          </a:p>
          <a:p>
            <a:pPr>
              <a:buClr>
                <a:schemeClr val="tx1"/>
              </a:buClr>
            </a:pPr>
            <a:r>
              <a:rPr lang="en-US" sz="2000"/>
              <a:t>Terrorists entered Dozier’s residence posing as plumbers</a:t>
            </a:r>
          </a:p>
          <a:p>
            <a:pPr>
              <a:buClr>
                <a:schemeClr val="tx1"/>
              </a:buClr>
            </a:pPr>
            <a:r>
              <a:rPr lang="en-US" sz="2000"/>
              <a:t>Terrorists performed extensive surveillance</a:t>
            </a:r>
          </a:p>
          <a:p>
            <a:pPr>
              <a:buClr>
                <a:schemeClr val="tx1"/>
              </a:buClr>
            </a:pPr>
            <a:r>
              <a:rPr lang="en-US" sz="2000"/>
              <a:t>Dozier was rescued by Italian police</a:t>
            </a:r>
          </a:p>
        </p:txBody>
      </p:sp>
      <p:sp>
        <p:nvSpPr>
          <p:cNvPr id="544773" name="Text Box 5"/>
          <p:cNvSpPr txBox="1">
            <a:spLocks noChangeArrowheads="1"/>
          </p:cNvSpPr>
          <p:nvPr/>
        </p:nvSpPr>
        <p:spPr bwMode="auto">
          <a:xfrm>
            <a:off x="1030288" y="4759325"/>
            <a:ext cx="4000500" cy="777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17 December 1981</a:t>
            </a:r>
          </a:p>
          <a:p>
            <a:pPr>
              <a:spcBef>
                <a:spcPct val="25000"/>
              </a:spcBef>
              <a:tabLst>
                <a:tab pos="1485900" algn="r"/>
                <a:tab pos="1600200" algn="l"/>
              </a:tabLst>
            </a:pPr>
            <a:r>
              <a:rPr lang="en-US" sz="2000" b="1">
                <a:latin typeface="Arial" charset="0"/>
              </a:rPr>
              <a:t>	Killed:	None</a:t>
            </a:r>
          </a:p>
        </p:txBody>
      </p:sp>
      <p:pic>
        <p:nvPicPr>
          <p:cNvPr id="544774" name="Picture 6"/>
          <p:cNvPicPr>
            <a:picLocks noChangeArrowheads="1"/>
          </p:cNvPicPr>
          <p:nvPr>
            <p:ph type="clipArt" sz="half" idx="1"/>
          </p:nvPr>
        </p:nvPicPr>
        <p:blipFill>
          <a:blip r:embed="rId3"/>
          <a:srcRect/>
          <a:stretch>
            <a:fillRect/>
          </a:stretch>
        </p:blipFill>
        <p:spPr>
          <a:xfrm>
            <a:off x="1265238" y="1741488"/>
            <a:ext cx="3530600" cy="2336800"/>
          </a:xfrm>
          <a:noFill/>
          <a:ln w="38100">
            <a:solidFill>
              <a:schemeClr val="tx1"/>
            </a:solidFill>
          </a:ln>
        </p:spPr>
      </p:pic>
      <p:sp>
        <p:nvSpPr>
          <p:cNvPr id="544775" name="Text Box 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44776" name="Group 8"/>
          <p:cNvGrpSpPr>
            <a:grpSpLocks noChangeAspect="1"/>
          </p:cNvGrpSpPr>
          <p:nvPr/>
        </p:nvGrpSpPr>
        <p:grpSpPr bwMode="auto">
          <a:xfrm>
            <a:off x="293688" y="1670050"/>
            <a:ext cx="877887" cy="754063"/>
            <a:chOff x="432" y="1272"/>
            <a:chExt cx="1008" cy="864"/>
          </a:xfrm>
        </p:grpSpPr>
        <p:sp>
          <p:nvSpPr>
            <p:cNvPr id="544777" name="Freeform 9"/>
            <p:cNvSpPr>
              <a:spLocks noChangeAspect="1"/>
            </p:cNvSpPr>
            <p:nvPr/>
          </p:nvSpPr>
          <p:spPr bwMode="auto">
            <a:xfrm>
              <a:off x="432" y="1272"/>
              <a:ext cx="1008" cy="864"/>
            </a:xfrm>
            <a:custGeom>
              <a:avLst/>
              <a:gdLst/>
              <a:ahLst/>
              <a:cxnLst>
                <a:cxn ang="0">
                  <a:pos x="0" y="0"/>
                </a:cxn>
                <a:cxn ang="0">
                  <a:pos x="16128" y="0"/>
                </a:cxn>
                <a:cxn ang="0">
                  <a:pos x="15554" y="595"/>
                </a:cxn>
                <a:cxn ang="0">
                  <a:pos x="596" y="13263"/>
                </a:cxn>
                <a:cxn ang="0">
                  <a:pos x="0" y="13824"/>
                </a:cxn>
                <a:cxn ang="0">
                  <a:pos x="0" y="0"/>
                </a:cxn>
              </a:cxnLst>
              <a:rect l="0" t="0" r="r" b="b"/>
              <a:pathLst>
                <a:path w="16128" h="13824">
                  <a:moveTo>
                    <a:pt x="0" y="0"/>
                  </a:moveTo>
                  <a:lnTo>
                    <a:pt x="16128" y="0"/>
                  </a:lnTo>
                  <a:lnTo>
                    <a:pt x="15554" y="595"/>
                  </a:lnTo>
                  <a:lnTo>
                    <a:pt x="596" y="13263"/>
                  </a:lnTo>
                  <a:lnTo>
                    <a:pt x="0" y="13824"/>
                  </a:lnTo>
                  <a:lnTo>
                    <a:pt x="0" y="0"/>
                  </a:lnTo>
                  <a:close/>
                </a:path>
              </a:pathLst>
            </a:custGeom>
            <a:solidFill>
              <a:srgbClr val="82A99C"/>
            </a:solidFill>
            <a:ln w="9525">
              <a:noFill/>
              <a:round/>
              <a:headEnd/>
              <a:tailEnd/>
            </a:ln>
          </p:spPr>
          <p:txBody>
            <a:bodyPr/>
            <a:lstStyle/>
            <a:p>
              <a:endParaRPr lang="en-US"/>
            </a:p>
          </p:txBody>
        </p:sp>
        <p:sp>
          <p:nvSpPr>
            <p:cNvPr id="544778" name="Freeform 10"/>
            <p:cNvSpPr>
              <a:spLocks noChangeAspect="1"/>
            </p:cNvSpPr>
            <p:nvPr/>
          </p:nvSpPr>
          <p:spPr bwMode="auto">
            <a:xfrm>
              <a:off x="432" y="1272"/>
              <a:ext cx="1008" cy="864"/>
            </a:xfrm>
            <a:custGeom>
              <a:avLst/>
              <a:gdLst/>
              <a:ahLst/>
              <a:cxnLst>
                <a:cxn ang="0">
                  <a:pos x="16128" y="0"/>
                </a:cxn>
                <a:cxn ang="0">
                  <a:pos x="16128" y="13824"/>
                </a:cxn>
                <a:cxn ang="0">
                  <a:pos x="0" y="13824"/>
                </a:cxn>
                <a:cxn ang="0">
                  <a:pos x="599" y="13254"/>
                </a:cxn>
                <a:cxn ang="0">
                  <a:pos x="15563" y="587"/>
                </a:cxn>
                <a:cxn ang="0">
                  <a:pos x="16128" y="0"/>
                </a:cxn>
              </a:cxnLst>
              <a:rect l="0" t="0" r="r" b="b"/>
              <a:pathLst>
                <a:path w="16128" h="13824">
                  <a:moveTo>
                    <a:pt x="16128" y="0"/>
                  </a:moveTo>
                  <a:lnTo>
                    <a:pt x="16128" y="13824"/>
                  </a:lnTo>
                  <a:lnTo>
                    <a:pt x="0" y="13824"/>
                  </a:lnTo>
                  <a:lnTo>
                    <a:pt x="599" y="13254"/>
                  </a:lnTo>
                  <a:lnTo>
                    <a:pt x="15563" y="587"/>
                  </a:lnTo>
                  <a:lnTo>
                    <a:pt x="16128" y="0"/>
                  </a:lnTo>
                  <a:close/>
                </a:path>
              </a:pathLst>
            </a:custGeom>
            <a:solidFill>
              <a:srgbClr val="162A29"/>
            </a:solidFill>
            <a:ln w="9525">
              <a:noFill/>
              <a:round/>
              <a:headEnd/>
              <a:tailEnd/>
            </a:ln>
          </p:spPr>
          <p:txBody>
            <a:bodyPr/>
            <a:lstStyle/>
            <a:p>
              <a:endParaRPr lang="en-US"/>
            </a:p>
          </p:txBody>
        </p:sp>
        <p:sp>
          <p:nvSpPr>
            <p:cNvPr id="544779" name="Rectangle 11"/>
            <p:cNvSpPr>
              <a:spLocks noChangeAspect="1" noChangeArrowheads="1"/>
            </p:cNvSpPr>
            <p:nvPr/>
          </p:nvSpPr>
          <p:spPr bwMode="auto">
            <a:xfrm>
              <a:off x="468" y="1308"/>
              <a:ext cx="936" cy="792"/>
            </a:xfrm>
            <a:prstGeom prst="rect">
              <a:avLst/>
            </a:prstGeom>
            <a:solidFill>
              <a:srgbClr val="275A53"/>
            </a:solidFill>
            <a:ln w="9525">
              <a:noFill/>
              <a:miter lim="800000"/>
              <a:headEnd/>
              <a:tailEnd/>
            </a:ln>
          </p:spPr>
          <p:txBody>
            <a:bodyPr/>
            <a:lstStyle/>
            <a:p>
              <a:endParaRPr lang="en-US"/>
            </a:p>
          </p:txBody>
        </p:sp>
        <p:sp>
          <p:nvSpPr>
            <p:cNvPr id="544780" name="Freeform 12"/>
            <p:cNvSpPr>
              <a:spLocks noChangeAspect="1" noEditPoints="1"/>
            </p:cNvSpPr>
            <p:nvPr/>
          </p:nvSpPr>
          <p:spPr bwMode="auto">
            <a:xfrm>
              <a:off x="629" y="1932"/>
              <a:ext cx="149" cy="137"/>
            </a:xfrm>
            <a:custGeom>
              <a:avLst/>
              <a:gdLst/>
              <a:ahLst/>
              <a:cxnLst>
                <a:cxn ang="0">
                  <a:pos x="1574" y="1836"/>
                </a:cxn>
                <a:cxn ang="0">
                  <a:pos x="800" y="1836"/>
                </a:cxn>
                <a:cxn ang="0">
                  <a:pos x="694" y="2198"/>
                </a:cxn>
                <a:cxn ang="0">
                  <a:pos x="0" y="2198"/>
                </a:cxn>
                <a:cxn ang="0">
                  <a:pos x="827" y="0"/>
                </a:cxn>
                <a:cxn ang="0">
                  <a:pos x="1567" y="0"/>
                </a:cxn>
                <a:cxn ang="0">
                  <a:pos x="2394" y="2198"/>
                </a:cxn>
                <a:cxn ang="0">
                  <a:pos x="1683" y="2198"/>
                </a:cxn>
                <a:cxn ang="0">
                  <a:pos x="1574" y="1836"/>
                </a:cxn>
                <a:cxn ang="0">
                  <a:pos x="1432" y="1360"/>
                </a:cxn>
                <a:cxn ang="0">
                  <a:pos x="1189" y="570"/>
                </a:cxn>
                <a:cxn ang="0">
                  <a:pos x="947" y="1360"/>
                </a:cxn>
                <a:cxn ang="0">
                  <a:pos x="1432" y="1360"/>
                </a:cxn>
              </a:cxnLst>
              <a:rect l="0" t="0" r="r" b="b"/>
              <a:pathLst>
                <a:path w="2394" h="2198">
                  <a:moveTo>
                    <a:pt x="1574" y="1836"/>
                  </a:moveTo>
                  <a:lnTo>
                    <a:pt x="800" y="1836"/>
                  </a:lnTo>
                  <a:lnTo>
                    <a:pt x="694" y="2198"/>
                  </a:lnTo>
                  <a:lnTo>
                    <a:pt x="0" y="2198"/>
                  </a:lnTo>
                  <a:lnTo>
                    <a:pt x="827" y="0"/>
                  </a:lnTo>
                  <a:lnTo>
                    <a:pt x="1567" y="0"/>
                  </a:lnTo>
                  <a:lnTo>
                    <a:pt x="2394" y="2198"/>
                  </a:lnTo>
                  <a:lnTo>
                    <a:pt x="1683" y="2198"/>
                  </a:lnTo>
                  <a:lnTo>
                    <a:pt x="1574" y="1836"/>
                  </a:lnTo>
                  <a:close/>
                  <a:moveTo>
                    <a:pt x="1432" y="1360"/>
                  </a:moveTo>
                  <a:lnTo>
                    <a:pt x="1189" y="570"/>
                  </a:lnTo>
                  <a:lnTo>
                    <a:pt x="947" y="1360"/>
                  </a:lnTo>
                  <a:lnTo>
                    <a:pt x="1432" y="1360"/>
                  </a:lnTo>
                  <a:close/>
                </a:path>
              </a:pathLst>
            </a:custGeom>
            <a:solidFill>
              <a:srgbClr val="FFFFFF"/>
            </a:solidFill>
            <a:ln w="9525">
              <a:noFill/>
              <a:round/>
              <a:headEnd/>
              <a:tailEnd/>
            </a:ln>
          </p:spPr>
          <p:txBody>
            <a:bodyPr/>
            <a:lstStyle/>
            <a:p>
              <a:endParaRPr lang="en-US"/>
            </a:p>
          </p:txBody>
        </p:sp>
        <p:sp>
          <p:nvSpPr>
            <p:cNvPr id="544781" name="Freeform 13"/>
            <p:cNvSpPr>
              <a:spLocks noChangeAspect="1"/>
            </p:cNvSpPr>
            <p:nvPr/>
          </p:nvSpPr>
          <p:spPr bwMode="auto">
            <a:xfrm>
              <a:off x="792" y="1932"/>
              <a:ext cx="132" cy="137"/>
            </a:xfrm>
            <a:custGeom>
              <a:avLst/>
              <a:gdLst/>
              <a:ahLst/>
              <a:cxnLst>
                <a:cxn ang="0">
                  <a:pos x="0" y="0"/>
                </a:cxn>
                <a:cxn ang="0">
                  <a:pos x="635" y="0"/>
                </a:cxn>
                <a:cxn ang="0">
                  <a:pos x="1462" y="1216"/>
                </a:cxn>
                <a:cxn ang="0">
                  <a:pos x="1462" y="0"/>
                </a:cxn>
                <a:cxn ang="0">
                  <a:pos x="2103" y="0"/>
                </a:cxn>
                <a:cxn ang="0">
                  <a:pos x="2103" y="2198"/>
                </a:cxn>
                <a:cxn ang="0">
                  <a:pos x="1462" y="2198"/>
                </a:cxn>
                <a:cxn ang="0">
                  <a:pos x="639" y="991"/>
                </a:cxn>
                <a:cxn ang="0">
                  <a:pos x="639" y="2198"/>
                </a:cxn>
                <a:cxn ang="0">
                  <a:pos x="0" y="2198"/>
                </a:cxn>
                <a:cxn ang="0">
                  <a:pos x="0" y="0"/>
                </a:cxn>
              </a:cxnLst>
              <a:rect l="0" t="0" r="r" b="b"/>
              <a:pathLst>
                <a:path w="2103" h="2198">
                  <a:moveTo>
                    <a:pt x="0" y="0"/>
                  </a:moveTo>
                  <a:lnTo>
                    <a:pt x="635" y="0"/>
                  </a:lnTo>
                  <a:lnTo>
                    <a:pt x="1462" y="1216"/>
                  </a:lnTo>
                  <a:lnTo>
                    <a:pt x="1462" y="0"/>
                  </a:lnTo>
                  <a:lnTo>
                    <a:pt x="2103" y="0"/>
                  </a:lnTo>
                  <a:lnTo>
                    <a:pt x="2103" y="2198"/>
                  </a:lnTo>
                  <a:lnTo>
                    <a:pt x="1462"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44782" name="Freeform 14"/>
            <p:cNvSpPr>
              <a:spLocks noChangeAspect="1" noEditPoints="1"/>
            </p:cNvSpPr>
            <p:nvPr/>
          </p:nvSpPr>
          <p:spPr bwMode="auto">
            <a:xfrm>
              <a:off x="946" y="1929"/>
              <a:ext cx="143" cy="142"/>
            </a:xfrm>
            <a:custGeom>
              <a:avLst/>
              <a:gdLst/>
              <a:ahLst/>
              <a:cxnLst>
                <a:cxn ang="0">
                  <a:pos x="8" y="975"/>
                </a:cxn>
                <a:cxn ang="0">
                  <a:pos x="36" y="796"/>
                </a:cxn>
                <a:cxn ang="0">
                  <a:pos x="85" y="633"/>
                </a:cxn>
                <a:cxn ang="0">
                  <a:pos x="156" y="487"/>
                </a:cxn>
                <a:cxn ang="0">
                  <a:pos x="247" y="358"/>
                </a:cxn>
                <a:cxn ang="0">
                  <a:pos x="359" y="246"/>
                </a:cxn>
                <a:cxn ang="0">
                  <a:pos x="488" y="154"/>
                </a:cxn>
                <a:cxn ang="0">
                  <a:pos x="633" y="84"/>
                </a:cxn>
                <a:cxn ang="0">
                  <a:pos x="796" y="35"/>
                </a:cxn>
                <a:cxn ang="0">
                  <a:pos x="975" y="7"/>
                </a:cxn>
                <a:cxn ang="0">
                  <a:pos x="1171" y="0"/>
                </a:cxn>
                <a:cxn ang="0">
                  <a:pos x="1364" y="14"/>
                </a:cxn>
                <a:cxn ang="0">
                  <a:pos x="1541" y="48"/>
                </a:cxn>
                <a:cxn ang="0">
                  <a:pos x="1700" y="104"/>
                </a:cxn>
                <a:cxn ang="0">
                  <a:pos x="1841" y="179"/>
                </a:cxn>
                <a:cxn ang="0">
                  <a:pos x="1964" y="276"/>
                </a:cxn>
                <a:cxn ang="0">
                  <a:pos x="2068" y="392"/>
                </a:cxn>
                <a:cxn ang="0">
                  <a:pos x="2151" y="525"/>
                </a:cxn>
                <a:cxn ang="0">
                  <a:pos x="2214" y="674"/>
                </a:cxn>
                <a:cxn ang="0">
                  <a:pos x="2256" y="839"/>
                </a:cxn>
                <a:cxn ang="0">
                  <a:pos x="2277" y="1022"/>
                </a:cxn>
                <a:cxn ang="0">
                  <a:pos x="2275" y="1260"/>
                </a:cxn>
                <a:cxn ang="0">
                  <a:pos x="2238" y="1510"/>
                </a:cxn>
                <a:cxn ang="0">
                  <a:pos x="2166" y="1720"/>
                </a:cxn>
                <a:cxn ang="0">
                  <a:pos x="2057" y="1896"/>
                </a:cxn>
                <a:cxn ang="0">
                  <a:pos x="1917" y="2039"/>
                </a:cxn>
                <a:cxn ang="0">
                  <a:pos x="1743" y="2153"/>
                </a:cxn>
                <a:cxn ang="0">
                  <a:pos x="1537" y="2229"/>
                </a:cxn>
                <a:cxn ang="0">
                  <a:pos x="1297" y="2269"/>
                </a:cxn>
                <a:cxn ang="0">
                  <a:pos x="1028" y="2269"/>
                </a:cxn>
                <a:cxn ang="0">
                  <a:pos x="786" y="2235"/>
                </a:cxn>
                <a:cxn ang="0">
                  <a:pos x="579" y="2169"/>
                </a:cxn>
                <a:cxn ang="0">
                  <a:pos x="405" y="2067"/>
                </a:cxn>
                <a:cxn ang="0">
                  <a:pos x="256" y="1926"/>
                </a:cxn>
                <a:cxn ang="0">
                  <a:pos x="133" y="1747"/>
                </a:cxn>
                <a:cxn ang="0">
                  <a:pos x="49" y="1531"/>
                </a:cxn>
                <a:cxn ang="0">
                  <a:pos x="6" y="1278"/>
                </a:cxn>
                <a:cxn ang="0">
                  <a:pos x="683" y="1221"/>
                </a:cxn>
                <a:cxn ang="0">
                  <a:pos x="711" y="1427"/>
                </a:cxn>
                <a:cxn ang="0">
                  <a:pos x="774" y="1580"/>
                </a:cxn>
                <a:cxn ang="0">
                  <a:pos x="871" y="1683"/>
                </a:cxn>
                <a:cxn ang="0">
                  <a:pos x="993" y="1745"/>
                </a:cxn>
                <a:cxn ang="0">
                  <a:pos x="1141" y="1765"/>
                </a:cxn>
                <a:cxn ang="0">
                  <a:pos x="1292" y="1745"/>
                </a:cxn>
                <a:cxn ang="0">
                  <a:pos x="1414" y="1684"/>
                </a:cxn>
                <a:cxn ang="0">
                  <a:pos x="1508" y="1583"/>
                </a:cxn>
                <a:cxn ang="0">
                  <a:pos x="1570" y="1423"/>
                </a:cxn>
                <a:cxn ang="0">
                  <a:pos x="1598" y="1199"/>
                </a:cxn>
                <a:cxn ang="0">
                  <a:pos x="1592" y="966"/>
                </a:cxn>
                <a:cxn ang="0">
                  <a:pos x="1551" y="788"/>
                </a:cxn>
                <a:cxn ang="0">
                  <a:pos x="1475" y="657"/>
                </a:cxn>
                <a:cxn ang="0">
                  <a:pos x="1368" y="569"/>
                </a:cxn>
                <a:cxn ang="0">
                  <a:pos x="1236" y="523"/>
                </a:cxn>
                <a:cxn ang="0">
                  <a:pos x="1085" y="516"/>
                </a:cxn>
                <a:cxn ang="0">
                  <a:pos x="950" y="550"/>
                </a:cxn>
                <a:cxn ang="0">
                  <a:pos x="837" y="625"/>
                </a:cxn>
                <a:cxn ang="0">
                  <a:pos x="750" y="744"/>
                </a:cxn>
                <a:cxn ang="0">
                  <a:pos x="698" y="916"/>
                </a:cxn>
                <a:cxn ang="0">
                  <a:pos x="681" y="1141"/>
                </a:cxn>
              </a:cxnLst>
              <a:rect l="0" t="0" r="r" b="b"/>
              <a:pathLst>
                <a:path w="2279" h="2273">
                  <a:moveTo>
                    <a:pt x="0" y="1138"/>
                  </a:moveTo>
                  <a:lnTo>
                    <a:pt x="1" y="1104"/>
                  </a:lnTo>
                  <a:lnTo>
                    <a:pt x="1" y="1071"/>
                  </a:lnTo>
                  <a:lnTo>
                    <a:pt x="3" y="1039"/>
                  </a:lnTo>
                  <a:lnTo>
                    <a:pt x="5" y="1007"/>
                  </a:lnTo>
                  <a:lnTo>
                    <a:pt x="8" y="975"/>
                  </a:lnTo>
                  <a:lnTo>
                    <a:pt x="11" y="944"/>
                  </a:lnTo>
                  <a:lnTo>
                    <a:pt x="14" y="913"/>
                  </a:lnTo>
                  <a:lnTo>
                    <a:pt x="19" y="883"/>
                  </a:lnTo>
                  <a:lnTo>
                    <a:pt x="25" y="853"/>
                  </a:lnTo>
                  <a:lnTo>
                    <a:pt x="30" y="824"/>
                  </a:lnTo>
                  <a:lnTo>
                    <a:pt x="36" y="796"/>
                  </a:lnTo>
                  <a:lnTo>
                    <a:pt x="43" y="767"/>
                  </a:lnTo>
                  <a:lnTo>
                    <a:pt x="50" y="740"/>
                  </a:lnTo>
                  <a:lnTo>
                    <a:pt x="58" y="712"/>
                  </a:lnTo>
                  <a:lnTo>
                    <a:pt x="67" y="685"/>
                  </a:lnTo>
                  <a:lnTo>
                    <a:pt x="76" y="659"/>
                  </a:lnTo>
                  <a:lnTo>
                    <a:pt x="85" y="633"/>
                  </a:lnTo>
                  <a:lnTo>
                    <a:pt x="96" y="608"/>
                  </a:lnTo>
                  <a:lnTo>
                    <a:pt x="106" y="582"/>
                  </a:lnTo>
                  <a:lnTo>
                    <a:pt x="118" y="558"/>
                  </a:lnTo>
                  <a:lnTo>
                    <a:pt x="130" y="534"/>
                  </a:lnTo>
                  <a:lnTo>
                    <a:pt x="142" y="510"/>
                  </a:lnTo>
                  <a:lnTo>
                    <a:pt x="156" y="487"/>
                  </a:lnTo>
                  <a:lnTo>
                    <a:pt x="170" y="464"/>
                  </a:lnTo>
                  <a:lnTo>
                    <a:pt x="184" y="442"/>
                  </a:lnTo>
                  <a:lnTo>
                    <a:pt x="199" y="420"/>
                  </a:lnTo>
                  <a:lnTo>
                    <a:pt x="214" y="399"/>
                  </a:lnTo>
                  <a:lnTo>
                    <a:pt x="230" y="378"/>
                  </a:lnTo>
                  <a:lnTo>
                    <a:pt x="247" y="358"/>
                  </a:lnTo>
                  <a:lnTo>
                    <a:pt x="264" y="337"/>
                  </a:lnTo>
                  <a:lnTo>
                    <a:pt x="283" y="318"/>
                  </a:lnTo>
                  <a:lnTo>
                    <a:pt x="301" y="299"/>
                  </a:lnTo>
                  <a:lnTo>
                    <a:pt x="320" y="281"/>
                  </a:lnTo>
                  <a:lnTo>
                    <a:pt x="339" y="263"/>
                  </a:lnTo>
                  <a:lnTo>
                    <a:pt x="359" y="246"/>
                  </a:lnTo>
                  <a:lnTo>
                    <a:pt x="379" y="229"/>
                  </a:lnTo>
                  <a:lnTo>
                    <a:pt x="401" y="212"/>
                  </a:lnTo>
                  <a:lnTo>
                    <a:pt x="422" y="197"/>
                  </a:lnTo>
                  <a:lnTo>
                    <a:pt x="443" y="182"/>
                  </a:lnTo>
                  <a:lnTo>
                    <a:pt x="465" y="168"/>
                  </a:lnTo>
                  <a:lnTo>
                    <a:pt x="488" y="154"/>
                  </a:lnTo>
                  <a:lnTo>
                    <a:pt x="511" y="141"/>
                  </a:lnTo>
                  <a:lnTo>
                    <a:pt x="535" y="129"/>
                  </a:lnTo>
                  <a:lnTo>
                    <a:pt x="559" y="117"/>
                  </a:lnTo>
                  <a:lnTo>
                    <a:pt x="583" y="105"/>
                  </a:lnTo>
                  <a:lnTo>
                    <a:pt x="608" y="94"/>
                  </a:lnTo>
                  <a:lnTo>
                    <a:pt x="633" y="84"/>
                  </a:lnTo>
                  <a:lnTo>
                    <a:pt x="660" y="74"/>
                  </a:lnTo>
                  <a:lnTo>
                    <a:pt x="686" y="65"/>
                  </a:lnTo>
                  <a:lnTo>
                    <a:pt x="713" y="57"/>
                  </a:lnTo>
                  <a:lnTo>
                    <a:pt x="740" y="49"/>
                  </a:lnTo>
                  <a:lnTo>
                    <a:pt x="767" y="41"/>
                  </a:lnTo>
                  <a:lnTo>
                    <a:pt x="796" y="35"/>
                  </a:lnTo>
                  <a:lnTo>
                    <a:pt x="825" y="29"/>
                  </a:lnTo>
                  <a:lnTo>
                    <a:pt x="854" y="23"/>
                  </a:lnTo>
                  <a:lnTo>
                    <a:pt x="883" y="18"/>
                  </a:lnTo>
                  <a:lnTo>
                    <a:pt x="914" y="14"/>
                  </a:lnTo>
                  <a:lnTo>
                    <a:pt x="944" y="10"/>
                  </a:lnTo>
                  <a:lnTo>
                    <a:pt x="975" y="7"/>
                  </a:lnTo>
                  <a:lnTo>
                    <a:pt x="1006" y="4"/>
                  </a:lnTo>
                  <a:lnTo>
                    <a:pt x="1038" y="2"/>
                  </a:lnTo>
                  <a:lnTo>
                    <a:pt x="1070" y="1"/>
                  </a:lnTo>
                  <a:lnTo>
                    <a:pt x="1103" y="0"/>
                  </a:lnTo>
                  <a:lnTo>
                    <a:pt x="1136" y="0"/>
                  </a:lnTo>
                  <a:lnTo>
                    <a:pt x="1171" y="0"/>
                  </a:lnTo>
                  <a:lnTo>
                    <a:pt x="1204" y="1"/>
                  </a:lnTo>
                  <a:lnTo>
                    <a:pt x="1237" y="2"/>
                  </a:lnTo>
                  <a:lnTo>
                    <a:pt x="1269" y="4"/>
                  </a:lnTo>
                  <a:lnTo>
                    <a:pt x="1302" y="7"/>
                  </a:lnTo>
                  <a:lnTo>
                    <a:pt x="1333" y="10"/>
                  </a:lnTo>
                  <a:lnTo>
                    <a:pt x="1364" y="14"/>
                  </a:lnTo>
                  <a:lnTo>
                    <a:pt x="1395" y="18"/>
                  </a:lnTo>
                  <a:lnTo>
                    <a:pt x="1425" y="23"/>
                  </a:lnTo>
                  <a:lnTo>
                    <a:pt x="1455" y="28"/>
                  </a:lnTo>
                  <a:lnTo>
                    <a:pt x="1484" y="34"/>
                  </a:lnTo>
                  <a:lnTo>
                    <a:pt x="1512" y="41"/>
                  </a:lnTo>
                  <a:lnTo>
                    <a:pt x="1541" y="48"/>
                  </a:lnTo>
                  <a:lnTo>
                    <a:pt x="1569" y="56"/>
                  </a:lnTo>
                  <a:lnTo>
                    <a:pt x="1596" y="64"/>
                  </a:lnTo>
                  <a:lnTo>
                    <a:pt x="1622" y="73"/>
                  </a:lnTo>
                  <a:lnTo>
                    <a:pt x="1648" y="82"/>
                  </a:lnTo>
                  <a:lnTo>
                    <a:pt x="1675" y="92"/>
                  </a:lnTo>
                  <a:lnTo>
                    <a:pt x="1700" y="104"/>
                  </a:lnTo>
                  <a:lnTo>
                    <a:pt x="1724" y="115"/>
                  </a:lnTo>
                  <a:lnTo>
                    <a:pt x="1748" y="127"/>
                  </a:lnTo>
                  <a:lnTo>
                    <a:pt x="1772" y="139"/>
                  </a:lnTo>
                  <a:lnTo>
                    <a:pt x="1796" y="152"/>
                  </a:lnTo>
                  <a:lnTo>
                    <a:pt x="1818" y="165"/>
                  </a:lnTo>
                  <a:lnTo>
                    <a:pt x="1841" y="179"/>
                  </a:lnTo>
                  <a:lnTo>
                    <a:pt x="1862" y="194"/>
                  </a:lnTo>
                  <a:lnTo>
                    <a:pt x="1883" y="209"/>
                  </a:lnTo>
                  <a:lnTo>
                    <a:pt x="1904" y="225"/>
                  </a:lnTo>
                  <a:lnTo>
                    <a:pt x="1925" y="242"/>
                  </a:lnTo>
                  <a:lnTo>
                    <a:pt x="1945" y="259"/>
                  </a:lnTo>
                  <a:lnTo>
                    <a:pt x="1964" y="276"/>
                  </a:lnTo>
                  <a:lnTo>
                    <a:pt x="1983" y="294"/>
                  </a:lnTo>
                  <a:lnTo>
                    <a:pt x="2001" y="313"/>
                  </a:lnTo>
                  <a:lnTo>
                    <a:pt x="2018" y="332"/>
                  </a:lnTo>
                  <a:lnTo>
                    <a:pt x="2035" y="351"/>
                  </a:lnTo>
                  <a:lnTo>
                    <a:pt x="2052" y="372"/>
                  </a:lnTo>
                  <a:lnTo>
                    <a:pt x="2068" y="392"/>
                  </a:lnTo>
                  <a:lnTo>
                    <a:pt x="2083" y="413"/>
                  </a:lnTo>
                  <a:lnTo>
                    <a:pt x="2098" y="434"/>
                  </a:lnTo>
                  <a:lnTo>
                    <a:pt x="2112" y="456"/>
                  </a:lnTo>
                  <a:lnTo>
                    <a:pt x="2126" y="478"/>
                  </a:lnTo>
                  <a:lnTo>
                    <a:pt x="2139" y="502"/>
                  </a:lnTo>
                  <a:lnTo>
                    <a:pt x="2151" y="525"/>
                  </a:lnTo>
                  <a:lnTo>
                    <a:pt x="2163" y="548"/>
                  </a:lnTo>
                  <a:lnTo>
                    <a:pt x="2175" y="572"/>
                  </a:lnTo>
                  <a:lnTo>
                    <a:pt x="2186" y="597"/>
                  </a:lnTo>
                  <a:lnTo>
                    <a:pt x="2196" y="623"/>
                  </a:lnTo>
                  <a:lnTo>
                    <a:pt x="2205" y="648"/>
                  </a:lnTo>
                  <a:lnTo>
                    <a:pt x="2214" y="674"/>
                  </a:lnTo>
                  <a:lnTo>
                    <a:pt x="2223" y="700"/>
                  </a:lnTo>
                  <a:lnTo>
                    <a:pt x="2230" y="727"/>
                  </a:lnTo>
                  <a:lnTo>
                    <a:pt x="2238" y="755"/>
                  </a:lnTo>
                  <a:lnTo>
                    <a:pt x="2244" y="783"/>
                  </a:lnTo>
                  <a:lnTo>
                    <a:pt x="2250" y="811"/>
                  </a:lnTo>
                  <a:lnTo>
                    <a:pt x="2256" y="839"/>
                  </a:lnTo>
                  <a:lnTo>
                    <a:pt x="2261" y="869"/>
                  </a:lnTo>
                  <a:lnTo>
                    <a:pt x="2265" y="899"/>
                  </a:lnTo>
                  <a:lnTo>
                    <a:pt x="2269" y="929"/>
                  </a:lnTo>
                  <a:lnTo>
                    <a:pt x="2272" y="959"/>
                  </a:lnTo>
                  <a:lnTo>
                    <a:pt x="2275" y="991"/>
                  </a:lnTo>
                  <a:lnTo>
                    <a:pt x="2277" y="1022"/>
                  </a:lnTo>
                  <a:lnTo>
                    <a:pt x="2278" y="1054"/>
                  </a:lnTo>
                  <a:lnTo>
                    <a:pt x="2279" y="1086"/>
                  </a:lnTo>
                  <a:lnTo>
                    <a:pt x="2279" y="1120"/>
                  </a:lnTo>
                  <a:lnTo>
                    <a:pt x="2279" y="1167"/>
                  </a:lnTo>
                  <a:lnTo>
                    <a:pt x="2277" y="1213"/>
                  </a:lnTo>
                  <a:lnTo>
                    <a:pt x="2275" y="1260"/>
                  </a:lnTo>
                  <a:lnTo>
                    <a:pt x="2271" y="1304"/>
                  </a:lnTo>
                  <a:lnTo>
                    <a:pt x="2266" y="1347"/>
                  </a:lnTo>
                  <a:lnTo>
                    <a:pt x="2261" y="1389"/>
                  </a:lnTo>
                  <a:lnTo>
                    <a:pt x="2254" y="1430"/>
                  </a:lnTo>
                  <a:lnTo>
                    <a:pt x="2247" y="1470"/>
                  </a:lnTo>
                  <a:lnTo>
                    <a:pt x="2238" y="1510"/>
                  </a:lnTo>
                  <a:lnTo>
                    <a:pt x="2229" y="1547"/>
                  </a:lnTo>
                  <a:lnTo>
                    <a:pt x="2218" y="1584"/>
                  </a:lnTo>
                  <a:lnTo>
                    <a:pt x="2206" y="1620"/>
                  </a:lnTo>
                  <a:lnTo>
                    <a:pt x="2194" y="1655"/>
                  </a:lnTo>
                  <a:lnTo>
                    <a:pt x="2180" y="1688"/>
                  </a:lnTo>
                  <a:lnTo>
                    <a:pt x="2166" y="1720"/>
                  </a:lnTo>
                  <a:lnTo>
                    <a:pt x="2149" y="1752"/>
                  </a:lnTo>
                  <a:lnTo>
                    <a:pt x="2133" y="1782"/>
                  </a:lnTo>
                  <a:lnTo>
                    <a:pt x="2115" y="1812"/>
                  </a:lnTo>
                  <a:lnTo>
                    <a:pt x="2097" y="1840"/>
                  </a:lnTo>
                  <a:lnTo>
                    <a:pt x="2078" y="1869"/>
                  </a:lnTo>
                  <a:lnTo>
                    <a:pt x="2057" y="1896"/>
                  </a:lnTo>
                  <a:lnTo>
                    <a:pt x="2035" y="1921"/>
                  </a:lnTo>
                  <a:lnTo>
                    <a:pt x="2014" y="1947"/>
                  </a:lnTo>
                  <a:lnTo>
                    <a:pt x="1991" y="1971"/>
                  </a:lnTo>
                  <a:lnTo>
                    <a:pt x="1967" y="1995"/>
                  </a:lnTo>
                  <a:lnTo>
                    <a:pt x="1942" y="2018"/>
                  </a:lnTo>
                  <a:lnTo>
                    <a:pt x="1917" y="2039"/>
                  </a:lnTo>
                  <a:lnTo>
                    <a:pt x="1890" y="2060"/>
                  </a:lnTo>
                  <a:lnTo>
                    <a:pt x="1862" y="2080"/>
                  </a:lnTo>
                  <a:lnTo>
                    <a:pt x="1834" y="2099"/>
                  </a:lnTo>
                  <a:lnTo>
                    <a:pt x="1805" y="2119"/>
                  </a:lnTo>
                  <a:lnTo>
                    <a:pt x="1774" y="2136"/>
                  </a:lnTo>
                  <a:lnTo>
                    <a:pt x="1743" y="2153"/>
                  </a:lnTo>
                  <a:lnTo>
                    <a:pt x="1711" y="2168"/>
                  </a:lnTo>
                  <a:lnTo>
                    <a:pt x="1679" y="2182"/>
                  </a:lnTo>
                  <a:lnTo>
                    <a:pt x="1644" y="2196"/>
                  </a:lnTo>
                  <a:lnTo>
                    <a:pt x="1609" y="2208"/>
                  </a:lnTo>
                  <a:lnTo>
                    <a:pt x="1574" y="2219"/>
                  </a:lnTo>
                  <a:lnTo>
                    <a:pt x="1537" y="2229"/>
                  </a:lnTo>
                  <a:lnTo>
                    <a:pt x="1499" y="2238"/>
                  </a:lnTo>
                  <a:lnTo>
                    <a:pt x="1461" y="2247"/>
                  </a:lnTo>
                  <a:lnTo>
                    <a:pt x="1421" y="2254"/>
                  </a:lnTo>
                  <a:lnTo>
                    <a:pt x="1380" y="2260"/>
                  </a:lnTo>
                  <a:lnTo>
                    <a:pt x="1339" y="2265"/>
                  </a:lnTo>
                  <a:lnTo>
                    <a:pt x="1297" y="2269"/>
                  </a:lnTo>
                  <a:lnTo>
                    <a:pt x="1253" y="2271"/>
                  </a:lnTo>
                  <a:lnTo>
                    <a:pt x="1209" y="2273"/>
                  </a:lnTo>
                  <a:lnTo>
                    <a:pt x="1164" y="2273"/>
                  </a:lnTo>
                  <a:lnTo>
                    <a:pt x="1117" y="2273"/>
                  </a:lnTo>
                  <a:lnTo>
                    <a:pt x="1073" y="2271"/>
                  </a:lnTo>
                  <a:lnTo>
                    <a:pt x="1028" y="2269"/>
                  </a:lnTo>
                  <a:lnTo>
                    <a:pt x="985" y="2266"/>
                  </a:lnTo>
                  <a:lnTo>
                    <a:pt x="944" y="2262"/>
                  </a:lnTo>
                  <a:lnTo>
                    <a:pt x="902" y="2257"/>
                  </a:lnTo>
                  <a:lnTo>
                    <a:pt x="862" y="2251"/>
                  </a:lnTo>
                  <a:lnTo>
                    <a:pt x="824" y="2244"/>
                  </a:lnTo>
                  <a:lnTo>
                    <a:pt x="786" y="2235"/>
                  </a:lnTo>
                  <a:lnTo>
                    <a:pt x="748" y="2227"/>
                  </a:lnTo>
                  <a:lnTo>
                    <a:pt x="713" y="2217"/>
                  </a:lnTo>
                  <a:lnTo>
                    <a:pt x="678" y="2206"/>
                  </a:lnTo>
                  <a:lnTo>
                    <a:pt x="643" y="2195"/>
                  </a:lnTo>
                  <a:lnTo>
                    <a:pt x="610" y="2182"/>
                  </a:lnTo>
                  <a:lnTo>
                    <a:pt x="579" y="2169"/>
                  </a:lnTo>
                  <a:lnTo>
                    <a:pt x="548" y="2155"/>
                  </a:lnTo>
                  <a:lnTo>
                    <a:pt x="517" y="2140"/>
                  </a:lnTo>
                  <a:lnTo>
                    <a:pt x="488" y="2123"/>
                  </a:lnTo>
                  <a:lnTo>
                    <a:pt x="459" y="2105"/>
                  </a:lnTo>
                  <a:lnTo>
                    <a:pt x="432" y="2086"/>
                  </a:lnTo>
                  <a:lnTo>
                    <a:pt x="405" y="2067"/>
                  </a:lnTo>
                  <a:lnTo>
                    <a:pt x="377" y="2046"/>
                  </a:lnTo>
                  <a:lnTo>
                    <a:pt x="352" y="2025"/>
                  </a:lnTo>
                  <a:lnTo>
                    <a:pt x="327" y="2002"/>
                  </a:lnTo>
                  <a:lnTo>
                    <a:pt x="303" y="1977"/>
                  </a:lnTo>
                  <a:lnTo>
                    <a:pt x="279" y="1952"/>
                  </a:lnTo>
                  <a:lnTo>
                    <a:pt x="256" y="1926"/>
                  </a:lnTo>
                  <a:lnTo>
                    <a:pt x="234" y="1899"/>
                  </a:lnTo>
                  <a:lnTo>
                    <a:pt x="212" y="1871"/>
                  </a:lnTo>
                  <a:lnTo>
                    <a:pt x="192" y="1841"/>
                  </a:lnTo>
                  <a:lnTo>
                    <a:pt x="172" y="1811"/>
                  </a:lnTo>
                  <a:lnTo>
                    <a:pt x="153" y="1780"/>
                  </a:lnTo>
                  <a:lnTo>
                    <a:pt x="133" y="1747"/>
                  </a:lnTo>
                  <a:lnTo>
                    <a:pt x="116" y="1713"/>
                  </a:lnTo>
                  <a:lnTo>
                    <a:pt x="101" y="1679"/>
                  </a:lnTo>
                  <a:lnTo>
                    <a:pt x="86" y="1643"/>
                  </a:lnTo>
                  <a:lnTo>
                    <a:pt x="72" y="1606"/>
                  </a:lnTo>
                  <a:lnTo>
                    <a:pt x="60" y="1569"/>
                  </a:lnTo>
                  <a:lnTo>
                    <a:pt x="49" y="1531"/>
                  </a:lnTo>
                  <a:lnTo>
                    <a:pt x="39" y="1491"/>
                  </a:lnTo>
                  <a:lnTo>
                    <a:pt x="30" y="1450"/>
                  </a:lnTo>
                  <a:lnTo>
                    <a:pt x="21" y="1409"/>
                  </a:lnTo>
                  <a:lnTo>
                    <a:pt x="15" y="1366"/>
                  </a:lnTo>
                  <a:lnTo>
                    <a:pt x="10" y="1322"/>
                  </a:lnTo>
                  <a:lnTo>
                    <a:pt x="6" y="1278"/>
                  </a:lnTo>
                  <a:lnTo>
                    <a:pt x="3" y="1231"/>
                  </a:lnTo>
                  <a:lnTo>
                    <a:pt x="1" y="1185"/>
                  </a:lnTo>
                  <a:lnTo>
                    <a:pt x="0" y="1138"/>
                  </a:lnTo>
                  <a:close/>
                  <a:moveTo>
                    <a:pt x="681" y="1141"/>
                  </a:moveTo>
                  <a:lnTo>
                    <a:pt x="681" y="1181"/>
                  </a:lnTo>
                  <a:lnTo>
                    <a:pt x="683" y="1221"/>
                  </a:lnTo>
                  <a:lnTo>
                    <a:pt x="685" y="1259"/>
                  </a:lnTo>
                  <a:lnTo>
                    <a:pt x="688" y="1295"/>
                  </a:lnTo>
                  <a:lnTo>
                    <a:pt x="693" y="1330"/>
                  </a:lnTo>
                  <a:lnTo>
                    <a:pt x="698" y="1364"/>
                  </a:lnTo>
                  <a:lnTo>
                    <a:pt x="704" y="1396"/>
                  </a:lnTo>
                  <a:lnTo>
                    <a:pt x="711" y="1427"/>
                  </a:lnTo>
                  <a:lnTo>
                    <a:pt x="719" y="1456"/>
                  </a:lnTo>
                  <a:lnTo>
                    <a:pt x="729" y="1483"/>
                  </a:lnTo>
                  <a:lnTo>
                    <a:pt x="739" y="1510"/>
                  </a:lnTo>
                  <a:lnTo>
                    <a:pt x="750" y="1535"/>
                  </a:lnTo>
                  <a:lnTo>
                    <a:pt x="762" y="1558"/>
                  </a:lnTo>
                  <a:lnTo>
                    <a:pt x="774" y="1580"/>
                  </a:lnTo>
                  <a:lnTo>
                    <a:pt x="789" y="1600"/>
                  </a:lnTo>
                  <a:lnTo>
                    <a:pt x="804" y="1620"/>
                  </a:lnTo>
                  <a:lnTo>
                    <a:pt x="820" y="1637"/>
                  </a:lnTo>
                  <a:lnTo>
                    <a:pt x="836" y="1653"/>
                  </a:lnTo>
                  <a:lnTo>
                    <a:pt x="853" y="1669"/>
                  </a:lnTo>
                  <a:lnTo>
                    <a:pt x="871" y="1683"/>
                  </a:lnTo>
                  <a:lnTo>
                    <a:pt x="890" y="1696"/>
                  </a:lnTo>
                  <a:lnTo>
                    <a:pt x="910" y="1708"/>
                  </a:lnTo>
                  <a:lnTo>
                    <a:pt x="930" y="1718"/>
                  </a:lnTo>
                  <a:lnTo>
                    <a:pt x="950" y="1728"/>
                  </a:lnTo>
                  <a:lnTo>
                    <a:pt x="971" y="1737"/>
                  </a:lnTo>
                  <a:lnTo>
                    <a:pt x="993" y="1745"/>
                  </a:lnTo>
                  <a:lnTo>
                    <a:pt x="1016" y="1751"/>
                  </a:lnTo>
                  <a:lnTo>
                    <a:pt x="1040" y="1756"/>
                  </a:lnTo>
                  <a:lnTo>
                    <a:pt x="1064" y="1760"/>
                  </a:lnTo>
                  <a:lnTo>
                    <a:pt x="1089" y="1763"/>
                  </a:lnTo>
                  <a:lnTo>
                    <a:pt x="1114" y="1764"/>
                  </a:lnTo>
                  <a:lnTo>
                    <a:pt x="1141" y="1765"/>
                  </a:lnTo>
                  <a:lnTo>
                    <a:pt x="1168" y="1764"/>
                  </a:lnTo>
                  <a:lnTo>
                    <a:pt x="1194" y="1763"/>
                  </a:lnTo>
                  <a:lnTo>
                    <a:pt x="1219" y="1760"/>
                  </a:lnTo>
                  <a:lnTo>
                    <a:pt x="1244" y="1756"/>
                  </a:lnTo>
                  <a:lnTo>
                    <a:pt x="1268" y="1751"/>
                  </a:lnTo>
                  <a:lnTo>
                    <a:pt x="1292" y="1745"/>
                  </a:lnTo>
                  <a:lnTo>
                    <a:pt x="1314" y="1738"/>
                  </a:lnTo>
                  <a:lnTo>
                    <a:pt x="1335" y="1729"/>
                  </a:lnTo>
                  <a:lnTo>
                    <a:pt x="1356" y="1719"/>
                  </a:lnTo>
                  <a:lnTo>
                    <a:pt x="1376" y="1709"/>
                  </a:lnTo>
                  <a:lnTo>
                    <a:pt x="1395" y="1697"/>
                  </a:lnTo>
                  <a:lnTo>
                    <a:pt x="1414" y="1684"/>
                  </a:lnTo>
                  <a:lnTo>
                    <a:pt x="1432" y="1671"/>
                  </a:lnTo>
                  <a:lnTo>
                    <a:pt x="1448" y="1656"/>
                  </a:lnTo>
                  <a:lnTo>
                    <a:pt x="1464" y="1640"/>
                  </a:lnTo>
                  <a:lnTo>
                    <a:pt x="1480" y="1623"/>
                  </a:lnTo>
                  <a:lnTo>
                    <a:pt x="1494" y="1603"/>
                  </a:lnTo>
                  <a:lnTo>
                    <a:pt x="1508" y="1583"/>
                  </a:lnTo>
                  <a:lnTo>
                    <a:pt x="1520" y="1561"/>
                  </a:lnTo>
                  <a:lnTo>
                    <a:pt x="1532" y="1537"/>
                  </a:lnTo>
                  <a:lnTo>
                    <a:pt x="1543" y="1511"/>
                  </a:lnTo>
                  <a:lnTo>
                    <a:pt x="1553" y="1483"/>
                  </a:lnTo>
                  <a:lnTo>
                    <a:pt x="1562" y="1454"/>
                  </a:lnTo>
                  <a:lnTo>
                    <a:pt x="1570" y="1423"/>
                  </a:lnTo>
                  <a:lnTo>
                    <a:pt x="1577" y="1390"/>
                  </a:lnTo>
                  <a:lnTo>
                    <a:pt x="1583" y="1355"/>
                  </a:lnTo>
                  <a:lnTo>
                    <a:pt x="1588" y="1319"/>
                  </a:lnTo>
                  <a:lnTo>
                    <a:pt x="1593" y="1281"/>
                  </a:lnTo>
                  <a:lnTo>
                    <a:pt x="1596" y="1242"/>
                  </a:lnTo>
                  <a:lnTo>
                    <a:pt x="1598" y="1199"/>
                  </a:lnTo>
                  <a:lnTo>
                    <a:pt x="1600" y="1156"/>
                  </a:lnTo>
                  <a:lnTo>
                    <a:pt x="1600" y="1111"/>
                  </a:lnTo>
                  <a:lnTo>
                    <a:pt x="1600" y="1072"/>
                  </a:lnTo>
                  <a:lnTo>
                    <a:pt x="1598" y="1036"/>
                  </a:lnTo>
                  <a:lnTo>
                    <a:pt x="1596" y="1001"/>
                  </a:lnTo>
                  <a:lnTo>
                    <a:pt x="1592" y="966"/>
                  </a:lnTo>
                  <a:lnTo>
                    <a:pt x="1588" y="933"/>
                  </a:lnTo>
                  <a:lnTo>
                    <a:pt x="1583" y="901"/>
                  </a:lnTo>
                  <a:lnTo>
                    <a:pt x="1576" y="871"/>
                  </a:lnTo>
                  <a:lnTo>
                    <a:pt x="1569" y="842"/>
                  </a:lnTo>
                  <a:lnTo>
                    <a:pt x="1561" y="814"/>
                  </a:lnTo>
                  <a:lnTo>
                    <a:pt x="1551" y="788"/>
                  </a:lnTo>
                  <a:lnTo>
                    <a:pt x="1541" y="763"/>
                  </a:lnTo>
                  <a:lnTo>
                    <a:pt x="1529" y="739"/>
                  </a:lnTo>
                  <a:lnTo>
                    <a:pt x="1517" y="716"/>
                  </a:lnTo>
                  <a:lnTo>
                    <a:pt x="1504" y="695"/>
                  </a:lnTo>
                  <a:lnTo>
                    <a:pt x="1490" y="675"/>
                  </a:lnTo>
                  <a:lnTo>
                    <a:pt x="1475" y="657"/>
                  </a:lnTo>
                  <a:lnTo>
                    <a:pt x="1459" y="640"/>
                  </a:lnTo>
                  <a:lnTo>
                    <a:pt x="1442" y="624"/>
                  </a:lnTo>
                  <a:lnTo>
                    <a:pt x="1425" y="609"/>
                  </a:lnTo>
                  <a:lnTo>
                    <a:pt x="1406" y="594"/>
                  </a:lnTo>
                  <a:lnTo>
                    <a:pt x="1387" y="581"/>
                  </a:lnTo>
                  <a:lnTo>
                    <a:pt x="1368" y="569"/>
                  </a:lnTo>
                  <a:lnTo>
                    <a:pt x="1348" y="559"/>
                  </a:lnTo>
                  <a:lnTo>
                    <a:pt x="1327" y="549"/>
                  </a:lnTo>
                  <a:lnTo>
                    <a:pt x="1306" y="541"/>
                  </a:lnTo>
                  <a:lnTo>
                    <a:pt x="1284" y="534"/>
                  </a:lnTo>
                  <a:lnTo>
                    <a:pt x="1260" y="528"/>
                  </a:lnTo>
                  <a:lnTo>
                    <a:pt x="1236" y="523"/>
                  </a:lnTo>
                  <a:lnTo>
                    <a:pt x="1212" y="519"/>
                  </a:lnTo>
                  <a:lnTo>
                    <a:pt x="1187" y="516"/>
                  </a:lnTo>
                  <a:lnTo>
                    <a:pt x="1162" y="515"/>
                  </a:lnTo>
                  <a:lnTo>
                    <a:pt x="1134" y="514"/>
                  </a:lnTo>
                  <a:lnTo>
                    <a:pt x="1109" y="515"/>
                  </a:lnTo>
                  <a:lnTo>
                    <a:pt x="1085" y="516"/>
                  </a:lnTo>
                  <a:lnTo>
                    <a:pt x="1061" y="519"/>
                  </a:lnTo>
                  <a:lnTo>
                    <a:pt x="1038" y="523"/>
                  </a:lnTo>
                  <a:lnTo>
                    <a:pt x="1014" y="528"/>
                  </a:lnTo>
                  <a:lnTo>
                    <a:pt x="992" y="534"/>
                  </a:lnTo>
                  <a:lnTo>
                    <a:pt x="971" y="542"/>
                  </a:lnTo>
                  <a:lnTo>
                    <a:pt x="950" y="550"/>
                  </a:lnTo>
                  <a:lnTo>
                    <a:pt x="930" y="560"/>
                  </a:lnTo>
                  <a:lnTo>
                    <a:pt x="910" y="570"/>
                  </a:lnTo>
                  <a:lnTo>
                    <a:pt x="890" y="582"/>
                  </a:lnTo>
                  <a:lnTo>
                    <a:pt x="872" y="595"/>
                  </a:lnTo>
                  <a:lnTo>
                    <a:pt x="854" y="610"/>
                  </a:lnTo>
                  <a:lnTo>
                    <a:pt x="837" y="625"/>
                  </a:lnTo>
                  <a:lnTo>
                    <a:pt x="821" y="642"/>
                  </a:lnTo>
                  <a:lnTo>
                    <a:pt x="805" y="659"/>
                  </a:lnTo>
                  <a:lnTo>
                    <a:pt x="790" y="678"/>
                  </a:lnTo>
                  <a:lnTo>
                    <a:pt x="775" y="698"/>
                  </a:lnTo>
                  <a:lnTo>
                    <a:pt x="762" y="720"/>
                  </a:lnTo>
                  <a:lnTo>
                    <a:pt x="750" y="744"/>
                  </a:lnTo>
                  <a:lnTo>
                    <a:pt x="739" y="769"/>
                  </a:lnTo>
                  <a:lnTo>
                    <a:pt x="729" y="795"/>
                  </a:lnTo>
                  <a:lnTo>
                    <a:pt x="720" y="823"/>
                  </a:lnTo>
                  <a:lnTo>
                    <a:pt x="712" y="852"/>
                  </a:lnTo>
                  <a:lnTo>
                    <a:pt x="704" y="883"/>
                  </a:lnTo>
                  <a:lnTo>
                    <a:pt x="698" y="916"/>
                  </a:lnTo>
                  <a:lnTo>
                    <a:pt x="693" y="949"/>
                  </a:lnTo>
                  <a:lnTo>
                    <a:pt x="689" y="985"/>
                  </a:lnTo>
                  <a:lnTo>
                    <a:pt x="685" y="1022"/>
                  </a:lnTo>
                  <a:lnTo>
                    <a:pt x="683" y="1059"/>
                  </a:lnTo>
                  <a:lnTo>
                    <a:pt x="681" y="1099"/>
                  </a:lnTo>
                  <a:lnTo>
                    <a:pt x="681" y="1141"/>
                  </a:lnTo>
                  <a:close/>
                </a:path>
              </a:pathLst>
            </a:custGeom>
            <a:solidFill>
              <a:srgbClr val="FFFFFF"/>
            </a:solidFill>
            <a:ln w="9525">
              <a:noFill/>
              <a:round/>
              <a:headEnd/>
              <a:tailEnd/>
            </a:ln>
          </p:spPr>
          <p:txBody>
            <a:bodyPr/>
            <a:lstStyle/>
            <a:p>
              <a:endParaRPr lang="en-US"/>
            </a:p>
          </p:txBody>
        </p:sp>
        <p:sp>
          <p:nvSpPr>
            <p:cNvPr id="544783" name="Freeform 15"/>
            <p:cNvSpPr>
              <a:spLocks noChangeAspect="1"/>
            </p:cNvSpPr>
            <p:nvPr/>
          </p:nvSpPr>
          <p:spPr bwMode="auto">
            <a:xfrm>
              <a:off x="1112" y="1932"/>
              <a:ext cx="132" cy="137"/>
            </a:xfrm>
            <a:custGeom>
              <a:avLst/>
              <a:gdLst/>
              <a:ahLst/>
              <a:cxnLst>
                <a:cxn ang="0">
                  <a:pos x="0" y="0"/>
                </a:cxn>
                <a:cxn ang="0">
                  <a:pos x="635" y="0"/>
                </a:cxn>
                <a:cxn ang="0">
                  <a:pos x="1464" y="1216"/>
                </a:cxn>
                <a:cxn ang="0">
                  <a:pos x="1464" y="0"/>
                </a:cxn>
                <a:cxn ang="0">
                  <a:pos x="2104" y="0"/>
                </a:cxn>
                <a:cxn ang="0">
                  <a:pos x="2104" y="2198"/>
                </a:cxn>
                <a:cxn ang="0">
                  <a:pos x="1464" y="2198"/>
                </a:cxn>
                <a:cxn ang="0">
                  <a:pos x="639" y="991"/>
                </a:cxn>
                <a:cxn ang="0">
                  <a:pos x="639" y="2198"/>
                </a:cxn>
                <a:cxn ang="0">
                  <a:pos x="0" y="2198"/>
                </a:cxn>
                <a:cxn ang="0">
                  <a:pos x="0" y="0"/>
                </a:cxn>
              </a:cxnLst>
              <a:rect l="0" t="0" r="r" b="b"/>
              <a:pathLst>
                <a:path w="2104" h="2198">
                  <a:moveTo>
                    <a:pt x="0" y="0"/>
                  </a:moveTo>
                  <a:lnTo>
                    <a:pt x="635" y="0"/>
                  </a:lnTo>
                  <a:lnTo>
                    <a:pt x="1464" y="1216"/>
                  </a:lnTo>
                  <a:lnTo>
                    <a:pt x="1464" y="0"/>
                  </a:lnTo>
                  <a:lnTo>
                    <a:pt x="2104" y="0"/>
                  </a:lnTo>
                  <a:lnTo>
                    <a:pt x="2104" y="2198"/>
                  </a:lnTo>
                  <a:lnTo>
                    <a:pt x="1464" y="2198"/>
                  </a:lnTo>
                  <a:lnTo>
                    <a:pt x="639" y="991"/>
                  </a:lnTo>
                  <a:lnTo>
                    <a:pt x="639" y="2198"/>
                  </a:lnTo>
                  <a:lnTo>
                    <a:pt x="0" y="2198"/>
                  </a:lnTo>
                  <a:lnTo>
                    <a:pt x="0" y="0"/>
                  </a:lnTo>
                  <a:close/>
                </a:path>
              </a:pathLst>
            </a:custGeom>
            <a:solidFill>
              <a:srgbClr val="FFFFFF"/>
            </a:solidFill>
            <a:ln w="9525">
              <a:noFill/>
              <a:round/>
              <a:headEnd/>
              <a:tailEnd/>
            </a:ln>
          </p:spPr>
          <p:txBody>
            <a:bodyPr/>
            <a:lstStyle/>
            <a:p>
              <a:endParaRPr lang="en-US"/>
            </a:p>
          </p:txBody>
        </p:sp>
        <p:sp>
          <p:nvSpPr>
            <p:cNvPr id="544784" name="Freeform 16"/>
            <p:cNvSpPr>
              <a:spLocks noChangeAspect="1" noEditPoints="1"/>
            </p:cNvSpPr>
            <p:nvPr/>
          </p:nvSpPr>
          <p:spPr bwMode="auto">
            <a:xfrm>
              <a:off x="733" y="1367"/>
              <a:ext cx="406" cy="516"/>
            </a:xfrm>
            <a:custGeom>
              <a:avLst/>
              <a:gdLst/>
              <a:ahLst/>
              <a:cxnLst>
                <a:cxn ang="0">
                  <a:pos x="665" y="2047"/>
                </a:cxn>
                <a:cxn ang="0">
                  <a:pos x="1217" y="1041"/>
                </a:cxn>
                <a:cxn ang="0">
                  <a:pos x="2115" y="264"/>
                </a:cxn>
                <a:cxn ang="0">
                  <a:pos x="3496" y="6"/>
                </a:cxn>
                <a:cxn ang="0">
                  <a:pos x="4916" y="498"/>
                </a:cxn>
                <a:cxn ang="0">
                  <a:pos x="5873" y="1600"/>
                </a:cxn>
                <a:cxn ang="0">
                  <a:pos x="6134" y="3068"/>
                </a:cxn>
                <a:cxn ang="0">
                  <a:pos x="5608" y="7085"/>
                </a:cxn>
                <a:cxn ang="0">
                  <a:pos x="2211" y="8079"/>
                </a:cxn>
                <a:cxn ang="0">
                  <a:pos x="2496" y="7737"/>
                </a:cxn>
                <a:cxn ang="0">
                  <a:pos x="2634" y="7477"/>
                </a:cxn>
                <a:cxn ang="0">
                  <a:pos x="1307" y="7241"/>
                </a:cxn>
                <a:cxn ang="0">
                  <a:pos x="1039" y="7153"/>
                </a:cxn>
                <a:cxn ang="0">
                  <a:pos x="808" y="6957"/>
                </a:cxn>
                <a:cxn ang="0">
                  <a:pos x="647" y="6699"/>
                </a:cxn>
                <a:cxn ang="0">
                  <a:pos x="596" y="5246"/>
                </a:cxn>
                <a:cxn ang="0">
                  <a:pos x="6" y="4914"/>
                </a:cxn>
                <a:cxn ang="0">
                  <a:pos x="200" y="4445"/>
                </a:cxn>
                <a:cxn ang="0">
                  <a:pos x="549" y="3855"/>
                </a:cxn>
                <a:cxn ang="0">
                  <a:pos x="283" y="3093"/>
                </a:cxn>
                <a:cxn ang="0">
                  <a:pos x="2906" y="4563"/>
                </a:cxn>
                <a:cxn ang="0">
                  <a:pos x="2923" y="4277"/>
                </a:cxn>
                <a:cxn ang="0">
                  <a:pos x="3000" y="3988"/>
                </a:cxn>
                <a:cxn ang="0">
                  <a:pos x="3156" y="3737"/>
                </a:cxn>
                <a:cxn ang="0">
                  <a:pos x="3433" y="3459"/>
                </a:cxn>
                <a:cxn ang="0">
                  <a:pos x="3907" y="3051"/>
                </a:cxn>
                <a:cxn ang="0">
                  <a:pos x="4011" y="2916"/>
                </a:cxn>
                <a:cxn ang="0">
                  <a:pos x="4066" y="2755"/>
                </a:cxn>
                <a:cxn ang="0">
                  <a:pos x="4061" y="2549"/>
                </a:cxn>
                <a:cxn ang="0">
                  <a:pos x="3963" y="2339"/>
                </a:cxn>
                <a:cxn ang="0">
                  <a:pos x="3770" y="2169"/>
                </a:cxn>
                <a:cxn ang="0">
                  <a:pos x="3505" y="2082"/>
                </a:cxn>
                <a:cxn ang="0">
                  <a:pos x="3194" y="2083"/>
                </a:cxn>
                <a:cxn ang="0">
                  <a:pos x="2924" y="2174"/>
                </a:cxn>
                <a:cxn ang="0">
                  <a:pos x="2711" y="2358"/>
                </a:cxn>
                <a:cxn ang="0">
                  <a:pos x="2562" y="2637"/>
                </a:cxn>
                <a:cxn ang="0">
                  <a:pos x="1749" y="2617"/>
                </a:cxn>
                <a:cxn ang="0">
                  <a:pos x="1809" y="2366"/>
                </a:cxn>
                <a:cxn ang="0">
                  <a:pos x="1916" y="2135"/>
                </a:cxn>
                <a:cxn ang="0">
                  <a:pos x="2074" y="1925"/>
                </a:cxn>
                <a:cxn ang="0">
                  <a:pos x="2278" y="1737"/>
                </a:cxn>
                <a:cxn ang="0">
                  <a:pos x="2520" y="1591"/>
                </a:cxn>
                <a:cxn ang="0">
                  <a:pos x="2794" y="1491"/>
                </a:cxn>
                <a:cxn ang="0">
                  <a:pos x="3102" y="1438"/>
                </a:cxn>
                <a:cxn ang="0">
                  <a:pos x="3445" y="1432"/>
                </a:cxn>
                <a:cxn ang="0">
                  <a:pos x="3775" y="1474"/>
                </a:cxn>
                <a:cxn ang="0">
                  <a:pos x="4068" y="1563"/>
                </a:cxn>
                <a:cxn ang="0">
                  <a:pos x="4324" y="1700"/>
                </a:cxn>
                <a:cxn ang="0">
                  <a:pos x="4543" y="1881"/>
                </a:cxn>
                <a:cxn ang="0">
                  <a:pos x="4711" y="2085"/>
                </a:cxn>
                <a:cxn ang="0">
                  <a:pos x="4824" y="2303"/>
                </a:cxn>
                <a:cxn ang="0">
                  <a:pos x="4885" y="2538"/>
                </a:cxn>
                <a:cxn ang="0">
                  <a:pos x="4890" y="2796"/>
                </a:cxn>
                <a:cxn ang="0">
                  <a:pos x="4820" y="3061"/>
                </a:cxn>
                <a:cxn ang="0">
                  <a:pos x="4666" y="3319"/>
                </a:cxn>
                <a:cxn ang="0">
                  <a:pos x="4352" y="3647"/>
                </a:cxn>
                <a:cxn ang="0">
                  <a:pos x="3971" y="3979"/>
                </a:cxn>
                <a:cxn ang="0">
                  <a:pos x="3792" y="4162"/>
                </a:cxn>
                <a:cxn ang="0">
                  <a:pos x="3711" y="4313"/>
                </a:cxn>
                <a:cxn ang="0">
                  <a:pos x="3677" y="4541"/>
                </a:cxn>
                <a:cxn ang="0">
                  <a:pos x="3752" y="5029"/>
                </a:cxn>
              </a:cxnLst>
              <a:rect l="0" t="0" r="r" b="b"/>
              <a:pathLst>
                <a:path w="6508" h="8260">
                  <a:moveTo>
                    <a:pt x="283" y="3093"/>
                  </a:moveTo>
                  <a:lnTo>
                    <a:pt x="356" y="2888"/>
                  </a:lnTo>
                  <a:lnTo>
                    <a:pt x="434" y="2663"/>
                  </a:lnTo>
                  <a:lnTo>
                    <a:pt x="475" y="2545"/>
                  </a:lnTo>
                  <a:lnTo>
                    <a:pt x="519" y="2424"/>
                  </a:lnTo>
                  <a:lnTo>
                    <a:pt x="565" y="2300"/>
                  </a:lnTo>
                  <a:lnTo>
                    <a:pt x="614" y="2174"/>
                  </a:lnTo>
                  <a:lnTo>
                    <a:pt x="665" y="2047"/>
                  </a:lnTo>
                  <a:lnTo>
                    <a:pt x="720" y="1919"/>
                  </a:lnTo>
                  <a:lnTo>
                    <a:pt x="778" y="1790"/>
                  </a:lnTo>
                  <a:lnTo>
                    <a:pt x="841" y="1661"/>
                  </a:lnTo>
                  <a:lnTo>
                    <a:pt x="906" y="1534"/>
                  </a:lnTo>
                  <a:lnTo>
                    <a:pt x="977" y="1407"/>
                  </a:lnTo>
                  <a:lnTo>
                    <a:pt x="1052" y="1283"/>
                  </a:lnTo>
                  <a:lnTo>
                    <a:pt x="1132" y="1160"/>
                  </a:lnTo>
                  <a:lnTo>
                    <a:pt x="1217" y="1041"/>
                  </a:lnTo>
                  <a:lnTo>
                    <a:pt x="1308" y="926"/>
                  </a:lnTo>
                  <a:lnTo>
                    <a:pt x="1403" y="815"/>
                  </a:lnTo>
                  <a:lnTo>
                    <a:pt x="1505" y="708"/>
                  </a:lnTo>
                  <a:lnTo>
                    <a:pt x="1614" y="607"/>
                  </a:lnTo>
                  <a:lnTo>
                    <a:pt x="1729" y="511"/>
                  </a:lnTo>
                  <a:lnTo>
                    <a:pt x="1851" y="421"/>
                  </a:lnTo>
                  <a:lnTo>
                    <a:pt x="1979" y="340"/>
                  </a:lnTo>
                  <a:lnTo>
                    <a:pt x="2115" y="264"/>
                  </a:lnTo>
                  <a:lnTo>
                    <a:pt x="2259" y="198"/>
                  </a:lnTo>
                  <a:lnTo>
                    <a:pt x="2411" y="140"/>
                  </a:lnTo>
                  <a:lnTo>
                    <a:pt x="2571" y="91"/>
                  </a:lnTo>
                  <a:lnTo>
                    <a:pt x="2739" y="52"/>
                  </a:lnTo>
                  <a:lnTo>
                    <a:pt x="2916" y="23"/>
                  </a:lnTo>
                  <a:lnTo>
                    <a:pt x="3103" y="6"/>
                  </a:lnTo>
                  <a:lnTo>
                    <a:pt x="3297" y="0"/>
                  </a:lnTo>
                  <a:lnTo>
                    <a:pt x="3496" y="6"/>
                  </a:lnTo>
                  <a:lnTo>
                    <a:pt x="3691" y="26"/>
                  </a:lnTo>
                  <a:lnTo>
                    <a:pt x="3882" y="59"/>
                  </a:lnTo>
                  <a:lnTo>
                    <a:pt x="4068" y="104"/>
                  </a:lnTo>
                  <a:lnTo>
                    <a:pt x="4250" y="160"/>
                  </a:lnTo>
                  <a:lnTo>
                    <a:pt x="4425" y="229"/>
                  </a:lnTo>
                  <a:lnTo>
                    <a:pt x="4596" y="309"/>
                  </a:lnTo>
                  <a:lnTo>
                    <a:pt x="4759" y="398"/>
                  </a:lnTo>
                  <a:lnTo>
                    <a:pt x="4916" y="498"/>
                  </a:lnTo>
                  <a:lnTo>
                    <a:pt x="5065" y="608"/>
                  </a:lnTo>
                  <a:lnTo>
                    <a:pt x="5208" y="726"/>
                  </a:lnTo>
                  <a:lnTo>
                    <a:pt x="5342" y="853"/>
                  </a:lnTo>
                  <a:lnTo>
                    <a:pt x="5467" y="988"/>
                  </a:lnTo>
                  <a:lnTo>
                    <a:pt x="5583" y="1131"/>
                  </a:lnTo>
                  <a:lnTo>
                    <a:pt x="5689" y="1280"/>
                  </a:lnTo>
                  <a:lnTo>
                    <a:pt x="5786" y="1437"/>
                  </a:lnTo>
                  <a:lnTo>
                    <a:pt x="5873" y="1600"/>
                  </a:lnTo>
                  <a:lnTo>
                    <a:pt x="5948" y="1768"/>
                  </a:lnTo>
                  <a:lnTo>
                    <a:pt x="6012" y="1943"/>
                  </a:lnTo>
                  <a:lnTo>
                    <a:pt x="6064" y="2121"/>
                  </a:lnTo>
                  <a:lnTo>
                    <a:pt x="6105" y="2303"/>
                  </a:lnTo>
                  <a:lnTo>
                    <a:pt x="6132" y="2490"/>
                  </a:lnTo>
                  <a:lnTo>
                    <a:pt x="6146" y="2680"/>
                  </a:lnTo>
                  <a:lnTo>
                    <a:pt x="6147" y="2873"/>
                  </a:lnTo>
                  <a:lnTo>
                    <a:pt x="6134" y="3068"/>
                  </a:lnTo>
                  <a:lnTo>
                    <a:pt x="6106" y="3265"/>
                  </a:lnTo>
                  <a:lnTo>
                    <a:pt x="6062" y="3465"/>
                  </a:lnTo>
                  <a:lnTo>
                    <a:pt x="6004" y="3664"/>
                  </a:lnTo>
                  <a:lnTo>
                    <a:pt x="5930" y="3864"/>
                  </a:lnTo>
                  <a:lnTo>
                    <a:pt x="5840" y="4064"/>
                  </a:lnTo>
                  <a:lnTo>
                    <a:pt x="5732" y="4264"/>
                  </a:lnTo>
                  <a:lnTo>
                    <a:pt x="5608" y="4463"/>
                  </a:lnTo>
                  <a:lnTo>
                    <a:pt x="5608" y="7085"/>
                  </a:lnTo>
                  <a:lnTo>
                    <a:pt x="6508" y="8260"/>
                  </a:lnTo>
                  <a:lnTo>
                    <a:pt x="2084" y="8260"/>
                  </a:lnTo>
                  <a:lnTo>
                    <a:pt x="2103" y="8229"/>
                  </a:lnTo>
                  <a:lnTo>
                    <a:pt x="2123" y="8198"/>
                  </a:lnTo>
                  <a:lnTo>
                    <a:pt x="2144" y="8168"/>
                  </a:lnTo>
                  <a:lnTo>
                    <a:pt x="2165" y="8138"/>
                  </a:lnTo>
                  <a:lnTo>
                    <a:pt x="2188" y="8109"/>
                  </a:lnTo>
                  <a:lnTo>
                    <a:pt x="2211" y="8079"/>
                  </a:lnTo>
                  <a:lnTo>
                    <a:pt x="2235" y="8051"/>
                  </a:lnTo>
                  <a:lnTo>
                    <a:pt x="2258" y="8022"/>
                  </a:lnTo>
                  <a:lnTo>
                    <a:pt x="2307" y="7965"/>
                  </a:lnTo>
                  <a:lnTo>
                    <a:pt x="2356" y="7909"/>
                  </a:lnTo>
                  <a:lnTo>
                    <a:pt x="2404" y="7853"/>
                  </a:lnTo>
                  <a:lnTo>
                    <a:pt x="2451" y="7795"/>
                  </a:lnTo>
                  <a:lnTo>
                    <a:pt x="2474" y="7766"/>
                  </a:lnTo>
                  <a:lnTo>
                    <a:pt x="2496" y="7737"/>
                  </a:lnTo>
                  <a:lnTo>
                    <a:pt x="2517" y="7706"/>
                  </a:lnTo>
                  <a:lnTo>
                    <a:pt x="2537" y="7676"/>
                  </a:lnTo>
                  <a:lnTo>
                    <a:pt x="2556" y="7645"/>
                  </a:lnTo>
                  <a:lnTo>
                    <a:pt x="2575" y="7613"/>
                  </a:lnTo>
                  <a:lnTo>
                    <a:pt x="2592" y="7580"/>
                  </a:lnTo>
                  <a:lnTo>
                    <a:pt x="2607" y="7546"/>
                  </a:lnTo>
                  <a:lnTo>
                    <a:pt x="2621" y="7512"/>
                  </a:lnTo>
                  <a:lnTo>
                    <a:pt x="2634" y="7477"/>
                  </a:lnTo>
                  <a:lnTo>
                    <a:pt x="2645" y="7440"/>
                  </a:lnTo>
                  <a:lnTo>
                    <a:pt x="2654" y="7403"/>
                  </a:lnTo>
                  <a:lnTo>
                    <a:pt x="2661" y="7365"/>
                  </a:lnTo>
                  <a:lnTo>
                    <a:pt x="2667" y="7325"/>
                  </a:lnTo>
                  <a:lnTo>
                    <a:pt x="2670" y="7284"/>
                  </a:lnTo>
                  <a:lnTo>
                    <a:pt x="2671" y="7243"/>
                  </a:lnTo>
                  <a:lnTo>
                    <a:pt x="1340" y="7243"/>
                  </a:lnTo>
                  <a:lnTo>
                    <a:pt x="1307" y="7241"/>
                  </a:lnTo>
                  <a:lnTo>
                    <a:pt x="1272" y="7238"/>
                  </a:lnTo>
                  <a:lnTo>
                    <a:pt x="1239" y="7232"/>
                  </a:lnTo>
                  <a:lnTo>
                    <a:pt x="1205" y="7224"/>
                  </a:lnTo>
                  <a:lnTo>
                    <a:pt x="1171" y="7213"/>
                  </a:lnTo>
                  <a:lnTo>
                    <a:pt x="1138" y="7201"/>
                  </a:lnTo>
                  <a:lnTo>
                    <a:pt x="1105" y="7186"/>
                  </a:lnTo>
                  <a:lnTo>
                    <a:pt x="1072" y="7170"/>
                  </a:lnTo>
                  <a:lnTo>
                    <a:pt x="1039" y="7153"/>
                  </a:lnTo>
                  <a:lnTo>
                    <a:pt x="1008" y="7133"/>
                  </a:lnTo>
                  <a:lnTo>
                    <a:pt x="977" y="7113"/>
                  </a:lnTo>
                  <a:lnTo>
                    <a:pt x="947" y="7089"/>
                  </a:lnTo>
                  <a:lnTo>
                    <a:pt x="917" y="7065"/>
                  </a:lnTo>
                  <a:lnTo>
                    <a:pt x="888" y="7040"/>
                  </a:lnTo>
                  <a:lnTo>
                    <a:pt x="860" y="7014"/>
                  </a:lnTo>
                  <a:lnTo>
                    <a:pt x="834" y="6986"/>
                  </a:lnTo>
                  <a:lnTo>
                    <a:pt x="808" y="6957"/>
                  </a:lnTo>
                  <a:lnTo>
                    <a:pt x="782" y="6927"/>
                  </a:lnTo>
                  <a:lnTo>
                    <a:pt x="759" y="6897"/>
                  </a:lnTo>
                  <a:lnTo>
                    <a:pt x="737" y="6866"/>
                  </a:lnTo>
                  <a:lnTo>
                    <a:pt x="716" y="6833"/>
                  </a:lnTo>
                  <a:lnTo>
                    <a:pt x="697" y="6800"/>
                  </a:lnTo>
                  <a:lnTo>
                    <a:pt x="679" y="6767"/>
                  </a:lnTo>
                  <a:lnTo>
                    <a:pt x="662" y="6734"/>
                  </a:lnTo>
                  <a:lnTo>
                    <a:pt x="647" y="6699"/>
                  </a:lnTo>
                  <a:lnTo>
                    <a:pt x="634" y="6665"/>
                  </a:lnTo>
                  <a:lnTo>
                    <a:pt x="623" y="6631"/>
                  </a:lnTo>
                  <a:lnTo>
                    <a:pt x="614" y="6597"/>
                  </a:lnTo>
                  <a:lnTo>
                    <a:pt x="606" y="6562"/>
                  </a:lnTo>
                  <a:lnTo>
                    <a:pt x="601" y="6527"/>
                  </a:lnTo>
                  <a:lnTo>
                    <a:pt x="598" y="6494"/>
                  </a:lnTo>
                  <a:lnTo>
                    <a:pt x="596" y="6459"/>
                  </a:lnTo>
                  <a:lnTo>
                    <a:pt x="596" y="5246"/>
                  </a:lnTo>
                  <a:lnTo>
                    <a:pt x="100" y="5246"/>
                  </a:lnTo>
                  <a:lnTo>
                    <a:pt x="65" y="5205"/>
                  </a:lnTo>
                  <a:lnTo>
                    <a:pt x="37" y="5162"/>
                  </a:lnTo>
                  <a:lnTo>
                    <a:pt x="18" y="5117"/>
                  </a:lnTo>
                  <a:lnTo>
                    <a:pt x="6" y="5069"/>
                  </a:lnTo>
                  <a:lnTo>
                    <a:pt x="0" y="5019"/>
                  </a:lnTo>
                  <a:lnTo>
                    <a:pt x="0" y="4968"/>
                  </a:lnTo>
                  <a:lnTo>
                    <a:pt x="6" y="4914"/>
                  </a:lnTo>
                  <a:lnTo>
                    <a:pt x="16" y="4859"/>
                  </a:lnTo>
                  <a:lnTo>
                    <a:pt x="32" y="4803"/>
                  </a:lnTo>
                  <a:lnTo>
                    <a:pt x="53" y="4745"/>
                  </a:lnTo>
                  <a:lnTo>
                    <a:pt x="76" y="4686"/>
                  </a:lnTo>
                  <a:lnTo>
                    <a:pt x="103" y="4627"/>
                  </a:lnTo>
                  <a:lnTo>
                    <a:pt x="133" y="4567"/>
                  </a:lnTo>
                  <a:lnTo>
                    <a:pt x="165" y="4507"/>
                  </a:lnTo>
                  <a:lnTo>
                    <a:pt x="200" y="4445"/>
                  </a:lnTo>
                  <a:lnTo>
                    <a:pt x="236" y="4384"/>
                  </a:lnTo>
                  <a:lnTo>
                    <a:pt x="310" y="4262"/>
                  </a:lnTo>
                  <a:lnTo>
                    <a:pt x="384" y="4142"/>
                  </a:lnTo>
                  <a:lnTo>
                    <a:pt x="421" y="4083"/>
                  </a:lnTo>
                  <a:lnTo>
                    <a:pt x="456" y="4024"/>
                  </a:lnTo>
                  <a:lnTo>
                    <a:pt x="489" y="3966"/>
                  </a:lnTo>
                  <a:lnTo>
                    <a:pt x="520" y="3910"/>
                  </a:lnTo>
                  <a:lnTo>
                    <a:pt x="549" y="3855"/>
                  </a:lnTo>
                  <a:lnTo>
                    <a:pt x="575" y="3801"/>
                  </a:lnTo>
                  <a:lnTo>
                    <a:pt x="596" y="3750"/>
                  </a:lnTo>
                  <a:lnTo>
                    <a:pt x="614" y="3699"/>
                  </a:lnTo>
                  <a:lnTo>
                    <a:pt x="627" y="3652"/>
                  </a:lnTo>
                  <a:lnTo>
                    <a:pt x="635" y="3607"/>
                  </a:lnTo>
                  <a:lnTo>
                    <a:pt x="638" y="3563"/>
                  </a:lnTo>
                  <a:lnTo>
                    <a:pt x="635" y="3523"/>
                  </a:lnTo>
                  <a:lnTo>
                    <a:pt x="283" y="3093"/>
                  </a:lnTo>
                  <a:close/>
                  <a:moveTo>
                    <a:pt x="3674" y="4739"/>
                  </a:moveTo>
                  <a:lnTo>
                    <a:pt x="2909" y="4739"/>
                  </a:lnTo>
                  <a:lnTo>
                    <a:pt x="2908" y="4699"/>
                  </a:lnTo>
                  <a:lnTo>
                    <a:pt x="2907" y="4664"/>
                  </a:lnTo>
                  <a:lnTo>
                    <a:pt x="2907" y="4633"/>
                  </a:lnTo>
                  <a:lnTo>
                    <a:pt x="2907" y="4606"/>
                  </a:lnTo>
                  <a:lnTo>
                    <a:pt x="2906" y="4583"/>
                  </a:lnTo>
                  <a:lnTo>
                    <a:pt x="2906" y="4563"/>
                  </a:lnTo>
                  <a:lnTo>
                    <a:pt x="2906" y="4548"/>
                  </a:lnTo>
                  <a:lnTo>
                    <a:pt x="2906" y="4537"/>
                  </a:lnTo>
                  <a:lnTo>
                    <a:pt x="2906" y="4491"/>
                  </a:lnTo>
                  <a:lnTo>
                    <a:pt x="2908" y="4446"/>
                  </a:lnTo>
                  <a:lnTo>
                    <a:pt x="2910" y="4402"/>
                  </a:lnTo>
                  <a:lnTo>
                    <a:pt x="2913" y="4359"/>
                  </a:lnTo>
                  <a:lnTo>
                    <a:pt x="2918" y="4317"/>
                  </a:lnTo>
                  <a:lnTo>
                    <a:pt x="2923" y="4277"/>
                  </a:lnTo>
                  <a:lnTo>
                    <a:pt x="2929" y="4237"/>
                  </a:lnTo>
                  <a:lnTo>
                    <a:pt x="2936" y="4198"/>
                  </a:lnTo>
                  <a:lnTo>
                    <a:pt x="2945" y="4160"/>
                  </a:lnTo>
                  <a:lnTo>
                    <a:pt x="2954" y="4124"/>
                  </a:lnTo>
                  <a:lnTo>
                    <a:pt x="2964" y="4089"/>
                  </a:lnTo>
                  <a:lnTo>
                    <a:pt x="2975" y="4053"/>
                  </a:lnTo>
                  <a:lnTo>
                    <a:pt x="2987" y="4020"/>
                  </a:lnTo>
                  <a:lnTo>
                    <a:pt x="3000" y="3988"/>
                  </a:lnTo>
                  <a:lnTo>
                    <a:pt x="3014" y="3956"/>
                  </a:lnTo>
                  <a:lnTo>
                    <a:pt x="3029" y="3925"/>
                  </a:lnTo>
                  <a:lnTo>
                    <a:pt x="3045" y="3895"/>
                  </a:lnTo>
                  <a:lnTo>
                    <a:pt x="3063" y="3865"/>
                  </a:lnTo>
                  <a:lnTo>
                    <a:pt x="3084" y="3834"/>
                  </a:lnTo>
                  <a:lnTo>
                    <a:pt x="3106" y="3801"/>
                  </a:lnTo>
                  <a:lnTo>
                    <a:pt x="3130" y="3769"/>
                  </a:lnTo>
                  <a:lnTo>
                    <a:pt x="3156" y="3737"/>
                  </a:lnTo>
                  <a:lnTo>
                    <a:pt x="3183" y="3704"/>
                  </a:lnTo>
                  <a:lnTo>
                    <a:pt x="3214" y="3670"/>
                  </a:lnTo>
                  <a:lnTo>
                    <a:pt x="3246" y="3636"/>
                  </a:lnTo>
                  <a:lnTo>
                    <a:pt x="3279" y="3602"/>
                  </a:lnTo>
                  <a:lnTo>
                    <a:pt x="3314" y="3566"/>
                  </a:lnTo>
                  <a:lnTo>
                    <a:pt x="3353" y="3531"/>
                  </a:lnTo>
                  <a:lnTo>
                    <a:pt x="3392" y="3496"/>
                  </a:lnTo>
                  <a:lnTo>
                    <a:pt x="3433" y="3459"/>
                  </a:lnTo>
                  <a:lnTo>
                    <a:pt x="3477" y="3422"/>
                  </a:lnTo>
                  <a:lnTo>
                    <a:pt x="3521" y="3385"/>
                  </a:lnTo>
                  <a:lnTo>
                    <a:pt x="3609" y="3313"/>
                  </a:lnTo>
                  <a:lnTo>
                    <a:pt x="3687" y="3248"/>
                  </a:lnTo>
                  <a:lnTo>
                    <a:pt x="3756" y="3189"/>
                  </a:lnTo>
                  <a:lnTo>
                    <a:pt x="3816" y="3137"/>
                  </a:lnTo>
                  <a:lnTo>
                    <a:pt x="3867" y="3091"/>
                  </a:lnTo>
                  <a:lnTo>
                    <a:pt x="3907" y="3051"/>
                  </a:lnTo>
                  <a:lnTo>
                    <a:pt x="3924" y="3034"/>
                  </a:lnTo>
                  <a:lnTo>
                    <a:pt x="3939" y="3018"/>
                  </a:lnTo>
                  <a:lnTo>
                    <a:pt x="3952" y="3004"/>
                  </a:lnTo>
                  <a:lnTo>
                    <a:pt x="3962" y="2992"/>
                  </a:lnTo>
                  <a:lnTo>
                    <a:pt x="3976" y="2974"/>
                  </a:lnTo>
                  <a:lnTo>
                    <a:pt x="3988" y="2955"/>
                  </a:lnTo>
                  <a:lnTo>
                    <a:pt x="4000" y="2935"/>
                  </a:lnTo>
                  <a:lnTo>
                    <a:pt x="4011" y="2916"/>
                  </a:lnTo>
                  <a:lnTo>
                    <a:pt x="4021" y="2897"/>
                  </a:lnTo>
                  <a:lnTo>
                    <a:pt x="4030" y="2878"/>
                  </a:lnTo>
                  <a:lnTo>
                    <a:pt x="4038" y="2858"/>
                  </a:lnTo>
                  <a:lnTo>
                    <a:pt x="4045" y="2838"/>
                  </a:lnTo>
                  <a:lnTo>
                    <a:pt x="4052" y="2817"/>
                  </a:lnTo>
                  <a:lnTo>
                    <a:pt x="4057" y="2796"/>
                  </a:lnTo>
                  <a:lnTo>
                    <a:pt x="4062" y="2776"/>
                  </a:lnTo>
                  <a:lnTo>
                    <a:pt x="4066" y="2755"/>
                  </a:lnTo>
                  <a:lnTo>
                    <a:pt x="4069" y="2733"/>
                  </a:lnTo>
                  <a:lnTo>
                    <a:pt x="4071" y="2712"/>
                  </a:lnTo>
                  <a:lnTo>
                    <a:pt x="4072" y="2689"/>
                  </a:lnTo>
                  <a:lnTo>
                    <a:pt x="4074" y="2668"/>
                  </a:lnTo>
                  <a:lnTo>
                    <a:pt x="4072" y="2638"/>
                  </a:lnTo>
                  <a:lnTo>
                    <a:pt x="4070" y="2608"/>
                  </a:lnTo>
                  <a:lnTo>
                    <a:pt x="4066" y="2579"/>
                  </a:lnTo>
                  <a:lnTo>
                    <a:pt x="4061" y="2549"/>
                  </a:lnTo>
                  <a:lnTo>
                    <a:pt x="4054" y="2521"/>
                  </a:lnTo>
                  <a:lnTo>
                    <a:pt x="4045" y="2494"/>
                  </a:lnTo>
                  <a:lnTo>
                    <a:pt x="4035" y="2467"/>
                  </a:lnTo>
                  <a:lnTo>
                    <a:pt x="4024" y="2439"/>
                  </a:lnTo>
                  <a:lnTo>
                    <a:pt x="4011" y="2413"/>
                  </a:lnTo>
                  <a:lnTo>
                    <a:pt x="3997" y="2388"/>
                  </a:lnTo>
                  <a:lnTo>
                    <a:pt x="3981" y="2363"/>
                  </a:lnTo>
                  <a:lnTo>
                    <a:pt x="3963" y="2339"/>
                  </a:lnTo>
                  <a:lnTo>
                    <a:pt x="3943" y="2314"/>
                  </a:lnTo>
                  <a:lnTo>
                    <a:pt x="3923" y="2291"/>
                  </a:lnTo>
                  <a:lnTo>
                    <a:pt x="3900" y="2268"/>
                  </a:lnTo>
                  <a:lnTo>
                    <a:pt x="3877" y="2246"/>
                  </a:lnTo>
                  <a:lnTo>
                    <a:pt x="3852" y="2225"/>
                  </a:lnTo>
                  <a:lnTo>
                    <a:pt x="3826" y="2205"/>
                  </a:lnTo>
                  <a:lnTo>
                    <a:pt x="3798" y="2186"/>
                  </a:lnTo>
                  <a:lnTo>
                    <a:pt x="3770" y="2169"/>
                  </a:lnTo>
                  <a:lnTo>
                    <a:pt x="3741" y="2154"/>
                  </a:lnTo>
                  <a:lnTo>
                    <a:pt x="3711" y="2139"/>
                  </a:lnTo>
                  <a:lnTo>
                    <a:pt x="3678" y="2126"/>
                  </a:lnTo>
                  <a:lnTo>
                    <a:pt x="3646" y="2115"/>
                  </a:lnTo>
                  <a:lnTo>
                    <a:pt x="3613" y="2105"/>
                  </a:lnTo>
                  <a:lnTo>
                    <a:pt x="3578" y="2096"/>
                  </a:lnTo>
                  <a:lnTo>
                    <a:pt x="3542" y="2088"/>
                  </a:lnTo>
                  <a:lnTo>
                    <a:pt x="3505" y="2082"/>
                  </a:lnTo>
                  <a:lnTo>
                    <a:pt x="3468" y="2078"/>
                  </a:lnTo>
                  <a:lnTo>
                    <a:pt x="3428" y="2074"/>
                  </a:lnTo>
                  <a:lnTo>
                    <a:pt x="3388" y="2072"/>
                  </a:lnTo>
                  <a:lnTo>
                    <a:pt x="3348" y="2071"/>
                  </a:lnTo>
                  <a:lnTo>
                    <a:pt x="3307" y="2072"/>
                  </a:lnTo>
                  <a:lnTo>
                    <a:pt x="3269" y="2074"/>
                  </a:lnTo>
                  <a:lnTo>
                    <a:pt x="3231" y="2078"/>
                  </a:lnTo>
                  <a:lnTo>
                    <a:pt x="3194" y="2083"/>
                  </a:lnTo>
                  <a:lnTo>
                    <a:pt x="3157" y="2089"/>
                  </a:lnTo>
                  <a:lnTo>
                    <a:pt x="3121" y="2097"/>
                  </a:lnTo>
                  <a:lnTo>
                    <a:pt x="3087" y="2106"/>
                  </a:lnTo>
                  <a:lnTo>
                    <a:pt x="3052" y="2117"/>
                  </a:lnTo>
                  <a:lnTo>
                    <a:pt x="3019" y="2129"/>
                  </a:lnTo>
                  <a:lnTo>
                    <a:pt x="2987" y="2143"/>
                  </a:lnTo>
                  <a:lnTo>
                    <a:pt x="2956" y="2158"/>
                  </a:lnTo>
                  <a:lnTo>
                    <a:pt x="2924" y="2174"/>
                  </a:lnTo>
                  <a:lnTo>
                    <a:pt x="2894" y="2192"/>
                  </a:lnTo>
                  <a:lnTo>
                    <a:pt x="2866" y="2212"/>
                  </a:lnTo>
                  <a:lnTo>
                    <a:pt x="2838" y="2232"/>
                  </a:lnTo>
                  <a:lnTo>
                    <a:pt x="2809" y="2254"/>
                  </a:lnTo>
                  <a:lnTo>
                    <a:pt x="2783" y="2278"/>
                  </a:lnTo>
                  <a:lnTo>
                    <a:pt x="2758" y="2303"/>
                  </a:lnTo>
                  <a:lnTo>
                    <a:pt x="2734" y="2330"/>
                  </a:lnTo>
                  <a:lnTo>
                    <a:pt x="2711" y="2358"/>
                  </a:lnTo>
                  <a:lnTo>
                    <a:pt x="2689" y="2387"/>
                  </a:lnTo>
                  <a:lnTo>
                    <a:pt x="2667" y="2418"/>
                  </a:lnTo>
                  <a:lnTo>
                    <a:pt x="2647" y="2452"/>
                  </a:lnTo>
                  <a:lnTo>
                    <a:pt x="2628" y="2486"/>
                  </a:lnTo>
                  <a:lnTo>
                    <a:pt x="2610" y="2521"/>
                  </a:lnTo>
                  <a:lnTo>
                    <a:pt x="2593" y="2558"/>
                  </a:lnTo>
                  <a:lnTo>
                    <a:pt x="2577" y="2597"/>
                  </a:lnTo>
                  <a:lnTo>
                    <a:pt x="2562" y="2637"/>
                  </a:lnTo>
                  <a:lnTo>
                    <a:pt x="2548" y="2678"/>
                  </a:lnTo>
                  <a:lnTo>
                    <a:pt x="2535" y="2722"/>
                  </a:lnTo>
                  <a:lnTo>
                    <a:pt x="2523" y="2766"/>
                  </a:lnTo>
                  <a:lnTo>
                    <a:pt x="2513" y="2812"/>
                  </a:lnTo>
                  <a:lnTo>
                    <a:pt x="1740" y="2716"/>
                  </a:lnTo>
                  <a:lnTo>
                    <a:pt x="1742" y="2682"/>
                  </a:lnTo>
                  <a:lnTo>
                    <a:pt x="1745" y="2649"/>
                  </a:lnTo>
                  <a:lnTo>
                    <a:pt x="1749" y="2617"/>
                  </a:lnTo>
                  <a:lnTo>
                    <a:pt x="1754" y="2585"/>
                  </a:lnTo>
                  <a:lnTo>
                    <a:pt x="1759" y="2552"/>
                  </a:lnTo>
                  <a:lnTo>
                    <a:pt x="1765" y="2520"/>
                  </a:lnTo>
                  <a:lnTo>
                    <a:pt x="1772" y="2489"/>
                  </a:lnTo>
                  <a:lnTo>
                    <a:pt x="1780" y="2458"/>
                  </a:lnTo>
                  <a:lnTo>
                    <a:pt x="1788" y="2426"/>
                  </a:lnTo>
                  <a:lnTo>
                    <a:pt x="1798" y="2396"/>
                  </a:lnTo>
                  <a:lnTo>
                    <a:pt x="1809" y="2366"/>
                  </a:lnTo>
                  <a:lnTo>
                    <a:pt x="1819" y="2336"/>
                  </a:lnTo>
                  <a:lnTo>
                    <a:pt x="1831" y="2306"/>
                  </a:lnTo>
                  <a:lnTo>
                    <a:pt x="1843" y="2277"/>
                  </a:lnTo>
                  <a:lnTo>
                    <a:pt x="1856" y="2248"/>
                  </a:lnTo>
                  <a:lnTo>
                    <a:pt x="1870" y="2219"/>
                  </a:lnTo>
                  <a:lnTo>
                    <a:pt x="1885" y="2190"/>
                  </a:lnTo>
                  <a:lnTo>
                    <a:pt x="1900" y="2163"/>
                  </a:lnTo>
                  <a:lnTo>
                    <a:pt x="1916" y="2135"/>
                  </a:lnTo>
                  <a:lnTo>
                    <a:pt x="1934" y="2108"/>
                  </a:lnTo>
                  <a:lnTo>
                    <a:pt x="1951" y="2081"/>
                  </a:lnTo>
                  <a:lnTo>
                    <a:pt x="1970" y="2054"/>
                  </a:lnTo>
                  <a:lnTo>
                    <a:pt x="1989" y="2027"/>
                  </a:lnTo>
                  <a:lnTo>
                    <a:pt x="2009" y="2001"/>
                  </a:lnTo>
                  <a:lnTo>
                    <a:pt x="2029" y="1976"/>
                  </a:lnTo>
                  <a:lnTo>
                    <a:pt x="2051" y="1950"/>
                  </a:lnTo>
                  <a:lnTo>
                    <a:pt x="2074" y="1925"/>
                  </a:lnTo>
                  <a:lnTo>
                    <a:pt x="2097" y="1900"/>
                  </a:lnTo>
                  <a:lnTo>
                    <a:pt x="2120" y="1875"/>
                  </a:lnTo>
                  <a:lnTo>
                    <a:pt x="2145" y="1851"/>
                  </a:lnTo>
                  <a:lnTo>
                    <a:pt x="2170" y="1828"/>
                  </a:lnTo>
                  <a:lnTo>
                    <a:pt x="2197" y="1803"/>
                  </a:lnTo>
                  <a:lnTo>
                    <a:pt x="2223" y="1780"/>
                  </a:lnTo>
                  <a:lnTo>
                    <a:pt x="2251" y="1758"/>
                  </a:lnTo>
                  <a:lnTo>
                    <a:pt x="2278" y="1737"/>
                  </a:lnTo>
                  <a:lnTo>
                    <a:pt x="2306" y="1716"/>
                  </a:lnTo>
                  <a:lnTo>
                    <a:pt x="2336" y="1696"/>
                  </a:lnTo>
                  <a:lnTo>
                    <a:pt x="2365" y="1676"/>
                  </a:lnTo>
                  <a:lnTo>
                    <a:pt x="2395" y="1658"/>
                  </a:lnTo>
                  <a:lnTo>
                    <a:pt x="2425" y="1640"/>
                  </a:lnTo>
                  <a:lnTo>
                    <a:pt x="2457" y="1623"/>
                  </a:lnTo>
                  <a:lnTo>
                    <a:pt x="2488" y="1606"/>
                  </a:lnTo>
                  <a:lnTo>
                    <a:pt x="2520" y="1591"/>
                  </a:lnTo>
                  <a:lnTo>
                    <a:pt x="2552" y="1576"/>
                  </a:lnTo>
                  <a:lnTo>
                    <a:pt x="2586" y="1561"/>
                  </a:lnTo>
                  <a:lnTo>
                    <a:pt x="2619" y="1547"/>
                  </a:lnTo>
                  <a:lnTo>
                    <a:pt x="2653" y="1535"/>
                  </a:lnTo>
                  <a:lnTo>
                    <a:pt x="2688" y="1522"/>
                  </a:lnTo>
                  <a:lnTo>
                    <a:pt x="2723" y="1511"/>
                  </a:lnTo>
                  <a:lnTo>
                    <a:pt x="2758" y="1501"/>
                  </a:lnTo>
                  <a:lnTo>
                    <a:pt x="2794" y="1491"/>
                  </a:lnTo>
                  <a:lnTo>
                    <a:pt x="2831" y="1482"/>
                  </a:lnTo>
                  <a:lnTo>
                    <a:pt x="2868" y="1474"/>
                  </a:lnTo>
                  <a:lnTo>
                    <a:pt x="2906" y="1466"/>
                  </a:lnTo>
                  <a:lnTo>
                    <a:pt x="2944" y="1459"/>
                  </a:lnTo>
                  <a:lnTo>
                    <a:pt x="2983" y="1453"/>
                  </a:lnTo>
                  <a:lnTo>
                    <a:pt x="3022" y="1447"/>
                  </a:lnTo>
                  <a:lnTo>
                    <a:pt x="3061" y="1443"/>
                  </a:lnTo>
                  <a:lnTo>
                    <a:pt x="3102" y="1438"/>
                  </a:lnTo>
                  <a:lnTo>
                    <a:pt x="3143" y="1434"/>
                  </a:lnTo>
                  <a:lnTo>
                    <a:pt x="3184" y="1432"/>
                  </a:lnTo>
                  <a:lnTo>
                    <a:pt x="3226" y="1430"/>
                  </a:lnTo>
                  <a:lnTo>
                    <a:pt x="3268" y="1429"/>
                  </a:lnTo>
                  <a:lnTo>
                    <a:pt x="3311" y="1428"/>
                  </a:lnTo>
                  <a:lnTo>
                    <a:pt x="3357" y="1429"/>
                  </a:lnTo>
                  <a:lnTo>
                    <a:pt x="3401" y="1430"/>
                  </a:lnTo>
                  <a:lnTo>
                    <a:pt x="3445" y="1432"/>
                  </a:lnTo>
                  <a:lnTo>
                    <a:pt x="3488" y="1434"/>
                  </a:lnTo>
                  <a:lnTo>
                    <a:pt x="3531" y="1438"/>
                  </a:lnTo>
                  <a:lnTo>
                    <a:pt x="3573" y="1443"/>
                  </a:lnTo>
                  <a:lnTo>
                    <a:pt x="3615" y="1448"/>
                  </a:lnTo>
                  <a:lnTo>
                    <a:pt x="3655" y="1453"/>
                  </a:lnTo>
                  <a:lnTo>
                    <a:pt x="3696" y="1459"/>
                  </a:lnTo>
                  <a:lnTo>
                    <a:pt x="3736" y="1466"/>
                  </a:lnTo>
                  <a:lnTo>
                    <a:pt x="3775" y="1474"/>
                  </a:lnTo>
                  <a:lnTo>
                    <a:pt x="3813" y="1483"/>
                  </a:lnTo>
                  <a:lnTo>
                    <a:pt x="3852" y="1492"/>
                  </a:lnTo>
                  <a:lnTo>
                    <a:pt x="3889" y="1502"/>
                  </a:lnTo>
                  <a:lnTo>
                    <a:pt x="3926" y="1513"/>
                  </a:lnTo>
                  <a:lnTo>
                    <a:pt x="3963" y="1524"/>
                  </a:lnTo>
                  <a:lnTo>
                    <a:pt x="3999" y="1536"/>
                  </a:lnTo>
                  <a:lnTo>
                    <a:pt x="4034" y="1549"/>
                  </a:lnTo>
                  <a:lnTo>
                    <a:pt x="4068" y="1563"/>
                  </a:lnTo>
                  <a:lnTo>
                    <a:pt x="4103" y="1578"/>
                  </a:lnTo>
                  <a:lnTo>
                    <a:pt x="4136" y="1593"/>
                  </a:lnTo>
                  <a:lnTo>
                    <a:pt x="4169" y="1609"/>
                  </a:lnTo>
                  <a:lnTo>
                    <a:pt x="4202" y="1625"/>
                  </a:lnTo>
                  <a:lnTo>
                    <a:pt x="4233" y="1643"/>
                  </a:lnTo>
                  <a:lnTo>
                    <a:pt x="4264" y="1661"/>
                  </a:lnTo>
                  <a:lnTo>
                    <a:pt x="4295" y="1680"/>
                  </a:lnTo>
                  <a:lnTo>
                    <a:pt x="4324" y="1700"/>
                  </a:lnTo>
                  <a:lnTo>
                    <a:pt x="4355" y="1720"/>
                  </a:lnTo>
                  <a:lnTo>
                    <a:pt x="4383" y="1741"/>
                  </a:lnTo>
                  <a:lnTo>
                    <a:pt x="4411" y="1763"/>
                  </a:lnTo>
                  <a:lnTo>
                    <a:pt x="4439" y="1785"/>
                  </a:lnTo>
                  <a:lnTo>
                    <a:pt x="4467" y="1808"/>
                  </a:lnTo>
                  <a:lnTo>
                    <a:pt x="4493" y="1833"/>
                  </a:lnTo>
                  <a:lnTo>
                    <a:pt x="4518" y="1857"/>
                  </a:lnTo>
                  <a:lnTo>
                    <a:pt x="4543" y="1881"/>
                  </a:lnTo>
                  <a:lnTo>
                    <a:pt x="4567" y="1905"/>
                  </a:lnTo>
                  <a:lnTo>
                    <a:pt x="4590" y="1930"/>
                  </a:lnTo>
                  <a:lnTo>
                    <a:pt x="4612" y="1956"/>
                  </a:lnTo>
                  <a:lnTo>
                    <a:pt x="4634" y="1981"/>
                  </a:lnTo>
                  <a:lnTo>
                    <a:pt x="4654" y="2006"/>
                  </a:lnTo>
                  <a:lnTo>
                    <a:pt x="4674" y="2032"/>
                  </a:lnTo>
                  <a:lnTo>
                    <a:pt x="4692" y="2058"/>
                  </a:lnTo>
                  <a:lnTo>
                    <a:pt x="4711" y="2085"/>
                  </a:lnTo>
                  <a:lnTo>
                    <a:pt x="4728" y="2111"/>
                  </a:lnTo>
                  <a:lnTo>
                    <a:pt x="4744" y="2138"/>
                  </a:lnTo>
                  <a:lnTo>
                    <a:pt x="4760" y="2164"/>
                  </a:lnTo>
                  <a:lnTo>
                    <a:pt x="4774" y="2191"/>
                  </a:lnTo>
                  <a:lnTo>
                    <a:pt x="4788" y="2219"/>
                  </a:lnTo>
                  <a:lnTo>
                    <a:pt x="4801" y="2247"/>
                  </a:lnTo>
                  <a:lnTo>
                    <a:pt x="4813" y="2275"/>
                  </a:lnTo>
                  <a:lnTo>
                    <a:pt x="4824" y="2303"/>
                  </a:lnTo>
                  <a:lnTo>
                    <a:pt x="4836" y="2332"/>
                  </a:lnTo>
                  <a:lnTo>
                    <a:pt x="4845" y="2361"/>
                  </a:lnTo>
                  <a:lnTo>
                    <a:pt x="4854" y="2389"/>
                  </a:lnTo>
                  <a:lnTo>
                    <a:pt x="4862" y="2418"/>
                  </a:lnTo>
                  <a:lnTo>
                    <a:pt x="4869" y="2448"/>
                  </a:lnTo>
                  <a:lnTo>
                    <a:pt x="4875" y="2478"/>
                  </a:lnTo>
                  <a:lnTo>
                    <a:pt x="4881" y="2508"/>
                  </a:lnTo>
                  <a:lnTo>
                    <a:pt x="4885" y="2538"/>
                  </a:lnTo>
                  <a:lnTo>
                    <a:pt x="4889" y="2568"/>
                  </a:lnTo>
                  <a:lnTo>
                    <a:pt x="4892" y="2599"/>
                  </a:lnTo>
                  <a:lnTo>
                    <a:pt x="4894" y="2630"/>
                  </a:lnTo>
                  <a:lnTo>
                    <a:pt x="4895" y="2661"/>
                  </a:lnTo>
                  <a:lnTo>
                    <a:pt x="4896" y="2692"/>
                  </a:lnTo>
                  <a:lnTo>
                    <a:pt x="4895" y="2727"/>
                  </a:lnTo>
                  <a:lnTo>
                    <a:pt x="4893" y="2762"/>
                  </a:lnTo>
                  <a:lnTo>
                    <a:pt x="4890" y="2796"/>
                  </a:lnTo>
                  <a:lnTo>
                    <a:pt x="4886" y="2830"/>
                  </a:lnTo>
                  <a:lnTo>
                    <a:pt x="4880" y="2864"/>
                  </a:lnTo>
                  <a:lnTo>
                    <a:pt x="4873" y="2897"/>
                  </a:lnTo>
                  <a:lnTo>
                    <a:pt x="4865" y="2930"/>
                  </a:lnTo>
                  <a:lnTo>
                    <a:pt x="4856" y="2964"/>
                  </a:lnTo>
                  <a:lnTo>
                    <a:pt x="4846" y="2997"/>
                  </a:lnTo>
                  <a:lnTo>
                    <a:pt x="4834" y="3029"/>
                  </a:lnTo>
                  <a:lnTo>
                    <a:pt x="4820" y="3061"/>
                  </a:lnTo>
                  <a:lnTo>
                    <a:pt x="4806" y="3094"/>
                  </a:lnTo>
                  <a:lnTo>
                    <a:pt x="4791" y="3126"/>
                  </a:lnTo>
                  <a:lnTo>
                    <a:pt x="4775" y="3157"/>
                  </a:lnTo>
                  <a:lnTo>
                    <a:pt x="4757" y="3188"/>
                  </a:lnTo>
                  <a:lnTo>
                    <a:pt x="4738" y="3220"/>
                  </a:lnTo>
                  <a:lnTo>
                    <a:pt x="4717" y="3252"/>
                  </a:lnTo>
                  <a:lnTo>
                    <a:pt x="4692" y="3285"/>
                  </a:lnTo>
                  <a:lnTo>
                    <a:pt x="4666" y="3319"/>
                  </a:lnTo>
                  <a:lnTo>
                    <a:pt x="4637" y="3356"/>
                  </a:lnTo>
                  <a:lnTo>
                    <a:pt x="4605" y="3393"/>
                  </a:lnTo>
                  <a:lnTo>
                    <a:pt x="4569" y="3432"/>
                  </a:lnTo>
                  <a:lnTo>
                    <a:pt x="4531" y="3473"/>
                  </a:lnTo>
                  <a:lnTo>
                    <a:pt x="4491" y="3514"/>
                  </a:lnTo>
                  <a:lnTo>
                    <a:pt x="4447" y="3557"/>
                  </a:lnTo>
                  <a:lnTo>
                    <a:pt x="4401" y="3602"/>
                  </a:lnTo>
                  <a:lnTo>
                    <a:pt x="4352" y="3647"/>
                  </a:lnTo>
                  <a:lnTo>
                    <a:pt x="4299" y="3694"/>
                  </a:lnTo>
                  <a:lnTo>
                    <a:pt x="4245" y="3744"/>
                  </a:lnTo>
                  <a:lnTo>
                    <a:pt x="4187" y="3793"/>
                  </a:lnTo>
                  <a:lnTo>
                    <a:pt x="4127" y="3845"/>
                  </a:lnTo>
                  <a:lnTo>
                    <a:pt x="4064" y="3898"/>
                  </a:lnTo>
                  <a:lnTo>
                    <a:pt x="4031" y="3925"/>
                  </a:lnTo>
                  <a:lnTo>
                    <a:pt x="4001" y="3952"/>
                  </a:lnTo>
                  <a:lnTo>
                    <a:pt x="3971" y="3979"/>
                  </a:lnTo>
                  <a:lnTo>
                    <a:pt x="3943" y="4004"/>
                  </a:lnTo>
                  <a:lnTo>
                    <a:pt x="3917" y="4028"/>
                  </a:lnTo>
                  <a:lnTo>
                    <a:pt x="3892" y="4052"/>
                  </a:lnTo>
                  <a:lnTo>
                    <a:pt x="3869" y="4075"/>
                  </a:lnTo>
                  <a:lnTo>
                    <a:pt x="3848" y="4099"/>
                  </a:lnTo>
                  <a:lnTo>
                    <a:pt x="3828" y="4121"/>
                  </a:lnTo>
                  <a:lnTo>
                    <a:pt x="3809" y="4142"/>
                  </a:lnTo>
                  <a:lnTo>
                    <a:pt x="3792" y="4162"/>
                  </a:lnTo>
                  <a:lnTo>
                    <a:pt x="3777" y="4182"/>
                  </a:lnTo>
                  <a:lnTo>
                    <a:pt x="3764" y="4201"/>
                  </a:lnTo>
                  <a:lnTo>
                    <a:pt x="3752" y="4220"/>
                  </a:lnTo>
                  <a:lnTo>
                    <a:pt x="3741" y="4238"/>
                  </a:lnTo>
                  <a:lnTo>
                    <a:pt x="3733" y="4255"/>
                  </a:lnTo>
                  <a:lnTo>
                    <a:pt x="3725" y="4273"/>
                  </a:lnTo>
                  <a:lnTo>
                    <a:pt x="3718" y="4292"/>
                  </a:lnTo>
                  <a:lnTo>
                    <a:pt x="3711" y="4313"/>
                  </a:lnTo>
                  <a:lnTo>
                    <a:pt x="3705" y="4336"/>
                  </a:lnTo>
                  <a:lnTo>
                    <a:pt x="3699" y="4361"/>
                  </a:lnTo>
                  <a:lnTo>
                    <a:pt x="3693" y="4387"/>
                  </a:lnTo>
                  <a:lnTo>
                    <a:pt x="3689" y="4414"/>
                  </a:lnTo>
                  <a:lnTo>
                    <a:pt x="3685" y="4443"/>
                  </a:lnTo>
                  <a:lnTo>
                    <a:pt x="3682" y="4475"/>
                  </a:lnTo>
                  <a:lnTo>
                    <a:pt x="3679" y="4507"/>
                  </a:lnTo>
                  <a:lnTo>
                    <a:pt x="3677" y="4541"/>
                  </a:lnTo>
                  <a:lnTo>
                    <a:pt x="3675" y="4577"/>
                  </a:lnTo>
                  <a:lnTo>
                    <a:pt x="3674" y="4616"/>
                  </a:lnTo>
                  <a:lnTo>
                    <a:pt x="3673" y="4655"/>
                  </a:lnTo>
                  <a:lnTo>
                    <a:pt x="3673" y="4695"/>
                  </a:lnTo>
                  <a:lnTo>
                    <a:pt x="3674" y="4739"/>
                  </a:lnTo>
                  <a:close/>
                  <a:moveTo>
                    <a:pt x="2909" y="5872"/>
                  </a:moveTo>
                  <a:lnTo>
                    <a:pt x="2909" y="5029"/>
                  </a:lnTo>
                  <a:lnTo>
                    <a:pt x="3752" y="5029"/>
                  </a:lnTo>
                  <a:lnTo>
                    <a:pt x="3752" y="5872"/>
                  </a:lnTo>
                  <a:lnTo>
                    <a:pt x="2909" y="5872"/>
                  </a:lnTo>
                  <a:close/>
                </a:path>
              </a:pathLst>
            </a:custGeom>
            <a:solidFill>
              <a:srgbClr val="FFFFFF"/>
            </a:solidFill>
            <a:ln w="9525">
              <a:noFill/>
              <a:round/>
              <a:headEnd/>
              <a:tailEnd/>
            </a:ln>
          </p:spPr>
          <p:txBody>
            <a:bodyPr/>
            <a:lstStyle/>
            <a:p>
              <a:endParaRPr lang="en-US"/>
            </a:p>
          </p:txBody>
        </p:sp>
      </p:grpSp>
      <p:grpSp>
        <p:nvGrpSpPr>
          <p:cNvPr id="544785" name="Group 17"/>
          <p:cNvGrpSpPr>
            <a:grpSpLocks noChangeAspect="1"/>
          </p:cNvGrpSpPr>
          <p:nvPr/>
        </p:nvGrpSpPr>
        <p:grpSpPr bwMode="auto">
          <a:xfrm>
            <a:off x="293688" y="3178175"/>
            <a:ext cx="877887" cy="754063"/>
            <a:chOff x="1134" y="1590"/>
            <a:chExt cx="1008" cy="863"/>
          </a:xfrm>
        </p:grpSpPr>
        <p:sp>
          <p:nvSpPr>
            <p:cNvPr id="544786" name="Freeform 18"/>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44787" name="Freeform 19"/>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44788" name="Rectangle 20"/>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44789" name="Freeform 21"/>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44790" name="Freeform 22"/>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44791" name="Freeform 23"/>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44792" name="Freeform 24"/>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44793" name="Freeform 25"/>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44794" name="Freeform 26"/>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44795" name="Group 27"/>
          <p:cNvGrpSpPr>
            <a:grpSpLocks noChangeAspect="1"/>
          </p:cNvGrpSpPr>
          <p:nvPr/>
        </p:nvGrpSpPr>
        <p:grpSpPr bwMode="auto">
          <a:xfrm>
            <a:off x="293688" y="4686300"/>
            <a:ext cx="877887" cy="754063"/>
            <a:chOff x="2376" y="3024"/>
            <a:chExt cx="1008" cy="864"/>
          </a:xfrm>
        </p:grpSpPr>
        <p:sp>
          <p:nvSpPr>
            <p:cNvPr id="544796" name="Freeform 28"/>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44797" name="Freeform 29"/>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44798" name="Rectangle 30"/>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544799" name="Freeform 31"/>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544800" name="Freeform 32"/>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544801" name="Freeform 33"/>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44802" name="Freeform 34"/>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544803" name="Freeform 35"/>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44804" name="Freeform 36"/>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544805" name="Freeform 37"/>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grpSp>
        <p:nvGrpSpPr>
          <p:cNvPr id="544806" name="Group 38"/>
          <p:cNvGrpSpPr>
            <a:grpSpLocks noChangeAspect="1"/>
          </p:cNvGrpSpPr>
          <p:nvPr/>
        </p:nvGrpSpPr>
        <p:grpSpPr bwMode="auto">
          <a:xfrm>
            <a:off x="293688" y="3932238"/>
            <a:ext cx="877887" cy="754062"/>
            <a:chOff x="186" y="2131"/>
            <a:chExt cx="1008" cy="863"/>
          </a:xfrm>
        </p:grpSpPr>
        <p:sp>
          <p:nvSpPr>
            <p:cNvPr id="544807" name="Freeform 39"/>
            <p:cNvSpPr>
              <a:spLocks noChangeAspect="1"/>
            </p:cNvSpPr>
            <p:nvPr/>
          </p:nvSpPr>
          <p:spPr bwMode="auto">
            <a:xfrm>
              <a:off x="186" y="2131"/>
              <a:ext cx="1008" cy="863"/>
            </a:xfrm>
            <a:custGeom>
              <a:avLst/>
              <a:gdLst/>
              <a:ahLst/>
              <a:cxnLst>
                <a:cxn ang="0">
                  <a:pos x="0" y="0"/>
                </a:cxn>
                <a:cxn ang="0">
                  <a:pos x="4032" y="0"/>
                </a:cxn>
                <a:cxn ang="0">
                  <a:pos x="3888" y="149"/>
                </a:cxn>
                <a:cxn ang="0">
                  <a:pos x="149" y="3315"/>
                </a:cxn>
                <a:cxn ang="0">
                  <a:pos x="0" y="3456"/>
                </a:cxn>
                <a:cxn ang="0">
                  <a:pos x="0" y="0"/>
                </a:cxn>
              </a:cxnLst>
              <a:rect l="0" t="0" r="r" b="b"/>
              <a:pathLst>
                <a:path w="4032" h="3456">
                  <a:moveTo>
                    <a:pt x="0" y="0"/>
                  </a:moveTo>
                  <a:lnTo>
                    <a:pt x="4032" y="0"/>
                  </a:lnTo>
                  <a:lnTo>
                    <a:pt x="3888" y="149"/>
                  </a:lnTo>
                  <a:lnTo>
                    <a:pt x="149" y="3315"/>
                  </a:lnTo>
                  <a:lnTo>
                    <a:pt x="0" y="3456"/>
                  </a:lnTo>
                  <a:lnTo>
                    <a:pt x="0" y="0"/>
                  </a:lnTo>
                  <a:close/>
                </a:path>
              </a:pathLst>
            </a:custGeom>
            <a:solidFill>
              <a:srgbClr val="82A99C"/>
            </a:solidFill>
            <a:ln w="9525">
              <a:noFill/>
              <a:round/>
              <a:headEnd/>
              <a:tailEnd/>
            </a:ln>
          </p:spPr>
          <p:txBody>
            <a:bodyPr/>
            <a:lstStyle/>
            <a:p>
              <a:endParaRPr lang="en-US"/>
            </a:p>
          </p:txBody>
        </p:sp>
        <p:sp>
          <p:nvSpPr>
            <p:cNvPr id="544808" name="Freeform 40"/>
            <p:cNvSpPr>
              <a:spLocks noChangeAspect="1"/>
            </p:cNvSpPr>
            <p:nvPr/>
          </p:nvSpPr>
          <p:spPr bwMode="auto">
            <a:xfrm>
              <a:off x="186" y="2131"/>
              <a:ext cx="1008" cy="863"/>
            </a:xfrm>
            <a:custGeom>
              <a:avLst/>
              <a:gdLst/>
              <a:ahLst/>
              <a:cxnLst>
                <a:cxn ang="0">
                  <a:pos x="4032" y="0"/>
                </a:cxn>
                <a:cxn ang="0">
                  <a:pos x="4032" y="3456"/>
                </a:cxn>
                <a:cxn ang="0">
                  <a:pos x="0" y="3456"/>
                </a:cxn>
                <a:cxn ang="0">
                  <a:pos x="149" y="3313"/>
                </a:cxn>
                <a:cxn ang="0">
                  <a:pos x="3891" y="146"/>
                </a:cxn>
                <a:cxn ang="0">
                  <a:pos x="4032" y="0"/>
                </a:cxn>
              </a:cxnLst>
              <a:rect l="0" t="0" r="r" b="b"/>
              <a:pathLst>
                <a:path w="4032" h="3456">
                  <a:moveTo>
                    <a:pt x="4032" y="0"/>
                  </a:moveTo>
                  <a:lnTo>
                    <a:pt x="4032" y="3456"/>
                  </a:lnTo>
                  <a:lnTo>
                    <a:pt x="0" y="3456"/>
                  </a:lnTo>
                  <a:lnTo>
                    <a:pt x="149" y="3313"/>
                  </a:lnTo>
                  <a:lnTo>
                    <a:pt x="3891" y="146"/>
                  </a:lnTo>
                  <a:lnTo>
                    <a:pt x="4032" y="0"/>
                  </a:lnTo>
                  <a:close/>
                </a:path>
              </a:pathLst>
            </a:custGeom>
            <a:solidFill>
              <a:srgbClr val="162A29"/>
            </a:solidFill>
            <a:ln w="9525">
              <a:noFill/>
              <a:round/>
              <a:headEnd/>
              <a:tailEnd/>
            </a:ln>
          </p:spPr>
          <p:txBody>
            <a:bodyPr/>
            <a:lstStyle/>
            <a:p>
              <a:endParaRPr lang="en-US"/>
            </a:p>
          </p:txBody>
        </p:sp>
        <p:sp>
          <p:nvSpPr>
            <p:cNvPr id="544809" name="Rectangle 41"/>
            <p:cNvSpPr>
              <a:spLocks noChangeAspect="1" noChangeArrowheads="1"/>
            </p:cNvSpPr>
            <p:nvPr/>
          </p:nvSpPr>
          <p:spPr bwMode="auto">
            <a:xfrm>
              <a:off x="222" y="2166"/>
              <a:ext cx="936" cy="792"/>
            </a:xfrm>
            <a:prstGeom prst="rect">
              <a:avLst/>
            </a:prstGeom>
            <a:solidFill>
              <a:srgbClr val="275A53"/>
            </a:solidFill>
            <a:ln w="9525">
              <a:noFill/>
              <a:miter lim="800000"/>
              <a:headEnd/>
              <a:tailEnd/>
            </a:ln>
          </p:spPr>
          <p:txBody>
            <a:bodyPr/>
            <a:lstStyle/>
            <a:p>
              <a:endParaRPr lang="en-US"/>
            </a:p>
          </p:txBody>
        </p:sp>
        <p:sp>
          <p:nvSpPr>
            <p:cNvPr id="544810" name="Freeform 42"/>
            <p:cNvSpPr>
              <a:spLocks noChangeAspect="1" noEditPoints="1"/>
            </p:cNvSpPr>
            <p:nvPr/>
          </p:nvSpPr>
          <p:spPr bwMode="auto">
            <a:xfrm>
              <a:off x="267" y="2790"/>
              <a:ext cx="150" cy="137"/>
            </a:xfrm>
            <a:custGeom>
              <a:avLst/>
              <a:gdLst/>
              <a:ahLst/>
              <a:cxnLst>
                <a:cxn ang="0">
                  <a:pos x="394" y="459"/>
                </a:cxn>
                <a:cxn ang="0">
                  <a:pos x="200" y="459"/>
                </a:cxn>
                <a:cxn ang="0">
                  <a:pos x="174" y="550"/>
                </a:cxn>
                <a:cxn ang="0">
                  <a:pos x="0" y="550"/>
                </a:cxn>
                <a:cxn ang="0">
                  <a:pos x="206" y="0"/>
                </a:cxn>
                <a:cxn ang="0">
                  <a:pos x="391" y="0"/>
                </a:cxn>
                <a:cxn ang="0">
                  <a:pos x="599" y="550"/>
                </a:cxn>
                <a:cxn ang="0">
                  <a:pos x="421" y="550"/>
                </a:cxn>
                <a:cxn ang="0">
                  <a:pos x="394" y="459"/>
                </a:cxn>
                <a:cxn ang="0">
                  <a:pos x="358" y="340"/>
                </a:cxn>
                <a:cxn ang="0">
                  <a:pos x="297" y="143"/>
                </a:cxn>
                <a:cxn ang="0">
                  <a:pos x="237" y="340"/>
                </a:cxn>
                <a:cxn ang="0">
                  <a:pos x="358" y="340"/>
                </a:cxn>
              </a:cxnLst>
              <a:rect l="0" t="0" r="r" b="b"/>
              <a:pathLst>
                <a:path w="599" h="550">
                  <a:moveTo>
                    <a:pt x="394" y="459"/>
                  </a:moveTo>
                  <a:lnTo>
                    <a:pt x="200" y="459"/>
                  </a:lnTo>
                  <a:lnTo>
                    <a:pt x="174" y="550"/>
                  </a:lnTo>
                  <a:lnTo>
                    <a:pt x="0" y="550"/>
                  </a:lnTo>
                  <a:lnTo>
                    <a:pt x="206" y="0"/>
                  </a:lnTo>
                  <a:lnTo>
                    <a:pt x="391" y="0"/>
                  </a:lnTo>
                  <a:lnTo>
                    <a:pt x="599" y="550"/>
                  </a:lnTo>
                  <a:lnTo>
                    <a:pt x="421" y="550"/>
                  </a:lnTo>
                  <a:lnTo>
                    <a:pt x="394" y="459"/>
                  </a:lnTo>
                  <a:close/>
                  <a:moveTo>
                    <a:pt x="358" y="340"/>
                  </a:moveTo>
                  <a:lnTo>
                    <a:pt x="297" y="143"/>
                  </a:lnTo>
                  <a:lnTo>
                    <a:pt x="237" y="340"/>
                  </a:lnTo>
                  <a:lnTo>
                    <a:pt x="358" y="340"/>
                  </a:lnTo>
                  <a:close/>
                </a:path>
              </a:pathLst>
            </a:custGeom>
            <a:solidFill>
              <a:srgbClr val="FFFFFF"/>
            </a:solidFill>
            <a:ln w="9525">
              <a:noFill/>
              <a:round/>
              <a:headEnd/>
              <a:tailEnd/>
            </a:ln>
          </p:spPr>
          <p:txBody>
            <a:bodyPr/>
            <a:lstStyle/>
            <a:p>
              <a:endParaRPr lang="en-US"/>
            </a:p>
          </p:txBody>
        </p:sp>
        <p:sp>
          <p:nvSpPr>
            <p:cNvPr id="544811" name="Freeform 43"/>
            <p:cNvSpPr>
              <a:spLocks noChangeAspect="1"/>
            </p:cNvSpPr>
            <p:nvPr/>
          </p:nvSpPr>
          <p:spPr bwMode="auto">
            <a:xfrm>
              <a:off x="422" y="2788"/>
              <a:ext cx="133" cy="142"/>
            </a:xfrm>
            <a:custGeom>
              <a:avLst/>
              <a:gdLst/>
              <a:ahLst/>
              <a:cxnLst>
                <a:cxn ang="0">
                  <a:pos x="530" y="394"/>
                </a:cxn>
                <a:cxn ang="0">
                  <a:pos x="514" y="437"/>
                </a:cxn>
                <a:cxn ang="0">
                  <a:pos x="495" y="473"/>
                </a:cxn>
                <a:cxn ang="0">
                  <a:pos x="470" y="503"/>
                </a:cxn>
                <a:cxn ang="0">
                  <a:pos x="440" y="527"/>
                </a:cxn>
                <a:cxn ang="0">
                  <a:pos x="406" y="547"/>
                </a:cxn>
                <a:cxn ang="0">
                  <a:pos x="368" y="560"/>
                </a:cxn>
                <a:cxn ang="0">
                  <a:pos x="320" y="566"/>
                </a:cxn>
                <a:cxn ang="0">
                  <a:pos x="263" y="568"/>
                </a:cxn>
                <a:cxn ang="0">
                  <a:pos x="203" y="561"/>
                </a:cxn>
                <a:cxn ang="0">
                  <a:pos x="154" y="548"/>
                </a:cxn>
                <a:cxn ang="0">
                  <a:pos x="111" y="526"/>
                </a:cxn>
                <a:cxn ang="0">
                  <a:pos x="73" y="494"/>
                </a:cxn>
                <a:cxn ang="0">
                  <a:pos x="40" y="451"/>
                </a:cxn>
                <a:cxn ang="0">
                  <a:pos x="15" y="397"/>
                </a:cxn>
                <a:cxn ang="0">
                  <a:pos x="2" y="332"/>
                </a:cxn>
                <a:cxn ang="0">
                  <a:pos x="1" y="250"/>
                </a:cxn>
                <a:cxn ang="0">
                  <a:pos x="10" y="189"/>
                </a:cxn>
                <a:cxn ang="0">
                  <a:pos x="22" y="149"/>
                </a:cxn>
                <a:cxn ang="0">
                  <a:pos x="40" y="113"/>
                </a:cxn>
                <a:cxn ang="0">
                  <a:pos x="63" y="82"/>
                </a:cxn>
                <a:cxn ang="0">
                  <a:pos x="90" y="56"/>
                </a:cxn>
                <a:cxn ang="0">
                  <a:pos x="123" y="34"/>
                </a:cxn>
                <a:cxn ang="0">
                  <a:pos x="159" y="18"/>
                </a:cxn>
                <a:cxn ang="0">
                  <a:pos x="200" y="7"/>
                </a:cxn>
                <a:cxn ang="0">
                  <a:pos x="277" y="0"/>
                </a:cxn>
                <a:cxn ang="0">
                  <a:pos x="348" y="5"/>
                </a:cxn>
                <a:cxn ang="0">
                  <a:pos x="408" y="23"/>
                </a:cxn>
                <a:cxn ang="0">
                  <a:pos x="454" y="53"/>
                </a:cxn>
                <a:cxn ang="0">
                  <a:pos x="492" y="95"/>
                </a:cxn>
                <a:cxn ang="0">
                  <a:pos x="521" y="149"/>
                </a:cxn>
                <a:cxn ang="0">
                  <a:pos x="374" y="192"/>
                </a:cxn>
                <a:cxn ang="0">
                  <a:pos x="362" y="167"/>
                </a:cxn>
                <a:cxn ang="0">
                  <a:pos x="338" y="143"/>
                </a:cxn>
                <a:cxn ang="0">
                  <a:pos x="305" y="130"/>
                </a:cxn>
                <a:cxn ang="0">
                  <a:pos x="267" y="127"/>
                </a:cxn>
                <a:cxn ang="0">
                  <a:pos x="230" y="139"/>
                </a:cxn>
                <a:cxn ang="0">
                  <a:pos x="200" y="162"/>
                </a:cxn>
                <a:cxn ang="0">
                  <a:pos x="182" y="193"/>
                </a:cxn>
                <a:cxn ang="0">
                  <a:pos x="173" y="232"/>
                </a:cxn>
                <a:cxn ang="0">
                  <a:pos x="169" y="281"/>
                </a:cxn>
                <a:cxn ang="0">
                  <a:pos x="173" y="342"/>
                </a:cxn>
                <a:cxn ang="0">
                  <a:pos x="185" y="386"/>
                </a:cxn>
                <a:cxn ang="0">
                  <a:pos x="204" y="415"/>
                </a:cxn>
                <a:cxn ang="0">
                  <a:pos x="230" y="433"/>
                </a:cxn>
                <a:cxn ang="0">
                  <a:pos x="263" y="441"/>
                </a:cxn>
                <a:cxn ang="0">
                  <a:pos x="298" y="439"/>
                </a:cxn>
                <a:cxn ang="0">
                  <a:pos x="326" y="430"/>
                </a:cxn>
                <a:cxn ang="0">
                  <a:pos x="348" y="413"/>
                </a:cxn>
                <a:cxn ang="0">
                  <a:pos x="365" y="390"/>
                </a:cxn>
                <a:cxn ang="0">
                  <a:pos x="384" y="334"/>
                </a:cxn>
              </a:cxnLst>
              <a:rect l="0" t="0" r="r" b="b"/>
              <a:pathLst>
                <a:path w="533" h="569">
                  <a:moveTo>
                    <a:pt x="384" y="334"/>
                  </a:moveTo>
                  <a:lnTo>
                    <a:pt x="533" y="378"/>
                  </a:lnTo>
                  <a:lnTo>
                    <a:pt x="530" y="394"/>
                  </a:lnTo>
                  <a:lnTo>
                    <a:pt x="526" y="410"/>
                  </a:lnTo>
                  <a:lnTo>
                    <a:pt x="521" y="422"/>
                  </a:lnTo>
                  <a:lnTo>
                    <a:pt x="514" y="437"/>
                  </a:lnTo>
                  <a:lnTo>
                    <a:pt x="509" y="450"/>
                  </a:lnTo>
                  <a:lnTo>
                    <a:pt x="501" y="461"/>
                  </a:lnTo>
                  <a:lnTo>
                    <a:pt x="495" y="473"/>
                  </a:lnTo>
                  <a:lnTo>
                    <a:pt x="487" y="483"/>
                  </a:lnTo>
                  <a:lnTo>
                    <a:pt x="478" y="494"/>
                  </a:lnTo>
                  <a:lnTo>
                    <a:pt x="470" y="503"/>
                  </a:lnTo>
                  <a:lnTo>
                    <a:pt x="460" y="512"/>
                  </a:lnTo>
                  <a:lnTo>
                    <a:pt x="451" y="521"/>
                  </a:lnTo>
                  <a:lnTo>
                    <a:pt x="440" y="527"/>
                  </a:lnTo>
                  <a:lnTo>
                    <a:pt x="430" y="535"/>
                  </a:lnTo>
                  <a:lnTo>
                    <a:pt x="418" y="542"/>
                  </a:lnTo>
                  <a:lnTo>
                    <a:pt x="406" y="547"/>
                  </a:lnTo>
                  <a:lnTo>
                    <a:pt x="394" y="552"/>
                  </a:lnTo>
                  <a:lnTo>
                    <a:pt x="381" y="556"/>
                  </a:lnTo>
                  <a:lnTo>
                    <a:pt x="368" y="560"/>
                  </a:lnTo>
                  <a:lnTo>
                    <a:pt x="352" y="562"/>
                  </a:lnTo>
                  <a:lnTo>
                    <a:pt x="336" y="565"/>
                  </a:lnTo>
                  <a:lnTo>
                    <a:pt x="320" y="566"/>
                  </a:lnTo>
                  <a:lnTo>
                    <a:pt x="303" y="568"/>
                  </a:lnTo>
                  <a:lnTo>
                    <a:pt x="285" y="569"/>
                  </a:lnTo>
                  <a:lnTo>
                    <a:pt x="263" y="568"/>
                  </a:lnTo>
                  <a:lnTo>
                    <a:pt x="242" y="566"/>
                  </a:lnTo>
                  <a:lnTo>
                    <a:pt x="222" y="565"/>
                  </a:lnTo>
                  <a:lnTo>
                    <a:pt x="203" y="561"/>
                  </a:lnTo>
                  <a:lnTo>
                    <a:pt x="186" y="559"/>
                  </a:lnTo>
                  <a:lnTo>
                    <a:pt x="169" y="553"/>
                  </a:lnTo>
                  <a:lnTo>
                    <a:pt x="154" y="548"/>
                  </a:lnTo>
                  <a:lnTo>
                    <a:pt x="138" y="542"/>
                  </a:lnTo>
                  <a:lnTo>
                    <a:pt x="124" y="535"/>
                  </a:lnTo>
                  <a:lnTo>
                    <a:pt x="111" y="526"/>
                  </a:lnTo>
                  <a:lnTo>
                    <a:pt x="98" y="517"/>
                  </a:lnTo>
                  <a:lnTo>
                    <a:pt x="85" y="507"/>
                  </a:lnTo>
                  <a:lnTo>
                    <a:pt x="73" y="494"/>
                  </a:lnTo>
                  <a:lnTo>
                    <a:pt x="62" y="481"/>
                  </a:lnTo>
                  <a:lnTo>
                    <a:pt x="51" y="467"/>
                  </a:lnTo>
                  <a:lnTo>
                    <a:pt x="40" y="451"/>
                  </a:lnTo>
                  <a:lnTo>
                    <a:pt x="31" y="434"/>
                  </a:lnTo>
                  <a:lnTo>
                    <a:pt x="23" y="416"/>
                  </a:lnTo>
                  <a:lnTo>
                    <a:pt x="15" y="397"/>
                  </a:lnTo>
                  <a:lnTo>
                    <a:pt x="10" y="376"/>
                  </a:lnTo>
                  <a:lnTo>
                    <a:pt x="5" y="354"/>
                  </a:lnTo>
                  <a:lnTo>
                    <a:pt x="2" y="332"/>
                  </a:lnTo>
                  <a:lnTo>
                    <a:pt x="0" y="307"/>
                  </a:lnTo>
                  <a:lnTo>
                    <a:pt x="0" y="283"/>
                  </a:lnTo>
                  <a:lnTo>
                    <a:pt x="1" y="250"/>
                  </a:lnTo>
                  <a:lnTo>
                    <a:pt x="3" y="218"/>
                  </a:lnTo>
                  <a:lnTo>
                    <a:pt x="6" y="204"/>
                  </a:lnTo>
                  <a:lnTo>
                    <a:pt x="10" y="189"/>
                  </a:lnTo>
                  <a:lnTo>
                    <a:pt x="12" y="175"/>
                  </a:lnTo>
                  <a:lnTo>
                    <a:pt x="18" y="162"/>
                  </a:lnTo>
                  <a:lnTo>
                    <a:pt x="22" y="149"/>
                  </a:lnTo>
                  <a:lnTo>
                    <a:pt x="28" y="136"/>
                  </a:lnTo>
                  <a:lnTo>
                    <a:pt x="33" y="124"/>
                  </a:lnTo>
                  <a:lnTo>
                    <a:pt x="40" y="113"/>
                  </a:lnTo>
                  <a:lnTo>
                    <a:pt x="47" y="102"/>
                  </a:lnTo>
                  <a:lnTo>
                    <a:pt x="55" y="92"/>
                  </a:lnTo>
                  <a:lnTo>
                    <a:pt x="63" y="82"/>
                  </a:lnTo>
                  <a:lnTo>
                    <a:pt x="72" y="73"/>
                  </a:lnTo>
                  <a:lnTo>
                    <a:pt x="81" y="64"/>
                  </a:lnTo>
                  <a:lnTo>
                    <a:pt x="90" y="56"/>
                  </a:lnTo>
                  <a:lnTo>
                    <a:pt x="101" y="48"/>
                  </a:lnTo>
                  <a:lnTo>
                    <a:pt x="112" y="40"/>
                  </a:lnTo>
                  <a:lnTo>
                    <a:pt x="123" y="34"/>
                  </a:lnTo>
                  <a:lnTo>
                    <a:pt x="134" y="29"/>
                  </a:lnTo>
                  <a:lnTo>
                    <a:pt x="147" y="23"/>
                  </a:lnTo>
                  <a:lnTo>
                    <a:pt x="159" y="18"/>
                  </a:lnTo>
                  <a:lnTo>
                    <a:pt x="172" y="13"/>
                  </a:lnTo>
                  <a:lnTo>
                    <a:pt x="186" y="10"/>
                  </a:lnTo>
                  <a:lnTo>
                    <a:pt x="200" y="7"/>
                  </a:lnTo>
                  <a:lnTo>
                    <a:pt x="215" y="4"/>
                  </a:lnTo>
                  <a:lnTo>
                    <a:pt x="244" y="0"/>
                  </a:lnTo>
                  <a:lnTo>
                    <a:pt x="277" y="0"/>
                  </a:lnTo>
                  <a:lnTo>
                    <a:pt x="303" y="0"/>
                  </a:lnTo>
                  <a:lnTo>
                    <a:pt x="326" y="3"/>
                  </a:lnTo>
                  <a:lnTo>
                    <a:pt x="348" y="5"/>
                  </a:lnTo>
                  <a:lnTo>
                    <a:pt x="370" y="10"/>
                  </a:lnTo>
                  <a:lnTo>
                    <a:pt x="390" y="16"/>
                  </a:lnTo>
                  <a:lnTo>
                    <a:pt x="408" y="23"/>
                  </a:lnTo>
                  <a:lnTo>
                    <a:pt x="425" y="31"/>
                  </a:lnTo>
                  <a:lnTo>
                    <a:pt x="440" y="42"/>
                  </a:lnTo>
                  <a:lnTo>
                    <a:pt x="454" y="53"/>
                  </a:lnTo>
                  <a:lnTo>
                    <a:pt x="469" y="65"/>
                  </a:lnTo>
                  <a:lnTo>
                    <a:pt x="480" y="79"/>
                  </a:lnTo>
                  <a:lnTo>
                    <a:pt x="492" y="95"/>
                  </a:lnTo>
                  <a:lnTo>
                    <a:pt x="502" y="112"/>
                  </a:lnTo>
                  <a:lnTo>
                    <a:pt x="513" y="130"/>
                  </a:lnTo>
                  <a:lnTo>
                    <a:pt x="521" y="149"/>
                  </a:lnTo>
                  <a:lnTo>
                    <a:pt x="528" y="171"/>
                  </a:lnTo>
                  <a:lnTo>
                    <a:pt x="378" y="204"/>
                  </a:lnTo>
                  <a:lnTo>
                    <a:pt x="374" y="192"/>
                  </a:lnTo>
                  <a:lnTo>
                    <a:pt x="370" y="183"/>
                  </a:lnTo>
                  <a:lnTo>
                    <a:pt x="366" y="174"/>
                  </a:lnTo>
                  <a:lnTo>
                    <a:pt x="362" y="167"/>
                  </a:lnTo>
                  <a:lnTo>
                    <a:pt x="355" y="158"/>
                  </a:lnTo>
                  <a:lnTo>
                    <a:pt x="347" y="150"/>
                  </a:lnTo>
                  <a:lnTo>
                    <a:pt x="338" y="143"/>
                  </a:lnTo>
                  <a:lnTo>
                    <a:pt x="327" y="137"/>
                  </a:lnTo>
                  <a:lnTo>
                    <a:pt x="317" y="132"/>
                  </a:lnTo>
                  <a:lnTo>
                    <a:pt x="305" y="130"/>
                  </a:lnTo>
                  <a:lnTo>
                    <a:pt x="294" y="127"/>
                  </a:lnTo>
                  <a:lnTo>
                    <a:pt x="281" y="127"/>
                  </a:lnTo>
                  <a:lnTo>
                    <a:pt x="267" y="127"/>
                  </a:lnTo>
                  <a:lnTo>
                    <a:pt x="254" y="130"/>
                  </a:lnTo>
                  <a:lnTo>
                    <a:pt x="242" y="134"/>
                  </a:lnTo>
                  <a:lnTo>
                    <a:pt x="230" y="139"/>
                  </a:lnTo>
                  <a:lnTo>
                    <a:pt x="220" y="145"/>
                  </a:lnTo>
                  <a:lnTo>
                    <a:pt x="209" y="153"/>
                  </a:lnTo>
                  <a:lnTo>
                    <a:pt x="200" y="162"/>
                  </a:lnTo>
                  <a:lnTo>
                    <a:pt x="193" y="174"/>
                  </a:lnTo>
                  <a:lnTo>
                    <a:pt x="187" y="183"/>
                  </a:lnTo>
                  <a:lnTo>
                    <a:pt x="182" y="193"/>
                  </a:lnTo>
                  <a:lnTo>
                    <a:pt x="178" y="205"/>
                  </a:lnTo>
                  <a:lnTo>
                    <a:pt x="176" y="218"/>
                  </a:lnTo>
                  <a:lnTo>
                    <a:pt x="173" y="232"/>
                  </a:lnTo>
                  <a:lnTo>
                    <a:pt x="171" y="248"/>
                  </a:lnTo>
                  <a:lnTo>
                    <a:pt x="169" y="263"/>
                  </a:lnTo>
                  <a:lnTo>
                    <a:pt x="169" y="281"/>
                  </a:lnTo>
                  <a:lnTo>
                    <a:pt x="169" y="303"/>
                  </a:lnTo>
                  <a:lnTo>
                    <a:pt x="171" y="324"/>
                  </a:lnTo>
                  <a:lnTo>
                    <a:pt x="173" y="342"/>
                  </a:lnTo>
                  <a:lnTo>
                    <a:pt x="176" y="359"/>
                  </a:lnTo>
                  <a:lnTo>
                    <a:pt x="180" y="373"/>
                  </a:lnTo>
                  <a:lnTo>
                    <a:pt x="185" y="386"/>
                  </a:lnTo>
                  <a:lnTo>
                    <a:pt x="190" y="398"/>
                  </a:lnTo>
                  <a:lnTo>
                    <a:pt x="197" y="407"/>
                  </a:lnTo>
                  <a:lnTo>
                    <a:pt x="204" y="415"/>
                  </a:lnTo>
                  <a:lnTo>
                    <a:pt x="212" y="421"/>
                  </a:lnTo>
                  <a:lnTo>
                    <a:pt x="221" y="428"/>
                  </a:lnTo>
                  <a:lnTo>
                    <a:pt x="230" y="433"/>
                  </a:lnTo>
                  <a:lnTo>
                    <a:pt x="241" y="435"/>
                  </a:lnTo>
                  <a:lnTo>
                    <a:pt x="251" y="439"/>
                  </a:lnTo>
                  <a:lnTo>
                    <a:pt x="263" y="441"/>
                  </a:lnTo>
                  <a:lnTo>
                    <a:pt x="276" y="441"/>
                  </a:lnTo>
                  <a:lnTo>
                    <a:pt x="287" y="441"/>
                  </a:lnTo>
                  <a:lnTo>
                    <a:pt x="298" y="439"/>
                  </a:lnTo>
                  <a:lnTo>
                    <a:pt x="308" y="437"/>
                  </a:lnTo>
                  <a:lnTo>
                    <a:pt x="318" y="434"/>
                  </a:lnTo>
                  <a:lnTo>
                    <a:pt x="326" y="430"/>
                  </a:lnTo>
                  <a:lnTo>
                    <a:pt x="335" y="425"/>
                  </a:lnTo>
                  <a:lnTo>
                    <a:pt x="342" y="420"/>
                  </a:lnTo>
                  <a:lnTo>
                    <a:pt x="348" y="413"/>
                  </a:lnTo>
                  <a:lnTo>
                    <a:pt x="355" y="406"/>
                  </a:lnTo>
                  <a:lnTo>
                    <a:pt x="360" y="398"/>
                  </a:lnTo>
                  <a:lnTo>
                    <a:pt x="365" y="390"/>
                  </a:lnTo>
                  <a:lnTo>
                    <a:pt x="370" y="380"/>
                  </a:lnTo>
                  <a:lnTo>
                    <a:pt x="378" y="359"/>
                  </a:lnTo>
                  <a:lnTo>
                    <a:pt x="384" y="334"/>
                  </a:lnTo>
                  <a:close/>
                </a:path>
              </a:pathLst>
            </a:custGeom>
            <a:solidFill>
              <a:srgbClr val="FFFFFF"/>
            </a:solidFill>
            <a:ln w="9525">
              <a:noFill/>
              <a:round/>
              <a:headEnd/>
              <a:tailEnd/>
            </a:ln>
          </p:spPr>
          <p:txBody>
            <a:bodyPr/>
            <a:lstStyle/>
            <a:p>
              <a:endParaRPr lang="en-US"/>
            </a:p>
          </p:txBody>
        </p:sp>
        <p:sp>
          <p:nvSpPr>
            <p:cNvPr id="544812" name="Freeform 44"/>
            <p:cNvSpPr>
              <a:spLocks noChangeAspect="1"/>
            </p:cNvSpPr>
            <p:nvPr/>
          </p:nvSpPr>
          <p:spPr bwMode="auto">
            <a:xfrm>
              <a:off x="571" y="2788"/>
              <a:ext cx="134" cy="142"/>
            </a:xfrm>
            <a:custGeom>
              <a:avLst/>
              <a:gdLst/>
              <a:ahLst/>
              <a:cxnLst>
                <a:cxn ang="0">
                  <a:pos x="530" y="394"/>
                </a:cxn>
                <a:cxn ang="0">
                  <a:pos x="515" y="437"/>
                </a:cxn>
                <a:cxn ang="0">
                  <a:pos x="495" y="473"/>
                </a:cxn>
                <a:cxn ang="0">
                  <a:pos x="470" y="503"/>
                </a:cxn>
                <a:cxn ang="0">
                  <a:pos x="441" y="527"/>
                </a:cxn>
                <a:cxn ang="0">
                  <a:pos x="407" y="547"/>
                </a:cxn>
                <a:cxn ang="0">
                  <a:pos x="367" y="560"/>
                </a:cxn>
                <a:cxn ang="0">
                  <a:pos x="320" y="566"/>
                </a:cxn>
                <a:cxn ang="0">
                  <a:pos x="263" y="568"/>
                </a:cxn>
                <a:cxn ang="0">
                  <a:pos x="203" y="561"/>
                </a:cxn>
                <a:cxn ang="0">
                  <a:pos x="153" y="548"/>
                </a:cxn>
                <a:cxn ang="0">
                  <a:pos x="111" y="526"/>
                </a:cxn>
                <a:cxn ang="0">
                  <a:pos x="74" y="494"/>
                </a:cxn>
                <a:cxn ang="0">
                  <a:pos x="40" y="451"/>
                </a:cxn>
                <a:cxn ang="0">
                  <a:pos x="16" y="397"/>
                </a:cxn>
                <a:cxn ang="0">
                  <a:pos x="3" y="332"/>
                </a:cxn>
                <a:cxn ang="0">
                  <a:pos x="0" y="250"/>
                </a:cxn>
                <a:cxn ang="0">
                  <a:pos x="9" y="189"/>
                </a:cxn>
                <a:cxn ang="0">
                  <a:pos x="22" y="149"/>
                </a:cxn>
                <a:cxn ang="0">
                  <a:pos x="40" y="113"/>
                </a:cxn>
                <a:cxn ang="0">
                  <a:pos x="64" y="82"/>
                </a:cxn>
                <a:cxn ang="0">
                  <a:pos x="91" y="56"/>
                </a:cxn>
                <a:cxn ang="0">
                  <a:pos x="123" y="34"/>
                </a:cxn>
                <a:cxn ang="0">
                  <a:pos x="159" y="18"/>
                </a:cxn>
                <a:cxn ang="0">
                  <a:pos x="201" y="7"/>
                </a:cxn>
                <a:cxn ang="0">
                  <a:pos x="277" y="0"/>
                </a:cxn>
                <a:cxn ang="0">
                  <a:pos x="349" y="5"/>
                </a:cxn>
                <a:cxn ang="0">
                  <a:pos x="408" y="23"/>
                </a:cxn>
                <a:cxn ang="0">
                  <a:pos x="455" y="53"/>
                </a:cxn>
                <a:cxn ang="0">
                  <a:pos x="492" y="95"/>
                </a:cxn>
                <a:cxn ang="0">
                  <a:pos x="521" y="149"/>
                </a:cxn>
                <a:cxn ang="0">
                  <a:pos x="375" y="192"/>
                </a:cxn>
                <a:cxn ang="0">
                  <a:pos x="363" y="167"/>
                </a:cxn>
                <a:cxn ang="0">
                  <a:pos x="337" y="143"/>
                </a:cxn>
                <a:cxn ang="0">
                  <a:pos x="306" y="130"/>
                </a:cxn>
                <a:cxn ang="0">
                  <a:pos x="267" y="127"/>
                </a:cxn>
                <a:cxn ang="0">
                  <a:pos x="231" y="139"/>
                </a:cxn>
                <a:cxn ang="0">
                  <a:pos x="201" y="162"/>
                </a:cxn>
                <a:cxn ang="0">
                  <a:pos x="183" y="193"/>
                </a:cxn>
                <a:cxn ang="0">
                  <a:pos x="172" y="232"/>
                </a:cxn>
                <a:cxn ang="0">
                  <a:pos x="170" y="281"/>
                </a:cxn>
                <a:cxn ang="0">
                  <a:pos x="174" y="342"/>
                </a:cxn>
                <a:cxn ang="0">
                  <a:pos x="185" y="386"/>
                </a:cxn>
                <a:cxn ang="0">
                  <a:pos x="205" y="415"/>
                </a:cxn>
                <a:cxn ang="0">
                  <a:pos x="231" y="433"/>
                </a:cxn>
                <a:cxn ang="0">
                  <a:pos x="263" y="441"/>
                </a:cxn>
                <a:cxn ang="0">
                  <a:pos x="298" y="439"/>
                </a:cxn>
                <a:cxn ang="0">
                  <a:pos x="327" y="430"/>
                </a:cxn>
                <a:cxn ang="0">
                  <a:pos x="349" y="413"/>
                </a:cxn>
                <a:cxn ang="0">
                  <a:pos x="365" y="390"/>
                </a:cxn>
                <a:cxn ang="0">
                  <a:pos x="385" y="334"/>
                </a:cxn>
              </a:cxnLst>
              <a:rect l="0" t="0" r="r" b="b"/>
              <a:pathLst>
                <a:path w="534" h="569">
                  <a:moveTo>
                    <a:pt x="385" y="334"/>
                  </a:moveTo>
                  <a:lnTo>
                    <a:pt x="534" y="378"/>
                  </a:lnTo>
                  <a:lnTo>
                    <a:pt x="530" y="394"/>
                  </a:lnTo>
                  <a:lnTo>
                    <a:pt x="526" y="410"/>
                  </a:lnTo>
                  <a:lnTo>
                    <a:pt x="521" y="422"/>
                  </a:lnTo>
                  <a:lnTo>
                    <a:pt x="515" y="437"/>
                  </a:lnTo>
                  <a:lnTo>
                    <a:pt x="509" y="450"/>
                  </a:lnTo>
                  <a:lnTo>
                    <a:pt x="502" y="461"/>
                  </a:lnTo>
                  <a:lnTo>
                    <a:pt x="495" y="473"/>
                  </a:lnTo>
                  <a:lnTo>
                    <a:pt x="487" y="483"/>
                  </a:lnTo>
                  <a:lnTo>
                    <a:pt x="478" y="494"/>
                  </a:lnTo>
                  <a:lnTo>
                    <a:pt x="470" y="503"/>
                  </a:lnTo>
                  <a:lnTo>
                    <a:pt x="460" y="512"/>
                  </a:lnTo>
                  <a:lnTo>
                    <a:pt x="451" y="521"/>
                  </a:lnTo>
                  <a:lnTo>
                    <a:pt x="441" y="527"/>
                  </a:lnTo>
                  <a:lnTo>
                    <a:pt x="430" y="535"/>
                  </a:lnTo>
                  <a:lnTo>
                    <a:pt x="419" y="542"/>
                  </a:lnTo>
                  <a:lnTo>
                    <a:pt x="407" y="547"/>
                  </a:lnTo>
                  <a:lnTo>
                    <a:pt x="394" y="552"/>
                  </a:lnTo>
                  <a:lnTo>
                    <a:pt x="381" y="556"/>
                  </a:lnTo>
                  <a:lnTo>
                    <a:pt x="367" y="560"/>
                  </a:lnTo>
                  <a:lnTo>
                    <a:pt x="353" y="562"/>
                  </a:lnTo>
                  <a:lnTo>
                    <a:pt x="337" y="565"/>
                  </a:lnTo>
                  <a:lnTo>
                    <a:pt x="320" y="566"/>
                  </a:lnTo>
                  <a:lnTo>
                    <a:pt x="303" y="568"/>
                  </a:lnTo>
                  <a:lnTo>
                    <a:pt x="285" y="569"/>
                  </a:lnTo>
                  <a:lnTo>
                    <a:pt x="263" y="568"/>
                  </a:lnTo>
                  <a:lnTo>
                    <a:pt x="242" y="566"/>
                  </a:lnTo>
                  <a:lnTo>
                    <a:pt x="223" y="565"/>
                  </a:lnTo>
                  <a:lnTo>
                    <a:pt x="203" y="561"/>
                  </a:lnTo>
                  <a:lnTo>
                    <a:pt x="187" y="559"/>
                  </a:lnTo>
                  <a:lnTo>
                    <a:pt x="170" y="553"/>
                  </a:lnTo>
                  <a:lnTo>
                    <a:pt x="153" y="548"/>
                  </a:lnTo>
                  <a:lnTo>
                    <a:pt x="139" y="542"/>
                  </a:lnTo>
                  <a:lnTo>
                    <a:pt x="124" y="535"/>
                  </a:lnTo>
                  <a:lnTo>
                    <a:pt x="111" y="526"/>
                  </a:lnTo>
                  <a:lnTo>
                    <a:pt x="98" y="517"/>
                  </a:lnTo>
                  <a:lnTo>
                    <a:pt x="86" y="507"/>
                  </a:lnTo>
                  <a:lnTo>
                    <a:pt x="74" y="494"/>
                  </a:lnTo>
                  <a:lnTo>
                    <a:pt x="62" y="481"/>
                  </a:lnTo>
                  <a:lnTo>
                    <a:pt x="52" y="467"/>
                  </a:lnTo>
                  <a:lnTo>
                    <a:pt x="40" y="451"/>
                  </a:lnTo>
                  <a:lnTo>
                    <a:pt x="31" y="434"/>
                  </a:lnTo>
                  <a:lnTo>
                    <a:pt x="22" y="416"/>
                  </a:lnTo>
                  <a:lnTo>
                    <a:pt x="16" y="397"/>
                  </a:lnTo>
                  <a:lnTo>
                    <a:pt x="10" y="376"/>
                  </a:lnTo>
                  <a:lnTo>
                    <a:pt x="5" y="354"/>
                  </a:lnTo>
                  <a:lnTo>
                    <a:pt x="3" y="332"/>
                  </a:lnTo>
                  <a:lnTo>
                    <a:pt x="0" y="307"/>
                  </a:lnTo>
                  <a:lnTo>
                    <a:pt x="0" y="283"/>
                  </a:lnTo>
                  <a:lnTo>
                    <a:pt x="0" y="250"/>
                  </a:lnTo>
                  <a:lnTo>
                    <a:pt x="4" y="218"/>
                  </a:lnTo>
                  <a:lnTo>
                    <a:pt x="6" y="204"/>
                  </a:lnTo>
                  <a:lnTo>
                    <a:pt x="9" y="189"/>
                  </a:lnTo>
                  <a:lnTo>
                    <a:pt x="13" y="175"/>
                  </a:lnTo>
                  <a:lnTo>
                    <a:pt x="18" y="162"/>
                  </a:lnTo>
                  <a:lnTo>
                    <a:pt x="22" y="149"/>
                  </a:lnTo>
                  <a:lnTo>
                    <a:pt x="27" y="136"/>
                  </a:lnTo>
                  <a:lnTo>
                    <a:pt x="34" y="124"/>
                  </a:lnTo>
                  <a:lnTo>
                    <a:pt x="40" y="113"/>
                  </a:lnTo>
                  <a:lnTo>
                    <a:pt x="48" y="102"/>
                  </a:lnTo>
                  <a:lnTo>
                    <a:pt x="54" y="92"/>
                  </a:lnTo>
                  <a:lnTo>
                    <a:pt x="64" y="82"/>
                  </a:lnTo>
                  <a:lnTo>
                    <a:pt x="73" y="73"/>
                  </a:lnTo>
                  <a:lnTo>
                    <a:pt x="82" y="64"/>
                  </a:lnTo>
                  <a:lnTo>
                    <a:pt x="91" y="56"/>
                  </a:lnTo>
                  <a:lnTo>
                    <a:pt x="101" y="48"/>
                  </a:lnTo>
                  <a:lnTo>
                    <a:pt x="111" y="40"/>
                  </a:lnTo>
                  <a:lnTo>
                    <a:pt x="123" y="34"/>
                  </a:lnTo>
                  <a:lnTo>
                    <a:pt x="135" y="29"/>
                  </a:lnTo>
                  <a:lnTo>
                    <a:pt x="146" y="23"/>
                  </a:lnTo>
                  <a:lnTo>
                    <a:pt x="159" y="18"/>
                  </a:lnTo>
                  <a:lnTo>
                    <a:pt x="172" y="13"/>
                  </a:lnTo>
                  <a:lnTo>
                    <a:pt x="187" y="10"/>
                  </a:lnTo>
                  <a:lnTo>
                    <a:pt x="201" y="7"/>
                  </a:lnTo>
                  <a:lnTo>
                    <a:pt x="215" y="4"/>
                  </a:lnTo>
                  <a:lnTo>
                    <a:pt x="245" y="0"/>
                  </a:lnTo>
                  <a:lnTo>
                    <a:pt x="277" y="0"/>
                  </a:lnTo>
                  <a:lnTo>
                    <a:pt x="302" y="0"/>
                  </a:lnTo>
                  <a:lnTo>
                    <a:pt x="327" y="3"/>
                  </a:lnTo>
                  <a:lnTo>
                    <a:pt x="349" y="5"/>
                  </a:lnTo>
                  <a:lnTo>
                    <a:pt x="371" y="10"/>
                  </a:lnTo>
                  <a:lnTo>
                    <a:pt x="390" y="16"/>
                  </a:lnTo>
                  <a:lnTo>
                    <a:pt x="408" y="23"/>
                  </a:lnTo>
                  <a:lnTo>
                    <a:pt x="425" y="31"/>
                  </a:lnTo>
                  <a:lnTo>
                    <a:pt x="441" y="42"/>
                  </a:lnTo>
                  <a:lnTo>
                    <a:pt x="455" y="53"/>
                  </a:lnTo>
                  <a:lnTo>
                    <a:pt x="468" y="65"/>
                  </a:lnTo>
                  <a:lnTo>
                    <a:pt x="481" y="79"/>
                  </a:lnTo>
                  <a:lnTo>
                    <a:pt x="492" y="95"/>
                  </a:lnTo>
                  <a:lnTo>
                    <a:pt x="503" y="112"/>
                  </a:lnTo>
                  <a:lnTo>
                    <a:pt x="513" y="130"/>
                  </a:lnTo>
                  <a:lnTo>
                    <a:pt x="521" y="149"/>
                  </a:lnTo>
                  <a:lnTo>
                    <a:pt x="529" y="171"/>
                  </a:lnTo>
                  <a:lnTo>
                    <a:pt x="378" y="204"/>
                  </a:lnTo>
                  <a:lnTo>
                    <a:pt x="375" y="192"/>
                  </a:lnTo>
                  <a:lnTo>
                    <a:pt x="371" y="183"/>
                  </a:lnTo>
                  <a:lnTo>
                    <a:pt x="367" y="174"/>
                  </a:lnTo>
                  <a:lnTo>
                    <a:pt x="363" y="167"/>
                  </a:lnTo>
                  <a:lnTo>
                    <a:pt x="355" y="158"/>
                  </a:lnTo>
                  <a:lnTo>
                    <a:pt x="346" y="150"/>
                  </a:lnTo>
                  <a:lnTo>
                    <a:pt x="337" y="143"/>
                  </a:lnTo>
                  <a:lnTo>
                    <a:pt x="328" y="137"/>
                  </a:lnTo>
                  <a:lnTo>
                    <a:pt x="318" y="132"/>
                  </a:lnTo>
                  <a:lnTo>
                    <a:pt x="306" y="130"/>
                  </a:lnTo>
                  <a:lnTo>
                    <a:pt x="294" y="127"/>
                  </a:lnTo>
                  <a:lnTo>
                    <a:pt x="281" y="127"/>
                  </a:lnTo>
                  <a:lnTo>
                    <a:pt x="267" y="127"/>
                  </a:lnTo>
                  <a:lnTo>
                    <a:pt x="254" y="130"/>
                  </a:lnTo>
                  <a:lnTo>
                    <a:pt x="242" y="134"/>
                  </a:lnTo>
                  <a:lnTo>
                    <a:pt x="231" y="139"/>
                  </a:lnTo>
                  <a:lnTo>
                    <a:pt x="220" y="145"/>
                  </a:lnTo>
                  <a:lnTo>
                    <a:pt x="210" y="153"/>
                  </a:lnTo>
                  <a:lnTo>
                    <a:pt x="201" y="162"/>
                  </a:lnTo>
                  <a:lnTo>
                    <a:pt x="193" y="174"/>
                  </a:lnTo>
                  <a:lnTo>
                    <a:pt x="188" y="183"/>
                  </a:lnTo>
                  <a:lnTo>
                    <a:pt x="183" y="193"/>
                  </a:lnTo>
                  <a:lnTo>
                    <a:pt x="179" y="205"/>
                  </a:lnTo>
                  <a:lnTo>
                    <a:pt x="175" y="218"/>
                  </a:lnTo>
                  <a:lnTo>
                    <a:pt x="172" y="232"/>
                  </a:lnTo>
                  <a:lnTo>
                    <a:pt x="171" y="248"/>
                  </a:lnTo>
                  <a:lnTo>
                    <a:pt x="170" y="263"/>
                  </a:lnTo>
                  <a:lnTo>
                    <a:pt x="170" y="281"/>
                  </a:lnTo>
                  <a:lnTo>
                    <a:pt x="170" y="303"/>
                  </a:lnTo>
                  <a:lnTo>
                    <a:pt x="171" y="324"/>
                  </a:lnTo>
                  <a:lnTo>
                    <a:pt x="174" y="342"/>
                  </a:lnTo>
                  <a:lnTo>
                    <a:pt x="176" y="359"/>
                  </a:lnTo>
                  <a:lnTo>
                    <a:pt x="180" y="373"/>
                  </a:lnTo>
                  <a:lnTo>
                    <a:pt x="185" y="386"/>
                  </a:lnTo>
                  <a:lnTo>
                    <a:pt x="191" y="398"/>
                  </a:lnTo>
                  <a:lnTo>
                    <a:pt x="197" y="407"/>
                  </a:lnTo>
                  <a:lnTo>
                    <a:pt x="205" y="415"/>
                  </a:lnTo>
                  <a:lnTo>
                    <a:pt x="213" y="421"/>
                  </a:lnTo>
                  <a:lnTo>
                    <a:pt x="222" y="428"/>
                  </a:lnTo>
                  <a:lnTo>
                    <a:pt x="231" y="433"/>
                  </a:lnTo>
                  <a:lnTo>
                    <a:pt x="241" y="435"/>
                  </a:lnTo>
                  <a:lnTo>
                    <a:pt x="251" y="439"/>
                  </a:lnTo>
                  <a:lnTo>
                    <a:pt x="263" y="441"/>
                  </a:lnTo>
                  <a:lnTo>
                    <a:pt x="276" y="441"/>
                  </a:lnTo>
                  <a:lnTo>
                    <a:pt x="288" y="441"/>
                  </a:lnTo>
                  <a:lnTo>
                    <a:pt x="298" y="439"/>
                  </a:lnTo>
                  <a:lnTo>
                    <a:pt x="308" y="437"/>
                  </a:lnTo>
                  <a:lnTo>
                    <a:pt x="319" y="434"/>
                  </a:lnTo>
                  <a:lnTo>
                    <a:pt x="327" y="430"/>
                  </a:lnTo>
                  <a:lnTo>
                    <a:pt x="336" y="425"/>
                  </a:lnTo>
                  <a:lnTo>
                    <a:pt x="342" y="420"/>
                  </a:lnTo>
                  <a:lnTo>
                    <a:pt x="349" y="413"/>
                  </a:lnTo>
                  <a:lnTo>
                    <a:pt x="355" y="406"/>
                  </a:lnTo>
                  <a:lnTo>
                    <a:pt x="360" y="398"/>
                  </a:lnTo>
                  <a:lnTo>
                    <a:pt x="365" y="390"/>
                  </a:lnTo>
                  <a:lnTo>
                    <a:pt x="371" y="380"/>
                  </a:lnTo>
                  <a:lnTo>
                    <a:pt x="378" y="359"/>
                  </a:lnTo>
                  <a:lnTo>
                    <a:pt x="385" y="334"/>
                  </a:lnTo>
                  <a:close/>
                </a:path>
              </a:pathLst>
            </a:custGeom>
            <a:solidFill>
              <a:srgbClr val="FFFFFF"/>
            </a:solidFill>
            <a:ln w="9525">
              <a:noFill/>
              <a:round/>
              <a:headEnd/>
              <a:tailEnd/>
            </a:ln>
          </p:spPr>
          <p:txBody>
            <a:bodyPr/>
            <a:lstStyle/>
            <a:p>
              <a:endParaRPr lang="en-US"/>
            </a:p>
          </p:txBody>
        </p:sp>
        <p:sp>
          <p:nvSpPr>
            <p:cNvPr id="544813" name="Freeform 45"/>
            <p:cNvSpPr>
              <a:spLocks noChangeAspect="1"/>
            </p:cNvSpPr>
            <p:nvPr/>
          </p:nvSpPr>
          <p:spPr bwMode="auto">
            <a:xfrm>
              <a:off x="725" y="2790"/>
              <a:ext cx="116" cy="137"/>
            </a:xfrm>
            <a:custGeom>
              <a:avLst/>
              <a:gdLst/>
              <a:ahLst/>
              <a:cxnLst>
                <a:cxn ang="0">
                  <a:pos x="0" y="0"/>
                </a:cxn>
                <a:cxn ang="0">
                  <a:pos x="455" y="0"/>
                </a:cxn>
                <a:cxn ang="0">
                  <a:pos x="455" y="117"/>
                </a:cxn>
                <a:cxn ang="0">
                  <a:pos x="170" y="117"/>
                </a:cxn>
                <a:cxn ang="0">
                  <a:pos x="170" y="205"/>
                </a:cxn>
                <a:cxn ang="0">
                  <a:pos x="434" y="205"/>
                </a:cxn>
                <a:cxn ang="0">
                  <a:pos x="434" y="316"/>
                </a:cxn>
                <a:cxn ang="0">
                  <a:pos x="170" y="316"/>
                </a:cxn>
                <a:cxn ang="0">
                  <a:pos x="170" y="425"/>
                </a:cxn>
                <a:cxn ang="0">
                  <a:pos x="463" y="425"/>
                </a:cxn>
                <a:cxn ang="0">
                  <a:pos x="463" y="550"/>
                </a:cxn>
                <a:cxn ang="0">
                  <a:pos x="0" y="550"/>
                </a:cxn>
                <a:cxn ang="0">
                  <a:pos x="0" y="0"/>
                </a:cxn>
              </a:cxnLst>
              <a:rect l="0" t="0" r="r" b="b"/>
              <a:pathLst>
                <a:path w="463" h="550">
                  <a:moveTo>
                    <a:pt x="0" y="0"/>
                  </a:moveTo>
                  <a:lnTo>
                    <a:pt x="455" y="0"/>
                  </a:lnTo>
                  <a:lnTo>
                    <a:pt x="455" y="117"/>
                  </a:lnTo>
                  <a:lnTo>
                    <a:pt x="170" y="117"/>
                  </a:lnTo>
                  <a:lnTo>
                    <a:pt x="170" y="205"/>
                  </a:lnTo>
                  <a:lnTo>
                    <a:pt x="434" y="205"/>
                  </a:lnTo>
                  <a:lnTo>
                    <a:pt x="434" y="316"/>
                  </a:lnTo>
                  <a:lnTo>
                    <a:pt x="170" y="316"/>
                  </a:lnTo>
                  <a:lnTo>
                    <a:pt x="170" y="425"/>
                  </a:lnTo>
                  <a:lnTo>
                    <a:pt x="463" y="425"/>
                  </a:lnTo>
                  <a:lnTo>
                    <a:pt x="463" y="550"/>
                  </a:lnTo>
                  <a:lnTo>
                    <a:pt x="0" y="550"/>
                  </a:lnTo>
                  <a:lnTo>
                    <a:pt x="0" y="0"/>
                  </a:lnTo>
                  <a:close/>
                </a:path>
              </a:pathLst>
            </a:custGeom>
            <a:solidFill>
              <a:srgbClr val="FFFFFF"/>
            </a:solidFill>
            <a:ln w="9525">
              <a:noFill/>
              <a:round/>
              <a:headEnd/>
              <a:tailEnd/>
            </a:ln>
          </p:spPr>
          <p:txBody>
            <a:bodyPr/>
            <a:lstStyle/>
            <a:p>
              <a:endParaRPr lang="en-US"/>
            </a:p>
          </p:txBody>
        </p:sp>
        <p:sp>
          <p:nvSpPr>
            <p:cNvPr id="544814" name="Freeform 46"/>
            <p:cNvSpPr>
              <a:spLocks noChangeAspect="1"/>
            </p:cNvSpPr>
            <p:nvPr/>
          </p:nvSpPr>
          <p:spPr bwMode="auto">
            <a:xfrm>
              <a:off x="857" y="2788"/>
              <a:ext cx="124" cy="142"/>
            </a:xfrm>
            <a:custGeom>
              <a:avLst/>
              <a:gdLst/>
              <a:ahLst/>
              <a:cxnLst>
                <a:cxn ang="0">
                  <a:pos x="164" y="385"/>
                </a:cxn>
                <a:cxn ang="0">
                  <a:pos x="183" y="426"/>
                </a:cxn>
                <a:cxn ang="0">
                  <a:pos x="206" y="447"/>
                </a:cxn>
                <a:cxn ang="0">
                  <a:pos x="234" y="457"/>
                </a:cxn>
                <a:cxn ang="0">
                  <a:pos x="275" y="459"/>
                </a:cxn>
                <a:cxn ang="0">
                  <a:pos x="303" y="450"/>
                </a:cxn>
                <a:cxn ang="0">
                  <a:pos x="323" y="434"/>
                </a:cxn>
                <a:cxn ang="0">
                  <a:pos x="333" y="403"/>
                </a:cxn>
                <a:cxn ang="0">
                  <a:pos x="323" y="373"/>
                </a:cxn>
                <a:cxn ang="0">
                  <a:pos x="302" y="356"/>
                </a:cxn>
                <a:cxn ang="0">
                  <a:pos x="259" y="341"/>
                </a:cxn>
                <a:cxn ang="0">
                  <a:pos x="176" y="320"/>
                </a:cxn>
                <a:cxn ang="0">
                  <a:pos x="113" y="296"/>
                </a:cxn>
                <a:cxn ang="0">
                  <a:pos x="69" y="267"/>
                </a:cxn>
                <a:cxn ang="0">
                  <a:pos x="39" y="232"/>
                </a:cxn>
                <a:cxn ang="0">
                  <a:pos x="23" y="192"/>
                </a:cxn>
                <a:cxn ang="0">
                  <a:pos x="21" y="150"/>
                </a:cxn>
                <a:cxn ang="0">
                  <a:pos x="27" y="119"/>
                </a:cxn>
                <a:cxn ang="0">
                  <a:pos x="39" y="89"/>
                </a:cxn>
                <a:cxn ang="0">
                  <a:pos x="58" y="62"/>
                </a:cxn>
                <a:cxn ang="0">
                  <a:pos x="85" y="39"/>
                </a:cxn>
                <a:cxn ang="0">
                  <a:pos x="119" y="21"/>
                </a:cxn>
                <a:cxn ang="0">
                  <a:pos x="161" y="8"/>
                </a:cxn>
                <a:cxn ang="0">
                  <a:pos x="214" y="1"/>
                </a:cxn>
                <a:cxn ang="0">
                  <a:pos x="280" y="0"/>
                </a:cxn>
                <a:cxn ang="0">
                  <a:pos x="347" y="9"/>
                </a:cxn>
                <a:cxn ang="0">
                  <a:pos x="400" y="30"/>
                </a:cxn>
                <a:cxn ang="0">
                  <a:pos x="439" y="61"/>
                </a:cxn>
                <a:cxn ang="0">
                  <a:pos x="466" y="106"/>
                </a:cxn>
                <a:cxn ang="0">
                  <a:pos x="481" y="163"/>
                </a:cxn>
                <a:cxn ang="0">
                  <a:pos x="311" y="140"/>
                </a:cxn>
                <a:cxn ang="0">
                  <a:pos x="298" y="123"/>
                </a:cxn>
                <a:cxn ang="0">
                  <a:pos x="282" y="112"/>
                </a:cxn>
                <a:cxn ang="0">
                  <a:pos x="254" y="102"/>
                </a:cxn>
                <a:cxn ang="0">
                  <a:pos x="211" y="105"/>
                </a:cxn>
                <a:cxn ang="0">
                  <a:pos x="186" y="121"/>
                </a:cxn>
                <a:cxn ang="0">
                  <a:pos x="177" y="145"/>
                </a:cxn>
                <a:cxn ang="0">
                  <a:pos x="184" y="163"/>
                </a:cxn>
                <a:cxn ang="0">
                  <a:pos x="210" y="179"/>
                </a:cxn>
                <a:cxn ang="0">
                  <a:pos x="299"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60" y="555"/>
                </a:cxn>
                <a:cxn ang="0">
                  <a:pos x="311" y="565"/>
                </a:cxn>
                <a:cxn ang="0">
                  <a:pos x="255" y="568"/>
                </a:cxn>
                <a:cxn ang="0">
                  <a:pos x="162" y="560"/>
                </a:cxn>
                <a:cxn ang="0">
                  <a:pos x="93" y="538"/>
                </a:cxn>
                <a:cxn ang="0">
                  <a:pos x="69" y="521"/>
                </a:cxn>
                <a:cxn ang="0">
                  <a:pos x="37" y="485"/>
                </a:cxn>
                <a:cxn ang="0">
                  <a:pos x="11" y="435"/>
                </a:cxn>
                <a:cxn ang="0">
                  <a:pos x="0" y="377"/>
                </a:cxn>
              </a:cxnLst>
              <a:rect l="0" t="0" r="r" b="b"/>
              <a:pathLst>
                <a:path w="499" h="568">
                  <a:moveTo>
                    <a:pt x="0" y="377"/>
                  </a:moveTo>
                  <a:lnTo>
                    <a:pt x="162" y="367"/>
                  </a:lnTo>
                  <a:lnTo>
                    <a:pt x="164" y="385"/>
                  </a:lnTo>
                  <a:lnTo>
                    <a:pt x="170" y="402"/>
                  </a:lnTo>
                  <a:lnTo>
                    <a:pt x="175" y="415"/>
                  </a:lnTo>
                  <a:lnTo>
                    <a:pt x="183" y="426"/>
                  </a:lnTo>
                  <a:lnTo>
                    <a:pt x="189" y="434"/>
                  </a:lnTo>
                  <a:lnTo>
                    <a:pt x="197" y="441"/>
                  </a:lnTo>
                  <a:lnTo>
                    <a:pt x="206" y="447"/>
                  </a:lnTo>
                  <a:lnTo>
                    <a:pt x="215" y="451"/>
                  </a:lnTo>
                  <a:lnTo>
                    <a:pt x="224" y="455"/>
                  </a:lnTo>
                  <a:lnTo>
                    <a:pt x="234" y="457"/>
                  </a:lnTo>
                  <a:lnTo>
                    <a:pt x="246" y="459"/>
                  </a:lnTo>
                  <a:lnTo>
                    <a:pt x="258" y="460"/>
                  </a:lnTo>
                  <a:lnTo>
                    <a:pt x="275" y="459"/>
                  </a:lnTo>
                  <a:lnTo>
                    <a:pt x="290" y="456"/>
                  </a:lnTo>
                  <a:lnTo>
                    <a:pt x="297" y="454"/>
                  </a:lnTo>
                  <a:lnTo>
                    <a:pt x="303" y="450"/>
                  </a:lnTo>
                  <a:lnTo>
                    <a:pt x="308" y="447"/>
                  </a:lnTo>
                  <a:lnTo>
                    <a:pt x="313" y="443"/>
                  </a:lnTo>
                  <a:lnTo>
                    <a:pt x="323" y="434"/>
                  </a:lnTo>
                  <a:lnTo>
                    <a:pt x="329" y="425"/>
                  </a:lnTo>
                  <a:lnTo>
                    <a:pt x="332" y="415"/>
                  </a:lnTo>
                  <a:lnTo>
                    <a:pt x="333" y="403"/>
                  </a:lnTo>
                  <a:lnTo>
                    <a:pt x="333" y="393"/>
                  </a:lnTo>
                  <a:lnTo>
                    <a:pt x="329" y="384"/>
                  </a:lnTo>
                  <a:lnTo>
                    <a:pt x="323" y="373"/>
                  </a:lnTo>
                  <a:lnTo>
                    <a:pt x="315" y="365"/>
                  </a:lnTo>
                  <a:lnTo>
                    <a:pt x="310" y="360"/>
                  </a:lnTo>
                  <a:lnTo>
                    <a:pt x="302" y="356"/>
                  </a:lnTo>
                  <a:lnTo>
                    <a:pt x="294" y="353"/>
                  </a:lnTo>
                  <a:lnTo>
                    <a:pt x="284" y="349"/>
                  </a:lnTo>
                  <a:lnTo>
                    <a:pt x="259" y="341"/>
                  </a:lnTo>
                  <a:lnTo>
                    <a:pt x="228" y="333"/>
                  </a:lnTo>
                  <a:lnTo>
                    <a:pt x="201" y="327"/>
                  </a:lnTo>
                  <a:lnTo>
                    <a:pt x="176" y="320"/>
                  </a:lnTo>
                  <a:lnTo>
                    <a:pt x="153" y="312"/>
                  </a:lnTo>
                  <a:lnTo>
                    <a:pt x="132" y="305"/>
                  </a:lnTo>
                  <a:lnTo>
                    <a:pt x="113" y="296"/>
                  </a:lnTo>
                  <a:lnTo>
                    <a:pt x="96" y="286"/>
                  </a:lnTo>
                  <a:lnTo>
                    <a:pt x="81" y="276"/>
                  </a:lnTo>
                  <a:lnTo>
                    <a:pt x="69" y="267"/>
                  </a:lnTo>
                  <a:lnTo>
                    <a:pt x="57" y="255"/>
                  </a:lnTo>
                  <a:lnTo>
                    <a:pt x="48" y="244"/>
                  </a:lnTo>
                  <a:lnTo>
                    <a:pt x="39" y="232"/>
                  </a:lnTo>
                  <a:lnTo>
                    <a:pt x="32" y="219"/>
                  </a:lnTo>
                  <a:lnTo>
                    <a:pt x="27" y="206"/>
                  </a:lnTo>
                  <a:lnTo>
                    <a:pt x="23" y="192"/>
                  </a:lnTo>
                  <a:lnTo>
                    <a:pt x="21" y="176"/>
                  </a:lnTo>
                  <a:lnTo>
                    <a:pt x="21" y="161"/>
                  </a:lnTo>
                  <a:lnTo>
                    <a:pt x="21" y="150"/>
                  </a:lnTo>
                  <a:lnTo>
                    <a:pt x="22" y="140"/>
                  </a:lnTo>
                  <a:lnTo>
                    <a:pt x="24" y="130"/>
                  </a:lnTo>
                  <a:lnTo>
                    <a:pt x="27" y="119"/>
                  </a:lnTo>
                  <a:lnTo>
                    <a:pt x="30" y="109"/>
                  </a:lnTo>
                  <a:lnTo>
                    <a:pt x="35" y="100"/>
                  </a:lnTo>
                  <a:lnTo>
                    <a:pt x="39" y="89"/>
                  </a:lnTo>
                  <a:lnTo>
                    <a:pt x="45" y="80"/>
                  </a:lnTo>
                  <a:lnTo>
                    <a:pt x="52" y="71"/>
                  </a:lnTo>
                  <a:lnTo>
                    <a:pt x="58" y="62"/>
                  </a:lnTo>
                  <a:lnTo>
                    <a:pt x="67" y="54"/>
                  </a:lnTo>
                  <a:lnTo>
                    <a:pt x="76" y="47"/>
                  </a:lnTo>
                  <a:lnTo>
                    <a:pt x="85" y="39"/>
                  </a:lnTo>
                  <a:lnTo>
                    <a:pt x="96" y="32"/>
                  </a:lnTo>
                  <a:lnTo>
                    <a:pt x="107" y="27"/>
                  </a:lnTo>
                  <a:lnTo>
                    <a:pt x="119" y="21"/>
                  </a:lnTo>
                  <a:lnTo>
                    <a:pt x="132" y="16"/>
                  </a:lnTo>
                  <a:lnTo>
                    <a:pt x="146" y="12"/>
                  </a:lnTo>
                  <a:lnTo>
                    <a:pt x="161" y="8"/>
                  </a:lnTo>
                  <a:lnTo>
                    <a:pt x="177" y="5"/>
                  </a:lnTo>
                  <a:lnTo>
                    <a:pt x="194" y="3"/>
                  </a:lnTo>
                  <a:lnTo>
                    <a:pt x="214" y="1"/>
                  </a:lnTo>
                  <a:lnTo>
                    <a:pt x="233" y="0"/>
                  </a:lnTo>
                  <a:lnTo>
                    <a:pt x="254" y="0"/>
                  </a:lnTo>
                  <a:lnTo>
                    <a:pt x="280" y="0"/>
                  </a:lnTo>
                  <a:lnTo>
                    <a:pt x="303" y="1"/>
                  </a:lnTo>
                  <a:lnTo>
                    <a:pt x="326" y="5"/>
                  </a:lnTo>
                  <a:lnTo>
                    <a:pt x="347" y="9"/>
                  </a:lnTo>
                  <a:lnTo>
                    <a:pt x="367" y="14"/>
                  </a:lnTo>
                  <a:lnTo>
                    <a:pt x="383" y="22"/>
                  </a:lnTo>
                  <a:lnTo>
                    <a:pt x="400" y="30"/>
                  </a:lnTo>
                  <a:lnTo>
                    <a:pt x="415" y="39"/>
                  </a:lnTo>
                  <a:lnTo>
                    <a:pt x="428" y="49"/>
                  </a:lnTo>
                  <a:lnTo>
                    <a:pt x="439" y="61"/>
                  </a:lnTo>
                  <a:lnTo>
                    <a:pt x="450" y="75"/>
                  </a:lnTo>
                  <a:lnTo>
                    <a:pt x="459" y="89"/>
                  </a:lnTo>
                  <a:lnTo>
                    <a:pt x="466" y="106"/>
                  </a:lnTo>
                  <a:lnTo>
                    <a:pt x="473" y="123"/>
                  </a:lnTo>
                  <a:lnTo>
                    <a:pt x="477" y="143"/>
                  </a:lnTo>
                  <a:lnTo>
                    <a:pt x="481" y="163"/>
                  </a:lnTo>
                  <a:lnTo>
                    <a:pt x="320" y="172"/>
                  </a:lnTo>
                  <a:lnTo>
                    <a:pt x="316" y="156"/>
                  </a:lnTo>
                  <a:lnTo>
                    <a:pt x="311" y="140"/>
                  </a:lnTo>
                  <a:lnTo>
                    <a:pt x="307" y="135"/>
                  </a:lnTo>
                  <a:lnTo>
                    <a:pt x="303" y="128"/>
                  </a:lnTo>
                  <a:lnTo>
                    <a:pt x="298" y="123"/>
                  </a:lnTo>
                  <a:lnTo>
                    <a:pt x="294" y="119"/>
                  </a:lnTo>
                  <a:lnTo>
                    <a:pt x="288" y="115"/>
                  </a:lnTo>
                  <a:lnTo>
                    <a:pt x="282" y="112"/>
                  </a:lnTo>
                  <a:lnTo>
                    <a:pt x="276" y="109"/>
                  </a:lnTo>
                  <a:lnTo>
                    <a:pt x="269" y="106"/>
                  </a:lnTo>
                  <a:lnTo>
                    <a:pt x="254" y="102"/>
                  </a:lnTo>
                  <a:lnTo>
                    <a:pt x="237" y="102"/>
                  </a:lnTo>
                  <a:lnTo>
                    <a:pt x="223" y="102"/>
                  </a:lnTo>
                  <a:lnTo>
                    <a:pt x="211" y="105"/>
                  </a:lnTo>
                  <a:lnTo>
                    <a:pt x="201" y="109"/>
                  </a:lnTo>
                  <a:lnTo>
                    <a:pt x="193" y="114"/>
                  </a:lnTo>
                  <a:lnTo>
                    <a:pt x="186" y="121"/>
                  </a:lnTo>
                  <a:lnTo>
                    <a:pt x="181" y="128"/>
                  </a:lnTo>
                  <a:lnTo>
                    <a:pt x="179" y="136"/>
                  </a:lnTo>
                  <a:lnTo>
                    <a:pt x="177" y="145"/>
                  </a:lnTo>
                  <a:lnTo>
                    <a:pt x="179" y="152"/>
                  </a:lnTo>
                  <a:lnTo>
                    <a:pt x="180" y="157"/>
                  </a:lnTo>
                  <a:lnTo>
                    <a:pt x="184" y="163"/>
                  </a:lnTo>
                  <a:lnTo>
                    <a:pt x="190" y="169"/>
                  </a:lnTo>
                  <a:lnTo>
                    <a:pt x="198" y="174"/>
                  </a:lnTo>
                  <a:lnTo>
                    <a:pt x="210" y="179"/>
                  </a:lnTo>
                  <a:lnTo>
                    <a:pt x="227" y="184"/>
                  </a:lnTo>
                  <a:lnTo>
                    <a:pt x="247" y="189"/>
                  </a:lnTo>
                  <a:lnTo>
                    <a:pt x="299" y="201"/>
                  </a:lnTo>
                  <a:lnTo>
                    <a:pt x="342" y="213"/>
                  </a:lnTo>
                  <a:lnTo>
                    <a:pt x="361" y="219"/>
                  </a:lnTo>
                  <a:lnTo>
                    <a:pt x="378" y="226"/>
                  </a:lnTo>
                  <a:lnTo>
                    <a:pt x="394" y="231"/>
                  </a:lnTo>
                  <a:lnTo>
                    <a:pt x="407" y="237"/>
                  </a:lnTo>
                  <a:lnTo>
                    <a:pt x="418" y="244"/>
                  </a:lnTo>
                  <a:lnTo>
                    <a:pt x="429" y="250"/>
                  </a:lnTo>
                  <a:lnTo>
                    <a:pt x="439" y="258"/>
                  </a:lnTo>
                  <a:lnTo>
                    <a:pt x="448" y="264"/>
                  </a:lnTo>
                  <a:lnTo>
                    <a:pt x="456" y="272"/>
                  </a:lnTo>
                  <a:lnTo>
                    <a:pt x="464" y="281"/>
                  </a:lnTo>
                  <a:lnTo>
                    <a:pt x="470" y="289"/>
                  </a:lnTo>
                  <a:lnTo>
                    <a:pt x="477" y="298"/>
                  </a:lnTo>
                  <a:lnTo>
                    <a:pt x="482" y="307"/>
                  </a:lnTo>
                  <a:lnTo>
                    <a:pt x="486" y="318"/>
                  </a:lnTo>
                  <a:lnTo>
                    <a:pt x="490" y="327"/>
                  </a:lnTo>
                  <a:lnTo>
                    <a:pt x="494" y="337"/>
                  </a:lnTo>
                  <a:lnTo>
                    <a:pt x="495" y="347"/>
                  </a:lnTo>
                  <a:lnTo>
                    <a:pt x="497" y="358"/>
                  </a:lnTo>
                  <a:lnTo>
                    <a:pt x="499"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4" y="525"/>
                  </a:lnTo>
                  <a:lnTo>
                    <a:pt x="412" y="533"/>
                  </a:lnTo>
                  <a:lnTo>
                    <a:pt x="400" y="539"/>
                  </a:lnTo>
                  <a:lnTo>
                    <a:pt x="387" y="544"/>
                  </a:lnTo>
                  <a:lnTo>
                    <a:pt x="374" y="551"/>
                  </a:lnTo>
                  <a:lnTo>
                    <a:pt x="360" y="555"/>
                  </a:lnTo>
                  <a:lnTo>
                    <a:pt x="345" y="559"/>
                  </a:lnTo>
                  <a:lnTo>
                    <a:pt x="328" y="562"/>
                  </a:lnTo>
                  <a:lnTo>
                    <a:pt x="311" y="565"/>
                  </a:lnTo>
                  <a:lnTo>
                    <a:pt x="293" y="566"/>
                  </a:lnTo>
                  <a:lnTo>
                    <a:pt x="275" y="568"/>
                  </a:lnTo>
                  <a:lnTo>
                    <a:pt x="255" y="568"/>
                  </a:lnTo>
                  <a:lnTo>
                    <a:pt x="221" y="568"/>
                  </a:lnTo>
                  <a:lnTo>
                    <a:pt x="190" y="565"/>
                  </a:lnTo>
                  <a:lnTo>
                    <a:pt x="162" y="560"/>
                  </a:lnTo>
                  <a:lnTo>
                    <a:pt x="136" y="555"/>
                  </a:lnTo>
                  <a:lnTo>
                    <a:pt x="114" y="547"/>
                  </a:lnTo>
                  <a:lnTo>
                    <a:pt x="93" y="538"/>
                  </a:lnTo>
                  <a:lnTo>
                    <a:pt x="84" y="533"/>
                  </a:lnTo>
                  <a:lnTo>
                    <a:pt x="76" y="526"/>
                  </a:lnTo>
                  <a:lnTo>
                    <a:pt x="69" y="521"/>
                  </a:lnTo>
                  <a:lnTo>
                    <a:pt x="61" y="514"/>
                  </a:lnTo>
                  <a:lnTo>
                    <a:pt x="48" y="500"/>
                  </a:lnTo>
                  <a:lnTo>
                    <a:pt x="37"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544815" name="Freeform 47"/>
            <p:cNvSpPr>
              <a:spLocks noChangeAspect="1"/>
            </p:cNvSpPr>
            <p:nvPr/>
          </p:nvSpPr>
          <p:spPr bwMode="auto">
            <a:xfrm>
              <a:off x="995" y="2788"/>
              <a:ext cx="125" cy="142"/>
            </a:xfrm>
            <a:custGeom>
              <a:avLst/>
              <a:gdLst/>
              <a:ahLst/>
              <a:cxnLst>
                <a:cxn ang="0">
                  <a:pos x="164" y="385"/>
                </a:cxn>
                <a:cxn ang="0">
                  <a:pos x="182" y="426"/>
                </a:cxn>
                <a:cxn ang="0">
                  <a:pos x="206" y="447"/>
                </a:cxn>
                <a:cxn ang="0">
                  <a:pos x="234" y="457"/>
                </a:cxn>
                <a:cxn ang="0">
                  <a:pos x="274" y="459"/>
                </a:cxn>
                <a:cxn ang="0">
                  <a:pos x="303" y="450"/>
                </a:cxn>
                <a:cxn ang="0">
                  <a:pos x="322" y="434"/>
                </a:cxn>
                <a:cxn ang="0">
                  <a:pos x="333" y="403"/>
                </a:cxn>
                <a:cxn ang="0">
                  <a:pos x="322" y="373"/>
                </a:cxn>
                <a:cxn ang="0">
                  <a:pos x="302" y="356"/>
                </a:cxn>
                <a:cxn ang="0">
                  <a:pos x="259" y="341"/>
                </a:cxn>
                <a:cxn ang="0">
                  <a:pos x="176" y="320"/>
                </a:cxn>
                <a:cxn ang="0">
                  <a:pos x="112" y="296"/>
                </a:cxn>
                <a:cxn ang="0">
                  <a:pos x="68" y="267"/>
                </a:cxn>
                <a:cxn ang="0">
                  <a:pos x="38" y="232"/>
                </a:cxn>
                <a:cxn ang="0">
                  <a:pos x="23" y="192"/>
                </a:cxn>
                <a:cxn ang="0">
                  <a:pos x="20" y="150"/>
                </a:cxn>
                <a:cxn ang="0">
                  <a:pos x="27" y="119"/>
                </a:cxn>
                <a:cxn ang="0">
                  <a:pos x="38" y="89"/>
                </a:cxn>
                <a:cxn ang="0">
                  <a:pos x="58" y="62"/>
                </a:cxn>
                <a:cxn ang="0">
                  <a:pos x="85" y="39"/>
                </a:cxn>
                <a:cxn ang="0">
                  <a:pos x="119" y="21"/>
                </a:cxn>
                <a:cxn ang="0">
                  <a:pos x="160" y="8"/>
                </a:cxn>
                <a:cxn ang="0">
                  <a:pos x="213" y="1"/>
                </a:cxn>
                <a:cxn ang="0">
                  <a:pos x="279" y="0"/>
                </a:cxn>
                <a:cxn ang="0">
                  <a:pos x="347" y="9"/>
                </a:cxn>
                <a:cxn ang="0">
                  <a:pos x="400" y="30"/>
                </a:cxn>
                <a:cxn ang="0">
                  <a:pos x="439" y="61"/>
                </a:cxn>
                <a:cxn ang="0">
                  <a:pos x="466" y="106"/>
                </a:cxn>
                <a:cxn ang="0">
                  <a:pos x="480" y="163"/>
                </a:cxn>
                <a:cxn ang="0">
                  <a:pos x="311" y="140"/>
                </a:cxn>
                <a:cxn ang="0">
                  <a:pos x="298" y="123"/>
                </a:cxn>
                <a:cxn ang="0">
                  <a:pos x="282" y="112"/>
                </a:cxn>
                <a:cxn ang="0">
                  <a:pos x="254" y="102"/>
                </a:cxn>
                <a:cxn ang="0">
                  <a:pos x="211" y="105"/>
                </a:cxn>
                <a:cxn ang="0">
                  <a:pos x="186" y="121"/>
                </a:cxn>
                <a:cxn ang="0">
                  <a:pos x="177" y="145"/>
                </a:cxn>
                <a:cxn ang="0">
                  <a:pos x="184" y="163"/>
                </a:cxn>
                <a:cxn ang="0">
                  <a:pos x="209" y="179"/>
                </a:cxn>
                <a:cxn ang="0">
                  <a:pos x="298" y="201"/>
                </a:cxn>
                <a:cxn ang="0">
                  <a:pos x="378" y="226"/>
                </a:cxn>
                <a:cxn ang="0">
                  <a:pos x="418" y="244"/>
                </a:cxn>
                <a:cxn ang="0">
                  <a:pos x="448" y="264"/>
                </a:cxn>
                <a:cxn ang="0">
                  <a:pos x="470" y="289"/>
                </a:cxn>
                <a:cxn ang="0">
                  <a:pos x="486" y="318"/>
                </a:cxn>
                <a:cxn ang="0">
                  <a:pos x="495" y="347"/>
                </a:cxn>
                <a:cxn ang="0">
                  <a:pos x="499" y="380"/>
                </a:cxn>
                <a:cxn ang="0">
                  <a:pos x="495" y="419"/>
                </a:cxn>
                <a:cxn ang="0">
                  <a:pos x="482" y="455"/>
                </a:cxn>
                <a:cxn ang="0">
                  <a:pos x="461" y="489"/>
                </a:cxn>
                <a:cxn ang="0">
                  <a:pos x="434" y="516"/>
                </a:cxn>
                <a:cxn ang="0">
                  <a:pos x="400" y="539"/>
                </a:cxn>
                <a:cxn ang="0">
                  <a:pos x="359" y="555"/>
                </a:cxn>
                <a:cxn ang="0">
                  <a:pos x="311" y="565"/>
                </a:cxn>
                <a:cxn ang="0">
                  <a:pos x="255" y="568"/>
                </a:cxn>
                <a:cxn ang="0">
                  <a:pos x="162" y="560"/>
                </a:cxn>
                <a:cxn ang="0">
                  <a:pos x="93" y="538"/>
                </a:cxn>
                <a:cxn ang="0">
                  <a:pos x="68" y="521"/>
                </a:cxn>
                <a:cxn ang="0">
                  <a:pos x="36" y="485"/>
                </a:cxn>
                <a:cxn ang="0">
                  <a:pos x="11" y="435"/>
                </a:cxn>
                <a:cxn ang="0">
                  <a:pos x="0" y="377"/>
                </a:cxn>
              </a:cxnLst>
              <a:rect l="0" t="0" r="r" b="b"/>
              <a:pathLst>
                <a:path w="499" h="568">
                  <a:moveTo>
                    <a:pt x="0" y="377"/>
                  </a:moveTo>
                  <a:lnTo>
                    <a:pt x="162" y="367"/>
                  </a:lnTo>
                  <a:lnTo>
                    <a:pt x="164" y="385"/>
                  </a:lnTo>
                  <a:lnTo>
                    <a:pt x="169" y="402"/>
                  </a:lnTo>
                  <a:lnTo>
                    <a:pt x="174" y="415"/>
                  </a:lnTo>
                  <a:lnTo>
                    <a:pt x="182" y="426"/>
                  </a:lnTo>
                  <a:lnTo>
                    <a:pt x="189" y="434"/>
                  </a:lnTo>
                  <a:lnTo>
                    <a:pt x="197" y="441"/>
                  </a:lnTo>
                  <a:lnTo>
                    <a:pt x="206" y="447"/>
                  </a:lnTo>
                  <a:lnTo>
                    <a:pt x="215" y="451"/>
                  </a:lnTo>
                  <a:lnTo>
                    <a:pt x="224" y="455"/>
                  </a:lnTo>
                  <a:lnTo>
                    <a:pt x="234" y="457"/>
                  </a:lnTo>
                  <a:lnTo>
                    <a:pt x="246" y="459"/>
                  </a:lnTo>
                  <a:lnTo>
                    <a:pt x="257" y="460"/>
                  </a:lnTo>
                  <a:lnTo>
                    <a:pt x="274" y="459"/>
                  </a:lnTo>
                  <a:lnTo>
                    <a:pt x="290" y="456"/>
                  </a:lnTo>
                  <a:lnTo>
                    <a:pt x="296" y="454"/>
                  </a:lnTo>
                  <a:lnTo>
                    <a:pt x="303" y="450"/>
                  </a:lnTo>
                  <a:lnTo>
                    <a:pt x="308" y="447"/>
                  </a:lnTo>
                  <a:lnTo>
                    <a:pt x="313" y="443"/>
                  </a:lnTo>
                  <a:lnTo>
                    <a:pt x="322" y="434"/>
                  </a:lnTo>
                  <a:lnTo>
                    <a:pt x="329" y="425"/>
                  </a:lnTo>
                  <a:lnTo>
                    <a:pt x="331" y="415"/>
                  </a:lnTo>
                  <a:lnTo>
                    <a:pt x="333" y="403"/>
                  </a:lnTo>
                  <a:lnTo>
                    <a:pt x="331" y="393"/>
                  </a:lnTo>
                  <a:lnTo>
                    <a:pt x="329" y="384"/>
                  </a:lnTo>
                  <a:lnTo>
                    <a:pt x="322" y="373"/>
                  </a:lnTo>
                  <a:lnTo>
                    <a:pt x="314" y="365"/>
                  </a:lnTo>
                  <a:lnTo>
                    <a:pt x="309" y="360"/>
                  </a:lnTo>
                  <a:lnTo>
                    <a:pt x="302" y="356"/>
                  </a:lnTo>
                  <a:lnTo>
                    <a:pt x="294" y="353"/>
                  </a:lnTo>
                  <a:lnTo>
                    <a:pt x="283" y="349"/>
                  </a:lnTo>
                  <a:lnTo>
                    <a:pt x="259" y="341"/>
                  </a:lnTo>
                  <a:lnTo>
                    <a:pt x="228" y="333"/>
                  </a:lnTo>
                  <a:lnTo>
                    <a:pt x="200" y="327"/>
                  </a:lnTo>
                  <a:lnTo>
                    <a:pt x="176" y="320"/>
                  </a:lnTo>
                  <a:lnTo>
                    <a:pt x="152" y="312"/>
                  </a:lnTo>
                  <a:lnTo>
                    <a:pt x="132" y="305"/>
                  </a:lnTo>
                  <a:lnTo>
                    <a:pt x="112" y="296"/>
                  </a:lnTo>
                  <a:lnTo>
                    <a:pt x="95" y="286"/>
                  </a:lnTo>
                  <a:lnTo>
                    <a:pt x="81" y="276"/>
                  </a:lnTo>
                  <a:lnTo>
                    <a:pt x="68" y="267"/>
                  </a:lnTo>
                  <a:lnTo>
                    <a:pt x="57" y="255"/>
                  </a:lnTo>
                  <a:lnTo>
                    <a:pt x="47" y="244"/>
                  </a:lnTo>
                  <a:lnTo>
                    <a:pt x="38" y="232"/>
                  </a:lnTo>
                  <a:lnTo>
                    <a:pt x="32" y="219"/>
                  </a:lnTo>
                  <a:lnTo>
                    <a:pt x="27" y="206"/>
                  </a:lnTo>
                  <a:lnTo>
                    <a:pt x="23" y="192"/>
                  </a:lnTo>
                  <a:lnTo>
                    <a:pt x="20" y="176"/>
                  </a:lnTo>
                  <a:lnTo>
                    <a:pt x="20" y="161"/>
                  </a:lnTo>
                  <a:lnTo>
                    <a:pt x="20" y="150"/>
                  </a:lnTo>
                  <a:lnTo>
                    <a:pt x="22" y="140"/>
                  </a:lnTo>
                  <a:lnTo>
                    <a:pt x="23" y="130"/>
                  </a:lnTo>
                  <a:lnTo>
                    <a:pt x="27" y="119"/>
                  </a:lnTo>
                  <a:lnTo>
                    <a:pt x="29" y="109"/>
                  </a:lnTo>
                  <a:lnTo>
                    <a:pt x="33" y="100"/>
                  </a:lnTo>
                  <a:lnTo>
                    <a:pt x="38" y="89"/>
                  </a:lnTo>
                  <a:lnTo>
                    <a:pt x="45" y="80"/>
                  </a:lnTo>
                  <a:lnTo>
                    <a:pt x="51" y="71"/>
                  </a:lnTo>
                  <a:lnTo>
                    <a:pt x="58" y="62"/>
                  </a:lnTo>
                  <a:lnTo>
                    <a:pt x="67" y="54"/>
                  </a:lnTo>
                  <a:lnTo>
                    <a:pt x="75" y="47"/>
                  </a:lnTo>
                  <a:lnTo>
                    <a:pt x="85" y="39"/>
                  </a:lnTo>
                  <a:lnTo>
                    <a:pt x="95" y="32"/>
                  </a:lnTo>
                  <a:lnTo>
                    <a:pt x="107" y="27"/>
                  </a:lnTo>
                  <a:lnTo>
                    <a:pt x="119" y="21"/>
                  </a:lnTo>
                  <a:lnTo>
                    <a:pt x="132" y="16"/>
                  </a:lnTo>
                  <a:lnTo>
                    <a:pt x="146" y="12"/>
                  </a:lnTo>
                  <a:lnTo>
                    <a:pt x="160" y="8"/>
                  </a:lnTo>
                  <a:lnTo>
                    <a:pt x="177" y="5"/>
                  </a:lnTo>
                  <a:lnTo>
                    <a:pt x="194" y="3"/>
                  </a:lnTo>
                  <a:lnTo>
                    <a:pt x="213" y="1"/>
                  </a:lnTo>
                  <a:lnTo>
                    <a:pt x="233" y="0"/>
                  </a:lnTo>
                  <a:lnTo>
                    <a:pt x="254" y="0"/>
                  </a:lnTo>
                  <a:lnTo>
                    <a:pt x="279" y="0"/>
                  </a:lnTo>
                  <a:lnTo>
                    <a:pt x="303" y="1"/>
                  </a:lnTo>
                  <a:lnTo>
                    <a:pt x="326" y="5"/>
                  </a:lnTo>
                  <a:lnTo>
                    <a:pt x="347" y="9"/>
                  </a:lnTo>
                  <a:lnTo>
                    <a:pt x="366" y="14"/>
                  </a:lnTo>
                  <a:lnTo>
                    <a:pt x="383" y="22"/>
                  </a:lnTo>
                  <a:lnTo>
                    <a:pt x="400" y="30"/>
                  </a:lnTo>
                  <a:lnTo>
                    <a:pt x="414" y="39"/>
                  </a:lnTo>
                  <a:lnTo>
                    <a:pt x="427" y="49"/>
                  </a:lnTo>
                  <a:lnTo>
                    <a:pt x="439" y="61"/>
                  </a:lnTo>
                  <a:lnTo>
                    <a:pt x="449" y="75"/>
                  </a:lnTo>
                  <a:lnTo>
                    <a:pt x="458" y="89"/>
                  </a:lnTo>
                  <a:lnTo>
                    <a:pt x="466" y="106"/>
                  </a:lnTo>
                  <a:lnTo>
                    <a:pt x="473" y="123"/>
                  </a:lnTo>
                  <a:lnTo>
                    <a:pt x="476" y="143"/>
                  </a:lnTo>
                  <a:lnTo>
                    <a:pt x="480" y="163"/>
                  </a:lnTo>
                  <a:lnTo>
                    <a:pt x="320" y="172"/>
                  </a:lnTo>
                  <a:lnTo>
                    <a:pt x="316" y="156"/>
                  </a:lnTo>
                  <a:lnTo>
                    <a:pt x="311" y="140"/>
                  </a:lnTo>
                  <a:lnTo>
                    <a:pt x="307" y="135"/>
                  </a:lnTo>
                  <a:lnTo>
                    <a:pt x="303" y="128"/>
                  </a:lnTo>
                  <a:lnTo>
                    <a:pt x="298" y="123"/>
                  </a:lnTo>
                  <a:lnTo>
                    <a:pt x="294" y="119"/>
                  </a:lnTo>
                  <a:lnTo>
                    <a:pt x="287" y="115"/>
                  </a:lnTo>
                  <a:lnTo>
                    <a:pt x="282" y="112"/>
                  </a:lnTo>
                  <a:lnTo>
                    <a:pt x="276" y="109"/>
                  </a:lnTo>
                  <a:lnTo>
                    <a:pt x="269" y="106"/>
                  </a:lnTo>
                  <a:lnTo>
                    <a:pt x="254" y="102"/>
                  </a:lnTo>
                  <a:lnTo>
                    <a:pt x="237" y="102"/>
                  </a:lnTo>
                  <a:lnTo>
                    <a:pt x="222" y="102"/>
                  </a:lnTo>
                  <a:lnTo>
                    <a:pt x="211" y="105"/>
                  </a:lnTo>
                  <a:lnTo>
                    <a:pt x="200" y="109"/>
                  </a:lnTo>
                  <a:lnTo>
                    <a:pt x="193" y="114"/>
                  </a:lnTo>
                  <a:lnTo>
                    <a:pt x="186" y="121"/>
                  </a:lnTo>
                  <a:lnTo>
                    <a:pt x="181" y="128"/>
                  </a:lnTo>
                  <a:lnTo>
                    <a:pt x="178" y="136"/>
                  </a:lnTo>
                  <a:lnTo>
                    <a:pt x="177" y="145"/>
                  </a:lnTo>
                  <a:lnTo>
                    <a:pt x="178" y="152"/>
                  </a:lnTo>
                  <a:lnTo>
                    <a:pt x="180" y="157"/>
                  </a:lnTo>
                  <a:lnTo>
                    <a:pt x="184" y="163"/>
                  </a:lnTo>
                  <a:lnTo>
                    <a:pt x="190" y="169"/>
                  </a:lnTo>
                  <a:lnTo>
                    <a:pt x="198" y="174"/>
                  </a:lnTo>
                  <a:lnTo>
                    <a:pt x="209" y="179"/>
                  </a:lnTo>
                  <a:lnTo>
                    <a:pt x="226" y="184"/>
                  </a:lnTo>
                  <a:lnTo>
                    <a:pt x="247" y="189"/>
                  </a:lnTo>
                  <a:lnTo>
                    <a:pt x="298" y="201"/>
                  </a:lnTo>
                  <a:lnTo>
                    <a:pt x="342" y="213"/>
                  </a:lnTo>
                  <a:lnTo>
                    <a:pt x="361" y="219"/>
                  </a:lnTo>
                  <a:lnTo>
                    <a:pt x="378" y="226"/>
                  </a:lnTo>
                  <a:lnTo>
                    <a:pt x="394" y="231"/>
                  </a:lnTo>
                  <a:lnTo>
                    <a:pt x="406" y="237"/>
                  </a:lnTo>
                  <a:lnTo>
                    <a:pt x="418" y="244"/>
                  </a:lnTo>
                  <a:lnTo>
                    <a:pt x="429" y="250"/>
                  </a:lnTo>
                  <a:lnTo>
                    <a:pt x="439" y="258"/>
                  </a:lnTo>
                  <a:lnTo>
                    <a:pt x="448" y="264"/>
                  </a:lnTo>
                  <a:lnTo>
                    <a:pt x="456" y="272"/>
                  </a:lnTo>
                  <a:lnTo>
                    <a:pt x="464" y="281"/>
                  </a:lnTo>
                  <a:lnTo>
                    <a:pt x="470" y="289"/>
                  </a:lnTo>
                  <a:lnTo>
                    <a:pt x="476" y="298"/>
                  </a:lnTo>
                  <a:lnTo>
                    <a:pt x="482" y="307"/>
                  </a:lnTo>
                  <a:lnTo>
                    <a:pt x="486" y="318"/>
                  </a:lnTo>
                  <a:lnTo>
                    <a:pt x="489" y="327"/>
                  </a:lnTo>
                  <a:lnTo>
                    <a:pt x="492" y="337"/>
                  </a:lnTo>
                  <a:lnTo>
                    <a:pt x="495" y="347"/>
                  </a:lnTo>
                  <a:lnTo>
                    <a:pt x="497" y="358"/>
                  </a:lnTo>
                  <a:lnTo>
                    <a:pt x="497" y="368"/>
                  </a:lnTo>
                  <a:lnTo>
                    <a:pt x="499" y="380"/>
                  </a:lnTo>
                  <a:lnTo>
                    <a:pt x="497" y="393"/>
                  </a:lnTo>
                  <a:lnTo>
                    <a:pt x="496" y="406"/>
                  </a:lnTo>
                  <a:lnTo>
                    <a:pt x="495" y="419"/>
                  </a:lnTo>
                  <a:lnTo>
                    <a:pt x="491" y="430"/>
                  </a:lnTo>
                  <a:lnTo>
                    <a:pt x="487" y="443"/>
                  </a:lnTo>
                  <a:lnTo>
                    <a:pt x="482" y="455"/>
                  </a:lnTo>
                  <a:lnTo>
                    <a:pt x="475" y="467"/>
                  </a:lnTo>
                  <a:lnTo>
                    <a:pt x="469" y="477"/>
                  </a:lnTo>
                  <a:lnTo>
                    <a:pt x="461" y="489"/>
                  </a:lnTo>
                  <a:lnTo>
                    <a:pt x="453" y="498"/>
                  </a:lnTo>
                  <a:lnTo>
                    <a:pt x="444" y="508"/>
                  </a:lnTo>
                  <a:lnTo>
                    <a:pt x="434" y="516"/>
                  </a:lnTo>
                  <a:lnTo>
                    <a:pt x="423" y="525"/>
                  </a:lnTo>
                  <a:lnTo>
                    <a:pt x="412" y="533"/>
                  </a:lnTo>
                  <a:lnTo>
                    <a:pt x="400" y="539"/>
                  </a:lnTo>
                  <a:lnTo>
                    <a:pt x="387" y="544"/>
                  </a:lnTo>
                  <a:lnTo>
                    <a:pt x="374" y="551"/>
                  </a:lnTo>
                  <a:lnTo>
                    <a:pt x="359" y="555"/>
                  </a:lnTo>
                  <a:lnTo>
                    <a:pt x="344" y="559"/>
                  </a:lnTo>
                  <a:lnTo>
                    <a:pt x="327" y="562"/>
                  </a:lnTo>
                  <a:lnTo>
                    <a:pt x="311" y="565"/>
                  </a:lnTo>
                  <a:lnTo>
                    <a:pt x="292" y="566"/>
                  </a:lnTo>
                  <a:lnTo>
                    <a:pt x="274" y="568"/>
                  </a:lnTo>
                  <a:lnTo>
                    <a:pt x="255" y="568"/>
                  </a:lnTo>
                  <a:lnTo>
                    <a:pt x="221" y="568"/>
                  </a:lnTo>
                  <a:lnTo>
                    <a:pt x="190" y="565"/>
                  </a:lnTo>
                  <a:lnTo>
                    <a:pt x="162" y="560"/>
                  </a:lnTo>
                  <a:lnTo>
                    <a:pt x="136" y="555"/>
                  </a:lnTo>
                  <a:lnTo>
                    <a:pt x="114" y="547"/>
                  </a:lnTo>
                  <a:lnTo>
                    <a:pt x="93" y="538"/>
                  </a:lnTo>
                  <a:lnTo>
                    <a:pt x="84" y="533"/>
                  </a:lnTo>
                  <a:lnTo>
                    <a:pt x="76" y="526"/>
                  </a:lnTo>
                  <a:lnTo>
                    <a:pt x="68" y="521"/>
                  </a:lnTo>
                  <a:lnTo>
                    <a:pt x="60" y="514"/>
                  </a:lnTo>
                  <a:lnTo>
                    <a:pt x="47" y="500"/>
                  </a:lnTo>
                  <a:lnTo>
                    <a:pt x="36" y="485"/>
                  </a:lnTo>
                  <a:lnTo>
                    <a:pt x="27" y="469"/>
                  </a:lnTo>
                  <a:lnTo>
                    <a:pt x="18" y="452"/>
                  </a:lnTo>
                  <a:lnTo>
                    <a:pt x="11" y="435"/>
                  </a:lnTo>
                  <a:lnTo>
                    <a:pt x="6" y="416"/>
                  </a:lnTo>
                  <a:lnTo>
                    <a:pt x="2" y="397"/>
                  </a:lnTo>
                  <a:lnTo>
                    <a:pt x="0" y="377"/>
                  </a:lnTo>
                  <a:close/>
                </a:path>
              </a:pathLst>
            </a:custGeom>
            <a:solidFill>
              <a:srgbClr val="FFFFFF"/>
            </a:solidFill>
            <a:ln w="9525">
              <a:noFill/>
              <a:round/>
              <a:headEnd/>
              <a:tailEnd/>
            </a:ln>
          </p:spPr>
          <p:txBody>
            <a:bodyPr/>
            <a:lstStyle/>
            <a:p>
              <a:endParaRPr lang="en-US"/>
            </a:p>
          </p:txBody>
        </p:sp>
        <p:sp>
          <p:nvSpPr>
            <p:cNvPr id="544816" name="Freeform 48"/>
            <p:cNvSpPr>
              <a:spLocks noChangeAspect="1" noEditPoints="1"/>
            </p:cNvSpPr>
            <p:nvPr/>
          </p:nvSpPr>
          <p:spPr bwMode="auto">
            <a:xfrm>
              <a:off x="508" y="2212"/>
              <a:ext cx="364" cy="546"/>
            </a:xfrm>
            <a:custGeom>
              <a:avLst/>
              <a:gdLst/>
              <a:ahLst/>
              <a:cxnLst>
                <a:cxn ang="0">
                  <a:pos x="868" y="1125"/>
                </a:cxn>
                <a:cxn ang="0">
                  <a:pos x="993" y="1214"/>
                </a:cxn>
                <a:cxn ang="0">
                  <a:pos x="1069" y="1347"/>
                </a:cxn>
                <a:cxn ang="0">
                  <a:pos x="1082" y="1507"/>
                </a:cxn>
                <a:cxn ang="0">
                  <a:pos x="1025" y="1652"/>
                </a:cxn>
                <a:cxn ang="0">
                  <a:pos x="914" y="1758"/>
                </a:cxn>
                <a:cxn ang="0">
                  <a:pos x="766" y="1809"/>
                </a:cxn>
                <a:cxn ang="0">
                  <a:pos x="607" y="1788"/>
                </a:cxn>
                <a:cxn ang="0">
                  <a:pos x="477" y="1705"/>
                </a:cxn>
                <a:cxn ang="0">
                  <a:pos x="394" y="1575"/>
                </a:cxn>
                <a:cxn ang="0">
                  <a:pos x="375" y="1417"/>
                </a:cxn>
                <a:cxn ang="0">
                  <a:pos x="424" y="1268"/>
                </a:cxn>
                <a:cxn ang="0">
                  <a:pos x="530" y="1157"/>
                </a:cxn>
                <a:cxn ang="0">
                  <a:pos x="675" y="1100"/>
                </a:cxn>
                <a:cxn ang="0">
                  <a:pos x="1284" y="452"/>
                </a:cxn>
                <a:cxn ang="0">
                  <a:pos x="1183" y="228"/>
                </a:cxn>
                <a:cxn ang="0">
                  <a:pos x="999" y="68"/>
                </a:cxn>
                <a:cxn ang="0">
                  <a:pos x="758" y="0"/>
                </a:cxn>
                <a:cxn ang="0">
                  <a:pos x="508" y="44"/>
                </a:cxn>
                <a:cxn ang="0">
                  <a:pos x="310" y="185"/>
                </a:cxn>
                <a:cxn ang="0">
                  <a:pos x="188" y="398"/>
                </a:cxn>
                <a:cxn ang="0">
                  <a:pos x="369" y="566"/>
                </a:cxn>
                <a:cxn ang="0">
                  <a:pos x="406" y="411"/>
                </a:cxn>
                <a:cxn ang="0">
                  <a:pos x="500" y="290"/>
                </a:cxn>
                <a:cxn ang="0">
                  <a:pos x="639" y="219"/>
                </a:cxn>
                <a:cxn ang="0">
                  <a:pos x="801" y="215"/>
                </a:cxn>
                <a:cxn ang="0">
                  <a:pos x="943" y="278"/>
                </a:cxn>
                <a:cxn ang="0">
                  <a:pos x="1045" y="395"/>
                </a:cxn>
                <a:cxn ang="0">
                  <a:pos x="1087" y="548"/>
                </a:cxn>
                <a:cxn ang="0">
                  <a:pos x="819" y="1008"/>
                </a:cxn>
                <a:cxn ang="0">
                  <a:pos x="967" y="1066"/>
                </a:cxn>
                <a:cxn ang="0">
                  <a:pos x="1164" y="1319"/>
                </a:cxn>
                <a:cxn ang="0">
                  <a:pos x="1169" y="1566"/>
                </a:cxn>
                <a:cxn ang="0">
                  <a:pos x="1080" y="1743"/>
                </a:cxn>
                <a:cxn ang="0">
                  <a:pos x="925" y="1863"/>
                </a:cxn>
                <a:cxn ang="0">
                  <a:pos x="728" y="1907"/>
                </a:cxn>
                <a:cxn ang="0">
                  <a:pos x="570" y="1879"/>
                </a:cxn>
                <a:cxn ang="0">
                  <a:pos x="209" y="1842"/>
                </a:cxn>
                <a:cxn ang="0">
                  <a:pos x="276" y="1487"/>
                </a:cxn>
                <a:cxn ang="0">
                  <a:pos x="302" y="1297"/>
                </a:cxn>
                <a:cxn ang="0">
                  <a:pos x="408" y="1132"/>
                </a:cxn>
                <a:cxn ang="0">
                  <a:pos x="573" y="1026"/>
                </a:cxn>
                <a:cxn ang="0">
                  <a:pos x="766" y="725"/>
                </a:cxn>
                <a:cxn ang="0">
                  <a:pos x="1076" y="814"/>
                </a:cxn>
                <a:cxn ang="0">
                  <a:pos x="1313" y="1018"/>
                </a:cxn>
                <a:cxn ang="0">
                  <a:pos x="1442" y="1307"/>
                </a:cxn>
                <a:cxn ang="0">
                  <a:pos x="1435" y="1635"/>
                </a:cxn>
                <a:cxn ang="0">
                  <a:pos x="1291" y="1916"/>
                </a:cxn>
                <a:cxn ang="0">
                  <a:pos x="1045" y="2109"/>
                </a:cxn>
                <a:cxn ang="0">
                  <a:pos x="728" y="2182"/>
                </a:cxn>
                <a:cxn ang="0">
                  <a:pos x="413" y="2109"/>
                </a:cxn>
                <a:cxn ang="0">
                  <a:pos x="167" y="1916"/>
                </a:cxn>
                <a:cxn ang="0">
                  <a:pos x="23" y="1635"/>
                </a:cxn>
                <a:cxn ang="0">
                  <a:pos x="16" y="1307"/>
                </a:cxn>
                <a:cxn ang="0">
                  <a:pos x="145" y="1018"/>
                </a:cxn>
                <a:cxn ang="0">
                  <a:pos x="382" y="814"/>
                </a:cxn>
                <a:cxn ang="0">
                  <a:pos x="692" y="725"/>
                </a:cxn>
              </a:cxnLst>
              <a:rect l="0" t="0" r="r" b="b"/>
              <a:pathLst>
                <a:path w="1458" h="2182">
                  <a:moveTo>
                    <a:pt x="728" y="1096"/>
                  </a:moveTo>
                  <a:lnTo>
                    <a:pt x="748" y="1097"/>
                  </a:lnTo>
                  <a:lnTo>
                    <a:pt x="766" y="1099"/>
                  </a:lnTo>
                  <a:lnTo>
                    <a:pt x="783" y="1100"/>
                  </a:lnTo>
                  <a:lnTo>
                    <a:pt x="801" y="1104"/>
                  </a:lnTo>
                  <a:lnTo>
                    <a:pt x="818" y="1108"/>
                  </a:lnTo>
                  <a:lnTo>
                    <a:pt x="835" y="1113"/>
                  </a:lnTo>
                  <a:lnTo>
                    <a:pt x="851" y="1118"/>
                  </a:lnTo>
                  <a:lnTo>
                    <a:pt x="868" y="1125"/>
                  </a:lnTo>
                  <a:lnTo>
                    <a:pt x="884" y="1131"/>
                  </a:lnTo>
                  <a:lnTo>
                    <a:pt x="899" y="1140"/>
                  </a:lnTo>
                  <a:lnTo>
                    <a:pt x="914" y="1148"/>
                  </a:lnTo>
                  <a:lnTo>
                    <a:pt x="928" y="1157"/>
                  </a:lnTo>
                  <a:lnTo>
                    <a:pt x="942" y="1167"/>
                  </a:lnTo>
                  <a:lnTo>
                    <a:pt x="955" y="1178"/>
                  </a:lnTo>
                  <a:lnTo>
                    <a:pt x="968" y="1189"/>
                  </a:lnTo>
                  <a:lnTo>
                    <a:pt x="981" y="1201"/>
                  </a:lnTo>
                  <a:lnTo>
                    <a:pt x="993" y="1214"/>
                  </a:lnTo>
                  <a:lnTo>
                    <a:pt x="1004" y="1227"/>
                  </a:lnTo>
                  <a:lnTo>
                    <a:pt x="1015" y="1240"/>
                  </a:lnTo>
                  <a:lnTo>
                    <a:pt x="1025" y="1254"/>
                  </a:lnTo>
                  <a:lnTo>
                    <a:pt x="1034" y="1268"/>
                  </a:lnTo>
                  <a:lnTo>
                    <a:pt x="1043" y="1284"/>
                  </a:lnTo>
                  <a:lnTo>
                    <a:pt x="1051" y="1298"/>
                  </a:lnTo>
                  <a:lnTo>
                    <a:pt x="1058" y="1315"/>
                  </a:lnTo>
                  <a:lnTo>
                    <a:pt x="1064" y="1331"/>
                  </a:lnTo>
                  <a:lnTo>
                    <a:pt x="1069" y="1347"/>
                  </a:lnTo>
                  <a:lnTo>
                    <a:pt x="1074" y="1364"/>
                  </a:lnTo>
                  <a:lnTo>
                    <a:pt x="1078" y="1381"/>
                  </a:lnTo>
                  <a:lnTo>
                    <a:pt x="1082" y="1399"/>
                  </a:lnTo>
                  <a:lnTo>
                    <a:pt x="1083" y="1417"/>
                  </a:lnTo>
                  <a:lnTo>
                    <a:pt x="1086" y="1436"/>
                  </a:lnTo>
                  <a:lnTo>
                    <a:pt x="1086" y="1454"/>
                  </a:lnTo>
                  <a:lnTo>
                    <a:pt x="1086" y="1472"/>
                  </a:lnTo>
                  <a:lnTo>
                    <a:pt x="1083" y="1490"/>
                  </a:lnTo>
                  <a:lnTo>
                    <a:pt x="1082" y="1507"/>
                  </a:lnTo>
                  <a:lnTo>
                    <a:pt x="1078" y="1525"/>
                  </a:lnTo>
                  <a:lnTo>
                    <a:pt x="1074" y="1542"/>
                  </a:lnTo>
                  <a:lnTo>
                    <a:pt x="1069" y="1559"/>
                  </a:lnTo>
                  <a:lnTo>
                    <a:pt x="1064" y="1575"/>
                  </a:lnTo>
                  <a:lnTo>
                    <a:pt x="1058" y="1592"/>
                  </a:lnTo>
                  <a:lnTo>
                    <a:pt x="1051" y="1608"/>
                  </a:lnTo>
                  <a:lnTo>
                    <a:pt x="1043" y="1623"/>
                  </a:lnTo>
                  <a:lnTo>
                    <a:pt x="1034" y="1638"/>
                  </a:lnTo>
                  <a:lnTo>
                    <a:pt x="1025" y="1652"/>
                  </a:lnTo>
                  <a:lnTo>
                    <a:pt x="1015" y="1666"/>
                  </a:lnTo>
                  <a:lnTo>
                    <a:pt x="1004" y="1680"/>
                  </a:lnTo>
                  <a:lnTo>
                    <a:pt x="993" y="1693"/>
                  </a:lnTo>
                  <a:lnTo>
                    <a:pt x="981" y="1705"/>
                  </a:lnTo>
                  <a:lnTo>
                    <a:pt x="968" y="1717"/>
                  </a:lnTo>
                  <a:lnTo>
                    <a:pt x="955" y="1728"/>
                  </a:lnTo>
                  <a:lnTo>
                    <a:pt x="942" y="1739"/>
                  </a:lnTo>
                  <a:lnTo>
                    <a:pt x="928" y="1749"/>
                  </a:lnTo>
                  <a:lnTo>
                    <a:pt x="914" y="1758"/>
                  </a:lnTo>
                  <a:lnTo>
                    <a:pt x="899" y="1767"/>
                  </a:lnTo>
                  <a:lnTo>
                    <a:pt x="884" y="1775"/>
                  </a:lnTo>
                  <a:lnTo>
                    <a:pt x="868" y="1781"/>
                  </a:lnTo>
                  <a:lnTo>
                    <a:pt x="851" y="1788"/>
                  </a:lnTo>
                  <a:lnTo>
                    <a:pt x="835" y="1794"/>
                  </a:lnTo>
                  <a:lnTo>
                    <a:pt x="818" y="1798"/>
                  </a:lnTo>
                  <a:lnTo>
                    <a:pt x="801" y="1802"/>
                  </a:lnTo>
                  <a:lnTo>
                    <a:pt x="783" y="1806"/>
                  </a:lnTo>
                  <a:lnTo>
                    <a:pt x="766" y="1809"/>
                  </a:lnTo>
                  <a:lnTo>
                    <a:pt x="748" y="1810"/>
                  </a:lnTo>
                  <a:lnTo>
                    <a:pt x="728" y="1810"/>
                  </a:lnTo>
                  <a:lnTo>
                    <a:pt x="710" y="1810"/>
                  </a:lnTo>
                  <a:lnTo>
                    <a:pt x="692" y="1809"/>
                  </a:lnTo>
                  <a:lnTo>
                    <a:pt x="675" y="1806"/>
                  </a:lnTo>
                  <a:lnTo>
                    <a:pt x="657" y="1802"/>
                  </a:lnTo>
                  <a:lnTo>
                    <a:pt x="640" y="1798"/>
                  </a:lnTo>
                  <a:lnTo>
                    <a:pt x="623" y="1794"/>
                  </a:lnTo>
                  <a:lnTo>
                    <a:pt x="607" y="1788"/>
                  </a:lnTo>
                  <a:lnTo>
                    <a:pt x="590" y="1781"/>
                  </a:lnTo>
                  <a:lnTo>
                    <a:pt x="574" y="1775"/>
                  </a:lnTo>
                  <a:lnTo>
                    <a:pt x="559" y="1767"/>
                  </a:lnTo>
                  <a:lnTo>
                    <a:pt x="544" y="1758"/>
                  </a:lnTo>
                  <a:lnTo>
                    <a:pt x="530" y="1749"/>
                  </a:lnTo>
                  <a:lnTo>
                    <a:pt x="516" y="1739"/>
                  </a:lnTo>
                  <a:lnTo>
                    <a:pt x="502" y="1728"/>
                  </a:lnTo>
                  <a:lnTo>
                    <a:pt x="489" y="1717"/>
                  </a:lnTo>
                  <a:lnTo>
                    <a:pt x="477" y="1705"/>
                  </a:lnTo>
                  <a:lnTo>
                    <a:pt x="465" y="1693"/>
                  </a:lnTo>
                  <a:lnTo>
                    <a:pt x="454" y="1680"/>
                  </a:lnTo>
                  <a:lnTo>
                    <a:pt x="443" y="1666"/>
                  </a:lnTo>
                  <a:lnTo>
                    <a:pt x="433" y="1652"/>
                  </a:lnTo>
                  <a:lnTo>
                    <a:pt x="424" y="1638"/>
                  </a:lnTo>
                  <a:lnTo>
                    <a:pt x="415" y="1623"/>
                  </a:lnTo>
                  <a:lnTo>
                    <a:pt x="407" y="1608"/>
                  </a:lnTo>
                  <a:lnTo>
                    <a:pt x="400" y="1592"/>
                  </a:lnTo>
                  <a:lnTo>
                    <a:pt x="394" y="1575"/>
                  </a:lnTo>
                  <a:lnTo>
                    <a:pt x="389" y="1559"/>
                  </a:lnTo>
                  <a:lnTo>
                    <a:pt x="384" y="1542"/>
                  </a:lnTo>
                  <a:lnTo>
                    <a:pt x="380" y="1525"/>
                  </a:lnTo>
                  <a:lnTo>
                    <a:pt x="376" y="1507"/>
                  </a:lnTo>
                  <a:lnTo>
                    <a:pt x="375" y="1490"/>
                  </a:lnTo>
                  <a:lnTo>
                    <a:pt x="372" y="1472"/>
                  </a:lnTo>
                  <a:lnTo>
                    <a:pt x="372" y="1454"/>
                  </a:lnTo>
                  <a:lnTo>
                    <a:pt x="372" y="1436"/>
                  </a:lnTo>
                  <a:lnTo>
                    <a:pt x="375" y="1417"/>
                  </a:lnTo>
                  <a:lnTo>
                    <a:pt x="376" y="1399"/>
                  </a:lnTo>
                  <a:lnTo>
                    <a:pt x="380" y="1381"/>
                  </a:lnTo>
                  <a:lnTo>
                    <a:pt x="384" y="1364"/>
                  </a:lnTo>
                  <a:lnTo>
                    <a:pt x="389" y="1347"/>
                  </a:lnTo>
                  <a:lnTo>
                    <a:pt x="394" y="1331"/>
                  </a:lnTo>
                  <a:lnTo>
                    <a:pt x="400" y="1315"/>
                  </a:lnTo>
                  <a:lnTo>
                    <a:pt x="407" y="1298"/>
                  </a:lnTo>
                  <a:lnTo>
                    <a:pt x="415" y="1284"/>
                  </a:lnTo>
                  <a:lnTo>
                    <a:pt x="424" y="1268"/>
                  </a:lnTo>
                  <a:lnTo>
                    <a:pt x="433" y="1254"/>
                  </a:lnTo>
                  <a:lnTo>
                    <a:pt x="443" y="1240"/>
                  </a:lnTo>
                  <a:lnTo>
                    <a:pt x="454" y="1227"/>
                  </a:lnTo>
                  <a:lnTo>
                    <a:pt x="465" y="1214"/>
                  </a:lnTo>
                  <a:lnTo>
                    <a:pt x="477" y="1201"/>
                  </a:lnTo>
                  <a:lnTo>
                    <a:pt x="489" y="1189"/>
                  </a:lnTo>
                  <a:lnTo>
                    <a:pt x="502" y="1178"/>
                  </a:lnTo>
                  <a:lnTo>
                    <a:pt x="516" y="1167"/>
                  </a:lnTo>
                  <a:lnTo>
                    <a:pt x="530" y="1157"/>
                  </a:lnTo>
                  <a:lnTo>
                    <a:pt x="544" y="1148"/>
                  </a:lnTo>
                  <a:lnTo>
                    <a:pt x="559" y="1140"/>
                  </a:lnTo>
                  <a:lnTo>
                    <a:pt x="574" y="1131"/>
                  </a:lnTo>
                  <a:lnTo>
                    <a:pt x="590" y="1125"/>
                  </a:lnTo>
                  <a:lnTo>
                    <a:pt x="607" y="1118"/>
                  </a:lnTo>
                  <a:lnTo>
                    <a:pt x="623" y="1113"/>
                  </a:lnTo>
                  <a:lnTo>
                    <a:pt x="640" y="1108"/>
                  </a:lnTo>
                  <a:lnTo>
                    <a:pt x="657" y="1104"/>
                  </a:lnTo>
                  <a:lnTo>
                    <a:pt x="675" y="1100"/>
                  </a:lnTo>
                  <a:lnTo>
                    <a:pt x="692" y="1099"/>
                  </a:lnTo>
                  <a:lnTo>
                    <a:pt x="710" y="1097"/>
                  </a:lnTo>
                  <a:lnTo>
                    <a:pt x="728" y="1096"/>
                  </a:lnTo>
                  <a:close/>
                  <a:moveTo>
                    <a:pt x="1296" y="846"/>
                  </a:moveTo>
                  <a:lnTo>
                    <a:pt x="1296" y="566"/>
                  </a:lnTo>
                  <a:lnTo>
                    <a:pt x="1296" y="538"/>
                  </a:lnTo>
                  <a:lnTo>
                    <a:pt x="1293" y="509"/>
                  </a:lnTo>
                  <a:lnTo>
                    <a:pt x="1290" y="481"/>
                  </a:lnTo>
                  <a:lnTo>
                    <a:pt x="1284" y="452"/>
                  </a:lnTo>
                  <a:lnTo>
                    <a:pt x="1278" y="425"/>
                  </a:lnTo>
                  <a:lnTo>
                    <a:pt x="1270" y="398"/>
                  </a:lnTo>
                  <a:lnTo>
                    <a:pt x="1261" y="372"/>
                  </a:lnTo>
                  <a:lnTo>
                    <a:pt x="1252" y="346"/>
                  </a:lnTo>
                  <a:lnTo>
                    <a:pt x="1240" y="321"/>
                  </a:lnTo>
                  <a:lnTo>
                    <a:pt x="1227" y="297"/>
                  </a:lnTo>
                  <a:lnTo>
                    <a:pt x="1214" y="273"/>
                  </a:lnTo>
                  <a:lnTo>
                    <a:pt x="1199" y="250"/>
                  </a:lnTo>
                  <a:lnTo>
                    <a:pt x="1183" y="228"/>
                  </a:lnTo>
                  <a:lnTo>
                    <a:pt x="1166" y="206"/>
                  </a:lnTo>
                  <a:lnTo>
                    <a:pt x="1148" y="185"/>
                  </a:lnTo>
                  <a:lnTo>
                    <a:pt x="1130" y="166"/>
                  </a:lnTo>
                  <a:lnTo>
                    <a:pt x="1109" y="146"/>
                  </a:lnTo>
                  <a:lnTo>
                    <a:pt x="1090" y="129"/>
                  </a:lnTo>
                  <a:lnTo>
                    <a:pt x="1068" y="113"/>
                  </a:lnTo>
                  <a:lnTo>
                    <a:pt x="1046" y="96"/>
                  </a:lnTo>
                  <a:lnTo>
                    <a:pt x="1023" y="81"/>
                  </a:lnTo>
                  <a:lnTo>
                    <a:pt x="999" y="68"/>
                  </a:lnTo>
                  <a:lnTo>
                    <a:pt x="975" y="56"/>
                  </a:lnTo>
                  <a:lnTo>
                    <a:pt x="950" y="44"/>
                  </a:lnTo>
                  <a:lnTo>
                    <a:pt x="924" y="34"/>
                  </a:lnTo>
                  <a:lnTo>
                    <a:pt x="897" y="24"/>
                  </a:lnTo>
                  <a:lnTo>
                    <a:pt x="871" y="17"/>
                  </a:lnTo>
                  <a:lnTo>
                    <a:pt x="842" y="10"/>
                  </a:lnTo>
                  <a:lnTo>
                    <a:pt x="815" y="6"/>
                  </a:lnTo>
                  <a:lnTo>
                    <a:pt x="787" y="2"/>
                  </a:lnTo>
                  <a:lnTo>
                    <a:pt x="758" y="0"/>
                  </a:lnTo>
                  <a:lnTo>
                    <a:pt x="728" y="0"/>
                  </a:lnTo>
                  <a:lnTo>
                    <a:pt x="700" y="0"/>
                  </a:lnTo>
                  <a:lnTo>
                    <a:pt x="671" y="2"/>
                  </a:lnTo>
                  <a:lnTo>
                    <a:pt x="643" y="6"/>
                  </a:lnTo>
                  <a:lnTo>
                    <a:pt x="614" y="10"/>
                  </a:lnTo>
                  <a:lnTo>
                    <a:pt x="587" y="17"/>
                  </a:lnTo>
                  <a:lnTo>
                    <a:pt x="561" y="24"/>
                  </a:lnTo>
                  <a:lnTo>
                    <a:pt x="534" y="34"/>
                  </a:lnTo>
                  <a:lnTo>
                    <a:pt x="508" y="44"/>
                  </a:lnTo>
                  <a:lnTo>
                    <a:pt x="483" y="56"/>
                  </a:lnTo>
                  <a:lnTo>
                    <a:pt x="459" y="68"/>
                  </a:lnTo>
                  <a:lnTo>
                    <a:pt x="435" y="81"/>
                  </a:lnTo>
                  <a:lnTo>
                    <a:pt x="412" y="96"/>
                  </a:lnTo>
                  <a:lnTo>
                    <a:pt x="390" y="113"/>
                  </a:lnTo>
                  <a:lnTo>
                    <a:pt x="368" y="129"/>
                  </a:lnTo>
                  <a:lnTo>
                    <a:pt x="349" y="146"/>
                  </a:lnTo>
                  <a:lnTo>
                    <a:pt x="328" y="166"/>
                  </a:lnTo>
                  <a:lnTo>
                    <a:pt x="310" y="185"/>
                  </a:lnTo>
                  <a:lnTo>
                    <a:pt x="292" y="206"/>
                  </a:lnTo>
                  <a:lnTo>
                    <a:pt x="275" y="228"/>
                  </a:lnTo>
                  <a:lnTo>
                    <a:pt x="259" y="250"/>
                  </a:lnTo>
                  <a:lnTo>
                    <a:pt x="244" y="273"/>
                  </a:lnTo>
                  <a:lnTo>
                    <a:pt x="231" y="297"/>
                  </a:lnTo>
                  <a:lnTo>
                    <a:pt x="218" y="321"/>
                  </a:lnTo>
                  <a:lnTo>
                    <a:pt x="206" y="346"/>
                  </a:lnTo>
                  <a:lnTo>
                    <a:pt x="197" y="372"/>
                  </a:lnTo>
                  <a:lnTo>
                    <a:pt x="188" y="398"/>
                  </a:lnTo>
                  <a:lnTo>
                    <a:pt x="180" y="425"/>
                  </a:lnTo>
                  <a:lnTo>
                    <a:pt x="174" y="452"/>
                  </a:lnTo>
                  <a:lnTo>
                    <a:pt x="168" y="481"/>
                  </a:lnTo>
                  <a:lnTo>
                    <a:pt x="165" y="509"/>
                  </a:lnTo>
                  <a:lnTo>
                    <a:pt x="162" y="538"/>
                  </a:lnTo>
                  <a:lnTo>
                    <a:pt x="162" y="566"/>
                  </a:lnTo>
                  <a:lnTo>
                    <a:pt x="162" y="846"/>
                  </a:lnTo>
                  <a:lnTo>
                    <a:pt x="369" y="706"/>
                  </a:lnTo>
                  <a:lnTo>
                    <a:pt x="369" y="566"/>
                  </a:lnTo>
                  <a:lnTo>
                    <a:pt x="371" y="548"/>
                  </a:lnTo>
                  <a:lnTo>
                    <a:pt x="372" y="530"/>
                  </a:lnTo>
                  <a:lnTo>
                    <a:pt x="375" y="512"/>
                  </a:lnTo>
                  <a:lnTo>
                    <a:pt x="377" y="494"/>
                  </a:lnTo>
                  <a:lnTo>
                    <a:pt x="381" y="477"/>
                  </a:lnTo>
                  <a:lnTo>
                    <a:pt x="386" y="460"/>
                  </a:lnTo>
                  <a:lnTo>
                    <a:pt x="391" y="443"/>
                  </a:lnTo>
                  <a:lnTo>
                    <a:pt x="398" y="427"/>
                  </a:lnTo>
                  <a:lnTo>
                    <a:pt x="406" y="411"/>
                  </a:lnTo>
                  <a:lnTo>
                    <a:pt x="413" y="395"/>
                  </a:lnTo>
                  <a:lnTo>
                    <a:pt x="422" y="381"/>
                  </a:lnTo>
                  <a:lnTo>
                    <a:pt x="432" y="365"/>
                  </a:lnTo>
                  <a:lnTo>
                    <a:pt x="442" y="352"/>
                  </a:lnTo>
                  <a:lnTo>
                    <a:pt x="452" y="338"/>
                  </a:lnTo>
                  <a:lnTo>
                    <a:pt x="464" y="325"/>
                  </a:lnTo>
                  <a:lnTo>
                    <a:pt x="476" y="312"/>
                  </a:lnTo>
                  <a:lnTo>
                    <a:pt x="487" y="300"/>
                  </a:lnTo>
                  <a:lnTo>
                    <a:pt x="500" y="290"/>
                  </a:lnTo>
                  <a:lnTo>
                    <a:pt x="515" y="278"/>
                  </a:lnTo>
                  <a:lnTo>
                    <a:pt x="529" y="269"/>
                  </a:lnTo>
                  <a:lnTo>
                    <a:pt x="543" y="259"/>
                  </a:lnTo>
                  <a:lnTo>
                    <a:pt x="559" y="251"/>
                  </a:lnTo>
                  <a:lnTo>
                    <a:pt x="574" y="243"/>
                  </a:lnTo>
                  <a:lnTo>
                    <a:pt x="590" y="236"/>
                  </a:lnTo>
                  <a:lnTo>
                    <a:pt x="605" y="229"/>
                  </a:lnTo>
                  <a:lnTo>
                    <a:pt x="622" y="224"/>
                  </a:lnTo>
                  <a:lnTo>
                    <a:pt x="639" y="219"/>
                  </a:lnTo>
                  <a:lnTo>
                    <a:pt x="657" y="215"/>
                  </a:lnTo>
                  <a:lnTo>
                    <a:pt x="674" y="211"/>
                  </a:lnTo>
                  <a:lnTo>
                    <a:pt x="692" y="210"/>
                  </a:lnTo>
                  <a:lnTo>
                    <a:pt x="710" y="208"/>
                  </a:lnTo>
                  <a:lnTo>
                    <a:pt x="728" y="207"/>
                  </a:lnTo>
                  <a:lnTo>
                    <a:pt x="748" y="208"/>
                  </a:lnTo>
                  <a:lnTo>
                    <a:pt x="766" y="210"/>
                  </a:lnTo>
                  <a:lnTo>
                    <a:pt x="784" y="211"/>
                  </a:lnTo>
                  <a:lnTo>
                    <a:pt x="801" y="215"/>
                  </a:lnTo>
                  <a:lnTo>
                    <a:pt x="819" y="219"/>
                  </a:lnTo>
                  <a:lnTo>
                    <a:pt x="836" y="224"/>
                  </a:lnTo>
                  <a:lnTo>
                    <a:pt x="853" y="229"/>
                  </a:lnTo>
                  <a:lnTo>
                    <a:pt x="868" y="236"/>
                  </a:lnTo>
                  <a:lnTo>
                    <a:pt x="884" y="243"/>
                  </a:lnTo>
                  <a:lnTo>
                    <a:pt x="899" y="251"/>
                  </a:lnTo>
                  <a:lnTo>
                    <a:pt x="915" y="259"/>
                  </a:lnTo>
                  <a:lnTo>
                    <a:pt x="929" y="269"/>
                  </a:lnTo>
                  <a:lnTo>
                    <a:pt x="943" y="278"/>
                  </a:lnTo>
                  <a:lnTo>
                    <a:pt x="958" y="290"/>
                  </a:lnTo>
                  <a:lnTo>
                    <a:pt x="971" y="300"/>
                  </a:lnTo>
                  <a:lnTo>
                    <a:pt x="982" y="312"/>
                  </a:lnTo>
                  <a:lnTo>
                    <a:pt x="994" y="325"/>
                  </a:lnTo>
                  <a:lnTo>
                    <a:pt x="1006" y="338"/>
                  </a:lnTo>
                  <a:lnTo>
                    <a:pt x="1016" y="352"/>
                  </a:lnTo>
                  <a:lnTo>
                    <a:pt x="1026" y="365"/>
                  </a:lnTo>
                  <a:lnTo>
                    <a:pt x="1036" y="381"/>
                  </a:lnTo>
                  <a:lnTo>
                    <a:pt x="1045" y="395"/>
                  </a:lnTo>
                  <a:lnTo>
                    <a:pt x="1052" y="411"/>
                  </a:lnTo>
                  <a:lnTo>
                    <a:pt x="1060" y="427"/>
                  </a:lnTo>
                  <a:lnTo>
                    <a:pt x="1067" y="443"/>
                  </a:lnTo>
                  <a:lnTo>
                    <a:pt x="1072" y="460"/>
                  </a:lnTo>
                  <a:lnTo>
                    <a:pt x="1077" y="477"/>
                  </a:lnTo>
                  <a:lnTo>
                    <a:pt x="1081" y="494"/>
                  </a:lnTo>
                  <a:lnTo>
                    <a:pt x="1083" y="512"/>
                  </a:lnTo>
                  <a:lnTo>
                    <a:pt x="1086" y="530"/>
                  </a:lnTo>
                  <a:lnTo>
                    <a:pt x="1087" y="548"/>
                  </a:lnTo>
                  <a:lnTo>
                    <a:pt x="1087" y="566"/>
                  </a:lnTo>
                  <a:lnTo>
                    <a:pt x="1087" y="706"/>
                  </a:lnTo>
                  <a:lnTo>
                    <a:pt x="1296" y="846"/>
                  </a:lnTo>
                  <a:close/>
                  <a:moveTo>
                    <a:pt x="728" y="999"/>
                  </a:moveTo>
                  <a:lnTo>
                    <a:pt x="748" y="999"/>
                  </a:lnTo>
                  <a:lnTo>
                    <a:pt x="766" y="1000"/>
                  </a:lnTo>
                  <a:lnTo>
                    <a:pt x="784" y="1001"/>
                  </a:lnTo>
                  <a:lnTo>
                    <a:pt x="802" y="1004"/>
                  </a:lnTo>
                  <a:lnTo>
                    <a:pt x="819" y="1008"/>
                  </a:lnTo>
                  <a:lnTo>
                    <a:pt x="837" y="1012"/>
                  </a:lnTo>
                  <a:lnTo>
                    <a:pt x="854" y="1016"/>
                  </a:lnTo>
                  <a:lnTo>
                    <a:pt x="871" y="1021"/>
                  </a:lnTo>
                  <a:lnTo>
                    <a:pt x="888" y="1027"/>
                  </a:lnTo>
                  <a:lnTo>
                    <a:pt x="905" y="1034"/>
                  </a:lnTo>
                  <a:lnTo>
                    <a:pt x="920" y="1042"/>
                  </a:lnTo>
                  <a:lnTo>
                    <a:pt x="936" y="1048"/>
                  </a:lnTo>
                  <a:lnTo>
                    <a:pt x="951" y="1057"/>
                  </a:lnTo>
                  <a:lnTo>
                    <a:pt x="967" y="1066"/>
                  </a:lnTo>
                  <a:lnTo>
                    <a:pt x="981" y="1075"/>
                  </a:lnTo>
                  <a:lnTo>
                    <a:pt x="995" y="1086"/>
                  </a:lnTo>
                  <a:lnTo>
                    <a:pt x="1138" y="948"/>
                  </a:lnTo>
                  <a:lnTo>
                    <a:pt x="1249" y="1064"/>
                  </a:lnTo>
                  <a:lnTo>
                    <a:pt x="1107" y="1201"/>
                  </a:lnTo>
                  <a:lnTo>
                    <a:pt x="1125" y="1229"/>
                  </a:lnTo>
                  <a:lnTo>
                    <a:pt x="1139" y="1258"/>
                  </a:lnTo>
                  <a:lnTo>
                    <a:pt x="1152" y="1288"/>
                  </a:lnTo>
                  <a:lnTo>
                    <a:pt x="1164" y="1319"/>
                  </a:lnTo>
                  <a:lnTo>
                    <a:pt x="1172" y="1351"/>
                  </a:lnTo>
                  <a:lnTo>
                    <a:pt x="1178" y="1385"/>
                  </a:lnTo>
                  <a:lnTo>
                    <a:pt x="1182" y="1419"/>
                  </a:lnTo>
                  <a:lnTo>
                    <a:pt x="1183" y="1454"/>
                  </a:lnTo>
                  <a:lnTo>
                    <a:pt x="1183" y="1477"/>
                  </a:lnTo>
                  <a:lnTo>
                    <a:pt x="1182" y="1499"/>
                  </a:lnTo>
                  <a:lnTo>
                    <a:pt x="1178" y="1522"/>
                  </a:lnTo>
                  <a:lnTo>
                    <a:pt x="1174" y="1544"/>
                  </a:lnTo>
                  <a:lnTo>
                    <a:pt x="1169" y="1566"/>
                  </a:lnTo>
                  <a:lnTo>
                    <a:pt x="1163" y="1588"/>
                  </a:lnTo>
                  <a:lnTo>
                    <a:pt x="1156" y="1609"/>
                  </a:lnTo>
                  <a:lnTo>
                    <a:pt x="1148" y="1630"/>
                  </a:lnTo>
                  <a:lnTo>
                    <a:pt x="1139" y="1651"/>
                  </a:lnTo>
                  <a:lnTo>
                    <a:pt x="1129" y="1670"/>
                  </a:lnTo>
                  <a:lnTo>
                    <a:pt x="1117" y="1688"/>
                  </a:lnTo>
                  <a:lnTo>
                    <a:pt x="1106" y="1708"/>
                  </a:lnTo>
                  <a:lnTo>
                    <a:pt x="1093" y="1724"/>
                  </a:lnTo>
                  <a:lnTo>
                    <a:pt x="1080" y="1743"/>
                  </a:lnTo>
                  <a:lnTo>
                    <a:pt x="1065" y="1758"/>
                  </a:lnTo>
                  <a:lnTo>
                    <a:pt x="1050" y="1775"/>
                  </a:lnTo>
                  <a:lnTo>
                    <a:pt x="1034" y="1789"/>
                  </a:lnTo>
                  <a:lnTo>
                    <a:pt x="1017" y="1804"/>
                  </a:lnTo>
                  <a:lnTo>
                    <a:pt x="1001" y="1818"/>
                  </a:lnTo>
                  <a:lnTo>
                    <a:pt x="982" y="1829"/>
                  </a:lnTo>
                  <a:lnTo>
                    <a:pt x="964" y="1842"/>
                  </a:lnTo>
                  <a:lnTo>
                    <a:pt x="945" y="1853"/>
                  </a:lnTo>
                  <a:lnTo>
                    <a:pt x="925" y="1863"/>
                  </a:lnTo>
                  <a:lnTo>
                    <a:pt x="906" y="1872"/>
                  </a:lnTo>
                  <a:lnTo>
                    <a:pt x="885" y="1880"/>
                  </a:lnTo>
                  <a:lnTo>
                    <a:pt x="864" y="1888"/>
                  </a:lnTo>
                  <a:lnTo>
                    <a:pt x="842" y="1893"/>
                  </a:lnTo>
                  <a:lnTo>
                    <a:pt x="820" y="1898"/>
                  </a:lnTo>
                  <a:lnTo>
                    <a:pt x="798" y="1902"/>
                  </a:lnTo>
                  <a:lnTo>
                    <a:pt x="775" y="1906"/>
                  </a:lnTo>
                  <a:lnTo>
                    <a:pt x="752" y="1907"/>
                  </a:lnTo>
                  <a:lnTo>
                    <a:pt x="728" y="1907"/>
                  </a:lnTo>
                  <a:lnTo>
                    <a:pt x="710" y="1907"/>
                  </a:lnTo>
                  <a:lnTo>
                    <a:pt x="692" y="1906"/>
                  </a:lnTo>
                  <a:lnTo>
                    <a:pt x="674" y="1905"/>
                  </a:lnTo>
                  <a:lnTo>
                    <a:pt x="656" y="1902"/>
                  </a:lnTo>
                  <a:lnTo>
                    <a:pt x="638" y="1898"/>
                  </a:lnTo>
                  <a:lnTo>
                    <a:pt x="621" y="1894"/>
                  </a:lnTo>
                  <a:lnTo>
                    <a:pt x="604" y="1890"/>
                  </a:lnTo>
                  <a:lnTo>
                    <a:pt x="587" y="1885"/>
                  </a:lnTo>
                  <a:lnTo>
                    <a:pt x="570" y="1879"/>
                  </a:lnTo>
                  <a:lnTo>
                    <a:pt x="553" y="1872"/>
                  </a:lnTo>
                  <a:lnTo>
                    <a:pt x="538" y="1866"/>
                  </a:lnTo>
                  <a:lnTo>
                    <a:pt x="522" y="1858"/>
                  </a:lnTo>
                  <a:lnTo>
                    <a:pt x="507" y="1849"/>
                  </a:lnTo>
                  <a:lnTo>
                    <a:pt x="491" y="1841"/>
                  </a:lnTo>
                  <a:lnTo>
                    <a:pt x="477" y="1831"/>
                  </a:lnTo>
                  <a:lnTo>
                    <a:pt x="463" y="1822"/>
                  </a:lnTo>
                  <a:lnTo>
                    <a:pt x="320" y="1959"/>
                  </a:lnTo>
                  <a:lnTo>
                    <a:pt x="209" y="1842"/>
                  </a:lnTo>
                  <a:lnTo>
                    <a:pt x="351" y="1705"/>
                  </a:lnTo>
                  <a:lnTo>
                    <a:pt x="333" y="1678"/>
                  </a:lnTo>
                  <a:lnTo>
                    <a:pt x="319" y="1648"/>
                  </a:lnTo>
                  <a:lnTo>
                    <a:pt x="306" y="1618"/>
                  </a:lnTo>
                  <a:lnTo>
                    <a:pt x="294" y="1587"/>
                  </a:lnTo>
                  <a:lnTo>
                    <a:pt x="286" y="1555"/>
                  </a:lnTo>
                  <a:lnTo>
                    <a:pt x="280" y="1521"/>
                  </a:lnTo>
                  <a:lnTo>
                    <a:pt x="277" y="1504"/>
                  </a:lnTo>
                  <a:lnTo>
                    <a:pt x="276" y="1487"/>
                  </a:lnTo>
                  <a:lnTo>
                    <a:pt x="275" y="1471"/>
                  </a:lnTo>
                  <a:lnTo>
                    <a:pt x="275" y="1454"/>
                  </a:lnTo>
                  <a:lnTo>
                    <a:pt x="275" y="1430"/>
                  </a:lnTo>
                  <a:lnTo>
                    <a:pt x="276" y="1407"/>
                  </a:lnTo>
                  <a:lnTo>
                    <a:pt x="280" y="1384"/>
                  </a:lnTo>
                  <a:lnTo>
                    <a:pt x="284" y="1362"/>
                  </a:lnTo>
                  <a:lnTo>
                    <a:pt x="289" y="1340"/>
                  </a:lnTo>
                  <a:lnTo>
                    <a:pt x="294" y="1319"/>
                  </a:lnTo>
                  <a:lnTo>
                    <a:pt x="302" y="1297"/>
                  </a:lnTo>
                  <a:lnTo>
                    <a:pt x="310" y="1276"/>
                  </a:lnTo>
                  <a:lnTo>
                    <a:pt x="319" y="1257"/>
                  </a:lnTo>
                  <a:lnTo>
                    <a:pt x="329" y="1237"/>
                  </a:lnTo>
                  <a:lnTo>
                    <a:pt x="341" y="1218"/>
                  </a:lnTo>
                  <a:lnTo>
                    <a:pt x="352" y="1200"/>
                  </a:lnTo>
                  <a:lnTo>
                    <a:pt x="364" y="1182"/>
                  </a:lnTo>
                  <a:lnTo>
                    <a:pt x="378" y="1165"/>
                  </a:lnTo>
                  <a:lnTo>
                    <a:pt x="393" y="1148"/>
                  </a:lnTo>
                  <a:lnTo>
                    <a:pt x="408" y="1132"/>
                  </a:lnTo>
                  <a:lnTo>
                    <a:pt x="424" y="1117"/>
                  </a:lnTo>
                  <a:lnTo>
                    <a:pt x="441" y="1103"/>
                  </a:lnTo>
                  <a:lnTo>
                    <a:pt x="457" y="1090"/>
                  </a:lnTo>
                  <a:lnTo>
                    <a:pt x="476" y="1077"/>
                  </a:lnTo>
                  <a:lnTo>
                    <a:pt x="494" y="1065"/>
                  </a:lnTo>
                  <a:lnTo>
                    <a:pt x="512" y="1053"/>
                  </a:lnTo>
                  <a:lnTo>
                    <a:pt x="533" y="1043"/>
                  </a:lnTo>
                  <a:lnTo>
                    <a:pt x="552" y="1034"/>
                  </a:lnTo>
                  <a:lnTo>
                    <a:pt x="573" y="1026"/>
                  </a:lnTo>
                  <a:lnTo>
                    <a:pt x="594" y="1020"/>
                  </a:lnTo>
                  <a:lnTo>
                    <a:pt x="616" y="1013"/>
                  </a:lnTo>
                  <a:lnTo>
                    <a:pt x="638" y="1008"/>
                  </a:lnTo>
                  <a:lnTo>
                    <a:pt x="660" y="1004"/>
                  </a:lnTo>
                  <a:lnTo>
                    <a:pt x="683" y="1001"/>
                  </a:lnTo>
                  <a:lnTo>
                    <a:pt x="705" y="999"/>
                  </a:lnTo>
                  <a:lnTo>
                    <a:pt x="728" y="999"/>
                  </a:lnTo>
                  <a:close/>
                  <a:moveTo>
                    <a:pt x="728" y="725"/>
                  </a:moveTo>
                  <a:lnTo>
                    <a:pt x="766" y="725"/>
                  </a:lnTo>
                  <a:lnTo>
                    <a:pt x="804" y="728"/>
                  </a:lnTo>
                  <a:lnTo>
                    <a:pt x="840" y="733"/>
                  </a:lnTo>
                  <a:lnTo>
                    <a:pt x="876" y="740"/>
                  </a:lnTo>
                  <a:lnTo>
                    <a:pt x="911" y="747"/>
                  </a:lnTo>
                  <a:lnTo>
                    <a:pt x="945" y="758"/>
                  </a:lnTo>
                  <a:lnTo>
                    <a:pt x="978" y="770"/>
                  </a:lnTo>
                  <a:lnTo>
                    <a:pt x="1012" y="782"/>
                  </a:lnTo>
                  <a:lnTo>
                    <a:pt x="1045" y="797"/>
                  </a:lnTo>
                  <a:lnTo>
                    <a:pt x="1076" y="814"/>
                  </a:lnTo>
                  <a:lnTo>
                    <a:pt x="1107" y="830"/>
                  </a:lnTo>
                  <a:lnTo>
                    <a:pt x="1135" y="850"/>
                  </a:lnTo>
                  <a:lnTo>
                    <a:pt x="1164" y="869"/>
                  </a:lnTo>
                  <a:lnTo>
                    <a:pt x="1192" y="891"/>
                  </a:lnTo>
                  <a:lnTo>
                    <a:pt x="1218" y="915"/>
                  </a:lnTo>
                  <a:lnTo>
                    <a:pt x="1244" y="938"/>
                  </a:lnTo>
                  <a:lnTo>
                    <a:pt x="1268" y="964"/>
                  </a:lnTo>
                  <a:lnTo>
                    <a:pt x="1291" y="990"/>
                  </a:lnTo>
                  <a:lnTo>
                    <a:pt x="1313" y="1018"/>
                  </a:lnTo>
                  <a:lnTo>
                    <a:pt x="1332" y="1047"/>
                  </a:lnTo>
                  <a:lnTo>
                    <a:pt x="1352" y="1077"/>
                  </a:lnTo>
                  <a:lnTo>
                    <a:pt x="1370" y="1106"/>
                  </a:lnTo>
                  <a:lnTo>
                    <a:pt x="1385" y="1137"/>
                  </a:lnTo>
                  <a:lnTo>
                    <a:pt x="1400" y="1170"/>
                  </a:lnTo>
                  <a:lnTo>
                    <a:pt x="1413" y="1204"/>
                  </a:lnTo>
                  <a:lnTo>
                    <a:pt x="1424" y="1237"/>
                  </a:lnTo>
                  <a:lnTo>
                    <a:pt x="1435" y="1271"/>
                  </a:lnTo>
                  <a:lnTo>
                    <a:pt x="1442" y="1307"/>
                  </a:lnTo>
                  <a:lnTo>
                    <a:pt x="1449" y="1342"/>
                  </a:lnTo>
                  <a:lnTo>
                    <a:pt x="1454" y="1379"/>
                  </a:lnTo>
                  <a:lnTo>
                    <a:pt x="1457" y="1416"/>
                  </a:lnTo>
                  <a:lnTo>
                    <a:pt x="1458" y="1454"/>
                  </a:lnTo>
                  <a:lnTo>
                    <a:pt x="1457" y="1490"/>
                  </a:lnTo>
                  <a:lnTo>
                    <a:pt x="1454" y="1528"/>
                  </a:lnTo>
                  <a:lnTo>
                    <a:pt x="1449" y="1564"/>
                  </a:lnTo>
                  <a:lnTo>
                    <a:pt x="1442" y="1600"/>
                  </a:lnTo>
                  <a:lnTo>
                    <a:pt x="1435" y="1635"/>
                  </a:lnTo>
                  <a:lnTo>
                    <a:pt x="1424" y="1669"/>
                  </a:lnTo>
                  <a:lnTo>
                    <a:pt x="1413" y="1704"/>
                  </a:lnTo>
                  <a:lnTo>
                    <a:pt x="1400" y="1736"/>
                  </a:lnTo>
                  <a:lnTo>
                    <a:pt x="1385" y="1769"/>
                  </a:lnTo>
                  <a:lnTo>
                    <a:pt x="1370" y="1800"/>
                  </a:lnTo>
                  <a:lnTo>
                    <a:pt x="1352" y="1831"/>
                  </a:lnTo>
                  <a:lnTo>
                    <a:pt x="1332" y="1861"/>
                  </a:lnTo>
                  <a:lnTo>
                    <a:pt x="1313" y="1889"/>
                  </a:lnTo>
                  <a:lnTo>
                    <a:pt x="1291" y="1916"/>
                  </a:lnTo>
                  <a:lnTo>
                    <a:pt x="1268" y="1942"/>
                  </a:lnTo>
                  <a:lnTo>
                    <a:pt x="1244" y="1968"/>
                  </a:lnTo>
                  <a:lnTo>
                    <a:pt x="1218" y="1991"/>
                  </a:lnTo>
                  <a:lnTo>
                    <a:pt x="1192" y="2015"/>
                  </a:lnTo>
                  <a:lnTo>
                    <a:pt x="1164" y="2037"/>
                  </a:lnTo>
                  <a:lnTo>
                    <a:pt x="1135" y="2057"/>
                  </a:lnTo>
                  <a:lnTo>
                    <a:pt x="1107" y="2076"/>
                  </a:lnTo>
                  <a:lnTo>
                    <a:pt x="1076" y="2094"/>
                  </a:lnTo>
                  <a:lnTo>
                    <a:pt x="1045" y="2109"/>
                  </a:lnTo>
                  <a:lnTo>
                    <a:pt x="1012" y="2124"/>
                  </a:lnTo>
                  <a:lnTo>
                    <a:pt x="978" y="2138"/>
                  </a:lnTo>
                  <a:lnTo>
                    <a:pt x="945" y="2148"/>
                  </a:lnTo>
                  <a:lnTo>
                    <a:pt x="911" y="2159"/>
                  </a:lnTo>
                  <a:lnTo>
                    <a:pt x="876" y="2166"/>
                  </a:lnTo>
                  <a:lnTo>
                    <a:pt x="840" y="2173"/>
                  </a:lnTo>
                  <a:lnTo>
                    <a:pt x="804" y="2178"/>
                  </a:lnTo>
                  <a:lnTo>
                    <a:pt x="766" y="2181"/>
                  </a:lnTo>
                  <a:lnTo>
                    <a:pt x="728" y="2182"/>
                  </a:lnTo>
                  <a:lnTo>
                    <a:pt x="692" y="2181"/>
                  </a:lnTo>
                  <a:lnTo>
                    <a:pt x="654" y="2178"/>
                  </a:lnTo>
                  <a:lnTo>
                    <a:pt x="618" y="2173"/>
                  </a:lnTo>
                  <a:lnTo>
                    <a:pt x="582" y="2166"/>
                  </a:lnTo>
                  <a:lnTo>
                    <a:pt x="547" y="2159"/>
                  </a:lnTo>
                  <a:lnTo>
                    <a:pt x="513" y="2148"/>
                  </a:lnTo>
                  <a:lnTo>
                    <a:pt x="480" y="2138"/>
                  </a:lnTo>
                  <a:lnTo>
                    <a:pt x="446" y="2124"/>
                  </a:lnTo>
                  <a:lnTo>
                    <a:pt x="413" y="2109"/>
                  </a:lnTo>
                  <a:lnTo>
                    <a:pt x="382" y="2094"/>
                  </a:lnTo>
                  <a:lnTo>
                    <a:pt x="351" y="2076"/>
                  </a:lnTo>
                  <a:lnTo>
                    <a:pt x="323" y="2057"/>
                  </a:lnTo>
                  <a:lnTo>
                    <a:pt x="294" y="2037"/>
                  </a:lnTo>
                  <a:lnTo>
                    <a:pt x="266" y="2015"/>
                  </a:lnTo>
                  <a:lnTo>
                    <a:pt x="240" y="1991"/>
                  </a:lnTo>
                  <a:lnTo>
                    <a:pt x="214" y="1968"/>
                  </a:lnTo>
                  <a:lnTo>
                    <a:pt x="190" y="1942"/>
                  </a:lnTo>
                  <a:lnTo>
                    <a:pt x="167" y="1916"/>
                  </a:lnTo>
                  <a:lnTo>
                    <a:pt x="145" y="1889"/>
                  </a:lnTo>
                  <a:lnTo>
                    <a:pt x="126" y="1861"/>
                  </a:lnTo>
                  <a:lnTo>
                    <a:pt x="106" y="1831"/>
                  </a:lnTo>
                  <a:lnTo>
                    <a:pt x="88" y="1800"/>
                  </a:lnTo>
                  <a:lnTo>
                    <a:pt x="73" y="1769"/>
                  </a:lnTo>
                  <a:lnTo>
                    <a:pt x="58" y="1736"/>
                  </a:lnTo>
                  <a:lnTo>
                    <a:pt x="45" y="1704"/>
                  </a:lnTo>
                  <a:lnTo>
                    <a:pt x="34" y="1669"/>
                  </a:lnTo>
                  <a:lnTo>
                    <a:pt x="23" y="1635"/>
                  </a:lnTo>
                  <a:lnTo>
                    <a:pt x="16" y="1600"/>
                  </a:lnTo>
                  <a:lnTo>
                    <a:pt x="9" y="1564"/>
                  </a:lnTo>
                  <a:lnTo>
                    <a:pt x="4" y="1528"/>
                  </a:lnTo>
                  <a:lnTo>
                    <a:pt x="1" y="1490"/>
                  </a:lnTo>
                  <a:lnTo>
                    <a:pt x="0" y="1454"/>
                  </a:lnTo>
                  <a:lnTo>
                    <a:pt x="1" y="1416"/>
                  </a:lnTo>
                  <a:lnTo>
                    <a:pt x="4" y="1379"/>
                  </a:lnTo>
                  <a:lnTo>
                    <a:pt x="9" y="1342"/>
                  </a:lnTo>
                  <a:lnTo>
                    <a:pt x="16" y="1307"/>
                  </a:lnTo>
                  <a:lnTo>
                    <a:pt x="23" y="1271"/>
                  </a:lnTo>
                  <a:lnTo>
                    <a:pt x="34" y="1237"/>
                  </a:lnTo>
                  <a:lnTo>
                    <a:pt x="45" y="1204"/>
                  </a:lnTo>
                  <a:lnTo>
                    <a:pt x="58" y="1170"/>
                  </a:lnTo>
                  <a:lnTo>
                    <a:pt x="73" y="1137"/>
                  </a:lnTo>
                  <a:lnTo>
                    <a:pt x="88" y="1106"/>
                  </a:lnTo>
                  <a:lnTo>
                    <a:pt x="106" y="1077"/>
                  </a:lnTo>
                  <a:lnTo>
                    <a:pt x="126" y="1047"/>
                  </a:lnTo>
                  <a:lnTo>
                    <a:pt x="145" y="1018"/>
                  </a:lnTo>
                  <a:lnTo>
                    <a:pt x="167" y="990"/>
                  </a:lnTo>
                  <a:lnTo>
                    <a:pt x="190" y="964"/>
                  </a:lnTo>
                  <a:lnTo>
                    <a:pt x="214" y="938"/>
                  </a:lnTo>
                  <a:lnTo>
                    <a:pt x="240" y="915"/>
                  </a:lnTo>
                  <a:lnTo>
                    <a:pt x="266" y="891"/>
                  </a:lnTo>
                  <a:lnTo>
                    <a:pt x="294" y="869"/>
                  </a:lnTo>
                  <a:lnTo>
                    <a:pt x="323" y="850"/>
                  </a:lnTo>
                  <a:lnTo>
                    <a:pt x="351" y="830"/>
                  </a:lnTo>
                  <a:lnTo>
                    <a:pt x="382" y="814"/>
                  </a:lnTo>
                  <a:lnTo>
                    <a:pt x="413" y="797"/>
                  </a:lnTo>
                  <a:lnTo>
                    <a:pt x="446" y="782"/>
                  </a:lnTo>
                  <a:lnTo>
                    <a:pt x="480" y="770"/>
                  </a:lnTo>
                  <a:lnTo>
                    <a:pt x="513" y="758"/>
                  </a:lnTo>
                  <a:lnTo>
                    <a:pt x="547" y="747"/>
                  </a:lnTo>
                  <a:lnTo>
                    <a:pt x="582" y="740"/>
                  </a:lnTo>
                  <a:lnTo>
                    <a:pt x="618" y="733"/>
                  </a:lnTo>
                  <a:lnTo>
                    <a:pt x="654" y="728"/>
                  </a:lnTo>
                  <a:lnTo>
                    <a:pt x="692" y="725"/>
                  </a:lnTo>
                  <a:lnTo>
                    <a:pt x="728" y="725"/>
                  </a:lnTo>
                  <a:close/>
                </a:path>
              </a:pathLst>
            </a:custGeom>
            <a:solidFill>
              <a:srgbClr val="FFFFFF"/>
            </a:solidFill>
            <a:ln w="9525">
              <a:noFill/>
              <a:round/>
              <a:headEnd/>
              <a:tailEnd/>
            </a:ln>
          </p:spPr>
          <p:txBody>
            <a:bodyPr/>
            <a:lstStyle/>
            <a:p>
              <a:endParaRPr lang="en-US"/>
            </a:p>
          </p:txBody>
        </p:sp>
      </p:grpSp>
      <p:grpSp>
        <p:nvGrpSpPr>
          <p:cNvPr id="544817" name="Group 49"/>
          <p:cNvGrpSpPr>
            <a:grpSpLocks noChangeAspect="1"/>
          </p:cNvGrpSpPr>
          <p:nvPr/>
        </p:nvGrpSpPr>
        <p:grpSpPr bwMode="auto">
          <a:xfrm>
            <a:off x="293688" y="2424113"/>
            <a:ext cx="877887" cy="754062"/>
            <a:chOff x="1146" y="1009"/>
            <a:chExt cx="1008" cy="864"/>
          </a:xfrm>
        </p:grpSpPr>
        <p:sp>
          <p:nvSpPr>
            <p:cNvPr id="544818" name="Freeform 50"/>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44819" name="Freeform 51"/>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44820" name="Rectangle 52"/>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44821" name="Freeform 53"/>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44822" name="Freeform 54"/>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44823" name="Freeform 55"/>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44824" name="Freeform 56"/>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44825" name="Freeform 57"/>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
        <p:nvSpPr>
          <p:cNvPr id="544826" name="Rectangle 58"/>
          <p:cNvSpPr>
            <a:spLocks noChangeArrowheads="1"/>
          </p:cNvSpPr>
          <p:nvPr/>
        </p:nvSpPr>
        <p:spPr bwMode="auto">
          <a:xfrm>
            <a:off x="1300163" y="5895975"/>
            <a:ext cx="6557962"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Access control is a key line of defense!</a:t>
            </a:r>
          </a:p>
        </p:txBody>
      </p:sp>
      <p:sp>
        <p:nvSpPr>
          <p:cNvPr id="544827" name="AutoShape 59">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44826"/>
                                        </p:tgtEl>
                                        <p:attrNameLst>
                                          <p:attrName>style.visibility</p:attrName>
                                        </p:attrNameLst>
                                      </p:cBhvr>
                                      <p:to>
                                        <p:strVal val="visible"/>
                                      </p:to>
                                    </p:set>
                                    <p:animEffect transition="in" filter="checkerboard(across)">
                                      <p:cBhvr>
                                        <p:cTn id="7" dur="500"/>
                                        <p:tgtEl>
                                          <p:spTgt spid="544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826" grpId="0"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18" name="AutoShape 2"/>
          <p:cNvSpPr>
            <a:spLocks noChangeArrowheads="1"/>
          </p:cNvSpPr>
          <p:nvPr/>
        </p:nvSpPr>
        <p:spPr bwMode="auto">
          <a:xfrm rot="432112">
            <a:off x="1287463" y="414655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46819" name="Rectangle 3"/>
          <p:cNvSpPr>
            <a:spLocks noGrp="1" noChangeArrowheads="1"/>
          </p:cNvSpPr>
          <p:nvPr>
            <p:ph type="title"/>
          </p:nvPr>
        </p:nvSpPr>
        <p:spPr/>
        <p:txBody>
          <a:bodyPr/>
          <a:lstStyle/>
          <a:p>
            <a:r>
              <a:rPr lang="en-US"/>
              <a:t>GEN Dozier (Hostage)</a:t>
            </a:r>
          </a:p>
        </p:txBody>
      </p:sp>
      <p:sp>
        <p:nvSpPr>
          <p:cNvPr id="546820" name="Rectangle 4"/>
          <p:cNvSpPr>
            <a:spLocks noGrp="1" noChangeArrowheads="1"/>
          </p:cNvSpPr>
          <p:nvPr>
            <p:ph type="body" sz="half" idx="2"/>
          </p:nvPr>
        </p:nvSpPr>
        <p:spPr>
          <a:xfrm>
            <a:off x="4884738" y="1741488"/>
            <a:ext cx="4183062" cy="4411662"/>
          </a:xfrm>
        </p:spPr>
        <p:txBody>
          <a:bodyPr/>
          <a:lstStyle/>
          <a:p>
            <a:pPr marL="342900" indent="-342900">
              <a:buClr>
                <a:schemeClr val="tx1"/>
              </a:buClr>
            </a:pPr>
            <a:r>
              <a:rPr lang="en-US" sz="2000"/>
              <a:t>Dozier was chained to a cot inside a 6-foot tent</a:t>
            </a:r>
          </a:p>
          <a:p>
            <a:pPr marL="342900" indent="-342900">
              <a:buClr>
                <a:schemeClr val="tx1"/>
              </a:buClr>
            </a:pPr>
            <a:r>
              <a:rPr lang="en-US" sz="2000"/>
              <a:t>Captives used loud music and lights to disorient him</a:t>
            </a:r>
          </a:p>
          <a:p>
            <a:pPr marL="342900" indent="-342900">
              <a:buClr>
                <a:schemeClr val="tx1"/>
              </a:buClr>
            </a:pPr>
            <a:r>
              <a:rPr lang="en-US" sz="2000"/>
              <a:t>Terrorists interrogated Dozier repeatedly</a:t>
            </a:r>
          </a:p>
          <a:p>
            <a:pPr marL="342900" indent="-342900">
              <a:buClr>
                <a:schemeClr val="tx1"/>
              </a:buClr>
            </a:pPr>
            <a:r>
              <a:rPr lang="en-US" sz="2000"/>
              <a:t>Dozier maintained discipline and dignity </a:t>
            </a:r>
          </a:p>
        </p:txBody>
      </p:sp>
      <p:pic>
        <p:nvPicPr>
          <p:cNvPr id="546821" name="Picture 5" descr="BG Dozier"/>
          <p:cNvPicPr>
            <a:picLocks noChangeAspect="1" noChangeArrowheads="1"/>
          </p:cNvPicPr>
          <p:nvPr>
            <p:ph type="clipArt" sz="half" idx="1"/>
          </p:nvPr>
        </p:nvPicPr>
        <p:blipFill>
          <a:blip r:embed="rId3"/>
          <a:srcRect/>
          <a:stretch>
            <a:fillRect/>
          </a:stretch>
        </p:blipFill>
        <p:spPr>
          <a:xfrm>
            <a:off x="1252538" y="1741488"/>
            <a:ext cx="3538537" cy="2462212"/>
          </a:xfrm>
          <a:noFill/>
          <a:ln/>
        </p:spPr>
      </p:pic>
      <p:sp>
        <p:nvSpPr>
          <p:cNvPr id="546822" name="Text Box 6"/>
          <p:cNvSpPr txBox="1">
            <a:spLocks noChangeArrowheads="1"/>
          </p:cNvSpPr>
          <p:nvPr/>
        </p:nvSpPr>
        <p:spPr bwMode="auto">
          <a:xfrm>
            <a:off x="1020763" y="4543425"/>
            <a:ext cx="4000500" cy="777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17 December 1981</a:t>
            </a:r>
          </a:p>
          <a:p>
            <a:pPr>
              <a:spcBef>
                <a:spcPct val="25000"/>
              </a:spcBef>
              <a:tabLst>
                <a:tab pos="1485900" algn="r"/>
                <a:tab pos="1600200" algn="l"/>
              </a:tabLst>
            </a:pPr>
            <a:r>
              <a:rPr lang="en-US" sz="2000" b="1">
                <a:latin typeface="Arial" charset="0"/>
              </a:rPr>
              <a:t>	Killed:	None</a:t>
            </a:r>
          </a:p>
        </p:txBody>
      </p:sp>
      <p:sp>
        <p:nvSpPr>
          <p:cNvPr id="546823" name="Text Box 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46824" name="Group 8"/>
          <p:cNvGrpSpPr>
            <a:grpSpLocks noChangeAspect="1"/>
          </p:cNvGrpSpPr>
          <p:nvPr/>
        </p:nvGrpSpPr>
        <p:grpSpPr bwMode="auto">
          <a:xfrm>
            <a:off x="293688" y="2424113"/>
            <a:ext cx="877887" cy="754062"/>
            <a:chOff x="1146" y="1009"/>
            <a:chExt cx="1008" cy="864"/>
          </a:xfrm>
        </p:grpSpPr>
        <p:sp>
          <p:nvSpPr>
            <p:cNvPr id="546825" name="Freeform 9"/>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46826" name="Freeform 10"/>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46827" name="Rectangle 11"/>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46828" name="Freeform 12"/>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46829" name="Freeform 13"/>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46830" name="Freeform 14"/>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46831" name="Freeform 15"/>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46832" name="Freeform 16"/>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
        <p:nvSpPr>
          <p:cNvPr id="546833" name="Rectangle 17"/>
          <p:cNvSpPr>
            <a:spLocks noChangeArrowheads="1"/>
          </p:cNvSpPr>
          <p:nvPr/>
        </p:nvSpPr>
        <p:spPr bwMode="auto">
          <a:xfrm>
            <a:off x="1282700" y="5895975"/>
            <a:ext cx="6580188"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Plan and act to be a survivor!</a:t>
            </a:r>
          </a:p>
        </p:txBody>
      </p:sp>
      <p:sp>
        <p:nvSpPr>
          <p:cNvPr id="546834" name="AutoShape 18">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46833"/>
                                        </p:tgtEl>
                                        <p:attrNameLst>
                                          <p:attrName>style.visibility</p:attrName>
                                        </p:attrNameLst>
                                      </p:cBhvr>
                                      <p:to>
                                        <p:strVal val="visible"/>
                                      </p:to>
                                    </p:set>
                                    <p:animEffect transition="in" filter="checkerboard(across)">
                                      <p:cBhvr>
                                        <p:cTn id="7" dur="500"/>
                                        <p:tgtEl>
                                          <p:spTgt spid="5468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833" grpId="0"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866" name="AutoShape 2"/>
          <p:cNvSpPr>
            <a:spLocks noChangeArrowheads="1"/>
          </p:cNvSpPr>
          <p:nvPr/>
        </p:nvSpPr>
        <p:spPr bwMode="auto">
          <a:xfrm rot="432112">
            <a:off x="1287463" y="414655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48867" name="Rectangle 3"/>
          <p:cNvSpPr>
            <a:spLocks noGrp="1" noChangeArrowheads="1"/>
          </p:cNvSpPr>
          <p:nvPr>
            <p:ph type="title"/>
          </p:nvPr>
        </p:nvSpPr>
        <p:spPr/>
        <p:txBody>
          <a:bodyPr/>
          <a:lstStyle/>
          <a:p>
            <a:r>
              <a:rPr lang="en-US"/>
              <a:t>CAPT Tsantes</a:t>
            </a:r>
          </a:p>
        </p:txBody>
      </p:sp>
      <p:sp>
        <p:nvSpPr>
          <p:cNvPr id="548868" name="Rectangle 4"/>
          <p:cNvSpPr>
            <a:spLocks noGrp="1" noChangeArrowheads="1"/>
          </p:cNvSpPr>
          <p:nvPr>
            <p:ph type="body" sz="half" idx="2"/>
          </p:nvPr>
        </p:nvSpPr>
        <p:spPr>
          <a:xfrm>
            <a:off x="4884738" y="1741488"/>
            <a:ext cx="4259262" cy="4478337"/>
          </a:xfrm>
        </p:spPr>
        <p:txBody>
          <a:bodyPr/>
          <a:lstStyle/>
          <a:p>
            <a:pPr marL="342900" indent="-342900">
              <a:lnSpc>
                <a:spcPct val="85000"/>
              </a:lnSpc>
              <a:buClr>
                <a:schemeClr val="tx1"/>
              </a:buClr>
            </a:pPr>
            <a:r>
              <a:rPr lang="en-US" sz="2000"/>
              <a:t>N-17 terrorists riding a motorcycle shot and killed CAPT Tsantes</a:t>
            </a:r>
          </a:p>
          <a:p>
            <a:pPr marL="342900" indent="-342900">
              <a:lnSpc>
                <a:spcPct val="85000"/>
              </a:lnSpc>
              <a:buClr>
                <a:schemeClr val="tx1"/>
              </a:buClr>
            </a:pPr>
            <a:r>
              <a:rPr lang="en-US" sz="2000"/>
              <a:t>MSG Judd was briefed on N-17 tactics</a:t>
            </a:r>
          </a:p>
          <a:p>
            <a:pPr marL="342900" indent="-342900">
              <a:lnSpc>
                <a:spcPct val="85000"/>
              </a:lnSpc>
              <a:buClr>
                <a:schemeClr val="tx1"/>
              </a:buClr>
            </a:pPr>
            <a:r>
              <a:rPr lang="en-US" sz="2000"/>
              <a:t>MSG Judd survived attack by being alert to motorcyclist approaching in traffic</a:t>
            </a:r>
          </a:p>
        </p:txBody>
      </p:sp>
      <p:sp>
        <p:nvSpPr>
          <p:cNvPr id="548869" name="Text Box 5"/>
          <p:cNvSpPr txBox="1">
            <a:spLocks noChangeArrowheads="1"/>
          </p:cNvSpPr>
          <p:nvPr/>
        </p:nvSpPr>
        <p:spPr bwMode="auto">
          <a:xfrm>
            <a:off x="1038225" y="4584700"/>
            <a:ext cx="4014788" cy="777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15 November 1983</a:t>
            </a:r>
          </a:p>
          <a:p>
            <a:pPr>
              <a:spcBef>
                <a:spcPct val="25000"/>
              </a:spcBef>
              <a:tabLst>
                <a:tab pos="1485900" algn="r"/>
                <a:tab pos="1600200" algn="l"/>
              </a:tabLst>
            </a:pPr>
            <a:r>
              <a:rPr lang="en-US" sz="2000" b="1">
                <a:latin typeface="Arial" charset="0"/>
              </a:rPr>
              <a:t>	Killed:	2</a:t>
            </a:r>
          </a:p>
        </p:txBody>
      </p:sp>
      <p:sp>
        <p:nvSpPr>
          <p:cNvPr id="548870" name="Text Box 6"/>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48871" name="Group 7"/>
          <p:cNvGrpSpPr>
            <a:grpSpLocks noChangeAspect="1"/>
          </p:cNvGrpSpPr>
          <p:nvPr/>
        </p:nvGrpSpPr>
        <p:grpSpPr bwMode="auto">
          <a:xfrm>
            <a:off x="293688" y="3178175"/>
            <a:ext cx="877887" cy="754063"/>
            <a:chOff x="1134" y="1590"/>
            <a:chExt cx="1008" cy="863"/>
          </a:xfrm>
        </p:grpSpPr>
        <p:sp>
          <p:nvSpPr>
            <p:cNvPr id="548872" name="Freeform 8"/>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48873" name="Freeform 9"/>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48874" name="Rectangle 10"/>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48875" name="Freeform 11"/>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48876" name="Freeform 12"/>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48877" name="Freeform 13"/>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48878" name="Freeform 14"/>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48879" name="Freeform 15"/>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48880" name="Freeform 16"/>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48881" name="Group 17"/>
          <p:cNvGrpSpPr>
            <a:grpSpLocks noChangeAspect="1"/>
          </p:cNvGrpSpPr>
          <p:nvPr/>
        </p:nvGrpSpPr>
        <p:grpSpPr bwMode="auto">
          <a:xfrm>
            <a:off x="293688" y="4686300"/>
            <a:ext cx="877887" cy="754063"/>
            <a:chOff x="2376" y="3024"/>
            <a:chExt cx="1008" cy="864"/>
          </a:xfrm>
        </p:grpSpPr>
        <p:sp>
          <p:nvSpPr>
            <p:cNvPr id="548882" name="Freeform 18"/>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48883" name="Freeform 19"/>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48884" name="Rectangle 20"/>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548885" name="Freeform 21"/>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548886" name="Freeform 22"/>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548887" name="Freeform 23"/>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48888" name="Freeform 24"/>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548889" name="Freeform 25"/>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48890" name="Freeform 26"/>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548891" name="Freeform 27"/>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sp>
        <p:nvSpPr>
          <p:cNvPr id="548892" name="Rectangle 28"/>
          <p:cNvSpPr>
            <a:spLocks noChangeArrowheads="1"/>
          </p:cNvSpPr>
          <p:nvPr/>
        </p:nvSpPr>
        <p:spPr bwMode="auto">
          <a:xfrm>
            <a:off x="1265238" y="5895975"/>
            <a:ext cx="6615112"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Know the local threat and be alert!</a:t>
            </a:r>
          </a:p>
        </p:txBody>
      </p:sp>
      <p:sp>
        <p:nvSpPr>
          <p:cNvPr id="548893" name="AutoShape 29">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pic>
        <p:nvPicPr>
          <p:cNvPr id="548894" name="Picture 30" descr="Tsantes aftermath"/>
          <p:cNvPicPr>
            <a:picLocks noChangeAspect="1" noChangeArrowheads="1"/>
          </p:cNvPicPr>
          <p:nvPr/>
        </p:nvPicPr>
        <p:blipFill>
          <a:blip r:embed="rId3"/>
          <a:srcRect/>
          <a:stretch>
            <a:fillRect/>
          </a:stretch>
        </p:blipFill>
        <p:spPr bwMode="auto">
          <a:xfrm>
            <a:off x="1385888" y="1741488"/>
            <a:ext cx="3319462" cy="2636837"/>
          </a:xfrm>
          <a:prstGeom prst="rect">
            <a:avLst/>
          </a:prstGeom>
          <a:noFill/>
          <a:ln w="2540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48892"/>
                                        </p:tgtEl>
                                        <p:attrNameLst>
                                          <p:attrName>style.visibility</p:attrName>
                                        </p:attrNameLst>
                                      </p:cBhvr>
                                      <p:to>
                                        <p:strVal val="visible"/>
                                      </p:to>
                                    </p:set>
                                    <p:animEffect transition="in" filter="checkerboard(across)">
                                      <p:cBhvr>
                                        <p:cTn id="7" dur="500"/>
                                        <p:tgtEl>
                                          <p:spTgt spid="548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8892" grpId="0"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AutoShape 2"/>
          <p:cNvSpPr>
            <a:spLocks noChangeArrowheads="1"/>
          </p:cNvSpPr>
          <p:nvPr/>
        </p:nvSpPr>
        <p:spPr bwMode="auto">
          <a:xfrm rot="432112">
            <a:off x="1287463" y="414655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50915" name="Rectangle 3"/>
          <p:cNvSpPr>
            <a:spLocks noGrp="1" noChangeArrowheads="1"/>
          </p:cNvSpPr>
          <p:nvPr>
            <p:ph type="title"/>
          </p:nvPr>
        </p:nvSpPr>
        <p:spPr/>
        <p:txBody>
          <a:bodyPr/>
          <a:lstStyle/>
          <a:p>
            <a:r>
              <a:rPr lang="en-US"/>
              <a:t>USS </a:t>
            </a:r>
            <a:r>
              <a:rPr lang="en-US" i="1"/>
              <a:t>Cole</a:t>
            </a:r>
          </a:p>
        </p:txBody>
      </p:sp>
      <p:sp>
        <p:nvSpPr>
          <p:cNvPr id="550916" name="Rectangle 4"/>
          <p:cNvSpPr>
            <a:spLocks noGrp="1" noChangeArrowheads="1"/>
          </p:cNvSpPr>
          <p:nvPr>
            <p:ph type="body" sz="half" idx="2"/>
          </p:nvPr>
        </p:nvSpPr>
        <p:spPr>
          <a:xfrm>
            <a:off x="4879975" y="1741488"/>
            <a:ext cx="4264025" cy="3944937"/>
          </a:xfrm>
        </p:spPr>
        <p:txBody>
          <a:bodyPr/>
          <a:lstStyle/>
          <a:p>
            <a:pPr marL="342900" indent="-342900">
              <a:buClr>
                <a:schemeClr val="tx1"/>
              </a:buClr>
            </a:pPr>
            <a:r>
              <a:rPr lang="en-US" sz="2000"/>
              <a:t>Two men maneuvered a 35-foot craft alongside the USS </a:t>
            </a:r>
            <a:r>
              <a:rPr lang="en-US" sz="2000" i="1"/>
              <a:t>Cole</a:t>
            </a:r>
            <a:r>
              <a:rPr lang="en-US" sz="2000"/>
              <a:t> in Yemen</a:t>
            </a:r>
          </a:p>
          <a:p>
            <a:pPr marL="342900" indent="-342900">
              <a:buClr>
                <a:schemeClr val="tx1"/>
              </a:buClr>
            </a:pPr>
            <a:r>
              <a:rPr lang="en-US" sz="2000"/>
              <a:t>The explosive-laden craft ripped a 36-ft. hole</a:t>
            </a:r>
          </a:p>
          <a:p>
            <a:pPr marL="342900" indent="-342900">
              <a:buClr>
                <a:schemeClr val="tx1"/>
              </a:buClr>
            </a:pPr>
            <a:r>
              <a:rPr lang="en-US" sz="2000"/>
              <a:t>Crew members had no indication the craft was hostile</a:t>
            </a:r>
          </a:p>
        </p:txBody>
      </p:sp>
      <p:sp>
        <p:nvSpPr>
          <p:cNvPr id="550917" name="Text Box 5"/>
          <p:cNvSpPr txBox="1">
            <a:spLocks noChangeArrowheads="1"/>
          </p:cNvSpPr>
          <p:nvPr/>
        </p:nvSpPr>
        <p:spPr bwMode="auto">
          <a:xfrm>
            <a:off x="1179513" y="4389438"/>
            <a:ext cx="3744912" cy="1158875"/>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2000" b="1">
                <a:latin typeface="Arial" charset="0"/>
              </a:rPr>
              <a:t>	Date:	12 October 2000</a:t>
            </a:r>
          </a:p>
          <a:p>
            <a:pPr>
              <a:spcBef>
                <a:spcPct val="25000"/>
              </a:spcBef>
              <a:tabLst>
                <a:tab pos="1485900" algn="r"/>
                <a:tab pos="1600200" algn="l"/>
              </a:tabLst>
            </a:pPr>
            <a:r>
              <a:rPr lang="en-US" sz="2000" b="1">
                <a:latin typeface="Arial" charset="0"/>
              </a:rPr>
              <a:t>	Killed:	17</a:t>
            </a:r>
          </a:p>
          <a:p>
            <a:pPr>
              <a:spcBef>
                <a:spcPct val="25000"/>
              </a:spcBef>
              <a:tabLst>
                <a:tab pos="1485900" algn="r"/>
                <a:tab pos="1600200" algn="l"/>
              </a:tabLst>
            </a:pPr>
            <a:r>
              <a:rPr lang="en-US" sz="2000" b="1">
                <a:latin typeface="Arial" charset="0"/>
              </a:rPr>
              <a:t>	Wounded:	42</a:t>
            </a:r>
          </a:p>
        </p:txBody>
      </p:sp>
      <p:pic>
        <p:nvPicPr>
          <p:cNvPr id="550918" name="Picture 6" descr="cole-3"/>
          <p:cNvPicPr>
            <a:picLocks noChangeAspect="1" noChangeArrowheads="1"/>
          </p:cNvPicPr>
          <p:nvPr>
            <p:ph type="clipArt" sz="half" idx="1"/>
          </p:nvPr>
        </p:nvPicPr>
        <p:blipFill>
          <a:blip r:embed="rId3"/>
          <a:srcRect/>
          <a:stretch>
            <a:fillRect/>
          </a:stretch>
        </p:blipFill>
        <p:spPr>
          <a:xfrm>
            <a:off x="1373188" y="1741488"/>
            <a:ext cx="3360737" cy="2525712"/>
          </a:xfrm>
          <a:noFill/>
          <a:ln w="38100">
            <a:solidFill>
              <a:schemeClr val="tx1"/>
            </a:solidFill>
          </a:ln>
        </p:spPr>
      </p:pic>
      <p:sp>
        <p:nvSpPr>
          <p:cNvPr id="550919" name="Text Box 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50920" name="Group 8"/>
          <p:cNvGrpSpPr>
            <a:grpSpLocks noChangeAspect="1"/>
          </p:cNvGrpSpPr>
          <p:nvPr/>
        </p:nvGrpSpPr>
        <p:grpSpPr bwMode="auto">
          <a:xfrm>
            <a:off x="293688" y="3178175"/>
            <a:ext cx="877887" cy="754063"/>
            <a:chOff x="1134" y="1590"/>
            <a:chExt cx="1008" cy="863"/>
          </a:xfrm>
        </p:grpSpPr>
        <p:sp>
          <p:nvSpPr>
            <p:cNvPr id="550921" name="Freeform 9"/>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50922" name="Freeform 10"/>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50923" name="Rectangle 11"/>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50924" name="Freeform 12"/>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50925" name="Freeform 13"/>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50926" name="Freeform 14"/>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50927" name="Freeform 15"/>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50928" name="Freeform 16"/>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50929" name="Freeform 17"/>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50930" name="Group 18"/>
          <p:cNvGrpSpPr>
            <a:grpSpLocks noChangeAspect="1"/>
          </p:cNvGrpSpPr>
          <p:nvPr/>
        </p:nvGrpSpPr>
        <p:grpSpPr bwMode="auto">
          <a:xfrm>
            <a:off x="293688" y="2424113"/>
            <a:ext cx="877887" cy="754062"/>
            <a:chOff x="1146" y="1009"/>
            <a:chExt cx="1008" cy="864"/>
          </a:xfrm>
        </p:grpSpPr>
        <p:sp>
          <p:nvSpPr>
            <p:cNvPr id="550931" name="Freeform 19"/>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50932" name="Freeform 20"/>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50933" name="Rectangle 21"/>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50934" name="Freeform 22"/>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50935" name="Freeform 23"/>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50936" name="Freeform 24"/>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50937" name="Freeform 25"/>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50938" name="Freeform 26"/>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grpSp>
        <p:nvGrpSpPr>
          <p:cNvPr id="550939" name="Group 27"/>
          <p:cNvGrpSpPr>
            <a:grpSpLocks noChangeAspect="1"/>
          </p:cNvGrpSpPr>
          <p:nvPr/>
        </p:nvGrpSpPr>
        <p:grpSpPr bwMode="auto">
          <a:xfrm>
            <a:off x="293688" y="5441950"/>
            <a:ext cx="877887" cy="754063"/>
            <a:chOff x="2040" y="2676"/>
            <a:chExt cx="1008" cy="864"/>
          </a:xfrm>
        </p:grpSpPr>
        <p:sp>
          <p:nvSpPr>
            <p:cNvPr id="550940" name="Freeform 28"/>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550941" name="Freeform 29"/>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550942" name="Rectangle 30"/>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550943" name="Freeform 31"/>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550944" name="Freeform 32"/>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50945" name="Freeform 33"/>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550946" name="Freeform 34"/>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550947" name="Freeform 35"/>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sp>
        <p:nvSpPr>
          <p:cNvPr id="550948" name="Rectangle 36"/>
          <p:cNvSpPr>
            <a:spLocks noChangeArrowheads="1"/>
          </p:cNvSpPr>
          <p:nvPr/>
        </p:nvSpPr>
        <p:spPr bwMode="auto">
          <a:xfrm>
            <a:off x="1300163" y="5895975"/>
            <a:ext cx="6532562"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Anticipate the unexpected attack!</a:t>
            </a:r>
          </a:p>
        </p:txBody>
      </p:sp>
      <p:sp>
        <p:nvSpPr>
          <p:cNvPr id="550949" name="AutoShape 37">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50948"/>
                                        </p:tgtEl>
                                        <p:attrNameLst>
                                          <p:attrName>style.visibility</p:attrName>
                                        </p:attrNameLst>
                                      </p:cBhvr>
                                      <p:to>
                                        <p:strVal val="visible"/>
                                      </p:to>
                                    </p:set>
                                    <p:animEffect transition="in" filter="checkerboard(across)">
                                      <p:cBhvr>
                                        <p:cTn id="7" dur="500"/>
                                        <p:tgtEl>
                                          <p:spTgt spid="550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948"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2"/>
          <p:cNvSpPr>
            <a:spLocks noGrp="1" noChangeArrowheads="1"/>
          </p:cNvSpPr>
          <p:nvPr>
            <p:ph type="title"/>
          </p:nvPr>
        </p:nvSpPr>
        <p:spPr/>
        <p:txBody>
          <a:bodyPr/>
          <a:lstStyle/>
          <a:p>
            <a:r>
              <a:rPr lang="en-US"/>
              <a:t>GEN Haig/GEN Kroesen</a:t>
            </a:r>
          </a:p>
        </p:txBody>
      </p:sp>
      <p:sp>
        <p:nvSpPr>
          <p:cNvPr id="552963" name="Rectangle 3"/>
          <p:cNvSpPr>
            <a:spLocks noGrp="1" noChangeArrowheads="1"/>
          </p:cNvSpPr>
          <p:nvPr>
            <p:ph type="body" sz="half" idx="2"/>
          </p:nvPr>
        </p:nvSpPr>
        <p:spPr>
          <a:xfrm>
            <a:off x="4879975" y="1741488"/>
            <a:ext cx="4264025" cy="3911600"/>
          </a:xfrm>
        </p:spPr>
        <p:txBody>
          <a:bodyPr/>
          <a:lstStyle/>
          <a:p>
            <a:pPr>
              <a:buClr>
                <a:schemeClr val="tx1"/>
              </a:buClr>
            </a:pPr>
            <a:r>
              <a:rPr lang="en-US" sz="2000"/>
              <a:t>Red Army Faction launched attacks on two senior military commanders in 1979 and 1981</a:t>
            </a:r>
          </a:p>
          <a:p>
            <a:pPr>
              <a:buClr>
                <a:schemeClr val="tx1"/>
              </a:buClr>
            </a:pPr>
            <a:r>
              <a:rPr lang="en-US" sz="2000"/>
              <a:t>Red Army Faction bombed the motorcade of Haig and used a rocket-propelled grenade against Kroesen</a:t>
            </a:r>
          </a:p>
          <a:p>
            <a:pPr>
              <a:buClr>
                <a:schemeClr val="tx1"/>
              </a:buClr>
            </a:pPr>
            <a:r>
              <a:rPr lang="en-US" sz="2000"/>
              <a:t>Attacks were preceded by extensive surveillance and planning</a:t>
            </a:r>
          </a:p>
          <a:p>
            <a:pPr>
              <a:buClr>
                <a:schemeClr val="tx1"/>
              </a:buClr>
            </a:pPr>
            <a:r>
              <a:rPr lang="en-US" sz="2000"/>
              <a:t>Alert response and vehicle armor prevented casualties</a:t>
            </a:r>
          </a:p>
        </p:txBody>
      </p:sp>
      <p:pic>
        <p:nvPicPr>
          <p:cNvPr id="552964" name="Picture 4" descr="Haig"/>
          <p:cNvPicPr>
            <a:picLocks noChangeArrowheads="1"/>
          </p:cNvPicPr>
          <p:nvPr>
            <p:ph type="clipArt" sz="half" idx="1"/>
          </p:nvPr>
        </p:nvPicPr>
        <p:blipFill>
          <a:blip r:embed="rId3"/>
          <a:srcRect/>
          <a:stretch>
            <a:fillRect/>
          </a:stretch>
        </p:blipFill>
        <p:spPr>
          <a:xfrm>
            <a:off x="1685925" y="1741488"/>
            <a:ext cx="2551113" cy="3463925"/>
          </a:xfrm>
          <a:noFill/>
          <a:ln w="25400">
            <a:solidFill>
              <a:schemeClr val="tx1"/>
            </a:solidFill>
          </a:ln>
        </p:spPr>
      </p:pic>
      <p:sp>
        <p:nvSpPr>
          <p:cNvPr id="552965" name="Text Box 5"/>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grpSp>
        <p:nvGrpSpPr>
          <p:cNvPr id="552966" name="Group 6"/>
          <p:cNvGrpSpPr>
            <a:grpSpLocks noChangeAspect="1"/>
          </p:cNvGrpSpPr>
          <p:nvPr/>
        </p:nvGrpSpPr>
        <p:grpSpPr bwMode="auto">
          <a:xfrm>
            <a:off x="293688" y="3178175"/>
            <a:ext cx="877887" cy="754063"/>
            <a:chOff x="1134" y="1590"/>
            <a:chExt cx="1008" cy="863"/>
          </a:xfrm>
        </p:grpSpPr>
        <p:sp>
          <p:nvSpPr>
            <p:cNvPr id="552967" name="Freeform 7"/>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52968" name="Freeform 8"/>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52969" name="Rectangle 9"/>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52970" name="Freeform 10"/>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52971" name="Freeform 11"/>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52972" name="Freeform 12"/>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52973" name="Freeform 13"/>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52974" name="Freeform 14"/>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52975" name="Freeform 15"/>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52976" name="Group 16"/>
          <p:cNvGrpSpPr>
            <a:grpSpLocks noChangeAspect="1"/>
          </p:cNvGrpSpPr>
          <p:nvPr/>
        </p:nvGrpSpPr>
        <p:grpSpPr bwMode="auto">
          <a:xfrm>
            <a:off x="293688" y="4686300"/>
            <a:ext cx="877887" cy="754063"/>
            <a:chOff x="2376" y="3024"/>
            <a:chExt cx="1008" cy="864"/>
          </a:xfrm>
        </p:grpSpPr>
        <p:sp>
          <p:nvSpPr>
            <p:cNvPr id="552977" name="Freeform 17"/>
            <p:cNvSpPr>
              <a:spLocks noChangeAspect="1"/>
            </p:cNvSpPr>
            <p:nvPr/>
          </p:nvSpPr>
          <p:spPr bwMode="auto">
            <a:xfrm>
              <a:off x="2376" y="3024"/>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52978" name="Freeform 18"/>
            <p:cNvSpPr>
              <a:spLocks noChangeAspect="1"/>
            </p:cNvSpPr>
            <p:nvPr/>
          </p:nvSpPr>
          <p:spPr bwMode="auto">
            <a:xfrm>
              <a:off x="2376" y="3024"/>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52979" name="Rectangle 19"/>
            <p:cNvSpPr>
              <a:spLocks noChangeAspect="1" noChangeArrowheads="1"/>
            </p:cNvSpPr>
            <p:nvPr/>
          </p:nvSpPr>
          <p:spPr bwMode="auto">
            <a:xfrm>
              <a:off x="2412" y="3060"/>
              <a:ext cx="936" cy="792"/>
            </a:xfrm>
            <a:prstGeom prst="rect">
              <a:avLst/>
            </a:prstGeom>
            <a:solidFill>
              <a:srgbClr val="275A53"/>
            </a:solidFill>
            <a:ln w="9525">
              <a:noFill/>
              <a:miter lim="800000"/>
              <a:headEnd/>
              <a:tailEnd/>
            </a:ln>
          </p:spPr>
          <p:txBody>
            <a:bodyPr/>
            <a:lstStyle/>
            <a:p>
              <a:endParaRPr lang="en-US"/>
            </a:p>
          </p:txBody>
        </p:sp>
        <p:sp>
          <p:nvSpPr>
            <p:cNvPr id="552980" name="Freeform 20"/>
            <p:cNvSpPr>
              <a:spLocks noChangeAspect="1"/>
            </p:cNvSpPr>
            <p:nvPr/>
          </p:nvSpPr>
          <p:spPr bwMode="auto">
            <a:xfrm>
              <a:off x="2453" y="3684"/>
              <a:ext cx="132" cy="140"/>
            </a:xfrm>
            <a:custGeom>
              <a:avLst/>
              <a:gdLst/>
              <a:ahLst/>
              <a:cxnLst>
                <a:cxn ang="0">
                  <a:pos x="526" y="0"/>
                </a:cxn>
                <a:cxn ang="0">
                  <a:pos x="525" y="352"/>
                </a:cxn>
                <a:cxn ang="0">
                  <a:pos x="517" y="397"/>
                </a:cxn>
                <a:cxn ang="0">
                  <a:pos x="503" y="441"/>
                </a:cxn>
                <a:cxn ang="0">
                  <a:pos x="478" y="479"/>
                </a:cxn>
                <a:cxn ang="0">
                  <a:pos x="447" y="510"/>
                </a:cxn>
                <a:cxn ang="0">
                  <a:pos x="413" y="533"/>
                </a:cxn>
                <a:cxn ang="0">
                  <a:pos x="382" y="545"/>
                </a:cxn>
                <a:cxn ang="0">
                  <a:pos x="355" y="553"/>
                </a:cxn>
                <a:cxn ang="0">
                  <a:pos x="310" y="558"/>
                </a:cxn>
                <a:cxn ang="0">
                  <a:pos x="255" y="559"/>
                </a:cxn>
                <a:cxn ang="0">
                  <a:pos x="212" y="557"/>
                </a:cxn>
                <a:cxn ang="0">
                  <a:pos x="166" y="550"/>
                </a:cxn>
                <a:cxn ang="0">
                  <a:pos x="127" y="540"/>
                </a:cxn>
                <a:cxn ang="0">
                  <a:pos x="94" y="523"/>
                </a:cxn>
                <a:cxn ang="0">
                  <a:pos x="65" y="498"/>
                </a:cxn>
                <a:cxn ang="0">
                  <a:pos x="39" y="469"/>
                </a:cxn>
                <a:cxn ang="0">
                  <a:pos x="20" y="438"/>
                </a:cxn>
                <a:cxn ang="0">
                  <a:pos x="8" y="395"/>
                </a:cxn>
                <a:cxn ang="0">
                  <a:pos x="0" y="349"/>
                </a:cxn>
                <a:cxn ang="0">
                  <a:pos x="0" y="0"/>
                </a:cxn>
                <a:cxn ang="0">
                  <a:pos x="168" y="335"/>
                </a:cxn>
                <a:cxn ang="0">
                  <a:pos x="171" y="357"/>
                </a:cxn>
                <a:cxn ang="0">
                  <a:pos x="175" y="375"/>
                </a:cxn>
                <a:cxn ang="0">
                  <a:pos x="182" y="392"/>
                </a:cxn>
                <a:cxn ang="0">
                  <a:pos x="194" y="406"/>
                </a:cxn>
                <a:cxn ang="0">
                  <a:pos x="207" y="417"/>
                </a:cxn>
                <a:cxn ang="0">
                  <a:pos x="223" y="425"/>
                </a:cxn>
                <a:cxn ang="0">
                  <a:pos x="242" y="430"/>
                </a:cxn>
                <a:cxn ang="0">
                  <a:pos x="263" y="431"/>
                </a:cxn>
                <a:cxn ang="0">
                  <a:pos x="284" y="430"/>
                </a:cxn>
                <a:cxn ang="0">
                  <a:pos x="302" y="425"/>
                </a:cxn>
                <a:cxn ang="0">
                  <a:pos x="319" y="417"/>
                </a:cxn>
                <a:cxn ang="0">
                  <a:pos x="332" y="406"/>
                </a:cxn>
                <a:cxn ang="0">
                  <a:pos x="342" y="392"/>
                </a:cxn>
                <a:cxn ang="0">
                  <a:pos x="350" y="377"/>
                </a:cxn>
                <a:cxn ang="0">
                  <a:pos x="355" y="357"/>
                </a:cxn>
                <a:cxn ang="0">
                  <a:pos x="356" y="335"/>
                </a:cxn>
              </a:cxnLst>
              <a:rect l="0" t="0" r="r" b="b"/>
              <a:pathLst>
                <a:path w="526" h="559">
                  <a:moveTo>
                    <a:pt x="356" y="0"/>
                  </a:moveTo>
                  <a:lnTo>
                    <a:pt x="526" y="0"/>
                  </a:lnTo>
                  <a:lnTo>
                    <a:pt x="526" y="327"/>
                  </a:lnTo>
                  <a:lnTo>
                    <a:pt x="525" y="352"/>
                  </a:lnTo>
                  <a:lnTo>
                    <a:pt x="522" y="375"/>
                  </a:lnTo>
                  <a:lnTo>
                    <a:pt x="517" y="397"/>
                  </a:lnTo>
                  <a:lnTo>
                    <a:pt x="510" y="419"/>
                  </a:lnTo>
                  <a:lnTo>
                    <a:pt x="503" y="441"/>
                  </a:lnTo>
                  <a:lnTo>
                    <a:pt x="491" y="461"/>
                  </a:lnTo>
                  <a:lnTo>
                    <a:pt x="478" y="479"/>
                  </a:lnTo>
                  <a:lnTo>
                    <a:pt x="464" y="496"/>
                  </a:lnTo>
                  <a:lnTo>
                    <a:pt x="447" y="510"/>
                  </a:lnTo>
                  <a:lnTo>
                    <a:pt x="430" y="523"/>
                  </a:lnTo>
                  <a:lnTo>
                    <a:pt x="413" y="533"/>
                  </a:lnTo>
                  <a:lnTo>
                    <a:pt x="395" y="541"/>
                  </a:lnTo>
                  <a:lnTo>
                    <a:pt x="382" y="545"/>
                  </a:lnTo>
                  <a:lnTo>
                    <a:pt x="369" y="549"/>
                  </a:lnTo>
                  <a:lnTo>
                    <a:pt x="355" y="553"/>
                  </a:lnTo>
                  <a:lnTo>
                    <a:pt x="341" y="555"/>
                  </a:lnTo>
                  <a:lnTo>
                    <a:pt x="310" y="558"/>
                  </a:lnTo>
                  <a:lnTo>
                    <a:pt x="276" y="559"/>
                  </a:lnTo>
                  <a:lnTo>
                    <a:pt x="255" y="559"/>
                  </a:lnTo>
                  <a:lnTo>
                    <a:pt x="234" y="558"/>
                  </a:lnTo>
                  <a:lnTo>
                    <a:pt x="212" y="557"/>
                  </a:lnTo>
                  <a:lnTo>
                    <a:pt x="189" y="554"/>
                  </a:lnTo>
                  <a:lnTo>
                    <a:pt x="166" y="550"/>
                  </a:lnTo>
                  <a:lnTo>
                    <a:pt x="145" y="545"/>
                  </a:lnTo>
                  <a:lnTo>
                    <a:pt x="127" y="540"/>
                  </a:lnTo>
                  <a:lnTo>
                    <a:pt x="110" y="532"/>
                  </a:lnTo>
                  <a:lnTo>
                    <a:pt x="94" y="523"/>
                  </a:lnTo>
                  <a:lnTo>
                    <a:pt x="79" y="511"/>
                  </a:lnTo>
                  <a:lnTo>
                    <a:pt x="65" y="498"/>
                  </a:lnTo>
                  <a:lnTo>
                    <a:pt x="52" y="484"/>
                  </a:lnTo>
                  <a:lnTo>
                    <a:pt x="39" y="469"/>
                  </a:lnTo>
                  <a:lnTo>
                    <a:pt x="28" y="453"/>
                  </a:lnTo>
                  <a:lnTo>
                    <a:pt x="20" y="438"/>
                  </a:lnTo>
                  <a:lnTo>
                    <a:pt x="15" y="421"/>
                  </a:lnTo>
                  <a:lnTo>
                    <a:pt x="8" y="395"/>
                  </a:lnTo>
                  <a:lnTo>
                    <a:pt x="4" y="371"/>
                  </a:lnTo>
                  <a:lnTo>
                    <a:pt x="0" y="349"/>
                  </a:lnTo>
                  <a:lnTo>
                    <a:pt x="0" y="327"/>
                  </a:lnTo>
                  <a:lnTo>
                    <a:pt x="0" y="0"/>
                  </a:lnTo>
                  <a:lnTo>
                    <a:pt x="168" y="0"/>
                  </a:lnTo>
                  <a:lnTo>
                    <a:pt x="168" y="335"/>
                  </a:lnTo>
                  <a:lnTo>
                    <a:pt x="170" y="347"/>
                  </a:lnTo>
                  <a:lnTo>
                    <a:pt x="171" y="357"/>
                  </a:lnTo>
                  <a:lnTo>
                    <a:pt x="172" y="366"/>
                  </a:lnTo>
                  <a:lnTo>
                    <a:pt x="175" y="375"/>
                  </a:lnTo>
                  <a:lnTo>
                    <a:pt x="179" y="384"/>
                  </a:lnTo>
                  <a:lnTo>
                    <a:pt x="182" y="392"/>
                  </a:lnTo>
                  <a:lnTo>
                    <a:pt x="188" y="400"/>
                  </a:lnTo>
                  <a:lnTo>
                    <a:pt x="194" y="406"/>
                  </a:lnTo>
                  <a:lnTo>
                    <a:pt x="201" y="412"/>
                  </a:lnTo>
                  <a:lnTo>
                    <a:pt x="207" y="417"/>
                  </a:lnTo>
                  <a:lnTo>
                    <a:pt x="215" y="422"/>
                  </a:lnTo>
                  <a:lnTo>
                    <a:pt x="223" y="425"/>
                  </a:lnTo>
                  <a:lnTo>
                    <a:pt x="232" y="427"/>
                  </a:lnTo>
                  <a:lnTo>
                    <a:pt x="242" y="430"/>
                  </a:lnTo>
                  <a:lnTo>
                    <a:pt x="252" y="431"/>
                  </a:lnTo>
                  <a:lnTo>
                    <a:pt x="263" y="431"/>
                  </a:lnTo>
                  <a:lnTo>
                    <a:pt x="273" y="431"/>
                  </a:lnTo>
                  <a:lnTo>
                    <a:pt x="284" y="430"/>
                  </a:lnTo>
                  <a:lnTo>
                    <a:pt x="293" y="429"/>
                  </a:lnTo>
                  <a:lnTo>
                    <a:pt x="302" y="425"/>
                  </a:lnTo>
                  <a:lnTo>
                    <a:pt x="311" y="422"/>
                  </a:lnTo>
                  <a:lnTo>
                    <a:pt x="319" y="417"/>
                  </a:lnTo>
                  <a:lnTo>
                    <a:pt x="325" y="412"/>
                  </a:lnTo>
                  <a:lnTo>
                    <a:pt x="332" y="406"/>
                  </a:lnTo>
                  <a:lnTo>
                    <a:pt x="338" y="400"/>
                  </a:lnTo>
                  <a:lnTo>
                    <a:pt x="342" y="392"/>
                  </a:lnTo>
                  <a:lnTo>
                    <a:pt x="347" y="384"/>
                  </a:lnTo>
                  <a:lnTo>
                    <a:pt x="350" y="377"/>
                  </a:lnTo>
                  <a:lnTo>
                    <a:pt x="354" y="368"/>
                  </a:lnTo>
                  <a:lnTo>
                    <a:pt x="355" y="357"/>
                  </a:lnTo>
                  <a:lnTo>
                    <a:pt x="356" y="347"/>
                  </a:lnTo>
                  <a:lnTo>
                    <a:pt x="356" y="335"/>
                  </a:lnTo>
                  <a:lnTo>
                    <a:pt x="356" y="0"/>
                  </a:lnTo>
                  <a:close/>
                </a:path>
              </a:pathLst>
            </a:custGeom>
            <a:solidFill>
              <a:srgbClr val="FFFFFF"/>
            </a:solidFill>
            <a:ln w="9525">
              <a:noFill/>
              <a:round/>
              <a:headEnd/>
              <a:tailEnd/>
            </a:ln>
          </p:spPr>
          <p:txBody>
            <a:bodyPr/>
            <a:lstStyle/>
            <a:p>
              <a:endParaRPr lang="en-US"/>
            </a:p>
          </p:txBody>
        </p:sp>
        <p:sp>
          <p:nvSpPr>
            <p:cNvPr id="552981" name="Freeform 21"/>
            <p:cNvSpPr>
              <a:spLocks noChangeAspect="1"/>
            </p:cNvSpPr>
            <p:nvPr/>
          </p:nvSpPr>
          <p:spPr bwMode="auto">
            <a:xfrm>
              <a:off x="2614" y="3684"/>
              <a:ext cx="131" cy="137"/>
            </a:xfrm>
            <a:custGeom>
              <a:avLst/>
              <a:gdLst/>
              <a:ahLst/>
              <a:cxnLst>
                <a:cxn ang="0">
                  <a:pos x="0" y="0"/>
                </a:cxn>
                <a:cxn ang="0">
                  <a:pos x="158" y="0"/>
                </a:cxn>
                <a:cxn ang="0">
                  <a:pos x="365" y="304"/>
                </a:cxn>
                <a:cxn ang="0">
                  <a:pos x="365" y="0"/>
                </a:cxn>
                <a:cxn ang="0">
                  <a:pos x="525" y="0"/>
                </a:cxn>
                <a:cxn ang="0">
                  <a:pos x="525" y="550"/>
                </a:cxn>
                <a:cxn ang="0">
                  <a:pos x="365" y="550"/>
                </a:cxn>
                <a:cxn ang="0">
                  <a:pos x="159" y="248"/>
                </a:cxn>
                <a:cxn ang="0">
                  <a:pos x="159" y="550"/>
                </a:cxn>
                <a:cxn ang="0">
                  <a:pos x="0" y="550"/>
                </a:cxn>
                <a:cxn ang="0">
                  <a:pos x="0" y="0"/>
                </a:cxn>
              </a:cxnLst>
              <a:rect l="0" t="0" r="r" b="b"/>
              <a:pathLst>
                <a:path w="525" h="550">
                  <a:moveTo>
                    <a:pt x="0" y="0"/>
                  </a:moveTo>
                  <a:lnTo>
                    <a:pt x="158" y="0"/>
                  </a:lnTo>
                  <a:lnTo>
                    <a:pt x="365" y="304"/>
                  </a:lnTo>
                  <a:lnTo>
                    <a:pt x="365" y="0"/>
                  </a:lnTo>
                  <a:lnTo>
                    <a:pt x="525" y="0"/>
                  </a:lnTo>
                  <a:lnTo>
                    <a:pt x="525" y="550"/>
                  </a:lnTo>
                  <a:lnTo>
                    <a:pt x="365" y="550"/>
                  </a:lnTo>
                  <a:lnTo>
                    <a:pt x="159" y="248"/>
                  </a:lnTo>
                  <a:lnTo>
                    <a:pt x="159" y="550"/>
                  </a:lnTo>
                  <a:lnTo>
                    <a:pt x="0" y="550"/>
                  </a:lnTo>
                  <a:lnTo>
                    <a:pt x="0" y="0"/>
                  </a:lnTo>
                  <a:close/>
                </a:path>
              </a:pathLst>
            </a:custGeom>
            <a:solidFill>
              <a:srgbClr val="FFFFFF"/>
            </a:solidFill>
            <a:ln w="9525">
              <a:noFill/>
              <a:round/>
              <a:headEnd/>
              <a:tailEnd/>
            </a:ln>
          </p:spPr>
          <p:txBody>
            <a:bodyPr/>
            <a:lstStyle/>
            <a:p>
              <a:endParaRPr lang="en-US"/>
            </a:p>
          </p:txBody>
        </p:sp>
        <p:sp>
          <p:nvSpPr>
            <p:cNvPr id="552982" name="Freeform 22"/>
            <p:cNvSpPr>
              <a:spLocks noChangeAspect="1" noEditPoints="1"/>
            </p:cNvSpPr>
            <p:nvPr/>
          </p:nvSpPr>
          <p:spPr bwMode="auto">
            <a:xfrm>
              <a:off x="2773" y="3684"/>
              <a:ext cx="117" cy="137"/>
            </a:xfrm>
            <a:custGeom>
              <a:avLst/>
              <a:gdLst/>
              <a:ahLst/>
              <a:cxnLst>
                <a:cxn ang="0">
                  <a:pos x="282" y="0"/>
                </a:cxn>
                <a:cxn ang="0">
                  <a:pos x="325" y="4"/>
                </a:cxn>
                <a:cxn ang="0">
                  <a:pos x="363" y="11"/>
                </a:cxn>
                <a:cxn ang="0">
                  <a:pos x="394" y="26"/>
                </a:cxn>
                <a:cxn ang="0">
                  <a:pos x="420" y="44"/>
                </a:cxn>
                <a:cxn ang="0">
                  <a:pos x="440" y="68"/>
                </a:cxn>
                <a:cxn ang="0">
                  <a:pos x="455" y="97"/>
                </a:cxn>
                <a:cxn ang="0">
                  <a:pos x="464" y="130"/>
                </a:cxn>
                <a:cxn ang="0">
                  <a:pos x="466" y="169"/>
                </a:cxn>
                <a:cxn ang="0">
                  <a:pos x="462" y="208"/>
                </a:cxn>
                <a:cxn ang="0">
                  <a:pos x="453" y="243"/>
                </a:cxn>
                <a:cxn ang="0">
                  <a:pos x="438" y="273"/>
                </a:cxn>
                <a:cxn ang="0">
                  <a:pos x="416" y="299"/>
                </a:cxn>
                <a:cxn ang="0">
                  <a:pos x="387" y="320"/>
                </a:cxn>
                <a:cxn ang="0">
                  <a:pos x="352" y="334"/>
                </a:cxn>
                <a:cxn ang="0">
                  <a:pos x="311" y="343"/>
                </a:cxn>
                <a:cxn ang="0">
                  <a:pos x="263" y="346"/>
                </a:cxn>
                <a:cxn ang="0">
                  <a:pos x="171" y="550"/>
                </a:cxn>
                <a:cxn ang="0">
                  <a:pos x="0" y="0"/>
                </a:cxn>
                <a:cxn ang="0">
                  <a:pos x="212" y="234"/>
                </a:cxn>
                <a:cxn ang="0">
                  <a:pos x="254" y="230"/>
                </a:cxn>
                <a:cxn ang="0">
                  <a:pos x="269" y="225"/>
                </a:cxn>
                <a:cxn ang="0">
                  <a:pos x="281" y="217"/>
                </a:cxn>
                <a:cxn ang="0">
                  <a:pos x="290" y="208"/>
                </a:cxn>
                <a:cxn ang="0">
                  <a:pos x="295" y="198"/>
                </a:cxn>
                <a:cxn ang="0">
                  <a:pos x="299" y="186"/>
                </a:cxn>
                <a:cxn ang="0">
                  <a:pos x="300" y="173"/>
                </a:cxn>
                <a:cxn ang="0">
                  <a:pos x="296" y="150"/>
                </a:cxn>
                <a:cxn ang="0">
                  <a:pos x="283" y="130"/>
                </a:cxn>
                <a:cxn ang="0">
                  <a:pos x="273" y="123"/>
                </a:cxn>
                <a:cxn ang="0">
                  <a:pos x="259" y="116"/>
                </a:cxn>
                <a:cxn ang="0">
                  <a:pos x="241" y="114"/>
                </a:cxn>
                <a:cxn ang="0">
                  <a:pos x="219" y="112"/>
                </a:cxn>
                <a:cxn ang="0">
                  <a:pos x="171" y="234"/>
                </a:cxn>
              </a:cxnLst>
              <a:rect l="0" t="0" r="r" b="b"/>
              <a:pathLst>
                <a:path w="466" h="550">
                  <a:moveTo>
                    <a:pt x="0" y="0"/>
                  </a:moveTo>
                  <a:lnTo>
                    <a:pt x="282" y="0"/>
                  </a:lnTo>
                  <a:lnTo>
                    <a:pt x="304" y="1"/>
                  </a:lnTo>
                  <a:lnTo>
                    <a:pt x="325" y="4"/>
                  </a:lnTo>
                  <a:lnTo>
                    <a:pt x="344" y="6"/>
                  </a:lnTo>
                  <a:lnTo>
                    <a:pt x="363" y="11"/>
                  </a:lnTo>
                  <a:lnTo>
                    <a:pt x="379" y="18"/>
                  </a:lnTo>
                  <a:lnTo>
                    <a:pt x="394" y="26"/>
                  </a:lnTo>
                  <a:lnTo>
                    <a:pt x="408" y="33"/>
                  </a:lnTo>
                  <a:lnTo>
                    <a:pt x="420" y="44"/>
                  </a:lnTo>
                  <a:lnTo>
                    <a:pt x="431" y="55"/>
                  </a:lnTo>
                  <a:lnTo>
                    <a:pt x="440" y="68"/>
                  </a:lnTo>
                  <a:lnTo>
                    <a:pt x="448" y="83"/>
                  </a:lnTo>
                  <a:lnTo>
                    <a:pt x="455" y="97"/>
                  </a:lnTo>
                  <a:lnTo>
                    <a:pt x="460" y="114"/>
                  </a:lnTo>
                  <a:lnTo>
                    <a:pt x="464" y="130"/>
                  </a:lnTo>
                  <a:lnTo>
                    <a:pt x="465" y="150"/>
                  </a:lnTo>
                  <a:lnTo>
                    <a:pt x="466" y="169"/>
                  </a:lnTo>
                  <a:lnTo>
                    <a:pt x="465" y="189"/>
                  </a:lnTo>
                  <a:lnTo>
                    <a:pt x="462" y="208"/>
                  </a:lnTo>
                  <a:lnTo>
                    <a:pt x="458" y="226"/>
                  </a:lnTo>
                  <a:lnTo>
                    <a:pt x="453" y="243"/>
                  </a:lnTo>
                  <a:lnTo>
                    <a:pt x="447" y="259"/>
                  </a:lnTo>
                  <a:lnTo>
                    <a:pt x="438" y="273"/>
                  </a:lnTo>
                  <a:lnTo>
                    <a:pt x="427" y="287"/>
                  </a:lnTo>
                  <a:lnTo>
                    <a:pt x="416" y="299"/>
                  </a:lnTo>
                  <a:lnTo>
                    <a:pt x="403" y="311"/>
                  </a:lnTo>
                  <a:lnTo>
                    <a:pt x="387" y="320"/>
                  </a:lnTo>
                  <a:lnTo>
                    <a:pt x="370" y="327"/>
                  </a:lnTo>
                  <a:lnTo>
                    <a:pt x="352" y="334"/>
                  </a:lnTo>
                  <a:lnTo>
                    <a:pt x="333" y="339"/>
                  </a:lnTo>
                  <a:lnTo>
                    <a:pt x="311" y="343"/>
                  </a:lnTo>
                  <a:lnTo>
                    <a:pt x="287" y="346"/>
                  </a:lnTo>
                  <a:lnTo>
                    <a:pt x="263" y="346"/>
                  </a:lnTo>
                  <a:lnTo>
                    <a:pt x="171" y="346"/>
                  </a:lnTo>
                  <a:lnTo>
                    <a:pt x="171" y="550"/>
                  </a:lnTo>
                  <a:lnTo>
                    <a:pt x="0" y="550"/>
                  </a:lnTo>
                  <a:lnTo>
                    <a:pt x="0" y="0"/>
                  </a:lnTo>
                  <a:close/>
                  <a:moveTo>
                    <a:pt x="171" y="234"/>
                  </a:moveTo>
                  <a:lnTo>
                    <a:pt x="212" y="234"/>
                  </a:lnTo>
                  <a:lnTo>
                    <a:pt x="234" y="233"/>
                  </a:lnTo>
                  <a:lnTo>
                    <a:pt x="254" y="230"/>
                  </a:lnTo>
                  <a:lnTo>
                    <a:pt x="261" y="228"/>
                  </a:lnTo>
                  <a:lnTo>
                    <a:pt x="269" y="225"/>
                  </a:lnTo>
                  <a:lnTo>
                    <a:pt x="276" y="221"/>
                  </a:lnTo>
                  <a:lnTo>
                    <a:pt x="281" y="217"/>
                  </a:lnTo>
                  <a:lnTo>
                    <a:pt x="285" y="213"/>
                  </a:lnTo>
                  <a:lnTo>
                    <a:pt x="290" y="208"/>
                  </a:lnTo>
                  <a:lnTo>
                    <a:pt x="293" y="203"/>
                  </a:lnTo>
                  <a:lnTo>
                    <a:pt x="295" y="198"/>
                  </a:lnTo>
                  <a:lnTo>
                    <a:pt x="298" y="193"/>
                  </a:lnTo>
                  <a:lnTo>
                    <a:pt x="299" y="186"/>
                  </a:lnTo>
                  <a:lnTo>
                    <a:pt x="300" y="180"/>
                  </a:lnTo>
                  <a:lnTo>
                    <a:pt x="300" y="173"/>
                  </a:lnTo>
                  <a:lnTo>
                    <a:pt x="299" y="162"/>
                  </a:lnTo>
                  <a:lnTo>
                    <a:pt x="296" y="150"/>
                  </a:lnTo>
                  <a:lnTo>
                    <a:pt x="291" y="140"/>
                  </a:lnTo>
                  <a:lnTo>
                    <a:pt x="283" y="130"/>
                  </a:lnTo>
                  <a:lnTo>
                    <a:pt x="278" y="125"/>
                  </a:lnTo>
                  <a:lnTo>
                    <a:pt x="273" y="123"/>
                  </a:lnTo>
                  <a:lnTo>
                    <a:pt x="267" y="119"/>
                  </a:lnTo>
                  <a:lnTo>
                    <a:pt x="259" y="116"/>
                  </a:lnTo>
                  <a:lnTo>
                    <a:pt x="250" y="115"/>
                  </a:lnTo>
                  <a:lnTo>
                    <a:pt x="241" y="114"/>
                  </a:lnTo>
                  <a:lnTo>
                    <a:pt x="230"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52983" name="Freeform 23"/>
            <p:cNvSpPr>
              <a:spLocks noChangeAspect="1" noEditPoints="1"/>
            </p:cNvSpPr>
            <p:nvPr/>
          </p:nvSpPr>
          <p:spPr bwMode="auto">
            <a:xfrm>
              <a:off x="2912" y="3684"/>
              <a:ext cx="135" cy="137"/>
            </a:xfrm>
            <a:custGeom>
              <a:avLst/>
              <a:gdLst/>
              <a:ahLst/>
              <a:cxnLst>
                <a:cxn ang="0">
                  <a:pos x="0" y="0"/>
                </a:cxn>
                <a:cxn ang="0">
                  <a:pos x="320" y="1"/>
                </a:cxn>
                <a:cxn ang="0">
                  <a:pos x="381" y="7"/>
                </a:cxn>
                <a:cxn ang="0">
                  <a:pos x="413" y="18"/>
                </a:cxn>
                <a:cxn ang="0">
                  <a:pos x="433" y="27"/>
                </a:cxn>
                <a:cxn ang="0">
                  <a:pos x="450" y="40"/>
                </a:cxn>
                <a:cxn ang="0">
                  <a:pos x="464" y="55"/>
                </a:cxn>
                <a:cxn ang="0">
                  <a:pos x="477" y="73"/>
                </a:cxn>
                <a:cxn ang="0">
                  <a:pos x="486" y="93"/>
                </a:cxn>
                <a:cxn ang="0">
                  <a:pos x="492" y="116"/>
                </a:cxn>
                <a:cxn ang="0">
                  <a:pos x="496" y="140"/>
                </a:cxn>
                <a:cxn ang="0">
                  <a:pos x="496" y="164"/>
                </a:cxn>
                <a:cxn ang="0">
                  <a:pos x="494" y="185"/>
                </a:cxn>
                <a:cxn ang="0">
                  <a:pos x="489" y="206"/>
                </a:cxn>
                <a:cxn ang="0">
                  <a:pos x="481" y="224"/>
                </a:cxn>
                <a:cxn ang="0">
                  <a:pos x="467" y="247"/>
                </a:cxn>
                <a:cxn ang="0">
                  <a:pos x="439" y="274"/>
                </a:cxn>
                <a:cxn ang="0">
                  <a:pos x="411" y="292"/>
                </a:cxn>
                <a:cxn ang="0">
                  <a:pos x="381" y="303"/>
                </a:cxn>
                <a:cxn ang="0">
                  <a:pos x="377" y="312"/>
                </a:cxn>
                <a:cxn ang="0">
                  <a:pos x="400" y="322"/>
                </a:cxn>
                <a:cxn ang="0">
                  <a:pos x="420" y="338"/>
                </a:cxn>
                <a:cxn ang="0">
                  <a:pos x="450" y="375"/>
                </a:cxn>
                <a:cxn ang="0">
                  <a:pos x="540" y="550"/>
                </a:cxn>
                <a:cxn ang="0">
                  <a:pos x="258" y="382"/>
                </a:cxn>
                <a:cxn ang="0">
                  <a:pos x="242" y="355"/>
                </a:cxn>
                <a:cxn ang="0">
                  <a:pos x="227" y="339"/>
                </a:cxn>
                <a:cxn ang="0">
                  <a:pos x="207" y="330"/>
                </a:cxn>
                <a:cxn ang="0">
                  <a:pos x="185" y="327"/>
                </a:cxn>
                <a:cxn ang="0">
                  <a:pos x="171" y="550"/>
                </a:cxn>
                <a:cxn ang="0">
                  <a:pos x="171" y="222"/>
                </a:cxn>
                <a:cxn ang="0">
                  <a:pos x="250" y="222"/>
                </a:cxn>
                <a:cxn ang="0">
                  <a:pos x="272" y="219"/>
                </a:cxn>
                <a:cxn ang="0">
                  <a:pos x="295" y="213"/>
                </a:cxn>
                <a:cxn ang="0">
                  <a:pos x="310" y="204"/>
                </a:cxn>
                <a:cxn ang="0">
                  <a:pos x="320" y="191"/>
                </a:cxn>
                <a:cxn ang="0">
                  <a:pos x="325" y="175"/>
                </a:cxn>
                <a:cxn ang="0">
                  <a:pos x="324" y="154"/>
                </a:cxn>
                <a:cxn ang="0">
                  <a:pos x="319" y="138"/>
                </a:cxn>
                <a:cxn ang="0">
                  <a:pos x="312" y="129"/>
                </a:cxn>
                <a:cxn ang="0">
                  <a:pos x="305" y="123"/>
                </a:cxn>
                <a:cxn ang="0">
                  <a:pos x="292" y="116"/>
                </a:cxn>
                <a:cxn ang="0">
                  <a:pos x="267" y="112"/>
                </a:cxn>
                <a:cxn ang="0">
                  <a:pos x="171" y="111"/>
                </a:cxn>
              </a:cxnLst>
              <a:rect l="0" t="0" r="r" b="b"/>
              <a:pathLst>
                <a:path w="540" h="550">
                  <a:moveTo>
                    <a:pt x="0" y="550"/>
                  </a:moveTo>
                  <a:lnTo>
                    <a:pt x="0" y="0"/>
                  </a:lnTo>
                  <a:lnTo>
                    <a:pt x="284" y="0"/>
                  </a:lnTo>
                  <a:lnTo>
                    <a:pt x="320" y="1"/>
                  </a:lnTo>
                  <a:lnTo>
                    <a:pt x="352" y="4"/>
                  </a:lnTo>
                  <a:lnTo>
                    <a:pt x="381" y="7"/>
                  </a:lnTo>
                  <a:lnTo>
                    <a:pt x="403" y="14"/>
                  </a:lnTo>
                  <a:lnTo>
                    <a:pt x="413" y="18"/>
                  </a:lnTo>
                  <a:lnTo>
                    <a:pt x="424" y="22"/>
                  </a:lnTo>
                  <a:lnTo>
                    <a:pt x="433" y="27"/>
                  </a:lnTo>
                  <a:lnTo>
                    <a:pt x="441" y="33"/>
                  </a:lnTo>
                  <a:lnTo>
                    <a:pt x="450" y="40"/>
                  </a:lnTo>
                  <a:lnTo>
                    <a:pt x="457" y="48"/>
                  </a:lnTo>
                  <a:lnTo>
                    <a:pt x="464" y="55"/>
                  </a:lnTo>
                  <a:lnTo>
                    <a:pt x="470" y="64"/>
                  </a:lnTo>
                  <a:lnTo>
                    <a:pt x="477" y="73"/>
                  </a:lnTo>
                  <a:lnTo>
                    <a:pt x="482" y="83"/>
                  </a:lnTo>
                  <a:lnTo>
                    <a:pt x="486" y="93"/>
                  </a:lnTo>
                  <a:lnTo>
                    <a:pt x="490" y="105"/>
                  </a:lnTo>
                  <a:lnTo>
                    <a:pt x="492" y="116"/>
                  </a:lnTo>
                  <a:lnTo>
                    <a:pt x="495" y="128"/>
                  </a:lnTo>
                  <a:lnTo>
                    <a:pt x="496" y="140"/>
                  </a:lnTo>
                  <a:lnTo>
                    <a:pt x="496" y="153"/>
                  </a:lnTo>
                  <a:lnTo>
                    <a:pt x="496" y="164"/>
                  </a:lnTo>
                  <a:lnTo>
                    <a:pt x="495" y="175"/>
                  </a:lnTo>
                  <a:lnTo>
                    <a:pt x="494" y="185"/>
                  </a:lnTo>
                  <a:lnTo>
                    <a:pt x="491" y="195"/>
                  </a:lnTo>
                  <a:lnTo>
                    <a:pt x="489" y="206"/>
                  </a:lnTo>
                  <a:lnTo>
                    <a:pt x="485" y="215"/>
                  </a:lnTo>
                  <a:lnTo>
                    <a:pt x="481" y="224"/>
                  </a:lnTo>
                  <a:lnTo>
                    <a:pt x="477" y="232"/>
                  </a:lnTo>
                  <a:lnTo>
                    <a:pt x="467" y="247"/>
                  </a:lnTo>
                  <a:lnTo>
                    <a:pt x="454" y="261"/>
                  </a:lnTo>
                  <a:lnTo>
                    <a:pt x="439" y="274"/>
                  </a:lnTo>
                  <a:lnTo>
                    <a:pt x="424" y="286"/>
                  </a:lnTo>
                  <a:lnTo>
                    <a:pt x="411" y="292"/>
                  </a:lnTo>
                  <a:lnTo>
                    <a:pt x="398" y="298"/>
                  </a:lnTo>
                  <a:lnTo>
                    <a:pt x="381" y="303"/>
                  </a:lnTo>
                  <a:lnTo>
                    <a:pt x="364" y="307"/>
                  </a:lnTo>
                  <a:lnTo>
                    <a:pt x="377" y="312"/>
                  </a:lnTo>
                  <a:lnTo>
                    <a:pt x="390" y="317"/>
                  </a:lnTo>
                  <a:lnTo>
                    <a:pt x="400" y="322"/>
                  </a:lnTo>
                  <a:lnTo>
                    <a:pt x="408" y="327"/>
                  </a:lnTo>
                  <a:lnTo>
                    <a:pt x="420" y="338"/>
                  </a:lnTo>
                  <a:lnTo>
                    <a:pt x="435" y="356"/>
                  </a:lnTo>
                  <a:lnTo>
                    <a:pt x="450" y="375"/>
                  </a:lnTo>
                  <a:lnTo>
                    <a:pt x="459" y="391"/>
                  </a:lnTo>
                  <a:lnTo>
                    <a:pt x="540" y="550"/>
                  </a:lnTo>
                  <a:lnTo>
                    <a:pt x="349" y="550"/>
                  </a:lnTo>
                  <a:lnTo>
                    <a:pt x="258" y="382"/>
                  </a:lnTo>
                  <a:lnTo>
                    <a:pt x="250" y="368"/>
                  </a:lnTo>
                  <a:lnTo>
                    <a:pt x="242" y="355"/>
                  </a:lnTo>
                  <a:lnTo>
                    <a:pt x="235" y="346"/>
                  </a:lnTo>
                  <a:lnTo>
                    <a:pt x="227" y="339"/>
                  </a:lnTo>
                  <a:lnTo>
                    <a:pt x="218" y="334"/>
                  </a:lnTo>
                  <a:lnTo>
                    <a:pt x="207" y="330"/>
                  </a:lnTo>
                  <a:lnTo>
                    <a:pt x="197" y="327"/>
                  </a:lnTo>
                  <a:lnTo>
                    <a:pt x="185" y="327"/>
                  </a:lnTo>
                  <a:lnTo>
                    <a:pt x="171" y="327"/>
                  </a:lnTo>
                  <a:lnTo>
                    <a:pt x="171" y="550"/>
                  </a:lnTo>
                  <a:lnTo>
                    <a:pt x="0" y="550"/>
                  </a:lnTo>
                  <a:close/>
                  <a:moveTo>
                    <a:pt x="171" y="222"/>
                  </a:moveTo>
                  <a:lnTo>
                    <a:pt x="242" y="222"/>
                  </a:lnTo>
                  <a:lnTo>
                    <a:pt x="250" y="222"/>
                  </a:lnTo>
                  <a:lnTo>
                    <a:pt x="259" y="221"/>
                  </a:lnTo>
                  <a:lnTo>
                    <a:pt x="272" y="219"/>
                  </a:lnTo>
                  <a:lnTo>
                    <a:pt x="288" y="216"/>
                  </a:lnTo>
                  <a:lnTo>
                    <a:pt x="295" y="213"/>
                  </a:lnTo>
                  <a:lnTo>
                    <a:pt x="303" y="210"/>
                  </a:lnTo>
                  <a:lnTo>
                    <a:pt x="310" y="204"/>
                  </a:lnTo>
                  <a:lnTo>
                    <a:pt x="315" y="198"/>
                  </a:lnTo>
                  <a:lnTo>
                    <a:pt x="320" y="191"/>
                  </a:lnTo>
                  <a:lnTo>
                    <a:pt x="323" y="184"/>
                  </a:lnTo>
                  <a:lnTo>
                    <a:pt x="325" y="175"/>
                  </a:lnTo>
                  <a:lnTo>
                    <a:pt x="325" y="167"/>
                  </a:lnTo>
                  <a:lnTo>
                    <a:pt x="324" y="154"/>
                  </a:lnTo>
                  <a:lnTo>
                    <a:pt x="321" y="143"/>
                  </a:lnTo>
                  <a:lnTo>
                    <a:pt x="319" y="138"/>
                  </a:lnTo>
                  <a:lnTo>
                    <a:pt x="316" y="133"/>
                  </a:lnTo>
                  <a:lnTo>
                    <a:pt x="312" y="129"/>
                  </a:lnTo>
                  <a:lnTo>
                    <a:pt x="308" y="125"/>
                  </a:lnTo>
                  <a:lnTo>
                    <a:pt x="305" y="123"/>
                  </a:lnTo>
                  <a:lnTo>
                    <a:pt x="298" y="119"/>
                  </a:lnTo>
                  <a:lnTo>
                    <a:pt x="292" y="116"/>
                  </a:lnTo>
                  <a:lnTo>
                    <a:pt x="285" y="115"/>
                  </a:lnTo>
                  <a:lnTo>
                    <a:pt x="267" y="112"/>
                  </a:lnTo>
                  <a:lnTo>
                    <a:pt x="245" y="111"/>
                  </a:lnTo>
                  <a:lnTo>
                    <a:pt x="171" y="111"/>
                  </a:lnTo>
                  <a:lnTo>
                    <a:pt x="171" y="222"/>
                  </a:lnTo>
                  <a:close/>
                </a:path>
              </a:pathLst>
            </a:custGeom>
            <a:solidFill>
              <a:srgbClr val="FFFFFF"/>
            </a:solidFill>
            <a:ln w="9525">
              <a:noFill/>
              <a:round/>
              <a:headEnd/>
              <a:tailEnd/>
            </a:ln>
          </p:spPr>
          <p:txBody>
            <a:bodyPr/>
            <a:lstStyle/>
            <a:p>
              <a:endParaRPr lang="en-US"/>
            </a:p>
          </p:txBody>
        </p:sp>
        <p:sp>
          <p:nvSpPr>
            <p:cNvPr id="552984" name="Freeform 24"/>
            <p:cNvSpPr>
              <a:spLocks noChangeAspect="1"/>
            </p:cNvSpPr>
            <p:nvPr/>
          </p:nvSpPr>
          <p:spPr bwMode="auto">
            <a:xfrm>
              <a:off x="3061" y="3684"/>
              <a:ext cx="116" cy="137"/>
            </a:xfrm>
            <a:custGeom>
              <a:avLst/>
              <a:gdLst/>
              <a:ahLst/>
              <a:cxnLst>
                <a:cxn ang="0">
                  <a:pos x="0" y="0"/>
                </a:cxn>
                <a:cxn ang="0">
                  <a:pos x="455" y="0"/>
                </a:cxn>
                <a:cxn ang="0">
                  <a:pos x="455" y="118"/>
                </a:cxn>
                <a:cxn ang="0">
                  <a:pos x="170" y="118"/>
                </a:cxn>
                <a:cxn ang="0">
                  <a:pos x="170" y="204"/>
                </a:cxn>
                <a:cxn ang="0">
                  <a:pos x="434" y="204"/>
                </a:cxn>
                <a:cxn ang="0">
                  <a:pos x="434" y="317"/>
                </a:cxn>
                <a:cxn ang="0">
                  <a:pos x="170" y="317"/>
                </a:cxn>
                <a:cxn ang="0">
                  <a:pos x="170" y="426"/>
                </a:cxn>
                <a:cxn ang="0">
                  <a:pos x="464" y="426"/>
                </a:cxn>
                <a:cxn ang="0">
                  <a:pos x="464" y="550"/>
                </a:cxn>
                <a:cxn ang="0">
                  <a:pos x="0" y="550"/>
                </a:cxn>
                <a:cxn ang="0">
                  <a:pos x="0" y="0"/>
                </a:cxn>
              </a:cxnLst>
              <a:rect l="0" t="0" r="r" b="b"/>
              <a:pathLst>
                <a:path w="464" h="550">
                  <a:moveTo>
                    <a:pt x="0" y="0"/>
                  </a:moveTo>
                  <a:lnTo>
                    <a:pt x="455" y="0"/>
                  </a:lnTo>
                  <a:lnTo>
                    <a:pt x="455" y="118"/>
                  </a:lnTo>
                  <a:lnTo>
                    <a:pt x="170" y="118"/>
                  </a:lnTo>
                  <a:lnTo>
                    <a:pt x="170" y="204"/>
                  </a:lnTo>
                  <a:lnTo>
                    <a:pt x="434" y="204"/>
                  </a:lnTo>
                  <a:lnTo>
                    <a:pt x="434" y="317"/>
                  </a:lnTo>
                  <a:lnTo>
                    <a:pt x="170" y="317"/>
                  </a:lnTo>
                  <a:lnTo>
                    <a:pt x="170" y="426"/>
                  </a:lnTo>
                  <a:lnTo>
                    <a:pt x="464" y="426"/>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52985" name="Freeform 25"/>
            <p:cNvSpPr>
              <a:spLocks noChangeAspect="1" noEditPoints="1"/>
            </p:cNvSpPr>
            <p:nvPr/>
          </p:nvSpPr>
          <p:spPr bwMode="auto">
            <a:xfrm>
              <a:off x="3200" y="3684"/>
              <a:ext cx="127" cy="137"/>
            </a:xfrm>
            <a:custGeom>
              <a:avLst/>
              <a:gdLst/>
              <a:ahLst/>
              <a:cxnLst>
                <a:cxn ang="0">
                  <a:pos x="253" y="0"/>
                </a:cxn>
                <a:cxn ang="0">
                  <a:pos x="288" y="1"/>
                </a:cxn>
                <a:cxn ang="0">
                  <a:pos x="320" y="5"/>
                </a:cxn>
                <a:cxn ang="0">
                  <a:pos x="349" y="11"/>
                </a:cxn>
                <a:cxn ang="0">
                  <a:pos x="373" y="20"/>
                </a:cxn>
                <a:cxn ang="0">
                  <a:pos x="395" y="32"/>
                </a:cxn>
                <a:cxn ang="0">
                  <a:pos x="415" y="45"/>
                </a:cxn>
                <a:cxn ang="0">
                  <a:pos x="433" y="61"/>
                </a:cxn>
                <a:cxn ang="0">
                  <a:pos x="449" y="79"/>
                </a:cxn>
                <a:cxn ang="0">
                  <a:pos x="474" y="120"/>
                </a:cxn>
                <a:cxn ang="0">
                  <a:pos x="493" y="167"/>
                </a:cxn>
                <a:cxn ang="0">
                  <a:pos x="503" y="219"/>
                </a:cxn>
                <a:cxn ang="0">
                  <a:pos x="506" y="273"/>
                </a:cxn>
                <a:cxn ang="0">
                  <a:pos x="504" y="314"/>
                </a:cxn>
                <a:cxn ang="0">
                  <a:pos x="500" y="352"/>
                </a:cxn>
                <a:cxn ang="0">
                  <a:pos x="495" y="383"/>
                </a:cxn>
                <a:cxn ang="0">
                  <a:pos x="486" y="410"/>
                </a:cxn>
                <a:cxn ang="0">
                  <a:pos x="474" y="434"/>
                </a:cxn>
                <a:cxn ang="0">
                  <a:pos x="462" y="454"/>
                </a:cxn>
                <a:cxn ang="0">
                  <a:pos x="447" y="474"/>
                </a:cxn>
                <a:cxn ang="0">
                  <a:pos x="430" y="491"/>
                </a:cxn>
                <a:cxn ang="0">
                  <a:pos x="412" y="506"/>
                </a:cxn>
                <a:cxn ang="0">
                  <a:pos x="393" y="518"/>
                </a:cxn>
                <a:cxn ang="0">
                  <a:pos x="373" y="528"/>
                </a:cxn>
                <a:cxn ang="0">
                  <a:pos x="354" y="535"/>
                </a:cxn>
                <a:cxn ang="0">
                  <a:pos x="301" y="546"/>
                </a:cxn>
                <a:cxn ang="0">
                  <a:pos x="253" y="550"/>
                </a:cxn>
                <a:cxn ang="0">
                  <a:pos x="0" y="0"/>
                </a:cxn>
                <a:cxn ang="0">
                  <a:pos x="170" y="425"/>
                </a:cxn>
                <a:cxn ang="0">
                  <a:pos x="236" y="425"/>
                </a:cxn>
                <a:cxn ang="0">
                  <a:pos x="274" y="418"/>
                </a:cxn>
                <a:cxn ang="0">
                  <a:pos x="298" y="406"/>
                </a:cxn>
                <a:cxn ang="0">
                  <a:pos x="315" y="386"/>
                </a:cxn>
                <a:cxn ang="0">
                  <a:pos x="325" y="364"/>
                </a:cxn>
                <a:cxn ang="0">
                  <a:pos x="331" y="344"/>
                </a:cxn>
                <a:cxn ang="0">
                  <a:pos x="335" y="307"/>
                </a:cxn>
                <a:cxn ang="0">
                  <a:pos x="335" y="256"/>
                </a:cxn>
                <a:cxn ang="0">
                  <a:pos x="332" y="219"/>
                </a:cxn>
                <a:cxn ang="0">
                  <a:pos x="324" y="189"/>
                </a:cxn>
                <a:cxn ang="0">
                  <a:pos x="314" y="165"/>
                </a:cxn>
                <a:cxn ang="0">
                  <a:pos x="300" y="150"/>
                </a:cxn>
                <a:cxn ang="0">
                  <a:pos x="280" y="137"/>
                </a:cxn>
                <a:cxn ang="0">
                  <a:pos x="257" y="129"/>
                </a:cxn>
                <a:cxn ang="0">
                  <a:pos x="228" y="125"/>
                </a:cxn>
                <a:cxn ang="0">
                  <a:pos x="170" y="125"/>
                </a:cxn>
              </a:cxnLst>
              <a:rect l="0" t="0" r="r" b="b"/>
              <a:pathLst>
                <a:path w="506" h="550">
                  <a:moveTo>
                    <a:pt x="0" y="0"/>
                  </a:moveTo>
                  <a:lnTo>
                    <a:pt x="253" y="0"/>
                  </a:lnTo>
                  <a:lnTo>
                    <a:pt x="271" y="1"/>
                  </a:lnTo>
                  <a:lnTo>
                    <a:pt x="288" y="1"/>
                  </a:lnTo>
                  <a:lnTo>
                    <a:pt x="305" y="4"/>
                  </a:lnTo>
                  <a:lnTo>
                    <a:pt x="320" y="5"/>
                  </a:lnTo>
                  <a:lnTo>
                    <a:pt x="335" y="9"/>
                  </a:lnTo>
                  <a:lnTo>
                    <a:pt x="349" y="11"/>
                  </a:lnTo>
                  <a:lnTo>
                    <a:pt x="362" y="15"/>
                  </a:lnTo>
                  <a:lnTo>
                    <a:pt x="373" y="20"/>
                  </a:lnTo>
                  <a:lnTo>
                    <a:pt x="384" y="26"/>
                  </a:lnTo>
                  <a:lnTo>
                    <a:pt x="395" y="32"/>
                  </a:lnTo>
                  <a:lnTo>
                    <a:pt x="406" y="38"/>
                  </a:lnTo>
                  <a:lnTo>
                    <a:pt x="415" y="45"/>
                  </a:lnTo>
                  <a:lnTo>
                    <a:pt x="424" y="53"/>
                  </a:lnTo>
                  <a:lnTo>
                    <a:pt x="433" y="61"/>
                  </a:lnTo>
                  <a:lnTo>
                    <a:pt x="441" y="70"/>
                  </a:lnTo>
                  <a:lnTo>
                    <a:pt x="449" y="79"/>
                  </a:lnTo>
                  <a:lnTo>
                    <a:pt x="463" y="98"/>
                  </a:lnTo>
                  <a:lnTo>
                    <a:pt x="474" y="120"/>
                  </a:lnTo>
                  <a:lnTo>
                    <a:pt x="485" y="142"/>
                  </a:lnTo>
                  <a:lnTo>
                    <a:pt x="493" y="167"/>
                  </a:lnTo>
                  <a:lnTo>
                    <a:pt x="498" y="193"/>
                  </a:lnTo>
                  <a:lnTo>
                    <a:pt x="503" y="219"/>
                  </a:lnTo>
                  <a:lnTo>
                    <a:pt x="506" y="246"/>
                  </a:lnTo>
                  <a:lnTo>
                    <a:pt x="506" y="273"/>
                  </a:lnTo>
                  <a:lnTo>
                    <a:pt x="506" y="295"/>
                  </a:lnTo>
                  <a:lnTo>
                    <a:pt x="504" y="314"/>
                  </a:lnTo>
                  <a:lnTo>
                    <a:pt x="503" y="334"/>
                  </a:lnTo>
                  <a:lnTo>
                    <a:pt x="500" y="352"/>
                  </a:lnTo>
                  <a:lnTo>
                    <a:pt x="498" y="368"/>
                  </a:lnTo>
                  <a:lnTo>
                    <a:pt x="495" y="383"/>
                  </a:lnTo>
                  <a:lnTo>
                    <a:pt x="490" y="397"/>
                  </a:lnTo>
                  <a:lnTo>
                    <a:pt x="486" y="410"/>
                  </a:lnTo>
                  <a:lnTo>
                    <a:pt x="481" y="422"/>
                  </a:lnTo>
                  <a:lnTo>
                    <a:pt x="474" y="434"/>
                  </a:lnTo>
                  <a:lnTo>
                    <a:pt x="469" y="444"/>
                  </a:lnTo>
                  <a:lnTo>
                    <a:pt x="462" y="454"/>
                  </a:lnTo>
                  <a:lnTo>
                    <a:pt x="455" y="465"/>
                  </a:lnTo>
                  <a:lnTo>
                    <a:pt x="447" y="474"/>
                  </a:lnTo>
                  <a:lnTo>
                    <a:pt x="440" y="483"/>
                  </a:lnTo>
                  <a:lnTo>
                    <a:pt x="430" y="491"/>
                  </a:lnTo>
                  <a:lnTo>
                    <a:pt x="421" y="498"/>
                  </a:lnTo>
                  <a:lnTo>
                    <a:pt x="412" y="506"/>
                  </a:lnTo>
                  <a:lnTo>
                    <a:pt x="403" y="513"/>
                  </a:lnTo>
                  <a:lnTo>
                    <a:pt x="393" y="518"/>
                  </a:lnTo>
                  <a:lnTo>
                    <a:pt x="384" y="523"/>
                  </a:lnTo>
                  <a:lnTo>
                    <a:pt x="373" y="528"/>
                  </a:lnTo>
                  <a:lnTo>
                    <a:pt x="364" y="532"/>
                  </a:lnTo>
                  <a:lnTo>
                    <a:pt x="354" y="535"/>
                  </a:lnTo>
                  <a:lnTo>
                    <a:pt x="327" y="541"/>
                  </a:lnTo>
                  <a:lnTo>
                    <a:pt x="301" y="546"/>
                  </a:lnTo>
                  <a:lnTo>
                    <a:pt x="276" y="549"/>
                  </a:lnTo>
                  <a:lnTo>
                    <a:pt x="253" y="550"/>
                  </a:lnTo>
                  <a:lnTo>
                    <a:pt x="0" y="550"/>
                  </a:lnTo>
                  <a:lnTo>
                    <a:pt x="0" y="0"/>
                  </a:lnTo>
                  <a:close/>
                  <a:moveTo>
                    <a:pt x="170" y="125"/>
                  </a:moveTo>
                  <a:lnTo>
                    <a:pt x="170" y="425"/>
                  </a:lnTo>
                  <a:lnTo>
                    <a:pt x="211" y="425"/>
                  </a:lnTo>
                  <a:lnTo>
                    <a:pt x="236" y="425"/>
                  </a:lnTo>
                  <a:lnTo>
                    <a:pt x="257" y="422"/>
                  </a:lnTo>
                  <a:lnTo>
                    <a:pt x="274" y="418"/>
                  </a:lnTo>
                  <a:lnTo>
                    <a:pt x="288" y="413"/>
                  </a:lnTo>
                  <a:lnTo>
                    <a:pt x="298" y="406"/>
                  </a:lnTo>
                  <a:lnTo>
                    <a:pt x="307" y="397"/>
                  </a:lnTo>
                  <a:lnTo>
                    <a:pt x="315" y="386"/>
                  </a:lnTo>
                  <a:lnTo>
                    <a:pt x="323" y="371"/>
                  </a:lnTo>
                  <a:lnTo>
                    <a:pt x="325" y="364"/>
                  </a:lnTo>
                  <a:lnTo>
                    <a:pt x="328" y="355"/>
                  </a:lnTo>
                  <a:lnTo>
                    <a:pt x="331" y="344"/>
                  </a:lnTo>
                  <a:lnTo>
                    <a:pt x="332" y="334"/>
                  </a:lnTo>
                  <a:lnTo>
                    <a:pt x="335" y="307"/>
                  </a:lnTo>
                  <a:lnTo>
                    <a:pt x="336" y="277"/>
                  </a:lnTo>
                  <a:lnTo>
                    <a:pt x="335" y="256"/>
                  </a:lnTo>
                  <a:lnTo>
                    <a:pt x="333" y="237"/>
                  </a:lnTo>
                  <a:lnTo>
                    <a:pt x="332" y="219"/>
                  </a:lnTo>
                  <a:lnTo>
                    <a:pt x="328" y="203"/>
                  </a:lnTo>
                  <a:lnTo>
                    <a:pt x="324" y="189"/>
                  </a:lnTo>
                  <a:lnTo>
                    <a:pt x="319" y="177"/>
                  </a:lnTo>
                  <a:lnTo>
                    <a:pt x="314" y="165"/>
                  </a:lnTo>
                  <a:lnTo>
                    <a:pt x="307" y="156"/>
                  </a:lnTo>
                  <a:lnTo>
                    <a:pt x="300" y="150"/>
                  </a:lnTo>
                  <a:lnTo>
                    <a:pt x="290" y="143"/>
                  </a:lnTo>
                  <a:lnTo>
                    <a:pt x="280" y="137"/>
                  </a:lnTo>
                  <a:lnTo>
                    <a:pt x="268" y="133"/>
                  </a:lnTo>
                  <a:lnTo>
                    <a:pt x="257" y="129"/>
                  </a:lnTo>
                  <a:lnTo>
                    <a:pt x="243" y="127"/>
                  </a:lnTo>
                  <a:lnTo>
                    <a:pt x="228" y="125"/>
                  </a:lnTo>
                  <a:lnTo>
                    <a:pt x="213" y="125"/>
                  </a:lnTo>
                  <a:lnTo>
                    <a:pt x="170" y="125"/>
                  </a:lnTo>
                  <a:close/>
                </a:path>
              </a:pathLst>
            </a:custGeom>
            <a:solidFill>
              <a:srgbClr val="FFFFFF"/>
            </a:solidFill>
            <a:ln w="9525">
              <a:noFill/>
              <a:round/>
              <a:headEnd/>
              <a:tailEnd/>
            </a:ln>
          </p:spPr>
          <p:txBody>
            <a:bodyPr/>
            <a:lstStyle/>
            <a:p>
              <a:endParaRPr lang="en-US"/>
            </a:p>
          </p:txBody>
        </p:sp>
        <p:sp>
          <p:nvSpPr>
            <p:cNvPr id="552986" name="Freeform 26"/>
            <p:cNvSpPr>
              <a:spLocks noChangeAspect="1" noEditPoints="1"/>
            </p:cNvSpPr>
            <p:nvPr/>
          </p:nvSpPr>
          <p:spPr bwMode="auto">
            <a:xfrm>
              <a:off x="2629" y="3129"/>
              <a:ext cx="501" cy="508"/>
            </a:xfrm>
            <a:custGeom>
              <a:avLst/>
              <a:gdLst/>
              <a:ahLst/>
              <a:cxnLst>
                <a:cxn ang="0">
                  <a:pos x="775" y="2016"/>
                </a:cxn>
                <a:cxn ang="0">
                  <a:pos x="360" y="997"/>
                </a:cxn>
                <a:cxn ang="0">
                  <a:pos x="822" y="570"/>
                </a:cxn>
                <a:cxn ang="0">
                  <a:pos x="867" y="546"/>
                </a:cxn>
                <a:cxn ang="0">
                  <a:pos x="946" y="524"/>
                </a:cxn>
                <a:cxn ang="0">
                  <a:pos x="1030" y="521"/>
                </a:cxn>
                <a:cxn ang="0">
                  <a:pos x="1113" y="537"/>
                </a:cxn>
                <a:cxn ang="0">
                  <a:pos x="1173" y="564"/>
                </a:cxn>
                <a:cxn ang="0">
                  <a:pos x="1203" y="586"/>
                </a:cxn>
                <a:cxn ang="0">
                  <a:pos x="1230" y="815"/>
                </a:cxn>
                <a:cxn ang="0">
                  <a:pos x="1077" y="1305"/>
                </a:cxn>
                <a:cxn ang="0">
                  <a:pos x="1073" y="1279"/>
                </a:cxn>
                <a:cxn ang="0">
                  <a:pos x="1063" y="1260"/>
                </a:cxn>
                <a:cxn ang="0">
                  <a:pos x="1048" y="1246"/>
                </a:cxn>
                <a:cxn ang="0">
                  <a:pos x="1029" y="1236"/>
                </a:cxn>
                <a:cxn ang="0">
                  <a:pos x="989" y="1233"/>
                </a:cxn>
                <a:cxn ang="0">
                  <a:pos x="963" y="1242"/>
                </a:cxn>
                <a:cxn ang="0">
                  <a:pos x="946" y="1255"/>
                </a:cxn>
                <a:cxn ang="0">
                  <a:pos x="934" y="1273"/>
                </a:cxn>
                <a:cxn ang="0">
                  <a:pos x="929" y="1296"/>
                </a:cxn>
                <a:cxn ang="0">
                  <a:pos x="1026" y="2"/>
                </a:cxn>
                <a:cxn ang="0">
                  <a:pos x="1091" y="18"/>
                </a:cxn>
                <a:cxn ang="0">
                  <a:pos x="1148" y="53"/>
                </a:cxn>
                <a:cxn ang="0">
                  <a:pos x="1192" y="103"/>
                </a:cxn>
                <a:cxn ang="0">
                  <a:pos x="1222" y="162"/>
                </a:cxn>
                <a:cxn ang="0">
                  <a:pos x="1232" y="231"/>
                </a:cxn>
                <a:cxn ang="0">
                  <a:pos x="1222" y="298"/>
                </a:cxn>
                <a:cxn ang="0">
                  <a:pos x="1192" y="359"/>
                </a:cxn>
                <a:cxn ang="0">
                  <a:pos x="1148" y="407"/>
                </a:cxn>
                <a:cxn ang="0">
                  <a:pos x="1091" y="442"/>
                </a:cxn>
                <a:cxn ang="0">
                  <a:pos x="1026" y="459"/>
                </a:cxn>
                <a:cxn ang="0">
                  <a:pos x="956" y="455"/>
                </a:cxn>
                <a:cxn ang="0">
                  <a:pos x="893" y="433"/>
                </a:cxn>
                <a:cxn ang="0">
                  <a:pos x="840" y="393"/>
                </a:cxn>
                <a:cxn ang="0">
                  <a:pos x="801" y="340"/>
                </a:cxn>
                <a:cxn ang="0">
                  <a:pos x="778" y="276"/>
                </a:cxn>
                <a:cxn ang="0">
                  <a:pos x="774" y="208"/>
                </a:cxn>
                <a:cxn ang="0">
                  <a:pos x="791" y="142"/>
                </a:cxn>
                <a:cxn ang="0">
                  <a:pos x="825" y="85"/>
                </a:cxn>
                <a:cxn ang="0">
                  <a:pos x="873" y="40"/>
                </a:cxn>
                <a:cxn ang="0">
                  <a:pos x="934" y="11"/>
                </a:cxn>
                <a:cxn ang="0">
                  <a:pos x="1003" y="0"/>
                </a:cxn>
                <a:cxn ang="0">
                  <a:pos x="269" y="200"/>
                </a:cxn>
                <a:cxn ang="0">
                  <a:pos x="171" y="297"/>
                </a:cxn>
                <a:cxn ang="0">
                  <a:pos x="1516" y="420"/>
                </a:cxn>
                <a:cxn ang="0">
                  <a:pos x="2005" y="29"/>
                </a:cxn>
                <a:cxn ang="0">
                  <a:pos x="1613" y="517"/>
                </a:cxn>
                <a:cxn ang="0">
                  <a:pos x="1834" y="1764"/>
                </a:cxn>
                <a:cxn ang="0">
                  <a:pos x="1564" y="2033"/>
                </a:cxn>
                <a:cxn ang="0">
                  <a:pos x="1613" y="1544"/>
                </a:cxn>
                <a:cxn ang="0">
                  <a:pos x="441" y="2033"/>
                </a:cxn>
                <a:cxn ang="0">
                  <a:pos x="171" y="1764"/>
                </a:cxn>
              </a:cxnLst>
              <a:rect l="0" t="0" r="r" b="b"/>
              <a:pathLst>
                <a:path w="2005" h="2033">
                  <a:moveTo>
                    <a:pt x="928" y="1305"/>
                  </a:moveTo>
                  <a:lnTo>
                    <a:pt x="928" y="2016"/>
                  </a:lnTo>
                  <a:lnTo>
                    <a:pt x="775" y="2016"/>
                  </a:lnTo>
                  <a:lnTo>
                    <a:pt x="775" y="815"/>
                  </a:lnTo>
                  <a:lnTo>
                    <a:pt x="468" y="1109"/>
                  </a:lnTo>
                  <a:lnTo>
                    <a:pt x="360" y="997"/>
                  </a:lnTo>
                  <a:lnTo>
                    <a:pt x="803" y="586"/>
                  </a:lnTo>
                  <a:lnTo>
                    <a:pt x="813" y="578"/>
                  </a:lnTo>
                  <a:lnTo>
                    <a:pt x="822" y="570"/>
                  </a:lnTo>
                  <a:lnTo>
                    <a:pt x="832" y="564"/>
                  </a:lnTo>
                  <a:lnTo>
                    <a:pt x="844" y="557"/>
                  </a:lnTo>
                  <a:lnTo>
                    <a:pt x="867" y="546"/>
                  </a:lnTo>
                  <a:lnTo>
                    <a:pt x="892" y="537"/>
                  </a:lnTo>
                  <a:lnTo>
                    <a:pt x="919" y="529"/>
                  </a:lnTo>
                  <a:lnTo>
                    <a:pt x="946" y="524"/>
                  </a:lnTo>
                  <a:lnTo>
                    <a:pt x="975" y="521"/>
                  </a:lnTo>
                  <a:lnTo>
                    <a:pt x="1003" y="520"/>
                  </a:lnTo>
                  <a:lnTo>
                    <a:pt x="1030" y="521"/>
                  </a:lnTo>
                  <a:lnTo>
                    <a:pt x="1059" y="524"/>
                  </a:lnTo>
                  <a:lnTo>
                    <a:pt x="1086" y="529"/>
                  </a:lnTo>
                  <a:lnTo>
                    <a:pt x="1113" y="537"/>
                  </a:lnTo>
                  <a:lnTo>
                    <a:pt x="1138" y="546"/>
                  </a:lnTo>
                  <a:lnTo>
                    <a:pt x="1161" y="557"/>
                  </a:lnTo>
                  <a:lnTo>
                    <a:pt x="1173" y="564"/>
                  </a:lnTo>
                  <a:lnTo>
                    <a:pt x="1183" y="570"/>
                  </a:lnTo>
                  <a:lnTo>
                    <a:pt x="1192" y="578"/>
                  </a:lnTo>
                  <a:lnTo>
                    <a:pt x="1203" y="586"/>
                  </a:lnTo>
                  <a:lnTo>
                    <a:pt x="1645" y="997"/>
                  </a:lnTo>
                  <a:lnTo>
                    <a:pt x="1537" y="1109"/>
                  </a:lnTo>
                  <a:lnTo>
                    <a:pt x="1230" y="815"/>
                  </a:lnTo>
                  <a:lnTo>
                    <a:pt x="1230" y="2016"/>
                  </a:lnTo>
                  <a:lnTo>
                    <a:pt x="1077" y="2016"/>
                  </a:lnTo>
                  <a:lnTo>
                    <a:pt x="1077" y="1305"/>
                  </a:lnTo>
                  <a:lnTo>
                    <a:pt x="1076" y="1296"/>
                  </a:lnTo>
                  <a:lnTo>
                    <a:pt x="1074" y="1287"/>
                  </a:lnTo>
                  <a:lnTo>
                    <a:pt x="1073" y="1279"/>
                  </a:lnTo>
                  <a:lnTo>
                    <a:pt x="1070" y="1273"/>
                  </a:lnTo>
                  <a:lnTo>
                    <a:pt x="1067" y="1266"/>
                  </a:lnTo>
                  <a:lnTo>
                    <a:pt x="1063" y="1260"/>
                  </a:lnTo>
                  <a:lnTo>
                    <a:pt x="1059" y="1255"/>
                  </a:lnTo>
                  <a:lnTo>
                    <a:pt x="1054" y="1251"/>
                  </a:lnTo>
                  <a:lnTo>
                    <a:pt x="1048" y="1246"/>
                  </a:lnTo>
                  <a:lnTo>
                    <a:pt x="1042" y="1242"/>
                  </a:lnTo>
                  <a:lnTo>
                    <a:pt x="1035" y="1239"/>
                  </a:lnTo>
                  <a:lnTo>
                    <a:pt x="1029" y="1236"/>
                  </a:lnTo>
                  <a:lnTo>
                    <a:pt x="1016" y="1233"/>
                  </a:lnTo>
                  <a:lnTo>
                    <a:pt x="1003" y="1233"/>
                  </a:lnTo>
                  <a:lnTo>
                    <a:pt x="989" y="1233"/>
                  </a:lnTo>
                  <a:lnTo>
                    <a:pt x="976" y="1236"/>
                  </a:lnTo>
                  <a:lnTo>
                    <a:pt x="969" y="1239"/>
                  </a:lnTo>
                  <a:lnTo>
                    <a:pt x="963" y="1242"/>
                  </a:lnTo>
                  <a:lnTo>
                    <a:pt x="956" y="1246"/>
                  </a:lnTo>
                  <a:lnTo>
                    <a:pt x="951" y="1251"/>
                  </a:lnTo>
                  <a:lnTo>
                    <a:pt x="946" y="1255"/>
                  </a:lnTo>
                  <a:lnTo>
                    <a:pt x="942" y="1260"/>
                  </a:lnTo>
                  <a:lnTo>
                    <a:pt x="938" y="1266"/>
                  </a:lnTo>
                  <a:lnTo>
                    <a:pt x="934" y="1273"/>
                  </a:lnTo>
                  <a:lnTo>
                    <a:pt x="932" y="1279"/>
                  </a:lnTo>
                  <a:lnTo>
                    <a:pt x="930" y="1287"/>
                  </a:lnTo>
                  <a:lnTo>
                    <a:pt x="929" y="1296"/>
                  </a:lnTo>
                  <a:lnTo>
                    <a:pt x="928" y="1305"/>
                  </a:lnTo>
                  <a:close/>
                  <a:moveTo>
                    <a:pt x="1003" y="0"/>
                  </a:moveTo>
                  <a:lnTo>
                    <a:pt x="1026" y="2"/>
                  </a:lnTo>
                  <a:lnTo>
                    <a:pt x="1048" y="5"/>
                  </a:lnTo>
                  <a:lnTo>
                    <a:pt x="1070" y="11"/>
                  </a:lnTo>
                  <a:lnTo>
                    <a:pt x="1091" y="18"/>
                  </a:lnTo>
                  <a:lnTo>
                    <a:pt x="1112" y="29"/>
                  </a:lnTo>
                  <a:lnTo>
                    <a:pt x="1131" y="40"/>
                  </a:lnTo>
                  <a:lnTo>
                    <a:pt x="1148" y="53"/>
                  </a:lnTo>
                  <a:lnTo>
                    <a:pt x="1165" y="68"/>
                  </a:lnTo>
                  <a:lnTo>
                    <a:pt x="1179" y="85"/>
                  </a:lnTo>
                  <a:lnTo>
                    <a:pt x="1192" y="103"/>
                  </a:lnTo>
                  <a:lnTo>
                    <a:pt x="1204" y="121"/>
                  </a:lnTo>
                  <a:lnTo>
                    <a:pt x="1214" y="142"/>
                  </a:lnTo>
                  <a:lnTo>
                    <a:pt x="1222" y="162"/>
                  </a:lnTo>
                  <a:lnTo>
                    <a:pt x="1227" y="184"/>
                  </a:lnTo>
                  <a:lnTo>
                    <a:pt x="1231" y="208"/>
                  </a:lnTo>
                  <a:lnTo>
                    <a:pt x="1232" y="231"/>
                  </a:lnTo>
                  <a:lnTo>
                    <a:pt x="1231" y="254"/>
                  </a:lnTo>
                  <a:lnTo>
                    <a:pt x="1227" y="276"/>
                  </a:lnTo>
                  <a:lnTo>
                    <a:pt x="1222" y="298"/>
                  </a:lnTo>
                  <a:lnTo>
                    <a:pt x="1214" y="320"/>
                  </a:lnTo>
                  <a:lnTo>
                    <a:pt x="1204" y="340"/>
                  </a:lnTo>
                  <a:lnTo>
                    <a:pt x="1192" y="359"/>
                  </a:lnTo>
                  <a:lnTo>
                    <a:pt x="1179" y="376"/>
                  </a:lnTo>
                  <a:lnTo>
                    <a:pt x="1165" y="393"/>
                  </a:lnTo>
                  <a:lnTo>
                    <a:pt x="1148" y="407"/>
                  </a:lnTo>
                  <a:lnTo>
                    <a:pt x="1131" y="421"/>
                  </a:lnTo>
                  <a:lnTo>
                    <a:pt x="1112" y="433"/>
                  </a:lnTo>
                  <a:lnTo>
                    <a:pt x="1091" y="442"/>
                  </a:lnTo>
                  <a:lnTo>
                    <a:pt x="1070" y="450"/>
                  </a:lnTo>
                  <a:lnTo>
                    <a:pt x="1048" y="455"/>
                  </a:lnTo>
                  <a:lnTo>
                    <a:pt x="1026" y="459"/>
                  </a:lnTo>
                  <a:lnTo>
                    <a:pt x="1003" y="460"/>
                  </a:lnTo>
                  <a:lnTo>
                    <a:pt x="978" y="459"/>
                  </a:lnTo>
                  <a:lnTo>
                    <a:pt x="956" y="455"/>
                  </a:lnTo>
                  <a:lnTo>
                    <a:pt x="934" y="450"/>
                  </a:lnTo>
                  <a:lnTo>
                    <a:pt x="914" y="442"/>
                  </a:lnTo>
                  <a:lnTo>
                    <a:pt x="893" y="433"/>
                  </a:lnTo>
                  <a:lnTo>
                    <a:pt x="873" y="421"/>
                  </a:lnTo>
                  <a:lnTo>
                    <a:pt x="857" y="407"/>
                  </a:lnTo>
                  <a:lnTo>
                    <a:pt x="840" y="393"/>
                  </a:lnTo>
                  <a:lnTo>
                    <a:pt x="825" y="376"/>
                  </a:lnTo>
                  <a:lnTo>
                    <a:pt x="813" y="359"/>
                  </a:lnTo>
                  <a:lnTo>
                    <a:pt x="801" y="340"/>
                  </a:lnTo>
                  <a:lnTo>
                    <a:pt x="791" y="320"/>
                  </a:lnTo>
                  <a:lnTo>
                    <a:pt x="783" y="298"/>
                  </a:lnTo>
                  <a:lnTo>
                    <a:pt x="778" y="276"/>
                  </a:lnTo>
                  <a:lnTo>
                    <a:pt x="774" y="254"/>
                  </a:lnTo>
                  <a:lnTo>
                    <a:pt x="772" y="231"/>
                  </a:lnTo>
                  <a:lnTo>
                    <a:pt x="774" y="208"/>
                  </a:lnTo>
                  <a:lnTo>
                    <a:pt x="778" y="184"/>
                  </a:lnTo>
                  <a:lnTo>
                    <a:pt x="783" y="162"/>
                  </a:lnTo>
                  <a:lnTo>
                    <a:pt x="791" y="142"/>
                  </a:lnTo>
                  <a:lnTo>
                    <a:pt x="801" y="121"/>
                  </a:lnTo>
                  <a:lnTo>
                    <a:pt x="813" y="103"/>
                  </a:lnTo>
                  <a:lnTo>
                    <a:pt x="825" y="85"/>
                  </a:lnTo>
                  <a:lnTo>
                    <a:pt x="840" y="68"/>
                  </a:lnTo>
                  <a:lnTo>
                    <a:pt x="857" y="53"/>
                  </a:lnTo>
                  <a:lnTo>
                    <a:pt x="873" y="40"/>
                  </a:lnTo>
                  <a:lnTo>
                    <a:pt x="893" y="29"/>
                  </a:lnTo>
                  <a:lnTo>
                    <a:pt x="914" y="18"/>
                  </a:lnTo>
                  <a:lnTo>
                    <a:pt x="934" y="11"/>
                  </a:lnTo>
                  <a:lnTo>
                    <a:pt x="956" y="5"/>
                  </a:lnTo>
                  <a:lnTo>
                    <a:pt x="978" y="2"/>
                  </a:lnTo>
                  <a:lnTo>
                    <a:pt x="1003" y="0"/>
                  </a:lnTo>
                  <a:close/>
                  <a:moveTo>
                    <a:pt x="0" y="29"/>
                  </a:moveTo>
                  <a:lnTo>
                    <a:pt x="441" y="29"/>
                  </a:lnTo>
                  <a:lnTo>
                    <a:pt x="269" y="200"/>
                  </a:lnTo>
                  <a:lnTo>
                    <a:pt x="489" y="420"/>
                  </a:lnTo>
                  <a:lnTo>
                    <a:pt x="391" y="517"/>
                  </a:lnTo>
                  <a:lnTo>
                    <a:pt x="171" y="297"/>
                  </a:lnTo>
                  <a:lnTo>
                    <a:pt x="0" y="468"/>
                  </a:lnTo>
                  <a:lnTo>
                    <a:pt x="0" y="29"/>
                  </a:lnTo>
                  <a:close/>
                  <a:moveTo>
                    <a:pt x="1516" y="420"/>
                  </a:moveTo>
                  <a:lnTo>
                    <a:pt x="1735" y="200"/>
                  </a:lnTo>
                  <a:lnTo>
                    <a:pt x="1564" y="29"/>
                  </a:lnTo>
                  <a:lnTo>
                    <a:pt x="2005" y="29"/>
                  </a:lnTo>
                  <a:lnTo>
                    <a:pt x="2005" y="468"/>
                  </a:lnTo>
                  <a:lnTo>
                    <a:pt x="1834" y="297"/>
                  </a:lnTo>
                  <a:lnTo>
                    <a:pt x="1613" y="517"/>
                  </a:lnTo>
                  <a:lnTo>
                    <a:pt x="1516" y="420"/>
                  </a:lnTo>
                  <a:close/>
                  <a:moveTo>
                    <a:pt x="1613" y="1544"/>
                  </a:moveTo>
                  <a:lnTo>
                    <a:pt x="1834" y="1764"/>
                  </a:lnTo>
                  <a:lnTo>
                    <a:pt x="2005" y="1593"/>
                  </a:lnTo>
                  <a:lnTo>
                    <a:pt x="2005" y="2033"/>
                  </a:lnTo>
                  <a:lnTo>
                    <a:pt x="1564" y="2033"/>
                  </a:lnTo>
                  <a:lnTo>
                    <a:pt x="1735" y="1862"/>
                  </a:lnTo>
                  <a:lnTo>
                    <a:pt x="1516" y="1642"/>
                  </a:lnTo>
                  <a:lnTo>
                    <a:pt x="1613" y="1544"/>
                  </a:lnTo>
                  <a:close/>
                  <a:moveTo>
                    <a:pt x="489" y="1642"/>
                  </a:moveTo>
                  <a:lnTo>
                    <a:pt x="269" y="1862"/>
                  </a:lnTo>
                  <a:lnTo>
                    <a:pt x="441" y="2033"/>
                  </a:lnTo>
                  <a:lnTo>
                    <a:pt x="0" y="2033"/>
                  </a:lnTo>
                  <a:lnTo>
                    <a:pt x="0" y="1593"/>
                  </a:lnTo>
                  <a:lnTo>
                    <a:pt x="171" y="1764"/>
                  </a:lnTo>
                  <a:lnTo>
                    <a:pt x="391" y="1544"/>
                  </a:lnTo>
                  <a:lnTo>
                    <a:pt x="489" y="1642"/>
                  </a:lnTo>
                  <a:close/>
                </a:path>
              </a:pathLst>
            </a:custGeom>
            <a:solidFill>
              <a:srgbClr val="FFFFFF"/>
            </a:solidFill>
            <a:ln w="9525">
              <a:noFill/>
              <a:round/>
              <a:headEnd/>
              <a:tailEnd/>
            </a:ln>
          </p:spPr>
          <p:txBody>
            <a:bodyPr/>
            <a:lstStyle/>
            <a:p>
              <a:endParaRPr lang="en-US"/>
            </a:p>
          </p:txBody>
        </p:sp>
      </p:grpSp>
      <p:sp>
        <p:nvSpPr>
          <p:cNvPr id="552987" name="Text Box 27"/>
          <p:cNvSpPr txBox="1">
            <a:spLocks noChangeArrowheads="1"/>
          </p:cNvSpPr>
          <p:nvPr/>
        </p:nvSpPr>
        <p:spPr bwMode="auto">
          <a:xfrm>
            <a:off x="1573213" y="5245100"/>
            <a:ext cx="2762250" cy="366713"/>
          </a:xfrm>
          <a:prstGeom prst="rect">
            <a:avLst/>
          </a:prstGeom>
          <a:noFill/>
          <a:ln w="9525">
            <a:noFill/>
            <a:miter lim="800000"/>
            <a:headEnd/>
            <a:tailEnd/>
          </a:ln>
          <a:effectLst/>
        </p:spPr>
        <p:txBody>
          <a:bodyPr wrap="none">
            <a:spAutoFit/>
          </a:bodyPr>
          <a:lstStyle/>
          <a:p>
            <a:pPr algn="ctr"/>
            <a:r>
              <a:rPr lang="en-US" sz="1800" b="1">
                <a:latin typeface="Arial" charset="0"/>
              </a:rPr>
              <a:t>General Alexander Haig</a:t>
            </a:r>
          </a:p>
        </p:txBody>
      </p:sp>
      <p:sp>
        <p:nvSpPr>
          <p:cNvPr id="552988" name="Rectangle 28"/>
          <p:cNvSpPr>
            <a:spLocks noChangeArrowheads="1"/>
          </p:cNvSpPr>
          <p:nvPr/>
        </p:nvSpPr>
        <p:spPr bwMode="auto">
          <a:xfrm>
            <a:off x="1247775" y="5895975"/>
            <a:ext cx="6650038"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Unpredictability can save your life!</a:t>
            </a:r>
          </a:p>
        </p:txBody>
      </p:sp>
      <p:sp>
        <p:nvSpPr>
          <p:cNvPr id="552989" name="AutoShape 29">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52988"/>
                                        </p:tgtEl>
                                        <p:attrNameLst>
                                          <p:attrName>style.visibility</p:attrName>
                                        </p:attrNameLst>
                                      </p:cBhvr>
                                      <p:to>
                                        <p:strVal val="visible"/>
                                      </p:to>
                                    </p:set>
                                    <p:animEffect transition="in" filter="checkerboard(across)">
                                      <p:cBhvr>
                                        <p:cTn id="7" dur="500"/>
                                        <p:tgtEl>
                                          <p:spTgt spid="552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8" grpId="0"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AutoShape 2"/>
          <p:cNvSpPr>
            <a:spLocks noChangeArrowheads="1"/>
          </p:cNvSpPr>
          <p:nvPr/>
        </p:nvSpPr>
        <p:spPr bwMode="auto">
          <a:xfrm rot="432112">
            <a:off x="1287463" y="4394200"/>
            <a:ext cx="3597275" cy="1584325"/>
          </a:xfrm>
          <a:prstGeom prst="irregularSeal2">
            <a:avLst/>
          </a:prstGeom>
          <a:gradFill rotWithShape="0">
            <a:gsLst>
              <a:gs pos="0">
                <a:srgbClr val="FF9F00"/>
              </a:gs>
              <a:gs pos="100000">
                <a:srgbClr val="FF9F00">
                  <a:gamma/>
                  <a:tint val="3137"/>
                  <a:invGamma/>
                </a:srgbClr>
              </a:gs>
            </a:gsLst>
            <a:path path="shape">
              <a:fillToRect l="50000" t="50000" r="50000" b="50000"/>
            </a:path>
          </a:gradFill>
          <a:ln w="9525">
            <a:noFill/>
            <a:miter lim="800000"/>
            <a:headEnd/>
            <a:tailEnd/>
          </a:ln>
          <a:effectLst/>
        </p:spPr>
        <p:txBody>
          <a:bodyPr wrap="none" anchor="ctr"/>
          <a:lstStyle/>
          <a:p>
            <a:endParaRPr lang="en-US"/>
          </a:p>
        </p:txBody>
      </p:sp>
      <p:sp>
        <p:nvSpPr>
          <p:cNvPr id="555011" name="AutoShape 3">
            <a:hlinkClick r:id="" action="ppaction://noaction"/>
          </p:cNvPr>
          <p:cNvSpPr>
            <a:spLocks noChangeArrowheads="1"/>
          </p:cNvSpPr>
          <p:nvPr/>
        </p:nvSpPr>
        <p:spPr bwMode="auto">
          <a:xfrm>
            <a:off x="8091488" y="6210300"/>
            <a:ext cx="1019175" cy="285750"/>
          </a:xfrm>
          <a:prstGeom prst="bevel">
            <a:avLst>
              <a:gd name="adj" fmla="val 12500"/>
            </a:avLst>
          </a:prstGeom>
          <a:solidFill>
            <a:srgbClr val="9999FF"/>
          </a:solidFill>
          <a:ln w="9525">
            <a:solidFill>
              <a:schemeClr val="tx1"/>
            </a:solidFill>
            <a:miter lim="800000"/>
            <a:headEnd/>
            <a:tailEnd/>
          </a:ln>
          <a:effectLst/>
        </p:spPr>
        <p:txBody>
          <a:bodyPr anchor="ctr"/>
          <a:lstStyle/>
          <a:p>
            <a:pPr algn="ctr"/>
            <a:r>
              <a:rPr lang="en-US" sz="1600" b="1">
                <a:latin typeface="Arial" charset="0"/>
              </a:rPr>
              <a:t>Return</a:t>
            </a:r>
          </a:p>
        </p:txBody>
      </p:sp>
      <p:sp>
        <p:nvSpPr>
          <p:cNvPr id="555012" name="Rectangle 4"/>
          <p:cNvSpPr>
            <a:spLocks noChangeArrowheads="1"/>
          </p:cNvSpPr>
          <p:nvPr/>
        </p:nvSpPr>
        <p:spPr bwMode="auto">
          <a:xfrm>
            <a:off x="1304925" y="295275"/>
            <a:ext cx="6524625" cy="1143000"/>
          </a:xfrm>
          <a:prstGeom prst="rect">
            <a:avLst/>
          </a:prstGeom>
          <a:noFill/>
          <a:ln w="9525">
            <a:noFill/>
            <a:miter lim="800000"/>
            <a:headEnd/>
            <a:tailEnd/>
          </a:ln>
          <a:effectLst>
            <a:outerShdw dist="35921" dir="2700000" algn="ctr" rotWithShape="0">
              <a:srgbClr val="C0C0C0"/>
            </a:outerShdw>
          </a:effectLst>
        </p:spPr>
        <p:txBody>
          <a:bodyPr anchor="ctr"/>
          <a:lstStyle/>
          <a:p>
            <a:pPr algn="ctr">
              <a:lnSpc>
                <a:spcPct val="95000"/>
              </a:lnSpc>
            </a:pPr>
            <a:r>
              <a:rPr lang="en-US" sz="3600" b="1">
                <a:solidFill>
                  <a:schemeClr val="tx2"/>
                </a:solidFill>
                <a:latin typeface="Arial" charset="0"/>
              </a:rPr>
              <a:t>WTC and Pentagon</a:t>
            </a:r>
          </a:p>
        </p:txBody>
      </p:sp>
      <p:pic>
        <p:nvPicPr>
          <p:cNvPr id="555013" name="Picture 5" descr="Sept 11-01 WTC Towers"/>
          <p:cNvPicPr>
            <a:picLocks noChangeAspect="1" noChangeArrowheads="1"/>
          </p:cNvPicPr>
          <p:nvPr/>
        </p:nvPicPr>
        <p:blipFill>
          <a:blip r:embed="rId3"/>
          <a:srcRect/>
          <a:stretch>
            <a:fillRect/>
          </a:stretch>
        </p:blipFill>
        <p:spPr bwMode="auto">
          <a:xfrm>
            <a:off x="1609725" y="1741488"/>
            <a:ext cx="2697163" cy="2820987"/>
          </a:xfrm>
          <a:prstGeom prst="rect">
            <a:avLst/>
          </a:prstGeom>
          <a:noFill/>
          <a:ln w="9525">
            <a:solidFill>
              <a:schemeClr val="tx1"/>
            </a:solidFill>
            <a:miter lim="800000"/>
            <a:headEnd/>
            <a:tailEnd/>
          </a:ln>
        </p:spPr>
      </p:pic>
      <p:sp>
        <p:nvSpPr>
          <p:cNvPr id="555014" name="Text Box 6"/>
          <p:cNvSpPr txBox="1">
            <a:spLocks noChangeArrowheads="1"/>
          </p:cNvSpPr>
          <p:nvPr/>
        </p:nvSpPr>
        <p:spPr bwMode="auto">
          <a:xfrm>
            <a:off x="1030288" y="4678363"/>
            <a:ext cx="3854450" cy="1052512"/>
          </a:xfrm>
          <a:prstGeom prst="rect">
            <a:avLst/>
          </a:prstGeom>
          <a:noFill/>
          <a:ln w="9525">
            <a:noFill/>
            <a:miter lim="800000"/>
            <a:headEnd/>
            <a:tailEnd/>
          </a:ln>
          <a:effectLst/>
        </p:spPr>
        <p:txBody>
          <a:bodyPr wrap="none">
            <a:spAutoFit/>
          </a:bodyPr>
          <a:lstStyle/>
          <a:p>
            <a:pPr>
              <a:spcBef>
                <a:spcPct val="25000"/>
              </a:spcBef>
              <a:tabLst>
                <a:tab pos="1485900" algn="r"/>
                <a:tab pos="1600200" algn="l"/>
              </a:tabLst>
            </a:pPr>
            <a:r>
              <a:rPr lang="en-US" sz="1800" b="1">
                <a:latin typeface="Arial" charset="0"/>
              </a:rPr>
              <a:t>	Date:	11 September 2001</a:t>
            </a:r>
          </a:p>
          <a:p>
            <a:pPr>
              <a:spcBef>
                <a:spcPct val="25000"/>
              </a:spcBef>
              <a:tabLst>
                <a:tab pos="1485900" algn="r"/>
                <a:tab pos="1600200" algn="l"/>
              </a:tabLst>
            </a:pPr>
            <a:r>
              <a:rPr lang="en-US" sz="1800" b="1">
                <a:latin typeface="Arial" charset="0"/>
              </a:rPr>
              <a:t>	Killed:	Over 3000</a:t>
            </a:r>
          </a:p>
          <a:p>
            <a:pPr>
              <a:spcBef>
                <a:spcPct val="25000"/>
              </a:spcBef>
              <a:tabLst>
                <a:tab pos="1485900" algn="r"/>
                <a:tab pos="1600200" algn="l"/>
              </a:tabLst>
            </a:pPr>
            <a:r>
              <a:rPr lang="en-US" sz="1800" b="1">
                <a:latin typeface="Arial" charset="0"/>
              </a:rPr>
              <a:t>	Wounded:	Thousands</a:t>
            </a:r>
          </a:p>
        </p:txBody>
      </p:sp>
      <p:sp>
        <p:nvSpPr>
          <p:cNvPr id="555015" name="Rectangle 7"/>
          <p:cNvSpPr>
            <a:spLocks noChangeArrowheads="1"/>
          </p:cNvSpPr>
          <p:nvPr/>
        </p:nvSpPr>
        <p:spPr bwMode="auto">
          <a:xfrm>
            <a:off x="4879975" y="1741488"/>
            <a:ext cx="4264025" cy="4038600"/>
          </a:xfrm>
          <a:prstGeom prst="rect">
            <a:avLst/>
          </a:prstGeom>
          <a:noFill/>
          <a:ln w="9525">
            <a:noFill/>
            <a:miter lim="800000"/>
            <a:headEnd/>
            <a:tailEnd/>
          </a:ln>
          <a:effectLst/>
        </p:spPr>
        <p:txBody>
          <a:bodyPr/>
          <a:lstStyle/>
          <a:p>
            <a:pPr marL="285750" indent="-285750">
              <a:lnSpc>
                <a:spcPct val="95000"/>
              </a:lnSpc>
              <a:spcBef>
                <a:spcPct val="35000"/>
              </a:spcBef>
              <a:buClr>
                <a:schemeClr val="tx1"/>
              </a:buClr>
              <a:buFontTx/>
              <a:buChar char="•"/>
            </a:pPr>
            <a:r>
              <a:rPr lang="en-US" sz="2000" b="1">
                <a:latin typeface="Arial" charset="0"/>
                <a:cs typeface="Times New Roman" pitchFamily="18" charset="0"/>
              </a:rPr>
              <a:t>Terrorists hijacked four loaded passenger airliners and used them as guided missiles</a:t>
            </a:r>
          </a:p>
          <a:p>
            <a:pPr marL="285750" indent="-285750">
              <a:lnSpc>
                <a:spcPct val="95000"/>
              </a:lnSpc>
              <a:spcBef>
                <a:spcPct val="35000"/>
              </a:spcBef>
              <a:buClr>
                <a:schemeClr val="tx1"/>
              </a:buClr>
              <a:buFontTx/>
              <a:buChar char="•"/>
            </a:pPr>
            <a:r>
              <a:rPr lang="en-US" sz="2000" b="1">
                <a:latin typeface="Arial" charset="0"/>
                <a:cs typeface="Times New Roman" pitchFamily="18" charset="0"/>
              </a:rPr>
              <a:t>Collapsed both World Trade Center Towers and caused major damage to the Pentagon</a:t>
            </a:r>
          </a:p>
          <a:p>
            <a:pPr marL="285750" indent="-285750">
              <a:lnSpc>
                <a:spcPct val="95000"/>
              </a:lnSpc>
              <a:spcBef>
                <a:spcPct val="35000"/>
              </a:spcBef>
              <a:buClr>
                <a:schemeClr val="tx1"/>
              </a:buClr>
              <a:buFontTx/>
              <a:buChar char="•"/>
            </a:pPr>
            <a:r>
              <a:rPr lang="en-US" sz="2000" b="1">
                <a:latin typeface="Arial" charset="0"/>
              </a:rPr>
              <a:t>Attack required  extensive planning, preparation and rehearsal</a:t>
            </a:r>
          </a:p>
          <a:p>
            <a:pPr marL="285750" indent="-285750">
              <a:lnSpc>
                <a:spcPct val="95000"/>
              </a:lnSpc>
              <a:spcBef>
                <a:spcPct val="35000"/>
              </a:spcBef>
              <a:buClr>
                <a:schemeClr val="tx1"/>
              </a:buClr>
              <a:buFontTx/>
              <a:buChar char="•"/>
            </a:pPr>
            <a:r>
              <a:rPr lang="en-US" sz="2000" b="1">
                <a:latin typeface="Arial" charset="0"/>
              </a:rPr>
              <a:t>Deadliest terrorist attack in history</a:t>
            </a:r>
          </a:p>
        </p:txBody>
      </p:sp>
      <p:sp>
        <p:nvSpPr>
          <p:cNvPr id="555016" name="Rectangle 8"/>
          <p:cNvSpPr>
            <a:spLocks noChangeArrowheads="1"/>
          </p:cNvSpPr>
          <p:nvPr/>
        </p:nvSpPr>
        <p:spPr bwMode="auto">
          <a:xfrm>
            <a:off x="1247775" y="5895975"/>
            <a:ext cx="6650038" cy="396875"/>
          </a:xfrm>
          <a:prstGeom prst="rect">
            <a:avLst/>
          </a:prstGeom>
          <a:noFill/>
          <a:ln w="9525">
            <a:noFill/>
            <a:miter lim="800000"/>
            <a:headEnd/>
            <a:tailEnd/>
          </a:ln>
          <a:effectLst/>
        </p:spPr>
        <p:txBody>
          <a:bodyPr>
            <a:spAutoFit/>
          </a:bodyPr>
          <a:lstStyle/>
          <a:p>
            <a:pPr algn="ctr">
              <a:lnSpc>
                <a:spcPct val="95000"/>
              </a:lnSpc>
              <a:spcBef>
                <a:spcPct val="35000"/>
              </a:spcBef>
              <a:buClr>
                <a:schemeClr val="accent2"/>
              </a:buClr>
            </a:pPr>
            <a:r>
              <a:rPr lang="en-US" sz="2100" b="1" i="1">
                <a:solidFill>
                  <a:schemeClr val="accent2"/>
                </a:solidFill>
                <a:latin typeface="Arial" charset="0"/>
              </a:rPr>
              <a:t>Be vigilant and think under pressure!</a:t>
            </a:r>
          </a:p>
        </p:txBody>
      </p:sp>
      <p:grpSp>
        <p:nvGrpSpPr>
          <p:cNvPr id="555017" name="Group 9"/>
          <p:cNvGrpSpPr>
            <a:grpSpLocks noChangeAspect="1"/>
          </p:cNvGrpSpPr>
          <p:nvPr/>
        </p:nvGrpSpPr>
        <p:grpSpPr bwMode="auto">
          <a:xfrm>
            <a:off x="293688" y="3178175"/>
            <a:ext cx="877887" cy="754063"/>
            <a:chOff x="1134" y="1590"/>
            <a:chExt cx="1008" cy="863"/>
          </a:xfrm>
        </p:grpSpPr>
        <p:sp>
          <p:nvSpPr>
            <p:cNvPr id="555018" name="Freeform 10"/>
            <p:cNvSpPr>
              <a:spLocks noChangeAspect="1"/>
            </p:cNvSpPr>
            <p:nvPr/>
          </p:nvSpPr>
          <p:spPr bwMode="auto">
            <a:xfrm>
              <a:off x="1134" y="1590"/>
              <a:ext cx="1008" cy="863"/>
            </a:xfrm>
            <a:custGeom>
              <a:avLst/>
              <a:gdLst/>
              <a:ahLst/>
              <a:cxnLst>
                <a:cxn ang="0">
                  <a:pos x="0" y="0"/>
                </a:cxn>
                <a:cxn ang="0">
                  <a:pos x="16128" y="0"/>
                </a:cxn>
                <a:cxn ang="0">
                  <a:pos x="15554" y="594"/>
                </a:cxn>
                <a:cxn ang="0">
                  <a:pos x="596" y="13247"/>
                </a:cxn>
                <a:cxn ang="0">
                  <a:pos x="0" y="13808"/>
                </a:cxn>
                <a:cxn ang="0">
                  <a:pos x="0" y="0"/>
                </a:cxn>
              </a:cxnLst>
              <a:rect l="0" t="0" r="r" b="b"/>
              <a:pathLst>
                <a:path w="16128" h="13808">
                  <a:moveTo>
                    <a:pt x="0" y="0"/>
                  </a:moveTo>
                  <a:lnTo>
                    <a:pt x="16128" y="0"/>
                  </a:lnTo>
                  <a:lnTo>
                    <a:pt x="15554" y="594"/>
                  </a:lnTo>
                  <a:lnTo>
                    <a:pt x="596" y="13247"/>
                  </a:lnTo>
                  <a:lnTo>
                    <a:pt x="0" y="13808"/>
                  </a:lnTo>
                  <a:lnTo>
                    <a:pt x="0" y="0"/>
                  </a:lnTo>
                  <a:close/>
                </a:path>
              </a:pathLst>
            </a:custGeom>
            <a:solidFill>
              <a:srgbClr val="82A99C"/>
            </a:solidFill>
            <a:ln w="9525">
              <a:noFill/>
              <a:round/>
              <a:headEnd/>
              <a:tailEnd/>
            </a:ln>
          </p:spPr>
          <p:txBody>
            <a:bodyPr/>
            <a:lstStyle/>
            <a:p>
              <a:endParaRPr lang="en-US"/>
            </a:p>
          </p:txBody>
        </p:sp>
        <p:sp>
          <p:nvSpPr>
            <p:cNvPr id="555019" name="Freeform 11"/>
            <p:cNvSpPr>
              <a:spLocks noChangeAspect="1"/>
            </p:cNvSpPr>
            <p:nvPr/>
          </p:nvSpPr>
          <p:spPr bwMode="auto">
            <a:xfrm>
              <a:off x="1134" y="1590"/>
              <a:ext cx="1008" cy="863"/>
            </a:xfrm>
            <a:custGeom>
              <a:avLst/>
              <a:gdLst/>
              <a:ahLst/>
              <a:cxnLst>
                <a:cxn ang="0">
                  <a:pos x="16128" y="0"/>
                </a:cxn>
                <a:cxn ang="0">
                  <a:pos x="16128" y="13808"/>
                </a:cxn>
                <a:cxn ang="0">
                  <a:pos x="0" y="13808"/>
                </a:cxn>
                <a:cxn ang="0">
                  <a:pos x="599" y="13239"/>
                </a:cxn>
                <a:cxn ang="0">
                  <a:pos x="15563" y="586"/>
                </a:cxn>
                <a:cxn ang="0">
                  <a:pos x="16128" y="0"/>
                </a:cxn>
              </a:cxnLst>
              <a:rect l="0" t="0" r="r" b="b"/>
              <a:pathLst>
                <a:path w="16128" h="13808">
                  <a:moveTo>
                    <a:pt x="16128" y="0"/>
                  </a:moveTo>
                  <a:lnTo>
                    <a:pt x="16128" y="13808"/>
                  </a:lnTo>
                  <a:lnTo>
                    <a:pt x="0" y="13808"/>
                  </a:lnTo>
                  <a:lnTo>
                    <a:pt x="599" y="13239"/>
                  </a:lnTo>
                  <a:lnTo>
                    <a:pt x="15563" y="586"/>
                  </a:lnTo>
                  <a:lnTo>
                    <a:pt x="16128" y="0"/>
                  </a:lnTo>
                  <a:close/>
                </a:path>
              </a:pathLst>
            </a:custGeom>
            <a:solidFill>
              <a:srgbClr val="162A29"/>
            </a:solidFill>
            <a:ln w="9525">
              <a:noFill/>
              <a:round/>
              <a:headEnd/>
              <a:tailEnd/>
            </a:ln>
          </p:spPr>
          <p:txBody>
            <a:bodyPr/>
            <a:lstStyle/>
            <a:p>
              <a:endParaRPr lang="en-US"/>
            </a:p>
          </p:txBody>
        </p:sp>
        <p:sp>
          <p:nvSpPr>
            <p:cNvPr id="555020" name="Rectangle 12"/>
            <p:cNvSpPr>
              <a:spLocks noChangeAspect="1" noChangeArrowheads="1"/>
            </p:cNvSpPr>
            <p:nvPr/>
          </p:nvSpPr>
          <p:spPr bwMode="auto">
            <a:xfrm>
              <a:off x="1170" y="1626"/>
              <a:ext cx="936" cy="791"/>
            </a:xfrm>
            <a:prstGeom prst="rect">
              <a:avLst/>
            </a:prstGeom>
            <a:solidFill>
              <a:srgbClr val="275A53"/>
            </a:solidFill>
            <a:ln w="9525">
              <a:noFill/>
              <a:miter lim="800000"/>
              <a:headEnd/>
              <a:tailEnd/>
            </a:ln>
          </p:spPr>
          <p:txBody>
            <a:bodyPr/>
            <a:lstStyle/>
            <a:p>
              <a:endParaRPr lang="en-US"/>
            </a:p>
          </p:txBody>
        </p:sp>
        <p:sp>
          <p:nvSpPr>
            <p:cNvPr id="555021" name="Freeform 13"/>
            <p:cNvSpPr>
              <a:spLocks noChangeAspect="1" noEditPoints="1"/>
            </p:cNvSpPr>
            <p:nvPr/>
          </p:nvSpPr>
          <p:spPr bwMode="auto">
            <a:xfrm>
              <a:off x="1255" y="2249"/>
              <a:ext cx="150" cy="137"/>
            </a:xfrm>
            <a:custGeom>
              <a:avLst/>
              <a:gdLst/>
              <a:ahLst/>
              <a:cxnLst>
                <a:cxn ang="0">
                  <a:pos x="1576" y="1833"/>
                </a:cxn>
                <a:cxn ang="0">
                  <a:pos x="802" y="1833"/>
                </a:cxn>
                <a:cxn ang="0">
                  <a:pos x="695" y="2196"/>
                </a:cxn>
                <a:cxn ang="0">
                  <a:pos x="0" y="2196"/>
                </a:cxn>
                <a:cxn ang="0">
                  <a:pos x="827" y="0"/>
                </a:cxn>
                <a:cxn ang="0">
                  <a:pos x="1568" y="0"/>
                </a:cxn>
                <a:cxn ang="0">
                  <a:pos x="2394" y="2196"/>
                </a:cxn>
                <a:cxn ang="0">
                  <a:pos x="1684" y="2196"/>
                </a:cxn>
                <a:cxn ang="0">
                  <a:pos x="1576" y="1833"/>
                </a:cxn>
                <a:cxn ang="0">
                  <a:pos x="1433" y="1358"/>
                </a:cxn>
                <a:cxn ang="0">
                  <a:pos x="1190" y="569"/>
                </a:cxn>
                <a:cxn ang="0">
                  <a:pos x="948" y="1358"/>
                </a:cxn>
                <a:cxn ang="0">
                  <a:pos x="1433" y="1358"/>
                </a:cxn>
              </a:cxnLst>
              <a:rect l="0" t="0" r="r" b="b"/>
              <a:pathLst>
                <a:path w="2394" h="2196">
                  <a:moveTo>
                    <a:pt x="1576" y="1833"/>
                  </a:moveTo>
                  <a:lnTo>
                    <a:pt x="802" y="1833"/>
                  </a:lnTo>
                  <a:lnTo>
                    <a:pt x="695" y="2196"/>
                  </a:lnTo>
                  <a:lnTo>
                    <a:pt x="0" y="2196"/>
                  </a:lnTo>
                  <a:lnTo>
                    <a:pt x="827" y="0"/>
                  </a:lnTo>
                  <a:lnTo>
                    <a:pt x="1568" y="0"/>
                  </a:lnTo>
                  <a:lnTo>
                    <a:pt x="2394" y="2196"/>
                  </a:lnTo>
                  <a:lnTo>
                    <a:pt x="1684" y="2196"/>
                  </a:lnTo>
                  <a:lnTo>
                    <a:pt x="1576" y="1833"/>
                  </a:lnTo>
                  <a:close/>
                  <a:moveTo>
                    <a:pt x="1433" y="1358"/>
                  </a:moveTo>
                  <a:lnTo>
                    <a:pt x="1190" y="569"/>
                  </a:lnTo>
                  <a:lnTo>
                    <a:pt x="948" y="1358"/>
                  </a:lnTo>
                  <a:lnTo>
                    <a:pt x="1433" y="1358"/>
                  </a:lnTo>
                  <a:close/>
                </a:path>
              </a:pathLst>
            </a:custGeom>
            <a:solidFill>
              <a:srgbClr val="FFFFFF"/>
            </a:solidFill>
            <a:ln w="9525">
              <a:noFill/>
              <a:round/>
              <a:headEnd/>
              <a:tailEnd/>
            </a:ln>
          </p:spPr>
          <p:txBody>
            <a:bodyPr/>
            <a:lstStyle/>
            <a:p>
              <a:endParaRPr lang="en-US"/>
            </a:p>
          </p:txBody>
        </p:sp>
        <p:sp>
          <p:nvSpPr>
            <p:cNvPr id="555022" name="Freeform 14"/>
            <p:cNvSpPr>
              <a:spLocks noChangeAspect="1"/>
            </p:cNvSpPr>
            <p:nvPr/>
          </p:nvSpPr>
          <p:spPr bwMode="auto">
            <a:xfrm>
              <a:off x="1406" y="2249"/>
              <a:ext cx="192" cy="137"/>
            </a:xfrm>
            <a:custGeom>
              <a:avLst/>
              <a:gdLst/>
              <a:ahLst/>
              <a:cxnLst>
                <a:cxn ang="0">
                  <a:pos x="0" y="0"/>
                </a:cxn>
                <a:cxn ang="0">
                  <a:pos x="645" y="0"/>
                </a:cxn>
                <a:cxn ang="0">
                  <a:pos x="877" y="1226"/>
                </a:cxn>
                <a:cxn ang="0">
                  <a:pos x="1216" y="0"/>
                </a:cxn>
                <a:cxn ang="0">
                  <a:pos x="1859" y="0"/>
                </a:cxn>
                <a:cxn ang="0">
                  <a:pos x="2200" y="1226"/>
                </a:cxn>
                <a:cxn ang="0">
                  <a:pos x="2433" y="0"/>
                </a:cxn>
                <a:cxn ang="0">
                  <a:pos x="3075" y="0"/>
                </a:cxn>
                <a:cxn ang="0">
                  <a:pos x="2590" y="2196"/>
                </a:cxn>
                <a:cxn ang="0">
                  <a:pos x="1924" y="2196"/>
                </a:cxn>
                <a:cxn ang="0">
                  <a:pos x="1539" y="813"/>
                </a:cxn>
                <a:cxn ang="0">
                  <a:pos x="1155" y="2196"/>
                </a:cxn>
                <a:cxn ang="0">
                  <a:pos x="488" y="2196"/>
                </a:cxn>
                <a:cxn ang="0">
                  <a:pos x="0" y="0"/>
                </a:cxn>
              </a:cxnLst>
              <a:rect l="0" t="0" r="r" b="b"/>
              <a:pathLst>
                <a:path w="3075" h="2196">
                  <a:moveTo>
                    <a:pt x="0" y="0"/>
                  </a:moveTo>
                  <a:lnTo>
                    <a:pt x="645" y="0"/>
                  </a:lnTo>
                  <a:lnTo>
                    <a:pt x="877" y="1226"/>
                  </a:lnTo>
                  <a:lnTo>
                    <a:pt x="1216" y="0"/>
                  </a:lnTo>
                  <a:lnTo>
                    <a:pt x="1859" y="0"/>
                  </a:lnTo>
                  <a:lnTo>
                    <a:pt x="2200" y="1226"/>
                  </a:lnTo>
                  <a:lnTo>
                    <a:pt x="2433" y="0"/>
                  </a:lnTo>
                  <a:lnTo>
                    <a:pt x="3075" y="0"/>
                  </a:lnTo>
                  <a:lnTo>
                    <a:pt x="2590" y="2196"/>
                  </a:lnTo>
                  <a:lnTo>
                    <a:pt x="1924" y="2196"/>
                  </a:lnTo>
                  <a:lnTo>
                    <a:pt x="1539" y="813"/>
                  </a:lnTo>
                  <a:lnTo>
                    <a:pt x="1155" y="2196"/>
                  </a:lnTo>
                  <a:lnTo>
                    <a:pt x="488" y="2196"/>
                  </a:lnTo>
                  <a:lnTo>
                    <a:pt x="0" y="0"/>
                  </a:lnTo>
                  <a:close/>
                </a:path>
              </a:pathLst>
            </a:custGeom>
            <a:solidFill>
              <a:srgbClr val="FFFFFF"/>
            </a:solidFill>
            <a:ln w="9525">
              <a:noFill/>
              <a:round/>
              <a:headEnd/>
              <a:tailEnd/>
            </a:ln>
          </p:spPr>
          <p:txBody>
            <a:bodyPr/>
            <a:lstStyle/>
            <a:p>
              <a:endParaRPr lang="en-US"/>
            </a:p>
          </p:txBody>
        </p:sp>
        <p:sp>
          <p:nvSpPr>
            <p:cNvPr id="555023" name="Freeform 15"/>
            <p:cNvSpPr>
              <a:spLocks noChangeAspect="1" noEditPoints="1"/>
            </p:cNvSpPr>
            <p:nvPr/>
          </p:nvSpPr>
          <p:spPr bwMode="auto">
            <a:xfrm>
              <a:off x="1598" y="2249"/>
              <a:ext cx="150" cy="137"/>
            </a:xfrm>
            <a:custGeom>
              <a:avLst/>
              <a:gdLst/>
              <a:ahLst/>
              <a:cxnLst>
                <a:cxn ang="0">
                  <a:pos x="1575" y="1833"/>
                </a:cxn>
                <a:cxn ang="0">
                  <a:pos x="801" y="1833"/>
                </a:cxn>
                <a:cxn ang="0">
                  <a:pos x="694" y="2196"/>
                </a:cxn>
                <a:cxn ang="0">
                  <a:pos x="0" y="2196"/>
                </a:cxn>
                <a:cxn ang="0">
                  <a:pos x="826" y="0"/>
                </a:cxn>
                <a:cxn ang="0">
                  <a:pos x="1567" y="0"/>
                </a:cxn>
                <a:cxn ang="0">
                  <a:pos x="2394" y="2196"/>
                </a:cxn>
                <a:cxn ang="0">
                  <a:pos x="1683" y="2196"/>
                </a:cxn>
                <a:cxn ang="0">
                  <a:pos x="1575" y="1833"/>
                </a:cxn>
                <a:cxn ang="0">
                  <a:pos x="1433" y="1358"/>
                </a:cxn>
                <a:cxn ang="0">
                  <a:pos x="1189" y="569"/>
                </a:cxn>
                <a:cxn ang="0">
                  <a:pos x="947" y="1358"/>
                </a:cxn>
                <a:cxn ang="0">
                  <a:pos x="1433" y="1358"/>
                </a:cxn>
              </a:cxnLst>
              <a:rect l="0" t="0" r="r" b="b"/>
              <a:pathLst>
                <a:path w="2394" h="2196">
                  <a:moveTo>
                    <a:pt x="1575" y="1833"/>
                  </a:moveTo>
                  <a:lnTo>
                    <a:pt x="801" y="1833"/>
                  </a:lnTo>
                  <a:lnTo>
                    <a:pt x="694" y="2196"/>
                  </a:lnTo>
                  <a:lnTo>
                    <a:pt x="0" y="2196"/>
                  </a:lnTo>
                  <a:lnTo>
                    <a:pt x="826" y="0"/>
                  </a:lnTo>
                  <a:lnTo>
                    <a:pt x="1567" y="0"/>
                  </a:lnTo>
                  <a:lnTo>
                    <a:pt x="2394" y="2196"/>
                  </a:lnTo>
                  <a:lnTo>
                    <a:pt x="1683" y="2196"/>
                  </a:lnTo>
                  <a:lnTo>
                    <a:pt x="1575" y="1833"/>
                  </a:lnTo>
                  <a:close/>
                  <a:moveTo>
                    <a:pt x="1433" y="1358"/>
                  </a:moveTo>
                  <a:lnTo>
                    <a:pt x="1189" y="569"/>
                  </a:lnTo>
                  <a:lnTo>
                    <a:pt x="947" y="1358"/>
                  </a:lnTo>
                  <a:lnTo>
                    <a:pt x="1433" y="1358"/>
                  </a:lnTo>
                  <a:close/>
                </a:path>
              </a:pathLst>
            </a:custGeom>
            <a:solidFill>
              <a:srgbClr val="FFFFFF"/>
            </a:solidFill>
            <a:ln w="9525">
              <a:noFill/>
              <a:round/>
              <a:headEnd/>
              <a:tailEnd/>
            </a:ln>
          </p:spPr>
          <p:txBody>
            <a:bodyPr/>
            <a:lstStyle/>
            <a:p>
              <a:endParaRPr lang="en-US"/>
            </a:p>
          </p:txBody>
        </p:sp>
        <p:sp>
          <p:nvSpPr>
            <p:cNvPr id="555024" name="Freeform 16"/>
            <p:cNvSpPr>
              <a:spLocks noChangeAspect="1" noEditPoints="1"/>
            </p:cNvSpPr>
            <p:nvPr/>
          </p:nvSpPr>
          <p:spPr bwMode="auto">
            <a:xfrm>
              <a:off x="1762" y="2249"/>
              <a:ext cx="135" cy="137"/>
            </a:xfrm>
            <a:custGeom>
              <a:avLst/>
              <a:gdLst/>
              <a:ahLst/>
              <a:cxnLst>
                <a:cxn ang="0">
                  <a:pos x="1132" y="0"/>
                </a:cxn>
                <a:cxn ang="0">
                  <a:pos x="1347" y="7"/>
                </a:cxn>
                <a:cxn ang="0">
                  <a:pos x="1468" y="21"/>
                </a:cxn>
                <a:cxn ang="0">
                  <a:pos x="1546" y="35"/>
                </a:cxn>
                <a:cxn ang="0">
                  <a:pos x="1614" y="53"/>
                </a:cxn>
                <a:cxn ang="0">
                  <a:pos x="1674" y="77"/>
                </a:cxn>
                <a:cxn ang="0">
                  <a:pos x="1729" y="106"/>
                </a:cxn>
                <a:cxn ang="0">
                  <a:pos x="1781" y="144"/>
                </a:cxn>
                <a:cxn ang="0">
                  <a:pos x="1827" y="186"/>
                </a:cxn>
                <a:cxn ang="0">
                  <a:pos x="1870" y="235"/>
                </a:cxn>
                <a:cxn ang="0">
                  <a:pos x="1906" y="291"/>
                </a:cxn>
                <a:cxn ang="0">
                  <a:pos x="1936" y="351"/>
                </a:cxn>
                <a:cxn ang="0">
                  <a:pos x="1958" y="416"/>
                </a:cxn>
                <a:cxn ang="0">
                  <a:pos x="1974" y="484"/>
                </a:cxn>
                <a:cxn ang="0">
                  <a:pos x="1982" y="558"/>
                </a:cxn>
                <a:cxn ang="0">
                  <a:pos x="1983" y="632"/>
                </a:cxn>
                <a:cxn ang="0">
                  <a:pos x="1979" y="698"/>
                </a:cxn>
                <a:cxn ang="0">
                  <a:pos x="1969" y="760"/>
                </a:cxn>
                <a:cxn ang="0">
                  <a:pos x="1953" y="818"/>
                </a:cxn>
                <a:cxn ang="0">
                  <a:pos x="1933" y="873"/>
                </a:cxn>
                <a:cxn ang="0">
                  <a:pos x="1906" y="924"/>
                </a:cxn>
                <a:cxn ang="0">
                  <a:pos x="1875" y="972"/>
                </a:cxn>
                <a:cxn ang="0">
                  <a:pos x="1839" y="1017"/>
                </a:cxn>
                <a:cxn ang="0">
                  <a:pos x="1800" y="1058"/>
                </a:cxn>
                <a:cxn ang="0">
                  <a:pos x="1757" y="1095"/>
                </a:cxn>
                <a:cxn ang="0">
                  <a:pos x="1708" y="1129"/>
                </a:cxn>
                <a:cxn ang="0">
                  <a:pos x="1644" y="1165"/>
                </a:cxn>
                <a:cxn ang="0">
                  <a:pos x="1558" y="1198"/>
                </a:cxn>
                <a:cxn ang="0">
                  <a:pos x="1453" y="1226"/>
                </a:cxn>
                <a:cxn ang="0">
                  <a:pos x="1535" y="1256"/>
                </a:cxn>
                <a:cxn ang="0">
                  <a:pos x="1598" y="1288"/>
                </a:cxn>
                <a:cxn ang="0">
                  <a:pos x="1640" y="1316"/>
                </a:cxn>
                <a:cxn ang="0">
                  <a:pos x="1676" y="1350"/>
                </a:cxn>
                <a:cxn ang="0">
                  <a:pos x="1772" y="1465"/>
                </a:cxn>
                <a:cxn ang="0">
                  <a:pos x="1819" y="1532"/>
                </a:cxn>
                <a:cxn ang="0">
                  <a:pos x="2163" y="2196"/>
                </a:cxn>
                <a:cxn ang="0">
                  <a:pos x="1015" y="1493"/>
                </a:cxn>
                <a:cxn ang="0">
                  <a:pos x="966" y="1417"/>
                </a:cxn>
                <a:cxn ang="0">
                  <a:pos x="922" y="1366"/>
                </a:cxn>
                <a:cxn ang="0">
                  <a:pos x="871" y="1333"/>
                </a:cxn>
                <a:cxn ang="0">
                  <a:pos x="809" y="1312"/>
                </a:cxn>
                <a:cxn ang="0">
                  <a:pos x="742" y="1305"/>
                </a:cxn>
                <a:cxn ang="0">
                  <a:pos x="0" y="2196"/>
                </a:cxn>
                <a:cxn ang="0">
                  <a:pos x="982" y="889"/>
                </a:cxn>
                <a:cxn ang="0">
                  <a:pos x="1037" y="882"/>
                </a:cxn>
                <a:cxn ang="0">
                  <a:pos x="1117" y="867"/>
                </a:cxn>
                <a:cxn ang="0">
                  <a:pos x="1181" y="851"/>
                </a:cxn>
                <a:cxn ang="0">
                  <a:pos x="1223" y="826"/>
                </a:cxn>
                <a:cxn ang="0">
                  <a:pos x="1259" y="790"/>
                </a:cxn>
                <a:cxn ang="0">
                  <a:pos x="1285" y="747"/>
                </a:cxn>
                <a:cxn ang="0">
                  <a:pos x="1299" y="699"/>
                </a:cxn>
                <a:cxn ang="0">
                  <a:pos x="1301" y="650"/>
                </a:cxn>
                <a:cxn ang="0">
                  <a:pos x="1297" y="613"/>
                </a:cxn>
                <a:cxn ang="0">
                  <a:pos x="1289" y="580"/>
                </a:cxn>
                <a:cxn ang="0">
                  <a:pos x="1275" y="550"/>
                </a:cxn>
                <a:cxn ang="0">
                  <a:pos x="1257" y="523"/>
                </a:cxn>
                <a:cxn ang="0">
                  <a:pos x="1235" y="500"/>
                </a:cxn>
                <a:cxn ang="0">
                  <a:pos x="1204" y="481"/>
                </a:cxn>
                <a:cxn ang="0">
                  <a:pos x="1167" y="465"/>
                </a:cxn>
                <a:cxn ang="0">
                  <a:pos x="1121" y="454"/>
                </a:cxn>
                <a:cxn ang="0">
                  <a:pos x="1066" y="447"/>
                </a:cxn>
                <a:cxn ang="0">
                  <a:pos x="682" y="443"/>
                </a:cxn>
              </a:cxnLst>
              <a:rect l="0" t="0" r="r" b="b"/>
              <a:pathLst>
                <a:path w="2163" h="2196">
                  <a:moveTo>
                    <a:pt x="0" y="2196"/>
                  </a:moveTo>
                  <a:lnTo>
                    <a:pt x="0" y="0"/>
                  </a:lnTo>
                  <a:lnTo>
                    <a:pt x="1132" y="0"/>
                  </a:lnTo>
                  <a:lnTo>
                    <a:pt x="1208" y="1"/>
                  </a:lnTo>
                  <a:lnTo>
                    <a:pt x="1280" y="3"/>
                  </a:lnTo>
                  <a:lnTo>
                    <a:pt x="1347" y="7"/>
                  </a:lnTo>
                  <a:lnTo>
                    <a:pt x="1410" y="13"/>
                  </a:lnTo>
                  <a:lnTo>
                    <a:pt x="1439" y="17"/>
                  </a:lnTo>
                  <a:lnTo>
                    <a:pt x="1468" y="21"/>
                  </a:lnTo>
                  <a:lnTo>
                    <a:pt x="1495" y="25"/>
                  </a:lnTo>
                  <a:lnTo>
                    <a:pt x="1521" y="30"/>
                  </a:lnTo>
                  <a:lnTo>
                    <a:pt x="1546" y="35"/>
                  </a:lnTo>
                  <a:lnTo>
                    <a:pt x="1569" y="41"/>
                  </a:lnTo>
                  <a:lnTo>
                    <a:pt x="1592" y="47"/>
                  </a:lnTo>
                  <a:lnTo>
                    <a:pt x="1614" y="53"/>
                  </a:lnTo>
                  <a:lnTo>
                    <a:pt x="1634" y="61"/>
                  </a:lnTo>
                  <a:lnTo>
                    <a:pt x="1654" y="68"/>
                  </a:lnTo>
                  <a:lnTo>
                    <a:pt x="1674" y="77"/>
                  </a:lnTo>
                  <a:lnTo>
                    <a:pt x="1693" y="86"/>
                  </a:lnTo>
                  <a:lnTo>
                    <a:pt x="1711" y="96"/>
                  </a:lnTo>
                  <a:lnTo>
                    <a:pt x="1729" y="106"/>
                  </a:lnTo>
                  <a:lnTo>
                    <a:pt x="1747" y="119"/>
                  </a:lnTo>
                  <a:lnTo>
                    <a:pt x="1764" y="131"/>
                  </a:lnTo>
                  <a:lnTo>
                    <a:pt x="1781" y="144"/>
                  </a:lnTo>
                  <a:lnTo>
                    <a:pt x="1797" y="157"/>
                  </a:lnTo>
                  <a:lnTo>
                    <a:pt x="1812" y="171"/>
                  </a:lnTo>
                  <a:lnTo>
                    <a:pt x="1827" y="186"/>
                  </a:lnTo>
                  <a:lnTo>
                    <a:pt x="1841" y="202"/>
                  </a:lnTo>
                  <a:lnTo>
                    <a:pt x="1855" y="218"/>
                  </a:lnTo>
                  <a:lnTo>
                    <a:pt x="1870" y="235"/>
                  </a:lnTo>
                  <a:lnTo>
                    <a:pt x="1883" y="253"/>
                  </a:lnTo>
                  <a:lnTo>
                    <a:pt x="1895" y="273"/>
                  </a:lnTo>
                  <a:lnTo>
                    <a:pt x="1906" y="291"/>
                  </a:lnTo>
                  <a:lnTo>
                    <a:pt x="1917" y="311"/>
                  </a:lnTo>
                  <a:lnTo>
                    <a:pt x="1927" y="330"/>
                  </a:lnTo>
                  <a:lnTo>
                    <a:pt x="1936" y="351"/>
                  </a:lnTo>
                  <a:lnTo>
                    <a:pt x="1944" y="372"/>
                  </a:lnTo>
                  <a:lnTo>
                    <a:pt x="1952" y="393"/>
                  </a:lnTo>
                  <a:lnTo>
                    <a:pt x="1958" y="416"/>
                  </a:lnTo>
                  <a:lnTo>
                    <a:pt x="1964" y="438"/>
                  </a:lnTo>
                  <a:lnTo>
                    <a:pt x="1969" y="461"/>
                  </a:lnTo>
                  <a:lnTo>
                    <a:pt x="1974" y="484"/>
                  </a:lnTo>
                  <a:lnTo>
                    <a:pt x="1977" y="508"/>
                  </a:lnTo>
                  <a:lnTo>
                    <a:pt x="1980" y="532"/>
                  </a:lnTo>
                  <a:lnTo>
                    <a:pt x="1982" y="558"/>
                  </a:lnTo>
                  <a:lnTo>
                    <a:pt x="1983" y="583"/>
                  </a:lnTo>
                  <a:lnTo>
                    <a:pt x="1984" y="609"/>
                  </a:lnTo>
                  <a:lnTo>
                    <a:pt x="1983" y="632"/>
                  </a:lnTo>
                  <a:lnTo>
                    <a:pt x="1982" y="654"/>
                  </a:lnTo>
                  <a:lnTo>
                    <a:pt x="1981" y="676"/>
                  </a:lnTo>
                  <a:lnTo>
                    <a:pt x="1979" y="698"/>
                  </a:lnTo>
                  <a:lnTo>
                    <a:pt x="1976" y="719"/>
                  </a:lnTo>
                  <a:lnTo>
                    <a:pt x="1973" y="739"/>
                  </a:lnTo>
                  <a:lnTo>
                    <a:pt x="1969" y="760"/>
                  </a:lnTo>
                  <a:lnTo>
                    <a:pt x="1964" y="779"/>
                  </a:lnTo>
                  <a:lnTo>
                    <a:pt x="1959" y="799"/>
                  </a:lnTo>
                  <a:lnTo>
                    <a:pt x="1953" y="818"/>
                  </a:lnTo>
                  <a:lnTo>
                    <a:pt x="1947" y="836"/>
                  </a:lnTo>
                  <a:lnTo>
                    <a:pt x="1940" y="856"/>
                  </a:lnTo>
                  <a:lnTo>
                    <a:pt x="1933" y="873"/>
                  </a:lnTo>
                  <a:lnTo>
                    <a:pt x="1924" y="891"/>
                  </a:lnTo>
                  <a:lnTo>
                    <a:pt x="1916" y="908"/>
                  </a:lnTo>
                  <a:lnTo>
                    <a:pt x="1906" y="924"/>
                  </a:lnTo>
                  <a:lnTo>
                    <a:pt x="1896" y="941"/>
                  </a:lnTo>
                  <a:lnTo>
                    <a:pt x="1886" y="957"/>
                  </a:lnTo>
                  <a:lnTo>
                    <a:pt x="1875" y="972"/>
                  </a:lnTo>
                  <a:lnTo>
                    <a:pt x="1864" y="987"/>
                  </a:lnTo>
                  <a:lnTo>
                    <a:pt x="1851" y="1003"/>
                  </a:lnTo>
                  <a:lnTo>
                    <a:pt x="1839" y="1017"/>
                  </a:lnTo>
                  <a:lnTo>
                    <a:pt x="1826" y="1031"/>
                  </a:lnTo>
                  <a:lnTo>
                    <a:pt x="1813" y="1045"/>
                  </a:lnTo>
                  <a:lnTo>
                    <a:pt x="1800" y="1058"/>
                  </a:lnTo>
                  <a:lnTo>
                    <a:pt x="1786" y="1071"/>
                  </a:lnTo>
                  <a:lnTo>
                    <a:pt x="1771" y="1083"/>
                  </a:lnTo>
                  <a:lnTo>
                    <a:pt x="1757" y="1095"/>
                  </a:lnTo>
                  <a:lnTo>
                    <a:pt x="1741" y="1107"/>
                  </a:lnTo>
                  <a:lnTo>
                    <a:pt x="1724" y="1118"/>
                  </a:lnTo>
                  <a:lnTo>
                    <a:pt x="1708" y="1129"/>
                  </a:lnTo>
                  <a:lnTo>
                    <a:pt x="1692" y="1140"/>
                  </a:lnTo>
                  <a:lnTo>
                    <a:pt x="1669" y="1153"/>
                  </a:lnTo>
                  <a:lnTo>
                    <a:pt x="1644" y="1165"/>
                  </a:lnTo>
                  <a:lnTo>
                    <a:pt x="1618" y="1177"/>
                  </a:lnTo>
                  <a:lnTo>
                    <a:pt x="1588" y="1188"/>
                  </a:lnTo>
                  <a:lnTo>
                    <a:pt x="1558" y="1198"/>
                  </a:lnTo>
                  <a:lnTo>
                    <a:pt x="1525" y="1208"/>
                  </a:lnTo>
                  <a:lnTo>
                    <a:pt x="1490" y="1218"/>
                  </a:lnTo>
                  <a:lnTo>
                    <a:pt x="1453" y="1226"/>
                  </a:lnTo>
                  <a:lnTo>
                    <a:pt x="1482" y="1236"/>
                  </a:lnTo>
                  <a:lnTo>
                    <a:pt x="1510" y="1246"/>
                  </a:lnTo>
                  <a:lnTo>
                    <a:pt x="1535" y="1256"/>
                  </a:lnTo>
                  <a:lnTo>
                    <a:pt x="1558" y="1267"/>
                  </a:lnTo>
                  <a:lnTo>
                    <a:pt x="1579" y="1277"/>
                  </a:lnTo>
                  <a:lnTo>
                    <a:pt x="1598" y="1288"/>
                  </a:lnTo>
                  <a:lnTo>
                    <a:pt x="1616" y="1298"/>
                  </a:lnTo>
                  <a:lnTo>
                    <a:pt x="1631" y="1308"/>
                  </a:lnTo>
                  <a:lnTo>
                    <a:pt x="1640" y="1316"/>
                  </a:lnTo>
                  <a:lnTo>
                    <a:pt x="1651" y="1325"/>
                  </a:lnTo>
                  <a:lnTo>
                    <a:pt x="1663" y="1337"/>
                  </a:lnTo>
                  <a:lnTo>
                    <a:pt x="1676" y="1350"/>
                  </a:lnTo>
                  <a:lnTo>
                    <a:pt x="1705" y="1382"/>
                  </a:lnTo>
                  <a:lnTo>
                    <a:pt x="1739" y="1422"/>
                  </a:lnTo>
                  <a:lnTo>
                    <a:pt x="1772" y="1465"/>
                  </a:lnTo>
                  <a:lnTo>
                    <a:pt x="1798" y="1501"/>
                  </a:lnTo>
                  <a:lnTo>
                    <a:pt x="1809" y="1517"/>
                  </a:lnTo>
                  <a:lnTo>
                    <a:pt x="1819" y="1532"/>
                  </a:lnTo>
                  <a:lnTo>
                    <a:pt x="1827" y="1546"/>
                  </a:lnTo>
                  <a:lnTo>
                    <a:pt x="1834" y="1559"/>
                  </a:lnTo>
                  <a:lnTo>
                    <a:pt x="2163" y="2196"/>
                  </a:lnTo>
                  <a:lnTo>
                    <a:pt x="1395" y="2196"/>
                  </a:lnTo>
                  <a:lnTo>
                    <a:pt x="1032" y="1524"/>
                  </a:lnTo>
                  <a:lnTo>
                    <a:pt x="1015" y="1493"/>
                  </a:lnTo>
                  <a:lnTo>
                    <a:pt x="999" y="1465"/>
                  </a:lnTo>
                  <a:lnTo>
                    <a:pt x="983" y="1440"/>
                  </a:lnTo>
                  <a:lnTo>
                    <a:pt x="966" y="1417"/>
                  </a:lnTo>
                  <a:lnTo>
                    <a:pt x="951" y="1397"/>
                  </a:lnTo>
                  <a:lnTo>
                    <a:pt x="936" y="1380"/>
                  </a:lnTo>
                  <a:lnTo>
                    <a:pt x="922" y="1366"/>
                  </a:lnTo>
                  <a:lnTo>
                    <a:pt x="909" y="1355"/>
                  </a:lnTo>
                  <a:lnTo>
                    <a:pt x="890" y="1343"/>
                  </a:lnTo>
                  <a:lnTo>
                    <a:pt x="871" y="1333"/>
                  </a:lnTo>
                  <a:lnTo>
                    <a:pt x="850" y="1325"/>
                  </a:lnTo>
                  <a:lnTo>
                    <a:pt x="830" y="1317"/>
                  </a:lnTo>
                  <a:lnTo>
                    <a:pt x="809" y="1312"/>
                  </a:lnTo>
                  <a:lnTo>
                    <a:pt x="787" y="1308"/>
                  </a:lnTo>
                  <a:lnTo>
                    <a:pt x="765" y="1306"/>
                  </a:lnTo>
                  <a:lnTo>
                    <a:pt x="742" y="1305"/>
                  </a:lnTo>
                  <a:lnTo>
                    <a:pt x="682" y="1305"/>
                  </a:lnTo>
                  <a:lnTo>
                    <a:pt x="682" y="2196"/>
                  </a:lnTo>
                  <a:lnTo>
                    <a:pt x="0" y="2196"/>
                  </a:lnTo>
                  <a:close/>
                  <a:moveTo>
                    <a:pt x="682" y="889"/>
                  </a:moveTo>
                  <a:lnTo>
                    <a:pt x="968" y="889"/>
                  </a:lnTo>
                  <a:lnTo>
                    <a:pt x="982" y="889"/>
                  </a:lnTo>
                  <a:lnTo>
                    <a:pt x="998" y="888"/>
                  </a:lnTo>
                  <a:lnTo>
                    <a:pt x="1016" y="885"/>
                  </a:lnTo>
                  <a:lnTo>
                    <a:pt x="1037" y="882"/>
                  </a:lnTo>
                  <a:lnTo>
                    <a:pt x="1060" y="878"/>
                  </a:lnTo>
                  <a:lnTo>
                    <a:pt x="1087" y="873"/>
                  </a:lnTo>
                  <a:lnTo>
                    <a:pt x="1117" y="867"/>
                  </a:lnTo>
                  <a:lnTo>
                    <a:pt x="1149" y="860"/>
                  </a:lnTo>
                  <a:lnTo>
                    <a:pt x="1165" y="856"/>
                  </a:lnTo>
                  <a:lnTo>
                    <a:pt x="1181" y="851"/>
                  </a:lnTo>
                  <a:lnTo>
                    <a:pt x="1196" y="844"/>
                  </a:lnTo>
                  <a:lnTo>
                    <a:pt x="1210" y="835"/>
                  </a:lnTo>
                  <a:lnTo>
                    <a:pt x="1223" y="826"/>
                  </a:lnTo>
                  <a:lnTo>
                    <a:pt x="1237" y="815"/>
                  </a:lnTo>
                  <a:lnTo>
                    <a:pt x="1248" y="804"/>
                  </a:lnTo>
                  <a:lnTo>
                    <a:pt x="1259" y="790"/>
                  </a:lnTo>
                  <a:lnTo>
                    <a:pt x="1269" y="776"/>
                  </a:lnTo>
                  <a:lnTo>
                    <a:pt x="1278" y="762"/>
                  </a:lnTo>
                  <a:lnTo>
                    <a:pt x="1285" y="747"/>
                  </a:lnTo>
                  <a:lnTo>
                    <a:pt x="1291" y="731"/>
                  </a:lnTo>
                  <a:lnTo>
                    <a:pt x="1296" y="715"/>
                  </a:lnTo>
                  <a:lnTo>
                    <a:pt x="1299" y="699"/>
                  </a:lnTo>
                  <a:lnTo>
                    <a:pt x="1301" y="681"/>
                  </a:lnTo>
                  <a:lnTo>
                    <a:pt x="1302" y="663"/>
                  </a:lnTo>
                  <a:lnTo>
                    <a:pt x="1301" y="650"/>
                  </a:lnTo>
                  <a:lnTo>
                    <a:pt x="1301" y="637"/>
                  </a:lnTo>
                  <a:lnTo>
                    <a:pt x="1299" y="625"/>
                  </a:lnTo>
                  <a:lnTo>
                    <a:pt x="1297" y="613"/>
                  </a:lnTo>
                  <a:lnTo>
                    <a:pt x="1295" y="602"/>
                  </a:lnTo>
                  <a:lnTo>
                    <a:pt x="1292" y="591"/>
                  </a:lnTo>
                  <a:lnTo>
                    <a:pt x="1289" y="580"/>
                  </a:lnTo>
                  <a:lnTo>
                    <a:pt x="1285" y="570"/>
                  </a:lnTo>
                  <a:lnTo>
                    <a:pt x="1280" y="560"/>
                  </a:lnTo>
                  <a:lnTo>
                    <a:pt x="1275" y="550"/>
                  </a:lnTo>
                  <a:lnTo>
                    <a:pt x="1270" y="540"/>
                  </a:lnTo>
                  <a:lnTo>
                    <a:pt x="1264" y="531"/>
                  </a:lnTo>
                  <a:lnTo>
                    <a:pt x="1257" y="523"/>
                  </a:lnTo>
                  <a:lnTo>
                    <a:pt x="1250" y="515"/>
                  </a:lnTo>
                  <a:lnTo>
                    <a:pt x="1243" y="507"/>
                  </a:lnTo>
                  <a:lnTo>
                    <a:pt x="1235" y="500"/>
                  </a:lnTo>
                  <a:lnTo>
                    <a:pt x="1225" y="493"/>
                  </a:lnTo>
                  <a:lnTo>
                    <a:pt x="1215" y="487"/>
                  </a:lnTo>
                  <a:lnTo>
                    <a:pt x="1204" y="481"/>
                  </a:lnTo>
                  <a:lnTo>
                    <a:pt x="1193" y="475"/>
                  </a:lnTo>
                  <a:lnTo>
                    <a:pt x="1180" y="470"/>
                  </a:lnTo>
                  <a:lnTo>
                    <a:pt x="1167" y="465"/>
                  </a:lnTo>
                  <a:lnTo>
                    <a:pt x="1152" y="461"/>
                  </a:lnTo>
                  <a:lnTo>
                    <a:pt x="1137" y="457"/>
                  </a:lnTo>
                  <a:lnTo>
                    <a:pt x="1121" y="454"/>
                  </a:lnTo>
                  <a:lnTo>
                    <a:pt x="1103" y="451"/>
                  </a:lnTo>
                  <a:lnTo>
                    <a:pt x="1085" y="449"/>
                  </a:lnTo>
                  <a:lnTo>
                    <a:pt x="1066" y="447"/>
                  </a:lnTo>
                  <a:lnTo>
                    <a:pt x="1025" y="444"/>
                  </a:lnTo>
                  <a:lnTo>
                    <a:pt x="981" y="443"/>
                  </a:lnTo>
                  <a:lnTo>
                    <a:pt x="682" y="443"/>
                  </a:lnTo>
                  <a:lnTo>
                    <a:pt x="682" y="889"/>
                  </a:lnTo>
                  <a:close/>
                </a:path>
              </a:pathLst>
            </a:custGeom>
            <a:solidFill>
              <a:srgbClr val="FFFFFF"/>
            </a:solidFill>
            <a:ln w="9525">
              <a:noFill/>
              <a:round/>
              <a:headEnd/>
              <a:tailEnd/>
            </a:ln>
          </p:spPr>
          <p:txBody>
            <a:bodyPr/>
            <a:lstStyle/>
            <a:p>
              <a:endParaRPr lang="en-US"/>
            </a:p>
          </p:txBody>
        </p:sp>
        <p:sp>
          <p:nvSpPr>
            <p:cNvPr id="555025" name="Freeform 17"/>
            <p:cNvSpPr>
              <a:spLocks noChangeAspect="1"/>
            </p:cNvSpPr>
            <p:nvPr/>
          </p:nvSpPr>
          <p:spPr bwMode="auto">
            <a:xfrm>
              <a:off x="1910" y="2249"/>
              <a:ext cx="116" cy="137"/>
            </a:xfrm>
            <a:custGeom>
              <a:avLst/>
              <a:gdLst/>
              <a:ahLst/>
              <a:cxnLst>
                <a:cxn ang="0">
                  <a:pos x="0" y="0"/>
                </a:cxn>
                <a:cxn ang="0">
                  <a:pos x="1821" y="0"/>
                </a:cxn>
                <a:cxn ang="0">
                  <a:pos x="1821" y="468"/>
                </a:cxn>
                <a:cxn ang="0">
                  <a:pos x="681" y="468"/>
                </a:cxn>
                <a:cxn ang="0">
                  <a:pos x="681" y="817"/>
                </a:cxn>
                <a:cxn ang="0">
                  <a:pos x="1738" y="817"/>
                </a:cxn>
                <a:cxn ang="0">
                  <a:pos x="1738" y="1265"/>
                </a:cxn>
                <a:cxn ang="0">
                  <a:pos x="681" y="1265"/>
                </a:cxn>
                <a:cxn ang="0">
                  <a:pos x="681" y="1698"/>
                </a:cxn>
                <a:cxn ang="0">
                  <a:pos x="1854" y="1698"/>
                </a:cxn>
                <a:cxn ang="0">
                  <a:pos x="1854" y="2196"/>
                </a:cxn>
                <a:cxn ang="0">
                  <a:pos x="0" y="2196"/>
                </a:cxn>
                <a:cxn ang="0">
                  <a:pos x="0" y="0"/>
                </a:cxn>
              </a:cxnLst>
              <a:rect l="0" t="0" r="r" b="b"/>
              <a:pathLst>
                <a:path w="1854" h="2196">
                  <a:moveTo>
                    <a:pt x="0" y="0"/>
                  </a:moveTo>
                  <a:lnTo>
                    <a:pt x="1821" y="0"/>
                  </a:lnTo>
                  <a:lnTo>
                    <a:pt x="1821" y="468"/>
                  </a:lnTo>
                  <a:lnTo>
                    <a:pt x="681" y="468"/>
                  </a:lnTo>
                  <a:lnTo>
                    <a:pt x="681" y="817"/>
                  </a:lnTo>
                  <a:lnTo>
                    <a:pt x="1738" y="817"/>
                  </a:lnTo>
                  <a:lnTo>
                    <a:pt x="1738" y="1265"/>
                  </a:lnTo>
                  <a:lnTo>
                    <a:pt x="681" y="1265"/>
                  </a:lnTo>
                  <a:lnTo>
                    <a:pt x="681" y="1698"/>
                  </a:lnTo>
                  <a:lnTo>
                    <a:pt x="1854" y="1698"/>
                  </a:lnTo>
                  <a:lnTo>
                    <a:pt x="1854" y="2196"/>
                  </a:lnTo>
                  <a:lnTo>
                    <a:pt x="0" y="2196"/>
                  </a:lnTo>
                  <a:lnTo>
                    <a:pt x="0" y="0"/>
                  </a:lnTo>
                  <a:close/>
                </a:path>
              </a:pathLst>
            </a:custGeom>
            <a:solidFill>
              <a:srgbClr val="FFFFFF"/>
            </a:solidFill>
            <a:ln w="9525">
              <a:noFill/>
              <a:round/>
              <a:headEnd/>
              <a:tailEnd/>
            </a:ln>
          </p:spPr>
          <p:txBody>
            <a:bodyPr/>
            <a:lstStyle/>
            <a:p>
              <a:endParaRPr lang="en-US"/>
            </a:p>
          </p:txBody>
        </p:sp>
        <p:sp>
          <p:nvSpPr>
            <p:cNvPr id="555026" name="Freeform 18"/>
            <p:cNvSpPr>
              <a:spLocks noChangeAspect="1" noEditPoints="1"/>
            </p:cNvSpPr>
            <p:nvPr/>
          </p:nvSpPr>
          <p:spPr bwMode="auto">
            <a:xfrm>
              <a:off x="1364" y="1829"/>
              <a:ext cx="548" cy="313"/>
            </a:xfrm>
            <a:custGeom>
              <a:avLst/>
              <a:gdLst/>
              <a:ahLst/>
              <a:cxnLst>
                <a:cxn ang="0">
                  <a:pos x="5608" y="1468"/>
                </a:cxn>
                <a:cxn ang="0">
                  <a:pos x="5208" y="1114"/>
                </a:cxn>
                <a:cxn ang="0">
                  <a:pos x="4721" y="905"/>
                </a:cxn>
                <a:cxn ang="0">
                  <a:pos x="4084" y="880"/>
                </a:cxn>
                <a:cxn ang="0">
                  <a:pos x="3291" y="1235"/>
                </a:cxn>
                <a:cxn ang="0">
                  <a:pos x="2790" y="1936"/>
                </a:cxn>
                <a:cxn ang="0">
                  <a:pos x="2723" y="2829"/>
                </a:cxn>
                <a:cxn ang="0">
                  <a:pos x="3117" y="3602"/>
                </a:cxn>
                <a:cxn ang="0">
                  <a:pos x="3845" y="4067"/>
                </a:cxn>
                <a:cxn ang="0">
                  <a:pos x="4708" y="4097"/>
                </a:cxn>
                <a:cxn ang="0">
                  <a:pos x="5413" y="3732"/>
                </a:cxn>
                <a:cxn ang="0">
                  <a:pos x="5866" y="3087"/>
                </a:cxn>
                <a:cxn ang="0">
                  <a:pos x="5799" y="2843"/>
                </a:cxn>
                <a:cxn ang="0">
                  <a:pos x="5438" y="2922"/>
                </a:cxn>
                <a:cxn ang="0">
                  <a:pos x="5081" y="2803"/>
                </a:cxn>
                <a:cxn ang="0">
                  <a:pos x="4841" y="2525"/>
                </a:cxn>
                <a:cxn ang="0">
                  <a:pos x="4775" y="2150"/>
                </a:cxn>
                <a:cxn ang="0">
                  <a:pos x="4911" y="1801"/>
                </a:cxn>
                <a:cxn ang="0">
                  <a:pos x="5201" y="1575"/>
                </a:cxn>
                <a:cxn ang="0">
                  <a:pos x="746" y="2756"/>
                </a:cxn>
                <a:cxn ang="0">
                  <a:pos x="1311" y="2221"/>
                </a:cxn>
                <a:cxn ang="0">
                  <a:pos x="1970" y="1714"/>
                </a:cxn>
                <a:cxn ang="0">
                  <a:pos x="2442" y="1484"/>
                </a:cxn>
                <a:cxn ang="0">
                  <a:pos x="2287" y="1846"/>
                </a:cxn>
                <a:cxn ang="0">
                  <a:pos x="2201" y="2237"/>
                </a:cxn>
                <a:cxn ang="0">
                  <a:pos x="2194" y="2696"/>
                </a:cxn>
                <a:cxn ang="0">
                  <a:pos x="2305" y="3209"/>
                </a:cxn>
                <a:cxn ang="0">
                  <a:pos x="2533" y="3669"/>
                </a:cxn>
                <a:cxn ang="0">
                  <a:pos x="2355" y="3773"/>
                </a:cxn>
                <a:cxn ang="0">
                  <a:pos x="1625" y="3449"/>
                </a:cxn>
                <a:cxn ang="0">
                  <a:pos x="945" y="3052"/>
                </a:cxn>
                <a:cxn ang="0">
                  <a:pos x="6452" y="1446"/>
                </a:cxn>
                <a:cxn ang="0">
                  <a:pos x="7223" y="1936"/>
                </a:cxn>
                <a:cxn ang="0">
                  <a:pos x="7929" y="2523"/>
                </a:cxn>
                <a:cxn ang="0">
                  <a:pos x="7830" y="3074"/>
                </a:cxn>
                <a:cxn ang="0">
                  <a:pos x="7064" y="3487"/>
                </a:cxn>
                <a:cxn ang="0">
                  <a:pos x="6257" y="3807"/>
                </a:cxn>
                <a:cxn ang="0">
                  <a:pos x="6151" y="3637"/>
                </a:cxn>
                <a:cxn ang="0">
                  <a:pos x="6372" y="3169"/>
                </a:cxn>
                <a:cxn ang="0">
                  <a:pos x="6475" y="2648"/>
                </a:cxn>
                <a:cxn ang="0">
                  <a:pos x="6452" y="2162"/>
                </a:cxn>
                <a:cxn ang="0">
                  <a:pos x="6334" y="1725"/>
                </a:cxn>
                <a:cxn ang="0">
                  <a:pos x="6131" y="1330"/>
                </a:cxn>
                <a:cxn ang="0">
                  <a:pos x="833" y="1685"/>
                </a:cxn>
                <a:cxn ang="0">
                  <a:pos x="2214" y="524"/>
                </a:cxn>
                <a:cxn ang="0">
                  <a:pos x="4043" y="12"/>
                </a:cxn>
                <a:cxn ang="0">
                  <a:pos x="6042" y="263"/>
                </a:cxn>
                <a:cxn ang="0">
                  <a:pos x="7571" y="1181"/>
                </a:cxn>
                <a:cxn ang="0">
                  <a:pos x="8622" y="2589"/>
                </a:cxn>
                <a:cxn ang="0">
                  <a:pos x="8784" y="3040"/>
                </a:cxn>
                <a:cxn ang="0">
                  <a:pos x="8715" y="3236"/>
                </a:cxn>
                <a:cxn ang="0">
                  <a:pos x="8498" y="3262"/>
                </a:cxn>
                <a:cxn ang="0">
                  <a:pos x="7305" y="4205"/>
                </a:cxn>
                <a:cxn ang="0">
                  <a:pos x="5928" y="4811"/>
                </a:cxn>
                <a:cxn ang="0">
                  <a:pos x="4197" y="4998"/>
                </a:cxn>
                <a:cxn ang="0">
                  <a:pos x="2492" y="4706"/>
                </a:cxn>
                <a:cxn ang="0">
                  <a:pos x="1156" y="4046"/>
                </a:cxn>
                <a:cxn ang="0">
                  <a:pos x="310" y="3354"/>
                </a:cxn>
                <a:cxn ang="0">
                  <a:pos x="110" y="3320"/>
                </a:cxn>
                <a:cxn ang="0">
                  <a:pos x="0" y="3108"/>
                </a:cxn>
              </a:cxnLst>
              <a:rect l="0" t="0" r="r" b="b"/>
              <a:pathLst>
                <a:path w="8784" h="5001">
                  <a:moveTo>
                    <a:pt x="5475" y="1519"/>
                  </a:moveTo>
                  <a:lnTo>
                    <a:pt x="5499" y="1519"/>
                  </a:lnTo>
                  <a:lnTo>
                    <a:pt x="5524" y="1520"/>
                  </a:lnTo>
                  <a:lnTo>
                    <a:pt x="5548" y="1523"/>
                  </a:lnTo>
                  <a:lnTo>
                    <a:pt x="5573" y="1526"/>
                  </a:lnTo>
                  <a:lnTo>
                    <a:pt x="5598" y="1529"/>
                  </a:lnTo>
                  <a:lnTo>
                    <a:pt x="5621" y="1535"/>
                  </a:lnTo>
                  <a:lnTo>
                    <a:pt x="5645" y="1540"/>
                  </a:lnTo>
                  <a:lnTo>
                    <a:pt x="5668" y="1547"/>
                  </a:lnTo>
                  <a:lnTo>
                    <a:pt x="5638" y="1506"/>
                  </a:lnTo>
                  <a:lnTo>
                    <a:pt x="5608" y="1468"/>
                  </a:lnTo>
                  <a:lnTo>
                    <a:pt x="5576" y="1431"/>
                  </a:lnTo>
                  <a:lnTo>
                    <a:pt x="5544" y="1394"/>
                  </a:lnTo>
                  <a:lnTo>
                    <a:pt x="5510" y="1358"/>
                  </a:lnTo>
                  <a:lnTo>
                    <a:pt x="5476" y="1324"/>
                  </a:lnTo>
                  <a:lnTo>
                    <a:pt x="5440" y="1291"/>
                  </a:lnTo>
                  <a:lnTo>
                    <a:pt x="5404" y="1258"/>
                  </a:lnTo>
                  <a:lnTo>
                    <a:pt x="5367" y="1227"/>
                  </a:lnTo>
                  <a:lnTo>
                    <a:pt x="5328" y="1197"/>
                  </a:lnTo>
                  <a:lnTo>
                    <a:pt x="5289" y="1168"/>
                  </a:lnTo>
                  <a:lnTo>
                    <a:pt x="5249" y="1140"/>
                  </a:lnTo>
                  <a:lnTo>
                    <a:pt x="5208" y="1114"/>
                  </a:lnTo>
                  <a:lnTo>
                    <a:pt x="5167" y="1088"/>
                  </a:lnTo>
                  <a:lnTo>
                    <a:pt x="5126" y="1064"/>
                  </a:lnTo>
                  <a:lnTo>
                    <a:pt x="5082" y="1041"/>
                  </a:lnTo>
                  <a:lnTo>
                    <a:pt x="5039" y="1020"/>
                  </a:lnTo>
                  <a:lnTo>
                    <a:pt x="4996" y="1000"/>
                  </a:lnTo>
                  <a:lnTo>
                    <a:pt x="4950" y="981"/>
                  </a:lnTo>
                  <a:lnTo>
                    <a:pt x="4906" y="963"/>
                  </a:lnTo>
                  <a:lnTo>
                    <a:pt x="4860" y="947"/>
                  </a:lnTo>
                  <a:lnTo>
                    <a:pt x="4814" y="931"/>
                  </a:lnTo>
                  <a:lnTo>
                    <a:pt x="4767" y="918"/>
                  </a:lnTo>
                  <a:lnTo>
                    <a:pt x="4721" y="905"/>
                  </a:lnTo>
                  <a:lnTo>
                    <a:pt x="4673" y="895"/>
                  </a:lnTo>
                  <a:lnTo>
                    <a:pt x="4625" y="885"/>
                  </a:lnTo>
                  <a:lnTo>
                    <a:pt x="4576" y="877"/>
                  </a:lnTo>
                  <a:lnTo>
                    <a:pt x="4528" y="871"/>
                  </a:lnTo>
                  <a:lnTo>
                    <a:pt x="4480" y="866"/>
                  </a:lnTo>
                  <a:lnTo>
                    <a:pt x="4430" y="862"/>
                  </a:lnTo>
                  <a:lnTo>
                    <a:pt x="4382" y="860"/>
                  </a:lnTo>
                  <a:lnTo>
                    <a:pt x="4333" y="860"/>
                  </a:lnTo>
                  <a:lnTo>
                    <a:pt x="4248" y="862"/>
                  </a:lnTo>
                  <a:lnTo>
                    <a:pt x="4165" y="869"/>
                  </a:lnTo>
                  <a:lnTo>
                    <a:pt x="4084" y="880"/>
                  </a:lnTo>
                  <a:lnTo>
                    <a:pt x="4004" y="894"/>
                  </a:lnTo>
                  <a:lnTo>
                    <a:pt x="3924" y="913"/>
                  </a:lnTo>
                  <a:lnTo>
                    <a:pt x="3847" y="935"/>
                  </a:lnTo>
                  <a:lnTo>
                    <a:pt x="3771" y="961"/>
                  </a:lnTo>
                  <a:lnTo>
                    <a:pt x="3696" y="991"/>
                  </a:lnTo>
                  <a:lnTo>
                    <a:pt x="3624" y="1023"/>
                  </a:lnTo>
                  <a:lnTo>
                    <a:pt x="3553" y="1059"/>
                  </a:lnTo>
                  <a:lnTo>
                    <a:pt x="3484" y="1099"/>
                  </a:lnTo>
                  <a:lnTo>
                    <a:pt x="3417" y="1142"/>
                  </a:lnTo>
                  <a:lnTo>
                    <a:pt x="3353" y="1187"/>
                  </a:lnTo>
                  <a:lnTo>
                    <a:pt x="3291" y="1235"/>
                  </a:lnTo>
                  <a:lnTo>
                    <a:pt x="3231" y="1287"/>
                  </a:lnTo>
                  <a:lnTo>
                    <a:pt x="3174" y="1341"/>
                  </a:lnTo>
                  <a:lnTo>
                    <a:pt x="3119" y="1399"/>
                  </a:lnTo>
                  <a:lnTo>
                    <a:pt x="3067" y="1458"/>
                  </a:lnTo>
                  <a:lnTo>
                    <a:pt x="3018" y="1519"/>
                  </a:lnTo>
                  <a:lnTo>
                    <a:pt x="2973" y="1584"/>
                  </a:lnTo>
                  <a:lnTo>
                    <a:pt x="2929" y="1650"/>
                  </a:lnTo>
                  <a:lnTo>
                    <a:pt x="2889" y="1719"/>
                  </a:lnTo>
                  <a:lnTo>
                    <a:pt x="2853" y="1789"/>
                  </a:lnTo>
                  <a:lnTo>
                    <a:pt x="2820" y="1862"/>
                  </a:lnTo>
                  <a:lnTo>
                    <a:pt x="2790" y="1936"/>
                  </a:lnTo>
                  <a:lnTo>
                    <a:pt x="2764" y="2012"/>
                  </a:lnTo>
                  <a:lnTo>
                    <a:pt x="2742" y="2089"/>
                  </a:lnTo>
                  <a:lnTo>
                    <a:pt x="2723" y="2169"/>
                  </a:lnTo>
                  <a:lnTo>
                    <a:pt x="2709" y="2249"/>
                  </a:lnTo>
                  <a:lnTo>
                    <a:pt x="2698" y="2332"/>
                  </a:lnTo>
                  <a:lnTo>
                    <a:pt x="2692" y="2415"/>
                  </a:lnTo>
                  <a:lnTo>
                    <a:pt x="2689" y="2499"/>
                  </a:lnTo>
                  <a:lnTo>
                    <a:pt x="2692" y="2584"/>
                  </a:lnTo>
                  <a:lnTo>
                    <a:pt x="2698" y="2667"/>
                  </a:lnTo>
                  <a:lnTo>
                    <a:pt x="2709" y="2749"/>
                  </a:lnTo>
                  <a:lnTo>
                    <a:pt x="2723" y="2829"/>
                  </a:lnTo>
                  <a:lnTo>
                    <a:pt x="2741" y="2909"/>
                  </a:lnTo>
                  <a:lnTo>
                    <a:pt x="2763" y="2986"/>
                  </a:lnTo>
                  <a:lnTo>
                    <a:pt x="2789" y="3063"/>
                  </a:lnTo>
                  <a:lnTo>
                    <a:pt x="2819" y="3137"/>
                  </a:lnTo>
                  <a:lnTo>
                    <a:pt x="2852" y="3210"/>
                  </a:lnTo>
                  <a:lnTo>
                    <a:pt x="2888" y="3280"/>
                  </a:lnTo>
                  <a:lnTo>
                    <a:pt x="2927" y="3349"/>
                  </a:lnTo>
                  <a:lnTo>
                    <a:pt x="2971" y="3415"/>
                  </a:lnTo>
                  <a:lnTo>
                    <a:pt x="3016" y="3480"/>
                  </a:lnTo>
                  <a:lnTo>
                    <a:pt x="3065" y="3542"/>
                  </a:lnTo>
                  <a:lnTo>
                    <a:pt x="3117" y="3602"/>
                  </a:lnTo>
                  <a:lnTo>
                    <a:pt x="3171" y="3659"/>
                  </a:lnTo>
                  <a:lnTo>
                    <a:pt x="3229" y="3713"/>
                  </a:lnTo>
                  <a:lnTo>
                    <a:pt x="3288" y="3765"/>
                  </a:lnTo>
                  <a:lnTo>
                    <a:pt x="3350" y="3814"/>
                  </a:lnTo>
                  <a:lnTo>
                    <a:pt x="3414" y="3859"/>
                  </a:lnTo>
                  <a:lnTo>
                    <a:pt x="3481" y="3903"/>
                  </a:lnTo>
                  <a:lnTo>
                    <a:pt x="3550" y="3942"/>
                  </a:lnTo>
                  <a:lnTo>
                    <a:pt x="3621" y="3978"/>
                  </a:lnTo>
                  <a:lnTo>
                    <a:pt x="3693" y="4011"/>
                  </a:lnTo>
                  <a:lnTo>
                    <a:pt x="3768" y="4041"/>
                  </a:lnTo>
                  <a:lnTo>
                    <a:pt x="3845" y="4067"/>
                  </a:lnTo>
                  <a:lnTo>
                    <a:pt x="3922" y="4089"/>
                  </a:lnTo>
                  <a:lnTo>
                    <a:pt x="4002" y="4107"/>
                  </a:lnTo>
                  <a:lnTo>
                    <a:pt x="4083" y="4121"/>
                  </a:lnTo>
                  <a:lnTo>
                    <a:pt x="4164" y="4132"/>
                  </a:lnTo>
                  <a:lnTo>
                    <a:pt x="4248" y="4138"/>
                  </a:lnTo>
                  <a:lnTo>
                    <a:pt x="4333" y="4140"/>
                  </a:lnTo>
                  <a:lnTo>
                    <a:pt x="4409" y="4138"/>
                  </a:lnTo>
                  <a:lnTo>
                    <a:pt x="4486" y="4133"/>
                  </a:lnTo>
                  <a:lnTo>
                    <a:pt x="4560" y="4124"/>
                  </a:lnTo>
                  <a:lnTo>
                    <a:pt x="4635" y="4112"/>
                  </a:lnTo>
                  <a:lnTo>
                    <a:pt x="4708" y="4097"/>
                  </a:lnTo>
                  <a:lnTo>
                    <a:pt x="4779" y="4078"/>
                  </a:lnTo>
                  <a:lnTo>
                    <a:pt x="4850" y="4057"/>
                  </a:lnTo>
                  <a:lnTo>
                    <a:pt x="4919" y="4032"/>
                  </a:lnTo>
                  <a:lnTo>
                    <a:pt x="4987" y="4003"/>
                  </a:lnTo>
                  <a:lnTo>
                    <a:pt x="5053" y="3973"/>
                  </a:lnTo>
                  <a:lnTo>
                    <a:pt x="5118" y="3940"/>
                  </a:lnTo>
                  <a:lnTo>
                    <a:pt x="5180" y="3904"/>
                  </a:lnTo>
                  <a:lnTo>
                    <a:pt x="5242" y="3864"/>
                  </a:lnTo>
                  <a:lnTo>
                    <a:pt x="5300" y="3823"/>
                  </a:lnTo>
                  <a:lnTo>
                    <a:pt x="5358" y="3779"/>
                  </a:lnTo>
                  <a:lnTo>
                    <a:pt x="5413" y="3732"/>
                  </a:lnTo>
                  <a:lnTo>
                    <a:pt x="5467" y="3684"/>
                  </a:lnTo>
                  <a:lnTo>
                    <a:pt x="5517" y="3634"/>
                  </a:lnTo>
                  <a:lnTo>
                    <a:pt x="5566" y="3580"/>
                  </a:lnTo>
                  <a:lnTo>
                    <a:pt x="5613" y="3525"/>
                  </a:lnTo>
                  <a:lnTo>
                    <a:pt x="5656" y="3468"/>
                  </a:lnTo>
                  <a:lnTo>
                    <a:pt x="5698" y="3408"/>
                  </a:lnTo>
                  <a:lnTo>
                    <a:pt x="5737" y="3348"/>
                  </a:lnTo>
                  <a:lnTo>
                    <a:pt x="5773" y="3285"/>
                  </a:lnTo>
                  <a:lnTo>
                    <a:pt x="5807" y="3221"/>
                  </a:lnTo>
                  <a:lnTo>
                    <a:pt x="5837" y="3155"/>
                  </a:lnTo>
                  <a:lnTo>
                    <a:pt x="5866" y="3087"/>
                  </a:lnTo>
                  <a:lnTo>
                    <a:pt x="5890" y="3018"/>
                  </a:lnTo>
                  <a:lnTo>
                    <a:pt x="5912" y="2947"/>
                  </a:lnTo>
                  <a:lnTo>
                    <a:pt x="5931" y="2876"/>
                  </a:lnTo>
                  <a:lnTo>
                    <a:pt x="5946" y="2803"/>
                  </a:lnTo>
                  <a:lnTo>
                    <a:pt x="5958" y="2729"/>
                  </a:lnTo>
                  <a:lnTo>
                    <a:pt x="5934" y="2751"/>
                  </a:lnTo>
                  <a:lnTo>
                    <a:pt x="5909" y="2772"/>
                  </a:lnTo>
                  <a:lnTo>
                    <a:pt x="5883" y="2791"/>
                  </a:lnTo>
                  <a:lnTo>
                    <a:pt x="5856" y="2810"/>
                  </a:lnTo>
                  <a:lnTo>
                    <a:pt x="5828" y="2827"/>
                  </a:lnTo>
                  <a:lnTo>
                    <a:pt x="5799" y="2843"/>
                  </a:lnTo>
                  <a:lnTo>
                    <a:pt x="5770" y="2858"/>
                  </a:lnTo>
                  <a:lnTo>
                    <a:pt x="5740" y="2871"/>
                  </a:lnTo>
                  <a:lnTo>
                    <a:pt x="5708" y="2883"/>
                  </a:lnTo>
                  <a:lnTo>
                    <a:pt x="5676" y="2893"/>
                  </a:lnTo>
                  <a:lnTo>
                    <a:pt x="5644" y="2902"/>
                  </a:lnTo>
                  <a:lnTo>
                    <a:pt x="5612" y="2910"/>
                  </a:lnTo>
                  <a:lnTo>
                    <a:pt x="5577" y="2916"/>
                  </a:lnTo>
                  <a:lnTo>
                    <a:pt x="5544" y="2920"/>
                  </a:lnTo>
                  <a:lnTo>
                    <a:pt x="5509" y="2922"/>
                  </a:lnTo>
                  <a:lnTo>
                    <a:pt x="5475" y="2923"/>
                  </a:lnTo>
                  <a:lnTo>
                    <a:pt x="5438" y="2922"/>
                  </a:lnTo>
                  <a:lnTo>
                    <a:pt x="5402" y="2919"/>
                  </a:lnTo>
                  <a:lnTo>
                    <a:pt x="5368" y="2915"/>
                  </a:lnTo>
                  <a:lnTo>
                    <a:pt x="5332" y="2909"/>
                  </a:lnTo>
                  <a:lnTo>
                    <a:pt x="5299" y="2901"/>
                  </a:lnTo>
                  <a:lnTo>
                    <a:pt x="5266" y="2892"/>
                  </a:lnTo>
                  <a:lnTo>
                    <a:pt x="5233" y="2881"/>
                  </a:lnTo>
                  <a:lnTo>
                    <a:pt x="5201" y="2868"/>
                  </a:lnTo>
                  <a:lnTo>
                    <a:pt x="5170" y="2853"/>
                  </a:lnTo>
                  <a:lnTo>
                    <a:pt x="5140" y="2838"/>
                  </a:lnTo>
                  <a:lnTo>
                    <a:pt x="5111" y="2821"/>
                  </a:lnTo>
                  <a:lnTo>
                    <a:pt x="5081" y="2803"/>
                  </a:lnTo>
                  <a:lnTo>
                    <a:pt x="5054" y="2783"/>
                  </a:lnTo>
                  <a:lnTo>
                    <a:pt x="5028" y="2763"/>
                  </a:lnTo>
                  <a:lnTo>
                    <a:pt x="5002" y="2741"/>
                  </a:lnTo>
                  <a:lnTo>
                    <a:pt x="4978" y="2717"/>
                  </a:lnTo>
                  <a:lnTo>
                    <a:pt x="4954" y="2692"/>
                  </a:lnTo>
                  <a:lnTo>
                    <a:pt x="4932" y="2667"/>
                  </a:lnTo>
                  <a:lnTo>
                    <a:pt x="4911" y="2641"/>
                  </a:lnTo>
                  <a:lnTo>
                    <a:pt x="4892" y="2613"/>
                  </a:lnTo>
                  <a:lnTo>
                    <a:pt x="4874" y="2585"/>
                  </a:lnTo>
                  <a:lnTo>
                    <a:pt x="4857" y="2555"/>
                  </a:lnTo>
                  <a:lnTo>
                    <a:pt x="4841" y="2525"/>
                  </a:lnTo>
                  <a:lnTo>
                    <a:pt x="4826" y="2494"/>
                  </a:lnTo>
                  <a:lnTo>
                    <a:pt x="4814" y="2462"/>
                  </a:lnTo>
                  <a:lnTo>
                    <a:pt x="4803" y="2430"/>
                  </a:lnTo>
                  <a:lnTo>
                    <a:pt x="4793" y="2396"/>
                  </a:lnTo>
                  <a:lnTo>
                    <a:pt x="4786" y="2362"/>
                  </a:lnTo>
                  <a:lnTo>
                    <a:pt x="4779" y="2328"/>
                  </a:lnTo>
                  <a:lnTo>
                    <a:pt x="4775" y="2293"/>
                  </a:lnTo>
                  <a:lnTo>
                    <a:pt x="4772" y="2257"/>
                  </a:lnTo>
                  <a:lnTo>
                    <a:pt x="4771" y="2221"/>
                  </a:lnTo>
                  <a:lnTo>
                    <a:pt x="4772" y="2185"/>
                  </a:lnTo>
                  <a:lnTo>
                    <a:pt x="4775" y="2150"/>
                  </a:lnTo>
                  <a:lnTo>
                    <a:pt x="4779" y="2114"/>
                  </a:lnTo>
                  <a:lnTo>
                    <a:pt x="4786" y="2080"/>
                  </a:lnTo>
                  <a:lnTo>
                    <a:pt x="4793" y="2046"/>
                  </a:lnTo>
                  <a:lnTo>
                    <a:pt x="4803" y="2013"/>
                  </a:lnTo>
                  <a:lnTo>
                    <a:pt x="4814" y="1981"/>
                  </a:lnTo>
                  <a:lnTo>
                    <a:pt x="4826" y="1948"/>
                  </a:lnTo>
                  <a:lnTo>
                    <a:pt x="4841" y="1917"/>
                  </a:lnTo>
                  <a:lnTo>
                    <a:pt x="4857" y="1887"/>
                  </a:lnTo>
                  <a:lnTo>
                    <a:pt x="4874" y="1858"/>
                  </a:lnTo>
                  <a:lnTo>
                    <a:pt x="4892" y="1830"/>
                  </a:lnTo>
                  <a:lnTo>
                    <a:pt x="4911" y="1801"/>
                  </a:lnTo>
                  <a:lnTo>
                    <a:pt x="4932" y="1775"/>
                  </a:lnTo>
                  <a:lnTo>
                    <a:pt x="4954" y="1750"/>
                  </a:lnTo>
                  <a:lnTo>
                    <a:pt x="4978" y="1725"/>
                  </a:lnTo>
                  <a:lnTo>
                    <a:pt x="5002" y="1702"/>
                  </a:lnTo>
                  <a:lnTo>
                    <a:pt x="5028" y="1680"/>
                  </a:lnTo>
                  <a:lnTo>
                    <a:pt x="5054" y="1659"/>
                  </a:lnTo>
                  <a:lnTo>
                    <a:pt x="5081" y="1639"/>
                  </a:lnTo>
                  <a:lnTo>
                    <a:pt x="5111" y="1621"/>
                  </a:lnTo>
                  <a:lnTo>
                    <a:pt x="5140" y="1604"/>
                  </a:lnTo>
                  <a:lnTo>
                    <a:pt x="5170" y="1589"/>
                  </a:lnTo>
                  <a:lnTo>
                    <a:pt x="5201" y="1575"/>
                  </a:lnTo>
                  <a:lnTo>
                    <a:pt x="5233" y="1562"/>
                  </a:lnTo>
                  <a:lnTo>
                    <a:pt x="5266" y="1551"/>
                  </a:lnTo>
                  <a:lnTo>
                    <a:pt x="5299" y="1542"/>
                  </a:lnTo>
                  <a:lnTo>
                    <a:pt x="5332" y="1534"/>
                  </a:lnTo>
                  <a:lnTo>
                    <a:pt x="5368" y="1527"/>
                  </a:lnTo>
                  <a:lnTo>
                    <a:pt x="5402" y="1522"/>
                  </a:lnTo>
                  <a:lnTo>
                    <a:pt x="5438" y="1520"/>
                  </a:lnTo>
                  <a:lnTo>
                    <a:pt x="5475" y="1519"/>
                  </a:lnTo>
                  <a:close/>
                  <a:moveTo>
                    <a:pt x="655" y="2852"/>
                  </a:moveTo>
                  <a:lnTo>
                    <a:pt x="701" y="2804"/>
                  </a:lnTo>
                  <a:lnTo>
                    <a:pt x="746" y="2756"/>
                  </a:lnTo>
                  <a:lnTo>
                    <a:pt x="793" y="2708"/>
                  </a:lnTo>
                  <a:lnTo>
                    <a:pt x="841" y="2659"/>
                  </a:lnTo>
                  <a:lnTo>
                    <a:pt x="890" y="2611"/>
                  </a:lnTo>
                  <a:lnTo>
                    <a:pt x="940" y="2562"/>
                  </a:lnTo>
                  <a:lnTo>
                    <a:pt x="990" y="2513"/>
                  </a:lnTo>
                  <a:lnTo>
                    <a:pt x="1041" y="2464"/>
                  </a:lnTo>
                  <a:lnTo>
                    <a:pt x="1094" y="2416"/>
                  </a:lnTo>
                  <a:lnTo>
                    <a:pt x="1147" y="2367"/>
                  </a:lnTo>
                  <a:lnTo>
                    <a:pt x="1201" y="2318"/>
                  </a:lnTo>
                  <a:lnTo>
                    <a:pt x="1255" y="2270"/>
                  </a:lnTo>
                  <a:lnTo>
                    <a:pt x="1311" y="2221"/>
                  </a:lnTo>
                  <a:lnTo>
                    <a:pt x="1367" y="2174"/>
                  </a:lnTo>
                  <a:lnTo>
                    <a:pt x="1424" y="2126"/>
                  </a:lnTo>
                  <a:lnTo>
                    <a:pt x="1482" y="2078"/>
                  </a:lnTo>
                  <a:lnTo>
                    <a:pt x="1540" y="2031"/>
                  </a:lnTo>
                  <a:lnTo>
                    <a:pt x="1600" y="1985"/>
                  </a:lnTo>
                  <a:lnTo>
                    <a:pt x="1660" y="1938"/>
                  </a:lnTo>
                  <a:lnTo>
                    <a:pt x="1721" y="1892"/>
                  </a:lnTo>
                  <a:lnTo>
                    <a:pt x="1782" y="1847"/>
                  </a:lnTo>
                  <a:lnTo>
                    <a:pt x="1844" y="1802"/>
                  </a:lnTo>
                  <a:lnTo>
                    <a:pt x="1906" y="1758"/>
                  </a:lnTo>
                  <a:lnTo>
                    <a:pt x="1970" y="1714"/>
                  </a:lnTo>
                  <a:lnTo>
                    <a:pt x="2033" y="1671"/>
                  </a:lnTo>
                  <a:lnTo>
                    <a:pt x="2098" y="1629"/>
                  </a:lnTo>
                  <a:lnTo>
                    <a:pt x="2162" y="1587"/>
                  </a:lnTo>
                  <a:lnTo>
                    <a:pt x="2228" y="1547"/>
                  </a:lnTo>
                  <a:lnTo>
                    <a:pt x="2293" y="1506"/>
                  </a:lnTo>
                  <a:lnTo>
                    <a:pt x="2360" y="1467"/>
                  </a:lnTo>
                  <a:lnTo>
                    <a:pt x="2427" y="1429"/>
                  </a:lnTo>
                  <a:lnTo>
                    <a:pt x="2495" y="1392"/>
                  </a:lnTo>
                  <a:lnTo>
                    <a:pt x="2477" y="1422"/>
                  </a:lnTo>
                  <a:lnTo>
                    <a:pt x="2459" y="1453"/>
                  </a:lnTo>
                  <a:lnTo>
                    <a:pt x="2442" y="1484"/>
                  </a:lnTo>
                  <a:lnTo>
                    <a:pt x="2424" y="1515"/>
                  </a:lnTo>
                  <a:lnTo>
                    <a:pt x="2408" y="1547"/>
                  </a:lnTo>
                  <a:lnTo>
                    <a:pt x="2393" y="1579"/>
                  </a:lnTo>
                  <a:lnTo>
                    <a:pt x="2378" y="1611"/>
                  </a:lnTo>
                  <a:lnTo>
                    <a:pt x="2363" y="1644"/>
                  </a:lnTo>
                  <a:lnTo>
                    <a:pt x="2349" y="1676"/>
                  </a:lnTo>
                  <a:lnTo>
                    <a:pt x="2336" y="1710"/>
                  </a:lnTo>
                  <a:lnTo>
                    <a:pt x="2323" y="1744"/>
                  </a:lnTo>
                  <a:lnTo>
                    <a:pt x="2310" y="1777"/>
                  </a:lnTo>
                  <a:lnTo>
                    <a:pt x="2298" y="1811"/>
                  </a:lnTo>
                  <a:lnTo>
                    <a:pt x="2287" y="1846"/>
                  </a:lnTo>
                  <a:lnTo>
                    <a:pt x="2276" y="1880"/>
                  </a:lnTo>
                  <a:lnTo>
                    <a:pt x="2266" y="1915"/>
                  </a:lnTo>
                  <a:lnTo>
                    <a:pt x="2256" y="1949"/>
                  </a:lnTo>
                  <a:lnTo>
                    <a:pt x="2247" y="1985"/>
                  </a:lnTo>
                  <a:lnTo>
                    <a:pt x="2239" y="2021"/>
                  </a:lnTo>
                  <a:lnTo>
                    <a:pt x="2231" y="2056"/>
                  </a:lnTo>
                  <a:lnTo>
                    <a:pt x="2224" y="2092"/>
                  </a:lnTo>
                  <a:lnTo>
                    <a:pt x="2217" y="2129"/>
                  </a:lnTo>
                  <a:lnTo>
                    <a:pt x="2211" y="2165"/>
                  </a:lnTo>
                  <a:lnTo>
                    <a:pt x="2206" y="2201"/>
                  </a:lnTo>
                  <a:lnTo>
                    <a:pt x="2201" y="2237"/>
                  </a:lnTo>
                  <a:lnTo>
                    <a:pt x="2197" y="2275"/>
                  </a:lnTo>
                  <a:lnTo>
                    <a:pt x="2193" y="2312"/>
                  </a:lnTo>
                  <a:lnTo>
                    <a:pt x="2190" y="2349"/>
                  </a:lnTo>
                  <a:lnTo>
                    <a:pt x="2188" y="2386"/>
                  </a:lnTo>
                  <a:lnTo>
                    <a:pt x="2185" y="2424"/>
                  </a:lnTo>
                  <a:lnTo>
                    <a:pt x="2184" y="2462"/>
                  </a:lnTo>
                  <a:lnTo>
                    <a:pt x="2184" y="2499"/>
                  </a:lnTo>
                  <a:lnTo>
                    <a:pt x="2185" y="2549"/>
                  </a:lnTo>
                  <a:lnTo>
                    <a:pt x="2186" y="2598"/>
                  </a:lnTo>
                  <a:lnTo>
                    <a:pt x="2190" y="2647"/>
                  </a:lnTo>
                  <a:lnTo>
                    <a:pt x="2194" y="2696"/>
                  </a:lnTo>
                  <a:lnTo>
                    <a:pt x="2199" y="2745"/>
                  </a:lnTo>
                  <a:lnTo>
                    <a:pt x="2205" y="2793"/>
                  </a:lnTo>
                  <a:lnTo>
                    <a:pt x="2212" y="2840"/>
                  </a:lnTo>
                  <a:lnTo>
                    <a:pt x="2220" y="2888"/>
                  </a:lnTo>
                  <a:lnTo>
                    <a:pt x="2229" y="2935"/>
                  </a:lnTo>
                  <a:lnTo>
                    <a:pt x="2240" y="2981"/>
                  </a:lnTo>
                  <a:lnTo>
                    <a:pt x="2251" y="3028"/>
                  </a:lnTo>
                  <a:lnTo>
                    <a:pt x="2263" y="3074"/>
                  </a:lnTo>
                  <a:lnTo>
                    <a:pt x="2276" y="3119"/>
                  </a:lnTo>
                  <a:lnTo>
                    <a:pt x="2290" y="3165"/>
                  </a:lnTo>
                  <a:lnTo>
                    <a:pt x="2305" y="3209"/>
                  </a:lnTo>
                  <a:lnTo>
                    <a:pt x="2322" y="3253"/>
                  </a:lnTo>
                  <a:lnTo>
                    <a:pt x="2339" y="3298"/>
                  </a:lnTo>
                  <a:lnTo>
                    <a:pt x="2357" y="3341"/>
                  </a:lnTo>
                  <a:lnTo>
                    <a:pt x="2376" y="3383"/>
                  </a:lnTo>
                  <a:lnTo>
                    <a:pt x="2396" y="3425"/>
                  </a:lnTo>
                  <a:lnTo>
                    <a:pt x="2416" y="3468"/>
                  </a:lnTo>
                  <a:lnTo>
                    <a:pt x="2438" y="3509"/>
                  </a:lnTo>
                  <a:lnTo>
                    <a:pt x="2461" y="3549"/>
                  </a:lnTo>
                  <a:lnTo>
                    <a:pt x="2484" y="3590"/>
                  </a:lnTo>
                  <a:lnTo>
                    <a:pt x="2508" y="3630"/>
                  </a:lnTo>
                  <a:lnTo>
                    <a:pt x="2533" y="3669"/>
                  </a:lnTo>
                  <a:lnTo>
                    <a:pt x="2559" y="3707"/>
                  </a:lnTo>
                  <a:lnTo>
                    <a:pt x="2586" y="3746"/>
                  </a:lnTo>
                  <a:lnTo>
                    <a:pt x="2613" y="3783"/>
                  </a:lnTo>
                  <a:lnTo>
                    <a:pt x="2641" y="3819"/>
                  </a:lnTo>
                  <a:lnTo>
                    <a:pt x="2670" y="3855"/>
                  </a:lnTo>
                  <a:lnTo>
                    <a:pt x="2701" y="3891"/>
                  </a:lnTo>
                  <a:lnTo>
                    <a:pt x="2631" y="3869"/>
                  </a:lnTo>
                  <a:lnTo>
                    <a:pt x="2561" y="3846"/>
                  </a:lnTo>
                  <a:lnTo>
                    <a:pt x="2492" y="3822"/>
                  </a:lnTo>
                  <a:lnTo>
                    <a:pt x="2423" y="3798"/>
                  </a:lnTo>
                  <a:lnTo>
                    <a:pt x="2355" y="3773"/>
                  </a:lnTo>
                  <a:lnTo>
                    <a:pt x="2286" y="3747"/>
                  </a:lnTo>
                  <a:lnTo>
                    <a:pt x="2219" y="3720"/>
                  </a:lnTo>
                  <a:lnTo>
                    <a:pt x="2151" y="3693"/>
                  </a:lnTo>
                  <a:lnTo>
                    <a:pt x="2085" y="3665"/>
                  </a:lnTo>
                  <a:lnTo>
                    <a:pt x="2017" y="3636"/>
                  </a:lnTo>
                  <a:lnTo>
                    <a:pt x="1951" y="3607"/>
                  </a:lnTo>
                  <a:lnTo>
                    <a:pt x="1885" y="3576"/>
                  </a:lnTo>
                  <a:lnTo>
                    <a:pt x="1820" y="3545"/>
                  </a:lnTo>
                  <a:lnTo>
                    <a:pt x="1754" y="3514"/>
                  </a:lnTo>
                  <a:lnTo>
                    <a:pt x="1690" y="3482"/>
                  </a:lnTo>
                  <a:lnTo>
                    <a:pt x="1625" y="3449"/>
                  </a:lnTo>
                  <a:lnTo>
                    <a:pt x="1561" y="3415"/>
                  </a:lnTo>
                  <a:lnTo>
                    <a:pt x="1497" y="3382"/>
                  </a:lnTo>
                  <a:lnTo>
                    <a:pt x="1434" y="3347"/>
                  </a:lnTo>
                  <a:lnTo>
                    <a:pt x="1371" y="3312"/>
                  </a:lnTo>
                  <a:lnTo>
                    <a:pt x="1309" y="3276"/>
                  </a:lnTo>
                  <a:lnTo>
                    <a:pt x="1247" y="3240"/>
                  </a:lnTo>
                  <a:lnTo>
                    <a:pt x="1186" y="3204"/>
                  </a:lnTo>
                  <a:lnTo>
                    <a:pt x="1124" y="3167"/>
                  </a:lnTo>
                  <a:lnTo>
                    <a:pt x="1064" y="3128"/>
                  </a:lnTo>
                  <a:lnTo>
                    <a:pt x="1004" y="3090"/>
                  </a:lnTo>
                  <a:lnTo>
                    <a:pt x="945" y="3052"/>
                  </a:lnTo>
                  <a:lnTo>
                    <a:pt x="885" y="3013"/>
                  </a:lnTo>
                  <a:lnTo>
                    <a:pt x="828" y="2973"/>
                  </a:lnTo>
                  <a:lnTo>
                    <a:pt x="769" y="2933"/>
                  </a:lnTo>
                  <a:lnTo>
                    <a:pt x="712" y="2893"/>
                  </a:lnTo>
                  <a:lnTo>
                    <a:pt x="655" y="2852"/>
                  </a:lnTo>
                  <a:close/>
                  <a:moveTo>
                    <a:pt x="6085" y="1264"/>
                  </a:moveTo>
                  <a:lnTo>
                    <a:pt x="6160" y="1298"/>
                  </a:lnTo>
                  <a:lnTo>
                    <a:pt x="6234" y="1333"/>
                  </a:lnTo>
                  <a:lnTo>
                    <a:pt x="6307" y="1369"/>
                  </a:lnTo>
                  <a:lnTo>
                    <a:pt x="6380" y="1407"/>
                  </a:lnTo>
                  <a:lnTo>
                    <a:pt x="6452" y="1446"/>
                  </a:lnTo>
                  <a:lnTo>
                    <a:pt x="6525" y="1485"/>
                  </a:lnTo>
                  <a:lnTo>
                    <a:pt x="6596" y="1526"/>
                  </a:lnTo>
                  <a:lnTo>
                    <a:pt x="6668" y="1568"/>
                  </a:lnTo>
                  <a:lnTo>
                    <a:pt x="6740" y="1611"/>
                  </a:lnTo>
                  <a:lnTo>
                    <a:pt x="6810" y="1654"/>
                  </a:lnTo>
                  <a:lnTo>
                    <a:pt x="6880" y="1700"/>
                  </a:lnTo>
                  <a:lnTo>
                    <a:pt x="6949" y="1745"/>
                  </a:lnTo>
                  <a:lnTo>
                    <a:pt x="7019" y="1791"/>
                  </a:lnTo>
                  <a:lnTo>
                    <a:pt x="7087" y="1839"/>
                  </a:lnTo>
                  <a:lnTo>
                    <a:pt x="7156" y="1887"/>
                  </a:lnTo>
                  <a:lnTo>
                    <a:pt x="7223" y="1936"/>
                  </a:lnTo>
                  <a:lnTo>
                    <a:pt x="7291" y="1986"/>
                  </a:lnTo>
                  <a:lnTo>
                    <a:pt x="7358" y="2037"/>
                  </a:lnTo>
                  <a:lnTo>
                    <a:pt x="7423" y="2088"/>
                  </a:lnTo>
                  <a:lnTo>
                    <a:pt x="7489" y="2140"/>
                  </a:lnTo>
                  <a:lnTo>
                    <a:pt x="7554" y="2193"/>
                  </a:lnTo>
                  <a:lnTo>
                    <a:pt x="7618" y="2246"/>
                  </a:lnTo>
                  <a:lnTo>
                    <a:pt x="7681" y="2301"/>
                  </a:lnTo>
                  <a:lnTo>
                    <a:pt x="7745" y="2355"/>
                  </a:lnTo>
                  <a:lnTo>
                    <a:pt x="7807" y="2410"/>
                  </a:lnTo>
                  <a:lnTo>
                    <a:pt x="7869" y="2467"/>
                  </a:lnTo>
                  <a:lnTo>
                    <a:pt x="7929" y="2523"/>
                  </a:lnTo>
                  <a:lnTo>
                    <a:pt x="7990" y="2581"/>
                  </a:lnTo>
                  <a:lnTo>
                    <a:pt x="8049" y="2638"/>
                  </a:lnTo>
                  <a:lnTo>
                    <a:pt x="8108" y="2695"/>
                  </a:lnTo>
                  <a:lnTo>
                    <a:pt x="8166" y="2754"/>
                  </a:lnTo>
                  <a:lnTo>
                    <a:pt x="8223" y="2813"/>
                  </a:lnTo>
                  <a:lnTo>
                    <a:pt x="8160" y="2859"/>
                  </a:lnTo>
                  <a:lnTo>
                    <a:pt x="8094" y="2903"/>
                  </a:lnTo>
                  <a:lnTo>
                    <a:pt x="8029" y="2946"/>
                  </a:lnTo>
                  <a:lnTo>
                    <a:pt x="7963" y="2989"/>
                  </a:lnTo>
                  <a:lnTo>
                    <a:pt x="7897" y="3032"/>
                  </a:lnTo>
                  <a:lnTo>
                    <a:pt x="7830" y="3074"/>
                  </a:lnTo>
                  <a:lnTo>
                    <a:pt x="7763" y="3114"/>
                  </a:lnTo>
                  <a:lnTo>
                    <a:pt x="7694" y="3156"/>
                  </a:lnTo>
                  <a:lnTo>
                    <a:pt x="7626" y="3195"/>
                  </a:lnTo>
                  <a:lnTo>
                    <a:pt x="7557" y="3234"/>
                  </a:lnTo>
                  <a:lnTo>
                    <a:pt x="7488" y="3272"/>
                  </a:lnTo>
                  <a:lnTo>
                    <a:pt x="7418" y="3310"/>
                  </a:lnTo>
                  <a:lnTo>
                    <a:pt x="7348" y="3347"/>
                  </a:lnTo>
                  <a:lnTo>
                    <a:pt x="7278" y="3383"/>
                  </a:lnTo>
                  <a:lnTo>
                    <a:pt x="7206" y="3418"/>
                  </a:lnTo>
                  <a:lnTo>
                    <a:pt x="7136" y="3453"/>
                  </a:lnTo>
                  <a:lnTo>
                    <a:pt x="7064" y="3487"/>
                  </a:lnTo>
                  <a:lnTo>
                    <a:pt x="6992" y="3520"/>
                  </a:lnTo>
                  <a:lnTo>
                    <a:pt x="6919" y="3552"/>
                  </a:lnTo>
                  <a:lnTo>
                    <a:pt x="6846" y="3583"/>
                  </a:lnTo>
                  <a:lnTo>
                    <a:pt x="6774" y="3615"/>
                  </a:lnTo>
                  <a:lnTo>
                    <a:pt x="6700" y="3645"/>
                  </a:lnTo>
                  <a:lnTo>
                    <a:pt x="6628" y="3674"/>
                  </a:lnTo>
                  <a:lnTo>
                    <a:pt x="6554" y="3702"/>
                  </a:lnTo>
                  <a:lnTo>
                    <a:pt x="6480" y="3729"/>
                  </a:lnTo>
                  <a:lnTo>
                    <a:pt x="6406" y="3757"/>
                  </a:lnTo>
                  <a:lnTo>
                    <a:pt x="6331" y="3782"/>
                  </a:lnTo>
                  <a:lnTo>
                    <a:pt x="6257" y="3807"/>
                  </a:lnTo>
                  <a:lnTo>
                    <a:pt x="6182" y="3831"/>
                  </a:lnTo>
                  <a:lnTo>
                    <a:pt x="6107" y="3855"/>
                  </a:lnTo>
                  <a:lnTo>
                    <a:pt x="6032" y="3877"/>
                  </a:lnTo>
                  <a:lnTo>
                    <a:pt x="5956" y="3899"/>
                  </a:lnTo>
                  <a:lnTo>
                    <a:pt x="5987" y="3863"/>
                  </a:lnTo>
                  <a:lnTo>
                    <a:pt x="6016" y="3827"/>
                  </a:lnTo>
                  <a:lnTo>
                    <a:pt x="6045" y="3791"/>
                  </a:lnTo>
                  <a:lnTo>
                    <a:pt x="6072" y="3753"/>
                  </a:lnTo>
                  <a:lnTo>
                    <a:pt x="6100" y="3714"/>
                  </a:lnTo>
                  <a:lnTo>
                    <a:pt x="6126" y="3676"/>
                  </a:lnTo>
                  <a:lnTo>
                    <a:pt x="6151" y="3637"/>
                  </a:lnTo>
                  <a:lnTo>
                    <a:pt x="6176" y="3597"/>
                  </a:lnTo>
                  <a:lnTo>
                    <a:pt x="6199" y="3556"/>
                  </a:lnTo>
                  <a:lnTo>
                    <a:pt x="6223" y="3515"/>
                  </a:lnTo>
                  <a:lnTo>
                    <a:pt x="6244" y="3474"/>
                  </a:lnTo>
                  <a:lnTo>
                    <a:pt x="6265" y="3431"/>
                  </a:lnTo>
                  <a:lnTo>
                    <a:pt x="6285" y="3389"/>
                  </a:lnTo>
                  <a:lnTo>
                    <a:pt x="6304" y="3346"/>
                  </a:lnTo>
                  <a:lnTo>
                    <a:pt x="6323" y="3303"/>
                  </a:lnTo>
                  <a:lnTo>
                    <a:pt x="6340" y="3258"/>
                  </a:lnTo>
                  <a:lnTo>
                    <a:pt x="6357" y="3214"/>
                  </a:lnTo>
                  <a:lnTo>
                    <a:pt x="6372" y="3169"/>
                  </a:lnTo>
                  <a:lnTo>
                    <a:pt x="6387" y="3123"/>
                  </a:lnTo>
                  <a:lnTo>
                    <a:pt x="6400" y="3078"/>
                  </a:lnTo>
                  <a:lnTo>
                    <a:pt x="6412" y="3032"/>
                  </a:lnTo>
                  <a:lnTo>
                    <a:pt x="6424" y="2985"/>
                  </a:lnTo>
                  <a:lnTo>
                    <a:pt x="6434" y="2938"/>
                  </a:lnTo>
                  <a:lnTo>
                    <a:pt x="6443" y="2891"/>
                  </a:lnTo>
                  <a:lnTo>
                    <a:pt x="6452" y="2842"/>
                  </a:lnTo>
                  <a:lnTo>
                    <a:pt x="6459" y="2795"/>
                  </a:lnTo>
                  <a:lnTo>
                    <a:pt x="6465" y="2746"/>
                  </a:lnTo>
                  <a:lnTo>
                    <a:pt x="6470" y="2697"/>
                  </a:lnTo>
                  <a:lnTo>
                    <a:pt x="6475" y="2648"/>
                  </a:lnTo>
                  <a:lnTo>
                    <a:pt x="6478" y="2599"/>
                  </a:lnTo>
                  <a:lnTo>
                    <a:pt x="6479" y="2549"/>
                  </a:lnTo>
                  <a:lnTo>
                    <a:pt x="6480" y="2499"/>
                  </a:lnTo>
                  <a:lnTo>
                    <a:pt x="6480" y="2457"/>
                  </a:lnTo>
                  <a:lnTo>
                    <a:pt x="6478" y="2414"/>
                  </a:lnTo>
                  <a:lnTo>
                    <a:pt x="6476" y="2371"/>
                  </a:lnTo>
                  <a:lnTo>
                    <a:pt x="6473" y="2329"/>
                  </a:lnTo>
                  <a:lnTo>
                    <a:pt x="6468" y="2287"/>
                  </a:lnTo>
                  <a:lnTo>
                    <a:pt x="6464" y="2244"/>
                  </a:lnTo>
                  <a:lnTo>
                    <a:pt x="6459" y="2203"/>
                  </a:lnTo>
                  <a:lnTo>
                    <a:pt x="6452" y="2162"/>
                  </a:lnTo>
                  <a:lnTo>
                    <a:pt x="6446" y="2121"/>
                  </a:lnTo>
                  <a:lnTo>
                    <a:pt x="6438" y="2079"/>
                  </a:lnTo>
                  <a:lnTo>
                    <a:pt x="6429" y="2039"/>
                  </a:lnTo>
                  <a:lnTo>
                    <a:pt x="6420" y="1999"/>
                  </a:lnTo>
                  <a:lnTo>
                    <a:pt x="6410" y="1958"/>
                  </a:lnTo>
                  <a:lnTo>
                    <a:pt x="6399" y="1919"/>
                  </a:lnTo>
                  <a:lnTo>
                    <a:pt x="6388" y="1880"/>
                  </a:lnTo>
                  <a:lnTo>
                    <a:pt x="6376" y="1841"/>
                  </a:lnTo>
                  <a:lnTo>
                    <a:pt x="6363" y="1801"/>
                  </a:lnTo>
                  <a:lnTo>
                    <a:pt x="6349" y="1763"/>
                  </a:lnTo>
                  <a:lnTo>
                    <a:pt x="6334" y="1725"/>
                  </a:lnTo>
                  <a:lnTo>
                    <a:pt x="6319" y="1688"/>
                  </a:lnTo>
                  <a:lnTo>
                    <a:pt x="6303" y="1649"/>
                  </a:lnTo>
                  <a:lnTo>
                    <a:pt x="6287" y="1613"/>
                  </a:lnTo>
                  <a:lnTo>
                    <a:pt x="6270" y="1576"/>
                  </a:lnTo>
                  <a:lnTo>
                    <a:pt x="6252" y="1540"/>
                  </a:lnTo>
                  <a:lnTo>
                    <a:pt x="6233" y="1503"/>
                  </a:lnTo>
                  <a:lnTo>
                    <a:pt x="6213" y="1468"/>
                  </a:lnTo>
                  <a:lnTo>
                    <a:pt x="6194" y="1433"/>
                  </a:lnTo>
                  <a:lnTo>
                    <a:pt x="6174" y="1399"/>
                  </a:lnTo>
                  <a:lnTo>
                    <a:pt x="6153" y="1364"/>
                  </a:lnTo>
                  <a:lnTo>
                    <a:pt x="6131" y="1330"/>
                  </a:lnTo>
                  <a:lnTo>
                    <a:pt x="6109" y="1297"/>
                  </a:lnTo>
                  <a:lnTo>
                    <a:pt x="6085" y="1264"/>
                  </a:lnTo>
                  <a:close/>
                  <a:moveTo>
                    <a:pt x="69" y="2852"/>
                  </a:moveTo>
                  <a:lnTo>
                    <a:pt x="154" y="2693"/>
                  </a:lnTo>
                  <a:lnTo>
                    <a:pt x="242" y="2538"/>
                  </a:lnTo>
                  <a:lnTo>
                    <a:pt x="333" y="2386"/>
                  </a:lnTo>
                  <a:lnTo>
                    <a:pt x="428" y="2238"/>
                  </a:lnTo>
                  <a:lnTo>
                    <a:pt x="524" y="2094"/>
                  </a:lnTo>
                  <a:lnTo>
                    <a:pt x="624" y="1953"/>
                  </a:lnTo>
                  <a:lnTo>
                    <a:pt x="726" y="1816"/>
                  </a:lnTo>
                  <a:lnTo>
                    <a:pt x="833" y="1685"/>
                  </a:lnTo>
                  <a:lnTo>
                    <a:pt x="942" y="1556"/>
                  </a:lnTo>
                  <a:lnTo>
                    <a:pt x="1054" y="1432"/>
                  </a:lnTo>
                  <a:lnTo>
                    <a:pt x="1168" y="1312"/>
                  </a:lnTo>
                  <a:lnTo>
                    <a:pt x="1287" y="1196"/>
                  </a:lnTo>
                  <a:lnTo>
                    <a:pt x="1409" y="1085"/>
                  </a:lnTo>
                  <a:lnTo>
                    <a:pt x="1534" y="980"/>
                  </a:lnTo>
                  <a:lnTo>
                    <a:pt x="1663" y="878"/>
                  </a:lnTo>
                  <a:lnTo>
                    <a:pt x="1795" y="782"/>
                  </a:lnTo>
                  <a:lnTo>
                    <a:pt x="1931" y="691"/>
                  </a:lnTo>
                  <a:lnTo>
                    <a:pt x="2071" y="604"/>
                  </a:lnTo>
                  <a:lnTo>
                    <a:pt x="2214" y="524"/>
                  </a:lnTo>
                  <a:lnTo>
                    <a:pt x="2361" y="448"/>
                  </a:lnTo>
                  <a:lnTo>
                    <a:pt x="2511" y="379"/>
                  </a:lnTo>
                  <a:lnTo>
                    <a:pt x="2665" y="313"/>
                  </a:lnTo>
                  <a:lnTo>
                    <a:pt x="2824" y="255"/>
                  </a:lnTo>
                  <a:lnTo>
                    <a:pt x="2986" y="201"/>
                  </a:lnTo>
                  <a:lnTo>
                    <a:pt x="3152" y="155"/>
                  </a:lnTo>
                  <a:lnTo>
                    <a:pt x="3323" y="114"/>
                  </a:lnTo>
                  <a:lnTo>
                    <a:pt x="3496" y="79"/>
                  </a:lnTo>
                  <a:lnTo>
                    <a:pt x="3674" y="50"/>
                  </a:lnTo>
                  <a:lnTo>
                    <a:pt x="3857" y="28"/>
                  </a:lnTo>
                  <a:lnTo>
                    <a:pt x="4043" y="12"/>
                  </a:lnTo>
                  <a:lnTo>
                    <a:pt x="4235" y="3"/>
                  </a:lnTo>
                  <a:lnTo>
                    <a:pt x="4430" y="0"/>
                  </a:lnTo>
                  <a:lnTo>
                    <a:pt x="4625" y="4"/>
                  </a:lnTo>
                  <a:lnTo>
                    <a:pt x="4816" y="15"/>
                  </a:lnTo>
                  <a:lnTo>
                    <a:pt x="5004" y="32"/>
                  </a:lnTo>
                  <a:lnTo>
                    <a:pt x="5187" y="55"/>
                  </a:lnTo>
                  <a:lnTo>
                    <a:pt x="5366" y="86"/>
                  </a:lnTo>
                  <a:lnTo>
                    <a:pt x="5541" y="121"/>
                  </a:lnTo>
                  <a:lnTo>
                    <a:pt x="5712" y="162"/>
                  </a:lnTo>
                  <a:lnTo>
                    <a:pt x="5880" y="211"/>
                  </a:lnTo>
                  <a:lnTo>
                    <a:pt x="6042" y="263"/>
                  </a:lnTo>
                  <a:lnTo>
                    <a:pt x="6201" y="321"/>
                  </a:lnTo>
                  <a:lnTo>
                    <a:pt x="6357" y="386"/>
                  </a:lnTo>
                  <a:lnTo>
                    <a:pt x="6507" y="455"/>
                  </a:lnTo>
                  <a:lnTo>
                    <a:pt x="6654" y="530"/>
                  </a:lnTo>
                  <a:lnTo>
                    <a:pt x="6797" y="608"/>
                  </a:lnTo>
                  <a:lnTo>
                    <a:pt x="6936" y="693"/>
                  </a:lnTo>
                  <a:lnTo>
                    <a:pt x="7071" y="781"/>
                  </a:lnTo>
                  <a:lnTo>
                    <a:pt x="7202" y="875"/>
                  </a:lnTo>
                  <a:lnTo>
                    <a:pt x="7329" y="973"/>
                  </a:lnTo>
                  <a:lnTo>
                    <a:pt x="7452" y="1075"/>
                  </a:lnTo>
                  <a:lnTo>
                    <a:pt x="7571" y="1181"/>
                  </a:lnTo>
                  <a:lnTo>
                    <a:pt x="7686" y="1292"/>
                  </a:lnTo>
                  <a:lnTo>
                    <a:pt x="7797" y="1407"/>
                  </a:lnTo>
                  <a:lnTo>
                    <a:pt x="7905" y="1524"/>
                  </a:lnTo>
                  <a:lnTo>
                    <a:pt x="8008" y="1646"/>
                  </a:lnTo>
                  <a:lnTo>
                    <a:pt x="8107" y="1771"/>
                  </a:lnTo>
                  <a:lnTo>
                    <a:pt x="8202" y="1900"/>
                  </a:lnTo>
                  <a:lnTo>
                    <a:pt x="8294" y="2032"/>
                  </a:lnTo>
                  <a:lnTo>
                    <a:pt x="8382" y="2167"/>
                  </a:lnTo>
                  <a:lnTo>
                    <a:pt x="8465" y="2305"/>
                  </a:lnTo>
                  <a:lnTo>
                    <a:pt x="8545" y="2446"/>
                  </a:lnTo>
                  <a:lnTo>
                    <a:pt x="8622" y="2589"/>
                  </a:lnTo>
                  <a:lnTo>
                    <a:pt x="8693" y="2735"/>
                  </a:lnTo>
                  <a:lnTo>
                    <a:pt x="8709" y="2770"/>
                  </a:lnTo>
                  <a:lnTo>
                    <a:pt x="8724" y="2804"/>
                  </a:lnTo>
                  <a:lnTo>
                    <a:pt x="8736" y="2837"/>
                  </a:lnTo>
                  <a:lnTo>
                    <a:pt x="8749" y="2870"/>
                  </a:lnTo>
                  <a:lnTo>
                    <a:pt x="8758" y="2901"/>
                  </a:lnTo>
                  <a:lnTo>
                    <a:pt x="8766" y="2931"/>
                  </a:lnTo>
                  <a:lnTo>
                    <a:pt x="8773" y="2960"/>
                  </a:lnTo>
                  <a:lnTo>
                    <a:pt x="8778" y="2987"/>
                  </a:lnTo>
                  <a:lnTo>
                    <a:pt x="8781" y="3015"/>
                  </a:lnTo>
                  <a:lnTo>
                    <a:pt x="8784" y="3040"/>
                  </a:lnTo>
                  <a:lnTo>
                    <a:pt x="8784" y="3064"/>
                  </a:lnTo>
                  <a:lnTo>
                    <a:pt x="8783" y="3087"/>
                  </a:lnTo>
                  <a:lnTo>
                    <a:pt x="8781" y="3108"/>
                  </a:lnTo>
                  <a:lnTo>
                    <a:pt x="8778" y="3129"/>
                  </a:lnTo>
                  <a:lnTo>
                    <a:pt x="8773" y="3149"/>
                  </a:lnTo>
                  <a:lnTo>
                    <a:pt x="8767" y="3166"/>
                  </a:lnTo>
                  <a:lnTo>
                    <a:pt x="8759" y="3183"/>
                  </a:lnTo>
                  <a:lnTo>
                    <a:pt x="8750" y="3198"/>
                  </a:lnTo>
                  <a:lnTo>
                    <a:pt x="8740" y="3212"/>
                  </a:lnTo>
                  <a:lnTo>
                    <a:pt x="8727" y="3225"/>
                  </a:lnTo>
                  <a:lnTo>
                    <a:pt x="8715" y="3236"/>
                  </a:lnTo>
                  <a:lnTo>
                    <a:pt x="8701" y="3246"/>
                  </a:lnTo>
                  <a:lnTo>
                    <a:pt x="8686" y="3254"/>
                  </a:lnTo>
                  <a:lnTo>
                    <a:pt x="8669" y="3261"/>
                  </a:lnTo>
                  <a:lnTo>
                    <a:pt x="8652" y="3266"/>
                  </a:lnTo>
                  <a:lnTo>
                    <a:pt x="8633" y="3270"/>
                  </a:lnTo>
                  <a:lnTo>
                    <a:pt x="8612" y="3273"/>
                  </a:lnTo>
                  <a:lnTo>
                    <a:pt x="8592" y="3274"/>
                  </a:lnTo>
                  <a:lnTo>
                    <a:pt x="8570" y="3273"/>
                  </a:lnTo>
                  <a:lnTo>
                    <a:pt x="8547" y="3271"/>
                  </a:lnTo>
                  <a:lnTo>
                    <a:pt x="8523" y="3267"/>
                  </a:lnTo>
                  <a:lnTo>
                    <a:pt x="8498" y="3262"/>
                  </a:lnTo>
                  <a:lnTo>
                    <a:pt x="8393" y="3360"/>
                  </a:lnTo>
                  <a:lnTo>
                    <a:pt x="8287" y="3455"/>
                  </a:lnTo>
                  <a:lnTo>
                    <a:pt x="8181" y="3547"/>
                  </a:lnTo>
                  <a:lnTo>
                    <a:pt x="8075" y="3638"/>
                  </a:lnTo>
                  <a:lnTo>
                    <a:pt x="7967" y="3726"/>
                  </a:lnTo>
                  <a:lnTo>
                    <a:pt x="7861" y="3813"/>
                  </a:lnTo>
                  <a:lnTo>
                    <a:pt x="7752" y="3896"/>
                  </a:lnTo>
                  <a:lnTo>
                    <a:pt x="7642" y="3977"/>
                  </a:lnTo>
                  <a:lnTo>
                    <a:pt x="7531" y="4056"/>
                  </a:lnTo>
                  <a:lnTo>
                    <a:pt x="7419" y="4131"/>
                  </a:lnTo>
                  <a:lnTo>
                    <a:pt x="7305" y="4205"/>
                  </a:lnTo>
                  <a:lnTo>
                    <a:pt x="7190" y="4274"/>
                  </a:lnTo>
                  <a:lnTo>
                    <a:pt x="7074" y="4342"/>
                  </a:lnTo>
                  <a:lnTo>
                    <a:pt x="6955" y="4406"/>
                  </a:lnTo>
                  <a:lnTo>
                    <a:pt x="6835" y="4468"/>
                  </a:lnTo>
                  <a:lnTo>
                    <a:pt x="6712" y="4527"/>
                  </a:lnTo>
                  <a:lnTo>
                    <a:pt x="6588" y="4582"/>
                  </a:lnTo>
                  <a:lnTo>
                    <a:pt x="6461" y="4635"/>
                  </a:lnTo>
                  <a:lnTo>
                    <a:pt x="6332" y="4684"/>
                  </a:lnTo>
                  <a:lnTo>
                    <a:pt x="6200" y="4729"/>
                  </a:lnTo>
                  <a:lnTo>
                    <a:pt x="6065" y="4773"/>
                  </a:lnTo>
                  <a:lnTo>
                    <a:pt x="5928" y="4811"/>
                  </a:lnTo>
                  <a:lnTo>
                    <a:pt x="5788" y="4847"/>
                  </a:lnTo>
                  <a:lnTo>
                    <a:pt x="5645" y="4879"/>
                  </a:lnTo>
                  <a:lnTo>
                    <a:pt x="5498" y="4907"/>
                  </a:lnTo>
                  <a:lnTo>
                    <a:pt x="5348" y="4933"/>
                  </a:lnTo>
                  <a:lnTo>
                    <a:pt x="5194" y="4954"/>
                  </a:lnTo>
                  <a:lnTo>
                    <a:pt x="5037" y="4971"/>
                  </a:lnTo>
                  <a:lnTo>
                    <a:pt x="4877" y="4984"/>
                  </a:lnTo>
                  <a:lnTo>
                    <a:pt x="4713" y="4994"/>
                  </a:lnTo>
                  <a:lnTo>
                    <a:pt x="4544" y="4999"/>
                  </a:lnTo>
                  <a:lnTo>
                    <a:pt x="4371" y="5001"/>
                  </a:lnTo>
                  <a:lnTo>
                    <a:pt x="4197" y="4998"/>
                  </a:lnTo>
                  <a:lnTo>
                    <a:pt x="4028" y="4991"/>
                  </a:lnTo>
                  <a:lnTo>
                    <a:pt x="3861" y="4980"/>
                  </a:lnTo>
                  <a:lnTo>
                    <a:pt x="3696" y="4964"/>
                  </a:lnTo>
                  <a:lnTo>
                    <a:pt x="3535" y="4945"/>
                  </a:lnTo>
                  <a:lnTo>
                    <a:pt x="3377" y="4922"/>
                  </a:lnTo>
                  <a:lnTo>
                    <a:pt x="3222" y="4894"/>
                  </a:lnTo>
                  <a:lnTo>
                    <a:pt x="3070" y="4863"/>
                  </a:lnTo>
                  <a:lnTo>
                    <a:pt x="2921" y="4829"/>
                  </a:lnTo>
                  <a:lnTo>
                    <a:pt x="2775" y="4792"/>
                  </a:lnTo>
                  <a:lnTo>
                    <a:pt x="2632" y="4750"/>
                  </a:lnTo>
                  <a:lnTo>
                    <a:pt x="2492" y="4706"/>
                  </a:lnTo>
                  <a:lnTo>
                    <a:pt x="2356" y="4660"/>
                  </a:lnTo>
                  <a:lnTo>
                    <a:pt x="2222" y="4609"/>
                  </a:lnTo>
                  <a:lnTo>
                    <a:pt x="2091" y="4556"/>
                  </a:lnTo>
                  <a:lnTo>
                    <a:pt x="1964" y="4501"/>
                  </a:lnTo>
                  <a:lnTo>
                    <a:pt x="1839" y="4442"/>
                  </a:lnTo>
                  <a:lnTo>
                    <a:pt x="1718" y="4382"/>
                  </a:lnTo>
                  <a:lnTo>
                    <a:pt x="1599" y="4318"/>
                  </a:lnTo>
                  <a:lnTo>
                    <a:pt x="1484" y="4254"/>
                  </a:lnTo>
                  <a:lnTo>
                    <a:pt x="1372" y="4187"/>
                  </a:lnTo>
                  <a:lnTo>
                    <a:pt x="1262" y="4117"/>
                  </a:lnTo>
                  <a:lnTo>
                    <a:pt x="1156" y="4046"/>
                  </a:lnTo>
                  <a:lnTo>
                    <a:pt x="1054" y="3973"/>
                  </a:lnTo>
                  <a:lnTo>
                    <a:pt x="954" y="3899"/>
                  </a:lnTo>
                  <a:lnTo>
                    <a:pt x="857" y="3822"/>
                  </a:lnTo>
                  <a:lnTo>
                    <a:pt x="763" y="3745"/>
                  </a:lnTo>
                  <a:lnTo>
                    <a:pt x="673" y="3666"/>
                  </a:lnTo>
                  <a:lnTo>
                    <a:pt x="586" y="3585"/>
                  </a:lnTo>
                  <a:lnTo>
                    <a:pt x="501" y="3505"/>
                  </a:lnTo>
                  <a:lnTo>
                    <a:pt x="420" y="3423"/>
                  </a:lnTo>
                  <a:lnTo>
                    <a:pt x="343" y="3341"/>
                  </a:lnTo>
                  <a:lnTo>
                    <a:pt x="326" y="3348"/>
                  </a:lnTo>
                  <a:lnTo>
                    <a:pt x="310" y="3354"/>
                  </a:lnTo>
                  <a:lnTo>
                    <a:pt x="291" y="3359"/>
                  </a:lnTo>
                  <a:lnTo>
                    <a:pt x="273" y="3362"/>
                  </a:lnTo>
                  <a:lnTo>
                    <a:pt x="255" y="3363"/>
                  </a:lnTo>
                  <a:lnTo>
                    <a:pt x="236" y="3363"/>
                  </a:lnTo>
                  <a:lnTo>
                    <a:pt x="218" y="3362"/>
                  </a:lnTo>
                  <a:lnTo>
                    <a:pt x="199" y="3358"/>
                  </a:lnTo>
                  <a:lnTo>
                    <a:pt x="181" y="3354"/>
                  </a:lnTo>
                  <a:lnTo>
                    <a:pt x="161" y="3348"/>
                  </a:lnTo>
                  <a:lnTo>
                    <a:pt x="144" y="3340"/>
                  </a:lnTo>
                  <a:lnTo>
                    <a:pt x="126" y="3331"/>
                  </a:lnTo>
                  <a:lnTo>
                    <a:pt x="110" y="3320"/>
                  </a:lnTo>
                  <a:lnTo>
                    <a:pt x="94" y="3308"/>
                  </a:lnTo>
                  <a:lnTo>
                    <a:pt x="78" y="3295"/>
                  </a:lnTo>
                  <a:lnTo>
                    <a:pt x="64" y="3279"/>
                  </a:lnTo>
                  <a:lnTo>
                    <a:pt x="51" y="3263"/>
                  </a:lnTo>
                  <a:lnTo>
                    <a:pt x="38" y="3245"/>
                  </a:lnTo>
                  <a:lnTo>
                    <a:pt x="28" y="3226"/>
                  </a:lnTo>
                  <a:lnTo>
                    <a:pt x="19" y="3205"/>
                  </a:lnTo>
                  <a:lnTo>
                    <a:pt x="11" y="3183"/>
                  </a:lnTo>
                  <a:lnTo>
                    <a:pt x="6" y="3160"/>
                  </a:lnTo>
                  <a:lnTo>
                    <a:pt x="2" y="3135"/>
                  </a:lnTo>
                  <a:lnTo>
                    <a:pt x="0" y="3108"/>
                  </a:lnTo>
                  <a:lnTo>
                    <a:pt x="0" y="3081"/>
                  </a:lnTo>
                  <a:lnTo>
                    <a:pt x="2" y="3053"/>
                  </a:lnTo>
                  <a:lnTo>
                    <a:pt x="6" y="3023"/>
                  </a:lnTo>
                  <a:lnTo>
                    <a:pt x="13" y="2990"/>
                  </a:lnTo>
                  <a:lnTo>
                    <a:pt x="23" y="2958"/>
                  </a:lnTo>
                  <a:lnTo>
                    <a:pt x="35" y="2924"/>
                  </a:lnTo>
                  <a:lnTo>
                    <a:pt x="51" y="2889"/>
                  </a:lnTo>
                  <a:lnTo>
                    <a:pt x="69" y="2852"/>
                  </a:lnTo>
                  <a:close/>
                </a:path>
              </a:pathLst>
            </a:custGeom>
            <a:solidFill>
              <a:srgbClr val="FFFFFF"/>
            </a:solidFill>
            <a:ln w="9525">
              <a:noFill/>
              <a:round/>
              <a:headEnd/>
              <a:tailEnd/>
            </a:ln>
          </p:spPr>
          <p:txBody>
            <a:bodyPr/>
            <a:lstStyle/>
            <a:p>
              <a:endParaRPr lang="en-US"/>
            </a:p>
          </p:txBody>
        </p:sp>
      </p:grpSp>
      <p:grpSp>
        <p:nvGrpSpPr>
          <p:cNvPr id="555027" name="Group 19"/>
          <p:cNvGrpSpPr>
            <a:grpSpLocks noChangeAspect="1"/>
          </p:cNvGrpSpPr>
          <p:nvPr/>
        </p:nvGrpSpPr>
        <p:grpSpPr bwMode="auto">
          <a:xfrm>
            <a:off x="293688" y="5441950"/>
            <a:ext cx="877887" cy="754063"/>
            <a:chOff x="2040" y="2676"/>
            <a:chExt cx="1008" cy="864"/>
          </a:xfrm>
        </p:grpSpPr>
        <p:sp>
          <p:nvSpPr>
            <p:cNvPr id="555028" name="Freeform 20"/>
            <p:cNvSpPr>
              <a:spLocks noChangeAspect="1"/>
            </p:cNvSpPr>
            <p:nvPr/>
          </p:nvSpPr>
          <p:spPr bwMode="auto">
            <a:xfrm>
              <a:off x="2040" y="2676"/>
              <a:ext cx="1008" cy="864"/>
            </a:xfrm>
            <a:custGeom>
              <a:avLst/>
              <a:gdLst/>
              <a:ahLst/>
              <a:cxnLst>
                <a:cxn ang="0">
                  <a:pos x="0" y="0"/>
                </a:cxn>
                <a:cxn ang="0">
                  <a:pos x="4032" y="0"/>
                </a:cxn>
                <a:cxn ang="0">
                  <a:pos x="3888" y="149"/>
                </a:cxn>
                <a:cxn ang="0">
                  <a:pos x="149" y="3316"/>
                </a:cxn>
                <a:cxn ang="0">
                  <a:pos x="0" y="3456"/>
                </a:cxn>
                <a:cxn ang="0">
                  <a:pos x="0" y="0"/>
                </a:cxn>
              </a:cxnLst>
              <a:rect l="0" t="0" r="r" b="b"/>
              <a:pathLst>
                <a:path w="4032" h="3456">
                  <a:moveTo>
                    <a:pt x="0" y="0"/>
                  </a:moveTo>
                  <a:lnTo>
                    <a:pt x="4032" y="0"/>
                  </a:lnTo>
                  <a:lnTo>
                    <a:pt x="3888" y="149"/>
                  </a:lnTo>
                  <a:lnTo>
                    <a:pt x="149" y="3316"/>
                  </a:lnTo>
                  <a:lnTo>
                    <a:pt x="0" y="3456"/>
                  </a:lnTo>
                  <a:lnTo>
                    <a:pt x="0" y="0"/>
                  </a:lnTo>
                  <a:close/>
                </a:path>
              </a:pathLst>
            </a:custGeom>
            <a:solidFill>
              <a:srgbClr val="82A99C"/>
            </a:solidFill>
            <a:ln w="9525">
              <a:noFill/>
              <a:round/>
              <a:headEnd/>
              <a:tailEnd/>
            </a:ln>
          </p:spPr>
          <p:txBody>
            <a:bodyPr/>
            <a:lstStyle/>
            <a:p>
              <a:endParaRPr lang="en-US"/>
            </a:p>
          </p:txBody>
        </p:sp>
        <p:sp>
          <p:nvSpPr>
            <p:cNvPr id="555029" name="Freeform 21"/>
            <p:cNvSpPr>
              <a:spLocks noChangeAspect="1"/>
            </p:cNvSpPr>
            <p:nvPr/>
          </p:nvSpPr>
          <p:spPr bwMode="auto">
            <a:xfrm>
              <a:off x="2040" y="2676"/>
              <a:ext cx="1008" cy="864"/>
            </a:xfrm>
            <a:custGeom>
              <a:avLst/>
              <a:gdLst/>
              <a:ahLst/>
              <a:cxnLst>
                <a:cxn ang="0">
                  <a:pos x="4032" y="0"/>
                </a:cxn>
                <a:cxn ang="0">
                  <a:pos x="4032" y="3456"/>
                </a:cxn>
                <a:cxn ang="0">
                  <a:pos x="0" y="3456"/>
                </a:cxn>
                <a:cxn ang="0">
                  <a:pos x="149" y="3313"/>
                </a:cxn>
                <a:cxn ang="0">
                  <a:pos x="3891" y="147"/>
                </a:cxn>
                <a:cxn ang="0">
                  <a:pos x="4032" y="0"/>
                </a:cxn>
              </a:cxnLst>
              <a:rect l="0" t="0" r="r" b="b"/>
              <a:pathLst>
                <a:path w="4032" h="3456">
                  <a:moveTo>
                    <a:pt x="4032" y="0"/>
                  </a:moveTo>
                  <a:lnTo>
                    <a:pt x="4032" y="3456"/>
                  </a:lnTo>
                  <a:lnTo>
                    <a:pt x="0" y="3456"/>
                  </a:lnTo>
                  <a:lnTo>
                    <a:pt x="149" y="3313"/>
                  </a:lnTo>
                  <a:lnTo>
                    <a:pt x="3891" y="147"/>
                  </a:lnTo>
                  <a:lnTo>
                    <a:pt x="4032" y="0"/>
                  </a:lnTo>
                  <a:close/>
                </a:path>
              </a:pathLst>
            </a:custGeom>
            <a:solidFill>
              <a:srgbClr val="162A29"/>
            </a:solidFill>
            <a:ln w="9525">
              <a:noFill/>
              <a:round/>
              <a:headEnd/>
              <a:tailEnd/>
            </a:ln>
          </p:spPr>
          <p:txBody>
            <a:bodyPr/>
            <a:lstStyle/>
            <a:p>
              <a:endParaRPr lang="en-US"/>
            </a:p>
          </p:txBody>
        </p:sp>
        <p:sp>
          <p:nvSpPr>
            <p:cNvPr id="555030" name="Rectangle 22"/>
            <p:cNvSpPr>
              <a:spLocks noChangeAspect="1" noChangeArrowheads="1"/>
            </p:cNvSpPr>
            <p:nvPr/>
          </p:nvSpPr>
          <p:spPr bwMode="auto">
            <a:xfrm>
              <a:off x="2076" y="2712"/>
              <a:ext cx="936" cy="792"/>
            </a:xfrm>
            <a:prstGeom prst="rect">
              <a:avLst/>
            </a:prstGeom>
            <a:solidFill>
              <a:srgbClr val="275A53"/>
            </a:solidFill>
            <a:ln w="9525">
              <a:noFill/>
              <a:miter lim="800000"/>
              <a:headEnd/>
              <a:tailEnd/>
            </a:ln>
          </p:spPr>
          <p:txBody>
            <a:bodyPr/>
            <a:lstStyle/>
            <a:p>
              <a:endParaRPr lang="en-US"/>
            </a:p>
          </p:txBody>
        </p:sp>
        <p:sp>
          <p:nvSpPr>
            <p:cNvPr id="555031" name="Freeform 23"/>
            <p:cNvSpPr>
              <a:spLocks noChangeAspect="1"/>
            </p:cNvSpPr>
            <p:nvPr/>
          </p:nvSpPr>
          <p:spPr bwMode="auto">
            <a:xfrm>
              <a:off x="2252" y="3336"/>
              <a:ext cx="129" cy="137"/>
            </a:xfrm>
            <a:custGeom>
              <a:avLst/>
              <a:gdLst/>
              <a:ahLst/>
              <a:cxnLst>
                <a:cxn ang="0">
                  <a:pos x="0" y="0"/>
                </a:cxn>
                <a:cxn ang="0">
                  <a:pos x="516" y="0"/>
                </a:cxn>
                <a:cxn ang="0">
                  <a:pos x="516" y="136"/>
                </a:cxn>
                <a:cxn ang="0">
                  <a:pos x="344" y="136"/>
                </a:cxn>
                <a:cxn ang="0">
                  <a:pos x="344" y="550"/>
                </a:cxn>
                <a:cxn ang="0">
                  <a:pos x="174" y="550"/>
                </a:cxn>
                <a:cxn ang="0">
                  <a:pos x="174" y="136"/>
                </a:cxn>
                <a:cxn ang="0">
                  <a:pos x="0" y="136"/>
                </a:cxn>
                <a:cxn ang="0">
                  <a:pos x="0" y="0"/>
                </a:cxn>
              </a:cxnLst>
              <a:rect l="0" t="0" r="r" b="b"/>
              <a:pathLst>
                <a:path w="516" h="550">
                  <a:moveTo>
                    <a:pt x="0" y="0"/>
                  </a:moveTo>
                  <a:lnTo>
                    <a:pt x="516" y="0"/>
                  </a:lnTo>
                  <a:lnTo>
                    <a:pt x="516" y="136"/>
                  </a:lnTo>
                  <a:lnTo>
                    <a:pt x="344" y="136"/>
                  </a:lnTo>
                  <a:lnTo>
                    <a:pt x="344" y="550"/>
                  </a:lnTo>
                  <a:lnTo>
                    <a:pt x="174" y="550"/>
                  </a:lnTo>
                  <a:lnTo>
                    <a:pt x="174" y="136"/>
                  </a:lnTo>
                  <a:lnTo>
                    <a:pt x="0" y="136"/>
                  </a:lnTo>
                  <a:lnTo>
                    <a:pt x="0" y="0"/>
                  </a:lnTo>
                  <a:close/>
                </a:path>
              </a:pathLst>
            </a:custGeom>
            <a:solidFill>
              <a:srgbClr val="FFFFFF"/>
            </a:solidFill>
            <a:ln w="9525">
              <a:noFill/>
              <a:round/>
              <a:headEnd/>
              <a:tailEnd/>
            </a:ln>
          </p:spPr>
          <p:txBody>
            <a:bodyPr/>
            <a:lstStyle/>
            <a:p>
              <a:endParaRPr lang="en-US"/>
            </a:p>
          </p:txBody>
        </p:sp>
        <p:sp>
          <p:nvSpPr>
            <p:cNvPr id="555032" name="Freeform 24"/>
            <p:cNvSpPr>
              <a:spLocks noChangeAspect="1"/>
            </p:cNvSpPr>
            <p:nvPr/>
          </p:nvSpPr>
          <p:spPr bwMode="auto">
            <a:xfrm>
              <a:off x="2400" y="3336"/>
              <a:ext cx="116" cy="137"/>
            </a:xfrm>
            <a:custGeom>
              <a:avLst/>
              <a:gdLst/>
              <a:ahLst/>
              <a:cxnLst>
                <a:cxn ang="0">
                  <a:pos x="0" y="0"/>
                </a:cxn>
                <a:cxn ang="0">
                  <a:pos x="456" y="0"/>
                </a:cxn>
                <a:cxn ang="0">
                  <a:pos x="456" y="118"/>
                </a:cxn>
                <a:cxn ang="0">
                  <a:pos x="171" y="118"/>
                </a:cxn>
                <a:cxn ang="0">
                  <a:pos x="171" y="205"/>
                </a:cxn>
                <a:cxn ang="0">
                  <a:pos x="435" y="205"/>
                </a:cxn>
                <a:cxn ang="0">
                  <a:pos x="435" y="318"/>
                </a:cxn>
                <a:cxn ang="0">
                  <a:pos x="171" y="318"/>
                </a:cxn>
                <a:cxn ang="0">
                  <a:pos x="171" y="425"/>
                </a:cxn>
                <a:cxn ang="0">
                  <a:pos x="464" y="425"/>
                </a:cxn>
                <a:cxn ang="0">
                  <a:pos x="464" y="550"/>
                </a:cxn>
                <a:cxn ang="0">
                  <a:pos x="0" y="550"/>
                </a:cxn>
                <a:cxn ang="0">
                  <a:pos x="0" y="0"/>
                </a:cxn>
              </a:cxnLst>
              <a:rect l="0" t="0" r="r" b="b"/>
              <a:pathLst>
                <a:path w="464" h="550">
                  <a:moveTo>
                    <a:pt x="0" y="0"/>
                  </a:moveTo>
                  <a:lnTo>
                    <a:pt x="456" y="0"/>
                  </a:lnTo>
                  <a:lnTo>
                    <a:pt x="456" y="118"/>
                  </a:lnTo>
                  <a:lnTo>
                    <a:pt x="171" y="118"/>
                  </a:lnTo>
                  <a:lnTo>
                    <a:pt x="171" y="205"/>
                  </a:lnTo>
                  <a:lnTo>
                    <a:pt x="435" y="205"/>
                  </a:lnTo>
                  <a:lnTo>
                    <a:pt x="435" y="318"/>
                  </a:lnTo>
                  <a:lnTo>
                    <a:pt x="171" y="318"/>
                  </a:lnTo>
                  <a:lnTo>
                    <a:pt x="171" y="425"/>
                  </a:lnTo>
                  <a:lnTo>
                    <a:pt x="464" y="425"/>
                  </a:lnTo>
                  <a:lnTo>
                    <a:pt x="464" y="550"/>
                  </a:lnTo>
                  <a:lnTo>
                    <a:pt x="0" y="550"/>
                  </a:lnTo>
                  <a:lnTo>
                    <a:pt x="0" y="0"/>
                  </a:lnTo>
                  <a:close/>
                </a:path>
              </a:pathLst>
            </a:custGeom>
            <a:solidFill>
              <a:srgbClr val="FFFFFF"/>
            </a:solidFill>
            <a:ln w="9525">
              <a:noFill/>
              <a:round/>
              <a:headEnd/>
              <a:tailEnd/>
            </a:ln>
          </p:spPr>
          <p:txBody>
            <a:bodyPr/>
            <a:lstStyle/>
            <a:p>
              <a:endParaRPr lang="en-US"/>
            </a:p>
          </p:txBody>
        </p:sp>
        <p:sp>
          <p:nvSpPr>
            <p:cNvPr id="555033" name="Freeform 25"/>
            <p:cNvSpPr>
              <a:spLocks noChangeAspect="1" noEditPoints="1"/>
            </p:cNvSpPr>
            <p:nvPr/>
          </p:nvSpPr>
          <p:spPr bwMode="auto">
            <a:xfrm>
              <a:off x="2525" y="3336"/>
              <a:ext cx="149" cy="137"/>
            </a:xfrm>
            <a:custGeom>
              <a:avLst/>
              <a:gdLst/>
              <a:ahLst/>
              <a:cxnLst>
                <a:cxn ang="0">
                  <a:pos x="394" y="459"/>
                </a:cxn>
                <a:cxn ang="0">
                  <a:pos x="199" y="459"/>
                </a:cxn>
                <a:cxn ang="0">
                  <a:pos x="174" y="550"/>
                </a:cxn>
                <a:cxn ang="0">
                  <a:pos x="0" y="550"/>
                </a:cxn>
                <a:cxn ang="0">
                  <a:pos x="206" y="0"/>
                </a:cxn>
                <a:cxn ang="0">
                  <a:pos x="391" y="0"/>
                </a:cxn>
                <a:cxn ang="0">
                  <a:pos x="599" y="550"/>
                </a:cxn>
                <a:cxn ang="0">
                  <a:pos x="420" y="550"/>
                </a:cxn>
                <a:cxn ang="0">
                  <a:pos x="394" y="459"/>
                </a:cxn>
                <a:cxn ang="0">
                  <a:pos x="358" y="341"/>
                </a:cxn>
                <a:cxn ang="0">
                  <a:pos x="297" y="143"/>
                </a:cxn>
                <a:cxn ang="0">
                  <a:pos x="237" y="341"/>
                </a:cxn>
                <a:cxn ang="0">
                  <a:pos x="358" y="341"/>
                </a:cxn>
              </a:cxnLst>
              <a:rect l="0" t="0" r="r" b="b"/>
              <a:pathLst>
                <a:path w="599" h="550">
                  <a:moveTo>
                    <a:pt x="394" y="459"/>
                  </a:moveTo>
                  <a:lnTo>
                    <a:pt x="199" y="459"/>
                  </a:lnTo>
                  <a:lnTo>
                    <a:pt x="174" y="550"/>
                  </a:lnTo>
                  <a:lnTo>
                    <a:pt x="0" y="550"/>
                  </a:lnTo>
                  <a:lnTo>
                    <a:pt x="206" y="0"/>
                  </a:lnTo>
                  <a:lnTo>
                    <a:pt x="391" y="0"/>
                  </a:lnTo>
                  <a:lnTo>
                    <a:pt x="599" y="550"/>
                  </a:lnTo>
                  <a:lnTo>
                    <a:pt x="420" y="550"/>
                  </a:lnTo>
                  <a:lnTo>
                    <a:pt x="394" y="459"/>
                  </a:lnTo>
                  <a:close/>
                  <a:moveTo>
                    <a:pt x="358" y="341"/>
                  </a:moveTo>
                  <a:lnTo>
                    <a:pt x="297" y="143"/>
                  </a:lnTo>
                  <a:lnTo>
                    <a:pt x="237" y="341"/>
                  </a:lnTo>
                  <a:lnTo>
                    <a:pt x="358" y="341"/>
                  </a:lnTo>
                  <a:close/>
                </a:path>
              </a:pathLst>
            </a:custGeom>
            <a:solidFill>
              <a:srgbClr val="FFFFFF"/>
            </a:solidFill>
            <a:ln w="9525">
              <a:noFill/>
              <a:round/>
              <a:headEnd/>
              <a:tailEnd/>
            </a:ln>
          </p:spPr>
          <p:txBody>
            <a:bodyPr/>
            <a:lstStyle/>
            <a:p>
              <a:endParaRPr lang="en-US"/>
            </a:p>
          </p:txBody>
        </p:sp>
        <p:sp>
          <p:nvSpPr>
            <p:cNvPr id="555034" name="Freeform 26"/>
            <p:cNvSpPr>
              <a:spLocks noChangeAspect="1"/>
            </p:cNvSpPr>
            <p:nvPr/>
          </p:nvSpPr>
          <p:spPr bwMode="auto">
            <a:xfrm>
              <a:off x="2687" y="3336"/>
              <a:ext cx="155" cy="137"/>
            </a:xfrm>
            <a:custGeom>
              <a:avLst/>
              <a:gdLst/>
              <a:ahLst/>
              <a:cxnLst>
                <a:cxn ang="0">
                  <a:pos x="0" y="0"/>
                </a:cxn>
                <a:cxn ang="0">
                  <a:pos x="222" y="0"/>
                </a:cxn>
                <a:cxn ang="0">
                  <a:pos x="309" y="335"/>
                </a:cxn>
                <a:cxn ang="0">
                  <a:pos x="395" y="0"/>
                </a:cxn>
                <a:cxn ang="0">
                  <a:pos x="618" y="0"/>
                </a:cxn>
                <a:cxn ang="0">
                  <a:pos x="618" y="550"/>
                </a:cxn>
                <a:cxn ang="0">
                  <a:pos x="479" y="550"/>
                </a:cxn>
                <a:cxn ang="0">
                  <a:pos x="479" y="131"/>
                </a:cxn>
                <a:cxn ang="0">
                  <a:pos x="371" y="550"/>
                </a:cxn>
                <a:cxn ang="0">
                  <a:pos x="246" y="550"/>
                </a:cxn>
                <a:cxn ang="0">
                  <a:pos x="138" y="131"/>
                </a:cxn>
                <a:cxn ang="0">
                  <a:pos x="138" y="550"/>
                </a:cxn>
                <a:cxn ang="0">
                  <a:pos x="0" y="550"/>
                </a:cxn>
                <a:cxn ang="0">
                  <a:pos x="0" y="0"/>
                </a:cxn>
              </a:cxnLst>
              <a:rect l="0" t="0" r="r" b="b"/>
              <a:pathLst>
                <a:path w="618" h="550">
                  <a:moveTo>
                    <a:pt x="0" y="0"/>
                  </a:moveTo>
                  <a:lnTo>
                    <a:pt x="222" y="0"/>
                  </a:lnTo>
                  <a:lnTo>
                    <a:pt x="309" y="335"/>
                  </a:lnTo>
                  <a:lnTo>
                    <a:pt x="395" y="0"/>
                  </a:lnTo>
                  <a:lnTo>
                    <a:pt x="618" y="0"/>
                  </a:lnTo>
                  <a:lnTo>
                    <a:pt x="618" y="550"/>
                  </a:lnTo>
                  <a:lnTo>
                    <a:pt x="479" y="550"/>
                  </a:lnTo>
                  <a:lnTo>
                    <a:pt x="479" y="131"/>
                  </a:lnTo>
                  <a:lnTo>
                    <a:pt x="371" y="550"/>
                  </a:lnTo>
                  <a:lnTo>
                    <a:pt x="246" y="550"/>
                  </a:lnTo>
                  <a:lnTo>
                    <a:pt x="138" y="131"/>
                  </a:lnTo>
                  <a:lnTo>
                    <a:pt x="138" y="550"/>
                  </a:lnTo>
                  <a:lnTo>
                    <a:pt x="0" y="550"/>
                  </a:lnTo>
                  <a:lnTo>
                    <a:pt x="0" y="0"/>
                  </a:lnTo>
                  <a:close/>
                </a:path>
              </a:pathLst>
            </a:custGeom>
            <a:solidFill>
              <a:srgbClr val="FFFFFF"/>
            </a:solidFill>
            <a:ln w="9525">
              <a:noFill/>
              <a:round/>
              <a:headEnd/>
              <a:tailEnd/>
            </a:ln>
          </p:spPr>
          <p:txBody>
            <a:bodyPr/>
            <a:lstStyle/>
            <a:p>
              <a:endParaRPr lang="en-US"/>
            </a:p>
          </p:txBody>
        </p:sp>
        <p:sp>
          <p:nvSpPr>
            <p:cNvPr id="555035" name="Freeform 27"/>
            <p:cNvSpPr>
              <a:spLocks noChangeAspect="1" noEditPoints="1"/>
            </p:cNvSpPr>
            <p:nvPr/>
          </p:nvSpPr>
          <p:spPr bwMode="auto">
            <a:xfrm>
              <a:off x="2215" y="2770"/>
              <a:ext cx="658" cy="523"/>
            </a:xfrm>
            <a:custGeom>
              <a:avLst/>
              <a:gdLst/>
              <a:ahLst/>
              <a:cxnLst>
                <a:cxn ang="0">
                  <a:pos x="1716" y="1771"/>
                </a:cxn>
                <a:cxn ang="0">
                  <a:pos x="918" y="1771"/>
                </a:cxn>
                <a:cxn ang="0">
                  <a:pos x="220" y="2095"/>
                </a:cxn>
                <a:cxn ang="0">
                  <a:pos x="75" y="1301"/>
                </a:cxn>
                <a:cxn ang="0">
                  <a:pos x="778" y="880"/>
                </a:cxn>
                <a:cxn ang="0">
                  <a:pos x="1902" y="833"/>
                </a:cxn>
                <a:cxn ang="0">
                  <a:pos x="2240" y="994"/>
                </a:cxn>
                <a:cxn ang="0">
                  <a:pos x="2072" y="1478"/>
                </a:cxn>
                <a:cxn ang="0">
                  <a:pos x="1598" y="1288"/>
                </a:cxn>
                <a:cxn ang="0">
                  <a:pos x="1486" y="671"/>
                </a:cxn>
                <a:cxn ang="0">
                  <a:pos x="1036" y="1288"/>
                </a:cxn>
                <a:cxn ang="0">
                  <a:pos x="1084" y="1187"/>
                </a:cxn>
                <a:cxn ang="0">
                  <a:pos x="1084" y="1187"/>
                </a:cxn>
                <a:cxn ang="0">
                  <a:pos x="627" y="333"/>
                </a:cxn>
                <a:cxn ang="0">
                  <a:pos x="701" y="373"/>
                </a:cxn>
                <a:cxn ang="0">
                  <a:pos x="754" y="438"/>
                </a:cxn>
                <a:cxn ang="0">
                  <a:pos x="778" y="518"/>
                </a:cxn>
                <a:cxn ang="0">
                  <a:pos x="769" y="605"/>
                </a:cxn>
                <a:cxn ang="0">
                  <a:pos x="731" y="679"/>
                </a:cxn>
                <a:cxn ang="0">
                  <a:pos x="666" y="732"/>
                </a:cxn>
                <a:cxn ang="0">
                  <a:pos x="584" y="756"/>
                </a:cxn>
                <a:cxn ang="0">
                  <a:pos x="497" y="749"/>
                </a:cxn>
                <a:cxn ang="0">
                  <a:pos x="425" y="708"/>
                </a:cxn>
                <a:cxn ang="0">
                  <a:pos x="372" y="644"/>
                </a:cxn>
                <a:cxn ang="0">
                  <a:pos x="346" y="563"/>
                </a:cxn>
                <a:cxn ang="0">
                  <a:pos x="355" y="477"/>
                </a:cxn>
                <a:cxn ang="0">
                  <a:pos x="395" y="403"/>
                </a:cxn>
                <a:cxn ang="0">
                  <a:pos x="458" y="350"/>
                </a:cxn>
                <a:cxn ang="0">
                  <a:pos x="540" y="325"/>
                </a:cxn>
                <a:cxn ang="0">
                  <a:pos x="1360" y="5"/>
                </a:cxn>
                <a:cxn ang="0">
                  <a:pos x="1438" y="37"/>
                </a:cxn>
                <a:cxn ang="0">
                  <a:pos x="1497" y="96"/>
                </a:cxn>
                <a:cxn ang="0">
                  <a:pos x="1530" y="173"/>
                </a:cxn>
                <a:cxn ang="0">
                  <a:pos x="1530" y="261"/>
                </a:cxn>
                <a:cxn ang="0">
                  <a:pos x="1497" y="339"/>
                </a:cxn>
                <a:cxn ang="0">
                  <a:pos x="1438" y="398"/>
                </a:cxn>
                <a:cxn ang="0">
                  <a:pos x="1360" y="430"/>
                </a:cxn>
                <a:cxn ang="0">
                  <a:pos x="1274" y="430"/>
                </a:cxn>
                <a:cxn ang="0">
                  <a:pos x="1196" y="398"/>
                </a:cxn>
                <a:cxn ang="0">
                  <a:pos x="1137" y="339"/>
                </a:cxn>
                <a:cxn ang="0">
                  <a:pos x="1104" y="261"/>
                </a:cxn>
                <a:cxn ang="0">
                  <a:pos x="1104" y="173"/>
                </a:cxn>
                <a:cxn ang="0">
                  <a:pos x="1137" y="96"/>
                </a:cxn>
                <a:cxn ang="0">
                  <a:pos x="1196" y="37"/>
                </a:cxn>
                <a:cxn ang="0">
                  <a:pos x="1274" y="5"/>
                </a:cxn>
                <a:cxn ang="0">
                  <a:pos x="2094" y="325"/>
                </a:cxn>
                <a:cxn ang="0">
                  <a:pos x="2176" y="350"/>
                </a:cxn>
                <a:cxn ang="0">
                  <a:pos x="2239" y="403"/>
                </a:cxn>
                <a:cxn ang="0">
                  <a:pos x="2279" y="477"/>
                </a:cxn>
                <a:cxn ang="0">
                  <a:pos x="2288" y="563"/>
                </a:cxn>
                <a:cxn ang="0">
                  <a:pos x="2262" y="644"/>
                </a:cxn>
                <a:cxn ang="0">
                  <a:pos x="2209" y="708"/>
                </a:cxn>
                <a:cxn ang="0">
                  <a:pos x="2135" y="749"/>
                </a:cxn>
                <a:cxn ang="0">
                  <a:pos x="2050" y="756"/>
                </a:cxn>
                <a:cxn ang="0">
                  <a:pos x="1968" y="732"/>
                </a:cxn>
                <a:cxn ang="0">
                  <a:pos x="1903" y="679"/>
                </a:cxn>
                <a:cxn ang="0">
                  <a:pos x="1865" y="605"/>
                </a:cxn>
                <a:cxn ang="0">
                  <a:pos x="1856" y="518"/>
                </a:cxn>
                <a:cxn ang="0">
                  <a:pos x="1880" y="438"/>
                </a:cxn>
                <a:cxn ang="0">
                  <a:pos x="1933" y="373"/>
                </a:cxn>
                <a:cxn ang="0">
                  <a:pos x="2007" y="333"/>
                </a:cxn>
              </a:cxnLst>
              <a:rect l="0" t="0" r="r" b="b"/>
              <a:pathLst>
                <a:path w="2634" h="2095">
                  <a:moveTo>
                    <a:pt x="2072" y="1478"/>
                  </a:moveTo>
                  <a:lnTo>
                    <a:pt x="1728" y="2095"/>
                  </a:lnTo>
                  <a:lnTo>
                    <a:pt x="1563" y="2095"/>
                  </a:lnTo>
                  <a:lnTo>
                    <a:pt x="1716" y="1771"/>
                  </a:lnTo>
                  <a:lnTo>
                    <a:pt x="1660" y="1771"/>
                  </a:lnTo>
                  <a:lnTo>
                    <a:pt x="1316" y="1156"/>
                  </a:lnTo>
                  <a:lnTo>
                    <a:pt x="974" y="1771"/>
                  </a:lnTo>
                  <a:lnTo>
                    <a:pt x="918" y="1771"/>
                  </a:lnTo>
                  <a:lnTo>
                    <a:pt x="1071" y="2095"/>
                  </a:lnTo>
                  <a:lnTo>
                    <a:pt x="906" y="2095"/>
                  </a:lnTo>
                  <a:lnTo>
                    <a:pt x="562" y="1478"/>
                  </a:lnTo>
                  <a:lnTo>
                    <a:pt x="220" y="2095"/>
                  </a:lnTo>
                  <a:lnTo>
                    <a:pt x="54" y="2095"/>
                  </a:lnTo>
                  <a:lnTo>
                    <a:pt x="394" y="1377"/>
                  </a:lnTo>
                  <a:lnTo>
                    <a:pt x="394" y="994"/>
                  </a:lnTo>
                  <a:lnTo>
                    <a:pt x="75" y="1301"/>
                  </a:lnTo>
                  <a:lnTo>
                    <a:pt x="0" y="1227"/>
                  </a:lnTo>
                  <a:lnTo>
                    <a:pt x="394" y="833"/>
                  </a:lnTo>
                  <a:lnTo>
                    <a:pt x="732" y="833"/>
                  </a:lnTo>
                  <a:lnTo>
                    <a:pt x="778" y="880"/>
                  </a:lnTo>
                  <a:lnTo>
                    <a:pt x="1148" y="509"/>
                  </a:lnTo>
                  <a:lnTo>
                    <a:pt x="1486" y="509"/>
                  </a:lnTo>
                  <a:lnTo>
                    <a:pt x="1856" y="880"/>
                  </a:lnTo>
                  <a:lnTo>
                    <a:pt x="1902" y="833"/>
                  </a:lnTo>
                  <a:lnTo>
                    <a:pt x="2240" y="833"/>
                  </a:lnTo>
                  <a:lnTo>
                    <a:pt x="2634" y="1227"/>
                  </a:lnTo>
                  <a:lnTo>
                    <a:pt x="2559" y="1301"/>
                  </a:lnTo>
                  <a:lnTo>
                    <a:pt x="2240" y="994"/>
                  </a:lnTo>
                  <a:lnTo>
                    <a:pt x="2240" y="1377"/>
                  </a:lnTo>
                  <a:lnTo>
                    <a:pt x="2580" y="2095"/>
                  </a:lnTo>
                  <a:lnTo>
                    <a:pt x="2414" y="2095"/>
                  </a:lnTo>
                  <a:lnTo>
                    <a:pt x="2072" y="1478"/>
                  </a:lnTo>
                  <a:close/>
                  <a:moveTo>
                    <a:pt x="1771" y="1654"/>
                  </a:moveTo>
                  <a:lnTo>
                    <a:pt x="1902" y="1377"/>
                  </a:lnTo>
                  <a:lnTo>
                    <a:pt x="1902" y="994"/>
                  </a:lnTo>
                  <a:lnTo>
                    <a:pt x="1598" y="1288"/>
                  </a:lnTo>
                  <a:lnTo>
                    <a:pt x="1771" y="1654"/>
                  </a:lnTo>
                  <a:close/>
                  <a:moveTo>
                    <a:pt x="1550" y="1187"/>
                  </a:moveTo>
                  <a:lnTo>
                    <a:pt x="1780" y="955"/>
                  </a:lnTo>
                  <a:lnTo>
                    <a:pt x="1486" y="671"/>
                  </a:lnTo>
                  <a:lnTo>
                    <a:pt x="1486" y="1054"/>
                  </a:lnTo>
                  <a:lnTo>
                    <a:pt x="1550" y="1187"/>
                  </a:lnTo>
                  <a:close/>
                  <a:moveTo>
                    <a:pt x="863" y="1654"/>
                  </a:moveTo>
                  <a:lnTo>
                    <a:pt x="1036" y="1288"/>
                  </a:lnTo>
                  <a:lnTo>
                    <a:pt x="732" y="994"/>
                  </a:lnTo>
                  <a:lnTo>
                    <a:pt x="732" y="1377"/>
                  </a:lnTo>
                  <a:lnTo>
                    <a:pt x="863" y="1654"/>
                  </a:lnTo>
                  <a:close/>
                  <a:moveTo>
                    <a:pt x="1084" y="1187"/>
                  </a:moveTo>
                  <a:lnTo>
                    <a:pt x="1148" y="1054"/>
                  </a:lnTo>
                  <a:lnTo>
                    <a:pt x="1148" y="671"/>
                  </a:lnTo>
                  <a:lnTo>
                    <a:pt x="854" y="955"/>
                  </a:lnTo>
                  <a:lnTo>
                    <a:pt x="1084" y="1187"/>
                  </a:lnTo>
                  <a:close/>
                  <a:moveTo>
                    <a:pt x="562" y="324"/>
                  </a:moveTo>
                  <a:lnTo>
                    <a:pt x="584" y="325"/>
                  </a:lnTo>
                  <a:lnTo>
                    <a:pt x="606" y="328"/>
                  </a:lnTo>
                  <a:lnTo>
                    <a:pt x="627" y="333"/>
                  </a:lnTo>
                  <a:lnTo>
                    <a:pt x="646" y="340"/>
                  </a:lnTo>
                  <a:lnTo>
                    <a:pt x="666" y="350"/>
                  </a:lnTo>
                  <a:lnTo>
                    <a:pt x="684" y="361"/>
                  </a:lnTo>
                  <a:lnTo>
                    <a:pt x="701" y="373"/>
                  </a:lnTo>
                  <a:lnTo>
                    <a:pt x="716" y="387"/>
                  </a:lnTo>
                  <a:lnTo>
                    <a:pt x="731" y="403"/>
                  </a:lnTo>
                  <a:lnTo>
                    <a:pt x="742" y="420"/>
                  </a:lnTo>
                  <a:lnTo>
                    <a:pt x="754" y="438"/>
                  </a:lnTo>
                  <a:lnTo>
                    <a:pt x="763" y="456"/>
                  </a:lnTo>
                  <a:lnTo>
                    <a:pt x="769" y="477"/>
                  </a:lnTo>
                  <a:lnTo>
                    <a:pt x="776" y="497"/>
                  </a:lnTo>
                  <a:lnTo>
                    <a:pt x="778" y="518"/>
                  </a:lnTo>
                  <a:lnTo>
                    <a:pt x="780" y="541"/>
                  </a:lnTo>
                  <a:lnTo>
                    <a:pt x="778" y="563"/>
                  </a:lnTo>
                  <a:lnTo>
                    <a:pt x="776" y="584"/>
                  </a:lnTo>
                  <a:lnTo>
                    <a:pt x="769" y="605"/>
                  </a:lnTo>
                  <a:lnTo>
                    <a:pt x="763" y="626"/>
                  </a:lnTo>
                  <a:lnTo>
                    <a:pt x="754" y="644"/>
                  </a:lnTo>
                  <a:lnTo>
                    <a:pt x="742" y="662"/>
                  </a:lnTo>
                  <a:lnTo>
                    <a:pt x="731" y="679"/>
                  </a:lnTo>
                  <a:lnTo>
                    <a:pt x="716" y="694"/>
                  </a:lnTo>
                  <a:lnTo>
                    <a:pt x="701" y="708"/>
                  </a:lnTo>
                  <a:lnTo>
                    <a:pt x="684" y="721"/>
                  </a:lnTo>
                  <a:lnTo>
                    <a:pt x="666" y="732"/>
                  </a:lnTo>
                  <a:lnTo>
                    <a:pt x="646" y="741"/>
                  </a:lnTo>
                  <a:lnTo>
                    <a:pt x="627" y="749"/>
                  </a:lnTo>
                  <a:lnTo>
                    <a:pt x="606" y="754"/>
                  </a:lnTo>
                  <a:lnTo>
                    <a:pt x="584" y="756"/>
                  </a:lnTo>
                  <a:lnTo>
                    <a:pt x="562" y="758"/>
                  </a:lnTo>
                  <a:lnTo>
                    <a:pt x="540" y="756"/>
                  </a:lnTo>
                  <a:lnTo>
                    <a:pt x="519" y="754"/>
                  </a:lnTo>
                  <a:lnTo>
                    <a:pt x="497" y="749"/>
                  </a:lnTo>
                  <a:lnTo>
                    <a:pt x="478" y="741"/>
                  </a:lnTo>
                  <a:lnTo>
                    <a:pt x="458" y="732"/>
                  </a:lnTo>
                  <a:lnTo>
                    <a:pt x="442" y="721"/>
                  </a:lnTo>
                  <a:lnTo>
                    <a:pt x="425" y="708"/>
                  </a:lnTo>
                  <a:lnTo>
                    <a:pt x="409" y="694"/>
                  </a:lnTo>
                  <a:lnTo>
                    <a:pt x="395" y="679"/>
                  </a:lnTo>
                  <a:lnTo>
                    <a:pt x="382" y="662"/>
                  </a:lnTo>
                  <a:lnTo>
                    <a:pt x="372" y="644"/>
                  </a:lnTo>
                  <a:lnTo>
                    <a:pt x="362" y="626"/>
                  </a:lnTo>
                  <a:lnTo>
                    <a:pt x="355" y="605"/>
                  </a:lnTo>
                  <a:lnTo>
                    <a:pt x="350" y="584"/>
                  </a:lnTo>
                  <a:lnTo>
                    <a:pt x="346" y="563"/>
                  </a:lnTo>
                  <a:lnTo>
                    <a:pt x="346" y="541"/>
                  </a:lnTo>
                  <a:lnTo>
                    <a:pt x="346" y="518"/>
                  </a:lnTo>
                  <a:lnTo>
                    <a:pt x="350" y="497"/>
                  </a:lnTo>
                  <a:lnTo>
                    <a:pt x="355" y="477"/>
                  </a:lnTo>
                  <a:lnTo>
                    <a:pt x="362" y="456"/>
                  </a:lnTo>
                  <a:lnTo>
                    <a:pt x="372" y="438"/>
                  </a:lnTo>
                  <a:lnTo>
                    <a:pt x="382" y="420"/>
                  </a:lnTo>
                  <a:lnTo>
                    <a:pt x="395" y="403"/>
                  </a:lnTo>
                  <a:lnTo>
                    <a:pt x="409" y="387"/>
                  </a:lnTo>
                  <a:lnTo>
                    <a:pt x="425" y="373"/>
                  </a:lnTo>
                  <a:lnTo>
                    <a:pt x="442" y="361"/>
                  </a:lnTo>
                  <a:lnTo>
                    <a:pt x="458" y="350"/>
                  </a:lnTo>
                  <a:lnTo>
                    <a:pt x="478" y="340"/>
                  </a:lnTo>
                  <a:lnTo>
                    <a:pt x="497" y="333"/>
                  </a:lnTo>
                  <a:lnTo>
                    <a:pt x="519" y="328"/>
                  </a:lnTo>
                  <a:lnTo>
                    <a:pt x="540" y="325"/>
                  </a:lnTo>
                  <a:lnTo>
                    <a:pt x="562" y="324"/>
                  </a:lnTo>
                  <a:close/>
                  <a:moveTo>
                    <a:pt x="1316" y="0"/>
                  </a:moveTo>
                  <a:lnTo>
                    <a:pt x="1340" y="1"/>
                  </a:lnTo>
                  <a:lnTo>
                    <a:pt x="1360" y="5"/>
                  </a:lnTo>
                  <a:lnTo>
                    <a:pt x="1381" y="10"/>
                  </a:lnTo>
                  <a:lnTo>
                    <a:pt x="1402" y="18"/>
                  </a:lnTo>
                  <a:lnTo>
                    <a:pt x="1420" y="27"/>
                  </a:lnTo>
                  <a:lnTo>
                    <a:pt x="1438" y="37"/>
                  </a:lnTo>
                  <a:lnTo>
                    <a:pt x="1455" y="50"/>
                  </a:lnTo>
                  <a:lnTo>
                    <a:pt x="1471" y="64"/>
                  </a:lnTo>
                  <a:lnTo>
                    <a:pt x="1485" y="79"/>
                  </a:lnTo>
                  <a:lnTo>
                    <a:pt x="1497" y="96"/>
                  </a:lnTo>
                  <a:lnTo>
                    <a:pt x="1508" y="114"/>
                  </a:lnTo>
                  <a:lnTo>
                    <a:pt x="1517" y="133"/>
                  </a:lnTo>
                  <a:lnTo>
                    <a:pt x="1525" y="153"/>
                  </a:lnTo>
                  <a:lnTo>
                    <a:pt x="1530" y="173"/>
                  </a:lnTo>
                  <a:lnTo>
                    <a:pt x="1533" y="195"/>
                  </a:lnTo>
                  <a:lnTo>
                    <a:pt x="1534" y="217"/>
                  </a:lnTo>
                  <a:lnTo>
                    <a:pt x="1533" y="239"/>
                  </a:lnTo>
                  <a:lnTo>
                    <a:pt x="1530" y="261"/>
                  </a:lnTo>
                  <a:lnTo>
                    <a:pt x="1525" y="282"/>
                  </a:lnTo>
                  <a:lnTo>
                    <a:pt x="1517" y="302"/>
                  </a:lnTo>
                  <a:lnTo>
                    <a:pt x="1508" y="321"/>
                  </a:lnTo>
                  <a:lnTo>
                    <a:pt x="1497" y="339"/>
                  </a:lnTo>
                  <a:lnTo>
                    <a:pt x="1485" y="356"/>
                  </a:lnTo>
                  <a:lnTo>
                    <a:pt x="1471" y="370"/>
                  </a:lnTo>
                  <a:lnTo>
                    <a:pt x="1455" y="385"/>
                  </a:lnTo>
                  <a:lnTo>
                    <a:pt x="1438" y="398"/>
                  </a:lnTo>
                  <a:lnTo>
                    <a:pt x="1420" y="408"/>
                  </a:lnTo>
                  <a:lnTo>
                    <a:pt x="1402" y="417"/>
                  </a:lnTo>
                  <a:lnTo>
                    <a:pt x="1381" y="425"/>
                  </a:lnTo>
                  <a:lnTo>
                    <a:pt x="1360" y="430"/>
                  </a:lnTo>
                  <a:lnTo>
                    <a:pt x="1340" y="434"/>
                  </a:lnTo>
                  <a:lnTo>
                    <a:pt x="1316" y="435"/>
                  </a:lnTo>
                  <a:lnTo>
                    <a:pt x="1294" y="434"/>
                  </a:lnTo>
                  <a:lnTo>
                    <a:pt x="1274" y="430"/>
                  </a:lnTo>
                  <a:lnTo>
                    <a:pt x="1253" y="425"/>
                  </a:lnTo>
                  <a:lnTo>
                    <a:pt x="1232" y="417"/>
                  </a:lnTo>
                  <a:lnTo>
                    <a:pt x="1214" y="408"/>
                  </a:lnTo>
                  <a:lnTo>
                    <a:pt x="1196" y="398"/>
                  </a:lnTo>
                  <a:lnTo>
                    <a:pt x="1179" y="385"/>
                  </a:lnTo>
                  <a:lnTo>
                    <a:pt x="1163" y="370"/>
                  </a:lnTo>
                  <a:lnTo>
                    <a:pt x="1149" y="356"/>
                  </a:lnTo>
                  <a:lnTo>
                    <a:pt x="1137" y="339"/>
                  </a:lnTo>
                  <a:lnTo>
                    <a:pt x="1126" y="321"/>
                  </a:lnTo>
                  <a:lnTo>
                    <a:pt x="1117" y="302"/>
                  </a:lnTo>
                  <a:lnTo>
                    <a:pt x="1109" y="282"/>
                  </a:lnTo>
                  <a:lnTo>
                    <a:pt x="1104" y="261"/>
                  </a:lnTo>
                  <a:lnTo>
                    <a:pt x="1101" y="239"/>
                  </a:lnTo>
                  <a:lnTo>
                    <a:pt x="1100" y="217"/>
                  </a:lnTo>
                  <a:lnTo>
                    <a:pt x="1101" y="195"/>
                  </a:lnTo>
                  <a:lnTo>
                    <a:pt x="1104" y="173"/>
                  </a:lnTo>
                  <a:lnTo>
                    <a:pt x="1109" y="153"/>
                  </a:lnTo>
                  <a:lnTo>
                    <a:pt x="1117" y="133"/>
                  </a:lnTo>
                  <a:lnTo>
                    <a:pt x="1126" y="114"/>
                  </a:lnTo>
                  <a:lnTo>
                    <a:pt x="1137" y="96"/>
                  </a:lnTo>
                  <a:lnTo>
                    <a:pt x="1149" y="79"/>
                  </a:lnTo>
                  <a:lnTo>
                    <a:pt x="1163" y="64"/>
                  </a:lnTo>
                  <a:lnTo>
                    <a:pt x="1179" y="50"/>
                  </a:lnTo>
                  <a:lnTo>
                    <a:pt x="1196" y="37"/>
                  </a:lnTo>
                  <a:lnTo>
                    <a:pt x="1214" y="27"/>
                  </a:lnTo>
                  <a:lnTo>
                    <a:pt x="1232" y="18"/>
                  </a:lnTo>
                  <a:lnTo>
                    <a:pt x="1253" y="10"/>
                  </a:lnTo>
                  <a:lnTo>
                    <a:pt x="1274" y="5"/>
                  </a:lnTo>
                  <a:lnTo>
                    <a:pt x="1294" y="1"/>
                  </a:lnTo>
                  <a:lnTo>
                    <a:pt x="1316" y="0"/>
                  </a:lnTo>
                  <a:close/>
                  <a:moveTo>
                    <a:pt x="2072" y="324"/>
                  </a:moveTo>
                  <a:lnTo>
                    <a:pt x="2094" y="325"/>
                  </a:lnTo>
                  <a:lnTo>
                    <a:pt x="2115" y="328"/>
                  </a:lnTo>
                  <a:lnTo>
                    <a:pt x="2135" y="333"/>
                  </a:lnTo>
                  <a:lnTo>
                    <a:pt x="2156" y="340"/>
                  </a:lnTo>
                  <a:lnTo>
                    <a:pt x="2176" y="350"/>
                  </a:lnTo>
                  <a:lnTo>
                    <a:pt x="2192" y="361"/>
                  </a:lnTo>
                  <a:lnTo>
                    <a:pt x="2209" y="373"/>
                  </a:lnTo>
                  <a:lnTo>
                    <a:pt x="2225" y="387"/>
                  </a:lnTo>
                  <a:lnTo>
                    <a:pt x="2239" y="403"/>
                  </a:lnTo>
                  <a:lnTo>
                    <a:pt x="2252" y="420"/>
                  </a:lnTo>
                  <a:lnTo>
                    <a:pt x="2262" y="438"/>
                  </a:lnTo>
                  <a:lnTo>
                    <a:pt x="2272" y="456"/>
                  </a:lnTo>
                  <a:lnTo>
                    <a:pt x="2279" y="477"/>
                  </a:lnTo>
                  <a:lnTo>
                    <a:pt x="2284" y="497"/>
                  </a:lnTo>
                  <a:lnTo>
                    <a:pt x="2288" y="518"/>
                  </a:lnTo>
                  <a:lnTo>
                    <a:pt x="2288" y="541"/>
                  </a:lnTo>
                  <a:lnTo>
                    <a:pt x="2288" y="563"/>
                  </a:lnTo>
                  <a:lnTo>
                    <a:pt x="2284" y="584"/>
                  </a:lnTo>
                  <a:lnTo>
                    <a:pt x="2279" y="605"/>
                  </a:lnTo>
                  <a:lnTo>
                    <a:pt x="2272" y="626"/>
                  </a:lnTo>
                  <a:lnTo>
                    <a:pt x="2262" y="644"/>
                  </a:lnTo>
                  <a:lnTo>
                    <a:pt x="2252" y="662"/>
                  </a:lnTo>
                  <a:lnTo>
                    <a:pt x="2239" y="679"/>
                  </a:lnTo>
                  <a:lnTo>
                    <a:pt x="2225" y="694"/>
                  </a:lnTo>
                  <a:lnTo>
                    <a:pt x="2209" y="708"/>
                  </a:lnTo>
                  <a:lnTo>
                    <a:pt x="2192" y="721"/>
                  </a:lnTo>
                  <a:lnTo>
                    <a:pt x="2176" y="732"/>
                  </a:lnTo>
                  <a:lnTo>
                    <a:pt x="2156" y="741"/>
                  </a:lnTo>
                  <a:lnTo>
                    <a:pt x="2135" y="749"/>
                  </a:lnTo>
                  <a:lnTo>
                    <a:pt x="2115" y="754"/>
                  </a:lnTo>
                  <a:lnTo>
                    <a:pt x="2094" y="756"/>
                  </a:lnTo>
                  <a:lnTo>
                    <a:pt x="2072" y="758"/>
                  </a:lnTo>
                  <a:lnTo>
                    <a:pt x="2050" y="756"/>
                  </a:lnTo>
                  <a:lnTo>
                    <a:pt x="2028" y="754"/>
                  </a:lnTo>
                  <a:lnTo>
                    <a:pt x="2007" y="749"/>
                  </a:lnTo>
                  <a:lnTo>
                    <a:pt x="1988" y="741"/>
                  </a:lnTo>
                  <a:lnTo>
                    <a:pt x="1968" y="732"/>
                  </a:lnTo>
                  <a:lnTo>
                    <a:pt x="1950" y="721"/>
                  </a:lnTo>
                  <a:lnTo>
                    <a:pt x="1933" y="708"/>
                  </a:lnTo>
                  <a:lnTo>
                    <a:pt x="1918" y="694"/>
                  </a:lnTo>
                  <a:lnTo>
                    <a:pt x="1903" y="679"/>
                  </a:lnTo>
                  <a:lnTo>
                    <a:pt x="1892" y="662"/>
                  </a:lnTo>
                  <a:lnTo>
                    <a:pt x="1880" y="644"/>
                  </a:lnTo>
                  <a:lnTo>
                    <a:pt x="1871" y="626"/>
                  </a:lnTo>
                  <a:lnTo>
                    <a:pt x="1865" y="605"/>
                  </a:lnTo>
                  <a:lnTo>
                    <a:pt x="1858" y="584"/>
                  </a:lnTo>
                  <a:lnTo>
                    <a:pt x="1856" y="563"/>
                  </a:lnTo>
                  <a:lnTo>
                    <a:pt x="1854" y="541"/>
                  </a:lnTo>
                  <a:lnTo>
                    <a:pt x="1856" y="518"/>
                  </a:lnTo>
                  <a:lnTo>
                    <a:pt x="1858" y="497"/>
                  </a:lnTo>
                  <a:lnTo>
                    <a:pt x="1865" y="477"/>
                  </a:lnTo>
                  <a:lnTo>
                    <a:pt x="1871" y="456"/>
                  </a:lnTo>
                  <a:lnTo>
                    <a:pt x="1880" y="438"/>
                  </a:lnTo>
                  <a:lnTo>
                    <a:pt x="1892" y="420"/>
                  </a:lnTo>
                  <a:lnTo>
                    <a:pt x="1903" y="403"/>
                  </a:lnTo>
                  <a:lnTo>
                    <a:pt x="1918" y="387"/>
                  </a:lnTo>
                  <a:lnTo>
                    <a:pt x="1933" y="373"/>
                  </a:lnTo>
                  <a:lnTo>
                    <a:pt x="1950" y="361"/>
                  </a:lnTo>
                  <a:lnTo>
                    <a:pt x="1968" y="350"/>
                  </a:lnTo>
                  <a:lnTo>
                    <a:pt x="1988" y="340"/>
                  </a:lnTo>
                  <a:lnTo>
                    <a:pt x="2007" y="333"/>
                  </a:lnTo>
                  <a:lnTo>
                    <a:pt x="2028" y="328"/>
                  </a:lnTo>
                  <a:lnTo>
                    <a:pt x="2050" y="325"/>
                  </a:lnTo>
                  <a:lnTo>
                    <a:pt x="2072" y="324"/>
                  </a:lnTo>
                  <a:close/>
                </a:path>
              </a:pathLst>
            </a:custGeom>
            <a:solidFill>
              <a:srgbClr val="FFFFFF"/>
            </a:solidFill>
            <a:ln w="9525">
              <a:noFill/>
              <a:round/>
              <a:headEnd/>
              <a:tailEnd/>
            </a:ln>
          </p:spPr>
          <p:txBody>
            <a:bodyPr/>
            <a:lstStyle/>
            <a:p>
              <a:endParaRPr lang="en-US"/>
            </a:p>
          </p:txBody>
        </p:sp>
      </p:grpSp>
      <p:grpSp>
        <p:nvGrpSpPr>
          <p:cNvPr id="555036" name="Group 28"/>
          <p:cNvGrpSpPr>
            <a:grpSpLocks noChangeAspect="1"/>
          </p:cNvGrpSpPr>
          <p:nvPr/>
        </p:nvGrpSpPr>
        <p:grpSpPr bwMode="auto">
          <a:xfrm>
            <a:off x="293688" y="2424113"/>
            <a:ext cx="877887" cy="754062"/>
            <a:chOff x="1146" y="1009"/>
            <a:chExt cx="1008" cy="864"/>
          </a:xfrm>
        </p:grpSpPr>
        <p:sp>
          <p:nvSpPr>
            <p:cNvPr id="555037" name="Freeform 29"/>
            <p:cNvSpPr>
              <a:spLocks noChangeAspect="1"/>
            </p:cNvSpPr>
            <p:nvPr/>
          </p:nvSpPr>
          <p:spPr bwMode="auto">
            <a:xfrm>
              <a:off x="1146" y="1009"/>
              <a:ext cx="1008" cy="864"/>
            </a:xfrm>
            <a:custGeom>
              <a:avLst/>
              <a:gdLst/>
              <a:ahLst/>
              <a:cxnLst>
                <a:cxn ang="0">
                  <a:pos x="0" y="0"/>
                </a:cxn>
                <a:cxn ang="0">
                  <a:pos x="4032" y="0"/>
                </a:cxn>
                <a:cxn ang="0">
                  <a:pos x="3888" y="147"/>
                </a:cxn>
                <a:cxn ang="0">
                  <a:pos x="149" y="3314"/>
                </a:cxn>
                <a:cxn ang="0">
                  <a:pos x="0" y="3454"/>
                </a:cxn>
                <a:cxn ang="0">
                  <a:pos x="0" y="0"/>
                </a:cxn>
              </a:cxnLst>
              <a:rect l="0" t="0" r="r" b="b"/>
              <a:pathLst>
                <a:path w="4032" h="3454">
                  <a:moveTo>
                    <a:pt x="0" y="0"/>
                  </a:moveTo>
                  <a:lnTo>
                    <a:pt x="4032" y="0"/>
                  </a:lnTo>
                  <a:lnTo>
                    <a:pt x="3888" y="147"/>
                  </a:lnTo>
                  <a:lnTo>
                    <a:pt x="149" y="3314"/>
                  </a:lnTo>
                  <a:lnTo>
                    <a:pt x="0" y="3454"/>
                  </a:lnTo>
                  <a:lnTo>
                    <a:pt x="0" y="0"/>
                  </a:lnTo>
                  <a:close/>
                </a:path>
              </a:pathLst>
            </a:custGeom>
            <a:solidFill>
              <a:srgbClr val="82A99C"/>
            </a:solidFill>
            <a:ln w="9525">
              <a:noFill/>
              <a:round/>
              <a:headEnd/>
              <a:tailEnd/>
            </a:ln>
          </p:spPr>
          <p:txBody>
            <a:bodyPr/>
            <a:lstStyle/>
            <a:p>
              <a:endParaRPr lang="en-US"/>
            </a:p>
          </p:txBody>
        </p:sp>
        <p:sp>
          <p:nvSpPr>
            <p:cNvPr id="555038" name="Freeform 30"/>
            <p:cNvSpPr>
              <a:spLocks noChangeAspect="1"/>
            </p:cNvSpPr>
            <p:nvPr/>
          </p:nvSpPr>
          <p:spPr bwMode="auto">
            <a:xfrm>
              <a:off x="1146" y="1009"/>
              <a:ext cx="1008" cy="864"/>
            </a:xfrm>
            <a:custGeom>
              <a:avLst/>
              <a:gdLst/>
              <a:ahLst/>
              <a:cxnLst>
                <a:cxn ang="0">
                  <a:pos x="4032" y="0"/>
                </a:cxn>
                <a:cxn ang="0">
                  <a:pos x="4032" y="3454"/>
                </a:cxn>
                <a:cxn ang="0">
                  <a:pos x="0" y="3454"/>
                </a:cxn>
                <a:cxn ang="0">
                  <a:pos x="149" y="3312"/>
                </a:cxn>
                <a:cxn ang="0">
                  <a:pos x="3891" y="146"/>
                </a:cxn>
                <a:cxn ang="0">
                  <a:pos x="4032" y="0"/>
                </a:cxn>
              </a:cxnLst>
              <a:rect l="0" t="0" r="r" b="b"/>
              <a:pathLst>
                <a:path w="4032" h="3454">
                  <a:moveTo>
                    <a:pt x="4032" y="0"/>
                  </a:moveTo>
                  <a:lnTo>
                    <a:pt x="4032" y="3454"/>
                  </a:lnTo>
                  <a:lnTo>
                    <a:pt x="0" y="3454"/>
                  </a:lnTo>
                  <a:lnTo>
                    <a:pt x="149" y="3312"/>
                  </a:lnTo>
                  <a:lnTo>
                    <a:pt x="3891" y="146"/>
                  </a:lnTo>
                  <a:lnTo>
                    <a:pt x="4032" y="0"/>
                  </a:lnTo>
                  <a:close/>
                </a:path>
              </a:pathLst>
            </a:custGeom>
            <a:solidFill>
              <a:srgbClr val="162A29"/>
            </a:solidFill>
            <a:ln w="9525">
              <a:noFill/>
              <a:round/>
              <a:headEnd/>
              <a:tailEnd/>
            </a:ln>
          </p:spPr>
          <p:txBody>
            <a:bodyPr/>
            <a:lstStyle/>
            <a:p>
              <a:endParaRPr lang="en-US"/>
            </a:p>
          </p:txBody>
        </p:sp>
        <p:sp>
          <p:nvSpPr>
            <p:cNvPr id="555039" name="Rectangle 31"/>
            <p:cNvSpPr>
              <a:spLocks noChangeAspect="1" noChangeArrowheads="1"/>
            </p:cNvSpPr>
            <p:nvPr/>
          </p:nvSpPr>
          <p:spPr bwMode="auto">
            <a:xfrm>
              <a:off x="1182" y="1045"/>
              <a:ext cx="936" cy="792"/>
            </a:xfrm>
            <a:prstGeom prst="rect">
              <a:avLst/>
            </a:prstGeom>
            <a:solidFill>
              <a:srgbClr val="275A53"/>
            </a:solidFill>
            <a:ln w="9525">
              <a:noFill/>
              <a:miter lim="800000"/>
              <a:headEnd/>
              <a:tailEnd/>
            </a:ln>
          </p:spPr>
          <p:txBody>
            <a:bodyPr/>
            <a:lstStyle/>
            <a:p>
              <a:endParaRPr lang="en-US"/>
            </a:p>
          </p:txBody>
        </p:sp>
        <p:sp>
          <p:nvSpPr>
            <p:cNvPr id="555040" name="Freeform 32"/>
            <p:cNvSpPr>
              <a:spLocks noChangeAspect="1" noEditPoints="1"/>
            </p:cNvSpPr>
            <p:nvPr/>
          </p:nvSpPr>
          <p:spPr bwMode="auto">
            <a:xfrm>
              <a:off x="1383" y="1668"/>
              <a:ext cx="116" cy="138"/>
            </a:xfrm>
            <a:custGeom>
              <a:avLst/>
              <a:gdLst/>
              <a:ahLst/>
              <a:cxnLst>
                <a:cxn ang="0">
                  <a:pos x="283" y="0"/>
                </a:cxn>
                <a:cxn ang="0">
                  <a:pos x="327" y="4"/>
                </a:cxn>
                <a:cxn ang="0">
                  <a:pos x="363" y="11"/>
                </a:cxn>
                <a:cxn ang="0">
                  <a:pos x="396" y="26"/>
                </a:cxn>
                <a:cxn ang="0">
                  <a:pos x="422" y="44"/>
                </a:cxn>
                <a:cxn ang="0">
                  <a:pos x="441" y="68"/>
                </a:cxn>
                <a:cxn ang="0">
                  <a:pos x="455" y="97"/>
                </a:cxn>
                <a:cxn ang="0">
                  <a:pos x="464" y="130"/>
                </a:cxn>
                <a:cxn ang="0">
                  <a:pos x="467" y="169"/>
                </a:cxn>
                <a:cxn ang="0">
                  <a:pos x="464" y="208"/>
                </a:cxn>
                <a:cxn ang="0">
                  <a:pos x="455" y="243"/>
                </a:cxn>
                <a:cxn ang="0">
                  <a:pos x="438" y="273"/>
                </a:cxn>
                <a:cxn ang="0">
                  <a:pos x="418" y="299"/>
                </a:cxn>
                <a:cxn ang="0">
                  <a:pos x="389" y="320"/>
                </a:cxn>
                <a:cxn ang="0">
                  <a:pos x="354" y="334"/>
                </a:cxn>
                <a:cxn ang="0">
                  <a:pos x="313" y="343"/>
                </a:cxn>
                <a:cxn ang="0">
                  <a:pos x="265" y="346"/>
                </a:cxn>
                <a:cxn ang="0">
                  <a:pos x="171" y="550"/>
                </a:cxn>
                <a:cxn ang="0">
                  <a:pos x="0" y="0"/>
                </a:cxn>
                <a:cxn ang="0">
                  <a:pos x="213" y="234"/>
                </a:cxn>
                <a:cxn ang="0">
                  <a:pos x="254" y="230"/>
                </a:cxn>
                <a:cxn ang="0">
                  <a:pos x="270" y="225"/>
                </a:cxn>
                <a:cxn ang="0">
                  <a:pos x="282" y="217"/>
                </a:cxn>
                <a:cxn ang="0">
                  <a:pos x="291" y="208"/>
                </a:cxn>
                <a:cxn ang="0">
                  <a:pos x="297" y="198"/>
                </a:cxn>
                <a:cxn ang="0">
                  <a:pos x="301" y="186"/>
                </a:cxn>
                <a:cxn ang="0">
                  <a:pos x="302" y="173"/>
                </a:cxn>
                <a:cxn ang="0">
                  <a:pos x="297" y="150"/>
                </a:cxn>
                <a:cxn ang="0">
                  <a:pos x="284" y="130"/>
                </a:cxn>
                <a:cxn ang="0">
                  <a:pos x="274" y="123"/>
                </a:cxn>
                <a:cxn ang="0">
                  <a:pos x="260" y="116"/>
                </a:cxn>
                <a:cxn ang="0">
                  <a:pos x="241" y="114"/>
                </a:cxn>
                <a:cxn ang="0">
                  <a:pos x="219" y="112"/>
                </a:cxn>
                <a:cxn ang="0">
                  <a:pos x="171" y="234"/>
                </a:cxn>
              </a:cxnLst>
              <a:rect l="0" t="0" r="r" b="b"/>
              <a:pathLst>
                <a:path w="467" h="550">
                  <a:moveTo>
                    <a:pt x="0" y="0"/>
                  </a:moveTo>
                  <a:lnTo>
                    <a:pt x="283" y="0"/>
                  </a:lnTo>
                  <a:lnTo>
                    <a:pt x="305" y="1"/>
                  </a:lnTo>
                  <a:lnTo>
                    <a:pt x="327" y="4"/>
                  </a:lnTo>
                  <a:lnTo>
                    <a:pt x="346" y="6"/>
                  </a:lnTo>
                  <a:lnTo>
                    <a:pt x="363" y="11"/>
                  </a:lnTo>
                  <a:lnTo>
                    <a:pt x="380" y="18"/>
                  </a:lnTo>
                  <a:lnTo>
                    <a:pt x="396" y="26"/>
                  </a:lnTo>
                  <a:lnTo>
                    <a:pt x="409" y="33"/>
                  </a:lnTo>
                  <a:lnTo>
                    <a:pt x="422" y="44"/>
                  </a:lnTo>
                  <a:lnTo>
                    <a:pt x="432" y="55"/>
                  </a:lnTo>
                  <a:lnTo>
                    <a:pt x="441" y="68"/>
                  </a:lnTo>
                  <a:lnTo>
                    <a:pt x="449" y="83"/>
                  </a:lnTo>
                  <a:lnTo>
                    <a:pt x="455" y="97"/>
                  </a:lnTo>
                  <a:lnTo>
                    <a:pt x="461" y="114"/>
                  </a:lnTo>
                  <a:lnTo>
                    <a:pt x="464" y="130"/>
                  </a:lnTo>
                  <a:lnTo>
                    <a:pt x="467" y="150"/>
                  </a:lnTo>
                  <a:lnTo>
                    <a:pt x="467" y="169"/>
                  </a:lnTo>
                  <a:lnTo>
                    <a:pt x="467" y="189"/>
                  </a:lnTo>
                  <a:lnTo>
                    <a:pt x="464" y="208"/>
                  </a:lnTo>
                  <a:lnTo>
                    <a:pt x="461" y="226"/>
                  </a:lnTo>
                  <a:lnTo>
                    <a:pt x="455" y="243"/>
                  </a:lnTo>
                  <a:lnTo>
                    <a:pt x="448" y="259"/>
                  </a:lnTo>
                  <a:lnTo>
                    <a:pt x="438" y="273"/>
                  </a:lnTo>
                  <a:lnTo>
                    <a:pt x="429" y="287"/>
                  </a:lnTo>
                  <a:lnTo>
                    <a:pt x="418" y="299"/>
                  </a:lnTo>
                  <a:lnTo>
                    <a:pt x="403" y="311"/>
                  </a:lnTo>
                  <a:lnTo>
                    <a:pt x="389" y="320"/>
                  </a:lnTo>
                  <a:lnTo>
                    <a:pt x="372" y="327"/>
                  </a:lnTo>
                  <a:lnTo>
                    <a:pt x="354" y="334"/>
                  </a:lnTo>
                  <a:lnTo>
                    <a:pt x="333" y="339"/>
                  </a:lnTo>
                  <a:lnTo>
                    <a:pt x="313" y="343"/>
                  </a:lnTo>
                  <a:lnTo>
                    <a:pt x="289" y="346"/>
                  </a:lnTo>
                  <a:lnTo>
                    <a:pt x="265" y="346"/>
                  </a:lnTo>
                  <a:lnTo>
                    <a:pt x="171" y="346"/>
                  </a:lnTo>
                  <a:lnTo>
                    <a:pt x="171" y="550"/>
                  </a:lnTo>
                  <a:lnTo>
                    <a:pt x="0" y="550"/>
                  </a:lnTo>
                  <a:lnTo>
                    <a:pt x="0" y="0"/>
                  </a:lnTo>
                  <a:close/>
                  <a:moveTo>
                    <a:pt x="171" y="234"/>
                  </a:moveTo>
                  <a:lnTo>
                    <a:pt x="213" y="234"/>
                  </a:lnTo>
                  <a:lnTo>
                    <a:pt x="236" y="233"/>
                  </a:lnTo>
                  <a:lnTo>
                    <a:pt x="254" y="230"/>
                  </a:lnTo>
                  <a:lnTo>
                    <a:pt x="264" y="228"/>
                  </a:lnTo>
                  <a:lnTo>
                    <a:pt x="270" y="225"/>
                  </a:lnTo>
                  <a:lnTo>
                    <a:pt x="276" y="221"/>
                  </a:lnTo>
                  <a:lnTo>
                    <a:pt x="282" y="217"/>
                  </a:lnTo>
                  <a:lnTo>
                    <a:pt x="287" y="213"/>
                  </a:lnTo>
                  <a:lnTo>
                    <a:pt x="291" y="208"/>
                  </a:lnTo>
                  <a:lnTo>
                    <a:pt x="295" y="203"/>
                  </a:lnTo>
                  <a:lnTo>
                    <a:pt x="297" y="198"/>
                  </a:lnTo>
                  <a:lnTo>
                    <a:pt x="299" y="193"/>
                  </a:lnTo>
                  <a:lnTo>
                    <a:pt x="301" y="186"/>
                  </a:lnTo>
                  <a:lnTo>
                    <a:pt x="301" y="180"/>
                  </a:lnTo>
                  <a:lnTo>
                    <a:pt x="302" y="173"/>
                  </a:lnTo>
                  <a:lnTo>
                    <a:pt x="301" y="162"/>
                  </a:lnTo>
                  <a:lnTo>
                    <a:pt x="297" y="150"/>
                  </a:lnTo>
                  <a:lnTo>
                    <a:pt x="292" y="140"/>
                  </a:lnTo>
                  <a:lnTo>
                    <a:pt x="284" y="130"/>
                  </a:lnTo>
                  <a:lnTo>
                    <a:pt x="280" y="125"/>
                  </a:lnTo>
                  <a:lnTo>
                    <a:pt x="274" y="123"/>
                  </a:lnTo>
                  <a:lnTo>
                    <a:pt x="267" y="119"/>
                  </a:lnTo>
                  <a:lnTo>
                    <a:pt x="260" y="116"/>
                  </a:lnTo>
                  <a:lnTo>
                    <a:pt x="252" y="115"/>
                  </a:lnTo>
                  <a:lnTo>
                    <a:pt x="241" y="114"/>
                  </a:lnTo>
                  <a:lnTo>
                    <a:pt x="231" y="112"/>
                  </a:lnTo>
                  <a:lnTo>
                    <a:pt x="219" y="112"/>
                  </a:lnTo>
                  <a:lnTo>
                    <a:pt x="171" y="112"/>
                  </a:lnTo>
                  <a:lnTo>
                    <a:pt x="171" y="234"/>
                  </a:lnTo>
                  <a:close/>
                </a:path>
              </a:pathLst>
            </a:custGeom>
            <a:solidFill>
              <a:srgbClr val="FFFFFF"/>
            </a:solidFill>
            <a:ln w="9525">
              <a:noFill/>
              <a:round/>
              <a:headEnd/>
              <a:tailEnd/>
            </a:ln>
          </p:spPr>
          <p:txBody>
            <a:bodyPr/>
            <a:lstStyle/>
            <a:p>
              <a:endParaRPr lang="en-US"/>
            </a:p>
          </p:txBody>
        </p:sp>
        <p:sp>
          <p:nvSpPr>
            <p:cNvPr id="555041" name="Freeform 33"/>
            <p:cNvSpPr>
              <a:spLocks noChangeAspect="1"/>
            </p:cNvSpPr>
            <p:nvPr/>
          </p:nvSpPr>
          <p:spPr bwMode="auto">
            <a:xfrm>
              <a:off x="1522" y="1668"/>
              <a:ext cx="108" cy="138"/>
            </a:xfrm>
            <a:custGeom>
              <a:avLst/>
              <a:gdLst/>
              <a:ahLst/>
              <a:cxnLst>
                <a:cxn ang="0">
                  <a:pos x="0" y="0"/>
                </a:cxn>
                <a:cxn ang="0">
                  <a:pos x="170" y="0"/>
                </a:cxn>
                <a:cxn ang="0">
                  <a:pos x="170" y="414"/>
                </a:cxn>
                <a:cxn ang="0">
                  <a:pos x="435" y="414"/>
                </a:cxn>
                <a:cxn ang="0">
                  <a:pos x="435" y="550"/>
                </a:cxn>
                <a:cxn ang="0">
                  <a:pos x="0" y="550"/>
                </a:cxn>
                <a:cxn ang="0">
                  <a:pos x="0" y="0"/>
                </a:cxn>
              </a:cxnLst>
              <a:rect l="0" t="0" r="r" b="b"/>
              <a:pathLst>
                <a:path w="435" h="550">
                  <a:moveTo>
                    <a:pt x="0" y="0"/>
                  </a:moveTo>
                  <a:lnTo>
                    <a:pt x="170" y="0"/>
                  </a:lnTo>
                  <a:lnTo>
                    <a:pt x="170" y="414"/>
                  </a:lnTo>
                  <a:lnTo>
                    <a:pt x="435" y="414"/>
                  </a:lnTo>
                  <a:lnTo>
                    <a:pt x="435" y="550"/>
                  </a:lnTo>
                  <a:lnTo>
                    <a:pt x="0" y="550"/>
                  </a:lnTo>
                  <a:lnTo>
                    <a:pt x="0" y="0"/>
                  </a:lnTo>
                  <a:close/>
                </a:path>
              </a:pathLst>
            </a:custGeom>
            <a:solidFill>
              <a:srgbClr val="FFFFFF"/>
            </a:solidFill>
            <a:ln w="9525">
              <a:noFill/>
              <a:round/>
              <a:headEnd/>
              <a:tailEnd/>
            </a:ln>
          </p:spPr>
          <p:txBody>
            <a:bodyPr/>
            <a:lstStyle/>
            <a:p>
              <a:endParaRPr lang="en-US"/>
            </a:p>
          </p:txBody>
        </p:sp>
        <p:sp>
          <p:nvSpPr>
            <p:cNvPr id="555042" name="Freeform 34"/>
            <p:cNvSpPr>
              <a:spLocks noChangeAspect="1" noEditPoints="1"/>
            </p:cNvSpPr>
            <p:nvPr/>
          </p:nvSpPr>
          <p:spPr bwMode="auto">
            <a:xfrm>
              <a:off x="1636" y="1668"/>
              <a:ext cx="150" cy="138"/>
            </a:xfrm>
            <a:custGeom>
              <a:avLst/>
              <a:gdLst/>
              <a:ahLst/>
              <a:cxnLst>
                <a:cxn ang="0">
                  <a:pos x="394" y="460"/>
                </a:cxn>
                <a:cxn ang="0">
                  <a:pos x="201" y="460"/>
                </a:cxn>
                <a:cxn ang="0">
                  <a:pos x="173" y="550"/>
                </a:cxn>
                <a:cxn ang="0">
                  <a:pos x="0" y="550"/>
                </a:cxn>
                <a:cxn ang="0">
                  <a:pos x="207" y="0"/>
                </a:cxn>
                <a:cxn ang="0">
                  <a:pos x="392" y="0"/>
                </a:cxn>
                <a:cxn ang="0">
                  <a:pos x="598" y="550"/>
                </a:cxn>
                <a:cxn ang="0">
                  <a:pos x="421" y="550"/>
                </a:cxn>
                <a:cxn ang="0">
                  <a:pos x="394" y="460"/>
                </a:cxn>
                <a:cxn ang="0">
                  <a:pos x="359" y="340"/>
                </a:cxn>
                <a:cxn ang="0">
                  <a:pos x="298" y="142"/>
                </a:cxn>
                <a:cxn ang="0">
                  <a:pos x="237" y="340"/>
                </a:cxn>
                <a:cxn ang="0">
                  <a:pos x="359" y="340"/>
                </a:cxn>
              </a:cxnLst>
              <a:rect l="0" t="0" r="r" b="b"/>
              <a:pathLst>
                <a:path w="598" h="550">
                  <a:moveTo>
                    <a:pt x="394" y="460"/>
                  </a:moveTo>
                  <a:lnTo>
                    <a:pt x="201" y="460"/>
                  </a:lnTo>
                  <a:lnTo>
                    <a:pt x="173" y="550"/>
                  </a:lnTo>
                  <a:lnTo>
                    <a:pt x="0" y="550"/>
                  </a:lnTo>
                  <a:lnTo>
                    <a:pt x="207" y="0"/>
                  </a:lnTo>
                  <a:lnTo>
                    <a:pt x="392" y="0"/>
                  </a:lnTo>
                  <a:lnTo>
                    <a:pt x="598" y="550"/>
                  </a:lnTo>
                  <a:lnTo>
                    <a:pt x="421" y="550"/>
                  </a:lnTo>
                  <a:lnTo>
                    <a:pt x="394" y="460"/>
                  </a:lnTo>
                  <a:close/>
                  <a:moveTo>
                    <a:pt x="359" y="340"/>
                  </a:moveTo>
                  <a:lnTo>
                    <a:pt x="298" y="142"/>
                  </a:lnTo>
                  <a:lnTo>
                    <a:pt x="237" y="340"/>
                  </a:lnTo>
                  <a:lnTo>
                    <a:pt x="359" y="340"/>
                  </a:lnTo>
                  <a:close/>
                </a:path>
              </a:pathLst>
            </a:custGeom>
            <a:solidFill>
              <a:srgbClr val="FFFFFF"/>
            </a:solidFill>
            <a:ln w="9525">
              <a:noFill/>
              <a:round/>
              <a:headEnd/>
              <a:tailEnd/>
            </a:ln>
          </p:spPr>
          <p:txBody>
            <a:bodyPr/>
            <a:lstStyle/>
            <a:p>
              <a:endParaRPr lang="en-US"/>
            </a:p>
          </p:txBody>
        </p:sp>
        <p:sp>
          <p:nvSpPr>
            <p:cNvPr id="555043" name="Freeform 35"/>
            <p:cNvSpPr>
              <a:spLocks noChangeAspect="1"/>
            </p:cNvSpPr>
            <p:nvPr/>
          </p:nvSpPr>
          <p:spPr bwMode="auto">
            <a:xfrm>
              <a:off x="1800" y="1668"/>
              <a:ext cx="131" cy="138"/>
            </a:xfrm>
            <a:custGeom>
              <a:avLst/>
              <a:gdLst/>
              <a:ahLst/>
              <a:cxnLst>
                <a:cxn ang="0">
                  <a:pos x="0" y="0"/>
                </a:cxn>
                <a:cxn ang="0">
                  <a:pos x="158" y="0"/>
                </a:cxn>
                <a:cxn ang="0">
                  <a:pos x="366" y="304"/>
                </a:cxn>
                <a:cxn ang="0">
                  <a:pos x="366" y="0"/>
                </a:cxn>
                <a:cxn ang="0">
                  <a:pos x="526" y="0"/>
                </a:cxn>
                <a:cxn ang="0">
                  <a:pos x="526" y="550"/>
                </a:cxn>
                <a:cxn ang="0">
                  <a:pos x="366" y="550"/>
                </a:cxn>
                <a:cxn ang="0">
                  <a:pos x="160" y="248"/>
                </a:cxn>
                <a:cxn ang="0">
                  <a:pos x="160" y="550"/>
                </a:cxn>
                <a:cxn ang="0">
                  <a:pos x="0" y="550"/>
                </a:cxn>
                <a:cxn ang="0">
                  <a:pos x="0" y="0"/>
                </a:cxn>
              </a:cxnLst>
              <a:rect l="0" t="0" r="r" b="b"/>
              <a:pathLst>
                <a:path w="526" h="550">
                  <a:moveTo>
                    <a:pt x="0" y="0"/>
                  </a:moveTo>
                  <a:lnTo>
                    <a:pt x="158" y="0"/>
                  </a:lnTo>
                  <a:lnTo>
                    <a:pt x="366" y="304"/>
                  </a:lnTo>
                  <a:lnTo>
                    <a:pt x="366" y="0"/>
                  </a:lnTo>
                  <a:lnTo>
                    <a:pt x="526" y="0"/>
                  </a:lnTo>
                  <a:lnTo>
                    <a:pt x="526" y="550"/>
                  </a:lnTo>
                  <a:lnTo>
                    <a:pt x="366" y="550"/>
                  </a:lnTo>
                  <a:lnTo>
                    <a:pt x="160" y="248"/>
                  </a:lnTo>
                  <a:lnTo>
                    <a:pt x="160" y="550"/>
                  </a:lnTo>
                  <a:lnTo>
                    <a:pt x="0" y="550"/>
                  </a:lnTo>
                  <a:lnTo>
                    <a:pt x="0" y="0"/>
                  </a:lnTo>
                  <a:close/>
                </a:path>
              </a:pathLst>
            </a:custGeom>
            <a:solidFill>
              <a:srgbClr val="FFFFFF"/>
            </a:solidFill>
            <a:ln w="9525">
              <a:noFill/>
              <a:round/>
              <a:headEnd/>
              <a:tailEnd/>
            </a:ln>
          </p:spPr>
          <p:txBody>
            <a:bodyPr/>
            <a:lstStyle/>
            <a:p>
              <a:endParaRPr lang="en-US"/>
            </a:p>
          </p:txBody>
        </p:sp>
        <p:sp>
          <p:nvSpPr>
            <p:cNvPr id="555044" name="Freeform 36"/>
            <p:cNvSpPr>
              <a:spLocks noChangeAspect="1" noEditPoints="1"/>
            </p:cNvSpPr>
            <p:nvPr/>
          </p:nvSpPr>
          <p:spPr bwMode="auto">
            <a:xfrm>
              <a:off x="1487" y="1114"/>
              <a:ext cx="326" cy="502"/>
            </a:xfrm>
            <a:custGeom>
              <a:avLst/>
              <a:gdLst/>
              <a:ahLst/>
              <a:cxnLst>
                <a:cxn ang="0">
                  <a:pos x="1039" y="1180"/>
                </a:cxn>
                <a:cxn ang="0">
                  <a:pos x="1208" y="987"/>
                </a:cxn>
                <a:cxn ang="0">
                  <a:pos x="1295" y="739"/>
                </a:cxn>
                <a:cxn ang="0">
                  <a:pos x="1293" y="476"/>
                </a:cxn>
                <a:cxn ang="0">
                  <a:pos x="1193" y="238"/>
                </a:cxn>
                <a:cxn ang="0">
                  <a:pos x="991" y="66"/>
                </a:cxn>
                <a:cxn ang="0">
                  <a:pos x="676" y="0"/>
                </a:cxn>
                <a:cxn ang="0">
                  <a:pos x="356" y="67"/>
                </a:cxn>
                <a:cxn ang="0">
                  <a:pos x="138" y="242"/>
                </a:cxn>
                <a:cxn ang="0">
                  <a:pos x="22" y="483"/>
                </a:cxn>
                <a:cxn ang="0">
                  <a:pos x="7" y="747"/>
                </a:cxn>
                <a:cxn ang="0">
                  <a:pos x="91" y="995"/>
                </a:cxn>
                <a:cxn ang="0">
                  <a:pos x="273" y="1183"/>
                </a:cxn>
                <a:cxn ang="0">
                  <a:pos x="950" y="1658"/>
                </a:cxn>
                <a:cxn ang="0">
                  <a:pos x="914" y="1865"/>
                </a:cxn>
                <a:cxn ang="0">
                  <a:pos x="696" y="635"/>
                </a:cxn>
                <a:cxn ang="0">
                  <a:pos x="834" y="663"/>
                </a:cxn>
                <a:cxn ang="0">
                  <a:pos x="930" y="725"/>
                </a:cxn>
                <a:cxn ang="0">
                  <a:pos x="960" y="772"/>
                </a:cxn>
                <a:cxn ang="0">
                  <a:pos x="965" y="820"/>
                </a:cxn>
                <a:cxn ang="0">
                  <a:pos x="940" y="877"/>
                </a:cxn>
                <a:cxn ang="0">
                  <a:pos x="884" y="925"/>
                </a:cxn>
                <a:cxn ang="0">
                  <a:pos x="804" y="960"/>
                </a:cxn>
                <a:cxn ang="0">
                  <a:pos x="795" y="1482"/>
                </a:cxn>
                <a:cxn ang="0">
                  <a:pos x="770" y="1495"/>
                </a:cxn>
                <a:cxn ang="0">
                  <a:pos x="742" y="1477"/>
                </a:cxn>
                <a:cxn ang="0">
                  <a:pos x="737" y="930"/>
                </a:cxn>
                <a:cxn ang="0">
                  <a:pos x="756" y="899"/>
                </a:cxn>
                <a:cxn ang="0">
                  <a:pos x="778" y="898"/>
                </a:cxn>
                <a:cxn ang="0">
                  <a:pos x="871" y="853"/>
                </a:cxn>
                <a:cxn ang="0">
                  <a:pos x="895" y="821"/>
                </a:cxn>
                <a:cxn ang="0">
                  <a:pos x="886" y="776"/>
                </a:cxn>
                <a:cxn ang="0">
                  <a:pos x="829" y="733"/>
                </a:cxn>
                <a:cxn ang="0">
                  <a:pos x="734" y="708"/>
                </a:cxn>
                <a:cxn ang="0">
                  <a:pos x="620" y="706"/>
                </a:cxn>
                <a:cxn ang="0">
                  <a:pos x="520" y="727"/>
                </a:cxn>
                <a:cxn ang="0">
                  <a:pos x="454" y="767"/>
                </a:cxn>
                <a:cxn ang="0">
                  <a:pos x="436" y="813"/>
                </a:cxn>
                <a:cxn ang="0">
                  <a:pos x="454" y="847"/>
                </a:cxn>
                <a:cxn ang="0">
                  <a:pos x="525" y="888"/>
                </a:cxn>
                <a:cxn ang="0">
                  <a:pos x="558" y="896"/>
                </a:cxn>
                <a:cxn ang="0">
                  <a:pos x="582" y="922"/>
                </a:cxn>
                <a:cxn ang="0">
                  <a:pos x="582" y="1469"/>
                </a:cxn>
                <a:cxn ang="0">
                  <a:pos x="558" y="1494"/>
                </a:cxn>
                <a:cxn ang="0">
                  <a:pos x="532" y="1487"/>
                </a:cxn>
                <a:cxn ang="0">
                  <a:pos x="516" y="1453"/>
                </a:cxn>
                <a:cxn ang="0">
                  <a:pos x="455" y="930"/>
                </a:cxn>
                <a:cxn ang="0">
                  <a:pos x="398" y="885"/>
                </a:cxn>
                <a:cxn ang="0">
                  <a:pos x="370" y="830"/>
                </a:cxn>
                <a:cxn ang="0">
                  <a:pos x="370" y="781"/>
                </a:cxn>
                <a:cxn ang="0">
                  <a:pos x="391" y="739"/>
                </a:cxn>
                <a:cxn ang="0">
                  <a:pos x="476" y="673"/>
                </a:cxn>
                <a:cxn ang="0">
                  <a:pos x="606" y="637"/>
                </a:cxn>
              </a:cxnLst>
              <a:rect l="0" t="0" r="r" b="b"/>
              <a:pathLst>
                <a:path w="1306" h="2007">
                  <a:moveTo>
                    <a:pt x="372" y="1575"/>
                  </a:moveTo>
                  <a:lnTo>
                    <a:pt x="950" y="1575"/>
                  </a:lnTo>
                  <a:lnTo>
                    <a:pt x="950" y="1232"/>
                  </a:lnTo>
                  <a:lnTo>
                    <a:pt x="996" y="1209"/>
                  </a:lnTo>
                  <a:lnTo>
                    <a:pt x="1039" y="1180"/>
                  </a:lnTo>
                  <a:lnTo>
                    <a:pt x="1079" y="1148"/>
                  </a:lnTo>
                  <a:lnTo>
                    <a:pt x="1116" y="1111"/>
                  </a:lnTo>
                  <a:lnTo>
                    <a:pt x="1150" y="1072"/>
                  </a:lnTo>
                  <a:lnTo>
                    <a:pt x="1181" y="1031"/>
                  </a:lnTo>
                  <a:lnTo>
                    <a:pt x="1208" y="987"/>
                  </a:lnTo>
                  <a:lnTo>
                    <a:pt x="1232" y="940"/>
                  </a:lnTo>
                  <a:lnTo>
                    <a:pt x="1254" y="892"/>
                  </a:lnTo>
                  <a:lnTo>
                    <a:pt x="1271" y="842"/>
                  </a:lnTo>
                  <a:lnTo>
                    <a:pt x="1285" y="791"/>
                  </a:lnTo>
                  <a:lnTo>
                    <a:pt x="1295" y="739"/>
                  </a:lnTo>
                  <a:lnTo>
                    <a:pt x="1302" y="686"/>
                  </a:lnTo>
                  <a:lnTo>
                    <a:pt x="1306" y="633"/>
                  </a:lnTo>
                  <a:lnTo>
                    <a:pt x="1304" y="580"/>
                  </a:lnTo>
                  <a:lnTo>
                    <a:pt x="1300" y="528"/>
                  </a:lnTo>
                  <a:lnTo>
                    <a:pt x="1293" y="476"/>
                  </a:lnTo>
                  <a:lnTo>
                    <a:pt x="1281" y="425"/>
                  </a:lnTo>
                  <a:lnTo>
                    <a:pt x="1264" y="375"/>
                  </a:lnTo>
                  <a:lnTo>
                    <a:pt x="1245" y="327"/>
                  </a:lnTo>
                  <a:lnTo>
                    <a:pt x="1221" y="282"/>
                  </a:lnTo>
                  <a:lnTo>
                    <a:pt x="1193" y="238"/>
                  </a:lnTo>
                  <a:lnTo>
                    <a:pt x="1162" y="197"/>
                  </a:lnTo>
                  <a:lnTo>
                    <a:pt x="1125" y="159"/>
                  </a:lnTo>
                  <a:lnTo>
                    <a:pt x="1084" y="124"/>
                  </a:lnTo>
                  <a:lnTo>
                    <a:pt x="1040" y="93"/>
                  </a:lnTo>
                  <a:lnTo>
                    <a:pt x="991" y="66"/>
                  </a:lnTo>
                  <a:lnTo>
                    <a:pt x="936" y="42"/>
                  </a:lnTo>
                  <a:lnTo>
                    <a:pt x="878" y="24"/>
                  </a:lnTo>
                  <a:lnTo>
                    <a:pt x="816" y="10"/>
                  </a:lnTo>
                  <a:lnTo>
                    <a:pt x="748" y="2"/>
                  </a:lnTo>
                  <a:lnTo>
                    <a:pt x="676" y="0"/>
                  </a:lnTo>
                  <a:lnTo>
                    <a:pt x="603" y="2"/>
                  </a:lnTo>
                  <a:lnTo>
                    <a:pt x="536" y="11"/>
                  </a:lnTo>
                  <a:lnTo>
                    <a:pt x="471" y="24"/>
                  </a:lnTo>
                  <a:lnTo>
                    <a:pt x="411" y="44"/>
                  </a:lnTo>
                  <a:lnTo>
                    <a:pt x="356" y="67"/>
                  </a:lnTo>
                  <a:lnTo>
                    <a:pt x="304" y="94"/>
                  </a:lnTo>
                  <a:lnTo>
                    <a:pt x="256" y="127"/>
                  </a:lnTo>
                  <a:lnTo>
                    <a:pt x="213" y="162"/>
                  </a:lnTo>
                  <a:lnTo>
                    <a:pt x="173" y="200"/>
                  </a:lnTo>
                  <a:lnTo>
                    <a:pt x="138" y="242"/>
                  </a:lnTo>
                  <a:lnTo>
                    <a:pt x="107" y="286"/>
                  </a:lnTo>
                  <a:lnTo>
                    <a:pt x="79" y="333"/>
                  </a:lnTo>
                  <a:lnTo>
                    <a:pt x="56" y="381"/>
                  </a:lnTo>
                  <a:lnTo>
                    <a:pt x="37" y="431"/>
                  </a:lnTo>
                  <a:lnTo>
                    <a:pt x="22" y="483"/>
                  </a:lnTo>
                  <a:lnTo>
                    <a:pt x="11" y="535"/>
                  </a:lnTo>
                  <a:lnTo>
                    <a:pt x="4" y="588"/>
                  </a:lnTo>
                  <a:lnTo>
                    <a:pt x="0" y="641"/>
                  </a:lnTo>
                  <a:lnTo>
                    <a:pt x="2" y="694"/>
                  </a:lnTo>
                  <a:lnTo>
                    <a:pt x="7" y="747"/>
                  </a:lnTo>
                  <a:lnTo>
                    <a:pt x="16" y="799"/>
                  </a:lnTo>
                  <a:lnTo>
                    <a:pt x="29" y="851"/>
                  </a:lnTo>
                  <a:lnTo>
                    <a:pt x="46" y="900"/>
                  </a:lnTo>
                  <a:lnTo>
                    <a:pt x="67" y="949"/>
                  </a:lnTo>
                  <a:lnTo>
                    <a:pt x="91" y="995"/>
                  </a:lnTo>
                  <a:lnTo>
                    <a:pt x="120" y="1039"/>
                  </a:lnTo>
                  <a:lnTo>
                    <a:pt x="152" y="1079"/>
                  </a:lnTo>
                  <a:lnTo>
                    <a:pt x="188" y="1118"/>
                  </a:lnTo>
                  <a:lnTo>
                    <a:pt x="229" y="1152"/>
                  </a:lnTo>
                  <a:lnTo>
                    <a:pt x="273" y="1183"/>
                  </a:lnTo>
                  <a:lnTo>
                    <a:pt x="321" y="1210"/>
                  </a:lnTo>
                  <a:lnTo>
                    <a:pt x="372" y="1232"/>
                  </a:lnTo>
                  <a:lnTo>
                    <a:pt x="372" y="1575"/>
                  </a:lnTo>
                  <a:close/>
                  <a:moveTo>
                    <a:pt x="372" y="1658"/>
                  </a:moveTo>
                  <a:lnTo>
                    <a:pt x="950" y="1658"/>
                  </a:lnTo>
                  <a:lnTo>
                    <a:pt x="950" y="1799"/>
                  </a:lnTo>
                  <a:lnTo>
                    <a:pt x="372" y="1799"/>
                  </a:lnTo>
                  <a:lnTo>
                    <a:pt x="372" y="1658"/>
                  </a:lnTo>
                  <a:close/>
                  <a:moveTo>
                    <a:pt x="409" y="1865"/>
                  </a:moveTo>
                  <a:lnTo>
                    <a:pt x="914" y="1865"/>
                  </a:lnTo>
                  <a:lnTo>
                    <a:pt x="822" y="2007"/>
                  </a:lnTo>
                  <a:lnTo>
                    <a:pt x="501" y="2007"/>
                  </a:lnTo>
                  <a:lnTo>
                    <a:pt x="409" y="1865"/>
                  </a:lnTo>
                  <a:close/>
                  <a:moveTo>
                    <a:pt x="667" y="635"/>
                  </a:moveTo>
                  <a:lnTo>
                    <a:pt x="696" y="635"/>
                  </a:lnTo>
                  <a:lnTo>
                    <a:pt x="726" y="637"/>
                  </a:lnTo>
                  <a:lnTo>
                    <a:pt x="755" y="642"/>
                  </a:lnTo>
                  <a:lnTo>
                    <a:pt x="782" y="647"/>
                  </a:lnTo>
                  <a:lnTo>
                    <a:pt x="809" y="655"/>
                  </a:lnTo>
                  <a:lnTo>
                    <a:pt x="834" y="663"/>
                  </a:lnTo>
                  <a:lnTo>
                    <a:pt x="856" y="673"/>
                  </a:lnTo>
                  <a:lnTo>
                    <a:pt x="878" y="685"/>
                  </a:lnTo>
                  <a:lnTo>
                    <a:pt x="897" y="697"/>
                  </a:lnTo>
                  <a:lnTo>
                    <a:pt x="914" y="711"/>
                  </a:lnTo>
                  <a:lnTo>
                    <a:pt x="930" y="725"/>
                  </a:lnTo>
                  <a:lnTo>
                    <a:pt x="941" y="739"/>
                  </a:lnTo>
                  <a:lnTo>
                    <a:pt x="948" y="747"/>
                  </a:lnTo>
                  <a:lnTo>
                    <a:pt x="952" y="755"/>
                  </a:lnTo>
                  <a:lnTo>
                    <a:pt x="956" y="764"/>
                  </a:lnTo>
                  <a:lnTo>
                    <a:pt x="960" y="772"/>
                  </a:lnTo>
                  <a:lnTo>
                    <a:pt x="962" y="781"/>
                  </a:lnTo>
                  <a:lnTo>
                    <a:pt x="963" y="789"/>
                  </a:lnTo>
                  <a:lnTo>
                    <a:pt x="965" y="798"/>
                  </a:lnTo>
                  <a:lnTo>
                    <a:pt x="966" y="807"/>
                  </a:lnTo>
                  <a:lnTo>
                    <a:pt x="965" y="820"/>
                  </a:lnTo>
                  <a:lnTo>
                    <a:pt x="962" y="831"/>
                  </a:lnTo>
                  <a:lnTo>
                    <a:pt x="960" y="843"/>
                  </a:lnTo>
                  <a:lnTo>
                    <a:pt x="954" y="855"/>
                  </a:lnTo>
                  <a:lnTo>
                    <a:pt x="948" y="866"/>
                  </a:lnTo>
                  <a:lnTo>
                    <a:pt x="940" y="877"/>
                  </a:lnTo>
                  <a:lnTo>
                    <a:pt x="931" y="887"/>
                  </a:lnTo>
                  <a:lnTo>
                    <a:pt x="921" y="898"/>
                  </a:lnTo>
                  <a:lnTo>
                    <a:pt x="910" y="907"/>
                  </a:lnTo>
                  <a:lnTo>
                    <a:pt x="897" y="916"/>
                  </a:lnTo>
                  <a:lnTo>
                    <a:pt x="884" y="925"/>
                  </a:lnTo>
                  <a:lnTo>
                    <a:pt x="870" y="933"/>
                  </a:lnTo>
                  <a:lnTo>
                    <a:pt x="855" y="940"/>
                  </a:lnTo>
                  <a:lnTo>
                    <a:pt x="839" y="948"/>
                  </a:lnTo>
                  <a:lnTo>
                    <a:pt x="822" y="955"/>
                  </a:lnTo>
                  <a:lnTo>
                    <a:pt x="804" y="960"/>
                  </a:lnTo>
                  <a:lnTo>
                    <a:pt x="804" y="1453"/>
                  </a:lnTo>
                  <a:lnTo>
                    <a:pt x="804" y="1461"/>
                  </a:lnTo>
                  <a:lnTo>
                    <a:pt x="801" y="1469"/>
                  </a:lnTo>
                  <a:lnTo>
                    <a:pt x="799" y="1477"/>
                  </a:lnTo>
                  <a:lnTo>
                    <a:pt x="795" y="1482"/>
                  </a:lnTo>
                  <a:lnTo>
                    <a:pt x="790" y="1487"/>
                  </a:lnTo>
                  <a:lnTo>
                    <a:pt x="783" y="1491"/>
                  </a:lnTo>
                  <a:lnTo>
                    <a:pt x="777" y="1494"/>
                  </a:lnTo>
                  <a:lnTo>
                    <a:pt x="770" y="1495"/>
                  </a:lnTo>
                  <a:lnTo>
                    <a:pt x="770" y="1495"/>
                  </a:lnTo>
                  <a:lnTo>
                    <a:pt x="763" y="1494"/>
                  </a:lnTo>
                  <a:lnTo>
                    <a:pt x="756" y="1491"/>
                  </a:lnTo>
                  <a:lnTo>
                    <a:pt x="751" y="1487"/>
                  </a:lnTo>
                  <a:lnTo>
                    <a:pt x="746" y="1482"/>
                  </a:lnTo>
                  <a:lnTo>
                    <a:pt x="742" y="1477"/>
                  </a:lnTo>
                  <a:lnTo>
                    <a:pt x="738" y="1469"/>
                  </a:lnTo>
                  <a:lnTo>
                    <a:pt x="737" y="1461"/>
                  </a:lnTo>
                  <a:lnTo>
                    <a:pt x="735" y="1453"/>
                  </a:lnTo>
                  <a:lnTo>
                    <a:pt x="735" y="938"/>
                  </a:lnTo>
                  <a:lnTo>
                    <a:pt x="737" y="930"/>
                  </a:lnTo>
                  <a:lnTo>
                    <a:pt x="738" y="922"/>
                  </a:lnTo>
                  <a:lnTo>
                    <a:pt x="742" y="914"/>
                  </a:lnTo>
                  <a:lnTo>
                    <a:pt x="746" y="908"/>
                  </a:lnTo>
                  <a:lnTo>
                    <a:pt x="751" y="903"/>
                  </a:lnTo>
                  <a:lnTo>
                    <a:pt x="756" y="899"/>
                  </a:lnTo>
                  <a:lnTo>
                    <a:pt x="763" y="896"/>
                  </a:lnTo>
                  <a:lnTo>
                    <a:pt x="770" y="896"/>
                  </a:lnTo>
                  <a:lnTo>
                    <a:pt x="770" y="896"/>
                  </a:lnTo>
                  <a:lnTo>
                    <a:pt x="774" y="896"/>
                  </a:lnTo>
                  <a:lnTo>
                    <a:pt x="778" y="898"/>
                  </a:lnTo>
                  <a:lnTo>
                    <a:pt x="804" y="890"/>
                  </a:lnTo>
                  <a:lnTo>
                    <a:pt x="826" y="881"/>
                  </a:lnTo>
                  <a:lnTo>
                    <a:pt x="847" y="872"/>
                  </a:lnTo>
                  <a:lnTo>
                    <a:pt x="864" y="860"/>
                  </a:lnTo>
                  <a:lnTo>
                    <a:pt x="871" y="853"/>
                  </a:lnTo>
                  <a:lnTo>
                    <a:pt x="878" y="848"/>
                  </a:lnTo>
                  <a:lnTo>
                    <a:pt x="883" y="842"/>
                  </a:lnTo>
                  <a:lnTo>
                    <a:pt x="888" y="835"/>
                  </a:lnTo>
                  <a:lnTo>
                    <a:pt x="892" y="828"/>
                  </a:lnTo>
                  <a:lnTo>
                    <a:pt x="895" y="821"/>
                  </a:lnTo>
                  <a:lnTo>
                    <a:pt x="896" y="815"/>
                  </a:lnTo>
                  <a:lnTo>
                    <a:pt x="896" y="807"/>
                  </a:lnTo>
                  <a:lnTo>
                    <a:pt x="895" y="796"/>
                  </a:lnTo>
                  <a:lnTo>
                    <a:pt x="892" y="786"/>
                  </a:lnTo>
                  <a:lnTo>
                    <a:pt x="886" y="776"/>
                  </a:lnTo>
                  <a:lnTo>
                    <a:pt x="878" y="767"/>
                  </a:lnTo>
                  <a:lnTo>
                    <a:pt x="869" y="758"/>
                  </a:lnTo>
                  <a:lnTo>
                    <a:pt x="857" y="749"/>
                  </a:lnTo>
                  <a:lnTo>
                    <a:pt x="844" y="741"/>
                  </a:lnTo>
                  <a:lnTo>
                    <a:pt x="829" y="733"/>
                  </a:lnTo>
                  <a:lnTo>
                    <a:pt x="813" y="727"/>
                  </a:lnTo>
                  <a:lnTo>
                    <a:pt x="795" y="721"/>
                  </a:lnTo>
                  <a:lnTo>
                    <a:pt x="775" y="716"/>
                  </a:lnTo>
                  <a:lnTo>
                    <a:pt x="756" y="711"/>
                  </a:lnTo>
                  <a:lnTo>
                    <a:pt x="734" y="708"/>
                  </a:lnTo>
                  <a:lnTo>
                    <a:pt x="712" y="706"/>
                  </a:lnTo>
                  <a:lnTo>
                    <a:pt x="690" y="703"/>
                  </a:lnTo>
                  <a:lnTo>
                    <a:pt x="667" y="703"/>
                  </a:lnTo>
                  <a:lnTo>
                    <a:pt x="642" y="703"/>
                  </a:lnTo>
                  <a:lnTo>
                    <a:pt x="620" y="706"/>
                  </a:lnTo>
                  <a:lnTo>
                    <a:pt x="598" y="708"/>
                  </a:lnTo>
                  <a:lnTo>
                    <a:pt x="576" y="711"/>
                  </a:lnTo>
                  <a:lnTo>
                    <a:pt x="556" y="716"/>
                  </a:lnTo>
                  <a:lnTo>
                    <a:pt x="537" y="721"/>
                  </a:lnTo>
                  <a:lnTo>
                    <a:pt x="520" y="727"/>
                  </a:lnTo>
                  <a:lnTo>
                    <a:pt x="503" y="733"/>
                  </a:lnTo>
                  <a:lnTo>
                    <a:pt x="488" y="741"/>
                  </a:lnTo>
                  <a:lnTo>
                    <a:pt x="475" y="749"/>
                  </a:lnTo>
                  <a:lnTo>
                    <a:pt x="463" y="758"/>
                  </a:lnTo>
                  <a:lnTo>
                    <a:pt x="454" y="767"/>
                  </a:lnTo>
                  <a:lnTo>
                    <a:pt x="446" y="776"/>
                  </a:lnTo>
                  <a:lnTo>
                    <a:pt x="440" y="786"/>
                  </a:lnTo>
                  <a:lnTo>
                    <a:pt x="437" y="796"/>
                  </a:lnTo>
                  <a:lnTo>
                    <a:pt x="436" y="807"/>
                  </a:lnTo>
                  <a:lnTo>
                    <a:pt x="436" y="813"/>
                  </a:lnTo>
                  <a:lnTo>
                    <a:pt x="437" y="821"/>
                  </a:lnTo>
                  <a:lnTo>
                    <a:pt x="440" y="828"/>
                  </a:lnTo>
                  <a:lnTo>
                    <a:pt x="444" y="834"/>
                  </a:lnTo>
                  <a:lnTo>
                    <a:pt x="449" y="841"/>
                  </a:lnTo>
                  <a:lnTo>
                    <a:pt x="454" y="847"/>
                  </a:lnTo>
                  <a:lnTo>
                    <a:pt x="461" y="853"/>
                  </a:lnTo>
                  <a:lnTo>
                    <a:pt x="467" y="859"/>
                  </a:lnTo>
                  <a:lnTo>
                    <a:pt x="484" y="870"/>
                  </a:lnTo>
                  <a:lnTo>
                    <a:pt x="503" y="879"/>
                  </a:lnTo>
                  <a:lnTo>
                    <a:pt x="525" y="888"/>
                  </a:lnTo>
                  <a:lnTo>
                    <a:pt x="549" y="896"/>
                  </a:lnTo>
                  <a:lnTo>
                    <a:pt x="550" y="896"/>
                  </a:lnTo>
                  <a:lnTo>
                    <a:pt x="551" y="896"/>
                  </a:lnTo>
                  <a:lnTo>
                    <a:pt x="551" y="896"/>
                  </a:lnTo>
                  <a:lnTo>
                    <a:pt x="558" y="896"/>
                  </a:lnTo>
                  <a:lnTo>
                    <a:pt x="564" y="899"/>
                  </a:lnTo>
                  <a:lnTo>
                    <a:pt x="571" y="903"/>
                  </a:lnTo>
                  <a:lnTo>
                    <a:pt x="576" y="908"/>
                  </a:lnTo>
                  <a:lnTo>
                    <a:pt x="580" y="914"/>
                  </a:lnTo>
                  <a:lnTo>
                    <a:pt x="582" y="922"/>
                  </a:lnTo>
                  <a:lnTo>
                    <a:pt x="585" y="930"/>
                  </a:lnTo>
                  <a:lnTo>
                    <a:pt x="586" y="938"/>
                  </a:lnTo>
                  <a:lnTo>
                    <a:pt x="586" y="1453"/>
                  </a:lnTo>
                  <a:lnTo>
                    <a:pt x="585" y="1461"/>
                  </a:lnTo>
                  <a:lnTo>
                    <a:pt x="582" y="1469"/>
                  </a:lnTo>
                  <a:lnTo>
                    <a:pt x="580" y="1477"/>
                  </a:lnTo>
                  <a:lnTo>
                    <a:pt x="576" y="1482"/>
                  </a:lnTo>
                  <a:lnTo>
                    <a:pt x="571" y="1487"/>
                  </a:lnTo>
                  <a:lnTo>
                    <a:pt x="564" y="1491"/>
                  </a:lnTo>
                  <a:lnTo>
                    <a:pt x="558" y="1494"/>
                  </a:lnTo>
                  <a:lnTo>
                    <a:pt x="551" y="1495"/>
                  </a:lnTo>
                  <a:lnTo>
                    <a:pt x="551" y="1495"/>
                  </a:lnTo>
                  <a:lnTo>
                    <a:pt x="545" y="1494"/>
                  </a:lnTo>
                  <a:lnTo>
                    <a:pt x="538" y="1491"/>
                  </a:lnTo>
                  <a:lnTo>
                    <a:pt x="532" y="1487"/>
                  </a:lnTo>
                  <a:lnTo>
                    <a:pt x="527" y="1482"/>
                  </a:lnTo>
                  <a:lnTo>
                    <a:pt x="523" y="1477"/>
                  </a:lnTo>
                  <a:lnTo>
                    <a:pt x="519" y="1469"/>
                  </a:lnTo>
                  <a:lnTo>
                    <a:pt x="518" y="1461"/>
                  </a:lnTo>
                  <a:lnTo>
                    <a:pt x="516" y="1453"/>
                  </a:lnTo>
                  <a:lnTo>
                    <a:pt x="516" y="956"/>
                  </a:lnTo>
                  <a:lnTo>
                    <a:pt x="501" y="951"/>
                  </a:lnTo>
                  <a:lnTo>
                    <a:pt x="484" y="944"/>
                  </a:lnTo>
                  <a:lnTo>
                    <a:pt x="470" y="936"/>
                  </a:lnTo>
                  <a:lnTo>
                    <a:pt x="455" y="930"/>
                  </a:lnTo>
                  <a:lnTo>
                    <a:pt x="442" y="921"/>
                  </a:lnTo>
                  <a:lnTo>
                    <a:pt x="429" y="913"/>
                  </a:lnTo>
                  <a:lnTo>
                    <a:pt x="418" y="904"/>
                  </a:lnTo>
                  <a:lnTo>
                    <a:pt x="407" y="894"/>
                  </a:lnTo>
                  <a:lnTo>
                    <a:pt x="398" y="885"/>
                  </a:lnTo>
                  <a:lnTo>
                    <a:pt x="391" y="874"/>
                  </a:lnTo>
                  <a:lnTo>
                    <a:pt x="383" y="864"/>
                  </a:lnTo>
                  <a:lnTo>
                    <a:pt x="378" y="853"/>
                  </a:lnTo>
                  <a:lnTo>
                    <a:pt x="372" y="842"/>
                  </a:lnTo>
                  <a:lnTo>
                    <a:pt x="370" y="830"/>
                  </a:lnTo>
                  <a:lnTo>
                    <a:pt x="367" y="819"/>
                  </a:lnTo>
                  <a:lnTo>
                    <a:pt x="366" y="807"/>
                  </a:lnTo>
                  <a:lnTo>
                    <a:pt x="367" y="798"/>
                  </a:lnTo>
                  <a:lnTo>
                    <a:pt x="369" y="789"/>
                  </a:lnTo>
                  <a:lnTo>
                    <a:pt x="370" y="781"/>
                  </a:lnTo>
                  <a:lnTo>
                    <a:pt x="372" y="772"/>
                  </a:lnTo>
                  <a:lnTo>
                    <a:pt x="376" y="764"/>
                  </a:lnTo>
                  <a:lnTo>
                    <a:pt x="380" y="755"/>
                  </a:lnTo>
                  <a:lnTo>
                    <a:pt x="385" y="747"/>
                  </a:lnTo>
                  <a:lnTo>
                    <a:pt x="391" y="739"/>
                  </a:lnTo>
                  <a:lnTo>
                    <a:pt x="402" y="725"/>
                  </a:lnTo>
                  <a:lnTo>
                    <a:pt x="418" y="711"/>
                  </a:lnTo>
                  <a:lnTo>
                    <a:pt x="435" y="697"/>
                  </a:lnTo>
                  <a:lnTo>
                    <a:pt x="454" y="685"/>
                  </a:lnTo>
                  <a:lnTo>
                    <a:pt x="476" y="673"/>
                  </a:lnTo>
                  <a:lnTo>
                    <a:pt x="499" y="663"/>
                  </a:lnTo>
                  <a:lnTo>
                    <a:pt x="524" y="655"/>
                  </a:lnTo>
                  <a:lnTo>
                    <a:pt x="550" y="647"/>
                  </a:lnTo>
                  <a:lnTo>
                    <a:pt x="577" y="642"/>
                  </a:lnTo>
                  <a:lnTo>
                    <a:pt x="606" y="637"/>
                  </a:lnTo>
                  <a:lnTo>
                    <a:pt x="636" y="635"/>
                  </a:lnTo>
                  <a:lnTo>
                    <a:pt x="667" y="635"/>
                  </a:lnTo>
                  <a:close/>
                </a:path>
              </a:pathLst>
            </a:custGeom>
            <a:solidFill>
              <a:srgbClr val="FFFFFF"/>
            </a:solidFill>
            <a:ln w="9525">
              <a:noFill/>
              <a:round/>
              <a:headEnd/>
              <a:tailEnd/>
            </a:ln>
          </p:spPr>
          <p:txBody>
            <a:bodyPr/>
            <a:lstStyle/>
            <a:p>
              <a:endParaRPr lang="en-US"/>
            </a:p>
          </p:txBody>
        </p:sp>
      </p:grpSp>
      <p:sp>
        <p:nvSpPr>
          <p:cNvPr id="555045" name="Text Box 37"/>
          <p:cNvSpPr txBox="1">
            <a:spLocks noChangeArrowheads="1"/>
          </p:cNvSpPr>
          <p:nvPr/>
        </p:nvSpPr>
        <p:spPr bwMode="auto">
          <a:xfrm>
            <a:off x="7040563" y="0"/>
            <a:ext cx="2103437" cy="304800"/>
          </a:xfrm>
          <a:prstGeom prst="rect">
            <a:avLst/>
          </a:prstGeom>
          <a:noFill/>
          <a:ln w="19050">
            <a:noFill/>
            <a:miter lim="800000"/>
            <a:headEnd/>
            <a:tailEnd/>
          </a:ln>
          <a:effectLst/>
        </p:spPr>
        <p:txBody>
          <a:bodyPr wrap="none">
            <a:spAutoFit/>
          </a:bodyPr>
          <a:lstStyle/>
          <a:p>
            <a:pPr algn="r" eaLnBrk="0" hangingPunct="0"/>
            <a:r>
              <a:rPr lang="en-US" sz="1400" b="1" i="1">
                <a:solidFill>
                  <a:schemeClr val="accent2"/>
                </a:solidFill>
                <a:latin typeface="Arial" charset="0"/>
              </a:rPr>
              <a:t>Historical Applications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55016"/>
                                        </p:tgtEl>
                                        <p:attrNameLst>
                                          <p:attrName>style.visibility</p:attrName>
                                        </p:attrNameLst>
                                      </p:cBhvr>
                                      <p:to>
                                        <p:strVal val="visible"/>
                                      </p:to>
                                    </p:set>
                                    <p:animEffect transition="in" filter="checkerboard(across)">
                                      <p:cBhvr>
                                        <p:cTn id="7" dur="500"/>
                                        <p:tgtEl>
                                          <p:spTgt spid="5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5016"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2"/>
          <p:cNvSpPr>
            <a:spLocks noChangeArrowheads="1"/>
          </p:cNvSpPr>
          <p:nvPr/>
        </p:nvSpPr>
        <p:spPr bwMode="auto">
          <a:xfrm>
            <a:off x="214313" y="1590675"/>
            <a:ext cx="998537" cy="4630738"/>
          </a:xfrm>
          <a:prstGeom prst="rect">
            <a:avLst/>
          </a:prstGeom>
          <a:solidFill>
            <a:schemeClr val="bg1"/>
          </a:solidFill>
          <a:ln w="9525">
            <a:noFill/>
            <a:miter lim="800000"/>
            <a:headEnd/>
            <a:tailEnd/>
          </a:ln>
          <a:effectLst/>
        </p:spPr>
        <p:txBody>
          <a:bodyPr wrap="none" anchor="ctr"/>
          <a:lstStyle/>
          <a:p>
            <a:endParaRPr lang="en-US"/>
          </a:p>
        </p:txBody>
      </p:sp>
      <p:sp>
        <p:nvSpPr>
          <p:cNvPr id="557059" name="Rectangle 3"/>
          <p:cNvSpPr>
            <a:spLocks noGrp="1" noChangeArrowheads="1"/>
          </p:cNvSpPr>
          <p:nvPr>
            <p:ph type="title"/>
          </p:nvPr>
        </p:nvSpPr>
        <p:spPr/>
        <p:txBody>
          <a:bodyPr/>
          <a:lstStyle/>
          <a:p>
            <a:r>
              <a:rPr lang="en-US"/>
              <a:t>Chairman, JCS</a:t>
            </a:r>
            <a:br>
              <a:rPr lang="en-US"/>
            </a:br>
            <a:r>
              <a:rPr lang="en-US"/>
              <a:t>Guidance</a:t>
            </a:r>
          </a:p>
        </p:txBody>
      </p:sp>
      <p:sp>
        <p:nvSpPr>
          <p:cNvPr id="557060" name="Text Box 4"/>
          <p:cNvSpPr txBox="1">
            <a:spLocks noChangeArrowheads="1"/>
          </p:cNvSpPr>
          <p:nvPr/>
        </p:nvSpPr>
        <p:spPr bwMode="auto">
          <a:xfrm>
            <a:off x="4881563" y="2428875"/>
            <a:ext cx="4262437" cy="2282825"/>
          </a:xfrm>
          <a:prstGeom prst="rect">
            <a:avLst/>
          </a:prstGeom>
          <a:noFill/>
          <a:ln w="9525">
            <a:noFill/>
            <a:miter lim="800000"/>
            <a:headEnd/>
            <a:tailEnd/>
          </a:ln>
          <a:effectLst/>
        </p:spPr>
        <p:txBody>
          <a:bodyPr>
            <a:spAutoFit/>
          </a:bodyPr>
          <a:lstStyle/>
          <a:p>
            <a:pPr marL="231775" indent="-231775">
              <a:spcBef>
                <a:spcPct val="50000"/>
              </a:spcBef>
              <a:buClr>
                <a:schemeClr val="tx1"/>
              </a:buClr>
              <a:buFontTx/>
              <a:buChar char="•"/>
            </a:pPr>
            <a:r>
              <a:rPr lang="en-US" b="1">
                <a:latin typeface="Arial" charset="0"/>
              </a:rPr>
              <a:t>Stay vigilant</a:t>
            </a:r>
          </a:p>
          <a:p>
            <a:pPr marL="231775" indent="-231775">
              <a:spcBef>
                <a:spcPct val="50000"/>
              </a:spcBef>
              <a:buClr>
                <a:schemeClr val="tx1"/>
              </a:buClr>
              <a:buFontTx/>
              <a:buChar char="•"/>
            </a:pPr>
            <a:r>
              <a:rPr lang="en-US" b="1">
                <a:latin typeface="Arial" charset="0"/>
              </a:rPr>
              <a:t>We will win the Global War on Terrorism</a:t>
            </a:r>
          </a:p>
          <a:p>
            <a:pPr marL="231775" indent="-231775">
              <a:spcBef>
                <a:spcPct val="50000"/>
              </a:spcBef>
              <a:buClr>
                <a:schemeClr val="tx1"/>
              </a:buClr>
              <a:buFontTx/>
              <a:buChar char="•"/>
            </a:pPr>
            <a:r>
              <a:rPr lang="en-US" b="1">
                <a:latin typeface="Arial" charset="0"/>
              </a:rPr>
              <a:t>But, not without your efforts</a:t>
            </a:r>
          </a:p>
        </p:txBody>
      </p:sp>
      <p:pic>
        <p:nvPicPr>
          <p:cNvPr id="557061" name="myers_ending.mpeg">
            <a:hlinkClick r:id="" action="ppaction://media"/>
          </p:cNvPr>
          <p:cNvPicPr>
            <a:picLocks noRot="1" noChangeAspect="1" noChangeArrowheads="1"/>
          </p:cNvPicPr>
          <p:nvPr>
            <a:videoFile r:link="rId1"/>
          </p:nvPr>
        </p:nvPicPr>
        <p:blipFill>
          <a:blip r:embed="rId4"/>
          <a:srcRect/>
          <a:stretch>
            <a:fillRect/>
          </a:stretch>
        </p:blipFill>
        <p:spPr bwMode="auto">
          <a:xfrm>
            <a:off x="328613" y="2249488"/>
            <a:ext cx="4413250" cy="2941637"/>
          </a:xfrm>
          <a:prstGeom prst="rect">
            <a:avLst/>
          </a:prstGeom>
          <a:noFill/>
        </p:spPr>
      </p:pic>
      <p:pic>
        <p:nvPicPr>
          <p:cNvPr id="557062" name="Picture 6" descr="GEN Myers"/>
          <p:cNvPicPr>
            <a:picLocks noChangeAspect="1" noChangeArrowheads="1"/>
          </p:cNvPicPr>
          <p:nvPr/>
        </p:nvPicPr>
        <p:blipFill>
          <a:blip r:embed="rId5"/>
          <a:srcRect/>
          <a:stretch>
            <a:fillRect/>
          </a:stretch>
        </p:blipFill>
        <p:spPr bwMode="auto">
          <a:xfrm>
            <a:off x="314325" y="2271713"/>
            <a:ext cx="4427538" cy="2947987"/>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57060"/>
                                        </p:tgtEl>
                                        <p:attrNameLst>
                                          <p:attrName>style.visibility</p:attrName>
                                        </p:attrNameLst>
                                      </p:cBhvr>
                                      <p:to>
                                        <p:strVal val="visible"/>
                                      </p:to>
                                    </p:set>
                                    <p:animEffect transition="in" filter="wipe(up)">
                                      <p:cBhvr>
                                        <p:cTn id="7" dur="500"/>
                                        <p:tgtEl>
                                          <p:spTgt spid="557060"/>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6417" fill="hold"/>
                                        <p:tgtEl>
                                          <p:spTgt spid="55706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remove" display="0">
                  <p:stCondLst>
                    <p:cond delay="indefinite"/>
                  </p:stCondLst>
                  <p:endCondLst>
                    <p:cond evt="onNext" delay="0">
                      <p:tgtEl>
                        <p:sldTgt/>
                      </p:tgtEl>
                    </p:cond>
                    <p:cond evt="onPrev" delay="0">
                      <p:tgtEl>
                        <p:sldTgt/>
                      </p:tgtEl>
                    </p:cond>
                  </p:endCondLst>
                </p:cTn>
                <p:tgtEl>
                  <p:spTgt spid="557061"/>
                </p:tgtEl>
              </p:cMediaNode>
            </p:video>
            <p:seq concurrent="1" nextAc="seek">
              <p:cTn id="12" restart="whenNotActive" fill="hold" evtFilter="cancelBubble" nodeType="interactiveSeq">
                <p:stCondLst>
                  <p:cond evt="onClick" delay="0">
                    <p:tgtEl>
                      <p:spTgt spid="55706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57061"/>
                                        </p:tgtEl>
                                      </p:cBhvr>
                                    </p:cmd>
                                  </p:childTnLst>
                                </p:cTn>
                              </p:par>
                            </p:childTnLst>
                          </p:cTn>
                        </p:par>
                      </p:childTnLst>
                    </p:cTn>
                  </p:par>
                </p:childTnLst>
              </p:cTn>
              <p:nextCondLst>
                <p:cond evt="onClick" delay="0">
                  <p:tgtEl>
                    <p:spTgt spid="557061"/>
                  </p:tgtEl>
                </p:cond>
              </p:nextCondLst>
            </p:seq>
          </p:childTnLst>
        </p:cTn>
      </p:par>
    </p:tnLst>
    <p:bldLst>
      <p:bldP spid="557060" grpId="0" autoUpdateAnimBg="0"/>
    </p:bld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993366"/>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18348</TotalTime>
  <Words>25827</Words>
  <Application>Microsoft PowerPoint</Application>
  <PresentationFormat>On-screen Show (4:3)</PresentationFormat>
  <Paragraphs>1587</Paragraphs>
  <Slides>100</Slides>
  <Notes>100</Notes>
  <HiddenSlides>0</HiddenSlides>
  <MMClips>2</MMClips>
  <ScaleCrop>false</ScaleCrop>
  <HeadingPairs>
    <vt:vector size="6" baseType="variant">
      <vt:variant>
        <vt:lpstr>Fonts Used</vt:lpstr>
      </vt:variant>
      <vt:variant>
        <vt:i4>4</vt:i4>
      </vt:variant>
      <vt:variant>
        <vt:lpstr>Design Template</vt:lpstr>
      </vt:variant>
      <vt:variant>
        <vt:i4>1</vt:i4>
      </vt:variant>
      <vt:variant>
        <vt:lpstr>Slide Titles</vt:lpstr>
      </vt:variant>
      <vt:variant>
        <vt:i4>100</vt:i4>
      </vt:variant>
    </vt:vector>
  </HeadingPairs>
  <TitlesOfParts>
    <vt:vector size="105" baseType="lpstr">
      <vt:lpstr>Times New Roman</vt:lpstr>
      <vt:lpstr>Arial</vt:lpstr>
      <vt:lpstr>Wingdings</vt:lpstr>
      <vt:lpstr>Arial Unicode MS</vt:lpstr>
      <vt:lpstr>Default Design</vt:lpstr>
      <vt:lpstr>Department of Defense  Service Members Training  OCONUS Version  Introduction</vt:lpstr>
      <vt:lpstr>About This Training</vt:lpstr>
      <vt:lpstr>Learning Objectives</vt:lpstr>
      <vt:lpstr>Chairman, JCS Guidance</vt:lpstr>
      <vt:lpstr>Lesson Map</vt:lpstr>
      <vt:lpstr>Threat Briefing  and DOD Systems</vt:lpstr>
      <vt:lpstr>Threat Factors</vt:lpstr>
      <vt:lpstr>Threat Factors (Continued)</vt:lpstr>
      <vt:lpstr>Target Selection</vt:lpstr>
      <vt:lpstr>Target Identification</vt:lpstr>
      <vt:lpstr>DOD Terrorism Threat Levels</vt:lpstr>
      <vt:lpstr>Force Protection Conditions</vt:lpstr>
      <vt:lpstr>FPCON Normal</vt:lpstr>
      <vt:lpstr>FPCON Alpha</vt:lpstr>
      <vt:lpstr>FPCON Bravo</vt:lpstr>
      <vt:lpstr>FPCON Charlie</vt:lpstr>
      <vt:lpstr>FPCON Delta</vt:lpstr>
      <vt:lpstr>Random Antiterrorism Measures</vt:lpstr>
      <vt:lpstr>AT Themes</vt:lpstr>
      <vt:lpstr>Discussion</vt:lpstr>
      <vt:lpstr>Discussion</vt:lpstr>
      <vt:lpstr>Discussion</vt:lpstr>
      <vt:lpstr>Discussion</vt:lpstr>
      <vt:lpstr>Discussion</vt:lpstr>
      <vt:lpstr>Discussion</vt:lpstr>
      <vt:lpstr>Discussion</vt:lpstr>
      <vt:lpstr>Discussion</vt:lpstr>
      <vt:lpstr>Department of Defense  Service Members Training  OCONUS Scenario </vt:lpstr>
      <vt:lpstr>Lesson Map</vt:lpstr>
      <vt:lpstr>AT Themes</vt:lpstr>
      <vt:lpstr>Introduction</vt:lpstr>
      <vt:lpstr>Scenario</vt:lpstr>
      <vt:lpstr>Situation Brief</vt:lpstr>
      <vt:lpstr>Air Travel</vt:lpstr>
      <vt:lpstr>Air Travel</vt:lpstr>
      <vt:lpstr>Preparing for Your Trip</vt:lpstr>
      <vt:lpstr>Selecting Your Route</vt:lpstr>
      <vt:lpstr>Choosing a Seat</vt:lpstr>
      <vt:lpstr>Packing for the Trip</vt:lpstr>
      <vt:lpstr>Moving Through the Airport</vt:lpstr>
      <vt:lpstr>Airplane Hijacking</vt:lpstr>
      <vt:lpstr>Airplane Hijackings Things to Consider</vt:lpstr>
      <vt:lpstr>Interacting With Local Authorities</vt:lpstr>
      <vt:lpstr>Government Facility</vt:lpstr>
      <vt:lpstr>In a Government Facility</vt:lpstr>
      <vt:lpstr>Contacting Your Base</vt:lpstr>
      <vt:lpstr>Approaching the Gate</vt:lpstr>
      <vt:lpstr>Approaching the Gate</vt:lpstr>
      <vt:lpstr>Detecting Surveillance</vt:lpstr>
      <vt:lpstr>Understanding Countermeasures</vt:lpstr>
      <vt:lpstr>Suspicious Activity at Work</vt:lpstr>
      <vt:lpstr>Noticing a Violation</vt:lpstr>
      <vt:lpstr>Suspicious Package at Work</vt:lpstr>
      <vt:lpstr>Noticing Changes in Local Conditions</vt:lpstr>
      <vt:lpstr>Complying with Evacuation Instructions</vt:lpstr>
      <vt:lpstr>Ground Travel</vt:lpstr>
      <vt:lpstr>Ground Travel</vt:lpstr>
      <vt:lpstr>Choosing Your Hotel</vt:lpstr>
      <vt:lpstr>Renting a Car</vt:lpstr>
      <vt:lpstr>Inspecting Your Vehicle</vt:lpstr>
      <vt:lpstr>Getting Directions</vt:lpstr>
      <vt:lpstr>Driving Under Surveillance</vt:lpstr>
      <vt:lpstr>Hotel Security</vt:lpstr>
      <vt:lpstr>Hotel Security</vt:lpstr>
      <vt:lpstr>Choosing a Room</vt:lpstr>
      <vt:lpstr>Inspecting Your Room</vt:lpstr>
      <vt:lpstr>Leaving the Room</vt:lpstr>
      <vt:lpstr>Dining Out</vt:lpstr>
      <vt:lpstr>Returning to Your Room</vt:lpstr>
      <vt:lpstr>Vehicle Improvised  Explosive Device</vt:lpstr>
      <vt:lpstr>Inspecting the Vehicle</vt:lpstr>
      <vt:lpstr>Finding a Suspicious Package</vt:lpstr>
      <vt:lpstr>Changing Plans</vt:lpstr>
      <vt:lpstr>Hostage Survival</vt:lpstr>
      <vt:lpstr>Hostage Situation</vt:lpstr>
      <vt:lpstr>Receiving an  Unexpected Delivery at Your Hotel</vt:lpstr>
      <vt:lpstr>Responding to a Threat</vt:lpstr>
      <vt:lpstr>Dealing With the Terrorists</vt:lpstr>
      <vt:lpstr>Being Rescued</vt:lpstr>
      <vt:lpstr>Returning Home</vt:lpstr>
      <vt:lpstr>Returning Home</vt:lpstr>
      <vt:lpstr>Suggesting Base Security Measures</vt:lpstr>
      <vt:lpstr>Choosing Housing</vt:lpstr>
      <vt:lpstr>Inspecting Your Home</vt:lpstr>
      <vt:lpstr>Planning for Home Security</vt:lpstr>
      <vt:lpstr>Historical Incidents</vt:lpstr>
      <vt:lpstr>Khobar Towers</vt:lpstr>
      <vt:lpstr>TWA 847</vt:lpstr>
      <vt:lpstr>CAPT Nordeen</vt:lpstr>
      <vt:lpstr>Berlin Discotheque</vt:lpstr>
      <vt:lpstr>Oklahoma City Bombing</vt:lpstr>
      <vt:lpstr>Beirut Bombing</vt:lpstr>
      <vt:lpstr>GEN Dozier (Residential)</vt:lpstr>
      <vt:lpstr>GEN Dozier (Hostage)</vt:lpstr>
      <vt:lpstr>CAPT Tsantes</vt:lpstr>
      <vt:lpstr>USS Cole</vt:lpstr>
      <vt:lpstr>GEN Haig/GEN Kroesen</vt:lpstr>
      <vt:lpstr>Slide 98</vt:lpstr>
      <vt:lpstr>Chairman, JCS Guidance</vt:lpstr>
      <vt:lpstr>For More Information</vt:lpstr>
    </vt:vector>
  </TitlesOfParts>
  <Company>Digital Sandbox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beverina</dc:creator>
  <cp:lastModifiedBy>william.long</cp:lastModifiedBy>
  <cp:revision>208</cp:revision>
  <dcterms:created xsi:type="dcterms:W3CDTF">2001-08-03T13:23:43Z</dcterms:created>
  <dcterms:modified xsi:type="dcterms:W3CDTF">2007-09-12T13:35:12Z</dcterms:modified>
</cp:coreProperties>
</file>