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</p:sldMasterIdLst>
  <p:notesMasterIdLst>
    <p:notesMasterId r:id="rId68"/>
  </p:notesMasterIdLst>
  <p:sldIdLst>
    <p:sldId id="269" r:id="rId2"/>
    <p:sldId id="270" r:id="rId3"/>
    <p:sldId id="295" r:id="rId4"/>
    <p:sldId id="370" r:id="rId5"/>
    <p:sldId id="372" r:id="rId6"/>
    <p:sldId id="359" r:id="rId7"/>
    <p:sldId id="281" r:id="rId8"/>
    <p:sldId id="307" r:id="rId9"/>
    <p:sldId id="376" r:id="rId10"/>
    <p:sldId id="303" r:id="rId11"/>
    <p:sldId id="373" r:id="rId12"/>
    <p:sldId id="360" r:id="rId13"/>
    <p:sldId id="330" r:id="rId14"/>
    <p:sldId id="362" r:id="rId15"/>
    <p:sldId id="297" r:id="rId16"/>
    <p:sldId id="332" r:id="rId17"/>
    <p:sldId id="300" r:id="rId18"/>
    <p:sldId id="298" r:id="rId19"/>
    <p:sldId id="333" r:id="rId20"/>
    <p:sldId id="301" r:id="rId21"/>
    <p:sldId id="304" r:id="rId22"/>
    <p:sldId id="305" r:id="rId23"/>
    <p:sldId id="342" r:id="rId24"/>
    <p:sldId id="343" r:id="rId25"/>
    <p:sldId id="323" r:id="rId26"/>
    <p:sldId id="363" r:id="rId27"/>
    <p:sldId id="296" r:id="rId28"/>
    <p:sldId id="308" r:id="rId29"/>
    <p:sldId id="325" r:id="rId30"/>
    <p:sldId id="309" r:id="rId31"/>
    <p:sldId id="361" r:id="rId32"/>
    <p:sldId id="324" r:id="rId33"/>
    <p:sldId id="316" r:id="rId34"/>
    <p:sldId id="326" r:id="rId35"/>
    <p:sldId id="314" r:id="rId36"/>
    <p:sldId id="315" r:id="rId37"/>
    <p:sldId id="286" r:id="rId38"/>
    <p:sldId id="317" r:id="rId39"/>
    <p:sldId id="327" r:id="rId40"/>
    <p:sldId id="329" r:id="rId41"/>
    <p:sldId id="365" r:id="rId42"/>
    <p:sldId id="313" r:id="rId43"/>
    <p:sldId id="366" r:id="rId44"/>
    <p:sldId id="340" r:id="rId45"/>
    <p:sldId id="339" r:id="rId46"/>
    <p:sldId id="283" r:id="rId47"/>
    <p:sldId id="319" r:id="rId48"/>
    <p:sldId id="331" r:id="rId49"/>
    <p:sldId id="348" r:id="rId50"/>
    <p:sldId id="367" r:id="rId51"/>
    <p:sldId id="328" r:id="rId52"/>
    <p:sldId id="374" r:id="rId53"/>
    <p:sldId id="350" r:id="rId54"/>
    <p:sldId id="368" r:id="rId55"/>
    <p:sldId id="351" r:id="rId56"/>
    <p:sldId id="375" r:id="rId57"/>
    <p:sldId id="306" r:id="rId58"/>
    <p:sldId id="310" r:id="rId59"/>
    <p:sldId id="369" r:id="rId60"/>
    <p:sldId id="354" r:id="rId61"/>
    <p:sldId id="334" r:id="rId62"/>
    <p:sldId id="336" r:id="rId63"/>
    <p:sldId id="320" r:id="rId64"/>
    <p:sldId id="357" r:id="rId65"/>
    <p:sldId id="349" r:id="rId66"/>
    <p:sldId id="299" r:id="rId6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/>
    <p:restoredTop sz="91513"/>
  </p:normalViewPr>
  <p:slideViewPr>
    <p:cSldViewPr>
      <p:cViewPr varScale="1">
        <p:scale>
          <a:sx n="84" d="100"/>
          <a:sy n="84" d="100"/>
        </p:scale>
        <p:origin x="10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230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8EA138D5-C0A2-7E4D-A3AB-792093E4BA4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8EDC61A5-C910-4C41-98EB-250157AC7F0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07F49D43-30F3-994C-BF64-8B065500D9E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31BFD9FE-EA93-FB44-B823-BAB12D2CEE0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1065A527-EA12-CF46-ACEF-841E87178E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FCA4C400-44C5-A44B-83C5-BDD912B9A9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F86D243-7C9D-1940-90A3-A476917FA3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82B64BDB-A198-FB44-B989-322C77DCEA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7E8272F-147C-304D-BD4E-D6A0EF3F89C2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6F901632-2CB4-D546-9C4D-4B3CDC5AFA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95B8184-02AD-C942-9CE6-C879CD635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86D243-7C9D-1940-90A3-A476917FA3E1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4114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82B64BDB-A198-FB44-B989-322C77DCEA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7E8272F-147C-304D-BD4E-D6A0EF3F89C2}" type="slidenum">
              <a:rPr lang="en-US" altLang="en-US" sz="1200"/>
              <a:pPr/>
              <a:t>31</a:t>
            </a:fld>
            <a:endParaRPr lang="en-US" altLang="en-US" sz="1200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6F901632-2CB4-D546-9C4D-4B3CDC5AFA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95B8184-02AD-C942-9CE6-C879CD6354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73363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>
            <a:extLst>
              <a:ext uri="{FF2B5EF4-FFF2-40B4-BE49-F238E27FC236}">
                <a16:creationId xmlns:a16="http://schemas.microsoft.com/office/drawing/2014/main" id="{68CFDBBA-92A2-7740-A747-915418C84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charset="0"/>
              <a:buNone/>
              <a:defRPr sz="28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6C0826-5EEB-6C46-A572-9D6C5BA2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A3777-9E22-6241-A9F9-1071CC2E6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AEDE13-7B60-3F41-B910-135ADE8DAD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fld id="{8C05AACA-ABE1-2B41-B8E0-AEAE214243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6420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9B24BD3-C518-2347-BE85-7BF89AC800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B1429127-11AE-E348-ABE6-94E0932BB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16BF241-B2FF-DB43-B57F-9A9778674F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152D52-70CC-114F-BAAC-BA7CA4552A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065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4C157F11-5AD1-0247-9520-0CF8C85A4D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02042F78-F83C-8B4B-AAB9-08E03AB11F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1C8FAE1-FF0F-4E49-B643-AB7BCBECBE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9BC987-A78E-874A-B0C3-C4A36BB33B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5715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73934A8-08DC-424F-83A0-F25D394402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AE77BBA2-D91D-BD48-9D83-F4A1A09DE2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9305AEA-4AE1-C245-AEEE-4974838CAD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64C288-01BD-374E-9C8D-78E5BF2CC2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38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5C0B54-01F1-8A40-B9F5-451F3E5727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68F5BDB9-78DB-9E4E-92D2-FEB30F0BFD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172E2D98-7F08-0148-BF61-3EE6D101A8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9FD251-EBA8-0442-98F3-360D553DFA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1465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4F62E2-93AC-884F-9A9E-776CACC8E6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5D53FDC-4D27-444E-B1D9-47C8EE7660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E7527770-4ECC-1B44-B4DA-1D311414CB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29419E-F1DB-484E-8628-92D67CF65C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425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46E191-8861-B64C-A612-3687407ED2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50AEB9E-0DBF-3E43-B24B-145BBA925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EC6F4C-82C3-6243-9526-9DEA4D2F66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9418F3-5DB9-194B-99EE-9011E3D73A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8868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FD4F7877-D657-C741-8766-4005FADD89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D67BADDF-B270-2042-8CD0-F76B1E0D6F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2CCCF57B-899A-724C-B20E-2252A86C97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18BAAC-18D3-3E47-AFE4-A476DB8106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262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9F5C1EFA-712C-2E44-A3A3-BAB7C35AAB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A886A768-A636-CE4F-9E20-716D4AEAA9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AA699506-18A1-5344-83E2-E3496715C4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D7BB22-975D-8642-9861-CAC7CB29C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908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5F73D40-6FB8-6045-8482-9618885068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5FF7D6A-1B4B-9B4B-A403-502928A74A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72D1B25-64AD-C344-99ED-DAAD3F7EB9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E57DE-B9CC-3E45-B523-098A4A2793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520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AD750C5-5586-9946-8791-2F2BBC6AD0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ADE9FE5-F342-4D4B-80EC-8C06B1C83A6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BFFF480-ED16-8F46-858C-2EA6080150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022ED3-843A-9C40-B063-E9DFA6BAFE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47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4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97E72CD3-F0F4-0D4A-A118-48728D5F70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B86272F-A685-3A4A-A3E1-92CD3256AB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AutoShape 4">
            <a:extLst>
              <a:ext uri="{FF2B5EF4-FFF2-40B4-BE49-F238E27FC236}">
                <a16:creationId xmlns:a16="http://schemas.microsoft.com/office/drawing/2014/main" id="{1E43A8C3-B46F-8A41-88E8-E251477238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2147483647 h 1000"/>
              <a:gd name="T6" fmla="*/ 0 w 1000"/>
              <a:gd name="T7" fmla="*/ 2147483647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17" name="Line 5">
            <a:extLst>
              <a:ext uri="{FF2B5EF4-FFF2-40B4-BE49-F238E27FC236}">
                <a16:creationId xmlns:a16="http://schemas.microsoft.com/office/drawing/2014/main" id="{42AADA40-F2A4-5E4A-929C-A30200F1ED2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C18BE0D1-7E29-0048-ACC3-75D5F429947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5C0AEA84-2210-414D-8746-8106A7E8738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4B44F342-4568-444D-97CB-2EDF8181D45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C6B8196-7ACD-BC45-A076-B23A852CB31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D2A1AEF-E6F1-D945-9013-376716C0A9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52600" y="769937"/>
            <a:ext cx="7772400" cy="11430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" sz="4800" b="1" dirty="0">
                <a:latin typeface="Abadi MT Condensed Light" panose="020B0306030101010103" pitchFamily="34" charset="77"/>
              </a:rPr>
              <a:t>  </a:t>
            </a:r>
            <a:r>
              <a:rPr lang="en" sz="4800" b="1" dirty="0" err="1">
                <a:latin typeface="Abadi MT Condensed Light" panose="020B0306030101010103" pitchFamily="34" charset="77"/>
              </a:rPr>
              <a:t>Abdolkarim</a:t>
            </a:r>
            <a:r>
              <a:rPr lang="en" sz="4800" b="1" dirty="0">
                <a:latin typeface="Abadi MT Condensed Light" panose="020B0306030101010103" pitchFamily="34" charset="77"/>
              </a:rPr>
              <a:t> Sor</a:t>
            </a:r>
            <a:r>
              <a:rPr lang="en-US" sz="4800" b="1" dirty="0">
                <a:latin typeface="Abadi MT Condensed Light" panose="020B0306030101010103" pitchFamily="34" charset="77"/>
              </a:rPr>
              <a:t>o</a:t>
            </a:r>
            <a:r>
              <a:rPr lang="en" sz="4800" b="1" dirty="0" err="1">
                <a:latin typeface="Abadi MT Condensed Light" panose="020B0306030101010103" pitchFamily="34" charset="77"/>
              </a:rPr>
              <a:t>ush</a:t>
            </a:r>
            <a:r>
              <a:rPr lang="en" sz="4800" b="1" dirty="0">
                <a:latin typeface="Abadi MT Condensed Light" panose="020B0306030101010103" pitchFamily="34" charset="77"/>
              </a:rPr>
              <a:t> </a:t>
            </a:r>
            <a:endParaRPr lang="en-US" sz="4800" b="1" dirty="0">
              <a:solidFill>
                <a:schemeClr val="tx1"/>
              </a:solidFill>
              <a:latin typeface="Abadi MT Condensed Light" panose="020B0306030101010103" pitchFamily="34" charset="77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496B5E-6C21-2045-B810-37A3575A28B2}"/>
              </a:ext>
            </a:extLst>
          </p:cNvPr>
          <p:cNvSpPr txBox="1"/>
          <p:nvPr/>
        </p:nvSpPr>
        <p:spPr>
          <a:xfrm>
            <a:off x="6329655" y="1341437"/>
            <a:ext cx="110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badi MT Condensed Light" panose="020B0306030101010103" pitchFamily="34" charset="77"/>
              </a:rPr>
              <a:t>  1945-</a:t>
            </a:r>
          </a:p>
        </p:txBody>
      </p:sp>
      <p:pic>
        <p:nvPicPr>
          <p:cNvPr id="5" name="Shape 88">
            <a:extLst>
              <a:ext uri="{FF2B5EF4-FFF2-40B4-BE49-F238E27FC236}">
                <a16:creationId xmlns:a16="http://schemas.microsoft.com/office/drawing/2014/main" id="{0CDCBADB-34CB-0B4E-A2C3-EDF87B2C456A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33600" y="2540000"/>
            <a:ext cx="2759925" cy="206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95">
            <a:extLst>
              <a:ext uri="{FF2B5EF4-FFF2-40B4-BE49-F238E27FC236}">
                <a16:creationId xmlns:a16="http://schemas.microsoft.com/office/drawing/2014/main" id="{37C45959-76BA-274E-86CE-FF4FCF13079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2400" y="2209450"/>
            <a:ext cx="1960400" cy="2400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1164F-BE3C-7942-8A97-BFCBD88E6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Example: Jihad (an offensive warfare) was not meant to be for eternity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00DD38-3D1F-8F4C-9E37-3B4530ACB3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Only for the duration of tribes (because the best defense of tribes is offense). 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The Prophet never recommended jihad to urban lifestyle. </a:t>
            </a:r>
            <a:r>
              <a:rPr lang="en-US" dirty="0">
                <a:latin typeface="Abadi MT Condensed Light" panose="020B0306030101010103" pitchFamily="34" charset="77"/>
              </a:rPr>
              <a:t>This is what majority of scholars are saying.</a:t>
            </a:r>
            <a:r>
              <a:rPr lang="en-US" b="1" dirty="0">
                <a:latin typeface="Abadi MT Condensed Light" panose="020B0306030101010103" pitchFamily="34" charset="77"/>
              </a:rPr>
              <a:t> Offensive war according to Shiites is haram (it is a sin). </a:t>
            </a:r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90018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C088B-226F-AC4B-9AD3-EE0BCE6220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Another example: Caliphate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AAA27-CD96-4443-9D9F-19E80F76E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62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60C1D-B715-7743-93C5-40A574BD8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Does Islam have an issue of compatibility with modern world?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511A9-E1C5-4842-9CAA-898313F0E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Some people believe that there is the need for Reformation in Islam. </a:t>
            </a:r>
            <a:endParaRPr lang="en" sz="28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 err="1">
                <a:latin typeface="Abadi MT Condensed Light" panose="020B0306030101010103" pitchFamily="34" charset="77"/>
              </a:rPr>
              <a:t>Souroush</a:t>
            </a:r>
            <a:r>
              <a:rPr lang="en-US" sz="2800" dirty="0">
                <a:latin typeface="Abadi MT Condensed Light" panose="020B0306030101010103" pitchFamily="34" charset="77"/>
              </a:rPr>
              <a:t>: Muslims don’t need Reformation because there is no one standing between Muslims and God (</a:t>
            </a:r>
            <a:r>
              <a:rPr lang="en-US" sz="2800" b="1" dirty="0">
                <a:latin typeface="Abadi MT Condensed Light" panose="020B0306030101010103" pitchFamily="34" charset="77"/>
              </a:rPr>
              <a:t>There is no religious authority in Islam like there is in Christianity</a:t>
            </a:r>
            <a:r>
              <a:rPr lang="en-US" sz="2800" dirty="0">
                <a:latin typeface="Abadi MT Condensed Light" panose="020B0306030101010103" pitchFamily="34" charset="77"/>
              </a:rPr>
              <a:t>).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sz="2800" dirty="0">
                <a:latin typeface="Abadi MT Condensed Light" panose="020B0306030101010103" pitchFamily="34" charset="77"/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latin typeface="Abadi MT Condensed Light" panose="020B0306030101010103" pitchFamily="34" charset="77"/>
              </a:rPr>
              <a:t> </a:t>
            </a:r>
          </a:p>
          <a:p>
            <a:pPr marL="0" indent="0">
              <a:buNone/>
            </a:pPr>
            <a:endParaRPr lang="en" sz="2800" b="1" dirty="0">
              <a:latin typeface="Abadi MT Condensed Light" panose="020B0306030101010103" pitchFamily="34" charset="77"/>
            </a:endParaRPr>
          </a:p>
          <a:p>
            <a:endParaRPr lang="en" sz="28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544374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EF9C77-C727-A24B-8692-FF8F40CDC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Reform in Islam could be carried out by reinterpretation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96F3D-4193-5D48-B2D1-601D5BD7CD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" sz="2800" dirty="0">
                <a:latin typeface="Abadi MT Condensed Light" panose="020B0306030101010103" pitchFamily="34" charset="77"/>
              </a:rPr>
              <a:t>Understanding of Islam (its interpretations) could change.</a:t>
            </a:r>
          </a:p>
          <a:p>
            <a:endParaRPr lang="en" sz="2800" dirty="0">
              <a:latin typeface="Abadi MT Condensed Light" panose="020B0306030101010103" pitchFamily="34" charset="77"/>
            </a:endParaRPr>
          </a:p>
          <a:p>
            <a:r>
              <a:rPr lang="en" sz="2800" b="1" dirty="0">
                <a:latin typeface="Abadi MT Condensed Light" panose="020B0306030101010103" pitchFamily="34" charset="77"/>
              </a:rPr>
              <a:t>Human understanding of Islam could change to accommodate new demands in society.  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580931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5644-AF43-1F4E-9A84-D20EB6CBD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How should interpretations of Islam change?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6FB53-C830-7347-B59C-0081EE4B5C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By understanding modernity (the present) and relating it to Islam.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Modernity not simply as a cultural import from the West but as a fact of development of human kind. </a:t>
            </a:r>
          </a:p>
        </p:txBody>
      </p:sp>
    </p:spTree>
    <p:extLst>
      <p:ext uri="{BB962C8B-B14F-4D97-AF65-F5344CB8AC3E}">
        <p14:creationId xmlns:p14="http://schemas.microsoft.com/office/powerpoint/2010/main" val="4278198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093AC-1184-FA4E-BF77-E699C91F8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Modern politics is based on two ideas: 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76A380-2D98-9E40-9812-51D0381B5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 idea of rights;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 idea of nation-states; </a:t>
            </a:r>
          </a:p>
        </p:txBody>
      </p:sp>
    </p:spTree>
    <p:extLst>
      <p:ext uri="{BB962C8B-B14F-4D97-AF65-F5344CB8AC3E}">
        <p14:creationId xmlns:p14="http://schemas.microsoft.com/office/powerpoint/2010/main" val="42286679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EAC8FF-4B6E-CB4A-BF99-464F44FB2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Pre-modern era was one of 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6C973-43AC-874D-99DD-D33AF1502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All religions belong to the era of responsibilities and obligations.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" sz="3200" dirty="0">
                <a:latin typeface="Abadi MT Condensed Light" panose="020B0306030101010103" pitchFamily="34" charset="77"/>
              </a:rPr>
              <a:t>No Holy book in any religion emphasize</a:t>
            </a:r>
            <a:r>
              <a:rPr lang="en-US" sz="3200" dirty="0">
                <a:latin typeface="Abadi MT Condensed Light" panose="020B0306030101010103" pitchFamily="34" charset="77"/>
              </a:rPr>
              <a:t>s</a:t>
            </a:r>
            <a:r>
              <a:rPr lang="en" sz="3200" dirty="0">
                <a:latin typeface="Abadi MT Condensed Light" panose="020B0306030101010103" pitchFamily="34" charset="77"/>
              </a:rPr>
              <a:t> individual rights. </a:t>
            </a: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b="1" dirty="0">
                <a:latin typeface="Abadi MT Condensed Light" panose="020B0306030101010103" pitchFamily="34" charset="7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47077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D9100-C820-484D-A5C9-725D0C1C0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 caliphate was the state of obligations; </a:t>
            </a:r>
            <a:r>
              <a:rPr lang="en-US" sz="4000" b="1" dirty="0">
                <a:latin typeface="Abadi MT Condensed Light" panose="020B0306030101010103" pitchFamily="34" charset="77"/>
              </a:rPr>
              <a:t>there was no balance of rights and duties.</a:t>
            </a:r>
            <a:r>
              <a:rPr lang="en-US" b="1" dirty="0">
                <a:latin typeface="Abadi MT Condensed Light" panose="020B0306030101010103" pitchFamily="34" charset="77"/>
              </a:rPr>
              <a:t>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900C35-DBBF-9C44-BCA7-72C69688D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Earlier age was the age of obligations and duties only. 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 emphasis was on the idea of responsibility. </a:t>
            </a:r>
          </a:p>
        </p:txBody>
      </p:sp>
    </p:spTree>
    <p:extLst>
      <p:ext uri="{BB962C8B-B14F-4D97-AF65-F5344CB8AC3E}">
        <p14:creationId xmlns:p14="http://schemas.microsoft.com/office/powerpoint/2010/main" val="3822037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575F0-7ED4-7447-99E5-02B7ECD8C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 idea of rights is a modern issue (post-Enlightenment) 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54A107-340E-5A4C-A7CC-CC8275344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It is no longer the politics of obligations and duties (like in the language of religions).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169419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FDFD4-A31F-F14E-A0D0-761887189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Democracy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56AFF-F3FD-BB49-8002-7C995827C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is politics based on human rights and not on human obligations.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That’s what is being prioritized.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16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61763-F5A4-0A4C-9750-8494B3E38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4000" b="1" dirty="0">
                <a:latin typeface="Abadi MT Condensed Light" panose="020B0306030101010103" pitchFamily="34" charset="77"/>
              </a:rPr>
              <a:t>Studied pharmacy in Iran before moving to the United Kingdom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3DCCC-0AD6-6744-8853-2698DEB9A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3020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❖"/>
            </a:pPr>
            <a:endParaRPr lang="en" sz="2800" dirty="0">
              <a:solidFill>
                <a:srgbClr val="333333"/>
              </a:solidFill>
              <a:latin typeface="Abadi MT Condensed Light" panose="020B0306030101010103" pitchFamily="34" charset="77"/>
            </a:endParaRPr>
          </a:p>
          <a:p>
            <a:pPr marL="457200" lvl="0" indent="-33020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❖"/>
            </a:pPr>
            <a:endParaRPr lang="en" sz="2800" dirty="0">
              <a:solidFill>
                <a:srgbClr val="333333"/>
              </a:solidFill>
              <a:latin typeface="Abadi MT Condensed Light" panose="020B0306030101010103" pitchFamily="34" charset="77"/>
            </a:endParaRPr>
          </a:p>
          <a:p>
            <a:pPr marL="457200" lvl="0" indent="-33020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Char char="❖"/>
            </a:pPr>
            <a:r>
              <a:rPr lang="en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Returned to Iran after the fall of the Shah </a:t>
            </a:r>
            <a:r>
              <a:rPr lang="en-US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in 1979. </a:t>
            </a:r>
            <a:endParaRPr lang="en" sz="2800" dirty="0">
              <a:solidFill>
                <a:srgbClr val="333333"/>
              </a:solidFill>
              <a:latin typeface="Abadi MT Condensed Light" panose="020B0306030101010103" pitchFamily="34" charset="77"/>
            </a:endParaRPr>
          </a:p>
          <a:p>
            <a:pPr marL="457200" indent="-33020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Font typeface="Wingdings" pitchFamily="2" charset="2"/>
              <a:buChar char="❖"/>
            </a:pPr>
            <a:endParaRPr lang="en-US" sz="2800" b="1" dirty="0">
              <a:latin typeface="Abadi MT Condensed Light" panose="020B0306030101010103" pitchFamily="34" charset="77"/>
            </a:endParaRPr>
          </a:p>
          <a:p>
            <a:pPr marL="457200" indent="-330200">
              <a:spcBef>
                <a:spcPts val="0"/>
              </a:spcBef>
              <a:spcAft>
                <a:spcPts val="0"/>
              </a:spcAft>
              <a:buClr>
                <a:srgbClr val="333333"/>
              </a:buClr>
              <a:buSzPct val="100000"/>
              <a:buFont typeface="Wingdings" pitchFamily="2" charset="2"/>
              <a:buChar char="❖"/>
            </a:pPr>
            <a:r>
              <a:rPr lang="en-US" sz="2800" b="1" dirty="0">
                <a:latin typeface="Abadi MT Condensed Light" panose="020B0306030101010103" pitchFamily="34" charset="77"/>
              </a:rPr>
              <a:t>A member of Iran’s </a:t>
            </a:r>
            <a:r>
              <a:rPr lang="en-US" sz="2800" dirty="0">
                <a:latin typeface="Abadi MT Condensed Light" panose="020B0306030101010103" pitchFamily="34" charset="77"/>
              </a:rPr>
              <a:t>Cultural Revolution Committee. </a:t>
            </a:r>
            <a:endParaRPr lang="en" sz="2800" dirty="0">
              <a:solidFill>
                <a:srgbClr val="333333"/>
              </a:solidFill>
              <a:latin typeface="Abadi MT Condensed Light" panose="020B0306030101010103" pitchFamily="34" charset="77"/>
            </a:endParaRPr>
          </a:p>
          <a:p>
            <a:pPr marL="457200" lvl="0" indent="-311150">
              <a:spcBef>
                <a:spcPts val="0"/>
              </a:spcBef>
              <a:buSzPct val="81250"/>
              <a:buChar char="❖"/>
            </a:pPr>
            <a:endParaRPr lang="en" sz="2800" dirty="0">
              <a:solidFill>
                <a:srgbClr val="333333"/>
              </a:solidFill>
              <a:latin typeface="Abadi MT Condensed Light" panose="020B0306030101010103" pitchFamily="34" charset="77"/>
            </a:endParaRPr>
          </a:p>
          <a:p>
            <a:pPr marL="457200" lvl="0" indent="-311150">
              <a:spcBef>
                <a:spcPts val="0"/>
              </a:spcBef>
              <a:buSzPct val="81250"/>
              <a:buChar char="❖"/>
            </a:pPr>
            <a:r>
              <a:rPr lang="en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In 2005, </a:t>
            </a:r>
            <a:r>
              <a:rPr lang="en-US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the </a:t>
            </a:r>
            <a:r>
              <a:rPr lang="en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Time </a:t>
            </a:r>
            <a:r>
              <a:rPr lang="en-US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magazine </a:t>
            </a:r>
            <a:r>
              <a:rPr lang="en" sz="2800" dirty="0">
                <a:solidFill>
                  <a:srgbClr val="333333"/>
                </a:solidFill>
                <a:latin typeface="Abadi MT Condensed Light" panose="020B0306030101010103" pitchFamily="34" charset="77"/>
              </a:rPr>
              <a:t>listed him as one of the world’s 100 most influential individuals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089434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6833A-E59F-BE4F-ACEC-6D18E167A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A modern notion of being religious as a right rather than as a duty (or responsibility)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87C21F-4AC0-554E-B098-799672CC0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 language of religion should be turned into the language of rights.</a:t>
            </a: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b="1" dirty="0">
                <a:latin typeface="Abadi MT Condensed Light" panose="020B0306030101010103" pitchFamily="34" charset="77"/>
              </a:rPr>
              <a:t> </a:t>
            </a:r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458992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BD1FB-2937-F046-9CE6-581ACCC17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Another novelty: nation-states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4CBC4-601F-AC47-A1C0-5AD92AA43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The idea of nation-states (a little over 200 years old)</a:t>
            </a:r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When you have a conflict of religious and national identity which one is more important?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Should all Iranians fight the enemy or only Muslims? 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486282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8E018-3093-9848-9AB5-03700ABE9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This has no precedent in any religion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2F471-D58A-3A4C-A80D-95BC03D364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In a nation state you are a citizen and not a member of a religious community (now you have conflicting national interests).  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973733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71D18-C5F8-BB4B-9D07-8CA490EB80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Nowadays it as about the turf, the soil (nationalism)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7321F-0436-E946-AB18-CDF605ED15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It used to be in defense of God.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32438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FFC0E-3617-704D-992A-F0F8F7088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Muslims are not an integrated </a:t>
            </a:r>
            <a:r>
              <a:rPr lang="en-US" b="1" dirty="0" err="1">
                <a:latin typeface="Abadi MT Condensed Light" panose="020B0306030101010103" pitchFamily="34" charset="77"/>
              </a:rPr>
              <a:t>umma</a:t>
            </a:r>
            <a:r>
              <a:rPr lang="en-US" b="1" dirty="0">
                <a:latin typeface="Abadi MT Condensed Light" panose="020B0306030101010103" pitchFamily="34" charset="77"/>
              </a:rPr>
              <a:t> any more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E6AF0-CA5E-FB4D-B16E-847CB2679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Each Muslim society has its national interest.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This concept did not exist in the past.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Now there are conflicting national interests.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There can be no Muslim </a:t>
            </a:r>
            <a:r>
              <a:rPr lang="en-US" sz="2800" dirty="0" err="1">
                <a:latin typeface="Abadi MT Condensed Light" panose="020B0306030101010103" pitchFamily="34" charset="77"/>
              </a:rPr>
              <a:t>khilafa</a:t>
            </a:r>
            <a:r>
              <a:rPr lang="en-US" sz="2800" dirty="0">
                <a:latin typeface="Abadi MT Condensed Light" panose="020B0306030101010103" pitchFamily="34" charset="77"/>
              </a:rPr>
              <a:t> (caliphate) any more.</a:t>
            </a:r>
          </a:p>
        </p:txBody>
      </p:sp>
    </p:spTree>
    <p:extLst>
      <p:ext uri="{BB962C8B-B14F-4D97-AF65-F5344CB8AC3E}">
        <p14:creationId xmlns:p14="http://schemas.microsoft.com/office/powerpoint/2010/main" val="4580095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178FC-9A30-7745-8E4B-1740E5361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An Islamic state did exist, but in the era of a nation-state it has lost its meaning completely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1A976-F434-2846-9965-DB5DD485A5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In Islam the concept of nation-state was not predicted (foreseen).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3461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2A751-1A60-4046-96C9-6E819738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For </a:t>
            </a:r>
            <a:r>
              <a:rPr lang="en-US" b="1" dirty="0" err="1">
                <a:latin typeface="Abadi MT Condensed Light" panose="020B0306030101010103" pitchFamily="34" charset="77"/>
              </a:rPr>
              <a:t>Souroush</a:t>
            </a:r>
            <a:r>
              <a:rPr lang="en-US" b="1" dirty="0">
                <a:latin typeface="Abadi MT Condensed Light" panose="020B0306030101010103" pitchFamily="34" charset="77"/>
              </a:rPr>
              <a:t>, among Muslim scholars and intellectuals there are: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8D71D-261C-3748-8F74-78ED67B6D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Abadi MT Condensed Light" panose="020B0306030101010103" pitchFamily="34" charset="77"/>
              </a:rPr>
              <a:t>Puritans, and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Reformers</a:t>
            </a:r>
          </a:p>
        </p:txBody>
      </p:sp>
    </p:spTree>
    <p:extLst>
      <p:ext uri="{BB962C8B-B14F-4D97-AF65-F5344CB8AC3E}">
        <p14:creationId xmlns:p14="http://schemas.microsoft.com/office/powerpoint/2010/main" val="4048063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B5F3E-1A71-B245-9FF6-2E39810A7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Puritans deny historicity of religion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25D38-00AC-7545-AD58-681BA84B0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Apply letters without </a:t>
            </a:r>
            <a:r>
              <a:rPr lang="en-US" sz="2800" b="1" dirty="0" err="1">
                <a:latin typeface="Abadi MT Condensed Light" panose="020B0306030101010103" pitchFamily="34" charset="77"/>
              </a:rPr>
              <a:t>historicality</a:t>
            </a:r>
            <a:r>
              <a:rPr lang="en-US" sz="2800" b="1" dirty="0">
                <a:latin typeface="Abadi MT Condensed Light" panose="020B0306030101010103" pitchFamily="34" charset="77"/>
              </a:rPr>
              <a:t> </a:t>
            </a:r>
            <a:r>
              <a:rPr lang="en-US" sz="2800" dirty="0">
                <a:latin typeface="Abadi MT Condensed Light" panose="020B0306030101010103" pitchFamily="34" charset="77"/>
              </a:rPr>
              <a:t>(historical actuality).</a:t>
            </a:r>
            <a:r>
              <a:rPr lang="en-US" sz="2800" b="1" dirty="0">
                <a:latin typeface="Abadi MT Condensed Light" panose="020B0306030101010103" pitchFamily="34" charset="77"/>
              </a:rPr>
              <a:t> 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They take an ahistorical perspective and place an emphasis on law.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They treat Islam as a set of legal norms.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17832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551D3-6A43-084E-83E9-80D7D79DB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Puritans feel that we need to have a radical change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5C6EE3-8EAB-8D4A-BEB0-0D9DA3244D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4675" y="1752600"/>
            <a:ext cx="8001000" cy="4267200"/>
          </a:xfrm>
        </p:spPr>
        <p:txBody>
          <a:bodyPr/>
          <a:lstStyle/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But they are still not certain about where should change come from.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Who is the right person to tell them what is the right reform?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Some go back to earlier traditions.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1483963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BBED2-6E17-6140-A51A-63DA62FDF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Puritans are very vocal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99EB7-AA9B-424F-8A46-184CFAA7B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solidFill>
                <a:srgbClr val="FFFF00">
                  <a:alpha val="42000"/>
                </a:srgbClr>
              </a:solidFill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so people think they are representative of Muslims.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65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47646-B12B-4A45-BD9F-7C4B736ED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>
                <a:latin typeface="Abadi MT Condensed Light" panose="020B0306030101010103" pitchFamily="34" charset="77"/>
              </a:rPr>
              <a:t>Souroush</a:t>
            </a:r>
            <a:r>
              <a:rPr lang="en-US" sz="4000" b="1" dirty="0">
                <a:latin typeface="Abadi MT Condensed Light" panose="020B0306030101010103" pitchFamily="34" charset="77"/>
              </a:rPr>
              <a:t>: all religions have their historical lives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8BE2B-34A0-5A41-A813-AA7372AF04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Religion is always changing.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95730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35D50-8922-D945-B09F-05E99D6D1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 majority of Muslims are not vocal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DF524-C4DB-4744-8C0B-33010CD8A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What is the nature of that majority?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Most of the Muslim-majority countries are ruled by oppressive rulers.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Most Muslims don’t even get a chance to voice their opinion.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5513032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9D2A1AEF-E6F1-D945-9013-376716C0A95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19200" y="2297151"/>
            <a:ext cx="7772400" cy="114300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" sz="4800" b="1" dirty="0">
                <a:latin typeface="Abadi MT Condensed Light" panose="020B0306030101010103" pitchFamily="34" charset="77"/>
              </a:rPr>
              <a:t>Sor</a:t>
            </a:r>
            <a:r>
              <a:rPr lang="en-US" sz="4800" b="1" dirty="0">
                <a:latin typeface="Abadi MT Condensed Light" panose="020B0306030101010103" pitchFamily="34" charset="77"/>
              </a:rPr>
              <a:t>o</a:t>
            </a:r>
            <a:r>
              <a:rPr lang="en" sz="4800" b="1" dirty="0" err="1">
                <a:latin typeface="Abadi MT Condensed Light" panose="020B0306030101010103" pitchFamily="34" charset="77"/>
              </a:rPr>
              <a:t>ush</a:t>
            </a:r>
            <a:r>
              <a:rPr lang="en" sz="4800" b="1" dirty="0">
                <a:latin typeface="Abadi MT Condensed Light" panose="020B0306030101010103" pitchFamily="34" charset="77"/>
              </a:rPr>
              <a:t> on Reformists in Islam </a:t>
            </a:r>
            <a:endParaRPr lang="en-US" sz="4800" b="1" dirty="0">
              <a:solidFill>
                <a:schemeClr val="tx1"/>
              </a:solidFill>
              <a:latin typeface="Abadi MT Condensed Light" panose="020B0306030101010103" pitchFamily="34" charset="77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E496B5E-6C21-2045-B810-37A3575A28B2}"/>
              </a:ext>
            </a:extLst>
          </p:cNvPr>
          <p:cNvSpPr txBox="1"/>
          <p:nvPr/>
        </p:nvSpPr>
        <p:spPr>
          <a:xfrm>
            <a:off x="7162800" y="1341437"/>
            <a:ext cx="11069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Abadi MT Condensed Light" panose="020B0306030101010103" pitchFamily="34" charset="77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7018925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D0A02-119F-194F-B6A3-E23DB17D6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Soroush: Islam is an ethical religion, it is not a religion of law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75963-5424-814D-BDEF-27A7125B7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The Prophet</a:t>
            </a:r>
            <a:r>
              <a:rPr lang="en-US" dirty="0">
                <a:latin typeface="Abadi MT Condensed Light" panose="020B0306030101010103" pitchFamily="34" charset="77"/>
              </a:rPr>
              <a:t> was there to fulfill morality. </a:t>
            </a: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He never said I legislate for Muslims.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He defined himself as </a:t>
            </a:r>
            <a:r>
              <a:rPr lang="en-US" b="1" dirty="0">
                <a:latin typeface="Abadi MT Condensed Light" panose="020B0306030101010103" pitchFamily="34" charset="77"/>
              </a:rPr>
              <a:t>a moralist not as a legislator</a:t>
            </a:r>
            <a:r>
              <a:rPr lang="en-US" dirty="0">
                <a:latin typeface="Abadi MT Condensed Light" panose="020B0306030101010103" pitchFamily="34" charset="77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577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DB49D-2F26-DD48-A26A-51293ACA2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badi MT Condensed Light" panose="020B0306030101010103" pitchFamily="34" charset="77"/>
              </a:rPr>
              <a:t>Mutazilites</a:t>
            </a:r>
            <a:r>
              <a:rPr lang="en-US" b="1" dirty="0">
                <a:latin typeface="Abadi MT Condensed Light" panose="020B0306030101010103" pitchFamily="34" charset="77"/>
              </a:rPr>
              <a:t> (al </a:t>
            </a:r>
            <a:r>
              <a:rPr lang="en-US" b="1" dirty="0" err="1">
                <a:latin typeface="Abadi MT Condensed Light" panose="020B0306030101010103" pitchFamily="34" charset="77"/>
              </a:rPr>
              <a:t>Farabi</a:t>
            </a:r>
            <a:r>
              <a:rPr lang="en-US" b="1" dirty="0">
                <a:latin typeface="Abadi MT Condensed Light" panose="020B0306030101010103" pitchFamily="34" charset="77"/>
              </a:rPr>
              <a:t>, Ibn </a:t>
            </a:r>
            <a:r>
              <a:rPr lang="en-US" b="1" dirty="0" err="1">
                <a:latin typeface="Abadi MT Condensed Light" panose="020B0306030101010103" pitchFamily="34" charset="77"/>
              </a:rPr>
              <a:t>Sina</a:t>
            </a:r>
            <a:r>
              <a:rPr lang="en-US" b="1" dirty="0">
                <a:latin typeface="Abadi MT Condensed Light" panose="020B0306030101010103" pitchFamily="34" charset="77"/>
              </a:rPr>
              <a:t>):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FEDF0-A7C3-5D46-9087-7E81269F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In order to be a religious person </a:t>
            </a:r>
            <a:r>
              <a:rPr lang="en-US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you first need to be moral, able to judge. </a:t>
            </a:r>
            <a:endParaRPr lang="en-US" dirty="0">
              <a:highlight>
                <a:srgbClr val="FF0000"/>
              </a:highlight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0716713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2F19A-524A-C247-A708-5C94107A0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MORALITY IS INDEPPENDENT FROM RELIGION: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E89BA-8DE4-064F-AE91-3EB01B6A9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Good and Bad are objective qualities. </a:t>
            </a: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In order to know good and bad </a:t>
            </a:r>
            <a:r>
              <a:rPr lang="en-US" sz="2800" b="1" dirty="0">
                <a:latin typeface="Abadi MT Condensed Light" panose="020B0306030101010103" pitchFamily="34" charset="77"/>
              </a:rPr>
              <a:t>you need no religion; you only need your reason. </a:t>
            </a: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Independence of reason from religion; </a:t>
            </a: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independence of morality from religion.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47298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3115B-B08A-1944-839F-19B8BD1AC1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al </a:t>
            </a:r>
            <a:r>
              <a:rPr lang="en-US" b="1" dirty="0" err="1">
                <a:latin typeface="Abadi MT Condensed Light" panose="020B0306030101010103" pitchFamily="34" charset="77"/>
              </a:rPr>
              <a:t>Farabi</a:t>
            </a:r>
            <a:r>
              <a:rPr lang="en-US" b="1" dirty="0">
                <a:latin typeface="Abadi MT Condensed Light" panose="020B0306030101010103" pitchFamily="34" charset="77"/>
              </a:rPr>
              <a:t> and Ibn </a:t>
            </a:r>
            <a:r>
              <a:rPr lang="en-US" b="1" dirty="0" err="1">
                <a:latin typeface="Abadi MT Condensed Light" panose="020B0306030101010103" pitchFamily="34" charset="77"/>
              </a:rPr>
              <a:t>Sina</a:t>
            </a:r>
            <a:r>
              <a:rPr lang="en-US" b="1" dirty="0">
                <a:latin typeface="Abadi MT Condensed Light" panose="020B0306030101010103" pitchFamily="34" charset="77"/>
              </a:rPr>
              <a:t> (</a:t>
            </a:r>
            <a:r>
              <a:rPr lang="en-US" b="1" dirty="0" err="1">
                <a:latin typeface="Abadi MT Condensed Light" panose="020B0306030101010103" pitchFamily="34" charset="77"/>
              </a:rPr>
              <a:t>Mutazilites</a:t>
            </a:r>
            <a:r>
              <a:rPr lang="en-US" b="1" dirty="0">
                <a:latin typeface="Abadi MT Condensed Light" panose="020B0306030101010103" pitchFamily="34" charset="77"/>
              </a:rPr>
              <a:t>): had very important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820A1-D0DE-AE47-8321-C86AB8F7E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They were not literalist.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They didn’t think there was a fixed meaning for the text.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They were the people of interpretation; they gave new life to the text and encouraged others to do the same. 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280885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76333-DA49-8A4D-9F21-0092D7ECFC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Abadi MT Condensed Light" panose="020B0306030101010103" pitchFamily="34" charset="77"/>
              </a:rPr>
              <a:t>Mu’tazilites</a:t>
            </a:r>
            <a:r>
              <a:rPr lang="en-US" b="1" dirty="0">
                <a:latin typeface="Abadi MT Condensed Light" panose="020B0306030101010103" pitchFamily="34" charset="77"/>
              </a:rPr>
              <a:t> were defeated by conservatives (</a:t>
            </a:r>
            <a:r>
              <a:rPr lang="en-US" b="1" dirty="0" err="1">
                <a:latin typeface="Abadi MT Condensed Light" panose="020B0306030101010103" pitchFamily="34" charset="77"/>
              </a:rPr>
              <a:t>asherites</a:t>
            </a:r>
            <a:r>
              <a:rPr lang="en-US" b="1" dirty="0">
                <a:latin typeface="Abadi MT Condensed Light" panose="020B0306030101010103" pitchFamily="34" charset="77"/>
              </a:rPr>
              <a:t>)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EDB1E7-9FDB-DF41-9B9F-37DE2A374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 err="1">
                <a:latin typeface="Abadi MT Condensed Light" panose="020B0306030101010103" pitchFamily="34" charset="77"/>
              </a:rPr>
              <a:t>Asherites</a:t>
            </a:r>
            <a:r>
              <a:rPr lang="en-US" b="1" dirty="0">
                <a:latin typeface="Abadi MT Condensed Light" panose="020B0306030101010103" pitchFamily="34" charset="77"/>
              </a:rPr>
              <a:t>: if it were up to humans to determine what is good and what is not that would be chaos. </a:t>
            </a: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764426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73CA-EE41-6C4F-B782-35818B4459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But now in the modern reformist movement there is going back to this tradition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5ACD5-8373-D342-9644-3F38BDB52D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Ethics is not part of religion. </a:t>
            </a: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That is true from a philosophical and theological point of view. 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2422872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6AED1-A105-D444-A8B0-F9B838858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Some reformists argue that sharia is rational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0B9EA-D33A-5944-B67F-D9555E366A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Muhammad </a:t>
            </a:r>
            <a:r>
              <a:rPr lang="en-US" dirty="0" err="1">
                <a:latin typeface="Abadi MT Condensed Light" panose="020B0306030101010103" pitchFamily="34" charset="77"/>
              </a:rPr>
              <a:t>Abduh</a:t>
            </a:r>
            <a:r>
              <a:rPr lang="en-US" dirty="0">
                <a:latin typeface="Abadi MT Condensed Light" panose="020B0306030101010103" pitchFamily="34" charset="77"/>
              </a:rPr>
              <a:t>, Nasr Abu </a:t>
            </a:r>
            <a:r>
              <a:rPr lang="en-US" dirty="0" err="1">
                <a:latin typeface="Abadi MT Condensed Light" panose="020B0306030101010103" pitchFamily="34" charset="77"/>
              </a:rPr>
              <a:t>Zayad</a:t>
            </a:r>
            <a:r>
              <a:rPr lang="en-US" dirty="0">
                <a:latin typeface="Abadi MT Condensed Light" panose="020B0306030101010103" pitchFamily="34" charset="77"/>
              </a:rPr>
              <a:t> (Egypt)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 err="1">
                <a:latin typeface="Abadi MT Condensed Light" panose="020B0306030101010103" pitchFamily="34" charset="77"/>
              </a:rPr>
              <a:t>Muhamma</a:t>
            </a:r>
            <a:r>
              <a:rPr lang="en-US" dirty="0">
                <a:latin typeface="Abadi MT Condensed Light" panose="020B0306030101010103" pitchFamily="34" charset="77"/>
              </a:rPr>
              <a:t> </a:t>
            </a:r>
            <a:r>
              <a:rPr lang="en-US" dirty="0" err="1">
                <a:latin typeface="Abadi MT Condensed Light" panose="020B0306030101010103" pitchFamily="34" charset="77"/>
              </a:rPr>
              <a:t>Arkum</a:t>
            </a:r>
            <a:r>
              <a:rPr lang="en-US" dirty="0">
                <a:latin typeface="Abadi MT Condensed Light" panose="020B0306030101010103" pitchFamily="34" charset="77"/>
              </a:rPr>
              <a:t> (Algeria)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Muhammad </a:t>
            </a:r>
            <a:r>
              <a:rPr lang="en-US" dirty="0" err="1">
                <a:latin typeface="Abadi MT Condensed Light" panose="020B0306030101010103" pitchFamily="34" charset="77"/>
              </a:rPr>
              <a:t>Jabri</a:t>
            </a:r>
            <a:r>
              <a:rPr lang="en-US" dirty="0">
                <a:latin typeface="Abadi MT Condensed Light" panose="020B0306030101010103" pitchFamily="34" charset="77"/>
              </a:rPr>
              <a:t> (Morocco)</a:t>
            </a: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034662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D3194A-986E-DC45-985F-A70BF8AF2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There is a wisdom behind sharia and that wisdom can be uncovered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C9AF6-E45A-8F45-8B9C-691CA2A89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That would allow us to see why </a:t>
            </a:r>
            <a:r>
              <a:rPr lang="en-US" b="1" dirty="0">
                <a:latin typeface="Abadi MT Condensed Light" panose="020B0306030101010103" pitchFamily="34" charset="77"/>
              </a:rPr>
              <a:t>a law that apostate should be killed is there.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If there is such a thing, do we still have an obligation to apply it now.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73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F25835-BA62-7742-A4F5-637F5020B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Abadi MT Condensed Light" panose="020B0306030101010103" pitchFamily="34" charset="77"/>
              </a:rPr>
              <a:t>Pure Islam does not exist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FCA8E-3F29-B64C-8666-FD989BBB5D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There is no single interpretation of texts that one associates with Islam (and that constitute </a:t>
            </a:r>
            <a:r>
              <a:rPr lang="en-US" dirty="0" err="1">
                <a:latin typeface="Abadi MT Condensed Light" panose="020B0306030101010103" pitchFamily="34" charset="77"/>
              </a:rPr>
              <a:t>Shari’a</a:t>
            </a:r>
            <a:r>
              <a:rPr lang="en-US" dirty="0">
                <a:latin typeface="Abadi MT Condensed Light" panose="020B0306030101010103" pitchFamily="34" charset="77"/>
              </a:rPr>
              <a:t>).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sz="32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1256085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475E-792F-B14A-A508-5FD80B53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We live in an era where life is more important than belief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0EAD86-774B-F54A-856C-C8434562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When belief was more important than life </a:t>
            </a:r>
          </a:p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b="1" dirty="0">
                <a:latin typeface="Abadi MT Condensed Light" panose="020B0306030101010103" pitchFamily="34" charset="77"/>
              </a:rPr>
              <a:t>     </a:t>
            </a:r>
            <a:r>
              <a:rPr lang="en-US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capital punishment for apostasy made sense</a:t>
            </a:r>
            <a:r>
              <a:rPr lang="en-US" dirty="0">
                <a:latin typeface="Abadi MT Condensed Light" panose="020B0306030101010103" pitchFamily="34" charset="77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1111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B40E8-533D-1847-97D4-2FF61E26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There must be a rationale behind the obligation to wear a veil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04FA3-53F3-4C44-AB75-249D8E2DF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This is not a divine command.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967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78714-490B-AE45-9787-32D2FB79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Abadi MT Condensed Light" panose="020B0306030101010103" pitchFamily="34" charset="77"/>
              </a:rPr>
              <a:t>The movement of religious reform in Islam is more than 100 years old (in Iran, in Arab lands)</a:t>
            </a:r>
            <a:endParaRPr lang="en-US" sz="3600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679F-E318-D543-815F-4758B71D3C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It is religious, scholarly.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Most of the reformist scholars are persecuted, outlawed.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If you say something unorthodox about religion you will be banned, and sometimes maybe even lose your head.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2976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1563-6654-914F-818F-C50EFD01C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Rational analysis is a kind of </a:t>
            </a:r>
            <a:r>
              <a:rPr lang="en-US" b="1" dirty="0" err="1">
                <a:latin typeface="Abadi MT Condensed Light" panose="020B0306030101010103" pitchFamily="34" charset="77"/>
              </a:rPr>
              <a:t>demystificaiton</a:t>
            </a:r>
            <a:r>
              <a:rPr lang="en-US" b="1" dirty="0">
                <a:latin typeface="Abadi MT Condensed Light" panose="020B0306030101010103" pitchFamily="34" charset="77"/>
              </a:rPr>
              <a:t> of Islamic law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1C9616-997F-E643-8CD1-1C881DCEF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All religions, including Islam, are prone to mystification.   </a:t>
            </a:r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It is a kind of secularization of Islamic law.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6170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A0C8D-F3A9-E447-A714-8BEF7DF74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Political obstacles to democratization of Muslim communities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862641-83A1-C04A-9A21-126C07B2B5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>
                <a:latin typeface="Abadi MT Condensed Light" panose="020B0306030101010103" pitchFamily="34" charset="77"/>
              </a:rPr>
              <a:t>Resilience of </a:t>
            </a:r>
          </a:p>
          <a:p>
            <a:pPr lvl="1"/>
            <a:r>
              <a:rPr lang="en-US" sz="2800" dirty="0">
                <a:latin typeface="Abadi MT Condensed Light" panose="020B0306030101010103" pitchFamily="34" charset="77"/>
              </a:rPr>
              <a:t>authoritarianism and </a:t>
            </a:r>
          </a:p>
          <a:p>
            <a:pPr lvl="1"/>
            <a:r>
              <a:rPr lang="en-US" sz="2800" dirty="0">
                <a:latin typeface="Abadi MT Condensed Light" panose="020B0306030101010103" pitchFamily="34" charset="77"/>
              </a:rPr>
              <a:t>patriarchy.</a:t>
            </a:r>
          </a:p>
          <a:p>
            <a:pPr lvl="1"/>
            <a:endParaRPr lang="en-US" sz="2800" dirty="0">
              <a:latin typeface="Abadi MT Condensed Light" panose="020B0306030101010103" pitchFamily="34" charset="77"/>
            </a:endParaRPr>
          </a:p>
          <a:p>
            <a:pPr marL="471487" lvl="1" indent="0">
              <a:buNone/>
            </a:pPr>
            <a:r>
              <a:rPr lang="en-US" sz="2800" dirty="0">
                <a:latin typeface="Abadi MT Condensed Light" panose="020B0306030101010103" pitchFamily="34" charset="77"/>
              </a:rPr>
              <a:t>Failed transitions.  </a:t>
            </a:r>
          </a:p>
        </p:txBody>
      </p:sp>
    </p:spTree>
    <p:extLst>
      <p:ext uri="{BB962C8B-B14F-4D97-AF65-F5344CB8AC3E}">
        <p14:creationId xmlns:p14="http://schemas.microsoft.com/office/powerpoint/2010/main" val="137824630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E642B-AB75-0941-8801-962B27C8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Intellectual obstacles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09A59-668C-CD46-B00A-6C5D83FADC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The concept of rights is not very widespread </a:t>
            </a:r>
            <a:r>
              <a:rPr lang="en-US" sz="2800" dirty="0">
                <a:latin typeface="Abadi MT Condensed Light" panose="020B0306030101010103" pitchFamily="34" charset="77"/>
              </a:rPr>
              <a:t>(or important) in the Muslim world.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" sz="2800" dirty="0" err="1">
                <a:latin typeface="Abadi MT Condensed Light" panose="020B0306030101010103" pitchFamily="34" charset="77"/>
              </a:rPr>
              <a:t>Souroush</a:t>
            </a:r>
            <a:r>
              <a:rPr lang="en" sz="2800" dirty="0">
                <a:latin typeface="Abadi MT Condensed Light" panose="020B0306030101010103" pitchFamily="34" charset="77"/>
              </a:rPr>
              <a:t> believes that the importance of rights should be more visible to Muslims and Muslim countries. </a:t>
            </a:r>
          </a:p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endParaRPr lang="en-US" sz="2800" b="1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473742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B7A21-96E9-164C-A7C1-A75504B1F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Islamic modernists thought that democracy was to be derived from Islam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2CBC1-A6FD-8E45-B8F1-7E2001468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Some have tried doing that without success.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None of the modern concepts can be derived from ANY of the major religions (including Islam).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571837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9DC5-B09F-ED44-84FD-F764E5BFF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Islam is not unique in that regard: democracy cannot be derived from any religion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4027F-00C5-A94A-BED8-CCB2D7BBD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The language of religions is the language of obligations and with no reference to rights.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This is why democracy cannot be found in any religious texts. 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537358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8CB41-F870-2845-877F-B946225E7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But all religions talk about justice (sometimes in legal terms, and sometimes in ethical terms)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0D8E32-CE51-E14A-956D-08B215C6B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595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sz="2800" dirty="0">
                <a:latin typeface="Abadi MT Condensed Light" panose="020B0306030101010103" pitchFamily="34" charset="77"/>
              </a:rPr>
              <a:t>  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r>
              <a:rPr lang="en" sz="2800" dirty="0">
                <a:latin typeface="Abadi MT Condensed Light" panose="020B0306030101010103" pitchFamily="34" charset="77"/>
              </a:rPr>
              <a:t>No religion can void the idea of justice.  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291496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7BE4B-999E-9F4F-98C6-07B512D1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Aims of modern justice is to: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34707-FC8C-274B-AC51-478B6C6377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6050" lvl="0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dirty="0">
                <a:latin typeface="Abadi MT Condensed Light" panose="020B0306030101010103" pitchFamily="34" charset="77"/>
              </a:rPr>
              <a:t> </a:t>
            </a: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dirty="0">
                <a:latin typeface="Abadi MT Condensed Light" panose="020B0306030101010103" pitchFamily="34" charset="77"/>
              </a:rPr>
              <a:t> fulfill needs, </a:t>
            </a:r>
          </a:p>
          <a:p>
            <a:pPr marL="146050" lvl="0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" dirty="0">
              <a:latin typeface="Abadi MT Condensed Light" panose="020B0306030101010103" pitchFamily="34" charset="77"/>
            </a:endParaRP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dirty="0">
                <a:latin typeface="Abadi MT Condensed Light" panose="020B0306030101010103" pitchFamily="34" charset="77"/>
              </a:rPr>
              <a:t> attain rights, and </a:t>
            </a:r>
          </a:p>
          <a:p>
            <a:pPr marL="146050" lvl="0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" dirty="0">
              <a:latin typeface="Abadi MT Condensed Light" panose="020B0306030101010103" pitchFamily="34" charset="77"/>
            </a:endParaRP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dirty="0">
                <a:latin typeface="Abadi MT Condensed Light" panose="020B0306030101010103" pitchFamily="34" charset="77"/>
              </a:rPr>
              <a:t> eliminate discrimination and inequity.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004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04F44-5129-C24E-9ECF-D6C963583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There is no single interpretation for any text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B65EE1-9383-184A-AA68-718A871A4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There are always competing interpretations (perspectives).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7077191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5BFD26-F41B-D74A-905D-9C409B60617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752600"/>
            <a:ext cx="8001000" cy="426720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F9A45C-13DA-B942-89DF-D51D6AC7EAA9}"/>
              </a:ext>
            </a:extLst>
          </p:cNvPr>
          <p:cNvSpPr txBox="1"/>
          <p:nvPr/>
        </p:nvSpPr>
        <p:spPr>
          <a:xfrm>
            <a:off x="2590800" y="2971801"/>
            <a:ext cx="388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Democracy and Islam</a:t>
            </a:r>
          </a:p>
        </p:txBody>
      </p:sp>
    </p:spTree>
    <p:extLst>
      <p:ext uri="{BB962C8B-B14F-4D97-AF65-F5344CB8AC3E}">
        <p14:creationId xmlns:p14="http://schemas.microsoft.com/office/powerpoint/2010/main" val="108175484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648BA-6F5F-ED41-B672-C4F5D45A6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Democracy: is </a:t>
            </a:r>
            <a:r>
              <a:rPr lang="en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a modern way of implementing and applying justice </a:t>
            </a:r>
            <a:endParaRPr lang="en-US" b="1" dirty="0">
              <a:highlight>
                <a:srgbClr val="FF0000"/>
              </a:highlight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6E84B-258F-BB4E-BAF7-DC1818A5AF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Justice for the people who </a:t>
            </a:r>
            <a:r>
              <a:rPr lang="en-US" b="1">
                <a:latin typeface="Abadi MT Condensed Light" panose="020B0306030101010103" pitchFamily="34" charset="77"/>
              </a:rPr>
              <a:t>are rights-oriented (</a:t>
            </a:r>
            <a:r>
              <a:rPr lang="en-US">
                <a:latin typeface="Abadi MT Condensed Light" panose="020B0306030101010103" pitchFamily="34" charset="77"/>
              </a:rPr>
              <a:t>and not obligation oriented). </a:t>
            </a:r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A method of accomplishing justice by the people who are rights oriented.</a:t>
            </a: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endParaRPr lang="en-US" b="1" dirty="0">
              <a:latin typeface="Abadi MT Condensed Light" panose="020B0306030101010103" pitchFamily="34" charset="77"/>
            </a:endParaRPr>
          </a:p>
          <a:p>
            <a:pPr marL="61595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914400" lvl="1" indent="-298450">
              <a:spcBef>
                <a:spcPts val="0"/>
              </a:spcBef>
              <a:spcAft>
                <a:spcPts val="0"/>
              </a:spcAft>
              <a:buSzPct val="100000"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b="1" dirty="0">
                <a:latin typeface="Abadi MT Condensed Light" panose="020B0306030101010103" pitchFamily="34" charset="77"/>
              </a:rPr>
              <a:t> </a:t>
            </a: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074155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14502-C9A5-7A44-AF84-C0932DAD9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Abadi MT Condensed Light" panose="020B0306030101010103" pitchFamily="34" charset="77"/>
              </a:rPr>
              <a:t>Human understanding of </a:t>
            </a:r>
            <a:r>
              <a:rPr lang="en" sz="4000" dirty="0">
                <a:latin typeface="Abadi MT Condensed Light" panose="020B0306030101010103" pitchFamily="34" charset="77"/>
              </a:rPr>
              <a:t>Islam </a:t>
            </a:r>
            <a:r>
              <a:rPr lang="en" sz="4000" b="1" dirty="0">
                <a:latin typeface="Abadi MT Condensed Light" panose="020B0306030101010103" pitchFamily="34" charset="77"/>
              </a:rPr>
              <a:t>must be able </a:t>
            </a:r>
            <a:r>
              <a:rPr lang="en" sz="4800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to adjust itself </a:t>
            </a:r>
            <a:r>
              <a:rPr lang="en-US" sz="4800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to democracy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AFBC5-B44C-C44D-A651-2AF078668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200" dirty="0">
              <a:latin typeface="Abadi MT Condensed Light" panose="020B0306030101010103" pitchFamily="34" charset="77"/>
            </a:endParaRPr>
          </a:p>
          <a:p>
            <a:endParaRPr lang="en-US" sz="3200" dirty="0">
              <a:latin typeface="Abadi MT Condensed Light" panose="020B0306030101010103" pitchFamily="34" charset="77"/>
            </a:endParaRPr>
          </a:p>
          <a:p>
            <a:r>
              <a:rPr lang="en-US" sz="3200" dirty="0">
                <a:latin typeface="Abadi MT Condensed Light" panose="020B0306030101010103" pitchFamily="34" charset="77"/>
              </a:rPr>
              <a:t>Democracy cannot somehow adjust itself to Islam.</a:t>
            </a:r>
            <a:r>
              <a:rPr lang="en" sz="3200" dirty="0">
                <a:latin typeface="Abadi MT Condensed Light" panose="020B0306030101010103" pitchFamily="34" charset="77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2720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535AF-00C8-CE4F-9275-64A5946E0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Justice and Human Rights are connected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01E7D8-9A80-AC46-9F3F-EFD70963F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b="1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In order to restrain and restrict political power, there must be an establishment of justice and human rights</a:t>
            </a:r>
            <a:r>
              <a:rPr lang="en" sz="2800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. </a:t>
            </a:r>
          </a:p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Rights concerning government, power, and the just relationship of the ruler and the ruled are the most significant elements of these rights.</a:t>
            </a:r>
          </a:p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endParaRPr lang="en-US" sz="2800" dirty="0">
              <a:solidFill>
                <a:schemeClr val="tx2"/>
              </a:solidFill>
            </a:endParaRPr>
          </a:p>
          <a:p>
            <a:endParaRPr 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700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577F9-D53F-FC45-A35D-70C861E9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4000" b="1" dirty="0">
                <a:latin typeface="Abadi MT Condensed Light" panose="020B0306030101010103" pitchFamily="34" charset="77"/>
              </a:rPr>
              <a:t>In a democratic state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38A3E-B8DF-BF4C-B01C-E8C334C607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neither Muslims nor non-Muslims derive their human rights from their faith.</a:t>
            </a:r>
          </a:p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b="1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These rights are a product of their membership within the larger group of humanity.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26213930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8158-C51E-2047-9F0B-E38C76160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Since for </a:t>
            </a:r>
            <a:r>
              <a:rPr lang="en" b="1" dirty="0" err="1">
                <a:latin typeface="Abadi MT Condensed Light" panose="020B0306030101010103" pitchFamily="34" charset="77"/>
              </a:rPr>
              <a:t>Soroush</a:t>
            </a:r>
            <a:r>
              <a:rPr lang="en" b="1" dirty="0">
                <a:latin typeface="Abadi MT Condensed Light" panose="020B0306030101010103" pitchFamily="34" charset="77"/>
              </a:rPr>
              <a:t> faith is not the basis of rights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40CFE-D97D-9447-9E19-7D91C8C38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b="1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A non-Muslim is not required to renounce his/her faith in order to enjoy equal human rights in a Muslim society. </a:t>
            </a:r>
          </a:p>
          <a:p>
            <a:endParaRPr lang="en" sz="2800" dirty="0">
              <a:solidFill>
                <a:schemeClr val="tx2"/>
              </a:solidFill>
              <a:latin typeface="Abadi MT Condensed Light" panose="020B0306030101010103" pitchFamily="34" charset="77"/>
            </a:endParaRPr>
          </a:p>
          <a:p>
            <a:r>
              <a:rPr lang="en" sz="2800" dirty="0">
                <a:solidFill>
                  <a:schemeClr val="tx2"/>
                </a:solidFill>
                <a:latin typeface="Abadi MT Condensed Light" panose="020B0306030101010103" pitchFamily="34" charset="77"/>
              </a:rPr>
              <a:t>Nor are Muslims required to renounce their faith in Islam as the one, true religion, in order to accept equal rights for non-Muslim</a:t>
            </a:r>
            <a:r>
              <a:rPr lang="en" sz="2800" dirty="0">
                <a:solidFill>
                  <a:schemeClr val="tx2"/>
                </a:solidFill>
                <a:latin typeface="Abadi MT Condensed Light" panose="020B0306030101010103" pitchFamily="34" charset="77"/>
                <a:ea typeface="Arial"/>
                <a:cs typeface="Arial"/>
                <a:sym typeface="Arial"/>
              </a:rPr>
              <a:t>s.</a:t>
            </a:r>
          </a:p>
          <a:p>
            <a:pPr marL="0" indent="0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891453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BF2F9-3E5E-864E-9E85-23586FBD1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Why Muslim communities may be prone to democracy: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599FF-8E87-0B43-B217-A59BBE56A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26511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937ED-EE8F-E346-8013-5614EB7FD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Muslims are legally minded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BC9A1-7E55-1E4E-8426-819C66B92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That is prone to democracy because democracy implies the rule of law.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Law-mindedness goes well with duty-mindedness. </a:t>
            </a: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6723795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E573A-9FC8-2E48-89A7-680DEB204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latin typeface="Abadi MT Condensed Light" panose="020B0306030101010103" pitchFamily="34" charset="77"/>
              </a:rPr>
              <a:t>There is a long tradition of independence of judiciary in Islam (the judges independent from the khalif)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67BEB3-EEA1-164D-BD94-A76EE29AB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b="1" dirty="0">
                <a:latin typeface="Abadi MT Condensed Light" panose="020B0306030101010103" pitchFamily="34" charset="77"/>
              </a:rPr>
              <a:t>The most difficult task of democracy-building </a:t>
            </a:r>
            <a:r>
              <a:rPr lang="en-US" dirty="0">
                <a:latin typeface="Abadi MT Condensed Light" panose="020B0306030101010103" pitchFamily="34" charset="77"/>
              </a:rPr>
              <a:t>is independent judiciary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You cannot have open society without the rule of law and no rule of law without an independent judiciary.  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13454132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28EC3-7893-3742-B83C-9914ECA3F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Democracy is not only important for the defense of human rights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E8507-9650-2144-B3A0-F795A6FCF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46050" lvl="0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" dirty="0">
                <a:latin typeface="Abadi MT Condensed Light" panose="020B0306030101010103" pitchFamily="34" charset="77"/>
              </a:rPr>
              <a:t> </a:t>
            </a: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endParaRPr lang="en" b="1" dirty="0">
              <a:latin typeface="Abadi MT Condensed Light" panose="020B0306030101010103" pitchFamily="34" charset="77"/>
            </a:endParaRP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b="1" dirty="0">
                <a:latin typeface="Abadi MT Condensed Light" panose="020B0306030101010103" pitchFamily="34" charset="77"/>
              </a:rPr>
              <a:t>but also for providing the conditions necessary for the growth of religious knowledge. </a:t>
            </a:r>
          </a:p>
          <a:p>
            <a:pPr marL="457200" lvl="0" indent="-311150">
              <a:spcBef>
                <a:spcPts val="0"/>
              </a:spcBef>
              <a:spcAft>
                <a:spcPts val="0"/>
              </a:spcAft>
              <a:buSzPct val="100000"/>
            </a:pPr>
            <a:endParaRPr lang="en" dirty="0">
              <a:latin typeface="Abadi MT Condensed Light" panose="020B0306030101010103" pitchFamily="34" charset="77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1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9BE62-C218-BB49-A256-301B155F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sz="4000" b="1" dirty="0">
                <a:latin typeface="Abadi MT Condensed Light" panose="020B0306030101010103" pitchFamily="34" charset="77"/>
              </a:rPr>
              <a:t>Since there is no legitimate interpretation of sacred texts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87E4B-500C-564A-A50D-3B5860C44A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" sz="2800" b="1" dirty="0">
              <a:latin typeface="Abadi MT Condensed Light" panose="020B0306030101010103" pitchFamily="34" charset="77"/>
            </a:endParaRPr>
          </a:p>
          <a:p>
            <a:r>
              <a:rPr lang="en" sz="2800" b="1" dirty="0">
                <a:latin typeface="Abadi MT Condensed Light" panose="020B0306030101010103" pitchFamily="34" charset="77"/>
              </a:rPr>
              <a:t>You can always have new interpretations </a:t>
            </a:r>
            <a:r>
              <a:rPr lang="en" sz="2800" dirty="0">
                <a:latin typeface="Abadi MT Condensed Light" panose="020B0306030101010103" pitchFamily="34" charset="77"/>
              </a:rPr>
              <a:t>as society moves forward.  </a:t>
            </a:r>
          </a:p>
          <a:p>
            <a:endParaRPr lang="en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 seeds of Islam were sown back in the 7th century CE; Islam has since branched out. </a:t>
            </a:r>
            <a:endParaRPr lang="en" sz="2800" b="1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Islam is </a:t>
            </a:r>
            <a:r>
              <a:rPr lang="en-US" sz="2800" b="1" dirty="0">
                <a:latin typeface="Abadi MT Condensed Light" panose="020B0306030101010103" pitchFamily="34" charset="77"/>
              </a:rPr>
              <a:t>nothing but </a:t>
            </a:r>
            <a:r>
              <a:rPr lang="en-US" sz="2800" b="1" dirty="0">
                <a:solidFill>
                  <a:srgbClr val="FF0000"/>
                </a:solidFill>
                <a:latin typeface="Abadi MT Condensed Light" panose="020B0306030101010103" pitchFamily="34" charset="77"/>
              </a:rPr>
              <a:t>the series of interpretations of Islam.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b="1" dirty="0">
              <a:solidFill>
                <a:srgbClr val="FF0000"/>
              </a:solidFill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0513848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21A62-0C3D-5444-A637-44C19DAF6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An Islamic Democracy is possible and essential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03E7B4-38F5-4B4C-89F5-3A8391FF79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15950" lvl="1" indent="0">
              <a:spcBef>
                <a:spcPts val="0"/>
              </a:spcBef>
              <a:spcAft>
                <a:spcPts val="0"/>
              </a:spcAft>
              <a:buSzPct val="100000"/>
              <a:buNone/>
            </a:pPr>
            <a:endParaRPr lang="en" dirty="0">
              <a:latin typeface="Abadi MT Condensed Light" panose="020B0306030101010103" pitchFamily="34" charset="77"/>
            </a:endParaRPr>
          </a:p>
          <a:p>
            <a:pPr marL="1073150" lvl="1" indent="-457200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dirty="0">
                <a:latin typeface="Abadi MT Condensed Light" panose="020B0306030101010103" pitchFamily="34" charset="77"/>
              </a:rPr>
              <a:t>But this depends on the society; </a:t>
            </a:r>
          </a:p>
          <a:p>
            <a:pPr marL="914400" lvl="1" indent="-298450">
              <a:spcBef>
                <a:spcPts val="0"/>
              </a:spcBef>
              <a:spcAft>
                <a:spcPts val="0"/>
              </a:spcAft>
              <a:buSzPct val="100000"/>
            </a:pPr>
            <a:endParaRPr lang="en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56849565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8C7B6-DD9E-9D4B-8B7B-7F199D4930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Justice is a method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E9331-2EE9-A74C-BEE2-D4B923926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b="1" dirty="0">
                <a:latin typeface="Abadi MT Condensed Light" panose="020B0306030101010103" pitchFamily="34" charset="77"/>
              </a:rPr>
              <a:t>It is BROADER than democracy.  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Justice cannot be reduced to democracy but democracy can (wrongly) be reduced to justice. </a:t>
            </a: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 methods of applying justice vary. </a:t>
            </a:r>
          </a:p>
        </p:txBody>
      </p:sp>
    </p:spTree>
    <p:extLst>
      <p:ext uri="{BB962C8B-B14F-4D97-AF65-F5344CB8AC3E}">
        <p14:creationId xmlns:p14="http://schemas.microsoft.com/office/powerpoint/2010/main" val="22087908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14B08F-0FD0-0648-96B2-91A336711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It is up to Islamic thinkers to come up with the method of justice for Muslim countries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4C778D-8BBA-894F-9067-CD1A512AB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>
              <a:latin typeface="Abadi MT Condensed Light" panose="020B0306030101010103" pitchFamily="34" charset="77"/>
            </a:endParaRPr>
          </a:p>
          <a:p>
            <a:r>
              <a:rPr lang="en" sz="2800" dirty="0">
                <a:latin typeface="Abadi MT Condensed Light" panose="020B0306030101010103" pitchFamily="34" charset="77"/>
              </a:rPr>
              <a:t>It could be the “Western” idea of democracy, </a:t>
            </a:r>
          </a:p>
          <a:p>
            <a:r>
              <a:rPr lang="en" sz="2800" dirty="0">
                <a:latin typeface="Abadi MT Condensed Light" panose="020B0306030101010103" pitchFamily="34" charset="77"/>
              </a:rPr>
              <a:t>or it could a different “version” of justice. 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democracy is not a </a:t>
            </a:r>
            <a:r>
              <a:rPr lang="en-US" sz="2800" dirty="0" err="1">
                <a:latin typeface="Abadi MT Condensed Light" panose="020B0306030101010103" pitchFamily="34" charset="77"/>
              </a:rPr>
              <a:t>god-given</a:t>
            </a:r>
            <a:r>
              <a:rPr lang="en-US" sz="2800" dirty="0">
                <a:latin typeface="Abadi MT Condensed Light" panose="020B0306030101010103" pitchFamily="34" charset="77"/>
              </a:rPr>
              <a:t> thing, it </a:t>
            </a:r>
            <a:r>
              <a:rPr lang="en-US" sz="2800" b="1" dirty="0">
                <a:latin typeface="Abadi MT Condensed Light" panose="020B0306030101010103" pitchFamily="34" charset="77"/>
              </a:rPr>
              <a:t>is a man-made thing, </a:t>
            </a:r>
            <a:r>
              <a:rPr lang="en-US" sz="2800" dirty="0">
                <a:latin typeface="Abadi MT Condensed Light" panose="020B0306030101010103" pitchFamily="34" charset="77"/>
              </a:rPr>
              <a:t>and you have to think where to apply it best.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sz="2800" dirty="0">
                <a:latin typeface="Abadi MT Condensed Light" panose="020B0306030101010103" pitchFamily="34" charset="77"/>
              </a:rPr>
              <a:t>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4376980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A5C4D3-E4F1-294A-BC32-AF5E43CB25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Religious reformers have an obligation:</a:t>
            </a:r>
            <a:endParaRPr lang="en-US" b="1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F438F7-F79D-984E-812B-C7EF92C03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pPr lvl="1"/>
            <a:r>
              <a:rPr lang="en-US" sz="2800" dirty="0">
                <a:latin typeface="Abadi MT Condensed Light" panose="020B0306030101010103" pitchFamily="34" charset="77"/>
              </a:rPr>
              <a:t>to make religion compatible with a modern way of life, </a:t>
            </a:r>
          </a:p>
          <a:p>
            <a:pPr marL="471487" lvl="1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  <a:p>
            <a:pPr lvl="1"/>
            <a:r>
              <a:rPr lang="en-US" sz="2800" dirty="0">
                <a:latin typeface="Abadi MT Condensed Light" panose="020B0306030101010103" pitchFamily="34" charset="77"/>
              </a:rPr>
              <a:t>to eradicate corruptions infiltrated into religion.</a:t>
            </a:r>
          </a:p>
          <a:p>
            <a:pPr lvl="1"/>
            <a:endParaRPr lang="en-US" sz="2800" dirty="0">
              <a:latin typeface="Abadi MT Condensed Light" panose="020B0306030101010103" pitchFamily="34" charset="77"/>
            </a:endParaRPr>
          </a:p>
          <a:p>
            <a:pPr lvl="1"/>
            <a:r>
              <a:rPr lang="en" sz="2800" b="1" dirty="0">
                <a:latin typeface="Abadi MT Condensed Light" panose="020B0306030101010103" pitchFamily="34" charset="77"/>
              </a:rPr>
              <a:t>need to </a:t>
            </a:r>
            <a:r>
              <a:rPr lang="en" sz="2800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introduce rights in</a:t>
            </a:r>
            <a:r>
              <a:rPr lang="en-US" sz="2800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to</a:t>
            </a:r>
            <a:r>
              <a:rPr lang="en" sz="2800" b="1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 Sharia </a:t>
            </a:r>
            <a:r>
              <a:rPr lang="en" sz="2800" b="1" dirty="0">
                <a:latin typeface="Abadi MT Condensed Light" panose="020B0306030101010103" pitchFamily="34" charset="77"/>
              </a:rPr>
              <a:t>in order to make it more modern and democratic.</a:t>
            </a:r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r>
              <a:rPr lang="en-US" sz="2800" dirty="0">
                <a:latin typeface="Abadi MT Condensed Light" panose="020B0306030101010103" pitchFamily="34" charset="77"/>
              </a:rPr>
              <a:t> 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68839465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5B91F-6B29-804C-B1C4-9EDD432D8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>
                <a:latin typeface="Abadi MT Condensed Light" panose="020B0306030101010103" pitchFamily="34" charset="77"/>
              </a:rPr>
              <a:t>There is </a:t>
            </a:r>
            <a:r>
              <a:rPr lang="en" sz="3600" b="1" dirty="0">
                <a:latin typeface="Abadi MT Condensed Light" panose="020B0306030101010103" pitchFamily="34" charset="77"/>
              </a:rPr>
              <a:t>a need to introduce rights in</a:t>
            </a:r>
            <a:r>
              <a:rPr lang="en-US" sz="3600" b="1" dirty="0">
                <a:latin typeface="Abadi MT Condensed Light" panose="020B0306030101010103" pitchFamily="34" charset="77"/>
              </a:rPr>
              <a:t>to</a:t>
            </a:r>
            <a:r>
              <a:rPr lang="en" sz="3600" b="1" dirty="0">
                <a:latin typeface="Abadi MT Condensed Light" panose="020B0306030101010103" pitchFamily="34" charset="77"/>
              </a:rPr>
              <a:t> Sharia in order to make it more modern and democratic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AB506-8D2F-1642-9F1A-08EF1870E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3150" lvl="1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1073150" lvl="1" indent="-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2800" dirty="0">
                <a:latin typeface="Abadi MT Condensed Light" panose="020B0306030101010103" pitchFamily="34" charset="77"/>
              </a:rPr>
              <a:t>It is the task of Muslim scholars to find a way to apply justice to Muslim countries </a:t>
            </a:r>
          </a:p>
          <a:p>
            <a: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endParaRPr lang="en" sz="2800" dirty="0">
              <a:latin typeface="Abadi MT Condensed Light" panose="020B0306030101010103" pitchFamily="34" charset="77"/>
            </a:endParaRPr>
          </a:p>
          <a:p>
            <a: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en" sz="2800" dirty="0">
                <a:latin typeface="Abadi MT Condensed Light" panose="020B0306030101010103" pitchFamily="34" charset="77"/>
              </a:rPr>
              <a:t>Whether if it is the “Western” idea of democracy, or a different “version”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16183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BC3B5-F6F8-3C43-B952-A27E1932B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" b="1" dirty="0">
                <a:latin typeface="Abadi MT Condensed Light" panose="020B0306030101010103" pitchFamily="34" charset="77"/>
              </a:rPr>
              <a:t>Democracies and justice: responsibilities and obligations are forgotten 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28FE33-850B-9E4D-9743-E5CA33C3B1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3150" lvl="2" indent="0">
              <a:spcBef>
                <a:spcPts val="0"/>
              </a:spcBef>
              <a:buSzPct val="100000"/>
              <a:buNone/>
            </a:pPr>
            <a:endParaRPr lang="en" dirty="0">
              <a:latin typeface="Abadi MT Condensed Light" panose="020B0306030101010103" pitchFamily="34" charset="77"/>
            </a:endParaRPr>
          </a:p>
          <a:p>
            <a:pPr marL="1073150" lvl="2" indent="0">
              <a:spcBef>
                <a:spcPts val="0"/>
              </a:spcBef>
              <a:buSzPct val="100000"/>
              <a:buNone/>
            </a:pPr>
            <a:endParaRPr lang="en" dirty="0">
              <a:latin typeface="Abadi MT Condensed Light" panose="020B0306030101010103" pitchFamily="34" charset="77"/>
            </a:endParaRPr>
          </a:p>
          <a:p>
            <a:endParaRPr lang="en" dirty="0">
              <a:latin typeface="Abadi MT Condensed Light" panose="020B0306030101010103" pitchFamily="34" charset="77"/>
            </a:endParaRPr>
          </a:p>
          <a:p>
            <a:r>
              <a:rPr lang="en" dirty="0">
                <a:latin typeface="Abadi MT Condensed Light" panose="020B0306030101010103" pitchFamily="34" charset="77"/>
              </a:rPr>
              <a:t>Obligations/</a:t>
            </a:r>
            <a:r>
              <a:rPr lang="en-US" dirty="0">
                <a:latin typeface="Abadi MT Condensed Light" panose="020B0306030101010103" pitchFamily="34" charset="77"/>
              </a:rPr>
              <a:t>responsibilities</a:t>
            </a:r>
            <a:r>
              <a:rPr lang="en" dirty="0">
                <a:latin typeface="Abadi MT Condensed Light" panose="020B0306030101010103" pitchFamily="34" charset="77"/>
              </a:rPr>
              <a:t> </a:t>
            </a:r>
            <a:r>
              <a:rPr lang="en-US" dirty="0">
                <a:latin typeface="Abadi MT Condensed Light" panose="020B0306030101010103" pitchFamily="34" charset="77"/>
              </a:rPr>
              <a:t>are </a:t>
            </a:r>
            <a:r>
              <a:rPr lang="en" dirty="0">
                <a:latin typeface="Abadi MT Condensed Light" panose="020B0306030101010103" pitchFamily="34" charset="77"/>
              </a:rPr>
              <a:t>not as important. 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10348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558B4-652C-2340-A918-C67BC8CF3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The idea of rights: we are on the verge of selfishness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F91B4-6D83-2242-BC97-4079D4E2F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Abadi MT Condensed Light" panose="020B0306030101010103" pitchFamily="34" charset="77"/>
            </a:endParaRP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Nowadays we need religion to bring us back a balance of rights and duties. 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512321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005F9-6DFF-D842-8A2B-746B41186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latin typeface="Abadi MT Condensed Light" panose="020B0306030101010103" pitchFamily="34" charset="77"/>
              </a:rPr>
              <a:t>Interpretation of Quran is an ongoing historical activity</a:t>
            </a:r>
            <a:endParaRPr lang="en-US" dirty="0">
              <a:latin typeface="Abadi MT Condensed Light" panose="020B0306030101010103" pitchFamily="34" charset="77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16BC1-9486-144F-BBBA-51B3E8885C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The meaning is in flux.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r>
              <a:rPr lang="en-US" sz="2800" dirty="0">
                <a:latin typeface="Abadi MT Condensed Light" panose="020B0306030101010103" pitchFamily="34" charset="77"/>
              </a:rPr>
              <a:t>This generation’s questions about the text are different from the questions of another generation. </a:t>
            </a: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endParaRPr lang="en-US" sz="2800" dirty="0">
              <a:latin typeface="Abadi MT Condensed Light" panose="020B0306030101010103" pitchFamily="34" charset="77"/>
            </a:endParaRPr>
          </a:p>
          <a:p>
            <a:pPr marL="0" indent="0">
              <a:buNone/>
            </a:pPr>
            <a:endParaRPr lang="en-US" sz="2800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2053601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C2F2-AEBC-CF47-8482-20DFFA97D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Rumi: “religion is like a rope”;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5F1DBD-1D95-0145-A93B-DF3C4A4E7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>
              <a:latin typeface="Abadi MT Condensed Light" panose="020B0306030101010103" pitchFamily="34" charset="77"/>
            </a:endParaRPr>
          </a:p>
          <a:p>
            <a:r>
              <a:rPr lang="en-US" dirty="0">
                <a:latin typeface="Abadi MT Condensed Light" panose="020B0306030101010103" pitchFamily="34" charset="77"/>
              </a:rPr>
              <a:t>You could use is to get to the bottom of the well or to climb your way out of the well.  </a:t>
            </a:r>
          </a:p>
          <a:p>
            <a:endParaRPr lang="en-US" dirty="0">
              <a:latin typeface="Abadi MT Condensed Light" panose="020B0306030101010103" pitchFamily="34" charset="77"/>
            </a:endParaRPr>
          </a:p>
          <a:p>
            <a:r>
              <a:rPr lang="en-US" dirty="0">
                <a:highlight>
                  <a:srgbClr val="FF0000"/>
                </a:highlight>
                <a:latin typeface="Abadi MT Condensed Light" panose="020B0306030101010103" pitchFamily="34" charset="77"/>
              </a:rPr>
              <a:t>We humans give direction to religion. </a:t>
            </a:r>
          </a:p>
          <a:p>
            <a:r>
              <a:rPr lang="en-US" b="1" dirty="0">
                <a:latin typeface="Abadi MT Condensed Light" panose="020B0306030101010103" pitchFamily="34" charset="77"/>
              </a:rPr>
              <a:t>Like we do to science or technology.</a:t>
            </a:r>
            <a:r>
              <a:rPr lang="en-US" dirty="0">
                <a:latin typeface="Abadi MT Condensed Light" panose="020B0306030101010103" pitchFamily="34" charset="77"/>
              </a:rPr>
              <a:t> </a:t>
            </a:r>
          </a:p>
          <a:p>
            <a:pPr marL="0" indent="0">
              <a:buNone/>
            </a:pPr>
            <a:endParaRPr lang="en-US" dirty="0">
              <a:latin typeface="Abadi MT Condensed Light" panose="020B0306030101010103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951599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BC6EB-95A8-9F29-10C4-D281972D2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badi MT Condensed Light" panose="020B0306030101010103" pitchFamily="34" charset="77"/>
              </a:rPr>
              <a:t>How meanings of the text change over time?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5BACB-250D-43C2-D92A-F4759F54C9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770506"/>
      </p:ext>
    </p:extLst>
  </p:cSld>
  <p:clrMapOvr>
    <a:masterClrMapping/>
  </p:clrMapOvr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HD:Applications:Applications:Microsoft Office 2004:Templates:Presentations:Designs:Blank Presentation</Template>
  <TotalTime>47301</TotalTime>
  <Words>2098</Words>
  <Application>Microsoft Macintosh PowerPoint</Application>
  <PresentationFormat>On-screen Show (4:3)</PresentationFormat>
  <Paragraphs>366</Paragraphs>
  <Slides>66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66</vt:i4>
      </vt:variant>
    </vt:vector>
  </HeadingPairs>
  <TitlesOfParts>
    <vt:vector size="70" baseType="lpstr">
      <vt:lpstr>Abadi MT Condensed Light</vt:lpstr>
      <vt:lpstr>Arial</vt:lpstr>
      <vt:lpstr>Wingdings</vt:lpstr>
      <vt:lpstr>Profile</vt:lpstr>
      <vt:lpstr>  Abdolkarim Soroush </vt:lpstr>
      <vt:lpstr>Studied pharmacy in Iran before moving to the United Kingdom</vt:lpstr>
      <vt:lpstr>Souroush: all religions have their historical lives</vt:lpstr>
      <vt:lpstr>Pure Islam does not exist</vt:lpstr>
      <vt:lpstr>There is no single interpretation for any text</vt:lpstr>
      <vt:lpstr>Since there is no legitimate interpretation of sacred texts</vt:lpstr>
      <vt:lpstr>Interpretation of Quran is an ongoing historical activity</vt:lpstr>
      <vt:lpstr>Rumi: “religion is like a rope”; </vt:lpstr>
      <vt:lpstr>How meanings of the text change over time?</vt:lpstr>
      <vt:lpstr>Example: Jihad (an offensive warfare) was not meant to be for eternity</vt:lpstr>
      <vt:lpstr>Another example: Caliphate</vt:lpstr>
      <vt:lpstr>Does Islam have an issue of compatibility with modern world?</vt:lpstr>
      <vt:lpstr>Reform in Islam could be carried out by reinterpretation</vt:lpstr>
      <vt:lpstr>How should interpretations of Islam change?</vt:lpstr>
      <vt:lpstr>Modern politics is based on two ideas: </vt:lpstr>
      <vt:lpstr>Pre-modern era was one of responsibilities</vt:lpstr>
      <vt:lpstr>The caliphate was the state of obligations; there was no balance of rights and duties.   </vt:lpstr>
      <vt:lpstr>The idea of rights is a modern issue (post-Enlightenment) </vt:lpstr>
      <vt:lpstr>Democracy</vt:lpstr>
      <vt:lpstr>A modern notion of being religious as a right rather than as a duty (or responsibility)</vt:lpstr>
      <vt:lpstr>Another novelty: nation-states</vt:lpstr>
      <vt:lpstr>This has no precedent in any religion</vt:lpstr>
      <vt:lpstr>Nowadays it as about the turf, the soil (nationalism)</vt:lpstr>
      <vt:lpstr>Muslims are not an integrated umma any more</vt:lpstr>
      <vt:lpstr>An Islamic state did exist, but in the era of a nation-state it has lost its meaning completely</vt:lpstr>
      <vt:lpstr>For Souroush, among Muslim scholars and intellectuals there are:</vt:lpstr>
      <vt:lpstr>Puritans deny historicity of religion</vt:lpstr>
      <vt:lpstr>Puritans feel that we need to have a radical change</vt:lpstr>
      <vt:lpstr>Puritans are very vocal</vt:lpstr>
      <vt:lpstr>The majority of Muslims are not vocal</vt:lpstr>
      <vt:lpstr>Soroush on Reformists in Islam </vt:lpstr>
      <vt:lpstr>Soroush: Islam is an ethical religion, it is not a religion of law</vt:lpstr>
      <vt:lpstr>Mutazilites (al Farabi, Ibn Sina):</vt:lpstr>
      <vt:lpstr>MORALITY IS INDEPPENDENT FROM RELIGION:</vt:lpstr>
      <vt:lpstr>al Farabi and Ibn Sina (Mutazilites): had very important ideas</vt:lpstr>
      <vt:lpstr>Mu’tazilites were defeated by conservatives (asherites)</vt:lpstr>
      <vt:lpstr>But now in the modern reformist movement there is going back to this tradition</vt:lpstr>
      <vt:lpstr>Some reformists argue that sharia is rational</vt:lpstr>
      <vt:lpstr>There is a wisdom behind sharia and that wisdom can be uncovered</vt:lpstr>
      <vt:lpstr>We live in an era where life is more important than belief</vt:lpstr>
      <vt:lpstr>There must be a rationale behind the obligation to wear a veil</vt:lpstr>
      <vt:lpstr>The movement of religious reform in Islam is more than 100 years old (in Iran, in Arab lands)</vt:lpstr>
      <vt:lpstr>Rational analysis is a kind of demystificaiton of Islamic law</vt:lpstr>
      <vt:lpstr>Political obstacles to democratization of Muslim communities</vt:lpstr>
      <vt:lpstr>Intellectual obstacles</vt:lpstr>
      <vt:lpstr>Islamic modernists thought that democracy was to be derived from Islam</vt:lpstr>
      <vt:lpstr>Islam is not unique in that regard: democracy cannot be derived from any religion</vt:lpstr>
      <vt:lpstr>But all religions talk about justice (sometimes in legal terms, and sometimes in ethical terms) </vt:lpstr>
      <vt:lpstr>Aims of modern justice is to:</vt:lpstr>
      <vt:lpstr>PowerPoint Presentation</vt:lpstr>
      <vt:lpstr>Democracy: is a modern way of implementing and applying justice </vt:lpstr>
      <vt:lpstr>Human understanding of Islam must be able to adjust itself to democracy</vt:lpstr>
      <vt:lpstr>Justice and Human Rights are connected</vt:lpstr>
      <vt:lpstr>In a democratic state</vt:lpstr>
      <vt:lpstr>Since for Soroush faith is not the basis of rights</vt:lpstr>
      <vt:lpstr>Why Muslim communities may be prone to democracy:</vt:lpstr>
      <vt:lpstr>Muslims are legally minded</vt:lpstr>
      <vt:lpstr>There is a long tradition of independence of judiciary in Islam (the judges independent from the khalif)</vt:lpstr>
      <vt:lpstr>Democracy is not only important for the defense of human rights</vt:lpstr>
      <vt:lpstr>An Islamic Democracy is possible and essential</vt:lpstr>
      <vt:lpstr>Justice is a method</vt:lpstr>
      <vt:lpstr>It is up to Islamic thinkers to come up with the method of justice for Muslim countries</vt:lpstr>
      <vt:lpstr>Religious reformers have an obligation:</vt:lpstr>
      <vt:lpstr>There is a need to introduce rights into Sharia in order to make it more modern and democratic</vt:lpstr>
      <vt:lpstr>Democracies and justice: responsibilities and obligations are forgotten </vt:lpstr>
      <vt:lpstr>The idea of rights: we are on the verge of selfishness</vt:lpstr>
    </vt:vector>
  </TitlesOfParts>
  <Company>University of California Irvine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2011-2012 political protests  a.k.a. “The Arab Spring”</dc:title>
  <dc:creator>Bojan Petrovic</dc:creator>
  <cp:lastModifiedBy>Bojan Petrovic</cp:lastModifiedBy>
  <cp:revision>328</cp:revision>
  <dcterms:created xsi:type="dcterms:W3CDTF">2012-03-07T17:29:32Z</dcterms:created>
  <dcterms:modified xsi:type="dcterms:W3CDTF">2024-10-17T19:17:41Z</dcterms:modified>
</cp:coreProperties>
</file>