
<file path=[Content_Types].xml><?xml version="1.0" encoding="utf-8"?>
<Types xmlns="http://schemas.openxmlformats.org/package/2006/content-types">
  <Default Extension="jpeg" ContentType="image/jpeg"/>
  <Default Extension="JPG" ContentType="image/.jpg"/>
  <Default Extension="png" ContentType="image/png"/>
  <Default Extension="wmf" ContentType="image/x-wmf"/>
  <Default Extension="emf" ContentType="image/x-emf"/>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5"/>
  </p:notesMasterIdLst>
  <p:sldIdLst>
    <p:sldId id="328" r:id="rId3"/>
    <p:sldId id="362" r:id="rId4"/>
    <p:sldId id="363" r:id="rId5"/>
    <p:sldId id="364" r:id="rId6"/>
    <p:sldId id="365" r:id="rId7"/>
    <p:sldId id="317" r:id="rId8"/>
    <p:sldId id="366" r:id="rId9"/>
    <p:sldId id="394" r:id="rId10"/>
    <p:sldId id="395" r:id="rId11"/>
    <p:sldId id="396" r:id="rId12"/>
    <p:sldId id="397" r:id="rId13"/>
    <p:sldId id="398" r:id="rId14"/>
    <p:sldId id="399" r:id="rId15"/>
    <p:sldId id="367" r:id="rId16"/>
    <p:sldId id="368" r:id="rId17"/>
    <p:sldId id="369" r:id="rId18"/>
    <p:sldId id="370" r:id="rId19"/>
    <p:sldId id="371" r:id="rId20"/>
    <p:sldId id="372" r:id="rId21"/>
    <p:sldId id="373" r:id="rId22"/>
    <p:sldId id="374" r:id="rId23"/>
    <p:sldId id="375" r:id="rId24"/>
    <p:sldId id="377" r:id="rId25"/>
    <p:sldId id="378" r:id="rId26"/>
    <p:sldId id="379" r:id="rId27"/>
    <p:sldId id="380" r:id="rId28"/>
    <p:sldId id="381" r:id="rId29"/>
    <p:sldId id="382" r:id="rId30"/>
    <p:sldId id="383" r:id="rId31"/>
    <p:sldId id="384" r:id="rId32"/>
    <p:sldId id="385" r:id="rId33"/>
    <p:sldId id="386" r:id="rId34"/>
    <p:sldId id="387" r:id="rId35"/>
    <p:sldId id="388" r:id="rId36"/>
    <p:sldId id="389" r:id="rId37"/>
    <p:sldId id="390" r:id="rId38"/>
    <p:sldId id="391" r:id="rId39"/>
    <p:sldId id="393" r:id="rId40"/>
    <p:sldId id="326" r:id="rId41"/>
    <p:sldId id="323" r:id="rId42"/>
    <p:sldId id="325" r:id="rId43"/>
    <p:sldId id="329" r:id="rId44"/>
    <p:sldId id="330" r:id="rId46"/>
    <p:sldId id="331" r:id="rId47"/>
    <p:sldId id="332" r:id="rId48"/>
    <p:sldId id="333" r:id="rId49"/>
    <p:sldId id="337" r:id="rId50"/>
    <p:sldId id="338" r:id="rId51"/>
    <p:sldId id="339" r:id="rId52"/>
    <p:sldId id="340" r:id="rId53"/>
    <p:sldId id="341" r:id="rId54"/>
    <p:sldId id="342" r:id="rId55"/>
    <p:sldId id="343" r:id="rId56"/>
    <p:sldId id="344" r:id="rId57"/>
    <p:sldId id="345" r:id="rId58"/>
    <p:sldId id="346" r:id="rId59"/>
    <p:sldId id="347" r:id="rId60"/>
    <p:sldId id="348" r:id="rId61"/>
    <p:sldId id="349" r:id="rId62"/>
    <p:sldId id="350" r:id="rId63"/>
    <p:sldId id="351" r:id="rId64"/>
    <p:sldId id="352" r:id="rId65"/>
    <p:sldId id="353" r:id="rId66"/>
    <p:sldId id="354" r:id="rId67"/>
    <p:sldId id="355" r:id="rId68"/>
    <p:sldId id="356" r:id="rId69"/>
    <p:sldId id="357" r:id="rId70"/>
    <p:sldId id="358" r:id="rId71"/>
    <p:sldId id="359" r:id="rId72"/>
    <p:sldId id="360" r:id="rId73"/>
    <p:sldId id="361" r:id="rId74"/>
    <p:sldId id="327" r:id="rId75"/>
  </p:sldIdLst>
  <p:sldSz cx="12192000" cy="6858000"/>
  <p:notesSz cx="6858000" cy="9144000"/>
  <p:custDataLst>
    <p:tags r:id="rId79"/>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无样式，网格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66" d="100"/>
          <a:sy n="66" d="100"/>
        </p:scale>
        <p:origin x="600" y="3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9" Type="http://schemas.openxmlformats.org/officeDocument/2006/relationships/tags" Target="tags/tag1.xml"/><Relationship Id="rId78" Type="http://schemas.openxmlformats.org/officeDocument/2006/relationships/tableStyles" Target="tableStyles.xml"/><Relationship Id="rId77" Type="http://schemas.openxmlformats.org/officeDocument/2006/relationships/viewProps" Target="viewProps.xml"/><Relationship Id="rId76" Type="http://schemas.openxmlformats.org/officeDocument/2006/relationships/presProps" Target="presProps.xml"/><Relationship Id="rId75" Type="http://schemas.openxmlformats.org/officeDocument/2006/relationships/slide" Target="slides/slide72.xml"/><Relationship Id="rId74" Type="http://schemas.openxmlformats.org/officeDocument/2006/relationships/slide" Target="slides/slide71.xml"/><Relationship Id="rId73" Type="http://schemas.openxmlformats.org/officeDocument/2006/relationships/slide" Target="slides/slide70.xml"/><Relationship Id="rId72" Type="http://schemas.openxmlformats.org/officeDocument/2006/relationships/slide" Target="slides/slide69.xml"/><Relationship Id="rId71" Type="http://schemas.openxmlformats.org/officeDocument/2006/relationships/slide" Target="slides/slide68.xml"/><Relationship Id="rId70" Type="http://schemas.openxmlformats.org/officeDocument/2006/relationships/slide" Target="slides/slide67.xml"/><Relationship Id="rId7" Type="http://schemas.openxmlformats.org/officeDocument/2006/relationships/slide" Target="slides/slide5.xml"/><Relationship Id="rId69" Type="http://schemas.openxmlformats.org/officeDocument/2006/relationships/slide" Target="slides/slide66.xml"/><Relationship Id="rId68" Type="http://schemas.openxmlformats.org/officeDocument/2006/relationships/slide" Target="slides/slide65.xml"/><Relationship Id="rId67" Type="http://schemas.openxmlformats.org/officeDocument/2006/relationships/slide" Target="slides/slide64.xml"/><Relationship Id="rId66" Type="http://schemas.openxmlformats.org/officeDocument/2006/relationships/slide" Target="slides/slide63.xml"/><Relationship Id="rId65" Type="http://schemas.openxmlformats.org/officeDocument/2006/relationships/slide" Target="slides/slide62.xml"/><Relationship Id="rId64" Type="http://schemas.openxmlformats.org/officeDocument/2006/relationships/slide" Target="slides/slide61.xml"/><Relationship Id="rId63" Type="http://schemas.openxmlformats.org/officeDocument/2006/relationships/slide" Target="slides/slide60.xml"/><Relationship Id="rId62" Type="http://schemas.openxmlformats.org/officeDocument/2006/relationships/slide" Target="slides/slide59.xml"/><Relationship Id="rId61" Type="http://schemas.openxmlformats.org/officeDocument/2006/relationships/slide" Target="slides/slide58.xml"/><Relationship Id="rId60" Type="http://schemas.openxmlformats.org/officeDocument/2006/relationships/slide" Target="slides/slide57.xml"/><Relationship Id="rId6" Type="http://schemas.openxmlformats.org/officeDocument/2006/relationships/slide" Target="slides/slide4.xml"/><Relationship Id="rId59" Type="http://schemas.openxmlformats.org/officeDocument/2006/relationships/slide" Target="slides/slide56.xml"/><Relationship Id="rId58" Type="http://schemas.openxmlformats.org/officeDocument/2006/relationships/slide" Target="slides/slide55.xml"/><Relationship Id="rId57" Type="http://schemas.openxmlformats.org/officeDocument/2006/relationships/slide" Target="slides/slide54.xml"/><Relationship Id="rId56" Type="http://schemas.openxmlformats.org/officeDocument/2006/relationships/slide" Target="slides/slide53.xml"/><Relationship Id="rId55" Type="http://schemas.openxmlformats.org/officeDocument/2006/relationships/slide" Target="slides/slide52.xml"/><Relationship Id="rId54" Type="http://schemas.openxmlformats.org/officeDocument/2006/relationships/slide" Target="slides/slide51.xml"/><Relationship Id="rId53" Type="http://schemas.openxmlformats.org/officeDocument/2006/relationships/slide" Target="slides/slide50.xml"/><Relationship Id="rId52" Type="http://schemas.openxmlformats.org/officeDocument/2006/relationships/slide" Target="slides/slide49.xml"/><Relationship Id="rId51" Type="http://schemas.openxmlformats.org/officeDocument/2006/relationships/slide" Target="slides/slide48.xml"/><Relationship Id="rId50" Type="http://schemas.openxmlformats.org/officeDocument/2006/relationships/slide" Target="slides/slide47.xml"/><Relationship Id="rId5" Type="http://schemas.openxmlformats.org/officeDocument/2006/relationships/slide" Target="slides/slide3.xml"/><Relationship Id="rId49" Type="http://schemas.openxmlformats.org/officeDocument/2006/relationships/slide" Target="slides/slide46.xml"/><Relationship Id="rId48" Type="http://schemas.openxmlformats.org/officeDocument/2006/relationships/slide" Target="slides/slide45.xml"/><Relationship Id="rId47" Type="http://schemas.openxmlformats.org/officeDocument/2006/relationships/slide" Target="slides/slide44.xml"/><Relationship Id="rId46" Type="http://schemas.openxmlformats.org/officeDocument/2006/relationships/slide" Target="slides/slide43.xml"/><Relationship Id="rId45" Type="http://schemas.openxmlformats.org/officeDocument/2006/relationships/notesMaster" Target="notesMasters/notesMaster1.xml"/><Relationship Id="rId44" Type="http://schemas.openxmlformats.org/officeDocument/2006/relationships/slide" Target="slides/slide42.xml"/><Relationship Id="rId43" Type="http://schemas.openxmlformats.org/officeDocument/2006/relationships/slide" Target="slides/slide41.xml"/><Relationship Id="rId42" Type="http://schemas.openxmlformats.org/officeDocument/2006/relationships/slide" Target="slides/slide40.xml"/><Relationship Id="rId41" Type="http://schemas.openxmlformats.org/officeDocument/2006/relationships/slide" Target="slides/slide39.xml"/><Relationship Id="rId40" Type="http://schemas.openxmlformats.org/officeDocument/2006/relationships/slide" Target="slides/slide38.xml"/><Relationship Id="rId4" Type="http://schemas.openxmlformats.org/officeDocument/2006/relationships/slide" Target="slides/slide2.xml"/><Relationship Id="rId39" Type="http://schemas.openxmlformats.org/officeDocument/2006/relationships/slide" Target="slides/slide37.xml"/><Relationship Id="rId38" Type="http://schemas.openxmlformats.org/officeDocument/2006/relationships/slide" Target="slides/slide36.xml"/><Relationship Id="rId37" Type="http://schemas.openxmlformats.org/officeDocument/2006/relationships/slide" Target="slides/slide35.xml"/><Relationship Id="rId36" Type="http://schemas.openxmlformats.org/officeDocument/2006/relationships/slide" Target="slides/slide34.xml"/><Relationship Id="rId35" Type="http://schemas.openxmlformats.org/officeDocument/2006/relationships/slide" Target="slides/slide33.xml"/><Relationship Id="rId34" Type="http://schemas.openxmlformats.org/officeDocument/2006/relationships/slide" Target="slides/slide32.xml"/><Relationship Id="rId33" Type="http://schemas.openxmlformats.org/officeDocument/2006/relationships/slide" Target="slides/slide31.xml"/><Relationship Id="rId32" Type="http://schemas.openxmlformats.org/officeDocument/2006/relationships/slide" Target="slides/slide30.xml"/><Relationship Id="rId31" Type="http://schemas.openxmlformats.org/officeDocument/2006/relationships/slide" Target="slides/slide29.xml"/><Relationship Id="rId30" Type="http://schemas.openxmlformats.org/officeDocument/2006/relationships/slide" Target="slides/slide28.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SG"/>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E3E4AAC-8FFA-4B6F-85BF-C330A3A3D321}" type="datetimeFigureOut">
              <a:rPr lang="en-SG" smtClean="0"/>
            </a:fld>
            <a:endParaRPr lang="en-SG"/>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SG"/>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SG"/>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SG"/>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FCF5F87-972B-40AB-AC46-46EB09381824}" type="slidenum">
              <a:rPr lang="en-SG" smtClean="0"/>
            </a:fld>
            <a:endParaRPr lang="en-SG"/>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2.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3.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en.wikipedia.org/wiki/Streaming_service_provider" TargetMode="External"/><Relationship Id="rId2" Type="http://schemas.openxmlformats.org/officeDocument/2006/relationships/notesMaster" Target="../notesMasters/notesMaster1.xml"/><Relationship Id="rId1" Type="http://schemas.openxmlformats.org/officeDocument/2006/relationships/slide" Target="../slides/slide54.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5.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7.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8.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0.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1.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2.xml"/></Relationships>
</file>

<file path=ppt/notesSlides/_rels/notesSlide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3.xml"/></Relationships>
</file>

<file path=ppt/notesSlides/_rels/notesSlide1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4.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en.wikipedia.org/wiki/Unsecured_debt" TargetMode="External"/><Relationship Id="rId2" Type="http://schemas.openxmlformats.org/officeDocument/2006/relationships/notesMaster" Target="../notesMasters/notesMaster1.xml"/><Relationship Id="rId1" Type="http://schemas.openxmlformats.org/officeDocument/2006/relationships/slide" Target="../slides/slide43.xml"/></Relationships>
</file>

<file path=ppt/notesSlides/_rels/notesSlide2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5.xml"/></Relationships>
</file>

<file path=ppt/notesSlides/_rels/notesSlide2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6.xml"/></Relationships>
</file>

<file path=ppt/notesSlides/_rels/notesSlide2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7.xml"/></Relationships>
</file>

<file path=ppt/notesSlides/_rels/notesSlide2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8.xml"/></Relationships>
</file>

<file path=ppt/notesSlides/_rels/notesSlide2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1.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4.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7.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8.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9.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0.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1.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2.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Slide Image Placeholder 1"/>
          <p:cNvSpPr>
            <a:spLocks noGrp="1" noRot="1" noChangeAspect="1" noTextEdit="1"/>
          </p:cNvSpPr>
          <p:nvPr>
            <p:ph type="sldImg"/>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2969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endParaRPr lang="en-US" altLang="en-US">
              <a:latin typeface="Times New Roman" panose="02020603050405020304" pitchFamily="18" charset="0"/>
              <a:ea typeface="MS PGothic" panose="020B0600070205080204" pitchFamily="34" charset="-128"/>
            </a:endParaRPr>
          </a:p>
        </p:txBody>
      </p:sp>
      <p:sp>
        <p:nvSpPr>
          <p:cNvPr id="2969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MS PGothic" panose="020B0600070205080204" pitchFamily="34" charset="-128"/>
              </a:defRPr>
            </a:lvl1pPr>
            <a:lvl2pPr marL="694690" indent="-267335">
              <a:defRPr>
                <a:solidFill>
                  <a:schemeClr val="tx1"/>
                </a:solidFill>
                <a:latin typeface="Arial" panose="020B0604020202020204" pitchFamily="34" charset="0"/>
                <a:ea typeface="MS PGothic" panose="020B0600070205080204" pitchFamily="34" charset="-128"/>
              </a:defRPr>
            </a:lvl2pPr>
            <a:lvl3pPr marL="1069340" indent="-213995">
              <a:defRPr>
                <a:solidFill>
                  <a:schemeClr val="tx1"/>
                </a:solidFill>
                <a:latin typeface="Arial" panose="020B0604020202020204" pitchFamily="34" charset="0"/>
                <a:ea typeface="MS PGothic" panose="020B0600070205080204" pitchFamily="34" charset="-128"/>
              </a:defRPr>
            </a:lvl3pPr>
            <a:lvl4pPr marL="1496695" indent="-213995">
              <a:defRPr>
                <a:solidFill>
                  <a:schemeClr val="tx1"/>
                </a:solidFill>
                <a:latin typeface="Arial" panose="020B0604020202020204" pitchFamily="34" charset="0"/>
                <a:ea typeface="MS PGothic" panose="020B0600070205080204" pitchFamily="34" charset="-128"/>
              </a:defRPr>
            </a:lvl4pPr>
            <a:lvl5pPr marL="1924685" indent="-213995">
              <a:defRPr>
                <a:solidFill>
                  <a:schemeClr val="tx1"/>
                </a:solidFill>
                <a:latin typeface="Arial" panose="020B0604020202020204" pitchFamily="34" charset="0"/>
                <a:ea typeface="MS PGothic" panose="020B0600070205080204" pitchFamily="34" charset="-128"/>
              </a:defRPr>
            </a:lvl5pPr>
            <a:lvl6pPr marL="2352040" indent="-213995"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780030" indent="-213995"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207385" indent="-213995"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635375" indent="-213995"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fld id="{91595C76-CE5C-4719-B2F4-4A55305E45D9}" type="slidenum">
              <a:rPr lang="en-GB" altLang="en-US">
                <a:solidFill>
                  <a:prstClr val="black"/>
                </a:solidFill>
                <a:latin typeface="Times New Roman" panose="02020603050405020304" pitchFamily="18" charset="0"/>
              </a:rPr>
            </a:fld>
            <a:endParaRPr lang="en-GB" altLang="en-US">
              <a:solidFill>
                <a:prstClr val="black"/>
              </a:solidFill>
              <a:latin typeface="Times New Roman" panose="02020603050405020304" pitchFamily="18"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Slide Image Placeholder 1"/>
          <p:cNvSpPr>
            <a:spLocks noGrp="1" noRot="1" noChangeAspect="1" noTextEdit="1"/>
          </p:cNvSpPr>
          <p:nvPr>
            <p:ph type="sldImg"/>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33794"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r>
              <a:rPr lang="en-US" altLang="en-US" dirty="0">
                <a:latin typeface="Times New Roman" panose="02020603050405020304" pitchFamily="18" charset="0"/>
                <a:ea typeface="MS PGothic" panose="020B0600070205080204" pitchFamily="34" charset="-128"/>
              </a:rPr>
              <a:t>Some firms</a:t>
            </a:r>
            <a:r>
              <a:rPr lang="en-US" altLang="en-US" baseline="0" dirty="0">
                <a:latin typeface="Times New Roman" panose="02020603050405020304" pitchFamily="18" charset="0"/>
                <a:ea typeface="MS PGothic" panose="020B0600070205080204" pitchFamily="34" charset="-128"/>
              </a:rPr>
              <a:t> take an ad hoc approach to international marketing- only responding to customer export requests or reactive basis. </a:t>
            </a:r>
            <a:endParaRPr lang="en-US" altLang="en-US" baseline="0" dirty="0">
              <a:latin typeface="Times New Roman" panose="02020603050405020304" pitchFamily="18" charset="0"/>
              <a:ea typeface="MS PGothic" panose="020B0600070205080204" pitchFamily="34" charset="-128"/>
            </a:endParaRPr>
          </a:p>
          <a:p>
            <a:endParaRPr lang="en-US" altLang="en-US" baseline="0" dirty="0">
              <a:latin typeface="Times New Roman" panose="02020603050405020304" pitchFamily="18" charset="0"/>
              <a:ea typeface="MS PGothic" panose="020B0600070205080204" pitchFamily="34" charset="-128"/>
            </a:endParaRPr>
          </a:p>
          <a:p>
            <a:r>
              <a:rPr lang="en-US" altLang="en-US" baseline="0" dirty="0">
                <a:latin typeface="Times New Roman" panose="02020603050405020304" pitchFamily="18" charset="0"/>
                <a:ea typeface="MS PGothic" panose="020B0600070205080204" pitchFamily="34" charset="-128"/>
              </a:rPr>
              <a:t>International marketing strategy- proactive. View domestic as secondary </a:t>
            </a:r>
            <a:endParaRPr lang="en-US" altLang="en-US" dirty="0">
              <a:latin typeface="Times New Roman" panose="02020603050405020304" pitchFamily="18" charset="0"/>
              <a:ea typeface="MS PGothic" panose="020B0600070205080204" pitchFamily="34" charset="-128"/>
            </a:endParaRPr>
          </a:p>
        </p:txBody>
      </p:sp>
      <p:sp>
        <p:nvSpPr>
          <p:cNvPr id="33795"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MS PGothic" panose="020B0600070205080204" pitchFamily="34" charset="-128"/>
              </a:defRPr>
            </a:lvl1pPr>
            <a:lvl2pPr marL="694690" indent="-267335">
              <a:defRPr>
                <a:solidFill>
                  <a:schemeClr val="tx1"/>
                </a:solidFill>
                <a:latin typeface="Arial" panose="020B0604020202020204" pitchFamily="34" charset="0"/>
                <a:ea typeface="MS PGothic" panose="020B0600070205080204" pitchFamily="34" charset="-128"/>
              </a:defRPr>
            </a:lvl2pPr>
            <a:lvl3pPr marL="1069340" indent="-213995">
              <a:defRPr>
                <a:solidFill>
                  <a:schemeClr val="tx1"/>
                </a:solidFill>
                <a:latin typeface="Arial" panose="020B0604020202020204" pitchFamily="34" charset="0"/>
                <a:ea typeface="MS PGothic" panose="020B0600070205080204" pitchFamily="34" charset="-128"/>
              </a:defRPr>
            </a:lvl3pPr>
            <a:lvl4pPr marL="1496695" indent="-213995">
              <a:defRPr>
                <a:solidFill>
                  <a:schemeClr val="tx1"/>
                </a:solidFill>
                <a:latin typeface="Arial" panose="020B0604020202020204" pitchFamily="34" charset="0"/>
                <a:ea typeface="MS PGothic" panose="020B0600070205080204" pitchFamily="34" charset="-128"/>
              </a:defRPr>
            </a:lvl4pPr>
            <a:lvl5pPr marL="1924685" indent="-213995">
              <a:defRPr>
                <a:solidFill>
                  <a:schemeClr val="tx1"/>
                </a:solidFill>
                <a:latin typeface="Arial" panose="020B0604020202020204" pitchFamily="34" charset="0"/>
                <a:ea typeface="MS PGothic" panose="020B0600070205080204" pitchFamily="34" charset="-128"/>
              </a:defRPr>
            </a:lvl5pPr>
            <a:lvl6pPr marL="2352040" indent="-213995"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780030" indent="-213995"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207385" indent="-213995"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635375" indent="-213995"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fld id="{D2EB5D99-2D71-4672-8C33-1FF875C54F70}" type="slidenum">
              <a:rPr lang="en-GB" altLang="en-US">
                <a:latin typeface="Times New Roman" panose="02020603050405020304" pitchFamily="18" charset="0"/>
              </a:rPr>
            </a:fld>
            <a:endParaRPr lang="en-GB" altLang="en-US">
              <a:latin typeface="Times New Roman" panose="02020603050405020304" pitchFamily="18"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Background:</a:t>
            </a:r>
            <a:r>
              <a:rPr lang="en-US" sz="1200" b="0" i="0" kern="1200" baseline="0" dirty="0">
                <a:solidFill>
                  <a:schemeClr val="tx1"/>
                </a:solidFill>
                <a:effectLst/>
                <a:latin typeface="+mn-lt"/>
                <a:ea typeface="+mn-ea"/>
                <a:cs typeface="+mn-cs"/>
              </a:rPr>
              <a:t> </a:t>
            </a:r>
            <a:r>
              <a:rPr lang="en-US" sz="1200" b="0" i="0" kern="1200" dirty="0">
                <a:solidFill>
                  <a:schemeClr val="tx1"/>
                </a:solidFill>
                <a:effectLst/>
                <a:latin typeface="+mn-lt"/>
                <a:ea typeface="+mn-ea"/>
                <a:cs typeface="+mn-cs"/>
              </a:rPr>
              <a:t>The company's primary business is a subscription-based </a:t>
            </a:r>
            <a:r>
              <a:rPr lang="en-US" sz="1200" b="0" i="0" u="none" strike="noStrike" kern="1200" dirty="0">
                <a:solidFill>
                  <a:schemeClr val="tx1"/>
                </a:solidFill>
                <a:effectLst/>
                <a:latin typeface="+mn-lt"/>
                <a:ea typeface="+mn-ea"/>
                <a:cs typeface="+mn-cs"/>
                <a:hlinkClick r:id="rId3" tooltip="Streaming service provider"/>
              </a:rPr>
              <a:t>streaming service</a:t>
            </a:r>
            <a:r>
              <a:rPr lang="en-US" sz="1200" b="0" i="0" kern="1200" dirty="0">
                <a:solidFill>
                  <a:schemeClr val="tx1"/>
                </a:solidFill>
                <a:effectLst/>
                <a:latin typeface="+mn-lt"/>
                <a:ea typeface="+mn-ea"/>
                <a:cs typeface="+mn-cs"/>
              </a:rPr>
              <a:t> offering online streaming from a library of films and television series, including those produced in-house.</a:t>
            </a:r>
            <a:endParaRPr lang="en-US" sz="1200" b="0" i="0" kern="1200" dirty="0">
              <a:solidFill>
                <a:schemeClr val="tx1"/>
              </a:solidFill>
              <a:effectLst/>
              <a:latin typeface="+mn-lt"/>
              <a:ea typeface="+mn-ea"/>
              <a:cs typeface="+mn-cs"/>
            </a:endParaRP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As of October 2020, Netflix had over 195 million paid subscriptions worldwide, including 73 million in the United States.</a:t>
            </a:r>
            <a:endParaRPr lang="en-US" sz="1200" b="0" i="0" kern="1200" dirty="0">
              <a:solidFill>
                <a:schemeClr val="tx1"/>
              </a:solidFill>
              <a:effectLst/>
              <a:latin typeface="+mn-lt"/>
              <a:ea typeface="+mn-ea"/>
              <a:cs typeface="+mn-cs"/>
            </a:endParaRP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a:t>
            </a:r>
            <a:endParaRPr lang="en-US" sz="1200" b="0" i="0" kern="1200" dirty="0">
              <a:solidFill>
                <a:schemeClr val="tx1"/>
              </a:solidFill>
              <a:effectLst/>
              <a:latin typeface="+mn-lt"/>
              <a:ea typeface="+mn-ea"/>
              <a:cs typeface="+mn-cs"/>
            </a:endParaRPr>
          </a:p>
          <a:p>
            <a:r>
              <a:rPr lang="en-US" sz="1200" b="0" i="0" kern="1200" dirty="0" err="1">
                <a:solidFill>
                  <a:schemeClr val="tx1"/>
                </a:solidFill>
                <a:effectLst/>
                <a:latin typeface="+mn-lt"/>
                <a:ea typeface="+mn-ea"/>
                <a:cs typeface="+mn-cs"/>
              </a:rPr>
              <a:t>Globalisation</a:t>
            </a:r>
            <a:r>
              <a:rPr lang="en-US" sz="1200" b="0" i="0" kern="1200" dirty="0">
                <a:solidFill>
                  <a:schemeClr val="tx1"/>
                </a:solidFill>
                <a:effectLst/>
                <a:latin typeface="+mn-lt"/>
                <a:ea typeface="+mn-ea"/>
                <a:cs typeface="+mn-cs"/>
              </a:rPr>
              <a:t> strategy: </a:t>
            </a:r>
            <a:endParaRPr lang="en-US" sz="1200" b="0" i="0" kern="1200" dirty="0">
              <a:solidFill>
                <a:schemeClr val="tx1"/>
              </a:solidFill>
              <a:effectLst/>
              <a:latin typeface="+mn-lt"/>
              <a:ea typeface="+mn-ea"/>
              <a:cs typeface="+mn-cs"/>
            </a:endParaRP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Challenges: </a:t>
            </a:r>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Netflix must secure content deals region by region, and sometimes country by country. </a:t>
            </a:r>
            <a:endParaRPr lang="en-US" sz="1200" b="0" i="0" kern="1200" dirty="0">
              <a:solidFill>
                <a:schemeClr val="tx1"/>
              </a:solidFill>
              <a:effectLst/>
              <a:latin typeface="+mn-lt"/>
              <a:ea typeface="+mn-ea"/>
              <a:cs typeface="+mn-cs"/>
            </a:endParaRP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It also must face a diverse set of national regulatory restrictions, such as those that limit what content can be made available in local markets.</a:t>
            </a:r>
            <a:endParaRPr lang="en-US" sz="1200" b="0" i="0" kern="1200" dirty="0">
              <a:solidFill>
                <a:schemeClr val="tx1"/>
              </a:solidFill>
              <a:effectLst/>
              <a:latin typeface="+mn-lt"/>
              <a:ea typeface="+mn-ea"/>
              <a:cs typeface="+mn-cs"/>
            </a:endParaRP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International subscribers, many of whom are not fluent in English, often prefer local-language programming. </a:t>
            </a:r>
            <a:endParaRPr lang="en-US" sz="1200" b="0" i="0" kern="1200" dirty="0">
              <a:solidFill>
                <a:schemeClr val="tx1"/>
              </a:solidFill>
              <a:effectLst/>
              <a:latin typeface="+mn-lt"/>
              <a:ea typeface="+mn-ea"/>
              <a:cs typeface="+mn-cs"/>
            </a:endParaRP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many potential subscribers, accustomed to free content, remain hesitant to pay for streaming services at all.</a:t>
            </a:r>
            <a:endParaRPr lang="en-US" sz="1200" b="0" i="0" kern="1200" dirty="0">
              <a:solidFill>
                <a:schemeClr val="tx1"/>
              </a:solidFill>
              <a:effectLst/>
              <a:latin typeface="+mn-lt"/>
              <a:ea typeface="+mn-ea"/>
              <a:cs typeface="+mn-cs"/>
            </a:endParaRP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a:t>
            </a:r>
            <a:endParaRPr lang="en-US" sz="1200" b="0" i="0" kern="1200" dirty="0">
              <a:solidFill>
                <a:schemeClr val="tx1"/>
              </a:solidFill>
              <a:effectLst/>
              <a:latin typeface="+mn-lt"/>
              <a:ea typeface="+mn-ea"/>
              <a:cs typeface="+mn-cs"/>
            </a:endParaRPr>
          </a:p>
          <a:p>
            <a:r>
              <a:rPr lang="en-US" sz="1200" b="1" i="0" kern="1200" dirty="0">
                <a:solidFill>
                  <a:schemeClr val="tx1"/>
                </a:solidFill>
                <a:effectLst/>
                <a:latin typeface="+mn-lt"/>
                <a:ea typeface="+mn-ea"/>
                <a:cs typeface="+mn-cs"/>
              </a:rPr>
              <a:t>Success: </a:t>
            </a:r>
            <a:endParaRPr lang="en-US" sz="1200" b="1" i="0" kern="1200" dirty="0">
              <a:solidFill>
                <a:schemeClr val="tx1"/>
              </a:solidFill>
              <a:effectLst/>
              <a:latin typeface="+mn-lt"/>
              <a:ea typeface="+mn-ea"/>
              <a:cs typeface="+mn-cs"/>
            </a:endParaRPr>
          </a:p>
          <a:p>
            <a:r>
              <a:rPr lang="en-US" sz="1200" b="1" i="0" kern="1200" dirty="0">
                <a:solidFill>
                  <a:schemeClr val="tx1"/>
                </a:solidFill>
                <a:effectLst/>
                <a:latin typeface="+mn-lt"/>
                <a:ea typeface="+mn-ea"/>
                <a:cs typeface="+mn-cs"/>
              </a:rPr>
              <a:t>Netflix did not try to enter all markets at once.</a:t>
            </a:r>
            <a:r>
              <a:rPr lang="en-US" sz="1200" b="0" i="0" kern="1200" dirty="0">
                <a:solidFill>
                  <a:schemeClr val="tx1"/>
                </a:solidFill>
                <a:effectLst/>
                <a:latin typeface="+mn-lt"/>
                <a:ea typeface="+mn-ea"/>
                <a:cs typeface="+mn-cs"/>
              </a:rPr>
              <a:t> </a:t>
            </a:r>
            <a:endParaRPr lang="en-US" sz="1200" b="0" i="0" kern="1200" dirty="0">
              <a:solidFill>
                <a:schemeClr val="tx1"/>
              </a:solidFill>
              <a:effectLst/>
              <a:latin typeface="+mn-lt"/>
              <a:ea typeface="+mn-ea"/>
              <a:cs typeface="+mn-cs"/>
            </a:endParaRP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it carefully selected its initial adjacent markets in terms of geography and psychic distance, or perceived differences between markets. For example, its earliest international expansion, in 2010, was to Canada, which is geographically close to and shares many similarities with the United States. </a:t>
            </a:r>
            <a:endParaRPr lang="en-US" sz="1200" b="0" i="0" kern="1200" dirty="0">
              <a:solidFill>
                <a:schemeClr val="tx1"/>
              </a:solidFill>
              <a:effectLst/>
              <a:latin typeface="+mn-lt"/>
              <a:ea typeface="+mn-ea"/>
              <a:cs typeface="+mn-cs"/>
            </a:endParaRP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In doing so, the company learned how to expand and enhance its core capabilities beyond its home market.</a:t>
            </a:r>
            <a:endParaRPr lang="en-US" sz="1200" b="0" i="0" kern="1200" dirty="0">
              <a:solidFill>
                <a:schemeClr val="tx1"/>
              </a:solidFill>
              <a:effectLst/>
              <a:latin typeface="+mn-lt"/>
              <a:ea typeface="+mn-ea"/>
              <a:cs typeface="+mn-cs"/>
            </a:endParaRP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First phase and second phase</a:t>
            </a:r>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the first phase of its globalization process was consistent with the traditional model of expansion. </a:t>
            </a:r>
            <a:endParaRPr lang="en-US" sz="1200" b="0" i="0" kern="1200" dirty="0">
              <a:solidFill>
                <a:schemeClr val="tx1"/>
              </a:solidFill>
              <a:effectLst/>
              <a:latin typeface="+mn-lt"/>
              <a:ea typeface="+mn-ea"/>
              <a:cs typeface="+mn-cs"/>
            </a:endParaRP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from the experience and learning it gained in that process, Netflix developed the capabilities to expand into a diverse set of markets within a few years — the second phase of the process.</a:t>
            </a:r>
            <a:endParaRPr lang="en-US" sz="1200" b="0" i="0" kern="1200" dirty="0">
              <a:solidFill>
                <a:schemeClr val="tx1"/>
              </a:solidFill>
              <a:effectLst/>
              <a:latin typeface="+mn-lt"/>
              <a:ea typeface="+mn-ea"/>
              <a:cs typeface="+mn-cs"/>
            </a:endParaRP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Second phase</a:t>
            </a:r>
            <a:r>
              <a:rPr lang="en-US" sz="1200" b="0" i="0" kern="1200" baseline="0" dirty="0">
                <a:solidFill>
                  <a:schemeClr val="tx1"/>
                </a:solidFill>
                <a:effectLst/>
                <a:latin typeface="+mn-lt"/>
                <a:ea typeface="+mn-ea"/>
                <a:cs typeface="+mn-cs"/>
              </a:rPr>
              <a:t>: </a:t>
            </a:r>
            <a:endParaRPr lang="en-US" sz="1200" b="0" i="0" kern="1200" baseline="0" dirty="0">
              <a:solidFill>
                <a:schemeClr val="tx1"/>
              </a:solidFill>
              <a:effectLst/>
              <a:latin typeface="+mn-lt"/>
              <a:ea typeface="+mn-ea"/>
              <a:cs typeface="+mn-cs"/>
            </a:endParaRPr>
          </a:p>
          <a:p>
            <a:endParaRPr lang="en-US" sz="1200" b="0" i="0" kern="1200" baseline="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This second phase, involving a faster and more-extensive international expansion, saw Netflix extend its footprint to some 50 countries, drawing on the lessons it learned in the first phase in order to operate in a wider variety of markets. The choice of those markets was influenced by their degree of attractiveness, such as from shared similarities, the presence of affluent consumers, and the availability of broadband internet. </a:t>
            </a:r>
            <a:endParaRPr lang="en-US" sz="1200" b="0" i="0" kern="1200" dirty="0">
              <a:solidFill>
                <a:schemeClr val="tx1"/>
              </a:solidFill>
              <a:effectLst/>
              <a:latin typeface="+mn-lt"/>
              <a:ea typeface="+mn-ea"/>
              <a:cs typeface="+mn-cs"/>
            </a:endParaRP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 learning about internationalization and partnering with local stakeholders while also growing its revenue. </a:t>
            </a:r>
            <a:endParaRPr lang="en-US" sz="1200" b="0" i="0" kern="1200" dirty="0">
              <a:solidFill>
                <a:schemeClr val="tx1"/>
              </a:solidFill>
              <a:effectLst/>
              <a:latin typeface="+mn-lt"/>
              <a:ea typeface="+mn-ea"/>
              <a:cs typeface="+mn-cs"/>
            </a:endParaRPr>
          </a:p>
          <a:p>
            <a:endParaRPr lang="en-US" sz="1200" b="0" i="0" kern="1200" dirty="0">
              <a:solidFill>
                <a:schemeClr val="tx1"/>
              </a:solidFill>
              <a:effectLst/>
              <a:latin typeface="+mn-lt"/>
              <a:ea typeface="+mn-ea"/>
              <a:cs typeface="+mn-cs"/>
            </a:endParaRPr>
          </a:p>
          <a:p>
            <a:endParaRPr lang="en-US" sz="1200" b="0" i="0" kern="1200" dirty="0">
              <a:solidFill>
                <a:schemeClr val="tx1"/>
              </a:solidFill>
              <a:effectLst/>
              <a:latin typeface="+mn-lt"/>
              <a:ea typeface="+mn-ea"/>
              <a:cs typeface="+mn-cs"/>
            </a:endParaRPr>
          </a:p>
          <a:p>
            <a:endParaRPr lang="en-SG" dirty="0"/>
          </a:p>
        </p:txBody>
      </p:sp>
      <p:sp>
        <p:nvSpPr>
          <p:cNvPr id="4" name="Slide Number Placeholder 3"/>
          <p:cNvSpPr>
            <a:spLocks noGrp="1"/>
          </p:cNvSpPr>
          <p:nvPr>
            <p:ph type="sldNum" sz="quarter" idx="10"/>
          </p:nvPr>
        </p:nvSpPr>
        <p:spPr/>
        <p:txBody>
          <a:bodyPr/>
          <a:lstStyle/>
          <a:p>
            <a:fld id="{A08ECE2E-A1BA-4606-9148-9D4EAF2270AA}" type="slidenum">
              <a:rPr lang="en-SG" smtClean="0"/>
            </a:fld>
            <a:endParaRPr lang="en-SG"/>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err="1">
                <a:solidFill>
                  <a:schemeClr val="tx1"/>
                </a:solidFill>
                <a:effectLst/>
                <a:latin typeface="+mn-lt"/>
                <a:ea typeface="+mn-ea"/>
                <a:cs typeface="+mn-cs"/>
              </a:rPr>
              <a:t>Globalisation</a:t>
            </a:r>
            <a:r>
              <a:rPr lang="en-US" sz="1200" b="0" i="0" kern="1200" dirty="0">
                <a:solidFill>
                  <a:schemeClr val="tx1"/>
                </a:solidFill>
                <a:effectLst/>
                <a:latin typeface="+mn-lt"/>
                <a:ea typeface="+mn-ea"/>
                <a:cs typeface="+mn-cs"/>
              </a:rPr>
              <a:t> strategy: </a:t>
            </a:r>
            <a:endParaRPr lang="en-US" sz="1200" b="0" i="0" kern="1200" dirty="0">
              <a:solidFill>
                <a:schemeClr val="tx1"/>
              </a:solidFill>
              <a:effectLst/>
              <a:latin typeface="+mn-lt"/>
              <a:ea typeface="+mn-ea"/>
              <a:cs typeface="+mn-cs"/>
            </a:endParaRP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Challenges: </a:t>
            </a:r>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Netflix must secure content deals region by region, and sometimes country by country. </a:t>
            </a:r>
            <a:endParaRPr lang="en-US" sz="1200" b="0" i="0" kern="1200" dirty="0">
              <a:solidFill>
                <a:schemeClr val="tx1"/>
              </a:solidFill>
              <a:effectLst/>
              <a:latin typeface="+mn-lt"/>
              <a:ea typeface="+mn-ea"/>
              <a:cs typeface="+mn-cs"/>
            </a:endParaRP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It also must face a diverse set of national regulatory restrictions, such as those that limit what content can be made available in local markets.</a:t>
            </a:r>
            <a:endParaRPr lang="en-US" sz="1200" b="0" i="0" kern="1200" dirty="0">
              <a:solidFill>
                <a:schemeClr val="tx1"/>
              </a:solidFill>
              <a:effectLst/>
              <a:latin typeface="+mn-lt"/>
              <a:ea typeface="+mn-ea"/>
              <a:cs typeface="+mn-cs"/>
            </a:endParaRP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International subscribers, many of whom are not fluent in English, often prefer local-language programming. </a:t>
            </a:r>
            <a:endParaRPr lang="en-US" sz="1200" b="0" i="0" kern="1200" dirty="0">
              <a:solidFill>
                <a:schemeClr val="tx1"/>
              </a:solidFill>
              <a:effectLst/>
              <a:latin typeface="+mn-lt"/>
              <a:ea typeface="+mn-ea"/>
              <a:cs typeface="+mn-cs"/>
            </a:endParaRP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many potential subscribers, accustomed to free content, remain hesitant to pay for streaming services at all.</a:t>
            </a:r>
            <a:endParaRPr lang="en-US" sz="1200" b="0" i="0" kern="1200" dirty="0">
              <a:solidFill>
                <a:schemeClr val="tx1"/>
              </a:solidFill>
              <a:effectLst/>
              <a:latin typeface="+mn-lt"/>
              <a:ea typeface="+mn-ea"/>
              <a:cs typeface="+mn-cs"/>
            </a:endParaRP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a:t>
            </a:r>
            <a:endParaRPr lang="en-US" sz="1200" b="0" i="0" kern="1200" dirty="0">
              <a:solidFill>
                <a:schemeClr val="tx1"/>
              </a:solidFill>
              <a:effectLst/>
              <a:latin typeface="+mn-lt"/>
              <a:ea typeface="+mn-ea"/>
              <a:cs typeface="+mn-cs"/>
            </a:endParaRPr>
          </a:p>
          <a:p>
            <a:r>
              <a:rPr lang="en-US" sz="1200" b="1" i="0" kern="1200" dirty="0">
                <a:solidFill>
                  <a:schemeClr val="tx1"/>
                </a:solidFill>
                <a:effectLst/>
                <a:latin typeface="+mn-lt"/>
                <a:ea typeface="+mn-ea"/>
                <a:cs typeface="+mn-cs"/>
              </a:rPr>
              <a:t>Success: </a:t>
            </a:r>
            <a:endParaRPr lang="en-US" sz="1200" b="1" i="0" kern="1200" dirty="0">
              <a:solidFill>
                <a:schemeClr val="tx1"/>
              </a:solidFill>
              <a:effectLst/>
              <a:latin typeface="+mn-lt"/>
              <a:ea typeface="+mn-ea"/>
              <a:cs typeface="+mn-cs"/>
            </a:endParaRPr>
          </a:p>
          <a:p>
            <a:r>
              <a:rPr lang="en-US" sz="1200" b="1" i="0" kern="1200" dirty="0">
                <a:solidFill>
                  <a:schemeClr val="tx1"/>
                </a:solidFill>
                <a:effectLst/>
                <a:latin typeface="+mn-lt"/>
                <a:ea typeface="+mn-ea"/>
                <a:cs typeface="+mn-cs"/>
              </a:rPr>
              <a:t>Netflix did not try to enter all markets at once.</a:t>
            </a:r>
            <a:r>
              <a:rPr lang="en-US" sz="1200" b="0" i="0" kern="1200" dirty="0">
                <a:solidFill>
                  <a:schemeClr val="tx1"/>
                </a:solidFill>
                <a:effectLst/>
                <a:latin typeface="+mn-lt"/>
                <a:ea typeface="+mn-ea"/>
                <a:cs typeface="+mn-cs"/>
              </a:rPr>
              <a:t> </a:t>
            </a:r>
            <a:endParaRPr lang="en-US" sz="1200" b="0" i="0" kern="1200" dirty="0">
              <a:solidFill>
                <a:schemeClr val="tx1"/>
              </a:solidFill>
              <a:effectLst/>
              <a:latin typeface="+mn-lt"/>
              <a:ea typeface="+mn-ea"/>
              <a:cs typeface="+mn-cs"/>
            </a:endParaRP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it carefully selected its initial adjacent markets in terms of geography and psychic distance, or perceived differences between markets. For example, its earliest international expansion, in 2010, was to Canada, which is geographically close to and shares many similarities with the United States. </a:t>
            </a:r>
            <a:endParaRPr lang="en-US" sz="1200" b="0" i="0" kern="1200" dirty="0">
              <a:solidFill>
                <a:schemeClr val="tx1"/>
              </a:solidFill>
              <a:effectLst/>
              <a:latin typeface="+mn-lt"/>
              <a:ea typeface="+mn-ea"/>
              <a:cs typeface="+mn-cs"/>
            </a:endParaRP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In doing so, the company learned how to expand and enhance its core capabilities beyond its home market.</a:t>
            </a:r>
            <a:endParaRPr lang="en-US" sz="1200" b="0" i="0" kern="1200" dirty="0">
              <a:solidFill>
                <a:schemeClr val="tx1"/>
              </a:solidFill>
              <a:effectLst/>
              <a:latin typeface="+mn-lt"/>
              <a:ea typeface="+mn-ea"/>
              <a:cs typeface="+mn-cs"/>
            </a:endParaRP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First phase and second phase</a:t>
            </a:r>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the first phase of its globalization process was consistent with the traditional model of expansion. </a:t>
            </a:r>
            <a:endParaRPr lang="en-US" sz="1200" b="0" i="0" kern="1200" dirty="0">
              <a:solidFill>
                <a:schemeClr val="tx1"/>
              </a:solidFill>
              <a:effectLst/>
              <a:latin typeface="+mn-lt"/>
              <a:ea typeface="+mn-ea"/>
              <a:cs typeface="+mn-cs"/>
            </a:endParaRP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from the experience and learning it gained in that process, Netflix developed the capabilities to expand into a diverse set of markets within a few years — the second phase of the process.</a:t>
            </a:r>
            <a:endParaRPr lang="en-US" sz="1200" b="0" i="0" kern="1200" dirty="0">
              <a:solidFill>
                <a:schemeClr val="tx1"/>
              </a:solidFill>
              <a:effectLst/>
              <a:latin typeface="+mn-lt"/>
              <a:ea typeface="+mn-ea"/>
              <a:cs typeface="+mn-cs"/>
            </a:endParaRP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Second phase</a:t>
            </a:r>
            <a:r>
              <a:rPr lang="en-US" sz="1200" b="0" i="0" kern="1200" baseline="0" dirty="0">
                <a:solidFill>
                  <a:schemeClr val="tx1"/>
                </a:solidFill>
                <a:effectLst/>
                <a:latin typeface="+mn-lt"/>
                <a:ea typeface="+mn-ea"/>
                <a:cs typeface="+mn-cs"/>
              </a:rPr>
              <a:t>: </a:t>
            </a:r>
            <a:endParaRPr lang="en-US" sz="1200" b="0" i="0" kern="1200" baseline="0" dirty="0">
              <a:solidFill>
                <a:schemeClr val="tx1"/>
              </a:solidFill>
              <a:effectLst/>
              <a:latin typeface="+mn-lt"/>
              <a:ea typeface="+mn-ea"/>
              <a:cs typeface="+mn-cs"/>
            </a:endParaRPr>
          </a:p>
          <a:p>
            <a:endParaRPr lang="en-US" sz="1200" b="0" i="0" kern="1200" baseline="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This second phase, involving a faster and more-extensive international expansion, saw Netflix extend its footprint to some 50 countries, drawing on the lessons it learned in the first phase in order to operate in a wider variety of markets. The choice of those markets was influenced by their degree of attractiveness, such as from shared similarities, the presence of affluent consumers, and the availability of broadband internet. </a:t>
            </a:r>
            <a:endParaRPr lang="en-US" sz="1200" b="0" i="0" kern="1200" dirty="0">
              <a:solidFill>
                <a:schemeClr val="tx1"/>
              </a:solidFill>
              <a:effectLst/>
              <a:latin typeface="+mn-lt"/>
              <a:ea typeface="+mn-ea"/>
              <a:cs typeface="+mn-cs"/>
            </a:endParaRPr>
          </a:p>
          <a:p>
            <a:endParaRPr lang="en-US" sz="1200" b="0" i="0" kern="1200" dirty="0">
              <a:solidFill>
                <a:schemeClr val="tx1"/>
              </a:solidFill>
              <a:effectLst/>
              <a:latin typeface="+mn-lt"/>
              <a:ea typeface="+mn-ea"/>
              <a:cs typeface="+mn-cs"/>
            </a:endParaRPr>
          </a:p>
          <a:p>
            <a:pPr marL="171450" indent="-171450">
              <a:buFontTx/>
              <a:buChar char="-"/>
            </a:pPr>
            <a:r>
              <a:rPr lang="en-US" sz="1200" b="0" i="0" kern="1200" dirty="0">
                <a:solidFill>
                  <a:schemeClr val="tx1"/>
                </a:solidFill>
                <a:effectLst/>
                <a:latin typeface="+mn-lt"/>
                <a:ea typeface="+mn-ea"/>
                <a:cs typeface="+mn-cs"/>
              </a:rPr>
              <a:t>learning about internationalization and partnering with local stakeholders while also growing its revenue. </a:t>
            </a:r>
            <a:endParaRPr lang="en-US" sz="1200" b="0" i="0" kern="1200" dirty="0">
              <a:solidFill>
                <a:schemeClr val="tx1"/>
              </a:solidFill>
              <a:effectLst/>
              <a:latin typeface="+mn-lt"/>
              <a:ea typeface="+mn-ea"/>
              <a:cs typeface="+mn-cs"/>
            </a:endParaRPr>
          </a:p>
          <a:p>
            <a:pPr marL="171450" indent="-171450">
              <a:buFontTx/>
              <a:buChar char="-"/>
            </a:pPr>
            <a:endParaRPr lang="en-US" sz="1200" b="0" i="0" kern="1200" dirty="0">
              <a:solidFill>
                <a:schemeClr val="tx1"/>
              </a:solidFill>
              <a:effectLst/>
              <a:latin typeface="+mn-lt"/>
              <a:ea typeface="+mn-ea"/>
              <a:cs typeface="+mn-cs"/>
            </a:endParaRPr>
          </a:p>
          <a:p>
            <a:pPr marL="0" indent="0">
              <a:buFontTx/>
              <a:buNone/>
            </a:pPr>
            <a:r>
              <a:rPr lang="en-US" sz="1200" b="0" i="0" kern="1200" dirty="0">
                <a:solidFill>
                  <a:schemeClr val="tx1"/>
                </a:solidFill>
                <a:effectLst/>
                <a:latin typeface="+mn-lt"/>
                <a:ea typeface="+mn-ea"/>
                <a:cs typeface="+mn-cs"/>
              </a:rPr>
              <a:t>Third</a:t>
            </a:r>
            <a:r>
              <a:rPr lang="en-US" sz="1200" b="0" i="0" kern="1200" baseline="0" dirty="0">
                <a:solidFill>
                  <a:schemeClr val="tx1"/>
                </a:solidFill>
                <a:effectLst/>
                <a:latin typeface="+mn-lt"/>
                <a:ea typeface="+mn-ea"/>
                <a:cs typeface="+mn-cs"/>
              </a:rPr>
              <a:t> phase: </a:t>
            </a:r>
            <a:endParaRPr lang="en-US" sz="1200" b="0" i="0" kern="1200" baseline="0" dirty="0">
              <a:solidFill>
                <a:schemeClr val="tx1"/>
              </a:solidFill>
              <a:effectLst/>
              <a:latin typeface="+mn-lt"/>
              <a:ea typeface="+mn-ea"/>
              <a:cs typeface="+mn-cs"/>
            </a:endParaRPr>
          </a:p>
          <a:p>
            <a:pPr marL="0" indent="0">
              <a:buFontTx/>
              <a:buNone/>
            </a:pPr>
            <a:r>
              <a:rPr lang="en-US" sz="1200" b="0" i="0" kern="1200" dirty="0">
                <a:solidFill>
                  <a:schemeClr val="tx1"/>
                </a:solidFill>
                <a:effectLst/>
                <a:latin typeface="+mn-lt"/>
                <a:ea typeface="+mn-ea"/>
                <a:cs typeface="+mn-cs"/>
              </a:rPr>
              <a:t>Netflix focused on adding more languages (including for subtitles), optimizing its personalization algorithms for a global library of content, and expanding its support for a range of device, operation, and payment partnerships.</a:t>
            </a:r>
            <a:endParaRPr lang="en-US" sz="1200" b="0" i="0" kern="1200" dirty="0">
              <a:solidFill>
                <a:schemeClr val="tx1"/>
              </a:solidFill>
              <a:effectLst/>
              <a:latin typeface="+mn-lt"/>
              <a:ea typeface="+mn-ea"/>
              <a:cs typeface="+mn-cs"/>
            </a:endParaRPr>
          </a:p>
          <a:p>
            <a:pPr marL="0" indent="0">
              <a:buFontTx/>
              <a:buNone/>
            </a:pPr>
            <a:endParaRPr lang="en-US" sz="1200" b="0" i="0" kern="1200" dirty="0">
              <a:solidFill>
                <a:schemeClr val="tx1"/>
              </a:solidFill>
              <a:effectLst/>
              <a:latin typeface="+mn-lt"/>
              <a:ea typeface="+mn-ea"/>
              <a:cs typeface="+mn-cs"/>
            </a:endParaRPr>
          </a:p>
          <a:p>
            <a:pPr marL="0" indent="0">
              <a:buFontTx/>
              <a:buNone/>
            </a:pPr>
            <a:r>
              <a:rPr lang="en-US" sz="1200" b="0" i="0" kern="1200" dirty="0">
                <a:solidFill>
                  <a:schemeClr val="tx1"/>
                </a:solidFill>
                <a:effectLst/>
                <a:latin typeface="+mn-lt"/>
                <a:ea typeface="+mn-ea"/>
                <a:cs typeface="+mn-cs"/>
              </a:rPr>
              <a:t>Mobile experience:</a:t>
            </a:r>
            <a:endParaRPr lang="en-US" sz="1200" b="0" i="0" kern="1200" dirty="0">
              <a:solidFill>
                <a:schemeClr val="tx1"/>
              </a:solidFill>
              <a:effectLst/>
              <a:latin typeface="+mn-lt"/>
              <a:ea typeface="+mn-ea"/>
              <a:cs typeface="+mn-cs"/>
            </a:endParaRPr>
          </a:p>
          <a:p>
            <a:pPr marL="0" indent="0">
              <a:buFontTx/>
              <a:buNone/>
            </a:pPr>
            <a:r>
              <a:rPr lang="en-US" sz="1200" b="0" i="0" kern="1200" dirty="0">
                <a:solidFill>
                  <a:schemeClr val="tx1"/>
                </a:solidFill>
                <a:effectLst/>
                <a:latin typeface="+mn-lt"/>
                <a:ea typeface="+mn-ea"/>
                <a:cs typeface="+mn-cs"/>
              </a:rPr>
              <a:t>Netflix also began placing a greater emphasis on improving its mobile experience, including sign-ups, credentials and authentication, the user interface, and streaming efficiency for cellular networks. It has been developing relationships with device makers, mobile and TV operators, and internet service providers as well.</a:t>
            </a:r>
            <a:endParaRPr lang="en-US" sz="1200" b="0" i="0" kern="1200" dirty="0">
              <a:solidFill>
                <a:schemeClr val="tx1"/>
              </a:solidFill>
              <a:effectLst/>
              <a:latin typeface="+mn-lt"/>
              <a:ea typeface="+mn-ea"/>
              <a:cs typeface="+mn-cs"/>
            </a:endParaRPr>
          </a:p>
          <a:p>
            <a:pPr marL="0" indent="0">
              <a:buFontTx/>
              <a:buNone/>
            </a:pPr>
            <a:endParaRPr lang="en-US" sz="1200" b="0" i="0" kern="1200" dirty="0">
              <a:solidFill>
                <a:schemeClr val="tx1"/>
              </a:solidFill>
              <a:effectLst/>
              <a:latin typeface="+mn-lt"/>
              <a:ea typeface="+mn-ea"/>
              <a:cs typeface="+mn-cs"/>
            </a:endParaRPr>
          </a:p>
          <a:p>
            <a:pPr marL="0" indent="0">
              <a:buFontTx/>
              <a:buNone/>
            </a:pPr>
            <a:r>
              <a:rPr lang="en-US" sz="1200" b="0" i="0" kern="1200" dirty="0">
                <a:solidFill>
                  <a:schemeClr val="tx1"/>
                </a:solidFill>
                <a:effectLst/>
                <a:latin typeface="+mn-lt"/>
                <a:ea typeface="+mn-ea"/>
                <a:cs typeface="+mn-cs"/>
              </a:rPr>
              <a:t>The company is also applying its deep customer insight to international markets, using that knowledge to create content that appeals to a wide range of customer segments.</a:t>
            </a:r>
            <a:endParaRPr lang="en-US" sz="1200" b="0" i="0" kern="1200" dirty="0">
              <a:solidFill>
                <a:schemeClr val="tx1"/>
              </a:solidFill>
              <a:effectLst/>
              <a:latin typeface="+mn-lt"/>
              <a:ea typeface="+mn-ea"/>
              <a:cs typeface="+mn-cs"/>
            </a:endParaRPr>
          </a:p>
          <a:p>
            <a:pPr marL="0" indent="0">
              <a:buFontTx/>
              <a:buNone/>
            </a:pPr>
            <a:endParaRPr lang="en-US" sz="1200" b="0" i="0" kern="1200" dirty="0">
              <a:solidFill>
                <a:schemeClr val="tx1"/>
              </a:solidFill>
              <a:effectLst/>
              <a:latin typeface="+mn-lt"/>
              <a:ea typeface="+mn-ea"/>
              <a:cs typeface="+mn-cs"/>
            </a:endParaRPr>
          </a:p>
          <a:p>
            <a:pPr marL="0" indent="0">
              <a:buFontTx/>
              <a:buNone/>
            </a:pPr>
            <a:r>
              <a:rPr lang="en-US" sz="1200" b="0" i="0" kern="1200" dirty="0">
                <a:solidFill>
                  <a:schemeClr val="tx1"/>
                </a:solidFill>
                <a:effectLst/>
                <a:latin typeface="+mn-lt"/>
                <a:ea typeface="+mn-ea"/>
                <a:cs typeface="+mn-cs"/>
              </a:rPr>
              <a:t>Netflix has demonstrated that developing country-specific knowledge is critical for success in local markets. This knowledge needs to be both broad and deep, extending across political, institutional, regulatory, technical, cultural, customer, and competitor domains. Understanding local cultures ensured that Netflix could be sensitive to and respond to their differences. This enhanced its credibility and helped it forge smooth relationships with key stakeholders.</a:t>
            </a:r>
            <a:endParaRPr lang="en-US" sz="1200" b="0" i="0" kern="1200" dirty="0">
              <a:solidFill>
                <a:schemeClr val="tx1"/>
              </a:solidFill>
              <a:effectLst/>
              <a:latin typeface="+mn-lt"/>
              <a:ea typeface="+mn-ea"/>
              <a:cs typeface="+mn-cs"/>
            </a:endParaRPr>
          </a:p>
          <a:p>
            <a:pPr marL="0" indent="0">
              <a:buFontTx/>
              <a:buNone/>
            </a:pPr>
            <a:endParaRPr lang="en-US" sz="1200" b="0" i="0" kern="1200" dirty="0">
              <a:solidFill>
                <a:schemeClr val="tx1"/>
              </a:solidFill>
              <a:effectLst/>
              <a:latin typeface="+mn-lt"/>
              <a:ea typeface="+mn-ea"/>
              <a:cs typeface="+mn-cs"/>
            </a:endParaRPr>
          </a:p>
          <a:p>
            <a:pPr marL="0" indent="0">
              <a:buFontTx/>
              <a:buNone/>
            </a:pPr>
            <a:r>
              <a:rPr lang="en-US" sz="1200" b="0" i="0" kern="1200" dirty="0">
                <a:solidFill>
                  <a:schemeClr val="tx1"/>
                </a:solidFill>
                <a:effectLst/>
                <a:latin typeface="+mn-lt"/>
                <a:ea typeface="+mn-ea"/>
                <a:cs typeface="+mn-cs"/>
              </a:rPr>
              <a:t>Future: </a:t>
            </a:r>
            <a:endParaRPr lang="en-US" sz="1200" b="0" i="0" kern="1200" dirty="0">
              <a:solidFill>
                <a:schemeClr val="tx1"/>
              </a:solidFill>
              <a:effectLst/>
              <a:latin typeface="+mn-lt"/>
              <a:ea typeface="+mn-ea"/>
              <a:cs typeface="+mn-cs"/>
            </a:endParaRPr>
          </a:p>
          <a:p>
            <a:pPr marL="0" indent="0">
              <a:buFontTx/>
              <a:buNone/>
            </a:pPr>
            <a:r>
              <a:rPr lang="en-US" sz="1200" b="0" i="0" kern="1200" dirty="0">
                <a:solidFill>
                  <a:schemeClr val="tx1"/>
                </a:solidFill>
                <a:effectLst/>
                <a:latin typeface="+mn-lt"/>
                <a:ea typeface="+mn-ea"/>
                <a:cs typeface="+mn-cs"/>
              </a:rPr>
              <a:t>Globa</a:t>
            </a:r>
            <a:r>
              <a:rPr lang="en-US" sz="1200" b="0" i="0" kern="1200" baseline="0" dirty="0">
                <a:solidFill>
                  <a:schemeClr val="tx1"/>
                </a:solidFill>
                <a:effectLst/>
                <a:latin typeface="+mn-lt"/>
                <a:ea typeface="+mn-ea"/>
                <a:cs typeface="+mn-cs"/>
              </a:rPr>
              <a:t>l players- Amazon Prime, Apple TV, </a:t>
            </a:r>
            <a:r>
              <a:rPr lang="en-US" sz="1200" b="0" i="0" kern="1200" baseline="0" dirty="0" err="1">
                <a:solidFill>
                  <a:schemeClr val="tx1"/>
                </a:solidFill>
                <a:effectLst/>
                <a:latin typeface="+mn-lt"/>
                <a:ea typeface="+mn-ea"/>
                <a:cs typeface="+mn-cs"/>
              </a:rPr>
              <a:t>Youtube</a:t>
            </a:r>
            <a:r>
              <a:rPr lang="en-US" sz="1200" b="0" i="0" kern="1200" baseline="0" dirty="0">
                <a:solidFill>
                  <a:schemeClr val="tx1"/>
                </a:solidFill>
                <a:effectLst/>
                <a:latin typeface="+mn-lt"/>
                <a:ea typeface="+mn-ea"/>
                <a:cs typeface="+mn-cs"/>
              </a:rPr>
              <a:t> Originals, Disney+, new entrants, regional or local players. </a:t>
            </a:r>
            <a:endParaRPr lang="en-US" sz="1200" b="0" i="0" kern="1200" dirty="0">
              <a:solidFill>
                <a:schemeClr val="tx1"/>
              </a:solidFill>
              <a:effectLst/>
              <a:latin typeface="+mn-lt"/>
              <a:ea typeface="+mn-ea"/>
              <a:cs typeface="+mn-cs"/>
            </a:endParaRPr>
          </a:p>
          <a:p>
            <a:endParaRPr lang="en-SG" dirty="0"/>
          </a:p>
        </p:txBody>
      </p:sp>
      <p:sp>
        <p:nvSpPr>
          <p:cNvPr id="4" name="Slide Number Placeholder 3"/>
          <p:cNvSpPr>
            <a:spLocks noGrp="1"/>
          </p:cNvSpPr>
          <p:nvPr>
            <p:ph type="sldNum" sz="quarter" idx="10"/>
          </p:nvPr>
        </p:nvSpPr>
        <p:spPr/>
        <p:txBody>
          <a:bodyPr/>
          <a:lstStyle/>
          <a:p>
            <a:fld id="{A08ECE2E-A1BA-4606-9148-9D4EAF2270AA}" type="slidenum">
              <a:rPr lang="en-SG" smtClean="0"/>
            </a:fld>
            <a:endParaRPr lang="en-SG"/>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Slide Image Placeholder 1"/>
          <p:cNvSpPr>
            <a:spLocks noGrp="1" noRot="1" noChangeAspect="1" noTextEdit="1"/>
          </p:cNvSpPr>
          <p:nvPr>
            <p:ph type="sldImg"/>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35842"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endParaRPr lang="en-US" altLang="en-US">
              <a:latin typeface="Times New Roman" panose="02020603050405020304" pitchFamily="18" charset="0"/>
              <a:ea typeface="MS PGothic" panose="020B0600070205080204" pitchFamily="34" charset="-128"/>
            </a:endParaRPr>
          </a:p>
        </p:txBody>
      </p:sp>
      <p:sp>
        <p:nvSpPr>
          <p:cNvPr id="35843"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MS PGothic" panose="020B0600070205080204" pitchFamily="34" charset="-128"/>
              </a:defRPr>
            </a:lvl1pPr>
            <a:lvl2pPr marL="694690" indent="-267335">
              <a:defRPr>
                <a:solidFill>
                  <a:schemeClr val="tx1"/>
                </a:solidFill>
                <a:latin typeface="Arial" panose="020B0604020202020204" pitchFamily="34" charset="0"/>
                <a:ea typeface="MS PGothic" panose="020B0600070205080204" pitchFamily="34" charset="-128"/>
              </a:defRPr>
            </a:lvl2pPr>
            <a:lvl3pPr marL="1069340" indent="-213995">
              <a:defRPr>
                <a:solidFill>
                  <a:schemeClr val="tx1"/>
                </a:solidFill>
                <a:latin typeface="Arial" panose="020B0604020202020204" pitchFamily="34" charset="0"/>
                <a:ea typeface="MS PGothic" panose="020B0600070205080204" pitchFamily="34" charset="-128"/>
              </a:defRPr>
            </a:lvl3pPr>
            <a:lvl4pPr marL="1496695" indent="-213995">
              <a:defRPr>
                <a:solidFill>
                  <a:schemeClr val="tx1"/>
                </a:solidFill>
                <a:latin typeface="Arial" panose="020B0604020202020204" pitchFamily="34" charset="0"/>
                <a:ea typeface="MS PGothic" panose="020B0600070205080204" pitchFamily="34" charset="-128"/>
              </a:defRPr>
            </a:lvl4pPr>
            <a:lvl5pPr marL="1924685" indent="-213995">
              <a:defRPr>
                <a:solidFill>
                  <a:schemeClr val="tx1"/>
                </a:solidFill>
                <a:latin typeface="Arial" panose="020B0604020202020204" pitchFamily="34" charset="0"/>
                <a:ea typeface="MS PGothic" panose="020B0600070205080204" pitchFamily="34" charset="-128"/>
              </a:defRPr>
            </a:lvl5pPr>
            <a:lvl6pPr marL="2352040" indent="-213995"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780030" indent="-213995"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207385" indent="-213995"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635375" indent="-213995"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fld id="{6EA6B474-FCEA-413A-AA83-D364A0A86998}" type="slidenum">
              <a:rPr lang="en-GB" altLang="en-US">
                <a:latin typeface="Times New Roman" panose="02020603050405020304" pitchFamily="18" charset="0"/>
              </a:rPr>
            </a:fld>
            <a:endParaRPr lang="en-GB" altLang="en-US">
              <a:latin typeface="Times New Roman" panose="02020603050405020304" pitchFamily="18"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10"/>
          </p:nvPr>
        </p:nvSpPr>
        <p:spPr/>
        <p:txBody>
          <a:bodyPr/>
          <a:lstStyle/>
          <a:p>
            <a:fld id="{A08ECE2E-A1BA-4606-9148-9D4EAF2270AA}" type="slidenum">
              <a:rPr lang="en-SG" smtClean="0"/>
            </a:fld>
            <a:endParaRPr lang="en-SG"/>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Slide Image Placeholder 1"/>
          <p:cNvSpPr>
            <a:spLocks noGrp="1" noRot="1" noChangeAspect="1" noTextEdit="1"/>
          </p:cNvSpPr>
          <p:nvPr>
            <p:ph type="sldImg"/>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38914"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r>
              <a:rPr lang="en-US" altLang="en-US" dirty="0">
                <a:latin typeface="Times New Roman" panose="02020603050405020304" pitchFamily="18" charset="0"/>
                <a:ea typeface="MS PGothic" panose="020B0600070205080204" pitchFamily="34" charset="-128"/>
              </a:rPr>
              <a:t>When entering</a:t>
            </a:r>
            <a:r>
              <a:rPr lang="en-US" altLang="en-US" baseline="0" dirty="0">
                <a:latin typeface="Times New Roman" panose="02020603050405020304" pitchFamily="18" charset="0"/>
                <a:ea typeface="MS PGothic" panose="020B0600070205080204" pitchFamily="34" charset="-128"/>
              </a:rPr>
              <a:t> international markets, to what extent should the firm standardize or adapt its marketing strategy. </a:t>
            </a:r>
            <a:endParaRPr lang="en-US" altLang="en-US" baseline="0" dirty="0">
              <a:latin typeface="Times New Roman" panose="02020603050405020304" pitchFamily="18" charset="0"/>
              <a:ea typeface="MS PGothic" panose="020B0600070205080204" pitchFamily="34" charset="-128"/>
            </a:endParaRPr>
          </a:p>
          <a:p>
            <a:endParaRPr lang="en-US" altLang="en-US" baseline="0" dirty="0">
              <a:latin typeface="Times New Roman" panose="02020603050405020304" pitchFamily="18" charset="0"/>
              <a:ea typeface="MS PGothic" panose="020B0600070205080204" pitchFamily="34" charset="-128"/>
            </a:endParaRPr>
          </a:p>
          <a:p>
            <a:r>
              <a:rPr lang="en-US" altLang="en-US" baseline="0" dirty="0">
                <a:latin typeface="Times New Roman" panose="02020603050405020304" pitchFamily="18" charset="0"/>
                <a:ea typeface="MS PGothic" panose="020B0600070205080204" pitchFamily="34" charset="-128"/>
              </a:rPr>
              <a:t>Different degrees of adaptation to markets based on a local/ global, multi-domestic or a global competitive approach to their international marketing strategy. </a:t>
            </a:r>
            <a:endParaRPr lang="en-US" altLang="en-US" dirty="0">
              <a:latin typeface="Times New Roman" panose="02020603050405020304" pitchFamily="18" charset="0"/>
              <a:ea typeface="MS PGothic" panose="020B0600070205080204" pitchFamily="34" charset="-128"/>
            </a:endParaRPr>
          </a:p>
        </p:txBody>
      </p:sp>
      <p:sp>
        <p:nvSpPr>
          <p:cNvPr id="38915"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MS PGothic" panose="020B0600070205080204" pitchFamily="34" charset="-128"/>
              </a:defRPr>
            </a:lvl1pPr>
            <a:lvl2pPr marL="694690" indent="-267335">
              <a:defRPr>
                <a:solidFill>
                  <a:schemeClr val="tx1"/>
                </a:solidFill>
                <a:latin typeface="Arial" panose="020B0604020202020204" pitchFamily="34" charset="0"/>
                <a:ea typeface="MS PGothic" panose="020B0600070205080204" pitchFamily="34" charset="-128"/>
              </a:defRPr>
            </a:lvl2pPr>
            <a:lvl3pPr marL="1069340" indent="-213995">
              <a:defRPr>
                <a:solidFill>
                  <a:schemeClr val="tx1"/>
                </a:solidFill>
                <a:latin typeface="Arial" panose="020B0604020202020204" pitchFamily="34" charset="0"/>
                <a:ea typeface="MS PGothic" panose="020B0600070205080204" pitchFamily="34" charset="-128"/>
              </a:defRPr>
            </a:lvl3pPr>
            <a:lvl4pPr marL="1496695" indent="-213995">
              <a:defRPr>
                <a:solidFill>
                  <a:schemeClr val="tx1"/>
                </a:solidFill>
                <a:latin typeface="Arial" panose="020B0604020202020204" pitchFamily="34" charset="0"/>
                <a:ea typeface="MS PGothic" panose="020B0600070205080204" pitchFamily="34" charset="-128"/>
              </a:defRPr>
            </a:lvl4pPr>
            <a:lvl5pPr marL="1924685" indent="-213995">
              <a:defRPr>
                <a:solidFill>
                  <a:schemeClr val="tx1"/>
                </a:solidFill>
                <a:latin typeface="Arial" panose="020B0604020202020204" pitchFamily="34" charset="0"/>
                <a:ea typeface="MS PGothic" panose="020B0600070205080204" pitchFamily="34" charset="-128"/>
              </a:defRPr>
            </a:lvl5pPr>
            <a:lvl6pPr marL="2352040" indent="-213995"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780030" indent="-213995"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207385" indent="-213995"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635375" indent="-213995"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fld id="{7CD95152-6037-41FD-ACF2-F21977446015}" type="slidenum">
              <a:rPr lang="en-GB" altLang="en-US">
                <a:latin typeface="Times New Roman" panose="02020603050405020304" pitchFamily="18" charset="0"/>
              </a:rPr>
            </a:fld>
            <a:endParaRPr lang="en-GB" altLang="en-US">
              <a:latin typeface="Times New Roman" panose="02020603050405020304" pitchFamily="18"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SG" dirty="0"/>
              <a:t>Pg14-16</a:t>
            </a:r>
            <a:endParaRPr lang="en-SG" dirty="0"/>
          </a:p>
        </p:txBody>
      </p:sp>
      <p:sp>
        <p:nvSpPr>
          <p:cNvPr id="4" name="Slide Number Placeholder 3"/>
          <p:cNvSpPr>
            <a:spLocks noGrp="1"/>
          </p:cNvSpPr>
          <p:nvPr>
            <p:ph type="sldNum" sz="quarter" idx="10"/>
          </p:nvPr>
        </p:nvSpPr>
        <p:spPr/>
        <p:txBody>
          <a:bodyPr/>
          <a:lstStyle/>
          <a:p>
            <a:fld id="{A08ECE2E-A1BA-4606-9148-9D4EAF2270AA}" type="slidenum">
              <a:rPr lang="en-SG" smtClean="0"/>
            </a:fld>
            <a:endParaRPr lang="en-SG"/>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Slide Image Placeholder 1"/>
          <p:cNvSpPr>
            <a:spLocks noGrp="1" noRot="1" noChangeAspect="1" noTextEdit="1"/>
          </p:cNvSpPr>
          <p:nvPr>
            <p:ph type="sldImg"/>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40962"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endParaRPr lang="en-US" altLang="en-US">
              <a:latin typeface="Times New Roman" panose="02020603050405020304" pitchFamily="18" charset="0"/>
              <a:ea typeface="MS PGothic" panose="020B0600070205080204" pitchFamily="34" charset="-128"/>
            </a:endParaRPr>
          </a:p>
        </p:txBody>
      </p:sp>
      <p:sp>
        <p:nvSpPr>
          <p:cNvPr id="40963"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MS PGothic" panose="020B0600070205080204" pitchFamily="34" charset="-128"/>
              </a:defRPr>
            </a:lvl1pPr>
            <a:lvl2pPr marL="694690" indent="-267335">
              <a:defRPr>
                <a:solidFill>
                  <a:schemeClr val="tx1"/>
                </a:solidFill>
                <a:latin typeface="Arial" panose="020B0604020202020204" pitchFamily="34" charset="0"/>
                <a:ea typeface="MS PGothic" panose="020B0600070205080204" pitchFamily="34" charset="-128"/>
              </a:defRPr>
            </a:lvl2pPr>
            <a:lvl3pPr marL="1069340" indent="-213995">
              <a:defRPr>
                <a:solidFill>
                  <a:schemeClr val="tx1"/>
                </a:solidFill>
                <a:latin typeface="Arial" panose="020B0604020202020204" pitchFamily="34" charset="0"/>
                <a:ea typeface="MS PGothic" panose="020B0600070205080204" pitchFamily="34" charset="-128"/>
              </a:defRPr>
            </a:lvl3pPr>
            <a:lvl4pPr marL="1496695" indent="-213995">
              <a:defRPr>
                <a:solidFill>
                  <a:schemeClr val="tx1"/>
                </a:solidFill>
                <a:latin typeface="Arial" panose="020B0604020202020204" pitchFamily="34" charset="0"/>
                <a:ea typeface="MS PGothic" panose="020B0600070205080204" pitchFamily="34" charset="-128"/>
              </a:defRPr>
            </a:lvl4pPr>
            <a:lvl5pPr marL="1924685" indent="-213995">
              <a:defRPr>
                <a:solidFill>
                  <a:schemeClr val="tx1"/>
                </a:solidFill>
                <a:latin typeface="Arial" panose="020B0604020202020204" pitchFamily="34" charset="0"/>
                <a:ea typeface="MS PGothic" panose="020B0600070205080204" pitchFamily="34" charset="-128"/>
              </a:defRPr>
            </a:lvl5pPr>
            <a:lvl6pPr marL="2352040" indent="-213995"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780030" indent="-213995"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207385" indent="-213995"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635375" indent="-213995"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fld id="{3910CEEF-8137-431E-A962-12BBD340AA95}" type="slidenum">
              <a:rPr lang="en-GB" altLang="en-US">
                <a:latin typeface="Times New Roman" panose="02020603050405020304" pitchFamily="18" charset="0"/>
              </a:rPr>
            </a:fld>
            <a:endParaRPr lang="en-GB" altLang="en-US">
              <a:latin typeface="Times New Roman" panose="02020603050405020304" pitchFamily="18"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Slide Image Placeholder 1"/>
          <p:cNvSpPr>
            <a:spLocks noGrp="1" noRot="1" noChangeAspect="1" noTextEdit="1"/>
          </p:cNvSpPr>
          <p:nvPr>
            <p:ph type="sldImg"/>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4301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endParaRPr lang="en-US" altLang="en-US" dirty="0">
              <a:latin typeface="Times New Roman" panose="02020603050405020304" pitchFamily="18" charset="0"/>
              <a:ea typeface="MS PGothic" panose="020B0600070205080204" pitchFamily="34" charset="-128"/>
            </a:endParaRPr>
          </a:p>
          <a:p>
            <a:r>
              <a:rPr lang="en-US" altLang="en-US" dirty="0" err="1">
                <a:latin typeface="Times New Roman" panose="02020603050405020304" pitchFamily="18" charset="0"/>
                <a:ea typeface="MS PGothic" panose="020B0600070205080204" pitchFamily="34" charset="-128"/>
              </a:rPr>
              <a:t>Pg</a:t>
            </a:r>
            <a:r>
              <a:rPr lang="en-US" altLang="en-US" dirty="0">
                <a:latin typeface="Times New Roman" panose="02020603050405020304" pitchFamily="18" charset="0"/>
                <a:ea typeface="MS PGothic" panose="020B0600070205080204" pitchFamily="34" charset="-128"/>
              </a:rPr>
              <a:t> 16</a:t>
            </a:r>
            <a:endParaRPr lang="en-US" altLang="en-US" dirty="0">
              <a:latin typeface="Times New Roman" panose="02020603050405020304" pitchFamily="18" charset="0"/>
              <a:ea typeface="MS PGothic" panose="020B0600070205080204" pitchFamily="34" charset="-128"/>
            </a:endParaRPr>
          </a:p>
        </p:txBody>
      </p:sp>
      <p:sp>
        <p:nvSpPr>
          <p:cNvPr id="4301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MS PGothic" panose="020B0600070205080204" pitchFamily="34" charset="-128"/>
              </a:defRPr>
            </a:lvl1pPr>
            <a:lvl2pPr marL="694690" indent="-267335">
              <a:defRPr>
                <a:solidFill>
                  <a:schemeClr val="tx1"/>
                </a:solidFill>
                <a:latin typeface="Arial" panose="020B0604020202020204" pitchFamily="34" charset="0"/>
                <a:ea typeface="MS PGothic" panose="020B0600070205080204" pitchFamily="34" charset="-128"/>
              </a:defRPr>
            </a:lvl2pPr>
            <a:lvl3pPr marL="1069340" indent="-213995">
              <a:defRPr>
                <a:solidFill>
                  <a:schemeClr val="tx1"/>
                </a:solidFill>
                <a:latin typeface="Arial" panose="020B0604020202020204" pitchFamily="34" charset="0"/>
                <a:ea typeface="MS PGothic" panose="020B0600070205080204" pitchFamily="34" charset="-128"/>
              </a:defRPr>
            </a:lvl3pPr>
            <a:lvl4pPr marL="1496695" indent="-213995">
              <a:defRPr>
                <a:solidFill>
                  <a:schemeClr val="tx1"/>
                </a:solidFill>
                <a:latin typeface="Arial" panose="020B0604020202020204" pitchFamily="34" charset="0"/>
                <a:ea typeface="MS PGothic" panose="020B0600070205080204" pitchFamily="34" charset="-128"/>
              </a:defRPr>
            </a:lvl4pPr>
            <a:lvl5pPr marL="1924685" indent="-213995">
              <a:defRPr>
                <a:solidFill>
                  <a:schemeClr val="tx1"/>
                </a:solidFill>
                <a:latin typeface="Arial" panose="020B0604020202020204" pitchFamily="34" charset="0"/>
                <a:ea typeface="MS PGothic" panose="020B0600070205080204" pitchFamily="34" charset="-128"/>
              </a:defRPr>
            </a:lvl5pPr>
            <a:lvl6pPr marL="2352040" indent="-213995"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780030" indent="-213995"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207385" indent="-213995"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635375" indent="-213995"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fld id="{FF1BA16D-6EE9-43EF-9259-0C1D95CCA3AC}" type="slidenum">
              <a:rPr lang="en-GB" altLang="en-US">
                <a:latin typeface="Times New Roman" panose="02020603050405020304" pitchFamily="18" charset="0"/>
              </a:rPr>
            </a:fld>
            <a:endParaRPr lang="en-GB" altLang="en-US">
              <a:latin typeface="Times New Roman" panose="02020603050405020304" pitchFamily="18"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Slide Image Placeholder 1"/>
          <p:cNvSpPr>
            <a:spLocks noGrp="1" noRot="1" noChangeAspect="1" noTextEdit="1"/>
          </p:cNvSpPr>
          <p:nvPr>
            <p:ph type="sldImg"/>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4505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endParaRPr lang="en-US" altLang="en-US">
              <a:latin typeface="Times New Roman" panose="02020603050405020304" pitchFamily="18" charset="0"/>
              <a:ea typeface="MS PGothic" panose="020B0600070205080204" pitchFamily="34" charset="-128"/>
            </a:endParaRPr>
          </a:p>
        </p:txBody>
      </p:sp>
      <p:sp>
        <p:nvSpPr>
          <p:cNvPr id="4505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MS PGothic" panose="020B0600070205080204" pitchFamily="34" charset="-128"/>
              </a:defRPr>
            </a:lvl1pPr>
            <a:lvl2pPr marL="694690" indent="-267335">
              <a:defRPr>
                <a:solidFill>
                  <a:schemeClr val="tx1"/>
                </a:solidFill>
                <a:latin typeface="Arial" panose="020B0604020202020204" pitchFamily="34" charset="0"/>
                <a:ea typeface="MS PGothic" panose="020B0600070205080204" pitchFamily="34" charset="-128"/>
              </a:defRPr>
            </a:lvl2pPr>
            <a:lvl3pPr marL="1069340" indent="-213995">
              <a:defRPr>
                <a:solidFill>
                  <a:schemeClr val="tx1"/>
                </a:solidFill>
                <a:latin typeface="Arial" panose="020B0604020202020204" pitchFamily="34" charset="0"/>
                <a:ea typeface="MS PGothic" panose="020B0600070205080204" pitchFamily="34" charset="-128"/>
              </a:defRPr>
            </a:lvl3pPr>
            <a:lvl4pPr marL="1496695" indent="-213995">
              <a:defRPr>
                <a:solidFill>
                  <a:schemeClr val="tx1"/>
                </a:solidFill>
                <a:latin typeface="Arial" panose="020B0604020202020204" pitchFamily="34" charset="0"/>
                <a:ea typeface="MS PGothic" panose="020B0600070205080204" pitchFamily="34" charset="-128"/>
              </a:defRPr>
            </a:lvl4pPr>
            <a:lvl5pPr marL="1924685" indent="-213995">
              <a:defRPr>
                <a:solidFill>
                  <a:schemeClr val="tx1"/>
                </a:solidFill>
                <a:latin typeface="Arial" panose="020B0604020202020204" pitchFamily="34" charset="0"/>
                <a:ea typeface="MS PGothic" panose="020B0600070205080204" pitchFamily="34" charset="-128"/>
              </a:defRPr>
            </a:lvl5pPr>
            <a:lvl6pPr marL="2352040" indent="-213995"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780030" indent="-213995"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207385" indent="-213995"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635375" indent="-213995"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fld id="{0181C81A-8A0E-4B27-81D9-A926A70D6D28}" type="slidenum">
              <a:rPr lang="en-GB" altLang="en-US">
                <a:latin typeface="Times New Roman" panose="02020603050405020304" pitchFamily="18" charset="0"/>
              </a:rPr>
            </a:fld>
            <a:endParaRPr lang="en-GB" altLang="en-US">
              <a:latin typeface="Times New Roman" panose="02020603050405020304" pitchFamily="18"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Slide Image Placeholder 1"/>
          <p:cNvSpPr>
            <a:spLocks noGrp="1" noRot="1" noChangeAspect="1" noTextEdit="1"/>
          </p:cNvSpPr>
          <p:nvPr>
            <p:ph type="sldImg"/>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1433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r>
              <a:rPr lang="en-US" sz="1200" b="0" i="0" kern="1200" dirty="0">
                <a:solidFill>
                  <a:schemeClr val="tx1"/>
                </a:solidFill>
                <a:effectLst/>
                <a:latin typeface="+mn-lt"/>
                <a:ea typeface="+mn-ea"/>
                <a:cs typeface="+mn-cs"/>
              </a:rPr>
              <a:t>Why customer retention matters?</a:t>
            </a:r>
            <a:endParaRPr lang="en-US" sz="1200" b="0" i="0" kern="1200" dirty="0">
              <a:solidFill>
                <a:schemeClr val="tx1"/>
              </a:solidFill>
              <a:effectLst/>
              <a:latin typeface="+mn-lt"/>
              <a:ea typeface="+mn-ea"/>
              <a:cs typeface="+mn-cs"/>
            </a:endParaRP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What is the</a:t>
            </a:r>
            <a:r>
              <a:rPr lang="en-US" sz="1200" b="0" i="0" kern="1200" baseline="0" dirty="0">
                <a:solidFill>
                  <a:schemeClr val="tx1"/>
                </a:solidFill>
                <a:effectLst/>
                <a:latin typeface="+mn-lt"/>
                <a:ea typeface="+mn-ea"/>
                <a:cs typeface="+mn-cs"/>
              </a:rPr>
              <a:t> main issue on the video?</a:t>
            </a:r>
            <a:endParaRPr lang="en-US" sz="1200" b="0" i="0" kern="1200" baseline="0" dirty="0">
              <a:solidFill>
                <a:schemeClr val="tx1"/>
              </a:solidFill>
              <a:effectLst/>
              <a:latin typeface="+mn-lt"/>
              <a:ea typeface="+mn-ea"/>
              <a:cs typeface="+mn-cs"/>
            </a:endParaRPr>
          </a:p>
          <a:p>
            <a:endParaRPr lang="en-US" sz="1200" b="0" i="0" kern="1200" baseline="0" dirty="0">
              <a:solidFill>
                <a:schemeClr val="tx1"/>
              </a:solidFill>
              <a:effectLst/>
              <a:latin typeface="+mn-lt"/>
              <a:ea typeface="+mn-ea"/>
              <a:cs typeface="+mn-cs"/>
            </a:endParaRPr>
          </a:p>
          <a:p>
            <a:r>
              <a:rPr lang="en-US" sz="1200" b="0" i="0" kern="1200" baseline="0" dirty="0">
                <a:solidFill>
                  <a:schemeClr val="tx1"/>
                </a:solidFill>
                <a:effectLst/>
                <a:latin typeface="+mn-lt"/>
                <a:ea typeface="+mn-ea"/>
                <a:cs typeface="+mn-cs"/>
              </a:rPr>
              <a:t>According to Sue Wilmot, Head of Customer Strategy Deliver, when should a company start to focus on retention strategies?</a:t>
            </a:r>
            <a:endParaRPr lang="en-US" sz="1200" b="0" i="0" kern="1200" baseline="0" dirty="0">
              <a:solidFill>
                <a:schemeClr val="tx1"/>
              </a:solidFill>
              <a:effectLst/>
              <a:latin typeface="+mn-lt"/>
              <a:ea typeface="+mn-ea"/>
              <a:cs typeface="+mn-cs"/>
            </a:endParaRPr>
          </a:p>
          <a:p>
            <a:endParaRPr lang="en-US" sz="1200" b="0" i="0" kern="1200" baseline="0" dirty="0">
              <a:solidFill>
                <a:schemeClr val="tx1"/>
              </a:solidFill>
              <a:effectLst/>
              <a:latin typeface="+mn-lt"/>
              <a:ea typeface="+mn-ea"/>
              <a:cs typeface="+mn-cs"/>
            </a:endParaRPr>
          </a:p>
          <a:p>
            <a:r>
              <a:rPr lang="en-US" sz="1200" b="0" i="0" kern="1200" baseline="0" dirty="0">
                <a:solidFill>
                  <a:schemeClr val="tx1"/>
                </a:solidFill>
                <a:effectLst/>
                <a:latin typeface="+mn-lt"/>
                <a:ea typeface="+mn-ea"/>
                <a:cs typeface="+mn-cs"/>
              </a:rPr>
              <a:t>The company uses both </a:t>
            </a:r>
            <a:r>
              <a:rPr lang="en-US" sz="1200" b="0" i="0" kern="1200" baseline="0" dirty="0" err="1">
                <a:solidFill>
                  <a:schemeClr val="tx1"/>
                </a:solidFill>
                <a:effectLst/>
                <a:latin typeface="+mn-lt"/>
                <a:ea typeface="+mn-ea"/>
                <a:cs typeface="+mn-cs"/>
              </a:rPr>
              <a:t>globalisation</a:t>
            </a:r>
            <a:r>
              <a:rPr lang="en-US" sz="1200" b="0" i="0" kern="1200" baseline="0" dirty="0">
                <a:solidFill>
                  <a:schemeClr val="tx1"/>
                </a:solidFill>
                <a:effectLst/>
                <a:latin typeface="+mn-lt"/>
                <a:ea typeface="+mn-ea"/>
                <a:cs typeface="+mn-cs"/>
              </a:rPr>
              <a:t> and adaptation, but it depends on prioritization. </a:t>
            </a:r>
            <a:endParaRPr lang="en-US" sz="1200" b="0" i="0" kern="1200" dirty="0">
              <a:solidFill>
                <a:schemeClr val="tx1"/>
              </a:solidFill>
              <a:effectLst/>
              <a:latin typeface="+mn-lt"/>
              <a:ea typeface="+mn-ea"/>
              <a:cs typeface="+mn-cs"/>
            </a:endParaRP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A </a:t>
            </a:r>
            <a:r>
              <a:rPr lang="en-US" sz="1200" b="1" i="0" kern="1200" dirty="0">
                <a:solidFill>
                  <a:schemeClr val="tx1"/>
                </a:solidFill>
                <a:effectLst/>
                <a:latin typeface="+mn-lt"/>
                <a:ea typeface="+mn-ea"/>
                <a:cs typeface="+mn-cs"/>
              </a:rPr>
              <a:t>payday loan</a:t>
            </a:r>
            <a:r>
              <a:rPr lang="en-US" sz="1200" b="0" i="0" kern="1200" dirty="0">
                <a:solidFill>
                  <a:schemeClr val="tx1"/>
                </a:solidFill>
                <a:effectLst/>
                <a:latin typeface="+mn-lt"/>
                <a:ea typeface="+mn-ea"/>
                <a:cs typeface="+mn-cs"/>
              </a:rPr>
              <a:t> (also called a </a:t>
            </a:r>
            <a:r>
              <a:rPr lang="en-US" sz="1200" b="1" i="0" kern="1200" dirty="0">
                <a:solidFill>
                  <a:schemeClr val="tx1"/>
                </a:solidFill>
                <a:effectLst/>
                <a:latin typeface="+mn-lt"/>
                <a:ea typeface="+mn-ea"/>
                <a:cs typeface="+mn-cs"/>
              </a:rPr>
              <a:t>payday advance</a:t>
            </a:r>
            <a:r>
              <a:rPr lang="en-US" sz="1200" b="0" i="0" kern="1200" dirty="0">
                <a:solidFill>
                  <a:schemeClr val="tx1"/>
                </a:solidFill>
                <a:effectLst/>
                <a:latin typeface="+mn-lt"/>
                <a:ea typeface="+mn-ea"/>
                <a:cs typeface="+mn-cs"/>
              </a:rPr>
              <a:t>, </a:t>
            </a:r>
            <a:r>
              <a:rPr lang="en-US" sz="1200" b="1" i="0" kern="1200" dirty="0">
                <a:solidFill>
                  <a:schemeClr val="tx1"/>
                </a:solidFill>
                <a:effectLst/>
                <a:latin typeface="+mn-lt"/>
                <a:ea typeface="+mn-ea"/>
                <a:cs typeface="+mn-cs"/>
              </a:rPr>
              <a:t>salary loan</a:t>
            </a:r>
            <a:r>
              <a:rPr lang="en-US" sz="1200" b="0" i="0" kern="1200" dirty="0">
                <a:solidFill>
                  <a:schemeClr val="tx1"/>
                </a:solidFill>
                <a:effectLst/>
                <a:latin typeface="+mn-lt"/>
                <a:ea typeface="+mn-ea"/>
                <a:cs typeface="+mn-cs"/>
              </a:rPr>
              <a:t>, </a:t>
            </a:r>
            <a:r>
              <a:rPr lang="en-US" sz="1200" b="1" i="0" kern="1200" dirty="0">
                <a:solidFill>
                  <a:schemeClr val="tx1"/>
                </a:solidFill>
                <a:effectLst/>
                <a:latin typeface="+mn-lt"/>
                <a:ea typeface="+mn-ea"/>
                <a:cs typeface="+mn-cs"/>
              </a:rPr>
              <a:t>payroll loan</a:t>
            </a:r>
            <a:r>
              <a:rPr lang="en-US" sz="1200" b="0" i="0" kern="1200" dirty="0">
                <a:solidFill>
                  <a:schemeClr val="tx1"/>
                </a:solidFill>
                <a:effectLst/>
                <a:latin typeface="+mn-lt"/>
                <a:ea typeface="+mn-ea"/>
                <a:cs typeface="+mn-cs"/>
              </a:rPr>
              <a:t>, </a:t>
            </a:r>
            <a:r>
              <a:rPr lang="en-US" sz="1200" b="1" i="0" kern="1200" dirty="0">
                <a:solidFill>
                  <a:schemeClr val="tx1"/>
                </a:solidFill>
                <a:effectLst/>
                <a:latin typeface="+mn-lt"/>
                <a:ea typeface="+mn-ea"/>
                <a:cs typeface="+mn-cs"/>
              </a:rPr>
              <a:t>small dollar loan</a:t>
            </a:r>
            <a:r>
              <a:rPr lang="en-US" sz="1200" b="0" i="0" kern="1200" dirty="0">
                <a:solidFill>
                  <a:schemeClr val="tx1"/>
                </a:solidFill>
                <a:effectLst/>
                <a:latin typeface="+mn-lt"/>
                <a:ea typeface="+mn-ea"/>
                <a:cs typeface="+mn-cs"/>
              </a:rPr>
              <a:t>, </a:t>
            </a:r>
            <a:r>
              <a:rPr lang="en-US" sz="1200" b="1" i="0" kern="1200" dirty="0">
                <a:solidFill>
                  <a:schemeClr val="tx1"/>
                </a:solidFill>
                <a:effectLst/>
                <a:latin typeface="+mn-lt"/>
                <a:ea typeface="+mn-ea"/>
                <a:cs typeface="+mn-cs"/>
              </a:rPr>
              <a:t>short term</a:t>
            </a:r>
            <a:r>
              <a:rPr lang="en-US" sz="1200" b="0" i="0" kern="1200" dirty="0">
                <a:solidFill>
                  <a:schemeClr val="tx1"/>
                </a:solidFill>
                <a:effectLst/>
                <a:latin typeface="+mn-lt"/>
                <a:ea typeface="+mn-ea"/>
                <a:cs typeface="+mn-cs"/>
              </a:rPr>
              <a:t>, or </a:t>
            </a:r>
            <a:r>
              <a:rPr lang="en-US" sz="1200" b="1" i="0" kern="1200" dirty="0">
                <a:solidFill>
                  <a:schemeClr val="tx1"/>
                </a:solidFill>
                <a:effectLst/>
                <a:latin typeface="+mn-lt"/>
                <a:ea typeface="+mn-ea"/>
                <a:cs typeface="+mn-cs"/>
              </a:rPr>
              <a:t>cash advance loan</a:t>
            </a:r>
            <a:r>
              <a:rPr lang="en-US" sz="1200" b="0" i="0" kern="1200" dirty="0">
                <a:solidFill>
                  <a:schemeClr val="tx1"/>
                </a:solidFill>
                <a:effectLst/>
                <a:latin typeface="+mn-lt"/>
                <a:ea typeface="+mn-ea"/>
                <a:cs typeface="+mn-cs"/>
              </a:rPr>
              <a:t>) is a short-term </a:t>
            </a:r>
            <a:r>
              <a:rPr lang="en-US" sz="1200" b="0" i="0" u="none" strike="noStrike" kern="1200" dirty="0">
                <a:solidFill>
                  <a:schemeClr val="tx1"/>
                </a:solidFill>
                <a:effectLst/>
                <a:latin typeface="+mn-lt"/>
                <a:ea typeface="+mn-ea"/>
                <a:cs typeface="+mn-cs"/>
                <a:hlinkClick r:id="rId3" tooltip="Unsecured debt"/>
              </a:rPr>
              <a:t>unsecured loan</a:t>
            </a:r>
            <a:r>
              <a:rPr lang="en-US" sz="1200" b="0" i="0" kern="1200" dirty="0">
                <a:solidFill>
                  <a:schemeClr val="tx1"/>
                </a:solidFill>
                <a:effectLst/>
                <a:latin typeface="+mn-lt"/>
                <a:ea typeface="+mn-ea"/>
                <a:cs typeface="+mn-cs"/>
              </a:rPr>
              <a:t>, often characterized by high interest rates.</a:t>
            </a:r>
            <a:endParaRPr lang="en-US" sz="1200" b="0" i="0" kern="1200" dirty="0">
              <a:solidFill>
                <a:schemeClr val="tx1"/>
              </a:solidFill>
              <a:effectLst/>
              <a:latin typeface="+mn-lt"/>
              <a:ea typeface="+mn-ea"/>
              <a:cs typeface="+mn-cs"/>
            </a:endParaRP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The term "payday" in payday loan refers to when a borrower writes a postdated check to the lender for the payday salary, but receives part of that payday sum in immediate cash from the lender.</a:t>
            </a:r>
            <a:endParaRPr lang="en-US" sz="1200" b="0" i="0" kern="1200" dirty="0">
              <a:solidFill>
                <a:schemeClr val="tx1"/>
              </a:solidFill>
              <a:effectLst/>
              <a:latin typeface="+mn-lt"/>
              <a:ea typeface="+mn-ea"/>
              <a:cs typeface="+mn-cs"/>
            </a:endParaRPr>
          </a:p>
          <a:p>
            <a:endParaRPr lang="en-US" altLang="en-US" dirty="0">
              <a:latin typeface="Times New Roman" panose="02020603050405020304" pitchFamily="18" charset="0"/>
              <a:ea typeface="MS PGothic" panose="020B0600070205080204" pitchFamily="34" charset="-128"/>
            </a:endParaRPr>
          </a:p>
        </p:txBody>
      </p:sp>
      <p:sp>
        <p:nvSpPr>
          <p:cNvPr id="1433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MS PGothic" panose="020B0600070205080204" pitchFamily="34" charset="-128"/>
              </a:defRPr>
            </a:lvl1pPr>
            <a:lvl2pPr marL="694690" indent="-267335">
              <a:defRPr>
                <a:solidFill>
                  <a:schemeClr val="tx1"/>
                </a:solidFill>
                <a:latin typeface="Arial" panose="020B0604020202020204" pitchFamily="34" charset="0"/>
                <a:ea typeface="MS PGothic" panose="020B0600070205080204" pitchFamily="34" charset="-128"/>
              </a:defRPr>
            </a:lvl2pPr>
            <a:lvl3pPr marL="1069340" indent="-213995">
              <a:defRPr>
                <a:solidFill>
                  <a:schemeClr val="tx1"/>
                </a:solidFill>
                <a:latin typeface="Arial" panose="020B0604020202020204" pitchFamily="34" charset="0"/>
                <a:ea typeface="MS PGothic" panose="020B0600070205080204" pitchFamily="34" charset="-128"/>
              </a:defRPr>
            </a:lvl3pPr>
            <a:lvl4pPr marL="1496695" indent="-213995">
              <a:defRPr>
                <a:solidFill>
                  <a:schemeClr val="tx1"/>
                </a:solidFill>
                <a:latin typeface="Arial" panose="020B0604020202020204" pitchFamily="34" charset="0"/>
                <a:ea typeface="MS PGothic" panose="020B0600070205080204" pitchFamily="34" charset="-128"/>
              </a:defRPr>
            </a:lvl4pPr>
            <a:lvl5pPr marL="1924685" indent="-213995">
              <a:defRPr>
                <a:solidFill>
                  <a:schemeClr val="tx1"/>
                </a:solidFill>
                <a:latin typeface="Arial" panose="020B0604020202020204" pitchFamily="34" charset="0"/>
                <a:ea typeface="MS PGothic" panose="020B0600070205080204" pitchFamily="34" charset="-128"/>
              </a:defRPr>
            </a:lvl5pPr>
            <a:lvl6pPr marL="2352040" indent="-213995"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780030" indent="-213995"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207385" indent="-213995"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635375" indent="-213995"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fld id="{53F50594-4828-4D1A-8CAF-7079DECE83EB}" type="slidenum">
              <a:rPr lang="en-GB" altLang="en-US">
                <a:latin typeface="Times New Roman" panose="02020603050405020304" pitchFamily="18" charset="0"/>
              </a:rPr>
            </a:fld>
            <a:endParaRPr lang="en-GB" altLang="en-US">
              <a:latin typeface="Times New Roman" panose="02020603050405020304" pitchFamily="18"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Slide Image Placeholder 1"/>
          <p:cNvSpPr>
            <a:spLocks noGrp="1" noRot="1" noChangeAspect="1" noTextEdit="1"/>
          </p:cNvSpPr>
          <p:nvPr>
            <p:ph type="sldImg"/>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47106"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r>
              <a:rPr lang="en-US" altLang="en-US" dirty="0" err="1">
                <a:latin typeface="Times New Roman" panose="02020603050405020304" pitchFamily="18" charset="0"/>
                <a:ea typeface="MS PGothic" panose="020B0600070205080204" pitchFamily="34" charset="-128"/>
              </a:rPr>
              <a:t>Pg</a:t>
            </a:r>
            <a:r>
              <a:rPr lang="en-US" altLang="en-US" dirty="0">
                <a:latin typeface="Times New Roman" panose="02020603050405020304" pitchFamily="18" charset="0"/>
                <a:ea typeface="MS PGothic" panose="020B0600070205080204" pitchFamily="34" charset="-128"/>
              </a:rPr>
              <a:t> 27</a:t>
            </a:r>
            <a:endParaRPr lang="en-US" altLang="en-US" dirty="0">
              <a:latin typeface="Times New Roman" panose="02020603050405020304" pitchFamily="18" charset="0"/>
              <a:ea typeface="MS PGothic" panose="020B0600070205080204" pitchFamily="34" charset="-128"/>
            </a:endParaRPr>
          </a:p>
        </p:txBody>
      </p:sp>
      <p:sp>
        <p:nvSpPr>
          <p:cNvPr id="47107"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MS PGothic" panose="020B0600070205080204" pitchFamily="34" charset="-128"/>
              </a:defRPr>
            </a:lvl1pPr>
            <a:lvl2pPr marL="694690" indent="-267335">
              <a:defRPr>
                <a:solidFill>
                  <a:schemeClr val="tx1"/>
                </a:solidFill>
                <a:latin typeface="Arial" panose="020B0604020202020204" pitchFamily="34" charset="0"/>
                <a:ea typeface="MS PGothic" panose="020B0600070205080204" pitchFamily="34" charset="-128"/>
              </a:defRPr>
            </a:lvl2pPr>
            <a:lvl3pPr marL="1069340" indent="-213995">
              <a:defRPr>
                <a:solidFill>
                  <a:schemeClr val="tx1"/>
                </a:solidFill>
                <a:latin typeface="Arial" panose="020B0604020202020204" pitchFamily="34" charset="0"/>
                <a:ea typeface="MS PGothic" panose="020B0600070205080204" pitchFamily="34" charset="-128"/>
              </a:defRPr>
            </a:lvl3pPr>
            <a:lvl4pPr marL="1496695" indent="-213995">
              <a:defRPr>
                <a:solidFill>
                  <a:schemeClr val="tx1"/>
                </a:solidFill>
                <a:latin typeface="Arial" panose="020B0604020202020204" pitchFamily="34" charset="0"/>
                <a:ea typeface="MS PGothic" panose="020B0600070205080204" pitchFamily="34" charset="-128"/>
              </a:defRPr>
            </a:lvl4pPr>
            <a:lvl5pPr marL="1924685" indent="-213995">
              <a:defRPr>
                <a:solidFill>
                  <a:schemeClr val="tx1"/>
                </a:solidFill>
                <a:latin typeface="Arial" panose="020B0604020202020204" pitchFamily="34" charset="0"/>
                <a:ea typeface="MS PGothic" panose="020B0600070205080204" pitchFamily="34" charset="-128"/>
              </a:defRPr>
            </a:lvl5pPr>
            <a:lvl6pPr marL="2352040" indent="-213995"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780030" indent="-213995"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207385" indent="-213995"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635375" indent="-213995"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fld id="{D4CF0C03-C3B7-4BE9-84D3-1A7BBC812D99}" type="slidenum">
              <a:rPr lang="en-GB" altLang="en-US">
                <a:latin typeface="Times New Roman" panose="02020603050405020304" pitchFamily="18" charset="0"/>
              </a:rPr>
            </a:fld>
            <a:endParaRPr lang="en-GB" altLang="en-US">
              <a:latin typeface="Times New Roman" panose="02020603050405020304" pitchFamily="18"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Slide Image Placeholder 1"/>
          <p:cNvSpPr>
            <a:spLocks noGrp="1" noRot="1" noChangeAspect="1" noTextEdit="1"/>
          </p:cNvSpPr>
          <p:nvPr>
            <p:ph type="sldImg"/>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49154"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r>
              <a:rPr lang="en-US" altLang="en-US" dirty="0" err="1">
                <a:latin typeface="Times New Roman" panose="02020603050405020304" pitchFamily="18" charset="0"/>
                <a:ea typeface="MS PGothic" panose="020B0600070205080204" pitchFamily="34" charset="-128"/>
              </a:rPr>
              <a:t>Pg</a:t>
            </a:r>
            <a:r>
              <a:rPr lang="en-US" altLang="en-US" dirty="0">
                <a:latin typeface="Times New Roman" panose="02020603050405020304" pitchFamily="18" charset="0"/>
                <a:ea typeface="MS PGothic" panose="020B0600070205080204" pitchFamily="34" charset="-128"/>
              </a:rPr>
              <a:t> 29</a:t>
            </a:r>
            <a:endParaRPr lang="en-US" altLang="en-US" dirty="0">
              <a:latin typeface="Times New Roman" panose="02020603050405020304" pitchFamily="18" charset="0"/>
              <a:ea typeface="MS PGothic" panose="020B0600070205080204" pitchFamily="34" charset="-128"/>
            </a:endParaRPr>
          </a:p>
        </p:txBody>
      </p:sp>
      <p:sp>
        <p:nvSpPr>
          <p:cNvPr id="49155"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MS PGothic" panose="020B0600070205080204" pitchFamily="34" charset="-128"/>
              </a:defRPr>
            </a:lvl1pPr>
            <a:lvl2pPr marL="694690" indent="-267335">
              <a:defRPr>
                <a:solidFill>
                  <a:schemeClr val="tx1"/>
                </a:solidFill>
                <a:latin typeface="Arial" panose="020B0604020202020204" pitchFamily="34" charset="0"/>
                <a:ea typeface="MS PGothic" panose="020B0600070205080204" pitchFamily="34" charset="-128"/>
              </a:defRPr>
            </a:lvl2pPr>
            <a:lvl3pPr marL="1069340" indent="-213995">
              <a:defRPr>
                <a:solidFill>
                  <a:schemeClr val="tx1"/>
                </a:solidFill>
                <a:latin typeface="Arial" panose="020B0604020202020204" pitchFamily="34" charset="0"/>
                <a:ea typeface="MS PGothic" panose="020B0600070205080204" pitchFamily="34" charset="-128"/>
              </a:defRPr>
            </a:lvl3pPr>
            <a:lvl4pPr marL="1496695" indent="-213995">
              <a:defRPr>
                <a:solidFill>
                  <a:schemeClr val="tx1"/>
                </a:solidFill>
                <a:latin typeface="Arial" panose="020B0604020202020204" pitchFamily="34" charset="0"/>
                <a:ea typeface="MS PGothic" panose="020B0600070205080204" pitchFamily="34" charset="-128"/>
              </a:defRPr>
            </a:lvl4pPr>
            <a:lvl5pPr marL="1924685" indent="-213995">
              <a:defRPr>
                <a:solidFill>
                  <a:schemeClr val="tx1"/>
                </a:solidFill>
                <a:latin typeface="Arial" panose="020B0604020202020204" pitchFamily="34" charset="0"/>
                <a:ea typeface="MS PGothic" panose="020B0600070205080204" pitchFamily="34" charset="-128"/>
              </a:defRPr>
            </a:lvl5pPr>
            <a:lvl6pPr marL="2352040" indent="-213995"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780030" indent="-213995"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207385" indent="-213995"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635375" indent="-213995"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fld id="{2429FB3B-D906-4347-99C0-794AD71F0890}" type="slidenum">
              <a:rPr lang="en-GB" altLang="en-US">
                <a:latin typeface="Times New Roman" panose="02020603050405020304" pitchFamily="18" charset="0"/>
              </a:rPr>
            </a:fld>
            <a:endParaRPr lang="en-GB" altLang="en-US">
              <a:latin typeface="Times New Roman" panose="02020603050405020304" pitchFamily="18"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kern="1200" dirty="0">
                <a:solidFill>
                  <a:schemeClr val="tx1"/>
                </a:solidFill>
                <a:effectLst/>
                <a:latin typeface="+mn-lt"/>
                <a:ea typeface="+mn-ea"/>
                <a:cs typeface="+mn-cs"/>
              </a:rPr>
              <a:t>Ericsson</a:t>
            </a:r>
            <a:r>
              <a:rPr lang="en-US" sz="1200" b="0" i="0" kern="1200" dirty="0">
                <a:solidFill>
                  <a:schemeClr val="tx1"/>
                </a:solidFill>
                <a:effectLst/>
                <a:latin typeface="+mn-lt"/>
                <a:ea typeface="+mn-ea"/>
                <a:cs typeface="+mn-cs"/>
              </a:rPr>
              <a:t> is a Swedish-based company whereas </a:t>
            </a:r>
            <a:r>
              <a:rPr lang="en-US" sz="1200" b="1" i="0" kern="1200" dirty="0">
                <a:solidFill>
                  <a:schemeClr val="tx1"/>
                </a:solidFill>
                <a:effectLst/>
                <a:latin typeface="+mn-lt"/>
                <a:ea typeface="+mn-ea"/>
                <a:cs typeface="+mn-cs"/>
              </a:rPr>
              <a:t>Sony Ericsson</a:t>
            </a:r>
            <a:r>
              <a:rPr lang="en-US" sz="1200" b="0" i="0" kern="1200" dirty="0">
                <a:solidFill>
                  <a:schemeClr val="tx1"/>
                </a:solidFill>
                <a:effectLst/>
                <a:latin typeface="+mn-lt"/>
                <a:ea typeface="+mn-ea"/>
                <a:cs typeface="+mn-cs"/>
              </a:rPr>
              <a:t> is a subsidiary company of </a:t>
            </a:r>
            <a:r>
              <a:rPr lang="en-US" sz="1200" b="1" i="0" kern="1200" dirty="0">
                <a:solidFill>
                  <a:schemeClr val="tx1"/>
                </a:solidFill>
                <a:effectLst/>
                <a:latin typeface="+mn-lt"/>
                <a:ea typeface="+mn-ea"/>
                <a:cs typeface="+mn-cs"/>
              </a:rPr>
              <a:t>Ericsson</a:t>
            </a:r>
            <a:r>
              <a:rPr lang="en-US" sz="1200" b="0" i="0" kern="1200" dirty="0">
                <a:solidFill>
                  <a:schemeClr val="tx1"/>
                </a:solidFill>
                <a:effectLst/>
                <a:latin typeface="+mn-lt"/>
                <a:ea typeface="+mn-ea"/>
                <a:cs typeface="+mn-cs"/>
              </a:rPr>
              <a:t>. 2. </a:t>
            </a:r>
            <a:r>
              <a:rPr lang="en-US" sz="1200" b="1" i="0" kern="1200" dirty="0">
                <a:solidFill>
                  <a:schemeClr val="tx1"/>
                </a:solidFill>
                <a:effectLst/>
                <a:latin typeface="+mn-lt"/>
                <a:ea typeface="+mn-ea"/>
                <a:cs typeface="+mn-cs"/>
              </a:rPr>
              <a:t>Ericsson</a:t>
            </a:r>
            <a:r>
              <a:rPr lang="en-US" sz="1200" b="0" i="0" kern="1200" dirty="0">
                <a:solidFill>
                  <a:schemeClr val="tx1"/>
                </a:solidFill>
                <a:effectLst/>
                <a:latin typeface="+mn-lt"/>
                <a:ea typeface="+mn-ea"/>
                <a:cs typeface="+mn-cs"/>
              </a:rPr>
              <a:t> is a publicly traded company whereas </a:t>
            </a:r>
            <a:r>
              <a:rPr lang="en-US" sz="1200" b="1" i="0" kern="1200" dirty="0">
                <a:solidFill>
                  <a:schemeClr val="tx1"/>
                </a:solidFill>
                <a:effectLst/>
                <a:latin typeface="+mn-lt"/>
                <a:ea typeface="+mn-ea"/>
                <a:cs typeface="+mn-cs"/>
              </a:rPr>
              <a:t>Sony Ericsson</a:t>
            </a:r>
            <a:r>
              <a:rPr lang="en-US" sz="1200" b="0" i="0" kern="1200" dirty="0">
                <a:solidFill>
                  <a:schemeClr val="tx1"/>
                </a:solidFill>
                <a:effectLst/>
                <a:latin typeface="+mn-lt"/>
                <a:ea typeface="+mn-ea"/>
                <a:cs typeface="+mn-cs"/>
              </a:rPr>
              <a:t> is a joint venture company. ... </a:t>
            </a:r>
            <a:r>
              <a:rPr lang="en-US" sz="1200" b="1" i="0" kern="1200" dirty="0">
                <a:solidFill>
                  <a:schemeClr val="tx1"/>
                </a:solidFill>
                <a:effectLst/>
                <a:latin typeface="+mn-lt"/>
                <a:ea typeface="+mn-ea"/>
                <a:cs typeface="+mn-cs"/>
              </a:rPr>
              <a:t>Ericsson</a:t>
            </a:r>
            <a:r>
              <a:rPr lang="en-US" sz="1200" b="0" i="0" kern="1200" dirty="0">
                <a:solidFill>
                  <a:schemeClr val="tx1"/>
                </a:solidFill>
                <a:effectLst/>
                <a:latin typeface="+mn-lt"/>
                <a:ea typeface="+mn-ea"/>
                <a:cs typeface="+mn-cs"/>
              </a:rPr>
              <a:t> has its headquarters in </a:t>
            </a:r>
            <a:r>
              <a:rPr lang="en-US" sz="1200" b="0" i="0" kern="1200" dirty="0" err="1">
                <a:solidFill>
                  <a:schemeClr val="tx1"/>
                </a:solidFill>
                <a:effectLst/>
                <a:latin typeface="+mn-lt"/>
                <a:ea typeface="+mn-ea"/>
                <a:cs typeface="+mn-cs"/>
              </a:rPr>
              <a:t>Kista</a:t>
            </a:r>
            <a:r>
              <a:rPr lang="en-US" sz="1200" b="0" i="0" kern="1200" dirty="0">
                <a:solidFill>
                  <a:schemeClr val="tx1"/>
                </a:solidFill>
                <a:effectLst/>
                <a:latin typeface="+mn-lt"/>
                <a:ea typeface="+mn-ea"/>
                <a:cs typeface="+mn-cs"/>
              </a:rPr>
              <a:t>, Stockholm municipality whereas </a:t>
            </a:r>
            <a:r>
              <a:rPr lang="en-US" sz="1200" b="1" i="0" kern="1200" dirty="0">
                <a:solidFill>
                  <a:schemeClr val="tx1"/>
                </a:solidFill>
                <a:effectLst/>
                <a:latin typeface="+mn-lt"/>
                <a:ea typeface="+mn-ea"/>
                <a:cs typeface="+mn-cs"/>
              </a:rPr>
              <a:t>Sony Ericsson</a:t>
            </a:r>
            <a:r>
              <a:rPr lang="en-US" sz="1200" b="0" i="0" kern="1200" dirty="0">
                <a:solidFill>
                  <a:schemeClr val="tx1"/>
                </a:solidFill>
                <a:effectLst/>
                <a:latin typeface="+mn-lt"/>
                <a:ea typeface="+mn-ea"/>
                <a:cs typeface="+mn-cs"/>
              </a:rPr>
              <a:t> has its headquarters in Hammersmith, London, UK.</a:t>
            </a:r>
            <a:endParaRPr lang="en-US" sz="1200" b="0" i="0" kern="1200" dirty="0">
              <a:solidFill>
                <a:schemeClr val="tx1"/>
              </a:solidFill>
              <a:effectLst/>
              <a:latin typeface="+mn-lt"/>
              <a:ea typeface="+mn-ea"/>
              <a:cs typeface="+mn-cs"/>
            </a:endParaRP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On October 27, 2011, </a:t>
            </a:r>
            <a:r>
              <a:rPr lang="en-US" sz="1200" b="1" i="0" kern="1200" dirty="0">
                <a:solidFill>
                  <a:schemeClr val="tx1"/>
                </a:solidFill>
                <a:effectLst/>
                <a:latin typeface="+mn-lt"/>
                <a:ea typeface="+mn-ea"/>
                <a:cs typeface="+mn-cs"/>
              </a:rPr>
              <a:t>Sony</a:t>
            </a:r>
            <a:r>
              <a:rPr lang="en-US" sz="1200" b="0" i="0" kern="1200" dirty="0">
                <a:solidFill>
                  <a:schemeClr val="tx1"/>
                </a:solidFill>
                <a:effectLst/>
                <a:latin typeface="+mn-lt"/>
                <a:ea typeface="+mn-ea"/>
                <a:cs typeface="+mn-cs"/>
              </a:rPr>
              <a:t> announced that it would acquire </a:t>
            </a:r>
            <a:r>
              <a:rPr lang="en-US" sz="1200" b="1" i="0" kern="1200" dirty="0">
                <a:solidFill>
                  <a:schemeClr val="tx1"/>
                </a:solidFill>
                <a:effectLst/>
                <a:latin typeface="+mn-lt"/>
                <a:ea typeface="+mn-ea"/>
                <a:cs typeface="+mn-cs"/>
              </a:rPr>
              <a:t>Ericsson's</a:t>
            </a:r>
            <a:r>
              <a:rPr lang="en-US" sz="1200" b="0" i="0" kern="1200" dirty="0">
                <a:solidFill>
                  <a:schemeClr val="tx1"/>
                </a:solidFill>
                <a:effectLst/>
                <a:latin typeface="+mn-lt"/>
                <a:ea typeface="+mn-ea"/>
                <a:cs typeface="+mn-cs"/>
              </a:rPr>
              <a:t> stake in </a:t>
            </a:r>
            <a:r>
              <a:rPr lang="en-US" sz="1200" b="1" i="0" kern="1200" dirty="0">
                <a:solidFill>
                  <a:schemeClr val="tx1"/>
                </a:solidFill>
                <a:effectLst/>
                <a:latin typeface="+mn-lt"/>
                <a:ea typeface="+mn-ea"/>
                <a:cs typeface="+mn-cs"/>
              </a:rPr>
              <a:t>Sony Ericsson</a:t>
            </a:r>
            <a:r>
              <a:rPr lang="en-US" sz="1200" b="0" i="0" kern="1200" dirty="0">
                <a:solidFill>
                  <a:schemeClr val="tx1"/>
                </a:solidFill>
                <a:effectLst/>
                <a:latin typeface="+mn-lt"/>
                <a:ea typeface="+mn-ea"/>
                <a:cs typeface="+mn-cs"/>
              </a:rPr>
              <a:t> for €1.05 billion ($1.47 billion), making the mobile handset business a wholly owned subsidiary of </a:t>
            </a:r>
            <a:r>
              <a:rPr lang="en-US" sz="1200" b="1" i="0" kern="1200" dirty="0">
                <a:solidFill>
                  <a:schemeClr val="tx1"/>
                </a:solidFill>
                <a:effectLst/>
                <a:latin typeface="+mn-lt"/>
                <a:ea typeface="+mn-ea"/>
                <a:cs typeface="+mn-cs"/>
              </a:rPr>
              <a:t>Sony</a:t>
            </a:r>
            <a:r>
              <a:rPr lang="en-US" sz="1200" b="0" i="0" kern="1200" dirty="0">
                <a:solidFill>
                  <a:schemeClr val="tx1"/>
                </a:solidFill>
                <a:effectLst/>
                <a:latin typeface="+mn-lt"/>
                <a:ea typeface="+mn-ea"/>
                <a:cs typeface="+mn-cs"/>
              </a:rPr>
              <a:t>.</a:t>
            </a:r>
            <a:endParaRPr lang="en-SG" dirty="0"/>
          </a:p>
        </p:txBody>
      </p:sp>
      <p:sp>
        <p:nvSpPr>
          <p:cNvPr id="4" name="Slide Number Placeholder 3"/>
          <p:cNvSpPr>
            <a:spLocks noGrp="1"/>
          </p:cNvSpPr>
          <p:nvPr>
            <p:ph type="sldNum" sz="quarter" idx="10"/>
          </p:nvPr>
        </p:nvSpPr>
        <p:spPr/>
        <p:txBody>
          <a:bodyPr/>
          <a:lstStyle/>
          <a:p>
            <a:fld id="{A08ECE2E-A1BA-4606-9148-9D4EAF2270AA}" type="slidenum">
              <a:rPr lang="en-SG" smtClean="0"/>
            </a:fld>
            <a:endParaRPr lang="en-SG"/>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10"/>
          </p:nvPr>
        </p:nvSpPr>
        <p:spPr/>
        <p:txBody>
          <a:bodyPr/>
          <a:lstStyle/>
          <a:p>
            <a:fld id="{A08ECE2E-A1BA-4606-9148-9D4EAF2270AA}" type="slidenum">
              <a:rPr lang="en-SG" smtClean="0"/>
            </a:fld>
            <a:endParaRPr lang="en-SG"/>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Slide Image Placeholder 1"/>
          <p:cNvSpPr>
            <a:spLocks noGrp="1" noRot="1" noChangeAspect="1" noTextEdit="1"/>
          </p:cNvSpPr>
          <p:nvPr>
            <p:ph type="sldImg"/>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52226"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endParaRPr lang="en-US" altLang="en-US">
              <a:latin typeface="Times New Roman" panose="02020603050405020304" pitchFamily="18" charset="0"/>
              <a:ea typeface="MS PGothic" panose="020B0600070205080204" pitchFamily="34" charset="-128"/>
            </a:endParaRPr>
          </a:p>
        </p:txBody>
      </p:sp>
      <p:sp>
        <p:nvSpPr>
          <p:cNvPr id="52227"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MS PGothic" panose="020B0600070205080204" pitchFamily="34" charset="-128"/>
              </a:defRPr>
            </a:lvl1pPr>
            <a:lvl2pPr marL="694690" indent="-267335">
              <a:defRPr>
                <a:solidFill>
                  <a:schemeClr val="tx1"/>
                </a:solidFill>
                <a:latin typeface="Arial" panose="020B0604020202020204" pitchFamily="34" charset="0"/>
                <a:ea typeface="MS PGothic" panose="020B0600070205080204" pitchFamily="34" charset="-128"/>
              </a:defRPr>
            </a:lvl2pPr>
            <a:lvl3pPr marL="1069340" indent="-213995">
              <a:defRPr>
                <a:solidFill>
                  <a:schemeClr val="tx1"/>
                </a:solidFill>
                <a:latin typeface="Arial" panose="020B0604020202020204" pitchFamily="34" charset="0"/>
                <a:ea typeface="MS PGothic" panose="020B0600070205080204" pitchFamily="34" charset="-128"/>
              </a:defRPr>
            </a:lvl3pPr>
            <a:lvl4pPr marL="1496695" indent="-213995">
              <a:defRPr>
                <a:solidFill>
                  <a:schemeClr val="tx1"/>
                </a:solidFill>
                <a:latin typeface="Arial" panose="020B0604020202020204" pitchFamily="34" charset="0"/>
                <a:ea typeface="MS PGothic" panose="020B0600070205080204" pitchFamily="34" charset="-128"/>
              </a:defRPr>
            </a:lvl4pPr>
            <a:lvl5pPr marL="1924685" indent="-213995">
              <a:defRPr>
                <a:solidFill>
                  <a:schemeClr val="tx1"/>
                </a:solidFill>
                <a:latin typeface="Arial" panose="020B0604020202020204" pitchFamily="34" charset="0"/>
                <a:ea typeface="MS PGothic" panose="020B0600070205080204" pitchFamily="34" charset="-128"/>
              </a:defRPr>
            </a:lvl5pPr>
            <a:lvl6pPr marL="2352040" indent="-213995"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780030" indent="-213995"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207385" indent="-213995"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635375" indent="-213995"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fld id="{F5D60695-9A61-409A-A239-D8250783EFE0}" type="slidenum">
              <a:rPr lang="en-GB" altLang="en-US">
                <a:latin typeface="Times New Roman" panose="02020603050405020304" pitchFamily="18" charset="0"/>
              </a:rPr>
            </a:fld>
            <a:endParaRPr lang="en-GB" altLang="en-US">
              <a:latin typeface="Times New Roman" panose="02020603050405020304" pitchFamily="18"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Slide Image Placeholder 1"/>
          <p:cNvSpPr>
            <a:spLocks noGrp="1" noRot="1" noChangeAspect="1" noTextEdit="1"/>
          </p:cNvSpPr>
          <p:nvPr>
            <p:ph type="sldImg"/>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16386"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marL="0" marR="0" indent="0" algn="l" defTabSz="914400" rtl="0" eaLnBrk="1" fontAlgn="auto" latinLnBrk="0" hangingPunct="1">
              <a:lnSpc>
                <a:spcPct val="100000"/>
              </a:lnSpc>
              <a:spcBef>
                <a:spcPct val="0"/>
              </a:spcBef>
              <a:spcAft>
                <a:spcPts val="0"/>
              </a:spcAft>
              <a:buClrTx/>
              <a:buSzTx/>
              <a:buFontTx/>
              <a:buNone/>
              <a:defRPr/>
            </a:pPr>
            <a:r>
              <a:rPr lang="en-US" sz="1200" b="0" i="0" kern="1200" dirty="0">
                <a:solidFill>
                  <a:schemeClr val="tx1"/>
                </a:solidFill>
                <a:effectLst/>
                <a:latin typeface="+mn-lt"/>
                <a:ea typeface="+mn-ea"/>
                <a:cs typeface="+mn-cs"/>
              </a:rPr>
              <a:t>Global marketing is defined as the process of adjusting the marketing strategies of your company to adapt to the conditions of other countries. </a:t>
            </a:r>
            <a:endParaRPr lang="en-US" sz="1200" b="0" i="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ct val="0"/>
              </a:spcBef>
              <a:spcAft>
                <a:spcPts val="0"/>
              </a:spcAft>
              <a:buClrTx/>
              <a:buSzTx/>
              <a:buFontTx/>
              <a:buNone/>
              <a:defRPr/>
            </a:pPr>
            <a:endParaRPr lang="en-US" sz="1200" b="0" i="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ct val="0"/>
              </a:spcBef>
              <a:spcAft>
                <a:spcPts val="0"/>
              </a:spcAft>
              <a:buClrTx/>
              <a:buSzTx/>
              <a:buFontTx/>
              <a:buNone/>
              <a:defRPr/>
            </a:pPr>
            <a:r>
              <a:rPr lang="en-US" sz="1200" b="0" i="0" kern="1200" dirty="0">
                <a:solidFill>
                  <a:schemeClr val="tx1"/>
                </a:solidFill>
                <a:effectLst/>
                <a:latin typeface="+mn-lt"/>
                <a:ea typeface="+mn-ea"/>
                <a:cs typeface="+mn-cs"/>
              </a:rPr>
              <a:t>Before you go global, please ask few questions: WHAT- WHY- HOW</a:t>
            </a:r>
            <a:endParaRPr lang="en-US" sz="1200" b="0" i="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ct val="0"/>
              </a:spcBef>
              <a:spcAft>
                <a:spcPts val="0"/>
              </a:spcAft>
              <a:buClrTx/>
              <a:buSzTx/>
              <a:buFontTx/>
              <a:buNone/>
              <a:defRPr/>
            </a:pPr>
            <a:endParaRPr lang="en-US" sz="1200" b="0" i="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ct val="0"/>
              </a:spcBef>
              <a:spcAft>
                <a:spcPts val="0"/>
              </a:spcAft>
              <a:buClrTx/>
              <a:buSzTx/>
              <a:buFontTx/>
              <a:buNone/>
              <a:defRPr/>
            </a:pPr>
            <a:r>
              <a:rPr lang="en-US" sz="1200" b="0" i="0" kern="1200" dirty="0">
                <a:solidFill>
                  <a:schemeClr val="tx1"/>
                </a:solidFill>
                <a:effectLst/>
                <a:latin typeface="+mn-lt"/>
                <a:ea typeface="+mn-ea"/>
                <a:cs typeface="+mn-cs"/>
              </a:rPr>
              <a:t>“What I am trying to achieve in an international market?” “What are my company’s strengths and weaknesses for that market?” “How can I counter challenges in the market?” “What potential will I have in this market?”</a:t>
            </a:r>
            <a:endParaRPr lang="en-US" sz="1200" b="1" dirty="0">
              <a:solidFill>
                <a:srgbClr val="008000"/>
              </a:solidFill>
              <a:ea typeface="MS PGothic" panose="020B0600070205080204" pitchFamily="34" charset="-128"/>
            </a:endParaRPr>
          </a:p>
          <a:p>
            <a:pPr marL="0" marR="0" indent="0" algn="l" defTabSz="914400" rtl="0" eaLnBrk="1" fontAlgn="auto" latinLnBrk="0" hangingPunct="1">
              <a:lnSpc>
                <a:spcPct val="100000"/>
              </a:lnSpc>
              <a:spcBef>
                <a:spcPct val="0"/>
              </a:spcBef>
              <a:spcAft>
                <a:spcPts val="0"/>
              </a:spcAft>
              <a:buClrTx/>
              <a:buSzTx/>
              <a:buFontTx/>
              <a:buNone/>
              <a:defRPr/>
            </a:pPr>
            <a:endParaRPr lang="en-US" sz="1200" b="1" dirty="0">
              <a:solidFill>
                <a:srgbClr val="008000"/>
              </a:solidFill>
              <a:ea typeface="MS PGothic" panose="020B0600070205080204" pitchFamily="34" charset="-128"/>
            </a:endParaRPr>
          </a:p>
          <a:p>
            <a:pPr marL="0" marR="0" indent="0" algn="l" defTabSz="914400" rtl="0" eaLnBrk="1" fontAlgn="auto" latinLnBrk="0" hangingPunct="1">
              <a:lnSpc>
                <a:spcPct val="100000"/>
              </a:lnSpc>
              <a:spcBef>
                <a:spcPct val="0"/>
              </a:spcBef>
              <a:spcAft>
                <a:spcPts val="0"/>
              </a:spcAft>
              <a:buClrTx/>
              <a:buSzTx/>
              <a:buFontTx/>
              <a:buNone/>
              <a:defRPr/>
            </a:pPr>
            <a:r>
              <a:rPr lang="en-US" sz="1200" b="1" dirty="0">
                <a:solidFill>
                  <a:srgbClr val="008000"/>
                </a:solidFill>
                <a:ea typeface="MS PGothic" panose="020B0600070205080204" pitchFamily="34" charset="-128"/>
              </a:rPr>
              <a:t>Concentration</a:t>
            </a:r>
            <a:r>
              <a:rPr lang="en-US" sz="1200" b="1" dirty="0">
                <a:ea typeface="MS PGothic" panose="020B0600070205080204" pitchFamily="34" charset="-128"/>
              </a:rPr>
              <a:t> of Marketing Activities</a:t>
            </a:r>
            <a:endParaRPr lang="en-US" sz="1200" b="1" dirty="0">
              <a:ea typeface="MS PGothic" panose="020B0600070205080204" pitchFamily="34" charset="-128"/>
            </a:endParaRPr>
          </a:p>
          <a:p>
            <a:pPr marL="171450" indent="-171450">
              <a:spcBef>
                <a:spcPct val="0"/>
              </a:spcBef>
              <a:buFontTx/>
              <a:buChar char="-"/>
            </a:pPr>
            <a:r>
              <a:rPr lang="en-US" dirty="0">
                <a:ea typeface="MS PGothic" panose="020B0600070205080204" pitchFamily="34" charset="-128"/>
              </a:rPr>
              <a:t>The</a:t>
            </a:r>
            <a:r>
              <a:rPr lang="en-US" baseline="0" dirty="0">
                <a:ea typeface="MS PGothic" panose="020B0600070205080204" pitchFamily="34" charset="-128"/>
              </a:rPr>
              <a:t> extent to which marketing mix activities are performed in one or a few country location. </a:t>
            </a:r>
            <a:endParaRPr lang="en-US" baseline="0" dirty="0">
              <a:ea typeface="MS PGothic" panose="020B0600070205080204" pitchFamily="34" charset="-128"/>
            </a:endParaRPr>
          </a:p>
          <a:p>
            <a:pPr marL="171450" indent="-171450">
              <a:spcBef>
                <a:spcPct val="0"/>
              </a:spcBef>
              <a:buFontTx/>
              <a:buChar char="-"/>
            </a:pPr>
            <a:endParaRPr lang="en-US" baseline="0" dirty="0">
              <a:ea typeface="MS PGothic" panose="020B0600070205080204" pitchFamily="34" charset="-128"/>
            </a:endParaRPr>
          </a:p>
          <a:p>
            <a:pPr marL="0" marR="0" indent="0" algn="l" defTabSz="914400" rtl="0" eaLnBrk="1" fontAlgn="auto" latinLnBrk="0" hangingPunct="1">
              <a:lnSpc>
                <a:spcPct val="100000"/>
              </a:lnSpc>
              <a:spcBef>
                <a:spcPct val="0"/>
              </a:spcBef>
              <a:spcAft>
                <a:spcPts val="0"/>
              </a:spcAft>
              <a:buClrTx/>
              <a:buSzTx/>
              <a:buFontTx/>
              <a:buNone/>
              <a:defRPr/>
            </a:pPr>
            <a:r>
              <a:rPr lang="en-US" sz="1200" b="1" dirty="0">
                <a:solidFill>
                  <a:srgbClr val="008000"/>
                </a:solidFill>
                <a:ea typeface="MS PGothic" panose="020B0600070205080204" pitchFamily="34" charset="-128"/>
              </a:rPr>
              <a:t>Coordination</a:t>
            </a:r>
            <a:r>
              <a:rPr lang="en-US" sz="1200" b="1" dirty="0">
                <a:ea typeface="MS PGothic" panose="020B0600070205080204" pitchFamily="34" charset="-128"/>
              </a:rPr>
              <a:t> of Marketing Activities</a:t>
            </a:r>
            <a:endParaRPr lang="en-US" sz="1200" b="1" dirty="0">
              <a:ea typeface="MS PGothic" panose="020B0600070205080204" pitchFamily="34" charset="-128"/>
            </a:endParaRPr>
          </a:p>
          <a:p>
            <a:pPr marL="0" indent="0">
              <a:spcBef>
                <a:spcPct val="0"/>
              </a:spcBef>
              <a:buFontTx/>
              <a:buNone/>
            </a:pPr>
            <a:endParaRPr lang="en-US" baseline="0" dirty="0">
              <a:ea typeface="MS PGothic" panose="020B0600070205080204" pitchFamily="34" charset="-128"/>
            </a:endParaRPr>
          </a:p>
          <a:p>
            <a:pPr marL="0" marR="0" indent="0" algn="l" defTabSz="914400" rtl="0" eaLnBrk="1" fontAlgn="auto" latinLnBrk="0" hangingPunct="1">
              <a:lnSpc>
                <a:spcPct val="100000"/>
              </a:lnSpc>
              <a:spcBef>
                <a:spcPct val="0"/>
              </a:spcBef>
              <a:spcAft>
                <a:spcPts val="0"/>
              </a:spcAft>
              <a:buClrTx/>
              <a:buSzTx/>
              <a:buFontTx/>
              <a:buNone/>
              <a:defRPr/>
            </a:pPr>
            <a:r>
              <a:rPr lang="en-US" dirty="0">
                <a:ea typeface="MS PGothic" panose="020B0600070205080204" pitchFamily="34" charset="-128"/>
              </a:rPr>
              <a:t>The</a:t>
            </a:r>
            <a:r>
              <a:rPr lang="en-US" baseline="0" dirty="0">
                <a:ea typeface="MS PGothic" panose="020B0600070205080204" pitchFamily="34" charset="-128"/>
              </a:rPr>
              <a:t> extent to which marketing mix activities are planned and executed interdependently around the globe. </a:t>
            </a:r>
            <a:endParaRPr lang="en-US" baseline="0" dirty="0">
              <a:ea typeface="MS PGothic" panose="020B0600070205080204" pitchFamily="34" charset="-128"/>
            </a:endParaRPr>
          </a:p>
          <a:p>
            <a:pPr marL="0" indent="0">
              <a:spcBef>
                <a:spcPct val="0"/>
              </a:spcBef>
              <a:buFontTx/>
              <a:buNone/>
            </a:pPr>
            <a:endParaRPr lang="en-US" dirty="0">
              <a:ea typeface="MS PGothic" panose="020B0600070205080204" pitchFamily="34" charset="-128"/>
            </a:endParaRPr>
          </a:p>
        </p:txBody>
      </p:sp>
      <p:sp>
        <p:nvSpPr>
          <p:cNvPr id="16387"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MS PGothic" panose="020B0600070205080204" pitchFamily="34" charset="-128"/>
              </a:defRPr>
            </a:lvl1pPr>
            <a:lvl2pPr marL="694690" indent="-267335">
              <a:defRPr>
                <a:solidFill>
                  <a:schemeClr val="tx1"/>
                </a:solidFill>
                <a:latin typeface="Arial" panose="020B0604020202020204" pitchFamily="34" charset="0"/>
                <a:ea typeface="MS PGothic" panose="020B0600070205080204" pitchFamily="34" charset="-128"/>
              </a:defRPr>
            </a:lvl2pPr>
            <a:lvl3pPr marL="1069340" indent="-213995">
              <a:defRPr>
                <a:solidFill>
                  <a:schemeClr val="tx1"/>
                </a:solidFill>
                <a:latin typeface="Arial" panose="020B0604020202020204" pitchFamily="34" charset="0"/>
                <a:ea typeface="MS PGothic" panose="020B0600070205080204" pitchFamily="34" charset="-128"/>
              </a:defRPr>
            </a:lvl3pPr>
            <a:lvl4pPr marL="1496695" indent="-213995">
              <a:defRPr>
                <a:solidFill>
                  <a:schemeClr val="tx1"/>
                </a:solidFill>
                <a:latin typeface="Arial" panose="020B0604020202020204" pitchFamily="34" charset="0"/>
                <a:ea typeface="MS PGothic" panose="020B0600070205080204" pitchFamily="34" charset="-128"/>
              </a:defRPr>
            </a:lvl4pPr>
            <a:lvl5pPr marL="1924685" indent="-213995">
              <a:defRPr>
                <a:solidFill>
                  <a:schemeClr val="tx1"/>
                </a:solidFill>
                <a:latin typeface="Arial" panose="020B0604020202020204" pitchFamily="34" charset="0"/>
                <a:ea typeface="MS PGothic" panose="020B0600070205080204" pitchFamily="34" charset="-128"/>
              </a:defRPr>
            </a:lvl5pPr>
            <a:lvl6pPr marL="2352040" indent="-213995"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780030" indent="-213995"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207385" indent="-213995"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635375" indent="-213995"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fld id="{B2D87F65-581D-4894-850A-2740932D1E78}" type="slidenum">
              <a:rPr lang="en-US"/>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Slide Image Placeholder 1"/>
          <p:cNvSpPr>
            <a:spLocks noGrp="1" noRot="1" noChangeAspect="1" noTextEdit="1"/>
          </p:cNvSpPr>
          <p:nvPr>
            <p:ph type="sldImg"/>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1945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endParaRPr lang="en-US">
              <a:ea typeface="MS PGothic" panose="020B0600070205080204" pitchFamily="34" charset="-128"/>
            </a:endParaRPr>
          </a:p>
        </p:txBody>
      </p:sp>
      <p:sp>
        <p:nvSpPr>
          <p:cNvPr id="1945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MS PGothic" panose="020B0600070205080204" pitchFamily="34" charset="-128"/>
              </a:defRPr>
            </a:lvl1pPr>
            <a:lvl2pPr marL="694690" indent="-267335">
              <a:defRPr>
                <a:solidFill>
                  <a:schemeClr val="tx1"/>
                </a:solidFill>
                <a:latin typeface="Arial" panose="020B0604020202020204" pitchFamily="34" charset="0"/>
                <a:ea typeface="MS PGothic" panose="020B0600070205080204" pitchFamily="34" charset="-128"/>
              </a:defRPr>
            </a:lvl2pPr>
            <a:lvl3pPr marL="1069340" indent="-213995">
              <a:defRPr>
                <a:solidFill>
                  <a:schemeClr val="tx1"/>
                </a:solidFill>
                <a:latin typeface="Arial" panose="020B0604020202020204" pitchFamily="34" charset="0"/>
                <a:ea typeface="MS PGothic" panose="020B0600070205080204" pitchFamily="34" charset="-128"/>
              </a:defRPr>
            </a:lvl3pPr>
            <a:lvl4pPr marL="1496695" indent="-213995">
              <a:defRPr>
                <a:solidFill>
                  <a:schemeClr val="tx1"/>
                </a:solidFill>
                <a:latin typeface="Arial" panose="020B0604020202020204" pitchFamily="34" charset="0"/>
                <a:ea typeface="MS PGothic" panose="020B0600070205080204" pitchFamily="34" charset="-128"/>
              </a:defRPr>
            </a:lvl4pPr>
            <a:lvl5pPr marL="1924685" indent="-213995">
              <a:defRPr>
                <a:solidFill>
                  <a:schemeClr val="tx1"/>
                </a:solidFill>
                <a:latin typeface="Arial" panose="020B0604020202020204" pitchFamily="34" charset="0"/>
                <a:ea typeface="MS PGothic" panose="020B0600070205080204" pitchFamily="34" charset="-128"/>
              </a:defRPr>
            </a:lvl5pPr>
            <a:lvl6pPr marL="2352040" indent="-213995"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780030" indent="-213995"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207385" indent="-213995"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635375" indent="-213995"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fld id="{C55075FB-2216-4CA1-BE89-7C9662CF3837}" type="slidenum">
              <a:rPr lang="en-US"/>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Slide Image Placeholder 1"/>
          <p:cNvSpPr>
            <a:spLocks noGrp="1" noRot="1" noChangeAspect="1" noTextEdit="1"/>
          </p:cNvSpPr>
          <p:nvPr>
            <p:ph type="sldImg"/>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21506"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endParaRPr lang="en-US" dirty="0">
              <a:ea typeface="MS PGothic" panose="020B0600070205080204" pitchFamily="34" charset="-128"/>
            </a:endParaRPr>
          </a:p>
        </p:txBody>
      </p:sp>
      <p:sp>
        <p:nvSpPr>
          <p:cNvPr id="21507"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MS PGothic" panose="020B0600070205080204" pitchFamily="34" charset="-128"/>
              </a:defRPr>
            </a:lvl1pPr>
            <a:lvl2pPr marL="694690" indent="-267335">
              <a:defRPr>
                <a:solidFill>
                  <a:schemeClr val="tx1"/>
                </a:solidFill>
                <a:latin typeface="Arial" panose="020B0604020202020204" pitchFamily="34" charset="0"/>
                <a:ea typeface="MS PGothic" panose="020B0600070205080204" pitchFamily="34" charset="-128"/>
              </a:defRPr>
            </a:lvl2pPr>
            <a:lvl3pPr marL="1069340" indent="-213995">
              <a:defRPr>
                <a:solidFill>
                  <a:schemeClr val="tx1"/>
                </a:solidFill>
                <a:latin typeface="Arial" panose="020B0604020202020204" pitchFamily="34" charset="0"/>
                <a:ea typeface="MS PGothic" panose="020B0600070205080204" pitchFamily="34" charset="-128"/>
              </a:defRPr>
            </a:lvl3pPr>
            <a:lvl4pPr marL="1496695" indent="-213995">
              <a:defRPr>
                <a:solidFill>
                  <a:schemeClr val="tx1"/>
                </a:solidFill>
                <a:latin typeface="Arial" panose="020B0604020202020204" pitchFamily="34" charset="0"/>
                <a:ea typeface="MS PGothic" panose="020B0600070205080204" pitchFamily="34" charset="-128"/>
              </a:defRPr>
            </a:lvl4pPr>
            <a:lvl5pPr marL="1924685" indent="-213995">
              <a:defRPr>
                <a:solidFill>
                  <a:schemeClr val="tx1"/>
                </a:solidFill>
                <a:latin typeface="Arial" panose="020B0604020202020204" pitchFamily="34" charset="0"/>
                <a:ea typeface="MS PGothic" panose="020B0600070205080204" pitchFamily="34" charset="-128"/>
              </a:defRPr>
            </a:lvl5pPr>
            <a:lvl6pPr marL="2352040" indent="-213995"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780030" indent="-213995"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207385" indent="-213995"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635375" indent="-213995"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fld id="{B108F979-25CC-47F5-97C4-47751837FD36}" type="slidenum">
              <a:rPr lang="en-US"/>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Slide Image Placeholder 1"/>
          <p:cNvSpPr>
            <a:spLocks noGrp="1" noRot="1" noChangeAspect="1" noTextEdit="1"/>
          </p:cNvSpPr>
          <p:nvPr>
            <p:ph type="sldImg"/>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23554"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a:spcBef>
                <a:spcPct val="0"/>
              </a:spcBef>
            </a:pPr>
            <a:endParaRPr lang="en-US">
              <a:ea typeface="MS PGothic" panose="020B0600070205080204" pitchFamily="34" charset="-128"/>
            </a:endParaRPr>
          </a:p>
        </p:txBody>
      </p:sp>
      <p:sp>
        <p:nvSpPr>
          <p:cNvPr id="23555"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MS PGothic" panose="020B0600070205080204" pitchFamily="34" charset="-128"/>
              </a:defRPr>
            </a:lvl1pPr>
            <a:lvl2pPr marL="694690" indent="-267335">
              <a:defRPr>
                <a:solidFill>
                  <a:schemeClr val="tx1"/>
                </a:solidFill>
                <a:latin typeface="Arial" panose="020B0604020202020204" pitchFamily="34" charset="0"/>
                <a:ea typeface="MS PGothic" panose="020B0600070205080204" pitchFamily="34" charset="-128"/>
              </a:defRPr>
            </a:lvl2pPr>
            <a:lvl3pPr marL="1069340" indent="-213995">
              <a:defRPr>
                <a:solidFill>
                  <a:schemeClr val="tx1"/>
                </a:solidFill>
                <a:latin typeface="Arial" panose="020B0604020202020204" pitchFamily="34" charset="0"/>
                <a:ea typeface="MS PGothic" panose="020B0600070205080204" pitchFamily="34" charset="-128"/>
              </a:defRPr>
            </a:lvl3pPr>
            <a:lvl4pPr marL="1496695" indent="-213995">
              <a:defRPr>
                <a:solidFill>
                  <a:schemeClr val="tx1"/>
                </a:solidFill>
                <a:latin typeface="Arial" panose="020B0604020202020204" pitchFamily="34" charset="0"/>
                <a:ea typeface="MS PGothic" panose="020B0600070205080204" pitchFamily="34" charset="-128"/>
              </a:defRPr>
            </a:lvl4pPr>
            <a:lvl5pPr marL="1924685" indent="-213995">
              <a:defRPr>
                <a:solidFill>
                  <a:schemeClr val="tx1"/>
                </a:solidFill>
                <a:latin typeface="Arial" panose="020B0604020202020204" pitchFamily="34" charset="0"/>
                <a:ea typeface="MS PGothic" panose="020B0600070205080204" pitchFamily="34" charset="-128"/>
              </a:defRPr>
            </a:lvl5pPr>
            <a:lvl6pPr marL="2352040" indent="-213995"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780030" indent="-213995"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207385" indent="-213995"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635375" indent="-213995"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fld id="{4CACE7C9-557E-4E8D-89A4-ED61060CE1D9}" type="slidenum">
              <a:rPr lang="en-US"/>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Slide Image Placeholder 1"/>
          <p:cNvSpPr>
            <a:spLocks noGrp="1" noRot="1" noChangeAspect="1" noTextEdit="1"/>
          </p:cNvSpPr>
          <p:nvPr>
            <p:ph type="sldImg"/>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25602"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endParaRPr lang="en-US">
              <a:ea typeface="MS PGothic" panose="020B0600070205080204" pitchFamily="34" charset="-128"/>
            </a:endParaRPr>
          </a:p>
        </p:txBody>
      </p:sp>
      <p:sp>
        <p:nvSpPr>
          <p:cNvPr id="25603"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MS PGothic" panose="020B0600070205080204" pitchFamily="34" charset="-128"/>
              </a:defRPr>
            </a:lvl1pPr>
            <a:lvl2pPr marL="694690" indent="-267335">
              <a:defRPr>
                <a:solidFill>
                  <a:schemeClr val="tx1"/>
                </a:solidFill>
                <a:latin typeface="Arial" panose="020B0604020202020204" pitchFamily="34" charset="0"/>
                <a:ea typeface="MS PGothic" panose="020B0600070205080204" pitchFamily="34" charset="-128"/>
              </a:defRPr>
            </a:lvl2pPr>
            <a:lvl3pPr marL="1069340" indent="-213995">
              <a:defRPr>
                <a:solidFill>
                  <a:schemeClr val="tx1"/>
                </a:solidFill>
                <a:latin typeface="Arial" panose="020B0604020202020204" pitchFamily="34" charset="0"/>
                <a:ea typeface="MS PGothic" panose="020B0600070205080204" pitchFamily="34" charset="-128"/>
              </a:defRPr>
            </a:lvl3pPr>
            <a:lvl4pPr marL="1496695" indent="-213995">
              <a:defRPr>
                <a:solidFill>
                  <a:schemeClr val="tx1"/>
                </a:solidFill>
                <a:latin typeface="Arial" panose="020B0604020202020204" pitchFamily="34" charset="0"/>
                <a:ea typeface="MS PGothic" panose="020B0600070205080204" pitchFamily="34" charset="-128"/>
              </a:defRPr>
            </a:lvl4pPr>
            <a:lvl5pPr marL="1924685" indent="-213995">
              <a:defRPr>
                <a:solidFill>
                  <a:schemeClr val="tx1"/>
                </a:solidFill>
                <a:latin typeface="Arial" panose="020B0604020202020204" pitchFamily="34" charset="0"/>
                <a:ea typeface="MS PGothic" panose="020B0600070205080204" pitchFamily="34" charset="-128"/>
              </a:defRPr>
            </a:lvl5pPr>
            <a:lvl6pPr marL="2352040" indent="-213995"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780030" indent="-213995"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207385" indent="-213995"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635375" indent="-213995"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fld id="{1031186A-46ED-48E2-BBA8-4E7C9A0F4A69}" type="slidenum">
              <a:rPr lang="en-GB"/>
            </a:fld>
            <a:endParaRPr lang="en-GB"/>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Slide Image Placeholder 1"/>
          <p:cNvSpPr>
            <a:spLocks noGrp="1" noRot="1" noChangeAspect="1" noTextEdit="1"/>
          </p:cNvSpPr>
          <p:nvPr>
            <p:ph type="sldImg"/>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2765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endParaRPr lang="en-US">
              <a:ea typeface="MS PGothic" panose="020B0600070205080204" pitchFamily="34" charset="-128"/>
            </a:endParaRPr>
          </a:p>
        </p:txBody>
      </p:sp>
      <p:sp>
        <p:nvSpPr>
          <p:cNvPr id="2765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MS PGothic" panose="020B0600070205080204" pitchFamily="34" charset="-128"/>
              </a:defRPr>
            </a:lvl1pPr>
            <a:lvl2pPr marL="694690" indent="-267335">
              <a:defRPr>
                <a:solidFill>
                  <a:schemeClr val="tx1"/>
                </a:solidFill>
                <a:latin typeface="Arial" panose="020B0604020202020204" pitchFamily="34" charset="0"/>
                <a:ea typeface="MS PGothic" panose="020B0600070205080204" pitchFamily="34" charset="-128"/>
              </a:defRPr>
            </a:lvl2pPr>
            <a:lvl3pPr marL="1069340" indent="-213995">
              <a:defRPr>
                <a:solidFill>
                  <a:schemeClr val="tx1"/>
                </a:solidFill>
                <a:latin typeface="Arial" panose="020B0604020202020204" pitchFamily="34" charset="0"/>
                <a:ea typeface="MS PGothic" panose="020B0600070205080204" pitchFamily="34" charset="-128"/>
              </a:defRPr>
            </a:lvl3pPr>
            <a:lvl4pPr marL="1496695" indent="-213995">
              <a:defRPr>
                <a:solidFill>
                  <a:schemeClr val="tx1"/>
                </a:solidFill>
                <a:latin typeface="Arial" panose="020B0604020202020204" pitchFamily="34" charset="0"/>
                <a:ea typeface="MS PGothic" panose="020B0600070205080204" pitchFamily="34" charset="-128"/>
              </a:defRPr>
            </a:lvl4pPr>
            <a:lvl5pPr marL="1924685" indent="-213995">
              <a:defRPr>
                <a:solidFill>
                  <a:schemeClr val="tx1"/>
                </a:solidFill>
                <a:latin typeface="Arial" panose="020B0604020202020204" pitchFamily="34" charset="0"/>
                <a:ea typeface="MS PGothic" panose="020B0600070205080204" pitchFamily="34" charset="-128"/>
              </a:defRPr>
            </a:lvl5pPr>
            <a:lvl6pPr marL="2352040" indent="-213995"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780030" indent="-213995"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207385" indent="-213995"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635375" indent="-213995"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fld id="{F8EFE0B8-3D22-4A7F-BA0C-2DEAC6E5C2E2}" type="slidenum">
              <a:rPr lang="en-US"/>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Slide Image Placeholder 1"/>
          <p:cNvSpPr>
            <a:spLocks noGrp="1" noRot="1" noChangeAspect="1" noTextEdit="1"/>
          </p:cNvSpPr>
          <p:nvPr>
            <p:ph type="sldImg"/>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31746"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r>
              <a:rPr lang="en-US" altLang="en-US" dirty="0">
                <a:latin typeface="Times New Roman" panose="02020603050405020304" pitchFamily="18" charset="0"/>
                <a:ea typeface="MS PGothic" panose="020B0600070205080204" pitchFamily="34" charset="-128"/>
              </a:rPr>
              <a:t>Global</a:t>
            </a:r>
            <a:r>
              <a:rPr lang="en-US" altLang="en-US" baseline="0" dirty="0">
                <a:latin typeface="Times New Roman" panose="02020603050405020304" pitchFamily="18" charset="0"/>
                <a:ea typeface="MS PGothic" panose="020B0600070205080204" pitchFamily="34" charset="-128"/>
              </a:rPr>
              <a:t> market is very attractive. But you need to focus, a key decision is whether to pursue new audiences in the domestic market, or enter new international markets. </a:t>
            </a:r>
            <a:endParaRPr lang="en-US" altLang="en-US" baseline="0" dirty="0">
              <a:latin typeface="Times New Roman" panose="02020603050405020304" pitchFamily="18" charset="0"/>
              <a:ea typeface="MS PGothic" panose="020B0600070205080204" pitchFamily="34" charset="-128"/>
            </a:endParaRPr>
          </a:p>
          <a:p>
            <a:endParaRPr lang="en-US" altLang="en-US" baseline="0" dirty="0">
              <a:latin typeface="Times New Roman" panose="02020603050405020304" pitchFamily="18" charset="0"/>
              <a:ea typeface="MS PGothic" panose="020B0600070205080204" pitchFamily="34" charset="-128"/>
            </a:endParaRPr>
          </a:p>
          <a:p>
            <a:r>
              <a:rPr lang="en-US" altLang="en-US" baseline="0" dirty="0">
                <a:latin typeface="Times New Roman" panose="02020603050405020304" pitchFamily="18" charset="0"/>
                <a:ea typeface="MS PGothic" panose="020B0600070205080204" pitchFamily="34" charset="-128"/>
              </a:rPr>
              <a:t>International markets seen as more unstable than domestic market, why?</a:t>
            </a:r>
            <a:endParaRPr lang="en-US" altLang="en-US" dirty="0">
              <a:latin typeface="Times New Roman" panose="02020603050405020304" pitchFamily="18" charset="0"/>
              <a:ea typeface="MS PGothic" panose="020B0600070205080204" pitchFamily="34" charset="-128"/>
            </a:endParaRPr>
          </a:p>
        </p:txBody>
      </p:sp>
      <p:sp>
        <p:nvSpPr>
          <p:cNvPr id="31747"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MS PGothic" panose="020B0600070205080204" pitchFamily="34" charset="-128"/>
              </a:defRPr>
            </a:lvl1pPr>
            <a:lvl2pPr marL="694690" indent="-267335">
              <a:defRPr>
                <a:solidFill>
                  <a:schemeClr val="tx1"/>
                </a:solidFill>
                <a:latin typeface="Arial" panose="020B0604020202020204" pitchFamily="34" charset="0"/>
                <a:ea typeface="MS PGothic" panose="020B0600070205080204" pitchFamily="34" charset="-128"/>
              </a:defRPr>
            </a:lvl2pPr>
            <a:lvl3pPr marL="1069340" indent="-213995">
              <a:defRPr>
                <a:solidFill>
                  <a:schemeClr val="tx1"/>
                </a:solidFill>
                <a:latin typeface="Arial" panose="020B0604020202020204" pitchFamily="34" charset="0"/>
                <a:ea typeface="MS PGothic" panose="020B0600070205080204" pitchFamily="34" charset="-128"/>
              </a:defRPr>
            </a:lvl3pPr>
            <a:lvl4pPr marL="1496695" indent="-213995">
              <a:defRPr>
                <a:solidFill>
                  <a:schemeClr val="tx1"/>
                </a:solidFill>
                <a:latin typeface="Arial" panose="020B0604020202020204" pitchFamily="34" charset="0"/>
                <a:ea typeface="MS PGothic" panose="020B0600070205080204" pitchFamily="34" charset="-128"/>
              </a:defRPr>
            </a:lvl4pPr>
            <a:lvl5pPr marL="1924685" indent="-213995">
              <a:defRPr>
                <a:solidFill>
                  <a:schemeClr val="tx1"/>
                </a:solidFill>
                <a:latin typeface="Arial" panose="020B0604020202020204" pitchFamily="34" charset="0"/>
                <a:ea typeface="MS PGothic" panose="020B0600070205080204" pitchFamily="34" charset="-128"/>
              </a:defRPr>
            </a:lvl5pPr>
            <a:lvl6pPr marL="2352040" indent="-213995"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780030" indent="-213995"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207385" indent="-213995"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635375" indent="-213995"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fld id="{5C8ABF8E-9F5A-4E91-88C0-86844F758632}" type="slidenum">
              <a:rPr lang="en-GB" altLang="en-US">
                <a:latin typeface="Times New Roman" panose="02020603050405020304" pitchFamily="18" charset="0"/>
              </a:rPr>
            </a:fld>
            <a:endParaRPr lang="en-GB" altLang="en-US">
              <a:latin typeface="Times New Roman" panose="02020603050405020304" pitchFamily="18"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SG"/>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SG"/>
          </a:p>
        </p:txBody>
      </p:sp>
      <p:sp>
        <p:nvSpPr>
          <p:cNvPr id="4" name="Date Placeholder 3"/>
          <p:cNvSpPr>
            <a:spLocks noGrp="1"/>
          </p:cNvSpPr>
          <p:nvPr>
            <p:ph type="dt" sz="half" idx="10"/>
          </p:nvPr>
        </p:nvSpPr>
        <p:spPr/>
        <p:txBody>
          <a:bodyPr/>
          <a:lstStyle/>
          <a:p>
            <a:fld id="{2287AAAD-F8A9-4EAE-99CB-0374A2A88771}" type="datetimeFigureOut">
              <a:rPr lang="en-SG" smtClean="0"/>
            </a:fld>
            <a:endParaRPr lang="en-SG"/>
          </a:p>
        </p:txBody>
      </p:sp>
      <p:sp>
        <p:nvSpPr>
          <p:cNvPr id="5" name="Footer Placeholder 4"/>
          <p:cNvSpPr>
            <a:spLocks noGrp="1"/>
          </p:cNvSpPr>
          <p:nvPr>
            <p:ph type="ftr" sz="quarter" idx="11"/>
          </p:nvPr>
        </p:nvSpPr>
        <p:spPr/>
        <p:txBody>
          <a:bodyPr/>
          <a:lstStyle/>
          <a:p>
            <a:endParaRPr lang="en-SG"/>
          </a:p>
        </p:txBody>
      </p:sp>
      <p:sp>
        <p:nvSpPr>
          <p:cNvPr id="6" name="Slide Number Placeholder 5"/>
          <p:cNvSpPr>
            <a:spLocks noGrp="1"/>
          </p:cNvSpPr>
          <p:nvPr>
            <p:ph type="sldNum" sz="quarter" idx="12"/>
          </p:nvPr>
        </p:nvSpPr>
        <p:spPr/>
        <p:txBody>
          <a:bodyPr/>
          <a:lstStyle/>
          <a:p>
            <a:fld id="{08BE2219-BB7D-4FEB-9047-06D2DEFF9B93}" type="slidenum">
              <a:rPr lang="en-SG" smtClean="0"/>
            </a:fld>
            <a:endParaRPr lang="en-SG"/>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SG"/>
          </a:p>
        </p:txBody>
      </p:sp>
      <p:sp>
        <p:nvSpPr>
          <p:cNvPr id="3" name="Vertical Text Placeholder 2"/>
          <p:cNvSpPr>
            <a:spLocks noGrp="1"/>
          </p:cNvSpPr>
          <p:nvPr>
            <p:ph type="body" orient="vert" idx="1"/>
          </p:nvPr>
        </p:nvSpPr>
        <p:spPr/>
        <p:txBody>
          <a:bodyPr vert="eaVert"/>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SG"/>
          </a:p>
        </p:txBody>
      </p:sp>
      <p:sp>
        <p:nvSpPr>
          <p:cNvPr id="4" name="Date Placeholder 3"/>
          <p:cNvSpPr>
            <a:spLocks noGrp="1"/>
          </p:cNvSpPr>
          <p:nvPr>
            <p:ph type="dt" sz="half" idx="10"/>
          </p:nvPr>
        </p:nvSpPr>
        <p:spPr/>
        <p:txBody>
          <a:bodyPr/>
          <a:lstStyle/>
          <a:p>
            <a:fld id="{2287AAAD-F8A9-4EAE-99CB-0374A2A88771}" type="datetimeFigureOut">
              <a:rPr lang="en-SG" smtClean="0"/>
            </a:fld>
            <a:endParaRPr lang="en-SG"/>
          </a:p>
        </p:txBody>
      </p:sp>
      <p:sp>
        <p:nvSpPr>
          <p:cNvPr id="5" name="Footer Placeholder 4"/>
          <p:cNvSpPr>
            <a:spLocks noGrp="1"/>
          </p:cNvSpPr>
          <p:nvPr>
            <p:ph type="ftr" sz="quarter" idx="11"/>
          </p:nvPr>
        </p:nvSpPr>
        <p:spPr/>
        <p:txBody>
          <a:bodyPr/>
          <a:lstStyle/>
          <a:p>
            <a:endParaRPr lang="en-SG"/>
          </a:p>
        </p:txBody>
      </p:sp>
      <p:sp>
        <p:nvSpPr>
          <p:cNvPr id="6" name="Slide Number Placeholder 5"/>
          <p:cNvSpPr>
            <a:spLocks noGrp="1"/>
          </p:cNvSpPr>
          <p:nvPr>
            <p:ph type="sldNum" sz="quarter" idx="12"/>
          </p:nvPr>
        </p:nvSpPr>
        <p:spPr/>
        <p:txBody>
          <a:bodyPr/>
          <a:lstStyle/>
          <a:p>
            <a:fld id="{08BE2219-BB7D-4FEB-9047-06D2DEFF9B93}" type="slidenum">
              <a:rPr lang="en-SG" smtClean="0"/>
            </a:fld>
            <a:endParaRPr lang="en-SG"/>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SG"/>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SG"/>
          </a:p>
        </p:txBody>
      </p:sp>
      <p:sp>
        <p:nvSpPr>
          <p:cNvPr id="4" name="Date Placeholder 3"/>
          <p:cNvSpPr>
            <a:spLocks noGrp="1"/>
          </p:cNvSpPr>
          <p:nvPr>
            <p:ph type="dt" sz="half" idx="10"/>
          </p:nvPr>
        </p:nvSpPr>
        <p:spPr/>
        <p:txBody>
          <a:bodyPr/>
          <a:lstStyle/>
          <a:p>
            <a:fld id="{2287AAAD-F8A9-4EAE-99CB-0374A2A88771}" type="datetimeFigureOut">
              <a:rPr lang="en-SG" smtClean="0"/>
            </a:fld>
            <a:endParaRPr lang="en-SG"/>
          </a:p>
        </p:txBody>
      </p:sp>
      <p:sp>
        <p:nvSpPr>
          <p:cNvPr id="5" name="Footer Placeholder 4"/>
          <p:cNvSpPr>
            <a:spLocks noGrp="1"/>
          </p:cNvSpPr>
          <p:nvPr>
            <p:ph type="ftr" sz="quarter" idx="11"/>
          </p:nvPr>
        </p:nvSpPr>
        <p:spPr/>
        <p:txBody>
          <a:bodyPr/>
          <a:lstStyle/>
          <a:p>
            <a:endParaRPr lang="en-SG"/>
          </a:p>
        </p:txBody>
      </p:sp>
      <p:sp>
        <p:nvSpPr>
          <p:cNvPr id="6" name="Slide Number Placeholder 5"/>
          <p:cNvSpPr>
            <a:spLocks noGrp="1"/>
          </p:cNvSpPr>
          <p:nvPr>
            <p:ph type="sldNum" sz="quarter" idx="12"/>
          </p:nvPr>
        </p:nvSpPr>
        <p:spPr/>
        <p:txBody>
          <a:bodyPr/>
          <a:lstStyle/>
          <a:p>
            <a:fld id="{08BE2219-BB7D-4FEB-9047-06D2DEFF9B93}" type="slidenum">
              <a:rPr lang="en-SG" smtClean="0"/>
            </a:fld>
            <a:endParaRPr lang="en-SG"/>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1_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7788" y="2119031"/>
            <a:ext cx="10356425" cy="609398"/>
          </a:xfrm>
          <a:prstGeom prst="rect">
            <a:avLst/>
          </a:prstGeom>
        </p:spPr>
        <p:txBody>
          <a:bodyPr wrap="square" lIns="0" tIns="0" rIns="0" bIns="0">
            <a:spAutoFit/>
          </a:bodyPr>
          <a:lstStyle>
            <a:lvl1pPr>
              <a:defRPr b="0" i="0">
                <a:solidFill>
                  <a:schemeClr val="tx1"/>
                </a:solidFill>
              </a:defRPr>
            </a:lvl1pPr>
          </a:lstStyle>
          <a:p/>
        </p:txBody>
      </p:sp>
      <p:sp>
        <p:nvSpPr>
          <p:cNvPr id="3" name="Holder 3"/>
          <p:cNvSpPr>
            <a:spLocks noGrp="1"/>
          </p:cNvSpPr>
          <p:nvPr>
            <p:ph type="subTitle" idx="4"/>
          </p:nvPr>
        </p:nvSpPr>
        <p:spPr>
          <a:xfrm>
            <a:off x="1828800" y="3840480"/>
            <a:ext cx="8534400" cy="387798"/>
          </a:xfrm>
          <a:prstGeom prst="rect">
            <a:avLst/>
          </a:prstGeom>
        </p:spPr>
        <p:txBody>
          <a:bodyPr wrap="square" lIns="0" tIns="0" rIns="0" bIns="0">
            <a:spAutoFit/>
          </a:bodyPr>
          <a:lstStyle>
            <a:lvl1pPr>
              <a:defRPr/>
            </a:lvl1pPr>
          </a:lstStyle>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SG"/>
          </a:p>
        </p:txBody>
      </p:sp>
      <p:sp>
        <p:nvSpPr>
          <p:cNvPr id="3" name="Content Placeholder 2"/>
          <p:cNvSpPr>
            <a:spLocks noGrp="1"/>
          </p:cNvSpPr>
          <p:nvPr>
            <p:ph idx="1"/>
          </p:nvPr>
        </p:nvSpPr>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SG"/>
          </a:p>
        </p:txBody>
      </p:sp>
      <p:sp>
        <p:nvSpPr>
          <p:cNvPr id="4" name="Date Placeholder 3"/>
          <p:cNvSpPr>
            <a:spLocks noGrp="1"/>
          </p:cNvSpPr>
          <p:nvPr>
            <p:ph type="dt" sz="half" idx="10"/>
          </p:nvPr>
        </p:nvSpPr>
        <p:spPr/>
        <p:txBody>
          <a:bodyPr/>
          <a:lstStyle/>
          <a:p>
            <a:fld id="{2287AAAD-F8A9-4EAE-99CB-0374A2A88771}" type="datetimeFigureOut">
              <a:rPr lang="en-SG" smtClean="0"/>
            </a:fld>
            <a:endParaRPr lang="en-SG"/>
          </a:p>
        </p:txBody>
      </p:sp>
      <p:sp>
        <p:nvSpPr>
          <p:cNvPr id="5" name="Footer Placeholder 4"/>
          <p:cNvSpPr>
            <a:spLocks noGrp="1"/>
          </p:cNvSpPr>
          <p:nvPr>
            <p:ph type="ftr" sz="quarter" idx="11"/>
          </p:nvPr>
        </p:nvSpPr>
        <p:spPr/>
        <p:txBody>
          <a:bodyPr/>
          <a:lstStyle/>
          <a:p>
            <a:endParaRPr lang="en-SG"/>
          </a:p>
        </p:txBody>
      </p:sp>
      <p:sp>
        <p:nvSpPr>
          <p:cNvPr id="6" name="Slide Number Placeholder 5"/>
          <p:cNvSpPr>
            <a:spLocks noGrp="1"/>
          </p:cNvSpPr>
          <p:nvPr>
            <p:ph type="sldNum" sz="quarter" idx="12"/>
          </p:nvPr>
        </p:nvSpPr>
        <p:spPr/>
        <p:txBody>
          <a:bodyPr/>
          <a:lstStyle/>
          <a:p>
            <a:fld id="{08BE2219-BB7D-4FEB-9047-06D2DEFF9B93}" type="slidenum">
              <a:rPr lang="en-SG" smtClean="0"/>
            </a:fld>
            <a:endParaRPr lang="en-SG"/>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SG"/>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endParaRPr lang="en-US"/>
          </a:p>
        </p:txBody>
      </p:sp>
      <p:sp>
        <p:nvSpPr>
          <p:cNvPr id="4" name="Date Placeholder 3"/>
          <p:cNvSpPr>
            <a:spLocks noGrp="1"/>
          </p:cNvSpPr>
          <p:nvPr>
            <p:ph type="dt" sz="half" idx="10"/>
          </p:nvPr>
        </p:nvSpPr>
        <p:spPr/>
        <p:txBody>
          <a:bodyPr/>
          <a:lstStyle/>
          <a:p>
            <a:fld id="{2287AAAD-F8A9-4EAE-99CB-0374A2A88771}" type="datetimeFigureOut">
              <a:rPr lang="en-SG" smtClean="0"/>
            </a:fld>
            <a:endParaRPr lang="en-SG"/>
          </a:p>
        </p:txBody>
      </p:sp>
      <p:sp>
        <p:nvSpPr>
          <p:cNvPr id="5" name="Footer Placeholder 4"/>
          <p:cNvSpPr>
            <a:spLocks noGrp="1"/>
          </p:cNvSpPr>
          <p:nvPr>
            <p:ph type="ftr" sz="quarter" idx="11"/>
          </p:nvPr>
        </p:nvSpPr>
        <p:spPr/>
        <p:txBody>
          <a:bodyPr/>
          <a:lstStyle/>
          <a:p>
            <a:endParaRPr lang="en-SG"/>
          </a:p>
        </p:txBody>
      </p:sp>
      <p:sp>
        <p:nvSpPr>
          <p:cNvPr id="6" name="Slide Number Placeholder 5"/>
          <p:cNvSpPr>
            <a:spLocks noGrp="1"/>
          </p:cNvSpPr>
          <p:nvPr>
            <p:ph type="sldNum" sz="quarter" idx="12"/>
          </p:nvPr>
        </p:nvSpPr>
        <p:spPr/>
        <p:txBody>
          <a:bodyPr/>
          <a:lstStyle/>
          <a:p>
            <a:fld id="{08BE2219-BB7D-4FEB-9047-06D2DEFF9B93}" type="slidenum">
              <a:rPr lang="en-SG" smtClean="0"/>
            </a:fld>
            <a:endParaRPr lang="en-SG"/>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SG"/>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SG"/>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SG"/>
          </a:p>
        </p:txBody>
      </p:sp>
      <p:sp>
        <p:nvSpPr>
          <p:cNvPr id="5" name="Date Placeholder 4"/>
          <p:cNvSpPr>
            <a:spLocks noGrp="1"/>
          </p:cNvSpPr>
          <p:nvPr>
            <p:ph type="dt" sz="half" idx="10"/>
          </p:nvPr>
        </p:nvSpPr>
        <p:spPr/>
        <p:txBody>
          <a:bodyPr/>
          <a:lstStyle/>
          <a:p>
            <a:fld id="{2287AAAD-F8A9-4EAE-99CB-0374A2A88771}" type="datetimeFigureOut">
              <a:rPr lang="en-SG" smtClean="0"/>
            </a:fld>
            <a:endParaRPr lang="en-SG"/>
          </a:p>
        </p:txBody>
      </p:sp>
      <p:sp>
        <p:nvSpPr>
          <p:cNvPr id="6" name="Footer Placeholder 5"/>
          <p:cNvSpPr>
            <a:spLocks noGrp="1"/>
          </p:cNvSpPr>
          <p:nvPr>
            <p:ph type="ftr" sz="quarter" idx="11"/>
          </p:nvPr>
        </p:nvSpPr>
        <p:spPr/>
        <p:txBody>
          <a:bodyPr/>
          <a:lstStyle/>
          <a:p>
            <a:endParaRPr lang="en-SG"/>
          </a:p>
        </p:txBody>
      </p:sp>
      <p:sp>
        <p:nvSpPr>
          <p:cNvPr id="7" name="Slide Number Placeholder 6"/>
          <p:cNvSpPr>
            <a:spLocks noGrp="1"/>
          </p:cNvSpPr>
          <p:nvPr>
            <p:ph type="sldNum" sz="quarter" idx="12"/>
          </p:nvPr>
        </p:nvSpPr>
        <p:spPr/>
        <p:txBody>
          <a:bodyPr/>
          <a:lstStyle/>
          <a:p>
            <a:fld id="{08BE2219-BB7D-4FEB-9047-06D2DEFF9B93}" type="slidenum">
              <a:rPr lang="en-SG" smtClean="0"/>
            </a:fld>
            <a:endParaRPr lang="en-SG"/>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SG"/>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SG"/>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SG"/>
          </a:p>
        </p:txBody>
      </p:sp>
      <p:sp>
        <p:nvSpPr>
          <p:cNvPr id="7" name="Date Placeholder 6"/>
          <p:cNvSpPr>
            <a:spLocks noGrp="1"/>
          </p:cNvSpPr>
          <p:nvPr>
            <p:ph type="dt" sz="half" idx="10"/>
          </p:nvPr>
        </p:nvSpPr>
        <p:spPr/>
        <p:txBody>
          <a:bodyPr/>
          <a:lstStyle/>
          <a:p>
            <a:fld id="{2287AAAD-F8A9-4EAE-99CB-0374A2A88771}" type="datetimeFigureOut">
              <a:rPr lang="en-SG" smtClean="0"/>
            </a:fld>
            <a:endParaRPr lang="en-SG"/>
          </a:p>
        </p:txBody>
      </p:sp>
      <p:sp>
        <p:nvSpPr>
          <p:cNvPr id="8" name="Footer Placeholder 7"/>
          <p:cNvSpPr>
            <a:spLocks noGrp="1"/>
          </p:cNvSpPr>
          <p:nvPr>
            <p:ph type="ftr" sz="quarter" idx="11"/>
          </p:nvPr>
        </p:nvSpPr>
        <p:spPr/>
        <p:txBody>
          <a:bodyPr/>
          <a:lstStyle/>
          <a:p>
            <a:endParaRPr lang="en-SG"/>
          </a:p>
        </p:txBody>
      </p:sp>
      <p:sp>
        <p:nvSpPr>
          <p:cNvPr id="9" name="Slide Number Placeholder 8"/>
          <p:cNvSpPr>
            <a:spLocks noGrp="1"/>
          </p:cNvSpPr>
          <p:nvPr>
            <p:ph type="sldNum" sz="quarter" idx="12"/>
          </p:nvPr>
        </p:nvSpPr>
        <p:spPr/>
        <p:txBody>
          <a:bodyPr/>
          <a:lstStyle/>
          <a:p>
            <a:fld id="{08BE2219-BB7D-4FEB-9047-06D2DEFF9B93}" type="slidenum">
              <a:rPr lang="en-SG" smtClean="0"/>
            </a:fld>
            <a:endParaRPr lang="en-SG"/>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SG"/>
          </a:p>
        </p:txBody>
      </p:sp>
      <p:sp>
        <p:nvSpPr>
          <p:cNvPr id="3" name="Date Placeholder 2"/>
          <p:cNvSpPr>
            <a:spLocks noGrp="1"/>
          </p:cNvSpPr>
          <p:nvPr>
            <p:ph type="dt" sz="half" idx="10"/>
          </p:nvPr>
        </p:nvSpPr>
        <p:spPr/>
        <p:txBody>
          <a:bodyPr/>
          <a:lstStyle/>
          <a:p>
            <a:fld id="{2287AAAD-F8A9-4EAE-99CB-0374A2A88771}" type="datetimeFigureOut">
              <a:rPr lang="en-SG" smtClean="0"/>
            </a:fld>
            <a:endParaRPr lang="en-SG"/>
          </a:p>
        </p:txBody>
      </p:sp>
      <p:sp>
        <p:nvSpPr>
          <p:cNvPr id="4" name="Footer Placeholder 3"/>
          <p:cNvSpPr>
            <a:spLocks noGrp="1"/>
          </p:cNvSpPr>
          <p:nvPr>
            <p:ph type="ftr" sz="quarter" idx="11"/>
          </p:nvPr>
        </p:nvSpPr>
        <p:spPr/>
        <p:txBody>
          <a:bodyPr/>
          <a:lstStyle/>
          <a:p>
            <a:endParaRPr lang="en-SG"/>
          </a:p>
        </p:txBody>
      </p:sp>
      <p:sp>
        <p:nvSpPr>
          <p:cNvPr id="5" name="Slide Number Placeholder 4"/>
          <p:cNvSpPr>
            <a:spLocks noGrp="1"/>
          </p:cNvSpPr>
          <p:nvPr>
            <p:ph type="sldNum" sz="quarter" idx="12"/>
          </p:nvPr>
        </p:nvSpPr>
        <p:spPr/>
        <p:txBody>
          <a:bodyPr/>
          <a:lstStyle/>
          <a:p>
            <a:fld id="{08BE2219-BB7D-4FEB-9047-06D2DEFF9B93}" type="slidenum">
              <a:rPr lang="en-SG" smtClean="0"/>
            </a:fld>
            <a:endParaRPr lang="en-SG"/>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287AAAD-F8A9-4EAE-99CB-0374A2A88771}" type="datetimeFigureOut">
              <a:rPr lang="en-SG" smtClean="0"/>
            </a:fld>
            <a:endParaRPr lang="en-SG"/>
          </a:p>
        </p:txBody>
      </p:sp>
      <p:sp>
        <p:nvSpPr>
          <p:cNvPr id="3" name="Footer Placeholder 2"/>
          <p:cNvSpPr>
            <a:spLocks noGrp="1"/>
          </p:cNvSpPr>
          <p:nvPr>
            <p:ph type="ftr" sz="quarter" idx="11"/>
          </p:nvPr>
        </p:nvSpPr>
        <p:spPr/>
        <p:txBody>
          <a:bodyPr/>
          <a:lstStyle/>
          <a:p>
            <a:endParaRPr lang="en-SG"/>
          </a:p>
        </p:txBody>
      </p:sp>
      <p:sp>
        <p:nvSpPr>
          <p:cNvPr id="4" name="Slide Number Placeholder 3"/>
          <p:cNvSpPr>
            <a:spLocks noGrp="1"/>
          </p:cNvSpPr>
          <p:nvPr>
            <p:ph type="sldNum" sz="quarter" idx="12"/>
          </p:nvPr>
        </p:nvSpPr>
        <p:spPr/>
        <p:txBody>
          <a:bodyPr/>
          <a:lstStyle/>
          <a:p>
            <a:fld id="{08BE2219-BB7D-4FEB-9047-06D2DEFF9B93}" type="slidenum">
              <a:rPr lang="en-SG" smtClean="0"/>
            </a:fld>
            <a:endParaRPr lang="en-SG"/>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SG"/>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SG"/>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endParaRPr lang="en-US"/>
          </a:p>
        </p:txBody>
      </p:sp>
      <p:sp>
        <p:nvSpPr>
          <p:cNvPr id="5" name="Date Placeholder 4"/>
          <p:cNvSpPr>
            <a:spLocks noGrp="1"/>
          </p:cNvSpPr>
          <p:nvPr>
            <p:ph type="dt" sz="half" idx="10"/>
          </p:nvPr>
        </p:nvSpPr>
        <p:spPr/>
        <p:txBody>
          <a:bodyPr/>
          <a:lstStyle/>
          <a:p>
            <a:fld id="{2287AAAD-F8A9-4EAE-99CB-0374A2A88771}" type="datetimeFigureOut">
              <a:rPr lang="en-SG" smtClean="0"/>
            </a:fld>
            <a:endParaRPr lang="en-SG"/>
          </a:p>
        </p:txBody>
      </p:sp>
      <p:sp>
        <p:nvSpPr>
          <p:cNvPr id="6" name="Footer Placeholder 5"/>
          <p:cNvSpPr>
            <a:spLocks noGrp="1"/>
          </p:cNvSpPr>
          <p:nvPr>
            <p:ph type="ftr" sz="quarter" idx="11"/>
          </p:nvPr>
        </p:nvSpPr>
        <p:spPr/>
        <p:txBody>
          <a:bodyPr/>
          <a:lstStyle/>
          <a:p>
            <a:endParaRPr lang="en-SG"/>
          </a:p>
        </p:txBody>
      </p:sp>
      <p:sp>
        <p:nvSpPr>
          <p:cNvPr id="7" name="Slide Number Placeholder 6"/>
          <p:cNvSpPr>
            <a:spLocks noGrp="1"/>
          </p:cNvSpPr>
          <p:nvPr>
            <p:ph type="sldNum" sz="quarter" idx="12"/>
          </p:nvPr>
        </p:nvSpPr>
        <p:spPr/>
        <p:txBody>
          <a:bodyPr/>
          <a:lstStyle/>
          <a:p>
            <a:fld id="{08BE2219-BB7D-4FEB-9047-06D2DEFF9B93}" type="slidenum">
              <a:rPr lang="en-SG" smtClean="0"/>
            </a:fld>
            <a:endParaRPr lang="en-SG"/>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SG"/>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SG"/>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endParaRPr lang="en-US"/>
          </a:p>
        </p:txBody>
      </p:sp>
      <p:sp>
        <p:nvSpPr>
          <p:cNvPr id="5" name="Date Placeholder 4"/>
          <p:cNvSpPr>
            <a:spLocks noGrp="1"/>
          </p:cNvSpPr>
          <p:nvPr>
            <p:ph type="dt" sz="half" idx="10"/>
          </p:nvPr>
        </p:nvSpPr>
        <p:spPr/>
        <p:txBody>
          <a:bodyPr/>
          <a:lstStyle/>
          <a:p>
            <a:fld id="{2287AAAD-F8A9-4EAE-99CB-0374A2A88771}" type="datetimeFigureOut">
              <a:rPr lang="en-SG" smtClean="0"/>
            </a:fld>
            <a:endParaRPr lang="en-SG"/>
          </a:p>
        </p:txBody>
      </p:sp>
      <p:sp>
        <p:nvSpPr>
          <p:cNvPr id="6" name="Footer Placeholder 5"/>
          <p:cNvSpPr>
            <a:spLocks noGrp="1"/>
          </p:cNvSpPr>
          <p:nvPr>
            <p:ph type="ftr" sz="quarter" idx="11"/>
          </p:nvPr>
        </p:nvSpPr>
        <p:spPr/>
        <p:txBody>
          <a:bodyPr/>
          <a:lstStyle/>
          <a:p>
            <a:endParaRPr lang="en-SG"/>
          </a:p>
        </p:txBody>
      </p:sp>
      <p:sp>
        <p:nvSpPr>
          <p:cNvPr id="7" name="Slide Number Placeholder 6"/>
          <p:cNvSpPr>
            <a:spLocks noGrp="1"/>
          </p:cNvSpPr>
          <p:nvPr>
            <p:ph type="sldNum" sz="quarter" idx="12"/>
          </p:nvPr>
        </p:nvSpPr>
        <p:spPr/>
        <p:txBody>
          <a:bodyPr/>
          <a:lstStyle/>
          <a:p>
            <a:fld id="{08BE2219-BB7D-4FEB-9047-06D2DEFF9B93}" type="slidenum">
              <a:rPr lang="en-SG" smtClean="0"/>
            </a:fld>
            <a:endParaRPr lang="en-SG"/>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3" Type="http://schemas.openxmlformats.org/officeDocument/2006/relationships/theme" Target="../theme/theme1.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SG"/>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SG"/>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287AAAD-F8A9-4EAE-99CB-0374A2A88771}" type="datetimeFigureOut">
              <a:rPr lang="en-SG" smtClean="0"/>
            </a:fld>
            <a:endParaRPr lang="en-SG"/>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SG"/>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8BE2219-BB7D-4FEB-9047-06D2DEFF9B93}" type="slidenum">
              <a:rPr lang="en-SG" smtClean="0"/>
            </a:fld>
            <a:endParaRPr lang="en-SG"/>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12.png"/><Relationship Id="rId1" Type="http://schemas.openxmlformats.org/officeDocument/2006/relationships/image" Target="../media/image11.png"/></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image" Target="../media/image13.png"/></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4.jpe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image" Target="../media/image15.png"/><Relationship Id="rId1" Type="http://schemas.openxmlformats.org/officeDocument/2006/relationships/image" Target="../media/image7.png"/></Relationships>
</file>

<file path=ppt/slides/_rels/slide1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7.png"/></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image" Target="../media/image16.jpeg"/></Relationships>
</file>

<file path=ppt/slides/_rels/slide2.xml.rels><?xml version="1.0" encoding="UTF-8" standalone="yes"?>
<Relationships xmlns="http://schemas.openxmlformats.org/package/2006/relationships"><Relationship Id="rId7"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image" Target="../media/image1.png"/></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5.png"/></Relationships>
</file>

<file path=ppt/slides/_rels/slide2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7.png"/></Relationships>
</file>

<file path=ppt/slides/_rels/slide22.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image" Target="../media/image18.png"/></Relationships>
</file>

<file path=ppt/slides/_rels/slide2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9.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image" Target="../media/image20.png"/></Relationships>
</file>

<file path=ppt/slides/_rels/slide26.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image" Target="../media/image21.png"/></Relationships>
</file>

<file path=ppt/slides/_rels/slide27.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22.png"/></Relationships>
</file>

<file path=ppt/slides/_rels/slide28.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23.png"/></Relationships>
</file>

<file path=ppt/slides/_rels/slide29.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image" Target="../media/image24.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image" Target="../media/image8.png"/><Relationship Id="rId1" Type="http://schemas.openxmlformats.org/officeDocument/2006/relationships/image" Target="../media/image7.png"/></Relationships>
</file>

<file path=ppt/slides/_rels/slide30.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image" Target="../media/image25.png"/></Relationships>
</file>

<file path=ppt/slides/_rels/slide31.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image" Target="../media/image26.png"/></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27.png"/><Relationship Id="rId1" Type="http://schemas.openxmlformats.org/officeDocument/2006/relationships/image" Target="../media/image11.png"/></Relationships>
</file>

<file path=ppt/slides/_rels/slide33.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image" Target="../media/image28.png"/></Relationships>
</file>

<file path=ppt/slides/_rels/slide34.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image" Target="../media/image29.png"/></Relationships>
</file>

<file path=ppt/slides/_rels/slide3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0.png"/></Relationships>
</file>

<file path=ppt/slides/_rels/slide36.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image" Target="../media/image31.png"/></Relationships>
</file>

<file path=ppt/slides/_rels/slide37.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image" Target="../media/image32.png"/></Relationships>
</file>

<file path=ppt/slides/_rels/slide38.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image" Target="../media/image33.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7.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image" Target="../media/image34.png"/></Relationships>
</file>

<file path=ppt/slides/_rels/slide43.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image" Target="../media/image35.png"/></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4.xml"/><Relationship Id="rId1" Type="http://schemas.openxmlformats.org/officeDocument/2006/relationships/image" Target="../media/image36.png"/></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4.xml"/><Relationship Id="rId1" Type="http://schemas.openxmlformats.org/officeDocument/2006/relationships/image" Target="../media/image37.wmf"/></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image" Target="../media/image9.png"/><Relationship Id="rId1" Type="http://schemas.openxmlformats.org/officeDocument/2006/relationships/image" Target="../media/image7.png"/></Relationships>
</file>

<file path=ppt/slides/_rels/slide50.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7.xml"/><Relationship Id="rId1" Type="http://schemas.openxmlformats.org/officeDocument/2006/relationships/image" Target="../media/image38.png"/></Relationships>
</file>

<file path=ppt/slides/_rels/slide51.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4.xml"/><Relationship Id="rId1" Type="http://schemas.openxmlformats.org/officeDocument/2006/relationships/image" Target="../media/image39.png"/></Relationships>
</file>

<file path=ppt/slides/_rels/slide52.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image" Target="../media/image40.jpeg"/></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xml"/><Relationship Id="rId1" Type="http://schemas.openxmlformats.org/officeDocument/2006/relationships/image" Target="../media/image41.png"/></Relationships>
</file>

<file path=ppt/slides/_rels/slide55.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xml"/><Relationship Id="rId1" Type="http://schemas.openxmlformats.org/officeDocument/2006/relationships/image" Target="../media/image42.pn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8" Type="http://schemas.openxmlformats.org/officeDocument/2006/relationships/notesSlide" Target="../notesSlides/notesSlide13.xml"/><Relationship Id="rId7" Type="http://schemas.openxmlformats.org/officeDocument/2006/relationships/slideLayout" Target="../slideLayouts/slideLayout2.xml"/><Relationship Id="rId6" Type="http://schemas.openxmlformats.org/officeDocument/2006/relationships/image" Target="../media/image48.png"/><Relationship Id="rId5" Type="http://schemas.openxmlformats.org/officeDocument/2006/relationships/image" Target="../media/image47.png"/><Relationship Id="rId4" Type="http://schemas.openxmlformats.org/officeDocument/2006/relationships/image" Target="../media/image46.png"/><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image" Target="../media/image43.jpeg"/></Relationships>
</file>

<file path=ppt/slides/_rels/slide58.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xml"/><Relationship Id="rId1" Type="http://schemas.openxmlformats.org/officeDocument/2006/relationships/image" Target="../media/image49.emf"/></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0.png"/></Relationships>
</file>

<file path=ppt/slides/_rels/slide60.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2.xml"/><Relationship Id="rId1" Type="http://schemas.openxmlformats.org/officeDocument/2006/relationships/image" Target="../media/image50.jpeg"/></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2.xml"/><Relationship Id="rId1" Type="http://schemas.openxmlformats.org/officeDocument/2006/relationships/image" Target="../media/image51.jpeg"/></Relationships>
</file>

<file path=ppt/slides/_rels/slide63.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2.xml"/><Relationship Id="rId1" Type="http://schemas.openxmlformats.org/officeDocument/2006/relationships/image" Target="../media/image52.png"/></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2.xml"/><Relationship Id="rId1" Type="http://schemas.openxmlformats.org/officeDocument/2006/relationships/image" Target="../media/image53.jpeg"/></Relationships>
</file>

<file path=ppt/slides/_rels/slide66.xml.rels><?xml version="1.0" encoding="UTF-8" standalone="yes"?>
<Relationships xmlns="http://schemas.openxmlformats.org/package/2006/relationships"><Relationship Id="rId4" Type="http://schemas.openxmlformats.org/officeDocument/2006/relationships/notesSlide" Target="../notesSlides/notesSlide21.xml"/><Relationship Id="rId3" Type="http://schemas.openxmlformats.org/officeDocument/2006/relationships/slideLayout" Target="../slideLayouts/slideLayout2.xml"/><Relationship Id="rId2" Type="http://schemas.openxmlformats.org/officeDocument/2006/relationships/image" Target="../media/image55.jpeg"/><Relationship Id="rId1" Type="http://schemas.openxmlformats.org/officeDocument/2006/relationships/image" Target="../media/image54.png"/></Relationships>
</file>

<file path=ppt/slides/_rels/slide67.xml.rels><?xml version="1.0" encoding="UTF-8" standalone="yes"?>
<Relationships xmlns="http://schemas.openxmlformats.org/package/2006/relationships"><Relationship Id="rId6" Type="http://schemas.openxmlformats.org/officeDocument/2006/relationships/notesSlide" Target="../notesSlides/notesSlide22.xml"/><Relationship Id="rId5" Type="http://schemas.openxmlformats.org/officeDocument/2006/relationships/slideLayout" Target="../slideLayouts/slideLayout2.xml"/><Relationship Id="rId4" Type="http://schemas.openxmlformats.org/officeDocument/2006/relationships/image" Target="../media/image59.jpeg"/><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image" Target="../media/image56.png"/></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60.png"/></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7.png"/></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dirty="0"/>
          </a:p>
        </p:txBody>
      </p:sp>
      <p:sp>
        <p:nvSpPr>
          <p:cNvPr id="3" name="Content Placeholder 2"/>
          <p:cNvSpPr>
            <a:spLocks noGrp="1"/>
          </p:cNvSpPr>
          <p:nvPr>
            <p:ph idx="1"/>
          </p:nvPr>
        </p:nvSpPr>
        <p:spPr/>
        <p:txBody>
          <a:bodyPr/>
          <a:lstStyle/>
          <a:p>
            <a:pPr algn="ctr">
              <a:lnSpc>
                <a:spcPct val="150000"/>
              </a:lnSpc>
            </a:pPr>
            <a:endParaRPr lang="en-CA" dirty="0" smtClean="0"/>
          </a:p>
          <a:p>
            <a:pPr algn="ctr">
              <a:lnSpc>
                <a:spcPct val="150000"/>
              </a:lnSpc>
            </a:pPr>
            <a:endParaRPr lang="en-CA" dirty="0"/>
          </a:p>
          <a:p>
            <a:pPr algn="ctr">
              <a:lnSpc>
                <a:spcPct val="150000"/>
              </a:lnSpc>
            </a:pPr>
            <a:r>
              <a:rPr lang="en-CA" sz="4800" dirty="0" smtClean="0"/>
              <a:t>INTERNATIONAL SALES</a:t>
            </a:r>
            <a:endParaRPr lang="en-GB" sz="48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2897204" y="452388"/>
            <a:ext cx="5393592" cy="769441"/>
          </a:xfrm>
          <a:prstGeom prst="rect">
            <a:avLst/>
          </a:prstGeom>
          <a:noFill/>
        </p:spPr>
        <p:txBody>
          <a:bodyPr wrap="none" rtlCol="0">
            <a:spAutoFit/>
          </a:bodyPr>
          <a:lstStyle/>
          <a:p>
            <a:r>
              <a:rPr lang="en-CA" sz="4400" dirty="0" smtClean="0"/>
              <a:t>INTERNATIONAL SALES</a:t>
            </a:r>
            <a:endParaRPr lang="en-GB" sz="4400" dirty="0"/>
          </a:p>
        </p:txBody>
      </p:sp>
      <p:sp>
        <p:nvSpPr>
          <p:cNvPr id="7" name="TextBox 6"/>
          <p:cNvSpPr txBox="1"/>
          <p:nvPr/>
        </p:nvSpPr>
        <p:spPr>
          <a:xfrm>
            <a:off x="182880" y="1713296"/>
            <a:ext cx="11685315" cy="3477875"/>
          </a:xfrm>
          <a:prstGeom prst="rect">
            <a:avLst/>
          </a:prstGeom>
          <a:noFill/>
        </p:spPr>
        <p:txBody>
          <a:bodyPr wrap="none" rtlCol="0">
            <a:spAutoFit/>
          </a:bodyPr>
          <a:lstStyle/>
          <a:p>
            <a:pPr marL="285750" indent="-285750">
              <a:buFontTx/>
              <a:buChar char="-"/>
            </a:pPr>
            <a:r>
              <a:rPr lang="en-CA" sz="3600" dirty="0" smtClean="0"/>
              <a:t>Requires knowledge and experience</a:t>
            </a:r>
            <a:endParaRPr lang="en-CA" sz="3600" dirty="0" smtClean="0"/>
          </a:p>
          <a:p>
            <a:pPr marL="285750" indent="-285750">
              <a:buFontTx/>
              <a:buChar char="-"/>
            </a:pPr>
            <a:r>
              <a:rPr lang="en-CA" sz="3600" dirty="0" smtClean="0"/>
              <a:t>Success depends on empathy and understanding of markets</a:t>
            </a:r>
            <a:endParaRPr lang="en-CA" sz="3600" dirty="0" smtClean="0"/>
          </a:p>
          <a:p>
            <a:pPr marL="285750" indent="-285750">
              <a:buFontTx/>
              <a:buChar char="-"/>
            </a:pPr>
            <a:r>
              <a:rPr lang="en-CA" sz="3600" dirty="0" smtClean="0"/>
              <a:t>Various avenues: joint ventures, subsidiaries, partnerships</a:t>
            </a:r>
            <a:endParaRPr lang="en-CA" sz="3600" dirty="0" smtClean="0"/>
          </a:p>
          <a:p>
            <a:pPr marL="285750" indent="-285750">
              <a:buFontTx/>
              <a:buChar char="-"/>
            </a:pPr>
            <a:r>
              <a:rPr lang="en-CA" sz="3600" dirty="0" smtClean="0"/>
              <a:t>Importing and exporting</a:t>
            </a:r>
            <a:endParaRPr lang="en-CA" sz="3600" dirty="0" smtClean="0"/>
          </a:p>
          <a:p>
            <a:pPr marL="285750" indent="-285750">
              <a:buFontTx/>
              <a:buChar char="-"/>
            </a:pPr>
            <a:endParaRPr lang="en-CA" sz="3600" dirty="0" smtClean="0"/>
          </a:p>
          <a:p>
            <a:pPr marL="285750" indent="-285750">
              <a:buFontTx/>
              <a:buChar char="-"/>
            </a:pPr>
            <a:endParaRPr lang="en-GB" sz="40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CA" sz="3200" dirty="0" smtClean="0"/>
              <a:t>Understand trade structure e.g. wholesalers and retailers, brokers and agents</a:t>
            </a:r>
            <a:endParaRPr lang="en-CA" sz="3200" dirty="0" smtClean="0"/>
          </a:p>
          <a:p>
            <a:r>
              <a:rPr lang="en-CA" sz="3200" dirty="0" smtClean="0"/>
              <a:t>Identify buying points</a:t>
            </a:r>
            <a:endParaRPr lang="en-CA" sz="3200" dirty="0" smtClean="0"/>
          </a:p>
          <a:p>
            <a:r>
              <a:rPr lang="en-CA" sz="3200" dirty="0" smtClean="0"/>
              <a:t>Buying procedures? Preferred terms and practices</a:t>
            </a:r>
            <a:endParaRPr lang="en-CA" sz="3200" dirty="0" smtClean="0"/>
          </a:p>
          <a:p>
            <a:r>
              <a:rPr lang="en-CA" sz="3200" dirty="0" smtClean="0"/>
              <a:t>Currency of invoicing</a:t>
            </a:r>
            <a:endParaRPr lang="en-CA" sz="3200" dirty="0" smtClean="0"/>
          </a:p>
          <a:p>
            <a:r>
              <a:rPr lang="en-CA" sz="3200" dirty="0" smtClean="0"/>
              <a:t>Translation needed?</a:t>
            </a:r>
            <a:endParaRPr lang="en-CA" sz="3200" dirty="0" smtClean="0"/>
          </a:p>
          <a:p>
            <a:r>
              <a:rPr lang="en-CA" sz="3200" dirty="0" smtClean="0"/>
              <a:t>Competitors?</a:t>
            </a:r>
            <a:endParaRPr lang="en-CA" sz="3200" dirty="0" smtClean="0"/>
          </a:p>
          <a:p>
            <a:endParaRPr lang="en-CA" sz="3200" dirty="0" smtClean="0"/>
          </a:p>
          <a:p>
            <a:endParaRPr lang="en-GB" dirty="0"/>
          </a:p>
        </p:txBody>
      </p:sp>
      <p:sp>
        <p:nvSpPr>
          <p:cNvPr id="5" name="Title 4"/>
          <p:cNvSpPr txBox="1">
            <a:spLocks noGrp="1"/>
          </p:cNvSpPr>
          <p:nvPr>
            <p:ph type="title"/>
          </p:nvPr>
        </p:nvSpPr>
        <p:spPr>
          <a:xfrm>
            <a:off x="3437804" y="677041"/>
            <a:ext cx="5316391" cy="701731"/>
          </a:xfrm>
          <a:prstGeom prst="rect">
            <a:avLst/>
          </a:prstGeom>
          <a:noFill/>
        </p:spPr>
        <p:txBody>
          <a:bodyPr wrap="none" rtlCol="0">
            <a:spAutoFit/>
          </a:bodyPr>
          <a:lstStyle/>
          <a:p>
            <a:pPr algn="ctr"/>
            <a:r>
              <a:rPr lang="en-CA" sz="4400" b="1" dirty="0" smtClean="0"/>
              <a:t>INTERNATIONAL SALES</a:t>
            </a:r>
            <a:endParaRPr lang="en-GB" sz="4400" b="1"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en-CA" sz="3200" dirty="0" smtClean="0"/>
              <a:t>How to sell into this market?</a:t>
            </a:r>
            <a:endParaRPr lang="en-CA" sz="3200" dirty="0" smtClean="0"/>
          </a:p>
          <a:p>
            <a:pPr lvl="1"/>
            <a:r>
              <a:rPr lang="en-CA" sz="3200" dirty="0" smtClean="0"/>
              <a:t>Consider regional testing</a:t>
            </a:r>
            <a:endParaRPr lang="en-CA" sz="3200" dirty="0" smtClean="0"/>
          </a:p>
          <a:p>
            <a:pPr lvl="1"/>
            <a:r>
              <a:rPr lang="en-CA" sz="3200" dirty="0" smtClean="0"/>
              <a:t>Establish sales target</a:t>
            </a:r>
            <a:endParaRPr lang="en-CA" sz="3200" dirty="0" smtClean="0"/>
          </a:p>
          <a:p>
            <a:pPr lvl="1"/>
            <a:r>
              <a:rPr lang="en-CA" sz="3200" dirty="0" smtClean="0"/>
              <a:t>Decide on your total sales and promotion budget</a:t>
            </a:r>
            <a:endParaRPr lang="en-CA" sz="3200" dirty="0" smtClean="0"/>
          </a:p>
          <a:p>
            <a:pPr lvl="1"/>
            <a:r>
              <a:rPr lang="en-CA" sz="3200" dirty="0" smtClean="0"/>
              <a:t>Decide on your selling procedure</a:t>
            </a:r>
            <a:endParaRPr lang="en-CA" sz="3200" dirty="0" smtClean="0"/>
          </a:p>
          <a:p>
            <a:r>
              <a:rPr lang="en-CA" sz="3200" dirty="0" smtClean="0"/>
              <a:t>What sales literature is necessary?</a:t>
            </a:r>
            <a:endParaRPr lang="en-CA" sz="3200" dirty="0" smtClean="0"/>
          </a:p>
          <a:p>
            <a:pPr lvl="1"/>
            <a:r>
              <a:rPr lang="en-CA" sz="3200" dirty="0" smtClean="0"/>
              <a:t>Redesign to appeal to new customers</a:t>
            </a:r>
            <a:endParaRPr lang="en-CA" sz="3200" dirty="0" smtClean="0"/>
          </a:p>
          <a:p>
            <a:pPr lvl="1"/>
            <a:r>
              <a:rPr lang="en-CA" sz="3200" dirty="0" smtClean="0"/>
              <a:t>Arrange translation where necessary</a:t>
            </a:r>
            <a:endParaRPr lang="en-GB" sz="3200" dirty="0"/>
          </a:p>
        </p:txBody>
      </p:sp>
      <p:sp>
        <p:nvSpPr>
          <p:cNvPr id="4" name="Title 4"/>
          <p:cNvSpPr txBox="1">
            <a:spLocks noGrp="1"/>
          </p:cNvSpPr>
          <p:nvPr>
            <p:ph type="title"/>
          </p:nvPr>
        </p:nvSpPr>
        <p:spPr>
          <a:prstGeom prst="rect">
            <a:avLst/>
          </a:prstGeom>
          <a:noFill/>
        </p:spPr>
        <p:txBody>
          <a:bodyPr wrap="none" rtlCol="0">
            <a:spAutoFit/>
          </a:bodyPr>
          <a:lstStyle/>
          <a:p>
            <a:pPr algn="ctr"/>
            <a:r>
              <a:rPr lang="en-CA" sz="4400" b="1" dirty="0" smtClean="0"/>
              <a:t>INTERNATIONAL SALES</a:t>
            </a:r>
            <a:endParaRPr lang="en-GB" sz="4400" b="1"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en-CA" sz="4000" dirty="0" smtClean="0"/>
              <a:t>Advertising revenue?</a:t>
            </a:r>
            <a:endParaRPr lang="en-CA" sz="4000" dirty="0" smtClean="0"/>
          </a:p>
          <a:p>
            <a:pPr lvl="1"/>
            <a:r>
              <a:rPr lang="en-CA" sz="4000" dirty="0" smtClean="0"/>
              <a:t>Decide on the advertising budget</a:t>
            </a:r>
            <a:endParaRPr lang="en-CA" sz="4000" dirty="0" smtClean="0"/>
          </a:p>
          <a:p>
            <a:pPr lvl="1"/>
            <a:r>
              <a:rPr lang="en-CA" sz="4000" dirty="0" smtClean="0"/>
              <a:t>Assess differences in media availability and costs</a:t>
            </a:r>
            <a:endParaRPr lang="en-CA" sz="4000" dirty="0" smtClean="0"/>
          </a:p>
          <a:p>
            <a:r>
              <a:rPr lang="en-CA" sz="4000" dirty="0" smtClean="0"/>
              <a:t>After sales service?</a:t>
            </a:r>
            <a:endParaRPr lang="en-CA" sz="4000" dirty="0" smtClean="0"/>
          </a:p>
          <a:p>
            <a:pPr lvl="1"/>
            <a:r>
              <a:rPr lang="en-CA" sz="4000" dirty="0" smtClean="0"/>
              <a:t>Direct provision or subcontractor?</a:t>
            </a:r>
            <a:endParaRPr lang="en-CA" sz="4000" dirty="0" smtClean="0"/>
          </a:p>
          <a:p>
            <a:pPr lvl="1"/>
            <a:endParaRPr lang="en-GB" sz="4000" dirty="0"/>
          </a:p>
        </p:txBody>
      </p:sp>
      <p:sp>
        <p:nvSpPr>
          <p:cNvPr id="4" name="Title 4"/>
          <p:cNvSpPr txBox="1">
            <a:spLocks noGrp="1"/>
          </p:cNvSpPr>
          <p:nvPr>
            <p:ph type="title"/>
          </p:nvPr>
        </p:nvSpPr>
        <p:spPr>
          <a:prstGeom prst="rect">
            <a:avLst/>
          </a:prstGeom>
          <a:noFill/>
        </p:spPr>
        <p:txBody>
          <a:bodyPr wrap="none" rtlCol="0">
            <a:spAutoFit/>
          </a:bodyPr>
          <a:lstStyle/>
          <a:p>
            <a:pPr algn="ctr"/>
            <a:r>
              <a:rPr lang="en-CA" sz="4400" b="1" dirty="0" smtClean="0"/>
              <a:t>INTERNATIONAL SALES</a:t>
            </a:r>
            <a:endParaRPr lang="en-GB" sz="4400" b="1"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1" cstate="print"/>
          <a:stretch>
            <a:fillRect/>
          </a:stretch>
        </p:blipFill>
        <p:spPr>
          <a:xfrm>
            <a:off x="1917191" y="236221"/>
            <a:ext cx="2852928" cy="719327"/>
          </a:xfrm>
          <a:prstGeom prst="rect">
            <a:avLst/>
          </a:prstGeom>
        </p:spPr>
      </p:pic>
      <p:sp>
        <p:nvSpPr>
          <p:cNvPr id="3" name="object 3"/>
          <p:cNvSpPr txBox="1"/>
          <p:nvPr/>
        </p:nvSpPr>
        <p:spPr>
          <a:xfrm>
            <a:off x="1822805" y="6148833"/>
            <a:ext cx="8376284" cy="259045"/>
          </a:xfrm>
          <a:prstGeom prst="rect">
            <a:avLst/>
          </a:prstGeom>
        </p:spPr>
        <p:txBody>
          <a:bodyPr vert="horz" wrap="square" lIns="0" tIns="12700" rIns="0" bIns="0" rtlCol="0">
            <a:spAutoFit/>
          </a:bodyPr>
          <a:lstStyle/>
          <a:p>
            <a:pPr marL="12700">
              <a:spcBef>
                <a:spcPts val="100"/>
              </a:spcBef>
            </a:pPr>
            <a:r>
              <a:rPr sz="800" i="1" spc="-5" dirty="0">
                <a:solidFill>
                  <a:srgbClr val="221F1F"/>
                </a:solidFill>
                <a:latin typeface="Arial" panose="020B0604020202020204"/>
                <a:cs typeface="Arial" panose="020B0604020202020204"/>
              </a:rPr>
              <a:t>Source:</a:t>
            </a:r>
            <a:r>
              <a:rPr sz="800" i="1" spc="30" dirty="0">
                <a:solidFill>
                  <a:srgbClr val="221F1F"/>
                </a:solidFill>
                <a:latin typeface="Arial" panose="020B0604020202020204"/>
                <a:cs typeface="Arial" panose="020B0604020202020204"/>
              </a:rPr>
              <a:t> </a:t>
            </a:r>
            <a:r>
              <a:rPr sz="800" dirty="0">
                <a:solidFill>
                  <a:srgbClr val="221F1F"/>
                </a:solidFill>
                <a:latin typeface="Arial MT"/>
                <a:cs typeface="Arial MT"/>
              </a:rPr>
              <a:t>Based</a:t>
            </a:r>
            <a:r>
              <a:rPr sz="800" spc="15" dirty="0">
                <a:solidFill>
                  <a:srgbClr val="221F1F"/>
                </a:solidFill>
                <a:latin typeface="Arial MT"/>
                <a:cs typeface="Arial MT"/>
              </a:rPr>
              <a:t> </a:t>
            </a:r>
            <a:r>
              <a:rPr sz="800" spc="-5" dirty="0">
                <a:solidFill>
                  <a:srgbClr val="221F1F"/>
                </a:solidFill>
                <a:latin typeface="Arial MT"/>
                <a:cs typeface="Arial MT"/>
              </a:rPr>
              <a:t>on</a:t>
            </a:r>
            <a:r>
              <a:rPr sz="800" spc="25" dirty="0">
                <a:solidFill>
                  <a:srgbClr val="221F1F"/>
                </a:solidFill>
                <a:latin typeface="Arial MT"/>
                <a:cs typeface="Arial MT"/>
              </a:rPr>
              <a:t> </a:t>
            </a:r>
            <a:r>
              <a:rPr sz="800" spc="-5" dirty="0">
                <a:solidFill>
                  <a:srgbClr val="221F1F"/>
                </a:solidFill>
                <a:latin typeface="Arial MT"/>
                <a:cs typeface="Arial MT"/>
              </a:rPr>
              <a:t>Garver,</a:t>
            </a:r>
            <a:r>
              <a:rPr sz="800" spc="35" dirty="0">
                <a:solidFill>
                  <a:srgbClr val="221F1F"/>
                </a:solidFill>
                <a:latin typeface="Arial MT"/>
                <a:cs typeface="Arial MT"/>
              </a:rPr>
              <a:t> </a:t>
            </a:r>
            <a:r>
              <a:rPr sz="800" spc="-5" dirty="0">
                <a:solidFill>
                  <a:srgbClr val="221F1F"/>
                </a:solidFill>
                <a:latin typeface="Arial MT"/>
                <a:cs typeface="Arial MT"/>
              </a:rPr>
              <a:t>M.S.</a:t>
            </a:r>
            <a:r>
              <a:rPr sz="800" spc="10" dirty="0">
                <a:solidFill>
                  <a:srgbClr val="221F1F"/>
                </a:solidFill>
                <a:latin typeface="Arial MT"/>
                <a:cs typeface="Arial MT"/>
              </a:rPr>
              <a:t> </a:t>
            </a:r>
            <a:r>
              <a:rPr sz="800" spc="-5" dirty="0">
                <a:solidFill>
                  <a:srgbClr val="221F1F"/>
                </a:solidFill>
                <a:latin typeface="Arial MT"/>
                <a:cs typeface="Arial MT"/>
              </a:rPr>
              <a:t>and</a:t>
            </a:r>
            <a:r>
              <a:rPr sz="800" spc="25" dirty="0">
                <a:solidFill>
                  <a:srgbClr val="221F1F"/>
                </a:solidFill>
                <a:latin typeface="Arial MT"/>
                <a:cs typeface="Arial MT"/>
              </a:rPr>
              <a:t> </a:t>
            </a:r>
            <a:r>
              <a:rPr sz="800" spc="-5" dirty="0">
                <a:solidFill>
                  <a:srgbClr val="221F1F"/>
                </a:solidFill>
                <a:latin typeface="Arial MT"/>
                <a:cs typeface="Arial MT"/>
              </a:rPr>
              <a:t>Mentzer,</a:t>
            </a:r>
            <a:r>
              <a:rPr sz="800" spc="35" dirty="0">
                <a:solidFill>
                  <a:srgbClr val="221F1F"/>
                </a:solidFill>
                <a:latin typeface="Arial MT"/>
                <a:cs typeface="Arial MT"/>
              </a:rPr>
              <a:t> </a:t>
            </a:r>
            <a:r>
              <a:rPr sz="800" dirty="0">
                <a:solidFill>
                  <a:srgbClr val="221F1F"/>
                </a:solidFill>
                <a:latin typeface="Arial MT"/>
                <a:cs typeface="Arial MT"/>
              </a:rPr>
              <a:t>J.T.</a:t>
            </a:r>
            <a:r>
              <a:rPr sz="800" spc="10" dirty="0">
                <a:solidFill>
                  <a:srgbClr val="221F1F"/>
                </a:solidFill>
                <a:latin typeface="Arial MT"/>
                <a:cs typeface="Arial MT"/>
              </a:rPr>
              <a:t> </a:t>
            </a:r>
            <a:r>
              <a:rPr sz="800" spc="-5" dirty="0">
                <a:solidFill>
                  <a:srgbClr val="221F1F"/>
                </a:solidFill>
                <a:latin typeface="Arial MT"/>
                <a:cs typeface="Arial MT"/>
              </a:rPr>
              <a:t>(2000)</a:t>
            </a:r>
            <a:r>
              <a:rPr sz="800" spc="25" dirty="0">
                <a:solidFill>
                  <a:srgbClr val="221F1F"/>
                </a:solidFill>
                <a:latin typeface="Arial MT"/>
                <a:cs typeface="Arial MT"/>
              </a:rPr>
              <a:t> </a:t>
            </a:r>
            <a:r>
              <a:rPr sz="800" spc="-5" dirty="0">
                <a:solidFill>
                  <a:srgbClr val="221F1F"/>
                </a:solidFill>
                <a:latin typeface="Arial MT"/>
                <a:cs typeface="Arial MT"/>
              </a:rPr>
              <a:t>Salesperson</a:t>
            </a:r>
            <a:r>
              <a:rPr sz="800" spc="25" dirty="0">
                <a:solidFill>
                  <a:srgbClr val="221F1F"/>
                </a:solidFill>
                <a:latin typeface="Arial MT"/>
                <a:cs typeface="Arial MT"/>
              </a:rPr>
              <a:t> </a:t>
            </a:r>
            <a:r>
              <a:rPr sz="800" dirty="0">
                <a:solidFill>
                  <a:srgbClr val="221F1F"/>
                </a:solidFill>
                <a:latin typeface="Arial MT"/>
                <a:cs typeface="Arial MT"/>
              </a:rPr>
              <a:t>logistics</a:t>
            </a:r>
            <a:r>
              <a:rPr sz="800" spc="-20" dirty="0">
                <a:solidFill>
                  <a:srgbClr val="221F1F"/>
                </a:solidFill>
                <a:latin typeface="Arial MT"/>
                <a:cs typeface="Arial MT"/>
              </a:rPr>
              <a:t> </a:t>
            </a:r>
            <a:r>
              <a:rPr sz="800" spc="-5" dirty="0">
                <a:solidFill>
                  <a:srgbClr val="221F1F"/>
                </a:solidFill>
                <a:latin typeface="Arial MT"/>
                <a:cs typeface="Arial MT"/>
              </a:rPr>
              <a:t>expertise:</a:t>
            </a:r>
            <a:r>
              <a:rPr sz="800" spc="40" dirty="0">
                <a:solidFill>
                  <a:srgbClr val="221F1F"/>
                </a:solidFill>
                <a:latin typeface="Arial MT"/>
                <a:cs typeface="Arial MT"/>
              </a:rPr>
              <a:t> </a:t>
            </a:r>
            <a:r>
              <a:rPr sz="800" dirty="0">
                <a:solidFill>
                  <a:srgbClr val="221F1F"/>
                </a:solidFill>
                <a:latin typeface="Arial MT"/>
                <a:cs typeface="Arial MT"/>
              </a:rPr>
              <a:t>a</a:t>
            </a:r>
            <a:r>
              <a:rPr sz="800" spc="25" dirty="0">
                <a:solidFill>
                  <a:srgbClr val="221F1F"/>
                </a:solidFill>
                <a:latin typeface="Arial MT"/>
                <a:cs typeface="Arial MT"/>
              </a:rPr>
              <a:t> </a:t>
            </a:r>
            <a:r>
              <a:rPr sz="800" spc="-5" dirty="0">
                <a:solidFill>
                  <a:srgbClr val="221F1F"/>
                </a:solidFill>
                <a:latin typeface="Arial MT"/>
                <a:cs typeface="Arial MT"/>
              </a:rPr>
              <a:t>proposed</a:t>
            </a:r>
            <a:r>
              <a:rPr sz="800" spc="40" dirty="0">
                <a:solidFill>
                  <a:srgbClr val="221F1F"/>
                </a:solidFill>
                <a:latin typeface="Arial MT"/>
                <a:cs typeface="Arial MT"/>
              </a:rPr>
              <a:t> </a:t>
            </a:r>
            <a:r>
              <a:rPr sz="800" spc="-5" dirty="0">
                <a:solidFill>
                  <a:srgbClr val="221F1F"/>
                </a:solidFill>
                <a:latin typeface="Arial MT"/>
                <a:cs typeface="Arial MT"/>
              </a:rPr>
              <a:t>contingency</a:t>
            </a:r>
            <a:r>
              <a:rPr sz="800" spc="25" dirty="0">
                <a:solidFill>
                  <a:srgbClr val="221F1F"/>
                </a:solidFill>
                <a:latin typeface="Arial MT"/>
                <a:cs typeface="Arial MT"/>
              </a:rPr>
              <a:t> </a:t>
            </a:r>
            <a:r>
              <a:rPr sz="800" spc="-5" dirty="0">
                <a:solidFill>
                  <a:srgbClr val="221F1F"/>
                </a:solidFill>
                <a:latin typeface="Arial MT"/>
                <a:cs typeface="Arial MT"/>
              </a:rPr>
              <a:t>framework,</a:t>
            </a:r>
            <a:r>
              <a:rPr sz="800" spc="50" dirty="0">
                <a:solidFill>
                  <a:srgbClr val="221F1F"/>
                </a:solidFill>
                <a:latin typeface="Arial MT"/>
                <a:cs typeface="Arial MT"/>
              </a:rPr>
              <a:t> </a:t>
            </a:r>
            <a:r>
              <a:rPr sz="800" i="1" spc="-5" dirty="0">
                <a:solidFill>
                  <a:srgbClr val="221F1F"/>
                </a:solidFill>
                <a:latin typeface="Arial" panose="020B0604020202020204"/>
                <a:cs typeface="Arial" panose="020B0604020202020204"/>
              </a:rPr>
              <a:t>Journal</a:t>
            </a:r>
            <a:r>
              <a:rPr sz="800" i="1" spc="20" dirty="0">
                <a:solidFill>
                  <a:srgbClr val="221F1F"/>
                </a:solidFill>
                <a:latin typeface="Arial" panose="020B0604020202020204"/>
                <a:cs typeface="Arial" panose="020B0604020202020204"/>
              </a:rPr>
              <a:t> </a:t>
            </a:r>
            <a:r>
              <a:rPr sz="800" i="1" spc="-5" dirty="0">
                <a:solidFill>
                  <a:srgbClr val="221F1F"/>
                </a:solidFill>
                <a:latin typeface="Arial" panose="020B0604020202020204"/>
                <a:cs typeface="Arial" panose="020B0604020202020204"/>
              </a:rPr>
              <a:t>of</a:t>
            </a:r>
            <a:r>
              <a:rPr sz="800" i="1" spc="20" dirty="0">
                <a:solidFill>
                  <a:srgbClr val="221F1F"/>
                </a:solidFill>
                <a:latin typeface="Arial" panose="020B0604020202020204"/>
                <a:cs typeface="Arial" panose="020B0604020202020204"/>
              </a:rPr>
              <a:t> </a:t>
            </a:r>
            <a:r>
              <a:rPr sz="800" i="1" dirty="0">
                <a:solidFill>
                  <a:srgbClr val="221F1F"/>
                </a:solidFill>
                <a:latin typeface="Arial" panose="020B0604020202020204"/>
                <a:cs typeface="Arial" panose="020B0604020202020204"/>
              </a:rPr>
              <a:t>Business</a:t>
            </a:r>
            <a:r>
              <a:rPr sz="800" i="1" spc="10" dirty="0">
                <a:solidFill>
                  <a:srgbClr val="221F1F"/>
                </a:solidFill>
                <a:latin typeface="Arial" panose="020B0604020202020204"/>
                <a:cs typeface="Arial" panose="020B0604020202020204"/>
              </a:rPr>
              <a:t> </a:t>
            </a:r>
            <a:r>
              <a:rPr sz="800" i="1" dirty="0">
                <a:solidFill>
                  <a:srgbClr val="221F1F"/>
                </a:solidFill>
                <a:latin typeface="Arial" panose="020B0604020202020204"/>
                <a:cs typeface="Arial" panose="020B0604020202020204"/>
              </a:rPr>
              <a:t>Logistics,</a:t>
            </a:r>
            <a:r>
              <a:rPr sz="800" i="1" spc="10" dirty="0">
                <a:solidFill>
                  <a:srgbClr val="221F1F"/>
                </a:solidFill>
                <a:latin typeface="Arial" panose="020B0604020202020204"/>
                <a:cs typeface="Arial" panose="020B0604020202020204"/>
              </a:rPr>
              <a:t> </a:t>
            </a:r>
            <a:r>
              <a:rPr sz="800" spc="-5" dirty="0">
                <a:solidFill>
                  <a:srgbClr val="221F1F"/>
                </a:solidFill>
                <a:latin typeface="Arial MT"/>
                <a:cs typeface="Arial MT"/>
              </a:rPr>
              <a:t>21(2):113–32;</a:t>
            </a:r>
            <a:r>
              <a:rPr sz="800" spc="60" dirty="0">
                <a:solidFill>
                  <a:srgbClr val="221F1F"/>
                </a:solidFill>
                <a:latin typeface="Arial MT"/>
                <a:cs typeface="Arial MT"/>
              </a:rPr>
              <a:t> </a:t>
            </a:r>
            <a:r>
              <a:rPr sz="800" spc="-5" dirty="0">
                <a:solidFill>
                  <a:srgbClr val="221F1F"/>
                </a:solidFill>
                <a:latin typeface="Arial MT"/>
                <a:cs typeface="Arial MT"/>
              </a:rPr>
              <a:t>and</a:t>
            </a:r>
            <a:r>
              <a:rPr sz="800" spc="25" dirty="0">
                <a:solidFill>
                  <a:srgbClr val="221F1F"/>
                </a:solidFill>
                <a:latin typeface="Arial MT"/>
                <a:cs typeface="Arial MT"/>
              </a:rPr>
              <a:t> </a:t>
            </a:r>
            <a:r>
              <a:rPr sz="800" spc="-5" dirty="0">
                <a:solidFill>
                  <a:srgbClr val="221F1F"/>
                </a:solidFill>
                <a:latin typeface="Arial MT"/>
                <a:cs typeface="Arial MT"/>
              </a:rPr>
              <a:t>Williams,</a:t>
            </a:r>
            <a:endParaRPr sz="800">
              <a:latin typeface="Arial MT"/>
              <a:cs typeface="Arial MT"/>
            </a:endParaRPr>
          </a:p>
          <a:p>
            <a:pPr marL="12700"/>
            <a:r>
              <a:rPr sz="800" dirty="0">
                <a:solidFill>
                  <a:srgbClr val="221F1F"/>
                </a:solidFill>
                <a:latin typeface="Arial MT"/>
                <a:cs typeface="Arial MT"/>
              </a:rPr>
              <a:t>A.J.</a:t>
            </a:r>
            <a:r>
              <a:rPr sz="800" spc="-10" dirty="0">
                <a:solidFill>
                  <a:srgbClr val="221F1F"/>
                </a:solidFill>
                <a:latin typeface="Arial MT"/>
                <a:cs typeface="Arial MT"/>
              </a:rPr>
              <a:t> </a:t>
            </a:r>
            <a:r>
              <a:rPr sz="800" spc="-5" dirty="0">
                <a:solidFill>
                  <a:srgbClr val="221F1F"/>
                </a:solidFill>
                <a:latin typeface="Arial MT"/>
                <a:cs typeface="Arial MT"/>
              </a:rPr>
              <a:t>and</a:t>
            </a:r>
            <a:r>
              <a:rPr sz="800" spc="40" dirty="0">
                <a:solidFill>
                  <a:srgbClr val="221F1F"/>
                </a:solidFill>
                <a:latin typeface="Arial MT"/>
                <a:cs typeface="Arial MT"/>
              </a:rPr>
              <a:t> </a:t>
            </a:r>
            <a:r>
              <a:rPr sz="800" dirty="0">
                <a:solidFill>
                  <a:srgbClr val="221F1F"/>
                </a:solidFill>
                <a:latin typeface="Arial MT"/>
                <a:cs typeface="Arial MT"/>
              </a:rPr>
              <a:t>Seminerio,</a:t>
            </a:r>
            <a:r>
              <a:rPr sz="800" spc="-5" dirty="0">
                <a:solidFill>
                  <a:srgbClr val="221F1F"/>
                </a:solidFill>
                <a:latin typeface="Arial MT"/>
                <a:cs typeface="Arial MT"/>
              </a:rPr>
              <a:t> </a:t>
            </a:r>
            <a:r>
              <a:rPr sz="800" dirty="0">
                <a:solidFill>
                  <a:srgbClr val="221F1F"/>
                </a:solidFill>
                <a:latin typeface="Arial MT"/>
                <a:cs typeface="Arial MT"/>
              </a:rPr>
              <a:t>J. </a:t>
            </a:r>
            <a:r>
              <a:rPr sz="800" spc="-5" dirty="0">
                <a:solidFill>
                  <a:srgbClr val="221F1F"/>
                </a:solidFill>
                <a:latin typeface="Arial MT"/>
                <a:cs typeface="Arial MT"/>
              </a:rPr>
              <a:t>(1985)</a:t>
            </a:r>
            <a:r>
              <a:rPr sz="800" spc="20" dirty="0">
                <a:solidFill>
                  <a:srgbClr val="221F1F"/>
                </a:solidFill>
                <a:latin typeface="Arial MT"/>
                <a:cs typeface="Arial MT"/>
              </a:rPr>
              <a:t> </a:t>
            </a:r>
            <a:r>
              <a:rPr sz="800" spc="5" dirty="0">
                <a:solidFill>
                  <a:srgbClr val="221F1F"/>
                </a:solidFill>
                <a:latin typeface="Arial MT"/>
                <a:cs typeface="Arial MT"/>
              </a:rPr>
              <a:t>What</a:t>
            </a:r>
            <a:r>
              <a:rPr sz="800" spc="-5" dirty="0">
                <a:solidFill>
                  <a:srgbClr val="221F1F"/>
                </a:solidFill>
                <a:latin typeface="Arial MT"/>
                <a:cs typeface="Arial MT"/>
              </a:rPr>
              <a:t> buyers</a:t>
            </a:r>
            <a:r>
              <a:rPr sz="800" spc="20" dirty="0">
                <a:solidFill>
                  <a:srgbClr val="221F1F"/>
                </a:solidFill>
                <a:latin typeface="Arial MT"/>
                <a:cs typeface="Arial MT"/>
              </a:rPr>
              <a:t> </a:t>
            </a:r>
            <a:r>
              <a:rPr sz="800" dirty="0">
                <a:solidFill>
                  <a:srgbClr val="221F1F"/>
                </a:solidFill>
                <a:latin typeface="Arial MT"/>
                <a:cs typeface="Arial MT"/>
              </a:rPr>
              <a:t>like</a:t>
            </a:r>
            <a:r>
              <a:rPr sz="800" spc="-5" dirty="0">
                <a:solidFill>
                  <a:srgbClr val="221F1F"/>
                </a:solidFill>
                <a:latin typeface="Arial MT"/>
                <a:cs typeface="Arial MT"/>
              </a:rPr>
              <a:t> from</a:t>
            </a:r>
            <a:r>
              <a:rPr sz="800" spc="5" dirty="0">
                <a:solidFill>
                  <a:srgbClr val="221F1F"/>
                </a:solidFill>
                <a:latin typeface="Arial MT"/>
                <a:cs typeface="Arial MT"/>
              </a:rPr>
              <a:t> </a:t>
            </a:r>
            <a:r>
              <a:rPr sz="800" dirty="0">
                <a:solidFill>
                  <a:srgbClr val="221F1F"/>
                </a:solidFill>
                <a:latin typeface="Arial MT"/>
                <a:cs typeface="Arial MT"/>
              </a:rPr>
              <a:t>salesmen,</a:t>
            </a:r>
            <a:r>
              <a:rPr sz="800" spc="10" dirty="0">
                <a:solidFill>
                  <a:srgbClr val="221F1F"/>
                </a:solidFill>
                <a:latin typeface="Arial MT"/>
                <a:cs typeface="Arial MT"/>
              </a:rPr>
              <a:t> </a:t>
            </a:r>
            <a:r>
              <a:rPr sz="800" i="1" spc="-5" dirty="0">
                <a:solidFill>
                  <a:srgbClr val="221F1F"/>
                </a:solidFill>
                <a:latin typeface="Arial" panose="020B0604020202020204"/>
                <a:cs typeface="Arial" panose="020B0604020202020204"/>
              </a:rPr>
              <a:t>Industrial</a:t>
            </a:r>
            <a:r>
              <a:rPr sz="800" i="1" spc="15" dirty="0">
                <a:solidFill>
                  <a:srgbClr val="221F1F"/>
                </a:solidFill>
                <a:latin typeface="Arial" panose="020B0604020202020204"/>
                <a:cs typeface="Arial" panose="020B0604020202020204"/>
              </a:rPr>
              <a:t> </a:t>
            </a:r>
            <a:r>
              <a:rPr sz="800" i="1" dirty="0">
                <a:solidFill>
                  <a:srgbClr val="221F1F"/>
                </a:solidFill>
                <a:latin typeface="Arial" panose="020B0604020202020204"/>
                <a:cs typeface="Arial" panose="020B0604020202020204"/>
              </a:rPr>
              <a:t>Marketing</a:t>
            </a:r>
            <a:r>
              <a:rPr sz="800" i="1" spc="-10" dirty="0">
                <a:solidFill>
                  <a:srgbClr val="221F1F"/>
                </a:solidFill>
                <a:latin typeface="Arial" panose="020B0604020202020204"/>
                <a:cs typeface="Arial" panose="020B0604020202020204"/>
              </a:rPr>
              <a:t> </a:t>
            </a:r>
            <a:r>
              <a:rPr sz="800" i="1" spc="-5" dirty="0">
                <a:solidFill>
                  <a:srgbClr val="221F1F"/>
                </a:solidFill>
                <a:latin typeface="Arial" panose="020B0604020202020204"/>
                <a:cs typeface="Arial" panose="020B0604020202020204"/>
              </a:rPr>
              <a:t>Management,</a:t>
            </a:r>
            <a:r>
              <a:rPr sz="800" i="1" spc="50" dirty="0">
                <a:solidFill>
                  <a:srgbClr val="221F1F"/>
                </a:solidFill>
                <a:latin typeface="Arial" panose="020B0604020202020204"/>
                <a:cs typeface="Arial" panose="020B0604020202020204"/>
              </a:rPr>
              <a:t> </a:t>
            </a:r>
            <a:r>
              <a:rPr sz="800" spc="-5" dirty="0">
                <a:solidFill>
                  <a:srgbClr val="221F1F"/>
                </a:solidFill>
                <a:latin typeface="Arial MT"/>
                <a:cs typeface="Arial MT"/>
              </a:rPr>
              <a:t>14(2):75–8.</a:t>
            </a:r>
            <a:endParaRPr sz="800">
              <a:latin typeface="Arial MT"/>
              <a:cs typeface="Arial MT"/>
            </a:endParaRPr>
          </a:p>
        </p:txBody>
      </p:sp>
      <p:grpSp>
        <p:nvGrpSpPr>
          <p:cNvPr id="4" name="object 4"/>
          <p:cNvGrpSpPr/>
          <p:nvPr/>
        </p:nvGrpSpPr>
        <p:grpSpPr>
          <a:xfrm>
            <a:off x="327259" y="1883538"/>
            <a:ext cx="11675444" cy="3410356"/>
            <a:chOff x="0" y="2286000"/>
            <a:chExt cx="9121140" cy="1858010"/>
          </a:xfrm>
        </p:grpSpPr>
        <p:pic>
          <p:nvPicPr>
            <p:cNvPr id="5" name="object 5"/>
            <p:cNvPicPr/>
            <p:nvPr/>
          </p:nvPicPr>
          <p:blipFill>
            <a:blip r:embed="rId2" cstate="print"/>
            <a:stretch>
              <a:fillRect/>
            </a:stretch>
          </p:blipFill>
          <p:spPr>
            <a:xfrm>
              <a:off x="0" y="2286000"/>
              <a:ext cx="9121139" cy="1857756"/>
            </a:xfrm>
            <a:prstGeom prst="rect">
              <a:avLst/>
            </a:prstGeom>
          </p:spPr>
        </p:pic>
        <p:sp>
          <p:nvSpPr>
            <p:cNvPr id="6" name="object 6"/>
            <p:cNvSpPr/>
            <p:nvPr/>
          </p:nvSpPr>
          <p:spPr>
            <a:xfrm>
              <a:off x="4918699" y="2351426"/>
              <a:ext cx="358140" cy="466090"/>
            </a:xfrm>
            <a:custGeom>
              <a:avLst/>
              <a:gdLst/>
              <a:ahLst/>
              <a:cxnLst/>
              <a:rect l="l" t="t" r="r" b="b"/>
              <a:pathLst>
                <a:path w="358139" h="466089">
                  <a:moveTo>
                    <a:pt x="264812" y="0"/>
                  </a:moveTo>
                  <a:lnTo>
                    <a:pt x="252851" y="3100"/>
                  </a:lnTo>
                  <a:lnTo>
                    <a:pt x="243650" y="12400"/>
                  </a:lnTo>
                  <a:lnTo>
                    <a:pt x="3201" y="428821"/>
                  </a:lnTo>
                  <a:lnTo>
                    <a:pt x="0" y="441537"/>
                  </a:lnTo>
                  <a:lnTo>
                    <a:pt x="3354" y="453392"/>
                  </a:lnTo>
                  <a:lnTo>
                    <a:pt x="12000" y="462147"/>
                  </a:lnTo>
                  <a:lnTo>
                    <a:pt x="24672" y="465563"/>
                  </a:lnTo>
                  <a:lnTo>
                    <a:pt x="29253" y="465563"/>
                  </a:lnTo>
                  <a:lnTo>
                    <a:pt x="246104" y="249269"/>
                  </a:lnTo>
                  <a:lnTo>
                    <a:pt x="246104" y="110389"/>
                  </a:lnTo>
                  <a:lnTo>
                    <a:pt x="342406" y="110389"/>
                  </a:lnTo>
                  <a:lnTo>
                    <a:pt x="285974" y="12400"/>
                  </a:lnTo>
                  <a:lnTo>
                    <a:pt x="276773" y="3100"/>
                  </a:lnTo>
                  <a:lnTo>
                    <a:pt x="264812" y="0"/>
                  </a:lnTo>
                  <a:close/>
                </a:path>
                <a:path w="358139" h="466089">
                  <a:moveTo>
                    <a:pt x="342406" y="110389"/>
                  </a:moveTo>
                  <a:lnTo>
                    <a:pt x="282907" y="110389"/>
                  </a:lnTo>
                  <a:lnTo>
                    <a:pt x="282907" y="212560"/>
                  </a:lnTo>
                  <a:lnTo>
                    <a:pt x="358071" y="137589"/>
                  </a:lnTo>
                  <a:lnTo>
                    <a:pt x="342406" y="110389"/>
                  </a:lnTo>
                  <a:close/>
                </a:path>
              </a:pathLst>
            </a:custGeom>
            <a:solidFill>
              <a:srgbClr val="FF0000"/>
            </a:solidFill>
          </p:spPr>
          <p:txBody>
            <a:bodyPr wrap="square" lIns="0" tIns="0" rIns="0" bIns="0" rtlCol="0"/>
            <a:lstStyle/>
            <a:p/>
          </p:txBody>
        </p:sp>
      </p:grpSp>
      <p:sp>
        <p:nvSpPr>
          <p:cNvPr id="7" name="object 7"/>
          <p:cNvSpPr txBox="1">
            <a:spLocks noGrp="1"/>
          </p:cNvSpPr>
          <p:nvPr>
            <p:ph type="title"/>
          </p:nvPr>
        </p:nvSpPr>
        <p:spPr>
          <a:xfrm>
            <a:off x="5054601" y="543997"/>
            <a:ext cx="7207984" cy="1243289"/>
          </a:xfrm>
          <a:prstGeom prst="rect">
            <a:avLst/>
          </a:prstGeom>
        </p:spPr>
        <p:txBody>
          <a:bodyPr vert="horz" wrap="square" lIns="0" tIns="12065" rIns="0" bIns="0" rtlCol="0" anchor="ctr">
            <a:spAutoFit/>
          </a:bodyPr>
          <a:lstStyle/>
          <a:p>
            <a:pPr marL="12700" marR="5080">
              <a:lnSpc>
                <a:spcPct val="100000"/>
              </a:lnSpc>
              <a:spcBef>
                <a:spcPts val="95"/>
              </a:spcBef>
            </a:pPr>
            <a:r>
              <a:rPr lang="en-US" sz="4000" spc="-5" dirty="0" smtClean="0">
                <a:latin typeface="Merriweather Black" panose="00000A00000000000000" pitchFamily="2" charset="0"/>
              </a:rPr>
              <a:t>WHAT</a:t>
            </a:r>
            <a:r>
              <a:rPr lang="en-US" sz="4000" spc="-25" dirty="0" smtClean="0">
                <a:latin typeface="Merriweather Black" panose="00000A00000000000000" pitchFamily="2" charset="0"/>
              </a:rPr>
              <a:t> </a:t>
            </a:r>
            <a:r>
              <a:rPr lang="en-US" sz="4000" spc="-5" dirty="0" smtClean="0">
                <a:latin typeface="Merriweather Black" panose="00000A00000000000000" pitchFamily="2" charset="0"/>
              </a:rPr>
              <a:t>DO</a:t>
            </a:r>
            <a:r>
              <a:rPr lang="en-US" sz="4000" spc="-20" dirty="0" smtClean="0">
                <a:latin typeface="Merriweather Black" panose="00000A00000000000000" pitchFamily="2" charset="0"/>
              </a:rPr>
              <a:t> </a:t>
            </a:r>
            <a:r>
              <a:rPr lang="en-US" sz="4000" dirty="0" smtClean="0">
                <a:latin typeface="Merriweather Black" panose="00000A00000000000000" pitchFamily="2" charset="0"/>
              </a:rPr>
              <a:t>BUYERS</a:t>
            </a:r>
            <a:r>
              <a:rPr lang="en-US" sz="4000" spc="-10" dirty="0" smtClean="0">
                <a:latin typeface="Merriweather Black" panose="00000A00000000000000" pitchFamily="2" charset="0"/>
              </a:rPr>
              <a:t> </a:t>
            </a:r>
            <a:r>
              <a:rPr lang="en-US" sz="4000" spc="-5" dirty="0" smtClean="0">
                <a:latin typeface="Merriweather Black" panose="00000A00000000000000" pitchFamily="2" charset="0"/>
              </a:rPr>
              <a:t>EXPECT </a:t>
            </a:r>
            <a:r>
              <a:rPr lang="en-US" sz="4000" spc="-765" dirty="0" smtClean="0">
                <a:latin typeface="Merriweather Black" panose="00000A00000000000000" pitchFamily="2" charset="0"/>
              </a:rPr>
              <a:t> </a:t>
            </a:r>
            <a:r>
              <a:rPr lang="en-US" sz="4000" dirty="0" smtClean="0">
                <a:latin typeface="Merriweather Black" panose="00000A00000000000000" pitchFamily="2" charset="0"/>
              </a:rPr>
              <a:t>FROM</a:t>
            </a:r>
            <a:r>
              <a:rPr lang="en-US" sz="4000" spc="-15" dirty="0" smtClean="0">
                <a:latin typeface="Merriweather Black" panose="00000A00000000000000" pitchFamily="2" charset="0"/>
              </a:rPr>
              <a:t> </a:t>
            </a:r>
            <a:r>
              <a:rPr lang="en-US" sz="4000" dirty="0" smtClean="0">
                <a:latin typeface="Merriweather Black" panose="00000A00000000000000" pitchFamily="2" charset="0"/>
              </a:rPr>
              <a:t>SALESPEOPLE</a:t>
            </a:r>
            <a:endParaRPr lang="en-US" sz="4000" dirty="0">
              <a:latin typeface="Merriweather Black" panose="00000A00000000000000" pitchFamily="2" charset="0"/>
            </a:endParaRPr>
          </a:p>
        </p:txBody>
      </p:sp>
      <p:sp>
        <p:nvSpPr>
          <p:cNvPr id="8" name="object 8"/>
          <p:cNvSpPr txBox="1"/>
          <p:nvPr/>
        </p:nvSpPr>
        <p:spPr>
          <a:xfrm>
            <a:off x="427142" y="5635727"/>
            <a:ext cx="10391653" cy="320601"/>
          </a:xfrm>
          <a:prstGeom prst="rect">
            <a:avLst/>
          </a:prstGeom>
        </p:spPr>
        <p:txBody>
          <a:bodyPr vert="horz" wrap="square" lIns="0" tIns="12700" rIns="0" bIns="0" rtlCol="0">
            <a:spAutoFit/>
          </a:bodyPr>
          <a:lstStyle/>
          <a:p>
            <a:pPr marL="12700">
              <a:spcBef>
                <a:spcPts val="100"/>
              </a:spcBef>
              <a:tabLst>
                <a:tab pos="6850380" algn="l"/>
              </a:tabLst>
            </a:pPr>
            <a:r>
              <a:rPr sz="2000" dirty="0">
                <a:solidFill>
                  <a:srgbClr val="221F1F"/>
                </a:solidFill>
                <a:latin typeface="Arial MT"/>
                <a:cs typeface="Arial MT"/>
              </a:rPr>
              <a:t>Good</a:t>
            </a:r>
            <a:r>
              <a:rPr sz="2000" spc="-20" dirty="0">
                <a:solidFill>
                  <a:srgbClr val="221F1F"/>
                </a:solidFill>
                <a:latin typeface="Arial MT"/>
                <a:cs typeface="Arial MT"/>
              </a:rPr>
              <a:t> </a:t>
            </a:r>
            <a:r>
              <a:rPr sz="2000" dirty="0">
                <a:solidFill>
                  <a:srgbClr val="221F1F"/>
                </a:solidFill>
                <a:latin typeface="Arial MT"/>
                <a:cs typeface="Arial MT"/>
              </a:rPr>
              <a:t>sales</a:t>
            </a:r>
            <a:r>
              <a:rPr sz="2000" spc="-5" dirty="0">
                <a:solidFill>
                  <a:srgbClr val="221F1F"/>
                </a:solidFill>
                <a:latin typeface="Arial MT"/>
                <a:cs typeface="Arial MT"/>
              </a:rPr>
              <a:t> </a:t>
            </a:r>
            <a:r>
              <a:rPr sz="2000" dirty="0">
                <a:solidFill>
                  <a:srgbClr val="221F1F"/>
                </a:solidFill>
                <a:latin typeface="Arial MT"/>
                <a:cs typeface="Arial MT"/>
              </a:rPr>
              <a:t>people</a:t>
            </a:r>
            <a:r>
              <a:rPr sz="2000" spc="-20" dirty="0">
                <a:solidFill>
                  <a:srgbClr val="221F1F"/>
                </a:solidFill>
                <a:latin typeface="Arial MT"/>
                <a:cs typeface="Arial MT"/>
              </a:rPr>
              <a:t> never,</a:t>
            </a:r>
            <a:r>
              <a:rPr sz="2000" spc="-15" dirty="0">
                <a:solidFill>
                  <a:srgbClr val="221F1F"/>
                </a:solidFill>
                <a:latin typeface="Arial MT"/>
                <a:cs typeface="Arial MT"/>
              </a:rPr>
              <a:t> </a:t>
            </a:r>
            <a:r>
              <a:rPr sz="2000" dirty="0">
                <a:solidFill>
                  <a:srgbClr val="221F1F"/>
                </a:solidFill>
                <a:latin typeface="Arial MT"/>
                <a:cs typeface="Arial MT"/>
              </a:rPr>
              <a:t>ever</a:t>
            </a:r>
            <a:r>
              <a:rPr sz="2000" spc="-10" dirty="0">
                <a:solidFill>
                  <a:srgbClr val="221F1F"/>
                </a:solidFill>
                <a:latin typeface="Arial MT"/>
                <a:cs typeface="Arial MT"/>
              </a:rPr>
              <a:t> </a:t>
            </a:r>
            <a:r>
              <a:rPr sz="2000" dirty="0">
                <a:solidFill>
                  <a:srgbClr val="221F1F"/>
                </a:solidFill>
                <a:latin typeface="Arial MT"/>
                <a:cs typeface="Arial MT"/>
              </a:rPr>
              <a:t>put</a:t>
            </a:r>
            <a:r>
              <a:rPr sz="2000" spc="-10" dirty="0">
                <a:solidFill>
                  <a:srgbClr val="221F1F"/>
                </a:solidFill>
                <a:latin typeface="Arial MT"/>
                <a:cs typeface="Arial MT"/>
              </a:rPr>
              <a:t> </a:t>
            </a:r>
            <a:r>
              <a:rPr sz="2000" dirty="0">
                <a:solidFill>
                  <a:srgbClr val="221F1F"/>
                </a:solidFill>
                <a:latin typeface="Arial MT"/>
                <a:cs typeface="Arial MT"/>
              </a:rPr>
              <a:t>down</a:t>
            </a:r>
            <a:r>
              <a:rPr sz="2000" spc="-5" dirty="0">
                <a:solidFill>
                  <a:srgbClr val="221F1F"/>
                </a:solidFill>
                <a:latin typeface="Arial MT"/>
                <a:cs typeface="Arial MT"/>
              </a:rPr>
              <a:t> </a:t>
            </a:r>
            <a:r>
              <a:rPr sz="2000" dirty="0">
                <a:solidFill>
                  <a:srgbClr val="221F1F"/>
                </a:solidFill>
                <a:latin typeface="Arial MT"/>
                <a:cs typeface="Arial MT"/>
              </a:rPr>
              <a:t>a</a:t>
            </a:r>
            <a:r>
              <a:rPr sz="2000" spc="10" dirty="0">
                <a:solidFill>
                  <a:srgbClr val="221F1F"/>
                </a:solidFill>
                <a:latin typeface="Arial MT"/>
                <a:cs typeface="Arial MT"/>
              </a:rPr>
              <a:t> </a:t>
            </a:r>
            <a:r>
              <a:rPr sz="2000" dirty="0">
                <a:solidFill>
                  <a:srgbClr val="221F1F"/>
                </a:solidFill>
                <a:latin typeface="Arial MT"/>
                <a:cs typeface="Arial MT"/>
              </a:rPr>
              <a:t>good</a:t>
            </a:r>
            <a:r>
              <a:rPr sz="2000" spc="-15" dirty="0">
                <a:solidFill>
                  <a:srgbClr val="221F1F"/>
                </a:solidFill>
                <a:latin typeface="Arial MT"/>
                <a:cs typeface="Arial MT"/>
              </a:rPr>
              <a:t> </a:t>
            </a:r>
            <a:r>
              <a:rPr sz="2000" spc="-10" dirty="0">
                <a:solidFill>
                  <a:srgbClr val="221F1F"/>
                </a:solidFill>
                <a:latin typeface="Arial MT"/>
                <a:cs typeface="Arial MT"/>
              </a:rPr>
              <a:t>competitor.	</a:t>
            </a:r>
            <a:r>
              <a:rPr sz="2000" spc="-5" dirty="0">
                <a:solidFill>
                  <a:srgbClr val="221F1F"/>
                </a:solidFill>
                <a:latin typeface="Arial MT"/>
                <a:cs typeface="Arial MT"/>
              </a:rPr>
              <a:t>It</a:t>
            </a:r>
            <a:r>
              <a:rPr sz="2000" spc="-65" dirty="0">
                <a:solidFill>
                  <a:srgbClr val="221F1F"/>
                </a:solidFill>
                <a:latin typeface="Arial MT"/>
                <a:cs typeface="Arial MT"/>
              </a:rPr>
              <a:t> </a:t>
            </a:r>
            <a:r>
              <a:rPr sz="2000" dirty="0">
                <a:solidFill>
                  <a:srgbClr val="221F1F"/>
                </a:solidFill>
                <a:latin typeface="Arial MT"/>
                <a:cs typeface="Arial MT"/>
              </a:rPr>
              <a:t>is</a:t>
            </a:r>
            <a:r>
              <a:rPr sz="2000" spc="-40" dirty="0">
                <a:solidFill>
                  <a:srgbClr val="221F1F"/>
                </a:solidFill>
                <a:latin typeface="Arial MT"/>
                <a:cs typeface="Arial MT"/>
              </a:rPr>
              <a:t> </a:t>
            </a:r>
            <a:r>
              <a:rPr sz="2000" dirty="0" smtClean="0">
                <a:solidFill>
                  <a:srgbClr val="221F1F"/>
                </a:solidFill>
                <a:latin typeface="Arial MT"/>
                <a:cs typeface="Arial MT"/>
              </a:rPr>
              <a:t>all</a:t>
            </a:r>
            <a:r>
              <a:rPr lang="en-CA" sz="2000" dirty="0" smtClean="0">
                <a:solidFill>
                  <a:srgbClr val="221F1F"/>
                </a:solidFill>
                <a:latin typeface="Arial MT"/>
                <a:cs typeface="Arial MT"/>
              </a:rPr>
              <a:t> </a:t>
            </a:r>
            <a:r>
              <a:rPr sz="2000" dirty="0" smtClean="0">
                <a:solidFill>
                  <a:srgbClr val="221F1F"/>
                </a:solidFill>
                <a:latin typeface="Arial MT"/>
                <a:cs typeface="Arial MT"/>
              </a:rPr>
              <a:t>about</a:t>
            </a:r>
            <a:r>
              <a:rPr sz="2000" spc="-60" dirty="0" smtClean="0">
                <a:solidFill>
                  <a:srgbClr val="221F1F"/>
                </a:solidFill>
                <a:latin typeface="Arial MT"/>
                <a:cs typeface="Arial MT"/>
              </a:rPr>
              <a:t> </a:t>
            </a:r>
            <a:r>
              <a:rPr sz="2000" dirty="0">
                <a:solidFill>
                  <a:srgbClr val="221F1F"/>
                </a:solidFill>
                <a:latin typeface="Arial MT"/>
                <a:cs typeface="Arial MT"/>
              </a:rPr>
              <a:t>match</a:t>
            </a:r>
            <a:r>
              <a:rPr sz="2000" spc="-50" dirty="0">
                <a:solidFill>
                  <a:srgbClr val="221F1F"/>
                </a:solidFill>
                <a:latin typeface="Arial MT"/>
                <a:cs typeface="Arial MT"/>
              </a:rPr>
              <a:t> </a:t>
            </a:r>
            <a:r>
              <a:rPr sz="2000" dirty="0">
                <a:solidFill>
                  <a:srgbClr val="221F1F"/>
                </a:solidFill>
                <a:latin typeface="Arial MT"/>
                <a:cs typeface="Arial MT"/>
              </a:rPr>
              <a:t>!</a:t>
            </a:r>
            <a:endParaRPr sz="2000" dirty="0">
              <a:latin typeface="Arial MT"/>
              <a:cs typeface="Arial MT"/>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596766" y="1862074"/>
            <a:ext cx="4666114" cy="1120820"/>
          </a:xfrm>
          <a:prstGeom prst="rect">
            <a:avLst/>
          </a:prstGeom>
        </p:spPr>
        <p:txBody>
          <a:bodyPr vert="horz" wrap="square" lIns="0" tIns="12700" rIns="0" bIns="0" rtlCol="0">
            <a:spAutoFit/>
          </a:bodyPr>
          <a:lstStyle/>
          <a:p>
            <a:pPr marL="12700" marR="5080">
              <a:spcBef>
                <a:spcPts val="100"/>
              </a:spcBef>
            </a:pPr>
            <a:r>
              <a:rPr sz="3600" spc="-5" dirty="0">
                <a:solidFill>
                  <a:srgbClr val="221F1F"/>
                </a:solidFill>
                <a:latin typeface="Merriweather Black" panose="00000A00000000000000" pitchFamily="2" charset="0"/>
                <a:cs typeface="Arial MT"/>
              </a:rPr>
              <a:t>The </a:t>
            </a:r>
            <a:r>
              <a:rPr sz="3600" dirty="0">
                <a:solidFill>
                  <a:srgbClr val="221F1F"/>
                </a:solidFill>
                <a:latin typeface="Merriweather Black" panose="00000A00000000000000" pitchFamily="2" charset="0"/>
                <a:cs typeface="Arial MT"/>
              </a:rPr>
              <a:t>personal </a:t>
            </a:r>
            <a:r>
              <a:rPr sz="3600" spc="5" dirty="0">
                <a:solidFill>
                  <a:srgbClr val="221F1F"/>
                </a:solidFill>
                <a:latin typeface="Merriweather Black" panose="00000A00000000000000" pitchFamily="2" charset="0"/>
                <a:cs typeface="Arial MT"/>
              </a:rPr>
              <a:t> </a:t>
            </a:r>
            <a:r>
              <a:rPr sz="3600" dirty="0">
                <a:solidFill>
                  <a:srgbClr val="221F1F"/>
                </a:solidFill>
                <a:latin typeface="Merriweather Black" panose="00000A00000000000000" pitchFamily="2" charset="0"/>
                <a:cs typeface="Arial MT"/>
              </a:rPr>
              <a:t>selling</a:t>
            </a:r>
            <a:r>
              <a:rPr sz="3600" spc="-100" dirty="0">
                <a:solidFill>
                  <a:srgbClr val="221F1F"/>
                </a:solidFill>
                <a:latin typeface="Merriweather Black" panose="00000A00000000000000" pitchFamily="2" charset="0"/>
                <a:cs typeface="Arial MT"/>
              </a:rPr>
              <a:t> </a:t>
            </a:r>
            <a:r>
              <a:rPr sz="3600" dirty="0">
                <a:solidFill>
                  <a:srgbClr val="221F1F"/>
                </a:solidFill>
                <a:latin typeface="Merriweather Black" panose="00000A00000000000000" pitchFamily="2" charset="0"/>
                <a:cs typeface="Arial MT"/>
              </a:rPr>
              <a:t>process</a:t>
            </a:r>
            <a:endParaRPr sz="3600" dirty="0">
              <a:latin typeface="Merriweather Black" panose="00000A00000000000000" pitchFamily="2" charset="0"/>
              <a:cs typeface="Arial MT"/>
            </a:endParaRPr>
          </a:p>
        </p:txBody>
      </p:sp>
      <p:sp>
        <p:nvSpPr>
          <p:cNvPr id="3" name="object 3"/>
          <p:cNvSpPr txBox="1"/>
          <p:nvPr/>
        </p:nvSpPr>
        <p:spPr>
          <a:xfrm>
            <a:off x="596766" y="3176303"/>
            <a:ext cx="3559175" cy="1123315"/>
          </a:xfrm>
          <a:prstGeom prst="rect">
            <a:avLst/>
          </a:prstGeom>
        </p:spPr>
        <p:txBody>
          <a:bodyPr vert="horz" wrap="square" lIns="0" tIns="12700" rIns="0" bIns="0" rtlCol="0">
            <a:spAutoFit/>
          </a:bodyPr>
          <a:lstStyle/>
          <a:p>
            <a:pPr marL="12700" marR="5080">
              <a:spcBef>
                <a:spcPts val="100"/>
              </a:spcBef>
            </a:pPr>
            <a:r>
              <a:rPr sz="3600" spc="-5" dirty="0">
                <a:solidFill>
                  <a:srgbClr val="221F1F"/>
                </a:solidFill>
                <a:latin typeface="Merriweather Black" panose="00000A00000000000000" pitchFamily="2" charset="0"/>
                <a:cs typeface="Arial MT"/>
              </a:rPr>
              <a:t>All</a:t>
            </a:r>
            <a:r>
              <a:rPr sz="3600" spc="-35" dirty="0">
                <a:solidFill>
                  <a:srgbClr val="221F1F"/>
                </a:solidFill>
                <a:latin typeface="Merriweather Black" panose="00000A00000000000000" pitchFamily="2" charset="0"/>
                <a:cs typeface="Arial MT"/>
              </a:rPr>
              <a:t> </a:t>
            </a:r>
            <a:r>
              <a:rPr sz="3600" dirty="0">
                <a:solidFill>
                  <a:srgbClr val="221F1F"/>
                </a:solidFill>
                <a:latin typeface="Merriweather Black" panose="00000A00000000000000" pitchFamily="2" charset="0"/>
                <a:cs typeface="Arial MT"/>
              </a:rPr>
              <a:t>about</a:t>
            </a:r>
            <a:r>
              <a:rPr sz="3600" spc="-50" dirty="0">
                <a:solidFill>
                  <a:srgbClr val="221F1F"/>
                </a:solidFill>
                <a:latin typeface="Merriweather Black" panose="00000A00000000000000" pitchFamily="2" charset="0"/>
                <a:cs typeface="Arial MT"/>
              </a:rPr>
              <a:t> </a:t>
            </a:r>
            <a:r>
              <a:rPr sz="3600" dirty="0">
                <a:solidFill>
                  <a:srgbClr val="221F1F"/>
                </a:solidFill>
                <a:latin typeface="Merriweather Black" panose="00000A00000000000000" pitchFamily="2" charset="0"/>
                <a:cs typeface="Arial MT"/>
              </a:rPr>
              <a:t>creating </a:t>
            </a:r>
            <a:r>
              <a:rPr sz="3600" spc="-985" dirty="0">
                <a:solidFill>
                  <a:srgbClr val="221F1F"/>
                </a:solidFill>
                <a:latin typeface="Merriweather Black" panose="00000A00000000000000" pitchFamily="2" charset="0"/>
                <a:cs typeface="Arial MT"/>
              </a:rPr>
              <a:t> </a:t>
            </a:r>
            <a:r>
              <a:rPr sz="3600" dirty="0">
                <a:solidFill>
                  <a:srgbClr val="221F1F"/>
                </a:solidFill>
                <a:latin typeface="Merriweather Black" panose="00000A00000000000000" pitchFamily="2" charset="0"/>
                <a:cs typeface="Arial MT"/>
              </a:rPr>
              <a:t>value</a:t>
            </a:r>
            <a:endParaRPr sz="3600" dirty="0">
              <a:latin typeface="Merriweather Black" panose="00000A00000000000000" pitchFamily="2" charset="0"/>
              <a:cs typeface="Arial MT"/>
            </a:endParaRPr>
          </a:p>
        </p:txBody>
      </p:sp>
      <p:pic>
        <p:nvPicPr>
          <p:cNvPr id="4" name="object 4"/>
          <p:cNvPicPr/>
          <p:nvPr/>
        </p:nvPicPr>
        <p:blipFill>
          <a:blip r:embed="rId1" cstate="print"/>
          <a:stretch>
            <a:fillRect/>
          </a:stretch>
        </p:blipFill>
        <p:spPr>
          <a:xfrm>
            <a:off x="6536436" y="185926"/>
            <a:ext cx="3553967" cy="6672070"/>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926741" y="224730"/>
            <a:ext cx="8776551" cy="566822"/>
          </a:xfrm>
          <a:prstGeom prst="rect">
            <a:avLst/>
          </a:prstGeom>
        </p:spPr>
        <p:txBody>
          <a:bodyPr vert="horz" wrap="square" lIns="0" tIns="12700" rIns="0" bIns="0" rtlCol="0" anchor="ctr">
            <a:spAutoFit/>
          </a:bodyPr>
          <a:lstStyle/>
          <a:p>
            <a:pPr marL="12700">
              <a:lnSpc>
                <a:spcPct val="100000"/>
              </a:lnSpc>
              <a:spcBef>
                <a:spcPts val="100"/>
              </a:spcBef>
            </a:pPr>
            <a:r>
              <a:rPr sz="3600" b="1" spc="-10" dirty="0">
                <a:latin typeface="Merriweather Black" panose="00000A00000000000000" pitchFamily="2" charset="0"/>
                <a:cs typeface="Arial" panose="020B0604020202020204"/>
              </a:rPr>
              <a:t>Working</a:t>
            </a:r>
            <a:r>
              <a:rPr sz="3600" b="1" spc="-25" dirty="0">
                <a:latin typeface="Merriweather Black" panose="00000A00000000000000" pitchFamily="2" charset="0"/>
                <a:cs typeface="Arial" panose="020B0604020202020204"/>
              </a:rPr>
              <a:t> </a:t>
            </a:r>
            <a:r>
              <a:rPr sz="3600" b="1" dirty="0">
                <a:latin typeface="Merriweather Black" panose="00000A00000000000000" pitchFamily="2" charset="0"/>
                <a:cs typeface="Arial" panose="020B0604020202020204"/>
              </a:rPr>
              <a:t>the</a:t>
            </a:r>
            <a:r>
              <a:rPr sz="3600" b="1" spc="-20" dirty="0">
                <a:latin typeface="Merriweather Black" panose="00000A00000000000000" pitchFamily="2" charset="0"/>
                <a:cs typeface="Arial" panose="020B0604020202020204"/>
              </a:rPr>
              <a:t> </a:t>
            </a:r>
            <a:r>
              <a:rPr sz="3600" b="1" spc="-5" dirty="0">
                <a:latin typeface="Merriweather Black" panose="00000A00000000000000" pitchFamily="2" charset="0"/>
                <a:cs typeface="Arial" panose="020B0604020202020204"/>
              </a:rPr>
              <a:t>Buying</a:t>
            </a:r>
            <a:r>
              <a:rPr sz="3600" b="1" spc="-25" dirty="0">
                <a:latin typeface="Merriweather Black" panose="00000A00000000000000" pitchFamily="2" charset="0"/>
                <a:cs typeface="Arial" panose="020B0604020202020204"/>
              </a:rPr>
              <a:t> </a:t>
            </a:r>
            <a:r>
              <a:rPr sz="3600" b="1" dirty="0">
                <a:latin typeface="Merriweather Black" panose="00000A00000000000000" pitchFamily="2" charset="0"/>
                <a:cs typeface="Arial" panose="020B0604020202020204"/>
              </a:rPr>
              <a:t>Cycle</a:t>
            </a:r>
            <a:endParaRPr sz="3600" dirty="0">
              <a:latin typeface="Merriweather Black" panose="00000A00000000000000" pitchFamily="2" charset="0"/>
              <a:cs typeface="Arial" panose="020B0604020202020204"/>
            </a:endParaRPr>
          </a:p>
        </p:txBody>
      </p:sp>
      <p:pic>
        <p:nvPicPr>
          <p:cNvPr id="3" name="object 3"/>
          <p:cNvPicPr/>
          <p:nvPr/>
        </p:nvPicPr>
        <p:blipFill>
          <a:blip r:embed="rId1" cstate="print"/>
          <a:stretch>
            <a:fillRect/>
          </a:stretch>
        </p:blipFill>
        <p:spPr>
          <a:xfrm>
            <a:off x="1177108" y="1340237"/>
            <a:ext cx="4938041" cy="5108689"/>
          </a:xfrm>
          <a:prstGeom prst="rect">
            <a:avLst/>
          </a:prstGeom>
        </p:spPr>
      </p:pic>
      <p:sp>
        <p:nvSpPr>
          <p:cNvPr id="4" name="object 4"/>
          <p:cNvSpPr txBox="1"/>
          <p:nvPr/>
        </p:nvSpPr>
        <p:spPr>
          <a:xfrm>
            <a:off x="6288403" y="1835023"/>
            <a:ext cx="5695049" cy="2780569"/>
          </a:xfrm>
          <a:prstGeom prst="rect">
            <a:avLst/>
          </a:prstGeom>
        </p:spPr>
        <p:txBody>
          <a:bodyPr vert="horz" wrap="square" lIns="0" tIns="46355" rIns="0" bIns="0" rtlCol="0">
            <a:spAutoFit/>
          </a:bodyPr>
          <a:lstStyle/>
          <a:p>
            <a:pPr marL="241300" marR="97155" indent="-228600">
              <a:lnSpc>
                <a:spcPct val="91000"/>
              </a:lnSpc>
              <a:spcBef>
                <a:spcPts val="365"/>
              </a:spcBef>
              <a:buChar char="•"/>
              <a:tabLst>
                <a:tab pos="240665" algn="l"/>
                <a:tab pos="241300" algn="l"/>
              </a:tabLst>
            </a:pPr>
            <a:r>
              <a:rPr sz="2200" spc="10" dirty="0">
                <a:solidFill>
                  <a:srgbClr val="221F1F"/>
                </a:solidFill>
                <a:latin typeface="Arial MT"/>
                <a:cs typeface="Arial MT"/>
              </a:rPr>
              <a:t>The </a:t>
            </a:r>
            <a:r>
              <a:rPr sz="2200" spc="5" dirty="0">
                <a:solidFill>
                  <a:srgbClr val="221F1F"/>
                </a:solidFill>
                <a:latin typeface="Arial MT"/>
                <a:cs typeface="Arial MT"/>
              </a:rPr>
              <a:t>Buying Cycle is </a:t>
            </a:r>
            <a:r>
              <a:rPr sz="2200" spc="10" dirty="0">
                <a:solidFill>
                  <a:srgbClr val="221F1F"/>
                </a:solidFill>
                <a:latin typeface="Arial MT"/>
                <a:cs typeface="Arial MT"/>
              </a:rPr>
              <a:t> remarkably </a:t>
            </a:r>
            <a:r>
              <a:rPr sz="2200" spc="5" dirty="0">
                <a:solidFill>
                  <a:srgbClr val="221F1F"/>
                </a:solidFill>
                <a:latin typeface="Arial MT"/>
                <a:cs typeface="Arial MT"/>
              </a:rPr>
              <a:t>similar for </a:t>
            </a:r>
            <a:r>
              <a:rPr sz="2200" spc="10" dirty="0">
                <a:solidFill>
                  <a:srgbClr val="221F1F"/>
                </a:solidFill>
                <a:latin typeface="Arial MT"/>
                <a:cs typeface="Arial MT"/>
              </a:rPr>
              <a:t>most </a:t>
            </a:r>
            <a:r>
              <a:rPr sz="2200" spc="15" dirty="0">
                <a:solidFill>
                  <a:srgbClr val="221F1F"/>
                </a:solidFill>
                <a:latin typeface="Arial MT"/>
                <a:cs typeface="Arial MT"/>
              </a:rPr>
              <a:t> </a:t>
            </a:r>
            <a:r>
              <a:rPr sz="2200" spc="5" dirty="0">
                <a:solidFill>
                  <a:srgbClr val="221F1F"/>
                </a:solidFill>
                <a:latin typeface="Arial MT"/>
                <a:cs typeface="Arial MT"/>
              </a:rPr>
              <a:t>organisations</a:t>
            </a:r>
            <a:r>
              <a:rPr sz="2200" spc="5" dirty="0">
                <a:solidFill>
                  <a:srgbClr val="221F1F"/>
                </a:solidFill>
                <a:latin typeface="Arial MT"/>
                <a:cs typeface="Arial MT"/>
              </a:rPr>
              <a:t>, although the </a:t>
            </a:r>
            <a:r>
              <a:rPr sz="2200" spc="10" dirty="0">
                <a:solidFill>
                  <a:srgbClr val="221F1F"/>
                </a:solidFill>
                <a:latin typeface="Arial MT"/>
                <a:cs typeface="Arial MT"/>
              </a:rPr>
              <a:t> speed</a:t>
            </a:r>
            <a:r>
              <a:rPr sz="2200" spc="-10" dirty="0">
                <a:solidFill>
                  <a:srgbClr val="221F1F"/>
                </a:solidFill>
                <a:latin typeface="Arial MT"/>
                <a:cs typeface="Arial MT"/>
              </a:rPr>
              <a:t> </a:t>
            </a:r>
            <a:r>
              <a:rPr sz="2200" spc="10" dirty="0">
                <a:solidFill>
                  <a:srgbClr val="221F1F"/>
                </a:solidFill>
                <a:latin typeface="Arial MT"/>
                <a:cs typeface="Arial MT"/>
              </a:rPr>
              <a:t>and</a:t>
            </a:r>
            <a:r>
              <a:rPr sz="2200" dirty="0">
                <a:solidFill>
                  <a:srgbClr val="221F1F"/>
                </a:solidFill>
                <a:latin typeface="Arial MT"/>
                <a:cs typeface="Arial MT"/>
              </a:rPr>
              <a:t> </a:t>
            </a:r>
            <a:r>
              <a:rPr sz="2200" spc="5" dirty="0">
                <a:solidFill>
                  <a:srgbClr val="221F1F"/>
                </a:solidFill>
                <a:latin typeface="Arial MT"/>
                <a:cs typeface="Arial MT"/>
              </a:rPr>
              <a:t>complexity</a:t>
            </a:r>
            <a:r>
              <a:rPr sz="2200" spc="-5" dirty="0">
                <a:solidFill>
                  <a:srgbClr val="221F1F"/>
                </a:solidFill>
                <a:latin typeface="Arial MT"/>
                <a:cs typeface="Arial MT"/>
              </a:rPr>
              <a:t> </a:t>
            </a:r>
            <a:r>
              <a:rPr sz="2200" spc="5" dirty="0">
                <a:solidFill>
                  <a:srgbClr val="221F1F"/>
                </a:solidFill>
                <a:latin typeface="Arial MT"/>
                <a:cs typeface="Arial MT"/>
              </a:rPr>
              <a:t>of</a:t>
            </a:r>
            <a:r>
              <a:rPr sz="2200" spc="-20" dirty="0">
                <a:solidFill>
                  <a:srgbClr val="221F1F"/>
                </a:solidFill>
                <a:latin typeface="Arial MT"/>
                <a:cs typeface="Arial MT"/>
              </a:rPr>
              <a:t> </a:t>
            </a:r>
            <a:r>
              <a:rPr sz="2200" spc="5" dirty="0">
                <a:solidFill>
                  <a:srgbClr val="221F1F"/>
                </a:solidFill>
                <a:latin typeface="Arial MT"/>
                <a:cs typeface="Arial MT"/>
              </a:rPr>
              <a:t>the </a:t>
            </a:r>
            <a:r>
              <a:rPr sz="2200" spc="-595" dirty="0">
                <a:solidFill>
                  <a:srgbClr val="221F1F"/>
                </a:solidFill>
                <a:latin typeface="Arial MT"/>
                <a:cs typeface="Arial MT"/>
              </a:rPr>
              <a:t> </a:t>
            </a:r>
            <a:r>
              <a:rPr sz="2200" spc="10" dirty="0">
                <a:solidFill>
                  <a:srgbClr val="221F1F"/>
                </a:solidFill>
                <a:latin typeface="Arial MT"/>
                <a:cs typeface="Arial MT"/>
              </a:rPr>
              <a:t>process </a:t>
            </a:r>
            <a:r>
              <a:rPr sz="2200" spc="5" dirty="0">
                <a:solidFill>
                  <a:srgbClr val="221F1F"/>
                </a:solidFill>
                <a:latin typeface="Arial MT"/>
                <a:cs typeface="Arial MT"/>
              </a:rPr>
              <a:t>inevitably </a:t>
            </a:r>
            <a:r>
              <a:rPr sz="2200" spc="10" dirty="0">
                <a:solidFill>
                  <a:srgbClr val="221F1F"/>
                </a:solidFill>
                <a:latin typeface="Arial MT"/>
                <a:cs typeface="Arial MT"/>
              </a:rPr>
              <a:t>changes </a:t>
            </a:r>
            <a:r>
              <a:rPr sz="2200" spc="15" dirty="0">
                <a:solidFill>
                  <a:srgbClr val="221F1F"/>
                </a:solidFill>
                <a:latin typeface="Arial MT"/>
                <a:cs typeface="Arial MT"/>
              </a:rPr>
              <a:t> </a:t>
            </a:r>
            <a:r>
              <a:rPr sz="2200" spc="5" dirty="0">
                <a:solidFill>
                  <a:srgbClr val="221F1F"/>
                </a:solidFill>
                <a:latin typeface="Arial MT"/>
                <a:cs typeface="Arial MT"/>
              </a:rPr>
              <a:t>with</a:t>
            </a:r>
            <a:r>
              <a:rPr sz="2200" spc="-25" dirty="0">
                <a:solidFill>
                  <a:srgbClr val="221F1F"/>
                </a:solidFill>
                <a:latin typeface="Arial MT"/>
                <a:cs typeface="Arial MT"/>
              </a:rPr>
              <a:t> </a:t>
            </a:r>
            <a:r>
              <a:rPr sz="2200" spc="10" dirty="0">
                <a:solidFill>
                  <a:srgbClr val="221F1F"/>
                </a:solidFill>
                <a:latin typeface="Arial MT"/>
                <a:cs typeface="Arial MT"/>
              </a:rPr>
              <a:t>scale</a:t>
            </a:r>
            <a:endParaRPr sz="2200" dirty="0">
              <a:latin typeface="Arial MT"/>
              <a:cs typeface="Arial MT"/>
            </a:endParaRPr>
          </a:p>
          <a:p>
            <a:pPr>
              <a:lnSpc>
                <a:spcPct val="100000"/>
              </a:lnSpc>
              <a:buClr>
                <a:srgbClr val="221F1F"/>
              </a:buClr>
              <a:buFont typeface="Arial MT"/>
              <a:buChar char="•"/>
            </a:pPr>
            <a:endParaRPr sz="2500" dirty="0">
              <a:latin typeface="Arial MT"/>
              <a:cs typeface="Arial MT"/>
            </a:endParaRPr>
          </a:p>
          <a:p>
            <a:pPr marL="241300" marR="5080" indent="-228600">
              <a:lnSpc>
                <a:spcPct val="91000"/>
              </a:lnSpc>
              <a:spcBef>
                <a:spcPts val="1515"/>
              </a:spcBef>
              <a:buChar char="•"/>
              <a:tabLst>
                <a:tab pos="240665" algn="l"/>
                <a:tab pos="241300" algn="l"/>
              </a:tabLst>
            </a:pPr>
            <a:r>
              <a:rPr sz="2200" spc="10" dirty="0">
                <a:solidFill>
                  <a:srgbClr val="221F1F"/>
                </a:solidFill>
                <a:latin typeface="Arial MT"/>
                <a:cs typeface="Arial MT"/>
              </a:rPr>
              <a:t>Good </a:t>
            </a:r>
            <a:r>
              <a:rPr sz="2200" spc="5" dirty="0">
                <a:solidFill>
                  <a:srgbClr val="221F1F"/>
                </a:solidFill>
                <a:latin typeface="Arial MT"/>
                <a:cs typeface="Arial MT"/>
              </a:rPr>
              <a:t>salespeople </a:t>
            </a:r>
            <a:r>
              <a:rPr sz="2200" spc="10" dirty="0">
                <a:solidFill>
                  <a:srgbClr val="221F1F"/>
                </a:solidFill>
                <a:latin typeface="Arial MT"/>
                <a:cs typeface="Arial MT"/>
              </a:rPr>
              <a:t>move </a:t>
            </a:r>
            <a:r>
              <a:rPr sz="2200" spc="5" dirty="0">
                <a:solidFill>
                  <a:srgbClr val="221F1F"/>
                </a:solidFill>
                <a:latin typeface="Arial MT"/>
                <a:cs typeface="Arial MT"/>
              </a:rPr>
              <a:t>in </a:t>
            </a:r>
            <a:r>
              <a:rPr sz="2200" spc="10" dirty="0">
                <a:solidFill>
                  <a:srgbClr val="221F1F"/>
                </a:solidFill>
                <a:latin typeface="Arial MT"/>
                <a:cs typeface="Arial MT"/>
              </a:rPr>
              <a:t> tandem </a:t>
            </a:r>
            <a:r>
              <a:rPr sz="2200" spc="5" dirty="0">
                <a:solidFill>
                  <a:srgbClr val="221F1F"/>
                </a:solidFill>
                <a:latin typeface="Arial MT"/>
                <a:cs typeface="Arial MT"/>
              </a:rPr>
              <a:t>with </a:t>
            </a:r>
            <a:r>
              <a:rPr sz="2200" spc="10" dirty="0">
                <a:solidFill>
                  <a:srgbClr val="221F1F"/>
                </a:solidFill>
                <a:latin typeface="Arial MT"/>
                <a:cs typeface="Arial MT"/>
              </a:rPr>
              <a:t>buyers around </a:t>
            </a:r>
            <a:r>
              <a:rPr sz="2200" spc="15" dirty="0">
                <a:solidFill>
                  <a:srgbClr val="221F1F"/>
                </a:solidFill>
                <a:latin typeface="Arial MT"/>
                <a:cs typeface="Arial MT"/>
              </a:rPr>
              <a:t> </a:t>
            </a:r>
            <a:r>
              <a:rPr sz="2200" spc="5" dirty="0">
                <a:solidFill>
                  <a:srgbClr val="221F1F"/>
                </a:solidFill>
                <a:latin typeface="Arial MT"/>
                <a:cs typeface="Arial MT"/>
              </a:rPr>
              <a:t>the cycle </a:t>
            </a:r>
            <a:r>
              <a:rPr sz="2200" spc="10" dirty="0">
                <a:solidFill>
                  <a:srgbClr val="221F1F"/>
                </a:solidFill>
                <a:latin typeface="Arial MT"/>
                <a:cs typeface="Arial MT"/>
              </a:rPr>
              <a:t>– </a:t>
            </a:r>
            <a:r>
              <a:rPr sz="2200" spc="5" dirty="0">
                <a:solidFill>
                  <a:srgbClr val="221F1F"/>
                </a:solidFill>
                <a:latin typeface="Arial MT"/>
                <a:cs typeface="Arial MT"/>
              </a:rPr>
              <a:t>sometimes </a:t>
            </a:r>
            <a:r>
              <a:rPr sz="2200" spc="10" dirty="0">
                <a:solidFill>
                  <a:srgbClr val="221F1F"/>
                </a:solidFill>
                <a:latin typeface="Arial MT"/>
                <a:cs typeface="Arial MT"/>
              </a:rPr>
              <a:t> </a:t>
            </a:r>
            <a:r>
              <a:rPr sz="2200" spc="5" dirty="0">
                <a:solidFill>
                  <a:srgbClr val="221F1F"/>
                </a:solidFill>
                <a:latin typeface="Arial MT"/>
                <a:cs typeface="Arial MT"/>
              </a:rPr>
              <a:t>leading,</a:t>
            </a:r>
            <a:r>
              <a:rPr sz="2200" spc="-20" dirty="0">
                <a:solidFill>
                  <a:srgbClr val="221F1F"/>
                </a:solidFill>
                <a:latin typeface="Arial MT"/>
                <a:cs typeface="Arial MT"/>
              </a:rPr>
              <a:t> </a:t>
            </a:r>
            <a:r>
              <a:rPr sz="2200" spc="5" dirty="0">
                <a:solidFill>
                  <a:srgbClr val="221F1F"/>
                </a:solidFill>
                <a:latin typeface="Arial MT"/>
                <a:cs typeface="Arial MT"/>
              </a:rPr>
              <a:t>sometimes</a:t>
            </a:r>
            <a:r>
              <a:rPr sz="2200" dirty="0">
                <a:solidFill>
                  <a:srgbClr val="221F1F"/>
                </a:solidFill>
                <a:latin typeface="Arial MT"/>
                <a:cs typeface="Arial MT"/>
              </a:rPr>
              <a:t> </a:t>
            </a:r>
            <a:r>
              <a:rPr sz="2200" spc="5" dirty="0">
                <a:solidFill>
                  <a:srgbClr val="221F1F"/>
                </a:solidFill>
                <a:latin typeface="Arial MT"/>
                <a:cs typeface="Arial MT"/>
              </a:rPr>
              <a:t>following</a:t>
            </a:r>
            <a:endParaRPr sz="2200" dirty="0">
              <a:latin typeface="Arial MT"/>
              <a:cs typeface="Arial MT"/>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1" cstate="print"/>
          <a:stretch>
            <a:fillRect/>
          </a:stretch>
        </p:blipFill>
        <p:spPr>
          <a:xfrm>
            <a:off x="1981200" y="275844"/>
            <a:ext cx="2852928" cy="719327"/>
          </a:xfrm>
          <a:prstGeom prst="rect">
            <a:avLst/>
          </a:prstGeom>
        </p:spPr>
      </p:pic>
      <p:sp>
        <p:nvSpPr>
          <p:cNvPr id="3" name="object 3"/>
          <p:cNvSpPr txBox="1">
            <a:spLocks noGrp="1"/>
          </p:cNvSpPr>
          <p:nvPr>
            <p:ph type="title"/>
          </p:nvPr>
        </p:nvSpPr>
        <p:spPr>
          <a:xfrm>
            <a:off x="1969262" y="58356"/>
            <a:ext cx="9552178" cy="1181734"/>
          </a:xfrm>
          <a:prstGeom prst="rect">
            <a:avLst/>
          </a:prstGeom>
        </p:spPr>
        <p:txBody>
          <a:bodyPr vert="horz" wrap="square" lIns="0" tIns="12065" rIns="0" bIns="0" rtlCol="0" anchor="ctr">
            <a:spAutoFit/>
          </a:bodyPr>
          <a:lstStyle/>
          <a:p>
            <a:pPr marL="4218940">
              <a:lnSpc>
                <a:spcPct val="100000"/>
              </a:lnSpc>
              <a:spcBef>
                <a:spcPts val="95"/>
              </a:spcBef>
            </a:pPr>
            <a:r>
              <a:rPr lang="en-GB" sz="3600" b="1" spc="-5" dirty="0" smtClean="0">
                <a:latin typeface="Merriweather Black" panose="00000A00000000000000" pitchFamily="2" charset="0"/>
                <a:cs typeface="Arial" panose="020B0604020202020204"/>
              </a:rPr>
              <a:t>THE</a:t>
            </a:r>
            <a:r>
              <a:rPr lang="en-GB" sz="3600" b="1" spc="-220" dirty="0" smtClean="0">
                <a:latin typeface="Merriweather Black" panose="00000A00000000000000" pitchFamily="2" charset="0"/>
                <a:cs typeface="Arial" panose="020B0604020202020204"/>
              </a:rPr>
              <a:t> </a:t>
            </a:r>
            <a:r>
              <a:rPr lang="en-GB" sz="3600" b="1" spc="-15" dirty="0" smtClean="0">
                <a:latin typeface="Merriweather Black" panose="00000A00000000000000" pitchFamily="2" charset="0"/>
                <a:cs typeface="Arial" panose="020B0604020202020204"/>
              </a:rPr>
              <a:t>AWARENESS</a:t>
            </a:r>
            <a:br>
              <a:rPr lang="en-GB" sz="3600" dirty="0" smtClean="0">
                <a:latin typeface="Merriweather Black" panose="00000A00000000000000" pitchFamily="2" charset="0"/>
                <a:cs typeface="Arial" panose="020B0604020202020204"/>
              </a:rPr>
            </a:br>
            <a:r>
              <a:rPr lang="en-GB" sz="3600" b="1" u="heavy" dirty="0" smtClean="0">
                <a:uFill>
                  <a:solidFill>
                    <a:srgbClr val="221F1F"/>
                  </a:solidFill>
                </a:uFill>
                <a:latin typeface="Merriweather Black" panose="00000A00000000000000" pitchFamily="2" charset="0"/>
                <a:cs typeface="Arial" panose="020B0604020202020204"/>
              </a:rPr>
              <a:t> 	</a:t>
            </a:r>
            <a:r>
              <a:rPr lang="en-GB" sz="3600" b="1" u="heavy" spc="-5" dirty="0" smtClean="0">
                <a:uFill>
                  <a:solidFill>
                    <a:srgbClr val="221F1F"/>
                  </a:solidFill>
                </a:uFill>
                <a:latin typeface="Merriweather Black" panose="00000A00000000000000" pitchFamily="2" charset="0"/>
                <a:cs typeface="Arial" panose="020B0604020202020204"/>
              </a:rPr>
              <a:t>OF</a:t>
            </a:r>
            <a:r>
              <a:rPr lang="en-GB" sz="3600" b="1" u="heavy" spc="-40" dirty="0" smtClean="0">
                <a:uFill>
                  <a:solidFill>
                    <a:srgbClr val="221F1F"/>
                  </a:solidFill>
                </a:uFill>
                <a:latin typeface="Merriweather Black" panose="00000A00000000000000" pitchFamily="2" charset="0"/>
                <a:cs typeface="Arial" panose="020B0604020202020204"/>
              </a:rPr>
              <a:t> </a:t>
            </a:r>
            <a:r>
              <a:rPr lang="en-GB" sz="3600" b="1" u="heavy" spc="-5" dirty="0" smtClean="0">
                <a:uFill>
                  <a:solidFill>
                    <a:srgbClr val="221F1F"/>
                  </a:solidFill>
                </a:uFill>
                <a:latin typeface="Merriweather Black" panose="00000A00000000000000" pitchFamily="2" charset="0"/>
                <a:cs typeface="Arial" panose="020B0604020202020204"/>
              </a:rPr>
              <a:t>NEEDS</a:t>
            </a:r>
            <a:r>
              <a:rPr sz="4000" b="1" u="heavy" spc="-5" dirty="0">
                <a:uFill>
                  <a:solidFill>
                    <a:srgbClr val="221F1F"/>
                  </a:solidFill>
                </a:uFill>
                <a:latin typeface="Arial" panose="020B0604020202020204"/>
                <a:cs typeface="Arial" panose="020B0604020202020204"/>
              </a:rPr>
              <a:t>	</a:t>
            </a:r>
            <a:endParaRPr sz="4000" dirty="0">
              <a:latin typeface="Arial" panose="020B0604020202020204"/>
              <a:cs typeface="Arial" panose="020B0604020202020204"/>
            </a:endParaRPr>
          </a:p>
        </p:txBody>
      </p:sp>
      <p:pic>
        <p:nvPicPr>
          <p:cNvPr id="4" name="object 4"/>
          <p:cNvPicPr/>
          <p:nvPr/>
        </p:nvPicPr>
        <p:blipFill>
          <a:blip r:embed="rId2" cstate="print"/>
          <a:stretch>
            <a:fillRect/>
          </a:stretch>
        </p:blipFill>
        <p:spPr>
          <a:xfrm>
            <a:off x="4133456" y="1457578"/>
            <a:ext cx="5366679" cy="5400422"/>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1" cstate="print"/>
          <a:stretch>
            <a:fillRect/>
          </a:stretch>
        </p:blipFill>
        <p:spPr>
          <a:xfrm>
            <a:off x="1981200" y="275844"/>
            <a:ext cx="2852928" cy="719327"/>
          </a:xfrm>
          <a:prstGeom prst="rect">
            <a:avLst/>
          </a:prstGeom>
        </p:spPr>
      </p:pic>
      <p:sp>
        <p:nvSpPr>
          <p:cNvPr id="3" name="object 3"/>
          <p:cNvSpPr txBox="1">
            <a:spLocks noGrp="1"/>
          </p:cNvSpPr>
          <p:nvPr>
            <p:ph type="title"/>
          </p:nvPr>
        </p:nvSpPr>
        <p:spPr>
          <a:xfrm>
            <a:off x="1969262" y="0"/>
            <a:ext cx="8255000" cy="1244600"/>
          </a:xfrm>
          <a:prstGeom prst="rect">
            <a:avLst/>
          </a:prstGeom>
        </p:spPr>
        <p:txBody>
          <a:bodyPr vert="horz" wrap="square" lIns="0" tIns="12065" rIns="0" bIns="0" rtlCol="0" anchor="ctr">
            <a:spAutoFit/>
          </a:bodyPr>
          <a:lstStyle/>
          <a:p>
            <a:pPr marR="6350" algn="r">
              <a:lnSpc>
                <a:spcPct val="100000"/>
              </a:lnSpc>
              <a:spcBef>
                <a:spcPts val="95"/>
              </a:spcBef>
            </a:pPr>
            <a:r>
              <a:rPr lang="en-GB" sz="4000" b="1" spc="-5" dirty="0" smtClean="0">
                <a:latin typeface="Merriweather Black" panose="00000A00000000000000" pitchFamily="2" charset="0"/>
                <a:cs typeface="Arial" panose="020B0604020202020204"/>
              </a:rPr>
              <a:t>THE</a:t>
            </a:r>
            <a:r>
              <a:rPr lang="en-GB" sz="4000" b="1" spc="-220" dirty="0" smtClean="0">
                <a:latin typeface="Merriweather Black" panose="00000A00000000000000" pitchFamily="2" charset="0"/>
                <a:cs typeface="Arial" panose="020B0604020202020204"/>
              </a:rPr>
              <a:t> </a:t>
            </a:r>
            <a:r>
              <a:rPr lang="en-GB" sz="4000" b="1" spc="-15" dirty="0" smtClean="0">
                <a:latin typeface="Merriweather Black" panose="00000A00000000000000" pitchFamily="2" charset="0"/>
                <a:cs typeface="Arial" panose="020B0604020202020204"/>
              </a:rPr>
              <a:t>AWARENESS</a:t>
            </a:r>
            <a:br>
              <a:rPr lang="en-GB" sz="4000" dirty="0" smtClean="0">
                <a:latin typeface="Merriweather Black" panose="00000A00000000000000" pitchFamily="2" charset="0"/>
                <a:cs typeface="Arial" panose="020B0604020202020204"/>
              </a:rPr>
            </a:br>
            <a:r>
              <a:rPr lang="en-GB" sz="4000" b="1" u="heavy" dirty="0" smtClean="0">
                <a:uFill>
                  <a:solidFill>
                    <a:srgbClr val="221F1F"/>
                  </a:solidFill>
                </a:uFill>
                <a:latin typeface="Merriweather Black" panose="00000A00000000000000" pitchFamily="2" charset="0"/>
                <a:cs typeface="Arial" panose="020B0604020202020204"/>
              </a:rPr>
              <a:t> 	</a:t>
            </a:r>
            <a:r>
              <a:rPr lang="en-GB" sz="4000" b="1" u="heavy" spc="-5" dirty="0" smtClean="0">
                <a:uFill>
                  <a:solidFill>
                    <a:srgbClr val="221F1F"/>
                  </a:solidFill>
                </a:uFill>
                <a:latin typeface="Merriweather Black" panose="00000A00000000000000" pitchFamily="2" charset="0"/>
                <a:cs typeface="Arial" panose="020B0604020202020204"/>
              </a:rPr>
              <a:t>OF</a:t>
            </a:r>
            <a:r>
              <a:rPr lang="en-GB" sz="4000" b="1" u="heavy" spc="-90" dirty="0" smtClean="0">
                <a:uFill>
                  <a:solidFill>
                    <a:srgbClr val="221F1F"/>
                  </a:solidFill>
                </a:uFill>
                <a:latin typeface="Merriweather Black" panose="00000A00000000000000" pitchFamily="2" charset="0"/>
                <a:cs typeface="Arial" panose="020B0604020202020204"/>
              </a:rPr>
              <a:t> </a:t>
            </a:r>
            <a:r>
              <a:rPr lang="en-GB" sz="4000" b="1" u="heavy" spc="-5" dirty="0" smtClean="0">
                <a:uFill>
                  <a:solidFill>
                    <a:srgbClr val="221F1F"/>
                  </a:solidFill>
                </a:uFill>
                <a:latin typeface="Merriweather Black" panose="00000A00000000000000" pitchFamily="2" charset="0"/>
                <a:cs typeface="Arial" panose="020B0604020202020204"/>
              </a:rPr>
              <a:t>NEEDS</a:t>
            </a:r>
            <a:r>
              <a:rPr sz="4000" b="1" u="heavy" spc="-5" dirty="0">
                <a:uFill>
                  <a:solidFill>
                    <a:srgbClr val="221F1F"/>
                  </a:solidFill>
                </a:uFill>
                <a:latin typeface="Arial" panose="020B0604020202020204"/>
                <a:cs typeface="Arial" panose="020B0604020202020204"/>
              </a:rPr>
              <a:t>	</a:t>
            </a:r>
            <a:endParaRPr sz="4000" dirty="0">
              <a:latin typeface="Arial" panose="020B0604020202020204"/>
              <a:cs typeface="Arial" panose="020B0604020202020204"/>
            </a:endParaRPr>
          </a:p>
        </p:txBody>
      </p:sp>
      <p:sp>
        <p:nvSpPr>
          <p:cNvPr id="4" name="object 4"/>
          <p:cNvSpPr txBox="1"/>
          <p:nvPr/>
        </p:nvSpPr>
        <p:spPr>
          <a:xfrm>
            <a:off x="298383" y="1771269"/>
            <a:ext cx="11617693" cy="2853986"/>
          </a:xfrm>
          <a:prstGeom prst="rect">
            <a:avLst/>
          </a:prstGeom>
        </p:spPr>
        <p:txBody>
          <a:bodyPr vert="horz" wrap="square" lIns="0" tIns="12065" rIns="0" bIns="0" rtlCol="0">
            <a:spAutoFit/>
          </a:bodyPr>
          <a:lstStyle/>
          <a:p>
            <a:pPr marL="241300" marR="5080" indent="-228600">
              <a:spcBef>
                <a:spcPts val="95"/>
              </a:spcBef>
              <a:buChar char="•"/>
              <a:tabLst>
                <a:tab pos="241300" algn="l"/>
              </a:tabLst>
            </a:pPr>
            <a:r>
              <a:rPr sz="2800" dirty="0">
                <a:solidFill>
                  <a:srgbClr val="221F1F"/>
                </a:solidFill>
                <a:latin typeface="Arial MT"/>
                <a:cs typeface="Arial MT"/>
              </a:rPr>
              <a:t>Where the customer assesses their problems </a:t>
            </a:r>
            <a:r>
              <a:rPr sz="2800" spc="-765" dirty="0">
                <a:solidFill>
                  <a:srgbClr val="221F1F"/>
                </a:solidFill>
                <a:latin typeface="Arial MT"/>
                <a:cs typeface="Arial MT"/>
              </a:rPr>
              <a:t> </a:t>
            </a:r>
            <a:r>
              <a:rPr sz="2800" dirty="0">
                <a:solidFill>
                  <a:srgbClr val="221F1F"/>
                </a:solidFill>
                <a:latin typeface="Arial MT"/>
                <a:cs typeface="Arial MT"/>
              </a:rPr>
              <a:t>(or opportunities) and</a:t>
            </a:r>
            <a:r>
              <a:rPr sz="2800" spc="20" dirty="0">
                <a:solidFill>
                  <a:srgbClr val="221F1F"/>
                </a:solidFill>
                <a:latin typeface="Arial MT"/>
                <a:cs typeface="Arial MT"/>
              </a:rPr>
              <a:t> </a:t>
            </a:r>
            <a:r>
              <a:rPr sz="2800" dirty="0">
                <a:solidFill>
                  <a:srgbClr val="221F1F"/>
                </a:solidFill>
                <a:latin typeface="Arial MT"/>
                <a:cs typeface="Arial MT"/>
              </a:rPr>
              <a:t>evaluates their</a:t>
            </a:r>
            <a:r>
              <a:rPr sz="2800" spc="5" dirty="0">
                <a:solidFill>
                  <a:srgbClr val="221F1F"/>
                </a:solidFill>
                <a:latin typeface="Arial MT"/>
                <a:cs typeface="Arial MT"/>
              </a:rPr>
              <a:t> </a:t>
            </a:r>
            <a:r>
              <a:rPr sz="2800" dirty="0">
                <a:solidFill>
                  <a:srgbClr val="221F1F"/>
                </a:solidFill>
                <a:latin typeface="Arial MT"/>
                <a:cs typeface="Arial MT"/>
              </a:rPr>
              <a:t>likely </a:t>
            </a:r>
            <a:r>
              <a:rPr sz="2800" spc="5" dirty="0">
                <a:solidFill>
                  <a:srgbClr val="221F1F"/>
                </a:solidFill>
                <a:latin typeface="Arial MT"/>
                <a:cs typeface="Arial MT"/>
              </a:rPr>
              <a:t> </a:t>
            </a:r>
            <a:r>
              <a:rPr sz="2800" dirty="0">
                <a:solidFill>
                  <a:srgbClr val="221F1F"/>
                </a:solidFill>
                <a:latin typeface="Arial MT"/>
                <a:cs typeface="Arial MT"/>
              </a:rPr>
              <a:t>scale</a:t>
            </a:r>
            <a:r>
              <a:rPr sz="2800" spc="-5" dirty="0">
                <a:solidFill>
                  <a:srgbClr val="221F1F"/>
                </a:solidFill>
                <a:latin typeface="Arial MT"/>
                <a:cs typeface="Arial MT"/>
              </a:rPr>
              <a:t> </a:t>
            </a:r>
            <a:r>
              <a:rPr sz="2800" dirty="0">
                <a:solidFill>
                  <a:srgbClr val="221F1F"/>
                </a:solidFill>
                <a:latin typeface="Arial MT"/>
                <a:cs typeface="Arial MT"/>
              </a:rPr>
              <a:t>and</a:t>
            </a:r>
            <a:r>
              <a:rPr sz="2800" spc="15" dirty="0">
                <a:solidFill>
                  <a:srgbClr val="221F1F"/>
                </a:solidFill>
                <a:latin typeface="Arial MT"/>
                <a:cs typeface="Arial MT"/>
              </a:rPr>
              <a:t> </a:t>
            </a:r>
            <a:r>
              <a:rPr sz="2800" dirty="0">
                <a:solidFill>
                  <a:srgbClr val="221F1F"/>
                </a:solidFill>
                <a:latin typeface="Arial MT"/>
                <a:cs typeface="Arial MT"/>
              </a:rPr>
              <a:t>urgency</a:t>
            </a:r>
            <a:endParaRPr sz="2800" dirty="0">
              <a:latin typeface="Arial MT"/>
              <a:cs typeface="Arial MT"/>
            </a:endParaRPr>
          </a:p>
          <a:p>
            <a:pPr marL="241300" marR="140335" indent="-228600">
              <a:spcBef>
                <a:spcPts val="1000"/>
              </a:spcBef>
              <a:buChar char="•"/>
              <a:tabLst>
                <a:tab pos="241300" algn="l"/>
              </a:tabLst>
            </a:pPr>
            <a:r>
              <a:rPr sz="2800" dirty="0">
                <a:solidFill>
                  <a:srgbClr val="221F1F"/>
                </a:solidFill>
                <a:latin typeface="Arial MT"/>
                <a:cs typeface="Arial MT"/>
              </a:rPr>
              <a:t>Where the customer defines their needs and </a:t>
            </a:r>
            <a:r>
              <a:rPr sz="2800" spc="-765" dirty="0">
                <a:solidFill>
                  <a:srgbClr val="221F1F"/>
                </a:solidFill>
                <a:latin typeface="Arial MT"/>
                <a:cs typeface="Arial MT"/>
              </a:rPr>
              <a:t> </a:t>
            </a:r>
            <a:r>
              <a:rPr sz="2800" dirty="0">
                <a:solidFill>
                  <a:srgbClr val="221F1F"/>
                </a:solidFill>
                <a:latin typeface="Arial MT"/>
                <a:cs typeface="Arial MT"/>
              </a:rPr>
              <a:t>starts</a:t>
            </a:r>
            <a:r>
              <a:rPr sz="2800" spc="-20" dirty="0">
                <a:solidFill>
                  <a:srgbClr val="221F1F"/>
                </a:solidFill>
                <a:latin typeface="Arial MT"/>
                <a:cs typeface="Arial MT"/>
              </a:rPr>
              <a:t> </a:t>
            </a:r>
            <a:r>
              <a:rPr sz="2800" spc="-5" dirty="0">
                <a:solidFill>
                  <a:srgbClr val="221F1F"/>
                </a:solidFill>
                <a:latin typeface="Arial MT"/>
                <a:cs typeface="Arial MT"/>
              </a:rPr>
              <a:t>to</a:t>
            </a:r>
            <a:r>
              <a:rPr sz="2800" spc="10" dirty="0">
                <a:solidFill>
                  <a:srgbClr val="221F1F"/>
                </a:solidFill>
                <a:latin typeface="Arial MT"/>
                <a:cs typeface="Arial MT"/>
              </a:rPr>
              <a:t> </a:t>
            </a:r>
            <a:r>
              <a:rPr sz="2800" dirty="0">
                <a:solidFill>
                  <a:srgbClr val="221F1F"/>
                </a:solidFill>
                <a:latin typeface="Arial MT"/>
                <a:cs typeface="Arial MT"/>
              </a:rPr>
              <a:t>outline</a:t>
            </a:r>
            <a:r>
              <a:rPr sz="2800" spc="10" dirty="0">
                <a:solidFill>
                  <a:srgbClr val="221F1F"/>
                </a:solidFill>
                <a:latin typeface="Arial MT"/>
                <a:cs typeface="Arial MT"/>
              </a:rPr>
              <a:t> </a:t>
            </a:r>
            <a:r>
              <a:rPr sz="2800" dirty="0">
                <a:solidFill>
                  <a:srgbClr val="221F1F"/>
                </a:solidFill>
                <a:latin typeface="Arial MT"/>
                <a:cs typeface="Arial MT"/>
              </a:rPr>
              <a:t>initial</a:t>
            </a:r>
            <a:r>
              <a:rPr sz="2800" spc="5" dirty="0">
                <a:solidFill>
                  <a:srgbClr val="221F1F"/>
                </a:solidFill>
                <a:latin typeface="Arial MT"/>
                <a:cs typeface="Arial MT"/>
              </a:rPr>
              <a:t> </a:t>
            </a:r>
            <a:r>
              <a:rPr sz="2800" dirty="0">
                <a:solidFill>
                  <a:srgbClr val="221F1F"/>
                </a:solidFill>
                <a:latin typeface="Arial MT"/>
                <a:cs typeface="Arial MT"/>
              </a:rPr>
              <a:t>specifications</a:t>
            </a:r>
            <a:endParaRPr sz="2800" dirty="0">
              <a:latin typeface="Arial MT"/>
              <a:cs typeface="Arial MT"/>
            </a:endParaRPr>
          </a:p>
          <a:p>
            <a:pPr marL="241300" marR="533400" indent="-228600">
              <a:spcBef>
                <a:spcPts val="1010"/>
              </a:spcBef>
              <a:buChar char="•"/>
              <a:tabLst>
                <a:tab pos="241300" algn="l"/>
              </a:tabLst>
            </a:pPr>
            <a:r>
              <a:rPr sz="2800" dirty="0">
                <a:solidFill>
                  <a:srgbClr val="221F1F"/>
                </a:solidFill>
                <a:latin typeface="Arial MT"/>
                <a:cs typeface="Arial MT"/>
              </a:rPr>
              <a:t>Where</a:t>
            </a:r>
            <a:r>
              <a:rPr sz="2800" spc="5" dirty="0">
                <a:solidFill>
                  <a:srgbClr val="221F1F"/>
                </a:solidFill>
                <a:latin typeface="Arial MT"/>
                <a:cs typeface="Arial MT"/>
              </a:rPr>
              <a:t> </a:t>
            </a:r>
            <a:r>
              <a:rPr sz="2800" dirty="0">
                <a:solidFill>
                  <a:srgbClr val="221F1F"/>
                </a:solidFill>
                <a:latin typeface="Arial MT"/>
                <a:cs typeface="Arial MT"/>
              </a:rPr>
              <a:t>the</a:t>
            </a:r>
            <a:r>
              <a:rPr sz="2800" spc="5" dirty="0">
                <a:solidFill>
                  <a:srgbClr val="221F1F"/>
                </a:solidFill>
                <a:latin typeface="Arial MT"/>
                <a:cs typeface="Arial MT"/>
              </a:rPr>
              <a:t> </a:t>
            </a:r>
            <a:r>
              <a:rPr sz="2800" dirty="0">
                <a:solidFill>
                  <a:srgbClr val="221F1F"/>
                </a:solidFill>
                <a:latin typeface="Arial MT"/>
                <a:cs typeface="Arial MT"/>
              </a:rPr>
              <a:t>customer decides</a:t>
            </a:r>
            <a:r>
              <a:rPr sz="2800" spc="5" dirty="0">
                <a:solidFill>
                  <a:srgbClr val="221F1F"/>
                </a:solidFill>
                <a:latin typeface="Arial MT"/>
                <a:cs typeface="Arial MT"/>
              </a:rPr>
              <a:t> </a:t>
            </a:r>
            <a:r>
              <a:rPr sz="2800" dirty="0">
                <a:solidFill>
                  <a:srgbClr val="221F1F"/>
                </a:solidFill>
                <a:latin typeface="Arial MT"/>
                <a:cs typeface="Arial MT"/>
              </a:rPr>
              <a:t>to</a:t>
            </a:r>
            <a:r>
              <a:rPr sz="2800" spc="-10" dirty="0">
                <a:solidFill>
                  <a:srgbClr val="221F1F"/>
                </a:solidFill>
                <a:latin typeface="Arial MT"/>
                <a:cs typeface="Arial MT"/>
              </a:rPr>
              <a:t> </a:t>
            </a:r>
            <a:r>
              <a:rPr sz="2800" spc="-5" dirty="0">
                <a:solidFill>
                  <a:srgbClr val="221F1F"/>
                </a:solidFill>
                <a:latin typeface="Arial MT"/>
                <a:cs typeface="Arial MT"/>
              </a:rPr>
              <a:t>make</a:t>
            </a:r>
            <a:r>
              <a:rPr sz="2800" spc="5" dirty="0">
                <a:solidFill>
                  <a:srgbClr val="221F1F"/>
                </a:solidFill>
                <a:latin typeface="Arial MT"/>
                <a:cs typeface="Arial MT"/>
              </a:rPr>
              <a:t> </a:t>
            </a:r>
            <a:r>
              <a:rPr sz="2800" spc="-5" dirty="0">
                <a:solidFill>
                  <a:srgbClr val="221F1F"/>
                </a:solidFill>
                <a:latin typeface="Arial MT"/>
                <a:cs typeface="Arial MT"/>
              </a:rPr>
              <a:t>a </a:t>
            </a:r>
            <a:r>
              <a:rPr sz="2800" dirty="0">
                <a:solidFill>
                  <a:srgbClr val="221F1F"/>
                </a:solidFill>
                <a:latin typeface="Arial MT"/>
                <a:cs typeface="Arial MT"/>
              </a:rPr>
              <a:t> decision</a:t>
            </a:r>
            <a:r>
              <a:rPr sz="2800" spc="5" dirty="0">
                <a:solidFill>
                  <a:srgbClr val="221F1F"/>
                </a:solidFill>
                <a:latin typeface="Arial MT"/>
                <a:cs typeface="Arial MT"/>
              </a:rPr>
              <a:t> </a:t>
            </a:r>
            <a:r>
              <a:rPr sz="2800" spc="-5" dirty="0">
                <a:solidFill>
                  <a:srgbClr val="221F1F"/>
                </a:solidFill>
                <a:latin typeface="Arial MT"/>
                <a:cs typeface="Arial MT"/>
              </a:rPr>
              <a:t>to</a:t>
            </a:r>
            <a:r>
              <a:rPr sz="2800" dirty="0">
                <a:solidFill>
                  <a:srgbClr val="221F1F"/>
                </a:solidFill>
                <a:latin typeface="Arial MT"/>
                <a:cs typeface="Arial MT"/>
              </a:rPr>
              <a:t> resolve</a:t>
            </a:r>
            <a:r>
              <a:rPr sz="2800" spc="5" dirty="0">
                <a:solidFill>
                  <a:srgbClr val="221F1F"/>
                </a:solidFill>
                <a:latin typeface="Arial MT"/>
                <a:cs typeface="Arial MT"/>
              </a:rPr>
              <a:t> </a:t>
            </a:r>
            <a:r>
              <a:rPr sz="2800" dirty="0">
                <a:solidFill>
                  <a:srgbClr val="221F1F"/>
                </a:solidFill>
                <a:latin typeface="Arial MT"/>
                <a:cs typeface="Arial MT"/>
              </a:rPr>
              <a:t>their problems</a:t>
            </a:r>
            <a:r>
              <a:rPr sz="2800" spc="10" dirty="0">
                <a:solidFill>
                  <a:srgbClr val="221F1F"/>
                </a:solidFill>
                <a:latin typeface="Arial MT"/>
                <a:cs typeface="Arial MT"/>
              </a:rPr>
              <a:t> </a:t>
            </a:r>
            <a:r>
              <a:rPr sz="2800" dirty="0">
                <a:solidFill>
                  <a:srgbClr val="221F1F"/>
                </a:solidFill>
                <a:latin typeface="Arial MT"/>
                <a:cs typeface="Arial MT"/>
              </a:rPr>
              <a:t>(or take </a:t>
            </a:r>
            <a:r>
              <a:rPr sz="2800" spc="-760" dirty="0">
                <a:solidFill>
                  <a:srgbClr val="221F1F"/>
                </a:solidFill>
                <a:latin typeface="Arial MT"/>
                <a:cs typeface="Arial MT"/>
              </a:rPr>
              <a:t> </a:t>
            </a:r>
            <a:r>
              <a:rPr sz="2800" dirty="0">
                <a:solidFill>
                  <a:srgbClr val="221F1F"/>
                </a:solidFill>
                <a:latin typeface="Arial MT"/>
                <a:cs typeface="Arial MT"/>
              </a:rPr>
              <a:t>advantage </a:t>
            </a:r>
            <a:r>
              <a:rPr sz="2800" spc="-5" dirty="0">
                <a:solidFill>
                  <a:srgbClr val="221F1F"/>
                </a:solidFill>
                <a:latin typeface="Arial MT"/>
                <a:cs typeface="Arial MT"/>
              </a:rPr>
              <a:t>of</a:t>
            </a:r>
            <a:r>
              <a:rPr sz="2800" spc="5" dirty="0">
                <a:solidFill>
                  <a:srgbClr val="221F1F"/>
                </a:solidFill>
                <a:latin typeface="Arial MT"/>
                <a:cs typeface="Arial MT"/>
              </a:rPr>
              <a:t> </a:t>
            </a:r>
            <a:r>
              <a:rPr sz="2800" dirty="0">
                <a:solidFill>
                  <a:srgbClr val="221F1F"/>
                </a:solidFill>
                <a:latin typeface="Arial MT"/>
                <a:cs typeface="Arial MT"/>
              </a:rPr>
              <a:t>their</a:t>
            </a:r>
            <a:r>
              <a:rPr sz="2800" spc="5" dirty="0">
                <a:solidFill>
                  <a:srgbClr val="221F1F"/>
                </a:solidFill>
                <a:latin typeface="Arial MT"/>
                <a:cs typeface="Arial MT"/>
              </a:rPr>
              <a:t> </a:t>
            </a:r>
            <a:r>
              <a:rPr sz="2800" dirty="0">
                <a:solidFill>
                  <a:srgbClr val="221F1F"/>
                </a:solidFill>
                <a:latin typeface="Arial MT"/>
                <a:cs typeface="Arial MT"/>
              </a:rPr>
              <a:t>opportunities)</a:t>
            </a:r>
            <a:endParaRPr sz="2800" dirty="0">
              <a:latin typeface="Arial MT"/>
              <a:cs typeface="Arial MT"/>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1" cstate="print"/>
          <a:stretch>
            <a:fillRect/>
          </a:stretch>
        </p:blipFill>
        <p:spPr>
          <a:xfrm>
            <a:off x="2319125" y="1000305"/>
            <a:ext cx="7806651" cy="5727754"/>
          </a:xfrm>
          <a:prstGeom prst="rect">
            <a:avLst/>
          </a:prstGeom>
        </p:spPr>
      </p:pic>
      <p:sp>
        <p:nvSpPr>
          <p:cNvPr id="3" name="object 3"/>
          <p:cNvSpPr txBox="1">
            <a:spLocks noGrp="1"/>
          </p:cNvSpPr>
          <p:nvPr>
            <p:ph type="title"/>
          </p:nvPr>
        </p:nvSpPr>
        <p:spPr>
          <a:xfrm>
            <a:off x="2906267" y="220664"/>
            <a:ext cx="8103208" cy="627736"/>
          </a:xfrm>
          <a:prstGeom prst="rect">
            <a:avLst/>
          </a:prstGeom>
        </p:spPr>
        <p:txBody>
          <a:bodyPr vert="horz" wrap="square" lIns="0" tIns="12065" rIns="0" bIns="0" rtlCol="0" anchor="ctr">
            <a:spAutoFit/>
          </a:bodyPr>
          <a:lstStyle/>
          <a:p>
            <a:pPr marL="12700">
              <a:lnSpc>
                <a:spcPct val="100000"/>
              </a:lnSpc>
              <a:spcBef>
                <a:spcPts val="95"/>
              </a:spcBef>
            </a:pPr>
            <a:r>
              <a:rPr lang="en-GB" sz="4000" b="1" spc="-5" dirty="0" smtClean="0">
                <a:latin typeface="Merriweather Black" panose="00000A00000000000000" pitchFamily="2" charset="0"/>
                <a:cs typeface="Arial" panose="020B0604020202020204"/>
              </a:rPr>
              <a:t>WHAT</a:t>
            </a:r>
            <a:r>
              <a:rPr lang="en-GB" sz="4000" b="1" spc="-25" dirty="0" smtClean="0">
                <a:latin typeface="Merriweather Black" panose="00000A00000000000000" pitchFamily="2" charset="0"/>
                <a:cs typeface="Arial" panose="020B0604020202020204"/>
              </a:rPr>
              <a:t> </a:t>
            </a:r>
            <a:r>
              <a:rPr lang="en-GB" sz="4000" b="1" spc="-5" dirty="0" smtClean="0">
                <a:latin typeface="Merriweather Black" panose="00000A00000000000000" pitchFamily="2" charset="0"/>
                <a:cs typeface="Arial" panose="020B0604020202020204"/>
              </a:rPr>
              <a:t>ARE</a:t>
            </a:r>
            <a:r>
              <a:rPr lang="en-GB" sz="4000" b="1" spc="-15" dirty="0" smtClean="0">
                <a:latin typeface="Merriweather Black" panose="00000A00000000000000" pitchFamily="2" charset="0"/>
                <a:cs typeface="Arial" panose="020B0604020202020204"/>
              </a:rPr>
              <a:t> </a:t>
            </a:r>
            <a:r>
              <a:rPr lang="en-GB" sz="4000" b="1" spc="-5" dirty="0" smtClean="0">
                <a:latin typeface="Merriweather Black" panose="00000A00000000000000" pitchFamily="2" charset="0"/>
                <a:cs typeface="Arial" panose="020B0604020202020204"/>
              </a:rPr>
              <a:t>WE</a:t>
            </a:r>
            <a:r>
              <a:rPr lang="en-GB" sz="4000" b="1" spc="-25" dirty="0" smtClean="0">
                <a:latin typeface="Merriweather Black" panose="00000A00000000000000" pitchFamily="2" charset="0"/>
                <a:cs typeface="Arial" panose="020B0604020202020204"/>
              </a:rPr>
              <a:t> </a:t>
            </a:r>
            <a:r>
              <a:rPr lang="en-GB" sz="4000" b="1" dirty="0" smtClean="0">
                <a:latin typeface="Merriweather Black" panose="00000A00000000000000" pitchFamily="2" charset="0"/>
                <a:cs typeface="Arial" panose="020B0604020202020204"/>
              </a:rPr>
              <a:t>SELLING</a:t>
            </a:r>
            <a:endParaRPr lang="en-GB" sz="4000" dirty="0">
              <a:latin typeface="Merriweather Black" panose="00000A00000000000000" pitchFamily="2" charset="0"/>
              <a:cs typeface="Arial" panose="020B0604020202020204"/>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966062" y="6514592"/>
            <a:ext cx="1143635" cy="197490"/>
          </a:xfrm>
          <a:prstGeom prst="rect">
            <a:avLst/>
          </a:prstGeom>
        </p:spPr>
        <p:txBody>
          <a:bodyPr vert="horz" wrap="square" lIns="0" tIns="12700" rIns="0" bIns="0" rtlCol="0">
            <a:spAutoFit/>
          </a:bodyPr>
          <a:lstStyle/>
          <a:p>
            <a:pPr marL="12700">
              <a:spcBef>
                <a:spcPts val="100"/>
              </a:spcBef>
            </a:pPr>
            <a:r>
              <a:rPr sz="1200" spc="-5" dirty="0">
                <a:solidFill>
                  <a:srgbClr val="221F1F"/>
                </a:solidFill>
                <a:latin typeface="Arial MT"/>
                <a:cs typeface="Arial MT"/>
              </a:rPr>
              <a:t>londonmet.ac.uk</a:t>
            </a:r>
            <a:endParaRPr sz="1200">
              <a:latin typeface="Arial MT"/>
              <a:cs typeface="Arial MT"/>
            </a:endParaRPr>
          </a:p>
        </p:txBody>
      </p:sp>
      <p:sp>
        <p:nvSpPr>
          <p:cNvPr id="5" name="object 5"/>
          <p:cNvSpPr txBox="1">
            <a:spLocks noGrp="1"/>
          </p:cNvSpPr>
          <p:nvPr>
            <p:ph type="title"/>
          </p:nvPr>
        </p:nvSpPr>
        <p:spPr>
          <a:xfrm>
            <a:off x="4445891" y="57128"/>
            <a:ext cx="5044566" cy="689932"/>
          </a:xfrm>
          <a:prstGeom prst="rect">
            <a:avLst/>
          </a:prstGeom>
        </p:spPr>
        <p:txBody>
          <a:bodyPr vert="horz" wrap="square" lIns="0" tIns="12700" rIns="0" bIns="0" rtlCol="0" anchor="ctr">
            <a:spAutoFit/>
          </a:bodyPr>
          <a:lstStyle/>
          <a:p>
            <a:pPr marL="12700">
              <a:lnSpc>
                <a:spcPct val="100000"/>
              </a:lnSpc>
              <a:spcBef>
                <a:spcPts val="100"/>
              </a:spcBef>
            </a:pPr>
            <a:r>
              <a:rPr b="1" spc="-5" dirty="0">
                <a:latin typeface="Arial" panose="020B0604020202020204"/>
                <a:cs typeface="Arial" panose="020B0604020202020204"/>
              </a:rPr>
              <a:t>Module</a:t>
            </a:r>
            <a:r>
              <a:rPr b="1" spc="-75" dirty="0">
                <a:latin typeface="Arial" panose="020B0604020202020204"/>
                <a:cs typeface="Arial" panose="020B0604020202020204"/>
              </a:rPr>
              <a:t> </a:t>
            </a:r>
            <a:r>
              <a:rPr b="1" dirty="0">
                <a:latin typeface="Arial" panose="020B0604020202020204"/>
                <a:cs typeface="Arial" panose="020B0604020202020204"/>
              </a:rPr>
              <a:t>Overview</a:t>
            </a:r>
            <a:endParaRPr b="1" dirty="0">
              <a:latin typeface="Arial" panose="020B0604020202020204"/>
              <a:cs typeface="Arial" panose="020B0604020202020204"/>
            </a:endParaRPr>
          </a:p>
        </p:txBody>
      </p:sp>
      <p:grpSp>
        <p:nvGrpSpPr>
          <p:cNvPr id="6" name="object 6"/>
          <p:cNvGrpSpPr/>
          <p:nvPr/>
        </p:nvGrpSpPr>
        <p:grpSpPr>
          <a:xfrm>
            <a:off x="3000756" y="1325880"/>
            <a:ext cx="1525905" cy="1369060"/>
            <a:chOff x="1476755" y="1325880"/>
            <a:chExt cx="1525905" cy="1369060"/>
          </a:xfrm>
        </p:grpSpPr>
        <p:sp>
          <p:nvSpPr>
            <p:cNvPr id="7" name="object 7"/>
            <p:cNvSpPr/>
            <p:nvPr/>
          </p:nvSpPr>
          <p:spPr>
            <a:xfrm>
              <a:off x="1716023" y="1554480"/>
              <a:ext cx="137160" cy="1140460"/>
            </a:xfrm>
            <a:custGeom>
              <a:avLst/>
              <a:gdLst/>
              <a:ahLst/>
              <a:cxnLst/>
              <a:rect l="l" t="t" r="r" b="b"/>
              <a:pathLst>
                <a:path w="137160" h="1140460">
                  <a:moveTo>
                    <a:pt x="137160" y="0"/>
                  </a:moveTo>
                  <a:lnTo>
                    <a:pt x="0" y="0"/>
                  </a:lnTo>
                  <a:lnTo>
                    <a:pt x="0" y="1139952"/>
                  </a:lnTo>
                  <a:lnTo>
                    <a:pt x="137160" y="1139952"/>
                  </a:lnTo>
                  <a:lnTo>
                    <a:pt x="137160" y="0"/>
                  </a:lnTo>
                  <a:close/>
                </a:path>
              </a:pathLst>
            </a:custGeom>
            <a:solidFill>
              <a:srgbClr val="AAC9BB"/>
            </a:solidFill>
          </p:spPr>
          <p:txBody>
            <a:bodyPr wrap="square" lIns="0" tIns="0" rIns="0" bIns="0" rtlCol="0"/>
            <a:lstStyle/>
            <a:p/>
          </p:txBody>
        </p:sp>
        <p:sp>
          <p:nvSpPr>
            <p:cNvPr id="8" name="object 8"/>
            <p:cNvSpPr/>
            <p:nvPr/>
          </p:nvSpPr>
          <p:spPr>
            <a:xfrm>
              <a:off x="1476755" y="1325880"/>
              <a:ext cx="1525905" cy="916305"/>
            </a:xfrm>
            <a:custGeom>
              <a:avLst/>
              <a:gdLst/>
              <a:ahLst/>
              <a:cxnLst/>
              <a:rect l="l" t="t" r="r" b="b"/>
              <a:pathLst>
                <a:path w="1525905" h="916305">
                  <a:moveTo>
                    <a:pt x="1433957" y="0"/>
                  </a:moveTo>
                  <a:lnTo>
                    <a:pt x="91566" y="0"/>
                  </a:lnTo>
                  <a:lnTo>
                    <a:pt x="55935" y="7199"/>
                  </a:lnTo>
                  <a:lnTo>
                    <a:pt x="26828" y="26828"/>
                  </a:lnTo>
                  <a:lnTo>
                    <a:pt x="7199" y="55935"/>
                  </a:lnTo>
                  <a:lnTo>
                    <a:pt x="0" y="91567"/>
                  </a:lnTo>
                  <a:lnTo>
                    <a:pt x="0" y="824357"/>
                  </a:lnTo>
                  <a:lnTo>
                    <a:pt x="7199" y="859988"/>
                  </a:lnTo>
                  <a:lnTo>
                    <a:pt x="26828" y="889095"/>
                  </a:lnTo>
                  <a:lnTo>
                    <a:pt x="55935" y="908724"/>
                  </a:lnTo>
                  <a:lnTo>
                    <a:pt x="91566" y="915924"/>
                  </a:lnTo>
                  <a:lnTo>
                    <a:pt x="1433957" y="915924"/>
                  </a:lnTo>
                  <a:lnTo>
                    <a:pt x="1469588" y="908724"/>
                  </a:lnTo>
                  <a:lnTo>
                    <a:pt x="1498695" y="889095"/>
                  </a:lnTo>
                  <a:lnTo>
                    <a:pt x="1518324" y="859988"/>
                  </a:lnTo>
                  <a:lnTo>
                    <a:pt x="1525524" y="824357"/>
                  </a:lnTo>
                  <a:lnTo>
                    <a:pt x="1525524" y="91567"/>
                  </a:lnTo>
                  <a:lnTo>
                    <a:pt x="1518324" y="55935"/>
                  </a:lnTo>
                  <a:lnTo>
                    <a:pt x="1498695" y="26828"/>
                  </a:lnTo>
                  <a:lnTo>
                    <a:pt x="1469588" y="7199"/>
                  </a:lnTo>
                  <a:lnTo>
                    <a:pt x="1433957" y="0"/>
                  </a:lnTo>
                  <a:close/>
                </a:path>
              </a:pathLst>
            </a:custGeom>
            <a:solidFill>
              <a:srgbClr val="009A71"/>
            </a:solidFill>
          </p:spPr>
          <p:txBody>
            <a:bodyPr wrap="square" lIns="0" tIns="0" rIns="0" bIns="0" rtlCol="0"/>
            <a:lstStyle/>
            <a:p/>
          </p:txBody>
        </p:sp>
      </p:grpSp>
      <p:sp>
        <p:nvSpPr>
          <p:cNvPr id="9" name="object 9"/>
          <p:cNvSpPr txBox="1"/>
          <p:nvPr/>
        </p:nvSpPr>
        <p:spPr>
          <a:xfrm>
            <a:off x="3222498" y="1665859"/>
            <a:ext cx="1083310" cy="197490"/>
          </a:xfrm>
          <a:prstGeom prst="rect">
            <a:avLst/>
          </a:prstGeom>
        </p:spPr>
        <p:txBody>
          <a:bodyPr vert="horz" wrap="square" lIns="0" tIns="12700" rIns="0" bIns="0" rtlCol="0">
            <a:spAutoFit/>
          </a:bodyPr>
          <a:lstStyle/>
          <a:p>
            <a:pPr marL="12700">
              <a:spcBef>
                <a:spcPts val="100"/>
              </a:spcBef>
            </a:pPr>
            <a:r>
              <a:rPr sz="1200" b="1" dirty="0">
                <a:solidFill>
                  <a:srgbClr val="FFFFFF"/>
                </a:solidFill>
                <a:latin typeface="Arial" panose="020B0604020202020204"/>
                <a:cs typeface="Arial" panose="020B0604020202020204"/>
              </a:rPr>
              <a:t>1.</a:t>
            </a:r>
            <a:r>
              <a:rPr sz="1200" b="1" spc="-45" dirty="0">
                <a:solidFill>
                  <a:srgbClr val="FFFFFF"/>
                </a:solidFill>
                <a:latin typeface="Arial" panose="020B0604020202020204"/>
                <a:cs typeface="Arial" panose="020B0604020202020204"/>
              </a:rPr>
              <a:t> </a:t>
            </a:r>
            <a:r>
              <a:rPr sz="1200" b="1" spc="-5" dirty="0">
                <a:solidFill>
                  <a:srgbClr val="FFFFFF"/>
                </a:solidFill>
                <a:latin typeface="Arial" panose="020B0604020202020204"/>
                <a:cs typeface="Arial" panose="020B0604020202020204"/>
              </a:rPr>
              <a:t>Introduction</a:t>
            </a:r>
            <a:endParaRPr sz="1200">
              <a:latin typeface="Arial" panose="020B0604020202020204"/>
              <a:cs typeface="Arial" panose="020B0604020202020204"/>
            </a:endParaRPr>
          </a:p>
        </p:txBody>
      </p:sp>
      <p:grpSp>
        <p:nvGrpSpPr>
          <p:cNvPr id="10" name="object 10"/>
          <p:cNvGrpSpPr/>
          <p:nvPr/>
        </p:nvGrpSpPr>
        <p:grpSpPr>
          <a:xfrm>
            <a:off x="3000756" y="2473452"/>
            <a:ext cx="1525905" cy="1365885"/>
            <a:chOff x="1476755" y="2473451"/>
            <a:chExt cx="1525905" cy="1365885"/>
          </a:xfrm>
        </p:grpSpPr>
        <p:sp>
          <p:nvSpPr>
            <p:cNvPr id="11" name="object 11"/>
            <p:cNvSpPr/>
            <p:nvPr/>
          </p:nvSpPr>
          <p:spPr>
            <a:xfrm>
              <a:off x="1716023" y="2700527"/>
              <a:ext cx="137160" cy="1138555"/>
            </a:xfrm>
            <a:custGeom>
              <a:avLst/>
              <a:gdLst/>
              <a:ahLst/>
              <a:cxnLst/>
              <a:rect l="l" t="t" r="r" b="b"/>
              <a:pathLst>
                <a:path w="137160" h="1138554">
                  <a:moveTo>
                    <a:pt x="137160" y="0"/>
                  </a:moveTo>
                  <a:lnTo>
                    <a:pt x="0" y="0"/>
                  </a:lnTo>
                  <a:lnTo>
                    <a:pt x="0" y="1138428"/>
                  </a:lnTo>
                  <a:lnTo>
                    <a:pt x="137160" y="1138428"/>
                  </a:lnTo>
                  <a:lnTo>
                    <a:pt x="137160" y="0"/>
                  </a:lnTo>
                  <a:close/>
                </a:path>
              </a:pathLst>
            </a:custGeom>
            <a:solidFill>
              <a:srgbClr val="AAC9BB"/>
            </a:solidFill>
          </p:spPr>
          <p:txBody>
            <a:bodyPr wrap="square" lIns="0" tIns="0" rIns="0" bIns="0" rtlCol="0"/>
            <a:lstStyle/>
            <a:p/>
          </p:txBody>
        </p:sp>
        <p:sp>
          <p:nvSpPr>
            <p:cNvPr id="12" name="object 12"/>
            <p:cNvSpPr/>
            <p:nvPr/>
          </p:nvSpPr>
          <p:spPr>
            <a:xfrm>
              <a:off x="1476755" y="2473451"/>
              <a:ext cx="1525905" cy="914400"/>
            </a:xfrm>
            <a:custGeom>
              <a:avLst/>
              <a:gdLst/>
              <a:ahLst/>
              <a:cxnLst/>
              <a:rect l="l" t="t" r="r" b="b"/>
              <a:pathLst>
                <a:path w="1525905" h="914400">
                  <a:moveTo>
                    <a:pt x="1434083" y="0"/>
                  </a:moveTo>
                  <a:lnTo>
                    <a:pt x="91440" y="0"/>
                  </a:lnTo>
                  <a:lnTo>
                    <a:pt x="55828" y="7179"/>
                  </a:lnTo>
                  <a:lnTo>
                    <a:pt x="26765" y="26765"/>
                  </a:lnTo>
                  <a:lnTo>
                    <a:pt x="7179" y="55828"/>
                  </a:lnTo>
                  <a:lnTo>
                    <a:pt x="0" y="91439"/>
                  </a:lnTo>
                  <a:lnTo>
                    <a:pt x="0" y="822960"/>
                  </a:lnTo>
                  <a:lnTo>
                    <a:pt x="7179" y="858571"/>
                  </a:lnTo>
                  <a:lnTo>
                    <a:pt x="26765" y="887634"/>
                  </a:lnTo>
                  <a:lnTo>
                    <a:pt x="55828" y="907220"/>
                  </a:lnTo>
                  <a:lnTo>
                    <a:pt x="91440" y="914400"/>
                  </a:lnTo>
                  <a:lnTo>
                    <a:pt x="1434083" y="914400"/>
                  </a:lnTo>
                  <a:lnTo>
                    <a:pt x="1469695" y="907220"/>
                  </a:lnTo>
                  <a:lnTo>
                    <a:pt x="1498758" y="887634"/>
                  </a:lnTo>
                  <a:lnTo>
                    <a:pt x="1518344" y="858571"/>
                  </a:lnTo>
                  <a:lnTo>
                    <a:pt x="1525524" y="822960"/>
                  </a:lnTo>
                  <a:lnTo>
                    <a:pt x="1525524" y="91439"/>
                  </a:lnTo>
                  <a:lnTo>
                    <a:pt x="1518344" y="55828"/>
                  </a:lnTo>
                  <a:lnTo>
                    <a:pt x="1498758" y="26765"/>
                  </a:lnTo>
                  <a:lnTo>
                    <a:pt x="1469695" y="7179"/>
                  </a:lnTo>
                  <a:lnTo>
                    <a:pt x="1434083" y="0"/>
                  </a:lnTo>
                  <a:close/>
                </a:path>
              </a:pathLst>
            </a:custGeom>
            <a:solidFill>
              <a:srgbClr val="009A71"/>
            </a:solidFill>
          </p:spPr>
          <p:txBody>
            <a:bodyPr wrap="square" lIns="0" tIns="0" rIns="0" bIns="0" rtlCol="0"/>
            <a:lstStyle/>
            <a:p/>
          </p:txBody>
        </p:sp>
      </p:grpSp>
      <p:sp>
        <p:nvSpPr>
          <p:cNvPr id="13" name="object 13"/>
          <p:cNvSpPr txBox="1"/>
          <p:nvPr/>
        </p:nvSpPr>
        <p:spPr>
          <a:xfrm>
            <a:off x="3270886" y="2733294"/>
            <a:ext cx="985519" cy="197490"/>
          </a:xfrm>
          <a:prstGeom prst="rect">
            <a:avLst/>
          </a:prstGeom>
        </p:spPr>
        <p:txBody>
          <a:bodyPr vert="horz" wrap="square" lIns="0" tIns="12700" rIns="0" bIns="0" rtlCol="0">
            <a:spAutoFit/>
          </a:bodyPr>
          <a:lstStyle/>
          <a:p>
            <a:pPr marL="12700">
              <a:spcBef>
                <a:spcPts val="100"/>
              </a:spcBef>
            </a:pPr>
            <a:r>
              <a:rPr sz="1200" b="1" dirty="0">
                <a:solidFill>
                  <a:srgbClr val="FFFFFF"/>
                </a:solidFill>
                <a:latin typeface="Arial" panose="020B0604020202020204"/>
                <a:cs typeface="Arial" panose="020B0604020202020204"/>
              </a:rPr>
              <a:t>2.</a:t>
            </a:r>
            <a:r>
              <a:rPr sz="1200" b="1" spc="-50" dirty="0">
                <a:solidFill>
                  <a:srgbClr val="FFFFFF"/>
                </a:solidFill>
                <a:latin typeface="Arial" panose="020B0604020202020204"/>
                <a:cs typeface="Arial" panose="020B0604020202020204"/>
              </a:rPr>
              <a:t> </a:t>
            </a:r>
            <a:r>
              <a:rPr sz="1200" b="1" dirty="0">
                <a:solidFill>
                  <a:srgbClr val="FFFFFF"/>
                </a:solidFill>
                <a:latin typeface="Arial" panose="020B0604020202020204"/>
                <a:cs typeface="Arial" panose="020B0604020202020204"/>
              </a:rPr>
              <a:t>The</a:t>
            </a:r>
            <a:r>
              <a:rPr sz="1200" b="1" spc="-30" dirty="0">
                <a:solidFill>
                  <a:srgbClr val="FFFFFF"/>
                </a:solidFill>
                <a:latin typeface="Arial" panose="020B0604020202020204"/>
                <a:cs typeface="Arial" panose="020B0604020202020204"/>
              </a:rPr>
              <a:t> </a:t>
            </a:r>
            <a:r>
              <a:rPr sz="1200" b="1" dirty="0">
                <a:solidFill>
                  <a:srgbClr val="FFFFFF"/>
                </a:solidFill>
                <a:latin typeface="Arial" panose="020B0604020202020204"/>
                <a:cs typeface="Arial" panose="020B0604020202020204"/>
              </a:rPr>
              <a:t>Global</a:t>
            </a:r>
            <a:endParaRPr sz="1200">
              <a:latin typeface="Arial" panose="020B0604020202020204"/>
              <a:cs typeface="Arial" panose="020B0604020202020204"/>
            </a:endParaRPr>
          </a:p>
        </p:txBody>
      </p:sp>
      <p:sp>
        <p:nvSpPr>
          <p:cNvPr id="14" name="object 14"/>
          <p:cNvSpPr txBox="1"/>
          <p:nvPr/>
        </p:nvSpPr>
        <p:spPr>
          <a:xfrm>
            <a:off x="3308985" y="2891790"/>
            <a:ext cx="910590" cy="197490"/>
          </a:xfrm>
          <a:prstGeom prst="rect">
            <a:avLst/>
          </a:prstGeom>
        </p:spPr>
        <p:txBody>
          <a:bodyPr vert="horz" wrap="square" lIns="0" tIns="12700" rIns="0" bIns="0" rtlCol="0">
            <a:spAutoFit/>
          </a:bodyPr>
          <a:lstStyle/>
          <a:p>
            <a:pPr marL="12700">
              <a:spcBef>
                <a:spcPts val="100"/>
              </a:spcBef>
            </a:pPr>
            <a:r>
              <a:rPr sz="1200" b="1" spc="-5" dirty="0">
                <a:solidFill>
                  <a:srgbClr val="FFFFFF"/>
                </a:solidFill>
                <a:latin typeface="Arial" panose="020B0604020202020204"/>
                <a:cs typeface="Arial" panose="020B0604020202020204"/>
              </a:rPr>
              <a:t>Mar</a:t>
            </a:r>
            <a:r>
              <a:rPr sz="1200" b="1" dirty="0">
                <a:solidFill>
                  <a:srgbClr val="FFFFFF"/>
                </a:solidFill>
                <a:latin typeface="Arial" panose="020B0604020202020204"/>
                <a:cs typeface="Arial" panose="020B0604020202020204"/>
              </a:rPr>
              <a:t>ketpl</a:t>
            </a:r>
            <a:r>
              <a:rPr sz="1200" b="1" spc="5" dirty="0">
                <a:solidFill>
                  <a:srgbClr val="FFFFFF"/>
                </a:solidFill>
                <a:latin typeface="Arial" panose="020B0604020202020204"/>
                <a:cs typeface="Arial" panose="020B0604020202020204"/>
              </a:rPr>
              <a:t>a</a:t>
            </a:r>
            <a:r>
              <a:rPr sz="1200" b="1" dirty="0">
                <a:solidFill>
                  <a:srgbClr val="FFFFFF"/>
                </a:solidFill>
                <a:latin typeface="Arial" panose="020B0604020202020204"/>
                <a:cs typeface="Arial" panose="020B0604020202020204"/>
              </a:rPr>
              <a:t>c</a:t>
            </a:r>
            <a:r>
              <a:rPr sz="1200" b="1" spc="-5" dirty="0">
                <a:solidFill>
                  <a:srgbClr val="FFFFFF"/>
                </a:solidFill>
                <a:latin typeface="Arial" panose="020B0604020202020204"/>
                <a:cs typeface="Arial" panose="020B0604020202020204"/>
              </a:rPr>
              <a:t>e</a:t>
            </a:r>
            <a:endParaRPr sz="1200">
              <a:latin typeface="Arial" panose="020B0604020202020204"/>
              <a:cs typeface="Arial" panose="020B0604020202020204"/>
            </a:endParaRPr>
          </a:p>
        </p:txBody>
      </p:sp>
      <p:grpSp>
        <p:nvGrpSpPr>
          <p:cNvPr id="15" name="object 15"/>
          <p:cNvGrpSpPr/>
          <p:nvPr/>
        </p:nvGrpSpPr>
        <p:grpSpPr>
          <a:xfrm>
            <a:off x="3000756" y="3616453"/>
            <a:ext cx="1525905" cy="1365885"/>
            <a:chOff x="1476755" y="3616452"/>
            <a:chExt cx="1525905" cy="1365885"/>
          </a:xfrm>
        </p:grpSpPr>
        <p:sp>
          <p:nvSpPr>
            <p:cNvPr id="16" name="object 16"/>
            <p:cNvSpPr/>
            <p:nvPr/>
          </p:nvSpPr>
          <p:spPr>
            <a:xfrm>
              <a:off x="1716023" y="3845052"/>
              <a:ext cx="137160" cy="1137285"/>
            </a:xfrm>
            <a:custGeom>
              <a:avLst/>
              <a:gdLst/>
              <a:ahLst/>
              <a:cxnLst/>
              <a:rect l="l" t="t" r="r" b="b"/>
              <a:pathLst>
                <a:path w="137160" h="1137285">
                  <a:moveTo>
                    <a:pt x="137160" y="0"/>
                  </a:moveTo>
                  <a:lnTo>
                    <a:pt x="0" y="0"/>
                  </a:lnTo>
                  <a:lnTo>
                    <a:pt x="0" y="1136904"/>
                  </a:lnTo>
                  <a:lnTo>
                    <a:pt x="137160" y="1136904"/>
                  </a:lnTo>
                  <a:lnTo>
                    <a:pt x="137160" y="0"/>
                  </a:lnTo>
                  <a:close/>
                </a:path>
              </a:pathLst>
            </a:custGeom>
            <a:solidFill>
              <a:srgbClr val="AAC9BB"/>
            </a:solidFill>
          </p:spPr>
          <p:txBody>
            <a:bodyPr wrap="square" lIns="0" tIns="0" rIns="0" bIns="0" rtlCol="0"/>
            <a:lstStyle/>
            <a:p/>
          </p:txBody>
        </p:sp>
        <p:sp>
          <p:nvSpPr>
            <p:cNvPr id="17" name="object 17"/>
            <p:cNvSpPr/>
            <p:nvPr/>
          </p:nvSpPr>
          <p:spPr>
            <a:xfrm>
              <a:off x="1476755" y="3616452"/>
              <a:ext cx="1525905" cy="916305"/>
            </a:xfrm>
            <a:custGeom>
              <a:avLst/>
              <a:gdLst/>
              <a:ahLst/>
              <a:cxnLst/>
              <a:rect l="l" t="t" r="r" b="b"/>
              <a:pathLst>
                <a:path w="1525905" h="916304">
                  <a:moveTo>
                    <a:pt x="1433957" y="0"/>
                  </a:moveTo>
                  <a:lnTo>
                    <a:pt x="91566" y="0"/>
                  </a:lnTo>
                  <a:lnTo>
                    <a:pt x="55935" y="7199"/>
                  </a:lnTo>
                  <a:lnTo>
                    <a:pt x="26828" y="26828"/>
                  </a:lnTo>
                  <a:lnTo>
                    <a:pt x="7199" y="55935"/>
                  </a:lnTo>
                  <a:lnTo>
                    <a:pt x="0" y="91567"/>
                  </a:lnTo>
                  <a:lnTo>
                    <a:pt x="0" y="824357"/>
                  </a:lnTo>
                  <a:lnTo>
                    <a:pt x="7199" y="859988"/>
                  </a:lnTo>
                  <a:lnTo>
                    <a:pt x="26828" y="889095"/>
                  </a:lnTo>
                  <a:lnTo>
                    <a:pt x="55935" y="908724"/>
                  </a:lnTo>
                  <a:lnTo>
                    <a:pt x="91566" y="915924"/>
                  </a:lnTo>
                  <a:lnTo>
                    <a:pt x="1433957" y="915924"/>
                  </a:lnTo>
                  <a:lnTo>
                    <a:pt x="1469588" y="908724"/>
                  </a:lnTo>
                  <a:lnTo>
                    <a:pt x="1498695" y="889095"/>
                  </a:lnTo>
                  <a:lnTo>
                    <a:pt x="1518324" y="859988"/>
                  </a:lnTo>
                  <a:lnTo>
                    <a:pt x="1525524" y="824357"/>
                  </a:lnTo>
                  <a:lnTo>
                    <a:pt x="1525524" y="91567"/>
                  </a:lnTo>
                  <a:lnTo>
                    <a:pt x="1518324" y="55935"/>
                  </a:lnTo>
                  <a:lnTo>
                    <a:pt x="1498695" y="26828"/>
                  </a:lnTo>
                  <a:lnTo>
                    <a:pt x="1469588" y="7199"/>
                  </a:lnTo>
                  <a:lnTo>
                    <a:pt x="1433957" y="0"/>
                  </a:lnTo>
                  <a:close/>
                </a:path>
              </a:pathLst>
            </a:custGeom>
            <a:solidFill>
              <a:srgbClr val="009A71"/>
            </a:solidFill>
          </p:spPr>
          <p:txBody>
            <a:bodyPr wrap="square" lIns="0" tIns="0" rIns="0" bIns="0" rtlCol="0"/>
            <a:lstStyle/>
            <a:p/>
          </p:txBody>
        </p:sp>
      </p:grpSp>
      <p:sp>
        <p:nvSpPr>
          <p:cNvPr id="18" name="object 18"/>
          <p:cNvSpPr txBox="1"/>
          <p:nvPr/>
        </p:nvSpPr>
        <p:spPr>
          <a:xfrm>
            <a:off x="3189477" y="3760978"/>
            <a:ext cx="1146810" cy="182101"/>
          </a:xfrm>
          <a:prstGeom prst="rect">
            <a:avLst/>
          </a:prstGeom>
        </p:spPr>
        <p:txBody>
          <a:bodyPr vert="horz" wrap="square" lIns="0" tIns="12700" rIns="0" bIns="0" rtlCol="0">
            <a:spAutoFit/>
          </a:bodyPr>
          <a:lstStyle/>
          <a:p>
            <a:pPr marL="12700">
              <a:spcBef>
                <a:spcPts val="100"/>
              </a:spcBef>
            </a:pPr>
            <a:r>
              <a:rPr sz="1100" b="1" dirty="0">
                <a:solidFill>
                  <a:srgbClr val="FFFFFF"/>
                </a:solidFill>
                <a:latin typeface="Arial" panose="020B0604020202020204"/>
                <a:cs typeface="Arial" panose="020B0604020202020204"/>
              </a:rPr>
              <a:t>3.</a:t>
            </a:r>
            <a:r>
              <a:rPr sz="1100" b="1" spc="-70" dirty="0">
                <a:solidFill>
                  <a:srgbClr val="FFFFFF"/>
                </a:solidFill>
                <a:latin typeface="Arial" panose="020B0604020202020204"/>
                <a:cs typeface="Arial" panose="020B0604020202020204"/>
              </a:rPr>
              <a:t> </a:t>
            </a:r>
            <a:r>
              <a:rPr sz="1100" b="1" dirty="0">
                <a:solidFill>
                  <a:srgbClr val="FFFFFF"/>
                </a:solidFill>
                <a:latin typeface="Arial" panose="020B0604020202020204"/>
                <a:cs typeface="Arial" panose="020B0604020202020204"/>
              </a:rPr>
              <a:t>Segmentation,</a:t>
            </a:r>
            <a:endParaRPr sz="1100">
              <a:latin typeface="Arial" panose="020B0604020202020204"/>
              <a:cs typeface="Arial" panose="020B0604020202020204"/>
            </a:endParaRPr>
          </a:p>
        </p:txBody>
      </p:sp>
      <p:sp>
        <p:nvSpPr>
          <p:cNvPr id="19" name="object 19"/>
          <p:cNvSpPr txBox="1"/>
          <p:nvPr/>
        </p:nvSpPr>
        <p:spPr>
          <a:xfrm>
            <a:off x="3411983" y="3905759"/>
            <a:ext cx="701675" cy="182101"/>
          </a:xfrm>
          <a:prstGeom prst="rect">
            <a:avLst/>
          </a:prstGeom>
        </p:spPr>
        <p:txBody>
          <a:bodyPr vert="horz" wrap="square" lIns="0" tIns="12700" rIns="0" bIns="0" rtlCol="0">
            <a:spAutoFit/>
          </a:bodyPr>
          <a:lstStyle/>
          <a:p>
            <a:pPr marL="12700">
              <a:spcBef>
                <a:spcPts val="100"/>
              </a:spcBef>
            </a:pPr>
            <a:r>
              <a:rPr sz="1100" b="1" spc="-5" dirty="0">
                <a:solidFill>
                  <a:srgbClr val="FFFFFF"/>
                </a:solidFill>
                <a:latin typeface="Arial" panose="020B0604020202020204"/>
                <a:cs typeface="Arial" panose="020B0604020202020204"/>
              </a:rPr>
              <a:t>Targeting,</a:t>
            </a:r>
            <a:endParaRPr sz="1100">
              <a:latin typeface="Arial" panose="020B0604020202020204"/>
              <a:cs typeface="Arial" panose="020B0604020202020204"/>
            </a:endParaRPr>
          </a:p>
        </p:txBody>
      </p:sp>
      <p:sp>
        <p:nvSpPr>
          <p:cNvPr id="20" name="object 20"/>
          <p:cNvSpPr txBox="1"/>
          <p:nvPr/>
        </p:nvSpPr>
        <p:spPr>
          <a:xfrm>
            <a:off x="3369311" y="4050539"/>
            <a:ext cx="789305" cy="182101"/>
          </a:xfrm>
          <a:prstGeom prst="rect">
            <a:avLst/>
          </a:prstGeom>
        </p:spPr>
        <p:txBody>
          <a:bodyPr vert="horz" wrap="square" lIns="0" tIns="12700" rIns="0" bIns="0" rtlCol="0">
            <a:spAutoFit/>
          </a:bodyPr>
          <a:lstStyle/>
          <a:p>
            <a:pPr marL="12700">
              <a:spcBef>
                <a:spcPts val="100"/>
              </a:spcBef>
            </a:pPr>
            <a:r>
              <a:rPr sz="1100" b="1" spc="-5" dirty="0">
                <a:solidFill>
                  <a:srgbClr val="FFFFFF"/>
                </a:solidFill>
                <a:latin typeface="Arial" panose="020B0604020202020204"/>
                <a:cs typeface="Arial" panose="020B0604020202020204"/>
              </a:rPr>
              <a:t>P</a:t>
            </a:r>
            <a:r>
              <a:rPr sz="1100" b="1" dirty="0">
                <a:solidFill>
                  <a:srgbClr val="FFFFFF"/>
                </a:solidFill>
                <a:latin typeface="Arial" panose="020B0604020202020204"/>
                <a:cs typeface="Arial" panose="020B0604020202020204"/>
              </a:rPr>
              <a:t>o</a:t>
            </a:r>
            <a:r>
              <a:rPr sz="1100" b="1" spc="-5" dirty="0">
                <a:solidFill>
                  <a:srgbClr val="FFFFFF"/>
                </a:solidFill>
                <a:latin typeface="Arial" panose="020B0604020202020204"/>
                <a:cs typeface="Arial" panose="020B0604020202020204"/>
              </a:rPr>
              <a:t>s</a:t>
            </a:r>
            <a:r>
              <a:rPr sz="1100" b="1" dirty="0">
                <a:solidFill>
                  <a:srgbClr val="FFFFFF"/>
                </a:solidFill>
                <a:latin typeface="Arial" panose="020B0604020202020204"/>
                <a:cs typeface="Arial" panose="020B0604020202020204"/>
              </a:rPr>
              <a:t>itio</a:t>
            </a:r>
            <a:r>
              <a:rPr sz="1100" b="1" spc="-10" dirty="0">
                <a:solidFill>
                  <a:srgbClr val="FFFFFF"/>
                </a:solidFill>
                <a:latin typeface="Arial" panose="020B0604020202020204"/>
                <a:cs typeface="Arial" panose="020B0604020202020204"/>
              </a:rPr>
              <a:t>n</a:t>
            </a:r>
            <a:r>
              <a:rPr sz="1100" b="1" dirty="0">
                <a:solidFill>
                  <a:srgbClr val="FFFFFF"/>
                </a:solidFill>
                <a:latin typeface="Arial" panose="020B0604020202020204"/>
                <a:cs typeface="Arial" panose="020B0604020202020204"/>
              </a:rPr>
              <a:t>ing</a:t>
            </a:r>
            <a:endParaRPr sz="1100">
              <a:latin typeface="Arial" panose="020B0604020202020204"/>
              <a:cs typeface="Arial" panose="020B0604020202020204"/>
            </a:endParaRPr>
          </a:p>
        </p:txBody>
      </p:sp>
      <p:sp>
        <p:nvSpPr>
          <p:cNvPr id="21" name="object 21"/>
          <p:cNvSpPr txBox="1"/>
          <p:nvPr/>
        </p:nvSpPr>
        <p:spPr>
          <a:xfrm>
            <a:off x="3081275" y="4199586"/>
            <a:ext cx="1364615" cy="151323"/>
          </a:xfrm>
          <a:prstGeom prst="rect">
            <a:avLst/>
          </a:prstGeom>
        </p:spPr>
        <p:txBody>
          <a:bodyPr vert="horz" wrap="square" lIns="0" tIns="12700" rIns="0" bIns="0" rtlCol="0">
            <a:spAutoFit/>
          </a:bodyPr>
          <a:lstStyle/>
          <a:p>
            <a:pPr marL="12700">
              <a:spcBef>
                <a:spcPts val="100"/>
              </a:spcBef>
            </a:pPr>
            <a:r>
              <a:rPr sz="900" b="1" dirty="0">
                <a:solidFill>
                  <a:srgbClr val="FFFFFF"/>
                </a:solidFill>
                <a:latin typeface="Arial" panose="020B0604020202020204"/>
                <a:cs typeface="Arial" panose="020B0604020202020204"/>
              </a:rPr>
              <a:t>(Connected</a:t>
            </a:r>
            <a:r>
              <a:rPr sz="900" b="1" spc="-60" dirty="0">
                <a:solidFill>
                  <a:srgbClr val="FFFFFF"/>
                </a:solidFill>
                <a:latin typeface="Arial" panose="020B0604020202020204"/>
                <a:cs typeface="Arial" panose="020B0604020202020204"/>
              </a:rPr>
              <a:t> </a:t>
            </a:r>
            <a:r>
              <a:rPr sz="900" b="1" dirty="0">
                <a:solidFill>
                  <a:srgbClr val="FFFFFF"/>
                </a:solidFill>
                <a:latin typeface="Arial" panose="020B0604020202020204"/>
                <a:cs typeface="Arial" panose="020B0604020202020204"/>
              </a:rPr>
              <a:t>consumers</a:t>
            </a:r>
            <a:r>
              <a:rPr sz="900" b="1" spc="-55" dirty="0">
                <a:solidFill>
                  <a:srgbClr val="FFFFFF"/>
                </a:solidFill>
                <a:latin typeface="Arial" panose="020B0604020202020204"/>
                <a:cs typeface="Arial" panose="020B0604020202020204"/>
              </a:rPr>
              <a:t> </a:t>
            </a:r>
            <a:r>
              <a:rPr sz="900" b="1" dirty="0">
                <a:solidFill>
                  <a:srgbClr val="FFFFFF"/>
                </a:solidFill>
                <a:latin typeface="Arial" panose="020B0604020202020204"/>
                <a:cs typeface="Arial" panose="020B0604020202020204"/>
              </a:rPr>
              <a:t>)</a:t>
            </a:r>
            <a:endParaRPr sz="900">
              <a:latin typeface="Arial" panose="020B0604020202020204"/>
              <a:cs typeface="Arial" panose="020B0604020202020204"/>
            </a:endParaRPr>
          </a:p>
        </p:txBody>
      </p:sp>
      <p:grpSp>
        <p:nvGrpSpPr>
          <p:cNvPr id="22" name="object 22"/>
          <p:cNvGrpSpPr/>
          <p:nvPr/>
        </p:nvGrpSpPr>
        <p:grpSpPr>
          <a:xfrm>
            <a:off x="3000756" y="4760977"/>
            <a:ext cx="2334895" cy="916305"/>
            <a:chOff x="1476755" y="4760976"/>
            <a:chExt cx="2334895" cy="916305"/>
          </a:xfrm>
        </p:grpSpPr>
        <p:sp>
          <p:nvSpPr>
            <p:cNvPr id="23" name="object 23"/>
            <p:cNvSpPr/>
            <p:nvPr/>
          </p:nvSpPr>
          <p:spPr>
            <a:xfrm>
              <a:off x="1787651" y="4916424"/>
              <a:ext cx="2024380" cy="139065"/>
            </a:xfrm>
            <a:custGeom>
              <a:avLst/>
              <a:gdLst/>
              <a:ahLst/>
              <a:cxnLst/>
              <a:rect l="l" t="t" r="r" b="b"/>
              <a:pathLst>
                <a:path w="2024379" h="139064">
                  <a:moveTo>
                    <a:pt x="2023872" y="0"/>
                  </a:moveTo>
                  <a:lnTo>
                    <a:pt x="0" y="0"/>
                  </a:lnTo>
                  <a:lnTo>
                    <a:pt x="0" y="138683"/>
                  </a:lnTo>
                  <a:lnTo>
                    <a:pt x="2023872" y="138683"/>
                  </a:lnTo>
                  <a:lnTo>
                    <a:pt x="2023872" y="0"/>
                  </a:lnTo>
                  <a:close/>
                </a:path>
              </a:pathLst>
            </a:custGeom>
            <a:solidFill>
              <a:srgbClr val="AAC9BB"/>
            </a:solidFill>
          </p:spPr>
          <p:txBody>
            <a:bodyPr wrap="square" lIns="0" tIns="0" rIns="0" bIns="0" rtlCol="0"/>
            <a:lstStyle/>
            <a:p/>
          </p:txBody>
        </p:sp>
        <p:pic>
          <p:nvPicPr>
            <p:cNvPr id="24" name="object 24"/>
            <p:cNvPicPr/>
            <p:nvPr/>
          </p:nvPicPr>
          <p:blipFill>
            <a:blip r:embed="rId1" cstate="print"/>
            <a:stretch>
              <a:fillRect/>
            </a:stretch>
          </p:blipFill>
          <p:spPr>
            <a:xfrm>
              <a:off x="1476755" y="4760976"/>
              <a:ext cx="1525524" cy="915924"/>
            </a:xfrm>
            <a:prstGeom prst="rect">
              <a:avLst/>
            </a:prstGeom>
          </p:spPr>
        </p:pic>
      </p:grpSp>
      <p:sp>
        <p:nvSpPr>
          <p:cNvPr id="25" name="object 25"/>
          <p:cNvSpPr txBox="1"/>
          <p:nvPr/>
        </p:nvSpPr>
        <p:spPr>
          <a:xfrm>
            <a:off x="3255645" y="5022342"/>
            <a:ext cx="1016000" cy="197490"/>
          </a:xfrm>
          <a:prstGeom prst="rect">
            <a:avLst/>
          </a:prstGeom>
        </p:spPr>
        <p:txBody>
          <a:bodyPr vert="horz" wrap="square" lIns="0" tIns="12700" rIns="0" bIns="0" rtlCol="0">
            <a:spAutoFit/>
          </a:bodyPr>
          <a:lstStyle/>
          <a:p>
            <a:pPr marL="12700">
              <a:spcBef>
                <a:spcPts val="100"/>
              </a:spcBef>
            </a:pPr>
            <a:r>
              <a:rPr sz="1200" b="1" dirty="0">
                <a:solidFill>
                  <a:srgbClr val="221F1F"/>
                </a:solidFill>
                <a:latin typeface="Arial" panose="020B0604020202020204"/>
                <a:cs typeface="Arial" panose="020B0604020202020204"/>
              </a:rPr>
              <a:t>4.</a:t>
            </a:r>
            <a:r>
              <a:rPr sz="1200" b="1" spc="-55" dirty="0">
                <a:solidFill>
                  <a:srgbClr val="221F1F"/>
                </a:solidFill>
                <a:latin typeface="Arial" panose="020B0604020202020204"/>
                <a:cs typeface="Arial" panose="020B0604020202020204"/>
              </a:rPr>
              <a:t> </a:t>
            </a:r>
            <a:r>
              <a:rPr sz="1200" b="1" spc="-5" dirty="0">
                <a:solidFill>
                  <a:srgbClr val="221F1F"/>
                </a:solidFill>
                <a:latin typeface="Arial" panose="020B0604020202020204"/>
                <a:cs typeface="Arial" panose="020B0604020202020204"/>
              </a:rPr>
              <a:t>Developing</a:t>
            </a:r>
            <a:endParaRPr sz="1200">
              <a:latin typeface="Arial" panose="020B0604020202020204"/>
              <a:cs typeface="Arial" panose="020B0604020202020204"/>
            </a:endParaRPr>
          </a:p>
        </p:txBody>
      </p:sp>
      <p:sp>
        <p:nvSpPr>
          <p:cNvPr id="26" name="object 26"/>
          <p:cNvSpPr txBox="1"/>
          <p:nvPr/>
        </p:nvSpPr>
        <p:spPr>
          <a:xfrm>
            <a:off x="3550157" y="5180838"/>
            <a:ext cx="425450" cy="197490"/>
          </a:xfrm>
          <a:prstGeom prst="rect">
            <a:avLst/>
          </a:prstGeom>
        </p:spPr>
        <p:txBody>
          <a:bodyPr vert="horz" wrap="square" lIns="0" tIns="12700" rIns="0" bIns="0" rtlCol="0">
            <a:spAutoFit/>
          </a:bodyPr>
          <a:lstStyle/>
          <a:p>
            <a:pPr marL="12700">
              <a:spcBef>
                <a:spcPts val="100"/>
              </a:spcBef>
            </a:pPr>
            <a:r>
              <a:rPr sz="1200" b="1" spc="-60" dirty="0">
                <a:solidFill>
                  <a:srgbClr val="221F1F"/>
                </a:solidFill>
                <a:latin typeface="Arial" panose="020B0604020202020204"/>
                <a:cs typeface="Arial" panose="020B0604020202020204"/>
              </a:rPr>
              <a:t>V</a:t>
            </a:r>
            <a:r>
              <a:rPr sz="1200" b="1" spc="-5" dirty="0">
                <a:solidFill>
                  <a:srgbClr val="221F1F"/>
                </a:solidFill>
                <a:latin typeface="Arial" panose="020B0604020202020204"/>
                <a:cs typeface="Arial" panose="020B0604020202020204"/>
              </a:rPr>
              <a:t>a</a:t>
            </a:r>
            <a:r>
              <a:rPr sz="1200" b="1" dirty="0">
                <a:solidFill>
                  <a:srgbClr val="221F1F"/>
                </a:solidFill>
                <a:latin typeface="Arial" panose="020B0604020202020204"/>
                <a:cs typeface="Arial" panose="020B0604020202020204"/>
              </a:rPr>
              <a:t>lue</a:t>
            </a:r>
            <a:endParaRPr sz="1200">
              <a:latin typeface="Arial" panose="020B0604020202020204"/>
              <a:cs typeface="Arial" panose="020B0604020202020204"/>
            </a:endParaRPr>
          </a:p>
        </p:txBody>
      </p:sp>
      <p:grpSp>
        <p:nvGrpSpPr>
          <p:cNvPr id="27" name="object 27"/>
          <p:cNvGrpSpPr/>
          <p:nvPr/>
        </p:nvGrpSpPr>
        <p:grpSpPr>
          <a:xfrm>
            <a:off x="5022851" y="3845053"/>
            <a:ext cx="1539875" cy="1838325"/>
            <a:chOff x="3498850" y="3845052"/>
            <a:chExt cx="1539875" cy="1838325"/>
          </a:xfrm>
        </p:grpSpPr>
        <p:sp>
          <p:nvSpPr>
            <p:cNvPr id="28" name="object 28"/>
            <p:cNvSpPr/>
            <p:nvPr/>
          </p:nvSpPr>
          <p:spPr>
            <a:xfrm>
              <a:off x="3745991" y="3845052"/>
              <a:ext cx="137160" cy="1137285"/>
            </a:xfrm>
            <a:custGeom>
              <a:avLst/>
              <a:gdLst/>
              <a:ahLst/>
              <a:cxnLst/>
              <a:rect l="l" t="t" r="r" b="b"/>
              <a:pathLst>
                <a:path w="137160" h="1137285">
                  <a:moveTo>
                    <a:pt x="137160" y="0"/>
                  </a:moveTo>
                  <a:lnTo>
                    <a:pt x="0" y="0"/>
                  </a:lnTo>
                  <a:lnTo>
                    <a:pt x="0" y="1136904"/>
                  </a:lnTo>
                  <a:lnTo>
                    <a:pt x="137160" y="1136904"/>
                  </a:lnTo>
                  <a:lnTo>
                    <a:pt x="137160" y="0"/>
                  </a:lnTo>
                  <a:close/>
                </a:path>
              </a:pathLst>
            </a:custGeom>
            <a:solidFill>
              <a:srgbClr val="AAC9BB"/>
            </a:solidFill>
          </p:spPr>
          <p:txBody>
            <a:bodyPr wrap="square" lIns="0" tIns="0" rIns="0" bIns="0" rtlCol="0"/>
            <a:lstStyle/>
            <a:p/>
          </p:txBody>
        </p:sp>
        <p:sp>
          <p:nvSpPr>
            <p:cNvPr id="29" name="object 29"/>
            <p:cNvSpPr/>
            <p:nvPr/>
          </p:nvSpPr>
          <p:spPr>
            <a:xfrm>
              <a:off x="3505200" y="4760976"/>
              <a:ext cx="1527175" cy="916305"/>
            </a:xfrm>
            <a:custGeom>
              <a:avLst/>
              <a:gdLst/>
              <a:ahLst/>
              <a:cxnLst/>
              <a:rect l="l" t="t" r="r" b="b"/>
              <a:pathLst>
                <a:path w="1527175" h="916304">
                  <a:moveTo>
                    <a:pt x="1435480" y="0"/>
                  </a:moveTo>
                  <a:lnTo>
                    <a:pt x="91566" y="0"/>
                  </a:lnTo>
                  <a:lnTo>
                    <a:pt x="55935" y="7199"/>
                  </a:lnTo>
                  <a:lnTo>
                    <a:pt x="26828" y="26828"/>
                  </a:lnTo>
                  <a:lnTo>
                    <a:pt x="7199" y="55935"/>
                  </a:lnTo>
                  <a:lnTo>
                    <a:pt x="0" y="91567"/>
                  </a:lnTo>
                  <a:lnTo>
                    <a:pt x="0" y="824357"/>
                  </a:lnTo>
                  <a:lnTo>
                    <a:pt x="7199" y="859993"/>
                  </a:lnTo>
                  <a:lnTo>
                    <a:pt x="26828" y="889100"/>
                  </a:lnTo>
                  <a:lnTo>
                    <a:pt x="55935" y="908726"/>
                  </a:lnTo>
                  <a:lnTo>
                    <a:pt x="91566" y="915924"/>
                  </a:lnTo>
                  <a:lnTo>
                    <a:pt x="1435480" y="915924"/>
                  </a:lnTo>
                  <a:lnTo>
                    <a:pt x="1471112" y="908726"/>
                  </a:lnTo>
                  <a:lnTo>
                    <a:pt x="1500219" y="889100"/>
                  </a:lnTo>
                  <a:lnTo>
                    <a:pt x="1519848" y="859993"/>
                  </a:lnTo>
                  <a:lnTo>
                    <a:pt x="1527048" y="824357"/>
                  </a:lnTo>
                  <a:lnTo>
                    <a:pt x="1527048" y="91567"/>
                  </a:lnTo>
                  <a:lnTo>
                    <a:pt x="1519848" y="55935"/>
                  </a:lnTo>
                  <a:lnTo>
                    <a:pt x="1500219" y="26828"/>
                  </a:lnTo>
                  <a:lnTo>
                    <a:pt x="1471112" y="7199"/>
                  </a:lnTo>
                  <a:lnTo>
                    <a:pt x="1435480" y="0"/>
                  </a:lnTo>
                  <a:close/>
                </a:path>
              </a:pathLst>
            </a:custGeom>
            <a:solidFill>
              <a:srgbClr val="009A71"/>
            </a:solidFill>
          </p:spPr>
          <p:txBody>
            <a:bodyPr wrap="square" lIns="0" tIns="0" rIns="0" bIns="0" rtlCol="0"/>
            <a:lstStyle/>
            <a:p/>
          </p:txBody>
        </p:sp>
        <p:sp>
          <p:nvSpPr>
            <p:cNvPr id="30" name="object 30"/>
            <p:cNvSpPr/>
            <p:nvPr/>
          </p:nvSpPr>
          <p:spPr>
            <a:xfrm>
              <a:off x="3505200" y="4760976"/>
              <a:ext cx="1527175" cy="916305"/>
            </a:xfrm>
            <a:custGeom>
              <a:avLst/>
              <a:gdLst/>
              <a:ahLst/>
              <a:cxnLst/>
              <a:rect l="l" t="t" r="r" b="b"/>
              <a:pathLst>
                <a:path w="1527175" h="916304">
                  <a:moveTo>
                    <a:pt x="0" y="91567"/>
                  </a:moveTo>
                  <a:lnTo>
                    <a:pt x="7199" y="55935"/>
                  </a:lnTo>
                  <a:lnTo>
                    <a:pt x="26828" y="26828"/>
                  </a:lnTo>
                  <a:lnTo>
                    <a:pt x="55935" y="7199"/>
                  </a:lnTo>
                  <a:lnTo>
                    <a:pt x="91566" y="0"/>
                  </a:lnTo>
                  <a:lnTo>
                    <a:pt x="1435480" y="0"/>
                  </a:lnTo>
                  <a:lnTo>
                    <a:pt x="1471112" y="7199"/>
                  </a:lnTo>
                  <a:lnTo>
                    <a:pt x="1500219" y="26828"/>
                  </a:lnTo>
                  <a:lnTo>
                    <a:pt x="1519848" y="55935"/>
                  </a:lnTo>
                  <a:lnTo>
                    <a:pt x="1527048" y="91567"/>
                  </a:lnTo>
                  <a:lnTo>
                    <a:pt x="1527048" y="824357"/>
                  </a:lnTo>
                  <a:lnTo>
                    <a:pt x="1519848" y="859993"/>
                  </a:lnTo>
                  <a:lnTo>
                    <a:pt x="1500219" y="889100"/>
                  </a:lnTo>
                  <a:lnTo>
                    <a:pt x="1471112" y="908726"/>
                  </a:lnTo>
                  <a:lnTo>
                    <a:pt x="1435480" y="915924"/>
                  </a:lnTo>
                  <a:lnTo>
                    <a:pt x="91566" y="915924"/>
                  </a:lnTo>
                  <a:lnTo>
                    <a:pt x="55935" y="908726"/>
                  </a:lnTo>
                  <a:lnTo>
                    <a:pt x="26828" y="889100"/>
                  </a:lnTo>
                  <a:lnTo>
                    <a:pt x="7199" y="859993"/>
                  </a:lnTo>
                  <a:lnTo>
                    <a:pt x="0" y="824357"/>
                  </a:lnTo>
                  <a:lnTo>
                    <a:pt x="0" y="91567"/>
                  </a:lnTo>
                  <a:close/>
                </a:path>
              </a:pathLst>
            </a:custGeom>
            <a:ln w="12699">
              <a:solidFill>
                <a:srgbClr val="FFFFFF"/>
              </a:solidFill>
            </a:ln>
          </p:spPr>
          <p:txBody>
            <a:bodyPr wrap="square" lIns="0" tIns="0" rIns="0" bIns="0" rtlCol="0"/>
            <a:lstStyle/>
            <a:p/>
          </p:txBody>
        </p:sp>
      </p:grpSp>
      <p:sp>
        <p:nvSpPr>
          <p:cNvPr id="31" name="object 31"/>
          <p:cNvSpPr txBox="1"/>
          <p:nvPr/>
        </p:nvSpPr>
        <p:spPr>
          <a:xfrm>
            <a:off x="5140578" y="5022342"/>
            <a:ext cx="1305560" cy="197490"/>
          </a:xfrm>
          <a:prstGeom prst="rect">
            <a:avLst/>
          </a:prstGeom>
        </p:spPr>
        <p:txBody>
          <a:bodyPr vert="horz" wrap="square" lIns="0" tIns="12700" rIns="0" bIns="0" rtlCol="0">
            <a:spAutoFit/>
          </a:bodyPr>
          <a:lstStyle/>
          <a:p>
            <a:pPr marL="12700">
              <a:spcBef>
                <a:spcPts val="100"/>
              </a:spcBef>
            </a:pPr>
            <a:r>
              <a:rPr sz="1200" b="1" spc="-5" dirty="0">
                <a:solidFill>
                  <a:srgbClr val="FFFFFF"/>
                </a:solidFill>
                <a:latin typeface="Arial" panose="020B0604020202020204"/>
                <a:cs typeface="Arial" panose="020B0604020202020204"/>
              </a:rPr>
              <a:t>5</a:t>
            </a:r>
            <a:r>
              <a:rPr sz="1200" b="1" dirty="0">
                <a:solidFill>
                  <a:srgbClr val="FFFFFF"/>
                </a:solidFill>
                <a:latin typeface="Arial" panose="020B0604020202020204"/>
                <a:cs typeface="Arial" panose="020B0604020202020204"/>
              </a:rPr>
              <a:t>.Communic</a:t>
            </a:r>
            <a:r>
              <a:rPr sz="1200" b="1" spc="-5" dirty="0">
                <a:solidFill>
                  <a:srgbClr val="FFFFFF"/>
                </a:solidFill>
                <a:latin typeface="Arial" panose="020B0604020202020204"/>
                <a:cs typeface="Arial" panose="020B0604020202020204"/>
              </a:rPr>
              <a:t>a</a:t>
            </a:r>
            <a:r>
              <a:rPr sz="1200" b="1" dirty="0">
                <a:solidFill>
                  <a:srgbClr val="FFFFFF"/>
                </a:solidFill>
                <a:latin typeface="Arial" panose="020B0604020202020204"/>
                <a:cs typeface="Arial" panose="020B0604020202020204"/>
              </a:rPr>
              <a:t>ting</a:t>
            </a:r>
            <a:endParaRPr sz="1200">
              <a:latin typeface="Arial" panose="020B0604020202020204"/>
              <a:cs typeface="Arial" panose="020B0604020202020204"/>
            </a:endParaRPr>
          </a:p>
        </p:txBody>
      </p:sp>
      <p:sp>
        <p:nvSpPr>
          <p:cNvPr id="32" name="object 32"/>
          <p:cNvSpPr txBox="1"/>
          <p:nvPr/>
        </p:nvSpPr>
        <p:spPr>
          <a:xfrm>
            <a:off x="5579490" y="5180838"/>
            <a:ext cx="425450" cy="197490"/>
          </a:xfrm>
          <a:prstGeom prst="rect">
            <a:avLst/>
          </a:prstGeom>
        </p:spPr>
        <p:txBody>
          <a:bodyPr vert="horz" wrap="square" lIns="0" tIns="12700" rIns="0" bIns="0" rtlCol="0">
            <a:spAutoFit/>
          </a:bodyPr>
          <a:lstStyle/>
          <a:p>
            <a:pPr marL="12700">
              <a:spcBef>
                <a:spcPts val="100"/>
              </a:spcBef>
            </a:pPr>
            <a:r>
              <a:rPr sz="1200" b="1" spc="-60" dirty="0">
                <a:solidFill>
                  <a:srgbClr val="FFFFFF"/>
                </a:solidFill>
                <a:latin typeface="Arial" panose="020B0604020202020204"/>
                <a:cs typeface="Arial" panose="020B0604020202020204"/>
              </a:rPr>
              <a:t>V</a:t>
            </a:r>
            <a:r>
              <a:rPr sz="1200" b="1" spc="-5" dirty="0">
                <a:solidFill>
                  <a:srgbClr val="FFFFFF"/>
                </a:solidFill>
                <a:latin typeface="Arial" panose="020B0604020202020204"/>
                <a:cs typeface="Arial" panose="020B0604020202020204"/>
              </a:rPr>
              <a:t>a</a:t>
            </a:r>
            <a:r>
              <a:rPr sz="1200" b="1" dirty="0">
                <a:solidFill>
                  <a:srgbClr val="FFFFFF"/>
                </a:solidFill>
                <a:latin typeface="Arial" panose="020B0604020202020204"/>
                <a:cs typeface="Arial" panose="020B0604020202020204"/>
              </a:rPr>
              <a:t>lue</a:t>
            </a:r>
            <a:endParaRPr sz="1200">
              <a:latin typeface="Arial" panose="020B0604020202020204"/>
              <a:cs typeface="Arial" panose="020B0604020202020204"/>
            </a:endParaRPr>
          </a:p>
        </p:txBody>
      </p:sp>
      <p:grpSp>
        <p:nvGrpSpPr>
          <p:cNvPr id="33" name="object 33"/>
          <p:cNvGrpSpPr/>
          <p:nvPr/>
        </p:nvGrpSpPr>
        <p:grpSpPr>
          <a:xfrm>
            <a:off x="5022851" y="2700528"/>
            <a:ext cx="1539875" cy="1838325"/>
            <a:chOff x="3498850" y="2700527"/>
            <a:chExt cx="1539875" cy="1838325"/>
          </a:xfrm>
        </p:grpSpPr>
        <p:sp>
          <p:nvSpPr>
            <p:cNvPr id="34" name="object 34"/>
            <p:cNvSpPr/>
            <p:nvPr/>
          </p:nvSpPr>
          <p:spPr>
            <a:xfrm>
              <a:off x="3745991" y="2700527"/>
              <a:ext cx="137160" cy="1138555"/>
            </a:xfrm>
            <a:custGeom>
              <a:avLst/>
              <a:gdLst/>
              <a:ahLst/>
              <a:cxnLst/>
              <a:rect l="l" t="t" r="r" b="b"/>
              <a:pathLst>
                <a:path w="137160" h="1138554">
                  <a:moveTo>
                    <a:pt x="137160" y="0"/>
                  </a:moveTo>
                  <a:lnTo>
                    <a:pt x="0" y="0"/>
                  </a:lnTo>
                  <a:lnTo>
                    <a:pt x="0" y="1138428"/>
                  </a:lnTo>
                  <a:lnTo>
                    <a:pt x="137160" y="1138428"/>
                  </a:lnTo>
                  <a:lnTo>
                    <a:pt x="137160" y="0"/>
                  </a:lnTo>
                  <a:close/>
                </a:path>
              </a:pathLst>
            </a:custGeom>
            <a:solidFill>
              <a:srgbClr val="AAC9BB"/>
            </a:solidFill>
          </p:spPr>
          <p:txBody>
            <a:bodyPr wrap="square" lIns="0" tIns="0" rIns="0" bIns="0" rtlCol="0"/>
            <a:lstStyle/>
            <a:p/>
          </p:txBody>
        </p:sp>
        <p:sp>
          <p:nvSpPr>
            <p:cNvPr id="35" name="object 35"/>
            <p:cNvSpPr/>
            <p:nvPr/>
          </p:nvSpPr>
          <p:spPr>
            <a:xfrm>
              <a:off x="3505200" y="3616452"/>
              <a:ext cx="1527175" cy="916305"/>
            </a:xfrm>
            <a:custGeom>
              <a:avLst/>
              <a:gdLst/>
              <a:ahLst/>
              <a:cxnLst/>
              <a:rect l="l" t="t" r="r" b="b"/>
              <a:pathLst>
                <a:path w="1527175" h="916304">
                  <a:moveTo>
                    <a:pt x="1435480" y="0"/>
                  </a:moveTo>
                  <a:lnTo>
                    <a:pt x="91566" y="0"/>
                  </a:lnTo>
                  <a:lnTo>
                    <a:pt x="55935" y="7199"/>
                  </a:lnTo>
                  <a:lnTo>
                    <a:pt x="26828" y="26828"/>
                  </a:lnTo>
                  <a:lnTo>
                    <a:pt x="7199" y="55935"/>
                  </a:lnTo>
                  <a:lnTo>
                    <a:pt x="0" y="91567"/>
                  </a:lnTo>
                  <a:lnTo>
                    <a:pt x="0" y="824357"/>
                  </a:lnTo>
                  <a:lnTo>
                    <a:pt x="7199" y="859988"/>
                  </a:lnTo>
                  <a:lnTo>
                    <a:pt x="26828" y="889095"/>
                  </a:lnTo>
                  <a:lnTo>
                    <a:pt x="55935" y="908724"/>
                  </a:lnTo>
                  <a:lnTo>
                    <a:pt x="91566" y="915924"/>
                  </a:lnTo>
                  <a:lnTo>
                    <a:pt x="1435480" y="915924"/>
                  </a:lnTo>
                  <a:lnTo>
                    <a:pt x="1471112" y="908724"/>
                  </a:lnTo>
                  <a:lnTo>
                    <a:pt x="1500219" y="889095"/>
                  </a:lnTo>
                  <a:lnTo>
                    <a:pt x="1519848" y="859988"/>
                  </a:lnTo>
                  <a:lnTo>
                    <a:pt x="1527048" y="824357"/>
                  </a:lnTo>
                  <a:lnTo>
                    <a:pt x="1527048" y="91567"/>
                  </a:lnTo>
                  <a:lnTo>
                    <a:pt x="1519848" y="55935"/>
                  </a:lnTo>
                  <a:lnTo>
                    <a:pt x="1500219" y="26828"/>
                  </a:lnTo>
                  <a:lnTo>
                    <a:pt x="1471112" y="7199"/>
                  </a:lnTo>
                  <a:lnTo>
                    <a:pt x="1435480" y="0"/>
                  </a:lnTo>
                  <a:close/>
                </a:path>
              </a:pathLst>
            </a:custGeom>
            <a:solidFill>
              <a:srgbClr val="009A71"/>
            </a:solidFill>
          </p:spPr>
          <p:txBody>
            <a:bodyPr wrap="square" lIns="0" tIns="0" rIns="0" bIns="0" rtlCol="0"/>
            <a:lstStyle/>
            <a:p/>
          </p:txBody>
        </p:sp>
        <p:sp>
          <p:nvSpPr>
            <p:cNvPr id="36" name="object 36"/>
            <p:cNvSpPr/>
            <p:nvPr/>
          </p:nvSpPr>
          <p:spPr>
            <a:xfrm>
              <a:off x="3505200" y="3616452"/>
              <a:ext cx="1527175" cy="916305"/>
            </a:xfrm>
            <a:custGeom>
              <a:avLst/>
              <a:gdLst/>
              <a:ahLst/>
              <a:cxnLst/>
              <a:rect l="l" t="t" r="r" b="b"/>
              <a:pathLst>
                <a:path w="1527175" h="916304">
                  <a:moveTo>
                    <a:pt x="0" y="91567"/>
                  </a:moveTo>
                  <a:lnTo>
                    <a:pt x="7199" y="55935"/>
                  </a:lnTo>
                  <a:lnTo>
                    <a:pt x="26828" y="26828"/>
                  </a:lnTo>
                  <a:lnTo>
                    <a:pt x="55935" y="7199"/>
                  </a:lnTo>
                  <a:lnTo>
                    <a:pt x="91566" y="0"/>
                  </a:lnTo>
                  <a:lnTo>
                    <a:pt x="1435480" y="0"/>
                  </a:lnTo>
                  <a:lnTo>
                    <a:pt x="1471112" y="7199"/>
                  </a:lnTo>
                  <a:lnTo>
                    <a:pt x="1500219" y="26828"/>
                  </a:lnTo>
                  <a:lnTo>
                    <a:pt x="1519848" y="55935"/>
                  </a:lnTo>
                  <a:lnTo>
                    <a:pt x="1527048" y="91567"/>
                  </a:lnTo>
                  <a:lnTo>
                    <a:pt x="1527048" y="824357"/>
                  </a:lnTo>
                  <a:lnTo>
                    <a:pt x="1519848" y="859988"/>
                  </a:lnTo>
                  <a:lnTo>
                    <a:pt x="1500219" y="889095"/>
                  </a:lnTo>
                  <a:lnTo>
                    <a:pt x="1471112" y="908724"/>
                  </a:lnTo>
                  <a:lnTo>
                    <a:pt x="1435480" y="915924"/>
                  </a:lnTo>
                  <a:lnTo>
                    <a:pt x="91566" y="915924"/>
                  </a:lnTo>
                  <a:lnTo>
                    <a:pt x="55935" y="908724"/>
                  </a:lnTo>
                  <a:lnTo>
                    <a:pt x="26828" y="889095"/>
                  </a:lnTo>
                  <a:lnTo>
                    <a:pt x="7199" y="859988"/>
                  </a:lnTo>
                  <a:lnTo>
                    <a:pt x="0" y="824357"/>
                  </a:lnTo>
                  <a:lnTo>
                    <a:pt x="0" y="91567"/>
                  </a:lnTo>
                  <a:close/>
                </a:path>
              </a:pathLst>
            </a:custGeom>
            <a:ln w="12699">
              <a:solidFill>
                <a:srgbClr val="FFFFFF"/>
              </a:solidFill>
            </a:ln>
          </p:spPr>
          <p:txBody>
            <a:bodyPr wrap="square" lIns="0" tIns="0" rIns="0" bIns="0" rtlCol="0"/>
            <a:lstStyle/>
            <a:p/>
          </p:txBody>
        </p:sp>
      </p:grpSp>
      <p:sp>
        <p:nvSpPr>
          <p:cNvPr id="37" name="object 37"/>
          <p:cNvSpPr txBox="1"/>
          <p:nvPr/>
        </p:nvSpPr>
        <p:spPr>
          <a:xfrm>
            <a:off x="5236590" y="3956684"/>
            <a:ext cx="1111250" cy="197490"/>
          </a:xfrm>
          <a:prstGeom prst="rect">
            <a:avLst/>
          </a:prstGeom>
        </p:spPr>
        <p:txBody>
          <a:bodyPr vert="horz" wrap="square" lIns="0" tIns="12700" rIns="0" bIns="0" rtlCol="0">
            <a:spAutoFit/>
          </a:bodyPr>
          <a:lstStyle/>
          <a:p>
            <a:pPr marL="12700">
              <a:spcBef>
                <a:spcPts val="100"/>
              </a:spcBef>
            </a:pPr>
            <a:r>
              <a:rPr sz="1200" b="1" dirty="0">
                <a:solidFill>
                  <a:srgbClr val="FFFFFF"/>
                </a:solidFill>
                <a:latin typeface="Arial" panose="020B0604020202020204"/>
                <a:cs typeface="Arial" panose="020B0604020202020204"/>
              </a:rPr>
              <a:t>6.Pricing</a:t>
            </a:r>
            <a:r>
              <a:rPr sz="1200" b="1" spc="-85" dirty="0">
                <a:solidFill>
                  <a:srgbClr val="FFFFFF"/>
                </a:solidFill>
                <a:latin typeface="Arial" panose="020B0604020202020204"/>
                <a:cs typeface="Arial" panose="020B0604020202020204"/>
              </a:rPr>
              <a:t> </a:t>
            </a:r>
            <a:r>
              <a:rPr sz="1200" b="1" spc="-15" dirty="0">
                <a:solidFill>
                  <a:srgbClr val="FFFFFF"/>
                </a:solidFill>
                <a:latin typeface="Arial" panose="020B0604020202020204"/>
                <a:cs typeface="Arial" panose="020B0604020202020204"/>
              </a:rPr>
              <a:t>Value</a:t>
            </a:r>
            <a:endParaRPr sz="1200">
              <a:latin typeface="Arial" panose="020B0604020202020204"/>
              <a:cs typeface="Arial" panose="020B0604020202020204"/>
            </a:endParaRPr>
          </a:p>
        </p:txBody>
      </p:sp>
      <p:grpSp>
        <p:nvGrpSpPr>
          <p:cNvPr id="38" name="object 38"/>
          <p:cNvGrpSpPr/>
          <p:nvPr/>
        </p:nvGrpSpPr>
        <p:grpSpPr>
          <a:xfrm>
            <a:off x="5029201" y="1556004"/>
            <a:ext cx="1527175" cy="1831975"/>
            <a:chOff x="3505200" y="1556003"/>
            <a:chExt cx="1527175" cy="1831975"/>
          </a:xfrm>
        </p:grpSpPr>
        <p:sp>
          <p:nvSpPr>
            <p:cNvPr id="39" name="object 39"/>
            <p:cNvSpPr/>
            <p:nvPr/>
          </p:nvSpPr>
          <p:spPr>
            <a:xfrm>
              <a:off x="3745991" y="1556003"/>
              <a:ext cx="137160" cy="1138555"/>
            </a:xfrm>
            <a:custGeom>
              <a:avLst/>
              <a:gdLst/>
              <a:ahLst/>
              <a:cxnLst/>
              <a:rect l="l" t="t" r="r" b="b"/>
              <a:pathLst>
                <a:path w="137160" h="1138555">
                  <a:moveTo>
                    <a:pt x="137160" y="0"/>
                  </a:moveTo>
                  <a:lnTo>
                    <a:pt x="0" y="0"/>
                  </a:lnTo>
                  <a:lnTo>
                    <a:pt x="0" y="1138427"/>
                  </a:lnTo>
                  <a:lnTo>
                    <a:pt x="137160" y="1138427"/>
                  </a:lnTo>
                  <a:lnTo>
                    <a:pt x="137160" y="0"/>
                  </a:lnTo>
                  <a:close/>
                </a:path>
              </a:pathLst>
            </a:custGeom>
            <a:solidFill>
              <a:srgbClr val="AAC9BB"/>
            </a:solidFill>
          </p:spPr>
          <p:txBody>
            <a:bodyPr wrap="square" lIns="0" tIns="0" rIns="0" bIns="0" rtlCol="0"/>
            <a:lstStyle/>
            <a:p/>
          </p:txBody>
        </p:sp>
        <p:pic>
          <p:nvPicPr>
            <p:cNvPr id="40" name="object 40"/>
            <p:cNvPicPr/>
            <p:nvPr/>
          </p:nvPicPr>
          <p:blipFill>
            <a:blip r:embed="rId2" cstate="print"/>
            <a:stretch>
              <a:fillRect/>
            </a:stretch>
          </p:blipFill>
          <p:spPr>
            <a:xfrm>
              <a:off x="3505200" y="2473451"/>
              <a:ext cx="1527048" cy="914400"/>
            </a:xfrm>
            <a:prstGeom prst="rect">
              <a:avLst/>
            </a:prstGeom>
          </p:spPr>
        </p:pic>
      </p:grpSp>
      <p:sp>
        <p:nvSpPr>
          <p:cNvPr id="41" name="object 41"/>
          <p:cNvSpPr txBox="1"/>
          <p:nvPr/>
        </p:nvSpPr>
        <p:spPr>
          <a:xfrm>
            <a:off x="5105527" y="2733294"/>
            <a:ext cx="1374140" cy="197490"/>
          </a:xfrm>
          <a:prstGeom prst="rect">
            <a:avLst/>
          </a:prstGeom>
        </p:spPr>
        <p:txBody>
          <a:bodyPr vert="horz" wrap="square" lIns="0" tIns="12700" rIns="0" bIns="0" rtlCol="0">
            <a:spAutoFit/>
          </a:bodyPr>
          <a:lstStyle/>
          <a:p>
            <a:pPr marL="12700">
              <a:spcBef>
                <a:spcPts val="100"/>
              </a:spcBef>
            </a:pPr>
            <a:r>
              <a:rPr sz="1200" b="1" dirty="0">
                <a:solidFill>
                  <a:srgbClr val="221F1F"/>
                </a:solidFill>
                <a:latin typeface="Arial" panose="020B0604020202020204"/>
                <a:cs typeface="Arial" panose="020B0604020202020204"/>
              </a:rPr>
              <a:t>7.</a:t>
            </a:r>
            <a:r>
              <a:rPr sz="1200" b="1" spc="-35" dirty="0">
                <a:solidFill>
                  <a:srgbClr val="221F1F"/>
                </a:solidFill>
                <a:latin typeface="Arial" panose="020B0604020202020204"/>
                <a:cs typeface="Arial" panose="020B0604020202020204"/>
              </a:rPr>
              <a:t> </a:t>
            </a:r>
            <a:r>
              <a:rPr sz="1200" b="1" spc="-5" dirty="0">
                <a:solidFill>
                  <a:srgbClr val="221F1F"/>
                </a:solidFill>
                <a:latin typeface="Arial" panose="020B0604020202020204"/>
                <a:cs typeface="Arial" panose="020B0604020202020204"/>
              </a:rPr>
              <a:t>Delivering</a:t>
            </a:r>
            <a:r>
              <a:rPr sz="1200" b="1" spc="-15" dirty="0">
                <a:solidFill>
                  <a:srgbClr val="221F1F"/>
                </a:solidFill>
                <a:latin typeface="Arial" panose="020B0604020202020204"/>
                <a:cs typeface="Arial" panose="020B0604020202020204"/>
              </a:rPr>
              <a:t> Value</a:t>
            </a:r>
            <a:endParaRPr sz="1200">
              <a:latin typeface="Arial" panose="020B0604020202020204"/>
              <a:cs typeface="Arial" panose="020B0604020202020204"/>
            </a:endParaRPr>
          </a:p>
        </p:txBody>
      </p:sp>
      <p:sp>
        <p:nvSpPr>
          <p:cNvPr id="42" name="object 42"/>
          <p:cNvSpPr txBox="1"/>
          <p:nvPr/>
        </p:nvSpPr>
        <p:spPr>
          <a:xfrm>
            <a:off x="5161915" y="2891790"/>
            <a:ext cx="1263650" cy="197490"/>
          </a:xfrm>
          <a:prstGeom prst="rect">
            <a:avLst/>
          </a:prstGeom>
        </p:spPr>
        <p:txBody>
          <a:bodyPr vert="horz" wrap="square" lIns="0" tIns="12700" rIns="0" bIns="0" rtlCol="0">
            <a:spAutoFit/>
          </a:bodyPr>
          <a:lstStyle/>
          <a:p>
            <a:pPr marL="12700">
              <a:spcBef>
                <a:spcPts val="100"/>
              </a:spcBef>
            </a:pPr>
            <a:r>
              <a:rPr sz="1200" b="1" spc="-5" dirty="0">
                <a:solidFill>
                  <a:srgbClr val="221F1F"/>
                </a:solidFill>
                <a:latin typeface="Arial" panose="020B0604020202020204"/>
                <a:cs typeface="Arial" panose="020B0604020202020204"/>
              </a:rPr>
              <a:t>(</a:t>
            </a:r>
            <a:r>
              <a:rPr sz="1200" b="1" dirty="0">
                <a:solidFill>
                  <a:srgbClr val="221F1F"/>
                </a:solidFill>
                <a:latin typeface="Arial" panose="020B0604020202020204"/>
                <a:cs typeface="Arial" panose="020B0604020202020204"/>
              </a:rPr>
              <a:t>C</a:t>
            </a:r>
            <a:r>
              <a:rPr sz="1200" b="1" spc="-5" dirty="0">
                <a:solidFill>
                  <a:srgbClr val="221F1F"/>
                </a:solidFill>
                <a:latin typeface="Arial" panose="020B0604020202020204"/>
                <a:cs typeface="Arial" panose="020B0604020202020204"/>
              </a:rPr>
              <a:t>ha</a:t>
            </a:r>
            <a:r>
              <a:rPr sz="1200" b="1" dirty="0">
                <a:solidFill>
                  <a:srgbClr val="221F1F"/>
                </a:solidFill>
                <a:latin typeface="Arial" panose="020B0604020202020204"/>
                <a:cs typeface="Arial" panose="020B0604020202020204"/>
              </a:rPr>
              <a:t>nnelnomic</a:t>
            </a:r>
            <a:r>
              <a:rPr sz="1200" b="1" spc="5" dirty="0">
                <a:solidFill>
                  <a:srgbClr val="221F1F"/>
                </a:solidFill>
                <a:latin typeface="Arial" panose="020B0604020202020204"/>
                <a:cs typeface="Arial" panose="020B0604020202020204"/>
              </a:rPr>
              <a:t>s</a:t>
            </a:r>
            <a:r>
              <a:rPr sz="1200" b="1" dirty="0">
                <a:solidFill>
                  <a:srgbClr val="221F1F"/>
                </a:solidFill>
                <a:latin typeface="Arial" panose="020B0604020202020204"/>
                <a:cs typeface="Arial" panose="020B0604020202020204"/>
              </a:rPr>
              <a:t>)</a:t>
            </a:r>
            <a:endParaRPr sz="1200">
              <a:latin typeface="Arial" panose="020B0604020202020204"/>
              <a:cs typeface="Arial" panose="020B0604020202020204"/>
            </a:endParaRPr>
          </a:p>
        </p:txBody>
      </p:sp>
      <p:grpSp>
        <p:nvGrpSpPr>
          <p:cNvPr id="43" name="object 43"/>
          <p:cNvGrpSpPr/>
          <p:nvPr/>
        </p:nvGrpSpPr>
        <p:grpSpPr>
          <a:xfrm>
            <a:off x="5029201" y="1328927"/>
            <a:ext cx="2334895" cy="914400"/>
            <a:chOff x="3505200" y="1328927"/>
            <a:chExt cx="2334895" cy="914400"/>
          </a:xfrm>
        </p:grpSpPr>
        <p:sp>
          <p:nvSpPr>
            <p:cNvPr id="44" name="object 44"/>
            <p:cNvSpPr/>
            <p:nvPr/>
          </p:nvSpPr>
          <p:spPr>
            <a:xfrm>
              <a:off x="3817620" y="1484375"/>
              <a:ext cx="2022475" cy="137160"/>
            </a:xfrm>
            <a:custGeom>
              <a:avLst/>
              <a:gdLst/>
              <a:ahLst/>
              <a:cxnLst/>
              <a:rect l="l" t="t" r="r" b="b"/>
              <a:pathLst>
                <a:path w="2022475" h="137159">
                  <a:moveTo>
                    <a:pt x="2022348" y="0"/>
                  </a:moveTo>
                  <a:lnTo>
                    <a:pt x="0" y="0"/>
                  </a:lnTo>
                  <a:lnTo>
                    <a:pt x="0" y="137160"/>
                  </a:lnTo>
                  <a:lnTo>
                    <a:pt x="2022348" y="137160"/>
                  </a:lnTo>
                  <a:lnTo>
                    <a:pt x="2022348" y="0"/>
                  </a:lnTo>
                  <a:close/>
                </a:path>
              </a:pathLst>
            </a:custGeom>
            <a:solidFill>
              <a:srgbClr val="AAC9BB"/>
            </a:solidFill>
          </p:spPr>
          <p:txBody>
            <a:bodyPr wrap="square" lIns="0" tIns="0" rIns="0" bIns="0" rtlCol="0"/>
            <a:lstStyle/>
            <a:p/>
          </p:txBody>
        </p:sp>
        <p:pic>
          <p:nvPicPr>
            <p:cNvPr id="45" name="object 45"/>
            <p:cNvPicPr/>
            <p:nvPr/>
          </p:nvPicPr>
          <p:blipFill>
            <a:blip r:embed="rId2" cstate="print"/>
            <a:stretch>
              <a:fillRect/>
            </a:stretch>
          </p:blipFill>
          <p:spPr>
            <a:xfrm>
              <a:off x="3505200" y="1328927"/>
              <a:ext cx="1527048" cy="914400"/>
            </a:xfrm>
            <a:prstGeom prst="rect">
              <a:avLst/>
            </a:prstGeom>
          </p:spPr>
        </p:pic>
      </p:grpSp>
      <p:sp>
        <p:nvSpPr>
          <p:cNvPr id="46" name="object 46"/>
          <p:cNvSpPr txBox="1"/>
          <p:nvPr/>
        </p:nvSpPr>
        <p:spPr>
          <a:xfrm>
            <a:off x="5236591" y="1588770"/>
            <a:ext cx="1116965" cy="197490"/>
          </a:xfrm>
          <a:prstGeom prst="rect">
            <a:avLst/>
          </a:prstGeom>
        </p:spPr>
        <p:txBody>
          <a:bodyPr vert="horz" wrap="square" lIns="0" tIns="12700" rIns="0" bIns="0" rtlCol="0">
            <a:spAutoFit/>
          </a:bodyPr>
          <a:lstStyle/>
          <a:p>
            <a:pPr marL="12700">
              <a:spcBef>
                <a:spcPts val="100"/>
              </a:spcBef>
            </a:pPr>
            <a:r>
              <a:rPr sz="1200" b="1" dirty="0">
                <a:solidFill>
                  <a:srgbClr val="221F1F"/>
                </a:solidFill>
                <a:latin typeface="Arial" panose="020B0604020202020204"/>
                <a:cs typeface="Arial" panose="020B0604020202020204"/>
              </a:rPr>
              <a:t>8.</a:t>
            </a:r>
            <a:r>
              <a:rPr sz="1200" b="1" spc="-35" dirty="0">
                <a:solidFill>
                  <a:srgbClr val="221F1F"/>
                </a:solidFill>
                <a:latin typeface="Arial" panose="020B0604020202020204"/>
                <a:cs typeface="Arial" panose="020B0604020202020204"/>
              </a:rPr>
              <a:t> </a:t>
            </a:r>
            <a:r>
              <a:rPr sz="1200" b="1" spc="-5" dirty="0">
                <a:solidFill>
                  <a:srgbClr val="221F1F"/>
                </a:solidFill>
                <a:latin typeface="Arial" panose="020B0604020202020204"/>
                <a:cs typeface="Arial" panose="020B0604020202020204"/>
              </a:rPr>
              <a:t>Market</a:t>
            </a:r>
            <a:r>
              <a:rPr sz="1200" b="1" spc="-40" dirty="0">
                <a:solidFill>
                  <a:srgbClr val="221F1F"/>
                </a:solidFill>
                <a:latin typeface="Arial" panose="020B0604020202020204"/>
                <a:cs typeface="Arial" panose="020B0604020202020204"/>
              </a:rPr>
              <a:t> </a:t>
            </a:r>
            <a:r>
              <a:rPr sz="1200" b="1" spc="-5" dirty="0">
                <a:solidFill>
                  <a:srgbClr val="221F1F"/>
                </a:solidFill>
                <a:latin typeface="Arial" panose="020B0604020202020204"/>
                <a:cs typeface="Arial" panose="020B0604020202020204"/>
              </a:rPr>
              <a:t>Entry</a:t>
            </a:r>
            <a:endParaRPr sz="1200">
              <a:latin typeface="Arial" panose="020B0604020202020204"/>
              <a:cs typeface="Arial" panose="020B0604020202020204"/>
            </a:endParaRPr>
          </a:p>
        </p:txBody>
      </p:sp>
      <p:sp>
        <p:nvSpPr>
          <p:cNvPr id="47" name="object 47"/>
          <p:cNvSpPr txBox="1"/>
          <p:nvPr/>
        </p:nvSpPr>
        <p:spPr>
          <a:xfrm>
            <a:off x="5410328" y="1747265"/>
            <a:ext cx="763905" cy="197490"/>
          </a:xfrm>
          <a:prstGeom prst="rect">
            <a:avLst/>
          </a:prstGeom>
        </p:spPr>
        <p:txBody>
          <a:bodyPr vert="horz" wrap="square" lIns="0" tIns="12700" rIns="0" bIns="0" rtlCol="0">
            <a:spAutoFit/>
          </a:bodyPr>
          <a:lstStyle/>
          <a:p>
            <a:pPr marL="12700">
              <a:spcBef>
                <a:spcPts val="100"/>
              </a:spcBef>
            </a:pPr>
            <a:r>
              <a:rPr sz="1200" b="1" spc="-5" dirty="0">
                <a:solidFill>
                  <a:srgbClr val="221F1F"/>
                </a:solidFill>
                <a:latin typeface="Arial" panose="020B0604020202020204"/>
                <a:cs typeface="Arial" panose="020B0604020202020204"/>
              </a:rPr>
              <a:t>Strategies</a:t>
            </a:r>
            <a:endParaRPr sz="1200">
              <a:latin typeface="Arial" panose="020B0604020202020204"/>
              <a:cs typeface="Arial" panose="020B0604020202020204"/>
            </a:endParaRPr>
          </a:p>
        </p:txBody>
      </p:sp>
      <p:grpSp>
        <p:nvGrpSpPr>
          <p:cNvPr id="48" name="object 48"/>
          <p:cNvGrpSpPr/>
          <p:nvPr/>
        </p:nvGrpSpPr>
        <p:grpSpPr>
          <a:xfrm>
            <a:off x="7045642" y="1315402"/>
            <a:ext cx="1554480" cy="1379220"/>
            <a:chOff x="5521642" y="1315402"/>
            <a:chExt cx="1554480" cy="1379220"/>
          </a:xfrm>
        </p:grpSpPr>
        <p:sp>
          <p:nvSpPr>
            <p:cNvPr id="49" name="object 49"/>
            <p:cNvSpPr/>
            <p:nvPr/>
          </p:nvSpPr>
          <p:spPr>
            <a:xfrm>
              <a:off x="5774435" y="1556003"/>
              <a:ext cx="137160" cy="1138555"/>
            </a:xfrm>
            <a:custGeom>
              <a:avLst/>
              <a:gdLst/>
              <a:ahLst/>
              <a:cxnLst/>
              <a:rect l="l" t="t" r="r" b="b"/>
              <a:pathLst>
                <a:path w="137160" h="1138555">
                  <a:moveTo>
                    <a:pt x="137160" y="0"/>
                  </a:moveTo>
                  <a:lnTo>
                    <a:pt x="0" y="0"/>
                  </a:lnTo>
                  <a:lnTo>
                    <a:pt x="0" y="1138427"/>
                  </a:lnTo>
                  <a:lnTo>
                    <a:pt x="137160" y="1138427"/>
                  </a:lnTo>
                  <a:lnTo>
                    <a:pt x="137160" y="0"/>
                  </a:lnTo>
                  <a:close/>
                </a:path>
              </a:pathLst>
            </a:custGeom>
            <a:solidFill>
              <a:srgbClr val="AAC9BB"/>
            </a:solidFill>
          </p:spPr>
          <p:txBody>
            <a:bodyPr wrap="square" lIns="0" tIns="0" rIns="0" bIns="0" rtlCol="0"/>
            <a:lstStyle/>
            <a:p/>
          </p:txBody>
        </p:sp>
        <p:sp>
          <p:nvSpPr>
            <p:cNvPr id="50" name="object 50"/>
            <p:cNvSpPr/>
            <p:nvPr/>
          </p:nvSpPr>
          <p:spPr>
            <a:xfrm>
              <a:off x="5535929" y="1329689"/>
              <a:ext cx="1525905" cy="914400"/>
            </a:xfrm>
            <a:custGeom>
              <a:avLst/>
              <a:gdLst/>
              <a:ahLst/>
              <a:cxnLst/>
              <a:rect l="l" t="t" r="r" b="b"/>
              <a:pathLst>
                <a:path w="1525904" h="914400">
                  <a:moveTo>
                    <a:pt x="1434084" y="0"/>
                  </a:moveTo>
                  <a:lnTo>
                    <a:pt x="91440" y="0"/>
                  </a:lnTo>
                  <a:lnTo>
                    <a:pt x="55828" y="7179"/>
                  </a:lnTo>
                  <a:lnTo>
                    <a:pt x="26765" y="26765"/>
                  </a:lnTo>
                  <a:lnTo>
                    <a:pt x="7179" y="55828"/>
                  </a:lnTo>
                  <a:lnTo>
                    <a:pt x="0" y="91439"/>
                  </a:lnTo>
                  <a:lnTo>
                    <a:pt x="0" y="822960"/>
                  </a:lnTo>
                  <a:lnTo>
                    <a:pt x="7179" y="858571"/>
                  </a:lnTo>
                  <a:lnTo>
                    <a:pt x="26765" y="887634"/>
                  </a:lnTo>
                  <a:lnTo>
                    <a:pt x="55828" y="907220"/>
                  </a:lnTo>
                  <a:lnTo>
                    <a:pt x="91440" y="914400"/>
                  </a:lnTo>
                  <a:lnTo>
                    <a:pt x="1434084" y="914400"/>
                  </a:lnTo>
                  <a:lnTo>
                    <a:pt x="1469695" y="907220"/>
                  </a:lnTo>
                  <a:lnTo>
                    <a:pt x="1498758" y="887634"/>
                  </a:lnTo>
                  <a:lnTo>
                    <a:pt x="1518344" y="858571"/>
                  </a:lnTo>
                  <a:lnTo>
                    <a:pt x="1525524" y="822960"/>
                  </a:lnTo>
                  <a:lnTo>
                    <a:pt x="1525524" y="91439"/>
                  </a:lnTo>
                  <a:lnTo>
                    <a:pt x="1518344" y="55828"/>
                  </a:lnTo>
                  <a:lnTo>
                    <a:pt x="1498758" y="26765"/>
                  </a:lnTo>
                  <a:lnTo>
                    <a:pt x="1469695" y="7179"/>
                  </a:lnTo>
                  <a:lnTo>
                    <a:pt x="1434084" y="0"/>
                  </a:lnTo>
                  <a:close/>
                </a:path>
              </a:pathLst>
            </a:custGeom>
            <a:solidFill>
              <a:srgbClr val="009A71"/>
            </a:solidFill>
          </p:spPr>
          <p:txBody>
            <a:bodyPr wrap="square" lIns="0" tIns="0" rIns="0" bIns="0" rtlCol="0"/>
            <a:lstStyle/>
            <a:p/>
          </p:txBody>
        </p:sp>
        <p:sp>
          <p:nvSpPr>
            <p:cNvPr id="51" name="object 51"/>
            <p:cNvSpPr/>
            <p:nvPr/>
          </p:nvSpPr>
          <p:spPr>
            <a:xfrm>
              <a:off x="5535929" y="1329689"/>
              <a:ext cx="1525905" cy="914400"/>
            </a:xfrm>
            <a:custGeom>
              <a:avLst/>
              <a:gdLst/>
              <a:ahLst/>
              <a:cxnLst/>
              <a:rect l="l" t="t" r="r" b="b"/>
              <a:pathLst>
                <a:path w="1525904" h="914400">
                  <a:moveTo>
                    <a:pt x="0" y="91439"/>
                  </a:moveTo>
                  <a:lnTo>
                    <a:pt x="7179" y="55828"/>
                  </a:lnTo>
                  <a:lnTo>
                    <a:pt x="26765" y="26765"/>
                  </a:lnTo>
                  <a:lnTo>
                    <a:pt x="55828" y="7179"/>
                  </a:lnTo>
                  <a:lnTo>
                    <a:pt x="91440" y="0"/>
                  </a:lnTo>
                  <a:lnTo>
                    <a:pt x="1434084" y="0"/>
                  </a:lnTo>
                  <a:lnTo>
                    <a:pt x="1469695" y="7179"/>
                  </a:lnTo>
                  <a:lnTo>
                    <a:pt x="1498758" y="26765"/>
                  </a:lnTo>
                  <a:lnTo>
                    <a:pt x="1518344" y="55828"/>
                  </a:lnTo>
                  <a:lnTo>
                    <a:pt x="1525524" y="91439"/>
                  </a:lnTo>
                  <a:lnTo>
                    <a:pt x="1525524" y="822960"/>
                  </a:lnTo>
                  <a:lnTo>
                    <a:pt x="1518344" y="858571"/>
                  </a:lnTo>
                  <a:lnTo>
                    <a:pt x="1498758" y="887634"/>
                  </a:lnTo>
                  <a:lnTo>
                    <a:pt x="1469695" y="907220"/>
                  </a:lnTo>
                  <a:lnTo>
                    <a:pt x="1434084" y="914400"/>
                  </a:lnTo>
                  <a:lnTo>
                    <a:pt x="91440" y="914400"/>
                  </a:lnTo>
                  <a:lnTo>
                    <a:pt x="55828" y="907220"/>
                  </a:lnTo>
                  <a:lnTo>
                    <a:pt x="26765" y="887634"/>
                  </a:lnTo>
                  <a:lnTo>
                    <a:pt x="7179" y="858571"/>
                  </a:lnTo>
                  <a:lnTo>
                    <a:pt x="0" y="822960"/>
                  </a:lnTo>
                  <a:lnTo>
                    <a:pt x="0" y="91439"/>
                  </a:lnTo>
                  <a:close/>
                </a:path>
              </a:pathLst>
            </a:custGeom>
            <a:ln w="28575">
              <a:solidFill>
                <a:srgbClr val="FF0000"/>
              </a:solidFill>
            </a:ln>
          </p:spPr>
          <p:txBody>
            <a:bodyPr wrap="square" lIns="0" tIns="0" rIns="0" bIns="0" rtlCol="0"/>
            <a:lstStyle/>
            <a:p/>
          </p:txBody>
        </p:sp>
      </p:grpSp>
      <p:sp>
        <p:nvSpPr>
          <p:cNvPr id="52" name="object 52"/>
          <p:cNvSpPr txBox="1"/>
          <p:nvPr/>
        </p:nvSpPr>
        <p:spPr>
          <a:xfrm>
            <a:off x="7267702" y="1430782"/>
            <a:ext cx="1109980" cy="197490"/>
          </a:xfrm>
          <a:prstGeom prst="rect">
            <a:avLst/>
          </a:prstGeom>
        </p:spPr>
        <p:txBody>
          <a:bodyPr vert="horz" wrap="square" lIns="0" tIns="12700" rIns="0" bIns="0" rtlCol="0">
            <a:spAutoFit/>
          </a:bodyPr>
          <a:lstStyle/>
          <a:p>
            <a:pPr marL="12700">
              <a:spcBef>
                <a:spcPts val="100"/>
              </a:spcBef>
            </a:pPr>
            <a:r>
              <a:rPr sz="1200" b="1" spc="-5" dirty="0">
                <a:solidFill>
                  <a:srgbClr val="FFFFFF"/>
                </a:solidFill>
                <a:latin typeface="Arial" panose="020B0604020202020204"/>
                <a:cs typeface="Arial" panose="020B0604020202020204"/>
              </a:rPr>
              <a:t>9</a:t>
            </a:r>
            <a:r>
              <a:rPr sz="1200" b="1" dirty="0">
                <a:solidFill>
                  <a:srgbClr val="FFFFFF"/>
                </a:solidFill>
                <a:latin typeface="Arial" panose="020B0604020202020204"/>
                <a:cs typeface="Arial" panose="020B0604020202020204"/>
              </a:rPr>
              <a:t>.</a:t>
            </a:r>
            <a:r>
              <a:rPr sz="1200" b="1" spc="-10" dirty="0">
                <a:solidFill>
                  <a:srgbClr val="FFFFFF"/>
                </a:solidFill>
                <a:latin typeface="Arial" panose="020B0604020202020204"/>
                <a:cs typeface="Arial" panose="020B0604020202020204"/>
              </a:rPr>
              <a:t> </a:t>
            </a:r>
            <a:r>
              <a:rPr sz="1200" b="1" dirty="0">
                <a:solidFill>
                  <a:srgbClr val="FFFFFF"/>
                </a:solidFill>
                <a:latin typeface="Arial" panose="020B0604020202020204"/>
                <a:cs typeface="Arial" panose="020B0604020202020204"/>
              </a:rPr>
              <a:t>International</a:t>
            </a:r>
            <a:endParaRPr sz="1200">
              <a:latin typeface="Arial" panose="020B0604020202020204"/>
              <a:cs typeface="Arial" panose="020B0604020202020204"/>
            </a:endParaRPr>
          </a:p>
        </p:txBody>
      </p:sp>
      <p:sp>
        <p:nvSpPr>
          <p:cNvPr id="53" name="object 53"/>
          <p:cNvSpPr txBox="1"/>
          <p:nvPr/>
        </p:nvSpPr>
        <p:spPr>
          <a:xfrm>
            <a:off x="7141210" y="1589278"/>
            <a:ext cx="1364615" cy="197490"/>
          </a:xfrm>
          <a:prstGeom prst="rect">
            <a:avLst/>
          </a:prstGeom>
        </p:spPr>
        <p:txBody>
          <a:bodyPr vert="horz" wrap="square" lIns="0" tIns="12700" rIns="0" bIns="0" rtlCol="0">
            <a:spAutoFit/>
          </a:bodyPr>
          <a:lstStyle/>
          <a:p>
            <a:pPr marL="12700">
              <a:spcBef>
                <a:spcPts val="100"/>
              </a:spcBef>
            </a:pPr>
            <a:r>
              <a:rPr sz="1200" b="1" dirty="0">
                <a:solidFill>
                  <a:srgbClr val="FFFFFF"/>
                </a:solidFill>
                <a:latin typeface="Arial" panose="020B0604020202020204"/>
                <a:cs typeface="Arial" panose="020B0604020202020204"/>
              </a:rPr>
              <a:t>Sales</a:t>
            </a:r>
            <a:r>
              <a:rPr sz="1200" b="1" spc="-60" dirty="0">
                <a:solidFill>
                  <a:srgbClr val="FFFFFF"/>
                </a:solidFill>
                <a:latin typeface="Arial" panose="020B0604020202020204"/>
                <a:cs typeface="Arial" panose="020B0604020202020204"/>
              </a:rPr>
              <a:t> </a:t>
            </a:r>
            <a:r>
              <a:rPr sz="1200" b="1" dirty="0">
                <a:solidFill>
                  <a:srgbClr val="FFFFFF"/>
                </a:solidFill>
                <a:latin typeface="Arial" panose="020B0604020202020204"/>
                <a:cs typeface="Arial" panose="020B0604020202020204"/>
              </a:rPr>
              <a:t>(Producrts</a:t>
            </a:r>
            <a:r>
              <a:rPr sz="1200" b="1" spc="-35" dirty="0">
                <a:solidFill>
                  <a:srgbClr val="FFFFFF"/>
                </a:solidFill>
                <a:latin typeface="Arial" panose="020B0604020202020204"/>
                <a:cs typeface="Arial" panose="020B0604020202020204"/>
              </a:rPr>
              <a:t> </a:t>
            </a:r>
            <a:r>
              <a:rPr sz="1200" b="1" spc="-5" dirty="0">
                <a:solidFill>
                  <a:srgbClr val="FFFFFF"/>
                </a:solidFill>
                <a:latin typeface="Arial" panose="020B0604020202020204"/>
                <a:cs typeface="Arial" panose="020B0604020202020204"/>
              </a:rPr>
              <a:t>v</a:t>
            </a:r>
            <a:endParaRPr sz="1200">
              <a:latin typeface="Arial" panose="020B0604020202020204"/>
              <a:cs typeface="Arial" panose="020B0604020202020204"/>
            </a:endParaRPr>
          </a:p>
        </p:txBody>
      </p:sp>
      <p:sp>
        <p:nvSpPr>
          <p:cNvPr id="54" name="object 54"/>
          <p:cNvSpPr txBox="1"/>
          <p:nvPr/>
        </p:nvSpPr>
        <p:spPr>
          <a:xfrm>
            <a:off x="7179310" y="1746250"/>
            <a:ext cx="1287145" cy="197490"/>
          </a:xfrm>
          <a:prstGeom prst="rect">
            <a:avLst/>
          </a:prstGeom>
        </p:spPr>
        <p:txBody>
          <a:bodyPr vert="horz" wrap="square" lIns="0" tIns="12700" rIns="0" bIns="0" rtlCol="0">
            <a:spAutoFit/>
          </a:bodyPr>
          <a:lstStyle/>
          <a:p>
            <a:pPr marL="12700">
              <a:spcBef>
                <a:spcPts val="100"/>
              </a:spcBef>
            </a:pPr>
            <a:r>
              <a:rPr sz="1200" b="1" spc="-5" dirty="0">
                <a:solidFill>
                  <a:srgbClr val="FFFFFF"/>
                </a:solidFill>
                <a:latin typeface="Arial" panose="020B0604020202020204"/>
                <a:cs typeface="Arial" panose="020B0604020202020204"/>
              </a:rPr>
              <a:t>Services</a:t>
            </a:r>
            <a:r>
              <a:rPr sz="1200" b="1" spc="-25" dirty="0">
                <a:solidFill>
                  <a:srgbClr val="FFFFFF"/>
                </a:solidFill>
                <a:latin typeface="Arial" panose="020B0604020202020204"/>
                <a:cs typeface="Arial" panose="020B0604020202020204"/>
              </a:rPr>
              <a:t> </a:t>
            </a:r>
            <a:r>
              <a:rPr sz="1200" b="1" dirty="0">
                <a:solidFill>
                  <a:srgbClr val="FFFFFF"/>
                </a:solidFill>
                <a:latin typeface="Arial" panose="020B0604020202020204"/>
                <a:cs typeface="Arial" panose="020B0604020202020204"/>
              </a:rPr>
              <a:t>)</a:t>
            </a:r>
            <a:r>
              <a:rPr sz="1200" b="1" spc="305" dirty="0">
                <a:solidFill>
                  <a:srgbClr val="FFFFFF"/>
                </a:solidFill>
                <a:latin typeface="Arial" panose="020B0604020202020204"/>
                <a:cs typeface="Arial" panose="020B0604020202020204"/>
              </a:rPr>
              <a:t> </a:t>
            </a:r>
            <a:r>
              <a:rPr sz="1200" b="1" spc="-5" dirty="0">
                <a:solidFill>
                  <a:srgbClr val="FFFFFF"/>
                </a:solidFill>
                <a:latin typeface="Arial" panose="020B0604020202020204"/>
                <a:cs typeface="Arial" panose="020B0604020202020204"/>
              </a:rPr>
              <a:t>B2C</a:t>
            </a:r>
            <a:r>
              <a:rPr sz="1200" b="1" spc="-10" dirty="0">
                <a:solidFill>
                  <a:srgbClr val="FFFFFF"/>
                </a:solidFill>
                <a:latin typeface="Arial" panose="020B0604020202020204"/>
                <a:cs typeface="Arial" panose="020B0604020202020204"/>
              </a:rPr>
              <a:t> </a:t>
            </a:r>
            <a:r>
              <a:rPr sz="1200" b="1" spc="-5" dirty="0">
                <a:solidFill>
                  <a:srgbClr val="FFFFFF"/>
                </a:solidFill>
                <a:latin typeface="Arial" panose="020B0604020202020204"/>
                <a:cs typeface="Arial" panose="020B0604020202020204"/>
              </a:rPr>
              <a:t>&amp;</a:t>
            </a:r>
            <a:endParaRPr sz="1200">
              <a:latin typeface="Arial" panose="020B0604020202020204"/>
              <a:cs typeface="Arial" panose="020B0604020202020204"/>
            </a:endParaRPr>
          </a:p>
        </p:txBody>
      </p:sp>
      <p:sp>
        <p:nvSpPr>
          <p:cNvPr id="55" name="object 55"/>
          <p:cNvSpPr txBox="1"/>
          <p:nvPr/>
        </p:nvSpPr>
        <p:spPr>
          <a:xfrm>
            <a:off x="7657846" y="1904746"/>
            <a:ext cx="330200" cy="197490"/>
          </a:xfrm>
          <a:prstGeom prst="rect">
            <a:avLst/>
          </a:prstGeom>
        </p:spPr>
        <p:txBody>
          <a:bodyPr vert="horz" wrap="square" lIns="0" tIns="12700" rIns="0" bIns="0" rtlCol="0">
            <a:spAutoFit/>
          </a:bodyPr>
          <a:lstStyle/>
          <a:p>
            <a:pPr marL="12700">
              <a:spcBef>
                <a:spcPts val="100"/>
              </a:spcBef>
            </a:pPr>
            <a:r>
              <a:rPr sz="1200" b="1" spc="-5" dirty="0">
                <a:solidFill>
                  <a:srgbClr val="FFFFFF"/>
                </a:solidFill>
                <a:latin typeface="Arial" panose="020B0604020202020204"/>
                <a:cs typeface="Arial" panose="020B0604020202020204"/>
              </a:rPr>
              <a:t>B2B</a:t>
            </a:r>
            <a:endParaRPr sz="1200">
              <a:latin typeface="Arial" panose="020B0604020202020204"/>
              <a:cs typeface="Arial" panose="020B0604020202020204"/>
            </a:endParaRPr>
          </a:p>
        </p:txBody>
      </p:sp>
      <p:grpSp>
        <p:nvGrpSpPr>
          <p:cNvPr id="56" name="object 56"/>
          <p:cNvGrpSpPr/>
          <p:nvPr/>
        </p:nvGrpSpPr>
        <p:grpSpPr>
          <a:xfrm>
            <a:off x="7055993" y="2470276"/>
            <a:ext cx="1532255" cy="1369060"/>
            <a:chOff x="5531992" y="2470276"/>
            <a:chExt cx="1532255" cy="1369060"/>
          </a:xfrm>
        </p:grpSpPr>
        <p:sp>
          <p:nvSpPr>
            <p:cNvPr id="57" name="object 57"/>
            <p:cNvSpPr/>
            <p:nvPr/>
          </p:nvSpPr>
          <p:spPr>
            <a:xfrm>
              <a:off x="5774435" y="2700527"/>
              <a:ext cx="137160" cy="1138555"/>
            </a:xfrm>
            <a:custGeom>
              <a:avLst/>
              <a:gdLst/>
              <a:ahLst/>
              <a:cxnLst/>
              <a:rect l="l" t="t" r="r" b="b"/>
              <a:pathLst>
                <a:path w="137160" h="1138554">
                  <a:moveTo>
                    <a:pt x="137160" y="0"/>
                  </a:moveTo>
                  <a:lnTo>
                    <a:pt x="0" y="0"/>
                  </a:lnTo>
                  <a:lnTo>
                    <a:pt x="0" y="1138428"/>
                  </a:lnTo>
                  <a:lnTo>
                    <a:pt x="137160" y="1138428"/>
                  </a:lnTo>
                  <a:lnTo>
                    <a:pt x="137160" y="0"/>
                  </a:lnTo>
                  <a:close/>
                </a:path>
              </a:pathLst>
            </a:custGeom>
            <a:solidFill>
              <a:srgbClr val="AAC9BB"/>
            </a:solidFill>
          </p:spPr>
          <p:txBody>
            <a:bodyPr wrap="square" lIns="0" tIns="0" rIns="0" bIns="0" rtlCol="0"/>
            <a:lstStyle/>
            <a:p/>
          </p:txBody>
        </p:sp>
        <p:pic>
          <p:nvPicPr>
            <p:cNvPr id="58" name="object 58"/>
            <p:cNvPicPr/>
            <p:nvPr/>
          </p:nvPicPr>
          <p:blipFill>
            <a:blip r:embed="rId3" cstate="print"/>
            <a:stretch>
              <a:fillRect/>
            </a:stretch>
          </p:blipFill>
          <p:spPr>
            <a:xfrm>
              <a:off x="5535167" y="2473451"/>
              <a:ext cx="1525524" cy="914400"/>
            </a:xfrm>
            <a:prstGeom prst="rect">
              <a:avLst/>
            </a:prstGeom>
          </p:spPr>
        </p:pic>
        <p:sp>
          <p:nvSpPr>
            <p:cNvPr id="59" name="object 59"/>
            <p:cNvSpPr/>
            <p:nvPr/>
          </p:nvSpPr>
          <p:spPr>
            <a:xfrm>
              <a:off x="5535167" y="2473451"/>
              <a:ext cx="1525905" cy="914400"/>
            </a:xfrm>
            <a:custGeom>
              <a:avLst/>
              <a:gdLst/>
              <a:ahLst/>
              <a:cxnLst/>
              <a:rect l="l" t="t" r="r" b="b"/>
              <a:pathLst>
                <a:path w="1525904" h="914400">
                  <a:moveTo>
                    <a:pt x="0" y="91439"/>
                  </a:moveTo>
                  <a:lnTo>
                    <a:pt x="7179" y="55828"/>
                  </a:lnTo>
                  <a:lnTo>
                    <a:pt x="26765" y="26765"/>
                  </a:lnTo>
                  <a:lnTo>
                    <a:pt x="55828" y="7179"/>
                  </a:lnTo>
                  <a:lnTo>
                    <a:pt x="91440" y="0"/>
                  </a:lnTo>
                  <a:lnTo>
                    <a:pt x="1434084" y="0"/>
                  </a:lnTo>
                  <a:lnTo>
                    <a:pt x="1469695" y="7179"/>
                  </a:lnTo>
                  <a:lnTo>
                    <a:pt x="1498758" y="26765"/>
                  </a:lnTo>
                  <a:lnTo>
                    <a:pt x="1518344" y="55828"/>
                  </a:lnTo>
                  <a:lnTo>
                    <a:pt x="1525524" y="91439"/>
                  </a:lnTo>
                  <a:lnTo>
                    <a:pt x="1525524" y="822960"/>
                  </a:lnTo>
                  <a:lnTo>
                    <a:pt x="1518344" y="858571"/>
                  </a:lnTo>
                  <a:lnTo>
                    <a:pt x="1498758" y="887634"/>
                  </a:lnTo>
                  <a:lnTo>
                    <a:pt x="1469695" y="907220"/>
                  </a:lnTo>
                  <a:lnTo>
                    <a:pt x="1434084" y="914400"/>
                  </a:lnTo>
                  <a:lnTo>
                    <a:pt x="91440" y="914400"/>
                  </a:lnTo>
                  <a:lnTo>
                    <a:pt x="55828" y="907220"/>
                  </a:lnTo>
                  <a:lnTo>
                    <a:pt x="26765" y="887634"/>
                  </a:lnTo>
                  <a:lnTo>
                    <a:pt x="7179" y="858571"/>
                  </a:lnTo>
                  <a:lnTo>
                    <a:pt x="0" y="822960"/>
                  </a:lnTo>
                  <a:lnTo>
                    <a:pt x="0" y="91439"/>
                  </a:lnTo>
                  <a:close/>
                </a:path>
              </a:pathLst>
            </a:custGeom>
            <a:ln w="6350">
              <a:solidFill>
                <a:srgbClr val="009A71"/>
              </a:solidFill>
            </a:ln>
          </p:spPr>
          <p:txBody>
            <a:bodyPr wrap="square" lIns="0" tIns="0" rIns="0" bIns="0" rtlCol="0"/>
            <a:lstStyle/>
            <a:p/>
          </p:txBody>
        </p:sp>
      </p:grpSp>
      <p:sp>
        <p:nvSpPr>
          <p:cNvPr id="60" name="object 60"/>
          <p:cNvSpPr txBox="1"/>
          <p:nvPr/>
        </p:nvSpPr>
        <p:spPr>
          <a:xfrm>
            <a:off x="7165594" y="2654300"/>
            <a:ext cx="1313180" cy="197490"/>
          </a:xfrm>
          <a:prstGeom prst="rect">
            <a:avLst/>
          </a:prstGeom>
        </p:spPr>
        <p:txBody>
          <a:bodyPr vert="horz" wrap="square" lIns="0" tIns="12700" rIns="0" bIns="0" rtlCol="0">
            <a:spAutoFit/>
          </a:bodyPr>
          <a:lstStyle/>
          <a:p>
            <a:pPr marL="12700">
              <a:spcBef>
                <a:spcPts val="100"/>
              </a:spcBef>
            </a:pPr>
            <a:r>
              <a:rPr sz="1200" b="1" spc="-5" dirty="0">
                <a:solidFill>
                  <a:srgbClr val="221F1F"/>
                </a:solidFill>
                <a:latin typeface="Arial" panose="020B0604020202020204"/>
                <a:cs typeface="Arial" panose="020B0604020202020204"/>
              </a:rPr>
              <a:t>10.</a:t>
            </a:r>
            <a:r>
              <a:rPr sz="1200" b="1" spc="-30" dirty="0">
                <a:solidFill>
                  <a:srgbClr val="221F1F"/>
                </a:solidFill>
                <a:latin typeface="Arial" panose="020B0604020202020204"/>
                <a:cs typeface="Arial" panose="020B0604020202020204"/>
              </a:rPr>
              <a:t> </a:t>
            </a:r>
            <a:r>
              <a:rPr sz="1200" b="1" spc="-5" dirty="0">
                <a:solidFill>
                  <a:srgbClr val="221F1F"/>
                </a:solidFill>
                <a:latin typeface="Arial" panose="020B0604020202020204"/>
                <a:cs typeface="Arial" panose="020B0604020202020204"/>
              </a:rPr>
              <a:t>Marketing</a:t>
            </a:r>
            <a:r>
              <a:rPr sz="1200" b="1" spc="-35" dirty="0">
                <a:solidFill>
                  <a:srgbClr val="221F1F"/>
                </a:solidFill>
                <a:latin typeface="Arial" panose="020B0604020202020204"/>
                <a:cs typeface="Arial" panose="020B0604020202020204"/>
              </a:rPr>
              <a:t> </a:t>
            </a:r>
            <a:r>
              <a:rPr sz="1200" b="1" dirty="0">
                <a:solidFill>
                  <a:srgbClr val="221F1F"/>
                </a:solidFill>
                <a:latin typeface="Arial" panose="020B0604020202020204"/>
                <a:cs typeface="Arial" panose="020B0604020202020204"/>
              </a:rPr>
              <a:t>and</a:t>
            </a:r>
            <a:endParaRPr sz="1200">
              <a:latin typeface="Arial" panose="020B0604020202020204"/>
              <a:cs typeface="Arial" panose="020B0604020202020204"/>
            </a:endParaRPr>
          </a:p>
        </p:txBody>
      </p:sp>
      <p:sp>
        <p:nvSpPr>
          <p:cNvPr id="61" name="object 61"/>
          <p:cNvSpPr txBox="1"/>
          <p:nvPr/>
        </p:nvSpPr>
        <p:spPr>
          <a:xfrm>
            <a:off x="7314946" y="2812796"/>
            <a:ext cx="1016000" cy="197490"/>
          </a:xfrm>
          <a:prstGeom prst="rect">
            <a:avLst/>
          </a:prstGeom>
        </p:spPr>
        <p:txBody>
          <a:bodyPr vert="horz" wrap="square" lIns="0" tIns="12700" rIns="0" bIns="0" rtlCol="0">
            <a:spAutoFit/>
          </a:bodyPr>
          <a:lstStyle/>
          <a:p>
            <a:pPr marL="12700">
              <a:spcBef>
                <a:spcPts val="100"/>
              </a:spcBef>
            </a:pPr>
            <a:r>
              <a:rPr sz="1200" b="1" spc="-5" dirty="0">
                <a:solidFill>
                  <a:srgbClr val="221F1F"/>
                </a:solidFill>
                <a:latin typeface="Arial" panose="020B0604020202020204"/>
                <a:cs typeface="Arial" panose="020B0604020202020204"/>
              </a:rPr>
              <a:t>the</a:t>
            </a:r>
            <a:r>
              <a:rPr sz="1200" b="1" spc="-30" dirty="0">
                <a:solidFill>
                  <a:srgbClr val="221F1F"/>
                </a:solidFill>
                <a:latin typeface="Arial" panose="020B0604020202020204"/>
                <a:cs typeface="Arial" panose="020B0604020202020204"/>
              </a:rPr>
              <a:t> </a:t>
            </a:r>
            <a:r>
              <a:rPr sz="1200" b="1" dirty="0">
                <a:solidFill>
                  <a:srgbClr val="221F1F"/>
                </a:solidFill>
                <a:latin typeface="Arial" panose="020B0604020202020204"/>
                <a:cs typeface="Arial" panose="020B0604020202020204"/>
              </a:rPr>
              <a:t>impact</a:t>
            </a:r>
            <a:r>
              <a:rPr sz="1200" b="1" spc="265" dirty="0">
                <a:solidFill>
                  <a:srgbClr val="221F1F"/>
                </a:solidFill>
                <a:latin typeface="Arial" panose="020B0604020202020204"/>
                <a:cs typeface="Arial" panose="020B0604020202020204"/>
              </a:rPr>
              <a:t> </a:t>
            </a:r>
            <a:r>
              <a:rPr sz="1200" b="1" dirty="0">
                <a:solidFill>
                  <a:srgbClr val="221F1F"/>
                </a:solidFill>
                <a:latin typeface="Arial" panose="020B0604020202020204"/>
                <a:cs typeface="Arial" panose="020B0604020202020204"/>
              </a:rPr>
              <a:t>of</a:t>
            </a:r>
            <a:endParaRPr sz="1200">
              <a:latin typeface="Arial" panose="020B0604020202020204"/>
              <a:cs typeface="Arial" panose="020B0604020202020204"/>
            </a:endParaRPr>
          </a:p>
        </p:txBody>
      </p:sp>
      <p:sp>
        <p:nvSpPr>
          <p:cNvPr id="62" name="object 62"/>
          <p:cNvSpPr txBox="1"/>
          <p:nvPr/>
        </p:nvSpPr>
        <p:spPr>
          <a:xfrm>
            <a:off x="7577073" y="2969767"/>
            <a:ext cx="491490" cy="197490"/>
          </a:xfrm>
          <a:prstGeom prst="rect">
            <a:avLst/>
          </a:prstGeom>
        </p:spPr>
        <p:txBody>
          <a:bodyPr vert="horz" wrap="square" lIns="0" tIns="12700" rIns="0" bIns="0" rtlCol="0">
            <a:spAutoFit/>
          </a:bodyPr>
          <a:lstStyle/>
          <a:p>
            <a:pPr marL="12700">
              <a:spcBef>
                <a:spcPts val="100"/>
              </a:spcBef>
            </a:pPr>
            <a:r>
              <a:rPr sz="1200" b="1" dirty="0">
                <a:solidFill>
                  <a:srgbClr val="221F1F"/>
                </a:solidFill>
                <a:latin typeface="Arial" panose="020B0604020202020204"/>
                <a:cs typeface="Arial" panose="020B0604020202020204"/>
              </a:rPr>
              <a:t>Digital</a:t>
            </a:r>
            <a:endParaRPr sz="1200">
              <a:latin typeface="Arial" panose="020B0604020202020204"/>
              <a:cs typeface="Arial" panose="020B0604020202020204"/>
            </a:endParaRPr>
          </a:p>
        </p:txBody>
      </p:sp>
      <p:grpSp>
        <p:nvGrpSpPr>
          <p:cNvPr id="63" name="object 63"/>
          <p:cNvGrpSpPr/>
          <p:nvPr/>
        </p:nvGrpSpPr>
        <p:grpSpPr>
          <a:xfrm>
            <a:off x="7055993" y="3613277"/>
            <a:ext cx="1532255" cy="1369060"/>
            <a:chOff x="5531992" y="3613277"/>
            <a:chExt cx="1532255" cy="1369060"/>
          </a:xfrm>
        </p:grpSpPr>
        <p:sp>
          <p:nvSpPr>
            <p:cNvPr id="64" name="object 64"/>
            <p:cNvSpPr/>
            <p:nvPr/>
          </p:nvSpPr>
          <p:spPr>
            <a:xfrm>
              <a:off x="5774435" y="3845052"/>
              <a:ext cx="137160" cy="1137285"/>
            </a:xfrm>
            <a:custGeom>
              <a:avLst/>
              <a:gdLst/>
              <a:ahLst/>
              <a:cxnLst/>
              <a:rect l="l" t="t" r="r" b="b"/>
              <a:pathLst>
                <a:path w="137160" h="1137285">
                  <a:moveTo>
                    <a:pt x="137160" y="0"/>
                  </a:moveTo>
                  <a:lnTo>
                    <a:pt x="0" y="0"/>
                  </a:lnTo>
                  <a:lnTo>
                    <a:pt x="0" y="1136904"/>
                  </a:lnTo>
                  <a:lnTo>
                    <a:pt x="137160" y="1136904"/>
                  </a:lnTo>
                  <a:lnTo>
                    <a:pt x="137160" y="0"/>
                  </a:lnTo>
                  <a:close/>
                </a:path>
              </a:pathLst>
            </a:custGeom>
            <a:solidFill>
              <a:srgbClr val="AAC9BB"/>
            </a:solidFill>
          </p:spPr>
          <p:txBody>
            <a:bodyPr wrap="square" lIns="0" tIns="0" rIns="0" bIns="0" rtlCol="0"/>
            <a:lstStyle/>
            <a:p/>
          </p:txBody>
        </p:sp>
        <p:pic>
          <p:nvPicPr>
            <p:cNvPr id="65" name="object 65"/>
            <p:cNvPicPr/>
            <p:nvPr/>
          </p:nvPicPr>
          <p:blipFill>
            <a:blip r:embed="rId4" cstate="print"/>
            <a:stretch>
              <a:fillRect/>
            </a:stretch>
          </p:blipFill>
          <p:spPr>
            <a:xfrm>
              <a:off x="5535167" y="3616452"/>
              <a:ext cx="1525524" cy="915924"/>
            </a:xfrm>
            <a:prstGeom prst="rect">
              <a:avLst/>
            </a:prstGeom>
          </p:spPr>
        </p:pic>
        <p:sp>
          <p:nvSpPr>
            <p:cNvPr id="66" name="object 66"/>
            <p:cNvSpPr/>
            <p:nvPr/>
          </p:nvSpPr>
          <p:spPr>
            <a:xfrm>
              <a:off x="5535167" y="3616452"/>
              <a:ext cx="1525905" cy="916305"/>
            </a:xfrm>
            <a:custGeom>
              <a:avLst/>
              <a:gdLst/>
              <a:ahLst/>
              <a:cxnLst/>
              <a:rect l="l" t="t" r="r" b="b"/>
              <a:pathLst>
                <a:path w="1525904" h="916304">
                  <a:moveTo>
                    <a:pt x="0" y="91567"/>
                  </a:moveTo>
                  <a:lnTo>
                    <a:pt x="7199" y="55935"/>
                  </a:lnTo>
                  <a:lnTo>
                    <a:pt x="26828" y="26828"/>
                  </a:lnTo>
                  <a:lnTo>
                    <a:pt x="55935" y="7199"/>
                  </a:lnTo>
                  <a:lnTo>
                    <a:pt x="91567" y="0"/>
                  </a:lnTo>
                  <a:lnTo>
                    <a:pt x="1433957" y="0"/>
                  </a:lnTo>
                  <a:lnTo>
                    <a:pt x="1469588" y="7199"/>
                  </a:lnTo>
                  <a:lnTo>
                    <a:pt x="1498695" y="26828"/>
                  </a:lnTo>
                  <a:lnTo>
                    <a:pt x="1518324" y="55935"/>
                  </a:lnTo>
                  <a:lnTo>
                    <a:pt x="1525524" y="91567"/>
                  </a:lnTo>
                  <a:lnTo>
                    <a:pt x="1525524" y="824357"/>
                  </a:lnTo>
                  <a:lnTo>
                    <a:pt x="1518324" y="859988"/>
                  </a:lnTo>
                  <a:lnTo>
                    <a:pt x="1498695" y="889095"/>
                  </a:lnTo>
                  <a:lnTo>
                    <a:pt x="1469588" y="908724"/>
                  </a:lnTo>
                  <a:lnTo>
                    <a:pt x="1433957" y="915924"/>
                  </a:lnTo>
                  <a:lnTo>
                    <a:pt x="91567" y="915924"/>
                  </a:lnTo>
                  <a:lnTo>
                    <a:pt x="55935" y="908724"/>
                  </a:lnTo>
                  <a:lnTo>
                    <a:pt x="26828" y="889095"/>
                  </a:lnTo>
                  <a:lnTo>
                    <a:pt x="7199" y="859988"/>
                  </a:lnTo>
                  <a:lnTo>
                    <a:pt x="0" y="824357"/>
                  </a:lnTo>
                  <a:lnTo>
                    <a:pt x="0" y="91567"/>
                  </a:lnTo>
                  <a:close/>
                </a:path>
              </a:pathLst>
            </a:custGeom>
            <a:ln w="6349">
              <a:solidFill>
                <a:srgbClr val="009A71"/>
              </a:solidFill>
            </a:ln>
          </p:spPr>
          <p:txBody>
            <a:bodyPr wrap="square" lIns="0" tIns="0" rIns="0" bIns="0" rtlCol="0"/>
            <a:lstStyle/>
            <a:p/>
          </p:txBody>
        </p:sp>
      </p:grpSp>
      <p:sp>
        <p:nvSpPr>
          <p:cNvPr id="67" name="object 67"/>
          <p:cNvSpPr txBox="1"/>
          <p:nvPr/>
        </p:nvSpPr>
        <p:spPr>
          <a:xfrm>
            <a:off x="7371334" y="3877817"/>
            <a:ext cx="897890" cy="197490"/>
          </a:xfrm>
          <a:prstGeom prst="rect">
            <a:avLst/>
          </a:prstGeom>
        </p:spPr>
        <p:txBody>
          <a:bodyPr vert="horz" wrap="square" lIns="0" tIns="12700" rIns="0" bIns="0" rtlCol="0">
            <a:spAutoFit/>
          </a:bodyPr>
          <a:lstStyle/>
          <a:p>
            <a:pPr marL="12700">
              <a:spcBef>
                <a:spcPts val="100"/>
              </a:spcBef>
            </a:pPr>
            <a:r>
              <a:rPr sz="1200" b="1" spc="-25" dirty="0">
                <a:solidFill>
                  <a:srgbClr val="221F1F"/>
                </a:solidFill>
                <a:latin typeface="Arial" panose="020B0604020202020204"/>
                <a:cs typeface="Arial" panose="020B0604020202020204"/>
              </a:rPr>
              <a:t>11.</a:t>
            </a:r>
            <a:r>
              <a:rPr sz="1200" b="1" spc="-60" dirty="0">
                <a:solidFill>
                  <a:srgbClr val="221F1F"/>
                </a:solidFill>
                <a:latin typeface="Arial" panose="020B0604020202020204"/>
                <a:cs typeface="Arial" panose="020B0604020202020204"/>
              </a:rPr>
              <a:t> </a:t>
            </a:r>
            <a:r>
              <a:rPr sz="1200" b="1" dirty="0">
                <a:solidFill>
                  <a:srgbClr val="221F1F"/>
                </a:solidFill>
                <a:latin typeface="Arial" panose="020B0604020202020204"/>
                <a:cs typeface="Arial" panose="020B0604020202020204"/>
              </a:rPr>
              <a:t>The</a:t>
            </a:r>
            <a:r>
              <a:rPr sz="1200" b="1" spc="-35" dirty="0">
                <a:solidFill>
                  <a:srgbClr val="221F1F"/>
                </a:solidFill>
                <a:latin typeface="Arial" panose="020B0604020202020204"/>
                <a:cs typeface="Arial" panose="020B0604020202020204"/>
              </a:rPr>
              <a:t> </a:t>
            </a:r>
            <a:r>
              <a:rPr sz="1200" b="1" dirty="0">
                <a:solidFill>
                  <a:srgbClr val="221F1F"/>
                </a:solidFill>
                <a:latin typeface="Arial" panose="020B0604020202020204"/>
                <a:cs typeface="Arial" panose="020B0604020202020204"/>
              </a:rPr>
              <a:t>New</a:t>
            </a:r>
            <a:endParaRPr sz="1200">
              <a:latin typeface="Arial" panose="020B0604020202020204"/>
              <a:cs typeface="Arial" panose="020B0604020202020204"/>
            </a:endParaRPr>
          </a:p>
        </p:txBody>
      </p:sp>
      <p:sp>
        <p:nvSpPr>
          <p:cNvPr id="68" name="object 68"/>
          <p:cNvSpPr txBox="1"/>
          <p:nvPr/>
        </p:nvSpPr>
        <p:spPr>
          <a:xfrm>
            <a:off x="7267703" y="4036314"/>
            <a:ext cx="1110615" cy="197490"/>
          </a:xfrm>
          <a:prstGeom prst="rect">
            <a:avLst/>
          </a:prstGeom>
        </p:spPr>
        <p:txBody>
          <a:bodyPr vert="horz" wrap="square" lIns="0" tIns="12700" rIns="0" bIns="0" rtlCol="0">
            <a:spAutoFit/>
          </a:bodyPr>
          <a:lstStyle/>
          <a:p>
            <a:pPr marL="12700">
              <a:spcBef>
                <a:spcPts val="100"/>
              </a:spcBef>
            </a:pPr>
            <a:r>
              <a:rPr sz="1200" b="1" spc="-5" dirty="0">
                <a:solidFill>
                  <a:srgbClr val="221F1F"/>
                </a:solidFill>
                <a:latin typeface="Arial" panose="020B0604020202020204"/>
                <a:cs typeface="Arial" panose="020B0604020202020204"/>
              </a:rPr>
              <a:t>Customer</a:t>
            </a:r>
            <a:r>
              <a:rPr sz="1200" b="1" spc="-50" dirty="0">
                <a:solidFill>
                  <a:srgbClr val="221F1F"/>
                </a:solidFill>
                <a:latin typeface="Arial" panose="020B0604020202020204"/>
                <a:cs typeface="Arial" panose="020B0604020202020204"/>
              </a:rPr>
              <a:t> </a:t>
            </a:r>
            <a:r>
              <a:rPr sz="1200" b="1" dirty="0">
                <a:solidFill>
                  <a:srgbClr val="221F1F"/>
                </a:solidFill>
                <a:latin typeface="Arial" panose="020B0604020202020204"/>
                <a:cs typeface="Arial" panose="020B0604020202020204"/>
              </a:rPr>
              <a:t>Path</a:t>
            </a:r>
            <a:endParaRPr sz="1200">
              <a:latin typeface="Arial" panose="020B0604020202020204"/>
              <a:cs typeface="Arial" panose="020B0604020202020204"/>
            </a:endParaRPr>
          </a:p>
        </p:txBody>
      </p:sp>
      <p:grpSp>
        <p:nvGrpSpPr>
          <p:cNvPr id="69" name="object 69"/>
          <p:cNvGrpSpPr/>
          <p:nvPr/>
        </p:nvGrpSpPr>
        <p:grpSpPr>
          <a:xfrm>
            <a:off x="7055993" y="4757802"/>
            <a:ext cx="1532255" cy="922655"/>
            <a:chOff x="5531992" y="4757801"/>
            <a:chExt cx="1532255" cy="922655"/>
          </a:xfrm>
        </p:grpSpPr>
        <p:pic>
          <p:nvPicPr>
            <p:cNvPr id="70" name="object 70"/>
            <p:cNvPicPr/>
            <p:nvPr/>
          </p:nvPicPr>
          <p:blipFill>
            <a:blip r:embed="rId5" cstate="print"/>
            <a:stretch>
              <a:fillRect/>
            </a:stretch>
          </p:blipFill>
          <p:spPr>
            <a:xfrm>
              <a:off x="5535167" y="4760976"/>
              <a:ext cx="1525524" cy="915924"/>
            </a:xfrm>
            <a:prstGeom prst="rect">
              <a:avLst/>
            </a:prstGeom>
          </p:spPr>
        </p:pic>
        <p:sp>
          <p:nvSpPr>
            <p:cNvPr id="71" name="object 71"/>
            <p:cNvSpPr/>
            <p:nvPr/>
          </p:nvSpPr>
          <p:spPr>
            <a:xfrm>
              <a:off x="5535167" y="4760976"/>
              <a:ext cx="1525905" cy="916305"/>
            </a:xfrm>
            <a:custGeom>
              <a:avLst/>
              <a:gdLst/>
              <a:ahLst/>
              <a:cxnLst/>
              <a:rect l="l" t="t" r="r" b="b"/>
              <a:pathLst>
                <a:path w="1525904" h="916304">
                  <a:moveTo>
                    <a:pt x="0" y="91567"/>
                  </a:moveTo>
                  <a:lnTo>
                    <a:pt x="7199" y="55935"/>
                  </a:lnTo>
                  <a:lnTo>
                    <a:pt x="26828" y="26828"/>
                  </a:lnTo>
                  <a:lnTo>
                    <a:pt x="55935" y="7199"/>
                  </a:lnTo>
                  <a:lnTo>
                    <a:pt x="91567" y="0"/>
                  </a:lnTo>
                  <a:lnTo>
                    <a:pt x="1433957" y="0"/>
                  </a:lnTo>
                  <a:lnTo>
                    <a:pt x="1469588" y="7199"/>
                  </a:lnTo>
                  <a:lnTo>
                    <a:pt x="1498695" y="26828"/>
                  </a:lnTo>
                  <a:lnTo>
                    <a:pt x="1518324" y="55935"/>
                  </a:lnTo>
                  <a:lnTo>
                    <a:pt x="1525524" y="91567"/>
                  </a:lnTo>
                  <a:lnTo>
                    <a:pt x="1525524" y="824357"/>
                  </a:lnTo>
                  <a:lnTo>
                    <a:pt x="1518324" y="859993"/>
                  </a:lnTo>
                  <a:lnTo>
                    <a:pt x="1498695" y="889100"/>
                  </a:lnTo>
                  <a:lnTo>
                    <a:pt x="1469588" y="908726"/>
                  </a:lnTo>
                  <a:lnTo>
                    <a:pt x="1433957" y="915924"/>
                  </a:lnTo>
                  <a:lnTo>
                    <a:pt x="91567" y="915924"/>
                  </a:lnTo>
                  <a:lnTo>
                    <a:pt x="55935" y="908726"/>
                  </a:lnTo>
                  <a:lnTo>
                    <a:pt x="26828" y="889100"/>
                  </a:lnTo>
                  <a:lnTo>
                    <a:pt x="7199" y="859993"/>
                  </a:lnTo>
                  <a:lnTo>
                    <a:pt x="0" y="824357"/>
                  </a:lnTo>
                  <a:lnTo>
                    <a:pt x="0" y="91567"/>
                  </a:lnTo>
                  <a:close/>
                </a:path>
              </a:pathLst>
            </a:custGeom>
            <a:ln w="6349">
              <a:solidFill>
                <a:srgbClr val="009A71"/>
              </a:solidFill>
            </a:ln>
          </p:spPr>
          <p:txBody>
            <a:bodyPr wrap="square" lIns="0" tIns="0" rIns="0" bIns="0" rtlCol="0"/>
            <a:lstStyle/>
            <a:p/>
          </p:txBody>
        </p:sp>
      </p:grpSp>
      <p:sp>
        <p:nvSpPr>
          <p:cNvPr id="72" name="object 72"/>
          <p:cNvSpPr txBox="1"/>
          <p:nvPr/>
        </p:nvSpPr>
        <p:spPr>
          <a:xfrm>
            <a:off x="7260083" y="5022343"/>
            <a:ext cx="1125855" cy="371897"/>
          </a:xfrm>
          <a:prstGeom prst="rect">
            <a:avLst/>
          </a:prstGeom>
        </p:spPr>
        <p:txBody>
          <a:bodyPr vert="horz" wrap="square" lIns="0" tIns="38100" rIns="0" bIns="0" rtlCol="0">
            <a:spAutoFit/>
          </a:bodyPr>
          <a:lstStyle/>
          <a:p>
            <a:pPr marL="239395" marR="5080" indent="-227330">
              <a:lnSpc>
                <a:spcPts val="1250"/>
              </a:lnSpc>
              <a:spcBef>
                <a:spcPts val="300"/>
              </a:spcBef>
            </a:pPr>
            <a:r>
              <a:rPr sz="1200" b="1" spc="-5" dirty="0">
                <a:solidFill>
                  <a:srgbClr val="221F1F"/>
                </a:solidFill>
                <a:latin typeface="Arial" panose="020B0604020202020204"/>
                <a:cs typeface="Arial" panose="020B0604020202020204"/>
              </a:rPr>
              <a:t>12.</a:t>
            </a:r>
            <a:r>
              <a:rPr sz="1200" b="1" spc="-35" dirty="0">
                <a:solidFill>
                  <a:srgbClr val="221F1F"/>
                </a:solidFill>
                <a:latin typeface="Arial" panose="020B0604020202020204"/>
                <a:cs typeface="Arial" panose="020B0604020202020204"/>
              </a:rPr>
              <a:t> </a:t>
            </a:r>
            <a:r>
              <a:rPr sz="1200" b="1" spc="-5" dirty="0">
                <a:solidFill>
                  <a:srgbClr val="221F1F"/>
                </a:solidFill>
                <a:latin typeface="Arial" panose="020B0604020202020204"/>
                <a:cs typeface="Arial" panose="020B0604020202020204"/>
              </a:rPr>
              <a:t>Summary</a:t>
            </a:r>
            <a:r>
              <a:rPr sz="1200" b="1" spc="-40" dirty="0">
                <a:solidFill>
                  <a:srgbClr val="221F1F"/>
                </a:solidFill>
                <a:latin typeface="Arial" panose="020B0604020202020204"/>
                <a:cs typeface="Arial" panose="020B0604020202020204"/>
              </a:rPr>
              <a:t> </a:t>
            </a:r>
            <a:r>
              <a:rPr sz="1200" b="1" spc="-5" dirty="0">
                <a:solidFill>
                  <a:srgbClr val="221F1F"/>
                </a:solidFill>
                <a:latin typeface="Arial" panose="020B0604020202020204"/>
                <a:cs typeface="Arial" panose="020B0604020202020204"/>
              </a:rPr>
              <a:t>&amp; </a:t>
            </a:r>
            <a:r>
              <a:rPr sz="1200" b="1" spc="-320" dirty="0">
                <a:solidFill>
                  <a:srgbClr val="221F1F"/>
                </a:solidFill>
                <a:latin typeface="Arial" panose="020B0604020202020204"/>
                <a:cs typeface="Arial" panose="020B0604020202020204"/>
              </a:rPr>
              <a:t> </a:t>
            </a:r>
            <a:r>
              <a:rPr sz="1200" b="1" dirty="0">
                <a:solidFill>
                  <a:srgbClr val="221F1F"/>
                </a:solidFill>
                <a:latin typeface="Arial" panose="020B0604020202020204"/>
                <a:cs typeface="Arial" panose="020B0604020202020204"/>
              </a:rPr>
              <a:t>Planning</a:t>
            </a:r>
            <a:endParaRPr sz="1200">
              <a:latin typeface="Arial" panose="020B0604020202020204"/>
              <a:cs typeface="Arial" panose="020B0604020202020204"/>
            </a:endParaRPr>
          </a:p>
        </p:txBody>
      </p:sp>
      <p:grpSp>
        <p:nvGrpSpPr>
          <p:cNvPr id="73" name="object 73"/>
          <p:cNvGrpSpPr/>
          <p:nvPr/>
        </p:nvGrpSpPr>
        <p:grpSpPr>
          <a:xfrm>
            <a:off x="2836355" y="5664899"/>
            <a:ext cx="6269355" cy="1047115"/>
            <a:chOff x="1312354" y="5664898"/>
            <a:chExt cx="6269355" cy="1047115"/>
          </a:xfrm>
        </p:grpSpPr>
        <p:sp>
          <p:nvSpPr>
            <p:cNvPr id="74" name="object 74"/>
            <p:cNvSpPr/>
            <p:nvPr/>
          </p:nvSpPr>
          <p:spPr>
            <a:xfrm>
              <a:off x="1326641" y="5679185"/>
              <a:ext cx="6240780" cy="1018540"/>
            </a:xfrm>
            <a:custGeom>
              <a:avLst/>
              <a:gdLst/>
              <a:ahLst/>
              <a:cxnLst/>
              <a:rect l="l" t="t" r="r" b="b"/>
              <a:pathLst>
                <a:path w="6240780" h="1018540">
                  <a:moveTo>
                    <a:pt x="5731764" y="0"/>
                  </a:moveTo>
                  <a:lnTo>
                    <a:pt x="5731764" y="254507"/>
                  </a:lnTo>
                  <a:lnTo>
                    <a:pt x="0" y="254507"/>
                  </a:lnTo>
                  <a:lnTo>
                    <a:pt x="0" y="763523"/>
                  </a:lnTo>
                  <a:lnTo>
                    <a:pt x="5731764" y="763523"/>
                  </a:lnTo>
                  <a:lnTo>
                    <a:pt x="5731764" y="1018032"/>
                  </a:lnTo>
                  <a:lnTo>
                    <a:pt x="6240780" y="509015"/>
                  </a:lnTo>
                  <a:lnTo>
                    <a:pt x="5731764" y="0"/>
                  </a:lnTo>
                  <a:close/>
                </a:path>
              </a:pathLst>
            </a:custGeom>
            <a:solidFill>
              <a:srgbClr val="FF9A31">
                <a:alpha val="65881"/>
              </a:srgbClr>
            </a:solidFill>
          </p:spPr>
          <p:txBody>
            <a:bodyPr wrap="square" lIns="0" tIns="0" rIns="0" bIns="0" rtlCol="0"/>
            <a:lstStyle/>
            <a:p/>
          </p:txBody>
        </p:sp>
        <p:sp>
          <p:nvSpPr>
            <p:cNvPr id="75" name="object 75"/>
            <p:cNvSpPr/>
            <p:nvPr/>
          </p:nvSpPr>
          <p:spPr>
            <a:xfrm>
              <a:off x="1326641" y="5679185"/>
              <a:ext cx="6240780" cy="1018540"/>
            </a:xfrm>
            <a:custGeom>
              <a:avLst/>
              <a:gdLst/>
              <a:ahLst/>
              <a:cxnLst/>
              <a:rect l="l" t="t" r="r" b="b"/>
              <a:pathLst>
                <a:path w="6240780" h="1018540">
                  <a:moveTo>
                    <a:pt x="0" y="254507"/>
                  </a:moveTo>
                  <a:lnTo>
                    <a:pt x="5731764" y="254507"/>
                  </a:lnTo>
                  <a:lnTo>
                    <a:pt x="5731764" y="0"/>
                  </a:lnTo>
                  <a:lnTo>
                    <a:pt x="6240780" y="509015"/>
                  </a:lnTo>
                  <a:lnTo>
                    <a:pt x="5731764" y="1018032"/>
                  </a:lnTo>
                  <a:lnTo>
                    <a:pt x="5731764" y="763523"/>
                  </a:lnTo>
                  <a:lnTo>
                    <a:pt x="0" y="763523"/>
                  </a:lnTo>
                  <a:lnTo>
                    <a:pt x="0" y="254507"/>
                  </a:lnTo>
                  <a:close/>
                </a:path>
              </a:pathLst>
            </a:custGeom>
            <a:ln w="28575">
              <a:solidFill>
                <a:srgbClr val="FF0000"/>
              </a:solidFill>
            </a:ln>
          </p:spPr>
          <p:txBody>
            <a:bodyPr wrap="square" lIns="0" tIns="0" rIns="0" bIns="0" rtlCol="0"/>
            <a:lstStyle/>
            <a:p/>
          </p:txBody>
        </p:sp>
        <p:pic>
          <p:nvPicPr>
            <p:cNvPr id="76" name="object 76"/>
            <p:cNvPicPr/>
            <p:nvPr/>
          </p:nvPicPr>
          <p:blipFill>
            <a:blip r:embed="rId6" cstate="print"/>
            <a:stretch>
              <a:fillRect/>
            </a:stretch>
          </p:blipFill>
          <p:spPr>
            <a:xfrm>
              <a:off x="3611880" y="5971031"/>
              <a:ext cx="1486662" cy="511289"/>
            </a:xfrm>
            <a:prstGeom prst="rect">
              <a:avLst/>
            </a:prstGeom>
          </p:spPr>
        </p:pic>
      </p:grpSp>
      <p:sp>
        <p:nvSpPr>
          <p:cNvPr id="77" name="object 77"/>
          <p:cNvSpPr txBox="1"/>
          <p:nvPr/>
        </p:nvSpPr>
        <p:spPr>
          <a:xfrm>
            <a:off x="5272786" y="6033312"/>
            <a:ext cx="1141095" cy="299720"/>
          </a:xfrm>
          <a:prstGeom prst="rect">
            <a:avLst/>
          </a:prstGeom>
        </p:spPr>
        <p:txBody>
          <a:bodyPr vert="horz" wrap="square" lIns="0" tIns="12700" rIns="0" bIns="0" rtlCol="0">
            <a:spAutoFit/>
          </a:bodyPr>
          <a:lstStyle/>
          <a:p>
            <a:pPr marL="12700">
              <a:spcBef>
                <a:spcPts val="100"/>
              </a:spcBef>
            </a:pPr>
            <a:r>
              <a:rPr spc="-5" dirty="0">
                <a:solidFill>
                  <a:srgbClr val="221F1F"/>
                </a:solidFill>
                <a:latin typeface="Arial MT"/>
                <a:cs typeface="Arial MT"/>
              </a:rPr>
              <a:t>A</a:t>
            </a:r>
            <a:r>
              <a:rPr spc="-15" dirty="0">
                <a:solidFill>
                  <a:srgbClr val="221F1F"/>
                </a:solidFill>
                <a:latin typeface="Arial MT"/>
                <a:cs typeface="Arial MT"/>
              </a:rPr>
              <a:t>p</a:t>
            </a:r>
            <a:r>
              <a:rPr spc="-5" dirty="0">
                <a:solidFill>
                  <a:srgbClr val="221F1F"/>
                </a:solidFill>
                <a:latin typeface="Arial MT"/>
                <a:cs typeface="Arial MT"/>
              </a:rPr>
              <a:t>p</a:t>
            </a:r>
            <a:r>
              <a:rPr spc="-15" dirty="0">
                <a:solidFill>
                  <a:srgbClr val="221F1F"/>
                </a:solidFill>
                <a:latin typeface="Arial MT"/>
                <a:cs typeface="Arial MT"/>
              </a:rPr>
              <a:t>l</a:t>
            </a:r>
            <a:r>
              <a:rPr spc="-5" dirty="0">
                <a:solidFill>
                  <a:srgbClr val="221F1F"/>
                </a:solidFill>
                <a:latin typeface="Arial MT"/>
                <a:cs typeface="Arial MT"/>
              </a:rPr>
              <a:t>ic</a:t>
            </a:r>
            <a:r>
              <a:rPr spc="-15" dirty="0">
                <a:solidFill>
                  <a:srgbClr val="221F1F"/>
                </a:solidFill>
                <a:latin typeface="Arial MT"/>
                <a:cs typeface="Arial MT"/>
              </a:rPr>
              <a:t>a</a:t>
            </a:r>
            <a:r>
              <a:rPr spc="-5" dirty="0">
                <a:solidFill>
                  <a:srgbClr val="221F1F"/>
                </a:solidFill>
                <a:latin typeface="Arial MT"/>
                <a:cs typeface="Arial MT"/>
              </a:rPr>
              <a:t>tion</a:t>
            </a:r>
            <a:endParaRPr>
              <a:latin typeface="Arial MT"/>
              <a:cs typeface="Arial MT"/>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602832" y="175927"/>
            <a:ext cx="10515600" cy="1075294"/>
          </a:xfrm>
          <a:prstGeom prst="rect">
            <a:avLst/>
          </a:prstGeom>
        </p:spPr>
        <p:txBody>
          <a:bodyPr vert="horz" wrap="square" lIns="0" tIns="74295" rIns="0" bIns="0" rtlCol="0" anchor="ctr">
            <a:spAutoFit/>
          </a:bodyPr>
          <a:lstStyle/>
          <a:p>
            <a:pPr marL="3614420" marR="5080">
              <a:lnSpc>
                <a:spcPts val="3890"/>
              </a:lnSpc>
              <a:spcBef>
                <a:spcPts val="585"/>
              </a:spcBef>
            </a:pPr>
            <a:r>
              <a:rPr lang="en-US" sz="3600" b="1" spc="-10" dirty="0" smtClean="0">
                <a:latin typeface="Arial" panose="020B0604020202020204"/>
                <a:cs typeface="Arial" panose="020B0604020202020204"/>
              </a:rPr>
              <a:t>AWARENESS</a:t>
            </a:r>
            <a:r>
              <a:rPr lang="en-US" sz="3600" b="1" spc="-55" dirty="0" smtClean="0">
                <a:latin typeface="Arial" panose="020B0604020202020204"/>
                <a:cs typeface="Arial" panose="020B0604020202020204"/>
              </a:rPr>
              <a:t> </a:t>
            </a:r>
            <a:r>
              <a:rPr lang="en-US" sz="3600" b="1" dirty="0" smtClean="0">
                <a:latin typeface="Arial" panose="020B0604020202020204"/>
                <a:cs typeface="Arial" panose="020B0604020202020204"/>
              </a:rPr>
              <a:t>OF</a:t>
            </a:r>
            <a:r>
              <a:rPr lang="en-US" sz="3600" b="1" spc="-30" dirty="0" smtClean="0">
                <a:latin typeface="Arial" panose="020B0604020202020204"/>
                <a:cs typeface="Arial" panose="020B0604020202020204"/>
              </a:rPr>
              <a:t> </a:t>
            </a:r>
            <a:r>
              <a:rPr lang="en-US" sz="3600" b="1" dirty="0" smtClean="0">
                <a:latin typeface="Arial" panose="020B0604020202020204"/>
                <a:cs typeface="Arial" panose="020B0604020202020204"/>
              </a:rPr>
              <a:t>NEEDS: </a:t>
            </a:r>
            <a:r>
              <a:rPr lang="en-US" sz="3600" b="1" spc="-985" dirty="0" smtClean="0">
                <a:latin typeface="Arial" panose="020B0604020202020204"/>
                <a:cs typeface="Arial" panose="020B0604020202020204"/>
              </a:rPr>
              <a:t> </a:t>
            </a:r>
            <a:r>
              <a:rPr lang="en-US" sz="3600" b="1" spc="-45" dirty="0" smtClean="0">
                <a:latin typeface="Arial" panose="020B0604020202020204"/>
                <a:cs typeface="Arial" panose="020B0604020202020204"/>
              </a:rPr>
              <a:t>VALUE</a:t>
            </a:r>
            <a:r>
              <a:rPr lang="en-US" sz="3600" b="1" spc="-10" dirty="0" smtClean="0">
                <a:latin typeface="Arial" panose="020B0604020202020204"/>
                <a:cs typeface="Arial" panose="020B0604020202020204"/>
              </a:rPr>
              <a:t> </a:t>
            </a:r>
            <a:r>
              <a:rPr lang="en-US" sz="3600" b="1" dirty="0" smtClean="0">
                <a:latin typeface="Arial" panose="020B0604020202020204"/>
                <a:cs typeface="Arial" panose="020B0604020202020204"/>
              </a:rPr>
              <a:t>SWEET</a:t>
            </a:r>
            <a:r>
              <a:rPr lang="en-US" sz="3600" b="1" spc="-5" dirty="0" smtClean="0">
                <a:latin typeface="Arial" panose="020B0604020202020204"/>
                <a:cs typeface="Arial" panose="020B0604020202020204"/>
              </a:rPr>
              <a:t> SPOT</a:t>
            </a:r>
            <a:endParaRPr lang="en-US" sz="3600" dirty="0">
              <a:latin typeface="Arial" panose="020B0604020202020204"/>
              <a:cs typeface="Arial" panose="020B0604020202020204"/>
            </a:endParaRPr>
          </a:p>
        </p:txBody>
      </p:sp>
      <p:sp>
        <p:nvSpPr>
          <p:cNvPr id="3" name="object 3"/>
          <p:cNvSpPr txBox="1">
            <a:spLocks noGrp="1"/>
          </p:cNvSpPr>
          <p:nvPr>
            <p:ph type="body" idx="1"/>
          </p:nvPr>
        </p:nvSpPr>
        <p:spPr>
          <a:xfrm>
            <a:off x="1601804" y="1546493"/>
            <a:ext cx="10515600" cy="2919710"/>
          </a:xfrm>
          <a:prstGeom prst="rect">
            <a:avLst/>
          </a:prstGeom>
        </p:spPr>
        <p:txBody>
          <a:bodyPr vert="horz" wrap="square" lIns="0" tIns="46355" rIns="0" bIns="0" rtlCol="0">
            <a:spAutoFit/>
          </a:bodyPr>
          <a:lstStyle/>
          <a:p>
            <a:pPr marL="4654550" marR="440055">
              <a:lnSpc>
                <a:spcPct val="91000"/>
              </a:lnSpc>
              <a:spcBef>
                <a:spcPts val="365"/>
              </a:spcBef>
              <a:tabLst>
                <a:tab pos="4654550" algn="l"/>
                <a:tab pos="4655185" algn="l"/>
              </a:tabLst>
            </a:pPr>
            <a:r>
              <a:rPr spc="10" dirty="0">
                <a:latin typeface="Arial Narrow" panose="020B0606020202030204" pitchFamily="34" charset="0"/>
              </a:rPr>
              <a:t>An </a:t>
            </a:r>
            <a:r>
              <a:rPr spc="5" dirty="0">
                <a:latin typeface="Arial Narrow" panose="020B0606020202030204" pitchFamily="34" charset="0"/>
              </a:rPr>
              <a:t>early indication of the </a:t>
            </a:r>
            <a:r>
              <a:rPr spc="10" dirty="0">
                <a:latin typeface="Arial Narrow" panose="020B0606020202030204" pitchFamily="34" charset="0"/>
              </a:rPr>
              <a:t> </a:t>
            </a:r>
            <a:r>
              <a:rPr spc="5" dirty="0">
                <a:latin typeface="Arial Narrow" panose="020B0606020202030204" pitchFamily="34" charset="0"/>
              </a:rPr>
              <a:t>areas where </a:t>
            </a:r>
            <a:r>
              <a:rPr spc="10" dirty="0">
                <a:latin typeface="Arial Narrow" panose="020B0606020202030204" pitchFamily="34" charset="0"/>
              </a:rPr>
              <a:t>the buyer’s </a:t>
            </a:r>
            <a:r>
              <a:rPr spc="15" dirty="0">
                <a:latin typeface="Arial Narrow" panose="020B0606020202030204" pitchFamily="34" charset="0"/>
              </a:rPr>
              <a:t> </a:t>
            </a:r>
            <a:r>
              <a:rPr spc="5" dirty="0">
                <a:latin typeface="Arial Narrow" panose="020B0606020202030204" pitchFamily="34" charset="0"/>
              </a:rPr>
              <a:t>various</a:t>
            </a:r>
            <a:r>
              <a:rPr spc="-20" dirty="0">
                <a:latin typeface="Arial Narrow" panose="020B0606020202030204" pitchFamily="34" charset="0"/>
              </a:rPr>
              <a:t> </a:t>
            </a:r>
            <a:r>
              <a:rPr spc="10" dirty="0">
                <a:latin typeface="Arial Narrow" panose="020B0606020202030204" pitchFamily="34" charset="0"/>
              </a:rPr>
              <a:t>needs</a:t>
            </a:r>
            <a:r>
              <a:rPr dirty="0">
                <a:latin typeface="Arial Narrow" panose="020B0606020202030204" pitchFamily="34" charset="0"/>
              </a:rPr>
              <a:t> </a:t>
            </a:r>
            <a:r>
              <a:rPr spc="5" dirty="0">
                <a:latin typeface="Arial Narrow" panose="020B0606020202030204" pitchFamily="34" charset="0"/>
              </a:rPr>
              <a:t>overlap</a:t>
            </a:r>
            <a:r>
              <a:rPr dirty="0">
                <a:latin typeface="Arial Narrow" panose="020B0606020202030204" pitchFamily="34" charset="0"/>
              </a:rPr>
              <a:t> </a:t>
            </a:r>
            <a:r>
              <a:rPr spc="5" dirty="0">
                <a:latin typeface="Arial Narrow" panose="020B0606020202030204" pitchFamily="34" charset="0"/>
              </a:rPr>
              <a:t>with </a:t>
            </a:r>
            <a:r>
              <a:rPr spc="-600" dirty="0">
                <a:latin typeface="Arial Narrow" panose="020B0606020202030204" pitchFamily="34" charset="0"/>
              </a:rPr>
              <a:t> </a:t>
            </a:r>
            <a:r>
              <a:rPr spc="5" dirty="0">
                <a:latin typeface="Arial Narrow" panose="020B0606020202030204" pitchFamily="34" charset="0"/>
              </a:rPr>
              <a:t>the</a:t>
            </a:r>
            <a:r>
              <a:rPr spc="-10" dirty="0">
                <a:latin typeface="Arial Narrow" panose="020B0606020202030204" pitchFamily="34" charset="0"/>
              </a:rPr>
              <a:t> </a:t>
            </a:r>
            <a:r>
              <a:rPr spc="10" dirty="0">
                <a:latin typeface="Arial Narrow" panose="020B0606020202030204" pitchFamily="34" charset="0"/>
              </a:rPr>
              <a:t>supplier’s</a:t>
            </a:r>
            <a:r>
              <a:rPr spc="-25" dirty="0">
                <a:latin typeface="Arial Narrow" panose="020B0606020202030204" pitchFamily="34" charset="0"/>
              </a:rPr>
              <a:t> </a:t>
            </a:r>
            <a:r>
              <a:rPr dirty="0">
                <a:latin typeface="Arial Narrow" panose="020B0606020202030204" pitchFamily="34" charset="0"/>
              </a:rPr>
              <a:t>capabilities</a:t>
            </a:r>
            <a:endParaRPr dirty="0">
              <a:latin typeface="Arial Narrow" panose="020B0606020202030204" pitchFamily="34" charset="0"/>
            </a:endParaRPr>
          </a:p>
          <a:p>
            <a:pPr marL="4654550" marR="5080">
              <a:lnSpc>
                <a:spcPct val="91000"/>
              </a:lnSpc>
              <a:spcBef>
                <a:spcPts val="1005"/>
              </a:spcBef>
              <a:tabLst>
                <a:tab pos="4654550" algn="l"/>
                <a:tab pos="4655185" algn="l"/>
              </a:tabLst>
            </a:pPr>
            <a:r>
              <a:rPr spc="10" dirty="0">
                <a:latin typeface="Arial Narrow" panose="020B0606020202030204" pitchFamily="34" charset="0"/>
              </a:rPr>
              <a:t>Used as a </a:t>
            </a:r>
            <a:r>
              <a:rPr spc="5" dirty="0">
                <a:latin typeface="Arial Narrow" panose="020B0606020202030204" pitchFamily="34" charset="0"/>
              </a:rPr>
              <a:t>hypothesis to help </a:t>
            </a:r>
            <a:r>
              <a:rPr spc="10" dirty="0">
                <a:latin typeface="Arial Narrow" panose="020B0606020202030204" pitchFamily="34" charset="0"/>
              </a:rPr>
              <a:t> </a:t>
            </a:r>
            <a:r>
              <a:rPr spc="5" dirty="0">
                <a:latin typeface="Arial Narrow" panose="020B0606020202030204" pitchFamily="34" charset="0"/>
              </a:rPr>
              <a:t>further </a:t>
            </a:r>
            <a:r>
              <a:rPr spc="10" dirty="0">
                <a:latin typeface="Arial Narrow" panose="020B0606020202030204" pitchFamily="34" charset="0"/>
              </a:rPr>
              <a:t>develop areas </a:t>
            </a:r>
            <a:r>
              <a:rPr spc="5" dirty="0">
                <a:latin typeface="Arial Narrow" panose="020B0606020202030204" pitchFamily="34" charset="0"/>
              </a:rPr>
              <a:t>of </a:t>
            </a:r>
            <a:r>
              <a:rPr spc="10" dirty="0">
                <a:latin typeface="Arial Narrow" panose="020B0606020202030204" pitchFamily="34" charset="0"/>
              </a:rPr>
              <a:t> </a:t>
            </a:r>
            <a:r>
              <a:rPr spc="5" dirty="0">
                <a:latin typeface="Arial Narrow" panose="020B0606020202030204" pitchFamily="34" charset="0"/>
              </a:rPr>
              <a:t>mutual</a:t>
            </a:r>
            <a:r>
              <a:rPr spc="25" dirty="0">
                <a:latin typeface="Arial Narrow" panose="020B0606020202030204" pitchFamily="34" charset="0"/>
              </a:rPr>
              <a:t> </a:t>
            </a:r>
            <a:r>
              <a:rPr spc="5" dirty="0">
                <a:latin typeface="Arial Narrow" panose="020B0606020202030204" pitchFamily="34" charset="0"/>
              </a:rPr>
              <a:t>gain</a:t>
            </a:r>
            <a:r>
              <a:rPr spc="40" dirty="0">
                <a:latin typeface="Arial Narrow" panose="020B0606020202030204" pitchFamily="34" charset="0"/>
              </a:rPr>
              <a:t> </a:t>
            </a:r>
            <a:r>
              <a:rPr spc="10" dirty="0">
                <a:latin typeface="Arial Narrow" panose="020B0606020202030204" pitchFamily="34" charset="0"/>
              </a:rPr>
              <a:t>–</a:t>
            </a:r>
            <a:r>
              <a:rPr spc="30" dirty="0">
                <a:latin typeface="Arial Narrow" panose="020B0606020202030204" pitchFamily="34" charset="0"/>
              </a:rPr>
              <a:t> </a:t>
            </a:r>
            <a:r>
              <a:rPr spc="5" dirty="0">
                <a:latin typeface="Arial Narrow" panose="020B0606020202030204" pitchFamily="34" charset="0"/>
              </a:rPr>
              <a:t>especially </a:t>
            </a:r>
            <a:r>
              <a:rPr spc="10" dirty="0">
                <a:latin typeface="Arial Narrow" panose="020B0606020202030204" pitchFamily="34" charset="0"/>
              </a:rPr>
              <a:t> where</a:t>
            </a:r>
            <a:r>
              <a:rPr spc="-25" dirty="0">
                <a:latin typeface="Arial Narrow" panose="020B0606020202030204" pitchFamily="34" charset="0"/>
              </a:rPr>
              <a:t> </a:t>
            </a:r>
            <a:r>
              <a:rPr spc="5" dirty="0">
                <a:latin typeface="Arial Narrow" panose="020B0606020202030204" pitchFamily="34" charset="0"/>
              </a:rPr>
              <a:t>the</a:t>
            </a:r>
            <a:r>
              <a:rPr spc="-5" dirty="0">
                <a:latin typeface="Arial Narrow" panose="020B0606020202030204" pitchFamily="34" charset="0"/>
              </a:rPr>
              <a:t> </a:t>
            </a:r>
            <a:r>
              <a:rPr spc="10" dirty="0">
                <a:latin typeface="Arial Narrow" panose="020B0606020202030204" pitchFamily="34" charset="0"/>
              </a:rPr>
              <a:t>customer</a:t>
            </a:r>
            <a:r>
              <a:rPr spc="-20" dirty="0">
                <a:latin typeface="Arial Narrow" panose="020B0606020202030204" pitchFamily="34" charset="0"/>
              </a:rPr>
              <a:t> </a:t>
            </a:r>
            <a:r>
              <a:rPr spc="10" dirty="0">
                <a:latin typeface="Arial Narrow" panose="020B0606020202030204" pitchFamily="34" charset="0"/>
              </a:rPr>
              <a:t>has</a:t>
            </a:r>
            <a:r>
              <a:rPr spc="-5" dirty="0">
                <a:latin typeface="Arial Narrow" panose="020B0606020202030204" pitchFamily="34" charset="0"/>
              </a:rPr>
              <a:t> </a:t>
            </a:r>
            <a:r>
              <a:rPr dirty="0">
                <a:latin typeface="Arial Narrow" panose="020B0606020202030204" pitchFamily="34" charset="0"/>
              </a:rPr>
              <a:t>yet</a:t>
            </a:r>
            <a:r>
              <a:rPr spc="-5" dirty="0">
                <a:latin typeface="Arial Narrow" panose="020B0606020202030204" pitchFamily="34" charset="0"/>
              </a:rPr>
              <a:t> </a:t>
            </a:r>
            <a:r>
              <a:rPr spc="5" dirty="0">
                <a:latin typeface="Arial Narrow" panose="020B0606020202030204" pitchFamily="34" charset="0"/>
              </a:rPr>
              <a:t>to </a:t>
            </a:r>
            <a:r>
              <a:rPr spc="-595" dirty="0">
                <a:latin typeface="Arial Narrow" panose="020B0606020202030204" pitchFamily="34" charset="0"/>
              </a:rPr>
              <a:t> </a:t>
            </a:r>
            <a:r>
              <a:rPr spc="5" dirty="0">
                <a:latin typeface="Arial Narrow" panose="020B0606020202030204" pitchFamily="34" charset="0"/>
              </a:rPr>
              <a:t>fully</a:t>
            </a:r>
            <a:r>
              <a:rPr spc="85" dirty="0">
                <a:latin typeface="Arial Narrow" panose="020B0606020202030204" pitchFamily="34" charset="0"/>
              </a:rPr>
              <a:t> </a:t>
            </a:r>
            <a:r>
              <a:rPr spc="5" dirty="0">
                <a:latin typeface="Arial Narrow" panose="020B0606020202030204" pitchFamily="34" charset="0"/>
              </a:rPr>
              <a:t>explore</a:t>
            </a:r>
            <a:r>
              <a:rPr spc="110" dirty="0">
                <a:latin typeface="Arial Narrow" panose="020B0606020202030204" pitchFamily="34" charset="0"/>
              </a:rPr>
              <a:t> </a:t>
            </a:r>
            <a:r>
              <a:rPr spc="5" dirty="0">
                <a:latin typeface="Arial Narrow" panose="020B0606020202030204" pitchFamily="34" charset="0"/>
              </a:rPr>
              <a:t>all</a:t>
            </a:r>
            <a:r>
              <a:rPr spc="80" dirty="0">
                <a:latin typeface="Arial Narrow" panose="020B0606020202030204" pitchFamily="34" charset="0"/>
              </a:rPr>
              <a:t> </a:t>
            </a:r>
            <a:r>
              <a:rPr spc="5" dirty="0">
                <a:latin typeface="Arial Narrow" panose="020B0606020202030204" pitchFamily="34" charset="0"/>
              </a:rPr>
              <a:t>of</a:t>
            </a:r>
            <a:r>
              <a:rPr spc="95" dirty="0">
                <a:latin typeface="Arial Narrow" panose="020B0606020202030204" pitchFamily="34" charset="0"/>
              </a:rPr>
              <a:t> </a:t>
            </a:r>
            <a:r>
              <a:rPr spc="5" dirty="0">
                <a:latin typeface="Arial Narrow" panose="020B0606020202030204" pitchFamily="34" charset="0"/>
              </a:rPr>
              <a:t>their </a:t>
            </a:r>
            <a:r>
              <a:rPr spc="10" dirty="0">
                <a:latin typeface="Arial Narrow" panose="020B0606020202030204" pitchFamily="34" charset="0"/>
              </a:rPr>
              <a:t> </a:t>
            </a:r>
            <a:r>
              <a:rPr spc="5" dirty="0">
                <a:latin typeface="Arial Narrow" panose="020B0606020202030204" pitchFamily="34" charset="0"/>
              </a:rPr>
              <a:t>explicit, implicit </a:t>
            </a:r>
            <a:r>
              <a:rPr spc="10" dirty="0">
                <a:latin typeface="Arial Narrow" panose="020B0606020202030204" pitchFamily="34" charset="0"/>
              </a:rPr>
              <a:t>and </a:t>
            </a:r>
            <a:r>
              <a:rPr spc="5" dirty="0">
                <a:latin typeface="Arial Narrow" panose="020B0606020202030204" pitchFamily="34" charset="0"/>
              </a:rPr>
              <a:t>latent </a:t>
            </a:r>
            <a:r>
              <a:rPr spc="10" dirty="0">
                <a:latin typeface="Arial Narrow" panose="020B0606020202030204" pitchFamily="34" charset="0"/>
              </a:rPr>
              <a:t> needs</a:t>
            </a:r>
            <a:endParaRPr spc="10" dirty="0">
              <a:latin typeface="Arial Narrow" panose="020B0606020202030204" pitchFamily="34" charset="0"/>
            </a:endParaRPr>
          </a:p>
        </p:txBody>
      </p:sp>
      <p:pic>
        <p:nvPicPr>
          <p:cNvPr id="4" name="object 4"/>
          <p:cNvPicPr/>
          <p:nvPr/>
        </p:nvPicPr>
        <p:blipFill>
          <a:blip r:embed="rId1" cstate="print"/>
          <a:stretch>
            <a:fillRect/>
          </a:stretch>
        </p:blipFill>
        <p:spPr>
          <a:xfrm>
            <a:off x="900964" y="1328596"/>
            <a:ext cx="4903069" cy="5245457"/>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1" cstate="print"/>
          <a:stretch>
            <a:fillRect/>
          </a:stretch>
        </p:blipFill>
        <p:spPr>
          <a:xfrm>
            <a:off x="3750653" y="1971978"/>
            <a:ext cx="4881465" cy="2772585"/>
          </a:xfrm>
          <a:prstGeom prst="rect">
            <a:avLst/>
          </a:prstGeom>
        </p:spPr>
      </p:pic>
      <p:sp>
        <p:nvSpPr>
          <p:cNvPr id="3" name="object 3"/>
          <p:cNvSpPr txBox="1"/>
          <p:nvPr/>
        </p:nvSpPr>
        <p:spPr>
          <a:xfrm>
            <a:off x="1931923" y="3387980"/>
            <a:ext cx="1866900" cy="813435"/>
          </a:xfrm>
          <a:prstGeom prst="rect">
            <a:avLst/>
          </a:prstGeom>
        </p:spPr>
        <p:txBody>
          <a:bodyPr vert="horz" wrap="square" lIns="0" tIns="10160" rIns="0" bIns="0" rtlCol="0">
            <a:spAutoFit/>
          </a:bodyPr>
          <a:lstStyle/>
          <a:p>
            <a:pPr marL="12700" marR="5080" indent="583565">
              <a:lnSpc>
                <a:spcPct val="102000"/>
              </a:lnSpc>
              <a:spcBef>
                <a:spcPts val="80"/>
              </a:spcBef>
            </a:pPr>
            <a:r>
              <a:rPr sz="2550" b="1" spc="15" dirty="0">
                <a:solidFill>
                  <a:srgbClr val="221F1F"/>
                </a:solidFill>
                <a:latin typeface="Arial" panose="020B0604020202020204"/>
                <a:cs typeface="Arial" panose="020B0604020202020204"/>
              </a:rPr>
              <a:t>Our </a:t>
            </a:r>
            <a:r>
              <a:rPr sz="2550" b="1" spc="20" dirty="0">
                <a:solidFill>
                  <a:srgbClr val="221F1F"/>
                </a:solidFill>
                <a:latin typeface="Arial" panose="020B0604020202020204"/>
                <a:cs typeface="Arial" panose="020B0604020202020204"/>
              </a:rPr>
              <a:t> </a:t>
            </a:r>
            <a:r>
              <a:rPr sz="2550" b="1" spc="15" dirty="0">
                <a:solidFill>
                  <a:srgbClr val="221F1F"/>
                </a:solidFill>
                <a:latin typeface="Arial" panose="020B0604020202020204"/>
                <a:cs typeface="Arial" panose="020B0604020202020204"/>
              </a:rPr>
              <a:t>Capabil</a:t>
            </a:r>
            <a:r>
              <a:rPr sz="2550" b="1" spc="10" dirty="0">
                <a:solidFill>
                  <a:srgbClr val="221F1F"/>
                </a:solidFill>
                <a:latin typeface="Arial" panose="020B0604020202020204"/>
                <a:cs typeface="Arial" panose="020B0604020202020204"/>
              </a:rPr>
              <a:t>i</a:t>
            </a:r>
            <a:r>
              <a:rPr sz="2550" b="1" spc="5" dirty="0">
                <a:solidFill>
                  <a:srgbClr val="221F1F"/>
                </a:solidFill>
                <a:latin typeface="Arial" panose="020B0604020202020204"/>
                <a:cs typeface="Arial" panose="020B0604020202020204"/>
              </a:rPr>
              <a:t>ti</a:t>
            </a:r>
            <a:r>
              <a:rPr sz="2550" b="1" spc="25" dirty="0">
                <a:solidFill>
                  <a:srgbClr val="221F1F"/>
                </a:solidFill>
                <a:latin typeface="Arial" panose="020B0604020202020204"/>
                <a:cs typeface="Arial" panose="020B0604020202020204"/>
              </a:rPr>
              <a:t>e</a:t>
            </a:r>
            <a:r>
              <a:rPr sz="2550" b="1" spc="15" dirty="0">
                <a:solidFill>
                  <a:srgbClr val="221F1F"/>
                </a:solidFill>
                <a:latin typeface="Arial" panose="020B0604020202020204"/>
                <a:cs typeface="Arial" panose="020B0604020202020204"/>
              </a:rPr>
              <a:t>s</a:t>
            </a:r>
            <a:endParaRPr sz="2550">
              <a:latin typeface="Arial" panose="020B0604020202020204"/>
              <a:cs typeface="Arial" panose="020B0604020202020204"/>
            </a:endParaRPr>
          </a:p>
        </p:txBody>
      </p:sp>
      <p:sp>
        <p:nvSpPr>
          <p:cNvPr id="4" name="object 4"/>
          <p:cNvSpPr txBox="1"/>
          <p:nvPr/>
        </p:nvSpPr>
        <p:spPr>
          <a:xfrm>
            <a:off x="8702420" y="3387980"/>
            <a:ext cx="1009650" cy="813435"/>
          </a:xfrm>
          <a:prstGeom prst="rect">
            <a:avLst/>
          </a:prstGeom>
        </p:spPr>
        <p:txBody>
          <a:bodyPr vert="horz" wrap="square" lIns="0" tIns="10160" rIns="0" bIns="0" rtlCol="0">
            <a:spAutoFit/>
          </a:bodyPr>
          <a:lstStyle/>
          <a:p>
            <a:pPr marL="12700" marR="5080" indent="28575">
              <a:lnSpc>
                <a:spcPct val="102000"/>
              </a:lnSpc>
              <a:spcBef>
                <a:spcPts val="80"/>
              </a:spcBef>
            </a:pPr>
            <a:r>
              <a:rPr sz="2550" b="1" spc="5" dirty="0">
                <a:solidFill>
                  <a:srgbClr val="221F1F"/>
                </a:solidFill>
                <a:latin typeface="Arial" panose="020B0604020202020204"/>
                <a:cs typeface="Arial" panose="020B0604020202020204"/>
              </a:rPr>
              <a:t>Buyer </a:t>
            </a:r>
            <a:r>
              <a:rPr sz="2550" b="1" spc="-695" dirty="0">
                <a:solidFill>
                  <a:srgbClr val="221F1F"/>
                </a:solidFill>
                <a:latin typeface="Arial" panose="020B0604020202020204"/>
                <a:cs typeface="Arial" panose="020B0604020202020204"/>
              </a:rPr>
              <a:t> </a:t>
            </a:r>
            <a:r>
              <a:rPr sz="2550" b="1" spc="15" dirty="0">
                <a:solidFill>
                  <a:srgbClr val="221F1F"/>
                </a:solidFill>
                <a:latin typeface="Arial" panose="020B0604020202020204"/>
                <a:cs typeface="Arial" panose="020B0604020202020204"/>
              </a:rPr>
              <a:t>Ne</a:t>
            </a:r>
            <a:r>
              <a:rPr sz="2550" b="1" spc="20" dirty="0">
                <a:solidFill>
                  <a:srgbClr val="221F1F"/>
                </a:solidFill>
                <a:latin typeface="Arial" panose="020B0604020202020204"/>
                <a:cs typeface="Arial" panose="020B0604020202020204"/>
              </a:rPr>
              <a:t>e</a:t>
            </a:r>
            <a:r>
              <a:rPr sz="2550" b="1" spc="15" dirty="0">
                <a:solidFill>
                  <a:srgbClr val="221F1F"/>
                </a:solidFill>
                <a:latin typeface="Arial" panose="020B0604020202020204"/>
                <a:cs typeface="Arial" panose="020B0604020202020204"/>
              </a:rPr>
              <a:t>ds</a:t>
            </a:r>
            <a:endParaRPr sz="2550">
              <a:latin typeface="Arial" panose="020B0604020202020204"/>
              <a:cs typeface="Arial" panose="020B0604020202020204"/>
            </a:endParaRPr>
          </a:p>
        </p:txBody>
      </p:sp>
      <p:sp>
        <p:nvSpPr>
          <p:cNvPr id="5" name="object 5"/>
          <p:cNvSpPr txBox="1">
            <a:spLocks noGrp="1"/>
          </p:cNvSpPr>
          <p:nvPr>
            <p:ph type="title"/>
          </p:nvPr>
        </p:nvSpPr>
        <p:spPr>
          <a:xfrm>
            <a:off x="1931924" y="387886"/>
            <a:ext cx="6403554" cy="1191993"/>
          </a:xfrm>
          <a:prstGeom prst="rect">
            <a:avLst/>
          </a:prstGeom>
        </p:spPr>
        <p:txBody>
          <a:bodyPr vert="horz" wrap="square" lIns="0" tIns="12065" rIns="0" bIns="0" rtlCol="0" anchor="ctr">
            <a:spAutoFit/>
          </a:bodyPr>
          <a:lstStyle/>
          <a:p>
            <a:pPr marR="5080" algn="r">
              <a:lnSpc>
                <a:spcPts val="4560"/>
              </a:lnSpc>
              <a:spcBef>
                <a:spcPts val="95"/>
              </a:spcBef>
            </a:pPr>
            <a:r>
              <a:rPr sz="4000" b="1" spc="-5" dirty="0">
                <a:latin typeface="Merriweather Black" panose="00000A00000000000000" pitchFamily="2" charset="0"/>
                <a:cs typeface="Arial" panose="020B0604020202020204"/>
              </a:rPr>
              <a:t>Finding</a:t>
            </a:r>
            <a:r>
              <a:rPr sz="4000" b="1" spc="-40" dirty="0">
                <a:latin typeface="Merriweather Black" panose="00000A00000000000000" pitchFamily="2" charset="0"/>
                <a:cs typeface="Arial" panose="020B0604020202020204"/>
              </a:rPr>
              <a:t> </a:t>
            </a:r>
            <a:r>
              <a:rPr sz="4000" b="1" spc="-5" dirty="0">
                <a:latin typeface="Merriweather Black" panose="00000A00000000000000" pitchFamily="2" charset="0"/>
                <a:cs typeface="Arial" panose="020B0604020202020204"/>
              </a:rPr>
              <a:t>the</a:t>
            </a:r>
            <a:r>
              <a:rPr sz="4000" b="1" spc="-55" dirty="0">
                <a:latin typeface="Merriweather Black" panose="00000A00000000000000" pitchFamily="2" charset="0"/>
                <a:cs typeface="Arial" panose="020B0604020202020204"/>
              </a:rPr>
              <a:t> </a:t>
            </a:r>
            <a:r>
              <a:rPr sz="4000" b="1" spc="-45" dirty="0">
                <a:latin typeface="Merriweather Black" panose="00000A00000000000000" pitchFamily="2" charset="0"/>
                <a:cs typeface="Arial" panose="020B0604020202020204"/>
              </a:rPr>
              <a:t>Value</a:t>
            </a:r>
            <a:endParaRPr sz="4000" dirty="0">
              <a:latin typeface="Merriweather Black" panose="00000A00000000000000" pitchFamily="2" charset="0"/>
              <a:cs typeface="Arial" panose="020B0604020202020204"/>
            </a:endParaRPr>
          </a:p>
          <a:p>
            <a:pPr marR="5080" algn="r">
              <a:lnSpc>
                <a:spcPts val="4560"/>
              </a:lnSpc>
            </a:pPr>
            <a:r>
              <a:rPr sz="4000" b="1" spc="-5" dirty="0">
                <a:latin typeface="Merriweather Black" panose="00000A00000000000000" pitchFamily="2" charset="0"/>
                <a:cs typeface="Arial" panose="020B0604020202020204"/>
              </a:rPr>
              <a:t>Sweet</a:t>
            </a:r>
            <a:r>
              <a:rPr sz="4000" b="1" spc="-65" dirty="0">
                <a:latin typeface="Merriweather Black" panose="00000A00000000000000" pitchFamily="2" charset="0"/>
                <a:cs typeface="Arial" panose="020B0604020202020204"/>
              </a:rPr>
              <a:t> </a:t>
            </a:r>
            <a:r>
              <a:rPr sz="4000" b="1" spc="-5" dirty="0">
                <a:latin typeface="Merriweather Black" panose="00000A00000000000000" pitchFamily="2" charset="0"/>
                <a:cs typeface="Arial" panose="020B0604020202020204"/>
              </a:rPr>
              <a:t>Spot</a:t>
            </a:r>
            <a:endParaRPr sz="4000" dirty="0">
              <a:latin typeface="Merriweather Black" panose="00000A00000000000000" pitchFamily="2" charset="0"/>
              <a:cs typeface="Arial" panose="020B0604020202020204"/>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678620" y="476798"/>
            <a:ext cx="6691503" cy="505267"/>
          </a:xfrm>
          <a:prstGeom prst="rect">
            <a:avLst/>
          </a:prstGeom>
        </p:spPr>
        <p:txBody>
          <a:bodyPr vert="horz" wrap="square" lIns="0" tIns="12700" rIns="0" bIns="0" rtlCol="0" anchor="ctr">
            <a:spAutoFit/>
          </a:bodyPr>
          <a:lstStyle/>
          <a:p>
            <a:pPr marL="12700">
              <a:lnSpc>
                <a:spcPct val="100000"/>
              </a:lnSpc>
              <a:spcBef>
                <a:spcPts val="100"/>
              </a:spcBef>
            </a:pPr>
            <a:r>
              <a:rPr lang="en-GB" sz="3200" spc="-5" dirty="0" smtClean="0">
                <a:latin typeface="Merriweather Black" panose="00000A00000000000000" pitchFamily="2" charset="0"/>
              </a:rPr>
              <a:t>DEALING</a:t>
            </a:r>
            <a:r>
              <a:rPr lang="en-GB" sz="3200" spc="-30" dirty="0" smtClean="0">
                <a:latin typeface="Merriweather Black" panose="00000A00000000000000" pitchFamily="2" charset="0"/>
              </a:rPr>
              <a:t> </a:t>
            </a:r>
            <a:r>
              <a:rPr lang="en-GB" sz="3200" dirty="0" smtClean="0">
                <a:latin typeface="Merriweather Black" panose="00000A00000000000000" pitchFamily="2" charset="0"/>
              </a:rPr>
              <a:t>WITH</a:t>
            </a:r>
            <a:r>
              <a:rPr lang="en-GB" sz="3200" spc="-30" dirty="0" smtClean="0">
                <a:latin typeface="Merriweather Black" panose="00000A00000000000000" pitchFamily="2" charset="0"/>
              </a:rPr>
              <a:t> </a:t>
            </a:r>
            <a:r>
              <a:rPr lang="en-GB" sz="3200" spc="-5" dirty="0" smtClean="0">
                <a:latin typeface="Merriweather Black" panose="00000A00000000000000" pitchFamily="2" charset="0"/>
              </a:rPr>
              <a:t>HESITATION</a:t>
            </a:r>
            <a:endParaRPr lang="en-GB" sz="3200" dirty="0">
              <a:latin typeface="Merriweather Black" panose="00000A00000000000000" pitchFamily="2" charset="0"/>
            </a:endParaRPr>
          </a:p>
        </p:txBody>
      </p:sp>
      <p:pic>
        <p:nvPicPr>
          <p:cNvPr id="3" name="object 3"/>
          <p:cNvPicPr/>
          <p:nvPr/>
        </p:nvPicPr>
        <p:blipFill>
          <a:blip r:embed="rId1" cstate="print"/>
          <a:stretch>
            <a:fillRect/>
          </a:stretch>
        </p:blipFill>
        <p:spPr>
          <a:xfrm>
            <a:off x="1524001" y="1342644"/>
            <a:ext cx="9000743" cy="5515353"/>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3617520" y="508750"/>
            <a:ext cx="5291756" cy="566822"/>
          </a:xfrm>
          <a:prstGeom prst="rect">
            <a:avLst/>
          </a:prstGeom>
        </p:spPr>
        <p:txBody>
          <a:bodyPr vert="horz" wrap="square" lIns="0" tIns="12700" rIns="0" bIns="0" rtlCol="0">
            <a:spAutoFit/>
          </a:bodyPr>
          <a:lstStyle/>
          <a:p>
            <a:pPr marL="12700">
              <a:spcBef>
                <a:spcPts val="100"/>
              </a:spcBef>
            </a:pPr>
            <a:r>
              <a:rPr lang="en-GB" sz="3600" spc="-5" dirty="0" smtClean="0">
                <a:solidFill>
                  <a:srgbClr val="221F1F"/>
                </a:solidFill>
                <a:latin typeface="Merriweather Black" panose="00000A00000000000000" pitchFamily="2" charset="0"/>
                <a:cs typeface="Arial MT"/>
              </a:rPr>
              <a:t>CLOSING</a:t>
            </a:r>
            <a:r>
              <a:rPr lang="en-GB" sz="3600" spc="-20" dirty="0" smtClean="0">
                <a:solidFill>
                  <a:srgbClr val="221F1F"/>
                </a:solidFill>
                <a:latin typeface="Merriweather Black" panose="00000A00000000000000" pitchFamily="2" charset="0"/>
                <a:cs typeface="Arial MT"/>
              </a:rPr>
              <a:t> </a:t>
            </a:r>
            <a:r>
              <a:rPr lang="en-GB" sz="3600" dirty="0" smtClean="0">
                <a:solidFill>
                  <a:srgbClr val="221F1F"/>
                </a:solidFill>
                <a:latin typeface="Merriweather Black" panose="00000A00000000000000" pitchFamily="2" charset="0"/>
                <a:cs typeface="Arial MT"/>
              </a:rPr>
              <a:t>THE</a:t>
            </a:r>
            <a:r>
              <a:rPr lang="en-GB" sz="3600" spc="-45" dirty="0" smtClean="0">
                <a:solidFill>
                  <a:srgbClr val="221F1F"/>
                </a:solidFill>
                <a:latin typeface="Merriweather Black" panose="00000A00000000000000" pitchFamily="2" charset="0"/>
                <a:cs typeface="Arial MT"/>
              </a:rPr>
              <a:t> </a:t>
            </a:r>
            <a:r>
              <a:rPr lang="en-GB" sz="3600" spc="-5" dirty="0" smtClean="0">
                <a:solidFill>
                  <a:srgbClr val="221F1F"/>
                </a:solidFill>
                <a:latin typeface="Merriweather Black" panose="00000A00000000000000" pitchFamily="2" charset="0"/>
                <a:cs typeface="Arial MT"/>
              </a:rPr>
              <a:t>SALE</a:t>
            </a:r>
            <a:endParaRPr lang="en-GB" sz="3600" dirty="0">
              <a:latin typeface="Merriweather Black" panose="00000A00000000000000" pitchFamily="2" charset="0"/>
              <a:cs typeface="Arial MT"/>
            </a:endParaRPr>
          </a:p>
        </p:txBody>
      </p:sp>
      <p:pic>
        <p:nvPicPr>
          <p:cNvPr id="3" name="object 3"/>
          <p:cNvPicPr/>
          <p:nvPr/>
        </p:nvPicPr>
        <p:blipFill>
          <a:blip r:embed="rId1" cstate="print"/>
          <a:stretch>
            <a:fillRect/>
          </a:stretch>
        </p:blipFill>
        <p:spPr>
          <a:xfrm>
            <a:off x="2633231" y="1335104"/>
            <a:ext cx="7260335" cy="5346192"/>
          </a:xfrm>
          <a:prstGeom prst="rect">
            <a:avLst/>
          </a:prstGeo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249549" y="3440938"/>
            <a:ext cx="5691505" cy="574040"/>
          </a:xfrm>
          <a:prstGeom prst="rect">
            <a:avLst/>
          </a:prstGeom>
        </p:spPr>
        <p:txBody>
          <a:bodyPr vert="horz" wrap="square" lIns="0" tIns="12700" rIns="0" bIns="0" rtlCol="0" anchor="ctr">
            <a:spAutoFit/>
          </a:bodyPr>
          <a:lstStyle/>
          <a:p>
            <a:pPr marL="12700">
              <a:lnSpc>
                <a:spcPct val="100000"/>
              </a:lnSpc>
              <a:spcBef>
                <a:spcPts val="100"/>
              </a:spcBef>
            </a:pPr>
            <a:r>
              <a:rPr sz="3600" b="1" spc="-5" dirty="0">
                <a:latin typeface="Arial" panose="020B0604020202020204"/>
                <a:cs typeface="Arial" panose="020B0604020202020204"/>
              </a:rPr>
              <a:t>Key</a:t>
            </a:r>
            <a:r>
              <a:rPr sz="3600" b="1" spc="-45" dirty="0">
                <a:latin typeface="Arial" panose="020B0604020202020204"/>
                <a:cs typeface="Arial" panose="020B0604020202020204"/>
              </a:rPr>
              <a:t> </a:t>
            </a:r>
            <a:r>
              <a:rPr sz="3600" b="1" dirty="0">
                <a:latin typeface="Arial" panose="020B0604020202020204"/>
                <a:cs typeface="Arial" panose="020B0604020202020204"/>
              </a:rPr>
              <a:t>account</a:t>
            </a:r>
            <a:r>
              <a:rPr sz="3600" b="1" spc="-45" dirty="0">
                <a:latin typeface="Arial" panose="020B0604020202020204"/>
                <a:cs typeface="Arial" panose="020B0604020202020204"/>
              </a:rPr>
              <a:t> </a:t>
            </a:r>
            <a:r>
              <a:rPr sz="3600" b="1" dirty="0">
                <a:latin typeface="Arial" panose="020B0604020202020204"/>
                <a:cs typeface="Arial" panose="020B0604020202020204"/>
              </a:rPr>
              <a:t>management</a:t>
            </a:r>
            <a:endParaRPr sz="3600">
              <a:latin typeface="Arial" panose="020B0604020202020204"/>
              <a:cs typeface="Arial" panose="020B0604020202020204"/>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02645" y="1756638"/>
            <a:ext cx="11951368" cy="505267"/>
          </a:xfrm>
          <a:prstGeom prst="rect">
            <a:avLst/>
          </a:prstGeom>
        </p:spPr>
        <p:txBody>
          <a:bodyPr vert="horz" wrap="square" lIns="0" tIns="12700" rIns="0" bIns="0" rtlCol="0" anchor="ctr">
            <a:spAutoFit/>
          </a:bodyPr>
          <a:lstStyle/>
          <a:p>
            <a:pPr marL="12700" marR="5080">
              <a:lnSpc>
                <a:spcPct val="100000"/>
              </a:lnSpc>
              <a:spcBef>
                <a:spcPts val="100"/>
              </a:spcBef>
              <a:tabLst>
                <a:tab pos="3493135" algn="l"/>
              </a:tabLst>
            </a:pPr>
            <a:r>
              <a:rPr sz="3200" spc="-90" dirty="0">
                <a:latin typeface="Merriweather Black" panose="00000A00000000000000" pitchFamily="2" charset="0"/>
              </a:rPr>
              <a:t>T</a:t>
            </a:r>
            <a:r>
              <a:rPr sz="3200" spc="-5" dirty="0">
                <a:latin typeface="Merriweather Black" panose="00000A00000000000000" pitchFamily="2" charset="0"/>
              </a:rPr>
              <a:t>ransactio</a:t>
            </a:r>
            <a:r>
              <a:rPr sz="3200" spc="-15" dirty="0">
                <a:latin typeface="Merriweather Black" panose="00000A00000000000000" pitchFamily="2" charset="0"/>
              </a:rPr>
              <a:t>n</a:t>
            </a:r>
            <a:r>
              <a:rPr sz="3200" spc="-5" dirty="0">
                <a:latin typeface="Merriweather Black" panose="00000A00000000000000" pitchFamily="2" charset="0"/>
              </a:rPr>
              <a:t>al</a:t>
            </a:r>
            <a:r>
              <a:rPr sz="3200" spc="15" dirty="0">
                <a:latin typeface="Merriweather Black" panose="00000A00000000000000" pitchFamily="2" charset="0"/>
              </a:rPr>
              <a:t> </a:t>
            </a:r>
            <a:r>
              <a:rPr sz="3200" spc="-5" dirty="0">
                <a:latin typeface="Merriweather Black" panose="00000A00000000000000" pitchFamily="2" charset="0"/>
              </a:rPr>
              <a:t>sel</a:t>
            </a:r>
            <a:r>
              <a:rPr sz="3200" spc="-20" dirty="0">
                <a:latin typeface="Merriweather Black" panose="00000A00000000000000" pitchFamily="2" charset="0"/>
              </a:rPr>
              <a:t>l</a:t>
            </a:r>
            <a:r>
              <a:rPr sz="3200" spc="-5" dirty="0">
                <a:latin typeface="Merriweather Black" panose="00000A00000000000000" pitchFamily="2" charset="0"/>
              </a:rPr>
              <a:t>i</a:t>
            </a:r>
            <a:r>
              <a:rPr sz="3200" spc="-15" dirty="0">
                <a:latin typeface="Merriweather Black" panose="00000A00000000000000" pitchFamily="2" charset="0"/>
              </a:rPr>
              <a:t>n</a:t>
            </a:r>
            <a:r>
              <a:rPr sz="3200" spc="-5" dirty="0">
                <a:latin typeface="Merriweather Black" panose="00000A00000000000000" pitchFamily="2" charset="0"/>
              </a:rPr>
              <a:t>g</a:t>
            </a:r>
            <a:r>
              <a:rPr sz="3200" spc="35" dirty="0">
                <a:latin typeface="Merriweather Black" panose="00000A00000000000000" pitchFamily="2" charset="0"/>
              </a:rPr>
              <a:t> </a:t>
            </a:r>
            <a:r>
              <a:rPr sz="3200" dirty="0" smtClean="0">
                <a:latin typeface="Merriweather Black" panose="00000A00000000000000" pitchFamily="2" charset="0"/>
              </a:rPr>
              <a:t>OR</a:t>
            </a:r>
            <a:r>
              <a:rPr lang="en-CA" sz="3200" dirty="0" smtClean="0">
                <a:latin typeface="Merriweather Black" panose="00000A00000000000000" pitchFamily="2" charset="0"/>
              </a:rPr>
              <a:t> </a:t>
            </a:r>
            <a:r>
              <a:rPr sz="3200" dirty="0" smtClean="0">
                <a:latin typeface="Merriweather Black" panose="00000A00000000000000" pitchFamily="2" charset="0"/>
              </a:rPr>
              <a:t>Key  </a:t>
            </a:r>
            <a:r>
              <a:rPr sz="3200" spc="-5" dirty="0">
                <a:latin typeface="Merriweather Black" panose="00000A00000000000000" pitchFamily="2" charset="0"/>
              </a:rPr>
              <a:t>Account </a:t>
            </a:r>
            <a:r>
              <a:rPr lang="en-CA" sz="3200" spc="-5" dirty="0" smtClean="0">
                <a:latin typeface="Merriweather Black" panose="00000A00000000000000" pitchFamily="2" charset="0"/>
              </a:rPr>
              <a:t>M</a:t>
            </a:r>
            <a:r>
              <a:rPr sz="3200" spc="-5" dirty="0" err="1" smtClean="0">
                <a:latin typeface="Merriweather Black" panose="00000A00000000000000" pitchFamily="2" charset="0"/>
              </a:rPr>
              <a:t>anagement</a:t>
            </a:r>
            <a:r>
              <a:rPr sz="3200" spc="10" dirty="0" smtClean="0">
                <a:latin typeface="Merriweather Black" panose="00000A00000000000000" pitchFamily="2" charset="0"/>
              </a:rPr>
              <a:t> </a:t>
            </a:r>
            <a:r>
              <a:rPr sz="3200" spc="-5" dirty="0">
                <a:latin typeface="Merriweather Black" panose="00000A00000000000000" pitchFamily="2" charset="0"/>
              </a:rPr>
              <a:t>?</a:t>
            </a:r>
            <a:endParaRPr sz="3200" spc="-5" dirty="0">
              <a:latin typeface="Merriweather Black" panose="00000A00000000000000" pitchFamily="2" charset="0"/>
            </a:endParaRPr>
          </a:p>
        </p:txBody>
      </p:sp>
      <p:pic>
        <p:nvPicPr>
          <p:cNvPr id="3" name="object 3"/>
          <p:cNvPicPr/>
          <p:nvPr/>
        </p:nvPicPr>
        <p:blipFill>
          <a:blip r:embed="rId1" cstate="print"/>
          <a:stretch>
            <a:fillRect/>
          </a:stretch>
        </p:blipFill>
        <p:spPr>
          <a:xfrm>
            <a:off x="542381" y="2261905"/>
            <a:ext cx="11354443" cy="2810609"/>
          </a:xfrm>
          <a:prstGeom prst="rect">
            <a:avLst/>
          </a:prstGeom>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063232" y="360426"/>
            <a:ext cx="3154680" cy="1001394"/>
          </a:xfrm>
          <a:prstGeom prst="rect">
            <a:avLst/>
          </a:prstGeom>
        </p:spPr>
        <p:txBody>
          <a:bodyPr vert="horz" wrap="square" lIns="0" tIns="13335" rIns="0" bIns="0" rtlCol="0" anchor="ctr">
            <a:spAutoFit/>
          </a:bodyPr>
          <a:lstStyle/>
          <a:p>
            <a:pPr marL="12700" marR="5080">
              <a:lnSpc>
                <a:spcPct val="100000"/>
              </a:lnSpc>
              <a:spcBef>
                <a:spcPts val="105"/>
              </a:spcBef>
            </a:pPr>
            <a:r>
              <a:rPr sz="3200" b="1" spc="-50" dirty="0">
                <a:latin typeface="Merriweather Black" panose="00000A00000000000000" pitchFamily="2" charset="0"/>
                <a:cs typeface="Arial" panose="020B0604020202020204"/>
              </a:rPr>
              <a:t>Tasks</a:t>
            </a:r>
            <a:r>
              <a:rPr sz="3200" b="1" spc="-55" dirty="0">
                <a:latin typeface="Merriweather Black" panose="00000A00000000000000" pitchFamily="2" charset="0"/>
                <a:cs typeface="Arial" panose="020B0604020202020204"/>
              </a:rPr>
              <a:t> </a:t>
            </a:r>
            <a:r>
              <a:rPr sz="3200" b="1" dirty="0">
                <a:latin typeface="Merriweather Black" panose="00000A00000000000000" pitchFamily="2" charset="0"/>
                <a:cs typeface="Arial" panose="020B0604020202020204"/>
              </a:rPr>
              <a:t>&amp;</a:t>
            </a:r>
            <a:r>
              <a:rPr sz="3200" b="1" spc="-30" dirty="0">
                <a:latin typeface="Merriweather Black" panose="00000A00000000000000" pitchFamily="2" charset="0"/>
                <a:cs typeface="Arial" panose="020B0604020202020204"/>
              </a:rPr>
              <a:t> </a:t>
            </a:r>
            <a:r>
              <a:rPr sz="3200" b="1" dirty="0">
                <a:latin typeface="Merriweather Black" panose="00000A00000000000000" pitchFamily="2" charset="0"/>
                <a:cs typeface="Arial" panose="020B0604020202020204"/>
              </a:rPr>
              <a:t>skills</a:t>
            </a:r>
            <a:r>
              <a:rPr sz="3200" b="1" spc="-45" dirty="0">
                <a:latin typeface="Merriweather Black" panose="00000A00000000000000" pitchFamily="2" charset="0"/>
                <a:cs typeface="Arial" panose="020B0604020202020204"/>
              </a:rPr>
              <a:t> </a:t>
            </a:r>
            <a:r>
              <a:rPr sz="3200" b="1" dirty="0">
                <a:latin typeface="Merriweather Black" panose="00000A00000000000000" pitchFamily="2" charset="0"/>
                <a:cs typeface="Arial" panose="020B0604020202020204"/>
              </a:rPr>
              <a:t>in </a:t>
            </a:r>
            <a:r>
              <a:rPr sz="3200" b="1" spc="-875" dirty="0">
                <a:latin typeface="Merriweather Black" panose="00000A00000000000000" pitchFamily="2" charset="0"/>
                <a:cs typeface="Arial" panose="020B0604020202020204"/>
              </a:rPr>
              <a:t> </a:t>
            </a:r>
            <a:r>
              <a:rPr sz="3200" b="1" dirty="0">
                <a:latin typeface="Merriweather Black" panose="00000A00000000000000" pitchFamily="2" charset="0"/>
                <a:cs typeface="Arial" panose="020B0604020202020204"/>
              </a:rPr>
              <a:t>KAM</a:t>
            </a:r>
            <a:endParaRPr sz="3200" dirty="0">
              <a:latin typeface="Merriweather Black" panose="00000A00000000000000" pitchFamily="2" charset="0"/>
              <a:cs typeface="Arial" panose="020B0604020202020204"/>
            </a:endParaRPr>
          </a:p>
        </p:txBody>
      </p:sp>
      <p:pic>
        <p:nvPicPr>
          <p:cNvPr id="3" name="object 3"/>
          <p:cNvPicPr/>
          <p:nvPr/>
        </p:nvPicPr>
        <p:blipFill>
          <a:blip r:embed="rId1" cstate="print"/>
          <a:stretch>
            <a:fillRect/>
          </a:stretch>
        </p:blipFill>
        <p:spPr>
          <a:xfrm>
            <a:off x="942955" y="1572126"/>
            <a:ext cx="10693988" cy="3596640"/>
          </a:xfrm>
          <a:prstGeom prst="rect">
            <a:avLst/>
          </a:prstGeom>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780675" y="129718"/>
            <a:ext cx="9933270" cy="443711"/>
          </a:xfrm>
          <a:prstGeom prst="rect">
            <a:avLst/>
          </a:prstGeom>
        </p:spPr>
        <p:txBody>
          <a:bodyPr vert="horz" wrap="square" lIns="0" tIns="12700" rIns="0" bIns="0" rtlCol="0">
            <a:spAutoFit/>
          </a:bodyPr>
          <a:lstStyle/>
          <a:p>
            <a:pPr marL="12700">
              <a:spcBef>
                <a:spcPts val="100"/>
              </a:spcBef>
            </a:pPr>
            <a:r>
              <a:rPr lang="en-US" sz="2800" spc="-5" dirty="0" smtClean="0">
                <a:solidFill>
                  <a:srgbClr val="221F1F"/>
                </a:solidFill>
                <a:latin typeface="Merriweather Black" panose="00000A00000000000000" pitchFamily="2" charset="0"/>
                <a:cs typeface="Arial MT"/>
              </a:rPr>
              <a:t>KEY</a:t>
            </a:r>
            <a:r>
              <a:rPr lang="en-US" sz="2800" spc="-10" dirty="0" smtClean="0">
                <a:solidFill>
                  <a:srgbClr val="221F1F"/>
                </a:solidFill>
                <a:latin typeface="Merriweather Black" panose="00000A00000000000000" pitchFamily="2" charset="0"/>
                <a:cs typeface="Arial MT"/>
              </a:rPr>
              <a:t> </a:t>
            </a:r>
            <a:r>
              <a:rPr lang="en-US" sz="2800" spc="-5" dirty="0" smtClean="0">
                <a:solidFill>
                  <a:srgbClr val="221F1F"/>
                </a:solidFill>
                <a:latin typeface="Merriweather Black" panose="00000A00000000000000" pitchFamily="2" charset="0"/>
                <a:cs typeface="Arial MT"/>
              </a:rPr>
              <a:t>ACCOUNT</a:t>
            </a:r>
            <a:r>
              <a:rPr lang="en-US" sz="2800" spc="5" dirty="0" smtClean="0">
                <a:solidFill>
                  <a:srgbClr val="221F1F"/>
                </a:solidFill>
                <a:latin typeface="Merriweather Black" panose="00000A00000000000000" pitchFamily="2" charset="0"/>
                <a:cs typeface="Arial MT"/>
              </a:rPr>
              <a:t> </a:t>
            </a:r>
            <a:r>
              <a:rPr lang="en-US" sz="2800" spc="-5" dirty="0" smtClean="0">
                <a:solidFill>
                  <a:srgbClr val="221F1F"/>
                </a:solidFill>
                <a:latin typeface="Merriweather Black" panose="00000A00000000000000" pitchFamily="2" charset="0"/>
                <a:cs typeface="Arial MT"/>
              </a:rPr>
              <a:t>RELATIONAL</a:t>
            </a:r>
            <a:r>
              <a:rPr lang="en-US" sz="2800" spc="10" dirty="0" smtClean="0">
                <a:solidFill>
                  <a:srgbClr val="221F1F"/>
                </a:solidFill>
                <a:latin typeface="Merriweather Black" panose="00000A00000000000000" pitchFamily="2" charset="0"/>
                <a:cs typeface="Arial MT"/>
              </a:rPr>
              <a:t> </a:t>
            </a:r>
            <a:r>
              <a:rPr lang="en-US" sz="2800" spc="-5" dirty="0" smtClean="0">
                <a:solidFill>
                  <a:srgbClr val="221F1F"/>
                </a:solidFill>
                <a:latin typeface="Merriweather Black" panose="00000A00000000000000" pitchFamily="2" charset="0"/>
                <a:cs typeface="Arial MT"/>
              </a:rPr>
              <a:t>DEVELOPMENT</a:t>
            </a:r>
            <a:r>
              <a:rPr lang="en-US" sz="2800" spc="15" dirty="0" smtClean="0">
                <a:solidFill>
                  <a:srgbClr val="221F1F"/>
                </a:solidFill>
                <a:latin typeface="Merriweather Black" panose="00000A00000000000000" pitchFamily="2" charset="0"/>
                <a:cs typeface="Arial MT"/>
              </a:rPr>
              <a:t> </a:t>
            </a:r>
            <a:r>
              <a:rPr lang="en-US" sz="2800" spc="-5" dirty="0" smtClean="0">
                <a:solidFill>
                  <a:srgbClr val="221F1F"/>
                </a:solidFill>
                <a:latin typeface="Merriweather Black" panose="00000A00000000000000" pitchFamily="2" charset="0"/>
                <a:cs typeface="Arial MT"/>
              </a:rPr>
              <a:t>MODEL</a:t>
            </a:r>
            <a:endParaRPr lang="en-US" sz="2800" dirty="0">
              <a:latin typeface="Merriweather Black" panose="00000A00000000000000" pitchFamily="2" charset="0"/>
              <a:cs typeface="Arial MT"/>
            </a:endParaRPr>
          </a:p>
        </p:txBody>
      </p:sp>
      <p:pic>
        <p:nvPicPr>
          <p:cNvPr id="3" name="object 3"/>
          <p:cNvPicPr/>
          <p:nvPr/>
        </p:nvPicPr>
        <p:blipFill>
          <a:blip r:embed="rId1" cstate="print"/>
          <a:stretch>
            <a:fillRect/>
          </a:stretch>
        </p:blipFill>
        <p:spPr>
          <a:xfrm>
            <a:off x="1578544" y="1042817"/>
            <a:ext cx="10485120" cy="5701284"/>
          </a:xfrm>
          <a:prstGeom prst="rect">
            <a:avLst/>
          </a:prstGeom>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869440" y="6165292"/>
            <a:ext cx="8086090" cy="391795"/>
          </a:xfrm>
          <a:prstGeom prst="rect">
            <a:avLst/>
          </a:prstGeom>
        </p:spPr>
        <p:txBody>
          <a:bodyPr vert="horz" wrap="square" lIns="0" tIns="12700" rIns="0" bIns="0" rtlCol="0">
            <a:spAutoFit/>
          </a:bodyPr>
          <a:lstStyle/>
          <a:p>
            <a:pPr marL="12700" marR="5080">
              <a:spcBef>
                <a:spcPts val="100"/>
              </a:spcBef>
            </a:pPr>
            <a:r>
              <a:rPr sz="800" i="1" dirty="0">
                <a:solidFill>
                  <a:srgbClr val="221F1F"/>
                </a:solidFill>
                <a:latin typeface="Arial" panose="020B0604020202020204"/>
                <a:cs typeface="Arial" panose="020B0604020202020204"/>
              </a:rPr>
              <a:t>Sources</a:t>
            </a:r>
            <a:r>
              <a:rPr sz="800" dirty="0">
                <a:solidFill>
                  <a:srgbClr val="221F1F"/>
                </a:solidFill>
                <a:latin typeface="Arial MT"/>
                <a:cs typeface="Arial MT"/>
              </a:rPr>
              <a:t>:</a:t>
            </a:r>
            <a:r>
              <a:rPr sz="800" spc="5" dirty="0">
                <a:solidFill>
                  <a:srgbClr val="221F1F"/>
                </a:solidFill>
                <a:latin typeface="Arial MT"/>
                <a:cs typeface="Arial MT"/>
              </a:rPr>
              <a:t> </a:t>
            </a:r>
            <a:r>
              <a:rPr sz="800" dirty="0">
                <a:solidFill>
                  <a:srgbClr val="221F1F"/>
                </a:solidFill>
                <a:latin typeface="Arial MT"/>
                <a:cs typeface="Arial MT"/>
              </a:rPr>
              <a:t>Based</a:t>
            </a:r>
            <a:r>
              <a:rPr sz="800" spc="20" dirty="0">
                <a:solidFill>
                  <a:srgbClr val="221F1F"/>
                </a:solidFill>
                <a:latin typeface="Arial MT"/>
                <a:cs typeface="Arial MT"/>
              </a:rPr>
              <a:t> </a:t>
            </a:r>
            <a:r>
              <a:rPr sz="800" spc="-5" dirty="0">
                <a:solidFill>
                  <a:srgbClr val="221F1F"/>
                </a:solidFill>
                <a:latin typeface="Arial MT"/>
                <a:cs typeface="Arial MT"/>
              </a:rPr>
              <a:t>on</a:t>
            </a:r>
            <a:r>
              <a:rPr sz="800" spc="15" dirty="0">
                <a:solidFill>
                  <a:srgbClr val="221F1F"/>
                </a:solidFill>
                <a:latin typeface="Arial MT"/>
                <a:cs typeface="Arial MT"/>
              </a:rPr>
              <a:t> </a:t>
            </a:r>
            <a:r>
              <a:rPr sz="800" dirty="0">
                <a:solidFill>
                  <a:srgbClr val="221F1F"/>
                </a:solidFill>
                <a:latin typeface="Arial MT"/>
                <a:cs typeface="Arial MT"/>
              </a:rPr>
              <a:t>Millman,</a:t>
            </a:r>
            <a:r>
              <a:rPr sz="800" spc="-5" dirty="0">
                <a:solidFill>
                  <a:srgbClr val="221F1F"/>
                </a:solidFill>
                <a:latin typeface="Arial MT"/>
                <a:cs typeface="Arial MT"/>
              </a:rPr>
              <a:t> </a:t>
            </a:r>
            <a:r>
              <a:rPr sz="800" dirty="0">
                <a:solidFill>
                  <a:srgbClr val="221F1F"/>
                </a:solidFill>
                <a:latin typeface="Arial MT"/>
                <a:cs typeface="Arial MT"/>
              </a:rPr>
              <a:t>T.</a:t>
            </a:r>
            <a:r>
              <a:rPr sz="800" spc="5" dirty="0">
                <a:solidFill>
                  <a:srgbClr val="221F1F"/>
                </a:solidFill>
                <a:latin typeface="Arial MT"/>
                <a:cs typeface="Arial MT"/>
              </a:rPr>
              <a:t> </a:t>
            </a:r>
            <a:r>
              <a:rPr sz="800" spc="-5" dirty="0">
                <a:solidFill>
                  <a:srgbClr val="221F1F"/>
                </a:solidFill>
                <a:latin typeface="Arial MT"/>
                <a:cs typeface="Arial MT"/>
              </a:rPr>
              <a:t>(1999)</a:t>
            </a:r>
            <a:r>
              <a:rPr sz="800" spc="30" dirty="0">
                <a:solidFill>
                  <a:srgbClr val="221F1F"/>
                </a:solidFill>
                <a:latin typeface="Arial MT"/>
                <a:cs typeface="Arial MT"/>
              </a:rPr>
              <a:t> </a:t>
            </a:r>
            <a:r>
              <a:rPr sz="800" spc="-5" dirty="0">
                <a:solidFill>
                  <a:srgbClr val="221F1F"/>
                </a:solidFill>
                <a:latin typeface="Arial MT"/>
                <a:cs typeface="Arial MT"/>
              </a:rPr>
              <a:t>From</a:t>
            </a:r>
            <a:r>
              <a:rPr sz="800" spc="5" dirty="0">
                <a:solidFill>
                  <a:srgbClr val="221F1F"/>
                </a:solidFill>
                <a:latin typeface="Arial MT"/>
                <a:cs typeface="Arial MT"/>
              </a:rPr>
              <a:t> </a:t>
            </a:r>
            <a:r>
              <a:rPr sz="800" spc="-5" dirty="0">
                <a:solidFill>
                  <a:srgbClr val="221F1F"/>
                </a:solidFill>
                <a:latin typeface="Arial MT"/>
                <a:cs typeface="Arial MT"/>
              </a:rPr>
              <a:t>national</a:t>
            </a:r>
            <a:r>
              <a:rPr sz="800" spc="25" dirty="0">
                <a:solidFill>
                  <a:srgbClr val="221F1F"/>
                </a:solidFill>
                <a:latin typeface="Arial MT"/>
                <a:cs typeface="Arial MT"/>
              </a:rPr>
              <a:t> </a:t>
            </a:r>
            <a:r>
              <a:rPr sz="800" spc="-5" dirty="0">
                <a:solidFill>
                  <a:srgbClr val="221F1F"/>
                </a:solidFill>
                <a:latin typeface="Arial MT"/>
                <a:cs typeface="Arial MT"/>
              </a:rPr>
              <a:t>account</a:t>
            </a:r>
            <a:r>
              <a:rPr sz="800" spc="15" dirty="0">
                <a:solidFill>
                  <a:srgbClr val="221F1F"/>
                </a:solidFill>
                <a:latin typeface="Arial MT"/>
                <a:cs typeface="Arial MT"/>
              </a:rPr>
              <a:t> </a:t>
            </a:r>
            <a:r>
              <a:rPr sz="800" dirty="0">
                <a:solidFill>
                  <a:srgbClr val="221F1F"/>
                </a:solidFill>
                <a:latin typeface="Arial MT"/>
                <a:cs typeface="Arial MT"/>
              </a:rPr>
              <a:t>management</a:t>
            </a:r>
            <a:r>
              <a:rPr sz="800" spc="5" dirty="0">
                <a:solidFill>
                  <a:srgbClr val="221F1F"/>
                </a:solidFill>
                <a:latin typeface="Arial MT"/>
                <a:cs typeface="Arial MT"/>
              </a:rPr>
              <a:t> </a:t>
            </a:r>
            <a:r>
              <a:rPr sz="800" dirty="0">
                <a:solidFill>
                  <a:srgbClr val="221F1F"/>
                </a:solidFill>
                <a:latin typeface="Arial MT"/>
                <a:cs typeface="Arial MT"/>
              </a:rPr>
              <a:t>to</a:t>
            </a:r>
            <a:r>
              <a:rPr sz="800" spc="10" dirty="0">
                <a:solidFill>
                  <a:srgbClr val="221F1F"/>
                </a:solidFill>
                <a:latin typeface="Arial MT"/>
                <a:cs typeface="Arial MT"/>
              </a:rPr>
              <a:t> </a:t>
            </a:r>
            <a:r>
              <a:rPr sz="800" spc="-5" dirty="0">
                <a:solidFill>
                  <a:srgbClr val="221F1F"/>
                </a:solidFill>
                <a:latin typeface="Arial MT"/>
                <a:cs typeface="Arial MT"/>
              </a:rPr>
              <a:t>global</a:t>
            </a:r>
            <a:r>
              <a:rPr sz="800" spc="25" dirty="0">
                <a:solidFill>
                  <a:srgbClr val="221F1F"/>
                </a:solidFill>
                <a:latin typeface="Arial MT"/>
                <a:cs typeface="Arial MT"/>
              </a:rPr>
              <a:t> </a:t>
            </a:r>
            <a:r>
              <a:rPr sz="800" spc="-5" dirty="0">
                <a:solidFill>
                  <a:srgbClr val="221F1F"/>
                </a:solidFill>
                <a:latin typeface="Arial MT"/>
                <a:cs typeface="Arial MT"/>
              </a:rPr>
              <a:t>account</a:t>
            </a:r>
            <a:r>
              <a:rPr sz="800" spc="35" dirty="0">
                <a:solidFill>
                  <a:srgbClr val="221F1F"/>
                </a:solidFill>
                <a:latin typeface="Arial MT"/>
                <a:cs typeface="Arial MT"/>
              </a:rPr>
              <a:t> </a:t>
            </a:r>
            <a:r>
              <a:rPr sz="800" dirty="0">
                <a:solidFill>
                  <a:srgbClr val="221F1F"/>
                </a:solidFill>
                <a:latin typeface="Arial MT"/>
                <a:cs typeface="Arial MT"/>
              </a:rPr>
              <a:t>management</a:t>
            </a:r>
            <a:r>
              <a:rPr sz="800" spc="5" dirty="0">
                <a:solidFill>
                  <a:srgbClr val="221F1F"/>
                </a:solidFill>
                <a:latin typeface="Arial MT"/>
                <a:cs typeface="Arial MT"/>
              </a:rPr>
              <a:t> </a:t>
            </a:r>
            <a:r>
              <a:rPr sz="800" dirty="0">
                <a:solidFill>
                  <a:srgbClr val="221F1F"/>
                </a:solidFill>
                <a:latin typeface="Arial MT"/>
                <a:cs typeface="Arial MT"/>
              </a:rPr>
              <a:t>in</a:t>
            </a:r>
            <a:r>
              <a:rPr sz="800" spc="10" dirty="0">
                <a:solidFill>
                  <a:srgbClr val="221F1F"/>
                </a:solidFill>
                <a:latin typeface="Arial MT"/>
                <a:cs typeface="Arial MT"/>
              </a:rPr>
              <a:t> </a:t>
            </a:r>
            <a:r>
              <a:rPr sz="800" dirty="0">
                <a:solidFill>
                  <a:srgbClr val="221F1F"/>
                </a:solidFill>
                <a:latin typeface="Arial MT"/>
                <a:cs typeface="Arial MT"/>
              </a:rPr>
              <a:t>business-to-business</a:t>
            </a:r>
            <a:r>
              <a:rPr sz="800" spc="5" dirty="0">
                <a:solidFill>
                  <a:srgbClr val="221F1F"/>
                </a:solidFill>
                <a:latin typeface="Arial MT"/>
                <a:cs typeface="Arial MT"/>
              </a:rPr>
              <a:t> </a:t>
            </a:r>
            <a:r>
              <a:rPr sz="800" dirty="0">
                <a:solidFill>
                  <a:srgbClr val="221F1F"/>
                </a:solidFill>
                <a:latin typeface="Arial MT"/>
                <a:cs typeface="Arial MT"/>
              </a:rPr>
              <a:t>markets,</a:t>
            </a:r>
            <a:r>
              <a:rPr sz="800" spc="-5" dirty="0">
                <a:solidFill>
                  <a:srgbClr val="221F1F"/>
                </a:solidFill>
                <a:latin typeface="Arial MT"/>
                <a:cs typeface="Arial MT"/>
              </a:rPr>
              <a:t> </a:t>
            </a:r>
            <a:r>
              <a:rPr sz="800" i="1" spc="-5" dirty="0">
                <a:solidFill>
                  <a:srgbClr val="221F1F"/>
                </a:solidFill>
                <a:latin typeface="Arial" panose="020B0604020202020204"/>
                <a:cs typeface="Arial" panose="020B0604020202020204"/>
              </a:rPr>
              <a:t>Fachzeitschrift</a:t>
            </a:r>
            <a:r>
              <a:rPr sz="800" i="1" spc="25" dirty="0">
                <a:solidFill>
                  <a:srgbClr val="221F1F"/>
                </a:solidFill>
                <a:latin typeface="Arial" panose="020B0604020202020204"/>
                <a:cs typeface="Arial" panose="020B0604020202020204"/>
              </a:rPr>
              <a:t> </a:t>
            </a:r>
            <a:r>
              <a:rPr sz="800" i="1" spc="-5" dirty="0">
                <a:solidFill>
                  <a:srgbClr val="221F1F"/>
                </a:solidFill>
                <a:latin typeface="Arial" panose="020B0604020202020204"/>
                <a:cs typeface="Arial" panose="020B0604020202020204"/>
              </a:rPr>
              <a:t>für</a:t>
            </a:r>
            <a:r>
              <a:rPr sz="800" i="1" spc="10" dirty="0">
                <a:solidFill>
                  <a:srgbClr val="221F1F"/>
                </a:solidFill>
                <a:latin typeface="Arial" panose="020B0604020202020204"/>
                <a:cs typeface="Arial" panose="020B0604020202020204"/>
              </a:rPr>
              <a:t> </a:t>
            </a:r>
            <a:r>
              <a:rPr sz="800" i="1" dirty="0">
                <a:solidFill>
                  <a:srgbClr val="221F1F"/>
                </a:solidFill>
                <a:latin typeface="Arial" panose="020B0604020202020204"/>
                <a:cs typeface="Arial" panose="020B0604020202020204"/>
              </a:rPr>
              <a:t>Marketing</a:t>
            </a:r>
            <a:r>
              <a:rPr sz="800" i="1" spc="-5" dirty="0">
                <a:solidFill>
                  <a:srgbClr val="221F1F"/>
                </a:solidFill>
                <a:latin typeface="Arial" panose="020B0604020202020204"/>
                <a:cs typeface="Arial" panose="020B0604020202020204"/>
              </a:rPr>
              <a:t> </a:t>
            </a:r>
            <a:r>
              <a:rPr sz="800" i="1" dirty="0">
                <a:solidFill>
                  <a:srgbClr val="221F1F"/>
                </a:solidFill>
                <a:latin typeface="Arial" panose="020B0604020202020204"/>
                <a:cs typeface="Arial" panose="020B0604020202020204"/>
              </a:rPr>
              <a:t>THEXIS, </a:t>
            </a:r>
            <a:r>
              <a:rPr sz="800" i="1" spc="5" dirty="0">
                <a:solidFill>
                  <a:srgbClr val="221F1F"/>
                </a:solidFill>
                <a:latin typeface="Arial" panose="020B0604020202020204"/>
                <a:cs typeface="Arial" panose="020B0604020202020204"/>
              </a:rPr>
              <a:t> </a:t>
            </a:r>
            <a:r>
              <a:rPr sz="800" spc="-5" dirty="0">
                <a:solidFill>
                  <a:srgbClr val="221F1F"/>
                </a:solidFill>
                <a:latin typeface="Arial MT"/>
                <a:cs typeface="Arial MT"/>
              </a:rPr>
              <a:t>16(4):2–9;</a:t>
            </a:r>
            <a:r>
              <a:rPr sz="800" spc="40" dirty="0">
                <a:solidFill>
                  <a:srgbClr val="221F1F"/>
                </a:solidFill>
                <a:latin typeface="Arial MT"/>
                <a:cs typeface="Arial MT"/>
              </a:rPr>
              <a:t> </a:t>
            </a:r>
            <a:r>
              <a:rPr sz="800" dirty="0">
                <a:solidFill>
                  <a:srgbClr val="221F1F"/>
                </a:solidFill>
                <a:latin typeface="Arial MT"/>
                <a:cs typeface="Arial MT"/>
              </a:rPr>
              <a:t>Millman,</a:t>
            </a:r>
            <a:r>
              <a:rPr sz="800" spc="-5" dirty="0">
                <a:solidFill>
                  <a:srgbClr val="221F1F"/>
                </a:solidFill>
                <a:latin typeface="Arial MT"/>
                <a:cs typeface="Arial MT"/>
              </a:rPr>
              <a:t> </a:t>
            </a:r>
            <a:r>
              <a:rPr sz="800" dirty="0">
                <a:solidFill>
                  <a:srgbClr val="221F1F"/>
                </a:solidFill>
                <a:latin typeface="Arial MT"/>
                <a:cs typeface="Arial MT"/>
              </a:rPr>
              <a:t>T.</a:t>
            </a:r>
            <a:r>
              <a:rPr sz="800" spc="10" dirty="0">
                <a:solidFill>
                  <a:srgbClr val="221F1F"/>
                </a:solidFill>
                <a:latin typeface="Arial MT"/>
                <a:cs typeface="Arial MT"/>
              </a:rPr>
              <a:t> </a:t>
            </a:r>
            <a:r>
              <a:rPr sz="800" spc="-5" dirty="0">
                <a:solidFill>
                  <a:srgbClr val="221F1F"/>
                </a:solidFill>
                <a:latin typeface="Arial MT"/>
                <a:cs typeface="Arial MT"/>
              </a:rPr>
              <a:t>and</a:t>
            </a:r>
            <a:r>
              <a:rPr sz="800" spc="20" dirty="0">
                <a:solidFill>
                  <a:srgbClr val="221F1F"/>
                </a:solidFill>
                <a:latin typeface="Arial MT"/>
                <a:cs typeface="Arial MT"/>
              </a:rPr>
              <a:t> </a:t>
            </a:r>
            <a:r>
              <a:rPr sz="800" dirty="0">
                <a:solidFill>
                  <a:srgbClr val="221F1F"/>
                </a:solidFill>
                <a:latin typeface="Arial MT"/>
                <a:cs typeface="Arial MT"/>
              </a:rPr>
              <a:t>Wilson,</a:t>
            </a:r>
            <a:r>
              <a:rPr sz="800" spc="-5" dirty="0">
                <a:solidFill>
                  <a:srgbClr val="221F1F"/>
                </a:solidFill>
                <a:latin typeface="Arial MT"/>
                <a:cs typeface="Arial MT"/>
              </a:rPr>
              <a:t> </a:t>
            </a:r>
            <a:r>
              <a:rPr sz="800" dirty="0">
                <a:solidFill>
                  <a:srgbClr val="221F1F"/>
                </a:solidFill>
                <a:latin typeface="Arial MT"/>
                <a:cs typeface="Arial MT"/>
              </a:rPr>
              <a:t>K.</a:t>
            </a:r>
            <a:r>
              <a:rPr sz="800" spc="10" dirty="0">
                <a:solidFill>
                  <a:srgbClr val="221F1F"/>
                </a:solidFill>
                <a:latin typeface="Arial MT"/>
                <a:cs typeface="Arial MT"/>
              </a:rPr>
              <a:t> </a:t>
            </a:r>
            <a:r>
              <a:rPr sz="800" spc="-5" dirty="0">
                <a:solidFill>
                  <a:srgbClr val="221F1F"/>
                </a:solidFill>
                <a:latin typeface="Arial MT"/>
                <a:cs typeface="Arial MT"/>
              </a:rPr>
              <a:t>(1999)</a:t>
            </a:r>
            <a:r>
              <a:rPr sz="800" spc="20" dirty="0">
                <a:solidFill>
                  <a:srgbClr val="221F1F"/>
                </a:solidFill>
                <a:latin typeface="Arial MT"/>
                <a:cs typeface="Arial MT"/>
              </a:rPr>
              <a:t> </a:t>
            </a:r>
            <a:r>
              <a:rPr sz="800" spc="-5" dirty="0">
                <a:solidFill>
                  <a:srgbClr val="221F1F"/>
                </a:solidFill>
                <a:latin typeface="Arial MT"/>
                <a:cs typeface="Arial MT"/>
              </a:rPr>
              <a:t>Developing</a:t>
            </a:r>
            <a:r>
              <a:rPr sz="800" spc="50" dirty="0">
                <a:solidFill>
                  <a:srgbClr val="221F1F"/>
                </a:solidFill>
                <a:latin typeface="Arial MT"/>
                <a:cs typeface="Arial MT"/>
              </a:rPr>
              <a:t> </a:t>
            </a:r>
            <a:r>
              <a:rPr sz="800" spc="-5" dirty="0">
                <a:solidFill>
                  <a:srgbClr val="221F1F"/>
                </a:solidFill>
                <a:latin typeface="Arial MT"/>
                <a:cs typeface="Arial MT"/>
              </a:rPr>
              <a:t>global</a:t>
            </a:r>
            <a:r>
              <a:rPr sz="800" spc="15" dirty="0">
                <a:solidFill>
                  <a:srgbClr val="221F1F"/>
                </a:solidFill>
                <a:latin typeface="Arial MT"/>
                <a:cs typeface="Arial MT"/>
              </a:rPr>
              <a:t> </a:t>
            </a:r>
            <a:r>
              <a:rPr sz="800" spc="-5" dirty="0">
                <a:solidFill>
                  <a:srgbClr val="221F1F"/>
                </a:solidFill>
                <a:latin typeface="Arial MT"/>
                <a:cs typeface="Arial MT"/>
              </a:rPr>
              <a:t>account</a:t>
            </a:r>
            <a:r>
              <a:rPr sz="800" spc="35" dirty="0">
                <a:solidFill>
                  <a:srgbClr val="221F1F"/>
                </a:solidFill>
                <a:latin typeface="Arial MT"/>
                <a:cs typeface="Arial MT"/>
              </a:rPr>
              <a:t> </a:t>
            </a:r>
            <a:r>
              <a:rPr sz="800" dirty="0">
                <a:solidFill>
                  <a:srgbClr val="221F1F"/>
                </a:solidFill>
                <a:latin typeface="Arial MT"/>
                <a:cs typeface="Arial MT"/>
              </a:rPr>
              <a:t>management</a:t>
            </a:r>
            <a:r>
              <a:rPr sz="800" spc="5" dirty="0">
                <a:solidFill>
                  <a:srgbClr val="221F1F"/>
                </a:solidFill>
                <a:latin typeface="Arial MT"/>
                <a:cs typeface="Arial MT"/>
              </a:rPr>
              <a:t> </a:t>
            </a:r>
            <a:r>
              <a:rPr sz="800" dirty="0">
                <a:solidFill>
                  <a:srgbClr val="221F1F"/>
                </a:solidFill>
                <a:latin typeface="Arial MT"/>
                <a:cs typeface="Arial MT"/>
              </a:rPr>
              <a:t>competencies,</a:t>
            </a:r>
            <a:r>
              <a:rPr sz="800" spc="20" dirty="0">
                <a:solidFill>
                  <a:srgbClr val="221F1F"/>
                </a:solidFill>
                <a:latin typeface="Arial MT"/>
                <a:cs typeface="Arial MT"/>
              </a:rPr>
              <a:t> </a:t>
            </a:r>
            <a:r>
              <a:rPr sz="800" i="1" spc="-5" dirty="0">
                <a:solidFill>
                  <a:srgbClr val="221F1F"/>
                </a:solidFill>
                <a:latin typeface="Arial" panose="020B0604020202020204"/>
                <a:cs typeface="Arial" panose="020B0604020202020204"/>
              </a:rPr>
              <a:t>Proceedings</a:t>
            </a:r>
            <a:r>
              <a:rPr sz="800" i="1" spc="35" dirty="0">
                <a:solidFill>
                  <a:srgbClr val="221F1F"/>
                </a:solidFill>
                <a:latin typeface="Arial" panose="020B0604020202020204"/>
                <a:cs typeface="Arial" panose="020B0604020202020204"/>
              </a:rPr>
              <a:t> </a:t>
            </a:r>
            <a:r>
              <a:rPr sz="800" i="1" spc="-5" dirty="0">
                <a:solidFill>
                  <a:srgbClr val="221F1F"/>
                </a:solidFill>
                <a:latin typeface="Arial" panose="020B0604020202020204"/>
                <a:cs typeface="Arial" panose="020B0604020202020204"/>
              </a:rPr>
              <a:t>of</a:t>
            </a:r>
            <a:r>
              <a:rPr sz="800" i="1" spc="15" dirty="0">
                <a:solidFill>
                  <a:srgbClr val="221F1F"/>
                </a:solidFill>
                <a:latin typeface="Arial" panose="020B0604020202020204"/>
                <a:cs typeface="Arial" panose="020B0604020202020204"/>
              </a:rPr>
              <a:t> </a:t>
            </a:r>
            <a:r>
              <a:rPr sz="800" i="1" dirty="0">
                <a:solidFill>
                  <a:srgbClr val="221F1F"/>
                </a:solidFill>
                <a:latin typeface="Arial" panose="020B0604020202020204"/>
                <a:cs typeface="Arial" panose="020B0604020202020204"/>
              </a:rPr>
              <a:t>the</a:t>
            </a:r>
            <a:r>
              <a:rPr sz="800" i="1" spc="15" dirty="0">
                <a:solidFill>
                  <a:srgbClr val="221F1F"/>
                </a:solidFill>
                <a:latin typeface="Arial" panose="020B0604020202020204"/>
                <a:cs typeface="Arial" panose="020B0604020202020204"/>
              </a:rPr>
              <a:t> </a:t>
            </a:r>
            <a:r>
              <a:rPr sz="800" i="1" spc="-5" dirty="0">
                <a:solidFill>
                  <a:srgbClr val="221F1F"/>
                </a:solidFill>
                <a:latin typeface="Arial" panose="020B0604020202020204"/>
                <a:cs typeface="Arial" panose="020B0604020202020204"/>
              </a:rPr>
              <a:t>15th</a:t>
            </a:r>
            <a:r>
              <a:rPr sz="800" i="1" spc="20" dirty="0">
                <a:solidFill>
                  <a:srgbClr val="221F1F"/>
                </a:solidFill>
                <a:latin typeface="Arial" panose="020B0604020202020204"/>
                <a:cs typeface="Arial" panose="020B0604020202020204"/>
              </a:rPr>
              <a:t> </a:t>
            </a:r>
            <a:r>
              <a:rPr sz="800" i="1" spc="-5" dirty="0">
                <a:solidFill>
                  <a:srgbClr val="221F1F"/>
                </a:solidFill>
                <a:latin typeface="Arial" panose="020B0604020202020204"/>
                <a:cs typeface="Arial" panose="020B0604020202020204"/>
              </a:rPr>
              <a:t>Annual</a:t>
            </a:r>
            <a:r>
              <a:rPr sz="800" i="1" spc="25" dirty="0">
                <a:solidFill>
                  <a:srgbClr val="221F1F"/>
                </a:solidFill>
                <a:latin typeface="Arial" panose="020B0604020202020204"/>
                <a:cs typeface="Arial" panose="020B0604020202020204"/>
              </a:rPr>
              <a:t> </a:t>
            </a:r>
            <a:r>
              <a:rPr sz="800" i="1" dirty="0">
                <a:solidFill>
                  <a:srgbClr val="221F1F"/>
                </a:solidFill>
                <a:latin typeface="Arial" panose="020B0604020202020204"/>
                <a:cs typeface="Arial" panose="020B0604020202020204"/>
              </a:rPr>
              <a:t>IMP</a:t>
            </a:r>
            <a:r>
              <a:rPr sz="800" i="1" spc="10" dirty="0">
                <a:solidFill>
                  <a:srgbClr val="221F1F"/>
                </a:solidFill>
                <a:latin typeface="Arial" panose="020B0604020202020204"/>
                <a:cs typeface="Arial" panose="020B0604020202020204"/>
              </a:rPr>
              <a:t> </a:t>
            </a:r>
            <a:r>
              <a:rPr sz="800" i="1" dirty="0">
                <a:solidFill>
                  <a:srgbClr val="221F1F"/>
                </a:solidFill>
                <a:latin typeface="Arial" panose="020B0604020202020204"/>
                <a:cs typeface="Arial" panose="020B0604020202020204"/>
              </a:rPr>
              <a:t>Conference</a:t>
            </a:r>
            <a:r>
              <a:rPr sz="800" dirty="0">
                <a:solidFill>
                  <a:srgbClr val="221F1F"/>
                </a:solidFill>
                <a:latin typeface="Arial MT"/>
                <a:cs typeface="Arial MT"/>
              </a:rPr>
              <a:t>,</a:t>
            </a:r>
            <a:r>
              <a:rPr sz="800" spc="30" dirty="0">
                <a:solidFill>
                  <a:srgbClr val="221F1F"/>
                </a:solidFill>
                <a:latin typeface="Arial MT"/>
                <a:cs typeface="Arial MT"/>
              </a:rPr>
              <a:t> </a:t>
            </a:r>
            <a:r>
              <a:rPr sz="800" spc="-5" dirty="0">
                <a:solidFill>
                  <a:srgbClr val="221F1F"/>
                </a:solidFill>
                <a:latin typeface="Arial MT"/>
                <a:cs typeface="Arial MT"/>
              </a:rPr>
              <a:t>University</a:t>
            </a:r>
            <a:r>
              <a:rPr sz="800" spc="10" dirty="0">
                <a:solidFill>
                  <a:srgbClr val="221F1F"/>
                </a:solidFill>
                <a:latin typeface="Arial MT"/>
                <a:cs typeface="Arial MT"/>
              </a:rPr>
              <a:t> </a:t>
            </a:r>
            <a:r>
              <a:rPr sz="800" spc="-5" dirty="0">
                <a:solidFill>
                  <a:srgbClr val="221F1F"/>
                </a:solidFill>
                <a:latin typeface="Arial MT"/>
                <a:cs typeface="Arial MT"/>
              </a:rPr>
              <a:t>College</a:t>
            </a:r>
            <a:r>
              <a:rPr sz="800" spc="20" dirty="0">
                <a:solidFill>
                  <a:srgbClr val="221F1F"/>
                </a:solidFill>
                <a:latin typeface="Arial MT"/>
                <a:cs typeface="Arial MT"/>
              </a:rPr>
              <a:t> </a:t>
            </a:r>
            <a:r>
              <a:rPr sz="800" spc="-5" dirty="0">
                <a:solidFill>
                  <a:srgbClr val="221F1F"/>
                </a:solidFill>
                <a:latin typeface="Arial MT"/>
                <a:cs typeface="Arial MT"/>
              </a:rPr>
              <a:t>Dublin, </a:t>
            </a:r>
            <a:r>
              <a:rPr sz="800" dirty="0">
                <a:solidFill>
                  <a:srgbClr val="221F1F"/>
                </a:solidFill>
                <a:latin typeface="Arial MT"/>
                <a:cs typeface="Arial MT"/>
              </a:rPr>
              <a:t> September.</a:t>
            </a:r>
            <a:endParaRPr sz="800">
              <a:latin typeface="Arial MT"/>
              <a:cs typeface="Arial MT"/>
            </a:endParaRPr>
          </a:p>
        </p:txBody>
      </p:sp>
      <p:pic>
        <p:nvPicPr>
          <p:cNvPr id="3" name="object 3"/>
          <p:cNvPicPr/>
          <p:nvPr/>
        </p:nvPicPr>
        <p:blipFill>
          <a:blip r:embed="rId1" cstate="print"/>
          <a:stretch>
            <a:fillRect/>
          </a:stretch>
        </p:blipFill>
        <p:spPr>
          <a:xfrm>
            <a:off x="692698" y="2084750"/>
            <a:ext cx="9760338" cy="3796286"/>
          </a:xfrm>
          <a:prstGeom prst="rect">
            <a:avLst/>
          </a:prstGeom>
        </p:spPr>
      </p:pic>
      <p:sp>
        <p:nvSpPr>
          <p:cNvPr id="4" name="object 4"/>
          <p:cNvSpPr txBox="1"/>
          <p:nvPr/>
        </p:nvSpPr>
        <p:spPr>
          <a:xfrm>
            <a:off x="2223436" y="700014"/>
            <a:ext cx="5399772" cy="1305486"/>
          </a:xfrm>
          <a:prstGeom prst="rect">
            <a:avLst/>
          </a:prstGeom>
        </p:spPr>
        <p:txBody>
          <a:bodyPr vert="horz" wrap="square" lIns="0" tIns="12700" rIns="0" bIns="0" rtlCol="0">
            <a:spAutoFit/>
          </a:bodyPr>
          <a:lstStyle/>
          <a:p>
            <a:pPr marL="12700" marR="5080" indent="426720" algn="r">
              <a:spcBef>
                <a:spcPts val="100"/>
              </a:spcBef>
            </a:pPr>
            <a:r>
              <a:rPr sz="2800" spc="-5" dirty="0">
                <a:solidFill>
                  <a:srgbClr val="221F1F"/>
                </a:solidFill>
                <a:latin typeface="Merriweather Black" panose="00000A00000000000000" pitchFamily="2" charset="0"/>
                <a:cs typeface="Arial MT"/>
              </a:rPr>
              <a:t>Roles and competencies </a:t>
            </a:r>
            <a:r>
              <a:rPr sz="2800" spc="-655" dirty="0">
                <a:solidFill>
                  <a:srgbClr val="221F1F"/>
                </a:solidFill>
                <a:latin typeface="Merriweather Black" panose="00000A00000000000000" pitchFamily="2" charset="0"/>
                <a:cs typeface="Arial MT"/>
              </a:rPr>
              <a:t> </a:t>
            </a:r>
            <a:r>
              <a:rPr sz="2800" spc="-5" dirty="0">
                <a:solidFill>
                  <a:srgbClr val="221F1F"/>
                </a:solidFill>
                <a:latin typeface="Merriweather Black" panose="00000A00000000000000" pitchFamily="2" charset="0"/>
                <a:cs typeface="Arial MT"/>
              </a:rPr>
              <a:t>required</a:t>
            </a:r>
            <a:r>
              <a:rPr sz="2800" spc="15" dirty="0">
                <a:solidFill>
                  <a:srgbClr val="221F1F"/>
                </a:solidFill>
                <a:latin typeface="Merriweather Black" panose="00000A00000000000000" pitchFamily="2" charset="0"/>
                <a:cs typeface="Arial MT"/>
              </a:rPr>
              <a:t> </a:t>
            </a:r>
            <a:r>
              <a:rPr sz="2800" dirty="0">
                <a:solidFill>
                  <a:srgbClr val="221F1F"/>
                </a:solidFill>
                <a:latin typeface="Merriweather Black" panose="00000A00000000000000" pitchFamily="2" charset="0"/>
                <a:cs typeface="Arial MT"/>
              </a:rPr>
              <a:t>of</a:t>
            </a:r>
            <a:r>
              <a:rPr sz="2800" spc="-25" dirty="0">
                <a:solidFill>
                  <a:srgbClr val="221F1F"/>
                </a:solidFill>
                <a:latin typeface="Merriweather Black" panose="00000A00000000000000" pitchFamily="2" charset="0"/>
                <a:cs typeface="Arial MT"/>
              </a:rPr>
              <a:t> </a:t>
            </a:r>
            <a:r>
              <a:rPr sz="2800" spc="-5" dirty="0">
                <a:solidFill>
                  <a:srgbClr val="221F1F"/>
                </a:solidFill>
                <a:latin typeface="Merriweather Black" panose="00000A00000000000000" pitchFamily="2" charset="0"/>
                <a:cs typeface="Arial MT"/>
              </a:rPr>
              <a:t>a global</a:t>
            </a:r>
            <a:r>
              <a:rPr sz="2800" spc="20" dirty="0">
                <a:solidFill>
                  <a:srgbClr val="221F1F"/>
                </a:solidFill>
                <a:latin typeface="Merriweather Black" panose="00000A00000000000000" pitchFamily="2" charset="0"/>
                <a:cs typeface="Arial MT"/>
              </a:rPr>
              <a:t> </a:t>
            </a:r>
            <a:r>
              <a:rPr sz="2800" spc="-5" dirty="0">
                <a:solidFill>
                  <a:srgbClr val="221F1F"/>
                </a:solidFill>
                <a:latin typeface="Merriweather Black" panose="00000A00000000000000" pitchFamily="2" charset="0"/>
                <a:cs typeface="Arial MT"/>
              </a:rPr>
              <a:t>account</a:t>
            </a:r>
            <a:endParaRPr sz="2800" dirty="0">
              <a:latin typeface="Merriweather Black" panose="00000A00000000000000" pitchFamily="2" charset="0"/>
              <a:cs typeface="Arial MT"/>
            </a:endParaRPr>
          </a:p>
          <a:p>
            <a:pPr marR="5080" algn="r"/>
            <a:r>
              <a:rPr sz="2800" spc="-5" dirty="0">
                <a:solidFill>
                  <a:srgbClr val="221F1F"/>
                </a:solidFill>
                <a:latin typeface="Merriweather Black" panose="00000A00000000000000" pitchFamily="2" charset="0"/>
                <a:cs typeface="Arial MT"/>
              </a:rPr>
              <a:t>manager</a:t>
            </a:r>
            <a:endParaRPr sz="2800" dirty="0">
              <a:latin typeface="Merriweather Black" panose="00000A00000000000000" pitchFamily="2" charset="0"/>
              <a:cs typeface="Arial MT"/>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202004" y="237752"/>
            <a:ext cx="15942644" cy="655820"/>
          </a:xfrm>
          <a:prstGeom prst="rect">
            <a:avLst/>
          </a:prstGeom>
        </p:spPr>
        <p:txBody>
          <a:bodyPr vert="horz" wrap="square" lIns="0" tIns="161797" rIns="0" bIns="0" rtlCol="0" anchor="ctr">
            <a:spAutoFit/>
          </a:bodyPr>
          <a:lstStyle/>
          <a:p>
            <a:pPr marL="4679950" marR="6350">
              <a:lnSpc>
                <a:spcPct val="100000"/>
              </a:lnSpc>
              <a:spcBef>
                <a:spcPts val="100"/>
              </a:spcBef>
            </a:pPr>
            <a:r>
              <a:rPr lang="en-US" sz="3200" spc="-5" dirty="0" smtClean="0">
                <a:latin typeface="Merriweather Black" panose="00000A00000000000000" pitchFamily="2" charset="0"/>
              </a:rPr>
              <a:t>HANDLING</a:t>
            </a:r>
            <a:r>
              <a:rPr lang="en-US" sz="3200" spc="35" dirty="0" smtClean="0">
                <a:latin typeface="Merriweather Black" panose="00000A00000000000000" pitchFamily="2" charset="0"/>
              </a:rPr>
              <a:t> </a:t>
            </a:r>
            <a:r>
              <a:rPr lang="en-US" sz="3200" spc="-5" dirty="0" smtClean="0">
                <a:latin typeface="Merriweather Black" panose="00000A00000000000000" pitchFamily="2" charset="0"/>
              </a:rPr>
              <a:t>RELATIONSHIPS</a:t>
            </a:r>
            <a:r>
              <a:rPr lang="en-US" sz="3200" spc="25" dirty="0" smtClean="0">
                <a:latin typeface="Merriweather Black" panose="00000A00000000000000" pitchFamily="2" charset="0"/>
              </a:rPr>
              <a:t> </a:t>
            </a:r>
            <a:r>
              <a:rPr lang="en-US" sz="3200" spc="-5" dirty="0" smtClean="0">
                <a:latin typeface="Merriweather Black" panose="00000A00000000000000" pitchFamily="2" charset="0"/>
              </a:rPr>
              <a:t>WITH</a:t>
            </a:r>
            <a:r>
              <a:rPr lang="en-US" sz="3200" spc="5" dirty="0" smtClean="0">
                <a:latin typeface="Merriweather Black" panose="00000A00000000000000" pitchFamily="2" charset="0"/>
              </a:rPr>
              <a:t> </a:t>
            </a:r>
            <a:r>
              <a:rPr lang="en-US" sz="3200" spc="-5" dirty="0" smtClean="0">
                <a:latin typeface="Merriweather Black" panose="00000A00000000000000" pitchFamily="2" charset="0"/>
              </a:rPr>
              <a:t>KEY ACCOUNTS</a:t>
            </a:r>
            <a:endParaRPr lang="en-US" sz="3200" spc="-5" dirty="0">
              <a:latin typeface="Merriweather Black" panose="00000A00000000000000" pitchFamily="2" charset="0"/>
            </a:endParaRPr>
          </a:p>
        </p:txBody>
      </p:sp>
      <p:pic>
        <p:nvPicPr>
          <p:cNvPr id="3" name="object 3"/>
          <p:cNvPicPr/>
          <p:nvPr/>
        </p:nvPicPr>
        <p:blipFill>
          <a:blip r:embed="rId1" cstate="print"/>
          <a:stretch>
            <a:fillRect/>
          </a:stretch>
        </p:blipFill>
        <p:spPr>
          <a:xfrm>
            <a:off x="1524001" y="1086612"/>
            <a:ext cx="9090659" cy="5652513"/>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1" cstate="print"/>
          <a:stretch>
            <a:fillRect/>
          </a:stretch>
        </p:blipFill>
        <p:spPr>
          <a:xfrm>
            <a:off x="1647444" y="295656"/>
            <a:ext cx="2852928" cy="719328"/>
          </a:xfrm>
          <a:prstGeom prst="rect">
            <a:avLst/>
          </a:prstGeom>
        </p:spPr>
      </p:pic>
      <p:sp>
        <p:nvSpPr>
          <p:cNvPr id="3" name="object 3"/>
          <p:cNvSpPr txBox="1">
            <a:spLocks noGrp="1"/>
          </p:cNvSpPr>
          <p:nvPr>
            <p:ph type="title"/>
          </p:nvPr>
        </p:nvSpPr>
        <p:spPr>
          <a:xfrm>
            <a:off x="4928135" y="225859"/>
            <a:ext cx="6554804" cy="566822"/>
          </a:xfrm>
          <a:prstGeom prst="rect">
            <a:avLst/>
          </a:prstGeom>
        </p:spPr>
        <p:txBody>
          <a:bodyPr vert="horz" wrap="square" lIns="0" tIns="12700" rIns="0" bIns="0" rtlCol="0" anchor="ctr">
            <a:spAutoFit/>
          </a:bodyPr>
          <a:lstStyle/>
          <a:p>
            <a:pPr marL="12700">
              <a:lnSpc>
                <a:spcPct val="100000"/>
              </a:lnSpc>
              <a:spcBef>
                <a:spcPts val="100"/>
              </a:spcBef>
            </a:pPr>
            <a:r>
              <a:rPr lang="en-GB" sz="3600" b="1" spc="-5" dirty="0" smtClean="0">
                <a:latin typeface="Arial" panose="020B0604020202020204"/>
                <a:cs typeface="Arial" panose="020B0604020202020204"/>
              </a:rPr>
              <a:t>UNILEVER’S</a:t>
            </a:r>
            <a:r>
              <a:rPr lang="en-GB" sz="3600" b="1" spc="-75" dirty="0" smtClean="0">
                <a:latin typeface="Arial" panose="020B0604020202020204"/>
                <a:cs typeface="Arial" panose="020B0604020202020204"/>
              </a:rPr>
              <a:t> </a:t>
            </a:r>
            <a:r>
              <a:rPr lang="en-GB" sz="3600" b="1" spc="-5" dirty="0" smtClean="0">
                <a:latin typeface="Arial" panose="020B0604020202020204"/>
                <a:cs typeface="Arial" panose="020B0604020202020204"/>
              </a:rPr>
              <a:t>PORTFOLIO</a:t>
            </a:r>
            <a:endParaRPr lang="en-GB" sz="3600" dirty="0">
              <a:latin typeface="Arial" panose="020B0604020202020204"/>
              <a:cs typeface="Arial" panose="020B0604020202020204"/>
            </a:endParaRPr>
          </a:p>
        </p:txBody>
      </p:sp>
      <p:pic>
        <p:nvPicPr>
          <p:cNvPr id="4" name="object 4"/>
          <p:cNvPicPr/>
          <p:nvPr/>
        </p:nvPicPr>
        <p:blipFill>
          <a:blip r:embed="rId2" cstate="print"/>
          <a:stretch>
            <a:fillRect/>
          </a:stretch>
        </p:blipFill>
        <p:spPr>
          <a:xfrm>
            <a:off x="2168651" y="1112518"/>
            <a:ext cx="8042148" cy="5745480"/>
          </a:xfrm>
          <a:prstGeom prst="rect">
            <a:avLst/>
          </a:prstGeom>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510138" y="61555"/>
            <a:ext cx="11402728" cy="1243930"/>
          </a:xfrm>
          <a:prstGeom prst="rect">
            <a:avLst/>
          </a:prstGeom>
        </p:spPr>
        <p:txBody>
          <a:bodyPr vert="horz" wrap="square" lIns="0" tIns="12700" rIns="0" bIns="0" rtlCol="0" anchor="ctr">
            <a:spAutoFit/>
          </a:bodyPr>
          <a:lstStyle/>
          <a:p>
            <a:pPr marR="5080" algn="r">
              <a:lnSpc>
                <a:spcPct val="100000"/>
              </a:lnSpc>
              <a:spcBef>
                <a:spcPts val="100"/>
              </a:spcBef>
            </a:pPr>
            <a:r>
              <a:rPr sz="4000" dirty="0">
                <a:latin typeface="Merriweather Black" panose="00000A00000000000000" pitchFamily="2" charset="0"/>
              </a:rPr>
              <a:t>A</a:t>
            </a:r>
            <a:r>
              <a:rPr sz="4000" spc="-145" dirty="0">
                <a:latin typeface="Merriweather Black" panose="00000A00000000000000" pitchFamily="2" charset="0"/>
              </a:rPr>
              <a:t> </a:t>
            </a:r>
            <a:r>
              <a:rPr sz="4000" spc="-5" dirty="0">
                <a:latin typeface="Merriweather Black" panose="00000A00000000000000" pitchFamily="2" charset="0"/>
              </a:rPr>
              <a:t>key</a:t>
            </a:r>
            <a:r>
              <a:rPr sz="4000" dirty="0">
                <a:latin typeface="Merriweather Black" panose="00000A00000000000000" pitchFamily="2" charset="0"/>
              </a:rPr>
              <a:t> </a:t>
            </a:r>
            <a:r>
              <a:rPr sz="4000" spc="-5" dirty="0">
                <a:latin typeface="Merriweather Black" panose="00000A00000000000000" pitchFamily="2" charset="0"/>
              </a:rPr>
              <a:t>account information</a:t>
            </a:r>
            <a:endParaRPr sz="4000" spc="-5" dirty="0">
              <a:latin typeface="Merriweather Black" panose="00000A00000000000000" pitchFamily="2" charset="0"/>
            </a:endParaRPr>
          </a:p>
          <a:p>
            <a:pPr marR="5715" algn="r">
              <a:lnSpc>
                <a:spcPct val="100000"/>
              </a:lnSpc>
            </a:pPr>
            <a:r>
              <a:rPr sz="4000" dirty="0">
                <a:latin typeface="Merriweather Black" panose="00000A00000000000000" pitchFamily="2" charset="0"/>
              </a:rPr>
              <a:t>system</a:t>
            </a:r>
            <a:endParaRPr sz="4000" dirty="0">
              <a:latin typeface="Merriweather Black" panose="00000A00000000000000" pitchFamily="2" charset="0"/>
            </a:endParaRPr>
          </a:p>
        </p:txBody>
      </p:sp>
      <p:pic>
        <p:nvPicPr>
          <p:cNvPr id="3" name="object 3"/>
          <p:cNvPicPr/>
          <p:nvPr/>
        </p:nvPicPr>
        <p:blipFill>
          <a:blip r:embed="rId1" cstate="print"/>
          <a:stretch>
            <a:fillRect/>
          </a:stretch>
        </p:blipFill>
        <p:spPr>
          <a:xfrm>
            <a:off x="1758132" y="1305485"/>
            <a:ext cx="8666027" cy="5210818"/>
          </a:xfrm>
          <a:prstGeom prst="rect">
            <a:avLst/>
          </a:prstGeom>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1" cstate="print"/>
          <a:stretch>
            <a:fillRect/>
          </a:stretch>
        </p:blipFill>
        <p:spPr>
          <a:xfrm>
            <a:off x="4816322" y="639440"/>
            <a:ext cx="3625596" cy="6038085"/>
          </a:xfrm>
          <a:prstGeom prst="rect">
            <a:avLst/>
          </a:prstGeom>
        </p:spPr>
      </p:pic>
      <p:sp>
        <p:nvSpPr>
          <p:cNvPr id="3" name="object 3"/>
          <p:cNvSpPr txBox="1">
            <a:spLocks noGrp="1"/>
          </p:cNvSpPr>
          <p:nvPr>
            <p:ph type="title"/>
          </p:nvPr>
        </p:nvSpPr>
        <p:spPr>
          <a:xfrm>
            <a:off x="-1661160" y="247729"/>
            <a:ext cx="10515600" cy="289823"/>
          </a:xfrm>
          <a:prstGeom prst="rect">
            <a:avLst/>
          </a:prstGeom>
        </p:spPr>
        <p:txBody>
          <a:bodyPr vert="horz" wrap="square" lIns="0" tIns="12700" rIns="0" bIns="0" rtlCol="0" anchor="ctr">
            <a:spAutoFit/>
          </a:bodyPr>
          <a:lstStyle/>
          <a:p>
            <a:pPr marL="5930900" marR="5080">
              <a:lnSpc>
                <a:spcPct val="100000"/>
              </a:lnSpc>
              <a:spcBef>
                <a:spcPts val="100"/>
              </a:spcBef>
            </a:pPr>
            <a:r>
              <a:rPr lang="en-GB" sz="1800" b="1" spc="-5" dirty="0" smtClean="0">
                <a:latin typeface="Arial" panose="020B0604020202020204"/>
                <a:cs typeface="Arial" panose="020B0604020202020204"/>
              </a:rPr>
              <a:t>KEY</a:t>
            </a:r>
            <a:r>
              <a:rPr lang="en-GB" sz="1800" b="1" spc="-25" dirty="0" smtClean="0">
                <a:latin typeface="Arial" panose="020B0604020202020204"/>
                <a:cs typeface="Arial" panose="020B0604020202020204"/>
              </a:rPr>
              <a:t> </a:t>
            </a:r>
            <a:r>
              <a:rPr lang="en-GB" sz="1800" b="1" spc="-5" dirty="0" smtClean="0">
                <a:latin typeface="Arial" panose="020B0604020202020204"/>
                <a:cs typeface="Arial" panose="020B0604020202020204"/>
              </a:rPr>
              <a:t>ACCOUNT</a:t>
            </a:r>
            <a:r>
              <a:rPr lang="en-GB" sz="1800" b="1" spc="-35" dirty="0" smtClean="0">
                <a:latin typeface="Arial" panose="020B0604020202020204"/>
                <a:cs typeface="Arial" panose="020B0604020202020204"/>
              </a:rPr>
              <a:t> </a:t>
            </a:r>
            <a:r>
              <a:rPr lang="en-GB" sz="1800" b="1" dirty="0" smtClean="0">
                <a:latin typeface="Arial" panose="020B0604020202020204"/>
                <a:cs typeface="Arial" panose="020B0604020202020204"/>
              </a:rPr>
              <a:t>PLANNING </a:t>
            </a:r>
            <a:r>
              <a:rPr lang="en-GB" sz="1800" b="1" spc="-484" dirty="0" smtClean="0">
                <a:latin typeface="Arial" panose="020B0604020202020204"/>
                <a:cs typeface="Arial" panose="020B0604020202020204"/>
              </a:rPr>
              <a:t> </a:t>
            </a:r>
            <a:r>
              <a:rPr lang="en-GB" sz="1800" b="1" spc="-10" dirty="0" smtClean="0">
                <a:latin typeface="Arial" panose="020B0604020202020204"/>
                <a:cs typeface="Arial" panose="020B0604020202020204"/>
              </a:rPr>
              <a:t>SYSTEM</a:t>
            </a:r>
            <a:endParaRPr lang="en-GB" sz="1800" dirty="0">
              <a:latin typeface="Arial" panose="020B0604020202020204"/>
              <a:cs typeface="Arial" panose="020B0604020202020204"/>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1" cstate="print"/>
          <a:stretch>
            <a:fillRect/>
          </a:stretch>
        </p:blipFill>
        <p:spPr>
          <a:xfrm>
            <a:off x="1917191" y="236221"/>
            <a:ext cx="2852928" cy="719327"/>
          </a:xfrm>
          <a:prstGeom prst="rect">
            <a:avLst/>
          </a:prstGeom>
        </p:spPr>
      </p:pic>
      <p:sp>
        <p:nvSpPr>
          <p:cNvPr id="3" name="object 3"/>
          <p:cNvSpPr txBox="1"/>
          <p:nvPr/>
        </p:nvSpPr>
        <p:spPr>
          <a:xfrm>
            <a:off x="1869440" y="6165292"/>
            <a:ext cx="7904480" cy="259045"/>
          </a:xfrm>
          <a:prstGeom prst="rect">
            <a:avLst/>
          </a:prstGeom>
        </p:spPr>
        <p:txBody>
          <a:bodyPr vert="horz" wrap="square" lIns="0" tIns="12700" rIns="0" bIns="0" rtlCol="0">
            <a:spAutoFit/>
          </a:bodyPr>
          <a:lstStyle/>
          <a:p>
            <a:pPr marL="12700" marR="5080">
              <a:spcBef>
                <a:spcPts val="100"/>
              </a:spcBef>
            </a:pPr>
            <a:r>
              <a:rPr sz="800" i="1" spc="-5" dirty="0">
                <a:solidFill>
                  <a:srgbClr val="221F1F"/>
                </a:solidFill>
                <a:latin typeface="Arial" panose="020B0604020202020204"/>
                <a:cs typeface="Arial" panose="020B0604020202020204"/>
              </a:rPr>
              <a:t>Source</a:t>
            </a:r>
            <a:r>
              <a:rPr sz="800" spc="-5" dirty="0">
                <a:solidFill>
                  <a:srgbClr val="221F1F"/>
                </a:solidFill>
                <a:latin typeface="Arial MT"/>
                <a:cs typeface="Arial MT"/>
              </a:rPr>
              <a:t>:</a:t>
            </a:r>
            <a:r>
              <a:rPr sz="800" spc="20" dirty="0">
                <a:solidFill>
                  <a:srgbClr val="221F1F"/>
                </a:solidFill>
                <a:latin typeface="Arial MT"/>
                <a:cs typeface="Arial MT"/>
              </a:rPr>
              <a:t> </a:t>
            </a:r>
            <a:r>
              <a:rPr sz="800" spc="-5" dirty="0">
                <a:solidFill>
                  <a:srgbClr val="221F1F"/>
                </a:solidFill>
                <a:latin typeface="Arial MT"/>
                <a:cs typeface="Arial MT"/>
              </a:rPr>
              <a:t>Reprinted</a:t>
            </a:r>
            <a:r>
              <a:rPr sz="800" spc="25" dirty="0">
                <a:solidFill>
                  <a:srgbClr val="221F1F"/>
                </a:solidFill>
                <a:latin typeface="Arial MT"/>
                <a:cs typeface="Arial MT"/>
              </a:rPr>
              <a:t> </a:t>
            </a:r>
            <a:r>
              <a:rPr sz="800" spc="-5" dirty="0">
                <a:solidFill>
                  <a:srgbClr val="221F1F"/>
                </a:solidFill>
                <a:latin typeface="Arial MT"/>
                <a:cs typeface="Arial MT"/>
              </a:rPr>
              <a:t>from</a:t>
            </a:r>
            <a:r>
              <a:rPr sz="800" spc="15" dirty="0">
                <a:solidFill>
                  <a:srgbClr val="221F1F"/>
                </a:solidFill>
                <a:latin typeface="Arial MT"/>
                <a:cs typeface="Arial MT"/>
              </a:rPr>
              <a:t> </a:t>
            </a:r>
            <a:r>
              <a:rPr sz="800" dirty="0">
                <a:solidFill>
                  <a:srgbClr val="221F1F"/>
                </a:solidFill>
                <a:latin typeface="Arial MT"/>
                <a:cs typeface="Arial MT"/>
              </a:rPr>
              <a:t>Abratt,</a:t>
            </a:r>
            <a:r>
              <a:rPr sz="800" spc="20" dirty="0">
                <a:solidFill>
                  <a:srgbClr val="221F1F"/>
                </a:solidFill>
                <a:latin typeface="Arial MT"/>
                <a:cs typeface="Arial MT"/>
              </a:rPr>
              <a:t> </a:t>
            </a:r>
            <a:r>
              <a:rPr sz="800" spc="-5" dirty="0">
                <a:solidFill>
                  <a:srgbClr val="221F1F"/>
                </a:solidFill>
                <a:latin typeface="Arial MT"/>
                <a:cs typeface="Arial MT"/>
              </a:rPr>
              <a:t>R.</a:t>
            </a:r>
            <a:r>
              <a:rPr sz="800" spc="20" dirty="0">
                <a:solidFill>
                  <a:srgbClr val="221F1F"/>
                </a:solidFill>
                <a:latin typeface="Arial MT"/>
                <a:cs typeface="Arial MT"/>
              </a:rPr>
              <a:t> </a:t>
            </a:r>
            <a:r>
              <a:rPr sz="800" spc="-5" dirty="0">
                <a:solidFill>
                  <a:srgbClr val="221F1F"/>
                </a:solidFill>
                <a:latin typeface="Arial MT"/>
                <a:cs typeface="Arial MT"/>
              </a:rPr>
              <a:t>and</a:t>
            </a:r>
            <a:r>
              <a:rPr sz="800" spc="25" dirty="0">
                <a:solidFill>
                  <a:srgbClr val="221F1F"/>
                </a:solidFill>
                <a:latin typeface="Arial MT"/>
                <a:cs typeface="Arial MT"/>
              </a:rPr>
              <a:t> </a:t>
            </a:r>
            <a:r>
              <a:rPr sz="800" spc="-5" dirty="0">
                <a:solidFill>
                  <a:srgbClr val="221F1F"/>
                </a:solidFill>
                <a:latin typeface="Arial MT"/>
                <a:cs typeface="Arial MT"/>
              </a:rPr>
              <a:t>Kelly,</a:t>
            </a:r>
            <a:r>
              <a:rPr sz="800" spc="10" dirty="0">
                <a:solidFill>
                  <a:srgbClr val="221F1F"/>
                </a:solidFill>
                <a:latin typeface="Arial MT"/>
                <a:cs typeface="Arial MT"/>
              </a:rPr>
              <a:t> </a:t>
            </a:r>
            <a:r>
              <a:rPr sz="800" spc="-5" dirty="0">
                <a:solidFill>
                  <a:srgbClr val="221F1F"/>
                </a:solidFill>
                <a:latin typeface="Arial MT"/>
                <a:cs typeface="Arial MT"/>
              </a:rPr>
              <a:t>P.M.</a:t>
            </a:r>
            <a:r>
              <a:rPr sz="800" spc="5" dirty="0">
                <a:solidFill>
                  <a:srgbClr val="221F1F"/>
                </a:solidFill>
                <a:latin typeface="Arial MT"/>
                <a:cs typeface="Arial MT"/>
              </a:rPr>
              <a:t> </a:t>
            </a:r>
            <a:r>
              <a:rPr sz="800" spc="-5" dirty="0">
                <a:solidFill>
                  <a:srgbClr val="221F1F"/>
                </a:solidFill>
                <a:latin typeface="Arial MT"/>
                <a:cs typeface="Arial MT"/>
              </a:rPr>
              <a:t>(2002)</a:t>
            </a:r>
            <a:r>
              <a:rPr sz="800" spc="35" dirty="0">
                <a:solidFill>
                  <a:srgbClr val="221F1F"/>
                </a:solidFill>
                <a:latin typeface="Arial MT"/>
                <a:cs typeface="Arial MT"/>
              </a:rPr>
              <a:t> </a:t>
            </a:r>
            <a:r>
              <a:rPr sz="800" dirty="0">
                <a:solidFill>
                  <a:srgbClr val="221F1F"/>
                </a:solidFill>
                <a:latin typeface="Arial MT"/>
                <a:cs typeface="Arial MT"/>
              </a:rPr>
              <a:t>Customer–supplier</a:t>
            </a:r>
            <a:r>
              <a:rPr sz="800" spc="5" dirty="0">
                <a:solidFill>
                  <a:srgbClr val="221F1F"/>
                </a:solidFill>
                <a:latin typeface="Arial MT"/>
                <a:cs typeface="Arial MT"/>
              </a:rPr>
              <a:t> </a:t>
            </a:r>
            <a:r>
              <a:rPr sz="800" spc="-5" dirty="0">
                <a:solidFill>
                  <a:srgbClr val="221F1F"/>
                </a:solidFill>
                <a:latin typeface="Arial MT"/>
                <a:cs typeface="Arial MT"/>
              </a:rPr>
              <a:t>partnerships:</a:t>
            </a:r>
            <a:r>
              <a:rPr sz="800" spc="20" dirty="0">
                <a:solidFill>
                  <a:srgbClr val="221F1F"/>
                </a:solidFill>
                <a:latin typeface="Arial MT"/>
                <a:cs typeface="Arial MT"/>
              </a:rPr>
              <a:t> </a:t>
            </a:r>
            <a:r>
              <a:rPr sz="800" spc="-5" dirty="0">
                <a:solidFill>
                  <a:srgbClr val="221F1F"/>
                </a:solidFill>
                <a:latin typeface="Arial MT"/>
                <a:cs typeface="Arial MT"/>
              </a:rPr>
              <a:t>perceptions</a:t>
            </a:r>
            <a:r>
              <a:rPr sz="800" spc="35" dirty="0">
                <a:solidFill>
                  <a:srgbClr val="221F1F"/>
                </a:solidFill>
                <a:latin typeface="Arial MT"/>
                <a:cs typeface="Arial MT"/>
              </a:rPr>
              <a:t> </a:t>
            </a:r>
            <a:r>
              <a:rPr sz="800" spc="-5" dirty="0">
                <a:solidFill>
                  <a:srgbClr val="221F1F"/>
                </a:solidFill>
                <a:latin typeface="Arial MT"/>
                <a:cs typeface="Arial MT"/>
              </a:rPr>
              <a:t>of</a:t>
            </a:r>
            <a:r>
              <a:rPr sz="800" spc="20" dirty="0">
                <a:solidFill>
                  <a:srgbClr val="221F1F"/>
                </a:solidFill>
                <a:latin typeface="Arial MT"/>
                <a:cs typeface="Arial MT"/>
              </a:rPr>
              <a:t> </a:t>
            </a:r>
            <a:r>
              <a:rPr sz="800" dirty="0">
                <a:solidFill>
                  <a:srgbClr val="221F1F"/>
                </a:solidFill>
                <a:latin typeface="Arial MT"/>
                <a:cs typeface="Arial MT"/>
              </a:rPr>
              <a:t>a</a:t>
            </a:r>
            <a:r>
              <a:rPr sz="800" spc="15" dirty="0">
                <a:solidFill>
                  <a:srgbClr val="221F1F"/>
                </a:solidFill>
                <a:latin typeface="Arial MT"/>
                <a:cs typeface="Arial MT"/>
              </a:rPr>
              <a:t> </a:t>
            </a:r>
            <a:r>
              <a:rPr sz="800" dirty="0">
                <a:solidFill>
                  <a:srgbClr val="221F1F"/>
                </a:solidFill>
                <a:latin typeface="Arial MT"/>
                <a:cs typeface="Arial MT"/>
              </a:rPr>
              <a:t>successful</a:t>
            </a:r>
            <a:r>
              <a:rPr sz="800" spc="-20" dirty="0">
                <a:solidFill>
                  <a:srgbClr val="221F1F"/>
                </a:solidFill>
                <a:latin typeface="Arial MT"/>
                <a:cs typeface="Arial MT"/>
              </a:rPr>
              <a:t> </a:t>
            </a:r>
            <a:r>
              <a:rPr sz="800" dirty="0">
                <a:solidFill>
                  <a:srgbClr val="221F1F"/>
                </a:solidFill>
                <a:latin typeface="Arial MT"/>
                <a:cs typeface="Arial MT"/>
              </a:rPr>
              <a:t>key</a:t>
            </a:r>
            <a:r>
              <a:rPr sz="800" spc="10" dirty="0">
                <a:solidFill>
                  <a:srgbClr val="221F1F"/>
                </a:solidFill>
                <a:latin typeface="Arial MT"/>
                <a:cs typeface="Arial MT"/>
              </a:rPr>
              <a:t> </a:t>
            </a:r>
            <a:r>
              <a:rPr sz="800" spc="-5" dirty="0">
                <a:solidFill>
                  <a:srgbClr val="221F1F"/>
                </a:solidFill>
                <a:latin typeface="Arial MT"/>
                <a:cs typeface="Arial MT"/>
              </a:rPr>
              <a:t>account</a:t>
            </a:r>
            <a:r>
              <a:rPr sz="800" spc="35" dirty="0">
                <a:solidFill>
                  <a:srgbClr val="221F1F"/>
                </a:solidFill>
                <a:latin typeface="Arial MT"/>
                <a:cs typeface="Arial MT"/>
              </a:rPr>
              <a:t> </a:t>
            </a:r>
            <a:r>
              <a:rPr sz="800" dirty="0">
                <a:solidFill>
                  <a:srgbClr val="221F1F"/>
                </a:solidFill>
                <a:latin typeface="Arial MT"/>
                <a:cs typeface="Arial MT"/>
              </a:rPr>
              <a:t>management</a:t>
            </a:r>
            <a:r>
              <a:rPr sz="800" spc="10" dirty="0">
                <a:solidFill>
                  <a:srgbClr val="221F1F"/>
                </a:solidFill>
                <a:latin typeface="Arial MT"/>
                <a:cs typeface="Arial MT"/>
              </a:rPr>
              <a:t> </a:t>
            </a:r>
            <a:r>
              <a:rPr sz="800" spc="-5" dirty="0">
                <a:solidFill>
                  <a:srgbClr val="221F1F"/>
                </a:solidFill>
                <a:latin typeface="Arial MT"/>
                <a:cs typeface="Arial MT"/>
              </a:rPr>
              <a:t>program,</a:t>
            </a:r>
            <a:r>
              <a:rPr sz="800" spc="45" dirty="0">
                <a:solidFill>
                  <a:srgbClr val="221F1F"/>
                </a:solidFill>
                <a:latin typeface="Arial MT"/>
                <a:cs typeface="Arial MT"/>
              </a:rPr>
              <a:t> </a:t>
            </a:r>
            <a:r>
              <a:rPr sz="800" i="1" spc="-5" dirty="0">
                <a:solidFill>
                  <a:srgbClr val="221F1F"/>
                </a:solidFill>
                <a:latin typeface="Arial" panose="020B0604020202020204"/>
                <a:cs typeface="Arial" panose="020B0604020202020204"/>
              </a:rPr>
              <a:t>Industrial</a:t>
            </a:r>
            <a:r>
              <a:rPr sz="800" i="1" spc="20" dirty="0">
                <a:solidFill>
                  <a:srgbClr val="221F1F"/>
                </a:solidFill>
                <a:latin typeface="Arial" panose="020B0604020202020204"/>
                <a:cs typeface="Arial" panose="020B0604020202020204"/>
              </a:rPr>
              <a:t> </a:t>
            </a:r>
            <a:r>
              <a:rPr sz="800" i="1" dirty="0">
                <a:solidFill>
                  <a:srgbClr val="221F1F"/>
                </a:solidFill>
                <a:latin typeface="Arial" panose="020B0604020202020204"/>
                <a:cs typeface="Arial" panose="020B0604020202020204"/>
              </a:rPr>
              <a:t>Marketing </a:t>
            </a:r>
            <a:r>
              <a:rPr sz="800" i="1" spc="5" dirty="0">
                <a:solidFill>
                  <a:srgbClr val="221F1F"/>
                </a:solidFill>
                <a:latin typeface="Arial" panose="020B0604020202020204"/>
                <a:cs typeface="Arial" panose="020B0604020202020204"/>
              </a:rPr>
              <a:t> </a:t>
            </a:r>
            <a:r>
              <a:rPr sz="800" i="1" spc="-5" dirty="0">
                <a:solidFill>
                  <a:srgbClr val="221F1F"/>
                </a:solidFill>
                <a:latin typeface="Arial" panose="020B0604020202020204"/>
                <a:cs typeface="Arial" panose="020B0604020202020204"/>
              </a:rPr>
              <a:t>Management,</a:t>
            </a:r>
            <a:r>
              <a:rPr sz="800" i="1" spc="35" dirty="0">
                <a:solidFill>
                  <a:srgbClr val="221F1F"/>
                </a:solidFill>
                <a:latin typeface="Arial" panose="020B0604020202020204"/>
                <a:cs typeface="Arial" panose="020B0604020202020204"/>
              </a:rPr>
              <a:t> </a:t>
            </a:r>
            <a:r>
              <a:rPr sz="800" spc="-5" dirty="0">
                <a:solidFill>
                  <a:srgbClr val="221F1F"/>
                </a:solidFill>
                <a:latin typeface="Arial MT"/>
                <a:cs typeface="Arial MT"/>
              </a:rPr>
              <a:t>31:467–76.</a:t>
            </a:r>
            <a:r>
              <a:rPr sz="800" spc="40" dirty="0">
                <a:solidFill>
                  <a:srgbClr val="221F1F"/>
                </a:solidFill>
                <a:latin typeface="Arial MT"/>
                <a:cs typeface="Arial MT"/>
              </a:rPr>
              <a:t> </a:t>
            </a:r>
            <a:r>
              <a:rPr sz="800" spc="-5" dirty="0">
                <a:solidFill>
                  <a:srgbClr val="221F1F"/>
                </a:solidFill>
                <a:latin typeface="Arial MT"/>
                <a:cs typeface="Arial MT"/>
              </a:rPr>
              <a:t>Copyright</a:t>
            </a:r>
            <a:r>
              <a:rPr sz="800" spc="30" dirty="0">
                <a:solidFill>
                  <a:srgbClr val="221F1F"/>
                </a:solidFill>
                <a:latin typeface="Arial MT"/>
                <a:cs typeface="Arial MT"/>
              </a:rPr>
              <a:t> </a:t>
            </a:r>
            <a:r>
              <a:rPr sz="800" dirty="0">
                <a:solidFill>
                  <a:srgbClr val="221F1F"/>
                </a:solidFill>
                <a:latin typeface="Arial MT"/>
                <a:cs typeface="Arial MT"/>
              </a:rPr>
              <a:t>©</a:t>
            </a:r>
            <a:r>
              <a:rPr sz="800" spc="-15" dirty="0">
                <a:solidFill>
                  <a:srgbClr val="221F1F"/>
                </a:solidFill>
                <a:latin typeface="Arial MT"/>
                <a:cs typeface="Arial MT"/>
              </a:rPr>
              <a:t> </a:t>
            </a:r>
            <a:r>
              <a:rPr sz="800" spc="-5" dirty="0">
                <a:solidFill>
                  <a:srgbClr val="221F1F"/>
                </a:solidFill>
                <a:latin typeface="Arial MT"/>
                <a:cs typeface="Arial MT"/>
              </a:rPr>
              <a:t>2002</a:t>
            </a:r>
            <a:r>
              <a:rPr sz="800" spc="25" dirty="0">
                <a:solidFill>
                  <a:srgbClr val="221F1F"/>
                </a:solidFill>
                <a:latin typeface="Arial MT"/>
                <a:cs typeface="Arial MT"/>
              </a:rPr>
              <a:t> </a:t>
            </a:r>
            <a:r>
              <a:rPr sz="800" spc="-5" dirty="0">
                <a:solidFill>
                  <a:srgbClr val="221F1F"/>
                </a:solidFill>
                <a:latin typeface="Arial MT"/>
                <a:cs typeface="Arial MT"/>
              </a:rPr>
              <a:t>with</a:t>
            </a:r>
            <a:r>
              <a:rPr sz="800" spc="10" dirty="0">
                <a:solidFill>
                  <a:srgbClr val="221F1F"/>
                </a:solidFill>
                <a:latin typeface="Arial MT"/>
                <a:cs typeface="Arial MT"/>
              </a:rPr>
              <a:t> </a:t>
            </a:r>
            <a:r>
              <a:rPr sz="800" dirty="0">
                <a:solidFill>
                  <a:srgbClr val="221F1F"/>
                </a:solidFill>
                <a:latin typeface="Arial MT"/>
                <a:cs typeface="Arial MT"/>
              </a:rPr>
              <a:t>permission</a:t>
            </a:r>
            <a:r>
              <a:rPr sz="800" spc="-35" dirty="0">
                <a:solidFill>
                  <a:srgbClr val="221F1F"/>
                </a:solidFill>
                <a:latin typeface="Arial MT"/>
                <a:cs typeface="Arial MT"/>
              </a:rPr>
              <a:t> </a:t>
            </a:r>
            <a:r>
              <a:rPr sz="800" spc="-5" dirty="0">
                <a:solidFill>
                  <a:srgbClr val="221F1F"/>
                </a:solidFill>
                <a:latin typeface="Arial MT"/>
                <a:cs typeface="Arial MT"/>
              </a:rPr>
              <a:t>from Elsevier.</a:t>
            </a:r>
            <a:endParaRPr sz="800">
              <a:latin typeface="Arial MT"/>
              <a:cs typeface="Arial MT"/>
            </a:endParaRPr>
          </a:p>
        </p:txBody>
      </p:sp>
      <p:pic>
        <p:nvPicPr>
          <p:cNvPr id="4" name="object 4"/>
          <p:cNvPicPr/>
          <p:nvPr/>
        </p:nvPicPr>
        <p:blipFill>
          <a:blip r:embed="rId2" cstate="print"/>
          <a:stretch>
            <a:fillRect/>
          </a:stretch>
        </p:blipFill>
        <p:spPr>
          <a:xfrm>
            <a:off x="392709" y="1841348"/>
            <a:ext cx="11638870" cy="3009785"/>
          </a:xfrm>
          <a:prstGeom prst="rect">
            <a:avLst/>
          </a:prstGeom>
        </p:spPr>
      </p:pic>
      <p:sp>
        <p:nvSpPr>
          <p:cNvPr id="5" name="object 5"/>
          <p:cNvSpPr txBox="1">
            <a:spLocks noGrp="1"/>
          </p:cNvSpPr>
          <p:nvPr>
            <p:ph type="title"/>
          </p:nvPr>
        </p:nvSpPr>
        <p:spPr>
          <a:xfrm>
            <a:off x="3343655" y="1306227"/>
            <a:ext cx="6167728" cy="443070"/>
          </a:xfrm>
          <a:prstGeom prst="rect">
            <a:avLst/>
          </a:prstGeom>
        </p:spPr>
        <p:txBody>
          <a:bodyPr vert="horz" wrap="square" lIns="0" tIns="12065" rIns="0" bIns="0" rtlCol="0" anchor="ctr">
            <a:spAutoFit/>
          </a:bodyPr>
          <a:lstStyle/>
          <a:p>
            <a:pPr marL="12700">
              <a:lnSpc>
                <a:spcPct val="100000"/>
              </a:lnSpc>
              <a:spcBef>
                <a:spcPts val="95"/>
              </a:spcBef>
            </a:pPr>
            <a:r>
              <a:rPr lang="en-GB" sz="2800" spc="-10" dirty="0" smtClean="0">
                <a:latin typeface="Merriweather Black" panose="00000A00000000000000" pitchFamily="2" charset="0"/>
              </a:rPr>
              <a:t>KAM</a:t>
            </a:r>
            <a:r>
              <a:rPr lang="en-GB" sz="2800" spc="-15" dirty="0" smtClean="0">
                <a:latin typeface="Merriweather Black" panose="00000A00000000000000" pitchFamily="2" charset="0"/>
              </a:rPr>
              <a:t> </a:t>
            </a:r>
            <a:r>
              <a:rPr lang="en-GB" sz="2800" spc="-5" dirty="0" smtClean="0">
                <a:latin typeface="Merriweather Black" panose="00000A00000000000000" pitchFamily="2" charset="0"/>
              </a:rPr>
              <a:t>KEY</a:t>
            </a:r>
            <a:r>
              <a:rPr lang="en-GB" sz="2800" spc="-30" dirty="0" smtClean="0">
                <a:latin typeface="Merriweather Black" panose="00000A00000000000000" pitchFamily="2" charset="0"/>
              </a:rPr>
              <a:t> </a:t>
            </a:r>
            <a:r>
              <a:rPr lang="en-GB" sz="2800" dirty="0" smtClean="0">
                <a:latin typeface="Merriweather Black" panose="00000A00000000000000" pitchFamily="2" charset="0"/>
              </a:rPr>
              <a:t>SUCCESS</a:t>
            </a:r>
            <a:r>
              <a:rPr lang="en-GB" sz="2800" spc="-35" dirty="0" smtClean="0">
                <a:latin typeface="Merriweather Black" panose="00000A00000000000000" pitchFamily="2" charset="0"/>
              </a:rPr>
              <a:t> </a:t>
            </a:r>
            <a:r>
              <a:rPr lang="en-GB" sz="2800" dirty="0" smtClean="0">
                <a:latin typeface="Merriweather Black" panose="00000A00000000000000" pitchFamily="2" charset="0"/>
              </a:rPr>
              <a:t>FACTORS</a:t>
            </a:r>
            <a:endParaRPr lang="en-GB" sz="2800" dirty="0">
              <a:latin typeface="Merriweather Black" panose="00000A00000000000000" pitchFamily="2" charset="0"/>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1" cstate="print"/>
          <a:stretch>
            <a:fillRect/>
          </a:stretch>
        </p:blipFill>
        <p:spPr>
          <a:xfrm>
            <a:off x="382282" y="1624423"/>
            <a:ext cx="11601171" cy="3486592"/>
          </a:xfrm>
          <a:prstGeom prst="rect">
            <a:avLst/>
          </a:prstGeom>
        </p:spPr>
      </p:pic>
      <p:sp>
        <p:nvSpPr>
          <p:cNvPr id="3" name="object 3"/>
          <p:cNvSpPr txBox="1">
            <a:spLocks noGrp="1"/>
          </p:cNvSpPr>
          <p:nvPr>
            <p:ph type="title"/>
          </p:nvPr>
        </p:nvSpPr>
        <p:spPr>
          <a:xfrm>
            <a:off x="1768320" y="330474"/>
            <a:ext cx="8981187" cy="1120820"/>
          </a:xfrm>
          <a:prstGeom prst="rect">
            <a:avLst/>
          </a:prstGeom>
        </p:spPr>
        <p:txBody>
          <a:bodyPr vert="horz" wrap="square" lIns="0" tIns="12700" rIns="0" bIns="0" rtlCol="0" anchor="ctr">
            <a:spAutoFit/>
          </a:bodyPr>
          <a:lstStyle/>
          <a:p>
            <a:pPr marL="12700" marR="5080">
              <a:lnSpc>
                <a:spcPct val="100000"/>
              </a:lnSpc>
              <a:spcBef>
                <a:spcPts val="100"/>
              </a:spcBef>
            </a:pPr>
            <a:r>
              <a:rPr sz="3600" spc="-5" dirty="0">
                <a:latin typeface="Merriweather Black" panose="00000A00000000000000" pitchFamily="2" charset="0"/>
              </a:rPr>
              <a:t>Contrasting</a:t>
            </a:r>
            <a:r>
              <a:rPr sz="3600" spc="20" dirty="0">
                <a:latin typeface="Merriweather Black" panose="00000A00000000000000" pitchFamily="2" charset="0"/>
              </a:rPr>
              <a:t> </a:t>
            </a:r>
            <a:r>
              <a:rPr sz="3600" spc="-5" dirty="0">
                <a:latin typeface="Merriweather Black" panose="00000A00000000000000" pitchFamily="2" charset="0"/>
              </a:rPr>
              <a:t>transaction</a:t>
            </a:r>
            <a:r>
              <a:rPr sz="3600" spc="25" dirty="0">
                <a:latin typeface="Merriweather Black" panose="00000A00000000000000" pitchFamily="2" charset="0"/>
              </a:rPr>
              <a:t> </a:t>
            </a:r>
            <a:r>
              <a:rPr sz="3600" spc="-5" dirty="0">
                <a:latin typeface="Merriweather Black" panose="00000A00000000000000" pitchFamily="2" charset="0"/>
              </a:rPr>
              <a:t>marketing </a:t>
            </a:r>
            <a:r>
              <a:rPr sz="3600" spc="-650" dirty="0">
                <a:latin typeface="Merriweather Black" panose="00000A00000000000000" pitchFamily="2" charset="0"/>
              </a:rPr>
              <a:t> </a:t>
            </a:r>
            <a:r>
              <a:rPr sz="3600" spc="-5" dirty="0">
                <a:latin typeface="Merriweather Black" panose="00000A00000000000000" pitchFamily="2" charset="0"/>
              </a:rPr>
              <a:t>and</a:t>
            </a:r>
            <a:r>
              <a:rPr sz="3600" dirty="0">
                <a:latin typeface="Merriweather Black" panose="00000A00000000000000" pitchFamily="2" charset="0"/>
              </a:rPr>
              <a:t> </a:t>
            </a:r>
            <a:r>
              <a:rPr sz="3600" spc="-5" dirty="0">
                <a:latin typeface="Merriweather Black" panose="00000A00000000000000" pitchFamily="2" charset="0"/>
              </a:rPr>
              <a:t>relationship</a:t>
            </a:r>
            <a:r>
              <a:rPr sz="3600" spc="35" dirty="0">
                <a:latin typeface="Merriweather Black" panose="00000A00000000000000" pitchFamily="2" charset="0"/>
              </a:rPr>
              <a:t> </a:t>
            </a:r>
            <a:r>
              <a:rPr sz="3600" spc="-5" dirty="0">
                <a:latin typeface="Merriweather Black" panose="00000A00000000000000" pitchFamily="2" charset="0"/>
              </a:rPr>
              <a:t>marketing</a:t>
            </a:r>
            <a:endParaRPr sz="3600" spc="-5" dirty="0">
              <a:latin typeface="Merriweather Black" panose="00000A00000000000000" pitchFamily="2" charset="0"/>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157086" y="420656"/>
            <a:ext cx="7025392" cy="505267"/>
          </a:xfrm>
          <a:prstGeom prst="rect">
            <a:avLst/>
          </a:prstGeom>
        </p:spPr>
        <p:txBody>
          <a:bodyPr vert="horz" wrap="square" lIns="0" tIns="12700" rIns="0" bIns="0" rtlCol="0" anchor="ctr">
            <a:spAutoFit/>
          </a:bodyPr>
          <a:lstStyle/>
          <a:p>
            <a:pPr marL="12700" marR="5080">
              <a:lnSpc>
                <a:spcPct val="100000"/>
              </a:lnSpc>
              <a:spcBef>
                <a:spcPts val="100"/>
              </a:spcBef>
            </a:pPr>
            <a:r>
              <a:rPr sz="3200" spc="-5" dirty="0">
                <a:latin typeface="Merriweather Black" panose="00000A00000000000000" pitchFamily="2" charset="0"/>
              </a:rPr>
              <a:t>Marketing </a:t>
            </a:r>
            <a:r>
              <a:rPr sz="3200" dirty="0">
                <a:latin typeface="Merriweather Black" panose="00000A00000000000000" pitchFamily="2" charset="0"/>
              </a:rPr>
              <a:t> </a:t>
            </a:r>
            <a:r>
              <a:rPr sz="3200" spc="-5" dirty="0">
                <a:latin typeface="Merriweather Black" panose="00000A00000000000000" pitchFamily="2" charset="0"/>
              </a:rPr>
              <a:t>information</a:t>
            </a:r>
            <a:r>
              <a:rPr sz="3200" spc="-60" dirty="0">
                <a:latin typeface="Merriweather Black" panose="00000A00000000000000" pitchFamily="2" charset="0"/>
              </a:rPr>
              <a:t> </a:t>
            </a:r>
            <a:r>
              <a:rPr sz="3200" dirty="0">
                <a:latin typeface="Merriweather Black" panose="00000A00000000000000" pitchFamily="2" charset="0"/>
              </a:rPr>
              <a:t>system</a:t>
            </a:r>
            <a:endParaRPr sz="3200" dirty="0">
              <a:latin typeface="Merriweather Black" panose="00000A00000000000000" pitchFamily="2" charset="0"/>
            </a:endParaRPr>
          </a:p>
        </p:txBody>
      </p:sp>
      <p:pic>
        <p:nvPicPr>
          <p:cNvPr id="3" name="object 3"/>
          <p:cNvPicPr/>
          <p:nvPr/>
        </p:nvPicPr>
        <p:blipFill>
          <a:blip r:embed="rId1" cstate="print"/>
          <a:stretch>
            <a:fillRect/>
          </a:stretch>
        </p:blipFill>
        <p:spPr>
          <a:xfrm>
            <a:off x="1531621" y="1624583"/>
            <a:ext cx="9099803" cy="4957572"/>
          </a:xfrm>
          <a:prstGeom prst="rect">
            <a:avLst/>
          </a:prstGeom>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900095" y="1482658"/>
            <a:ext cx="5876090" cy="505267"/>
          </a:xfrm>
          <a:prstGeom prst="rect">
            <a:avLst/>
          </a:prstGeom>
        </p:spPr>
        <p:txBody>
          <a:bodyPr vert="horz" wrap="square" lIns="0" tIns="12700" rIns="0" bIns="0" rtlCol="0">
            <a:spAutoFit/>
          </a:bodyPr>
          <a:lstStyle/>
          <a:p>
            <a:pPr marL="12700">
              <a:spcBef>
                <a:spcPts val="100"/>
              </a:spcBef>
            </a:pPr>
            <a:r>
              <a:rPr sz="3200" spc="-5" dirty="0">
                <a:solidFill>
                  <a:srgbClr val="221F1F"/>
                </a:solidFill>
                <a:latin typeface="Arial MT"/>
                <a:cs typeface="Arial MT"/>
              </a:rPr>
              <a:t>Sales Organisation</a:t>
            </a:r>
            <a:r>
              <a:rPr sz="3200" spc="-5" dirty="0">
                <a:solidFill>
                  <a:srgbClr val="221F1F"/>
                </a:solidFill>
                <a:latin typeface="Arial MT"/>
                <a:cs typeface="Arial MT"/>
              </a:rPr>
              <a:t> structures:</a:t>
            </a:r>
            <a:endParaRPr sz="3200" dirty="0">
              <a:latin typeface="Arial MT"/>
              <a:cs typeface="Arial MT"/>
            </a:endParaRPr>
          </a:p>
        </p:txBody>
      </p:sp>
      <p:sp>
        <p:nvSpPr>
          <p:cNvPr id="4" name="object 4"/>
          <p:cNvSpPr txBox="1">
            <a:spLocks noGrp="1"/>
          </p:cNvSpPr>
          <p:nvPr>
            <p:ph type="title"/>
          </p:nvPr>
        </p:nvSpPr>
        <p:spPr>
          <a:xfrm>
            <a:off x="1602739" y="227237"/>
            <a:ext cx="5000192" cy="1120820"/>
          </a:xfrm>
          <a:prstGeom prst="rect">
            <a:avLst/>
          </a:prstGeom>
        </p:spPr>
        <p:txBody>
          <a:bodyPr vert="horz" wrap="square" lIns="0" tIns="12700" rIns="0" bIns="0" rtlCol="0" anchor="ctr">
            <a:spAutoFit/>
          </a:bodyPr>
          <a:lstStyle/>
          <a:p>
            <a:pPr marL="12700">
              <a:lnSpc>
                <a:spcPct val="100000"/>
              </a:lnSpc>
              <a:spcBef>
                <a:spcPts val="100"/>
              </a:spcBef>
            </a:pPr>
            <a:r>
              <a:rPr lang="en-CA" sz="3600" b="1" spc="-5" dirty="0" smtClean="0">
                <a:latin typeface="Merriweather Black" panose="00000A00000000000000" pitchFamily="2" charset="0"/>
              </a:rPr>
              <a:t>GEOGRAPHICAL</a:t>
            </a:r>
            <a:r>
              <a:rPr lang="en-CA" sz="3600" b="1" spc="5" dirty="0" smtClean="0">
                <a:latin typeface="Merriweather Black" panose="00000A00000000000000" pitchFamily="2" charset="0"/>
              </a:rPr>
              <a:t> </a:t>
            </a:r>
            <a:r>
              <a:rPr lang="en-CA" sz="3600" b="1" dirty="0" smtClean="0">
                <a:latin typeface="Merriweather Black" panose="00000A00000000000000" pitchFamily="2" charset="0"/>
              </a:rPr>
              <a:t>STRUCTURE</a:t>
            </a:r>
            <a:endParaRPr lang="en-CA" sz="3600" b="1" dirty="0">
              <a:latin typeface="Merriweather Black" panose="00000A00000000000000" pitchFamily="2" charset="0"/>
            </a:endParaRPr>
          </a:p>
        </p:txBody>
      </p:sp>
      <p:sp>
        <p:nvSpPr>
          <p:cNvPr id="5" name="object 5"/>
          <p:cNvSpPr txBox="1"/>
          <p:nvPr/>
        </p:nvSpPr>
        <p:spPr>
          <a:xfrm>
            <a:off x="211756" y="2167383"/>
            <a:ext cx="6708808" cy="3922228"/>
          </a:xfrm>
          <a:prstGeom prst="rect">
            <a:avLst/>
          </a:prstGeom>
        </p:spPr>
        <p:txBody>
          <a:bodyPr vert="horz" wrap="square" lIns="0" tIns="13335" rIns="0" bIns="0" rtlCol="0">
            <a:spAutoFit/>
          </a:bodyPr>
          <a:lstStyle/>
          <a:p>
            <a:pPr marL="12700" marR="36830">
              <a:spcBef>
                <a:spcPts val="105"/>
              </a:spcBef>
            </a:pPr>
            <a:r>
              <a:rPr sz="2800" dirty="0">
                <a:solidFill>
                  <a:srgbClr val="221F1F"/>
                </a:solidFill>
                <a:latin typeface="Arial MT"/>
                <a:cs typeface="Arial MT"/>
              </a:rPr>
              <a:t>the area sales manager </a:t>
            </a:r>
            <a:r>
              <a:rPr sz="2800" spc="-5" dirty="0">
                <a:solidFill>
                  <a:srgbClr val="221F1F"/>
                </a:solidFill>
                <a:latin typeface="Arial MT"/>
                <a:cs typeface="Arial MT"/>
              </a:rPr>
              <a:t>level </a:t>
            </a:r>
            <a:r>
              <a:rPr sz="2800" dirty="0">
                <a:solidFill>
                  <a:srgbClr val="221F1F"/>
                </a:solidFill>
                <a:latin typeface="Arial MT"/>
                <a:cs typeface="Arial MT"/>
              </a:rPr>
              <a:t>is optional: </a:t>
            </a:r>
            <a:r>
              <a:rPr sz="2800" spc="-5" dirty="0">
                <a:solidFill>
                  <a:srgbClr val="221F1F"/>
                </a:solidFill>
                <a:latin typeface="Arial MT"/>
                <a:cs typeface="Arial MT"/>
              </a:rPr>
              <a:t>where </a:t>
            </a:r>
            <a:r>
              <a:rPr sz="2800" dirty="0">
                <a:solidFill>
                  <a:srgbClr val="221F1F"/>
                </a:solidFill>
                <a:latin typeface="Arial MT"/>
                <a:cs typeface="Arial MT"/>
              </a:rPr>
              <a:t> the</a:t>
            </a:r>
            <a:r>
              <a:rPr sz="2800" spc="-30" dirty="0">
                <a:solidFill>
                  <a:srgbClr val="221F1F"/>
                </a:solidFill>
                <a:latin typeface="Arial MT"/>
                <a:cs typeface="Arial MT"/>
              </a:rPr>
              <a:t> </a:t>
            </a:r>
            <a:r>
              <a:rPr sz="2800" dirty="0">
                <a:solidFill>
                  <a:srgbClr val="221F1F"/>
                </a:solidFill>
                <a:latin typeface="Arial MT"/>
                <a:cs typeface="Arial MT"/>
              </a:rPr>
              <a:t>number</a:t>
            </a:r>
            <a:r>
              <a:rPr sz="2800" spc="-35" dirty="0">
                <a:solidFill>
                  <a:srgbClr val="221F1F"/>
                </a:solidFill>
                <a:latin typeface="Arial MT"/>
                <a:cs typeface="Arial MT"/>
              </a:rPr>
              <a:t> </a:t>
            </a:r>
            <a:r>
              <a:rPr sz="2800" dirty="0">
                <a:solidFill>
                  <a:srgbClr val="221F1F"/>
                </a:solidFill>
                <a:latin typeface="Arial MT"/>
                <a:cs typeface="Arial MT"/>
              </a:rPr>
              <a:t>of</a:t>
            </a:r>
            <a:r>
              <a:rPr sz="2800" spc="-20" dirty="0">
                <a:solidFill>
                  <a:srgbClr val="221F1F"/>
                </a:solidFill>
                <a:latin typeface="Arial MT"/>
                <a:cs typeface="Arial MT"/>
              </a:rPr>
              <a:t> </a:t>
            </a:r>
            <a:r>
              <a:rPr sz="2800" dirty="0">
                <a:solidFill>
                  <a:srgbClr val="221F1F"/>
                </a:solidFill>
                <a:latin typeface="Arial MT"/>
                <a:cs typeface="Arial MT"/>
              </a:rPr>
              <a:t>salespeople</a:t>
            </a:r>
            <a:r>
              <a:rPr sz="2800" spc="-50" dirty="0">
                <a:solidFill>
                  <a:srgbClr val="221F1F"/>
                </a:solidFill>
                <a:latin typeface="Arial MT"/>
                <a:cs typeface="Arial MT"/>
              </a:rPr>
              <a:t> </a:t>
            </a:r>
            <a:r>
              <a:rPr sz="2800" dirty="0">
                <a:solidFill>
                  <a:srgbClr val="221F1F"/>
                </a:solidFill>
                <a:latin typeface="Arial MT"/>
                <a:cs typeface="Arial MT"/>
              </a:rPr>
              <a:t>(span</a:t>
            </a:r>
            <a:r>
              <a:rPr sz="2800" spc="-45" dirty="0">
                <a:solidFill>
                  <a:srgbClr val="221F1F"/>
                </a:solidFill>
                <a:latin typeface="Arial MT"/>
                <a:cs typeface="Arial MT"/>
              </a:rPr>
              <a:t> </a:t>
            </a:r>
            <a:r>
              <a:rPr sz="2800" dirty="0">
                <a:solidFill>
                  <a:srgbClr val="221F1F"/>
                </a:solidFill>
                <a:latin typeface="Arial MT"/>
                <a:cs typeface="Arial MT"/>
              </a:rPr>
              <a:t>of</a:t>
            </a:r>
            <a:r>
              <a:rPr sz="2800" spc="-20" dirty="0">
                <a:solidFill>
                  <a:srgbClr val="221F1F"/>
                </a:solidFill>
                <a:latin typeface="Arial MT"/>
                <a:cs typeface="Arial MT"/>
              </a:rPr>
              <a:t> </a:t>
            </a:r>
            <a:r>
              <a:rPr sz="2800" dirty="0">
                <a:solidFill>
                  <a:srgbClr val="221F1F"/>
                </a:solidFill>
                <a:latin typeface="Arial MT"/>
                <a:cs typeface="Arial MT"/>
              </a:rPr>
              <a:t>control)</a:t>
            </a:r>
            <a:r>
              <a:rPr sz="2800" spc="-50" dirty="0">
                <a:solidFill>
                  <a:srgbClr val="221F1F"/>
                </a:solidFill>
                <a:latin typeface="Arial MT"/>
                <a:cs typeface="Arial MT"/>
              </a:rPr>
              <a:t> </a:t>
            </a:r>
            <a:r>
              <a:rPr sz="2800" dirty="0">
                <a:solidFill>
                  <a:srgbClr val="221F1F"/>
                </a:solidFill>
                <a:latin typeface="Arial MT"/>
                <a:cs typeface="Arial MT"/>
              </a:rPr>
              <a:t>under </a:t>
            </a:r>
            <a:r>
              <a:rPr sz="2800" spc="-375" dirty="0">
                <a:solidFill>
                  <a:srgbClr val="221F1F"/>
                </a:solidFill>
                <a:latin typeface="Arial MT"/>
                <a:cs typeface="Arial MT"/>
              </a:rPr>
              <a:t> </a:t>
            </a:r>
            <a:r>
              <a:rPr sz="2800" dirty="0">
                <a:solidFill>
                  <a:srgbClr val="221F1F"/>
                </a:solidFill>
                <a:latin typeface="Arial MT"/>
                <a:cs typeface="Arial MT"/>
              </a:rPr>
              <a:t>each regional manager </a:t>
            </a:r>
            <a:r>
              <a:rPr sz="2800" spc="-5" dirty="0">
                <a:solidFill>
                  <a:srgbClr val="221F1F"/>
                </a:solidFill>
                <a:latin typeface="Arial MT"/>
                <a:cs typeface="Arial MT"/>
              </a:rPr>
              <a:t>exceeds </a:t>
            </a:r>
            <a:r>
              <a:rPr sz="2800" dirty="0">
                <a:solidFill>
                  <a:srgbClr val="221F1F"/>
                </a:solidFill>
                <a:latin typeface="Arial MT"/>
                <a:cs typeface="Arial MT"/>
              </a:rPr>
              <a:t>eight, serious </a:t>
            </a:r>
            <a:r>
              <a:rPr sz="2800" spc="5" dirty="0">
                <a:solidFill>
                  <a:srgbClr val="221F1F"/>
                </a:solidFill>
                <a:latin typeface="Arial MT"/>
                <a:cs typeface="Arial MT"/>
              </a:rPr>
              <a:t> </a:t>
            </a:r>
            <a:r>
              <a:rPr sz="2800" spc="-5" dirty="0">
                <a:solidFill>
                  <a:srgbClr val="221F1F"/>
                </a:solidFill>
                <a:latin typeface="Arial MT"/>
                <a:cs typeface="Arial MT"/>
              </a:rPr>
              <a:t>consideration may </a:t>
            </a:r>
            <a:r>
              <a:rPr sz="2800" dirty="0">
                <a:solidFill>
                  <a:srgbClr val="221F1F"/>
                </a:solidFill>
                <a:latin typeface="Arial MT"/>
                <a:cs typeface="Arial MT"/>
              </a:rPr>
              <a:t>be </a:t>
            </a:r>
            <a:r>
              <a:rPr sz="2800" spc="-5" dirty="0">
                <a:solidFill>
                  <a:srgbClr val="221F1F"/>
                </a:solidFill>
                <a:latin typeface="Arial MT"/>
                <a:cs typeface="Arial MT"/>
              </a:rPr>
              <a:t>given </a:t>
            </a:r>
            <a:r>
              <a:rPr sz="2800" dirty="0">
                <a:solidFill>
                  <a:srgbClr val="221F1F"/>
                </a:solidFill>
                <a:latin typeface="Arial MT"/>
                <a:cs typeface="Arial MT"/>
              </a:rPr>
              <a:t>to appointing area </a:t>
            </a:r>
            <a:r>
              <a:rPr sz="2800" spc="5" dirty="0">
                <a:solidFill>
                  <a:srgbClr val="221F1F"/>
                </a:solidFill>
                <a:latin typeface="Arial MT"/>
                <a:cs typeface="Arial MT"/>
              </a:rPr>
              <a:t> </a:t>
            </a:r>
            <a:r>
              <a:rPr sz="2800" dirty="0">
                <a:solidFill>
                  <a:srgbClr val="221F1F"/>
                </a:solidFill>
                <a:latin typeface="Arial MT"/>
                <a:cs typeface="Arial MT"/>
              </a:rPr>
              <a:t>managers;</a:t>
            </a:r>
            <a:endParaRPr sz="2800" dirty="0">
              <a:latin typeface="Arial MT"/>
              <a:cs typeface="Arial MT"/>
            </a:endParaRPr>
          </a:p>
          <a:p>
            <a:pPr marL="391795" indent="-379730">
              <a:spcBef>
                <a:spcPts val="1190"/>
              </a:spcBef>
              <a:buAutoNum type="alphaLcParenBoth" startAt="2"/>
              <a:tabLst>
                <a:tab pos="392430" algn="l"/>
              </a:tabLst>
            </a:pPr>
            <a:r>
              <a:rPr sz="2800" dirty="0">
                <a:solidFill>
                  <a:srgbClr val="221F1F"/>
                </a:solidFill>
                <a:latin typeface="Arial MT"/>
                <a:cs typeface="Arial MT"/>
              </a:rPr>
              <a:t>product</a:t>
            </a:r>
            <a:r>
              <a:rPr sz="2800" spc="-60" dirty="0">
                <a:solidFill>
                  <a:srgbClr val="221F1F"/>
                </a:solidFill>
                <a:latin typeface="Arial MT"/>
                <a:cs typeface="Arial MT"/>
              </a:rPr>
              <a:t> </a:t>
            </a:r>
            <a:r>
              <a:rPr sz="2800" dirty="0">
                <a:solidFill>
                  <a:srgbClr val="221F1F"/>
                </a:solidFill>
                <a:latin typeface="Arial MT"/>
                <a:cs typeface="Arial MT"/>
              </a:rPr>
              <a:t>specialisation</a:t>
            </a:r>
            <a:r>
              <a:rPr sz="2800" spc="-45" dirty="0">
                <a:solidFill>
                  <a:srgbClr val="221F1F"/>
                </a:solidFill>
                <a:latin typeface="Arial MT"/>
                <a:cs typeface="Arial MT"/>
              </a:rPr>
              <a:t> </a:t>
            </a:r>
            <a:r>
              <a:rPr sz="2800" dirty="0">
                <a:solidFill>
                  <a:srgbClr val="221F1F"/>
                </a:solidFill>
                <a:latin typeface="Arial MT"/>
                <a:cs typeface="Arial MT"/>
              </a:rPr>
              <a:t>structure;</a:t>
            </a:r>
            <a:endParaRPr sz="2800" dirty="0">
              <a:latin typeface="Arial MT"/>
              <a:cs typeface="Arial MT"/>
            </a:endParaRPr>
          </a:p>
          <a:p>
            <a:pPr marL="377825" indent="-365760">
              <a:spcBef>
                <a:spcPts val="1200"/>
              </a:spcBef>
              <a:buAutoNum type="alphaLcParenBoth" startAt="2"/>
              <a:tabLst>
                <a:tab pos="378460" algn="l"/>
              </a:tabLst>
            </a:pPr>
            <a:r>
              <a:rPr sz="2800" dirty="0">
                <a:solidFill>
                  <a:srgbClr val="221F1F"/>
                </a:solidFill>
                <a:latin typeface="Arial MT"/>
                <a:cs typeface="Arial MT"/>
              </a:rPr>
              <a:t>industry-based</a:t>
            </a:r>
            <a:r>
              <a:rPr sz="2800" spc="-80" dirty="0">
                <a:solidFill>
                  <a:srgbClr val="221F1F"/>
                </a:solidFill>
                <a:latin typeface="Arial MT"/>
                <a:cs typeface="Arial MT"/>
              </a:rPr>
              <a:t> </a:t>
            </a:r>
            <a:r>
              <a:rPr sz="2800" dirty="0">
                <a:solidFill>
                  <a:srgbClr val="221F1F"/>
                </a:solidFill>
                <a:latin typeface="Arial MT"/>
                <a:cs typeface="Arial MT"/>
              </a:rPr>
              <a:t>structure;</a:t>
            </a:r>
            <a:endParaRPr sz="2800" dirty="0">
              <a:latin typeface="Arial MT"/>
              <a:cs typeface="Arial MT"/>
            </a:endParaRPr>
          </a:p>
          <a:p>
            <a:pPr marL="391795" indent="-379730">
              <a:spcBef>
                <a:spcPts val="1200"/>
              </a:spcBef>
              <a:buAutoNum type="alphaLcParenBoth" startAt="2"/>
              <a:tabLst>
                <a:tab pos="392430" algn="l"/>
              </a:tabLst>
            </a:pPr>
            <a:r>
              <a:rPr sz="2800" dirty="0">
                <a:solidFill>
                  <a:srgbClr val="221F1F"/>
                </a:solidFill>
                <a:latin typeface="Arial MT"/>
                <a:cs typeface="Arial MT"/>
              </a:rPr>
              <a:t>account-size</a:t>
            </a:r>
            <a:r>
              <a:rPr sz="2800" spc="-80" dirty="0">
                <a:solidFill>
                  <a:srgbClr val="221F1F"/>
                </a:solidFill>
                <a:latin typeface="Arial MT"/>
                <a:cs typeface="Arial MT"/>
              </a:rPr>
              <a:t> </a:t>
            </a:r>
            <a:r>
              <a:rPr sz="2800" dirty="0">
                <a:solidFill>
                  <a:srgbClr val="221F1F"/>
                </a:solidFill>
                <a:latin typeface="Arial MT"/>
                <a:cs typeface="Arial MT"/>
              </a:rPr>
              <a:t>structure</a:t>
            </a:r>
            <a:endParaRPr sz="2800" dirty="0">
              <a:latin typeface="Arial MT"/>
              <a:cs typeface="Arial MT"/>
            </a:endParaRPr>
          </a:p>
        </p:txBody>
      </p:sp>
      <p:pic>
        <p:nvPicPr>
          <p:cNvPr id="6" name="object 6"/>
          <p:cNvPicPr/>
          <p:nvPr/>
        </p:nvPicPr>
        <p:blipFill>
          <a:blip r:embed="rId1" cstate="print"/>
          <a:stretch>
            <a:fillRect/>
          </a:stretch>
        </p:blipFill>
        <p:spPr>
          <a:xfrm>
            <a:off x="7088285" y="1527"/>
            <a:ext cx="4985004" cy="6856473"/>
          </a:xfrm>
          <a:prstGeom prst="rect">
            <a:avLst/>
          </a:prstGeom>
        </p:spPr>
      </p:pic>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607418" y="282830"/>
            <a:ext cx="13638998" cy="1490152"/>
          </a:xfrm>
          <a:prstGeom prst="rect">
            <a:avLst/>
          </a:prstGeom>
        </p:spPr>
        <p:txBody>
          <a:bodyPr vert="horz" wrap="square" lIns="0" tIns="12700" rIns="0" bIns="0" rtlCol="0" anchor="ctr">
            <a:spAutoFit/>
          </a:bodyPr>
          <a:lstStyle/>
          <a:p>
            <a:pPr marL="3452495" marR="5080">
              <a:lnSpc>
                <a:spcPct val="100000"/>
              </a:lnSpc>
              <a:spcBef>
                <a:spcPts val="100"/>
              </a:spcBef>
            </a:pPr>
            <a:r>
              <a:rPr sz="3200" spc="-5" dirty="0">
                <a:latin typeface="Merriweather Black" panose="00000A00000000000000" pitchFamily="2" charset="0"/>
              </a:rPr>
              <a:t>Strengths and</a:t>
            </a:r>
            <a:r>
              <a:rPr sz="3200" spc="10" dirty="0">
                <a:latin typeface="Merriweather Black" panose="00000A00000000000000" pitchFamily="2" charset="0"/>
              </a:rPr>
              <a:t> </a:t>
            </a:r>
            <a:r>
              <a:rPr sz="3200" spc="-5" dirty="0">
                <a:latin typeface="Merriweather Black" panose="00000A00000000000000" pitchFamily="2" charset="0"/>
              </a:rPr>
              <a:t>weaknesses</a:t>
            </a:r>
            <a:r>
              <a:rPr sz="3200" spc="25" dirty="0">
                <a:latin typeface="Merriweather Black" panose="00000A00000000000000" pitchFamily="2" charset="0"/>
              </a:rPr>
              <a:t> </a:t>
            </a:r>
            <a:r>
              <a:rPr sz="3200" dirty="0">
                <a:latin typeface="Merriweather Black" panose="00000A00000000000000" pitchFamily="2" charset="0"/>
              </a:rPr>
              <a:t>of </a:t>
            </a:r>
            <a:r>
              <a:rPr sz="3200" spc="5" dirty="0">
                <a:latin typeface="Merriweather Black" panose="00000A00000000000000" pitchFamily="2" charset="0"/>
              </a:rPr>
              <a:t> </a:t>
            </a:r>
            <a:r>
              <a:rPr sz="3200" spc="-5" dirty="0">
                <a:latin typeface="Merriweather Black" panose="00000A00000000000000" pitchFamily="2" charset="0"/>
              </a:rPr>
              <a:t>geographic</a:t>
            </a:r>
            <a:r>
              <a:rPr sz="3200" spc="35" dirty="0">
                <a:latin typeface="Merriweather Black" panose="00000A00000000000000" pitchFamily="2" charset="0"/>
              </a:rPr>
              <a:t> </a:t>
            </a:r>
            <a:r>
              <a:rPr sz="3200" spc="-5" dirty="0">
                <a:latin typeface="Merriweather Black" panose="00000A00000000000000" pitchFamily="2" charset="0"/>
              </a:rPr>
              <a:t>and</a:t>
            </a:r>
            <a:r>
              <a:rPr sz="3200" spc="5" dirty="0">
                <a:latin typeface="Merriweather Black" panose="00000A00000000000000" pitchFamily="2" charset="0"/>
              </a:rPr>
              <a:t> </a:t>
            </a:r>
            <a:r>
              <a:rPr sz="3200" spc="-5" dirty="0">
                <a:latin typeface="Merriweather Black" panose="00000A00000000000000" pitchFamily="2" charset="0"/>
              </a:rPr>
              <a:t>product</a:t>
            </a:r>
            <a:r>
              <a:rPr sz="3200" spc="5" dirty="0">
                <a:latin typeface="Merriweather Black" panose="00000A00000000000000" pitchFamily="2" charset="0"/>
              </a:rPr>
              <a:t> </a:t>
            </a:r>
            <a:r>
              <a:rPr sz="3200" spc="-5" dirty="0">
                <a:latin typeface="Merriweather Black" panose="00000A00000000000000" pitchFamily="2" charset="0"/>
              </a:rPr>
              <a:t>specialisation</a:t>
            </a:r>
            <a:r>
              <a:rPr sz="3200" spc="55" dirty="0">
                <a:latin typeface="Merriweather Black" panose="00000A00000000000000" pitchFamily="2" charset="0"/>
              </a:rPr>
              <a:t> </a:t>
            </a:r>
            <a:r>
              <a:rPr sz="3200" dirty="0">
                <a:latin typeface="Merriweather Black" panose="00000A00000000000000" pitchFamily="2" charset="0"/>
              </a:rPr>
              <a:t>in </a:t>
            </a:r>
            <a:r>
              <a:rPr sz="3200" spc="-655" dirty="0">
                <a:latin typeface="Merriweather Black" panose="00000A00000000000000" pitchFamily="2" charset="0"/>
              </a:rPr>
              <a:t> </a:t>
            </a:r>
            <a:r>
              <a:rPr sz="3200" spc="-5" dirty="0">
                <a:latin typeface="Merriweather Black" panose="00000A00000000000000" pitchFamily="2" charset="0"/>
              </a:rPr>
              <a:t>organisational</a:t>
            </a:r>
            <a:r>
              <a:rPr sz="3200" spc="40" dirty="0">
                <a:latin typeface="Merriweather Black" panose="00000A00000000000000" pitchFamily="2" charset="0"/>
              </a:rPr>
              <a:t> </a:t>
            </a:r>
            <a:r>
              <a:rPr sz="3200" dirty="0">
                <a:latin typeface="Merriweather Black" panose="00000A00000000000000" pitchFamily="2" charset="0"/>
              </a:rPr>
              <a:t>structures</a:t>
            </a:r>
            <a:endParaRPr sz="3200" dirty="0">
              <a:latin typeface="Merriweather Black" panose="00000A00000000000000" pitchFamily="2" charset="0"/>
            </a:endParaRPr>
          </a:p>
        </p:txBody>
      </p:sp>
      <p:pic>
        <p:nvPicPr>
          <p:cNvPr id="3" name="object 3"/>
          <p:cNvPicPr/>
          <p:nvPr/>
        </p:nvPicPr>
        <p:blipFill>
          <a:blip r:embed="rId1" cstate="print"/>
          <a:stretch>
            <a:fillRect/>
          </a:stretch>
        </p:blipFill>
        <p:spPr>
          <a:xfrm>
            <a:off x="1471944" y="1917031"/>
            <a:ext cx="9099804" cy="4367784"/>
          </a:xfrm>
          <a:prstGeom prst="rect">
            <a:avLst/>
          </a:prstGeom>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671234" y="101326"/>
            <a:ext cx="10264092" cy="874598"/>
          </a:xfrm>
          <a:prstGeom prst="rect">
            <a:avLst/>
          </a:prstGeom>
        </p:spPr>
        <p:txBody>
          <a:bodyPr vert="horz" wrap="square" lIns="0" tIns="12700" rIns="0" bIns="0" rtlCol="0" anchor="ctr">
            <a:spAutoFit/>
          </a:bodyPr>
          <a:lstStyle/>
          <a:p>
            <a:pPr marL="12700">
              <a:lnSpc>
                <a:spcPct val="100000"/>
              </a:lnSpc>
              <a:spcBef>
                <a:spcPts val="100"/>
              </a:spcBef>
            </a:pPr>
            <a:r>
              <a:rPr lang="en-US" sz="2800" dirty="0" smtClean="0">
                <a:latin typeface="Merriweather Black" panose="00000A00000000000000" pitchFamily="2" charset="0"/>
              </a:rPr>
              <a:t>STRENGTHS</a:t>
            </a:r>
            <a:r>
              <a:rPr lang="en-US" sz="2800" spc="-20" dirty="0" smtClean="0">
                <a:latin typeface="Merriweather Black" panose="00000A00000000000000" pitchFamily="2" charset="0"/>
              </a:rPr>
              <a:t> </a:t>
            </a:r>
            <a:r>
              <a:rPr lang="en-US" sz="2800" spc="-5" dirty="0" smtClean="0">
                <a:latin typeface="Merriweather Black" panose="00000A00000000000000" pitchFamily="2" charset="0"/>
              </a:rPr>
              <a:t>AND</a:t>
            </a:r>
            <a:r>
              <a:rPr lang="en-US" sz="2800" dirty="0" smtClean="0">
                <a:latin typeface="Merriweather Black" panose="00000A00000000000000" pitchFamily="2" charset="0"/>
              </a:rPr>
              <a:t> </a:t>
            </a:r>
            <a:r>
              <a:rPr lang="en-US" sz="2800" spc="-5" dirty="0" smtClean="0">
                <a:latin typeface="Merriweather Black" panose="00000A00000000000000" pitchFamily="2" charset="0"/>
              </a:rPr>
              <a:t>WEAKNESSES</a:t>
            </a:r>
            <a:r>
              <a:rPr lang="en-US" sz="2800" spc="15" dirty="0" smtClean="0">
                <a:latin typeface="Merriweather Black" panose="00000A00000000000000" pitchFamily="2" charset="0"/>
              </a:rPr>
              <a:t> </a:t>
            </a:r>
            <a:r>
              <a:rPr lang="en-US" sz="2800" dirty="0" smtClean="0">
                <a:latin typeface="Merriweather Black" panose="00000A00000000000000" pitchFamily="2" charset="0"/>
              </a:rPr>
              <a:t>OF</a:t>
            </a:r>
            <a:r>
              <a:rPr lang="en-US" sz="2800" spc="-20" dirty="0" smtClean="0">
                <a:latin typeface="Merriweather Black" panose="00000A00000000000000" pitchFamily="2" charset="0"/>
              </a:rPr>
              <a:t> </a:t>
            </a:r>
            <a:r>
              <a:rPr lang="en-US" sz="2800" dirty="0" smtClean="0">
                <a:latin typeface="Merriweather Black" panose="00000A00000000000000" pitchFamily="2" charset="0"/>
              </a:rPr>
              <a:t>CUSTOMER-</a:t>
            </a:r>
            <a:br>
              <a:rPr lang="en-US" sz="2800" dirty="0" smtClean="0">
                <a:latin typeface="Merriweather Black" panose="00000A00000000000000" pitchFamily="2" charset="0"/>
              </a:rPr>
            </a:br>
            <a:r>
              <a:rPr lang="en-US" sz="2800" spc="-5" dirty="0" smtClean="0">
                <a:latin typeface="Merriweather Black" panose="00000A00000000000000" pitchFamily="2" charset="0"/>
              </a:rPr>
              <a:t>BASED ORGANISATIONAL</a:t>
            </a:r>
            <a:r>
              <a:rPr lang="en-US" sz="2800" spc="35" dirty="0" smtClean="0">
                <a:latin typeface="Merriweather Black" panose="00000A00000000000000" pitchFamily="2" charset="0"/>
              </a:rPr>
              <a:t> </a:t>
            </a:r>
            <a:r>
              <a:rPr lang="en-US" sz="2800" dirty="0" smtClean="0">
                <a:latin typeface="Merriweather Black" panose="00000A00000000000000" pitchFamily="2" charset="0"/>
              </a:rPr>
              <a:t>STRUCTURES</a:t>
            </a:r>
            <a:endParaRPr lang="en-US" sz="2800" dirty="0">
              <a:latin typeface="Merriweather Black" panose="00000A00000000000000" pitchFamily="2" charset="0"/>
            </a:endParaRPr>
          </a:p>
        </p:txBody>
      </p:sp>
      <p:pic>
        <p:nvPicPr>
          <p:cNvPr id="3" name="object 3"/>
          <p:cNvPicPr/>
          <p:nvPr/>
        </p:nvPicPr>
        <p:blipFill>
          <a:blip r:embed="rId1" cstate="print"/>
          <a:stretch>
            <a:fillRect/>
          </a:stretch>
        </p:blipFill>
        <p:spPr>
          <a:xfrm>
            <a:off x="1379622" y="1075222"/>
            <a:ext cx="9143999" cy="5125212"/>
          </a:xfrm>
          <a:prstGeom prst="rect">
            <a:avLst/>
          </a:prstGeom>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904776" y="5564"/>
            <a:ext cx="8094846" cy="1120820"/>
          </a:xfrm>
          <a:prstGeom prst="rect">
            <a:avLst/>
          </a:prstGeom>
        </p:spPr>
        <p:txBody>
          <a:bodyPr vert="horz" wrap="square" lIns="0" tIns="12700" rIns="0" bIns="0" rtlCol="0" anchor="ctr">
            <a:spAutoFit/>
          </a:bodyPr>
          <a:lstStyle/>
          <a:p>
            <a:pPr marR="5080" algn="r">
              <a:lnSpc>
                <a:spcPct val="100000"/>
              </a:lnSpc>
              <a:spcBef>
                <a:spcPts val="100"/>
              </a:spcBef>
            </a:pPr>
            <a:r>
              <a:rPr lang="en-GB" sz="3600" spc="-5" dirty="0" smtClean="0">
                <a:latin typeface="Merriweather Black" panose="00000A00000000000000" pitchFamily="2" charset="0"/>
              </a:rPr>
              <a:t>COMPENSATION</a:t>
            </a:r>
            <a:r>
              <a:rPr lang="en-GB" sz="3600" spc="-15" dirty="0" smtClean="0">
                <a:latin typeface="Merriweather Black" panose="00000A00000000000000" pitchFamily="2" charset="0"/>
              </a:rPr>
              <a:t> </a:t>
            </a:r>
            <a:r>
              <a:rPr lang="en-GB" sz="3600" spc="-5" dirty="0" smtClean="0">
                <a:latin typeface="Merriweather Black" panose="00000A00000000000000" pitchFamily="2" charset="0"/>
              </a:rPr>
              <a:t>AND</a:t>
            </a:r>
            <a:br>
              <a:rPr lang="en-GB" sz="3600" spc="-5" dirty="0" smtClean="0">
                <a:latin typeface="Merriweather Black" panose="00000A00000000000000" pitchFamily="2" charset="0"/>
              </a:rPr>
            </a:br>
            <a:r>
              <a:rPr lang="en-GB" sz="3600" spc="-5" dirty="0" smtClean="0">
                <a:latin typeface="Merriweather Black" panose="00000A00000000000000" pitchFamily="2" charset="0"/>
              </a:rPr>
              <a:t>SALES</a:t>
            </a:r>
            <a:r>
              <a:rPr lang="en-GB" sz="3600" spc="-45" dirty="0" smtClean="0">
                <a:latin typeface="Merriweather Black" panose="00000A00000000000000" pitchFamily="2" charset="0"/>
              </a:rPr>
              <a:t> </a:t>
            </a:r>
            <a:r>
              <a:rPr lang="en-GB" sz="3600" spc="-5" dirty="0" smtClean="0">
                <a:latin typeface="Merriweather Black" panose="00000A00000000000000" pitchFamily="2" charset="0"/>
              </a:rPr>
              <a:t>VOLUME</a:t>
            </a:r>
            <a:endParaRPr lang="en-GB" sz="3600" spc="-5" dirty="0">
              <a:latin typeface="Merriweather Black" panose="00000A00000000000000" pitchFamily="2" charset="0"/>
            </a:endParaRPr>
          </a:p>
        </p:txBody>
      </p:sp>
      <p:pic>
        <p:nvPicPr>
          <p:cNvPr id="3" name="object 3"/>
          <p:cNvPicPr/>
          <p:nvPr/>
        </p:nvPicPr>
        <p:blipFill>
          <a:blip r:embed="rId1" cstate="print"/>
          <a:stretch>
            <a:fillRect/>
          </a:stretch>
        </p:blipFill>
        <p:spPr>
          <a:xfrm>
            <a:off x="2517647" y="1126384"/>
            <a:ext cx="7676388" cy="5800342"/>
          </a:xfrm>
          <a:prstGeom prst="rect">
            <a:avLst/>
          </a:prstGeom>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CA" b="1" dirty="0" smtClean="0"/>
              <a:t>B2B AND B2C</a:t>
            </a:r>
            <a:endParaRPr lang="en-GB" b="1" dirty="0"/>
          </a:p>
        </p:txBody>
      </p:sp>
      <p:sp>
        <p:nvSpPr>
          <p:cNvPr id="3" name="Content Placeholder 2"/>
          <p:cNvSpPr>
            <a:spLocks noGrp="1"/>
          </p:cNvSpPr>
          <p:nvPr>
            <p:ph idx="1"/>
          </p:nvPr>
        </p:nvSpPr>
        <p:spPr>
          <a:xfrm>
            <a:off x="144380" y="1546492"/>
            <a:ext cx="11646568" cy="4351338"/>
          </a:xfrm>
        </p:spPr>
        <p:txBody>
          <a:bodyPr>
            <a:normAutofit lnSpcReduction="10000"/>
          </a:bodyPr>
          <a:lstStyle/>
          <a:p>
            <a:r>
              <a:rPr lang="en-US" sz="3600" dirty="0" smtClean="0"/>
              <a:t>WHAT IS THE DIFFERENCE BETWEEN B2B AND B2C?</a:t>
            </a:r>
            <a:endParaRPr lang="en-US" sz="3600" dirty="0" smtClean="0"/>
          </a:p>
          <a:p>
            <a:endParaRPr lang="en-US" sz="3600" dirty="0" smtClean="0"/>
          </a:p>
          <a:p>
            <a:r>
              <a:rPr lang="en-US" sz="3600" dirty="0" smtClean="0"/>
              <a:t>B2B </a:t>
            </a:r>
            <a:r>
              <a:rPr lang="en-US" sz="3600" dirty="0" err="1" smtClean="0"/>
              <a:t>utilises</a:t>
            </a:r>
            <a:r>
              <a:rPr lang="en-US" sz="3600" dirty="0" smtClean="0"/>
              <a:t> </a:t>
            </a:r>
            <a:r>
              <a:rPr lang="en-US" sz="3600" dirty="0"/>
              <a:t>online platforms to sell products or services to other businesses. </a:t>
            </a:r>
            <a:endParaRPr lang="en-US" sz="3600" dirty="0" smtClean="0"/>
          </a:p>
          <a:p>
            <a:r>
              <a:rPr lang="en-US" sz="3600" dirty="0" smtClean="0"/>
              <a:t>B2C </a:t>
            </a:r>
            <a:r>
              <a:rPr lang="en-US" sz="3600" dirty="0"/>
              <a:t>ecommerce targets personal consumers. </a:t>
            </a:r>
            <a:endParaRPr lang="en-US" sz="3600" dirty="0" smtClean="0"/>
          </a:p>
          <a:p>
            <a:r>
              <a:rPr lang="en-US" sz="3600" dirty="0" smtClean="0"/>
              <a:t>Differences in marketing strategies include </a:t>
            </a:r>
            <a:r>
              <a:rPr lang="en-US" sz="3600" dirty="0"/>
              <a:t>branding, order fulfillment and </a:t>
            </a:r>
            <a:r>
              <a:rPr lang="en-US" sz="3600" dirty="0" smtClean="0"/>
              <a:t>shipping procedures, after sales </a:t>
            </a:r>
            <a:r>
              <a:rPr lang="en-US" sz="3600" dirty="0" err="1" smtClean="0"/>
              <a:t>service,volume</a:t>
            </a:r>
            <a:r>
              <a:rPr lang="en-US" sz="3600" dirty="0" smtClean="0"/>
              <a:t> </a:t>
            </a:r>
            <a:r>
              <a:rPr lang="en-US" sz="3600" dirty="0"/>
              <a:t>and size of </a:t>
            </a:r>
            <a:r>
              <a:rPr lang="en-US" sz="3600" dirty="0" smtClean="0"/>
              <a:t>transactions</a:t>
            </a:r>
            <a:endParaRPr lang="en-GB" sz="36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1" cstate="print"/>
          <a:stretch>
            <a:fillRect/>
          </a:stretch>
        </p:blipFill>
        <p:spPr>
          <a:xfrm>
            <a:off x="1647444" y="295656"/>
            <a:ext cx="2852928" cy="719328"/>
          </a:xfrm>
          <a:prstGeom prst="rect">
            <a:avLst/>
          </a:prstGeom>
        </p:spPr>
      </p:pic>
      <p:sp>
        <p:nvSpPr>
          <p:cNvPr id="3" name="object 3"/>
          <p:cNvSpPr txBox="1">
            <a:spLocks noGrp="1"/>
          </p:cNvSpPr>
          <p:nvPr>
            <p:ph type="title"/>
          </p:nvPr>
        </p:nvSpPr>
        <p:spPr>
          <a:xfrm>
            <a:off x="6083933" y="743130"/>
            <a:ext cx="5581885" cy="566822"/>
          </a:xfrm>
          <a:prstGeom prst="rect">
            <a:avLst/>
          </a:prstGeom>
        </p:spPr>
        <p:txBody>
          <a:bodyPr vert="horz" wrap="square" lIns="0" tIns="12700" rIns="0" bIns="0" rtlCol="0" anchor="ctr">
            <a:spAutoFit/>
          </a:bodyPr>
          <a:lstStyle/>
          <a:p>
            <a:pPr marL="12700">
              <a:lnSpc>
                <a:spcPct val="100000"/>
              </a:lnSpc>
              <a:spcBef>
                <a:spcPts val="100"/>
              </a:spcBef>
            </a:pPr>
            <a:r>
              <a:rPr lang="en-GB" sz="3600" b="1" dirty="0" smtClean="0">
                <a:latin typeface="Arial" panose="020B0604020202020204"/>
                <a:cs typeface="Arial" panose="020B0604020202020204"/>
              </a:rPr>
              <a:t>INTERNATIONAL</a:t>
            </a:r>
            <a:r>
              <a:rPr lang="en-GB" sz="3600" b="1" spc="-60" dirty="0" smtClean="0">
                <a:latin typeface="Arial" panose="020B0604020202020204"/>
                <a:cs typeface="Arial" panose="020B0604020202020204"/>
              </a:rPr>
              <a:t> </a:t>
            </a:r>
            <a:r>
              <a:rPr lang="en-GB" sz="3600" b="1" spc="-5" dirty="0" smtClean="0">
                <a:latin typeface="Arial" panose="020B0604020202020204"/>
                <a:cs typeface="Arial" panose="020B0604020202020204"/>
              </a:rPr>
              <a:t>SALES</a:t>
            </a:r>
            <a:endParaRPr lang="en-GB" sz="3600" dirty="0">
              <a:latin typeface="Arial" panose="020B0604020202020204"/>
              <a:cs typeface="Arial" panose="020B0604020202020204"/>
            </a:endParaRPr>
          </a:p>
        </p:txBody>
      </p:sp>
      <p:sp>
        <p:nvSpPr>
          <p:cNvPr id="4" name="object 4"/>
          <p:cNvSpPr txBox="1"/>
          <p:nvPr/>
        </p:nvSpPr>
        <p:spPr>
          <a:xfrm>
            <a:off x="298383" y="1922475"/>
            <a:ext cx="11492564" cy="3596004"/>
          </a:xfrm>
          <a:prstGeom prst="rect">
            <a:avLst/>
          </a:prstGeom>
        </p:spPr>
        <p:txBody>
          <a:bodyPr vert="horz" wrap="square" lIns="0" tIns="60325" rIns="0" bIns="0" rtlCol="0">
            <a:spAutoFit/>
          </a:bodyPr>
          <a:lstStyle/>
          <a:p>
            <a:pPr marL="228600" marR="144145" indent="-228600">
              <a:lnSpc>
                <a:spcPts val="3030"/>
              </a:lnSpc>
              <a:spcBef>
                <a:spcPts val="475"/>
              </a:spcBef>
              <a:buClr>
                <a:srgbClr val="221F1F"/>
              </a:buClr>
              <a:buFont typeface="Arial MT"/>
              <a:buChar char="•"/>
              <a:tabLst>
                <a:tab pos="256540" algn="l"/>
              </a:tabLst>
            </a:pPr>
            <a:r>
              <a:rPr dirty="0"/>
              <a:t>	</a:t>
            </a:r>
            <a:r>
              <a:rPr sz="2800" dirty="0">
                <a:solidFill>
                  <a:srgbClr val="221F1F"/>
                </a:solidFill>
                <a:latin typeface="Arial MT"/>
                <a:cs typeface="Arial MT"/>
              </a:rPr>
              <a:t>Looking</a:t>
            </a:r>
            <a:r>
              <a:rPr sz="2800" spc="-5" dirty="0">
                <a:solidFill>
                  <a:srgbClr val="221F1F"/>
                </a:solidFill>
                <a:latin typeface="Arial MT"/>
                <a:cs typeface="Arial MT"/>
              </a:rPr>
              <a:t> at</a:t>
            </a:r>
            <a:r>
              <a:rPr sz="2800" dirty="0">
                <a:solidFill>
                  <a:srgbClr val="221F1F"/>
                </a:solidFill>
                <a:latin typeface="Arial MT"/>
                <a:cs typeface="Arial MT"/>
              </a:rPr>
              <a:t> </a:t>
            </a:r>
            <a:r>
              <a:rPr sz="2800" spc="5" dirty="0">
                <a:solidFill>
                  <a:srgbClr val="221F1F"/>
                </a:solidFill>
                <a:latin typeface="Arial MT"/>
                <a:cs typeface="Arial MT"/>
              </a:rPr>
              <a:t>Unilever’s</a:t>
            </a:r>
            <a:r>
              <a:rPr sz="2800" dirty="0">
                <a:solidFill>
                  <a:srgbClr val="221F1F"/>
                </a:solidFill>
                <a:latin typeface="Arial MT"/>
                <a:cs typeface="Arial MT"/>
              </a:rPr>
              <a:t> </a:t>
            </a:r>
            <a:r>
              <a:rPr sz="2800" spc="-5" dirty="0">
                <a:solidFill>
                  <a:srgbClr val="221F1F"/>
                </a:solidFill>
                <a:latin typeface="Arial MT"/>
                <a:cs typeface="Arial MT"/>
              </a:rPr>
              <a:t>global</a:t>
            </a:r>
            <a:r>
              <a:rPr sz="2800" spc="5" dirty="0">
                <a:solidFill>
                  <a:srgbClr val="221F1F"/>
                </a:solidFill>
                <a:latin typeface="Arial MT"/>
                <a:cs typeface="Arial MT"/>
              </a:rPr>
              <a:t> </a:t>
            </a:r>
            <a:r>
              <a:rPr sz="2800" dirty="0">
                <a:solidFill>
                  <a:srgbClr val="221F1F"/>
                </a:solidFill>
                <a:latin typeface="Arial MT"/>
                <a:cs typeface="Arial MT"/>
              </a:rPr>
              <a:t>presence, the</a:t>
            </a:r>
            <a:r>
              <a:rPr sz="2800" spc="-5" dirty="0">
                <a:solidFill>
                  <a:srgbClr val="221F1F"/>
                </a:solidFill>
                <a:latin typeface="Arial MT"/>
                <a:cs typeface="Arial MT"/>
              </a:rPr>
              <a:t> role</a:t>
            </a:r>
            <a:r>
              <a:rPr sz="2800" dirty="0">
                <a:solidFill>
                  <a:srgbClr val="221F1F"/>
                </a:solidFill>
                <a:latin typeface="Arial MT"/>
                <a:cs typeface="Arial MT"/>
              </a:rPr>
              <a:t> of </a:t>
            </a:r>
            <a:r>
              <a:rPr sz="2800" spc="-760" dirty="0">
                <a:solidFill>
                  <a:srgbClr val="221F1F"/>
                </a:solidFill>
                <a:latin typeface="Arial MT"/>
                <a:cs typeface="Arial MT"/>
              </a:rPr>
              <a:t> </a:t>
            </a:r>
            <a:r>
              <a:rPr sz="2800" spc="-5" dirty="0">
                <a:solidFill>
                  <a:srgbClr val="221F1F"/>
                </a:solidFill>
                <a:latin typeface="Arial MT"/>
                <a:cs typeface="Arial MT"/>
              </a:rPr>
              <a:t>a</a:t>
            </a:r>
            <a:r>
              <a:rPr sz="2800" spc="5" dirty="0">
                <a:solidFill>
                  <a:srgbClr val="221F1F"/>
                </a:solidFill>
                <a:latin typeface="Arial MT"/>
                <a:cs typeface="Arial MT"/>
              </a:rPr>
              <a:t> </a:t>
            </a:r>
            <a:r>
              <a:rPr sz="2800" dirty="0">
                <a:solidFill>
                  <a:srgbClr val="221F1F"/>
                </a:solidFill>
                <a:latin typeface="Arial MT"/>
                <a:cs typeface="Arial MT"/>
              </a:rPr>
              <a:t>robust </a:t>
            </a:r>
            <a:r>
              <a:rPr sz="2800" spc="-5" dirty="0">
                <a:solidFill>
                  <a:srgbClr val="221F1F"/>
                </a:solidFill>
                <a:latin typeface="Arial MT"/>
                <a:cs typeface="Arial MT"/>
              </a:rPr>
              <a:t>sales</a:t>
            </a:r>
            <a:r>
              <a:rPr sz="2800" spc="10" dirty="0">
                <a:solidFill>
                  <a:srgbClr val="221F1F"/>
                </a:solidFill>
                <a:latin typeface="Arial MT"/>
                <a:cs typeface="Arial MT"/>
              </a:rPr>
              <a:t> </a:t>
            </a:r>
            <a:r>
              <a:rPr sz="2800" spc="-5" dirty="0">
                <a:solidFill>
                  <a:srgbClr val="221F1F"/>
                </a:solidFill>
                <a:latin typeface="Arial MT"/>
                <a:cs typeface="Arial MT"/>
              </a:rPr>
              <a:t>organisation</a:t>
            </a:r>
            <a:r>
              <a:rPr sz="2800" spc="5" dirty="0">
                <a:solidFill>
                  <a:srgbClr val="221F1F"/>
                </a:solidFill>
                <a:latin typeface="Arial MT"/>
                <a:cs typeface="Arial MT"/>
              </a:rPr>
              <a:t> </a:t>
            </a:r>
            <a:r>
              <a:rPr sz="2800" spc="-5" dirty="0">
                <a:solidFill>
                  <a:srgbClr val="221F1F"/>
                </a:solidFill>
                <a:latin typeface="Arial MT"/>
                <a:cs typeface="Arial MT"/>
              </a:rPr>
              <a:t>can’t</a:t>
            </a:r>
            <a:r>
              <a:rPr sz="2800" spc="5" dirty="0">
                <a:solidFill>
                  <a:srgbClr val="221F1F"/>
                </a:solidFill>
                <a:latin typeface="Arial MT"/>
                <a:cs typeface="Arial MT"/>
              </a:rPr>
              <a:t> </a:t>
            </a:r>
            <a:r>
              <a:rPr sz="2800" spc="-5" dirty="0">
                <a:solidFill>
                  <a:srgbClr val="221F1F"/>
                </a:solidFill>
                <a:latin typeface="Arial MT"/>
                <a:cs typeface="Arial MT"/>
              </a:rPr>
              <a:t>be</a:t>
            </a:r>
            <a:r>
              <a:rPr sz="2800" spc="10" dirty="0">
                <a:solidFill>
                  <a:srgbClr val="221F1F"/>
                </a:solidFill>
                <a:latin typeface="Arial MT"/>
                <a:cs typeface="Arial MT"/>
              </a:rPr>
              <a:t> </a:t>
            </a:r>
            <a:r>
              <a:rPr sz="2800" dirty="0">
                <a:solidFill>
                  <a:srgbClr val="221F1F"/>
                </a:solidFill>
                <a:latin typeface="Arial MT"/>
                <a:cs typeface="Arial MT"/>
              </a:rPr>
              <a:t>overstated</a:t>
            </a:r>
            <a:endParaRPr sz="2800" dirty="0">
              <a:latin typeface="Arial MT"/>
              <a:cs typeface="Arial MT"/>
            </a:endParaRPr>
          </a:p>
          <a:p>
            <a:pPr marL="255905" indent="-256540">
              <a:spcBef>
                <a:spcPts val="610"/>
              </a:spcBef>
              <a:buChar char="•"/>
              <a:tabLst>
                <a:tab pos="256540" algn="l"/>
              </a:tabLst>
            </a:pPr>
            <a:r>
              <a:rPr sz="2800" dirty="0">
                <a:solidFill>
                  <a:srgbClr val="221F1F"/>
                </a:solidFill>
                <a:latin typeface="Arial MT"/>
                <a:cs typeface="Arial MT"/>
              </a:rPr>
              <a:t>People</a:t>
            </a:r>
            <a:r>
              <a:rPr sz="2800" spc="-10" dirty="0">
                <a:solidFill>
                  <a:srgbClr val="221F1F"/>
                </a:solidFill>
                <a:latin typeface="Arial MT"/>
                <a:cs typeface="Arial MT"/>
              </a:rPr>
              <a:t> </a:t>
            </a:r>
            <a:r>
              <a:rPr sz="2800" dirty="0">
                <a:solidFill>
                  <a:srgbClr val="221F1F"/>
                </a:solidFill>
                <a:latin typeface="Arial MT"/>
                <a:cs typeface="Arial MT"/>
              </a:rPr>
              <a:t>buy</a:t>
            </a:r>
            <a:r>
              <a:rPr sz="2800" spc="-25" dirty="0">
                <a:solidFill>
                  <a:srgbClr val="221F1F"/>
                </a:solidFill>
                <a:latin typeface="Arial MT"/>
                <a:cs typeface="Arial MT"/>
              </a:rPr>
              <a:t> </a:t>
            </a:r>
            <a:r>
              <a:rPr sz="2800" dirty="0">
                <a:solidFill>
                  <a:srgbClr val="221F1F"/>
                </a:solidFill>
                <a:latin typeface="Arial MT"/>
                <a:cs typeface="Arial MT"/>
              </a:rPr>
              <a:t>from</a:t>
            </a:r>
            <a:r>
              <a:rPr sz="2800" spc="-10" dirty="0">
                <a:solidFill>
                  <a:srgbClr val="221F1F"/>
                </a:solidFill>
                <a:latin typeface="Arial MT"/>
                <a:cs typeface="Arial MT"/>
              </a:rPr>
              <a:t> </a:t>
            </a:r>
            <a:r>
              <a:rPr sz="2800" dirty="0">
                <a:solidFill>
                  <a:srgbClr val="221F1F"/>
                </a:solidFill>
                <a:latin typeface="Arial MT"/>
                <a:cs typeface="Arial MT"/>
              </a:rPr>
              <a:t>people</a:t>
            </a:r>
            <a:endParaRPr sz="2800" dirty="0">
              <a:latin typeface="Arial MT"/>
              <a:cs typeface="Arial MT"/>
            </a:endParaRPr>
          </a:p>
          <a:p>
            <a:pPr marL="228600" marR="237490" indent="-228600">
              <a:lnSpc>
                <a:spcPts val="3020"/>
              </a:lnSpc>
              <a:spcBef>
                <a:spcPts val="1055"/>
              </a:spcBef>
              <a:buClr>
                <a:srgbClr val="221F1F"/>
              </a:buClr>
              <a:buFont typeface="Arial MT"/>
              <a:buChar char="•"/>
              <a:tabLst>
                <a:tab pos="256540" algn="l"/>
              </a:tabLst>
            </a:pPr>
            <a:r>
              <a:rPr dirty="0"/>
              <a:t>	</a:t>
            </a:r>
            <a:r>
              <a:rPr sz="2800" dirty="0">
                <a:solidFill>
                  <a:srgbClr val="221F1F"/>
                </a:solidFill>
                <a:latin typeface="Arial MT"/>
                <a:cs typeface="Arial MT"/>
              </a:rPr>
              <a:t>Selling</a:t>
            </a:r>
            <a:r>
              <a:rPr sz="2800" spc="10" dirty="0">
                <a:solidFill>
                  <a:srgbClr val="221F1F"/>
                </a:solidFill>
                <a:latin typeface="Arial MT"/>
                <a:cs typeface="Arial MT"/>
              </a:rPr>
              <a:t> </a:t>
            </a:r>
            <a:r>
              <a:rPr sz="2800" spc="-5" dirty="0">
                <a:solidFill>
                  <a:srgbClr val="221F1F"/>
                </a:solidFill>
                <a:latin typeface="Arial MT"/>
                <a:cs typeface="Arial MT"/>
              </a:rPr>
              <a:t>is</a:t>
            </a:r>
            <a:r>
              <a:rPr sz="2800" spc="-10" dirty="0">
                <a:solidFill>
                  <a:srgbClr val="221F1F"/>
                </a:solidFill>
                <a:latin typeface="Arial MT"/>
                <a:cs typeface="Arial MT"/>
              </a:rPr>
              <a:t> </a:t>
            </a:r>
            <a:r>
              <a:rPr sz="2800" dirty="0">
                <a:solidFill>
                  <a:srgbClr val="221F1F"/>
                </a:solidFill>
                <a:latin typeface="Arial MT"/>
                <a:cs typeface="Arial MT"/>
              </a:rPr>
              <a:t>part </a:t>
            </a:r>
            <a:r>
              <a:rPr sz="2800" spc="-5" dirty="0">
                <a:solidFill>
                  <a:srgbClr val="221F1F"/>
                </a:solidFill>
                <a:latin typeface="Arial MT"/>
                <a:cs typeface="Arial MT"/>
              </a:rPr>
              <a:t>of the</a:t>
            </a:r>
            <a:r>
              <a:rPr sz="2800" dirty="0">
                <a:solidFill>
                  <a:srgbClr val="221F1F"/>
                </a:solidFill>
                <a:latin typeface="Arial MT"/>
                <a:cs typeface="Arial MT"/>
              </a:rPr>
              <a:t> process</a:t>
            </a:r>
            <a:r>
              <a:rPr sz="2800" spc="-10" dirty="0">
                <a:solidFill>
                  <a:srgbClr val="221F1F"/>
                </a:solidFill>
                <a:latin typeface="Arial MT"/>
                <a:cs typeface="Arial MT"/>
              </a:rPr>
              <a:t> </a:t>
            </a:r>
            <a:r>
              <a:rPr sz="2800" dirty="0">
                <a:solidFill>
                  <a:srgbClr val="221F1F"/>
                </a:solidFill>
                <a:latin typeface="Arial MT"/>
                <a:cs typeface="Arial MT"/>
              </a:rPr>
              <a:t>both </a:t>
            </a:r>
            <a:r>
              <a:rPr sz="2800" spc="-5" dirty="0">
                <a:solidFill>
                  <a:srgbClr val="221F1F"/>
                </a:solidFill>
                <a:latin typeface="Arial MT"/>
                <a:cs typeface="Arial MT"/>
              </a:rPr>
              <a:t>B2B </a:t>
            </a:r>
            <a:r>
              <a:rPr sz="2800" dirty="0">
                <a:solidFill>
                  <a:srgbClr val="221F1F"/>
                </a:solidFill>
                <a:latin typeface="Arial MT"/>
                <a:cs typeface="Arial MT"/>
              </a:rPr>
              <a:t>and</a:t>
            </a:r>
            <a:r>
              <a:rPr sz="2800" spc="5" dirty="0">
                <a:solidFill>
                  <a:srgbClr val="221F1F"/>
                </a:solidFill>
                <a:latin typeface="Arial MT"/>
                <a:cs typeface="Arial MT"/>
              </a:rPr>
              <a:t> </a:t>
            </a:r>
            <a:r>
              <a:rPr sz="2800" spc="-5" dirty="0">
                <a:solidFill>
                  <a:srgbClr val="221F1F"/>
                </a:solidFill>
                <a:latin typeface="Arial MT"/>
                <a:cs typeface="Arial MT"/>
              </a:rPr>
              <a:t>B2C, </a:t>
            </a:r>
            <a:r>
              <a:rPr sz="2800" spc="-765" dirty="0">
                <a:solidFill>
                  <a:srgbClr val="221F1F"/>
                </a:solidFill>
                <a:latin typeface="Arial MT"/>
                <a:cs typeface="Arial MT"/>
              </a:rPr>
              <a:t> </a:t>
            </a:r>
            <a:r>
              <a:rPr sz="2800" dirty="0">
                <a:solidFill>
                  <a:srgbClr val="221F1F"/>
                </a:solidFill>
                <a:latin typeface="Arial MT"/>
                <a:cs typeface="Arial MT"/>
              </a:rPr>
              <a:t>locally </a:t>
            </a:r>
            <a:r>
              <a:rPr sz="2800" spc="-5" dirty="0">
                <a:solidFill>
                  <a:srgbClr val="221F1F"/>
                </a:solidFill>
                <a:latin typeface="Arial MT"/>
                <a:cs typeface="Arial MT"/>
              </a:rPr>
              <a:t>and</a:t>
            </a:r>
            <a:r>
              <a:rPr sz="2800" spc="10" dirty="0">
                <a:solidFill>
                  <a:srgbClr val="221F1F"/>
                </a:solidFill>
                <a:latin typeface="Arial MT"/>
                <a:cs typeface="Arial MT"/>
              </a:rPr>
              <a:t> </a:t>
            </a:r>
            <a:r>
              <a:rPr sz="2800" dirty="0">
                <a:solidFill>
                  <a:srgbClr val="221F1F"/>
                </a:solidFill>
                <a:latin typeface="Arial MT"/>
                <a:cs typeface="Arial MT"/>
              </a:rPr>
              <a:t>internationally</a:t>
            </a:r>
            <a:r>
              <a:rPr sz="2800" spc="5" dirty="0">
                <a:solidFill>
                  <a:srgbClr val="221F1F"/>
                </a:solidFill>
                <a:latin typeface="Arial MT"/>
                <a:cs typeface="Arial MT"/>
              </a:rPr>
              <a:t> </a:t>
            </a:r>
            <a:r>
              <a:rPr sz="2800" dirty="0">
                <a:solidFill>
                  <a:srgbClr val="221F1F"/>
                </a:solidFill>
                <a:latin typeface="Arial MT"/>
                <a:cs typeface="Arial MT"/>
              </a:rPr>
              <a:t>alike</a:t>
            </a:r>
            <a:endParaRPr sz="2800" dirty="0">
              <a:latin typeface="Arial MT"/>
              <a:cs typeface="Arial MT"/>
            </a:endParaRPr>
          </a:p>
          <a:p>
            <a:pPr marL="228600" indent="-228600">
              <a:lnSpc>
                <a:spcPts val="3030"/>
              </a:lnSpc>
              <a:spcBef>
                <a:spcPts val="1000"/>
              </a:spcBef>
              <a:buClr>
                <a:srgbClr val="221F1F"/>
              </a:buClr>
              <a:buFont typeface="Arial MT"/>
              <a:buChar char="•"/>
              <a:tabLst>
                <a:tab pos="256540" algn="l"/>
              </a:tabLst>
            </a:pPr>
            <a:r>
              <a:rPr dirty="0"/>
              <a:t>	</a:t>
            </a:r>
            <a:r>
              <a:rPr sz="2800" dirty="0">
                <a:solidFill>
                  <a:srgbClr val="221F1F"/>
                </a:solidFill>
                <a:latin typeface="Arial MT"/>
                <a:cs typeface="Arial MT"/>
              </a:rPr>
              <a:t>It</a:t>
            </a:r>
            <a:r>
              <a:rPr sz="2800" spc="-5" dirty="0">
                <a:solidFill>
                  <a:srgbClr val="221F1F"/>
                </a:solidFill>
                <a:latin typeface="Arial MT"/>
                <a:cs typeface="Arial MT"/>
              </a:rPr>
              <a:t> helps</a:t>
            </a:r>
            <a:r>
              <a:rPr sz="2800" spc="10" dirty="0">
                <a:solidFill>
                  <a:srgbClr val="221F1F"/>
                </a:solidFill>
                <a:latin typeface="Arial MT"/>
                <a:cs typeface="Arial MT"/>
              </a:rPr>
              <a:t> </a:t>
            </a:r>
            <a:r>
              <a:rPr sz="2800" dirty="0">
                <a:solidFill>
                  <a:srgbClr val="221F1F"/>
                </a:solidFill>
                <a:latin typeface="Arial MT"/>
                <a:cs typeface="Arial MT"/>
              </a:rPr>
              <a:t>represent the product and</a:t>
            </a:r>
            <a:r>
              <a:rPr sz="2800" spc="10" dirty="0">
                <a:solidFill>
                  <a:srgbClr val="221F1F"/>
                </a:solidFill>
                <a:latin typeface="Arial MT"/>
                <a:cs typeface="Arial MT"/>
              </a:rPr>
              <a:t> </a:t>
            </a:r>
            <a:r>
              <a:rPr sz="2800" dirty="0">
                <a:solidFill>
                  <a:srgbClr val="221F1F"/>
                </a:solidFill>
                <a:latin typeface="Arial MT"/>
                <a:cs typeface="Arial MT"/>
              </a:rPr>
              <a:t>the</a:t>
            </a:r>
            <a:r>
              <a:rPr sz="2800" spc="5" dirty="0">
                <a:solidFill>
                  <a:srgbClr val="221F1F"/>
                </a:solidFill>
                <a:latin typeface="Arial MT"/>
                <a:cs typeface="Arial MT"/>
              </a:rPr>
              <a:t> </a:t>
            </a:r>
            <a:r>
              <a:rPr sz="2800" dirty="0">
                <a:solidFill>
                  <a:srgbClr val="221F1F"/>
                </a:solidFill>
                <a:latin typeface="Arial MT"/>
                <a:cs typeface="Arial MT"/>
              </a:rPr>
              <a:t>company</a:t>
            </a:r>
            <a:r>
              <a:rPr sz="2800" spc="20" dirty="0">
                <a:solidFill>
                  <a:srgbClr val="221F1F"/>
                </a:solidFill>
                <a:latin typeface="Arial MT"/>
                <a:cs typeface="Arial MT"/>
              </a:rPr>
              <a:t> </a:t>
            </a:r>
            <a:r>
              <a:rPr sz="2800" spc="-5" dirty="0">
                <a:solidFill>
                  <a:srgbClr val="221F1F"/>
                </a:solidFill>
                <a:latin typeface="Arial MT"/>
                <a:cs typeface="Arial MT"/>
              </a:rPr>
              <a:t>to </a:t>
            </a:r>
            <a:r>
              <a:rPr sz="2800" spc="-765" dirty="0">
                <a:solidFill>
                  <a:srgbClr val="221F1F"/>
                </a:solidFill>
                <a:latin typeface="Arial MT"/>
                <a:cs typeface="Arial MT"/>
              </a:rPr>
              <a:t> </a:t>
            </a:r>
            <a:r>
              <a:rPr sz="2800" spc="-5" dirty="0">
                <a:solidFill>
                  <a:srgbClr val="221F1F"/>
                </a:solidFill>
                <a:latin typeface="Arial MT"/>
                <a:cs typeface="Arial MT"/>
              </a:rPr>
              <a:t>potential</a:t>
            </a:r>
            <a:r>
              <a:rPr sz="2800" spc="-10" dirty="0">
                <a:solidFill>
                  <a:srgbClr val="221F1F"/>
                </a:solidFill>
                <a:latin typeface="Arial MT"/>
                <a:cs typeface="Arial MT"/>
              </a:rPr>
              <a:t> </a:t>
            </a:r>
            <a:r>
              <a:rPr sz="2800" dirty="0">
                <a:solidFill>
                  <a:srgbClr val="221F1F"/>
                </a:solidFill>
                <a:latin typeface="Arial MT"/>
                <a:cs typeface="Arial MT"/>
              </a:rPr>
              <a:t>buyers</a:t>
            </a:r>
            <a:r>
              <a:rPr sz="2800" spc="5" dirty="0">
                <a:solidFill>
                  <a:srgbClr val="221F1F"/>
                </a:solidFill>
                <a:latin typeface="Arial MT"/>
                <a:cs typeface="Arial MT"/>
              </a:rPr>
              <a:t> </a:t>
            </a:r>
            <a:r>
              <a:rPr sz="2800" spc="-5" dirty="0">
                <a:solidFill>
                  <a:srgbClr val="221F1F"/>
                </a:solidFill>
                <a:latin typeface="Arial MT"/>
                <a:cs typeface="Arial MT"/>
              </a:rPr>
              <a:t>…and</a:t>
            </a:r>
            <a:r>
              <a:rPr sz="2800" spc="10" dirty="0">
                <a:solidFill>
                  <a:srgbClr val="221F1F"/>
                </a:solidFill>
                <a:latin typeface="Arial MT"/>
                <a:cs typeface="Arial MT"/>
              </a:rPr>
              <a:t> </a:t>
            </a:r>
            <a:r>
              <a:rPr sz="2800" dirty="0">
                <a:solidFill>
                  <a:srgbClr val="221F1F"/>
                </a:solidFill>
                <a:latin typeface="Arial MT"/>
                <a:cs typeface="Arial MT"/>
              </a:rPr>
              <a:t>their</a:t>
            </a:r>
            <a:r>
              <a:rPr sz="2800" spc="-5" dirty="0">
                <a:solidFill>
                  <a:srgbClr val="221F1F"/>
                </a:solidFill>
                <a:latin typeface="Arial MT"/>
                <a:cs typeface="Arial MT"/>
              </a:rPr>
              <a:t> </a:t>
            </a:r>
            <a:r>
              <a:rPr sz="2800" dirty="0">
                <a:solidFill>
                  <a:srgbClr val="221F1F"/>
                </a:solidFill>
                <a:latin typeface="Arial MT"/>
                <a:cs typeface="Arial MT"/>
              </a:rPr>
              <a:t>buyers</a:t>
            </a:r>
            <a:r>
              <a:rPr sz="2800" spc="5" dirty="0">
                <a:solidFill>
                  <a:srgbClr val="221F1F"/>
                </a:solidFill>
                <a:latin typeface="Arial MT"/>
                <a:cs typeface="Arial MT"/>
              </a:rPr>
              <a:t> </a:t>
            </a:r>
            <a:r>
              <a:rPr sz="2800" spc="-5" dirty="0">
                <a:solidFill>
                  <a:srgbClr val="221F1F"/>
                </a:solidFill>
                <a:latin typeface="Arial MT"/>
                <a:cs typeface="Arial MT"/>
              </a:rPr>
              <a:t>!</a:t>
            </a:r>
            <a:endParaRPr sz="2800" dirty="0">
              <a:latin typeface="Arial MT"/>
              <a:cs typeface="Arial MT"/>
            </a:endParaRPr>
          </a:p>
          <a:p>
            <a:pPr>
              <a:spcBef>
                <a:spcPts val="670"/>
              </a:spcBef>
            </a:pPr>
            <a:r>
              <a:rPr sz="2400" dirty="0">
                <a:solidFill>
                  <a:srgbClr val="221F1F"/>
                </a:solidFill>
                <a:latin typeface="Arial MT"/>
                <a:cs typeface="Arial MT"/>
              </a:rPr>
              <a:t>•</a:t>
            </a:r>
            <a:endParaRPr sz="2400" dirty="0">
              <a:latin typeface="Arial MT"/>
              <a:cs typeface="Arial MT"/>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44078" y="134118"/>
            <a:ext cx="10515600" cy="1325563"/>
          </a:xfrm>
        </p:spPr>
        <p:txBody>
          <a:bodyPr/>
          <a:lstStyle/>
          <a:p>
            <a:pPr algn="ctr"/>
            <a:r>
              <a:rPr lang="en-CA" b="1" dirty="0" smtClean="0"/>
              <a:t>B2C MARKETING STRATEGIES FOR GLOBAL MARKETS </a:t>
            </a:r>
            <a:endParaRPr lang="en-GB" b="1" dirty="0"/>
          </a:p>
        </p:txBody>
      </p:sp>
      <p:sp>
        <p:nvSpPr>
          <p:cNvPr id="3" name="Content Placeholder 2"/>
          <p:cNvSpPr>
            <a:spLocks noGrp="1"/>
          </p:cNvSpPr>
          <p:nvPr>
            <p:ph idx="1"/>
          </p:nvPr>
        </p:nvSpPr>
        <p:spPr>
          <a:xfrm>
            <a:off x="145181" y="1565743"/>
            <a:ext cx="11963400" cy="4351338"/>
          </a:xfrm>
        </p:spPr>
        <p:txBody>
          <a:bodyPr>
            <a:noAutofit/>
          </a:bodyPr>
          <a:lstStyle/>
          <a:p>
            <a:r>
              <a:rPr lang="en-US" sz="3200" dirty="0" smtClean="0"/>
              <a:t>Define </a:t>
            </a:r>
            <a:r>
              <a:rPr lang="en-US" sz="3200" dirty="0"/>
              <a:t>Your Target Audience. </a:t>
            </a:r>
            <a:endParaRPr lang="en-US" sz="3200" dirty="0"/>
          </a:p>
          <a:p>
            <a:r>
              <a:rPr lang="en-US" sz="3200" dirty="0"/>
              <a:t>Create a Timeline. ...</a:t>
            </a:r>
            <a:endParaRPr lang="en-US" sz="3200" dirty="0"/>
          </a:p>
          <a:p>
            <a:r>
              <a:rPr lang="en-US" sz="3200" dirty="0"/>
              <a:t>Determine What Types of Content You Want to Create. ...</a:t>
            </a:r>
            <a:endParaRPr lang="en-US" sz="3200" dirty="0"/>
          </a:p>
          <a:p>
            <a:r>
              <a:rPr lang="en-US" sz="3200" dirty="0"/>
              <a:t>Hire Content Creators. ...</a:t>
            </a:r>
            <a:endParaRPr lang="en-US" sz="3200" dirty="0"/>
          </a:p>
          <a:p>
            <a:r>
              <a:rPr lang="en-US" sz="3200" dirty="0"/>
              <a:t>Research Topics. ...</a:t>
            </a:r>
            <a:endParaRPr lang="en-US" sz="3200" dirty="0"/>
          </a:p>
          <a:p>
            <a:r>
              <a:rPr lang="en-US" sz="3200" dirty="0"/>
              <a:t>Execute a Plan for Content Creation. ...</a:t>
            </a:r>
            <a:endParaRPr lang="en-US" sz="3200" dirty="0"/>
          </a:p>
          <a:p>
            <a:r>
              <a:rPr lang="en-US" sz="3200" dirty="0"/>
              <a:t>Publish and Promote Your Content.</a:t>
            </a:r>
            <a:endParaRPr lang="en-GB" sz="3200"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en-US" sz="3600" dirty="0"/>
              <a:t>Target the right audience.</a:t>
            </a:r>
            <a:endParaRPr lang="en-US" sz="3600" dirty="0"/>
          </a:p>
          <a:p>
            <a:r>
              <a:rPr lang="en-US" sz="3600" dirty="0"/>
              <a:t>Establish methods and </a:t>
            </a:r>
            <a:r>
              <a:rPr lang="en-US" sz="3600" dirty="0" smtClean="0"/>
              <a:t>team members</a:t>
            </a:r>
            <a:endParaRPr lang="en-US" sz="3600" dirty="0"/>
          </a:p>
          <a:p>
            <a:r>
              <a:rPr lang="en-US" sz="3600" dirty="0" smtClean="0"/>
              <a:t>Be mindful of translations</a:t>
            </a:r>
            <a:endParaRPr lang="en-US" sz="3600" dirty="0"/>
          </a:p>
          <a:p>
            <a:r>
              <a:rPr lang="en-US" sz="3600" dirty="0"/>
              <a:t>Consider cultural </a:t>
            </a:r>
            <a:r>
              <a:rPr lang="en-US" sz="3600" dirty="0" smtClean="0"/>
              <a:t>differences</a:t>
            </a:r>
            <a:endParaRPr lang="en-US" sz="3600" dirty="0"/>
          </a:p>
          <a:p>
            <a:r>
              <a:rPr lang="en-US" sz="3600" dirty="0"/>
              <a:t>Set </a:t>
            </a:r>
            <a:r>
              <a:rPr lang="en-US" sz="3600" dirty="0" smtClean="0"/>
              <a:t>expectations</a:t>
            </a:r>
            <a:endParaRPr lang="en-GB" sz="3600" dirty="0"/>
          </a:p>
        </p:txBody>
      </p:sp>
      <p:sp>
        <p:nvSpPr>
          <p:cNvPr id="4" name="Title 1"/>
          <p:cNvSpPr>
            <a:spLocks noGrp="1"/>
          </p:cNvSpPr>
          <p:nvPr>
            <p:ph type="title"/>
          </p:nvPr>
        </p:nvSpPr>
        <p:spPr>
          <a:xfrm>
            <a:off x="944078" y="134118"/>
            <a:ext cx="10515600" cy="1325563"/>
          </a:xfrm>
        </p:spPr>
        <p:txBody>
          <a:bodyPr/>
          <a:lstStyle/>
          <a:p>
            <a:pPr algn="ctr"/>
            <a:r>
              <a:rPr lang="en-CA" b="1" dirty="0"/>
              <a:t>B2B MARKETING STRATEGIES FOR GLOBAL MARKETS </a:t>
            </a:r>
            <a:endParaRPr lang="en-GB" b="1"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2"/>
          <p:cNvSpPr>
            <a:spLocks noGrp="1" noChangeArrowheads="1"/>
          </p:cNvSpPr>
          <p:nvPr>
            <p:ph type="title"/>
          </p:nvPr>
        </p:nvSpPr>
        <p:spPr bwMode="auto">
          <a:xfrm>
            <a:off x="2181225" y="233363"/>
            <a:ext cx="7772400" cy="838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normAutofit/>
          </a:bodyPr>
          <a:lstStyle/>
          <a:p>
            <a:r>
              <a:rPr lang="en-GB" altLang="en-US" dirty="0">
                <a:latin typeface="Slimbach-Book"/>
                <a:ea typeface="MS PGothic" panose="020B0600070205080204" pitchFamily="34" charset="-128"/>
              </a:rPr>
              <a:t>ANSOFF Matrix</a:t>
            </a:r>
            <a:endParaRPr lang="en-US" altLang="en-US" dirty="0">
              <a:latin typeface="Slimbach-Book"/>
              <a:ea typeface="MS PGothic" panose="020B0600070205080204" pitchFamily="34" charset="-128"/>
            </a:endParaRPr>
          </a:p>
        </p:txBody>
      </p:sp>
      <p:sp>
        <p:nvSpPr>
          <p:cNvPr id="8196" name="Rectangle 3"/>
          <p:cNvSpPr txBox="1">
            <a:spLocks noChangeArrowheads="1"/>
          </p:cNvSpPr>
          <p:nvPr/>
        </p:nvSpPr>
        <p:spPr bwMode="auto">
          <a:xfrm>
            <a:off x="1339850" y="3210111"/>
            <a:ext cx="6000750" cy="3190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marL="0" indent="0">
              <a:spcBef>
                <a:spcPct val="20000"/>
              </a:spcBef>
              <a:defRPr/>
            </a:pPr>
            <a:endParaRPr lang="en-US" altLang="en-US" sz="2000" dirty="0">
              <a:solidFill>
                <a:srgbClr val="333333"/>
              </a:solidFill>
            </a:endParaRPr>
          </a:p>
          <a:p>
            <a:pPr latinLnBrk="0">
              <a:spcBef>
                <a:spcPct val="20000"/>
              </a:spcBef>
              <a:buFontTx/>
              <a:buChar char="•"/>
              <a:defRPr/>
            </a:pPr>
            <a:r>
              <a:rPr lang="en-US" altLang="en-US" sz="2000" dirty="0">
                <a:solidFill>
                  <a:srgbClr val="000000"/>
                </a:solidFill>
              </a:rPr>
              <a:t>A </a:t>
            </a:r>
            <a:r>
              <a:rPr lang="en-US" altLang="en-US" sz="2000" b="1" dirty="0">
                <a:solidFill>
                  <a:srgbClr val="000000"/>
                </a:solidFill>
              </a:rPr>
              <a:t>market development strategy</a:t>
            </a:r>
            <a:r>
              <a:rPr lang="en-US" altLang="en-US" sz="2000" dirty="0">
                <a:solidFill>
                  <a:srgbClr val="000000"/>
                </a:solidFill>
              </a:rPr>
              <a:t> involves increasing sales by selling existing products in new markets, either by gaining new customers domestically or entering new markets internationally </a:t>
            </a:r>
            <a:endParaRPr lang="en-US" altLang="en-US" sz="2000" dirty="0">
              <a:solidFill>
                <a:srgbClr val="000000"/>
              </a:solidFill>
            </a:endParaRPr>
          </a:p>
          <a:p>
            <a:pPr latinLnBrk="0">
              <a:spcBef>
                <a:spcPct val="20000"/>
              </a:spcBef>
              <a:buFontTx/>
              <a:buChar char="•"/>
              <a:defRPr/>
            </a:pPr>
            <a:r>
              <a:rPr lang="en-US" altLang="en-US" sz="2000" dirty="0">
                <a:solidFill>
                  <a:srgbClr val="000000"/>
                </a:solidFill>
              </a:rPr>
              <a:t>Main decisions is </a:t>
            </a:r>
            <a:r>
              <a:rPr lang="en-US" altLang="en-US" sz="2000" b="1" dirty="0">
                <a:solidFill>
                  <a:srgbClr val="000000"/>
                </a:solidFill>
              </a:rPr>
              <a:t>‘</a:t>
            </a:r>
            <a:r>
              <a:rPr lang="en-US" altLang="en-US" sz="2000" dirty="0">
                <a:solidFill>
                  <a:srgbClr val="000000"/>
                </a:solidFill>
              </a:rPr>
              <a:t>do we pursue new audiences in our domestic market or enter new international markets?’</a:t>
            </a:r>
            <a:endParaRPr lang="en-US" altLang="en-US" sz="2000" dirty="0">
              <a:solidFill>
                <a:srgbClr val="000000"/>
              </a:solidFill>
            </a:endParaRPr>
          </a:p>
        </p:txBody>
      </p:sp>
      <p:pic>
        <p:nvPicPr>
          <p:cNvPr id="28675" name="Picture 5"/>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7764228" y="3780919"/>
            <a:ext cx="2435225" cy="2435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3" name="Table 2"/>
          <p:cNvGraphicFramePr>
            <a:graphicFrameLocks noGrp="1"/>
          </p:cNvGraphicFramePr>
          <p:nvPr/>
        </p:nvGraphicFramePr>
        <p:xfrm>
          <a:off x="2181225" y="1369219"/>
          <a:ext cx="6096000" cy="1114425"/>
        </p:xfrm>
        <a:graphic>
          <a:graphicData uri="http://schemas.openxmlformats.org/drawingml/2006/table">
            <a:tbl>
              <a:tblPr/>
              <a:tblGrid>
                <a:gridCol w="2032000"/>
                <a:gridCol w="2032000"/>
                <a:gridCol w="2032000"/>
              </a:tblGrid>
              <a:tr h="371475">
                <a:tc>
                  <a:txBody>
                    <a:bodyPr/>
                    <a:lstStyle>
                      <a:lvl1pPr>
                        <a:spcBef>
                          <a:spcPct val="20000"/>
                        </a:spcBef>
                        <a:defRPr sz="2400">
                          <a:solidFill>
                            <a:srgbClr val="000000"/>
                          </a:solidFill>
                          <a:latin typeface="Arial" panose="020B0604020202020204" pitchFamily="34" charset="0"/>
                          <a:ea typeface="MS PGothic" panose="020B0600070205080204" pitchFamily="34" charset="-128"/>
                        </a:defRPr>
                      </a:lvl1pPr>
                      <a:lvl2pPr marL="742950" indent="-285750">
                        <a:spcBef>
                          <a:spcPct val="20000"/>
                        </a:spcBef>
                        <a:defRPr sz="2000">
                          <a:solidFill>
                            <a:srgbClr val="000000"/>
                          </a:solidFill>
                          <a:latin typeface="Arial" panose="020B0604020202020204" pitchFamily="34" charset="0"/>
                          <a:ea typeface="MS PGothic" panose="020B0600070205080204" pitchFamily="34" charset="-128"/>
                        </a:defRPr>
                      </a:lvl2pPr>
                      <a:lvl3pPr marL="1143000" indent="-228600">
                        <a:spcBef>
                          <a:spcPct val="20000"/>
                        </a:spcBef>
                        <a:defRPr>
                          <a:solidFill>
                            <a:srgbClr val="000000"/>
                          </a:solidFill>
                          <a:latin typeface="Arial" panose="020B0604020202020204" pitchFamily="34" charset="0"/>
                          <a:ea typeface="MS PGothic" panose="020B0600070205080204" pitchFamily="34" charset="-128"/>
                        </a:defRPr>
                      </a:lvl3pPr>
                      <a:lvl4pPr marL="1600200" indent="-228600">
                        <a:spcBef>
                          <a:spcPct val="20000"/>
                        </a:spcBef>
                        <a:defRPr sz="1600">
                          <a:solidFill>
                            <a:srgbClr val="000000"/>
                          </a:solidFill>
                          <a:latin typeface="Arial" panose="020B0604020202020204" pitchFamily="34" charset="0"/>
                          <a:ea typeface="MS PGothic" panose="020B0600070205080204" pitchFamily="34" charset="-128"/>
                        </a:defRPr>
                      </a:lvl4pPr>
                      <a:lvl5pPr marL="2057400" indent="-228600">
                        <a:spcBef>
                          <a:spcPct val="20000"/>
                        </a:spcBef>
                        <a:defRPr sz="1400">
                          <a:solidFill>
                            <a:srgbClr val="000000"/>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defRPr sz="1400">
                          <a:solidFill>
                            <a:srgbClr val="000000"/>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defRPr sz="1400">
                          <a:solidFill>
                            <a:srgbClr val="000000"/>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defRPr sz="1400">
                          <a:solidFill>
                            <a:srgbClr val="000000"/>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defRPr sz="1400">
                          <a:solidFill>
                            <a:srgbClr val="000000"/>
                          </a:solidFill>
                          <a:latin typeface="Arial" panose="020B060402020202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pPr>
                      <a:endParaRPr kumimoji="0" lang="x-none" altLang="x-none" sz="1800" b="1" i="0" u="none" strike="noStrike" cap="none" normalizeH="0" baseline="0">
                        <a:ln>
                          <a:noFill/>
                        </a:ln>
                        <a:solidFill>
                          <a:srgbClr val="3399FF"/>
                        </a:solidFill>
                        <a:effectLst/>
                        <a:latin typeface="Arial" panose="020B0604020202020204" pitchFamily="34" charset="0"/>
                        <a:ea typeface="MS PGothic" panose="020B0600070205080204" pitchFamily="34" charset="-128"/>
                      </a:endParaRPr>
                    </a:p>
                  </a:txBody>
                  <a:tcPr marT="45733" marB="4573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85C2FF"/>
                    </a:solidFill>
                  </a:tcPr>
                </a:tc>
                <a:tc>
                  <a:txBody>
                    <a:bodyPr/>
                    <a:lstStyle>
                      <a:lvl1pPr>
                        <a:spcBef>
                          <a:spcPct val="20000"/>
                        </a:spcBef>
                        <a:defRPr sz="2400">
                          <a:solidFill>
                            <a:srgbClr val="000000"/>
                          </a:solidFill>
                          <a:latin typeface="Arial" panose="020B0604020202020204" pitchFamily="34" charset="0"/>
                          <a:ea typeface="MS PGothic" panose="020B0600070205080204" pitchFamily="34" charset="-128"/>
                        </a:defRPr>
                      </a:lvl1pPr>
                      <a:lvl2pPr marL="742950" indent="-285750">
                        <a:spcBef>
                          <a:spcPct val="20000"/>
                        </a:spcBef>
                        <a:defRPr sz="2000">
                          <a:solidFill>
                            <a:srgbClr val="000000"/>
                          </a:solidFill>
                          <a:latin typeface="Arial" panose="020B0604020202020204" pitchFamily="34" charset="0"/>
                          <a:ea typeface="MS PGothic" panose="020B0600070205080204" pitchFamily="34" charset="-128"/>
                        </a:defRPr>
                      </a:lvl2pPr>
                      <a:lvl3pPr marL="1143000" indent="-228600">
                        <a:spcBef>
                          <a:spcPct val="20000"/>
                        </a:spcBef>
                        <a:defRPr>
                          <a:solidFill>
                            <a:srgbClr val="000000"/>
                          </a:solidFill>
                          <a:latin typeface="Arial" panose="020B0604020202020204" pitchFamily="34" charset="0"/>
                          <a:ea typeface="MS PGothic" panose="020B0600070205080204" pitchFamily="34" charset="-128"/>
                        </a:defRPr>
                      </a:lvl3pPr>
                      <a:lvl4pPr marL="1600200" indent="-228600">
                        <a:spcBef>
                          <a:spcPct val="20000"/>
                        </a:spcBef>
                        <a:defRPr sz="1600">
                          <a:solidFill>
                            <a:srgbClr val="000000"/>
                          </a:solidFill>
                          <a:latin typeface="Arial" panose="020B0604020202020204" pitchFamily="34" charset="0"/>
                          <a:ea typeface="MS PGothic" panose="020B0600070205080204" pitchFamily="34" charset="-128"/>
                        </a:defRPr>
                      </a:lvl4pPr>
                      <a:lvl5pPr marL="2057400" indent="-228600">
                        <a:spcBef>
                          <a:spcPct val="20000"/>
                        </a:spcBef>
                        <a:defRPr sz="1400">
                          <a:solidFill>
                            <a:srgbClr val="000000"/>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defRPr sz="1400">
                          <a:solidFill>
                            <a:srgbClr val="000000"/>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defRPr sz="1400">
                          <a:solidFill>
                            <a:srgbClr val="000000"/>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defRPr sz="1400">
                          <a:solidFill>
                            <a:srgbClr val="000000"/>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defRPr sz="1400">
                          <a:solidFill>
                            <a:srgbClr val="000000"/>
                          </a:solidFill>
                          <a:latin typeface="Arial" panose="020B060402020202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pPr>
                      <a:r>
                        <a:rPr kumimoji="0" lang="en-GB" altLang="x-none" sz="1400" b="1" i="0" u="none" strike="noStrike" cap="none" normalizeH="0" baseline="0">
                          <a:ln>
                            <a:noFill/>
                          </a:ln>
                          <a:solidFill>
                            <a:srgbClr val="000000"/>
                          </a:solidFill>
                          <a:effectLst/>
                          <a:latin typeface="Arial" panose="020B0604020202020204" pitchFamily="34" charset="0"/>
                          <a:ea typeface="MS PGothic" panose="020B0600070205080204" pitchFamily="34" charset="-128"/>
                        </a:rPr>
                        <a:t>Present Products</a:t>
                      </a:r>
                      <a:endParaRPr kumimoji="0" lang="en-GB" altLang="x-none" sz="1400" b="1" i="0" u="none" strike="noStrike" cap="none" normalizeH="0" baseline="0">
                        <a:ln>
                          <a:noFill/>
                        </a:ln>
                        <a:solidFill>
                          <a:srgbClr val="000000"/>
                        </a:solidFill>
                        <a:effectLst/>
                        <a:latin typeface="Arial" panose="020B0604020202020204" pitchFamily="34" charset="0"/>
                        <a:ea typeface="MS PGothic" panose="020B0600070205080204" pitchFamily="34" charset="-128"/>
                      </a:endParaRPr>
                    </a:p>
                  </a:txBody>
                  <a:tcPr marT="45733" marB="4573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85C2FF"/>
                    </a:solidFill>
                  </a:tcPr>
                </a:tc>
                <a:tc>
                  <a:txBody>
                    <a:bodyPr/>
                    <a:lstStyle>
                      <a:lvl1pPr>
                        <a:spcBef>
                          <a:spcPct val="20000"/>
                        </a:spcBef>
                        <a:defRPr sz="2400">
                          <a:solidFill>
                            <a:srgbClr val="000000"/>
                          </a:solidFill>
                          <a:latin typeface="Arial" panose="020B0604020202020204" pitchFamily="34" charset="0"/>
                          <a:ea typeface="MS PGothic" panose="020B0600070205080204" pitchFamily="34" charset="-128"/>
                        </a:defRPr>
                      </a:lvl1pPr>
                      <a:lvl2pPr marL="742950" indent="-285750">
                        <a:spcBef>
                          <a:spcPct val="20000"/>
                        </a:spcBef>
                        <a:defRPr sz="2000">
                          <a:solidFill>
                            <a:srgbClr val="000000"/>
                          </a:solidFill>
                          <a:latin typeface="Arial" panose="020B0604020202020204" pitchFamily="34" charset="0"/>
                          <a:ea typeface="MS PGothic" panose="020B0600070205080204" pitchFamily="34" charset="-128"/>
                        </a:defRPr>
                      </a:lvl2pPr>
                      <a:lvl3pPr marL="1143000" indent="-228600">
                        <a:spcBef>
                          <a:spcPct val="20000"/>
                        </a:spcBef>
                        <a:defRPr>
                          <a:solidFill>
                            <a:srgbClr val="000000"/>
                          </a:solidFill>
                          <a:latin typeface="Arial" panose="020B0604020202020204" pitchFamily="34" charset="0"/>
                          <a:ea typeface="MS PGothic" panose="020B0600070205080204" pitchFamily="34" charset="-128"/>
                        </a:defRPr>
                      </a:lvl3pPr>
                      <a:lvl4pPr marL="1600200" indent="-228600">
                        <a:spcBef>
                          <a:spcPct val="20000"/>
                        </a:spcBef>
                        <a:defRPr sz="1600">
                          <a:solidFill>
                            <a:srgbClr val="000000"/>
                          </a:solidFill>
                          <a:latin typeface="Arial" panose="020B0604020202020204" pitchFamily="34" charset="0"/>
                          <a:ea typeface="MS PGothic" panose="020B0600070205080204" pitchFamily="34" charset="-128"/>
                        </a:defRPr>
                      </a:lvl4pPr>
                      <a:lvl5pPr marL="2057400" indent="-228600">
                        <a:spcBef>
                          <a:spcPct val="20000"/>
                        </a:spcBef>
                        <a:defRPr sz="1400">
                          <a:solidFill>
                            <a:srgbClr val="000000"/>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defRPr sz="1400">
                          <a:solidFill>
                            <a:srgbClr val="000000"/>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defRPr sz="1400">
                          <a:solidFill>
                            <a:srgbClr val="000000"/>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defRPr sz="1400">
                          <a:solidFill>
                            <a:srgbClr val="000000"/>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defRPr sz="1400">
                          <a:solidFill>
                            <a:srgbClr val="000000"/>
                          </a:solidFill>
                          <a:latin typeface="Arial" panose="020B060402020202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pPr>
                      <a:r>
                        <a:rPr kumimoji="0" lang="en-GB" altLang="x-none" sz="1400" b="1" i="0" u="none" strike="noStrike" cap="none" normalizeH="0" baseline="0">
                          <a:ln>
                            <a:noFill/>
                          </a:ln>
                          <a:solidFill>
                            <a:srgbClr val="000000"/>
                          </a:solidFill>
                          <a:effectLst/>
                          <a:latin typeface="Arial" panose="020B0604020202020204" pitchFamily="34" charset="0"/>
                          <a:ea typeface="MS PGothic" panose="020B0600070205080204" pitchFamily="34" charset="-128"/>
                        </a:rPr>
                        <a:t>New Products</a:t>
                      </a:r>
                      <a:endParaRPr kumimoji="0" lang="en-GB" altLang="x-none" sz="1400" b="1" i="0" u="none" strike="noStrike" cap="none" normalizeH="0" baseline="0">
                        <a:ln>
                          <a:noFill/>
                        </a:ln>
                        <a:solidFill>
                          <a:srgbClr val="000000"/>
                        </a:solidFill>
                        <a:effectLst/>
                        <a:latin typeface="Arial" panose="020B0604020202020204" pitchFamily="34" charset="0"/>
                        <a:ea typeface="MS PGothic" panose="020B0600070205080204" pitchFamily="34" charset="-128"/>
                      </a:endParaRPr>
                    </a:p>
                  </a:txBody>
                  <a:tcPr marT="45733" marB="4573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85C2FF"/>
                    </a:solidFill>
                  </a:tcPr>
                </a:tc>
              </a:tr>
              <a:tr h="371475">
                <a:tc>
                  <a:txBody>
                    <a:bodyPr/>
                    <a:lstStyle>
                      <a:lvl1pPr>
                        <a:spcBef>
                          <a:spcPct val="20000"/>
                        </a:spcBef>
                        <a:defRPr sz="2400">
                          <a:solidFill>
                            <a:srgbClr val="000000"/>
                          </a:solidFill>
                          <a:latin typeface="Arial" panose="020B0604020202020204" pitchFamily="34" charset="0"/>
                          <a:ea typeface="MS PGothic" panose="020B0600070205080204" pitchFamily="34" charset="-128"/>
                        </a:defRPr>
                      </a:lvl1pPr>
                      <a:lvl2pPr marL="742950" indent="-285750">
                        <a:spcBef>
                          <a:spcPct val="20000"/>
                        </a:spcBef>
                        <a:defRPr sz="2000">
                          <a:solidFill>
                            <a:srgbClr val="000000"/>
                          </a:solidFill>
                          <a:latin typeface="Arial" panose="020B0604020202020204" pitchFamily="34" charset="0"/>
                          <a:ea typeface="MS PGothic" panose="020B0600070205080204" pitchFamily="34" charset="-128"/>
                        </a:defRPr>
                      </a:lvl2pPr>
                      <a:lvl3pPr marL="1143000" indent="-228600">
                        <a:spcBef>
                          <a:spcPct val="20000"/>
                        </a:spcBef>
                        <a:defRPr>
                          <a:solidFill>
                            <a:srgbClr val="000000"/>
                          </a:solidFill>
                          <a:latin typeface="Arial" panose="020B0604020202020204" pitchFamily="34" charset="0"/>
                          <a:ea typeface="MS PGothic" panose="020B0600070205080204" pitchFamily="34" charset="-128"/>
                        </a:defRPr>
                      </a:lvl3pPr>
                      <a:lvl4pPr marL="1600200" indent="-228600">
                        <a:spcBef>
                          <a:spcPct val="20000"/>
                        </a:spcBef>
                        <a:defRPr sz="1600">
                          <a:solidFill>
                            <a:srgbClr val="000000"/>
                          </a:solidFill>
                          <a:latin typeface="Arial" panose="020B0604020202020204" pitchFamily="34" charset="0"/>
                          <a:ea typeface="MS PGothic" panose="020B0600070205080204" pitchFamily="34" charset="-128"/>
                        </a:defRPr>
                      </a:lvl4pPr>
                      <a:lvl5pPr marL="2057400" indent="-228600">
                        <a:spcBef>
                          <a:spcPct val="20000"/>
                        </a:spcBef>
                        <a:defRPr sz="1400">
                          <a:solidFill>
                            <a:srgbClr val="000000"/>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defRPr sz="1400">
                          <a:solidFill>
                            <a:srgbClr val="000000"/>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defRPr sz="1400">
                          <a:solidFill>
                            <a:srgbClr val="000000"/>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defRPr sz="1400">
                          <a:solidFill>
                            <a:srgbClr val="000000"/>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defRPr sz="1400">
                          <a:solidFill>
                            <a:srgbClr val="000000"/>
                          </a:solidFill>
                          <a:latin typeface="Arial" panose="020B060402020202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pPr>
                      <a:r>
                        <a:rPr kumimoji="0" lang="en-GB" altLang="x-none" sz="1400" b="1" i="0" u="none" strike="noStrike" cap="none" normalizeH="0" baseline="0" dirty="0">
                          <a:ln>
                            <a:noFill/>
                          </a:ln>
                          <a:solidFill>
                            <a:srgbClr val="000000"/>
                          </a:solidFill>
                          <a:effectLst/>
                          <a:latin typeface="Arial" panose="020B0604020202020204" pitchFamily="34" charset="0"/>
                          <a:ea typeface="MS PGothic" panose="020B0600070205080204" pitchFamily="34" charset="-128"/>
                        </a:rPr>
                        <a:t>Present markets</a:t>
                      </a:r>
                      <a:endParaRPr kumimoji="0" lang="en-GB" altLang="x-none" sz="1400" b="1" i="0" u="none" strike="noStrike" cap="none" normalizeH="0" baseline="0" dirty="0">
                        <a:ln>
                          <a:noFill/>
                        </a:ln>
                        <a:solidFill>
                          <a:srgbClr val="000000"/>
                        </a:solidFill>
                        <a:effectLst/>
                        <a:latin typeface="Arial" panose="020B0604020202020204" pitchFamily="34" charset="0"/>
                        <a:ea typeface="MS PGothic" panose="020B0600070205080204" pitchFamily="34" charset="-128"/>
                      </a:endParaRPr>
                    </a:p>
                  </a:txBody>
                  <a:tcPr marT="45733" marB="4573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85C2FF"/>
                    </a:solidFill>
                  </a:tcPr>
                </a:tc>
                <a:tc>
                  <a:txBody>
                    <a:bodyPr/>
                    <a:lstStyle>
                      <a:lvl1pPr>
                        <a:spcBef>
                          <a:spcPct val="20000"/>
                        </a:spcBef>
                        <a:defRPr sz="2400">
                          <a:solidFill>
                            <a:srgbClr val="000000"/>
                          </a:solidFill>
                          <a:latin typeface="Arial" panose="020B0604020202020204" pitchFamily="34" charset="0"/>
                          <a:ea typeface="MS PGothic" panose="020B0600070205080204" pitchFamily="34" charset="-128"/>
                        </a:defRPr>
                      </a:lvl1pPr>
                      <a:lvl2pPr marL="742950" indent="-285750">
                        <a:spcBef>
                          <a:spcPct val="20000"/>
                        </a:spcBef>
                        <a:defRPr sz="2000">
                          <a:solidFill>
                            <a:srgbClr val="000000"/>
                          </a:solidFill>
                          <a:latin typeface="Arial" panose="020B0604020202020204" pitchFamily="34" charset="0"/>
                          <a:ea typeface="MS PGothic" panose="020B0600070205080204" pitchFamily="34" charset="-128"/>
                        </a:defRPr>
                      </a:lvl2pPr>
                      <a:lvl3pPr marL="1143000" indent="-228600">
                        <a:spcBef>
                          <a:spcPct val="20000"/>
                        </a:spcBef>
                        <a:defRPr>
                          <a:solidFill>
                            <a:srgbClr val="000000"/>
                          </a:solidFill>
                          <a:latin typeface="Arial" panose="020B0604020202020204" pitchFamily="34" charset="0"/>
                          <a:ea typeface="MS PGothic" panose="020B0600070205080204" pitchFamily="34" charset="-128"/>
                        </a:defRPr>
                      </a:lvl3pPr>
                      <a:lvl4pPr marL="1600200" indent="-228600">
                        <a:spcBef>
                          <a:spcPct val="20000"/>
                        </a:spcBef>
                        <a:defRPr sz="1600">
                          <a:solidFill>
                            <a:srgbClr val="000000"/>
                          </a:solidFill>
                          <a:latin typeface="Arial" panose="020B0604020202020204" pitchFamily="34" charset="0"/>
                          <a:ea typeface="MS PGothic" panose="020B0600070205080204" pitchFamily="34" charset="-128"/>
                        </a:defRPr>
                      </a:lvl4pPr>
                      <a:lvl5pPr marL="2057400" indent="-228600">
                        <a:spcBef>
                          <a:spcPct val="20000"/>
                        </a:spcBef>
                        <a:defRPr sz="1400">
                          <a:solidFill>
                            <a:srgbClr val="000000"/>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defRPr sz="1400">
                          <a:solidFill>
                            <a:srgbClr val="000000"/>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defRPr sz="1400">
                          <a:solidFill>
                            <a:srgbClr val="000000"/>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defRPr sz="1400">
                          <a:solidFill>
                            <a:srgbClr val="000000"/>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defRPr sz="1400">
                          <a:solidFill>
                            <a:srgbClr val="000000"/>
                          </a:solidFill>
                          <a:latin typeface="Arial" panose="020B060402020202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pPr>
                      <a:r>
                        <a:rPr kumimoji="0" lang="en-GB" altLang="x-none" sz="1400" b="0" i="0" u="none" strike="noStrike" cap="none" normalizeH="0" baseline="0" dirty="0">
                          <a:ln>
                            <a:noFill/>
                          </a:ln>
                          <a:solidFill>
                            <a:srgbClr val="000000"/>
                          </a:solidFill>
                          <a:effectLst/>
                          <a:latin typeface="Arial" panose="020B0604020202020204" pitchFamily="34" charset="0"/>
                          <a:ea typeface="MS PGothic" panose="020B0600070205080204" pitchFamily="34" charset="-128"/>
                        </a:rPr>
                        <a:t>Market penetration</a:t>
                      </a:r>
                      <a:endParaRPr kumimoji="0" lang="en-GB" altLang="x-none" sz="1400" b="0" i="0" u="none" strike="noStrike" cap="none" normalizeH="0" baseline="0" dirty="0">
                        <a:ln>
                          <a:noFill/>
                        </a:ln>
                        <a:solidFill>
                          <a:srgbClr val="000000"/>
                        </a:solidFill>
                        <a:effectLst/>
                        <a:latin typeface="Arial" panose="020B0604020202020204" pitchFamily="34" charset="0"/>
                        <a:ea typeface="MS PGothic" panose="020B0600070205080204" pitchFamily="34" charset="-128"/>
                      </a:endParaRPr>
                    </a:p>
                  </a:txBody>
                  <a:tcPr marT="45733" marB="4573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85C2FF"/>
                    </a:solidFill>
                  </a:tcPr>
                </a:tc>
                <a:tc>
                  <a:txBody>
                    <a:bodyPr/>
                    <a:lstStyle>
                      <a:lvl1pPr>
                        <a:spcBef>
                          <a:spcPct val="20000"/>
                        </a:spcBef>
                        <a:defRPr sz="2400">
                          <a:solidFill>
                            <a:srgbClr val="000000"/>
                          </a:solidFill>
                          <a:latin typeface="Arial" panose="020B0604020202020204" pitchFamily="34" charset="0"/>
                          <a:ea typeface="MS PGothic" panose="020B0600070205080204" pitchFamily="34" charset="-128"/>
                        </a:defRPr>
                      </a:lvl1pPr>
                      <a:lvl2pPr marL="742950" indent="-285750">
                        <a:spcBef>
                          <a:spcPct val="20000"/>
                        </a:spcBef>
                        <a:defRPr sz="2000">
                          <a:solidFill>
                            <a:srgbClr val="000000"/>
                          </a:solidFill>
                          <a:latin typeface="Arial" panose="020B0604020202020204" pitchFamily="34" charset="0"/>
                          <a:ea typeface="MS PGothic" panose="020B0600070205080204" pitchFamily="34" charset="-128"/>
                        </a:defRPr>
                      </a:lvl2pPr>
                      <a:lvl3pPr marL="1143000" indent="-228600">
                        <a:spcBef>
                          <a:spcPct val="20000"/>
                        </a:spcBef>
                        <a:defRPr>
                          <a:solidFill>
                            <a:srgbClr val="000000"/>
                          </a:solidFill>
                          <a:latin typeface="Arial" panose="020B0604020202020204" pitchFamily="34" charset="0"/>
                          <a:ea typeface="MS PGothic" panose="020B0600070205080204" pitchFamily="34" charset="-128"/>
                        </a:defRPr>
                      </a:lvl3pPr>
                      <a:lvl4pPr marL="1600200" indent="-228600">
                        <a:spcBef>
                          <a:spcPct val="20000"/>
                        </a:spcBef>
                        <a:defRPr sz="1600">
                          <a:solidFill>
                            <a:srgbClr val="000000"/>
                          </a:solidFill>
                          <a:latin typeface="Arial" panose="020B0604020202020204" pitchFamily="34" charset="0"/>
                          <a:ea typeface="MS PGothic" panose="020B0600070205080204" pitchFamily="34" charset="-128"/>
                        </a:defRPr>
                      </a:lvl4pPr>
                      <a:lvl5pPr marL="2057400" indent="-228600">
                        <a:spcBef>
                          <a:spcPct val="20000"/>
                        </a:spcBef>
                        <a:defRPr sz="1400">
                          <a:solidFill>
                            <a:srgbClr val="000000"/>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defRPr sz="1400">
                          <a:solidFill>
                            <a:srgbClr val="000000"/>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defRPr sz="1400">
                          <a:solidFill>
                            <a:srgbClr val="000000"/>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defRPr sz="1400">
                          <a:solidFill>
                            <a:srgbClr val="000000"/>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defRPr sz="1400">
                          <a:solidFill>
                            <a:srgbClr val="000000"/>
                          </a:solidFill>
                          <a:latin typeface="Arial" panose="020B060402020202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pPr>
                      <a:r>
                        <a:rPr kumimoji="0" lang="en-GB" altLang="x-none" sz="1400" b="0" i="0" u="none" strike="noStrike" cap="none" normalizeH="0" baseline="0">
                          <a:ln>
                            <a:noFill/>
                          </a:ln>
                          <a:solidFill>
                            <a:srgbClr val="000000"/>
                          </a:solidFill>
                          <a:effectLst/>
                          <a:latin typeface="Arial" panose="020B0604020202020204" pitchFamily="34" charset="0"/>
                          <a:ea typeface="MS PGothic" panose="020B0600070205080204" pitchFamily="34" charset="-128"/>
                        </a:rPr>
                        <a:t>Product development</a:t>
                      </a:r>
                      <a:endParaRPr kumimoji="0" lang="en-GB" altLang="x-none" sz="1400" b="0" i="0" u="none" strike="noStrike" cap="none" normalizeH="0" baseline="0">
                        <a:ln>
                          <a:noFill/>
                        </a:ln>
                        <a:solidFill>
                          <a:srgbClr val="000000"/>
                        </a:solidFill>
                        <a:effectLst/>
                        <a:latin typeface="Arial" panose="020B0604020202020204" pitchFamily="34" charset="0"/>
                        <a:ea typeface="MS PGothic" panose="020B0600070205080204" pitchFamily="34" charset="-128"/>
                      </a:endParaRPr>
                    </a:p>
                  </a:txBody>
                  <a:tcPr marT="45733" marB="4573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85C2FF"/>
                    </a:solidFill>
                  </a:tcPr>
                </a:tc>
              </a:tr>
              <a:tr h="371475">
                <a:tc>
                  <a:txBody>
                    <a:bodyPr/>
                    <a:lstStyle>
                      <a:lvl1pPr>
                        <a:spcBef>
                          <a:spcPct val="20000"/>
                        </a:spcBef>
                        <a:defRPr sz="2400">
                          <a:solidFill>
                            <a:srgbClr val="000000"/>
                          </a:solidFill>
                          <a:latin typeface="Arial" panose="020B0604020202020204" pitchFamily="34" charset="0"/>
                          <a:ea typeface="MS PGothic" panose="020B0600070205080204" pitchFamily="34" charset="-128"/>
                        </a:defRPr>
                      </a:lvl1pPr>
                      <a:lvl2pPr marL="742950" indent="-285750">
                        <a:spcBef>
                          <a:spcPct val="20000"/>
                        </a:spcBef>
                        <a:defRPr sz="2000">
                          <a:solidFill>
                            <a:srgbClr val="000000"/>
                          </a:solidFill>
                          <a:latin typeface="Arial" panose="020B0604020202020204" pitchFamily="34" charset="0"/>
                          <a:ea typeface="MS PGothic" panose="020B0600070205080204" pitchFamily="34" charset="-128"/>
                        </a:defRPr>
                      </a:lvl2pPr>
                      <a:lvl3pPr marL="1143000" indent="-228600">
                        <a:spcBef>
                          <a:spcPct val="20000"/>
                        </a:spcBef>
                        <a:defRPr>
                          <a:solidFill>
                            <a:srgbClr val="000000"/>
                          </a:solidFill>
                          <a:latin typeface="Arial" panose="020B0604020202020204" pitchFamily="34" charset="0"/>
                          <a:ea typeface="MS PGothic" panose="020B0600070205080204" pitchFamily="34" charset="-128"/>
                        </a:defRPr>
                      </a:lvl3pPr>
                      <a:lvl4pPr marL="1600200" indent="-228600">
                        <a:spcBef>
                          <a:spcPct val="20000"/>
                        </a:spcBef>
                        <a:defRPr sz="1600">
                          <a:solidFill>
                            <a:srgbClr val="000000"/>
                          </a:solidFill>
                          <a:latin typeface="Arial" panose="020B0604020202020204" pitchFamily="34" charset="0"/>
                          <a:ea typeface="MS PGothic" panose="020B0600070205080204" pitchFamily="34" charset="-128"/>
                        </a:defRPr>
                      </a:lvl4pPr>
                      <a:lvl5pPr marL="2057400" indent="-228600">
                        <a:spcBef>
                          <a:spcPct val="20000"/>
                        </a:spcBef>
                        <a:defRPr sz="1400">
                          <a:solidFill>
                            <a:srgbClr val="000000"/>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defRPr sz="1400">
                          <a:solidFill>
                            <a:srgbClr val="000000"/>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defRPr sz="1400">
                          <a:solidFill>
                            <a:srgbClr val="000000"/>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defRPr sz="1400">
                          <a:solidFill>
                            <a:srgbClr val="000000"/>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defRPr sz="1400">
                          <a:solidFill>
                            <a:srgbClr val="000000"/>
                          </a:solidFill>
                          <a:latin typeface="Arial" panose="020B060402020202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pPr>
                      <a:r>
                        <a:rPr kumimoji="0" lang="en-GB" altLang="x-none" sz="1400" b="1" i="0" u="none" strike="noStrike" cap="none" normalizeH="0" baseline="0">
                          <a:ln>
                            <a:noFill/>
                          </a:ln>
                          <a:solidFill>
                            <a:srgbClr val="000000"/>
                          </a:solidFill>
                          <a:effectLst/>
                          <a:latin typeface="Arial" panose="020B0604020202020204" pitchFamily="34" charset="0"/>
                          <a:ea typeface="MS PGothic" panose="020B0600070205080204" pitchFamily="34" charset="-128"/>
                        </a:rPr>
                        <a:t>New markets</a:t>
                      </a:r>
                      <a:endParaRPr kumimoji="0" lang="en-GB" altLang="x-none" sz="1400" b="1" i="0" u="none" strike="noStrike" cap="none" normalizeH="0" baseline="0">
                        <a:ln>
                          <a:noFill/>
                        </a:ln>
                        <a:solidFill>
                          <a:srgbClr val="000000"/>
                        </a:solidFill>
                        <a:effectLst/>
                        <a:latin typeface="Arial" panose="020B0604020202020204" pitchFamily="34" charset="0"/>
                        <a:ea typeface="MS PGothic" panose="020B0600070205080204" pitchFamily="34" charset="-128"/>
                      </a:endParaRPr>
                    </a:p>
                  </a:txBody>
                  <a:tcPr marT="45733" marB="4573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85C2FF"/>
                    </a:solidFill>
                  </a:tcPr>
                </a:tc>
                <a:tc>
                  <a:txBody>
                    <a:bodyPr/>
                    <a:lstStyle>
                      <a:lvl1pPr>
                        <a:spcBef>
                          <a:spcPct val="20000"/>
                        </a:spcBef>
                        <a:defRPr sz="2400">
                          <a:solidFill>
                            <a:srgbClr val="000000"/>
                          </a:solidFill>
                          <a:latin typeface="Arial" panose="020B0604020202020204" pitchFamily="34" charset="0"/>
                          <a:ea typeface="MS PGothic" panose="020B0600070205080204" pitchFamily="34" charset="-128"/>
                        </a:defRPr>
                      </a:lvl1pPr>
                      <a:lvl2pPr marL="742950" indent="-285750">
                        <a:spcBef>
                          <a:spcPct val="20000"/>
                        </a:spcBef>
                        <a:defRPr sz="2000">
                          <a:solidFill>
                            <a:srgbClr val="000000"/>
                          </a:solidFill>
                          <a:latin typeface="Arial" panose="020B0604020202020204" pitchFamily="34" charset="0"/>
                          <a:ea typeface="MS PGothic" panose="020B0600070205080204" pitchFamily="34" charset="-128"/>
                        </a:defRPr>
                      </a:lvl2pPr>
                      <a:lvl3pPr marL="1143000" indent="-228600">
                        <a:spcBef>
                          <a:spcPct val="20000"/>
                        </a:spcBef>
                        <a:defRPr>
                          <a:solidFill>
                            <a:srgbClr val="000000"/>
                          </a:solidFill>
                          <a:latin typeface="Arial" panose="020B0604020202020204" pitchFamily="34" charset="0"/>
                          <a:ea typeface="MS PGothic" panose="020B0600070205080204" pitchFamily="34" charset="-128"/>
                        </a:defRPr>
                      </a:lvl3pPr>
                      <a:lvl4pPr marL="1600200" indent="-228600">
                        <a:spcBef>
                          <a:spcPct val="20000"/>
                        </a:spcBef>
                        <a:defRPr sz="1600">
                          <a:solidFill>
                            <a:srgbClr val="000000"/>
                          </a:solidFill>
                          <a:latin typeface="Arial" panose="020B0604020202020204" pitchFamily="34" charset="0"/>
                          <a:ea typeface="MS PGothic" panose="020B0600070205080204" pitchFamily="34" charset="-128"/>
                        </a:defRPr>
                      </a:lvl4pPr>
                      <a:lvl5pPr marL="2057400" indent="-228600">
                        <a:spcBef>
                          <a:spcPct val="20000"/>
                        </a:spcBef>
                        <a:defRPr sz="1400">
                          <a:solidFill>
                            <a:srgbClr val="000000"/>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defRPr sz="1400">
                          <a:solidFill>
                            <a:srgbClr val="000000"/>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defRPr sz="1400">
                          <a:solidFill>
                            <a:srgbClr val="000000"/>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defRPr sz="1400">
                          <a:solidFill>
                            <a:srgbClr val="000000"/>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defRPr sz="1400">
                          <a:solidFill>
                            <a:srgbClr val="000000"/>
                          </a:solidFill>
                          <a:latin typeface="Arial" panose="020B060402020202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pPr>
                      <a:r>
                        <a:rPr kumimoji="0" lang="en-GB" altLang="x-none" sz="1400" b="0" i="0" u="none" strike="noStrike" cap="none" normalizeH="0" baseline="0" dirty="0">
                          <a:ln>
                            <a:noFill/>
                          </a:ln>
                          <a:solidFill>
                            <a:srgbClr val="000000"/>
                          </a:solidFill>
                          <a:effectLst/>
                          <a:latin typeface="Arial" panose="020B0604020202020204" pitchFamily="34" charset="0"/>
                          <a:ea typeface="MS PGothic" panose="020B0600070205080204" pitchFamily="34" charset="-128"/>
                        </a:rPr>
                        <a:t>Market development</a:t>
                      </a:r>
                      <a:endParaRPr kumimoji="0" lang="en-GB" altLang="x-none" sz="1400" b="0" i="0" u="none" strike="noStrike" cap="none" normalizeH="0" baseline="0" dirty="0">
                        <a:ln>
                          <a:noFill/>
                        </a:ln>
                        <a:solidFill>
                          <a:srgbClr val="000000"/>
                        </a:solidFill>
                        <a:effectLst/>
                        <a:latin typeface="Arial" panose="020B0604020202020204" pitchFamily="34" charset="0"/>
                        <a:ea typeface="MS PGothic" panose="020B0600070205080204" pitchFamily="34" charset="-128"/>
                      </a:endParaRPr>
                    </a:p>
                  </a:txBody>
                  <a:tcPr marT="45733" marB="4573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85C2FF"/>
                    </a:solidFill>
                  </a:tcPr>
                </a:tc>
                <a:tc>
                  <a:txBody>
                    <a:bodyPr/>
                    <a:lstStyle>
                      <a:lvl1pPr>
                        <a:spcBef>
                          <a:spcPct val="20000"/>
                        </a:spcBef>
                        <a:defRPr sz="2400">
                          <a:solidFill>
                            <a:srgbClr val="000000"/>
                          </a:solidFill>
                          <a:latin typeface="Arial" panose="020B0604020202020204" pitchFamily="34" charset="0"/>
                          <a:ea typeface="MS PGothic" panose="020B0600070205080204" pitchFamily="34" charset="-128"/>
                        </a:defRPr>
                      </a:lvl1pPr>
                      <a:lvl2pPr marL="742950" indent="-285750">
                        <a:spcBef>
                          <a:spcPct val="20000"/>
                        </a:spcBef>
                        <a:defRPr sz="2000">
                          <a:solidFill>
                            <a:srgbClr val="000000"/>
                          </a:solidFill>
                          <a:latin typeface="Arial" panose="020B0604020202020204" pitchFamily="34" charset="0"/>
                          <a:ea typeface="MS PGothic" panose="020B0600070205080204" pitchFamily="34" charset="-128"/>
                        </a:defRPr>
                      </a:lvl2pPr>
                      <a:lvl3pPr marL="1143000" indent="-228600">
                        <a:spcBef>
                          <a:spcPct val="20000"/>
                        </a:spcBef>
                        <a:defRPr>
                          <a:solidFill>
                            <a:srgbClr val="000000"/>
                          </a:solidFill>
                          <a:latin typeface="Arial" panose="020B0604020202020204" pitchFamily="34" charset="0"/>
                          <a:ea typeface="MS PGothic" panose="020B0600070205080204" pitchFamily="34" charset="-128"/>
                        </a:defRPr>
                      </a:lvl3pPr>
                      <a:lvl4pPr marL="1600200" indent="-228600">
                        <a:spcBef>
                          <a:spcPct val="20000"/>
                        </a:spcBef>
                        <a:defRPr sz="1600">
                          <a:solidFill>
                            <a:srgbClr val="000000"/>
                          </a:solidFill>
                          <a:latin typeface="Arial" panose="020B0604020202020204" pitchFamily="34" charset="0"/>
                          <a:ea typeface="MS PGothic" panose="020B0600070205080204" pitchFamily="34" charset="-128"/>
                        </a:defRPr>
                      </a:lvl4pPr>
                      <a:lvl5pPr marL="2057400" indent="-228600">
                        <a:spcBef>
                          <a:spcPct val="20000"/>
                        </a:spcBef>
                        <a:defRPr sz="1400">
                          <a:solidFill>
                            <a:srgbClr val="000000"/>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defRPr sz="1400">
                          <a:solidFill>
                            <a:srgbClr val="000000"/>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defRPr sz="1400">
                          <a:solidFill>
                            <a:srgbClr val="000000"/>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defRPr sz="1400">
                          <a:solidFill>
                            <a:srgbClr val="000000"/>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defRPr sz="1400">
                          <a:solidFill>
                            <a:srgbClr val="000000"/>
                          </a:solidFill>
                          <a:latin typeface="Arial" panose="020B060402020202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pPr>
                      <a:r>
                        <a:rPr kumimoji="0" lang="en-GB" altLang="x-none" sz="1400" b="0" i="0" u="none" strike="noStrike" cap="none" normalizeH="0" baseline="0" dirty="0">
                          <a:ln>
                            <a:noFill/>
                          </a:ln>
                          <a:solidFill>
                            <a:srgbClr val="000000"/>
                          </a:solidFill>
                          <a:effectLst/>
                          <a:latin typeface="Arial" panose="020B0604020202020204" pitchFamily="34" charset="0"/>
                          <a:ea typeface="MS PGothic" panose="020B0600070205080204" pitchFamily="34" charset="-128"/>
                        </a:rPr>
                        <a:t>Diversification</a:t>
                      </a:r>
                      <a:endParaRPr kumimoji="0" lang="en-GB" altLang="x-none" sz="1400" b="0" i="0" u="none" strike="noStrike" cap="none" normalizeH="0" baseline="0" dirty="0">
                        <a:ln>
                          <a:noFill/>
                        </a:ln>
                        <a:solidFill>
                          <a:srgbClr val="000000"/>
                        </a:solidFill>
                        <a:effectLst/>
                        <a:latin typeface="Arial" panose="020B0604020202020204" pitchFamily="34" charset="0"/>
                        <a:ea typeface="MS PGothic" panose="020B0600070205080204" pitchFamily="34" charset="-128"/>
                      </a:endParaRPr>
                    </a:p>
                  </a:txBody>
                  <a:tcPr marT="45733" marB="4573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85C2FF"/>
                    </a:solidFill>
                  </a:tcPr>
                </a:tc>
              </a:tr>
            </a:tbl>
          </a:graphicData>
        </a:graphic>
      </p:graphicFrame>
      <p:sp>
        <p:nvSpPr>
          <p:cNvPr id="28694" name="TextBox 3"/>
          <p:cNvSpPr txBox="1">
            <a:spLocks noChangeArrowheads="1"/>
          </p:cNvSpPr>
          <p:nvPr/>
        </p:nvSpPr>
        <p:spPr bwMode="auto">
          <a:xfrm>
            <a:off x="2990850" y="2565400"/>
            <a:ext cx="4140200"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r>
              <a:rPr lang="en-GB" altLang="en-US" sz="1200" i="1">
                <a:solidFill>
                  <a:srgbClr val="000000"/>
                </a:solidFill>
              </a:rPr>
              <a:t>Source </a:t>
            </a:r>
            <a:r>
              <a:rPr lang="en-GB" altLang="en-US" sz="1200">
                <a:solidFill>
                  <a:srgbClr val="000000"/>
                </a:solidFill>
              </a:rPr>
              <a:t>: Adapted from Ansoff (1957).</a:t>
            </a:r>
            <a:endParaRPr lang="en-GB" altLang="en-US" sz="1200">
              <a:solidFill>
                <a:srgbClr val="000000"/>
              </a:solidFill>
            </a:endParaRPr>
          </a:p>
          <a:p>
            <a:endParaRPr lang="en-GB" altLang="en-US">
              <a:solidFill>
                <a:prstClr val="black"/>
              </a:solidFill>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Rectangle 3"/>
          <p:cNvSpPr>
            <a:spLocks noGrp="1" noChangeArrowheads="1"/>
          </p:cNvSpPr>
          <p:nvPr>
            <p:ph type="body" idx="1"/>
          </p:nvPr>
        </p:nvSpPr>
        <p:spPr bwMode="auto">
          <a:xfrm>
            <a:off x="1865313" y="1772816"/>
            <a:ext cx="8280400" cy="4536504"/>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noAutofit/>
          </a:bodyPr>
          <a:lstStyle/>
          <a:p>
            <a:pPr latinLnBrk="0">
              <a:lnSpc>
                <a:spcPct val="90000"/>
              </a:lnSpc>
            </a:pPr>
            <a:r>
              <a:rPr lang="en-US" altLang="en-US" dirty="0">
                <a:ea typeface="MS PGothic" panose="020B0600070205080204" pitchFamily="34" charset="-128"/>
              </a:rPr>
              <a:t>France Telecom, one of the world's leading telecommunications operators owns the Orange brand. </a:t>
            </a:r>
            <a:endParaRPr lang="en-US" altLang="en-US" dirty="0">
              <a:ea typeface="MS PGothic" panose="020B0600070205080204" pitchFamily="34" charset="-128"/>
            </a:endParaRPr>
          </a:p>
          <a:p>
            <a:pPr latinLnBrk="0">
              <a:lnSpc>
                <a:spcPct val="90000"/>
              </a:lnSpc>
              <a:buFontTx/>
              <a:buNone/>
            </a:pPr>
            <a:endParaRPr lang="en-US" altLang="en-US" sz="2400" dirty="0">
              <a:ea typeface="MS PGothic" panose="020B0600070205080204" pitchFamily="34" charset="-128"/>
            </a:endParaRPr>
          </a:p>
          <a:p>
            <a:pPr latinLnBrk="0">
              <a:lnSpc>
                <a:spcPct val="90000"/>
              </a:lnSpc>
            </a:pPr>
            <a:r>
              <a:rPr lang="en-US" altLang="en-US" dirty="0">
                <a:ea typeface="MS PGothic" panose="020B0600070205080204" pitchFamily="34" charset="-128"/>
              </a:rPr>
              <a:t>The Group's strategy aims to establish Orange as an integrated operator and benchmark for new telecommunications services in Europe. </a:t>
            </a:r>
            <a:endParaRPr lang="en-US" altLang="en-US" dirty="0">
              <a:ea typeface="MS PGothic" panose="020B0600070205080204" pitchFamily="34" charset="-128"/>
            </a:endParaRPr>
          </a:p>
          <a:p>
            <a:pPr latinLnBrk="0">
              <a:lnSpc>
                <a:spcPct val="90000"/>
              </a:lnSpc>
            </a:pPr>
            <a:endParaRPr lang="en-US" altLang="en-US" sz="2400" dirty="0">
              <a:ea typeface="MS PGothic" panose="020B0600070205080204" pitchFamily="34" charset="-128"/>
            </a:endParaRPr>
          </a:p>
          <a:p>
            <a:pPr latinLnBrk="0">
              <a:lnSpc>
                <a:spcPct val="90000"/>
              </a:lnSpc>
            </a:pPr>
            <a:r>
              <a:rPr lang="en-US" altLang="en-US" dirty="0">
                <a:ea typeface="MS PGothic" panose="020B0600070205080204" pitchFamily="34" charset="-128"/>
              </a:rPr>
              <a:t>A major problem concerns finding ways to reduce customer churn given the different market conditions in European markets.</a:t>
            </a:r>
            <a:endParaRPr lang="en-US" altLang="en-US" dirty="0">
              <a:ea typeface="MS PGothic" panose="020B0600070205080204" pitchFamily="34" charset="-128"/>
            </a:endParaRPr>
          </a:p>
        </p:txBody>
      </p:sp>
      <p:sp>
        <p:nvSpPr>
          <p:cNvPr id="13314" name="Rectangle 2"/>
          <p:cNvSpPr>
            <a:spLocks noGrp="1" noChangeArrowheads="1"/>
          </p:cNvSpPr>
          <p:nvPr>
            <p:ph type="title"/>
          </p:nvPr>
        </p:nvSpPr>
        <p:spPr bwMode="auto">
          <a:xfrm>
            <a:off x="2119313" y="657570"/>
            <a:ext cx="7772400" cy="838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normAutofit/>
          </a:bodyPr>
          <a:lstStyle/>
          <a:p>
            <a:r>
              <a:rPr lang="en-GB" altLang="en-US" b="1" dirty="0">
                <a:ea typeface="MS PGothic" panose="020B0600070205080204" pitchFamily="34" charset="-128"/>
              </a:rPr>
              <a:t>Case Insight – Orange</a:t>
            </a:r>
            <a:endParaRPr lang="en-US" altLang="en-US" dirty="0">
              <a:ea typeface="MS PGothic" panose="020B0600070205080204" pitchFamily="34" charset="-128"/>
            </a:endParaRPr>
          </a:p>
        </p:txBody>
      </p:sp>
      <p:pic>
        <p:nvPicPr>
          <p:cNvPr id="1026" name="Picture 2"/>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9236718" y="380524"/>
            <a:ext cx="2339752" cy="16113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defRPr/>
            </a:pPr>
            <a:r>
              <a:rPr lang="en-US" dirty="0">
                <a:latin typeface="+mn-lt"/>
              </a:rPr>
              <a:t>         Global Marketing</a:t>
            </a:r>
            <a:br>
              <a:rPr lang="en-US" dirty="0">
                <a:latin typeface="+mn-lt"/>
              </a:rPr>
            </a:br>
            <a:endParaRPr lang="en-US" dirty="0">
              <a:latin typeface="+mn-lt"/>
            </a:endParaRPr>
          </a:p>
        </p:txBody>
      </p:sp>
      <p:sp>
        <p:nvSpPr>
          <p:cNvPr id="15362" name="Content Placeholder 2"/>
          <p:cNvSpPr>
            <a:spLocks noGrp="1"/>
          </p:cNvSpPr>
          <p:nvPr>
            <p:ph sz="half" idx="1"/>
          </p:nvPr>
        </p:nvSpPr>
        <p:spPr bwMode="auto">
          <a:xfrm>
            <a:off x="1981200" y="1752601"/>
            <a:ext cx="4038600" cy="4525963"/>
          </a:xfrm>
          <a:noFill/>
          <a:ln>
            <a:solidFill>
              <a:schemeClr val="tx1"/>
            </a:solidFill>
            <a:miter lim="800000"/>
          </a:ln>
          <a:extLst>
            <a:ext uri="{909E8E84-426E-40DD-AFC4-6F175D3DCCD1}">
              <a14:hiddenFill xmlns:a14="http://schemas.microsoft.com/office/drawing/2010/main">
                <a:solidFill>
                  <a:srgbClr val="FFFFFF"/>
                </a:solidFill>
              </a14:hiddenFill>
            </a:ext>
          </a:extLst>
        </p:spPr>
        <p:txBody>
          <a:bodyPr vert="horz" wrap="square" lIns="91440" tIns="45720" rIns="91440" bIns="45720" numCol="1" rtlCol="0" anchor="t" anchorCtr="0" compatLnSpc="1">
            <a:normAutofit/>
          </a:bodyPr>
          <a:lstStyle/>
          <a:p>
            <a:pPr algn="ctr" latinLnBrk="0">
              <a:buFontTx/>
              <a:buNone/>
            </a:pPr>
            <a:r>
              <a:rPr lang="en-US" sz="3200" b="1" i="1" dirty="0">
                <a:solidFill>
                  <a:srgbClr val="008000"/>
                </a:solidFill>
                <a:ea typeface="MS PGothic" panose="020B0600070205080204" pitchFamily="34" charset="-128"/>
              </a:rPr>
              <a:t>Single Country </a:t>
            </a:r>
            <a:r>
              <a:rPr lang="en-US" sz="3200" b="1" i="1" dirty="0">
                <a:ea typeface="MS PGothic" panose="020B0600070205080204" pitchFamily="34" charset="-128"/>
              </a:rPr>
              <a:t>Marketing Strategy</a:t>
            </a:r>
            <a:endParaRPr lang="en-US" sz="2400" b="1" dirty="0">
              <a:ea typeface="MS PGothic" panose="020B0600070205080204" pitchFamily="34" charset="-128"/>
            </a:endParaRPr>
          </a:p>
          <a:p>
            <a:pPr latinLnBrk="0"/>
            <a:endParaRPr lang="en-US" sz="2400" dirty="0">
              <a:ea typeface="MS PGothic" panose="020B0600070205080204" pitchFamily="34" charset="-128"/>
            </a:endParaRPr>
          </a:p>
          <a:p>
            <a:pPr latinLnBrk="0"/>
            <a:r>
              <a:rPr lang="en-US" sz="2400" b="1" dirty="0">
                <a:ea typeface="MS PGothic" panose="020B0600070205080204" pitchFamily="34" charset="-128"/>
              </a:rPr>
              <a:t>Target Market Strategy</a:t>
            </a:r>
            <a:endParaRPr lang="en-US" sz="2400" b="1" dirty="0">
              <a:ea typeface="MS PGothic" panose="020B0600070205080204" pitchFamily="34" charset="-128"/>
            </a:endParaRPr>
          </a:p>
          <a:p>
            <a:pPr latinLnBrk="0"/>
            <a:r>
              <a:rPr lang="en-US" sz="2400" b="1" dirty="0">
                <a:ea typeface="MS PGothic" panose="020B0600070205080204" pitchFamily="34" charset="-128"/>
              </a:rPr>
              <a:t>Marketing Mix </a:t>
            </a:r>
            <a:endParaRPr lang="en-US" sz="2400" b="1" dirty="0">
              <a:ea typeface="MS PGothic" panose="020B0600070205080204" pitchFamily="34" charset="-128"/>
            </a:endParaRPr>
          </a:p>
          <a:p>
            <a:pPr lvl="1" latinLnBrk="0"/>
            <a:r>
              <a:rPr lang="en-US" sz="2000" b="1" dirty="0">
                <a:ea typeface="MS PGothic" panose="020B0600070205080204" pitchFamily="34" charset="-128"/>
              </a:rPr>
              <a:t>Product</a:t>
            </a:r>
            <a:endParaRPr lang="en-US" sz="2000" b="1" dirty="0">
              <a:ea typeface="MS PGothic" panose="020B0600070205080204" pitchFamily="34" charset="-128"/>
            </a:endParaRPr>
          </a:p>
          <a:p>
            <a:pPr lvl="1" latinLnBrk="0"/>
            <a:r>
              <a:rPr lang="en-US" sz="2000" b="1" dirty="0">
                <a:ea typeface="MS PGothic" panose="020B0600070205080204" pitchFamily="34" charset="-128"/>
              </a:rPr>
              <a:t>Price</a:t>
            </a:r>
            <a:endParaRPr lang="en-US" sz="2000" b="1" dirty="0">
              <a:ea typeface="MS PGothic" panose="020B0600070205080204" pitchFamily="34" charset="-128"/>
            </a:endParaRPr>
          </a:p>
          <a:p>
            <a:pPr lvl="1" latinLnBrk="0"/>
            <a:r>
              <a:rPr lang="en-US" sz="2000" b="1" dirty="0">
                <a:ea typeface="MS PGothic" panose="020B0600070205080204" pitchFamily="34" charset="-128"/>
              </a:rPr>
              <a:t>Promotion</a:t>
            </a:r>
            <a:endParaRPr lang="en-US" sz="2000" b="1" dirty="0">
              <a:ea typeface="MS PGothic" panose="020B0600070205080204" pitchFamily="34" charset="-128"/>
            </a:endParaRPr>
          </a:p>
          <a:p>
            <a:pPr lvl="1" latinLnBrk="0"/>
            <a:r>
              <a:rPr lang="en-US" sz="2000" b="1" dirty="0">
                <a:ea typeface="MS PGothic" panose="020B0600070205080204" pitchFamily="34" charset="-128"/>
              </a:rPr>
              <a:t>Place</a:t>
            </a:r>
            <a:endParaRPr lang="en-US" sz="2000" b="1" dirty="0">
              <a:ea typeface="MS PGothic" panose="020B0600070205080204" pitchFamily="34" charset="-128"/>
            </a:endParaRPr>
          </a:p>
          <a:p>
            <a:endParaRPr lang="en-US" b="1" dirty="0">
              <a:ea typeface="MS PGothic" panose="020B0600070205080204" pitchFamily="34" charset="-128"/>
            </a:endParaRPr>
          </a:p>
        </p:txBody>
      </p:sp>
      <p:sp>
        <p:nvSpPr>
          <p:cNvPr id="37891" name="Content Placeholder 3"/>
          <p:cNvSpPr>
            <a:spLocks noGrp="1"/>
          </p:cNvSpPr>
          <p:nvPr>
            <p:ph sz="half" idx="2"/>
          </p:nvPr>
        </p:nvSpPr>
        <p:spPr>
          <a:xfrm>
            <a:off x="6172200" y="1752601"/>
            <a:ext cx="4038600" cy="4525963"/>
          </a:xfrm>
          <a:ln>
            <a:solidFill>
              <a:schemeClr val="tx1"/>
            </a:solidFill>
          </a:ln>
        </p:spPr>
        <p:txBody>
          <a:bodyPr/>
          <a:lstStyle/>
          <a:p>
            <a:pPr algn="ctr" latinLnBrk="0">
              <a:buFont typeface="Arial" panose="020B0604020202020204" pitchFamily="34" charset="0"/>
              <a:buNone/>
              <a:defRPr/>
            </a:pPr>
            <a:r>
              <a:rPr lang="en-US" sz="3200" b="1" i="1" dirty="0">
                <a:solidFill>
                  <a:srgbClr val="008000"/>
                </a:solidFill>
                <a:ea typeface="MS PGothic" panose="020B0600070205080204" pitchFamily="34" charset="-128"/>
              </a:rPr>
              <a:t>Global</a:t>
            </a:r>
            <a:r>
              <a:rPr lang="en-US" sz="3200" b="1" i="1" dirty="0">
                <a:ea typeface="MS PGothic" panose="020B0600070205080204" pitchFamily="34" charset="-128"/>
              </a:rPr>
              <a:t> Marketing Strategy</a:t>
            </a:r>
            <a:endParaRPr lang="en-US" sz="3200" b="1" i="1" dirty="0">
              <a:ea typeface="MS PGothic" panose="020B0600070205080204" pitchFamily="34" charset="-128"/>
            </a:endParaRPr>
          </a:p>
          <a:p>
            <a:pPr algn="ctr" latinLnBrk="0">
              <a:buFont typeface="Arial" panose="020B0604020202020204" pitchFamily="34" charset="0"/>
              <a:buNone/>
              <a:defRPr/>
            </a:pPr>
            <a:endParaRPr lang="en-US" sz="2000" dirty="0">
              <a:ea typeface="MS PGothic" panose="020B0600070205080204" pitchFamily="34" charset="-128"/>
            </a:endParaRPr>
          </a:p>
          <a:p>
            <a:pPr latinLnBrk="0">
              <a:defRPr/>
            </a:pPr>
            <a:r>
              <a:rPr lang="en-US" sz="2000" b="1" dirty="0">
                <a:ea typeface="MS PGothic" panose="020B0600070205080204" pitchFamily="34" charset="-128"/>
              </a:rPr>
              <a:t>Global Market Participation</a:t>
            </a:r>
            <a:endParaRPr lang="en-US" sz="2000" b="1" dirty="0">
              <a:ea typeface="MS PGothic" panose="020B0600070205080204" pitchFamily="34" charset="-128"/>
            </a:endParaRPr>
          </a:p>
          <a:p>
            <a:pPr latinLnBrk="0">
              <a:defRPr/>
            </a:pPr>
            <a:r>
              <a:rPr lang="en-US" sz="2000" b="1" dirty="0">
                <a:solidFill>
                  <a:srgbClr val="008000"/>
                </a:solidFill>
                <a:ea typeface="MS PGothic" panose="020B0600070205080204" pitchFamily="34" charset="-128"/>
              </a:rPr>
              <a:t>Marketing Mix Development</a:t>
            </a:r>
            <a:endParaRPr lang="en-US" sz="2000" b="1" dirty="0">
              <a:solidFill>
                <a:srgbClr val="008000"/>
              </a:solidFill>
              <a:ea typeface="MS PGothic" panose="020B0600070205080204" pitchFamily="34" charset="-128"/>
            </a:endParaRPr>
          </a:p>
          <a:p>
            <a:pPr lvl="1" latinLnBrk="0">
              <a:defRPr/>
            </a:pPr>
            <a:r>
              <a:rPr lang="en-US" sz="1800" b="1" dirty="0">
                <a:solidFill>
                  <a:srgbClr val="008000"/>
                </a:solidFill>
                <a:ea typeface="MS PGothic" panose="020B0600070205080204" pitchFamily="34" charset="-128"/>
              </a:rPr>
              <a:t>4 P</a:t>
            </a:r>
            <a:r>
              <a:rPr lang="ja-JP" altLang="en-US" sz="1800" b="1" dirty="0">
                <a:solidFill>
                  <a:srgbClr val="008000"/>
                </a:solidFill>
              </a:rPr>
              <a:t>’</a:t>
            </a:r>
            <a:r>
              <a:rPr lang="en-US" sz="1800" b="1" dirty="0">
                <a:solidFill>
                  <a:srgbClr val="008000"/>
                </a:solidFill>
                <a:ea typeface="MS PGothic" panose="020B0600070205080204" pitchFamily="34" charset="-128"/>
              </a:rPr>
              <a:t>s: Adapt or Standardize?</a:t>
            </a:r>
            <a:endParaRPr lang="en-US" sz="1800" b="1" dirty="0">
              <a:solidFill>
                <a:srgbClr val="008000"/>
              </a:solidFill>
              <a:ea typeface="MS PGothic" panose="020B0600070205080204" pitchFamily="34" charset="-128"/>
            </a:endParaRPr>
          </a:p>
          <a:p>
            <a:pPr latinLnBrk="0">
              <a:defRPr/>
            </a:pPr>
            <a:r>
              <a:rPr lang="en-US" sz="2000" b="1" dirty="0">
                <a:solidFill>
                  <a:srgbClr val="008000"/>
                </a:solidFill>
                <a:ea typeface="MS PGothic" panose="020B0600070205080204" pitchFamily="34" charset="-128"/>
              </a:rPr>
              <a:t>Concentration</a:t>
            </a:r>
            <a:r>
              <a:rPr lang="en-US" sz="2000" b="1" dirty="0">
                <a:ea typeface="MS PGothic" panose="020B0600070205080204" pitchFamily="34" charset="-128"/>
              </a:rPr>
              <a:t> of Marketing Activities</a:t>
            </a:r>
            <a:endParaRPr lang="en-US" sz="2000" b="1" dirty="0">
              <a:ea typeface="MS PGothic" panose="020B0600070205080204" pitchFamily="34" charset="-128"/>
            </a:endParaRPr>
          </a:p>
          <a:p>
            <a:pPr latinLnBrk="0">
              <a:defRPr/>
            </a:pPr>
            <a:r>
              <a:rPr lang="en-US" sz="2000" b="1" dirty="0">
                <a:solidFill>
                  <a:srgbClr val="008000"/>
                </a:solidFill>
                <a:ea typeface="MS PGothic" panose="020B0600070205080204" pitchFamily="34" charset="-128"/>
              </a:rPr>
              <a:t>Coordination</a:t>
            </a:r>
            <a:r>
              <a:rPr lang="en-US" sz="2000" b="1" dirty="0">
                <a:ea typeface="MS PGothic" panose="020B0600070205080204" pitchFamily="34" charset="-128"/>
              </a:rPr>
              <a:t> of Marketing Activities</a:t>
            </a:r>
            <a:endParaRPr lang="en-US" sz="2000" b="1" dirty="0">
              <a:ea typeface="MS PGothic" panose="020B0600070205080204" pitchFamily="34" charset="-128"/>
            </a:endParaRPr>
          </a:p>
          <a:p>
            <a:pPr marL="0" indent="0">
              <a:buNone/>
              <a:defRPr/>
            </a:pPr>
            <a:endParaRPr lang="en-US"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199" y="365125"/>
            <a:ext cx="10677525" cy="1325563"/>
          </a:xfrm>
        </p:spPr>
        <p:txBody>
          <a:bodyPr/>
          <a:lstStyle/>
          <a:p>
            <a:pPr latinLnBrk="0"/>
            <a:r>
              <a:rPr lang="en-SG" dirty="0"/>
              <a:t>    Different types of international organisation</a:t>
            </a:r>
            <a:endParaRPr lang="en-SG" dirty="0"/>
          </a:p>
        </p:txBody>
      </p:sp>
      <p:sp>
        <p:nvSpPr>
          <p:cNvPr id="5" name="TextBox 4"/>
          <p:cNvSpPr txBox="1"/>
          <p:nvPr/>
        </p:nvSpPr>
        <p:spPr>
          <a:xfrm>
            <a:off x="4617740" y="1787700"/>
            <a:ext cx="2520280" cy="830997"/>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latinLnBrk="0"/>
            <a:r>
              <a:rPr lang="en-SG" sz="2400" dirty="0"/>
              <a:t>National organisation</a:t>
            </a:r>
            <a:endParaRPr lang="en-SG" sz="2400" dirty="0"/>
          </a:p>
        </p:txBody>
      </p:sp>
      <p:sp>
        <p:nvSpPr>
          <p:cNvPr id="6" name="TextBox 5"/>
          <p:cNvSpPr txBox="1"/>
          <p:nvPr/>
        </p:nvSpPr>
        <p:spPr>
          <a:xfrm>
            <a:off x="7564735" y="3147205"/>
            <a:ext cx="2520280" cy="830997"/>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latinLnBrk="0"/>
            <a:r>
              <a:rPr lang="en-SG" sz="2400" dirty="0"/>
              <a:t>International organisation</a:t>
            </a:r>
            <a:endParaRPr lang="en-SG" sz="2400" dirty="0"/>
          </a:p>
        </p:txBody>
      </p:sp>
      <p:sp>
        <p:nvSpPr>
          <p:cNvPr id="7" name="TextBox 6"/>
          <p:cNvSpPr txBox="1"/>
          <p:nvPr/>
        </p:nvSpPr>
        <p:spPr>
          <a:xfrm>
            <a:off x="6695306" y="5229200"/>
            <a:ext cx="2520280" cy="830997"/>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latinLnBrk="0"/>
            <a:r>
              <a:rPr lang="en-SG" sz="2400" dirty="0"/>
              <a:t>Multinational organisation</a:t>
            </a:r>
            <a:endParaRPr lang="en-SG" sz="2400" dirty="0"/>
          </a:p>
        </p:txBody>
      </p:sp>
      <p:sp>
        <p:nvSpPr>
          <p:cNvPr id="8" name="TextBox 7"/>
          <p:cNvSpPr txBox="1"/>
          <p:nvPr/>
        </p:nvSpPr>
        <p:spPr>
          <a:xfrm>
            <a:off x="2639616" y="5229201"/>
            <a:ext cx="2520280" cy="830997"/>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latinLnBrk="0"/>
            <a:r>
              <a:rPr lang="en-SG" sz="2400" dirty="0"/>
              <a:t>Global </a:t>
            </a:r>
            <a:endParaRPr lang="en-SG" sz="2400" dirty="0"/>
          </a:p>
          <a:p>
            <a:pPr latinLnBrk="0"/>
            <a:r>
              <a:rPr lang="en-SG" sz="2400" dirty="0"/>
              <a:t>organisation</a:t>
            </a:r>
            <a:endParaRPr lang="en-SG" sz="2400" dirty="0"/>
          </a:p>
        </p:txBody>
      </p:sp>
      <p:sp>
        <p:nvSpPr>
          <p:cNvPr id="9" name="TextBox 8"/>
          <p:cNvSpPr txBox="1"/>
          <p:nvPr/>
        </p:nvSpPr>
        <p:spPr>
          <a:xfrm>
            <a:off x="1847528" y="3140969"/>
            <a:ext cx="2520280" cy="830997"/>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latinLnBrk="0"/>
            <a:r>
              <a:rPr lang="en-SG" sz="2400" dirty="0"/>
              <a:t>Transnational</a:t>
            </a:r>
            <a:endParaRPr lang="en-SG" sz="2400" dirty="0"/>
          </a:p>
          <a:p>
            <a:pPr latinLnBrk="0"/>
            <a:r>
              <a:rPr lang="en-SG" sz="2400" dirty="0"/>
              <a:t>organisation</a:t>
            </a:r>
            <a:endParaRPr lang="en-SG" sz="2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03389" y="274638"/>
            <a:ext cx="8785225" cy="1143000"/>
          </a:xfrm>
        </p:spPr>
        <p:txBody>
          <a:bodyPr>
            <a:normAutofit/>
          </a:bodyPr>
          <a:lstStyle/>
          <a:p>
            <a:pPr>
              <a:defRPr/>
            </a:pPr>
            <a:r>
              <a:rPr lang="en-US" dirty="0">
                <a:solidFill>
                  <a:srgbClr val="008000"/>
                </a:solidFill>
                <a:latin typeface="+mn-lt"/>
              </a:rPr>
              <a:t>Countries and People are Different !</a:t>
            </a:r>
            <a:endParaRPr lang="en-GB" dirty="0">
              <a:solidFill>
                <a:srgbClr val="008000"/>
              </a:solidFill>
              <a:latin typeface="+mn-lt"/>
            </a:endParaRPr>
          </a:p>
        </p:txBody>
      </p:sp>
      <p:sp>
        <p:nvSpPr>
          <p:cNvPr id="3" name="Content Placeholder 2"/>
          <p:cNvSpPr>
            <a:spLocks noGrp="1"/>
          </p:cNvSpPr>
          <p:nvPr>
            <p:ph idx="1"/>
          </p:nvPr>
        </p:nvSpPr>
        <p:spPr>
          <a:xfrm>
            <a:off x="1076325" y="2232024"/>
            <a:ext cx="10515600" cy="4351338"/>
          </a:xfrm>
        </p:spPr>
        <p:txBody>
          <a:bodyPr>
            <a:normAutofit/>
          </a:bodyPr>
          <a:lstStyle/>
          <a:p>
            <a:pPr latinLnBrk="0">
              <a:defRPr/>
            </a:pPr>
            <a:r>
              <a:rPr lang="en-US" sz="3600" dirty="0">
                <a:solidFill>
                  <a:srgbClr val="008000"/>
                </a:solidFill>
              </a:rPr>
              <a:t>Customer preferences</a:t>
            </a:r>
            <a:r>
              <a:rPr lang="en-US" sz="3600" dirty="0"/>
              <a:t>, competitors, channels of distribution, and communication </a:t>
            </a:r>
            <a:endParaRPr lang="en-US" sz="3600" dirty="0"/>
          </a:p>
          <a:p>
            <a:pPr latinLnBrk="0">
              <a:defRPr/>
            </a:pPr>
            <a:r>
              <a:rPr lang="en-US" sz="3600" dirty="0">
                <a:solidFill>
                  <a:srgbClr val="008000"/>
                </a:solidFill>
              </a:rPr>
              <a:t>Marketing plans </a:t>
            </a:r>
            <a:r>
              <a:rPr lang="en-US" sz="3600" dirty="0"/>
              <a:t>and programmes may need to be extended or changed. </a:t>
            </a:r>
            <a:endParaRPr lang="en-US" sz="3600" dirty="0"/>
          </a:p>
          <a:p>
            <a:pPr latinLnBrk="0">
              <a:defRPr/>
            </a:pPr>
            <a:r>
              <a:rPr lang="en-US" sz="3600" dirty="0">
                <a:solidFill>
                  <a:srgbClr val="008000"/>
                </a:solidFill>
              </a:rPr>
              <a:t>“Standardization” versus “adaptation” – which?</a:t>
            </a:r>
            <a:endParaRPr lang="en-GB" sz="3600" dirty="0">
              <a:solidFill>
                <a:srgbClr val="008000"/>
              </a:solidFill>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Title 4"/>
          <p:cNvSpPr>
            <a:spLocks noGrp="1"/>
          </p:cNvSpPr>
          <p:nvPr>
            <p:ph type="title"/>
          </p:nvPr>
        </p:nvSpPr>
        <p:spPr bwMode="auto">
          <a:xfrm>
            <a:off x="1981200" y="530667"/>
            <a:ext cx="8589963" cy="1143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normAutofit fontScale="90000"/>
          </a:bodyPr>
          <a:lstStyle/>
          <a:p>
            <a:r>
              <a:rPr lang="en-US" dirty="0">
                <a:solidFill>
                  <a:srgbClr val="008000"/>
                </a:solidFill>
                <a:ea typeface="MS PGothic" panose="020B0600070205080204" pitchFamily="34" charset="-128"/>
              </a:rPr>
              <a:t>The Beatles- Global Marketing Strategy</a:t>
            </a:r>
            <a:endParaRPr lang="en-US" dirty="0">
              <a:solidFill>
                <a:srgbClr val="008000"/>
              </a:solidFill>
              <a:ea typeface="MS PGothic" panose="020B0600070205080204" pitchFamily="34" charset="-128"/>
            </a:endParaRPr>
          </a:p>
        </p:txBody>
      </p:sp>
      <p:pic>
        <p:nvPicPr>
          <p:cNvPr id="18434" name="Content Placeholder 7" descr="PH_01_003.tif"/>
          <p:cNvPicPr>
            <a:picLocks noGrp="1" noChangeAspect="1"/>
          </p:cNvPicPr>
          <p:nvPr>
            <p:ph sz="half" idx="1"/>
          </p:nvPr>
        </p:nvPicPr>
        <p:blipFill>
          <a:blip r:embed="rId1" cstate="print">
            <a:extLst>
              <a:ext uri="{28A0092B-C50C-407E-A947-70E740481C1C}">
                <a14:useLocalDpi xmlns:a14="http://schemas.microsoft.com/office/drawing/2010/main" val="0"/>
              </a:ext>
            </a:extLst>
          </a:blip>
          <a:srcRect/>
          <a:stretch>
            <a:fillRect/>
          </a:stretch>
        </p:blipFill>
        <p:spPr bwMode="auto">
          <a:xfrm>
            <a:off x="1981200" y="1600200"/>
            <a:ext cx="4038600" cy="31115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Content Placeholder 6"/>
          <p:cNvSpPr>
            <a:spLocks noGrp="1"/>
          </p:cNvSpPr>
          <p:nvPr>
            <p:ph sz="half" idx="2"/>
          </p:nvPr>
        </p:nvSpPr>
        <p:spPr>
          <a:xfrm>
            <a:off x="6172201" y="1600201"/>
            <a:ext cx="4213225" cy="4525963"/>
          </a:xfrm>
        </p:spPr>
        <p:txBody>
          <a:bodyPr>
            <a:normAutofit/>
          </a:bodyPr>
          <a:lstStyle/>
          <a:p>
            <a:pPr latinLnBrk="0">
              <a:defRPr/>
            </a:pPr>
            <a:r>
              <a:rPr lang="en-US" dirty="0"/>
              <a:t>U.K albums had </a:t>
            </a:r>
            <a:r>
              <a:rPr lang="en-US" dirty="0">
                <a:solidFill>
                  <a:srgbClr val="008000"/>
                </a:solidFill>
              </a:rPr>
              <a:t>different names , number and order of tracks</a:t>
            </a:r>
            <a:endParaRPr lang="en-US" dirty="0">
              <a:solidFill>
                <a:srgbClr val="008000"/>
              </a:solidFill>
            </a:endParaRPr>
          </a:p>
          <a:p>
            <a:pPr latinLnBrk="0">
              <a:defRPr/>
            </a:pPr>
            <a:r>
              <a:rPr lang="en-US" dirty="0"/>
              <a:t>U.S. singles had </a:t>
            </a:r>
            <a:r>
              <a:rPr lang="en-US" dirty="0">
                <a:solidFill>
                  <a:srgbClr val="008000"/>
                </a:solidFill>
              </a:rPr>
              <a:t>Side B songs not available in the U.K.</a:t>
            </a:r>
            <a:endParaRPr lang="en-US" dirty="0">
              <a:solidFill>
                <a:srgbClr val="008000"/>
              </a:solidFill>
            </a:endParaRPr>
          </a:p>
          <a:p>
            <a:pPr latinLnBrk="0">
              <a:defRPr/>
            </a:pPr>
            <a:r>
              <a:rPr lang="en-US" dirty="0">
                <a:solidFill>
                  <a:srgbClr val="008000"/>
                </a:solidFill>
              </a:rPr>
              <a:t>Songs remixed for U.S. </a:t>
            </a:r>
            <a:r>
              <a:rPr lang="en-US" dirty="0"/>
              <a:t>market with different studio effects (reverb and compression)</a:t>
            </a:r>
            <a:endParaRPr lang="en-US" dirty="0"/>
          </a:p>
          <a:p>
            <a:pPr lvl="1">
              <a:buFontTx/>
              <a:buNone/>
              <a:defRPr/>
            </a:pPr>
            <a:endParaRPr lang="en-US" dirty="0"/>
          </a:p>
        </p:txBody>
      </p:sp>
      <p:sp>
        <p:nvSpPr>
          <p:cNvPr id="18436" name="TextBox 8"/>
          <p:cNvSpPr txBox="1">
            <a:spLocks noChangeArrowheads="1"/>
          </p:cNvSpPr>
          <p:nvPr/>
        </p:nvSpPr>
        <p:spPr bwMode="auto">
          <a:xfrm>
            <a:off x="1981201" y="4957764"/>
            <a:ext cx="3883025"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latinLnBrk="0"/>
            <a:r>
              <a:rPr lang="en-US" sz="2400" dirty="0"/>
              <a:t>The British Invasion of the music world was led by the Beatles who first toured the U.S. in 1964. </a:t>
            </a:r>
            <a:endParaRPr lang="en-US" sz="2400" dirty="0"/>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74639"/>
            <a:ext cx="8229600" cy="777875"/>
          </a:xfrm>
        </p:spPr>
        <p:txBody>
          <a:bodyPr>
            <a:normAutofit/>
          </a:bodyPr>
          <a:lstStyle/>
          <a:p>
            <a:pPr>
              <a:defRPr/>
            </a:pPr>
            <a:r>
              <a:rPr lang="en-US" dirty="0">
                <a:solidFill>
                  <a:srgbClr val="008000"/>
                </a:solidFill>
                <a:latin typeface="+mn-lt"/>
              </a:rPr>
              <a:t>Standardization V Adaptation</a:t>
            </a:r>
            <a:endParaRPr lang="en-US" dirty="0">
              <a:solidFill>
                <a:srgbClr val="008000"/>
              </a:solidFill>
              <a:latin typeface="+mn-lt"/>
            </a:endParaRPr>
          </a:p>
        </p:txBody>
      </p:sp>
      <p:sp>
        <p:nvSpPr>
          <p:cNvPr id="3" name="Content Placeholder 2"/>
          <p:cNvSpPr>
            <a:spLocks noGrp="1"/>
          </p:cNvSpPr>
          <p:nvPr>
            <p:ph sz="half" idx="1"/>
          </p:nvPr>
        </p:nvSpPr>
        <p:spPr>
          <a:xfrm>
            <a:off x="1981200" y="1412875"/>
            <a:ext cx="8229600" cy="5111750"/>
          </a:xfrm>
        </p:spPr>
        <p:txBody>
          <a:bodyPr rtlCol="0">
            <a:normAutofit/>
          </a:bodyPr>
          <a:lstStyle/>
          <a:p>
            <a:pPr>
              <a:buFont typeface="Arial" panose="020B0604020202020204"/>
              <a:buChar char="•"/>
              <a:defRPr/>
            </a:pPr>
            <a:r>
              <a:rPr lang="en-US" sz="3600" dirty="0"/>
              <a:t>Globalization </a:t>
            </a:r>
            <a:r>
              <a:rPr lang="en-US" sz="3600" b="1" dirty="0"/>
              <a:t>(</a:t>
            </a:r>
            <a:r>
              <a:rPr lang="en-US" sz="3600" b="1" dirty="0">
                <a:solidFill>
                  <a:srgbClr val="008000"/>
                </a:solidFill>
              </a:rPr>
              <a:t>Standardization</a:t>
            </a:r>
            <a:r>
              <a:rPr lang="en-US" sz="3600" b="1" dirty="0"/>
              <a:t>)</a:t>
            </a:r>
            <a:endParaRPr lang="en-US" sz="3600" b="1" dirty="0"/>
          </a:p>
          <a:p>
            <a:pPr lvl="1">
              <a:buFont typeface="Arial" panose="020B0604020202020204"/>
              <a:buChar char="–"/>
              <a:defRPr/>
            </a:pPr>
            <a:r>
              <a:rPr lang="en-US" sz="2800" dirty="0"/>
              <a:t>Developing standardized products marketed worldwide with a </a:t>
            </a:r>
            <a:r>
              <a:rPr lang="en-US" sz="2800" dirty="0">
                <a:solidFill>
                  <a:srgbClr val="008000"/>
                </a:solidFill>
              </a:rPr>
              <a:t>standardized marketing mix</a:t>
            </a:r>
            <a:endParaRPr lang="en-US" sz="2800" dirty="0">
              <a:solidFill>
                <a:srgbClr val="008000"/>
              </a:solidFill>
            </a:endParaRPr>
          </a:p>
          <a:p>
            <a:pPr lvl="1">
              <a:buFont typeface="Arial" panose="020B0604020202020204"/>
              <a:buChar char="–"/>
              <a:defRPr/>
            </a:pPr>
            <a:r>
              <a:rPr lang="en-US" sz="2800" dirty="0"/>
              <a:t>Essence of </a:t>
            </a:r>
            <a:r>
              <a:rPr lang="en-US" sz="2800" dirty="0">
                <a:solidFill>
                  <a:srgbClr val="008000"/>
                </a:solidFill>
              </a:rPr>
              <a:t>mass marketing</a:t>
            </a:r>
            <a:endParaRPr lang="en-US" sz="2800" dirty="0">
              <a:solidFill>
                <a:srgbClr val="008000"/>
              </a:solidFill>
            </a:endParaRPr>
          </a:p>
          <a:p>
            <a:pPr>
              <a:buFont typeface="Arial" panose="020B0604020202020204"/>
              <a:buChar char="•"/>
              <a:defRPr/>
            </a:pPr>
            <a:endParaRPr lang="en-US" dirty="0"/>
          </a:p>
          <a:p>
            <a:pPr>
              <a:buFont typeface="Arial" panose="020B0604020202020204"/>
              <a:buChar char="•"/>
              <a:defRPr/>
            </a:pPr>
            <a:r>
              <a:rPr lang="en-US" sz="3600" dirty="0"/>
              <a:t>Global localization </a:t>
            </a:r>
            <a:r>
              <a:rPr lang="en-US" sz="3600" b="1" dirty="0"/>
              <a:t>(</a:t>
            </a:r>
            <a:r>
              <a:rPr lang="en-US" sz="3600" b="1" dirty="0">
                <a:solidFill>
                  <a:srgbClr val="008000"/>
                </a:solidFill>
              </a:rPr>
              <a:t>Adaptation</a:t>
            </a:r>
            <a:r>
              <a:rPr lang="en-US" sz="3600" b="1" dirty="0"/>
              <a:t>)</a:t>
            </a:r>
            <a:endParaRPr lang="en-US" sz="3600" b="1" dirty="0"/>
          </a:p>
          <a:p>
            <a:pPr lvl="1">
              <a:buFont typeface="Arial" panose="020B0604020202020204"/>
              <a:buChar char="–"/>
              <a:defRPr/>
            </a:pPr>
            <a:r>
              <a:rPr lang="en-US" sz="2800" dirty="0">
                <a:solidFill>
                  <a:srgbClr val="008000"/>
                </a:solidFill>
              </a:rPr>
              <a:t>Mixing standardization and customization </a:t>
            </a:r>
            <a:r>
              <a:rPr lang="en-US" sz="2800" dirty="0"/>
              <a:t>in a way that minimizes costs while maximizing satisfaction</a:t>
            </a:r>
            <a:endParaRPr lang="en-US" sz="2800" dirty="0"/>
          </a:p>
          <a:p>
            <a:pPr lvl="1">
              <a:buFont typeface="Arial" panose="020B0604020202020204"/>
              <a:buChar char="–"/>
              <a:defRPr/>
            </a:pPr>
            <a:r>
              <a:rPr lang="en-US" sz="2800" dirty="0"/>
              <a:t>Essence of </a:t>
            </a:r>
            <a:r>
              <a:rPr lang="en-US" sz="2800" dirty="0">
                <a:solidFill>
                  <a:srgbClr val="008000"/>
                </a:solidFill>
              </a:rPr>
              <a:t>segmentation</a:t>
            </a:r>
            <a:endParaRPr lang="en-US" sz="2800" dirty="0">
              <a:solidFill>
                <a:srgbClr val="008000"/>
              </a:solidFill>
            </a:endParaRPr>
          </a:p>
          <a:p>
            <a:pPr lvl="1">
              <a:buFont typeface="Arial" panose="020B0604020202020204"/>
              <a:buChar char="–"/>
              <a:defRPr/>
            </a:pPr>
            <a:r>
              <a:rPr lang="en-US" sz="2800" b="1" i="1" dirty="0">
                <a:solidFill>
                  <a:srgbClr val="008000"/>
                </a:solidFill>
              </a:rPr>
              <a:t>Think globally, act locally (Theodore Levitt, 1983)</a:t>
            </a:r>
            <a:endParaRPr lang="en-US" sz="2800" b="1" i="1" dirty="0">
              <a:solidFill>
                <a:srgbClr val="008000"/>
              </a:solidFill>
            </a:endParaRPr>
          </a:p>
          <a:p>
            <a:pPr marL="0" indent="0">
              <a:buNone/>
              <a:defRPr/>
            </a:pPr>
            <a:endParaRPr lang="en-US"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0" y="16778"/>
            <a:ext cx="9144000" cy="1540014"/>
          </a:xfrm>
        </p:spPr>
        <p:txBody>
          <a:bodyPr>
            <a:normAutofit fontScale="90000"/>
          </a:bodyPr>
          <a:lstStyle/>
          <a:p>
            <a:pPr latinLnBrk="0">
              <a:defRPr/>
            </a:pPr>
            <a:br>
              <a:rPr lang="en-US" dirty="0">
                <a:latin typeface="+mn-lt"/>
              </a:rPr>
            </a:br>
            <a:r>
              <a:rPr lang="en-US" dirty="0">
                <a:solidFill>
                  <a:srgbClr val="FF0000"/>
                </a:solidFill>
                <a:latin typeface="+mn-lt"/>
              </a:rPr>
              <a:t>Standardization Vs. Adaptation</a:t>
            </a:r>
            <a:br>
              <a:rPr lang="en-US" dirty="0">
                <a:latin typeface="+mn-lt"/>
              </a:rPr>
            </a:br>
            <a:r>
              <a:rPr lang="en-US" dirty="0"/>
              <a:t>The Faces of Coca-Cola Around the World</a:t>
            </a:r>
            <a:br>
              <a:rPr lang="en-US" b="1" dirty="0"/>
            </a:br>
            <a:endParaRPr lang="en-US" dirty="0">
              <a:latin typeface="+mn-lt"/>
            </a:endParaRPr>
          </a:p>
        </p:txBody>
      </p:sp>
      <p:pic>
        <p:nvPicPr>
          <p:cNvPr id="22530" name="Picture 4"/>
          <p:cNvPicPr>
            <a:picLocks noGrp="1" noChangeAspect="1" noChangeArrowheads="1"/>
          </p:cNvPicPr>
          <p:nvPr>
            <p:ph sz="half" idx="2"/>
          </p:nvPr>
        </p:nvPicPr>
        <p:blipFill>
          <a:blip r:embed="rId1">
            <a:extLst>
              <a:ext uri="{28A0092B-C50C-407E-A947-70E740481C1C}">
                <a14:useLocalDpi xmlns:a14="http://schemas.microsoft.com/office/drawing/2010/main" val="0"/>
              </a:ext>
            </a:extLst>
          </a:blip>
          <a:srcRect/>
          <a:stretch>
            <a:fillRect/>
          </a:stretch>
        </p:blipFill>
        <p:spPr bwMode="auto">
          <a:xfrm>
            <a:off x="6372127" y="1556792"/>
            <a:ext cx="3657600" cy="45259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1" name="Text Box 6"/>
          <p:cNvSpPr txBox="1">
            <a:spLocks noChangeArrowheads="1"/>
          </p:cNvSpPr>
          <p:nvPr/>
        </p:nvSpPr>
        <p:spPr bwMode="auto">
          <a:xfrm>
            <a:off x="3935414" y="2505076"/>
            <a:ext cx="2338387" cy="784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a:spcBef>
                <a:spcPct val="50000"/>
              </a:spcBef>
            </a:pPr>
            <a:r>
              <a:rPr lang="en-US" b="1">
                <a:latin typeface="Tahoma" panose="020B0604030504040204" pitchFamily="34" charset="0"/>
              </a:rPr>
              <a:t>Arabic</a:t>
            </a:r>
            <a:r>
              <a:rPr lang="en-US">
                <a:latin typeface="Tahoma" panose="020B0604030504040204" pitchFamily="34" charset="0"/>
              </a:rPr>
              <a:t> </a:t>
            </a:r>
            <a:endParaRPr lang="en-US">
              <a:latin typeface="Tahoma" panose="020B0604030504040204" pitchFamily="34" charset="0"/>
            </a:endParaRPr>
          </a:p>
          <a:p>
            <a:pPr>
              <a:spcBef>
                <a:spcPct val="50000"/>
              </a:spcBef>
            </a:pPr>
            <a:r>
              <a:rPr lang="en-US" b="1">
                <a:latin typeface="Tahoma" panose="020B0604030504040204" pitchFamily="34" charset="0"/>
              </a:rPr>
              <a:t>Read right to left</a:t>
            </a:r>
            <a:endParaRPr lang="en-US" b="1">
              <a:latin typeface="Tahoma" panose="020B0604030504040204" pitchFamily="34" charset="0"/>
            </a:endParaRPr>
          </a:p>
        </p:txBody>
      </p:sp>
      <p:sp>
        <p:nvSpPr>
          <p:cNvPr id="22532" name="Line 9"/>
          <p:cNvSpPr>
            <a:spLocks noChangeShapeType="1"/>
          </p:cNvSpPr>
          <p:nvPr/>
        </p:nvSpPr>
        <p:spPr bwMode="auto">
          <a:xfrm>
            <a:off x="5092700" y="2743200"/>
            <a:ext cx="1079500" cy="0"/>
          </a:xfrm>
          <a:prstGeom prst="line">
            <a:avLst/>
          </a:prstGeom>
          <a:noFill/>
          <a:ln w="9525">
            <a:solidFill>
              <a:schemeClr val="tx1"/>
            </a:solidFill>
            <a:round/>
            <a:tailEnd type="triangle" w="med" len="med"/>
          </a:ln>
          <a:extLst>
            <a:ext uri="{909E8E84-426E-40DD-AFC4-6F175D3DCCD1}">
              <a14:hiddenFill xmlns:a14="http://schemas.microsoft.com/office/drawing/2010/main">
                <a:noFill/>
              </a14:hiddenFill>
            </a:ext>
          </a:extLst>
        </p:spPr>
        <p:txBody>
          <a:bodyPr/>
          <a:lstStyle/>
          <a:p>
            <a:endParaRPr lang="en-SG"/>
          </a:p>
        </p:txBody>
      </p:sp>
      <p:sp>
        <p:nvSpPr>
          <p:cNvPr id="22533" name="Text Box 7"/>
          <p:cNvSpPr txBox="1">
            <a:spLocks noChangeArrowheads="1"/>
          </p:cNvSpPr>
          <p:nvPr/>
        </p:nvSpPr>
        <p:spPr bwMode="auto">
          <a:xfrm>
            <a:off x="3359150" y="4432301"/>
            <a:ext cx="2813050" cy="784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a:spcBef>
                <a:spcPct val="50000"/>
              </a:spcBef>
            </a:pPr>
            <a:r>
              <a:rPr lang="en-US" b="1">
                <a:latin typeface="Tahoma" panose="020B0604030504040204" pitchFamily="34" charset="0"/>
              </a:rPr>
              <a:t>Chinese </a:t>
            </a:r>
            <a:endParaRPr lang="en-US" b="1">
              <a:latin typeface="Tahoma" panose="020B0604030504040204" pitchFamily="34" charset="0"/>
            </a:endParaRPr>
          </a:p>
          <a:p>
            <a:pPr>
              <a:spcBef>
                <a:spcPct val="50000"/>
              </a:spcBef>
            </a:pPr>
            <a:r>
              <a:rPr lang="ja-JP" altLang="en-US" b="1">
                <a:latin typeface="Tahoma" panose="020B0604030504040204" pitchFamily="34" charset="0"/>
              </a:rPr>
              <a:t>“</a:t>
            </a:r>
            <a:r>
              <a:rPr lang="en-US" b="1">
                <a:latin typeface="Tahoma" panose="020B0604030504040204" pitchFamily="34" charset="0"/>
              </a:rPr>
              <a:t>delicious/happiness</a:t>
            </a:r>
            <a:r>
              <a:rPr lang="ja-JP" altLang="en-US" b="1">
                <a:latin typeface="Tahoma" panose="020B0604030504040204" pitchFamily="34" charset="0"/>
              </a:rPr>
              <a:t>”</a:t>
            </a:r>
            <a:endParaRPr lang="en-US" b="1">
              <a:latin typeface="Tahoma" panose="020B0604030504040204" pitchFamily="34" charset="0"/>
            </a:endParaRPr>
          </a:p>
        </p:txBody>
      </p:sp>
      <p:sp>
        <p:nvSpPr>
          <p:cNvPr id="22534" name="Line 8"/>
          <p:cNvSpPr>
            <a:spLocks noChangeShapeType="1"/>
          </p:cNvSpPr>
          <p:nvPr/>
        </p:nvSpPr>
        <p:spPr bwMode="auto">
          <a:xfrm>
            <a:off x="4800600" y="4660900"/>
            <a:ext cx="1371600" cy="0"/>
          </a:xfrm>
          <a:prstGeom prst="line">
            <a:avLst/>
          </a:prstGeom>
          <a:noFill/>
          <a:ln w="9525">
            <a:solidFill>
              <a:schemeClr val="tx1"/>
            </a:solidFill>
            <a:round/>
            <a:tailEnd type="triangle" w="med" len="med"/>
          </a:ln>
          <a:extLst>
            <a:ext uri="{909E8E84-426E-40DD-AFC4-6F175D3DCCD1}">
              <a14:hiddenFill xmlns:a14="http://schemas.microsoft.com/office/drawing/2010/main">
                <a:noFill/>
              </a14:hiddenFill>
            </a:ext>
          </a:extLst>
        </p:spPr>
        <p:txBody>
          <a:bodyPr/>
          <a:lstStyle/>
          <a:p>
            <a:endParaRPr lang="en-SG"/>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1" cstate="print"/>
          <a:stretch>
            <a:fillRect/>
          </a:stretch>
        </p:blipFill>
        <p:spPr>
          <a:xfrm>
            <a:off x="1647444" y="295656"/>
            <a:ext cx="2852928" cy="719328"/>
          </a:xfrm>
          <a:prstGeom prst="rect">
            <a:avLst/>
          </a:prstGeom>
        </p:spPr>
      </p:pic>
      <p:pic>
        <p:nvPicPr>
          <p:cNvPr id="3" name="object 3"/>
          <p:cNvPicPr/>
          <p:nvPr/>
        </p:nvPicPr>
        <p:blipFill>
          <a:blip r:embed="rId2" cstate="print"/>
          <a:stretch>
            <a:fillRect/>
          </a:stretch>
        </p:blipFill>
        <p:spPr>
          <a:xfrm>
            <a:off x="3054097" y="1104899"/>
            <a:ext cx="5701283" cy="5641845"/>
          </a:xfrm>
          <a:prstGeom prst="rect">
            <a:avLst/>
          </a:prstGeom>
        </p:spPr>
      </p:pic>
      <p:sp>
        <p:nvSpPr>
          <p:cNvPr id="4" name="object 4"/>
          <p:cNvSpPr txBox="1">
            <a:spLocks noGrp="1"/>
          </p:cNvSpPr>
          <p:nvPr>
            <p:ph type="title"/>
          </p:nvPr>
        </p:nvSpPr>
        <p:spPr>
          <a:xfrm>
            <a:off x="4013735" y="156465"/>
            <a:ext cx="7865019" cy="997709"/>
          </a:xfrm>
          <a:prstGeom prst="rect">
            <a:avLst/>
          </a:prstGeom>
        </p:spPr>
        <p:txBody>
          <a:bodyPr vert="horz" wrap="square" lIns="0" tIns="12700" rIns="0" bIns="0" rtlCol="0" anchor="ctr">
            <a:spAutoFit/>
          </a:bodyPr>
          <a:lstStyle/>
          <a:p>
            <a:pPr marR="5715" algn="r">
              <a:lnSpc>
                <a:spcPct val="100000"/>
              </a:lnSpc>
              <a:spcBef>
                <a:spcPts val="100"/>
              </a:spcBef>
            </a:pPr>
            <a:r>
              <a:rPr lang="en-US" sz="3200" b="1" dirty="0" smtClean="0">
                <a:latin typeface="Merriweather Black" panose="00000A00000000000000" pitchFamily="2" charset="0"/>
                <a:cs typeface="Arial" panose="020B0604020202020204"/>
              </a:rPr>
              <a:t>THE</a:t>
            </a:r>
            <a:r>
              <a:rPr lang="en-US" sz="3200" b="1" spc="-50" dirty="0" smtClean="0">
                <a:latin typeface="Merriweather Black" panose="00000A00000000000000" pitchFamily="2" charset="0"/>
                <a:cs typeface="Arial" panose="020B0604020202020204"/>
              </a:rPr>
              <a:t> </a:t>
            </a:r>
            <a:r>
              <a:rPr lang="en-US" sz="3200" b="1" dirty="0" smtClean="0">
                <a:latin typeface="Merriweather Black" panose="00000A00000000000000" pitchFamily="2" charset="0"/>
                <a:cs typeface="Arial" panose="020B0604020202020204"/>
              </a:rPr>
              <a:t>DIFFERENT</a:t>
            </a:r>
            <a:r>
              <a:rPr lang="en-US" sz="3200" b="1" spc="-60" dirty="0" smtClean="0">
                <a:latin typeface="Merriweather Black" panose="00000A00000000000000" pitchFamily="2" charset="0"/>
                <a:cs typeface="Arial" panose="020B0604020202020204"/>
              </a:rPr>
              <a:t> </a:t>
            </a:r>
            <a:r>
              <a:rPr lang="en-US" sz="3200" b="1" spc="-5" dirty="0" smtClean="0">
                <a:latin typeface="Merriweather Black" panose="00000A00000000000000" pitchFamily="2" charset="0"/>
                <a:cs typeface="Arial" panose="020B0604020202020204"/>
              </a:rPr>
              <a:t>LAYERS</a:t>
            </a:r>
            <a:r>
              <a:rPr lang="en-US" sz="3200" b="1" spc="-35" dirty="0" smtClean="0">
                <a:latin typeface="Merriweather Black" panose="00000A00000000000000" pitchFamily="2" charset="0"/>
                <a:cs typeface="Arial" panose="020B0604020202020204"/>
              </a:rPr>
              <a:t> </a:t>
            </a:r>
            <a:r>
              <a:rPr lang="en-US" sz="3200" b="1" dirty="0" smtClean="0">
                <a:latin typeface="Merriweather Black" panose="00000A00000000000000" pitchFamily="2" charset="0"/>
                <a:cs typeface="Arial" panose="020B0604020202020204"/>
              </a:rPr>
              <a:t>OF</a:t>
            </a:r>
            <a:br>
              <a:rPr lang="en-US" sz="3200" dirty="0" smtClean="0">
                <a:latin typeface="Merriweather Black" panose="00000A00000000000000" pitchFamily="2" charset="0"/>
                <a:cs typeface="Arial" panose="020B0604020202020204"/>
              </a:rPr>
            </a:br>
            <a:r>
              <a:rPr lang="en-US" sz="3200" b="1" dirty="0" smtClean="0">
                <a:latin typeface="Merriweather Black" panose="00000A00000000000000" pitchFamily="2" charset="0"/>
                <a:cs typeface="Arial" panose="020B0604020202020204"/>
              </a:rPr>
              <a:t>CULTURE</a:t>
            </a:r>
            <a:endParaRPr lang="en-US" sz="3200" dirty="0">
              <a:latin typeface="Merriweather Black" panose="00000A00000000000000" pitchFamily="2" charset="0"/>
              <a:cs typeface="Arial" panose="020B0604020202020204"/>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7" name="Picture 2"/>
          <p:cNvPicPr>
            <a:picLocks noGrp="1" noChangeAspect="1" noChangeArrowheads="1"/>
          </p:cNvPicPr>
          <p:nvPr>
            <p:ph idx="4294967295"/>
          </p:nvPr>
        </p:nvPicPr>
        <p:blipFill>
          <a:blip r:embed="rId1" cstate="print">
            <a:extLst>
              <a:ext uri="{28A0092B-C50C-407E-A947-70E740481C1C}">
                <a14:useLocalDpi xmlns:a14="http://schemas.microsoft.com/office/drawing/2010/main" val="0"/>
              </a:ext>
            </a:extLst>
          </a:blip>
          <a:srcRect/>
          <a:stretch>
            <a:fillRect/>
          </a:stretch>
        </p:blipFill>
        <p:spPr bwMode="auto">
          <a:xfrm>
            <a:off x="1524000" y="260648"/>
            <a:ext cx="9144000" cy="6597352"/>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03389" y="44450"/>
            <a:ext cx="8713787" cy="922338"/>
          </a:xfrm>
        </p:spPr>
        <p:txBody>
          <a:bodyPr>
            <a:normAutofit/>
          </a:bodyPr>
          <a:lstStyle/>
          <a:p>
            <a:pPr>
              <a:defRPr/>
            </a:pPr>
            <a:r>
              <a:rPr lang="en-US" dirty="0">
                <a:latin typeface="+mn-lt"/>
              </a:rPr>
              <a:t>How Big Is The Global Market?</a:t>
            </a:r>
            <a:endParaRPr lang="en-US" dirty="0">
              <a:latin typeface="+mn-lt"/>
            </a:endParaRPr>
          </a:p>
        </p:txBody>
      </p:sp>
      <p:pic>
        <p:nvPicPr>
          <p:cNvPr id="26626" name="Picture 3"/>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1524001" y="1125538"/>
            <a:ext cx="9161463" cy="5732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Rectangle 2"/>
          <p:cNvSpPr>
            <a:spLocks noGrp="1" noChangeArrowheads="1"/>
          </p:cNvSpPr>
          <p:nvPr>
            <p:ph type="title"/>
          </p:nvPr>
        </p:nvSpPr>
        <p:spPr bwMode="auto">
          <a:xfrm>
            <a:off x="2378075" y="728663"/>
            <a:ext cx="7772400" cy="838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normAutofit fontScale="90000"/>
          </a:bodyPr>
          <a:lstStyle/>
          <a:p>
            <a:r>
              <a:rPr lang="en-GB" altLang="en-US" sz="3200" dirty="0">
                <a:ea typeface="MS PGothic" panose="020B0600070205080204" pitchFamily="34" charset="-128"/>
              </a:rPr>
              <a:t>Key Differences between Domestic and International Marketing</a:t>
            </a:r>
            <a:endParaRPr lang="en-US" altLang="en-US" sz="3200" dirty="0">
              <a:ea typeface="MS PGothic" panose="020B0600070205080204" pitchFamily="34" charset="-128"/>
            </a:endParaRPr>
          </a:p>
        </p:txBody>
      </p:sp>
      <p:sp>
        <p:nvSpPr>
          <p:cNvPr id="30722" name="Rectangle 3"/>
          <p:cNvSpPr txBox="1">
            <a:spLocks noChangeArrowheads="1"/>
          </p:cNvSpPr>
          <p:nvPr/>
        </p:nvSpPr>
        <p:spPr bwMode="auto">
          <a:xfrm>
            <a:off x="2225675" y="728663"/>
            <a:ext cx="7772400" cy="449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a:spcBef>
                <a:spcPct val="20000"/>
              </a:spcBef>
            </a:pPr>
            <a:endParaRPr lang="en-US" altLang="en-US" sz="2000">
              <a:solidFill>
                <a:srgbClr val="333333"/>
              </a:solidFill>
            </a:endParaRPr>
          </a:p>
        </p:txBody>
      </p:sp>
      <p:pic>
        <p:nvPicPr>
          <p:cNvPr id="30723" name="Picture 1"/>
          <p:cNvPicPr>
            <a:picLocks noChangeAspect="1"/>
          </p:cNvPicPr>
          <p:nvPr/>
        </p:nvPicPr>
        <p:blipFill>
          <a:blip r:embed="rId1">
            <a:extLst>
              <a:ext uri="{28A0092B-C50C-407E-A947-70E740481C1C}">
                <a14:useLocalDpi xmlns:a14="http://schemas.microsoft.com/office/drawing/2010/main" val="0"/>
              </a:ext>
            </a:extLst>
          </a:blip>
          <a:srcRect/>
          <a:stretch>
            <a:fillRect/>
          </a:stretch>
        </p:blipFill>
        <p:spPr bwMode="auto">
          <a:xfrm>
            <a:off x="2302335" y="2138362"/>
            <a:ext cx="6753225" cy="3990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Rectangle 3"/>
          <p:cNvSpPr>
            <a:spLocks noGrp="1" noChangeArrowheads="1"/>
          </p:cNvSpPr>
          <p:nvPr>
            <p:ph type="body" idx="1"/>
          </p:nvPr>
        </p:nvSpPr>
        <p:spPr bwMode="auto">
          <a:xfrm>
            <a:off x="2270125" y="1403350"/>
            <a:ext cx="7772400" cy="519400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normAutofit/>
          </a:bodyPr>
          <a:lstStyle/>
          <a:p>
            <a:pPr>
              <a:lnSpc>
                <a:spcPct val="90000"/>
              </a:lnSpc>
              <a:buFontTx/>
              <a:buNone/>
            </a:pPr>
            <a:endParaRPr lang="en-US" altLang="en-US" sz="2000" dirty="0">
              <a:solidFill>
                <a:srgbClr val="333333"/>
              </a:solidFill>
              <a:ea typeface="MS PGothic" panose="020B0600070205080204" pitchFamily="34" charset="-128"/>
            </a:endParaRPr>
          </a:p>
          <a:p>
            <a:pPr latinLnBrk="0">
              <a:lnSpc>
                <a:spcPct val="80000"/>
              </a:lnSpc>
            </a:pPr>
            <a:r>
              <a:rPr lang="en-US" altLang="en-US" sz="2400" dirty="0">
                <a:ea typeface="MS PGothic" panose="020B0600070205080204" pitchFamily="34" charset="-128"/>
              </a:rPr>
              <a:t>Requires a strong </a:t>
            </a:r>
            <a:r>
              <a:rPr lang="en-US" altLang="en-US" sz="2400" dirty="0">
                <a:solidFill>
                  <a:schemeClr val="accent1"/>
                </a:solidFill>
                <a:ea typeface="MS PGothic" panose="020B0600070205080204" pitchFamily="34" charset="-128"/>
              </a:rPr>
              <a:t>environmental analysis</a:t>
            </a:r>
            <a:r>
              <a:rPr lang="en-US" altLang="en-US" sz="2400" dirty="0">
                <a:ea typeface="MS PGothic" panose="020B0600070205080204" pitchFamily="34" charset="-128"/>
              </a:rPr>
              <a:t>;</a:t>
            </a:r>
            <a:endParaRPr lang="en-US" altLang="en-US" sz="2400" dirty="0">
              <a:ea typeface="MS PGothic" panose="020B0600070205080204" pitchFamily="34" charset="-128"/>
            </a:endParaRPr>
          </a:p>
          <a:p>
            <a:pPr latinLnBrk="0">
              <a:lnSpc>
                <a:spcPct val="80000"/>
              </a:lnSpc>
            </a:pPr>
            <a:r>
              <a:rPr lang="en-US" altLang="en-US" sz="2400" dirty="0">
                <a:ea typeface="MS PGothic" panose="020B0600070205080204" pitchFamily="34" charset="-128"/>
              </a:rPr>
              <a:t>Makes more search demands on a company’s </a:t>
            </a:r>
            <a:r>
              <a:rPr lang="en-US" altLang="en-US" sz="2400" dirty="0">
                <a:solidFill>
                  <a:schemeClr val="accent1"/>
                </a:solidFill>
                <a:ea typeface="MS PGothic" panose="020B0600070205080204" pitchFamily="34" charset="-128"/>
              </a:rPr>
              <a:t>planning and control systems</a:t>
            </a:r>
            <a:r>
              <a:rPr lang="en-US" altLang="en-US" sz="2400" dirty="0">
                <a:ea typeface="MS PGothic" panose="020B0600070205080204" pitchFamily="34" charset="-128"/>
              </a:rPr>
              <a:t>;</a:t>
            </a:r>
            <a:endParaRPr lang="en-US" altLang="en-US" sz="2400" dirty="0">
              <a:ea typeface="MS PGothic" panose="020B0600070205080204" pitchFamily="34" charset="-128"/>
            </a:endParaRPr>
          </a:p>
          <a:p>
            <a:pPr latinLnBrk="0">
              <a:lnSpc>
                <a:spcPct val="80000"/>
              </a:lnSpc>
            </a:pPr>
            <a:r>
              <a:rPr lang="en-US" altLang="en-US" sz="2400" dirty="0">
                <a:ea typeface="MS PGothic" panose="020B0600070205080204" pitchFamily="34" charset="-128"/>
              </a:rPr>
              <a:t>Requires extensive repertoire of </a:t>
            </a:r>
            <a:r>
              <a:rPr lang="en-US" altLang="en-US" sz="2400" dirty="0">
                <a:solidFill>
                  <a:schemeClr val="accent1"/>
                </a:solidFill>
                <a:ea typeface="MS PGothic" panose="020B0600070205080204" pitchFamily="34" charset="-128"/>
              </a:rPr>
              <a:t>marketing and business skills </a:t>
            </a:r>
            <a:r>
              <a:rPr lang="en-US" altLang="en-US" sz="2400" dirty="0">
                <a:ea typeface="MS PGothic" panose="020B0600070205080204" pitchFamily="34" charset="-128"/>
              </a:rPr>
              <a:t>(languages, law, etc.);</a:t>
            </a:r>
            <a:endParaRPr lang="en-US" altLang="en-US" sz="2400" dirty="0">
              <a:ea typeface="MS PGothic" panose="020B0600070205080204" pitchFamily="34" charset="-128"/>
            </a:endParaRPr>
          </a:p>
          <a:p>
            <a:pPr latinLnBrk="0">
              <a:lnSpc>
                <a:spcPct val="80000"/>
              </a:lnSpc>
            </a:pPr>
            <a:r>
              <a:rPr lang="en-US" altLang="en-US" sz="2400" dirty="0">
                <a:ea typeface="MS PGothic" panose="020B0600070205080204" pitchFamily="34" charset="-128"/>
              </a:rPr>
              <a:t>Presents a great </a:t>
            </a:r>
            <a:r>
              <a:rPr lang="en-US" altLang="en-US" sz="2400" dirty="0">
                <a:solidFill>
                  <a:schemeClr val="accent1"/>
                </a:solidFill>
                <a:ea typeface="MS PGothic" panose="020B0600070205080204" pitchFamily="34" charset="-128"/>
              </a:rPr>
              <a:t>diversity of manufacturing decisions </a:t>
            </a:r>
            <a:r>
              <a:rPr lang="en-US" altLang="en-US" sz="2400" dirty="0">
                <a:ea typeface="MS PGothic" panose="020B0600070205080204" pitchFamily="34" charset="-128"/>
              </a:rPr>
              <a:t>(e.g. location of factories);</a:t>
            </a:r>
            <a:endParaRPr lang="en-US" altLang="en-US" sz="2400" dirty="0">
              <a:ea typeface="MS PGothic" panose="020B0600070205080204" pitchFamily="34" charset="-128"/>
            </a:endParaRPr>
          </a:p>
          <a:p>
            <a:pPr latinLnBrk="0">
              <a:lnSpc>
                <a:spcPct val="80000"/>
              </a:lnSpc>
            </a:pPr>
            <a:r>
              <a:rPr lang="en-US" altLang="en-US" sz="2400" dirty="0">
                <a:ea typeface="MS PGothic" panose="020B0600070205080204" pitchFamily="34" charset="-128"/>
              </a:rPr>
              <a:t>Demands </a:t>
            </a:r>
            <a:r>
              <a:rPr lang="en-US" altLang="en-US" sz="2400" dirty="0">
                <a:solidFill>
                  <a:schemeClr val="accent1"/>
                </a:solidFill>
                <a:ea typeface="MS PGothic" panose="020B0600070205080204" pitchFamily="34" charset="-128"/>
              </a:rPr>
              <a:t>high risks </a:t>
            </a:r>
            <a:r>
              <a:rPr lang="en-US" altLang="en-US" sz="2400" dirty="0">
                <a:ea typeface="MS PGothic" panose="020B0600070205080204" pitchFamily="34" charset="-128"/>
              </a:rPr>
              <a:t>in terms of investments and market entry;</a:t>
            </a:r>
            <a:endParaRPr lang="en-US" altLang="en-US" sz="2400" dirty="0">
              <a:ea typeface="MS PGothic" panose="020B0600070205080204" pitchFamily="34" charset="-128"/>
            </a:endParaRPr>
          </a:p>
          <a:p>
            <a:pPr latinLnBrk="0">
              <a:lnSpc>
                <a:spcPct val="80000"/>
              </a:lnSpc>
            </a:pPr>
            <a:r>
              <a:rPr lang="en-US" altLang="en-US" sz="2400" dirty="0">
                <a:ea typeface="MS PGothic" panose="020B0600070205080204" pitchFamily="34" charset="-128"/>
              </a:rPr>
              <a:t>Creates particular problems for </a:t>
            </a:r>
            <a:r>
              <a:rPr lang="en-US" altLang="en-US" sz="2400" dirty="0">
                <a:solidFill>
                  <a:schemeClr val="accent1"/>
                </a:solidFill>
                <a:ea typeface="MS PGothic" panose="020B0600070205080204" pitchFamily="34" charset="-128"/>
              </a:rPr>
              <a:t>debt collection and payment methods</a:t>
            </a:r>
            <a:r>
              <a:rPr lang="en-US" altLang="en-US" sz="2400" dirty="0">
                <a:ea typeface="MS PGothic" panose="020B0600070205080204" pitchFamily="34" charset="-128"/>
              </a:rPr>
              <a:t>;</a:t>
            </a:r>
            <a:endParaRPr lang="en-US" altLang="en-US" sz="2400" dirty="0">
              <a:ea typeface="MS PGothic" panose="020B0600070205080204" pitchFamily="34" charset="-128"/>
            </a:endParaRPr>
          </a:p>
          <a:p>
            <a:pPr latinLnBrk="0">
              <a:lnSpc>
                <a:spcPct val="90000"/>
              </a:lnSpc>
            </a:pPr>
            <a:r>
              <a:rPr lang="en-US" altLang="en-US" sz="2400" dirty="0">
                <a:ea typeface="MS PGothic" panose="020B0600070205080204" pitchFamily="34" charset="-128"/>
              </a:rPr>
              <a:t>There are </a:t>
            </a:r>
            <a:r>
              <a:rPr lang="en-US" altLang="en-US" sz="2400" dirty="0">
                <a:solidFill>
                  <a:schemeClr val="accent1"/>
                </a:solidFill>
                <a:ea typeface="MS PGothic" panose="020B0600070205080204" pitchFamily="34" charset="-128"/>
              </a:rPr>
              <a:t>various approaches </a:t>
            </a:r>
            <a:r>
              <a:rPr lang="en-US" altLang="en-US" sz="2400" dirty="0">
                <a:ea typeface="MS PGothic" panose="020B0600070205080204" pitchFamily="34" charset="-128"/>
              </a:rPr>
              <a:t>to international market development. </a:t>
            </a:r>
            <a:endParaRPr lang="en-US" altLang="en-US" sz="2400" dirty="0">
              <a:ea typeface="MS PGothic" panose="020B0600070205080204" pitchFamily="34" charset="-128"/>
            </a:endParaRPr>
          </a:p>
        </p:txBody>
      </p:sp>
      <p:sp>
        <p:nvSpPr>
          <p:cNvPr id="32770" name="Rectangle 2"/>
          <p:cNvSpPr>
            <a:spLocks noGrp="1" noChangeArrowheads="1"/>
          </p:cNvSpPr>
          <p:nvPr>
            <p:ph type="title"/>
          </p:nvPr>
        </p:nvSpPr>
        <p:spPr bwMode="auto">
          <a:xfrm>
            <a:off x="2209800" y="565150"/>
            <a:ext cx="7772400" cy="838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normAutofit/>
          </a:bodyPr>
          <a:lstStyle/>
          <a:p>
            <a:r>
              <a:rPr lang="en-GB" altLang="en-US" sz="3200" b="1" dirty="0">
                <a:ea typeface="MS PGothic" panose="020B0600070205080204" pitchFamily="34" charset="-128"/>
              </a:rPr>
              <a:t>International Market Development</a:t>
            </a:r>
            <a:endParaRPr lang="en-US" altLang="en-US" sz="3200" b="1" dirty="0">
              <a:ea typeface="MS PGothic" panose="020B0600070205080204" pitchFamily="34" charset="-128"/>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SG" dirty="0"/>
              <a:t>      Class activity </a:t>
            </a:r>
            <a:endParaRPr lang="en-SG" dirty="0"/>
          </a:p>
        </p:txBody>
      </p:sp>
      <p:sp>
        <p:nvSpPr>
          <p:cNvPr id="3" name="Content Placeholder 2"/>
          <p:cNvSpPr>
            <a:spLocks noGrp="1"/>
          </p:cNvSpPr>
          <p:nvPr>
            <p:ph idx="1"/>
          </p:nvPr>
        </p:nvSpPr>
        <p:spPr>
          <a:xfrm>
            <a:off x="1677185" y="2014161"/>
            <a:ext cx="8428348" cy="4351338"/>
          </a:xfrm>
        </p:spPr>
        <p:txBody>
          <a:bodyPr/>
          <a:lstStyle/>
          <a:p>
            <a:pPr marL="0" indent="0">
              <a:buNone/>
            </a:pPr>
            <a:r>
              <a:rPr lang="en-SG" dirty="0"/>
              <a:t>Background: </a:t>
            </a:r>
            <a:endParaRPr lang="en-SG" dirty="0"/>
          </a:p>
          <a:p>
            <a:pPr latinLnBrk="0"/>
            <a:r>
              <a:rPr lang="en-US" dirty="0"/>
              <a:t>Operates in over 190 countries</a:t>
            </a:r>
            <a:endParaRPr lang="en-US" dirty="0"/>
          </a:p>
          <a:p>
            <a:pPr latinLnBrk="0"/>
            <a:r>
              <a:rPr lang="en-US" dirty="0"/>
              <a:t>International streaming revenues &gt; domestic revenues</a:t>
            </a:r>
            <a:endParaRPr lang="en-US" dirty="0"/>
          </a:p>
          <a:p>
            <a:pPr latinLnBrk="0"/>
            <a:endParaRPr lang="en-US" dirty="0"/>
          </a:p>
          <a:p>
            <a:pPr latinLnBrk="0"/>
            <a:r>
              <a:rPr lang="en-US" dirty="0"/>
              <a:t>In your point of view, what are the challenges faced by this company in international market?</a:t>
            </a:r>
            <a:endParaRPr lang="en-SG" dirty="0"/>
          </a:p>
        </p:txBody>
      </p:sp>
      <p:pic>
        <p:nvPicPr>
          <p:cNvPr id="1026" name="Picture 2"/>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7248033" y="890588"/>
            <a:ext cx="2857500" cy="1600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rotWithShape="1">
          <a:blip r:embed="rId1">
            <a:extLst>
              <a:ext uri="{28A0092B-C50C-407E-A947-70E740481C1C}">
                <a14:useLocalDpi xmlns:a14="http://schemas.microsoft.com/office/drawing/2010/main" val="0"/>
              </a:ext>
            </a:extLst>
          </a:blip>
          <a:srcRect t="3889" r="36563" b="5370"/>
          <a:stretch>
            <a:fillRect/>
          </a:stretch>
        </p:blipFill>
        <p:spPr bwMode="auto">
          <a:xfrm>
            <a:off x="1828478" y="184501"/>
            <a:ext cx="8064896" cy="6488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3"/>
          <p:cNvSpPr/>
          <p:nvPr/>
        </p:nvSpPr>
        <p:spPr>
          <a:xfrm>
            <a:off x="4367808" y="3212976"/>
            <a:ext cx="5400600" cy="1152128"/>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G"/>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SG" dirty="0"/>
              <a:t>      Reflection</a:t>
            </a:r>
            <a:endParaRPr lang="en-SG" dirty="0"/>
          </a:p>
        </p:txBody>
      </p:sp>
      <p:sp>
        <p:nvSpPr>
          <p:cNvPr id="3" name="Content Placeholder 2"/>
          <p:cNvSpPr>
            <a:spLocks noGrp="1"/>
          </p:cNvSpPr>
          <p:nvPr>
            <p:ph idx="1"/>
          </p:nvPr>
        </p:nvSpPr>
        <p:spPr>
          <a:xfrm>
            <a:off x="1300113" y="1863332"/>
            <a:ext cx="10515600" cy="4351338"/>
          </a:xfrm>
        </p:spPr>
        <p:txBody>
          <a:bodyPr/>
          <a:lstStyle/>
          <a:p>
            <a:pPr latinLnBrk="0"/>
            <a:r>
              <a:rPr lang="en-US" b="1" i="1" dirty="0">
                <a:solidFill>
                  <a:srgbClr val="008000"/>
                </a:solidFill>
                <a:ea typeface="MS PGothic" panose="020B0600070205080204" pitchFamily="34" charset="-128"/>
              </a:rPr>
              <a:t>Single Country </a:t>
            </a:r>
            <a:r>
              <a:rPr lang="en-US" b="1" i="1" dirty="0">
                <a:ea typeface="MS PGothic" panose="020B0600070205080204" pitchFamily="34" charset="-128"/>
              </a:rPr>
              <a:t>Marketing Strategy</a:t>
            </a:r>
            <a:r>
              <a:rPr lang="en-US" sz="2400" b="1" dirty="0">
                <a:ea typeface="MS PGothic" panose="020B0600070205080204" pitchFamily="34" charset="-128"/>
              </a:rPr>
              <a:t> </a:t>
            </a:r>
            <a:r>
              <a:rPr lang="en-SG" dirty="0" err="1"/>
              <a:t>vs</a:t>
            </a:r>
            <a:endParaRPr lang="en-SG" dirty="0"/>
          </a:p>
          <a:p>
            <a:pPr marL="0" indent="0">
              <a:buNone/>
            </a:pPr>
            <a:r>
              <a:rPr lang="en-US" b="1" i="1" dirty="0">
                <a:solidFill>
                  <a:srgbClr val="008000"/>
                </a:solidFill>
                <a:ea typeface="MS PGothic" panose="020B0600070205080204" pitchFamily="34" charset="-128"/>
              </a:rPr>
              <a:t>   Global</a:t>
            </a:r>
            <a:r>
              <a:rPr lang="en-US" b="1" i="1" dirty="0">
                <a:ea typeface="MS PGothic" panose="020B0600070205080204" pitchFamily="34" charset="-128"/>
              </a:rPr>
              <a:t> Marketing Strategy</a:t>
            </a:r>
            <a:endParaRPr lang="en-US" b="1" i="1" dirty="0">
              <a:ea typeface="MS PGothic" panose="020B0600070205080204" pitchFamily="34" charset="-128"/>
            </a:endParaRPr>
          </a:p>
          <a:p>
            <a:pPr marL="0" indent="0">
              <a:buNone/>
            </a:pPr>
            <a:endParaRPr lang="en-US" b="1" i="1" dirty="0">
              <a:ea typeface="MS PGothic" panose="020B0600070205080204" pitchFamily="34" charset="-128"/>
            </a:endParaRPr>
          </a:p>
          <a:p>
            <a:pPr latinLnBrk="0"/>
            <a:r>
              <a:rPr lang="en-US" b="1" i="1" dirty="0">
                <a:ea typeface="MS PGothic" panose="020B0600070205080204" pitchFamily="34" charset="-128"/>
              </a:rPr>
              <a:t>What is the difference between </a:t>
            </a:r>
            <a:r>
              <a:rPr lang="en-US" b="1" i="1" dirty="0" err="1">
                <a:ea typeface="MS PGothic" panose="020B0600070205080204" pitchFamily="34" charset="-128"/>
              </a:rPr>
              <a:t>globalisation</a:t>
            </a:r>
            <a:r>
              <a:rPr lang="en-US" b="1" i="1" dirty="0">
                <a:ea typeface="MS PGothic" panose="020B0600070205080204" pitchFamily="34" charset="-128"/>
              </a:rPr>
              <a:t> </a:t>
            </a:r>
            <a:r>
              <a:rPr lang="en-US" b="1" i="1" dirty="0" err="1">
                <a:ea typeface="MS PGothic" panose="020B0600070205080204" pitchFamily="34" charset="-128"/>
              </a:rPr>
              <a:t>vs</a:t>
            </a:r>
            <a:r>
              <a:rPr lang="en-US" b="1" i="1" dirty="0">
                <a:ea typeface="MS PGothic" panose="020B0600070205080204" pitchFamily="34" charset="-128"/>
              </a:rPr>
              <a:t> global </a:t>
            </a:r>
            <a:r>
              <a:rPr lang="en-US" b="1" i="1" dirty="0" err="1">
                <a:ea typeface="MS PGothic" panose="020B0600070205080204" pitchFamily="34" charset="-128"/>
              </a:rPr>
              <a:t>localisation</a:t>
            </a:r>
            <a:r>
              <a:rPr lang="en-US" b="1" i="1" dirty="0">
                <a:ea typeface="MS PGothic" panose="020B0600070205080204" pitchFamily="34" charset="-128"/>
              </a:rPr>
              <a:t>?</a:t>
            </a:r>
            <a:endParaRPr lang="en-US" b="1" i="1" dirty="0">
              <a:ea typeface="MS PGothic" panose="020B0600070205080204" pitchFamily="34" charset="-128"/>
            </a:endParaRPr>
          </a:p>
          <a:p>
            <a:endParaRPr lang="en-SG" dirty="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Rectangle 2"/>
          <p:cNvSpPr>
            <a:spLocks noGrp="1" noChangeArrowheads="1"/>
          </p:cNvSpPr>
          <p:nvPr>
            <p:ph type="title"/>
          </p:nvPr>
        </p:nvSpPr>
        <p:spPr bwMode="auto">
          <a:xfrm>
            <a:off x="1775520" y="188640"/>
            <a:ext cx="7772400" cy="838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normAutofit/>
          </a:bodyPr>
          <a:lstStyle/>
          <a:p>
            <a:pPr latinLnBrk="0"/>
            <a:r>
              <a:rPr lang="en-GB" altLang="en-US" sz="3200" b="1" dirty="0">
                <a:ea typeface="MS PGothic" panose="020B0600070205080204" pitchFamily="34" charset="-128"/>
              </a:rPr>
              <a:t>EPRG classification to International Marketing</a:t>
            </a:r>
            <a:endParaRPr lang="en-US" altLang="en-US" sz="3200" b="1" dirty="0">
              <a:ea typeface="MS PGothic" panose="020B0600070205080204" pitchFamily="34" charset="-128"/>
            </a:endParaRPr>
          </a:p>
        </p:txBody>
      </p:sp>
      <p:pic>
        <p:nvPicPr>
          <p:cNvPr id="34818" name="Picture 1"/>
          <p:cNvPicPr>
            <a:picLocks noChangeAspect="1"/>
          </p:cNvPicPr>
          <p:nvPr/>
        </p:nvPicPr>
        <p:blipFill>
          <a:blip r:embed="rId1">
            <a:extLst>
              <a:ext uri="{28A0092B-C50C-407E-A947-70E740481C1C}">
                <a14:useLocalDpi xmlns:a14="http://schemas.microsoft.com/office/drawing/2010/main" val="0"/>
              </a:ext>
            </a:extLst>
          </a:blip>
          <a:srcRect/>
          <a:stretch>
            <a:fillRect/>
          </a:stretch>
        </p:blipFill>
        <p:spPr bwMode="auto">
          <a:xfrm>
            <a:off x="2350524" y="1538288"/>
            <a:ext cx="6788715" cy="48430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143672" y="2996952"/>
            <a:ext cx="733632" cy="6305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AutoShape 5" descr="Citicorp logo Vector Logo - Download Free SVG Icon | Worldvectorlogo"/>
          <p:cNvSpPr>
            <a:spLocks noChangeAspect="1" noChangeArrowheads="1"/>
          </p:cNvSpPr>
          <p:nvPr/>
        </p:nvSpPr>
        <p:spPr bwMode="auto">
          <a:xfrm>
            <a:off x="1679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en-SG"/>
          </a:p>
        </p:txBody>
      </p:sp>
      <p:sp>
        <p:nvSpPr>
          <p:cNvPr id="3" name="AutoShape 7" descr="Citicorp logo Vector Logo - Download Free SVG Icon | Worldvectorlogo"/>
          <p:cNvSpPr>
            <a:spLocks noChangeAspect="1" noChangeArrowheads="1"/>
          </p:cNvSpPr>
          <p:nvPr/>
        </p:nvSpPr>
        <p:spPr bwMode="auto">
          <a:xfrm>
            <a:off x="1831975" y="7938"/>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en-SG"/>
          </a:p>
        </p:txBody>
      </p:sp>
      <p:sp>
        <p:nvSpPr>
          <p:cNvPr id="4" name="AutoShape 9" descr="Citicorp logo Vector Logo - Download Free SVG Icon | Worldvectorlogo"/>
          <p:cNvSpPr>
            <a:spLocks noChangeAspect="1" noChangeArrowheads="1"/>
          </p:cNvSpPr>
          <p:nvPr/>
        </p:nvSpPr>
        <p:spPr bwMode="auto">
          <a:xfrm>
            <a:off x="1984375" y="160338"/>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en-SG"/>
          </a:p>
        </p:txBody>
      </p:sp>
      <p:pic>
        <p:nvPicPr>
          <p:cNvPr id="3082" name="Picture 10"/>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874257" y="2170709"/>
            <a:ext cx="1567061" cy="10377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85" name="Picture 13" descr="Coca-Cola logo and symbol, meaning, history, 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274310" y="4907682"/>
            <a:ext cx="941140" cy="941140"/>
          </a:xfrm>
          <a:prstGeom prst="rect">
            <a:avLst/>
          </a:prstGeom>
          <a:noFill/>
          <a:extLst>
            <a:ext uri="{909E8E84-426E-40DD-AFC4-6F175D3DCCD1}">
              <a14:hiddenFill xmlns:a14="http://schemas.microsoft.com/office/drawing/2010/main">
                <a:solidFill>
                  <a:srgbClr val="FFFFFF"/>
                </a:solidFill>
              </a14:hiddenFill>
            </a:ext>
          </a:extLst>
        </p:spPr>
      </p:pic>
      <p:pic>
        <p:nvPicPr>
          <p:cNvPr id="3086" name="Picture 1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97745" y="4228926"/>
            <a:ext cx="1524000" cy="857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87" name="Picture 15"/>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598781" y="4270314"/>
            <a:ext cx="1861024" cy="10491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SG" dirty="0"/>
              <a:t>      Review: </a:t>
            </a:r>
            <a:endParaRPr lang="en-SG" dirty="0"/>
          </a:p>
        </p:txBody>
      </p:sp>
      <p:pic>
        <p:nvPicPr>
          <p:cNvPr id="4098" name="Picture 2"/>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1990137" y="1430105"/>
            <a:ext cx="8622630" cy="39977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1847528" y="5301208"/>
            <a:ext cx="2520280" cy="369332"/>
          </a:xfrm>
          <a:prstGeom prst="rect">
            <a:avLst/>
          </a:prstGeom>
          <a:noFill/>
        </p:spPr>
        <p:txBody>
          <a:bodyPr wrap="square" rtlCol="0">
            <a:spAutoFit/>
          </a:bodyPr>
          <a:lstStyle/>
          <a:p>
            <a:r>
              <a:rPr lang="en-SG" dirty="0" err="1"/>
              <a:t>Drachal</a:t>
            </a:r>
            <a:r>
              <a:rPr lang="en-SG" dirty="0"/>
              <a:t>, 2014</a:t>
            </a:r>
            <a:endParaRPr lang="en-SG" dirty="0"/>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Rectangle 2"/>
          <p:cNvSpPr>
            <a:spLocks noGrp="1" noChangeArrowheads="1"/>
          </p:cNvSpPr>
          <p:nvPr>
            <p:ph type="title"/>
          </p:nvPr>
        </p:nvSpPr>
        <p:spPr bwMode="auto">
          <a:xfrm>
            <a:off x="1828454" y="541552"/>
            <a:ext cx="8229600" cy="9874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normAutofit/>
          </a:bodyPr>
          <a:lstStyle/>
          <a:p>
            <a:pPr latinLnBrk="0"/>
            <a:r>
              <a:rPr lang="en-GB" altLang="en-US" sz="2800" b="1" dirty="0">
                <a:ea typeface="MS PGothic" panose="020B0600070205080204" pitchFamily="34" charset="-128"/>
              </a:rPr>
              <a:t>Approaches to International Marketing in Europe</a:t>
            </a:r>
            <a:endParaRPr lang="en-US" altLang="en-US" sz="2800" b="1" dirty="0">
              <a:ea typeface="MS PGothic" panose="020B0600070205080204" pitchFamily="34" charset="-128"/>
            </a:endParaRPr>
          </a:p>
        </p:txBody>
      </p:sp>
      <p:sp>
        <p:nvSpPr>
          <p:cNvPr id="5" name="Rectangle 3"/>
          <p:cNvSpPr txBox="1">
            <a:spLocks noChangeArrowheads="1"/>
          </p:cNvSpPr>
          <p:nvPr/>
        </p:nvSpPr>
        <p:spPr bwMode="auto">
          <a:xfrm>
            <a:off x="1372302" y="1528977"/>
            <a:ext cx="8443913" cy="76517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lgn="l" rtl="0" eaLnBrk="0" fontAlgn="base" hangingPunct="0">
              <a:spcBef>
                <a:spcPct val="20000"/>
              </a:spcBef>
              <a:spcAft>
                <a:spcPct val="0"/>
              </a:spcAft>
              <a:buChar char="•"/>
              <a:defRPr sz="2800">
                <a:solidFill>
                  <a:srgbClr val="000000"/>
                </a:solidFill>
                <a:latin typeface="+mn-lt"/>
                <a:ea typeface="MS PGothic" panose="020B0600070205080204" pitchFamily="34" charset="-128"/>
                <a:cs typeface="MS PGothic" panose="020B0600070205080204" pitchFamily="34" charset="-128"/>
              </a:defRPr>
            </a:lvl1pPr>
            <a:lvl2pPr marL="742950" indent="-285750" algn="l" rtl="0" eaLnBrk="0" fontAlgn="base" hangingPunct="0">
              <a:spcBef>
                <a:spcPct val="20000"/>
              </a:spcBef>
              <a:spcAft>
                <a:spcPct val="0"/>
              </a:spcAft>
              <a:buChar char="–"/>
              <a:defRPr sz="2400">
                <a:solidFill>
                  <a:srgbClr val="000000"/>
                </a:solidFill>
                <a:latin typeface="+mn-lt"/>
                <a:ea typeface="MS PGothic" panose="020B0600070205080204" pitchFamily="34" charset="-128"/>
              </a:defRPr>
            </a:lvl2pPr>
            <a:lvl3pPr marL="1143000" indent="-228600" algn="l" rtl="0" eaLnBrk="0" fontAlgn="base" hangingPunct="0">
              <a:spcBef>
                <a:spcPct val="20000"/>
              </a:spcBef>
              <a:spcAft>
                <a:spcPct val="0"/>
              </a:spcAft>
              <a:buChar char="•"/>
              <a:defRPr sz="2000">
                <a:solidFill>
                  <a:srgbClr val="000000"/>
                </a:solidFill>
                <a:latin typeface="+mn-lt"/>
                <a:ea typeface="MS PGothic" panose="020B0600070205080204" pitchFamily="34" charset="-128"/>
              </a:defRPr>
            </a:lvl3pPr>
            <a:lvl4pPr marL="1600200" indent="-228600" algn="l" rtl="0" eaLnBrk="0" fontAlgn="base" hangingPunct="0">
              <a:spcBef>
                <a:spcPct val="20000"/>
              </a:spcBef>
              <a:spcAft>
                <a:spcPct val="0"/>
              </a:spcAft>
              <a:buChar char="–"/>
              <a:defRPr>
                <a:solidFill>
                  <a:srgbClr val="000000"/>
                </a:solidFill>
                <a:latin typeface="+mn-lt"/>
                <a:ea typeface="MS PGothic" panose="020B0600070205080204" pitchFamily="34" charset="-128"/>
              </a:defRPr>
            </a:lvl4pPr>
            <a:lvl5pPr marL="2057400" indent="-228600" algn="l" rtl="0" eaLnBrk="0" fontAlgn="base" hangingPunct="0">
              <a:spcBef>
                <a:spcPct val="20000"/>
              </a:spcBef>
              <a:spcAft>
                <a:spcPct val="0"/>
              </a:spcAft>
              <a:buChar char="»"/>
              <a:defRPr lang="en-GB" sz="1400" i="1" baseline="0" smtClean="0">
                <a:solidFill>
                  <a:srgbClr val="000000"/>
                </a:solidFill>
                <a:latin typeface="+mn-lt"/>
                <a:ea typeface="MS PGothic" panose="020B0600070205080204" pitchFamily="34" charset="-128"/>
              </a:defRPr>
            </a:lvl5pPr>
            <a:lvl6pPr marL="2514600" indent="-228600" algn="l" rtl="0" eaLnBrk="0" fontAlgn="base" hangingPunct="0">
              <a:spcBef>
                <a:spcPct val="20000"/>
              </a:spcBef>
              <a:spcAft>
                <a:spcPct val="0"/>
              </a:spcAft>
              <a:buChar char="»"/>
              <a:defRPr sz="1600">
                <a:solidFill>
                  <a:srgbClr val="000000"/>
                </a:solidFill>
                <a:latin typeface="+mn-lt"/>
              </a:defRPr>
            </a:lvl6pPr>
            <a:lvl7pPr marL="2971800" indent="-228600" algn="l" rtl="0" eaLnBrk="0" fontAlgn="base" hangingPunct="0">
              <a:spcBef>
                <a:spcPct val="20000"/>
              </a:spcBef>
              <a:spcAft>
                <a:spcPct val="0"/>
              </a:spcAft>
              <a:buChar char="»"/>
              <a:defRPr sz="1600">
                <a:solidFill>
                  <a:srgbClr val="000000"/>
                </a:solidFill>
                <a:latin typeface="+mn-lt"/>
              </a:defRPr>
            </a:lvl7pPr>
            <a:lvl8pPr marL="3429000" indent="-228600" algn="l" rtl="0" eaLnBrk="0" fontAlgn="base" hangingPunct="0">
              <a:spcBef>
                <a:spcPct val="20000"/>
              </a:spcBef>
              <a:spcAft>
                <a:spcPct val="0"/>
              </a:spcAft>
              <a:buChar char="»"/>
              <a:defRPr sz="1600">
                <a:solidFill>
                  <a:srgbClr val="000000"/>
                </a:solidFill>
                <a:latin typeface="+mn-lt"/>
              </a:defRPr>
            </a:lvl8pPr>
            <a:lvl9pPr marL="3886200" indent="-228600" algn="l" rtl="0" eaLnBrk="0" fontAlgn="base" hangingPunct="0">
              <a:spcBef>
                <a:spcPct val="20000"/>
              </a:spcBef>
              <a:spcAft>
                <a:spcPct val="0"/>
              </a:spcAft>
              <a:buChar char="»"/>
              <a:defRPr sz="1600">
                <a:solidFill>
                  <a:srgbClr val="000000"/>
                </a:solidFill>
                <a:latin typeface="+mn-lt"/>
              </a:defRPr>
            </a:lvl9pPr>
          </a:lstStyle>
          <a:p>
            <a:pPr eaLnBrk="1" latinLnBrk="0" hangingPunct="1">
              <a:buFontTx/>
              <a:buNone/>
              <a:defRPr/>
            </a:pPr>
            <a:r>
              <a:rPr lang="en-GB" altLang="en-US" sz="1800" kern="0" dirty="0">
                <a:solidFill>
                  <a:srgbClr val="333333"/>
                </a:solidFill>
                <a:ea typeface="MS PGothic" panose="020B0600070205080204" pitchFamily="34" charset="-128"/>
              </a:rPr>
              <a:t>      Lynch, (1994) proposed five broad categories of European organizations that differ in their approach towards international marketing. </a:t>
            </a:r>
            <a:endParaRPr lang="en-US" altLang="en-US" sz="1800" kern="0" dirty="0">
              <a:solidFill>
                <a:srgbClr val="333333"/>
              </a:solidFill>
              <a:ea typeface="MS PGothic" panose="020B0600070205080204" pitchFamily="34" charset="-128"/>
            </a:endParaRPr>
          </a:p>
        </p:txBody>
      </p:sp>
      <p:graphicFrame>
        <p:nvGraphicFramePr>
          <p:cNvPr id="6" name="Group 25"/>
          <p:cNvGraphicFramePr>
            <a:graphicFrameLocks noGrp="1"/>
          </p:cNvGraphicFramePr>
          <p:nvPr>
            <p:ph sz="half" idx="4294967295"/>
          </p:nvPr>
        </p:nvGraphicFramePr>
        <p:xfrm>
          <a:off x="1777654" y="2526792"/>
          <a:ext cx="8280400" cy="4000508"/>
        </p:xfrm>
        <a:graphic>
          <a:graphicData uri="http://schemas.openxmlformats.org/drawingml/2006/table">
            <a:tbl>
              <a:tblPr>
                <a:tableStyleId>{5940675A-B579-460E-94D1-54222C63F5DA}</a:tableStyleId>
              </a:tblPr>
              <a:tblGrid>
                <a:gridCol w="1784350"/>
                <a:gridCol w="6496050"/>
              </a:tblGrid>
              <a:tr h="731810">
                <a:tc>
                  <a:txBody>
                    <a:bodyPr/>
                    <a:lstStyle>
                      <a:lvl1pPr>
                        <a:spcBef>
                          <a:spcPct val="20000"/>
                        </a:spcBef>
                        <a:defRPr sz="2400">
                          <a:solidFill>
                            <a:srgbClr val="000000"/>
                          </a:solidFill>
                          <a:latin typeface="Arial" panose="020B0604020202020204" pitchFamily="34" charset="0"/>
                          <a:ea typeface="MS PGothic" panose="020B0600070205080204" pitchFamily="34" charset="-128"/>
                        </a:defRPr>
                      </a:lvl1pPr>
                      <a:lvl2pPr marL="742950" indent="-285750">
                        <a:spcBef>
                          <a:spcPct val="20000"/>
                        </a:spcBef>
                        <a:defRPr sz="2000">
                          <a:solidFill>
                            <a:srgbClr val="000000"/>
                          </a:solidFill>
                          <a:latin typeface="Arial" panose="020B0604020202020204" pitchFamily="34" charset="0"/>
                          <a:ea typeface="MS PGothic" panose="020B0600070205080204" pitchFamily="34" charset="-128"/>
                        </a:defRPr>
                      </a:lvl2pPr>
                      <a:lvl3pPr marL="1143000" indent="-228600">
                        <a:spcBef>
                          <a:spcPct val="20000"/>
                        </a:spcBef>
                        <a:defRPr>
                          <a:solidFill>
                            <a:srgbClr val="000000"/>
                          </a:solidFill>
                          <a:latin typeface="Arial" panose="020B0604020202020204" pitchFamily="34" charset="0"/>
                          <a:ea typeface="MS PGothic" panose="020B0600070205080204" pitchFamily="34" charset="-128"/>
                        </a:defRPr>
                      </a:lvl3pPr>
                      <a:lvl4pPr marL="1600200" indent="-228600">
                        <a:spcBef>
                          <a:spcPct val="20000"/>
                        </a:spcBef>
                        <a:defRPr sz="1600">
                          <a:solidFill>
                            <a:srgbClr val="000000"/>
                          </a:solidFill>
                          <a:latin typeface="Arial" panose="020B0604020202020204" pitchFamily="34" charset="0"/>
                          <a:ea typeface="MS PGothic" panose="020B0600070205080204" pitchFamily="34" charset="-128"/>
                        </a:defRPr>
                      </a:lvl4pPr>
                      <a:lvl5pPr marL="2057400" indent="-228600">
                        <a:spcBef>
                          <a:spcPct val="20000"/>
                        </a:spcBef>
                        <a:defRPr sz="1400">
                          <a:solidFill>
                            <a:srgbClr val="000000"/>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defRPr sz="1400">
                          <a:solidFill>
                            <a:srgbClr val="000000"/>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defRPr sz="1400">
                          <a:solidFill>
                            <a:srgbClr val="000000"/>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defRPr sz="1400">
                          <a:solidFill>
                            <a:srgbClr val="000000"/>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defRPr sz="1400">
                          <a:solidFill>
                            <a:srgbClr val="000000"/>
                          </a:solidFill>
                          <a:latin typeface="Arial" panose="020B060402020202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pPr>
                      <a:r>
                        <a:rPr kumimoji="0" lang="en-GB" altLang="x-none" sz="1400" u="none" strike="noStrike" cap="none" normalizeH="0" baseline="0" dirty="0">
                          <a:ln>
                            <a:noFill/>
                          </a:ln>
                          <a:effectLst/>
                        </a:rPr>
                        <a:t>Local scale</a:t>
                      </a:r>
                      <a:endParaRPr kumimoji="0" lang="en-GB" altLang="x-none" sz="1400" b="0" i="0" u="none" strike="noStrike" cap="none" normalizeH="0" baseline="0" dirty="0">
                        <a:ln>
                          <a:noFill/>
                        </a:ln>
                        <a:solidFill>
                          <a:srgbClr val="000000"/>
                        </a:solidFill>
                        <a:effectLst/>
                        <a:latin typeface="Arial" panose="020B0604020202020204" pitchFamily="34" charset="0"/>
                        <a:ea typeface="MS PGothic" panose="020B0600070205080204" pitchFamily="34" charset="-128"/>
                      </a:endParaRPr>
                    </a:p>
                  </a:txBody>
                  <a:tcPr marT="45717" marB="45717" horzOverflow="overflow"/>
                </a:tc>
                <a:tc>
                  <a:txBody>
                    <a:bodyPr/>
                    <a:lstStyle>
                      <a:lvl1pPr marL="182880" indent="-182880">
                        <a:spcBef>
                          <a:spcPct val="20000"/>
                        </a:spcBef>
                        <a:defRPr sz="2400">
                          <a:solidFill>
                            <a:srgbClr val="000000"/>
                          </a:solidFill>
                          <a:latin typeface="Arial" panose="020B0604020202020204" pitchFamily="34" charset="0"/>
                          <a:ea typeface="MS PGothic" panose="020B0600070205080204" pitchFamily="34" charset="-128"/>
                        </a:defRPr>
                      </a:lvl1pPr>
                      <a:lvl2pPr marL="742950" indent="-285750">
                        <a:spcBef>
                          <a:spcPct val="20000"/>
                        </a:spcBef>
                        <a:defRPr sz="2000">
                          <a:solidFill>
                            <a:srgbClr val="000000"/>
                          </a:solidFill>
                          <a:latin typeface="Arial" panose="020B0604020202020204" pitchFamily="34" charset="0"/>
                          <a:ea typeface="MS PGothic" panose="020B0600070205080204" pitchFamily="34" charset="-128"/>
                        </a:defRPr>
                      </a:lvl2pPr>
                      <a:lvl3pPr marL="1143000" indent="-228600">
                        <a:spcBef>
                          <a:spcPct val="20000"/>
                        </a:spcBef>
                        <a:defRPr>
                          <a:solidFill>
                            <a:srgbClr val="000000"/>
                          </a:solidFill>
                          <a:latin typeface="Arial" panose="020B0604020202020204" pitchFamily="34" charset="0"/>
                          <a:ea typeface="MS PGothic" panose="020B0600070205080204" pitchFamily="34" charset="-128"/>
                        </a:defRPr>
                      </a:lvl3pPr>
                      <a:lvl4pPr marL="1600200" indent="-228600">
                        <a:spcBef>
                          <a:spcPct val="20000"/>
                        </a:spcBef>
                        <a:defRPr sz="1600">
                          <a:solidFill>
                            <a:srgbClr val="000000"/>
                          </a:solidFill>
                          <a:latin typeface="Arial" panose="020B0604020202020204" pitchFamily="34" charset="0"/>
                          <a:ea typeface="MS PGothic" panose="020B0600070205080204" pitchFamily="34" charset="-128"/>
                        </a:defRPr>
                      </a:lvl4pPr>
                      <a:lvl5pPr marL="2057400" indent="-228600">
                        <a:spcBef>
                          <a:spcPct val="20000"/>
                        </a:spcBef>
                        <a:defRPr sz="1400">
                          <a:solidFill>
                            <a:srgbClr val="000000"/>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defRPr sz="1400">
                          <a:solidFill>
                            <a:srgbClr val="000000"/>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defRPr sz="1400">
                          <a:solidFill>
                            <a:srgbClr val="000000"/>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defRPr sz="1400">
                          <a:solidFill>
                            <a:srgbClr val="000000"/>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defRPr sz="1400">
                          <a:solidFill>
                            <a:srgbClr val="000000"/>
                          </a:solidFill>
                          <a:latin typeface="Arial" panose="020B0604020202020204" pitchFamily="34" charset="0"/>
                          <a:ea typeface="MS PGothic" panose="020B0600070205080204" pitchFamily="34" charset="-128"/>
                        </a:defRPr>
                      </a:lvl9pPr>
                    </a:lstStyle>
                    <a:p>
                      <a:pPr marL="182880" marR="0" lvl="0" indent="-182880" algn="l" defTabSz="914400" rtl="0" eaLnBrk="1" fontAlgn="base" latinLnBrk="0" hangingPunct="1">
                        <a:lnSpc>
                          <a:spcPct val="100000"/>
                        </a:lnSpc>
                        <a:spcBef>
                          <a:spcPct val="0"/>
                        </a:spcBef>
                        <a:spcAft>
                          <a:spcPct val="0"/>
                        </a:spcAft>
                        <a:buClrTx/>
                        <a:buSzTx/>
                        <a:buFont typeface="Wingdings" panose="05000000000000000000" pitchFamily="2" charset="2"/>
                        <a:buChar char="§"/>
                      </a:pPr>
                      <a:r>
                        <a:rPr kumimoji="0" lang="en-GB" altLang="x-none" sz="1400" u="none" strike="noStrike" cap="none" normalizeH="0" baseline="0" dirty="0">
                          <a:ln>
                            <a:noFill/>
                          </a:ln>
                          <a:effectLst/>
                        </a:rPr>
                        <a:t>Operate within national and local boundaries with little opportunity or desire to trade internationally or there might be little to gain from transferring skills</a:t>
                      </a:r>
                      <a:endParaRPr kumimoji="0" lang="en-GB" altLang="x-none" sz="1400" u="none" strike="noStrike" cap="none" normalizeH="0" baseline="0" dirty="0">
                        <a:ln>
                          <a:noFill/>
                        </a:ln>
                        <a:effectLst/>
                      </a:endParaRPr>
                    </a:p>
                    <a:p>
                      <a:pPr marL="182880" marR="0" lvl="0" indent="-182880" algn="l" defTabSz="914400" rtl="0" eaLnBrk="1" fontAlgn="base" latinLnBrk="0" hangingPunct="1">
                        <a:lnSpc>
                          <a:spcPct val="100000"/>
                        </a:lnSpc>
                        <a:spcBef>
                          <a:spcPct val="0"/>
                        </a:spcBef>
                        <a:spcAft>
                          <a:spcPct val="0"/>
                        </a:spcAft>
                        <a:buClrTx/>
                        <a:buSzTx/>
                        <a:buFont typeface="Wingdings" panose="05000000000000000000" pitchFamily="2" charset="2"/>
                        <a:buChar char="§"/>
                      </a:pPr>
                      <a:r>
                        <a:rPr kumimoji="0" lang="en-GB" altLang="x-none" sz="1400" u="none" strike="noStrike" cap="none" normalizeH="0" baseline="0" dirty="0">
                          <a:ln>
                            <a:noFill/>
                          </a:ln>
                          <a:effectLst/>
                        </a:rPr>
                        <a:t>For example, the local convenience store, the car repair garage. </a:t>
                      </a:r>
                      <a:endParaRPr kumimoji="0" lang="en-GB" altLang="x-none" sz="1400" b="0" i="0" u="none" strike="noStrike" cap="none" normalizeH="0" baseline="0" dirty="0">
                        <a:ln>
                          <a:noFill/>
                        </a:ln>
                        <a:solidFill>
                          <a:srgbClr val="000000"/>
                        </a:solidFill>
                        <a:effectLst/>
                        <a:latin typeface="Arial" panose="020B0604020202020204" pitchFamily="34" charset="0"/>
                        <a:ea typeface="MS PGothic" panose="020B0600070205080204" pitchFamily="34" charset="-128"/>
                      </a:endParaRPr>
                    </a:p>
                  </a:txBody>
                  <a:tcPr marT="45717" marB="45717" horzOverflow="overflow"/>
                </a:tc>
              </a:tr>
              <a:tr h="774671">
                <a:tc>
                  <a:txBody>
                    <a:bodyPr/>
                    <a:lstStyle>
                      <a:lvl1pPr>
                        <a:spcBef>
                          <a:spcPct val="20000"/>
                        </a:spcBef>
                        <a:defRPr sz="2400">
                          <a:solidFill>
                            <a:srgbClr val="000000"/>
                          </a:solidFill>
                          <a:latin typeface="Arial" panose="020B0604020202020204" pitchFamily="34" charset="0"/>
                          <a:ea typeface="MS PGothic" panose="020B0600070205080204" pitchFamily="34" charset="-128"/>
                        </a:defRPr>
                      </a:lvl1pPr>
                      <a:lvl2pPr marL="742950" indent="-285750">
                        <a:spcBef>
                          <a:spcPct val="20000"/>
                        </a:spcBef>
                        <a:defRPr sz="2000">
                          <a:solidFill>
                            <a:srgbClr val="000000"/>
                          </a:solidFill>
                          <a:latin typeface="Arial" panose="020B0604020202020204" pitchFamily="34" charset="0"/>
                          <a:ea typeface="MS PGothic" panose="020B0600070205080204" pitchFamily="34" charset="-128"/>
                        </a:defRPr>
                      </a:lvl2pPr>
                      <a:lvl3pPr marL="1143000" indent="-228600">
                        <a:spcBef>
                          <a:spcPct val="20000"/>
                        </a:spcBef>
                        <a:defRPr>
                          <a:solidFill>
                            <a:srgbClr val="000000"/>
                          </a:solidFill>
                          <a:latin typeface="Arial" panose="020B0604020202020204" pitchFamily="34" charset="0"/>
                          <a:ea typeface="MS PGothic" panose="020B0600070205080204" pitchFamily="34" charset="-128"/>
                        </a:defRPr>
                      </a:lvl3pPr>
                      <a:lvl4pPr marL="1600200" indent="-228600">
                        <a:spcBef>
                          <a:spcPct val="20000"/>
                        </a:spcBef>
                        <a:defRPr sz="1600">
                          <a:solidFill>
                            <a:srgbClr val="000000"/>
                          </a:solidFill>
                          <a:latin typeface="Arial" panose="020B0604020202020204" pitchFamily="34" charset="0"/>
                          <a:ea typeface="MS PGothic" panose="020B0600070205080204" pitchFamily="34" charset="-128"/>
                        </a:defRPr>
                      </a:lvl4pPr>
                      <a:lvl5pPr marL="2057400" indent="-228600">
                        <a:spcBef>
                          <a:spcPct val="20000"/>
                        </a:spcBef>
                        <a:defRPr sz="1400">
                          <a:solidFill>
                            <a:srgbClr val="000000"/>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defRPr sz="1400">
                          <a:solidFill>
                            <a:srgbClr val="000000"/>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defRPr sz="1400">
                          <a:solidFill>
                            <a:srgbClr val="000000"/>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defRPr sz="1400">
                          <a:solidFill>
                            <a:srgbClr val="000000"/>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defRPr sz="1400">
                          <a:solidFill>
                            <a:srgbClr val="000000"/>
                          </a:solidFill>
                          <a:latin typeface="Arial" panose="020B060402020202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pPr>
                      <a:r>
                        <a:rPr kumimoji="0" lang="en-GB" altLang="x-none" sz="1400" u="none" strike="noStrike" cap="none" normalizeH="0" baseline="0">
                          <a:ln>
                            <a:noFill/>
                          </a:ln>
                          <a:effectLst/>
                        </a:rPr>
                        <a:t>National Scale</a:t>
                      </a:r>
                      <a:endParaRPr kumimoji="0" lang="en-GB" altLang="x-none" sz="1400" b="0" i="0" u="none" strike="noStrike" cap="none" normalizeH="0" baseline="0">
                        <a:ln>
                          <a:noFill/>
                        </a:ln>
                        <a:solidFill>
                          <a:srgbClr val="000000"/>
                        </a:solidFill>
                        <a:effectLst/>
                        <a:latin typeface="Arial" panose="020B0604020202020204" pitchFamily="34" charset="0"/>
                        <a:ea typeface="MS PGothic" panose="020B0600070205080204" pitchFamily="34" charset="-128"/>
                      </a:endParaRPr>
                    </a:p>
                  </a:txBody>
                  <a:tcPr marT="45717" marB="45717" horzOverflow="overflow"/>
                </a:tc>
                <a:tc>
                  <a:txBody>
                    <a:bodyPr/>
                    <a:lstStyle>
                      <a:lvl1pPr marL="182880" indent="-182880">
                        <a:spcBef>
                          <a:spcPct val="20000"/>
                        </a:spcBef>
                        <a:defRPr sz="2400">
                          <a:solidFill>
                            <a:srgbClr val="000000"/>
                          </a:solidFill>
                          <a:latin typeface="Arial" panose="020B0604020202020204" pitchFamily="34" charset="0"/>
                          <a:ea typeface="MS PGothic" panose="020B0600070205080204" pitchFamily="34" charset="-128"/>
                        </a:defRPr>
                      </a:lvl1pPr>
                      <a:lvl2pPr marL="742950" indent="-285750">
                        <a:spcBef>
                          <a:spcPct val="20000"/>
                        </a:spcBef>
                        <a:defRPr sz="2000">
                          <a:solidFill>
                            <a:srgbClr val="000000"/>
                          </a:solidFill>
                          <a:latin typeface="Arial" panose="020B0604020202020204" pitchFamily="34" charset="0"/>
                          <a:ea typeface="MS PGothic" panose="020B0600070205080204" pitchFamily="34" charset="-128"/>
                        </a:defRPr>
                      </a:lvl2pPr>
                      <a:lvl3pPr marL="1143000" indent="-228600">
                        <a:spcBef>
                          <a:spcPct val="20000"/>
                        </a:spcBef>
                        <a:defRPr>
                          <a:solidFill>
                            <a:srgbClr val="000000"/>
                          </a:solidFill>
                          <a:latin typeface="Arial" panose="020B0604020202020204" pitchFamily="34" charset="0"/>
                          <a:ea typeface="MS PGothic" panose="020B0600070205080204" pitchFamily="34" charset="-128"/>
                        </a:defRPr>
                      </a:lvl3pPr>
                      <a:lvl4pPr marL="1600200" indent="-228600">
                        <a:spcBef>
                          <a:spcPct val="20000"/>
                        </a:spcBef>
                        <a:defRPr sz="1600">
                          <a:solidFill>
                            <a:srgbClr val="000000"/>
                          </a:solidFill>
                          <a:latin typeface="Arial" panose="020B0604020202020204" pitchFamily="34" charset="0"/>
                          <a:ea typeface="MS PGothic" panose="020B0600070205080204" pitchFamily="34" charset="-128"/>
                        </a:defRPr>
                      </a:lvl4pPr>
                      <a:lvl5pPr marL="2057400" indent="-228600">
                        <a:spcBef>
                          <a:spcPct val="20000"/>
                        </a:spcBef>
                        <a:defRPr sz="1400">
                          <a:solidFill>
                            <a:srgbClr val="000000"/>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defRPr sz="1400">
                          <a:solidFill>
                            <a:srgbClr val="000000"/>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defRPr sz="1400">
                          <a:solidFill>
                            <a:srgbClr val="000000"/>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defRPr sz="1400">
                          <a:solidFill>
                            <a:srgbClr val="000000"/>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defRPr sz="1400">
                          <a:solidFill>
                            <a:srgbClr val="000000"/>
                          </a:solidFill>
                          <a:latin typeface="Arial" panose="020B0604020202020204" pitchFamily="34" charset="0"/>
                          <a:ea typeface="MS PGothic" panose="020B0600070205080204" pitchFamily="34" charset="-128"/>
                        </a:defRPr>
                      </a:lvl9pPr>
                    </a:lstStyle>
                    <a:p>
                      <a:pPr marL="182880" marR="0" lvl="0" indent="-182880" algn="l" defTabSz="914400" rtl="0" eaLnBrk="1" fontAlgn="base" latinLnBrk="0" hangingPunct="1">
                        <a:lnSpc>
                          <a:spcPct val="100000"/>
                        </a:lnSpc>
                        <a:spcBef>
                          <a:spcPct val="20000"/>
                        </a:spcBef>
                        <a:spcAft>
                          <a:spcPct val="0"/>
                        </a:spcAft>
                        <a:buClrTx/>
                        <a:buSzTx/>
                        <a:buFont typeface="Wingdings" panose="05000000000000000000" pitchFamily="2" charset="2"/>
                        <a:buChar char="§"/>
                      </a:pPr>
                      <a:r>
                        <a:rPr kumimoji="0" lang="en-GB" altLang="x-none" sz="1400" u="none" strike="noStrike" cap="none" normalizeH="0" baseline="0" dirty="0">
                          <a:ln>
                            <a:noFill/>
                          </a:ln>
                          <a:effectLst/>
                        </a:rPr>
                        <a:t>Focus mainly on their domestic market, but might find a number of opportunities emerging from a more integrated Europe</a:t>
                      </a:r>
                      <a:endParaRPr kumimoji="0" lang="en-GB" altLang="x-none" sz="1400" u="none" strike="noStrike" cap="none" normalizeH="0" baseline="0" dirty="0">
                        <a:ln>
                          <a:noFill/>
                        </a:ln>
                        <a:effectLst/>
                      </a:endParaRPr>
                    </a:p>
                    <a:p>
                      <a:pPr marL="182880" marR="0" lvl="0" indent="-182880" algn="l" defTabSz="914400" rtl="0" eaLnBrk="1" fontAlgn="base" latinLnBrk="0" hangingPunct="1">
                        <a:lnSpc>
                          <a:spcPct val="100000"/>
                        </a:lnSpc>
                        <a:spcBef>
                          <a:spcPct val="20000"/>
                        </a:spcBef>
                        <a:spcAft>
                          <a:spcPct val="0"/>
                        </a:spcAft>
                        <a:buClrTx/>
                        <a:buSzTx/>
                        <a:buFont typeface="Wingdings" panose="05000000000000000000" pitchFamily="2" charset="2"/>
                        <a:buChar char="§"/>
                      </a:pPr>
                      <a:r>
                        <a:rPr kumimoji="0" lang="en-GB" altLang="x-none" sz="1400" u="none" strike="noStrike" cap="none" normalizeH="0" baseline="0" dirty="0">
                          <a:ln>
                            <a:noFill/>
                          </a:ln>
                          <a:effectLst/>
                        </a:rPr>
                        <a:t>Responding to more ad hoc customer enquiries. (E.g., </a:t>
                      </a:r>
                      <a:r>
                        <a:rPr kumimoji="0" lang="en-GB" altLang="x-none" sz="1400" u="none" strike="noStrike" cap="none" normalizeH="0" baseline="0" dirty="0" err="1">
                          <a:ln>
                            <a:noFill/>
                          </a:ln>
                          <a:effectLst/>
                        </a:rPr>
                        <a:t>Goodys</a:t>
                      </a:r>
                      <a:r>
                        <a:rPr kumimoji="0" lang="en-GB" altLang="x-none" sz="1400" u="none" strike="noStrike" cap="none" normalizeH="0" baseline="0" dirty="0">
                          <a:ln>
                            <a:noFill/>
                          </a:ln>
                          <a:effectLst/>
                        </a:rPr>
                        <a:t>)</a:t>
                      </a:r>
                      <a:endParaRPr kumimoji="0" lang="en-US" altLang="x-none" sz="1400" b="0" i="0" u="none" strike="noStrike" cap="none" normalizeH="0" baseline="0" dirty="0">
                        <a:ln>
                          <a:noFill/>
                        </a:ln>
                        <a:solidFill>
                          <a:srgbClr val="000000"/>
                        </a:solidFill>
                        <a:effectLst/>
                        <a:latin typeface="Arial" panose="020B0604020202020204" pitchFamily="34" charset="0"/>
                        <a:ea typeface="MS PGothic" panose="020B0600070205080204" pitchFamily="34" charset="-128"/>
                      </a:endParaRPr>
                    </a:p>
                  </a:txBody>
                  <a:tcPr marT="45717" marB="45717" horzOverflow="overflow"/>
                </a:tc>
              </a:tr>
              <a:tr h="774671">
                <a:tc>
                  <a:txBody>
                    <a:bodyPr/>
                    <a:lstStyle>
                      <a:lvl1pPr>
                        <a:spcBef>
                          <a:spcPct val="20000"/>
                        </a:spcBef>
                        <a:defRPr sz="2400">
                          <a:solidFill>
                            <a:srgbClr val="000000"/>
                          </a:solidFill>
                          <a:latin typeface="Arial" panose="020B0604020202020204" pitchFamily="34" charset="0"/>
                          <a:ea typeface="MS PGothic" panose="020B0600070205080204" pitchFamily="34" charset="-128"/>
                        </a:defRPr>
                      </a:lvl1pPr>
                      <a:lvl2pPr marL="742950" indent="-285750">
                        <a:spcBef>
                          <a:spcPct val="20000"/>
                        </a:spcBef>
                        <a:defRPr sz="2000">
                          <a:solidFill>
                            <a:srgbClr val="000000"/>
                          </a:solidFill>
                          <a:latin typeface="Arial" panose="020B0604020202020204" pitchFamily="34" charset="0"/>
                          <a:ea typeface="MS PGothic" panose="020B0600070205080204" pitchFamily="34" charset="-128"/>
                        </a:defRPr>
                      </a:lvl2pPr>
                      <a:lvl3pPr marL="1143000" indent="-228600">
                        <a:spcBef>
                          <a:spcPct val="20000"/>
                        </a:spcBef>
                        <a:defRPr>
                          <a:solidFill>
                            <a:srgbClr val="000000"/>
                          </a:solidFill>
                          <a:latin typeface="Arial" panose="020B0604020202020204" pitchFamily="34" charset="0"/>
                          <a:ea typeface="MS PGothic" panose="020B0600070205080204" pitchFamily="34" charset="-128"/>
                        </a:defRPr>
                      </a:lvl3pPr>
                      <a:lvl4pPr marL="1600200" indent="-228600">
                        <a:spcBef>
                          <a:spcPct val="20000"/>
                        </a:spcBef>
                        <a:defRPr sz="1600">
                          <a:solidFill>
                            <a:srgbClr val="000000"/>
                          </a:solidFill>
                          <a:latin typeface="Arial" panose="020B0604020202020204" pitchFamily="34" charset="0"/>
                          <a:ea typeface="MS PGothic" panose="020B0600070205080204" pitchFamily="34" charset="-128"/>
                        </a:defRPr>
                      </a:lvl4pPr>
                      <a:lvl5pPr marL="2057400" indent="-228600">
                        <a:spcBef>
                          <a:spcPct val="20000"/>
                        </a:spcBef>
                        <a:defRPr sz="1400">
                          <a:solidFill>
                            <a:srgbClr val="000000"/>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defRPr sz="1400">
                          <a:solidFill>
                            <a:srgbClr val="000000"/>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defRPr sz="1400">
                          <a:solidFill>
                            <a:srgbClr val="000000"/>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defRPr sz="1400">
                          <a:solidFill>
                            <a:srgbClr val="000000"/>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defRPr sz="1400">
                          <a:solidFill>
                            <a:srgbClr val="000000"/>
                          </a:solidFill>
                          <a:latin typeface="Arial" panose="020B060402020202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pPr>
                      <a:r>
                        <a:rPr kumimoji="0" lang="en-GB" altLang="x-none" sz="1400" u="none" strike="noStrike" cap="none" normalizeH="0" baseline="0">
                          <a:ln>
                            <a:noFill/>
                          </a:ln>
                          <a:effectLst/>
                        </a:rPr>
                        <a:t>Regional Scale</a:t>
                      </a:r>
                      <a:endParaRPr kumimoji="0" lang="en-GB" altLang="x-none" sz="1400" b="0" i="0" u="none" strike="noStrike" cap="none" normalizeH="0" baseline="0">
                        <a:ln>
                          <a:noFill/>
                        </a:ln>
                        <a:solidFill>
                          <a:srgbClr val="000000"/>
                        </a:solidFill>
                        <a:effectLst/>
                        <a:latin typeface="Arial" panose="020B0604020202020204" pitchFamily="34" charset="0"/>
                        <a:ea typeface="MS PGothic" panose="020B0600070205080204" pitchFamily="34" charset="-128"/>
                      </a:endParaRPr>
                    </a:p>
                  </a:txBody>
                  <a:tcPr marT="45717" marB="45717" horzOverflow="overflow"/>
                </a:tc>
                <a:tc>
                  <a:txBody>
                    <a:bodyPr/>
                    <a:lstStyle>
                      <a:lvl1pPr marL="182880" indent="-182880">
                        <a:spcBef>
                          <a:spcPct val="20000"/>
                        </a:spcBef>
                        <a:defRPr sz="2400">
                          <a:solidFill>
                            <a:srgbClr val="000000"/>
                          </a:solidFill>
                          <a:latin typeface="Arial" panose="020B0604020202020204" pitchFamily="34" charset="0"/>
                          <a:ea typeface="MS PGothic" panose="020B0600070205080204" pitchFamily="34" charset="-128"/>
                        </a:defRPr>
                      </a:lvl1pPr>
                      <a:lvl2pPr marL="742950" indent="-285750">
                        <a:spcBef>
                          <a:spcPct val="20000"/>
                        </a:spcBef>
                        <a:defRPr sz="2000">
                          <a:solidFill>
                            <a:srgbClr val="000000"/>
                          </a:solidFill>
                          <a:latin typeface="Arial" panose="020B0604020202020204" pitchFamily="34" charset="0"/>
                          <a:ea typeface="MS PGothic" panose="020B0600070205080204" pitchFamily="34" charset="-128"/>
                        </a:defRPr>
                      </a:lvl2pPr>
                      <a:lvl3pPr marL="1143000" indent="-228600">
                        <a:spcBef>
                          <a:spcPct val="20000"/>
                        </a:spcBef>
                        <a:defRPr>
                          <a:solidFill>
                            <a:srgbClr val="000000"/>
                          </a:solidFill>
                          <a:latin typeface="Arial" panose="020B0604020202020204" pitchFamily="34" charset="0"/>
                          <a:ea typeface="MS PGothic" panose="020B0600070205080204" pitchFamily="34" charset="-128"/>
                        </a:defRPr>
                      </a:lvl3pPr>
                      <a:lvl4pPr marL="1600200" indent="-228600">
                        <a:spcBef>
                          <a:spcPct val="20000"/>
                        </a:spcBef>
                        <a:defRPr sz="1600">
                          <a:solidFill>
                            <a:srgbClr val="000000"/>
                          </a:solidFill>
                          <a:latin typeface="Arial" panose="020B0604020202020204" pitchFamily="34" charset="0"/>
                          <a:ea typeface="MS PGothic" panose="020B0600070205080204" pitchFamily="34" charset="-128"/>
                        </a:defRPr>
                      </a:lvl4pPr>
                      <a:lvl5pPr marL="2057400" indent="-228600">
                        <a:spcBef>
                          <a:spcPct val="20000"/>
                        </a:spcBef>
                        <a:defRPr sz="1400">
                          <a:solidFill>
                            <a:srgbClr val="000000"/>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defRPr sz="1400">
                          <a:solidFill>
                            <a:srgbClr val="000000"/>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defRPr sz="1400">
                          <a:solidFill>
                            <a:srgbClr val="000000"/>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defRPr sz="1400">
                          <a:solidFill>
                            <a:srgbClr val="000000"/>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defRPr sz="1400">
                          <a:solidFill>
                            <a:srgbClr val="000000"/>
                          </a:solidFill>
                          <a:latin typeface="Arial" panose="020B0604020202020204" pitchFamily="34" charset="0"/>
                          <a:ea typeface="MS PGothic" panose="020B0600070205080204" pitchFamily="34" charset="-128"/>
                        </a:defRPr>
                      </a:lvl9pPr>
                    </a:lstStyle>
                    <a:p>
                      <a:pPr marL="182880" marR="0" lvl="0" indent="-182880" algn="l" defTabSz="914400" rtl="0" eaLnBrk="1" fontAlgn="base" latinLnBrk="0" hangingPunct="1">
                        <a:lnSpc>
                          <a:spcPct val="100000"/>
                        </a:lnSpc>
                        <a:spcBef>
                          <a:spcPct val="20000"/>
                        </a:spcBef>
                        <a:spcAft>
                          <a:spcPct val="0"/>
                        </a:spcAft>
                        <a:buClrTx/>
                        <a:buSzTx/>
                        <a:buFontTx/>
                        <a:buChar char="•"/>
                      </a:pPr>
                      <a:r>
                        <a:rPr kumimoji="0" lang="en-GB" altLang="x-none" sz="1400" u="none" strike="noStrike" cap="none" normalizeH="0" baseline="0" dirty="0">
                          <a:ln>
                            <a:noFill/>
                          </a:ln>
                          <a:effectLst/>
                        </a:rPr>
                        <a:t>Focus on specific regions within Europe as opposed to operating throughout Europe (e.g., Eastern or Western Europe, Scandinavian countries) </a:t>
                      </a:r>
                      <a:endParaRPr kumimoji="0" lang="en-GB" altLang="x-none" sz="1400" u="none" strike="noStrike" cap="none" normalizeH="0" baseline="0" dirty="0">
                        <a:ln>
                          <a:noFill/>
                        </a:ln>
                        <a:effectLst/>
                      </a:endParaRPr>
                    </a:p>
                    <a:p>
                      <a:pPr marL="182880" marR="0" lvl="0" indent="-182880" algn="l" defTabSz="914400" rtl="0" eaLnBrk="1" fontAlgn="base" latinLnBrk="0" hangingPunct="1">
                        <a:lnSpc>
                          <a:spcPct val="100000"/>
                        </a:lnSpc>
                        <a:spcBef>
                          <a:spcPct val="20000"/>
                        </a:spcBef>
                        <a:spcAft>
                          <a:spcPct val="0"/>
                        </a:spcAft>
                        <a:buClrTx/>
                        <a:buSzTx/>
                        <a:buFontTx/>
                        <a:buChar char="•"/>
                      </a:pPr>
                      <a:r>
                        <a:rPr kumimoji="0" lang="en-GB" altLang="x-none" sz="1400" u="none" strike="noStrike" cap="none" normalizeH="0" baseline="0" dirty="0">
                          <a:ln>
                            <a:noFill/>
                          </a:ln>
                          <a:effectLst/>
                        </a:rPr>
                        <a:t>Gain experience of operating abroad on a smaller scale (i.e., less risk).</a:t>
                      </a:r>
                      <a:endParaRPr kumimoji="0" lang="en-US" altLang="x-none" sz="1400" b="0" i="0" u="none" strike="noStrike" cap="none" normalizeH="0" baseline="0" dirty="0">
                        <a:ln>
                          <a:noFill/>
                        </a:ln>
                        <a:solidFill>
                          <a:srgbClr val="000000"/>
                        </a:solidFill>
                        <a:effectLst/>
                        <a:latin typeface="Arial" panose="020B0604020202020204" pitchFamily="34" charset="0"/>
                        <a:ea typeface="MS PGothic" panose="020B0600070205080204" pitchFamily="34" charset="-128"/>
                      </a:endParaRPr>
                    </a:p>
                  </a:txBody>
                  <a:tcPr marT="45717" marB="45717" horzOverflow="overflow"/>
                </a:tc>
              </a:tr>
              <a:tr h="987539">
                <a:tc>
                  <a:txBody>
                    <a:bodyPr/>
                    <a:lstStyle>
                      <a:lvl1pPr>
                        <a:spcBef>
                          <a:spcPct val="20000"/>
                        </a:spcBef>
                        <a:defRPr sz="2400">
                          <a:solidFill>
                            <a:srgbClr val="000000"/>
                          </a:solidFill>
                          <a:latin typeface="Arial" panose="020B0604020202020204" pitchFamily="34" charset="0"/>
                          <a:ea typeface="MS PGothic" panose="020B0600070205080204" pitchFamily="34" charset="-128"/>
                        </a:defRPr>
                      </a:lvl1pPr>
                      <a:lvl2pPr marL="742950" indent="-285750">
                        <a:spcBef>
                          <a:spcPct val="20000"/>
                        </a:spcBef>
                        <a:defRPr sz="2000">
                          <a:solidFill>
                            <a:srgbClr val="000000"/>
                          </a:solidFill>
                          <a:latin typeface="Arial" panose="020B0604020202020204" pitchFamily="34" charset="0"/>
                          <a:ea typeface="MS PGothic" panose="020B0600070205080204" pitchFamily="34" charset="-128"/>
                        </a:defRPr>
                      </a:lvl2pPr>
                      <a:lvl3pPr marL="1143000" indent="-228600">
                        <a:spcBef>
                          <a:spcPct val="20000"/>
                        </a:spcBef>
                        <a:defRPr>
                          <a:solidFill>
                            <a:srgbClr val="000000"/>
                          </a:solidFill>
                          <a:latin typeface="Arial" panose="020B0604020202020204" pitchFamily="34" charset="0"/>
                          <a:ea typeface="MS PGothic" panose="020B0600070205080204" pitchFamily="34" charset="-128"/>
                        </a:defRPr>
                      </a:lvl3pPr>
                      <a:lvl4pPr marL="1600200" indent="-228600">
                        <a:spcBef>
                          <a:spcPct val="20000"/>
                        </a:spcBef>
                        <a:defRPr sz="1600">
                          <a:solidFill>
                            <a:srgbClr val="000000"/>
                          </a:solidFill>
                          <a:latin typeface="Arial" panose="020B0604020202020204" pitchFamily="34" charset="0"/>
                          <a:ea typeface="MS PGothic" panose="020B0600070205080204" pitchFamily="34" charset="-128"/>
                        </a:defRPr>
                      </a:lvl4pPr>
                      <a:lvl5pPr marL="2057400" indent="-228600">
                        <a:spcBef>
                          <a:spcPct val="20000"/>
                        </a:spcBef>
                        <a:defRPr sz="1400">
                          <a:solidFill>
                            <a:srgbClr val="000000"/>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defRPr sz="1400">
                          <a:solidFill>
                            <a:srgbClr val="000000"/>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defRPr sz="1400">
                          <a:solidFill>
                            <a:srgbClr val="000000"/>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defRPr sz="1400">
                          <a:solidFill>
                            <a:srgbClr val="000000"/>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defRPr sz="1400">
                          <a:solidFill>
                            <a:srgbClr val="000000"/>
                          </a:solidFill>
                          <a:latin typeface="Arial" panose="020B060402020202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pPr>
                      <a:r>
                        <a:rPr kumimoji="0" lang="en-GB" altLang="x-none" sz="1400" u="none" strike="noStrike" cap="none" normalizeH="0" baseline="0">
                          <a:ln>
                            <a:noFill/>
                          </a:ln>
                          <a:effectLst/>
                        </a:rPr>
                        <a:t>European Scale</a:t>
                      </a:r>
                      <a:endParaRPr kumimoji="0" lang="en-GB" altLang="x-none" sz="1400" b="0" i="0" u="none" strike="noStrike" cap="none" normalizeH="0" baseline="0">
                        <a:ln>
                          <a:noFill/>
                        </a:ln>
                        <a:solidFill>
                          <a:srgbClr val="000000"/>
                        </a:solidFill>
                        <a:effectLst/>
                        <a:latin typeface="Arial" panose="020B0604020202020204" pitchFamily="34" charset="0"/>
                        <a:ea typeface="MS PGothic" panose="020B0600070205080204" pitchFamily="34" charset="-128"/>
                      </a:endParaRPr>
                    </a:p>
                  </a:txBody>
                  <a:tcPr marT="45717" marB="45717" horzOverflow="overflow"/>
                </a:tc>
                <a:tc>
                  <a:txBody>
                    <a:bodyPr/>
                    <a:lstStyle>
                      <a:lvl1pPr marL="182880" indent="-182880">
                        <a:spcBef>
                          <a:spcPct val="20000"/>
                        </a:spcBef>
                        <a:defRPr sz="2400">
                          <a:solidFill>
                            <a:srgbClr val="000000"/>
                          </a:solidFill>
                          <a:latin typeface="Arial" panose="020B0604020202020204" pitchFamily="34" charset="0"/>
                          <a:ea typeface="MS PGothic" panose="020B0600070205080204" pitchFamily="34" charset="-128"/>
                        </a:defRPr>
                      </a:lvl1pPr>
                      <a:lvl2pPr marL="742950" indent="-285750">
                        <a:spcBef>
                          <a:spcPct val="20000"/>
                        </a:spcBef>
                        <a:defRPr sz="2000">
                          <a:solidFill>
                            <a:srgbClr val="000000"/>
                          </a:solidFill>
                          <a:latin typeface="Arial" panose="020B0604020202020204" pitchFamily="34" charset="0"/>
                          <a:ea typeface="MS PGothic" panose="020B0600070205080204" pitchFamily="34" charset="-128"/>
                        </a:defRPr>
                      </a:lvl2pPr>
                      <a:lvl3pPr marL="1143000" indent="-228600">
                        <a:spcBef>
                          <a:spcPct val="20000"/>
                        </a:spcBef>
                        <a:defRPr>
                          <a:solidFill>
                            <a:srgbClr val="000000"/>
                          </a:solidFill>
                          <a:latin typeface="Arial" panose="020B0604020202020204" pitchFamily="34" charset="0"/>
                          <a:ea typeface="MS PGothic" panose="020B0600070205080204" pitchFamily="34" charset="-128"/>
                        </a:defRPr>
                      </a:lvl3pPr>
                      <a:lvl4pPr marL="1600200" indent="-228600">
                        <a:spcBef>
                          <a:spcPct val="20000"/>
                        </a:spcBef>
                        <a:defRPr sz="1600">
                          <a:solidFill>
                            <a:srgbClr val="000000"/>
                          </a:solidFill>
                          <a:latin typeface="Arial" panose="020B0604020202020204" pitchFamily="34" charset="0"/>
                          <a:ea typeface="MS PGothic" panose="020B0600070205080204" pitchFamily="34" charset="-128"/>
                        </a:defRPr>
                      </a:lvl4pPr>
                      <a:lvl5pPr marL="2057400" indent="-228600">
                        <a:spcBef>
                          <a:spcPct val="20000"/>
                        </a:spcBef>
                        <a:defRPr sz="1400">
                          <a:solidFill>
                            <a:srgbClr val="000000"/>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defRPr sz="1400">
                          <a:solidFill>
                            <a:srgbClr val="000000"/>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defRPr sz="1400">
                          <a:solidFill>
                            <a:srgbClr val="000000"/>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defRPr sz="1400">
                          <a:solidFill>
                            <a:srgbClr val="000000"/>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defRPr sz="1400">
                          <a:solidFill>
                            <a:srgbClr val="000000"/>
                          </a:solidFill>
                          <a:latin typeface="Arial" panose="020B0604020202020204" pitchFamily="34" charset="0"/>
                          <a:ea typeface="MS PGothic" panose="020B0600070205080204" pitchFamily="34" charset="-128"/>
                        </a:defRPr>
                      </a:lvl9pPr>
                    </a:lstStyle>
                    <a:p>
                      <a:pPr marL="182880" marR="0" lvl="0" indent="-182880" algn="l" defTabSz="914400" rtl="0" eaLnBrk="1" fontAlgn="base" latinLnBrk="0" hangingPunct="1">
                        <a:lnSpc>
                          <a:spcPct val="100000"/>
                        </a:lnSpc>
                        <a:spcBef>
                          <a:spcPct val="20000"/>
                        </a:spcBef>
                        <a:spcAft>
                          <a:spcPct val="0"/>
                        </a:spcAft>
                        <a:buClrTx/>
                        <a:buSzTx/>
                        <a:buFontTx/>
                        <a:buChar char="•"/>
                      </a:pPr>
                      <a:r>
                        <a:rPr kumimoji="0" lang="en-GB" altLang="x-none" sz="1400" u="none" strike="noStrike" cap="none" normalizeH="0" baseline="0" dirty="0">
                          <a:ln>
                            <a:noFill/>
                          </a:ln>
                          <a:effectLst/>
                        </a:rPr>
                        <a:t>Changes to the European Union in both trade relations and regulations, many companies have turned their attentions to marketing throughout Europe.</a:t>
                      </a:r>
                      <a:endParaRPr kumimoji="0" lang="en-GB" altLang="x-none" sz="1400" u="none" strike="noStrike" cap="none" normalizeH="0" baseline="0" dirty="0">
                        <a:ln>
                          <a:noFill/>
                        </a:ln>
                        <a:effectLst/>
                      </a:endParaRPr>
                    </a:p>
                    <a:p>
                      <a:pPr marL="182880" marR="0" lvl="0" indent="-182880" algn="l" defTabSz="914400" rtl="0" eaLnBrk="1" fontAlgn="base" latinLnBrk="0" hangingPunct="1">
                        <a:lnSpc>
                          <a:spcPct val="100000"/>
                        </a:lnSpc>
                        <a:spcBef>
                          <a:spcPct val="20000"/>
                        </a:spcBef>
                        <a:spcAft>
                          <a:spcPct val="0"/>
                        </a:spcAft>
                        <a:buClrTx/>
                        <a:buSzTx/>
                        <a:buFontTx/>
                        <a:buChar char="•"/>
                      </a:pPr>
                      <a:r>
                        <a:rPr kumimoji="0" lang="en-GB" altLang="x-none" sz="1400" u="none" strike="noStrike" cap="none" normalizeH="0" baseline="0" dirty="0">
                          <a:ln>
                            <a:noFill/>
                          </a:ln>
                          <a:effectLst/>
                        </a:rPr>
                        <a:t>Sees Europe as one geographic market with a number of segments that transcend national boundaries.</a:t>
                      </a:r>
                      <a:endParaRPr kumimoji="0" lang="en-US" altLang="x-none" sz="1400" b="0" i="0" u="none" strike="noStrike" cap="none" normalizeH="0" baseline="0" dirty="0">
                        <a:ln>
                          <a:noFill/>
                        </a:ln>
                        <a:solidFill>
                          <a:srgbClr val="000000"/>
                        </a:solidFill>
                        <a:effectLst/>
                        <a:latin typeface="Arial" panose="020B0604020202020204" pitchFamily="34" charset="0"/>
                        <a:ea typeface="MS PGothic" panose="020B0600070205080204" pitchFamily="34" charset="-128"/>
                      </a:endParaRPr>
                    </a:p>
                  </a:txBody>
                  <a:tcPr marT="45717" marB="45717" horzOverflow="overflow"/>
                </a:tc>
              </a:tr>
              <a:tr h="731810">
                <a:tc>
                  <a:txBody>
                    <a:bodyPr/>
                    <a:lstStyle>
                      <a:lvl1pPr>
                        <a:spcBef>
                          <a:spcPct val="20000"/>
                        </a:spcBef>
                        <a:defRPr sz="2400">
                          <a:solidFill>
                            <a:srgbClr val="000000"/>
                          </a:solidFill>
                          <a:latin typeface="Arial" panose="020B0604020202020204" pitchFamily="34" charset="0"/>
                          <a:ea typeface="MS PGothic" panose="020B0600070205080204" pitchFamily="34" charset="-128"/>
                        </a:defRPr>
                      </a:lvl1pPr>
                      <a:lvl2pPr marL="742950" indent="-285750">
                        <a:spcBef>
                          <a:spcPct val="20000"/>
                        </a:spcBef>
                        <a:defRPr sz="2000">
                          <a:solidFill>
                            <a:srgbClr val="000000"/>
                          </a:solidFill>
                          <a:latin typeface="Arial" panose="020B0604020202020204" pitchFamily="34" charset="0"/>
                          <a:ea typeface="MS PGothic" panose="020B0600070205080204" pitchFamily="34" charset="-128"/>
                        </a:defRPr>
                      </a:lvl2pPr>
                      <a:lvl3pPr marL="1143000" indent="-228600">
                        <a:spcBef>
                          <a:spcPct val="20000"/>
                        </a:spcBef>
                        <a:defRPr>
                          <a:solidFill>
                            <a:srgbClr val="000000"/>
                          </a:solidFill>
                          <a:latin typeface="Arial" panose="020B0604020202020204" pitchFamily="34" charset="0"/>
                          <a:ea typeface="MS PGothic" panose="020B0600070205080204" pitchFamily="34" charset="-128"/>
                        </a:defRPr>
                      </a:lvl3pPr>
                      <a:lvl4pPr marL="1600200" indent="-228600">
                        <a:spcBef>
                          <a:spcPct val="20000"/>
                        </a:spcBef>
                        <a:defRPr sz="1600">
                          <a:solidFill>
                            <a:srgbClr val="000000"/>
                          </a:solidFill>
                          <a:latin typeface="Arial" panose="020B0604020202020204" pitchFamily="34" charset="0"/>
                          <a:ea typeface="MS PGothic" panose="020B0600070205080204" pitchFamily="34" charset="-128"/>
                        </a:defRPr>
                      </a:lvl4pPr>
                      <a:lvl5pPr marL="2057400" indent="-228600">
                        <a:spcBef>
                          <a:spcPct val="20000"/>
                        </a:spcBef>
                        <a:defRPr sz="1400">
                          <a:solidFill>
                            <a:srgbClr val="000000"/>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defRPr sz="1400">
                          <a:solidFill>
                            <a:srgbClr val="000000"/>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defRPr sz="1400">
                          <a:solidFill>
                            <a:srgbClr val="000000"/>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defRPr sz="1400">
                          <a:solidFill>
                            <a:srgbClr val="000000"/>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defRPr sz="1400">
                          <a:solidFill>
                            <a:srgbClr val="000000"/>
                          </a:solidFill>
                          <a:latin typeface="Arial" panose="020B060402020202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pPr>
                      <a:r>
                        <a:rPr kumimoji="0" lang="en-GB" altLang="x-none" sz="1400" u="none" strike="noStrike" cap="none" normalizeH="0" baseline="0">
                          <a:ln>
                            <a:noFill/>
                          </a:ln>
                          <a:effectLst/>
                        </a:rPr>
                        <a:t>World Scale Organisations</a:t>
                      </a:r>
                      <a:endParaRPr kumimoji="0" lang="en-GB" altLang="x-none" sz="1400" b="0" i="0" u="none" strike="noStrike" cap="none" normalizeH="0" baseline="0">
                        <a:ln>
                          <a:noFill/>
                        </a:ln>
                        <a:solidFill>
                          <a:srgbClr val="000000"/>
                        </a:solidFill>
                        <a:effectLst/>
                        <a:latin typeface="Arial" panose="020B0604020202020204" pitchFamily="34" charset="0"/>
                        <a:ea typeface="MS PGothic" panose="020B0600070205080204" pitchFamily="34" charset="-128"/>
                      </a:endParaRPr>
                    </a:p>
                  </a:txBody>
                  <a:tcPr marT="45717" marB="45717" horzOverflow="overflow"/>
                </a:tc>
                <a:tc>
                  <a:txBody>
                    <a:bodyPr/>
                    <a:lstStyle>
                      <a:lvl1pPr marL="182880" indent="-182880">
                        <a:spcBef>
                          <a:spcPct val="20000"/>
                        </a:spcBef>
                        <a:defRPr sz="2400">
                          <a:solidFill>
                            <a:srgbClr val="000000"/>
                          </a:solidFill>
                          <a:latin typeface="Arial" panose="020B0604020202020204" pitchFamily="34" charset="0"/>
                          <a:ea typeface="MS PGothic" panose="020B0600070205080204" pitchFamily="34" charset="-128"/>
                        </a:defRPr>
                      </a:lvl1pPr>
                      <a:lvl2pPr marL="742950" indent="-285750">
                        <a:spcBef>
                          <a:spcPct val="20000"/>
                        </a:spcBef>
                        <a:defRPr sz="2000">
                          <a:solidFill>
                            <a:srgbClr val="000000"/>
                          </a:solidFill>
                          <a:latin typeface="Arial" panose="020B0604020202020204" pitchFamily="34" charset="0"/>
                          <a:ea typeface="MS PGothic" panose="020B0600070205080204" pitchFamily="34" charset="-128"/>
                        </a:defRPr>
                      </a:lvl2pPr>
                      <a:lvl3pPr marL="1143000" indent="-228600">
                        <a:spcBef>
                          <a:spcPct val="20000"/>
                        </a:spcBef>
                        <a:defRPr>
                          <a:solidFill>
                            <a:srgbClr val="000000"/>
                          </a:solidFill>
                          <a:latin typeface="Arial" panose="020B0604020202020204" pitchFamily="34" charset="0"/>
                          <a:ea typeface="MS PGothic" panose="020B0600070205080204" pitchFamily="34" charset="-128"/>
                        </a:defRPr>
                      </a:lvl3pPr>
                      <a:lvl4pPr marL="1600200" indent="-228600">
                        <a:spcBef>
                          <a:spcPct val="20000"/>
                        </a:spcBef>
                        <a:defRPr sz="1600">
                          <a:solidFill>
                            <a:srgbClr val="000000"/>
                          </a:solidFill>
                          <a:latin typeface="Arial" panose="020B0604020202020204" pitchFamily="34" charset="0"/>
                          <a:ea typeface="MS PGothic" panose="020B0600070205080204" pitchFamily="34" charset="-128"/>
                        </a:defRPr>
                      </a:lvl4pPr>
                      <a:lvl5pPr marL="2057400" indent="-228600">
                        <a:spcBef>
                          <a:spcPct val="20000"/>
                        </a:spcBef>
                        <a:defRPr sz="1400">
                          <a:solidFill>
                            <a:srgbClr val="000000"/>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defRPr sz="1400">
                          <a:solidFill>
                            <a:srgbClr val="000000"/>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defRPr sz="1400">
                          <a:solidFill>
                            <a:srgbClr val="000000"/>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defRPr sz="1400">
                          <a:solidFill>
                            <a:srgbClr val="000000"/>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defRPr sz="1400">
                          <a:solidFill>
                            <a:srgbClr val="000000"/>
                          </a:solidFill>
                          <a:latin typeface="Arial" panose="020B0604020202020204" pitchFamily="34" charset="0"/>
                          <a:ea typeface="MS PGothic" panose="020B0600070205080204" pitchFamily="34" charset="-128"/>
                        </a:defRPr>
                      </a:lvl9pPr>
                    </a:lstStyle>
                    <a:p>
                      <a:pPr marL="182880" marR="0" lvl="0" indent="-182880" algn="l" defTabSz="914400" rtl="0" eaLnBrk="1" fontAlgn="base" latinLnBrk="0" hangingPunct="1">
                        <a:lnSpc>
                          <a:spcPct val="100000"/>
                        </a:lnSpc>
                        <a:spcBef>
                          <a:spcPct val="20000"/>
                        </a:spcBef>
                        <a:spcAft>
                          <a:spcPct val="0"/>
                        </a:spcAft>
                        <a:buClrTx/>
                        <a:buSzTx/>
                        <a:buFontTx/>
                        <a:buChar char="•"/>
                      </a:pPr>
                      <a:r>
                        <a:rPr kumimoji="0" lang="en-GB" altLang="x-none" sz="1400" u="none" strike="noStrike" cap="none" normalizeH="0" baseline="0" dirty="0">
                          <a:ln>
                            <a:noFill/>
                          </a:ln>
                          <a:effectLst/>
                        </a:rPr>
                        <a:t>These organizations have a strong European base, but now operate in a range of different world markets, either through direct investment, joint venture or exporting basis.</a:t>
                      </a:r>
                      <a:r>
                        <a:rPr kumimoji="0" lang="en-US" altLang="x-none" sz="1400" u="none" strike="noStrike" cap="none" normalizeH="0" baseline="0" dirty="0">
                          <a:ln>
                            <a:noFill/>
                          </a:ln>
                          <a:effectLst/>
                        </a:rPr>
                        <a:t> E.g., H&amp;M</a:t>
                      </a:r>
                      <a:endParaRPr kumimoji="0" lang="en-US" altLang="x-none" sz="1400" b="0" i="0" u="none" strike="noStrike" cap="none" normalizeH="0" baseline="0" dirty="0">
                        <a:ln>
                          <a:noFill/>
                        </a:ln>
                        <a:solidFill>
                          <a:srgbClr val="000000"/>
                        </a:solidFill>
                        <a:effectLst/>
                        <a:latin typeface="Arial" panose="020B0604020202020204" pitchFamily="34" charset="0"/>
                        <a:ea typeface="MS PGothic" panose="020B0600070205080204" pitchFamily="34" charset="-128"/>
                      </a:endParaRPr>
                    </a:p>
                  </a:txBody>
                  <a:tcPr marT="45717" marB="45717" horzOverflow="overflow"/>
                </a:tc>
              </a:tr>
            </a:tbl>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2897204" y="452388"/>
            <a:ext cx="5393592" cy="769441"/>
          </a:xfrm>
          <a:prstGeom prst="rect">
            <a:avLst/>
          </a:prstGeom>
          <a:noFill/>
        </p:spPr>
        <p:txBody>
          <a:bodyPr wrap="none" rtlCol="0">
            <a:spAutoFit/>
          </a:bodyPr>
          <a:lstStyle/>
          <a:p>
            <a:r>
              <a:rPr lang="en-CA" sz="4400" dirty="0" smtClean="0"/>
              <a:t>INTERNATIONAL SALES</a:t>
            </a:r>
            <a:endParaRPr lang="en-GB" sz="4400" dirty="0"/>
          </a:p>
        </p:txBody>
      </p:sp>
      <p:sp>
        <p:nvSpPr>
          <p:cNvPr id="7" name="TextBox 6"/>
          <p:cNvSpPr txBox="1"/>
          <p:nvPr/>
        </p:nvSpPr>
        <p:spPr>
          <a:xfrm>
            <a:off x="86627" y="1809549"/>
            <a:ext cx="11919160" cy="2862322"/>
          </a:xfrm>
          <a:prstGeom prst="rect">
            <a:avLst/>
          </a:prstGeom>
          <a:noFill/>
        </p:spPr>
        <p:txBody>
          <a:bodyPr wrap="none" rtlCol="0">
            <a:spAutoFit/>
          </a:bodyPr>
          <a:lstStyle/>
          <a:p>
            <a:pPr marL="285750" indent="-285750">
              <a:buFontTx/>
              <a:buChar char="-"/>
            </a:pPr>
            <a:r>
              <a:rPr lang="en-CA" sz="3600" dirty="0" smtClean="0"/>
              <a:t>Requires both broad and in-depth knowledge and experience</a:t>
            </a:r>
            <a:endParaRPr lang="en-CA" sz="3600" dirty="0" smtClean="0"/>
          </a:p>
          <a:p>
            <a:pPr marL="285750" indent="-285750">
              <a:buFontTx/>
              <a:buChar char="-"/>
            </a:pPr>
            <a:r>
              <a:rPr lang="en-CA" sz="3600" dirty="0" smtClean="0"/>
              <a:t>Success depends on empathy and understanding of markets</a:t>
            </a:r>
            <a:endParaRPr lang="en-CA" sz="3600" dirty="0" smtClean="0"/>
          </a:p>
          <a:p>
            <a:pPr marL="285750" indent="-285750">
              <a:buFontTx/>
              <a:buChar char="-"/>
            </a:pPr>
            <a:r>
              <a:rPr lang="en-CA" sz="3600" dirty="0" smtClean="0"/>
              <a:t>Require religious / gender / cultural sensitivities</a:t>
            </a:r>
            <a:endParaRPr lang="en-CA" sz="3600" dirty="0" smtClean="0"/>
          </a:p>
          <a:p>
            <a:pPr marL="285750" indent="-285750">
              <a:buFontTx/>
              <a:buChar char="-"/>
            </a:pPr>
            <a:r>
              <a:rPr lang="en-CA" sz="3600" dirty="0" smtClean="0"/>
              <a:t>Political influence: nationalism</a:t>
            </a:r>
            <a:endParaRPr lang="en-CA" sz="3600" dirty="0" smtClean="0"/>
          </a:p>
          <a:p>
            <a:pPr marL="285750" indent="-285750">
              <a:buFontTx/>
              <a:buChar char="-"/>
            </a:pPr>
            <a:endParaRPr lang="en-GB" sz="3600" dirty="0"/>
          </a:p>
        </p:txBody>
      </p:sp>
      <p:pic>
        <p:nvPicPr>
          <p:cNvPr id="2" name="Picture 1"/>
          <p:cNvPicPr>
            <a:picLocks noChangeAspect="1"/>
          </p:cNvPicPr>
          <p:nvPr/>
        </p:nvPicPr>
        <p:blipFill>
          <a:blip r:embed="rId1"/>
          <a:stretch>
            <a:fillRect/>
          </a:stretch>
        </p:blipFill>
        <p:spPr>
          <a:xfrm>
            <a:off x="86627" y="4705593"/>
            <a:ext cx="2729564" cy="2047173"/>
          </a:xfrm>
          <a:prstGeom prst="rect">
            <a:avLst/>
          </a:prstGeom>
        </p:spPr>
      </p:pic>
      <p:sp>
        <p:nvSpPr>
          <p:cNvPr id="3" name="TextBox 2"/>
          <p:cNvSpPr txBox="1"/>
          <p:nvPr/>
        </p:nvSpPr>
        <p:spPr>
          <a:xfrm>
            <a:off x="2897204" y="6383434"/>
            <a:ext cx="6015493" cy="369332"/>
          </a:xfrm>
          <a:prstGeom prst="rect">
            <a:avLst/>
          </a:prstGeom>
          <a:noFill/>
        </p:spPr>
        <p:txBody>
          <a:bodyPr wrap="none" rtlCol="0">
            <a:spAutoFit/>
          </a:bodyPr>
          <a:lstStyle/>
          <a:p>
            <a:r>
              <a:rPr lang="en-CA" dirty="0" smtClean="0"/>
              <a:t>Mazda renamed the </a:t>
            </a:r>
            <a:r>
              <a:rPr lang="en-CA" dirty="0" err="1" smtClean="0"/>
              <a:t>Laputa</a:t>
            </a:r>
            <a:r>
              <a:rPr lang="en-CA" dirty="0" smtClean="0"/>
              <a:t> after protest from Spanish dealers</a:t>
            </a:r>
            <a:endParaRPr lang="en-GB" dirty="0"/>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Rectangle 2"/>
          <p:cNvSpPr>
            <a:spLocks noGrp="1" noChangeArrowheads="1"/>
          </p:cNvSpPr>
          <p:nvPr>
            <p:ph type="title"/>
          </p:nvPr>
        </p:nvSpPr>
        <p:spPr bwMode="auto">
          <a:xfrm>
            <a:off x="1703513" y="723557"/>
            <a:ext cx="8964487" cy="838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normAutofit/>
          </a:bodyPr>
          <a:lstStyle/>
          <a:p>
            <a:pPr latinLnBrk="0"/>
            <a:r>
              <a:rPr lang="en-GB" altLang="en-US" b="1" dirty="0">
                <a:ea typeface="MS PGothic" panose="020B0600070205080204" pitchFamily="34" charset="-128"/>
              </a:rPr>
              <a:t>International Competitive Strategy</a:t>
            </a:r>
            <a:endParaRPr lang="en-US" altLang="en-US" b="1" dirty="0">
              <a:ea typeface="MS PGothic" panose="020B0600070205080204" pitchFamily="34" charset="-128"/>
            </a:endParaRPr>
          </a:p>
        </p:txBody>
      </p:sp>
      <p:pic>
        <p:nvPicPr>
          <p:cNvPr id="37890" name="Picture 1"/>
          <p:cNvPicPr>
            <a:picLocks noChangeAspect="1"/>
          </p:cNvPicPr>
          <p:nvPr/>
        </p:nvPicPr>
        <p:blipFill>
          <a:blip r:embed="rId1">
            <a:extLst>
              <a:ext uri="{28A0092B-C50C-407E-A947-70E740481C1C}">
                <a14:useLocalDpi xmlns:a14="http://schemas.microsoft.com/office/drawing/2010/main" val="0"/>
              </a:ext>
            </a:extLst>
          </a:blip>
          <a:srcRect/>
          <a:stretch>
            <a:fillRect/>
          </a:stretch>
        </p:blipFill>
        <p:spPr bwMode="auto">
          <a:xfrm>
            <a:off x="1703513" y="2892229"/>
            <a:ext cx="8131753" cy="22497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SG" dirty="0"/>
              <a:t>      Class Activity </a:t>
            </a:r>
            <a:endParaRPr lang="en-SG" dirty="0"/>
          </a:p>
        </p:txBody>
      </p:sp>
      <p:sp>
        <p:nvSpPr>
          <p:cNvPr id="3" name="Content Placeholder 2"/>
          <p:cNvSpPr>
            <a:spLocks noGrp="1"/>
          </p:cNvSpPr>
          <p:nvPr>
            <p:ph idx="1"/>
          </p:nvPr>
        </p:nvSpPr>
        <p:spPr>
          <a:xfrm>
            <a:off x="1422662" y="1995308"/>
            <a:ext cx="10515600" cy="4351338"/>
          </a:xfrm>
        </p:spPr>
        <p:txBody>
          <a:bodyPr/>
          <a:lstStyle/>
          <a:p>
            <a:pPr marL="0" indent="0">
              <a:buNone/>
            </a:pPr>
            <a:r>
              <a:rPr lang="en-SG" dirty="0"/>
              <a:t> </a:t>
            </a:r>
            <a:endParaRPr lang="en-SG" dirty="0"/>
          </a:p>
          <a:p>
            <a:pPr marL="0" indent="0">
              <a:buNone/>
            </a:pPr>
            <a:r>
              <a:rPr lang="en-SG" dirty="0"/>
              <a:t>Identify factors that motivate international market development</a:t>
            </a:r>
            <a:endParaRPr lang="en-SG" dirty="0"/>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Rectangle 2"/>
          <p:cNvSpPr>
            <a:spLocks noGrp="1" noChangeArrowheads="1"/>
          </p:cNvSpPr>
          <p:nvPr>
            <p:ph type="title"/>
          </p:nvPr>
        </p:nvSpPr>
        <p:spPr bwMode="auto">
          <a:xfrm>
            <a:off x="1524000" y="323850"/>
            <a:ext cx="9144000" cy="838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normAutofit/>
          </a:bodyPr>
          <a:lstStyle/>
          <a:p>
            <a:r>
              <a:rPr lang="en-GB" altLang="en-US" sz="3200" b="1" dirty="0">
                <a:ea typeface="MS PGothic" panose="020B0600070205080204" pitchFamily="34" charset="-128"/>
              </a:rPr>
              <a:t>Drivers of International Market Development</a:t>
            </a:r>
            <a:endParaRPr lang="en-US" altLang="en-US" sz="3200" b="1" dirty="0">
              <a:ea typeface="MS PGothic" panose="020B0600070205080204" pitchFamily="34" charset="-128"/>
            </a:endParaRPr>
          </a:p>
        </p:txBody>
      </p:sp>
      <p:pic>
        <p:nvPicPr>
          <p:cNvPr id="39938" name="Picture 1"/>
          <p:cNvPicPr>
            <a:picLocks noChangeAspect="1"/>
          </p:cNvPicPr>
          <p:nvPr/>
        </p:nvPicPr>
        <p:blipFill>
          <a:blip r:embed="rId1">
            <a:extLst>
              <a:ext uri="{28A0092B-C50C-407E-A947-70E740481C1C}">
                <a14:useLocalDpi xmlns:a14="http://schemas.microsoft.com/office/drawing/2010/main" val="0"/>
              </a:ext>
            </a:extLst>
          </a:blip>
          <a:srcRect/>
          <a:stretch>
            <a:fillRect/>
          </a:stretch>
        </p:blipFill>
        <p:spPr bwMode="auto">
          <a:xfrm>
            <a:off x="2657476" y="1244600"/>
            <a:ext cx="6499225" cy="4986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Rectangle 2"/>
          <p:cNvSpPr>
            <a:spLocks noGrp="1" noChangeArrowheads="1"/>
          </p:cNvSpPr>
          <p:nvPr>
            <p:ph type="title"/>
          </p:nvPr>
        </p:nvSpPr>
        <p:spPr bwMode="auto">
          <a:xfrm>
            <a:off x="1603506" y="302035"/>
            <a:ext cx="7772400" cy="838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normAutofit fontScale="90000"/>
          </a:bodyPr>
          <a:lstStyle/>
          <a:p>
            <a:r>
              <a:rPr lang="en-GB" altLang="en-US" sz="3200" b="1" dirty="0" smtClean="0">
                <a:latin typeface="Merriweather Black" panose="00000A00000000000000" pitchFamily="2" charset="0"/>
                <a:ea typeface="MS PGothic" panose="020B0600070205080204" pitchFamily="34" charset="-128"/>
              </a:rPr>
              <a:t>INTERNATIONAL</a:t>
            </a:r>
            <a:r>
              <a:rPr lang="en-GB" altLang="en-US" sz="2800" b="1" dirty="0" smtClean="0">
                <a:latin typeface="Merriweather Black" panose="00000A00000000000000" pitchFamily="2" charset="0"/>
                <a:ea typeface="MS PGothic" panose="020B0600070205080204" pitchFamily="34" charset="-128"/>
              </a:rPr>
              <a:t> </a:t>
            </a:r>
            <a:r>
              <a:rPr lang="en-GB" altLang="en-US" sz="3200" b="1" dirty="0" smtClean="0">
                <a:latin typeface="Merriweather Black" panose="00000A00000000000000" pitchFamily="2" charset="0"/>
                <a:ea typeface="MS PGothic" panose="020B0600070205080204" pitchFamily="34" charset="-128"/>
              </a:rPr>
              <a:t>MARKET SELECTION</a:t>
            </a:r>
            <a:endParaRPr lang="en-US" altLang="en-US" sz="3200" b="1" dirty="0">
              <a:latin typeface="Merriweather Black" panose="00000A00000000000000" pitchFamily="2" charset="0"/>
              <a:ea typeface="MS PGothic" panose="020B0600070205080204" pitchFamily="34" charset="-128"/>
            </a:endParaRPr>
          </a:p>
        </p:txBody>
      </p:sp>
      <p:pic>
        <p:nvPicPr>
          <p:cNvPr id="41986" name="Picture 4"/>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5596510" y="4412170"/>
            <a:ext cx="4427984" cy="22235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987" name="Rectangle 3"/>
          <p:cNvSpPr txBox="1">
            <a:spLocks noChangeArrowheads="1"/>
          </p:cNvSpPr>
          <p:nvPr/>
        </p:nvSpPr>
        <p:spPr bwMode="auto">
          <a:xfrm>
            <a:off x="1603506" y="843055"/>
            <a:ext cx="5562600" cy="449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a:spcBef>
                <a:spcPct val="20000"/>
              </a:spcBef>
              <a:buFontTx/>
              <a:buChar char="•"/>
            </a:pPr>
            <a:r>
              <a:rPr lang="en-US" altLang="en-US" sz="2400" b="1" dirty="0"/>
              <a:t>Market accessibility</a:t>
            </a:r>
            <a:endParaRPr lang="en-US" altLang="en-US" sz="2400" b="1" dirty="0"/>
          </a:p>
          <a:p>
            <a:pPr>
              <a:spcBef>
                <a:spcPct val="20000"/>
              </a:spcBef>
              <a:buFontTx/>
              <a:buChar char="•"/>
            </a:pPr>
            <a:r>
              <a:rPr lang="en-US" altLang="en-US" sz="2400" b="1" dirty="0"/>
              <a:t>Market size </a:t>
            </a:r>
            <a:endParaRPr lang="en-US" altLang="en-US" sz="2400" b="1" dirty="0"/>
          </a:p>
          <a:p>
            <a:pPr>
              <a:spcBef>
                <a:spcPct val="20000"/>
              </a:spcBef>
              <a:buFontTx/>
              <a:buChar char="•"/>
            </a:pPr>
            <a:r>
              <a:rPr lang="en-US" altLang="en-US" sz="2400" b="1" dirty="0"/>
              <a:t>Geographic proximity</a:t>
            </a:r>
            <a:endParaRPr lang="en-US" altLang="en-US" sz="2400" b="1" dirty="0"/>
          </a:p>
          <a:p>
            <a:pPr>
              <a:spcBef>
                <a:spcPct val="20000"/>
              </a:spcBef>
              <a:buFontTx/>
              <a:buChar char="•"/>
            </a:pPr>
            <a:r>
              <a:rPr lang="en-US" altLang="en-US" sz="2400" b="1" dirty="0"/>
              <a:t>Psychological proximity</a:t>
            </a:r>
            <a:endParaRPr lang="en-US" altLang="en-US" sz="2400" b="1" dirty="0"/>
          </a:p>
          <a:p>
            <a:pPr>
              <a:spcBef>
                <a:spcPct val="20000"/>
              </a:spcBef>
              <a:buFontTx/>
              <a:buChar char="•"/>
            </a:pPr>
            <a:r>
              <a:rPr lang="en-US" altLang="en-US" sz="2400" b="1" dirty="0"/>
              <a:t>Level and quality of competition </a:t>
            </a:r>
            <a:endParaRPr lang="en-US" altLang="en-US" sz="2400" b="1" dirty="0"/>
          </a:p>
          <a:p>
            <a:pPr>
              <a:spcBef>
                <a:spcPct val="20000"/>
              </a:spcBef>
              <a:buFontTx/>
              <a:buChar char="•"/>
            </a:pPr>
            <a:r>
              <a:rPr lang="en-US" altLang="en-US" sz="2400" b="1" dirty="0"/>
              <a:t>Cost of entering the market</a:t>
            </a:r>
            <a:endParaRPr lang="en-US" altLang="en-US" sz="2400" b="1" dirty="0"/>
          </a:p>
          <a:p>
            <a:pPr>
              <a:spcBef>
                <a:spcPct val="20000"/>
              </a:spcBef>
              <a:buFontTx/>
              <a:buChar char="•"/>
            </a:pPr>
            <a:r>
              <a:rPr lang="en-US" altLang="en-US" sz="2400" b="1" dirty="0"/>
              <a:t>Market’s profit potential </a:t>
            </a:r>
            <a:r>
              <a:rPr lang="en-GB" altLang="en-US" sz="2400" b="1" dirty="0"/>
              <a:t> </a:t>
            </a:r>
            <a:endParaRPr lang="en-GB" altLang="en-US" sz="2400" b="1" dirty="0"/>
          </a:p>
          <a:p>
            <a:pPr>
              <a:spcBef>
                <a:spcPct val="20000"/>
              </a:spcBef>
              <a:buFontTx/>
              <a:buChar char="•"/>
            </a:pPr>
            <a:endParaRPr lang="en-GB" altLang="en-US" sz="2800" dirty="0">
              <a:solidFill>
                <a:srgbClr val="333333"/>
              </a:solidFill>
            </a:endParaRPr>
          </a:p>
        </p:txBody>
      </p:sp>
      <p:sp>
        <p:nvSpPr>
          <p:cNvPr id="41988" name="TextBox 1"/>
          <p:cNvSpPr txBox="1">
            <a:spLocks noChangeArrowheads="1"/>
          </p:cNvSpPr>
          <p:nvPr/>
        </p:nvSpPr>
        <p:spPr bwMode="auto">
          <a:xfrm>
            <a:off x="3213951" y="6173712"/>
            <a:ext cx="260985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r>
              <a:rPr lang="en-GB" altLang="en-US" sz="1200" b="1" dirty="0"/>
              <a:t>The iconic original VW Beetle</a:t>
            </a:r>
            <a:endParaRPr lang="en-GB" altLang="en-US" sz="1200" b="1" dirty="0"/>
          </a:p>
          <a:p>
            <a:r>
              <a:rPr lang="en-GB" altLang="en-US" sz="1200" i="1" dirty="0"/>
              <a:t>Source</a:t>
            </a:r>
            <a:r>
              <a:rPr lang="en-GB" altLang="en-US" sz="1200" dirty="0"/>
              <a:t>: </a:t>
            </a:r>
            <a:r>
              <a:rPr lang="en-GB" altLang="en-US" sz="1200" dirty="0" err="1"/>
              <a:t>istock</a:t>
            </a:r>
            <a:r>
              <a:rPr lang="en-GB" altLang="en-US" sz="1200" dirty="0"/>
              <a:t>.</a:t>
            </a:r>
            <a:endParaRPr lang="en-GB" altLang="en-US" sz="1200" dirty="0"/>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Rectangle 3"/>
          <p:cNvSpPr>
            <a:spLocks noGrp="1" noChangeArrowheads="1"/>
          </p:cNvSpPr>
          <p:nvPr>
            <p:ph type="body" idx="1"/>
          </p:nvPr>
        </p:nvSpPr>
        <p:spPr bwMode="auto">
          <a:xfrm>
            <a:off x="2209800" y="1861483"/>
            <a:ext cx="7772400" cy="4495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normAutofit/>
          </a:bodyPr>
          <a:lstStyle/>
          <a:p>
            <a:pPr latinLnBrk="0"/>
            <a:r>
              <a:rPr lang="en-GB" altLang="en-US" sz="2400" dirty="0">
                <a:ea typeface="MS PGothic" panose="020B0600070205080204" pitchFamily="34" charset="-128"/>
              </a:rPr>
              <a:t>Need to consider these in each market to assess success of market entry: </a:t>
            </a:r>
            <a:endParaRPr lang="en-GB" altLang="en-US" sz="2400" dirty="0">
              <a:ea typeface="MS PGothic" panose="020B0600070205080204" pitchFamily="34" charset="-128"/>
            </a:endParaRPr>
          </a:p>
          <a:p>
            <a:pPr lvl="1"/>
            <a:r>
              <a:rPr lang="en-GB" altLang="en-US" dirty="0">
                <a:ea typeface="MS PGothic" panose="020B0600070205080204" pitchFamily="34" charset="-128"/>
              </a:rPr>
              <a:t>Socio-cultural</a:t>
            </a:r>
            <a:endParaRPr lang="en-GB" altLang="en-US" dirty="0">
              <a:ea typeface="MS PGothic" panose="020B0600070205080204" pitchFamily="34" charset="-128"/>
            </a:endParaRPr>
          </a:p>
          <a:p>
            <a:pPr lvl="1"/>
            <a:r>
              <a:rPr lang="en-GB" altLang="en-US" dirty="0">
                <a:ea typeface="MS PGothic" panose="020B0600070205080204" pitchFamily="34" charset="-128"/>
              </a:rPr>
              <a:t>Consumption Attitudes </a:t>
            </a:r>
            <a:endParaRPr lang="en-GB" altLang="en-US" dirty="0">
              <a:ea typeface="MS PGothic" panose="020B0600070205080204" pitchFamily="34" charset="-128"/>
            </a:endParaRPr>
          </a:p>
          <a:p>
            <a:pPr lvl="1"/>
            <a:r>
              <a:rPr lang="en-GB" altLang="en-US" dirty="0">
                <a:ea typeface="MS PGothic" panose="020B0600070205080204" pitchFamily="34" charset="-128"/>
              </a:rPr>
              <a:t>Technological </a:t>
            </a:r>
            <a:endParaRPr lang="en-GB" altLang="en-US" dirty="0">
              <a:ea typeface="MS PGothic" panose="020B0600070205080204" pitchFamily="34" charset="-128"/>
            </a:endParaRPr>
          </a:p>
          <a:p>
            <a:pPr lvl="1"/>
            <a:r>
              <a:rPr lang="en-GB" altLang="en-US" dirty="0">
                <a:ea typeface="MS PGothic" panose="020B0600070205080204" pitchFamily="34" charset="-128"/>
              </a:rPr>
              <a:t>Political - Legal </a:t>
            </a:r>
            <a:endParaRPr lang="en-GB" altLang="en-US" dirty="0">
              <a:ea typeface="MS PGothic" panose="020B0600070205080204" pitchFamily="34" charset="-128"/>
            </a:endParaRPr>
          </a:p>
          <a:p>
            <a:pPr lvl="1"/>
            <a:r>
              <a:rPr lang="en-GB" altLang="en-US" dirty="0">
                <a:ea typeface="MS PGothic" panose="020B0600070205080204" pitchFamily="34" charset="-128"/>
              </a:rPr>
              <a:t>Economic factors</a:t>
            </a:r>
            <a:endParaRPr lang="en-GB" altLang="en-US" dirty="0">
              <a:ea typeface="MS PGothic" panose="020B0600070205080204" pitchFamily="34" charset="-128"/>
            </a:endParaRPr>
          </a:p>
          <a:p>
            <a:endParaRPr lang="en-GB" altLang="en-US" dirty="0">
              <a:solidFill>
                <a:srgbClr val="333333"/>
              </a:solidFill>
              <a:ea typeface="MS PGothic" panose="020B0600070205080204" pitchFamily="34" charset="-128"/>
            </a:endParaRPr>
          </a:p>
        </p:txBody>
      </p:sp>
      <p:sp>
        <p:nvSpPr>
          <p:cNvPr id="44034" name="Rectangle 2"/>
          <p:cNvSpPr>
            <a:spLocks noGrp="1" noChangeArrowheads="1"/>
          </p:cNvSpPr>
          <p:nvPr>
            <p:ph type="title"/>
          </p:nvPr>
        </p:nvSpPr>
        <p:spPr bwMode="auto">
          <a:xfrm>
            <a:off x="2238375" y="655638"/>
            <a:ext cx="7772400" cy="838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normAutofit/>
          </a:bodyPr>
          <a:lstStyle/>
          <a:p>
            <a:r>
              <a:rPr lang="en-GB" altLang="en-US" sz="3200" b="1" dirty="0">
                <a:ea typeface="MS PGothic" panose="020B0600070205080204" pitchFamily="34" charset="-128"/>
              </a:rPr>
              <a:t>International Market Environment</a:t>
            </a:r>
            <a:endParaRPr lang="en-US" altLang="en-US" sz="3200" b="1" dirty="0">
              <a:ea typeface="MS PGothic" panose="020B0600070205080204" pitchFamily="34" charset="-128"/>
            </a:endParaRPr>
          </a:p>
        </p:txBody>
      </p:sp>
    </p:spTree>
  </p:cSld>
  <p:clrMapOvr>
    <a:masterClrMapping/>
  </p:clrMapOvr>
  <p:transition/>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Rectangle 2"/>
          <p:cNvSpPr>
            <a:spLocks noGrp="1" noChangeArrowheads="1"/>
          </p:cNvSpPr>
          <p:nvPr>
            <p:ph type="title"/>
          </p:nvPr>
        </p:nvSpPr>
        <p:spPr bwMode="auto">
          <a:xfrm>
            <a:off x="1524000" y="454025"/>
            <a:ext cx="9144000" cy="838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normAutofit fontScale="90000"/>
          </a:bodyPr>
          <a:lstStyle/>
          <a:p>
            <a:pPr latinLnBrk="0"/>
            <a:r>
              <a:rPr lang="en-GB" altLang="en-US" b="1" dirty="0">
                <a:ea typeface="MS PGothic" panose="020B0600070205080204" pitchFamily="34" charset="-128"/>
              </a:rPr>
              <a:t>International Market Entry Method </a:t>
            </a:r>
            <a:r>
              <a:rPr lang="en-GB" altLang="en-US" b="1" dirty="0">
                <a:solidFill>
                  <a:schemeClr val="accent1"/>
                </a:solidFill>
                <a:ea typeface="MS PGothic" panose="020B0600070205080204" pitchFamily="34" charset="-128"/>
              </a:rPr>
              <a:t>Selection Criteria </a:t>
            </a:r>
            <a:endParaRPr lang="en-US" altLang="en-US" b="1" dirty="0">
              <a:solidFill>
                <a:schemeClr val="accent1"/>
              </a:solidFill>
              <a:ea typeface="MS PGothic" panose="020B0600070205080204" pitchFamily="34" charset="-128"/>
            </a:endParaRPr>
          </a:p>
        </p:txBody>
      </p:sp>
      <p:pic>
        <p:nvPicPr>
          <p:cNvPr id="46082" name="Picture 1"/>
          <p:cNvPicPr>
            <a:picLocks noChangeAspect="1"/>
          </p:cNvPicPr>
          <p:nvPr/>
        </p:nvPicPr>
        <p:blipFill>
          <a:blip r:embed="rId1">
            <a:extLst>
              <a:ext uri="{28A0092B-C50C-407E-A947-70E740481C1C}">
                <a14:useLocalDpi xmlns:a14="http://schemas.microsoft.com/office/drawing/2010/main" val="0"/>
              </a:ext>
            </a:extLst>
          </a:blip>
          <a:srcRect/>
          <a:stretch>
            <a:fillRect/>
          </a:stretch>
        </p:blipFill>
        <p:spPr bwMode="auto">
          <a:xfrm>
            <a:off x="2715607" y="2003425"/>
            <a:ext cx="6381750" cy="440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Rectangle 2"/>
          <p:cNvSpPr>
            <a:spLocks noGrp="1" noChangeArrowheads="1"/>
          </p:cNvSpPr>
          <p:nvPr>
            <p:ph type="title"/>
          </p:nvPr>
        </p:nvSpPr>
        <p:spPr bwMode="auto">
          <a:xfrm>
            <a:off x="2598655" y="504826"/>
            <a:ext cx="9144000" cy="838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normAutofit/>
          </a:bodyPr>
          <a:lstStyle/>
          <a:p>
            <a:r>
              <a:rPr lang="en-GB" altLang="en-US" b="1" dirty="0">
                <a:ea typeface="MS PGothic" panose="020B0600070205080204" pitchFamily="34" charset="-128"/>
              </a:rPr>
              <a:t>Types of Market Entry Methods</a:t>
            </a:r>
            <a:endParaRPr lang="en-US" altLang="en-US" b="1" dirty="0">
              <a:ea typeface="MS PGothic" panose="020B0600070205080204" pitchFamily="34" charset="-128"/>
            </a:endParaRPr>
          </a:p>
        </p:txBody>
      </p:sp>
      <p:pic>
        <p:nvPicPr>
          <p:cNvPr id="48130" name="Picture 4"/>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7258051" y="1665289"/>
            <a:ext cx="3222625" cy="3419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8131" name="Pictur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1665289"/>
            <a:ext cx="5948363" cy="42687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8132" name="TextBox 2"/>
          <p:cNvSpPr txBox="1">
            <a:spLocks noChangeArrowheads="1"/>
          </p:cNvSpPr>
          <p:nvPr/>
        </p:nvSpPr>
        <p:spPr bwMode="auto">
          <a:xfrm>
            <a:off x="7472363" y="5319714"/>
            <a:ext cx="3008312" cy="738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r>
              <a:rPr lang="en-GB" altLang="en-US" sz="1200" i="1">
                <a:solidFill>
                  <a:srgbClr val="000000"/>
                </a:solidFill>
              </a:rPr>
              <a:t>Source </a:t>
            </a:r>
            <a:r>
              <a:rPr lang="en-GB" altLang="en-US" sz="1200">
                <a:solidFill>
                  <a:srgbClr val="000000"/>
                </a:solidFill>
              </a:rPr>
              <a:t>: Photo courtesy of the SUBWAY ® chain.</a:t>
            </a:r>
            <a:endParaRPr lang="en-GB" altLang="en-US" sz="1200">
              <a:solidFill>
                <a:srgbClr val="000000"/>
              </a:solidFill>
            </a:endParaRPr>
          </a:p>
          <a:p>
            <a:endParaRPr lang="en-GB" altLang="en-US"/>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55017" y="249528"/>
            <a:ext cx="10515600" cy="1325563"/>
          </a:xfrm>
        </p:spPr>
        <p:txBody>
          <a:bodyPr/>
          <a:lstStyle/>
          <a:p>
            <a:r>
              <a:rPr lang="en-SG" dirty="0"/>
              <a:t>     Example: Joint Venture</a:t>
            </a:r>
            <a:endParaRPr lang="en-SG" dirty="0"/>
          </a:p>
        </p:txBody>
      </p:sp>
      <p:pic>
        <p:nvPicPr>
          <p:cNvPr id="6146" name="Picture 2" descr="Sony logo and symbol, meaning, history, PNG"/>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1897857" y="1729219"/>
            <a:ext cx="2848396" cy="632977"/>
          </a:xfrm>
          <a:prstGeom prst="rect">
            <a:avLst/>
          </a:prstGeom>
          <a:noFill/>
          <a:extLst>
            <a:ext uri="{909E8E84-426E-40DD-AFC4-6F175D3DCCD1}">
              <a14:hiddenFill xmlns:a14="http://schemas.microsoft.com/office/drawing/2010/main">
                <a:solidFill>
                  <a:srgbClr val="FFFFFF"/>
                </a:solidFill>
              </a14:hiddenFill>
            </a:ext>
          </a:extLst>
        </p:spPr>
      </p:pic>
      <p:pic>
        <p:nvPicPr>
          <p:cNvPr id="6149" name="Picture 5" descr="Ericsson Logo | evolution history and meaning, PNG"/>
          <p:cNvPicPr>
            <a:picLocks noChangeAspect="1" noChangeArrowheads="1"/>
          </p:cNvPicPr>
          <p:nvPr/>
        </p:nvPicPr>
        <p:blipFill>
          <a:blip r:embed="rId2" cstate="hqprint">
            <a:extLst>
              <a:ext uri="{28A0092B-C50C-407E-A947-70E740481C1C}">
                <a14:useLocalDpi xmlns:a14="http://schemas.microsoft.com/office/drawing/2010/main" val="0"/>
              </a:ext>
            </a:extLst>
          </a:blip>
          <a:srcRect/>
          <a:stretch>
            <a:fillRect/>
          </a:stretch>
        </p:blipFill>
        <p:spPr bwMode="auto">
          <a:xfrm>
            <a:off x="6958956" y="1320807"/>
            <a:ext cx="2577425" cy="1449802"/>
          </a:xfrm>
          <a:prstGeom prst="rect">
            <a:avLst/>
          </a:prstGeom>
          <a:noFill/>
          <a:extLst>
            <a:ext uri="{909E8E84-426E-40DD-AFC4-6F175D3DCCD1}">
              <a14:hiddenFill xmlns:a14="http://schemas.microsoft.com/office/drawing/2010/main">
                <a:solidFill>
                  <a:srgbClr val="FFFFFF"/>
                </a:solidFill>
              </a14:hiddenFill>
            </a:ext>
          </a:extLst>
        </p:spPr>
      </p:pic>
      <p:pic>
        <p:nvPicPr>
          <p:cNvPr id="6152" name="Picture 8" descr="Sony Ericsson Logo | evolution history and meaning, PNG"/>
          <p:cNvPicPr>
            <a:picLocks noChangeAspect="1" noChangeArrowheads="1"/>
          </p:cNvPicPr>
          <p:nvPr/>
        </p:nvPicPr>
        <p:blipFill>
          <a:blip r:embed="rId3" cstate="hqprint">
            <a:extLst>
              <a:ext uri="{28A0092B-C50C-407E-A947-70E740481C1C}">
                <a14:useLocalDpi xmlns:a14="http://schemas.microsoft.com/office/drawing/2010/main" val="0"/>
              </a:ext>
            </a:extLst>
          </a:blip>
          <a:srcRect/>
          <a:stretch>
            <a:fillRect/>
          </a:stretch>
        </p:blipFill>
        <p:spPr bwMode="auto">
          <a:xfrm>
            <a:off x="4648408" y="3356992"/>
            <a:ext cx="3040554" cy="1656184"/>
          </a:xfrm>
          <a:prstGeom prst="rect">
            <a:avLst/>
          </a:prstGeom>
          <a:noFill/>
          <a:extLst>
            <a:ext uri="{909E8E84-426E-40DD-AFC4-6F175D3DCCD1}">
              <a14:hiddenFill xmlns:a14="http://schemas.microsoft.com/office/drawing/2010/main">
                <a:solidFill>
                  <a:srgbClr val="FFFFFF"/>
                </a:solidFill>
              </a14:hiddenFill>
            </a:ext>
          </a:extLst>
        </p:spPr>
      </p:pic>
      <p:cxnSp>
        <p:nvCxnSpPr>
          <p:cNvPr id="5" name="Straight Arrow Connector 4"/>
          <p:cNvCxnSpPr/>
          <p:nvPr/>
        </p:nvCxnSpPr>
        <p:spPr>
          <a:xfrm>
            <a:off x="4415707" y="2442240"/>
            <a:ext cx="1156816" cy="1008112"/>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8" name="Straight Arrow Connector 7"/>
          <p:cNvCxnSpPr/>
          <p:nvPr/>
        </p:nvCxnSpPr>
        <p:spPr>
          <a:xfrm flipH="1">
            <a:off x="6619478" y="2458796"/>
            <a:ext cx="1152128" cy="1080120"/>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pic>
        <p:nvPicPr>
          <p:cNvPr id="6155" name="Picture 11" descr="Sony Ericsson K850i - Wikipedia"/>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16921568">
            <a:off x="7779211" y="3865801"/>
            <a:ext cx="2399030" cy="259771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15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15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SG" dirty="0"/>
              <a:t>      McDonald’s Global and local strategy</a:t>
            </a:r>
            <a:endParaRPr lang="en-SG" dirty="0"/>
          </a:p>
        </p:txBody>
      </p:sp>
      <p:sp>
        <p:nvSpPr>
          <p:cNvPr id="3" name="Content Placeholder 2"/>
          <p:cNvSpPr>
            <a:spLocks noGrp="1"/>
          </p:cNvSpPr>
          <p:nvPr>
            <p:ph idx="1"/>
          </p:nvPr>
        </p:nvSpPr>
        <p:spPr/>
        <p:txBody>
          <a:bodyPr/>
          <a:lstStyle/>
          <a:p>
            <a:r>
              <a:rPr lang="en-SG" dirty="0"/>
              <a:t>Reason for local strategy:</a:t>
            </a:r>
            <a:endParaRPr lang="en-SG" dirty="0"/>
          </a:p>
          <a:p>
            <a:pPr marL="0" indent="0">
              <a:buNone/>
            </a:pPr>
            <a:endParaRPr lang="en-SG" dirty="0"/>
          </a:p>
          <a:p>
            <a:pPr marL="0" indent="0">
              <a:buNone/>
            </a:pPr>
            <a:r>
              <a:rPr lang="en-SG" dirty="0"/>
              <a:t>R1: Local tastes and customs</a:t>
            </a:r>
            <a:endParaRPr lang="en-SG" dirty="0"/>
          </a:p>
          <a:p>
            <a:pPr marL="0" indent="0">
              <a:buNone/>
            </a:pPr>
            <a:r>
              <a:rPr lang="en-SG" dirty="0"/>
              <a:t>R2: Local competition</a:t>
            </a:r>
            <a:endParaRPr lang="en-SG" dirty="0"/>
          </a:p>
          <a:p>
            <a:pPr marL="0" indent="0">
              <a:buNone/>
            </a:pPr>
            <a:r>
              <a:rPr lang="en-SG" dirty="0"/>
              <a:t>R3: Local government laws</a:t>
            </a:r>
            <a:endParaRPr lang="en-SG" dirty="0"/>
          </a:p>
          <a:p>
            <a:pPr marL="0" indent="0">
              <a:buNone/>
            </a:pPr>
            <a:r>
              <a:rPr lang="en-SG" dirty="0"/>
              <a:t>R4: Local franchise operations</a:t>
            </a:r>
            <a:endParaRPr lang="en-SG" dirty="0"/>
          </a:p>
          <a:p>
            <a:pPr marL="0" indent="0">
              <a:buNone/>
            </a:pPr>
            <a:r>
              <a:rPr lang="en-SG" dirty="0"/>
              <a:t>R5: Local service quality</a:t>
            </a:r>
            <a:endParaRPr lang="en-SG" dirty="0"/>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51728" y="365125"/>
            <a:ext cx="10740272" cy="1325563"/>
          </a:xfrm>
        </p:spPr>
        <p:txBody>
          <a:bodyPr/>
          <a:lstStyle/>
          <a:p>
            <a:r>
              <a:rPr lang="en-SG" dirty="0"/>
              <a:t>  Case study + Review: KFC radical approach</a:t>
            </a:r>
            <a:endParaRPr lang="en-SG" dirty="0"/>
          </a:p>
        </p:txBody>
      </p:sp>
      <p:pic>
        <p:nvPicPr>
          <p:cNvPr id="7170" name="Picture 2"/>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2178259" y="2382152"/>
            <a:ext cx="5768854" cy="35283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981962" y="1215389"/>
            <a:ext cx="8229600" cy="0"/>
          </a:xfrm>
          <a:custGeom>
            <a:avLst/>
            <a:gdLst/>
            <a:ahLst/>
            <a:cxnLst/>
            <a:rect l="l" t="t" r="r" b="b"/>
            <a:pathLst>
              <a:path w="8229600">
                <a:moveTo>
                  <a:pt x="0" y="0"/>
                </a:moveTo>
                <a:lnTo>
                  <a:pt x="8229600" y="0"/>
                </a:lnTo>
              </a:path>
            </a:pathLst>
          </a:custGeom>
          <a:ln w="25400">
            <a:solidFill>
              <a:srgbClr val="221F1F"/>
            </a:solidFill>
          </a:ln>
        </p:spPr>
        <p:txBody>
          <a:bodyPr wrap="square" lIns="0" tIns="0" rIns="0" bIns="0" rtlCol="0"/>
          <a:lstStyle/>
          <a:p/>
        </p:txBody>
      </p:sp>
      <p:pic>
        <p:nvPicPr>
          <p:cNvPr id="3" name="object 3"/>
          <p:cNvPicPr/>
          <p:nvPr/>
        </p:nvPicPr>
        <p:blipFill>
          <a:blip r:embed="rId1" cstate="print"/>
          <a:stretch>
            <a:fillRect/>
          </a:stretch>
        </p:blipFill>
        <p:spPr>
          <a:xfrm>
            <a:off x="1981200" y="275844"/>
            <a:ext cx="2852928" cy="719327"/>
          </a:xfrm>
          <a:prstGeom prst="rect">
            <a:avLst/>
          </a:prstGeom>
        </p:spPr>
      </p:pic>
      <p:sp>
        <p:nvSpPr>
          <p:cNvPr id="14" name="object 14"/>
          <p:cNvSpPr/>
          <p:nvPr/>
        </p:nvSpPr>
        <p:spPr>
          <a:xfrm>
            <a:off x="2078139" y="4792500"/>
            <a:ext cx="95250" cy="95250"/>
          </a:xfrm>
          <a:custGeom>
            <a:avLst/>
            <a:gdLst/>
            <a:ahLst/>
            <a:cxnLst/>
            <a:rect l="l" t="t" r="r" b="b"/>
            <a:pathLst>
              <a:path w="95250" h="95250">
                <a:moveTo>
                  <a:pt x="94714" y="0"/>
                </a:moveTo>
                <a:lnTo>
                  <a:pt x="0" y="0"/>
                </a:lnTo>
                <a:lnTo>
                  <a:pt x="0" y="94714"/>
                </a:lnTo>
                <a:lnTo>
                  <a:pt x="94714" y="94714"/>
                </a:lnTo>
                <a:lnTo>
                  <a:pt x="94714" y="0"/>
                </a:lnTo>
                <a:close/>
              </a:path>
            </a:pathLst>
          </a:custGeom>
          <a:solidFill>
            <a:srgbClr val="CAC7C7"/>
          </a:solidFill>
        </p:spPr>
        <p:txBody>
          <a:bodyPr wrap="square" lIns="0" tIns="0" rIns="0" bIns="0" rtlCol="0"/>
          <a:lstStyle/>
          <a:p/>
        </p:txBody>
      </p:sp>
      <p:sp>
        <p:nvSpPr>
          <p:cNvPr id="17" name="object 17"/>
          <p:cNvSpPr txBox="1"/>
          <p:nvPr/>
        </p:nvSpPr>
        <p:spPr>
          <a:xfrm>
            <a:off x="548640" y="1566034"/>
            <a:ext cx="11203806" cy="3531870"/>
          </a:xfrm>
          <a:prstGeom prst="rect">
            <a:avLst/>
          </a:prstGeom>
        </p:spPr>
        <p:txBody>
          <a:bodyPr vert="horz" wrap="square" lIns="0" tIns="11430" rIns="0" bIns="0" rtlCol="0">
            <a:spAutoFit/>
          </a:bodyPr>
          <a:lstStyle/>
          <a:p>
            <a:pPr marL="394970" marR="466725" indent="-382905">
              <a:lnSpc>
                <a:spcPct val="101000"/>
              </a:lnSpc>
              <a:spcBef>
                <a:spcPts val="90"/>
              </a:spcBef>
              <a:buClr>
                <a:srgbClr val="221F1F"/>
              </a:buClr>
              <a:buFont typeface="Wingdings" panose="05000000000000000000"/>
              <a:buChar char=""/>
              <a:tabLst>
                <a:tab pos="394970" algn="l"/>
                <a:tab pos="395605" algn="l"/>
              </a:tabLst>
            </a:pPr>
            <a:r>
              <a:rPr sz="2550" spc="5" dirty="0">
                <a:solidFill>
                  <a:srgbClr val="221F1F"/>
                </a:solidFill>
                <a:latin typeface="Calibri" panose="020F0502020204030204"/>
                <a:cs typeface="Calibri" panose="020F0502020204030204"/>
              </a:rPr>
              <a:t>Products</a:t>
            </a:r>
            <a:r>
              <a:rPr sz="2550" spc="15" dirty="0">
                <a:solidFill>
                  <a:srgbClr val="221F1F"/>
                </a:solidFill>
                <a:latin typeface="Calibri" panose="020F0502020204030204"/>
                <a:cs typeface="Calibri" panose="020F0502020204030204"/>
              </a:rPr>
              <a:t> </a:t>
            </a:r>
            <a:r>
              <a:rPr sz="2550" spc="-5" dirty="0">
                <a:solidFill>
                  <a:srgbClr val="221F1F"/>
                </a:solidFill>
                <a:latin typeface="Calibri" panose="020F0502020204030204"/>
                <a:cs typeface="Calibri" panose="020F0502020204030204"/>
              </a:rPr>
              <a:t>are</a:t>
            </a:r>
            <a:r>
              <a:rPr sz="2550" spc="20" dirty="0">
                <a:solidFill>
                  <a:srgbClr val="221F1F"/>
                </a:solidFill>
                <a:latin typeface="Calibri" panose="020F0502020204030204"/>
                <a:cs typeface="Calibri" panose="020F0502020204030204"/>
              </a:rPr>
              <a:t> </a:t>
            </a:r>
            <a:r>
              <a:rPr sz="2550" spc="5" dirty="0">
                <a:solidFill>
                  <a:srgbClr val="221F1F"/>
                </a:solidFill>
                <a:latin typeface="Calibri" panose="020F0502020204030204"/>
                <a:cs typeface="Calibri" panose="020F0502020204030204"/>
              </a:rPr>
              <a:t>increasingly</a:t>
            </a:r>
            <a:r>
              <a:rPr sz="2550" spc="25" dirty="0">
                <a:solidFill>
                  <a:srgbClr val="221F1F"/>
                </a:solidFill>
                <a:latin typeface="Calibri" panose="020F0502020204030204"/>
                <a:cs typeface="Calibri" panose="020F0502020204030204"/>
              </a:rPr>
              <a:t> </a:t>
            </a:r>
            <a:r>
              <a:rPr sz="2550" dirty="0">
                <a:solidFill>
                  <a:srgbClr val="221F1F"/>
                </a:solidFill>
                <a:latin typeface="Calibri" panose="020F0502020204030204"/>
                <a:cs typeface="Calibri" panose="020F0502020204030204"/>
              </a:rPr>
              <a:t>difficult</a:t>
            </a:r>
            <a:r>
              <a:rPr sz="2550" spc="5" dirty="0">
                <a:solidFill>
                  <a:srgbClr val="221F1F"/>
                </a:solidFill>
                <a:latin typeface="Calibri" panose="020F0502020204030204"/>
                <a:cs typeface="Calibri" panose="020F0502020204030204"/>
              </a:rPr>
              <a:t> </a:t>
            </a:r>
            <a:r>
              <a:rPr sz="2550" dirty="0">
                <a:solidFill>
                  <a:srgbClr val="221F1F"/>
                </a:solidFill>
                <a:latin typeface="Calibri" panose="020F0502020204030204"/>
                <a:cs typeface="Calibri" panose="020F0502020204030204"/>
              </a:rPr>
              <a:t>to </a:t>
            </a:r>
            <a:r>
              <a:rPr sz="2550" spc="-5" dirty="0">
                <a:solidFill>
                  <a:srgbClr val="221F1F"/>
                </a:solidFill>
                <a:latin typeface="Calibri" panose="020F0502020204030204"/>
                <a:cs typeface="Calibri" panose="020F0502020204030204"/>
              </a:rPr>
              <a:t>differentiate,</a:t>
            </a:r>
            <a:r>
              <a:rPr sz="2550" spc="25" dirty="0">
                <a:solidFill>
                  <a:srgbClr val="221F1F"/>
                </a:solidFill>
                <a:latin typeface="Calibri" panose="020F0502020204030204"/>
                <a:cs typeface="Calibri" panose="020F0502020204030204"/>
              </a:rPr>
              <a:t> </a:t>
            </a:r>
            <a:r>
              <a:rPr sz="2550" spc="15" dirty="0">
                <a:solidFill>
                  <a:srgbClr val="221F1F"/>
                </a:solidFill>
                <a:latin typeface="Calibri" panose="020F0502020204030204"/>
                <a:cs typeface="Calibri" panose="020F0502020204030204"/>
              </a:rPr>
              <a:t>and </a:t>
            </a:r>
            <a:r>
              <a:rPr sz="2550" spc="-560" dirty="0">
                <a:solidFill>
                  <a:srgbClr val="221F1F"/>
                </a:solidFill>
                <a:latin typeface="Calibri" panose="020F0502020204030204"/>
                <a:cs typeface="Calibri" panose="020F0502020204030204"/>
              </a:rPr>
              <a:t> </a:t>
            </a:r>
            <a:r>
              <a:rPr sz="2550" spc="15" dirty="0">
                <a:solidFill>
                  <a:srgbClr val="221F1F"/>
                </a:solidFill>
                <a:latin typeface="Calibri" panose="020F0502020204030204"/>
                <a:cs typeface="Calibri" panose="020F0502020204030204"/>
              </a:rPr>
              <a:t>time</a:t>
            </a:r>
            <a:r>
              <a:rPr sz="2550" spc="-10" dirty="0">
                <a:solidFill>
                  <a:srgbClr val="221F1F"/>
                </a:solidFill>
                <a:latin typeface="Calibri" panose="020F0502020204030204"/>
                <a:cs typeface="Calibri" panose="020F0502020204030204"/>
              </a:rPr>
              <a:t> </a:t>
            </a:r>
            <a:r>
              <a:rPr sz="2550" dirty="0">
                <a:solidFill>
                  <a:srgbClr val="221F1F"/>
                </a:solidFill>
                <a:latin typeface="Calibri" panose="020F0502020204030204"/>
                <a:cs typeface="Calibri" panose="020F0502020204030204"/>
              </a:rPr>
              <a:t>to</a:t>
            </a:r>
            <a:r>
              <a:rPr sz="2550" spc="5" dirty="0">
                <a:solidFill>
                  <a:srgbClr val="221F1F"/>
                </a:solidFill>
                <a:latin typeface="Calibri" panose="020F0502020204030204"/>
                <a:cs typeface="Calibri" panose="020F0502020204030204"/>
              </a:rPr>
              <a:t> </a:t>
            </a:r>
            <a:r>
              <a:rPr sz="2550" dirty="0">
                <a:solidFill>
                  <a:srgbClr val="221F1F"/>
                </a:solidFill>
                <a:latin typeface="Calibri" panose="020F0502020204030204"/>
                <a:cs typeface="Calibri" panose="020F0502020204030204"/>
              </a:rPr>
              <a:t>copy</a:t>
            </a:r>
            <a:r>
              <a:rPr sz="2550" spc="25" dirty="0">
                <a:solidFill>
                  <a:srgbClr val="221F1F"/>
                </a:solidFill>
                <a:latin typeface="Calibri" panose="020F0502020204030204"/>
                <a:cs typeface="Calibri" panose="020F0502020204030204"/>
              </a:rPr>
              <a:t> </a:t>
            </a:r>
            <a:r>
              <a:rPr sz="2550" spc="10" dirty="0">
                <a:solidFill>
                  <a:srgbClr val="221F1F"/>
                </a:solidFill>
                <a:latin typeface="Calibri" panose="020F0502020204030204"/>
                <a:cs typeface="Calibri" panose="020F0502020204030204"/>
              </a:rPr>
              <a:t>has</a:t>
            </a:r>
            <a:r>
              <a:rPr sz="2550" spc="15" dirty="0">
                <a:solidFill>
                  <a:srgbClr val="221F1F"/>
                </a:solidFill>
                <a:latin typeface="Calibri" panose="020F0502020204030204"/>
                <a:cs typeface="Calibri" panose="020F0502020204030204"/>
              </a:rPr>
              <a:t> </a:t>
            </a:r>
            <a:r>
              <a:rPr sz="2550" dirty="0">
                <a:solidFill>
                  <a:srgbClr val="221F1F"/>
                </a:solidFill>
                <a:latin typeface="Calibri" panose="020F0502020204030204"/>
                <a:cs typeface="Calibri" panose="020F0502020204030204"/>
              </a:rPr>
              <a:t>fallen</a:t>
            </a:r>
            <a:r>
              <a:rPr sz="2550" spc="5" dirty="0">
                <a:solidFill>
                  <a:srgbClr val="221F1F"/>
                </a:solidFill>
                <a:latin typeface="Calibri" panose="020F0502020204030204"/>
                <a:cs typeface="Calibri" panose="020F0502020204030204"/>
              </a:rPr>
              <a:t> </a:t>
            </a:r>
            <a:r>
              <a:rPr sz="2550" spc="-5" dirty="0">
                <a:solidFill>
                  <a:srgbClr val="221F1F"/>
                </a:solidFill>
                <a:latin typeface="Calibri" panose="020F0502020204030204"/>
                <a:cs typeface="Calibri" panose="020F0502020204030204"/>
              </a:rPr>
              <a:t>drastically</a:t>
            </a:r>
            <a:endParaRPr sz="2550" dirty="0">
              <a:latin typeface="Calibri" panose="020F0502020204030204"/>
              <a:cs typeface="Calibri" panose="020F0502020204030204"/>
            </a:endParaRPr>
          </a:p>
          <a:p>
            <a:pPr marL="394970" marR="325120" indent="-382905">
              <a:lnSpc>
                <a:spcPct val="102000"/>
              </a:lnSpc>
              <a:spcBef>
                <a:spcPts val="925"/>
              </a:spcBef>
              <a:buFont typeface="Wingdings" panose="05000000000000000000"/>
              <a:buChar char=""/>
              <a:tabLst>
                <a:tab pos="394970" algn="l"/>
                <a:tab pos="395605" algn="l"/>
              </a:tabLst>
            </a:pPr>
            <a:r>
              <a:rPr sz="2550" dirty="0">
                <a:solidFill>
                  <a:srgbClr val="221F1F"/>
                </a:solidFill>
                <a:latin typeface="Calibri" panose="020F0502020204030204"/>
                <a:cs typeface="Calibri" panose="020F0502020204030204"/>
              </a:rPr>
              <a:t>Direct</a:t>
            </a:r>
            <a:r>
              <a:rPr sz="2550" spc="5" dirty="0">
                <a:solidFill>
                  <a:srgbClr val="221F1F"/>
                </a:solidFill>
                <a:latin typeface="Calibri" panose="020F0502020204030204"/>
                <a:cs typeface="Calibri" panose="020F0502020204030204"/>
              </a:rPr>
              <a:t> sales</a:t>
            </a:r>
            <a:r>
              <a:rPr sz="2550" spc="20" dirty="0">
                <a:solidFill>
                  <a:srgbClr val="221F1F"/>
                </a:solidFill>
                <a:latin typeface="Calibri" panose="020F0502020204030204"/>
                <a:cs typeface="Calibri" panose="020F0502020204030204"/>
              </a:rPr>
              <a:t> </a:t>
            </a:r>
            <a:r>
              <a:rPr sz="2550" spc="5" dirty="0">
                <a:solidFill>
                  <a:srgbClr val="221F1F"/>
                </a:solidFill>
                <a:latin typeface="Calibri" panose="020F0502020204030204"/>
                <a:cs typeface="Calibri" panose="020F0502020204030204"/>
              </a:rPr>
              <a:t>losing</a:t>
            </a:r>
            <a:r>
              <a:rPr sz="2550" spc="25" dirty="0">
                <a:solidFill>
                  <a:srgbClr val="221F1F"/>
                </a:solidFill>
                <a:latin typeface="Calibri" panose="020F0502020204030204"/>
                <a:cs typeface="Calibri" panose="020F0502020204030204"/>
              </a:rPr>
              <a:t> </a:t>
            </a:r>
            <a:r>
              <a:rPr sz="2550" spc="5" dirty="0">
                <a:solidFill>
                  <a:srgbClr val="221F1F"/>
                </a:solidFill>
                <a:latin typeface="Calibri" panose="020F0502020204030204"/>
                <a:cs typeface="Calibri" panose="020F0502020204030204"/>
              </a:rPr>
              <a:t>ground</a:t>
            </a:r>
            <a:r>
              <a:rPr sz="2550" spc="25" dirty="0">
                <a:solidFill>
                  <a:srgbClr val="221F1F"/>
                </a:solidFill>
                <a:latin typeface="Calibri" panose="020F0502020204030204"/>
                <a:cs typeface="Calibri" panose="020F0502020204030204"/>
              </a:rPr>
              <a:t> </a:t>
            </a:r>
            <a:r>
              <a:rPr sz="2550" dirty="0">
                <a:solidFill>
                  <a:srgbClr val="221F1F"/>
                </a:solidFill>
                <a:latin typeface="Calibri" panose="020F0502020204030204"/>
                <a:cs typeface="Calibri" panose="020F0502020204030204"/>
              </a:rPr>
              <a:t>to</a:t>
            </a:r>
            <a:r>
              <a:rPr sz="2550" spc="20" dirty="0">
                <a:solidFill>
                  <a:srgbClr val="221F1F"/>
                </a:solidFill>
                <a:latin typeface="Calibri" panose="020F0502020204030204"/>
                <a:cs typeface="Calibri" panose="020F0502020204030204"/>
              </a:rPr>
              <a:t> </a:t>
            </a:r>
            <a:r>
              <a:rPr sz="2550" spc="5" dirty="0">
                <a:solidFill>
                  <a:srgbClr val="221F1F"/>
                </a:solidFill>
                <a:latin typeface="Calibri" panose="020F0502020204030204"/>
                <a:cs typeface="Calibri" panose="020F0502020204030204"/>
              </a:rPr>
              <a:t>other</a:t>
            </a:r>
            <a:r>
              <a:rPr sz="2550" spc="20" dirty="0">
                <a:solidFill>
                  <a:srgbClr val="221F1F"/>
                </a:solidFill>
                <a:latin typeface="Calibri" panose="020F0502020204030204"/>
                <a:cs typeface="Calibri" panose="020F0502020204030204"/>
              </a:rPr>
              <a:t> </a:t>
            </a:r>
            <a:r>
              <a:rPr sz="2550" spc="10" dirty="0">
                <a:solidFill>
                  <a:srgbClr val="221F1F"/>
                </a:solidFill>
                <a:latin typeface="Calibri" panose="020F0502020204030204"/>
                <a:cs typeface="Calibri" panose="020F0502020204030204"/>
              </a:rPr>
              <a:t>channels</a:t>
            </a:r>
            <a:r>
              <a:rPr sz="2550" spc="65" dirty="0">
                <a:solidFill>
                  <a:srgbClr val="221F1F"/>
                </a:solidFill>
                <a:latin typeface="Calibri" panose="020F0502020204030204"/>
                <a:cs typeface="Calibri" panose="020F0502020204030204"/>
              </a:rPr>
              <a:t> </a:t>
            </a:r>
            <a:r>
              <a:rPr sz="2550" spc="-700" dirty="0">
                <a:solidFill>
                  <a:srgbClr val="221F1F"/>
                </a:solidFill>
                <a:latin typeface="Calibri" panose="020F0502020204030204"/>
                <a:cs typeface="Calibri" panose="020F0502020204030204"/>
              </a:rPr>
              <a:t>–</a:t>
            </a:r>
            <a:r>
              <a:rPr sz="2550" u="heavy" spc="725" dirty="0">
                <a:solidFill>
                  <a:srgbClr val="221F1F"/>
                </a:solidFill>
                <a:uFill>
                  <a:solidFill>
                    <a:srgbClr val="CAC7C7"/>
                  </a:solidFill>
                </a:uFill>
                <a:latin typeface="Calibri" panose="020F0502020204030204"/>
                <a:cs typeface="Calibri" panose="020F0502020204030204"/>
              </a:rPr>
              <a:t> </a:t>
            </a:r>
            <a:r>
              <a:rPr sz="2550" dirty="0">
                <a:solidFill>
                  <a:srgbClr val="221F1F"/>
                </a:solidFill>
                <a:latin typeface="Calibri" panose="020F0502020204030204"/>
                <a:cs typeface="Calibri" panose="020F0502020204030204"/>
              </a:rPr>
              <a:t>internet, </a:t>
            </a:r>
            <a:r>
              <a:rPr sz="2550" spc="-565" dirty="0">
                <a:solidFill>
                  <a:srgbClr val="221F1F"/>
                </a:solidFill>
                <a:latin typeface="Calibri" panose="020F0502020204030204"/>
                <a:cs typeface="Calibri" panose="020F0502020204030204"/>
              </a:rPr>
              <a:t> </a:t>
            </a:r>
            <a:r>
              <a:rPr sz="2550" spc="5" dirty="0">
                <a:solidFill>
                  <a:srgbClr val="221F1F"/>
                </a:solidFill>
                <a:latin typeface="Calibri" panose="020F0502020204030204"/>
                <a:cs typeface="Calibri" panose="020F0502020204030204"/>
              </a:rPr>
              <a:t>telesales,</a:t>
            </a:r>
            <a:r>
              <a:rPr sz="2550" spc="20" dirty="0">
                <a:solidFill>
                  <a:srgbClr val="221F1F"/>
                </a:solidFill>
                <a:latin typeface="Calibri" panose="020F0502020204030204"/>
                <a:cs typeface="Calibri" panose="020F0502020204030204"/>
              </a:rPr>
              <a:t> </a:t>
            </a:r>
            <a:r>
              <a:rPr sz="2550" spc="15" dirty="0">
                <a:solidFill>
                  <a:srgbClr val="221F1F"/>
                </a:solidFill>
                <a:latin typeface="Calibri" panose="020F0502020204030204"/>
                <a:cs typeface="Calibri" panose="020F0502020204030204"/>
              </a:rPr>
              <a:t>CRM</a:t>
            </a:r>
            <a:r>
              <a:rPr sz="2550" spc="5" dirty="0">
                <a:solidFill>
                  <a:srgbClr val="221F1F"/>
                </a:solidFill>
                <a:latin typeface="Calibri" panose="020F0502020204030204"/>
                <a:cs typeface="Calibri" panose="020F0502020204030204"/>
              </a:rPr>
              <a:t> </a:t>
            </a:r>
            <a:r>
              <a:rPr sz="2550" spc="-5" dirty="0">
                <a:solidFill>
                  <a:srgbClr val="221F1F"/>
                </a:solidFill>
                <a:latin typeface="Calibri" panose="020F0502020204030204"/>
                <a:cs typeface="Calibri" panose="020F0502020204030204"/>
              </a:rPr>
              <a:t>systems,</a:t>
            </a:r>
            <a:r>
              <a:rPr sz="2550" spc="35" dirty="0">
                <a:solidFill>
                  <a:srgbClr val="221F1F"/>
                </a:solidFill>
                <a:latin typeface="Calibri" panose="020F0502020204030204"/>
                <a:cs typeface="Calibri" panose="020F0502020204030204"/>
              </a:rPr>
              <a:t> </a:t>
            </a:r>
            <a:r>
              <a:rPr sz="2550" dirty="0">
                <a:solidFill>
                  <a:srgbClr val="221F1F"/>
                </a:solidFill>
                <a:latin typeface="Calibri" panose="020F0502020204030204"/>
                <a:cs typeface="Calibri" panose="020F0502020204030204"/>
              </a:rPr>
              <a:t>Amazon,</a:t>
            </a:r>
            <a:r>
              <a:rPr sz="2550" spc="30" dirty="0">
                <a:solidFill>
                  <a:srgbClr val="221F1F"/>
                </a:solidFill>
                <a:latin typeface="Calibri" panose="020F0502020204030204"/>
                <a:cs typeface="Calibri" panose="020F0502020204030204"/>
              </a:rPr>
              <a:t> </a:t>
            </a:r>
            <a:r>
              <a:rPr sz="2550" spc="10" dirty="0">
                <a:solidFill>
                  <a:srgbClr val="221F1F"/>
                </a:solidFill>
                <a:latin typeface="Calibri" panose="020F0502020204030204"/>
                <a:cs typeface="Calibri" panose="020F0502020204030204"/>
              </a:rPr>
              <a:t>Alibaba</a:t>
            </a:r>
            <a:r>
              <a:rPr sz="2550" spc="45" dirty="0">
                <a:solidFill>
                  <a:srgbClr val="221F1F"/>
                </a:solidFill>
                <a:latin typeface="Calibri" panose="020F0502020204030204"/>
                <a:cs typeface="Calibri" panose="020F0502020204030204"/>
              </a:rPr>
              <a:t> </a:t>
            </a:r>
            <a:r>
              <a:rPr sz="2550" spc="5" dirty="0">
                <a:solidFill>
                  <a:srgbClr val="221F1F"/>
                </a:solidFill>
                <a:latin typeface="Calibri" panose="020F0502020204030204"/>
                <a:cs typeface="Calibri" panose="020F0502020204030204"/>
              </a:rPr>
              <a:t>(!)</a:t>
            </a:r>
            <a:r>
              <a:rPr sz="2550" spc="15" dirty="0">
                <a:solidFill>
                  <a:srgbClr val="221F1F"/>
                </a:solidFill>
                <a:latin typeface="Calibri" panose="020F0502020204030204"/>
                <a:cs typeface="Calibri" panose="020F0502020204030204"/>
              </a:rPr>
              <a:t> </a:t>
            </a:r>
            <a:r>
              <a:rPr sz="2550" spc="-5" dirty="0">
                <a:solidFill>
                  <a:srgbClr val="221F1F"/>
                </a:solidFill>
                <a:latin typeface="Calibri" panose="020F0502020204030204"/>
                <a:cs typeface="Calibri" panose="020F0502020204030204"/>
              </a:rPr>
              <a:t>etc.</a:t>
            </a:r>
            <a:endParaRPr sz="2550" dirty="0">
              <a:latin typeface="Calibri" panose="020F0502020204030204"/>
              <a:cs typeface="Calibri" panose="020F0502020204030204"/>
            </a:endParaRPr>
          </a:p>
          <a:p>
            <a:pPr marL="394970" marR="5080" indent="-382905">
              <a:lnSpc>
                <a:spcPct val="101000"/>
              </a:lnSpc>
              <a:spcBef>
                <a:spcPts val="940"/>
              </a:spcBef>
              <a:buFont typeface="Wingdings" panose="05000000000000000000"/>
              <a:buChar char=""/>
              <a:tabLst>
                <a:tab pos="394970" algn="l"/>
                <a:tab pos="395605" algn="l"/>
              </a:tabLst>
            </a:pPr>
            <a:r>
              <a:rPr sz="2550" dirty="0">
                <a:solidFill>
                  <a:srgbClr val="221F1F"/>
                </a:solidFill>
                <a:latin typeface="Calibri" panose="020F0502020204030204"/>
                <a:cs typeface="Calibri" panose="020F0502020204030204"/>
              </a:rPr>
              <a:t>Customers</a:t>
            </a:r>
            <a:r>
              <a:rPr sz="2550" spc="10" dirty="0">
                <a:solidFill>
                  <a:srgbClr val="221F1F"/>
                </a:solidFill>
                <a:latin typeface="Calibri" panose="020F0502020204030204"/>
                <a:cs typeface="Calibri" panose="020F0502020204030204"/>
              </a:rPr>
              <a:t> </a:t>
            </a:r>
            <a:r>
              <a:rPr sz="2550" spc="-5" dirty="0">
                <a:solidFill>
                  <a:srgbClr val="221F1F"/>
                </a:solidFill>
                <a:latin typeface="Calibri" panose="020F0502020204030204"/>
                <a:cs typeface="Calibri" panose="020F0502020204030204"/>
              </a:rPr>
              <a:t>are</a:t>
            </a:r>
            <a:r>
              <a:rPr sz="2550" spc="20" dirty="0">
                <a:solidFill>
                  <a:srgbClr val="221F1F"/>
                </a:solidFill>
                <a:latin typeface="Calibri" panose="020F0502020204030204"/>
                <a:cs typeface="Calibri" panose="020F0502020204030204"/>
              </a:rPr>
              <a:t> </a:t>
            </a:r>
            <a:r>
              <a:rPr sz="2550" spc="5" dirty="0">
                <a:solidFill>
                  <a:srgbClr val="221F1F"/>
                </a:solidFill>
                <a:latin typeface="Calibri" panose="020F0502020204030204"/>
                <a:cs typeface="Calibri" panose="020F0502020204030204"/>
              </a:rPr>
              <a:t>pushing</a:t>
            </a:r>
            <a:r>
              <a:rPr sz="2550" spc="25" dirty="0">
                <a:solidFill>
                  <a:srgbClr val="221F1F"/>
                </a:solidFill>
                <a:latin typeface="Calibri" panose="020F0502020204030204"/>
                <a:cs typeface="Calibri" panose="020F0502020204030204"/>
              </a:rPr>
              <a:t> </a:t>
            </a:r>
            <a:r>
              <a:rPr sz="2550" spc="10" dirty="0">
                <a:solidFill>
                  <a:srgbClr val="221F1F"/>
                </a:solidFill>
                <a:latin typeface="Calibri" panose="020F0502020204030204"/>
                <a:cs typeface="Calibri" panose="020F0502020204030204"/>
              </a:rPr>
              <a:t>back </a:t>
            </a:r>
            <a:r>
              <a:rPr sz="2550" dirty="0">
                <a:solidFill>
                  <a:srgbClr val="221F1F"/>
                </a:solidFill>
                <a:latin typeface="Calibri" panose="020F0502020204030204"/>
                <a:cs typeface="Calibri" panose="020F0502020204030204"/>
              </a:rPr>
              <a:t>against</a:t>
            </a:r>
            <a:r>
              <a:rPr sz="2550" spc="15" dirty="0">
                <a:solidFill>
                  <a:srgbClr val="221F1F"/>
                </a:solidFill>
                <a:latin typeface="Calibri" panose="020F0502020204030204"/>
                <a:cs typeface="Calibri" panose="020F0502020204030204"/>
              </a:rPr>
              <a:t> </a:t>
            </a:r>
            <a:r>
              <a:rPr sz="2550" spc="5" dirty="0">
                <a:solidFill>
                  <a:srgbClr val="221F1F"/>
                </a:solidFill>
                <a:latin typeface="Calibri" panose="020F0502020204030204"/>
                <a:cs typeface="Calibri" panose="020F0502020204030204"/>
              </a:rPr>
              <a:t>salespeople</a:t>
            </a:r>
            <a:r>
              <a:rPr sz="2550" spc="35" dirty="0">
                <a:solidFill>
                  <a:srgbClr val="221F1F"/>
                </a:solidFill>
                <a:latin typeface="Calibri" panose="020F0502020204030204"/>
                <a:cs typeface="Calibri" panose="020F0502020204030204"/>
              </a:rPr>
              <a:t> </a:t>
            </a:r>
            <a:r>
              <a:rPr sz="2550" spc="15" dirty="0">
                <a:solidFill>
                  <a:srgbClr val="221F1F"/>
                </a:solidFill>
                <a:latin typeface="Calibri" panose="020F0502020204030204"/>
                <a:cs typeface="Calibri" panose="020F0502020204030204"/>
              </a:rPr>
              <a:t>who</a:t>
            </a:r>
            <a:r>
              <a:rPr sz="2550" spc="35" dirty="0">
                <a:solidFill>
                  <a:srgbClr val="221F1F"/>
                </a:solidFill>
                <a:latin typeface="Calibri" panose="020F0502020204030204"/>
                <a:cs typeface="Calibri" panose="020F0502020204030204"/>
              </a:rPr>
              <a:t> </a:t>
            </a:r>
            <a:r>
              <a:rPr sz="2550" dirty="0">
                <a:solidFill>
                  <a:srgbClr val="221F1F"/>
                </a:solidFill>
                <a:latin typeface="Calibri" panose="020F0502020204030204"/>
                <a:cs typeface="Calibri" panose="020F0502020204030204"/>
              </a:rPr>
              <a:t>just </a:t>
            </a:r>
            <a:r>
              <a:rPr sz="2550" spc="-565" dirty="0">
                <a:solidFill>
                  <a:srgbClr val="221F1F"/>
                </a:solidFill>
                <a:latin typeface="Calibri" panose="020F0502020204030204"/>
                <a:cs typeface="Calibri" panose="020F0502020204030204"/>
              </a:rPr>
              <a:t> </a:t>
            </a:r>
            <a:r>
              <a:rPr sz="2550" dirty="0">
                <a:solidFill>
                  <a:srgbClr val="221F1F"/>
                </a:solidFill>
                <a:latin typeface="Calibri" panose="020F0502020204030204"/>
                <a:cs typeface="Calibri" panose="020F0502020204030204"/>
              </a:rPr>
              <a:t>communicate,</a:t>
            </a:r>
            <a:r>
              <a:rPr sz="2550" spc="15" dirty="0">
                <a:solidFill>
                  <a:srgbClr val="221F1F"/>
                </a:solidFill>
                <a:latin typeface="Calibri" panose="020F0502020204030204"/>
                <a:cs typeface="Calibri" panose="020F0502020204030204"/>
              </a:rPr>
              <a:t> </a:t>
            </a:r>
            <a:r>
              <a:rPr sz="2550" spc="10" dirty="0">
                <a:solidFill>
                  <a:srgbClr val="221F1F"/>
                </a:solidFill>
                <a:latin typeface="Calibri" panose="020F0502020204030204"/>
                <a:cs typeface="Calibri" panose="020F0502020204030204"/>
              </a:rPr>
              <a:t>push</a:t>
            </a:r>
            <a:r>
              <a:rPr sz="2550" spc="35" dirty="0">
                <a:solidFill>
                  <a:srgbClr val="221F1F"/>
                </a:solidFill>
                <a:latin typeface="Calibri" panose="020F0502020204030204"/>
                <a:cs typeface="Calibri" panose="020F0502020204030204"/>
              </a:rPr>
              <a:t> </a:t>
            </a:r>
            <a:r>
              <a:rPr sz="2550" spc="15" dirty="0">
                <a:solidFill>
                  <a:srgbClr val="221F1F"/>
                </a:solidFill>
                <a:latin typeface="Calibri" panose="020F0502020204030204"/>
                <a:cs typeface="Calibri" panose="020F0502020204030204"/>
              </a:rPr>
              <a:t>and</a:t>
            </a:r>
            <a:r>
              <a:rPr sz="2550" spc="20" dirty="0">
                <a:solidFill>
                  <a:srgbClr val="221F1F"/>
                </a:solidFill>
                <a:latin typeface="Calibri" panose="020F0502020204030204"/>
                <a:cs typeface="Calibri" panose="020F0502020204030204"/>
              </a:rPr>
              <a:t> </a:t>
            </a:r>
            <a:r>
              <a:rPr sz="2550" spc="5" dirty="0">
                <a:solidFill>
                  <a:srgbClr val="221F1F"/>
                </a:solidFill>
                <a:latin typeface="Calibri" panose="020F0502020204030204"/>
                <a:cs typeface="Calibri" panose="020F0502020204030204"/>
              </a:rPr>
              <a:t>carry</a:t>
            </a:r>
            <a:r>
              <a:rPr sz="2550" spc="15" dirty="0">
                <a:solidFill>
                  <a:srgbClr val="221F1F"/>
                </a:solidFill>
                <a:latin typeface="Calibri" panose="020F0502020204030204"/>
                <a:cs typeface="Calibri" panose="020F0502020204030204"/>
              </a:rPr>
              <a:t> </a:t>
            </a:r>
            <a:r>
              <a:rPr sz="2550" dirty="0">
                <a:solidFill>
                  <a:srgbClr val="221F1F"/>
                </a:solidFill>
                <a:latin typeface="Calibri" panose="020F0502020204030204"/>
                <a:cs typeface="Calibri" panose="020F0502020204030204"/>
              </a:rPr>
              <a:t>brochures</a:t>
            </a:r>
            <a:endParaRPr sz="2550" dirty="0">
              <a:latin typeface="Calibri" panose="020F0502020204030204"/>
              <a:cs typeface="Calibri" panose="020F0502020204030204"/>
            </a:endParaRPr>
          </a:p>
          <a:p>
            <a:pPr marL="394970" indent="-382905">
              <a:spcBef>
                <a:spcPts val="970"/>
              </a:spcBef>
              <a:buFont typeface="Wingdings" panose="05000000000000000000"/>
              <a:buChar char=""/>
              <a:tabLst>
                <a:tab pos="394970" algn="l"/>
                <a:tab pos="395605" algn="l"/>
              </a:tabLst>
            </a:pPr>
            <a:r>
              <a:rPr sz="2550" spc="-10" dirty="0">
                <a:solidFill>
                  <a:srgbClr val="221F1F"/>
                </a:solidFill>
                <a:latin typeface="Calibri" panose="020F0502020204030204"/>
                <a:cs typeface="Calibri" panose="020F0502020204030204"/>
              </a:rPr>
              <a:t>So,</a:t>
            </a:r>
            <a:r>
              <a:rPr sz="2550" spc="30" dirty="0">
                <a:solidFill>
                  <a:srgbClr val="221F1F"/>
                </a:solidFill>
                <a:latin typeface="Calibri" panose="020F0502020204030204"/>
                <a:cs typeface="Calibri" panose="020F0502020204030204"/>
              </a:rPr>
              <a:t> </a:t>
            </a:r>
            <a:r>
              <a:rPr sz="2550" spc="-5" dirty="0">
                <a:solidFill>
                  <a:srgbClr val="221F1F"/>
                </a:solidFill>
                <a:latin typeface="Calibri" panose="020F0502020204030204"/>
                <a:cs typeface="Calibri" panose="020F0502020204030204"/>
              </a:rPr>
              <a:t>consultative</a:t>
            </a:r>
            <a:r>
              <a:rPr sz="2550" spc="35" dirty="0">
                <a:solidFill>
                  <a:srgbClr val="221F1F"/>
                </a:solidFill>
                <a:latin typeface="Calibri" panose="020F0502020204030204"/>
                <a:cs typeface="Calibri" panose="020F0502020204030204"/>
              </a:rPr>
              <a:t> </a:t>
            </a:r>
            <a:r>
              <a:rPr sz="2550" spc="5" dirty="0">
                <a:solidFill>
                  <a:srgbClr val="221F1F"/>
                </a:solidFill>
                <a:latin typeface="Calibri" panose="020F0502020204030204"/>
                <a:cs typeface="Calibri" panose="020F0502020204030204"/>
              </a:rPr>
              <a:t>sales</a:t>
            </a:r>
            <a:r>
              <a:rPr sz="2550" spc="25" dirty="0">
                <a:solidFill>
                  <a:srgbClr val="221F1F"/>
                </a:solidFill>
                <a:latin typeface="Calibri" panose="020F0502020204030204"/>
                <a:cs typeface="Calibri" panose="020F0502020204030204"/>
              </a:rPr>
              <a:t> </a:t>
            </a:r>
            <a:r>
              <a:rPr sz="2550" dirty="0">
                <a:solidFill>
                  <a:srgbClr val="221F1F"/>
                </a:solidFill>
                <a:latin typeface="Calibri" panose="020F0502020204030204"/>
                <a:cs typeface="Calibri" panose="020F0502020204030204"/>
              </a:rPr>
              <a:t>professionals</a:t>
            </a:r>
            <a:r>
              <a:rPr sz="2550" spc="30" dirty="0">
                <a:solidFill>
                  <a:srgbClr val="221F1F"/>
                </a:solidFill>
                <a:latin typeface="Calibri" panose="020F0502020204030204"/>
                <a:cs typeface="Calibri" panose="020F0502020204030204"/>
              </a:rPr>
              <a:t> </a:t>
            </a:r>
            <a:r>
              <a:rPr sz="2550" spc="10" dirty="0">
                <a:solidFill>
                  <a:srgbClr val="221F1F"/>
                </a:solidFill>
                <a:latin typeface="Calibri" panose="020F0502020204030204"/>
                <a:cs typeface="Calibri" panose="020F0502020204030204"/>
              </a:rPr>
              <a:t>need</a:t>
            </a:r>
            <a:r>
              <a:rPr sz="2550" spc="35" dirty="0">
                <a:solidFill>
                  <a:srgbClr val="221F1F"/>
                </a:solidFill>
                <a:latin typeface="Calibri" panose="020F0502020204030204"/>
                <a:cs typeface="Calibri" panose="020F0502020204030204"/>
              </a:rPr>
              <a:t> </a:t>
            </a:r>
            <a:r>
              <a:rPr sz="2550" spc="-5" dirty="0">
                <a:solidFill>
                  <a:srgbClr val="221F1F"/>
                </a:solidFill>
                <a:latin typeface="Calibri" panose="020F0502020204030204"/>
                <a:cs typeface="Calibri" panose="020F0502020204030204"/>
              </a:rPr>
              <a:t>to</a:t>
            </a:r>
            <a:r>
              <a:rPr sz="2550" spc="10" dirty="0">
                <a:solidFill>
                  <a:srgbClr val="221F1F"/>
                </a:solidFill>
                <a:latin typeface="Calibri" panose="020F0502020204030204"/>
                <a:cs typeface="Calibri" panose="020F0502020204030204"/>
              </a:rPr>
              <a:t> </a:t>
            </a:r>
            <a:r>
              <a:rPr sz="2550" spc="-5" dirty="0">
                <a:solidFill>
                  <a:srgbClr val="221F1F"/>
                </a:solidFill>
                <a:latin typeface="Calibri" panose="020F0502020204030204"/>
                <a:cs typeface="Calibri" panose="020F0502020204030204"/>
              </a:rPr>
              <a:t>create</a:t>
            </a:r>
            <a:r>
              <a:rPr sz="2550" spc="15" dirty="0">
                <a:solidFill>
                  <a:srgbClr val="221F1F"/>
                </a:solidFill>
                <a:latin typeface="Calibri" panose="020F0502020204030204"/>
                <a:cs typeface="Calibri" panose="020F0502020204030204"/>
              </a:rPr>
              <a:t> </a:t>
            </a:r>
            <a:r>
              <a:rPr sz="2550" dirty="0">
                <a:solidFill>
                  <a:srgbClr val="221F1F"/>
                </a:solidFill>
                <a:latin typeface="Calibri" panose="020F0502020204030204"/>
                <a:cs typeface="Calibri" panose="020F0502020204030204"/>
              </a:rPr>
              <a:t>even</a:t>
            </a:r>
            <a:endParaRPr sz="2550" dirty="0">
              <a:latin typeface="Calibri" panose="020F0502020204030204"/>
              <a:cs typeface="Calibri" panose="020F0502020204030204"/>
            </a:endParaRPr>
          </a:p>
          <a:p>
            <a:pPr marL="394970">
              <a:spcBef>
                <a:spcPts val="50"/>
              </a:spcBef>
            </a:pPr>
            <a:r>
              <a:rPr sz="2550" spc="5" dirty="0">
                <a:solidFill>
                  <a:srgbClr val="221F1F"/>
                </a:solidFill>
                <a:latin typeface="Calibri" panose="020F0502020204030204"/>
                <a:cs typeface="Calibri" panose="020F0502020204030204"/>
              </a:rPr>
              <a:t>more</a:t>
            </a:r>
            <a:r>
              <a:rPr sz="2550" spc="10" dirty="0">
                <a:solidFill>
                  <a:srgbClr val="221F1F"/>
                </a:solidFill>
                <a:latin typeface="Calibri" panose="020F0502020204030204"/>
                <a:cs typeface="Calibri" panose="020F0502020204030204"/>
              </a:rPr>
              <a:t> </a:t>
            </a:r>
            <a:r>
              <a:rPr sz="2550" spc="5" dirty="0">
                <a:solidFill>
                  <a:srgbClr val="221F1F"/>
                </a:solidFill>
                <a:latin typeface="Calibri" panose="020F0502020204030204"/>
                <a:cs typeface="Calibri" panose="020F0502020204030204"/>
              </a:rPr>
              <a:t>value</a:t>
            </a:r>
            <a:r>
              <a:rPr sz="2550" dirty="0">
                <a:solidFill>
                  <a:srgbClr val="221F1F"/>
                </a:solidFill>
                <a:latin typeface="Calibri" panose="020F0502020204030204"/>
                <a:cs typeface="Calibri" panose="020F0502020204030204"/>
              </a:rPr>
              <a:t> </a:t>
            </a:r>
            <a:r>
              <a:rPr sz="2550" spc="10" dirty="0">
                <a:solidFill>
                  <a:srgbClr val="221F1F"/>
                </a:solidFill>
                <a:latin typeface="Calibri" panose="020F0502020204030204"/>
                <a:cs typeface="Calibri" panose="020F0502020204030204"/>
              </a:rPr>
              <a:t>than </a:t>
            </a:r>
            <a:r>
              <a:rPr sz="2550" dirty="0">
                <a:solidFill>
                  <a:srgbClr val="221F1F"/>
                </a:solidFill>
                <a:latin typeface="Calibri" panose="020F0502020204030204"/>
                <a:cs typeface="Calibri" panose="020F0502020204030204"/>
              </a:rPr>
              <a:t>ever</a:t>
            </a:r>
            <a:r>
              <a:rPr sz="2550" spc="15" dirty="0">
                <a:solidFill>
                  <a:srgbClr val="221F1F"/>
                </a:solidFill>
                <a:latin typeface="Calibri" panose="020F0502020204030204"/>
                <a:cs typeface="Calibri" panose="020F0502020204030204"/>
              </a:rPr>
              <a:t> </a:t>
            </a:r>
            <a:r>
              <a:rPr sz="2550" spc="-5" dirty="0">
                <a:solidFill>
                  <a:srgbClr val="221F1F"/>
                </a:solidFill>
                <a:latin typeface="Calibri" panose="020F0502020204030204"/>
                <a:cs typeface="Calibri" panose="020F0502020204030204"/>
              </a:rPr>
              <a:t>before……</a:t>
            </a:r>
            <a:endParaRPr sz="2550" dirty="0">
              <a:latin typeface="Calibri" panose="020F0502020204030204"/>
              <a:cs typeface="Calibri" panose="020F0502020204030204"/>
            </a:endParaRPr>
          </a:p>
        </p:txBody>
      </p:sp>
      <p:sp>
        <p:nvSpPr>
          <p:cNvPr id="18" name="object 18"/>
          <p:cNvSpPr txBox="1">
            <a:spLocks noGrp="1"/>
          </p:cNvSpPr>
          <p:nvPr>
            <p:ph type="title"/>
          </p:nvPr>
        </p:nvSpPr>
        <p:spPr>
          <a:xfrm>
            <a:off x="5029328" y="1"/>
            <a:ext cx="4741545" cy="644525"/>
          </a:xfrm>
          <a:prstGeom prst="rect">
            <a:avLst/>
          </a:prstGeom>
        </p:spPr>
        <p:txBody>
          <a:bodyPr vert="horz" wrap="square" lIns="0" tIns="13335" rIns="0" bIns="0" rtlCol="0" anchor="ctr">
            <a:spAutoFit/>
          </a:bodyPr>
          <a:lstStyle/>
          <a:p>
            <a:pPr marL="12700">
              <a:lnSpc>
                <a:spcPct val="100000"/>
              </a:lnSpc>
              <a:spcBef>
                <a:spcPts val="105"/>
              </a:spcBef>
            </a:pPr>
            <a:r>
              <a:rPr sz="4050" spc="-15" dirty="0">
                <a:latin typeface="Calibri" panose="020F0502020204030204"/>
                <a:cs typeface="Calibri" panose="020F0502020204030204"/>
              </a:rPr>
              <a:t>Why</a:t>
            </a:r>
            <a:r>
              <a:rPr sz="4050" spc="-25" dirty="0">
                <a:latin typeface="Calibri" panose="020F0502020204030204"/>
                <a:cs typeface="Calibri" panose="020F0502020204030204"/>
              </a:rPr>
              <a:t> </a:t>
            </a:r>
            <a:r>
              <a:rPr sz="4050" dirty="0">
                <a:latin typeface="Calibri" panose="020F0502020204030204"/>
                <a:cs typeface="Calibri" panose="020F0502020204030204"/>
              </a:rPr>
              <a:t>is</a:t>
            </a:r>
            <a:r>
              <a:rPr sz="4050" spc="-20" dirty="0">
                <a:latin typeface="Calibri" panose="020F0502020204030204"/>
                <a:cs typeface="Calibri" panose="020F0502020204030204"/>
              </a:rPr>
              <a:t> </a:t>
            </a:r>
            <a:r>
              <a:rPr sz="4050" spc="-10" dirty="0">
                <a:latin typeface="Calibri" panose="020F0502020204030204"/>
                <a:cs typeface="Calibri" panose="020F0502020204030204"/>
              </a:rPr>
              <a:t>‘Creating</a:t>
            </a:r>
            <a:r>
              <a:rPr sz="4050" spc="5" dirty="0">
                <a:latin typeface="Calibri" panose="020F0502020204030204"/>
                <a:cs typeface="Calibri" panose="020F0502020204030204"/>
              </a:rPr>
              <a:t> </a:t>
            </a:r>
            <a:r>
              <a:rPr sz="4050" spc="-5" dirty="0">
                <a:latin typeface="Calibri" panose="020F0502020204030204"/>
                <a:cs typeface="Calibri" panose="020F0502020204030204"/>
              </a:rPr>
              <a:t>Client</a:t>
            </a:r>
            <a:endParaRPr sz="4050" dirty="0">
              <a:latin typeface="Calibri" panose="020F0502020204030204"/>
              <a:cs typeface="Calibri" panose="020F0502020204030204"/>
            </a:endParaRPr>
          </a:p>
        </p:txBody>
      </p:sp>
      <p:sp>
        <p:nvSpPr>
          <p:cNvPr id="19" name="object 19"/>
          <p:cNvSpPr txBox="1"/>
          <p:nvPr/>
        </p:nvSpPr>
        <p:spPr>
          <a:xfrm>
            <a:off x="5029328" y="505714"/>
            <a:ext cx="5666105" cy="643890"/>
          </a:xfrm>
          <a:prstGeom prst="rect">
            <a:avLst/>
          </a:prstGeom>
        </p:spPr>
        <p:txBody>
          <a:bodyPr vert="horz" wrap="square" lIns="0" tIns="13335" rIns="0" bIns="0" rtlCol="0">
            <a:spAutoFit/>
          </a:bodyPr>
          <a:lstStyle/>
          <a:p>
            <a:pPr marL="12700">
              <a:spcBef>
                <a:spcPts val="105"/>
              </a:spcBef>
            </a:pPr>
            <a:r>
              <a:rPr sz="4050" spc="-35" dirty="0">
                <a:solidFill>
                  <a:srgbClr val="221F1F"/>
                </a:solidFill>
                <a:latin typeface="Calibri" panose="020F0502020204030204"/>
                <a:cs typeface="Calibri" panose="020F0502020204030204"/>
              </a:rPr>
              <a:t>Value’</a:t>
            </a:r>
            <a:r>
              <a:rPr sz="4050" spc="-25" dirty="0">
                <a:solidFill>
                  <a:srgbClr val="221F1F"/>
                </a:solidFill>
                <a:latin typeface="Calibri" panose="020F0502020204030204"/>
                <a:cs typeface="Calibri" panose="020F0502020204030204"/>
              </a:rPr>
              <a:t> </a:t>
            </a:r>
            <a:r>
              <a:rPr sz="4050" spc="5" dirty="0">
                <a:solidFill>
                  <a:srgbClr val="221F1F"/>
                </a:solidFill>
                <a:latin typeface="Calibri" panose="020F0502020204030204"/>
                <a:cs typeface="Calibri" panose="020F0502020204030204"/>
              </a:rPr>
              <a:t>so</a:t>
            </a:r>
            <a:r>
              <a:rPr sz="4050" spc="-25" dirty="0">
                <a:solidFill>
                  <a:srgbClr val="221F1F"/>
                </a:solidFill>
                <a:latin typeface="Calibri" panose="020F0502020204030204"/>
                <a:cs typeface="Calibri" panose="020F0502020204030204"/>
              </a:rPr>
              <a:t> </a:t>
            </a:r>
            <a:r>
              <a:rPr sz="4050" spc="-5" dirty="0">
                <a:solidFill>
                  <a:srgbClr val="221F1F"/>
                </a:solidFill>
                <a:latin typeface="Calibri" panose="020F0502020204030204"/>
                <a:cs typeface="Calibri" panose="020F0502020204030204"/>
              </a:rPr>
              <a:t>important</a:t>
            </a:r>
            <a:r>
              <a:rPr sz="4050" spc="5" dirty="0">
                <a:solidFill>
                  <a:srgbClr val="221F1F"/>
                </a:solidFill>
                <a:latin typeface="Calibri" panose="020F0502020204030204"/>
                <a:cs typeface="Calibri" panose="020F0502020204030204"/>
              </a:rPr>
              <a:t> </a:t>
            </a:r>
            <a:r>
              <a:rPr sz="4050" spc="-20" dirty="0">
                <a:solidFill>
                  <a:srgbClr val="221F1F"/>
                </a:solidFill>
                <a:latin typeface="Calibri" panose="020F0502020204030204"/>
                <a:cs typeface="Calibri" panose="020F0502020204030204"/>
              </a:rPr>
              <a:t>today?</a:t>
            </a:r>
            <a:endParaRPr sz="4050">
              <a:latin typeface="Calibri" panose="020F0502020204030204"/>
              <a:cs typeface="Calibri" panose="020F0502020204030204"/>
            </a:endParaRP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70580" y="365125"/>
            <a:ext cx="9883219" cy="1325563"/>
          </a:xfrm>
        </p:spPr>
        <p:txBody>
          <a:bodyPr/>
          <a:lstStyle/>
          <a:p>
            <a:r>
              <a:rPr lang="en-SG" dirty="0"/>
              <a:t>  Timeline</a:t>
            </a:r>
            <a:endParaRPr lang="en-SG" dirty="0"/>
          </a:p>
        </p:txBody>
      </p:sp>
      <p:sp>
        <p:nvSpPr>
          <p:cNvPr id="3" name="Content Placeholder 2"/>
          <p:cNvSpPr>
            <a:spLocks noGrp="1"/>
          </p:cNvSpPr>
          <p:nvPr>
            <p:ph idx="1"/>
          </p:nvPr>
        </p:nvSpPr>
        <p:spPr>
          <a:xfrm>
            <a:off x="1676400" y="1847849"/>
            <a:ext cx="8934450" cy="3562351"/>
          </a:xfrm>
        </p:spPr>
        <p:txBody>
          <a:bodyPr/>
          <a:lstStyle/>
          <a:p>
            <a:r>
              <a:rPr lang="en-SG" dirty="0"/>
              <a:t>1987- first store in China (US’s icon)</a:t>
            </a:r>
            <a:endParaRPr lang="en-SG" dirty="0"/>
          </a:p>
          <a:p>
            <a:r>
              <a:rPr lang="en-SG" dirty="0"/>
              <a:t>1992- greater access to foreign markets, 5 radical approaches</a:t>
            </a:r>
            <a:endParaRPr lang="en-SG" dirty="0"/>
          </a:p>
          <a:p>
            <a:pPr latinLnBrk="0"/>
            <a:r>
              <a:rPr lang="en-SG" dirty="0"/>
              <a:t>1997-building warehouses and own trucks.</a:t>
            </a:r>
            <a:endParaRPr lang="en-SG" dirty="0"/>
          </a:p>
          <a:p>
            <a:pPr latinLnBrk="0"/>
            <a:r>
              <a:rPr lang="en-US" dirty="0"/>
              <a:t>1999- opening dozens of restaurants a year</a:t>
            </a:r>
            <a:endParaRPr lang="en-US" dirty="0"/>
          </a:p>
          <a:p>
            <a:pPr latinLnBrk="0"/>
            <a:r>
              <a:rPr lang="en-US" dirty="0"/>
              <a:t>2005- “new fast food”</a:t>
            </a:r>
            <a:endParaRPr lang="en-US" dirty="0"/>
          </a:p>
          <a:p>
            <a:pPr latinLnBrk="0"/>
            <a:r>
              <a:rPr lang="en-US" dirty="0"/>
              <a:t>2008- annual opening rate- 500 restaurants</a:t>
            </a:r>
            <a:endParaRPr lang="en-US" dirty="0"/>
          </a:p>
          <a:p>
            <a:pPr latinLnBrk="0"/>
            <a:endParaRPr lang="en-SG" dirty="0"/>
          </a:p>
          <a:p>
            <a:pPr marL="0" indent="0">
              <a:buNone/>
            </a:pPr>
            <a:endParaRPr lang="en-SG" dirty="0"/>
          </a:p>
          <a:p>
            <a:endParaRPr lang="en-SG" dirty="0"/>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Rectangle 3"/>
          <p:cNvSpPr>
            <a:spLocks noGrp="1" noChangeArrowheads="1"/>
          </p:cNvSpPr>
          <p:nvPr>
            <p:ph type="body" idx="1"/>
          </p:nvPr>
        </p:nvSpPr>
        <p:spPr bwMode="auto">
          <a:xfrm>
            <a:off x="1909763" y="1268414"/>
            <a:ext cx="8462962" cy="498155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noAutofit/>
          </a:bodyPr>
          <a:lstStyle/>
          <a:p>
            <a:pPr>
              <a:lnSpc>
                <a:spcPct val="90000"/>
              </a:lnSpc>
              <a:buFontTx/>
              <a:buNone/>
            </a:pPr>
            <a:endParaRPr lang="en-US" altLang="en-US" sz="1800" dirty="0">
              <a:latin typeface="Arial" panose="020B0604020202020204" pitchFamily="34" charset="0"/>
              <a:ea typeface="MS PGothic" panose="020B0600070205080204" pitchFamily="34" charset="-128"/>
              <a:cs typeface="Arial" panose="020B0604020202020204" pitchFamily="34" charset="0"/>
            </a:endParaRPr>
          </a:p>
          <a:p>
            <a:pPr>
              <a:lnSpc>
                <a:spcPct val="90000"/>
              </a:lnSpc>
            </a:pPr>
            <a:r>
              <a:rPr lang="en-US" altLang="en-US" sz="1800" dirty="0">
                <a:latin typeface="Arial" panose="020B0604020202020204" pitchFamily="34" charset="0"/>
                <a:ea typeface="MS PGothic" panose="020B0600070205080204" pitchFamily="34" charset="-128"/>
                <a:cs typeface="Arial" panose="020B0604020202020204" pitchFamily="34" charset="0"/>
              </a:rPr>
              <a:t>Defined international market development as a key growth strategy. </a:t>
            </a:r>
            <a:endParaRPr lang="en-US" altLang="en-US" sz="1800" dirty="0">
              <a:latin typeface="Arial" panose="020B0604020202020204" pitchFamily="34" charset="0"/>
              <a:ea typeface="MS PGothic" panose="020B0600070205080204" pitchFamily="34" charset="-128"/>
              <a:cs typeface="Arial" panose="020B0604020202020204" pitchFamily="34" charset="0"/>
            </a:endParaRPr>
          </a:p>
          <a:p>
            <a:pPr>
              <a:lnSpc>
                <a:spcPct val="90000"/>
              </a:lnSpc>
              <a:buFontTx/>
              <a:buNone/>
            </a:pPr>
            <a:endParaRPr lang="en-US" altLang="en-US" sz="1800" dirty="0">
              <a:latin typeface="Arial" panose="020B0604020202020204" pitchFamily="34" charset="0"/>
              <a:ea typeface="MS PGothic" panose="020B0600070205080204" pitchFamily="34" charset="-128"/>
              <a:cs typeface="Arial" panose="020B0604020202020204" pitchFamily="34" charset="0"/>
            </a:endParaRPr>
          </a:p>
          <a:p>
            <a:pPr>
              <a:lnSpc>
                <a:spcPct val="90000"/>
              </a:lnSpc>
            </a:pPr>
            <a:r>
              <a:rPr lang="en-GB" altLang="en-US" sz="1800" dirty="0">
                <a:latin typeface="Arial" panose="020B0604020202020204" pitchFamily="34" charset="0"/>
                <a:ea typeface="MS PGothic" panose="020B0600070205080204" pitchFamily="34" charset="-128"/>
                <a:cs typeface="Arial" panose="020B0604020202020204" pitchFamily="34" charset="0"/>
              </a:rPr>
              <a:t>Explained the different forms of international marketing strategy.</a:t>
            </a:r>
            <a:endParaRPr lang="en-GB" altLang="en-US" sz="1800" dirty="0">
              <a:latin typeface="Arial" panose="020B0604020202020204" pitchFamily="34" charset="0"/>
              <a:ea typeface="MS PGothic" panose="020B0600070205080204" pitchFamily="34" charset="-128"/>
              <a:cs typeface="Arial" panose="020B0604020202020204" pitchFamily="34" charset="0"/>
            </a:endParaRPr>
          </a:p>
          <a:p>
            <a:pPr>
              <a:lnSpc>
                <a:spcPct val="90000"/>
              </a:lnSpc>
              <a:buFontTx/>
              <a:buNone/>
            </a:pPr>
            <a:endParaRPr lang="en-US" altLang="en-US" sz="1800" dirty="0">
              <a:latin typeface="Arial" panose="020B0604020202020204" pitchFamily="34" charset="0"/>
              <a:ea typeface="MS PGothic" panose="020B0600070205080204" pitchFamily="34" charset="-128"/>
              <a:cs typeface="Arial" panose="020B0604020202020204" pitchFamily="34" charset="0"/>
            </a:endParaRPr>
          </a:p>
          <a:p>
            <a:pPr>
              <a:lnSpc>
                <a:spcPct val="90000"/>
              </a:lnSpc>
            </a:pPr>
            <a:r>
              <a:rPr lang="en-US" altLang="en-US" sz="1800" dirty="0">
                <a:latin typeface="Arial" panose="020B0604020202020204" pitchFamily="34" charset="0"/>
                <a:ea typeface="MS PGothic" panose="020B0600070205080204" pitchFamily="34" charset="-128"/>
                <a:cs typeface="Arial" panose="020B0604020202020204" pitchFamily="34" charset="0"/>
              </a:rPr>
              <a:t>Identified the key drivers for international market development.</a:t>
            </a:r>
            <a:endParaRPr lang="en-US" altLang="en-US" sz="1800" dirty="0">
              <a:latin typeface="Arial" panose="020B0604020202020204" pitchFamily="34" charset="0"/>
              <a:ea typeface="MS PGothic" panose="020B0600070205080204" pitchFamily="34" charset="-128"/>
              <a:cs typeface="Arial" panose="020B0604020202020204" pitchFamily="34" charset="0"/>
            </a:endParaRPr>
          </a:p>
          <a:p>
            <a:pPr>
              <a:lnSpc>
                <a:spcPct val="90000"/>
              </a:lnSpc>
              <a:buFontTx/>
              <a:buNone/>
            </a:pPr>
            <a:endParaRPr lang="en-US" altLang="en-US" sz="1800" dirty="0">
              <a:latin typeface="Arial" panose="020B0604020202020204" pitchFamily="34" charset="0"/>
              <a:ea typeface="MS PGothic" panose="020B0600070205080204" pitchFamily="34" charset="-128"/>
              <a:cs typeface="Arial" panose="020B0604020202020204" pitchFamily="34" charset="0"/>
            </a:endParaRPr>
          </a:p>
          <a:p>
            <a:pPr>
              <a:lnSpc>
                <a:spcPct val="90000"/>
              </a:lnSpc>
            </a:pPr>
            <a:r>
              <a:rPr lang="en-GB" altLang="en-US" sz="1800" dirty="0">
                <a:latin typeface="Arial" panose="020B0604020202020204" pitchFamily="34" charset="0"/>
                <a:ea typeface="MS PGothic" panose="020B0600070205080204" pitchFamily="34" charset="-128"/>
                <a:cs typeface="Arial" panose="020B0604020202020204" pitchFamily="34" charset="0"/>
              </a:rPr>
              <a:t>Described the criteria used to identify and select international markets.</a:t>
            </a:r>
            <a:endParaRPr lang="en-GB" altLang="en-US" sz="1800" dirty="0">
              <a:latin typeface="Arial" panose="020B0604020202020204" pitchFamily="34" charset="0"/>
              <a:ea typeface="MS PGothic" panose="020B0600070205080204" pitchFamily="34" charset="-128"/>
              <a:cs typeface="Arial" panose="020B0604020202020204" pitchFamily="34" charset="0"/>
            </a:endParaRPr>
          </a:p>
          <a:p>
            <a:pPr>
              <a:lnSpc>
                <a:spcPct val="90000"/>
              </a:lnSpc>
            </a:pPr>
            <a:endParaRPr lang="en-US" altLang="en-US" sz="1800" dirty="0">
              <a:latin typeface="Arial" panose="020B0604020202020204" pitchFamily="34" charset="0"/>
              <a:ea typeface="MS PGothic" panose="020B0600070205080204" pitchFamily="34" charset="-128"/>
              <a:cs typeface="Arial" panose="020B0604020202020204" pitchFamily="34" charset="0"/>
            </a:endParaRPr>
          </a:p>
          <a:p>
            <a:pPr>
              <a:lnSpc>
                <a:spcPct val="90000"/>
              </a:lnSpc>
            </a:pPr>
            <a:r>
              <a:rPr lang="en-GB" altLang="en-US" sz="1800" dirty="0">
                <a:latin typeface="Arial" panose="020B0604020202020204" pitchFamily="34" charset="0"/>
                <a:ea typeface="MS PGothic" panose="020B0600070205080204" pitchFamily="34" charset="-128"/>
                <a:cs typeface="Arial" panose="020B0604020202020204" pitchFamily="34" charset="0"/>
              </a:rPr>
              <a:t>Examined the environmental factors that could influence the choice of international marketing strategy .</a:t>
            </a:r>
            <a:endParaRPr lang="en-GB" altLang="en-US" sz="1800" dirty="0">
              <a:latin typeface="Arial" panose="020B0604020202020204" pitchFamily="34" charset="0"/>
              <a:ea typeface="MS PGothic" panose="020B0600070205080204" pitchFamily="34" charset="-128"/>
              <a:cs typeface="Arial" panose="020B0604020202020204" pitchFamily="34" charset="0"/>
            </a:endParaRPr>
          </a:p>
          <a:p>
            <a:pPr>
              <a:lnSpc>
                <a:spcPct val="90000"/>
              </a:lnSpc>
            </a:pPr>
            <a:endParaRPr lang="en-US" altLang="en-US" sz="1800" dirty="0">
              <a:latin typeface="Arial" panose="020B0604020202020204" pitchFamily="34" charset="0"/>
              <a:ea typeface="MS PGothic" panose="020B0600070205080204" pitchFamily="34" charset="-128"/>
              <a:cs typeface="Arial" panose="020B0604020202020204" pitchFamily="34" charset="0"/>
            </a:endParaRPr>
          </a:p>
          <a:p>
            <a:pPr>
              <a:lnSpc>
                <a:spcPct val="90000"/>
              </a:lnSpc>
            </a:pPr>
            <a:r>
              <a:rPr lang="en-US" altLang="en-US" sz="1800" dirty="0">
                <a:latin typeface="Arial" panose="020B0604020202020204" pitchFamily="34" charset="0"/>
                <a:ea typeface="MS PGothic" panose="020B0600070205080204" pitchFamily="34" charset="-128"/>
                <a:cs typeface="Arial" panose="020B0604020202020204" pitchFamily="34" charset="0"/>
              </a:rPr>
              <a:t>Explored the various methods used for international market entry.</a:t>
            </a:r>
            <a:endParaRPr lang="en-US" altLang="en-US" sz="1800" dirty="0">
              <a:latin typeface="Arial" panose="020B0604020202020204" pitchFamily="34" charset="0"/>
              <a:ea typeface="MS PGothic" panose="020B0600070205080204" pitchFamily="34" charset="-128"/>
              <a:cs typeface="Arial" panose="020B0604020202020204" pitchFamily="34" charset="0"/>
            </a:endParaRPr>
          </a:p>
        </p:txBody>
      </p:sp>
      <p:sp>
        <p:nvSpPr>
          <p:cNvPr id="51202" name="Rectangle 2"/>
          <p:cNvSpPr>
            <a:spLocks noGrp="1" noChangeArrowheads="1"/>
          </p:cNvSpPr>
          <p:nvPr>
            <p:ph type="title"/>
          </p:nvPr>
        </p:nvSpPr>
        <p:spPr bwMode="auto">
          <a:xfrm>
            <a:off x="2046288" y="279400"/>
            <a:ext cx="7772400" cy="838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normAutofit/>
          </a:bodyPr>
          <a:lstStyle/>
          <a:p>
            <a:r>
              <a:rPr lang="en-GB" altLang="en-US" b="1">
                <a:ea typeface="MS PGothic" panose="020B0600070205080204" pitchFamily="34" charset="-128"/>
              </a:rPr>
              <a:t>Summary</a:t>
            </a:r>
            <a:endParaRPr lang="en-GB" altLang="en-US" b="1">
              <a:ea typeface="MS PGothic" panose="020B0600070205080204" pitchFamily="34" charset="-128"/>
            </a:endParaRP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endParaRPr lang="en-GB"/>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70021" y="1825625"/>
            <a:ext cx="10583779" cy="4351338"/>
          </a:xfrm>
        </p:spPr>
        <p:txBody>
          <a:bodyPr>
            <a:normAutofit/>
          </a:bodyPr>
          <a:lstStyle/>
          <a:p>
            <a:r>
              <a:rPr lang="en-CA" sz="3600" b="1" dirty="0" smtClean="0"/>
              <a:t>Reasons for doing international sales:</a:t>
            </a:r>
            <a:endParaRPr lang="en-CA" sz="3600" b="1" dirty="0" smtClean="0"/>
          </a:p>
          <a:p>
            <a:r>
              <a:rPr lang="en-CA" sz="3600" dirty="0" smtClean="0"/>
              <a:t>Exploit unavailability of product in overseas markets</a:t>
            </a:r>
            <a:endParaRPr lang="en-CA" sz="3600" dirty="0" smtClean="0"/>
          </a:p>
          <a:p>
            <a:r>
              <a:rPr lang="en-CA" sz="3600" dirty="0" smtClean="0"/>
              <a:t>Arbitrage difference in selling prices</a:t>
            </a:r>
            <a:endParaRPr lang="en-CA" sz="3600" dirty="0" smtClean="0"/>
          </a:p>
          <a:p>
            <a:r>
              <a:rPr lang="en-CA" sz="3600" dirty="0" smtClean="0"/>
              <a:t>Opportunities for product differentiation</a:t>
            </a:r>
            <a:endParaRPr lang="en-CA" sz="3600" dirty="0" smtClean="0"/>
          </a:p>
          <a:p>
            <a:r>
              <a:rPr lang="en-CA" sz="3600" dirty="0" smtClean="0"/>
              <a:t>Larger market size / more growth opportunities in overseas markets</a:t>
            </a:r>
            <a:endParaRPr lang="en-CA" sz="3600" dirty="0" smtClean="0"/>
          </a:p>
          <a:p>
            <a:endParaRPr lang="en-CA" sz="3600" dirty="0" smtClean="0"/>
          </a:p>
          <a:p>
            <a:endParaRPr lang="en-CA" sz="3600" dirty="0"/>
          </a:p>
          <a:p>
            <a:endParaRPr lang="en-GB" sz="3600" dirty="0"/>
          </a:p>
        </p:txBody>
      </p:sp>
      <p:sp>
        <p:nvSpPr>
          <p:cNvPr id="4" name="Title 3"/>
          <p:cNvSpPr txBox="1">
            <a:spLocks noGrp="1"/>
          </p:cNvSpPr>
          <p:nvPr>
            <p:ph type="title"/>
          </p:nvPr>
        </p:nvSpPr>
        <p:spPr>
          <a:xfrm>
            <a:off x="3437804" y="677041"/>
            <a:ext cx="5316391" cy="701731"/>
          </a:xfrm>
          <a:prstGeom prst="rect">
            <a:avLst/>
          </a:prstGeom>
          <a:noFill/>
        </p:spPr>
        <p:txBody>
          <a:bodyPr wrap="none" rtlCol="0">
            <a:spAutoFit/>
          </a:bodyPr>
          <a:lstStyle/>
          <a:p>
            <a:pPr algn="ctr"/>
            <a:r>
              <a:rPr lang="en-CA" sz="4400" b="1" dirty="0" smtClean="0"/>
              <a:t>INTERNATIONAL SALES</a:t>
            </a:r>
            <a:endParaRPr lang="en-GB" sz="4400" b="1"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73467" y="153370"/>
            <a:ext cx="10515600" cy="1325563"/>
          </a:xfrm>
        </p:spPr>
        <p:txBody>
          <a:bodyPr/>
          <a:lstStyle/>
          <a:p>
            <a:r>
              <a:rPr lang="en-CA" b="1" dirty="0" smtClean="0"/>
              <a:t>HOW TO INCREASE INTERNATIONAL SALES VIA DIGITAL MARKETING</a:t>
            </a:r>
            <a:endParaRPr lang="en-GB" b="1" dirty="0"/>
          </a:p>
        </p:txBody>
      </p:sp>
      <p:sp>
        <p:nvSpPr>
          <p:cNvPr id="3" name="Content Placeholder 2"/>
          <p:cNvSpPr>
            <a:spLocks noGrp="1"/>
          </p:cNvSpPr>
          <p:nvPr>
            <p:ph idx="1"/>
          </p:nvPr>
        </p:nvSpPr>
        <p:spPr/>
        <p:txBody>
          <a:bodyPr/>
          <a:lstStyle/>
          <a:p>
            <a:r>
              <a:rPr lang="en-US" dirty="0"/>
              <a:t>Optimize your site based on </a:t>
            </a:r>
            <a:r>
              <a:rPr lang="en-US" dirty="0" smtClean="0"/>
              <a:t>SEO</a:t>
            </a:r>
            <a:endParaRPr lang="en-US" dirty="0" smtClean="0"/>
          </a:p>
          <a:p>
            <a:r>
              <a:rPr lang="en-US" dirty="0" smtClean="0"/>
              <a:t>Define </a:t>
            </a:r>
            <a:r>
              <a:rPr lang="en-US" dirty="0"/>
              <a:t>who your target audience </a:t>
            </a:r>
            <a:r>
              <a:rPr lang="en-US" dirty="0" smtClean="0"/>
              <a:t>is</a:t>
            </a:r>
            <a:endParaRPr lang="en-US" dirty="0" smtClean="0"/>
          </a:p>
          <a:p>
            <a:r>
              <a:rPr lang="en-US" dirty="0"/>
              <a:t>Know where your audience </a:t>
            </a:r>
            <a:r>
              <a:rPr lang="en-US" dirty="0" smtClean="0"/>
              <a:t>concentrates</a:t>
            </a:r>
            <a:endParaRPr lang="en-US" dirty="0" smtClean="0"/>
          </a:p>
          <a:p>
            <a:r>
              <a:rPr lang="en-US" dirty="0"/>
              <a:t>Automate and track your email marketing </a:t>
            </a:r>
            <a:r>
              <a:rPr lang="en-US" dirty="0" smtClean="0"/>
              <a:t>campaigns</a:t>
            </a:r>
            <a:endParaRPr lang="en-US" dirty="0" smtClean="0"/>
          </a:p>
          <a:p>
            <a:r>
              <a:rPr lang="en-US" dirty="0"/>
              <a:t>Start a Content Marketing </a:t>
            </a:r>
            <a:r>
              <a:rPr lang="en-US" dirty="0" smtClean="0"/>
              <a:t>strategy</a:t>
            </a:r>
            <a:endParaRPr lang="en-US" dirty="0" smtClean="0"/>
          </a:p>
          <a:p>
            <a:r>
              <a:rPr lang="en-GB" dirty="0"/>
              <a:t>Define remarketing </a:t>
            </a:r>
            <a:r>
              <a:rPr lang="en-GB" dirty="0" smtClean="0"/>
              <a:t>campaigns</a:t>
            </a:r>
            <a:endParaRPr lang="en-GB" dirty="0" smtClean="0"/>
          </a:p>
          <a:p>
            <a:r>
              <a:rPr lang="en-US" dirty="0" smtClean="0"/>
              <a:t>Measure </a:t>
            </a:r>
            <a:r>
              <a:rPr lang="en-US" dirty="0"/>
              <a:t>each one of your actions</a:t>
            </a:r>
            <a:endParaRPr lang="en-GB" dirty="0" smtClean="0"/>
          </a:p>
          <a:p>
            <a:endParaRPr lang="en-GB" dirty="0"/>
          </a:p>
        </p:txBody>
      </p:sp>
    </p:spTree>
  </p:cSld>
  <p:clrMapOvr>
    <a:masterClrMapping/>
  </p:clrMapOvr>
</p:sld>
</file>

<file path=ppt/tags/tag1.xml><?xml version="1.0" encoding="utf-8"?>
<p:tagLst xmlns:p="http://schemas.openxmlformats.org/presentationml/2006/main">
  <p:tag name="commondata" val="eyJoZGlkIjoiYTk4NWE2MDhkZjdhMjJhYWFhNmJkMDhiY2VmMTM5YzUifQ=="/>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13092</Words>
  <Application>WPS 演示</Application>
  <PresentationFormat>Widescreen</PresentationFormat>
  <Paragraphs>513</Paragraphs>
  <Slides>72</Slides>
  <Notes>24</Notes>
  <HiddenSlides>0</HiddenSlides>
  <MMClips>0</MMClips>
  <ScaleCrop>false</ScaleCrop>
  <HeadingPairs>
    <vt:vector size="6" baseType="variant">
      <vt:variant>
        <vt:lpstr>已用的字体</vt:lpstr>
      </vt:variant>
      <vt:variant>
        <vt:i4>20</vt:i4>
      </vt:variant>
      <vt:variant>
        <vt:lpstr>主题</vt:lpstr>
      </vt:variant>
      <vt:variant>
        <vt:i4>1</vt:i4>
      </vt:variant>
      <vt:variant>
        <vt:lpstr>幻灯片标题</vt:lpstr>
      </vt:variant>
      <vt:variant>
        <vt:i4>72</vt:i4>
      </vt:variant>
    </vt:vector>
  </HeadingPairs>
  <TitlesOfParts>
    <vt:vector size="93" baseType="lpstr">
      <vt:lpstr>Arial</vt:lpstr>
      <vt:lpstr>宋体</vt:lpstr>
      <vt:lpstr>Wingdings</vt:lpstr>
      <vt:lpstr>Arial MT</vt:lpstr>
      <vt:lpstr>Arial</vt:lpstr>
      <vt:lpstr>Merriweather Black</vt:lpstr>
      <vt:lpstr>Segoe Print</vt:lpstr>
      <vt:lpstr>Wingdings</vt:lpstr>
      <vt:lpstr>Calibri</vt:lpstr>
      <vt:lpstr>Calibri Light</vt:lpstr>
      <vt:lpstr>等线 Light</vt:lpstr>
      <vt:lpstr>微软雅黑</vt:lpstr>
      <vt:lpstr>Arial Unicode MS</vt:lpstr>
      <vt:lpstr>等线</vt:lpstr>
      <vt:lpstr>Arial Narrow</vt:lpstr>
      <vt:lpstr>Slimbach-Book</vt:lpstr>
      <vt:lpstr>MS PGothic</vt:lpstr>
      <vt:lpstr>Times New Roman</vt:lpstr>
      <vt:lpstr>Tahoma</vt:lpstr>
      <vt:lpstr>Yu Gothic</vt:lpstr>
      <vt:lpstr>Office Theme</vt:lpstr>
      <vt:lpstr>PowerPoint 演示文稿</vt:lpstr>
      <vt:lpstr>Module Overview</vt:lpstr>
      <vt:lpstr>UNILEVER’S PORTFOLIO</vt:lpstr>
      <vt:lpstr>INTERNATIONAL SALES</vt:lpstr>
      <vt:lpstr>THE DIFFERENT LAYERS OF CULTURE</vt:lpstr>
      <vt:lpstr>PowerPoint 演示文稿</vt:lpstr>
      <vt:lpstr>Why is ‘Creating Client</vt:lpstr>
      <vt:lpstr>INTERNATIONAL SALES</vt:lpstr>
      <vt:lpstr>HOW TO INCREASE INTERNATIONAL SALES VIA DIGITAL MARKETING</vt:lpstr>
      <vt:lpstr>PowerPoint 演示文稿</vt:lpstr>
      <vt:lpstr>INTERNATIONAL SALES</vt:lpstr>
      <vt:lpstr>INTERNATIONAL SALES</vt:lpstr>
      <vt:lpstr>INTERNATIONAL SALES</vt:lpstr>
      <vt:lpstr>WHAT DO BUYERS EXPECT  FROM SALESPEOPLE</vt:lpstr>
      <vt:lpstr>PowerPoint 演示文稿</vt:lpstr>
      <vt:lpstr>Working the Buying Cycle</vt:lpstr>
      <vt:lpstr>THE AWARENESS  	OF NEEDS	</vt:lpstr>
      <vt:lpstr>THE AWARENESS  	OF NEEDS	</vt:lpstr>
      <vt:lpstr>WHAT ARE WE SELLING</vt:lpstr>
      <vt:lpstr>AWARENESS OF NEEDS:  VALUE SWEET SPOT</vt:lpstr>
      <vt:lpstr>Sweet Spot</vt:lpstr>
      <vt:lpstr>DEALING WITH HESITATION</vt:lpstr>
      <vt:lpstr>PowerPoint 演示文稿</vt:lpstr>
      <vt:lpstr>Key account management</vt:lpstr>
      <vt:lpstr>Transactional selling OR Key  Account Management ?</vt:lpstr>
      <vt:lpstr>Tasks &amp; skills in  KAM</vt:lpstr>
      <vt:lpstr>PowerPoint 演示文稿</vt:lpstr>
      <vt:lpstr>PowerPoint 演示文稿</vt:lpstr>
      <vt:lpstr>HANDLING RELATIONSHIPS WITH KEY ACCOUNTS</vt:lpstr>
      <vt:lpstr>system</vt:lpstr>
      <vt:lpstr>KEY ACCOUNT PLANNING  SYSTEM</vt:lpstr>
      <vt:lpstr>KAM KEY SUCCESS FACTORS</vt:lpstr>
      <vt:lpstr>Contrasting transaction marketing  and relationship marketing</vt:lpstr>
      <vt:lpstr>Marketing  information system</vt:lpstr>
      <vt:lpstr>GEOGRAPHICAL STRUCTURE</vt:lpstr>
      <vt:lpstr>Strengths and weaknesses of  geographic and product specialisation in  organisational structures</vt:lpstr>
      <vt:lpstr>STRENGTHS AND WEAKNESSES OF CUSTOMER- BASED ORGANISATIONAL STRUCTURES</vt:lpstr>
      <vt:lpstr>COMPENSATION AND SALES VOLUME</vt:lpstr>
      <vt:lpstr>B2B AND B2C</vt:lpstr>
      <vt:lpstr>B2C MARKETING STRATEGIES FOR GLOBAL MARKETS </vt:lpstr>
      <vt:lpstr>B2B MARKETING STRATEGIES FOR GLOBAL MARKETS </vt:lpstr>
      <vt:lpstr>ANSOFF Matrix</vt:lpstr>
      <vt:lpstr>Case Insight – Orange</vt:lpstr>
      <vt:lpstr>         Global Marketing </vt:lpstr>
      <vt:lpstr>    Different types of international organisation</vt:lpstr>
      <vt:lpstr>Countries and People are Different !</vt:lpstr>
      <vt:lpstr>The Beatles- Global Marketing Strategy</vt:lpstr>
      <vt:lpstr>Standardization V Adaptation</vt:lpstr>
      <vt:lpstr> Standardization Vs. Adaptation The Faces of Coca-Cola Around the World </vt:lpstr>
      <vt:lpstr>PowerPoint 演示文稿</vt:lpstr>
      <vt:lpstr>How Big Is The Global Market?</vt:lpstr>
      <vt:lpstr>Key Differences between Domestic and International Marketing</vt:lpstr>
      <vt:lpstr>International Market Development</vt:lpstr>
      <vt:lpstr>      Class activity </vt:lpstr>
      <vt:lpstr>PowerPoint 演示文稿</vt:lpstr>
      <vt:lpstr>      Reflection</vt:lpstr>
      <vt:lpstr>EPRG classification to International Marketing</vt:lpstr>
      <vt:lpstr>      Review: </vt:lpstr>
      <vt:lpstr>Approaches to International Marketing in Europe</vt:lpstr>
      <vt:lpstr>International Competitive Strategy</vt:lpstr>
      <vt:lpstr>      Class Activity </vt:lpstr>
      <vt:lpstr>Drivers of International Market Development</vt:lpstr>
      <vt:lpstr>INTERNATIONAL MARKET SELECTION</vt:lpstr>
      <vt:lpstr>International Market Environment</vt:lpstr>
      <vt:lpstr>International Market Entry Method Selection Criteria </vt:lpstr>
      <vt:lpstr>Types of Market Entry Methods</vt:lpstr>
      <vt:lpstr>     Example: Joint Venture</vt:lpstr>
      <vt:lpstr>      McDonald’s Global and local strategy</vt:lpstr>
      <vt:lpstr>  Case study + Review: KFC radical approach</vt:lpstr>
      <vt:lpstr>  Timeline</vt:lpstr>
      <vt:lpstr>Summary</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klkoh@stanfort.edu.sg</dc:creator>
  <cp:lastModifiedBy>Jyyy</cp:lastModifiedBy>
  <cp:revision>28</cp:revision>
  <dcterms:created xsi:type="dcterms:W3CDTF">2021-09-28T06:55:00Z</dcterms:created>
  <dcterms:modified xsi:type="dcterms:W3CDTF">2023-12-27T02:44:02Z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3CEEDB0111A4460CBCADB126F09FCF41_13</vt:lpwstr>
  </property>
  <property fmtid="{D5CDD505-2E9C-101B-9397-08002B2CF9AE}" pid="3" name="KSOProductBuildVer">
    <vt:lpwstr>2052-12.1.0.15946</vt:lpwstr>
  </property>
</Properties>
</file>