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367" r:id="rId3"/>
    <p:sldId id="368" r:id="rId4"/>
    <p:sldId id="370" r:id="rId5"/>
    <p:sldId id="369" r:id="rId6"/>
    <p:sldId id="336" r:id="rId7"/>
    <p:sldId id="337" r:id="rId8"/>
    <p:sldId id="371" r:id="rId9"/>
    <p:sldId id="372" r:id="rId10"/>
    <p:sldId id="373" r:id="rId11"/>
    <p:sldId id="374" r:id="rId12"/>
    <p:sldId id="376" r:id="rId14"/>
    <p:sldId id="377" r:id="rId15"/>
    <p:sldId id="378" r:id="rId16"/>
    <p:sldId id="379" r:id="rId17"/>
    <p:sldId id="380" r:id="rId18"/>
    <p:sldId id="381" r:id="rId19"/>
    <p:sldId id="382" r:id="rId20"/>
    <p:sldId id="383" r:id="rId21"/>
    <p:sldId id="384" r:id="rId22"/>
    <p:sldId id="385" r:id="rId23"/>
    <p:sldId id="386" r:id="rId24"/>
    <p:sldId id="387" r:id="rId25"/>
    <p:sldId id="388" r:id="rId26"/>
    <p:sldId id="389" r:id="rId27"/>
    <p:sldId id="390" r:id="rId28"/>
    <p:sldId id="391" r:id="rId29"/>
    <p:sldId id="392" r:id="rId30"/>
    <p:sldId id="393" r:id="rId31"/>
    <p:sldId id="394" r:id="rId32"/>
    <p:sldId id="395" r:id="rId33"/>
    <p:sldId id="396" r:id="rId34"/>
    <p:sldId id="397" r:id="rId35"/>
    <p:sldId id="398" r:id="rId36"/>
    <p:sldId id="399" r:id="rId37"/>
    <p:sldId id="400" r:id="rId38"/>
    <p:sldId id="401" r:id="rId39"/>
    <p:sldId id="402" r:id="rId40"/>
    <p:sldId id="403" r:id="rId41"/>
    <p:sldId id="404" r:id="rId42"/>
    <p:sldId id="405" r:id="rId43"/>
    <p:sldId id="416" r:id="rId44"/>
    <p:sldId id="417" r:id="rId45"/>
    <p:sldId id="418" r:id="rId46"/>
    <p:sldId id="419" r:id="rId47"/>
    <p:sldId id="420" r:id="rId48"/>
    <p:sldId id="338" r:id="rId49"/>
    <p:sldId id="340" r:id="rId50"/>
    <p:sldId id="333" r:id="rId51"/>
    <p:sldId id="364" r:id="rId52"/>
    <p:sldId id="363" r:id="rId53"/>
    <p:sldId id="334" r:id="rId54"/>
    <p:sldId id="342" r:id="rId55"/>
    <p:sldId id="343" r:id="rId56"/>
    <p:sldId id="344" r:id="rId57"/>
    <p:sldId id="345" r:id="rId58"/>
    <p:sldId id="346" r:id="rId59"/>
    <p:sldId id="347" r:id="rId60"/>
    <p:sldId id="348" r:id="rId61"/>
    <p:sldId id="349" r:id="rId62"/>
    <p:sldId id="350" r:id="rId63"/>
    <p:sldId id="351" r:id="rId64"/>
    <p:sldId id="352" r:id="rId65"/>
    <p:sldId id="353" r:id="rId66"/>
    <p:sldId id="354" r:id="rId67"/>
    <p:sldId id="358" r:id="rId68"/>
    <p:sldId id="359" r:id="rId69"/>
    <p:sldId id="360" r:id="rId70"/>
    <p:sldId id="361" r:id="rId71"/>
    <p:sldId id="362" r:id="rId72"/>
    <p:sldId id="421" r:id="rId73"/>
    <p:sldId id="422" r:id="rId74"/>
    <p:sldId id="423" r:id="rId75"/>
    <p:sldId id="424" r:id="rId76"/>
    <p:sldId id="425" r:id="rId77"/>
    <p:sldId id="426" r:id="rId78"/>
    <p:sldId id="427" r:id="rId79"/>
    <p:sldId id="428" r:id="rId80"/>
    <p:sldId id="429" r:id="rId81"/>
  </p:sldIdLst>
  <p:sldSz cx="12192000" cy="6858000"/>
  <p:notesSz cx="6858000" cy="9144000"/>
  <p:custDataLst>
    <p:tags r:id="rId8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9188" autoAdjust="0"/>
  </p:normalViewPr>
  <p:slideViewPr>
    <p:cSldViewPr snapToGrid="0">
      <p:cViewPr varScale="1">
        <p:scale>
          <a:sx n="51" d="100"/>
          <a:sy n="51" d="100"/>
        </p:scale>
        <p:origin x="118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5" Type="http://schemas.openxmlformats.org/officeDocument/2006/relationships/tags" Target="tags/tag1.xml"/><Relationship Id="rId84" Type="http://schemas.openxmlformats.org/officeDocument/2006/relationships/tableStyles" Target="tableStyles.xml"/><Relationship Id="rId83" Type="http://schemas.openxmlformats.org/officeDocument/2006/relationships/viewProps" Target="viewProps.xml"/><Relationship Id="rId82" Type="http://schemas.openxmlformats.org/officeDocument/2006/relationships/presProps" Target="presProps.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6.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5.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4.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notesMaster" Target="notesMasters/notesMaster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9F5856-0542-42A1-A107-41C637D695AB}" type="datetimeFigureOut">
              <a:rPr lang="en-GB" smtClean="0"/>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1047E7-6936-4982-837F-75B636E9DFAF}" type="slidenum">
              <a:rPr lang="en-GB" smtClean="0"/>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Multichannel marketing uses several channels to promote a product or service, but these channels may not be seamlessly integrated </a:t>
            </a:r>
            <a:endParaRPr lang="en-US" dirty="0" smtClean="0"/>
          </a:p>
          <a:p>
            <a:endParaRPr lang="en-US" dirty="0" smtClean="0"/>
          </a:p>
          <a:p>
            <a:r>
              <a:rPr lang="en-US" dirty="0" smtClean="0"/>
              <a:t>In contrast, </a:t>
            </a:r>
            <a:r>
              <a:rPr lang="en-US" dirty="0" err="1" smtClean="0"/>
              <a:t>omnichannel</a:t>
            </a:r>
            <a:r>
              <a:rPr lang="en-US" dirty="0" smtClean="0"/>
              <a:t> marketing is a holistic approach where the channels are interconnected and work synergistically to deliver a seamless customer experience.</a:t>
            </a:r>
            <a:endParaRPr lang="en-GB" dirty="0"/>
          </a:p>
        </p:txBody>
      </p:sp>
      <p:sp>
        <p:nvSpPr>
          <p:cNvPr id="4" name="Slide Number Placeholder 3"/>
          <p:cNvSpPr>
            <a:spLocks noGrp="1"/>
          </p:cNvSpPr>
          <p:nvPr>
            <p:ph type="sldNum" sz="quarter" idx="10"/>
          </p:nvPr>
        </p:nvSpPr>
        <p:spPr/>
        <p:txBody>
          <a:bodyPr/>
          <a:lstStyle/>
          <a:p>
            <a:fld id="{4F1047E7-6936-4982-837F-75B636E9DFAF}" type="slidenum">
              <a:rPr lang="en-GB" smtClean="0"/>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SG"/>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SG"/>
          </a:p>
        </p:txBody>
      </p:sp>
      <p:sp>
        <p:nvSpPr>
          <p:cNvPr id="4" name="Date Placeholder 3"/>
          <p:cNvSpPr>
            <a:spLocks noGrp="1"/>
          </p:cNvSpPr>
          <p:nvPr>
            <p:ph type="dt" sz="half" idx="10"/>
          </p:nvPr>
        </p:nvSpPr>
        <p:spPr/>
        <p:txBody>
          <a:bodyPr/>
          <a:lstStyle/>
          <a:p>
            <a:fld id="{2287AAAD-F8A9-4EAE-99CB-0374A2A88771}" type="datetimeFigureOut">
              <a:rPr lang="en-SG" smtClean="0"/>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Date Placeholder 3"/>
          <p:cNvSpPr>
            <a:spLocks noGrp="1"/>
          </p:cNvSpPr>
          <p:nvPr>
            <p:ph type="dt" sz="half" idx="10"/>
          </p:nvPr>
        </p:nvSpPr>
        <p:spPr/>
        <p:txBody>
          <a:bodyPr/>
          <a:lstStyle/>
          <a:p>
            <a:fld id="{2287AAAD-F8A9-4EAE-99CB-0374A2A88771}" type="datetimeFigureOut">
              <a:rPr lang="en-SG" smtClean="0"/>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SG"/>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Date Placeholder 3"/>
          <p:cNvSpPr>
            <a:spLocks noGrp="1"/>
          </p:cNvSpPr>
          <p:nvPr>
            <p:ph type="dt" sz="half" idx="10"/>
          </p:nvPr>
        </p:nvSpPr>
        <p:spPr/>
        <p:txBody>
          <a:bodyPr/>
          <a:lstStyle/>
          <a:p>
            <a:fld id="{2287AAAD-F8A9-4EAE-99CB-0374A2A88771}" type="datetimeFigureOut">
              <a:rPr lang="en-SG" smtClean="0"/>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showMasterSp="0">
  <p:cSld name="1_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10616" y="1215389"/>
            <a:ext cx="10972800" cy="0"/>
          </a:xfrm>
          <a:custGeom>
            <a:avLst/>
            <a:gdLst/>
            <a:ahLst/>
            <a:cxnLst/>
            <a:rect l="l" t="t" r="r" b="b"/>
            <a:pathLst>
              <a:path w="8229600">
                <a:moveTo>
                  <a:pt x="0" y="0"/>
                </a:moveTo>
                <a:lnTo>
                  <a:pt x="8229600" y="0"/>
                </a:lnTo>
              </a:path>
            </a:pathLst>
          </a:custGeom>
          <a:ln w="25908">
            <a:solidFill>
              <a:srgbClr val="221F1F"/>
            </a:solidFill>
          </a:ln>
        </p:spPr>
        <p:txBody>
          <a:bodyPr wrap="square" lIns="0" tIns="0" rIns="0" bIns="0" rtlCol="0"/>
          <a:lstStyle/>
          <a:p>
            <a:endParaRPr sz="1800"/>
          </a:p>
        </p:txBody>
      </p:sp>
      <p:pic>
        <p:nvPicPr>
          <p:cNvPr id="17" name="bg object 17"/>
          <p:cNvPicPr/>
          <p:nvPr/>
        </p:nvPicPr>
        <p:blipFill>
          <a:blip r:embed="rId2" cstate="print"/>
          <a:stretch>
            <a:fillRect/>
          </a:stretch>
        </p:blipFill>
        <p:spPr>
          <a:xfrm>
            <a:off x="609600" y="275844"/>
            <a:ext cx="3803904" cy="719327"/>
          </a:xfrm>
          <a:prstGeom prst="rect">
            <a:avLst/>
          </a:prstGeom>
        </p:spPr>
      </p:pic>
      <p:pic>
        <p:nvPicPr>
          <p:cNvPr id="18" name="bg object 18"/>
          <p:cNvPicPr/>
          <p:nvPr/>
        </p:nvPicPr>
        <p:blipFill>
          <a:blip r:embed="rId3" cstate="print"/>
          <a:stretch>
            <a:fillRect/>
          </a:stretch>
        </p:blipFill>
        <p:spPr>
          <a:xfrm>
            <a:off x="609600" y="2057400"/>
            <a:ext cx="10972800" cy="3886200"/>
          </a:xfrm>
          <a:prstGeom prst="rect">
            <a:avLst/>
          </a:prstGeom>
        </p:spPr>
      </p:pic>
      <p:sp>
        <p:nvSpPr>
          <p:cNvPr id="2" name="Holder 2"/>
          <p:cNvSpPr>
            <a:spLocks noGrp="1"/>
          </p:cNvSpPr>
          <p:nvPr>
            <p:ph type="ctrTitle"/>
          </p:nvPr>
        </p:nvSpPr>
        <p:spPr>
          <a:xfrm>
            <a:off x="1135887" y="223571"/>
            <a:ext cx="9920224" cy="609398"/>
          </a:xfrm>
          <a:prstGeom prst="rect">
            <a:avLst/>
          </a:prstGeom>
        </p:spPr>
        <p:txBody>
          <a:bodyPr wrap="square" lIns="0" tIns="0" rIns="0" bIns="0">
            <a:spAutoFit/>
          </a:bodyPr>
          <a:lstStyle>
            <a:lvl1pPr>
              <a:defRPr b="0" i="0">
                <a:solidFill>
                  <a:schemeClr val="tx1"/>
                </a:solidFill>
              </a:defRPr>
            </a:lvl1pPr>
          </a:lstStyle>
          <a:p/>
        </p:txBody>
      </p:sp>
      <p:sp>
        <p:nvSpPr>
          <p:cNvPr id="3" name="Holder 3"/>
          <p:cNvSpPr>
            <a:spLocks noGrp="1"/>
          </p:cNvSpPr>
          <p:nvPr>
            <p:ph type="subTitle" idx="4"/>
          </p:nvPr>
        </p:nvSpPr>
        <p:spPr>
          <a:xfrm>
            <a:off x="1828800" y="3840480"/>
            <a:ext cx="8534400" cy="387798"/>
          </a:xfrm>
          <a:prstGeom prst="rect">
            <a:avLst/>
          </a:prstGeom>
        </p:spPr>
        <p:txBody>
          <a:bodyPr wrap="square" lIns="0" tIns="0" rIns="0" bIns="0">
            <a:spAutoFit/>
          </a:bodyPr>
          <a:lstStyle>
            <a:lvl1pPr>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showMasterSp="0">
  <p:cSld name="1_Two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100" b="1" i="0">
                <a:solidFill>
                  <a:srgbClr val="007EA2"/>
                </a:solidFill>
                <a:latin typeface="Arial" panose="020B0604020202020204"/>
                <a:cs typeface="Arial" panose="020B0604020202020204"/>
              </a:defRPr>
            </a:lvl1pPr>
          </a:lstStyle>
          <a:p/>
        </p:txBody>
      </p:sp>
      <p:sp>
        <p:nvSpPr>
          <p:cNvPr id="3" name="Holder 3"/>
          <p:cNvSpPr>
            <a:spLocks noGrp="1"/>
          </p:cNvSpPr>
          <p:nvPr>
            <p:ph sz="half" idx="2"/>
          </p:nvPr>
        </p:nvSpPr>
        <p:spPr>
          <a:xfrm>
            <a:off x="592667" y="1409240"/>
            <a:ext cx="5188372" cy="332399"/>
          </a:xfrm>
          <a:prstGeom prst="rect">
            <a:avLst/>
          </a:prstGeom>
        </p:spPr>
        <p:txBody>
          <a:bodyPr wrap="square" lIns="0" tIns="0" rIns="0" bIns="0">
            <a:spAutoFit/>
          </a:bodyPr>
          <a:lstStyle>
            <a:lvl1pPr>
              <a:defRPr sz="2400" b="1" i="0">
                <a:solidFill>
                  <a:srgbClr val="221F1F"/>
                </a:solidFill>
                <a:latin typeface="Arial" panose="020B0604020202020204"/>
                <a:cs typeface="Arial" panose="020B0604020202020204"/>
              </a:defRPr>
            </a:lvl1pPr>
          </a:lstStyle>
          <a:p/>
        </p:txBody>
      </p:sp>
      <p:sp>
        <p:nvSpPr>
          <p:cNvPr id="4" name="Holder 4"/>
          <p:cNvSpPr>
            <a:spLocks noGrp="1"/>
          </p:cNvSpPr>
          <p:nvPr>
            <p:ph sz="half" idx="3"/>
          </p:nvPr>
        </p:nvSpPr>
        <p:spPr>
          <a:xfrm>
            <a:off x="6278880" y="1577340"/>
            <a:ext cx="5303520" cy="387798"/>
          </a:xfrm>
          <a:prstGeom prst="rect">
            <a:avLst/>
          </a:prstGeom>
        </p:spPr>
        <p:txBody>
          <a:bodyPr wrap="square" lIns="0" tIns="0" rIns="0" bIns="0">
            <a:spAutoFit/>
          </a:bodyPr>
          <a:lstStyle>
            <a:lvl1pPr>
              <a:defRPr/>
            </a:lvl1pPr>
          </a:lstStyle>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Date Placeholder 3"/>
          <p:cNvSpPr>
            <a:spLocks noGrp="1"/>
          </p:cNvSpPr>
          <p:nvPr>
            <p:ph type="dt" sz="half" idx="10"/>
          </p:nvPr>
        </p:nvSpPr>
        <p:spPr/>
        <p:txBody>
          <a:bodyPr/>
          <a:lstStyle/>
          <a:p>
            <a:fld id="{2287AAAD-F8A9-4EAE-99CB-0374A2A88771}" type="datetimeFigureOut">
              <a:rPr lang="en-SG" smtClean="0"/>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SG"/>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2287AAAD-F8A9-4EAE-99CB-0374A2A88771}" type="datetimeFigureOut">
              <a:rPr lang="en-SG" smtClean="0"/>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5" name="Date Placeholder 4"/>
          <p:cNvSpPr>
            <a:spLocks noGrp="1"/>
          </p:cNvSpPr>
          <p:nvPr>
            <p:ph type="dt" sz="half" idx="10"/>
          </p:nvPr>
        </p:nvSpPr>
        <p:spPr/>
        <p:txBody>
          <a:bodyPr/>
          <a:lstStyle/>
          <a:p>
            <a:fld id="{2287AAAD-F8A9-4EAE-99CB-0374A2A88771}" type="datetimeFigureOut">
              <a:rPr lang="en-SG" smtClean="0"/>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SG"/>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7" name="Date Placeholder 6"/>
          <p:cNvSpPr>
            <a:spLocks noGrp="1"/>
          </p:cNvSpPr>
          <p:nvPr>
            <p:ph type="dt" sz="half" idx="10"/>
          </p:nvPr>
        </p:nvSpPr>
        <p:spPr/>
        <p:txBody>
          <a:bodyPr/>
          <a:lstStyle/>
          <a:p>
            <a:fld id="{2287AAAD-F8A9-4EAE-99CB-0374A2A88771}" type="datetimeFigureOut">
              <a:rPr lang="en-SG" smtClean="0"/>
            </a:fld>
            <a:endParaRPr lang="en-SG"/>
          </a:p>
        </p:txBody>
      </p:sp>
      <p:sp>
        <p:nvSpPr>
          <p:cNvPr id="8" name="Footer Placeholder 7"/>
          <p:cNvSpPr>
            <a:spLocks noGrp="1"/>
          </p:cNvSpPr>
          <p:nvPr>
            <p:ph type="ftr" sz="quarter" idx="11"/>
          </p:nvPr>
        </p:nvSpPr>
        <p:spPr/>
        <p:txBody>
          <a:bodyPr/>
          <a:lstStyle/>
          <a:p>
            <a:endParaRPr lang="en-SG"/>
          </a:p>
        </p:txBody>
      </p:sp>
      <p:sp>
        <p:nvSpPr>
          <p:cNvPr id="9" name="Slide Number Placeholder 8"/>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Date Placeholder 2"/>
          <p:cNvSpPr>
            <a:spLocks noGrp="1"/>
          </p:cNvSpPr>
          <p:nvPr>
            <p:ph type="dt" sz="half" idx="10"/>
          </p:nvPr>
        </p:nvSpPr>
        <p:spPr/>
        <p:txBody>
          <a:bodyPr/>
          <a:lstStyle/>
          <a:p>
            <a:fld id="{2287AAAD-F8A9-4EAE-99CB-0374A2A88771}" type="datetimeFigureOut">
              <a:rPr lang="en-SG" smtClean="0"/>
            </a:fld>
            <a:endParaRPr lang="en-SG"/>
          </a:p>
        </p:txBody>
      </p:sp>
      <p:sp>
        <p:nvSpPr>
          <p:cNvPr id="4" name="Footer Placeholder 3"/>
          <p:cNvSpPr>
            <a:spLocks noGrp="1"/>
          </p:cNvSpPr>
          <p:nvPr>
            <p:ph type="ftr" sz="quarter" idx="11"/>
          </p:nvPr>
        </p:nvSpPr>
        <p:spPr/>
        <p:txBody>
          <a:bodyPr/>
          <a:lstStyle/>
          <a:p>
            <a:endParaRPr lang="en-SG"/>
          </a:p>
        </p:txBody>
      </p:sp>
      <p:sp>
        <p:nvSpPr>
          <p:cNvPr id="5" name="Slide Number Placeholder 4"/>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87AAAD-F8A9-4EAE-99CB-0374A2A88771}" type="datetimeFigureOut">
              <a:rPr lang="en-SG" smtClean="0"/>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G"/>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2287AAAD-F8A9-4EAE-99CB-0374A2A88771}" type="datetimeFigureOut">
              <a:rPr lang="en-SG" smtClean="0"/>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G"/>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G"/>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2287AAAD-F8A9-4EAE-99CB-0374A2A88771}" type="datetimeFigureOut">
              <a:rPr lang="en-SG" smtClean="0"/>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SG"/>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87AAAD-F8A9-4EAE-99CB-0374A2A88771}" type="datetimeFigureOut">
              <a:rPr lang="en-SG" smtClean="0"/>
            </a:fld>
            <a:endParaRPr lang="en-SG"/>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G"/>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BE2219-BB7D-4FEB-9047-06D2DEFF9B93}" type="slidenum">
              <a:rPr lang="en-SG" smtClean="0"/>
            </a:fld>
            <a:endParaRPr lang="en-SG"/>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2.xml"/><Relationship Id="rId2" Type="http://schemas.openxmlformats.org/officeDocument/2006/relationships/image" Target="../media/image11.jpeg"/><Relationship Id="rId1"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2.jpeg"/><Relationship Id="rId1"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3.jpeg"/><Relationship Id="rId1" Type="http://schemas.openxmlformats.org/officeDocument/2006/relationships/image" Target="../media/image1.pn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17.jpeg"/><Relationship Id="rId1"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jpeg"/><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2.jpeg"/><Relationship Id="rId1" Type="http://schemas.openxmlformats.org/officeDocument/2006/relationships/image" Target="../media/image1.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3.jpeg"/><Relationship Id="rId1" Type="http://schemas.openxmlformats.org/officeDocument/2006/relationships/image" Target="../media/image1.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4.jpeg"/><Relationship Id="rId1" Type="http://schemas.openxmlformats.org/officeDocument/2006/relationships/image" Target="../media/image1.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5.jpeg"/><Relationship Id="rId1" Type="http://schemas.openxmlformats.org/officeDocument/2006/relationships/image" Target="../media/image1.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26.jpe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7.jpeg"/><Relationship Id="rId1" Type="http://schemas.openxmlformats.org/officeDocument/2006/relationships/image" Target="../media/image1.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28.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9.jpeg"/><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0.jpeg"/><Relationship Id="rId1" Type="http://schemas.openxmlformats.org/officeDocument/2006/relationships/image" Target="../media/image1.pn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31.jpe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2.emf"/></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3.jpeg"/></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4.em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png"/></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image" Target="../media/image1.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7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39.jpeg"/></Relationships>
</file>

<file path=ppt/slides/_rels/slide7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40.png"/></Relationships>
</file>

<file path=ppt/slides/_rels/slide7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ject 6"/>
          <p:cNvPicPr/>
          <p:nvPr/>
        </p:nvPicPr>
        <p:blipFill>
          <a:blip r:embed="rId1" cstate="print"/>
          <a:stretch>
            <a:fillRect/>
          </a:stretch>
        </p:blipFill>
        <p:spPr>
          <a:xfrm>
            <a:off x="1991868" y="466345"/>
            <a:ext cx="2855976" cy="719327"/>
          </a:xfrm>
          <a:prstGeom prst="rect">
            <a:avLst/>
          </a:prstGeom>
        </p:spPr>
      </p:pic>
      <p:sp>
        <p:nvSpPr>
          <p:cNvPr id="7" name="object 7"/>
          <p:cNvSpPr txBox="1"/>
          <p:nvPr/>
        </p:nvSpPr>
        <p:spPr>
          <a:xfrm>
            <a:off x="2239397" y="2935706"/>
            <a:ext cx="9638178" cy="1644681"/>
          </a:xfrm>
          <a:prstGeom prst="rect">
            <a:avLst/>
          </a:prstGeom>
          <a:solidFill>
            <a:srgbClr val="FFFFFF"/>
          </a:solidFill>
        </p:spPr>
        <p:txBody>
          <a:bodyPr vert="horz" wrap="square" lIns="0" tIns="219075" rIns="0" bIns="0" rtlCol="0">
            <a:spAutoFit/>
          </a:bodyPr>
          <a:lstStyle/>
          <a:p>
            <a:pPr marL="90805" lvl="1">
              <a:lnSpc>
                <a:spcPts val="3195"/>
              </a:lnSpc>
              <a:spcBef>
                <a:spcPts val="1725"/>
              </a:spcBef>
              <a:tabLst>
                <a:tab pos="687070" algn="l"/>
              </a:tabLst>
            </a:pPr>
            <a:r>
              <a:rPr sz="4800" b="1" spc="-5" dirty="0">
                <a:solidFill>
                  <a:srgbClr val="221F1F"/>
                </a:solidFill>
                <a:latin typeface="Arial" panose="020B0604020202020204"/>
                <a:cs typeface="Arial" panose="020B0604020202020204"/>
              </a:rPr>
              <a:t>–</a:t>
            </a:r>
            <a:r>
              <a:rPr sz="4800" b="1" spc="-30" dirty="0">
                <a:solidFill>
                  <a:srgbClr val="221F1F"/>
                </a:solidFill>
                <a:latin typeface="Arial" panose="020B0604020202020204"/>
                <a:cs typeface="Arial" panose="020B0604020202020204"/>
              </a:rPr>
              <a:t> </a:t>
            </a:r>
            <a:r>
              <a:rPr sz="4800" b="1" spc="-5" dirty="0">
                <a:solidFill>
                  <a:srgbClr val="221F1F"/>
                </a:solidFill>
                <a:latin typeface="Arial" panose="020B0604020202020204"/>
                <a:cs typeface="Arial" panose="020B0604020202020204"/>
              </a:rPr>
              <a:t>Delivering</a:t>
            </a:r>
            <a:r>
              <a:rPr sz="4800" b="1" spc="-25" dirty="0">
                <a:solidFill>
                  <a:srgbClr val="221F1F"/>
                </a:solidFill>
                <a:latin typeface="Arial" panose="020B0604020202020204"/>
                <a:cs typeface="Arial" panose="020B0604020202020204"/>
              </a:rPr>
              <a:t> </a:t>
            </a:r>
            <a:r>
              <a:rPr sz="4800" b="1" spc="-35" dirty="0" smtClean="0">
                <a:solidFill>
                  <a:srgbClr val="221F1F"/>
                </a:solidFill>
                <a:latin typeface="Arial" panose="020B0604020202020204"/>
                <a:cs typeface="Arial" panose="020B0604020202020204"/>
              </a:rPr>
              <a:t>Value</a:t>
            </a:r>
            <a:endParaRPr lang="en-CA" sz="4800" b="1" spc="-35" dirty="0" smtClean="0">
              <a:solidFill>
                <a:srgbClr val="221F1F"/>
              </a:solidFill>
              <a:latin typeface="Arial" panose="020B0604020202020204"/>
              <a:cs typeface="Arial" panose="020B0604020202020204"/>
            </a:endParaRPr>
          </a:p>
          <a:p>
            <a:pPr marL="90805" lvl="1">
              <a:lnSpc>
                <a:spcPts val="3195"/>
              </a:lnSpc>
              <a:spcBef>
                <a:spcPts val="1725"/>
              </a:spcBef>
              <a:tabLst>
                <a:tab pos="687070" algn="l"/>
              </a:tabLst>
            </a:pPr>
            <a:r>
              <a:rPr sz="4800" b="1" dirty="0" smtClean="0">
                <a:solidFill>
                  <a:srgbClr val="221F1F"/>
                </a:solidFill>
                <a:latin typeface="Arial" panose="020B0604020202020204"/>
                <a:cs typeface="Arial" panose="020B0604020202020204"/>
              </a:rPr>
              <a:t> </a:t>
            </a:r>
            <a:r>
              <a:rPr sz="4800" b="1" spc="-5" dirty="0">
                <a:solidFill>
                  <a:srgbClr val="221F1F"/>
                </a:solidFill>
                <a:latin typeface="Arial" panose="020B0604020202020204"/>
                <a:cs typeface="Arial" panose="020B0604020202020204"/>
              </a:rPr>
              <a:t>(</a:t>
            </a:r>
            <a:r>
              <a:rPr sz="4800" b="1" spc="-5" dirty="0">
                <a:solidFill>
                  <a:srgbClr val="221F1F"/>
                </a:solidFill>
                <a:latin typeface="Arial" panose="020B0604020202020204"/>
                <a:cs typeface="Arial" panose="020B0604020202020204"/>
              </a:rPr>
              <a:t>Channelnomics</a:t>
            </a:r>
            <a:r>
              <a:rPr sz="4800" b="1" spc="-5" dirty="0">
                <a:solidFill>
                  <a:srgbClr val="221F1F"/>
                </a:solidFill>
                <a:latin typeface="Arial" panose="020B0604020202020204"/>
                <a:cs typeface="Arial" panose="020B0604020202020204"/>
              </a:rPr>
              <a:t>)</a:t>
            </a:r>
            <a:endParaRPr sz="4800" dirty="0">
              <a:latin typeface="Arial" panose="020B0604020202020204"/>
              <a:cs typeface="Arial" panose="020B0604020202020204"/>
            </a:endParaRPr>
          </a:p>
          <a:p>
            <a:pPr marL="90805" lvl="1">
              <a:lnSpc>
                <a:spcPts val="3025"/>
              </a:lnSpc>
              <a:tabLst>
                <a:tab pos="687070" algn="l"/>
              </a:tabLst>
            </a:pPr>
            <a:endParaRPr sz="2800" dirty="0">
              <a:latin typeface="Arial" panose="020B0604020202020204"/>
              <a:cs typeface="Arial" panose="020B0604020202020204"/>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981200" y="275844"/>
            <a:ext cx="2852928" cy="719327"/>
          </a:xfrm>
          <a:prstGeom prst="rect">
            <a:avLst/>
          </a:prstGeom>
        </p:spPr>
      </p:pic>
      <p:sp>
        <p:nvSpPr>
          <p:cNvPr id="3" name="object 3"/>
          <p:cNvSpPr txBox="1">
            <a:spLocks noGrp="1"/>
          </p:cNvSpPr>
          <p:nvPr>
            <p:ph type="title"/>
          </p:nvPr>
        </p:nvSpPr>
        <p:spPr>
          <a:xfrm>
            <a:off x="1969263" y="89134"/>
            <a:ext cx="8498205" cy="1120178"/>
          </a:xfrm>
          <a:prstGeom prst="rect">
            <a:avLst/>
          </a:prstGeom>
        </p:spPr>
        <p:txBody>
          <a:bodyPr vert="horz" wrap="square" lIns="0" tIns="12065" rIns="0" bIns="0" rtlCol="0" anchor="ctr">
            <a:spAutoFit/>
          </a:bodyPr>
          <a:lstStyle/>
          <a:p>
            <a:pPr marR="5080" algn="r">
              <a:lnSpc>
                <a:spcPct val="100000"/>
              </a:lnSpc>
              <a:spcBef>
                <a:spcPts val="95"/>
              </a:spcBef>
            </a:pPr>
            <a:r>
              <a:rPr sz="3600" spc="-10" dirty="0">
                <a:solidFill>
                  <a:srgbClr val="221F1F"/>
                </a:solidFill>
                <a:latin typeface="Merriweather" panose="00000500000000000000" pitchFamily="2" charset="0"/>
              </a:rPr>
              <a:t>Marketing</a:t>
            </a:r>
            <a:r>
              <a:rPr sz="3600" dirty="0">
                <a:solidFill>
                  <a:srgbClr val="221F1F"/>
                </a:solidFill>
                <a:latin typeface="Merriweather" panose="00000500000000000000" pitchFamily="2" charset="0"/>
              </a:rPr>
              <a:t> </a:t>
            </a:r>
            <a:r>
              <a:rPr sz="3600" spc="-10" dirty="0">
                <a:solidFill>
                  <a:srgbClr val="221F1F"/>
                </a:solidFill>
                <a:latin typeface="Merriweather" panose="00000500000000000000" pitchFamily="2" charset="0"/>
              </a:rPr>
              <a:t>Channels</a:t>
            </a:r>
            <a:endParaRPr sz="3600" dirty="0">
              <a:latin typeface="Merriweather" panose="00000500000000000000" pitchFamily="2" charset="0"/>
            </a:endParaRPr>
          </a:p>
          <a:p>
            <a:pPr marR="34290" algn="r">
              <a:lnSpc>
                <a:spcPct val="100000"/>
              </a:lnSpc>
              <a:tabLst>
                <a:tab pos="3649345" algn="l"/>
              </a:tabLst>
            </a:pPr>
            <a:r>
              <a:rPr sz="3600" u="heavy" spc="-5" dirty="0">
                <a:solidFill>
                  <a:srgbClr val="221F1F"/>
                </a:solidFill>
                <a:uFill>
                  <a:solidFill>
                    <a:srgbClr val="221F1F"/>
                  </a:solidFill>
                </a:uFill>
                <a:latin typeface="Merriweather" panose="00000500000000000000" pitchFamily="2" charset="0"/>
              </a:rPr>
              <a:t> 	and</a:t>
            </a:r>
            <a:r>
              <a:rPr sz="3600" u="heavy" spc="-60" dirty="0">
                <a:solidFill>
                  <a:srgbClr val="221F1F"/>
                </a:solidFill>
                <a:uFill>
                  <a:solidFill>
                    <a:srgbClr val="221F1F"/>
                  </a:solidFill>
                </a:uFill>
                <a:latin typeface="Merriweather" panose="00000500000000000000" pitchFamily="2" charset="0"/>
              </a:rPr>
              <a:t> </a:t>
            </a:r>
            <a:r>
              <a:rPr sz="3600" u="heavy" spc="-50" dirty="0">
                <a:solidFill>
                  <a:srgbClr val="221F1F"/>
                </a:solidFill>
                <a:uFill>
                  <a:solidFill>
                    <a:srgbClr val="221F1F"/>
                  </a:solidFill>
                </a:uFill>
                <a:latin typeface="Merriweather" panose="00000500000000000000" pitchFamily="2" charset="0"/>
              </a:rPr>
              <a:t>Value</a:t>
            </a:r>
            <a:r>
              <a:rPr sz="3600" u="heavy" spc="-40" dirty="0">
                <a:solidFill>
                  <a:srgbClr val="221F1F"/>
                </a:solidFill>
                <a:uFill>
                  <a:solidFill>
                    <a:srgbClr val="221F1F"/>
                  </a:solidFill>
                </a:uFill>
                <a:latin typeface="Merriweather" panose="00000500000000000000" pitchFamily="2" charset="0"/>
              </a:rPr>
              <a:t> </a:t>
            </a:r>
            <a:r>
              <a:rPr sz="3600" u="heavy" spc="-5" dirty="0">
                <a:solidFill>
                  <a:srgbClr val="221F1F"/>
                </a:solidFill>
                <a:uFill>
                  <a:solidFill>
                    <a:srgbClr val="221F1F"/>
                  </a:solidFill>
                </a:uFill>
                <a:latin typeface="Merriweather" panose="00000500000000000000" pitchFamily="2" charset="0"/>
              </a:rPr>
              <a:t>Networks</a:t>
            </a:r>
            <a:endParaRPr sz="3600" dirty="0">
              <a:latin typeface="Merriweather" panose="00000500000000000000" pitchFamily="2" charset="0"/>
            </a:endParaRPr>
          </a:p>
        </p:txBody>
      </p:sp>
      <p:sp>
        <p:nvSpPr>
          <p:cNvPr id="4" name="object 4"/>
          <p:cNvSpPr txBox="1"/>
          <p:nvPr/>
        </p:nvSpPr>
        <p:spPr>
          <a:xfrm>
            <a:off x="404261" y="1548308"/>
            <a:ext cx="5894305" cy="3831177"/>
          </a:xfrm>
          <a:prstGeom prst="rect">
            <a:avLst/>
          </a:prstGeom>
        </p:spPr>
        <p:txBody>
          <a:bodyPr vert="horz" wrap="square" lIns="0" tIns="88265" rIns="0" bIns="0" rtlCol="0">
            <a:spAutoFit/>
          </a:bodyPr>
          <a:lstStyle/>
          <a:p>
            <a:pPr marL="241300" indent="-228600">
              <a:spcBef>
                <a:spcPts val="695"/>
              </a:spcBef>
              <a:buChar char="•"/>
              <a:tabLst>
                <a:tab pos="241300" algn="l"/>
              </a:tabLst>
            </a:pPr>
            <a:r>
              <a:rPr sz="2800" dirty="0">
                <a:solidFill>
                  <a:srgbClr val="221F1F"/>
                </a:solidFill>
                <a:latin typeface="Arial MT"/>
                <a:cs typeface="Arial MT"/>
              </a:rPr>
              <a:t>Multichannel</a:t>
            </a:r>
            <a:r>
              <a:rPr sz="2800" spc="-25" dirty="0">
                <a:solidFill>
                  <a:srgbClr val="221F1F"/>
                </a:solidFill>
                <a:latin typeface="Arial MT"/>
                <a:cs typeface="Arial MT"/>
              </a:rPr>
              <a:t> </a:t>
            </a:r>
            <a:r>
              <a:rPr sz="2800" dirty="0">
                <a:solidFill>
                  <a:srgbClr val="221F1F"/>
                </a:solidFill>
                <a:latin typeface="Arial MT"/>
                <a:cs typeface="Arial MT"/>
              </a:rPr>
              <a:t>marketing</a:t>
            </a:r>
            <a:endParaRPr sz="2800" dirty="0">
              <a:latin typeface="Arial MT"/>
              <a:cs typeface="Arial MT"/>
            </a:endParaRPr>
          </a:p>
          <a:p>
            <a:pPr marL="720090" marR="5080" lvl="1" indent="-342900">
              <a:spcBef>
                <a:spcPts val="510"/>
              </a:spcBef>
              <a:buChar char="•"/>
              <a:tabLst>
                <a:tab pos="719455" algn="l"/>
                <a:tab pos="720725" algn="l"/>
              </a:tabLst>
            </a:pPr>
            <a:r>
              <a:rPr sz="2400" spc="-5" dirty="0">
                <a:solidFill>
                  <a:srgbClr val="221F1F"/>
                </a:solidFill>
                <a:latin typeface="Arial MT"/>
                <a:cs typeface="Arial MT"/>
              </a:rPr>
              <a:t>Using </a:t>
            </a:r>
            <a:r>
              <a:rPr sz="2400" dirty="0">
                <a:solidFill>
                  <a:srgbClr val="221F1F"/>
                </a:solidFill>
                <a:latin typeface="Arial MT"/>
                <a:cs typeface="Arial MT"/>
              </a:rPr>
              <a:t>two </a:t>
            </a:r>
            <a:r>
              <a:rPr sz="2400" spc="-5" dirty="0">
                <a:solidFill>
                  <a:srgbClr val="221F1F"/>
                </a:solidFill>
                <a:latin typeface="Arial MT"/>
                <a:cs typeface="Arial MT"/>
              </a:rPr>
              <a:t>or more </a:t>
            </a:r>
            <a:r>
              <a:rPr sz="2400" dirty="0">
                <a:solidFill>
                  <a:srgbClr val="221F1F"/>
                </a:solidFill>
                <a:latin typeface="Arial MT"/>
                <a:cs typeface="Arial MT"/>
              </a:rPr>
              <a:t> marketing</a:t>
            </a:r>
            <a:r>
              <a:rPr sz="2400" spc="-15" dirty="0">
                <a:solidFill>
                  <a:srgbClr val="221F1F"/>
                </a:solidFill>
                <a:latin typeface="Arial MT"/>
                <a:cs typeface="Arial MT"/>
              </a:rPr>
              <a:t> </a:t>
            </a:r>
            <a:r>
              <a:rPr sz="2400" spc="-5" dirty="0">
                <a:solidFill>
                  <a:srgbClr val="221F1F"/>
                </a:solidFill>
                <a:latin typeface="Arial MT"/>
                <a:cs typeface="Arial MT"/>
              </a:rPr>
              <a:t>channels</a:t>
            </a:r>
            <a:r>
              <a:rPr sz="2400" spc="25" dirty="0">
                <a:solidFill>
                  <a:srgbClr val="221F1F"/>
                </a:solidFill>
                <a:latin typeface="Arial MT"/>
                <a:cs typeface="Arial MT"/>
              </a:rPr>
              <a:t> </a:t>
            </a:r>
            <a:r>
              <a:rPr sz="2400" dirty="0">
                <a:solidFill>
                  <a:srgbClr val="221F1F"/>
                </a:solidFill>
                <a:latin typeface="Arial MT"/>
                <a:cs typeface="Arial MT"/>
              </a:rPr>
              <a:t>to </a:t>
            </a:r>
            <a:r>
              <a:rPr sz="2400" spc="5" dirty="0">
                <a:solidFill>
                  <a:srgbClr val="221F1F"/>
                </a:solidFill>
                <a:latin typeface="Arial MT"/>
                <a:cs typeface="Arial MT"/>
              </a:rPr>
              <a:t> </a:t>
            </a:r>
            <a:r>
              <a:rPr sz="2400" dirty="0">
                <a:solidFill>
                  <a:srgbClr val="221F1F"/>
                </a:solidFill>
                <a:latin typeface="Arial MT"/>
                <a:cs typeface="Arial MT"/>
              </a:rPr>
              <a:t>reach</a:t>
            </a:r>
            <a:r>
              <a:rPr sz="2400" spc="-35" dirty="0">
                <a:solidFill>
                  <a:srgbClr val="221F1F"/>
                </a:solidFill>
                <a:latin typeface="Arial MT"/>
                <a:cs typeface="Arial MT"/>
              </a:rPr>
              <a:t> </a:t>
            </a:r>
            <a:r>
              <a:rPr sz="2400" spc="-5" dirty="0">
                <a:solidFill>
                  <a:srgbClr val="221F1F"/>
                </a:solidFill>
                <a:latin typeface="Arial MT"/>
                <a:cs typeface="Arial MT"/>
              </a:rPr>
              <a:t>customer</a:t>
            </a:r>
            <a:r>
              <a:rPr sz="2400" spc="-35" dirty="0">
                <a:solidFill>
                  <a:srgbClr val="221F1F"/>
                </a:solidFill>
                <a:latin typeface="Arial MT"/>
                <a:cs typeface="Arial MT"/>
              </a:rPr>
              <a:t> </a:t>
            </a:r>
            <a:r>
              <a:rPr sz="2400" spc="-5" dirty="0">
                <a:solidFill>
                  <a:srgbClr val="221F1F"/>
                </a:solidFill>
                <a:latin typeface="Arial MT"/>
                <a:cs typeface="Arial MT"/>
              </a:rPr>
              <a:t>segments </a:t>
            </a:r>
            <a:r>
              <a:rPr sz="2400" spc="-650" dirty="0">
                <a:solidFill>
                  <a:srgbClr val="221F1F"/>
                </a:solidFill>
                <a:latin typeface="Arial MT"/>
                <a:cs typeface="Arial MT"/>
              </a:rPr>
              <a:t> </a:t>
            </a:r>
            <a:r>
              <a:rPr sz="2400" spc="-5" dirty="0">
                <a:solidFill>
                  <a:srgbClr val="221F1F"/>
                </a:solidFill>
                <a:latin typeface="Arial MT"/>
                <a:cs typeface="Arial MT"/>
              </a:rPr>
              <a:t>in</a:t>
            </a:r>
            <a:r>
              <a:rPr sz="2400" spc="-20" dirty="0">
                <a:solidFill>
                  <a:srgbClr val="221F1F"/>
                </a:solidFill>
                <a:latin typeface="Arial MT"/>
                <a:cs typeface="Arial MT"/>
              </a:rPr>
              <a:t> </a:t>
            </a:r>
            <a:r>
              <a:rPr sz="2400" spc="-5" dirty="0">
                <a:solidFill>
                  <a:srgbClr val="221F1F"/>
                </a:solidFill>
                <a:latin typeface="Arial MT"/>
                <a:cs typeface="Arial MT"/>
              </a:rPr>
              <a:t>one</a:t>
            </a:r>
            <a:r>
              <a:rPr sz="2400" spc="5" dirty="0">
                <a:solidFill>
                  <a:srgbClr val="221F1F"/>
                </a:solidFill>
                <a:latin typeface="Arial MT"/>
                <a:cs typeface="Arial MT"/>
              </a:rPr>
              <a:t> </a:t>
            </a:r>
            <a:r>
              <a:rPr sz="2400" dirty="0">
                <a:solidFill>
                  <a:srgbClr val="221F1F"/>
                </a:solidFill>
                <a:latin typeface="Arial MT"/>
                <a:cs typeface="Arial MT"/>
              </a:rPr>
              <a:t>market</a:t>
            </a:r>
            <a:r>
              <a:rPr sz="2400" spc="-5" dirty="0">
                <a:solidFill>
                  <a:srgbClr val="221F1F"/>
                </a:solidFill>
                <a:latin typeface="Arial MT"/>
                <a:cs typeface="Arial MT"/>
              </a:rPr>
              <a:t> area</a:t>
            </a:r>
            <a:endParaRPr sz="2400" dirty="0">
              <a:latin typeface="Arial MT"/>
              <a:cs typeface="Arial MT"/>
            </a:endParaRPr>
          </a:p>
          <a:p>
            <a:pPr lvl="1">
              <a:spcBef>
                <a:spcPts val="35"/>
              </a:spcBef>
              <a:buClr>
                <a:srgbClr val="221F1F"/>
              </a:buClr>
              <a:buFont typeface="Arial MT"/>
              <a:buChar char="•"/>
            </a:pPr>
            <a:endParaRPr sz="3350" dirty="0">
              <a:latin typeface="Arial MT"/>
              <a:cs typeface="Arial MT"/>
            </a:endParaRPr>
          </a:p>
          <a:p>
            <a:pPr marL="720090" lvl="1" indent="-343535">
              <a:buChar char="•"/>
              <a:tabLst>
                <a:tab pos="719455" algn="l"/>
                <a:tab pos="720725" algn="l"/>
              </a:tabLst>
            </a:pPr>
            <a:r>
              <a:rPr sz="2400" spc="-5" dirty="0">
                <a:solidFill>
                  <a:srgbClr val="221F1F"/>
                </a:solidFill>
                <a:latin typeface="Arial MT"/>
                <a:cs typeface="Arial MT"/>
              </a:rPr>
              <a:t>Omnichannel</a:t>
            </a:r>
            <a:r>
              <a:rPr sz="2400" spc="-15" dirty="0">
                <a:solidFill>
                  <a:srgbClr val="221F1F"/>
                </a:solidFill>
                <a:latin typeface="Arial MT"/>
                <a:cs typeface="Arial MT"/>
              </a:rPr>
              <a:t> </a:t>
            </a:r>
            <a:r>
              <a:rPr sz="2400" dirty="0">
                <a:solidFill>
                  <a:srgbClr val="221F1F"/>
                </a:solidFill>
                <a:latin typeface="Arial MT"/>
                <a:cs typeface="Arial MT"/>
              </a:rPr>
              <a:t>marketing</a:t>
            </a:r>
            <a:endParaRPr sz="2400" dirty="0">
              <a:latin typeface="Arial MT"/>
              <a:cs typeface="Arial MT"/>
            </a:endParaRPr>
          </a:p>
          <a:p>
            <a:pPr lvl="1">
              <a:spcBef>
                <a:spcPts val="30"/>
              </a:spcBef>
              <a:buClr>
                <a:srgbClr val="221F1F"/>
              </a:buClr>
              <a:buFont typeface="Arial MT"/>
              <a:buChar char="•"/>
            </a:pPr>
            <a:endParaRPr sz="3350" dirty="0">
              <a:latin typeface="Arial MT"/>
              <a:cs typeface="Arial MT"/>
            </a:endParaRPr>
          </a:p>
          <a:p>
            <a:pPr marL="720090" marR="715645" lvl="1" indent="-342900">
              <a:buChar char="•"/>
              <a:tabLst>
                <a:tab pos="719455" algn="l"/>
                <a:tab pos="720725" algn="l"/>
              </a:tabLst>
            </a:pPr>
            <a:r>
              <a:rPr sz="2400" spc="-5" dirty="0">
                <a:solidFill>
                  <a:srgbClr val="221F1F"/>
                </a:solidFill>
                <a:latin typeface="Arial MT"/>
                <a:cs typeface="Arial MT"/>
              </a:rPr>
              <a:t>Integrated</a:t>
            </a:r>
            <a:r>
              <a:rPr sz="2400" spc="-85" dirty="0">
                <a:solidFill>
                  <a:srgbClr val="221F1F"/>
                </a:solidFill>
                <a:latin typeface="Arial MT"/>
                <a:cs typeface="Arial MT"/>
              </a:rPr>
              <a:t> </a:t>
            </a:r>
            <a:r>
              <a:rPr sz="2400" dirty="0">
                <a:solidFill>
                  <a:srgbClr val="221F1F"/>
                </a:solidFill>
                <a:latin typeface="Arial MT"/>
                <a:cs typeface="Arial MT"/>
              </a:rPr>
              <a:t>marketing </a:t>
            </a:r>
            <a:r>
              <a:rPr sz="2400" spc="-650" dirty="0">
                <a:solidFill>
                  <a:srgbClr val="221F1F"/>
                </a:solidFill>
                <a:latin typeface="Arial MT"/>
                <a:cs typeface="Arial MT"/>
              </a:rPr>
              <a:t> </a:t>
            </a:r>
            <a:r>
              <a:rPr sz="2400" spc="-5" dirty="0">
                <a:solidFill>
                  <a:srgbClr val="221F1F"/>
                </a:solidFill>
                <a:latin typeface="Arial MT"/>
                <a:cs typeface="Arial MT"/>
              </a:rPr>
              <a:t>channel</a:t>
            </a:r>
            <a:r>
              <a:rPr sz="2400" spc="5" dirty="0">
                <a:solidFill>
                  <a:srgbClr val="221F1F"/>
                </a:solidFill>
                <a:latin typeface="Arial MT"/>
                <a:cs typeface="Arial MT"/>
              </a:rPr>
              <a:t> </a:t>
            </a:r>
            <a:r>
              <a:rPr sz="2400" dirty="0">
                <a:solidFill>
                  <a:srgbClr val="221F1F"/>
                </a:solidFill>
                <a:latin typeface="Arial MT"/>
                <a:cs typeface="Arial MT"/>
              </a:rPr>
              <a:t>system</a:t>
            </a:r>
            <a:endParaRPr sz="2400" dirty="0">
              <a:latin typeface="Arial MT"/>
              <a:cs typeface="Arial MT"/>
            </a:endParaRPr>
          </a:p>
        </p:txBody>
      </p:sp>
      <p:pic>
        <p:nvPicPr>
          <p:cNvPr id="5" name="object 5"/>
          <p:cNvPicPr/>
          <p:nvPr/>
        </p:nvPicPr>
        <p:blipFill>
          <a:blip r:embed="rId2" cstate="print"/>
          <a:stretch>
            <a:fillRect/>
          </a:stretch>
        </p:blipFill>
        <p:spPr>
          <a:xfrm>
            <a:off x="7199697" y="1548308"/>
            <a:ext cx="3064042" cy="403458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981200" y="275844"/>
            <a:ext cx="2852928" cy="719327"/>
          </a:xfrm>
          <a:prstGeom prst="rect">
            <a:avLst/>
          </a:prstGeom>
        </p:spPr>
      </p:pic>
      <p:sp>
        <p:nvSpPr>
          <p:cNvPr id="3" name="object 3"/>
          <p:cNvSpPr txBox="1">
            <a:spLocks noGrp="1"/>
          </p:cNvSpPr>
          <p:nvPr>
            <p:ph type="title"/>
          </p:nvPr>
        </p:nvSpPr>
        <p:spPr>
          <a:xfrm>
            <a:off x="1981200" y="102990"/>
            <a:ext cx="10018146" cy="1243289"/>
          </a:xfrm>
          <a:prstGeom prst="rect">
            <a:avLst/>
          </a:prstGeom>
        </p:spPr>
        <p:txBody>
          <a:bodyPr vert="horz" wrap="square" lIns="0" tIns="12065" rIns="0" bIns="0" rtlCol="0" anchor="ctr">
            <a:spAutoFit/>
          </a:bodyPr>
          <a:lstStyle/>
          <a:p>
            <a:pPr marR="5080" algn="r">
              <a:lnSpc>
                <a:spcPct val="100000"/>
              </a:lnSpc>
              <a:spcBef>
                <a:spcPts val="95"/>
              </a:spcBef>
            </a:pPr>
            <a:r>
              <a:rPr sz="4000" spc="-5" dirty="0">
                <a:solidFill>
                  <a:srgbClr val="221F1F"/>
                </a:solidFill>
                <a:latin typeface="Merriweather" panose="00000500000000000000" pitchFamily="2" charset="0"/>
              </a:rPr>
              <a:t>Marketing</a:t>
            </a:r>
            <a:r>
              <a:rPr sz="4000" spc="-10" dirty="0">
                <a:solidFill>
                  <a:srgbClr val="221F1F"/>
                </a:solidFill>
                <a:latin typeface="Merriweather" panose="00000500000000000000" pitchFamily="2" charset="0"/>
              </a:rPr>
              <a:t> Channels</a:t>
            </a:r>
            <a:endParaRPr sz="4000" dirty="0">
              <a:latin typeface="Merriweather" panose="00000500000000000000" pitchFamily="2" charset="0"/>
            </a:endParaRPr>
          </a:p>
          <a:p>
            <a:pPr marR="34925" algn="r">
              <a:lnSpc>
                <a:spcPct val="100000"/>
              </a:lnSpc>
              <a:spcBef>
                <a:spcPts val="5"/>
              </a:spcBef>
              <a:tabLst>
                <a:tab pos="3490595" algn="l"/>
              </a:tabLst>
            </a:pPr>
            <a:r>
              <a:rPr sz="4000" u="heavy" spc="-5" dirty="0">
                <a:solidFill>
                  <a:srgbClr val="221F1F"/>
                </a:solidFill>
                <a:uFill>
                  <a:solidFill>
                    <a:srgbClr val="221F1F"/>
                  </a:solidFill>
                </a:uFill>
                <a:latin typeface="Merriweather" panose="00000500000000000000" pitchFamily="2" charset="0"/>
              </a:rPr>
              <a:t> 	</a:t>
            </a:r>
            <a:r>
              <a:rPr sz="4000" u="heavy" spc="-10" dirty="0">
                <a:solidFill>
                  <a:srgbClr val="221F1F"/>
                </a:solidFill>
                <a:uFill>
                  <a:solidFill>
                    <a:srgbClr val="221F1F"/>
                  </a:solidFill>
                </a:uFill>
                <a:latin typeface="Merriweather" panose="00000500000000000000" pitchFamily="2" charset="0"/>
              </a:rPr>
              <a:t>and</a:t>
            </a:r>
            <a:r>
              <a:rPr sz="4000" u="heavy" spc="-45" dirty="0">
                <a:solidFill>
                  <a:srgbClr val="221F1F"/>
                </a:solidFill>
                <a:uFill>
                  <a:solidFill>
                    <a:srgbClr val="221F1F"/>
                  </a:solidFill>
                </a:uFill>
                <a:latin typeface="Merriweather" panose="00000500000000000000" pitchFamily="2" charset="0"/>
              </a:rPr>
              <a:t> </a:t>
            </a:r>
            <a:r>
              <a:rPr sz="4000" u="heavy" spc="-50" dirty="0">
                <a:solidFill>
                  <a:srgbClr val="221F1F"/>
                </a:solidFill>
                <a:uFill>
                  <a:solidFill>
                    <a:srgbClr val="221F1F"/>
                  </a:solidFill>
                </a:uFill>
                <a:latin typeface="Merriweather" panose="00000500000000000000" pitchFamily="2" charset="0"/>
              </a:rPr>
              <a:t>Value</a:t>
            </a:r>
            <a:r>
              <a:rPr sz="4000" u="heavy" spc="-30" dirty="0">
                <a:solidFill>
                  <a:srgbClr val="221F1F"/>
                </a:solidFill>
                <a:uFill>
                  <a:solidFill>
                    <a:srgbClr val="221F1F"/>
                  </a:solidFill>
                </a:uFill>
                <a:latin typeface="Merriweather" panose="00000500000000000000" pitchFamily="2" charset="0"/>
              </a:rPr>
              <a:t> </a:t>
            </a:r>
            <a:r>
              <a:rPr sz="4000" u="heavy" spc="-10" dirty="0">
                <a:solidFill>
                  <a:srgbClr val="221F1F"/>
                </a:solidFill>
                <a:uFill>
                  <a:solidFill>
                    <a:srgbClr val="221F1F"/>
                  </a:solidFill>
                </a:uFill>
                <a:latin typeface="Merriweather" panose="00000500000000000000" pitchFamily="2" charset="0"/>
              </a:rPr>
              <a:t>Networks</a:t>
            </a:r>
            <a:endParaRPr sz="4000" dirty="0">
              <a:latin typeface="Merriweather" panose="00000500000000000000" pitchFamily="2" charset="0"/>
            </a:endParaRPr>
          </a:p>
        </p:txBody>
      </p:sp>
      <p:sp>
        <p:nvSpPr>
          <p:cNvPr id="4" name="object 4"/>
          <p:cNvSpPr txBox="1"/>
          <p:nvPr/>
        </p:nvSpPr>
        <p:spPr>
          <a:xfrm>
            <a:off x="2059940" y="1346279"/>
            <a:ext cx="9814734" cy="1752600"/>
          </a:xfrm>
          <a:prstGeom prst="rect">
            <a:avLst/>
          </a:prstGeom>
        </p:spPr>
        <p:txBody>
          <a:bodyPr vert="horz" wrap="square" lIns="0" tIns="86995" rIns="0" bIns="0" rtlCol="0">
            <a:spAutoFit/>
          </a:bodyPr>
          <a:lstStyle/>
          <a:p>
            <a:pPr marL="241300" indent="-228600">
              <a:spcBef>
                <a:spcPts val="685"/>
              </a:spcBef>
              <a:buChar char="•"/>
              <a:tabLst>
                <a:tab pos="241300" algn="l"/>
              </a:tabLst>
            </a:pPr>
            <a:r>
              <a:rPr sz="2800" spc="-45" dirty="0">
                <a:solidFill>
                  <a:srgbClr val="221F1F"/>
                </a:solidFill>
                <a:latin typeface="Arial MT"/>
                <a:cs typeface="Arial MT"/>
              </a:rPr>
              <a:t>Value</a:t>
            </a:r>
            <a:r>
              <a:rPr sz="2800" spc="-30" dirty="0">
                <a:solidFill>
                  <a:srgbClr val="221F1F"/>
                </a:solidFill>
                <a:latin typeface="Arial MT"/>
                <a:cs typeface="Arial MT"/>
              </a:rPr>
              <a:t> </a:t>
            </a:r>
            <a:r>
              <a:rPr sz="2800" spc="-5" dirty="0">
                <a:solidFill>
                  <a:srgbClr val="221F1F"/>
                </a:solidFill>
                <a:latin typeface="Arial MT"/>
                <a:cs typeface="Arial MT"/>
              </a:rPr>
              <a:t>network</a:t>
            </a:r>
            <a:endParaRPr sz="2800" dirty="0">
              <a:latin typeface="Arial MT"/>
              <a:cs typeface="Arial MT"/>
            </a:endParaRPr>
          </a:p>
          <a:p>
            <a:pPr marL="720090" lvl="1" indent="-343535">
              <a:spcBef>
                <a:spcPts val="505"/>
              </a:spcBef>
              <a:buChar char="–"/>
              <a:tabLst>
                <a:tab pos="719455" algn="l"/>
                <a:tab pos="720725" algn="l"/>
              </a:tabLst>
            </a:pPr>
            <a:r>
              <a:rPr sz="2400" dirty="0">
                <a:solidFill>
                  <a:srgbClr val="221F1F"/>
                </a:solidFill>
                <a:latin typeface="Arial MT"/>
                <a:cs typeface="Arial MT"/>
              </a:rPr>
              <a:t>A</a:t>
            </a:r>
            <a:r>
              <a:rPr sz="2400" spc="-155" dirty="0">
                <a:solidFill>
                  <a:srgbClr val="221F1F"/>
                </a:solidFill>
                <a:latin typeface="Arial MT"/>
                <a:cs typeface="Arial MT"/>
              </a:rPr>
              <a:t> </a:t>
            </a:r>
            <a:r>
              <a:rPr sz="2400" dirty="0">
                <a:solidFill>
                  <a:srgbClr val="221F1F"/>
                </a:solidFill>
                <a:latin typeface="Arial MT"/>
                <a:cs typeface="Arial MT"/>
              </a:rPr>
              <a:t>system</a:t>
            </a:r>
            <a:r>
              <a:rPr sz="2400" spc="-15" dirty="0">
                <a:solidFill>
                  <a:srgbClr val="221F1F"/>
                </a:solidFill>
                <a:latin typeface="Arial MT"/>
                <a:cs typeface="Arial MT"/>
              </a:rPr>
              <a:t> </a:t>
            </a:r>
            <a:r>
              <a:rPr sz="2400" spc="-5" dirty="0">
                <a:solidFill>
                  <a:srgbClr val="221F1F"/>
                </a:solidFill>
                <a:latin typeface="Arial MT"/>
                <a:cs typeface="Arial MT"/>
              </a:rPr>
              <a:t>of</a:t>
            </a:r>
            <a:r>
              <a:rPr sz="2400" spc="-10" dirty="0">
                <a:solidFill>
                  <a:srgbClr val="221F1F"/>
                </a:solidFill>
                <a:latin typeface="Arial MT"/>
                <a:cs typeface="Arial MT"/>
              </a:rPr>
              <a:t> </a:t>
            </a:r>
            <a:r>
              <a:rPr sz="2400" spc="-5" dirty="0">
                <a:solidFill>
                  <a:srgbClr val="221F1F"/>
                </a:solidFill>
                <a:latin typeface="Arial MT"/>
                <a:cs typeface="Arial MT"/>
              </a:rPr>
              <a:t>partnerships</a:t>
            </a:r>
            <a:r>
              <a:rPr sz="2400" spc="5" dirty="0">
                <a:solidFill>
                  <a:srgbClr val="221F1F"/>
                </a:solidFill>
                <a:latin typeface="Arial MT"/>
                <a:cs typeface="Arial MT"/>
              </a:rPr>
              <a:t> </a:t>
            </a:r>
            <a:r>
              <a:rPr sz="2400" spc="-5" dirty="0">
                <a:solidFill>
                  <a:srgbClr val="221F1F"/>
                </a:solidFill>
                <a:latin typeface="Arial MT"/>
                <a:cs typeface="Arial MT"/>
              </a:rPr>
              <a:t>and</a:t>
            </a:r>
            <a:r>
              <a:rPr sz="2400" spc="5" dirty="0">
                <a:solidFill>
                  <a:srgbClr val="221F1F"/>
                </a:solidFill>
                <a:latin typeface="Arial MT"/>
                <a:cs typeface="Arial MT"/>
              </a:rPr>
              <a:t> </a:t>
            </a:r>
            <a:r>
              <a:rPr sz="2400" spc="-5" dirty="0">
                <a:solidFill>
                  <a:srgbClr val="221F1F"/>
                </a:solidFill>
                <a:latin typeface="Arial MT"/>
                <a:cs typeface="Arial MT"/>
              </a:rPr>
              <a:t>alliances</a:t>
            </a:r>
            <a:r>
              <a:rPr sz="2400" spc="25" dirty="0">
                <a:solidFill>
                  <a:srgbClr val="221F1F"/>
                </a:solidFill>
                <a:latin typeface="Arial MT"/>
                <a:cs typeface="Arial MT"/>
              </a:rPr>
              <a:t> </a:t>
            </a:r>
            <a:r>
              <a:rPr sz="2400" dirty="0">
                <a:solidFill>
                  <a:srgbClr val="221F1F"/>
                </a:solidFill>
                <a:latin typeface="Arial MT"/>
                <a:cs typeface="Arial MT"/>
              </a:rPr>
              <a:t>that</a:t>
            </a:r>
            <a:r>
              <a:rPr sz="2400" spc="-5" dirty="0">
                <a:solidFill>
                  <a:srgbClr val="221F1F"/>
                </a:solidFill>
                <a:latin typeface="Arial MT"/>
                <a:cs typeface="Arial MT"/>
              </a:rPr>
              <a:t> </a:t>
            </a:r>
            <a:r>
              <a:rPr sz="2400" dirty="0">
                <a:solidFill>
                  <a:srgbClr val="221F1F"/>
                </a:solidFill>
                <a:latin typeface="Arial MT"/>
                <a:cs typeface="Arial MT"/>
              </a:rPr>
              <a:t>a</a:t>
            </a:r>
            <a:r>
              <a:rPr sz="2400" spc="-20" dirty="0">
                <a:solidFill>
                  <a:srgbClr val="221F1F"/>
                </a:solidFill>
                <a:latin typeface="Arial MT"/>
                <a:cs typeface="Arial MT"/>
              </a:rPr>
              <a:t> </a:t>
            </a:r>
            <a:r>
              <a:rPr sz="2400" dirty="0">
                <a:solidFill>
                  <a:srgbClr val="221F1F"/>
                </a:solidFill>
                <a:latin typeface="Arial MT"/>
                <a:cs typeface="Arial MT"/>
              </a:rPr>
              <a:t>firm</a:t>
            </a:r>
            <a:endParaRPr sz="2400" dirty="0">
              <a:latin typeface="Arial MT"/>
              <a:cs typeface="Arial MT"/>
            </a:endParaRPr>
          </a:p>
          <a:p>
            <a:pPr marL="720090">
              <a:spcBef>
                <a:spcPts val="5"/>
              </a:spcBef>
            </a:pPr>
            <a:r>
              <a:rPr sz="2400" dirty="0">
                <a:solidFill>
                  <a:srgbClr val="221F1F"/>
                </a:solidFill>
                <a:latin typeface="Arial MT"/>
                <a:cs typeface="Arial MT"/>
              </a:rPr>
              <a:t>creates</a:t>
            </a:r>
            <a:r>
              <a:rPr sz="2400" spc="-5" dirty="0">
                <a:solidFill>
                  <a:srgbClr val="221F1F"/>
                </a:solidFill>
                <a:latin typeface="Arial MT"/>
                <a:cs typeface="Arial MT"/>
              </a:rPr>
              <a:t> </a:t>
            </a:r>
            <a:r>
              <a:rPr sz="2400" dirty="0">
                <a:solidFill>
                  <a:srgbClr val="221F1F"/>
                </a:solidFill>
                <a:latin typeface="Arial MT"/>
                <a:cs typeface="Arial MT"/>
              </a:rPr>
              <a:t>to</a:t>
            </a:r>
            <a:r>
              <a:rPr sz="2400" spc="-15" dirty="0">
                <a:solidFill>
                  <a:srgbClr val="221F1F"/>
                </a:solidFill>
                <a:latin typeface="Arial MT"/>
                <a:cs typeface="Arial MT"/>
              </a:rPr>
              <a:t> </a:t>
            </a:r>
            <a:r>
              <a:rPr sz="2400" dirty="0">
                <a:solidFill>
                  <a:srgbClr val="221F1F"/>
                </a:solidFill>
                <a:latin typeface="Arial MT"/>
                <a:cs typeface="Arial MT"/>
              </a:rPr>
              <a:t>source, </a:t>
            </a:r>
            <a:r>
              <a:rPr sz="2400" spc="-5" dirty="0">
                <a:solidFill>
                  <a:srgbClr val="221F1F"/>
                </a:solidFill>
                <a:latin typeface="Arial MT"/>
                <a:cs typeface="Arial MT"/>
              </a:rPr>
              <a:t>augment,</a:t>
            </a:r>
            <a:r>
              <a:rPr sz="2400" dirty="0">
                <a:solidFill>
                  <a:srgbClr val="221F1F"/>
                </a:solidFill>
                <a:latin typeface="Arial MT"/>
                <a:cs typeface="Arial MT"/>
              </a:rPr>
              <a:t> </a:t>
            </a:r>
            <a:r>
              <a:rPr sz="2400" spc="-5" dirty="0">
                <a:solidFill>
                  <a:srgbClr val="221F1F"/>
                </a:solidFill>
                <a:latin typeface="Arial MT"/>
                <a:cs typeface="Arial MT"/>
              </a:rPr>
              <a:t>and</a:t>
            </a:r>
            <a:r>
              <a:rPr sz="2400" dirty="0">
                <a:solidFill>
                  <a:srgbClr val="221F1F"/>
                </a:solidFill>
                <a:latin typeface="Arial MT"/>
                <a:cs typeface="Arial MT"/>
              </a:rPr>
              <a:t> </a:t>
            </a:r>
            <a:r>
              <a:rPr sz="2400" spc="-10" dirty="0">
                <a:solidFill>
                  <a:srgbClr val="221F1F"/>
                </a:solidFill>
                <a:latin typeface="Arial MT"/>
                <a:cs typeface="Arial MT"/>
              </a:rPr>
              <a:t>deliver</a:t>
            </a:r>
            <a:r>
              <a:rPr sz="2400" spc="30" dirty="0">
                <a:solidFill>
                  <a:srgbClr val="221F1F"/>
                </a:solidFill>
                <a:latin typeface="Arial MT"/>
                <a:cs typeface="Arial MT"/>
              </a:rPr>
              <a:t> </a:t>
            </a:r>
            <a:r>
              <a:rPr sz="2400" spc="-5" dirty="0">
                <a:solidFill>
                  <a:srgbClr val="221F1F"/>
                </a:solidFill>
                <a:latin typeface="Arial MT"/>
                <a:cs typeface="Arial MT"/>
              </a:rPr>
              <a:t>its</a:t>
            </a:r>
            <a:r>
              <a:rPr sz="2400" spc="-15" dirty="0">
                <a:solidFill>
                  <a:srgbClr val="221F1F"/>
                </a:solidFill>
                <a:latin typeface="Arial MT"/>
                <a:cs typeface="Arial MT"/>
              </a:rPr>
              <a:t> </a:t>
            </a:r>
            <a:r>
              <a:rPr sz="2400" spc="-10" dirty="0">
                <a:solidFill>
                  <a:srgbClr val="221F1F"/>
                </a:solidFill>
                <a:latin typeface="Arial MT"/>
                <a:cs typeface="Arial MT"/>
              </a:rPr>
              <a:t>offerings</a:t>
            </a:r>
            <a:endParaRPr sz="2400" dirty="0">
              <a:latin typeface="Arial MT"/>
              <a:cs typeface="Arial MT"/>
            </a:endParaRPr>
          </a:p>
          <a:p>
            <a:pPr marL="720090" lvl="1" indent="-343535">
              <a:spcBef>
                <a:spcPts val="505"/>
              </a:spcBef>
              <a:buChar char="–"/>
              <a:tabLst>
                <a:tab pos="719455" algn="l"/>
                <a:tab pos="720725" algn="l"/>
              </a:tabLst>
            </a:pPr>
            <a:r>
              <a:rPr sz="2400" spc="-5" dirty="0">
                <a:solidFill>
                  <a:srgbClr val="221F1F"/>
                </a:solidFill>
                <a:latin typeface="Arial MT"/>
                <a:cs typeface="Arial MT"/>
              </a:rPr>
              <a:t>Demand chain</a:t>
            </a:r>
            <a:r>
              <a:rPr sz="2400" spc="5" dirty="0">
                <a:solidFill>
                  <a:srgbClr val="221F1F"/>
                </a:solidFill>
                <a:latin typeface="Arial MT"/>
                <a:cs typeface="Arial MT"/>
              </a:rPr>
              <a:t> </a:t>
            </a:r>
            <a:r>
              <a:rPr sz="2400" spc="-10" dirty="0">
                <a:solidFill>
                  <a:srgbClr val="221F1F"/>
                </a:solidFill>
                <a:latin typeface="Arial MT"/>
                <a:cs typeface="Arial MT"/>
              </a:rPr>
              <a:t>planning</a:t>
            </a:r>
            <a:endParaRPr sz="2400" dirty="0">
              <a:latin typeface="Arial MT"/>
              <a:cs typeface="Arial MT"/>
            </a:endParaRPr>
          </a:p>
        </p:txBody>
      </p:sp>
      <p:pic>
        <p:nvPicPr>
          <p:cNvPr id="5" name="object 5"/>
          <p:cNvPicPr/>
          <p:nvPr/>
        </p:nvPicPr>
        <p:blipFill>
          <a:blip r:embed="rId2" cstate="print"/>
          <a:stretch>
            <a:fillRect/>
          </a:stretch>
        </p:blipFill>
        <p:spPr>
          <a:xfrm>
            <a:off x="2743200" y="4038600"/>
            <a:ext cx="6705600" cy="22098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981200" y="275844"/>
            <a:ext cx="2852928" cy="719327"/>
          </a:xfrm>
          <a:prstGeom prst="rect">
            <a:avLst/>
          </a:prstGeom>
        </p:spPr>
      </p:pic>
      <p:sp>
        <p:nvSpPr>
          <p:cNvPr id="3" name="object 3"/>
          <p:cNvSpPr txBox="1">
            <a:spLocks noGrp="1"/>
          </p:cNvSpPr>
          <p:nvPr>
            <p:ph type="title"/>
          </p:nvPr>
        </p:nvSpPr>
        <p:spPr>
          <a:xfrm>
            <a:off x="1416041" y="13862"/>
            <a:ext cx="10318770" cy="1243289"/>
          </a:xfrm>
          <a:prstGeom prst="rect">
            <a:avLst/>
          </a:prstGeom>
        </p:spPr>
        <p:txBody>
          <a:bodyPr vert="horz" wrap="square" lIns="0" tIns="12065" rIns="0" bIns="0" rtlCol="0" anchor="ctr">
            <a:spAutoFit/>
          </a:bodyPr>
          <a:lstStyle/>
          <a:p>
            <a:pPr marR="5080" algn="r">
              <a:lnSpc>
                <a:spcPct val="100000"/>
              </a:lnSpc>
              <a:spcBef>
                <a:spcPts val="95"/>
              </a:spcBef>
            </a:pPr>
            <a:r>
              <a:rPr sz="4000" spc="-10" dirty="0">
                <a:solidFill>
                  <a:srgbClr val="221F1F"/>
                </a:solidFill>
                <a:latin typeface="Merriweather" panose="00000500000000000000" pitchFamily="2" charset="0"/>
              </a:rPr>
              <a:t>Marketing</a:t>
            </a:r>
            <a:r>
              <a:rPr sz="4000" dirty="0">
                <a:solidFill>
                  <a:srgbClr val="221F1F"/>
                </a:solidFill>
                <a:latin typeface="Merriweather" panose="00000500000000000000" pitchFamily="2" charset="0"/>
              </a:rPr>
              <a:t> </a:t>
            </a:r>
            <a:r>
              <a:rPr sz="4000" spc="-10" dirty="0">
                <a:solidFill>
                  <a:srgbClr val="221F1F"/>
                </a:solidFill>
                <a:latin typeface="Merriweather" panose="00000500000000000000" pitchFamily="2" charset="0"/>
              </a:rPr>
              <a:t>Channels</a:t>
            </a:r>
            <a:endParaRPr sz="4000" dirty="0">
              <a:latin typeface="Merriweather" panose="00000500000000000000" pitchFamily="2" charset="0"/>
            </a:endParaRPr>
          </a:p>
          <a:p>
            <a:pPr marR="34290" algn="r">
              <a:lnSpc>
                <a:spcPct val="100000"/>
              </a:lnSpc>
              <a:tabLst>
                <a:tab pos="3626485" algn="l"/>
              </a:tabLst>
            </a:pPr>
            <a:r>
              <a:rPr sz="4000" u="heavy" spc="-5" dirty="0">
                <a:solidFill>
                  <a:srgbClr val="221F1F"/>
                </a:solidFill>
                <a:uFill>
                  <a:solidFill>
                    <a:srgbClr val="221F1F"/>
                  </a:solidFill>
                </a:uFill>
                <a:latin typeface="Merriweather" panose="00000500000000000000" pitchFamily="2" charset="0"/>
              </a:rPr>
              <a:t> 	and</a:t>
            </a:r>
            <a:r>
              <a:rPr sz="4000" u="heavy" spc="-60" dirty="0">
                <a:solidFill>
                  <a:srgbClr val="221F1F"/>
                </a:solidFill>
                <a:uFill>
                  <a:solidFill>
                    <a:srgbClr val="221F1F"/>
                  </a:solidFill>
                </a:uFill>
                <a:latin typeface="Merriweather" panose="00000500000000000000" pitchFamily="2" charset="0"/>
              </a:rPr>
              <a:t> </a:t>
            </a:r>
            <a:r>
              <a:rPr sz="4000" u="heavy" spc="-50" dirty="0">
                <a:solidFill>
                  <a:srgbClr val="221F1F"/>
                </a:solidFill>
                <a:uFill>
                  <a:solidFill>
                    <a:srgbClr val="221F1F"/>
                  </a:solidFill>
                </a:uFill>
                <a:latin typeface="Merriweather" panose="00000500000000000000" pitchFamily="2" charset="0"/>
              </a:rPr>
              <a:t>Value</a:t>
            </a:r>
            <a:r>
              <a:rPr sz="4000" u="heavy" spc="-40" dirty="0">
                <a:solidFill>
                  <a:srgbClr val="221F1F"/>
                </a:solidFill>
                <a:uFill>
                  <a:solidFill>
                    <a:srgbClr val="221F1F"/>
                  </a:solidFill>
                </a:uFill>
                <a:latin typeface="Merriweather" panose="00000500000000000000" pitchFamily="2" charset="0"/>
              </a:rPr>
              <a:t> </a:t>
            </a:r>
            <a:r>
              <a:rPr sz="4000" u="heavy" spc="-5" dirty="0">
                <a:solidFill>
                  <a:srgbClr val="221F1F"/>
                </a:solidFill>
                <a:uFill>
                  <a:solidFill>
                    <a:srgbClr val="221F1F"/>
                  </a:solidFill>
                </a:uFill>
                <a:latin typeface="Merriweather" panose="00000500000000000000" pitchFamily="2" charset="0"/>
              </a:rPr>
              <a:t>Networks</a:t>
            </a:r>
            <a:endParaRPr sz="4000" dirty="0">
              <a:latin typeface="Merriweather" panose="00000500000000000000" pitchFamily="2" charset="0"/>
            </a:endParaRPr>
          </a:p>
        </p:txBody>
      </p:sp>
      <p:sp>
        <p:nvSpPr>
          <p:cNvPr id="4" name="object 4"/>
          <p:cNvSpPr txBox="1"/>
          <p:nvPr/>
        </p:nvSpPr>
        <p:spPr>
          <a:xfrm>
            <a:off x="350729" y="1380490"/>
            <a:ext cx="6224697" cy="3429657"/>
          </a:xfrm>
          <a:prstGeom prst="rect">
            <a:avLst/>
          </a:prstGeom>
        </p:spPr>
        <p:txBody>
          <a:bodyPr vert="horz" wrap="square" lIns="0" tIns="60960" rIns="0" bIns="0" rtlCol="0">
            <a:spAutoFit/>
          </a:bodyPr>
          <a:lstStyle/>
          <a:p>
            <a:pPr marL="241300" marR="1055370" indent="-228600">
              <a:lnSpc>
                <a:spcPts val="3020"/>
              </a:lnSpc>
              <a:spcBef>
                <a:spcPts val="480"/>
              </a:spcBef>
              <a:buChar char="•"/>
              <a:tabLst>
                <a:tab pos="241300" algn="l"/>
              </a:tabLst>
            </a:pPr>
            <a:r>
              <a:rPr sz="2800" spc="-5" dirty="0">
                <a:solidFill>
                  <a:srgbClr val="221F1F"/>
                </a:solidFill>
                <a:latin typeface="Arial MT"/>
                <a:cs typeface="Arial MT"/>
              </a:rPr>
              <a:t>The </a:t>
            </a:r>
            <a:r>
              <a:rPr sz="2800" dirty="0">
                <a:solidFill>
                  <a:srgbClr val="221F1F"/>
                </a:solidFill>
                <a:latin typeface="Arial MT"/>
                <a:cs typeface="Arial MT"/>
              </a:rPr>
              <a:t>digital channels </a:t>
            </a:r>
            <a:r>
              <a:rPr sz="2800" spc="-770" dirty="0">
                <a:solidFill>
                  <a:srgbClr val="221F1F"/>
                </a:solidFill>
                <a:latin typeface="Arial MT"/>
                <a:cs typeface="Arial MT"/>
              </a:rPr>
              <a:t> </a:t>
            </a:r>
            <a:r>
              <a:rPr sz="2800" dirty="0">
                <a:solidFill>
                  <a:srgbClr val="221F1F"/>
                </a:solidFill>
                <a:latin typeface="Arial MT"/>
                <a:cs typeface="Arial MT"/>
              </a:rPr>
              <a:t>revolution</a:t>
            </a:r>
            <a:endParaRPr sz="2800" dirty="0">
              <a:latin typeface="Arial MT"/>
              <a:cs typeface="Arial MT"/>
            </a:endParaRPr>
          </a:p>
          <a:p>
            <a:pPr marL="720090" marR="1004570" lvl="1" indent="-342900">
              <a:lnSpc>
                <a:spcPts val="2590"/>
              </a:lnSpc>
              <a:spcBef>
                <a:spcPts val="510"/>
              </a:spcBef>
              <a:buChar char="•"/>
              <a:tabLst>
                <a:tab pos="719455" algn="l"/>
                <a:tab pos="720090" algn="l"/>
              </a:tabLst>
            </a:pPr>
            <a:r>
              <a:rPr sz="2400" spc="-5" dirty="0">
                <a:solidFill>
                  <a:srgbClr val="221F1F"/>
                </a:solidFill>
                <a:latin typeface="Arial MT"/>
                <a:cs typeface="Arial MT"/>
              </a:rPr>
              <a:t>Customer</a:t>
            </a:r>
            <a:r>
              <a:rPr sz="2400" spc="-45" dirty="0">
                <a:solidFill>
                  <a:srgbClr val="221F1F"/>
                </a:solidFill>
                <a:latin typeface="Arial MT"/>
                <a:cs typeface="Arial MT"/>
              </a:rPr>
              <a:t> </a:t>
            </a:r>
            <a:r>
              <a:rPr sz="2400" dirty="0">
                <a:solidFill>
                  <a:srgbClr val="221F1F"/>
                </a:solidFill>
                <a:latin typeface="Arial MT"/>
                <a:cs typeface="Arial MT"/>
              </a:rPr>
              <a:t>support</a:t>
            </a:r>
            <a:r>
              <a:rPr sz="2400" spc="-35" dirty="0">
                <a:solidFill>
                  <a:srgbClr val="221F1F"/>
                </a:solidFill>
                <a:latin typeface="Arial MT"/>
                <a:cs typeface="Arial MT"/>
              </a:rPr>
              <a:t> </a:t>
            </a:r>
            <a:r>
              <a:rPr sz="2400" spc="-5" dirty="0">
                <a:solidFill>
                  <a:srgbClr val="221F1F"/>
                </a:solidFill>
                <a:latin typeface="Arial MT"/>
                <a:cs typeface="Arial MT"/>
              </a:rPr>
              <a:t>in </a:t>
            </a:r>
            <a:r>
              <a:rPr sz="2400" spc="-650" dirty="0">
                <a:solidFill>
                  <a:srgbClr val="221F1F"/>
                </a:solidFill>
                <a:latin typeface="Arial MT"/>
                <a:cs typeface="Arial MT"/>
              </a:rPr>
              <a:t> </a:t>
            </a:r>
            <a:r>
              <a:rPr sz="2400" spc="-5" dirty="0">
                <a:solidFill>
                  <a:srgbClr val="221F1F"/>
                </a:solidFill>
                <a:latin typeface="Arial MT"/>
                <a:cs typeface="Arial MT"/>
              </a:rPr>
              <a:t>store/online/phone</a:t>
            </a:r>
            <a:endParaRPr sz="2400" dirty="0">
              <a:latin typeface="Arial MT"/>
              <a:cs typeface="Arial MT"/>
            </a:endParaRPr>
          </a:p>
          <a:p>
            <a:pPr marL="720090" marR="374650" lvl="1" indent="-342900">
              <a:lnSpc>
                <a:spcPts val="2590"/>
              </a:lnSpc>
              <a:spcBef>
                <a:spcPts val="505"/>
              </a:spcBef>
              <a:buChar char="•"/>
              <a:tabLst>
                <a:tab pos="719455" algn="l"/>
                <a:tab pos="720090" algn="l"/>
              </a:tabLst>
            </a:pPr>
            <a:r>
              <a:rPr sz="2400" spc="-5" dirty="0">
                <a:solidFill>
                  <a:srgbClr val="221F1F"/>
                </a:solidFill>
                <a:latin typeface="Arial MT"/>
                <a:cs typeface="Arial MT"/>
              </a:rPr>
              <a:t>Check </a:t>
            </a:r>
            <a:r>
              <a:rPr sz="2400" spc="-10" dirty="0">
                <a:solidFill>
                  <a:srgbClr val="221F1F"/>
                </a:solidFill>
                <a:latin typeface="Arial MT"/>
                <a:cs typeface="Arial MT"/>
              </a:rPr>
              <a:t>online </a:t>
            </a:r>
            <a:r>
              <a:rPr sz="2400" dirty="0">
                <a:solidFill>
                  <a:srgbClr val="221F1F"/>
                </a:solidFill>
                <a:latin typeface="Arial MT"/>
                <a:cs typeface="Arial MT"/>
              </a:rPr>
              <a:t>for </a:t>
            </a:r>
            <a:r>
              <a:rPr sz="2400" spc="-5" dirty="0">
                <a:solidFill>
                  <a:srgbClr val="221F1F"/>
                </a:solidFill>
                <a:latin typeface="Arial MT"/>
                <a:cs typeface="Arial MT"/>
              </a:rPr>
              <a:t>product </a:t>
            </a:r>
            <a:r>
              <a:rPr sz="2400" spc="-655" dirty="0">
                <a:solidFill>
                  <a:srgbClr val="221F1F"/>
                </a:solidFill>
                <a:latin typeface="Arial MT"/>
                <a:cs typeface="Arial MT"/>
              </a:rPr>
              <a:t> </a:t>
            </a:r>
            <a:r>
              <a:rPr sz="2400" spc="-10" dirty="0">
                <a:solidFill>
                  <a:srgbClr val="221F1F"/>
                </a:solidFill>
                <a:latin typeface="Arial MT"/>
                <a:cs typeface="Arial MT"/>
              </a:rPr>
              <a:t>availability</a:t>
            </a:r>
            <a:r>
              <a:rPr sz="2400" spc="25" dirty="0">
                <a:solidFill>
                  <a:srgbClr val="221F1F"/>
                </a:solidFill>
                <a:latin typeface="Arial MT"/>
                <a:cs typeface="Arial MT"/>
              </a:rPr>
              <a:t> </a:t>
            </a:r>
            <a:r>
              <a:rPr sz="2400" spc="-5" dirty="0">
                <a:solidFill>
                  <a:srgbClr val="221F1F"/>
                </a:solidFill>
                <a:latin typeface="Arial MT"/>
                <a:cs typeface="Arial MT"/>
              </a:rPr>
              <a:t>at</a:t>
            </a:r>
            <a:r>
              <a:rPr sz="2400" spc="-10" dirty="0">
                <a:solidFill>
                  <a:srgbClr val="221F1F"/>
                </a:solidFill>
                <a:latin typeface="Arial MT"/>
                <a:cs typeface="Arial MT"/>
              </a:rPr>
              <a:t> </a:t>
            </a:r>
            <a:r>
              <a:rPr sz="2400" spc="-5" dirty="0">
                <a:solidFill>
                  <a:srgbClr val="221F1F"/>
                </a:solidFill>
                <a:latin typeface="Arial MT"/>
                <a:cs typeface="Arial MT"/>
              </a:rPr>
              <a:t>local</a:t>
            </a:r>
            <a:r>
              <a:rPr sz="2400" spc="10" dirty="0">
                <a:solidFill>
                  <a:srgbClr val="221F1F"/>
                </a:solidFill>
                <a:latin typeface="Arial MT"/>
                <a:cs typeface="Arial MT"/>
              </a:rPr>
              <a:t> </a:t>
            </a:r>
            <a:r>
              <a:rPr sz="2400" spc="-5" dirty="0">
                <a:solidFill>
                  <a:srgbClr val="221F1F"/>
                </a:solidFill>
                <a:latin typeface="Arial MT"/>
                <a:cs typeface="Arial MT"/>
              </a:rPr>
              <a:t>stores</a:t>
            </a:r>
            <a:endParaRPr sz="2400" dirty="0">
              <a:latin typeface="Arial MT"/>
              <a:cs typeface="Arial MT"/>
            </a:endParaRPr>
          </a:p>
          <a:p>
            <a:pPr marL="720090" marR="5080" lvl="1" indent="-342900">
              <a:lnSpc>
                <a:spcPts val="2590"/>
              </a:lnSpc>
              <a:spcBef>
                <a:spcPts val="510"/>
              </a:spcBef>
              <a:buChar char="•"/>
              <a:tabLst>
                <a:tab pos="719455" algn="l"/>
                <a:tab pos="720090" algn="l"/>
              </a:tabLst>
            </a:pPr>
            <a:r>
              <a:rPr sz="2400" spc="-5" dirty="0">
                <a:solidFill>
                  <a:srgbClr val="221F1F"/>
                </a:solidFill>
                <a:latin typeface="Arial MT"/>
                <a:cs typeface="Arial MT"/>
              </a:rPr>
              <a:t>Order</a:t>
            </a:r>
            <a:r>
              <a:rPr sz="2400" spc="-10" dirty="0">
                <a:solidFill>
                  <a:srgbClr val="221F1F"/>
                </a:solidFill>
                <a:latin typeface="Arial MT"/>
                <a:cs typeface="Arial MT"/>
              </a:rPr>
              <a:t> </a:t>
            </a:r>
            <a:r>
              <a:rPr sz="2400" spc="-5" dirty="0">
                <a:solidFill>
                  <a:srgbClr val="221F1F"/>
                </a:solidFill>
                <a:latin typeface="Arial MT"/>
                <a:cs typeface="Arial MT"/>
              </a:rPr>
              <a:t>product</a:t>
            </a:r>
            <a:r>
              <a:rPr sz="2400" dirty="0">
                <a:solidFill>
                  <a:srgbClr val="221F1F"/>
                </a:solidFill>
                <a:latin typeface="Arial MT"/>
                <a:cs typeface="Arial MT"/>
              </a:rPr>
              <a:t> </a:t>
            </a:r>
            <a:r>
              <a:rPr sz="2400" spc="-10" dirty="0">
                <a:solidFill>
                  <a:srgbClr val="221F1F"/>
                </a:solidFill>
                <a:latin typeface="Arial MT"/>
                <a:cs typeface="Arial MT"/>
              </a:rPr>
              <a:t>online</a:t>
            </a:r>
            <a:r>
              <a:rPr sz="2400" spc="15" dirty="0">
                <a:solidFill>
                  <a:srgbClr val="221F1F"/>
                </a:solidFill>
                <a:latin typeface="Arial MT"/>
                <a:cs typeface="Arial MT"/>
              </a:rPr>
              <a:t> </a:t>
            </a:r>
            <a:r>
              <a:rPr sz="2400" dirty="0">
                <a:solidFill>
                  <a:srgbClr val="221F1F"/>
                </a:solidFill>
                <a:latin typeface="Arial MT"/>
                <a:cs typeface="Arial MT"/>
              </a:rPr>
              <a:t>to </a:t>
            </a:r>
            <a:r>
              <a:rPr sz="2400" spc="-10" dirty="0">
                <a:solidFill>
                  <a:srgbClr val="221F1F"/>
                </a:solidFill>
                <a:latin typeface="Arial MT"/>
                <a:cs typeface="Arial MT"/>
              </a:rPr>
              <a:t>pick </a:t>
            </a:r>
            <a:r>
              <a:rPr sz="2400" spc="-655" dirty="0">
                <a:solidFill>
                  <a:srgbClr val="221F1F"/>
                </a:solidFill>
                <a:latin typeface="Arial MT"/>
                <a:cs typeface="Arial MT"/>
              </a:rPr>
              <a:t> </a:t>
            </a:r>
            <a:r>
              <a:rPr sz="2400" spc="-5" dirty="0">
                <a:solidFill>
                  <a:srgbClr val="221F1F"/>
                </a:solidFill>
                <a:latin typeface="Arial MT"/>
                <a:cs typeface="Arial MT"/>
              </a:rPr>
              <a:t>up</a:t>
            </a:r>
            <a:r>
              <a:rPr sz="2400" spc="-10" dirty="0">
                <a:solidFill>
                  <a:srgbClr val="221F1F"/>
                </a:solidFill>
                <a:latin typeface="Arial MT"/>
                <a:cs typeface="Arial MT"/>
              </a:rPr>
              <a:t> </a:t>
            </a:r>
            <a:r>
              <a:rPr sz="2400" spc="-5" dirty="0">
                <a:solidFill>
                  <a:srgbClr val="221F1F"/>
                </a:solidFill>
                <a:latin typeface="Arial MT"/>
                <a:cs typeface="Arial MT"/>
              </a:rPr>
              <a:t>at</a:t>
            </a:r>
            <a:r>
              <a:rPr sz="2400" spc="-10" dirty="0">
                <a:solidFill>
                  <a:srgbClr val="221F1F"/>
                </a:solidFill>
                <a:latin typeface="Arial MT"/>
                <a:cs typeface="Arial MT"/>
              </a:rPr>
              <a:t> </a:t>
            </a:r>
            <a:r>
              <a:rPr sz="2400" dirty="0">
                <a:solidFill>
                  <a:srgbClr val="221F1F"/>
                </a:solidFill>
                <a:latin typeface="Arial MT"/>
                <a:cs typeface="Arial MT"/>
              </a:rPr>
              <a:t>store</a:t>
            </a:r>
            <a:endParaRPr sz="2400" dirty="0">
              <a:latin typeface="Arial MT"/>
              <a:cs typeface="Arial MT"/>
            </a:endParaRPr>
          </a:p>
          <a:p>
            <a:pPr marL="720090" marR="831215" lvl="1" indent="-342900">
              <a:lnSpc>
                <a:spcPct val="90000"/>
              </a:lnSpc>
              <a:spcBef>
                <a:spcPts val="455"/>
              </a:spcBef>
              <a:buChar char="•"/>
              <a:tabLst>
                <a:tab pos="719455" algn="l"/>
                <a:tab pos="720090" algn="l"/>
              </a:tabLst>
            </a:pPr>
            <a:r>
              <a:rPr sz="2400" spc="-5" dirty="0">
                <a:solidFill>
                  <a:srgbClr val="221F1F"/>
                </a:solidFill>
                <a:latin typeface="Arial MT"/>
                <a:cs typeface="Arial MT"/>
              </a:rPr>
              <a:t>Return </a:t>
            </a:r>
            <a:r>
              <a:rPr sz="2400" dirty="0">
                <a:solidFill>
                  <a:srgbClr val="221F1F"/>
                </a:solidFill>
                <a:latin typeface="Arial MT"/>
                <a:cs typeface="Arial MT"/>
              </a:rPr>
              <a:t>a </a:t>
            </a:r>
            <a:r>
              <a:rPr sz="2400" spc="-5" dirty="0">
                <a:solidFill>
                  <a:srgbClr val="221F1F"/>
                </a:solidFill>
                <a:latin typeface="Arial MT"/>
                <a:cs typeface="Arial MT"/>
              </a:rPr>
              <a:t>product </a:t>
            </a:r>
            <a:r>
              <a:rPr sz="2400" dirty="0">
                <a:solidFill>
                  <a:srgbClr val="221F1F"/>
                </a:solidFill>
                <a:latin typeface="Arial MT"/>
                <a:cs typeface="Arial MT"/>
              </a:rPr>
              <a:t> </a:t>
            </a:r>
            <a:r>
              <a:rPr sz="2400" spc="-5" dirty="0">
                <a:solidFill>
                  <a:srgbClr val="221F1F"/>
                </a:solidFill>
                <a:latin typeface="Arial MT"/>
                <a:cs typeface="Arial MT"/>
              </a:rPr>
              <a:t>purchased online </a:t>
            </a:r>
            <a:r>
              <a:rPr sz="2400" dirty="0">
                <a:solidFill>
                  <a:srgbClr val="221F1F"/>
                </a:solidFill>
                <a:latin typeface="Arial MT"/>
                <a:cs typeface="Arial MT"/>
              </a:rPr>
              <a:t>to a </a:t>
            </a:r>
            <a:r>
              <a:rPr sz="2400" spc="-655" dirty="0">
                <a:solidFill>
                  <a:srgbClr val="221F1F"/>
                </a:solidFill>
                <a:latin typeface="Arial MT"/>
                <a:cs typeface="Arial MT"/>
              </a:rPr>
              <a:t> </a:t>
            </a:r>
            <a:r>
              <a:rPr sz="2400" spc="-5" dirty="0">
                <a:solidFill>
                  <a:srgbClr val="221F1F"/>
                </a:solidFill>
                <a:latin typeface="Arial MT"/>
                <a:cs typeface="Arial MT"/>
              </a:rPr>
              <a:t>nearby</a:t>
            </a:r>
            <a:r>
              <a:rPr sz="2400" spc="5" dirty="0">
                <a:solidFill>
                  <a:srgbClr val="221F1F"/>
                </a:solidFill>
                <a:latin typeface="Arial MT"/>
                <a:cs typeface="Arial MT"/>
              </a:rPr>
              <a:t> </a:t>
            </a:r>
            <a:r>
              <a:rPr sz="2400" dirty="0">
                <a:solidFill>
                  <a:srgbClr val="221F1F"/>
                </a:solidFill>
                <a:latin typeface="Arial MT"/>
                <a:cs typeface="Arial MT"/>
              </a:rPr>
              <a:t>store</a:t>
            </a:r>
            <a:endParaRPr sz="2400" dirty="0">
              <a:latin typeface="Arial MT"/>
              <a:cs typeface="Arial MT"/>
            </a:endParaRPr>
          </a:p>
          <a:p>
            <a:pPr marL="720090" lvl="1" indent="-342900">
              <a:spcBef>
                <a:spcPts val="215"/>
              </a:spcBef>
              <a:buChar char="•"/>
              <a:tabLst>
                <a:tab pos="719455" algn="l"/>
                <a:tab pos="720090" algn="l"/>
              </a:tabLst>
            </a:pPr>
            <a:r>
              <a:rPr sz="2400" spc="-5" dirty="0">
                <a:solidFill>
                  <a:srgbClr val="221F1F"/>
                </a:solidFill>
                <a:latin typeface="Arial MT"/>
                <a:cs typeface="Arial MT"/>
              </a:rPr>
              <a:t>Advocacy</a:t>
            </a:r>
            <a:endParaRPr sz="2400" dirty="0">
              <a:latin typeface="Arial MT"/>
              <a:cs typeface="Arial MT"/>
            </a:endParaRPr>
          </a:p>
        </p:txBody>
      </p:sp>
      <p:pic>
        <p:nvPicPr>
          <p:cNvPr id="5" name="object 5"/>
          <p:cNvPicPr/>
          <p:nvPr/>
        </p:nvPicPr>
        <p:blipFill>
          <a:blip r:embed="rId2" cstate="print"/>
          <a:stretch>
            <a:fillRect/>
          </a:stretch>
        </p:blipFill>
        <p:spPr>
          <a:xfrm>
            <a:off x="6781801" y="1676400"/>
            <a:ext cx="3886199" cy="4572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981200" y="275844"/>
            <a:ext cx="2852928" cy="719327"/>
          </a:xfrm>
          <a:prstGeom prst="rect">
            <a:avLst/>
          </a:prstGeom>
        </p:spPr>
      </p:pic>
      <p:sp>
        <p:nvSpPr>
          <p:cNvPr id="3" name="object 3"/>
          <p:cNvSpPr txBox="1">
            <a:spLocks noGrp="1"/>
          </p:cNvSpPr>
          <p:nvPr>
            <p:ph type="title"/>
          </p:nvPr>
        </p:nvSpPr>
        <p:spPr>
          <a:xfrm>
            <a:off x="5946141" y="3632"/>
            <a:ext cx="4860924" cy="627736"/>
          </a:xfrm>
          <a:prstGeom prst="rect">
            <a:avLst/>
          </a:prstGeom>
        </p:spPr>
        <p:txBody>
          <a:bodyPr vert="horz" wrap="square" lIns="0" tIns="12065" rIns="0" bIns="0" rtlCol="0" anchor="ctr">
            <a:spAutoFit/>
          </a:bodyPr>
          <a:lstStyle/>
          <a:p>
            <a:pPr marL="12700">
              <a:lnSpc>
                <a:spcPct val="100000"/>
              </a:lnSpc>
              <a:spcBef>
                <a:spcPts val="95"/>
              </a:spcBef>
            </a:pPr>
            <a:r>
              <a:rPr sz="4000" spc="-5" dirty="0">
                <a:solidFill>
                  <a:srgbClr val="221F1F"/>
                </a:solidFill>
                <a:latin typeface="Merriweather" panose="00000500000000000000" pitchFamily="2" charset="0"/>
              </a:rPr>
              <a:t>The</a:t>
            </a:r>
            <a:r>
              <a:rPr sz="4000" spc="-50" dirty="0">
                <a:solidFill>
                  <a:srgbClr val="221F1F"/>
                </a:solidFill>
                <a:latin typeface="Merriweather" panose="00000500000000000000" pitchFamily="2" charset="0"/>
              </a:rPr>
              <a:t> </a:t>
            </a:r>
            <a:r>
              <a:rPr sz="4000" spc="-10" dirty="0">
                <a:solidFill>
                  <a:srgbClr val="221F1F"/>
                </a:solidFill>
                <a:latin typeface="Merriweather" panose="00000500000000000000" pitchFamily="2" charset="0"/>
              </a:rPr>
              <a:t>Role</a:t>
            </a:r>
            <a:r>
              <a:rPr sz="4000" spc="-25" dirty="0">
                <a:solidFill>
                  <a:srgbClr val="221F1F"/>
                </a:solidFill>
                <a:latin typeface="Merriweather" panose="00000500000000000000" pitchFamily="2" charset="0"/>
              </a:rPr>
              <a:t> </a:t>
            </a:r>
            <a:r>
              <a:rPr sz="4000" spc="-5" dirty="0">
                <a:solidFill>
                  <a:srgbClr val="221F1F"/>
                </a:solidFill>
                <a:latin typeface="Merriweather" panose="00000500000000000000" pitchFamily="2" charset="0"/>
              </a:rPr>
              <a:t>of</a:t>
            </a:r>
            <a:endParaRPr sz="4000" dirty="0">
              <a:latin typeface="Merriweather" panose="00000500000000000000" pitchFamily="2" charset="0"/>
            </a:endParaRPr>
          </a:p>
        </p:txBody>
      </p:sp>
      <p:sp>
        <p:nvSpPr>
          <p:cNvPr id="4" name="object 4"/>
          <p:cNvSpPr txBox="1"/>
          <p:nvPr/>
        </p:nvSpPr>
        <p:spPr>
          <a:xfrm>
            <a:off x="1860704" y="474813"/>
            <a:ext cx="10331296" cy="1658787"/>
          </a:xfrm>
          <a:prstGeom prst="rect">
            <a:avLst/>
          </a:prstGeom>
        </p:spPr>
        <p:txBody>
          <a:bodyPr vert="horz" wrap="square" lIns="0" tIns="12065" rIns="0" bIns="0" rtlCol="0">
            <a:spAutoFit/>
          </a:bodyPr>
          <a:lstStyle/>
          <a:p>
            <a:pPr marL="12700">
              <a:spcBef>
                <a:spcPts val="95"/>
              </a:spcBef>
              <a:tabLst>
                <a:tab pos="3989070" algn="l"/>
              </a:tabLst>
            </a:pPr>
            <a:r>
              <a:rPr sz="4000" b="1" u="heavy" spc="-5" dirty="0">
                <a:solidFill>
                  <a:srgbClr val="221F1F"/>
                </a:solidFill>
                <a:uFill>
                  <a:solidFill>
                    <a:srgbClr val="221F1F"/>
                  </a:solidFill>
                </a:uFill>
                <a:latin typeface="Arial" panose="020B0604020202020204"/>
                <a:cs typeface="Arial" panose="020B0604020202020204"/>
              </a:rPr>
              <a:t> 	</a:t>
            </a:r>
            <a:r>
              <a:rPr sz="4000" b="1" u="heavy" spc="-5" dirty="0">
                <a:solidFill>
                  <a:srgbClr val="221F1F"/>
                </a:solidFill>
                <a:uFill>
                  <a:solidFill>
                    <a:srgbClr val="221F1F"/>
                  </a:solidFill>
                </a:uFill>
                <a:latin typeface="Merriweather" panose="00000500000000000000" pitchFamily="2" charset="0"/>
                <a:cs typeface="Arial" panose="020B0604020202020204"/>
              </a:rPr>
              <a:t>Marketing</a:t>
            </a:r>
            <a:r>
              <a:rPr sz="4000" b="1" u="heavy" spc="-40" dirty="0">
                <a:solidFill>
                  <a:srgbClr val="221F1F"/>
                </a:solidFill>
                <a:uFill>
                  <a:solidFill>
                    <a:srgbClr val="221F1F"/>
                  </a:solidFill>
                </a:uFill>
                <a:latin typeface="Merriweather" panose="00000500000000000000" pitchFamily="2" charset="0"/>
                <a:cs typeface="Arial" panose="020B0604020202020204"/>
              </a:rPr>
              <a:t> </a:t>
            </a:r>
            <a:r>
              <a:rPr sz="4000" b="1" u="heavy" spc="-10" dirty="0">
                <a:solidFill>
                  <a:srgbClr val="221F1F"/>
                </a:solidFill>
                <a:uFill>
                  <a:solidFill>
                    <a:srgbClr val="221F1F"/>
                  </a:solidFill>
                </a:uFill>
                <a:latin typeface="Merriweather" panose="00000500000000000000" pitchFamily="2" charset="0"/>
                <a:cs typeface="Arial" panose="020B0604020202020204"/>
              </a:rPr>
              <a:t>Channe</a:t>
            </a:r>
            <a:r>
              <a:rPr sz="4000" b="1" spc="-10" dirty="0">
                <a:solidFill>
                  <a:srgbClr val="221F1F"/>
                </a:solidFill>
                <a:latin typeface="Merriweather" panose="00000500000000000000" pitchFamily="2" charset="0"/>
                <a:cs typeface="Arial" panose="020B0604020202020204"/>
              </a:rPr>
              <a:t>ls</a:t>
            </a:r>
            <a:endParaRPr sz="4000" dirty="0">
              <a:latin typeface="Merriweather" panose="00000500000000000000" pitchFamily="2" charset="0"/>
              <a:cs typeface="Arial" panose="020B0604020202020204"/>
            </a:endParaRPr>
          </a:p>
          <a:p>
            <a:pPr>
              <a:spcBef>
                <a:spcPts val="30"/>
              </a:spcBef>
            </a:pPr>
            <a:endParaRPr sz="3900" dirty="0">
              <a:latin typeface="Arial" panose="020B0604020202020204"/>
              <a:cs typeface="Arial" panose="020B0604020202020204"/>
            </a:endParaRPr>
          </a:p>
          <a:p>
            <a:pPr marL="331470" indent="-229235">
              <a:buChar char="•"/>
              <a:tabLst>
                <a:tab pos="332105" algn="l"/>
              </a:tabLst>
            </a:pPr>
            <a:r>
              <a:rPr sz="2800" spc="-5" dirty="0">
                <a:solidFill>
                  <a:srgbClr val="221F1F"/>
                </a:solidFill>
                <a:latin typeface="Arial MT"/>
                <a:cs typeface="Arial MT"/>
              </a:rPr>
              <a:t>Channel</a:t>
            </a:r>
            <a:r>
              <a:rPr sz="2800" spc="10" dirty="0">
                <a:solidFill>
                  <a:srgbClr val="221F1F"/>
                </a:solidFill>
                <a:latin typeface="Arial MT"/>
                <a:cs typeface="Arial MT"/>
              </a:rPr>
              <a:t> </a:t>
            </a:r>
            <a:r>
              <a:rPr sz="2800" spc="-5" dirty="0">
                <a:solidFill>
                  <a:srgbClr val="221F1F"/>
                </a:solidFill>
                <a:latin typeface="Arial MT"/>
                <a:cs typeface="Arial MT"/>
              </a:rPr>
              <a:t>functions</a:t>
            </a:r>
            <a:r>
              <a:rPr sz="2800" spc="-10" dirty="0">
                <a:solidFill>
                  <a:srgbClr val="221F1F"/>
                </a:solidFill>
                <a:latin typeface="Arial MT"/>
                <a:cs typeface="Arial MT"/>
              </a:rPr>
              <a:t> </a:t>
            </a:r>
            <a:r>
              <a:rPr sz="2800" dirty="0">
                <a:solidFill>
                  <a:srgbClr val="221F1F"/>
                </a:solidFill>
                <a:latin typeface="Arial MT"/>
                <a:cs typeface="Arial MT"/>
              </a:rPr>
              <a:t>and</a:t>
            </a:r>
            <a:r>
              <a:rPr sz="2800" spc="15" dirty="0">
                <a:solidFill>
                  <a:srgbClr val="221F1F"/>
                </a:solidFill>
                <a:latin typeface="Arial MT"/>
                <a:cs typeface="Arial MT"/>
              </a:rPr>
              <a:t> </a:t>
            </a:r>
            <a:r>
              <a:rPr sz="2800" spc="-5" dirty="0">
                <a:solidFill>
                  <a:srgbClr val="221F1F"/>
                </a:solidFill>
                <a:latin typeface="Arial MT"/>
                <a:cs typeface="Arial MT"/>
              </a:rPr>
              <a:t>flows</a:t>
            </a:r>
            <a:endParaRPr sz="2800" dirty="0">
              <a:latin typeface="Arial MT"/>
              <a:cs typeface="Arial MT"/>
            </a:endParaRPr>
          </a:p>
        </p:txBody>
      </p:sp>
      <p:grpSp>
        <p:nvGrpSpPr>
          <p:cNvPr id="5" name="object 5"/>
          <p:cNvGrpSpPr/>
          <p:nvPr/>
        </p:nvGrpSpPr>
        <p:grpSpPr>
          <a:xfrm>
            <a:off x="225468" y="2233808"/>
            <a:ext cx="11966532" cy="4724400"/>
            <a:chOff x="0" y="2133600"/>
            <a:chExt cx="8686800" cy="4724400"/>
          </a:xfrm>
        </p:grpSpPr>
        <p:pic>
          <p:nvPicPr>
            <p:cNvPr id="6" name="object 6"/>
            <p:cNvPicPr/>
            <p:nvPr/>
          </p:nvPicPr>
          <p:blipFill>
            <a:blip r:embed="rId2" cstate="print"/>
            <a:stretch>
              <a:fillRect/>
            </a:stretch>
          </p:blipFill>
          <p:spPr>
            <a:xfrm>
              <a:off x="457200" y="2133600"/>
              <a:ext cx="8229600" cy="3886200"/>
            </a:xfrm>
            <a:prstGeom prst="rect">
              <a:avLst/>
            </a:prstGeom>
          </p:spPr>
        </p:pic>
        <p:pic>
          <p:nvPicPr>
            <p:cNvPr id="7" name="object 7"/>
            <p:cNvPicPr/>
            <p:nvPr/>
          </p:nvPicPr>
          <p:blipFill>
            <a:blip r:embed="rId3" cstate="print"/>
            <a:stretch>
              <a:fillRect/>
            </a:stretch>
          </p:blipFill>
          <p:spPr>
            <a:xfrm>
              <a:off x="0" y="5943599"/>
              <a:ext cx="908304" cy="914397"/>
            </a:xfrm>
            <a:prstGeom prst="rect">
              <a:avLst/>
            </a:prstGeom>
          </p:spPr>
        </p:pic>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328564" y="220315"/>
            <a:ext cx="14355632" cy="1243289"/>
          </a:xfrm>
          <a:prstGeom prst="rect">
            <a:avLst/>
          </a:prstGeom>
        </p:spPr>
        <p:txBody>
          <a:bodyPr vert="horz" wrap="square" lIns="0" tIns="12065" rIns="0" bIns="0" rtlCol="0" anchor="ctr">
            <a:spAutoFit/>
          </a:bodyPr>
          <a:lstStyle/>
          <a:p>
            <a:pPr marL="3842385">
              <a:lnSpc>
                <a:spcPct val="100000"/>
              </a:lnSpc>
              <a:spcBef>
                <a:spcPts val="95"/>
              </a:spcBef>
            </a:pPr>
            <a:r>
              <a:rPr lang="en-US" sz="4000" spc="-5" dirty="0" smtClean="0">
                <a:solidFill>
                  <a:srgbClr val="221F1F"/>
                </a:solidFill>
                <a:latin typeface="Merriweather" panose="00000500000000000000" pitchFamily="2" charset="0"/>
              </a:rPr>
              <a:t>THE</a:t>
            </a:r>
            <a:r>
              <a:rPr lang="en-US" sz="4000" spc="-20" dirty="0" smtClean="0">
                <a:solidFill>
                  <a:srgbClr val="221F1F"/>
                </a:solidFill>
                <a:latin typeface="Merriweather" panose="00000500000000000000" pitchFamily="2" charset="0"/>
              </a:rPr>
              <a:t> </a:t>
            </a:r>
            <a:r>
              <a:rPr lang="en-US" sz="4000" spc="-10" dirty="0" smtClean="0">
                <a:solidFill>
                  <a:srgbClr val="221F1F"/>
                </a:solidFill>
                <a:latin typeface="Merriweather" panose="00000500000000000000" pitchFamily="2" charset="0"/>
              </a:rPr>
              <a:t>ROLE</a:t>
            </a:r>
            <a:r>
              <a:rPr lang="en-US" sz="4000" dirty="0" smtClean="0">
                <a:solidFill>
                  <a:srgbClr val="221F1F"/>
                </a:solidFill>
                <a:latin typeface="Merriweather" panose="00000500000000000000" pitchFamily="2" charset="0"/>
              </a:rPr>
              <a:t> </a:t>
            </a:r>
            <a:r>
              <a:rPr lang="en-US" sz="4000" spc="-5" dirty="0" smtClean="0">
                <a:solidFill>
                  <a:srgbClr val="221F1F"/>
                </a:solidFill>
                <a:latin typeface="Merriweather" panose="00000500000000000000" pitchFamily="2" charset="0"/>
              </a:rPr>
              <a:t>OF</a:t>
            </a:r>
            <a:br>
              <a:rPr lang="en-US" sz="4000" dirty="0" smtClean="0">
                <a:latin typeface="Merriweather" panose="00000500000000000000" pitchFamily="2" charset="0"/>
              </a:rPr>
            </a:br>
            <a:r>
              <a:rPr lang="en-US" sz="4000" u="heavy" spc="-5" dirty="0" smtClean="0">
                <a:solidFill>
                  <a:srgbClr val="221F1F"/>
                </a:solidFill>
                <a:uFill>
                  <a:solidFill>
                    <a:srgbClr val="221F1F"/>
                  </a:solidFill>
                </a:uFill>
                <a:latin typeface="Merriweather" panose="00000500000000000000" pitchFamily="2" charset="0"/>
              </a:rPr>
              <a:t> 	MARKETING </a:t>
            </a:r>
            <a:r>
              <a:rPr lang="en-US" sz="4000" u="heavy" spc="-10" dirty="0" smtClean="0">
                <a:solidFill>
                  <a:srgbClr val="221F1F"/>
                </a:solidFill>
                <a:uFill>
                  <a:solidFill>
                    <a:srgbClr val="221F1F"/>
                  </a:solidFill>
                </a:uFill>
                <a:latin typeface="Merriweather" panose="00000500000000000000" pitchFamily="2" charset="0"/>
              </a:rPr>
              <a:t>CHANNE</a:t>
            </a:r>
            <a:r>
              <a:rPr lang="en-US" sz="4000" spc="-10" dirty="0" smtClean="0">
                <a:solidFill>
                  <a:srgbClr val="221F1F"/>
                </a:solidFill>
                <a:latin typeface="Merriweather" panose="00000500000000000000" pitchFamily="2" charset="0"/>
              </a:rPr>
              <a:t>LS</a:t>
            </a:r>
            <a:endParaRPr lang="en-US" sz="4000" dirty="0">
              <a:latin typeface="Merriweather" panose="00000500000000000000" pitchFamily="2" charset="0"/>
            </a:endParaRPr>
          </a:p>
        </p:txBody>
      </p:sp>
      <p:sp>
        <p:nvSpPr>
          <p:cNvPr id="4" name="object 4"/>
          <p:cNvSpPr txBox="1"/>
          <p:nvPr/>
        </p:nvSpPr>
        <p:spPr>
          <a:xfrm>
            <a:off x="406506" y="1899037"/>
            <a:ext cx="6376818" cy="2734945"/>
          </a:xfrm>
          <a:prstGeom prst="rect">
            <a:avLst/>
          </a:prstGeom>
        </p:spPr>
        <p:txBody>
          <a:bodyPr vert="horz" wrap="square" lIns="0" tIns="88265" rIns="0" bIns="0" rtlCol="0">
            <a:spAutoFit/>
          </a:bodyPr>
          <a:lstStyle/>
          <a:p>
            <a:pPr marL="241300" indent="-228600">
              <a:spcBef>
                <a:spcPts val="695"/>
              </a:spcBef>
              <a:buChar char="•"/>
              <a:tabLst>
                <a:tab pos="241300" algn="l"/>
              </a:tabLst>
            </a:pPr>
            <a:r>
              <a:rPr sz="2800" spc="-5" dirty="0">
                <a:solidFill>
                  <a:srgbClr val="221F1F"/>
                </a:solidFill>
                <a:latin typeface="Arial MT"/>
                <a:cs typeface="Arial MT"/>
              </a:rPr>
              <a:t>Channel</a:t>
            </a:r>
            <a:r>
              <a:rPr sz="2800" spc="-15" dirty="0">
                <a:solidFill>
                  <a:srgbClr val="221F1F"/>
                </a:solidFill>
                <a:latin typeface="Arial MT"/>
                <a:cs typeface="Arial MT"/>
              </a:rPr>
              <a:t> </a:t>
            </a:r>
            <a:r>
              <a:rPr sz="2800" spc="-5" dirty="0">
                <a:solidFill>
                  <a:srgbClr val="221F1F"/>
                </a:solidFill>
                <a:latin typeface="Arial MT"/>
                <a:cs typeface="Arial MT"/>
              </a:rPr>
              <a:t>levels</a:t>
            </a:r>
            <a:endParaRPr sz="2800" dirty="0">
              <a:latin typeface="Arial MT"/>
              <a:cs typeface="Arial MT"/>
            </a:endParaRPr>
          </a:p>
          <a:p>
            <a:pPr marL="720090" lvl="1" indent="-343535">
              <a:spcBef>
                <a:spcPts val="510"/>
              </a:spcBef>
              <a:buChar char="•"/>
              <a:tabLst>
                <a:tab pos="719455" algn="l"/>
                <a:tab pos="720725" algn="l"/>
              </a:tabLst>
            </a:pPr>
            <a:r>
              <a:rPr sz="2400" spc="-5" dirty="0">
                <a:solidFill>
                  <a:srgbClr val="221F1F"/>
                </a:solidFill>
                <a:latin typeface="Arial MT"/>
                <a:cs typeface="Arial MT"/>
              </a:rPr>
              <a:t>Zero-level</a:t>
            </a:r>
            <a:r>
              <a:rPr sz="2400" spc="-10" dirty="0">
                <a:solidFill>
                  <a:srgbClr val="221F1F"/>
                </a:solidFill>
                <a:latin typeface="Arial MT"/>
                <a:cs typeface="Arial MT"/>
              </a:rPr>
              <a:t> </a:t>
            </a:r>
            <a:r>
              <a:rPr sz="2400" spc="-5" dirty="0">
                <a:solidFill>
                  <a:srgbClr val="221F1F"/>
                </a:solidFill>
                <a:latin typeface="Arial MT"/>
                <a:cs typeface="Arial MT"/>
              </a:rPr>
              <a:t>channel</a:t>
            </a:r>
            <a:r>
              <a:rPr sz="2400" spc="-10" dirty="0">
                <a:solidFill>
                  <a:srgbClr val="221F1F"/>
                </a:solidFill>
                <a:latin typeface="Arial MT"/>
                <a:cs typeface="Arial MT"/>
              </a:rPr>
              <a:t> </a:t>
            </a:r>
            <a:r>
              <a:rPr sz="2400" dirty="0">
                <a:solidFill>
                  <a:srgbClr val="221F1F"/>
                </a:solidFill>
                <a:latin typeface="Arial MT"/>
                <a:cs typeface="Arial MT"/>
              </a:rPr>
              <a:t>(direct)</a:t>
            </a:r>
            <a:endParaRPr sz="2400" dirty="0">
              <a:latin typeface="Arial MT"/>
              <a:cs typeface="Arial MT"/>
            </a:endParaRPr>
          </a:p>
          <a:p>
            <a:pPr marL="720090" marR="125730" lvl="1" indent="-342900">
              <a:spcBef>
                <a:spcPts val="505"/>
              </a:spcBef>
              <a:buChar char="•"/>
              <a:tabLst>
                <a:tab pos="719455" algn="l"/>
                <a:tab pos="720725" algn="l"/>
              </a:tabLst>
            </a:pPr>
            <a:r>
              <a:rPr sz="2400" spc="-5" dirty="0">
                <a:solidFill>
                  <a:srgbClr val="221F1F"/>
                </a:solidFill>
                <a:latin typeface="Arial MT"/>
                <a:cs typeface="Arial MT"/>
              </a:rPr>
              <a:t>One/two/three-level </a:t>
            </a:r>
            <a:r>
              <a:rPr sz="2400" dirty="0">
                <a:solidFill>
                  <a:srgbClr val="221F1F"/>
                </a:solidFill>
                <a:latin typeface="Arial MT"/>
                <a:cs typeface="Arial MT"/>
              </a:rPr>
              <a:t> </a:t>
            </a:r>
            <a:r>
              <a:rPr sz="2400" spc="-5" dirty="0">
                <a:solidFill>
                  <a:srgbClr val="221F1F"/>
                </a:solidFill>
                <a:latin typeface="Arial MT"/>
                <a:cs typeface="Arial MT"/>
              </a:rPr>
              <a:t>channels (intermediaries)</a:t>
            </a:r>
            <a:endParaRPr sz="2400" dirty="0">
              <a:latin typeface="Arial MT"/>
              <a:cs typeface="Arial MT"/>
            </a:endParaRPr>
          </a:p>
          <a:p>
            <a:pPr marL="720090" lvl="1" indent="-343535">
              <a:spcBef>
                <a:spcPts val="505"/>
              </a:spcBef>
              <a:buChar char="•"/>
              <a:tabLst>
                <a:tab pos="719455" algn="l"/>
                <a:tab pos="720725" algn="l"/>
              </a:tabLst>
            </a:pPr>
            <a:r>
              <a:rPr sz="2400" spc="-5" dirty="0">
                <a:solidFill>
                  <a:srgbClr val="221F1F"/>
                </a:solidFill>
                <a:latin typeface="Arial MT"/>
                <a:cs typeface="Arial MT"/>
              </a:rPr>
              <a:t>Reverse-flow </a:t>
            </a:r>
            <a:r>
              <a:rPr sz="2400" spc="-5" dirty="0" smtClean="0">
                <a:solidFill>
                  <a:srgbClr val="221F1F"/>
                </a:solidFill>
                <a:latin typeface="Arial MT"/>
                <a:cs typeface="Arial MT"/>
              </a:rPr>
              <a:t>channels</a:t>
            </a:r>
            <a:r>
              <a:rPr lang="en-CA" sz="2400" spc="-5" dirty="0" smtClean="0">
                <a:solidFill>
                  <a:srgbClr val="221F1F"/>
                </a:solidFill>
                <a:latin typeface="Arial MT"/>
                <a:cs typeface="Arial MT"/>
              </a:rPr>
              <a:t> (laundry, recycle)</a:t>
            </a:r>
            <a:endParaRPr sz="2400" dirty="0">
              <a:latin typeface="Arial MT"/>
              <a:cs typeface="Arial MT"/>
            </a:endParaRPr>
          </a:p>
          <a:p>
            <a:pPr marL="241300" indent="-228600">
              <a:spcBef>
                <a:spcPts val="980"/>
              </a:spcBef>
              <a:buChar char="•"/>
              <a:tabLst>
                <a:tab pos="241300" algn="l"/>
              </a:tabLst>
            </a:pPr>
            <a:r>
              <a:rPr sz="2800" spc="-5" dirty="0">
                <a:solidFill>
                  <a:srgbClr val="221F1F"/>
                </a:solidFill>
                <a:latin typeface="Arial MT"/>
                <a:cs typeface="Arial MT"/>
              </a:rPr>
              <a:t>Service </a:t>
            </a:r>
            <a:r>
              <a:rPr sz="2800" dirty="0">
                <a:solidFill>
                  <a:srgbClr val="221F1F"/>
                </a:solidFill>
                <a:latin typeface="Arial MT"/>
                <a:cs typeface="Arial MT"/>
              </a:rPr>
              <a:t>sector</a:t>
            </a:r>
            <a:r>
              <a:rPr sz="2800" spc="-15" dirty="0">
                <a:solidFill>
                  <a:srgbClr val="221F1F"/>
                </a:solidFill>
                <a:latin typeface="Arial MT"/>
                <a:cs typeface="Arial MT"/>
              </a:rPr>
              <a:t> </a:t>
            </a:r>
            <a:r>
              <a:rPr sz="2800" spc="-5" dirty="0">
                <a:solidFill>
                  <a:srgbClr val="221F1F"/>
                </a:solidFill>
                <a:latin typeface="Arial MT"/>
                <a:cs typeface="Arial MT"/>
              </a:rPr>
              <a:t>channels</a:t>
            </a:r>
            <a:endParaRPr sz="2800" dirty="0">
              <a:latin typeface="Arial MT"/>
              <a:cs typeface="Arial MT"/>
            </a:endParaRPr>
          </a:p>
        </p:txBody>
      </p:sp>
      <p:pic>
        <p:nvPicPr>
          <p:cNvPr id="5" name="object 5"/>
          <p:cNvPicPr/>
          <p:nvPr/>
        </p:nvPicPr>
        <p:blipFill>
          <a:blip r:embed="rId1" cstate="print"/>
          <a:stretch>
            <a:fillRect/>
          </a:stretch>
        </p:blipFill>
        <p:spPr>
          <a:xfrm>
            <a:off x="7572464" y="1463604"/>
            <a:ext cx="3752087" cy="4203192"/>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981200" y="275844"/>
            <a:ext cx="2852928" cy="719327"/>
          </a:xfrm>
          <a:prstGeom prst="rect">
            <a:avLst/>
          </a:prstGeom>
        </p:spPr>
      </p:pic>
      <p:sp>
        <p:nvSpPr>
          <p:cNvPr id="3" name="object 3"/>
          <p:cNvSpPr txBox="1">
            <a:spLocks noGrp="1"/>
          </p:cNvSpPr>
          <p:nvPr>
            <p:ph type="title"/>
          </p:nvPr>
        </p:nvSpPr>
        <p:spPr>
          <a:xfrm>
            <a:off x="1969262" y="127549"/>
            <a:ext cx="10222738" cy="1120820"/>
          </a:xfrm>
          <a:prstGeom prst="rect">
            <a:avLst/>
          </a:prstGeom>
        </p:spPr>
        <p:txBody>
          <a:bodyPr vert="horz" wrap="square" lIns="0" tIns="12700" rIns="0" bIns="0" rtlCol="0" anchor="ctr">
            <a:spAutoFit/>
          </a:bodyPr>
          <a:lstStyle/>
          <a:p>
            <a:pPr marL="4034155">
              <a:lnSpc>
                <a:spcPct val="100000"/>
              </a:lnSpc>
              <a:spcBef>
                <a:spcPts val="100"/>
              </a:spcBef>
            </a:pPr>
            <a:r>
              <a:rPr sz="3600" spc="-5" dirty="0">
                <a:solidFill>
                  <a:srgbClr val="221F1F"/>
                </a:solidFill>
                <a:latin typeface="Merriweather" panose="00000500000000000000" pitchFamily="2" charset="0"/>
              </a:rPr>
              <a:t>Consumer/Industrial</a:t>
            </a:r>
            <a:endParaRPr sz="3600" dirty="0">
              <a:latin typeface="Merriweather" panose="00000500000000000000" pitchFamily="2" charset="0"/>
            </a:endParaRPr>
          </a:p>
          <a:p>
            <a:pPr marL="12700">
              <a:lnSpc>
                <a:spcPct val="100000"/>
              </a:lnSpc>
              <a:tabLst>
                <a:tab pos="4033520" algn="l"/>
                <a:tab pos="8241665" algn="l"/>
              </a:tabLst>
            </a:pPr>
            <a:r>
              <a:rPr sz="3600" u="heavy" dirty="0">
                <a:solidFill>
                  <a:srgbClr val="221F1F"/>
                </a:solidFill>
                <a:uFill>
                  <a:solidFill>
                    <a:srgbClr val="221F1F"/>
                  </a:solidFill>
                </a:uFill>
                <a:latin typeface="Merriweather" panose="00000500000000000000" pitchFamily="2" charset="0"/>
              </a:rPr>
              <a:t> 	</a:t>
            </a:r>
            <a:r>
              <a:rPr sz="3600" u="heavy" spc="-5" dirty="0">
                <a:solidFill>
                  <a:srgbClr val="221F1F"/>
                </a:solidFill>
                <a:uFill>
                  <a:solidFill>
                    <a:srgbClr val="221F1F"/>
                  </a:solidFill>
                </a:uFill>
                <a:latin typeface="Merriweather" panose="00000500000000000000" pitchFamily="2" charset="0"/>
              </a:rPr>
              <a:t>Marketing</a:t>
            </a:r>
            <a:r>
              <a:rPr sz="3600" u="heavy" spc="-60" dirty="0">
                <a:solidFill>
                  <a:srgbClr val="221F1F"/>
                </a:solidFill>
                <a:uFill>
                  <a:solidFill>
                    <a:srgbClr val="221F1F"/>
                  </a:solidFill>
                </a:uFill>
                <a:latin typeface="Merriweather" panose="00000500000000000000" pitchFamily="2" charset="0"/>
              </a:rPr>
              <a:t> </a:t>
            </a:r>
            <a:r>
              <a:rPr sz="3600" u="heavy" spc="-5" dirty="0">
                <a:solidFill>
                  <a:srgbClr val="221F1F"/>
                </a:solidFill>
                <a:uFill>
                  <a:solidFill>
                    <a:srgbClr val="221F1F"/>
                  </a:solidFill>
                </a:uFill>
                <a:latin typeface="Merriweather" panose="00000500000000000000" pitchFamily="2" charset="0"/>
              </a:rPr>
              <a:t>Channels	</a:t>
            </a:r>
            <a:endParaRPr sz="3600" dirty="0">
              <a:latin typeface="Merriweather" panose="00000500000000000000" pitchFamily="2" charset="0"/>
            </a:endParaRPr>
          </a:p>
        </p:txBody>
      </p:sp>
      <p:pic>
        <p:nvPicPr>
          <p:cNvPr id="4" name="object 4"/>
          <p:cNvPicPr/>
          <p:nvPr/>
        </p:nvPicPr>
        <p:blipFill>
          <a:blip r:embed="rId2" cstate="print"/>
          <a:stretch>
            <a:fillRect/>
          </a:stretch>
        </p:blipFill>
        <p:spPr>
          <a:xfrm>
            <a:off x="777870" y="1559750"/>
            <a:ext cx="9593681" cy="470326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81962" y="1215389"/>
            <a:ext cx="8229600" cy="0"/>
          </a:xfrm>
          <a:custGeom>
            <a:avLst/>
            <a:gdLst/>
            <a:ahLst/>
            <a:cxnLst/>
            <a:rect l="l" t="t" r="r" b="b"/>
            <a:pathLst>
              <a:path w="8229600">
                <a:moveTo>
                  <a:pt x="0" y="0"/>
                </a:moveTo>
                <a:lnTo>
                  <a:pt x="8229600" y="0"/>
                </a:lnTo>
              </a:path>
            </a:pathLst>
          </a:custGeom>
          <a:ln w="25908">
            <a:solidFill>
              <a:srgbClr val="221F1F"/>
            </a:solidFill>
          </a:ln>
        </p:spPr>
        <p:txBody>
          <a:bodyPr wrap="square" lIns="0" tIns="0" rIns="0" bIns="0" rtlCol="0"/>
          <a:lstStyle/>
          <a:p/>
        </p:txBody>
      </p:sp>
      <p:pic>
        <p:nvPicPr>
          <p:cNvPr id="3" name="object 3"/>
          <p:cNvPicPr/>
          <p:nvPr/>
        </p:nvPicPr>
        <p:blipFill>
          <a:blip r:embed="rId1" cstate="print"/>
          <a:stretch>
            <a:fillRect/>
          </a:stretch>
        </p:blipFill>
        <p:spPr>
          <a:xfrm>
            <a:off x="1981200" y="275844"/>
            <a:ext cx="2852928" cy="719327"/>
          </a:xfrm>
          <a:prstGeom prst="rect">
            <a:avLst/>
          </a:prstGeom>
        </p:spPr>
      </p:pic>
      <p:sp>
        <p:nvSpPr>
          <p:cNvPr id="4" name="object 4"/>
          <p:cNvSpPr txBox="1">
            <a:spLocks noGrp="1"/>
          </p:cNvSpPr>
          <p:nvPr>
            <p:ph type="title"/>
          </p:nvPr>
        </p:nvSpPr>
        <p:spPr>
          <a:xfrm>
            <a:off x="5373667" y="352095"/>
            <a:ext cx="6818334" cy="566822"/>
          </a:xfrm>
          <a:prstGeom prst="rect">
            <a:avLst/>
          </a:prstGeom>
        </p:spPr>
        <p:txBody>
          <a:bodyPr vert="horz" wrap="square" lIns="0" tIns="12700" rIns="0" bIns="0" rtlCol="0" anchor="ctr">
            <a:spAutoFit/>
          </a:bodyPr>
          <a:lstStyle/>
          <a:p>
            <a:pPr marL="12700" marR="5080">
              <a:lnSpc>
                <a:spcPct val="100000"/>
              </a:lnSpc>
              <a:spcBef>
                <a:spcPts val="100"/>
              </a:spcBef>
            </a:pPr>
            <a:r>
              <a:rPr sz="3600" spc="-5" dirty="0">
                <a:solidFill>
                  <a:srgbClr val="221F1F"/>
                </a:solidFill>
                <a:latin typeface="Merriweather" panose="00000500000000000000" pitchFamily="2" charset="0"/>
              </a:rPr>
              <a:t>Chan</a:t>
            </a:r>
            <a:r>
              <a:rPr sz="3600" spc="-15" dirty="0">
                <a:solidFill>
                  <a:srgbClr val="221F1F"/>
                </a:solidFill>
                <a:latin typeface="Merriweather" panose="00000500000000000000" pitchFamily="2" charset="0"/>
              </a:rPr>
              <a:t>n</a:t>
            </a:r>
            <a:r>
              <a:rPr sz="3600" spc="-5" dirty="0">
                <a:solidFill>
                  <a:srgbClr val="221F1F"/>
                </a:solidFill>
                <a:latin typeface="Merriweather" panose="00000500000000000000" pitchFamily="2" charset="0"/>
              </a:rPr>
              <a:t>e</a:t>
            </a:r>
            <a:r>
              <a:rPr sz="3600" dirty="0">
                <a:solidFill>
                  <a:srgbClr val="221F1F"/>
                </a:solidFill>
                <a:latin typeface="Merriweather" panose="00000500000000000000" pitchFamily="2" charset="0"/>
              </a:rPr>
              <a:t>l-</a:t>
            </a:r>
            <a:r>
              <a:rPr sz="3600" spc="-5" dirty="0">
                <a:solidFill>
                  <a:srgbClr val="221F1F"/>
                </a:solidFill>
                <a:latin typeface="Merriweather" panose="00000500000000000000" pitchFamily="2" charset="0"/>
              </a:rPr>
              <a:t>Design  Decisions</a:t>
            </a:r>
            <a:endParaRPr sz="3600" dirty="0">
              <a:latin typeface="Merriweather" panose="00000500000000000000" pitchFamily="2" charset="0"/>
            </a:endParaRPr>
          </a:p>
        </p:txBody>
      </p:sp>
      <p:sp>
        <p:nvSpPr>
          <p:cNvPr id="5" name="object 5"/>
          <p:cNvSpPr/>
          <p:nvPr/>
        </p:nvSpPr>
        <p:spPr>
          <a:xfrm>
            <a:off x="1981200" y="2819400"/>
            <a:ext cx="8077200" cy="2819400"/>
          </a:xfrm>
          <a:custGeom>
            <a:avLst/>
            <a:gdLst/>
            <a:ahLst/>
            <a:cxnLst/>
            <a:rect l="l" t="t" r="r" b="b"/>
            <a:pathLst>
              <a:path w="8077200" h="2819400">
                <a:moveTo>
                  <a:pt x="0" y="469900"/>
                </a:moveTo>
                <a:lnTo>
                  <a:pt x="2426" y="421864"/>
                </a:lnTo>
                <a:lnTo>
                  <a:pt x="9547" y="375215"/>
                </a:lnTo>
                <a:lnTo>
                  <a:pt x="21126" y="330187"/>
                </a:lnTo>
                <a:lnTo>
                  <a:pt x="36928" y="287018"/>
                </a:lnTo>
                <a:lnTo>
                  <a:pt x="56716" y="245943"/>
                </a:lnTo>
                <a:lnTo>
                  <a:pt x="80254" y="207199"/>
                </a:lnTo>
                <a:lnTo>
                  <a:pt x="107305" y="171023"/>
                </a:lnTo>
                <a:lnTo>
                  <a:pt x="137634" y="137652"/>
                </a:lnTo>
                <a:lnTo>
                  <a:pt x="171005" y="107320"/>
                </a:lnTo>
                <a:lnTo>
                  <a:pt x="207180" y="80266"/>
                </a:lnTo>
                <a:lnTo>
                  <a:pt x="245924" y="56725"/>
                </a:lnTo>
                <a:lnTo>
                  <a:pt x="287001" y="36935"/>
                </a:lnTo>
                <a:lnTo>
                  <a:pt x="330175" y="21130"/>
                </a:lnTo>
                <a:lnTo>
                  <a:pt x="375209" y="9549"/>
                </a:lnTo>
                <a:lnTo>
                  <a:pt x="421867" y="2426"/>
                </a:lnTo>
                <a:lnTo>
                  <a:pt x="469912" y="0"/>
                </a:lnTo>
                <a:lnTo>
                  <a:pt x="7607300" y="0"/>
                </a:lnTo>
                <a:lnTo>
                  <a:pt x="7655335" y="2426"/>
                </a:lnTo>
                <a:lnTo>
                  <a:pt x="7701984" y="9549"/>
                </a:lnTo>
                <a:lnTo>
                  <a:pt x="7747012" y="21130"/>
                </a:lnTo>
                <a:lnTo>
                  <a:pt x="7790181" y="36935"/>
                </a:lnTo>
                <a:lnTo>
                  <a:pt x="7831256" y="56725"/>
                </a:lnTo>
                <a:lnTo>
                  <a:pt x="7870000" y="80266"/>
                </a:lnTo>
                <a:lnTo>
                  <a:pt x="7906176" y="107320"/>
                </a:lnTo>
                <a:lnTo>
                  <a:pt x="7939547" y="137652"/>
                </a:lnTo>
                <a:lnTo>
                  <a:pt x="7969879" y="171023"/>
                </a:lnTo>
                <a:lnTo>
                  <a:pt x="7996933" y="207199"/>
                </a:lnTo>
                <a:lnTo>
                  <a:pt x="8020474" y="245943"/>
                </a:lnTo>
                <a:lnTo>
                  <a:pt x="8040264" y="287018"/>
                </a:lnTo>
                <a:lnTo>
                  <a:pt x="8056069" y="330187"/>
                </a:lnTo>
                <a:lnTo>
                  <a:pt x="8067650" y="375215"/>
                </a:lnTo>
                <a:lnTo>
                  <a:pt x="8074773" y="421864"/>
                </a:lnTo>
                <a:lnTo>
                  <a:pt x="8077200" y="469900"/>
                </a:lnTo>
                <a:lnTo>
                  <a:pt x="8077200" y="2349500"/>
                </a:lnTo>
                <a:lnTo>
                  <a:pt x="8074773" y="2397535"/>
                </a:lnTo>
                <a:lnTo>
                  <a:pt x="8067650" y="2444184"/>
                </a:lnTo>
                <a:lnTo>
                  <a:pt x="8056069" y="2489212"/>
                </a:lnTo>
                <a:lnTo>
                  <a:pt x="8040264" y="2532381"/>
                </a:lnTo>
                <a:lnTo>
                  <a:pt x="8020474" y="2573456"/>
                </a:lnTo>
                <a:lnTo>
                  <a:pt x="7996933" y="2612200"/>
                </a:lnTo>
                <a:lnTo>
                  <a:pt x="7969879" y="2648376"/>
                </a:lnTo>
                <a:lnTo>
                  <a:pt x="7939547" y="2681747"/>
                </a:lnTo>
                <a:lnTo>
                  <a:pt x="7906176" y="2712079"/>
                </a:lnTo>
                <a:lnTo>
                  <a:pt x="7870000" y="2739133"/>
                </a:lnTo>
                <a:lnTo>
                  <a:pt x="7831256" y="2762674"/>
                </a:lnTo>
                <a:lnTo>
                  <a:pt x="7790181" y="2782464"/>
                </a:lnTo>
                <a:lnTo>
                  <a:pt x="7747012" y="2798269"/>
                </a:lnTo>
                <a:lnTo>
                  <a:pt x="7701984" y="2809850"/>
                </a:lnTo>
                <a:lnTo>
                  <a:pt x="7655335" y="2816973"/>
                </a:lnTo>
                <a:lnTo>
                  <a:pt x="7607300" y="2819400"/>
                </a:lnTo>
                <a:lnTo>
                  <a:pt x="469912" y="2819400"/>
                </a:lnTo>
                <a:lnTo>
                  <a:pt x="421867" y="2816973"/>
                </a:lnTo>
                <a:lnTo>
                  <a:pt x="375209" y="2809850"/>
                </a:lnTo>
                <a:lnTo>
                  <a:pt x="330175" y="2798269"/>
                </a:lnTo>
                <a:lnTo>
                  <a:pt x="287001" y="2782464"/>
                </a:lnTo>
                <a:lnTo>
                  <a:pt x="245924" y="2762674"/>
                </a:lnTo>
                <a:lnTo>
                  <a:pt x="207180" y="2739133"/>
                </a:lnTo>
                <a:lnTo>
                  <a:pt x="171005" y="2712079"/>
                </a:lnTo>
                <a:lnTo>
                  <a:pt x="137634" y="2681747"/>
                </a:lnTo>
                <a:lnTo>
                  <a:pt x="107305" y="2648376"/>
                </a:lnTo>
                <a:lnTo>
                  <a:pt x="80254" y="2612200"/>
                </a:lnTo>
                <a:lnTo>
                  <a:pt x="56716" y="2573456"/>
                </a:lnTo>
                <a:lnTo>
                  <a:pt x="36928" y="2532381"/>
                </a:lnTo>
                <a:lnTo>
                  <a:pt x="21126" y="2489212"/>
                </a:lnTo>
                <a:lnTo>
                  <a:pt x="9547" y="2444184"/>
                </a:lnTo>
                <a:lnTo>
                  <a:pt x="2426" y="2397535"/>
                </a:lnTo>
                <a:lnTo>
                  <a:pt x="0" y="2349500"/>
                </a:lnTo>
                <a:lnTo>
                  <a:pt x="0" y="469900"/>
                </a:lnTo>
                <a:close/>
              </a:path>
            </a:pathLst>
          </a:custGeom>
          <a:ln w="9144">
            <a:solidFill>
              <a:srgbClr val="221F1F"/>
            </a:solidFill>
          </a:ln>
        </p:spPr>
        <p:txBody>
          <a:bodyPr wrap="square" lIns="0" tIns="0" rIns="0" bIns="0" rtlCol="0"/>
          <a:lstStyle/>
          <a:p/>
        </p:txBody>
      </p:sp>
      <p:sp>
        <p:nvSpPr>
          <p:cNvPr id="6" name="object 6"/>
          <p:cNvSpPr txBox="1"/>
          <p:nvPr/>
        </p:nvSpPr>
        <p:spPr>
          <a:xfrm>
            <a:off x="2059941" y="1770711"/>
            <a:ext cx="6149975" cy="3728585"/>
          </a:xfrm>
          <a:prstGeom prst="rect">
            <a:avLst/>
          </a:prstGeom>
        </p:spPr>
        <p:txBody>
          <a:bodyPr vert="horz" wrap="square" lIns="0" tIns="12065" rIns="0" bIns="0" rtlCol="0">
            <a:spAutoFit/>
          </a:bodyPr>
          <a:lstStyle/>
          <a:p>
            <a:pPr marL="241300" indent="-228600">
              <a:spcBef>
                <a:spcPts val="95"/>
              </a:spcBef>
              <a:buChar char="•"/>
              <a:tabLst>
                <a:tab pos="241300" algn="l"/>
              </a:tabLst>
            </a:pPr>
            <a:r>
              <a:rPr sz="2800" spc="-5" dirty="0">
                <a:solidFill>
                  <a:srgbClr val="221F1F"/>
                </a:solidFill>
                <a:latin typeface="Arial MT"/>
                <a:cs typeface="Arial MT"/>
              </a:rPr>
              <a:t>Analysing</a:t>
            </a:r>
            <a:r>
              <a:rPr sz="2800" dirty="0">
                <a:solidFill>
                  <a:srgbClr val="221F1F"/>
                </a:solidFill>
                <a:latin typeface="Arial MT"/>
                <a:cs typeface="Arial MT"/>
              </a:rPr>
              <a:t> customer </a:t>
            </a:r>
            <a:r>
              <a:rPr sz="2800" spc="-5" dirty="0">
                <a:solidFill>
                  <a:srgbClr val="221F1F"/>
                </a:solidFill>
                <a:latin typeface="Arial MT"/>
                <a:cs typeface="Arial MT"/>
              </a:rPr>
              <a:t>needs</a:t>
            </a:r>
            <a:r>
              <a:rPr sz="2800" dirty="0">
                <a:solidFill>
                  <a:srgbClr val="221F1F"/>
                </a:solidFill>
                <a:latin typeface="Arial MT"/>
                <a:cs typeface="Arial MT"/>
              </a:rPr>
              <a:t> </a:t>
            </a:r>
            <a:r>
              <a:rPr sz="2800" spc="-5" dirty="0">
                <a:solidFill>
                  <a:srgbClr val="221F1F"/>
                </a:solidFill>
                <a:latin typeface="Arial MT"/>
                <a:cs typeface="Arial MT"/>
              </a:rPr>
              <a:t>and</a:t>
            </a:r>
            <a:r>
              <a:rPr sz="2800" spc="5" dirty="0">
                <a:solidFill>
                  <a:srgbClr val="221F1F"/>
                </a:solidFill>
                <a:latin typeface="Arial MT"/>
                <a:cs typeface="Arial MT"/>
              </a:rPr>
              <a:t> </a:t>
            </a:r>
            <a:r>
              <a:rPr sz="2800" spc="-10" dirty="0">
                <a:solidFill>
                  <a:srgbClr val="221F1F"/>
                </a:solidFill>
                <a:latin typeface="Arial MT"/>
                <a:cs typeface="Arial MT"/>
              </a:rPr>
              <a:t>wants</a:t>
            </a:r>
            <a:endParaRPr sz="2800" dirty="0">
              <a:latin typeface="Arial MT"/>
              <a:cs typeface="Arial MT"/>
            </a:endParaRPr>
          </a:p>
          <a:p>
            <a:pPr>
              <a:lnSpc>
                <a:spcPct val="100000"/>
              </a:lnSpc>
              <a:buClr>
                <a:srgbClr val="221F1F"/>
              </a:buClr>
              <a:buFont typeface="Arial MT"/>
              <a:buChar char="•"/>
            </a:pPr>
            <a:endParaRPr sz="3100" dirty="0">
              <a:latin typeface="Arial MT"/>
              <a:cs typeface="Arial MT"/>
            </a:endParaRPr>
          </a:p>
          <a:p>
            <a:pPr marL="1444625" lvl="1" indent="-431800">
              <a:spcBef>
                <a:spcPts val="2650"/>
              </a:spcBef>
              <a:buFont typeface="Wingdings" panose="05000000000000000000"/>
              <a:buChar char=""/>
              <a:tabLst>
                <a:tab pos="1444625" algn="l"/>
              </a:tabLst>
            </a:pPr>
            <a:r>
              <a:rPr sz="3200" spc="-5" dirty="0">
                <a:solidFill>
                  <a:srgbClr val="221F1F"/>
                </a:solidFill>
                <a:latin typeface="Arial MT"/>
                <a:cs typeface="Arial MT"/>
              </a:rPr>
              <a:t>Desired</a:t>
            </a:r>
            <a:r>
              <a:rPr sz="3200" spc="-50" dirty="0">
                <a:solidFill>
                  <a:srgbClr val="221F1F"/>
                </a:solidFill>
                <a:latin typeface="Arial MT"/>
                <a:cs typeface="Arial MT"/>
              </a:rPr>
              <a:t> </a:t>
            </a:r>
            <a:r>
              <a:rPr sz="3200" spc="-5" dirty="0">
                <a:solidFill>
                  <a:srgbClr val="221F1F"/>
                </a:solidFill>
                <a:latin typeface="Arial MT"/>
                <a:cs typeface="Arial MT"/>
              </a:rPr>
              <a:t>lot</a:t>
            </a:r>
            <a:r>
              <a:rPr sz="3200" spc="-20" dirty="0">
                <a:solidFill>
                  <a:srgbClr val="221F1F"/>
                </a:solidFill>
                <a:latin typeface="Arial MT"/>
                <a:cs typeface="Arial MT"/>
              </a:rPr>
              <a:t> </a:t>
            </a:r>
            <a:r>
              <a:rPr sz="3200" dirty="0">
                <a:solidFill>
                  <a:srgbClr val="221F1F"/>
                </a:solidFill>
                <a:latin typeface="Arial MT"/>
                <a:cs typeface="Arial MT"/>
              </a:rPr>
              <a:t>size</a:t>
            </a:r>
            <a:endParaRPr sz="3200" dirty="0">
              <a:latin typeface="Arial MT"/>
              <a:cs typeface="Arial MT"/>
            </a:endParaRPr>
          </a:p>
          <a:p>
            <a:pPr marL="1444625" lvl="1" indent="-431800">
              <a:buFont typeface="Wingdings" panose="05000000000000000000"/>
              <a:buChar char=""/>
              <a:tabLst>
                <a:tab pos="1444625" algn="l"/>
              </a:tabLst>
            </a:pPr>
            <a:r>
              <a:rPr sz="3200" spc="-25" dirty="0">
                <a:solidFill>
                  <a:srgbClr val="221F1F"/>
                </a:solidFill>
                <a:latin typeface="Arial MT"/>
                <a:cs typeface="Arial MT"/>
              </a:rPr>
              <a:t>Waiting</a:t>
            </a:r>
            <a:r>
              <a:rPr sz="3200" spc="-30" dirty="0">
                <a:solidFill>
                  <a:srgbClr val="221F1F"/>
                </a:solidFill>
                <a:latin typeface="Arial MT"/>
                <a:cs typeface="Arial MT"/>
              </a:rPr>
              <a:t> </a:t>
            </a:r>
            <a:r>
              <a:rPr sz="3200" spc="-5" dirty="0">
                <a:solidFill>
                  <a:srgbClr val="221F1F"/>
                </a:solidFill>
                <a:latin typeface="Arial MT"/>
                <a:cs typeface="Arial MT"/>
              </a:rPr>
              <a:t>and</a:t>
            </a:r>
            <a:r>
              <a:rPr sz="3200" spc="-35" dirty="0">
                <a:solidFill>
                  <a:srgbClr val="221F1F"/>
                </a:solidFill>
                <a:latin typeface="Arial MT"/>
                <a:cs typeface="Arial MT"/>
              </a:rPr>
              <a:t> </a:t>
            </a:r>
            <a:r>
              <a:rPr sz="3200" spc="-5" dirty="0">
                <a:solidFill>
                  <a:srgbClr val="221F1F"/>
                </a:solidFill>
                <a:latin typeface="Arial MT"/>
                <a:cs typeface="Arial MT"/>
              </a:rPr>
              <a:t>delivery</a:t>
            </a:r>
            <a:r>
              <a:rPr sz="3200" spc="-25" dirty="0">
                <a:solidFill>
                  <a:srgbClr val="221F1F"/>
                </a:solidFill>
                <a:latin typeface="Arial MT"/>
                <a:cs typeface="Arial MT"/>
              </a:rPr>
              <a:t> </a:t>
            </a:r>
            <a:r>
              <a:rPr sz="3200" spc="-5" dirty="0">
                <a:solidFill>
                  <a:srgbClr val="221F1F"/>
                </a:solidFill>
                <a:latin typeface="Arial MT"/>
                <a:cs typeface="Arial MT"/>
              </a:rPr>
              <a:t>time</a:t>
            </a:r>
            <a:endParaRPr sz="3200" dirty="0">
              <a:latin typeface="Arial MT"/>
              <a:cs typeface="Arial MT"/>
            </a:endParaRPr>
          </a:p>
          <a:p>
            <a:pPr marL="1444625" lvl="1" indent="-431800">
              <a:buFont typeface="Wingdings" panose="05000000000000000000"/>
              <a:buChar char=""/>
              <a:tabLst>
                <a:tab pos="1444625" algn="l"/>
              </a:tabLst>
            </a:pPr>
            <a:r>
              <a:rPr sz="3200" spc="-5" dirty="0">
                <a:solidFill>
                  <a:srgbClr val="221F1F"/>
                </a:solidFill>
                <a:latin typeface="Arial MT"/>
                <a:cs typeface="Arial MT"/>
              </a:rPr>
              <a:t>Spatial</a:t>
            </a:r>
            <a:r>
              <a:rPr sz="3200" spc="-50" dirty="0">
                <a:solidFill>
                  <a:srgbClr val="221F1F"/>
                </a:solidFill>
                <a:latin typeface="Arial MT"/>
                <a:cs typeface="Arial MT"/>
              </a:rPr>
              <a:t> </a:t>
            </a:r>
            <a:r>
              <a:rPr sz="3200" spc="-5" dirty="0">
                <a:solidFill>
                  <a:srgbClr val="221F1F"/>
                </a:solidFill>
                <a:latin typeface="Arial MT"/>
                <a:cs typeface="Arial MT"/>
              </a:rPr>
              <a:t>convenience</a:t>
            </a:r>
            <a:endParaRPr sz="3200" dirty="0">
              <a:latin typeface="Arial MT"/>
              <a:cs typeface="Arial MT"/>
            </a:endParaRPr>
          </a:p>
          <a:p>
            <a:pPr marL="1444625" lvl="1" indent="-431800">
              <a:spcBef>
                <a:spcPts val="5"/>
              </a:spcBef>
              <a:buFont typeface="Wingdings" panose="05000000000000000000"/>
              <a:buChar char=""/>
              <a:tabLst>
                <a:tab pos="1444625" algn="l"/>
              </a:tabLst>
            </a:pPr>
            <a:r>
              <a:rPr sz="3200" spc="-5" dirty="0">
                <a:solidFill>
                  <a:srgbClr val="221F1F"/>
                </a:solidFill>
                <a:latin typeface="Arial MT"/>
                <a:cs typeface="Arial MT"/>
              </a:rPr>
              <a:t>Product</a:t>
            </a:r>
            <a:r>
              <a:rPr sz="3200" spc="-55" dirty="0">
                <a:solidFill>
                  <a:srgbClr val="221F1F"/>
                </a:solidFill>
                <a:latin typeface="Arial MT"/>
                <a:cs typeface="Arial MT"/>
              </a:rPr>
              <a:t> </a:t>
            </a:r>
            <a:r>
              <a:rPr sz="3200" dirty="0">
                <a:solidFill>
                  <a:srgbClr val="221F1F"/>
                </a:solidFill>
                <a:latin typeface="Arial MT"/>
                <a:cs typeface="Arial MT"/>
              </a:rPr>
              <a:t>variety</a:t>
            </a:r>
            <a:endParaRPr sz="3200" dirty="0">
              <a:latin typeface="Arial MT"/>
              <a:cs typeface="Arial MT"/>
            </a:endParaRPr>
          </a:p>
          <a:p>
            <a:pPr marL="1444625" lvl="1" indent="-431800">
              <a:buFont typeface="Wingdings" panose="05000000000000000000"/>
              <a:buChar char=""/>
              <a:tabLst>
                <a:tab pos="1444625" algn="l"/>
              </a:tabLst>
            </a:pPr>
            <a:r>
              <a:rPr sz="3200" dirty="0">
                <a:solidFill>
                  <a:srgbClr val="221F1F"/>
                </a:solidFill>
                <a:latin typeface="Arial MT"/>
                <a:cs typeface="Arial MT"/>
              </a:rPr>
              <a:t>Service</a:t>
            </a:r>
            <a:r>
              <a:rPr sz="3200" spc="-65" dirty="0">
                <a:solidFill>
                  <a:srgbClr val="221F1F"/>
                </a:solidFill>
                <a:latin typeface="Arial MT"/>
                <a:cs typeface="Arial MT"/>
              </a:rPr>
              <a:t> </a:t>
            </a:r>
            <a:r>
              <a:rPr sz="3200" spc="-5" dirty="0">
                <a:solidFill>
                  <a:srgbClr val="221F1F"/>
                </a:solidFill>
                <a:latin typeface="Arial MT"/>
                <a:cs typeface="Arial MT"/>
              </a:rPr>
              <a:t>backup</a:t>
            </a:r>
            <a:endParaRPr sz="3200" dirty="0">
              <a:latin typeface="Arial MT"/>
              <a:cs typeface="Arial M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647444" y="295656"/>
            <a:ext cx="2852928" cy="719328"/>
          </a:xfrm>
          <a:prstGeom prst="rect">
            <a:avLst/>
          </a:prstGeom>
        </p:spPr>
      </p:pic>
      <p:sp>
        <p:nvSpPr>
          <p:cNvPr id="3" name="object 3"/>
          <p:cNvSpPr txBox="1">
            <a:spLocks noGrp="1"/>
          </p:cNvSpPr>
          <p:nvPr>
            <p:ph type="title"/>
          </p:nvPr>
        </p:nvSpPr>
        <p:spPr>
          <a:xfrm>
            <a:off x="7258303" y="312546"/>
            <a:ext cx="2035810" cy="1002030"/>
          </a:xfrm>
          <a:prstGeom prst="rect">
            <a:avLst/>
          </a:prstGeom>
        </p:spPr>
        <p:txBody>
          <a:bodyPr vert="horz" wrap="square" lIns="0" tIns="12700" rIns="0" bIns="0" rtlCol="0" anchor="ctr">
            <a:spAutoFit/>
          </a:bodyPr>
          <a:lstStyle/>
          <a:p>
            <a:pPr marL="12700" marR="5080">
              <a:lnSpc>
                <a:spcPct val="100000"/>
              </a:lnSpc>
              <a:spcBef>
                <a:spcPts val="100"/>
              </a:spcBef>
            </a:pPr>
            <a:r>
              <a:rPr sz="3200" spc="-5" dirty="0">
                <a:solidFill>
                  <a:srgbClr val="221F1F"/>
                </a:solidFill>
              </a:rPr>
              <a:t>Consu</a:t>
            </a:r>
            <a:r>
              <a:rPr sz="3200" spc="-15" dirty="0">
                <a:solidFill>
                  <a:srgbClr val="221F1F"/>
                </a:solidFill>
              </a:rPr>
              <a:t>m</a:t>
            </a:r>
            <a:r>
              <a:rPr sz="3200" spc="-5" dirty="0">
                <a:solidFill>
                  <a:srgbClr val="221F1F"/>
                </a:solidFill>
              </a:rPr>
              <a:t>er  Channels</a:t>
            </a:r>
            <a:endParaRPr sz="3200"/>
          </a:p>
        </p:txBody>
      </p:sp>
      <p:sp>
        <p:nvSpPr>
          <p:cNvPr id="4" name="object 4"/>
          <p:cNvSpPr txBox="1"/>
          <p:nvPr/>
        </p:nvSpPr>
        <p:spPr>
          <a:xfrm>
            <a:off x="2059941" y="1351281"/>
            <a:ext cx="7632065" cy="4801235"/>
          </a:xfrm>
          <a:prstGeom prst="rect">
            <a:avLst/>
          </a:prstGeom>
        </p:spPr>
        <p:txBody>
          <a:bodyPr vert="horz" wrap="square" lIns="0" tIns="38100" rIns="0" bIns="0" rtlCol="0">
            <a:spAutoFit/>
          </a:bodyPr>
          <a:lstStyle/>
          <a:p>
            <a:pPr marL="268605" indent="-256540">
              <a:spcBef>
                <a:spcPts val="300"/>
              </a:spcBef>
              <a:buChar char="•"/>
              <a:tabLst>
                <a:tab pos="268605" algn="l"/>
                <a:tab pos="269240" algn="l"/>
              </a:tabLst>
            </a:pPr>
            <a:r>
              <a:rPr sz="2400" spc="-5" dirty="0">
                <a:solidFill>
                  <a:srgbClr val="221F1F"/>
                </a:solidFill>
                <a:latin typeface="Arial MT"/>
                <a:cs typeface="Arial MT"/>
              </a:rPr>
              <a:t>Manufacturer-owned</a:t>
            </a:r>
            <a:r>
              <a:rPr sz="2400" spc="-10" dirty="0">
                <a:solidFill>
                  <a:srgbClr val="221F1F"/>
                </a:solidFill>
                <a:latin typeface="Arial MT"/>
                <a:cs typeface="Arial MT"/>
              </a:rPr>
              <a:t> </a:t>
            </a:r>
            <a:r>
              <a:rPr sz="2400" spc="-5" dirty="0">
                <a:solidFill>
                  <a:srgbClr val="221F1F"/>
                </a:solidFill>
                <a:latin typeface="Arial MT"/>
                <a:cs typeface="Arial MT"/>
              </a:rPr>
              <a:t>stores</a:t>
            </a:r>
            <a:endParaRPr sz="2400">
              <a:latin typeface="Arial MT"/>
              <a:cs typeface="Arial MT"/>
            </a:endParaRPr>
          </a:p>
          <a:p>
            <a:pPr marL="755015" lvl="1" indent="-285750">
              <a:spcBef>
                <a:spcPts val="205"/>
              </a:spcBef>
              <a:buChar char="•"/>
              <a:tabLst>
                <a:tab pos="755015" algn="l"/>
                <a:tab pos="755650" algn="l"/>
              </a:tabLst>
            </a:pPr>
            <a:r>
              <a:rPr sz="2400" spc="-5" dirty="0">
                <a:solidFill>
                  <a:srgbClr val="221F1F"/>
                </a:solidFill>
                <a:latin typeface="Arial MT"/>
                <a:cs typeface="Arial MT"/>
              </a:rPr>
              <a:t>Nike,</a:t>
            </a:r>
            <a:endParaRPr sz="2400">
              <a:latin typeface="Arial MT"/>
              <a:cs typeface="Arial MT"/>
            </a:endParaRPr>
          </a:p>
          <a:p>
            <a:pPr marL="755015" lvl="1" indent="-285750">
              <a:spcBef>
                <a:spcPts val="220"/>
              </a:spcBef>
              <a:buChar char="•"/>
              <a:tabLst>
                <a:tab pos="755015" algn="l"/>
                <a:tab pos="755650" algn="l"/>
              </a:tabLst>
            </a:pPr>
            <a:r>
              <a:rPr sz="2400" spc="-5" dirty="0">
                <a:solidFill>
                  <a:srgbClr val="221F1F"/>
                </a:solidFill>
                <a:latin typeface="Arial MT"/>
                <a:cs typeface="Arial MT"/>
              </a:rPr>
              <a:t>Levi</a:t>
            </a:r>
            <a:r>
              <a:rPr sz="2400" spc="-45" dirty="0">
                <a:solidFill>
                  <a:srgbClr val="221F1F"/>
                </a:solidFill>
                <a:latin typeface="Arial MT"/>
                <a:cs typeface="Arial MT"/>
              </a:rPr>
              <a:t> </a:t>
            </a:r>
            <a:r>
              <a:rPr sz="2400" dirty="0">
                <a:solidFill>
                  <a:srgbClr val="221F1F"/>
                </a:solidFill>
                <a:latin typeface="Arial MT"/>
                <a:cs typeface="Arial MT"/>
              </a:rPr>
              <a:t>Strauss,</a:t>
            </a:r>
            <a:endParaRPr sz="2400">
              <a:latin typeface="Arial MT"/>
              <a:cs typeface="Arial MT"/>
            </a:endParaRPr>
          </a:p>
          <a:p>
            <a:pPr marL="755015" lvl="1" indent="-285750">
              <a:spcBef>
                <a:spcPts val="215"/>
              </a:spcBef>
              <a:buChar char="•"/>
              <a:tabLst>
                <a:tab pos="755015" algn="l"/>
                <a:tab pos="755650" algn="l"/>
              </a:tabLst>
            </a:pPr>
            <a:r>
              <a:rPr sz="2400" spc="-10" dirty="0">
                <a:solidFill>
                  <a:srgbClr val="221F1F"/>
                </a:solidFill>
                <a:latin typeface="Arial MT"/>
                <a:cs typeface="Arial MT"/>
              </a:rPr>
              <a:t>Apple,</a:t>
            </a:r>
            <a:endParaRPr sz="2400">
              <a:latin typeface="Arial MT"/>
              <a:cs typeface="Arial MT"/>
            </a:endParaRPr>
          </a:p>
          <a:p>
            <a:pPr marL="755015" lvl="1" indent="-285750">
              <a:spcBef>
                <a:spcPts val="205"/>
              </a:spcBef>
              <a:buChar char="•"/>
              <a:tabLst>
                <a:tab pos="755015" algn="l"/>
                <a:tab pos="755650" algn="l"/>
              </a:tabLst>
            </a:pPr>
            <a:r>
              <a:rPr sz="2400" spc="-40" dirty="0">
                <a:solidFill>
                  <a:srgbClr val="221F1F"/>
                </a:solidFill>
                <a:latin typeface="Arial MT"/>
                <a:cs typeface="Arial MT"/>
              </a:rPr>
              <a:t>Sony,</a:t>
            </a:r>
            <a:endParaRPr sz="2400">
              <a:latin typeface="Arial MT"/>
              <a:cs typeface="Arial MT"/>
            </a:endParaRPr>
          </a:p>
          <a:p>
            <a:pPr marL="755015" lvl="1" indent="-285750">
              <a:spcBef>
                <a:spcPts val="215"/>
              </a:spcBef>
              <a:buChar char="•"/>
              <a:tabLst>
                <a:tab pos="755015" algn="l"/>
                <a:tab pos="755650" algn="l"/>
              </a:tabLst>
            </a:pPr>
            <a:r>
              <a:rPr sz="2400" dirty="0">
                <a:solidFill>
                  <a:srgbClr val="221F1F"/>
                </a:solidFill>
                <a:latin typeface="Arial MT"/>
                <a:cs typeface="Arial MT"/>
              </a:rPr>
              <a:t>Many</a:t>
            </a:r>
            <a:r>
              <a:rPr sz="2400" spc="-5" dirty="0">
                <a:solidFill>
                  <a:srgbClr val="221F1F"/>
                </a:solidFill>
                <a:latin typeface="Arial MT"/>
                <a:cs typeface="Arial MT"/>
              </a:rPr>
              <a:t> fashion</a:t>
            </a:r>
            <a:r>
              <a:rPr sz="2400" dirty="0">
                <a:solidFill>
                  <a:srgbClr val="221F1F"/>
                </a:solidFill>
                <a:latin typeface="Arial MT"/>
                <a:cs typeface="Arial MT"/>
              </a:rPr>
              <a:t> </a:t>
            </a:r>
            <a:r>
              <a:rPr sz="2400" spc="-5" dirty="0">
                <a:solidFill>
                  <a:srgbClr val="221F1F"/>
                </a:solidFill>
                <a:latin typeface="Arial MT"/>
                <a:cs typeface="Arial MT"/>
              </a:rPr>
              <a:t>design</a:t>
            </a:r>
            <a:r>
              <a:rPr sz="2400" spc="20" dirty="0">
                <a:solidFill>
                  <a:srgbClr val="221F1F"/>
                </a:solidFill>
                <a:latin typeface="Arial MT"/>
                <a:cs typeface="Arial MT"/>
              </a:rPr>
              <a:t> </a:t>
            </a:r>
            <a:r>
              <a:rPr sz="2400" spc="-5" dirty="0">
                <a:solidFill>
                  <a:srgbClr val="221F1F"/>
                </a:solidFill>
                <a:latin typeface="Arial MT"/>
                <a:cs typeface="Arial MT"/>
              </a:rPr>
              <a:t>houses</a:t>
            </a:r>
            <a:r>
              <a:rPr sz="2400" spc="5" dirty="0">
                <a:solidFill>
                  <a:srgbClr val="221F1F"/>
                </a:solidFill>
                <a:latin typeface="Arial MT"/>
                <a:cs typeface="Arial MT"/>
              </a:rPr>
              <a:t> </a:t>
            </a:r>
            <a:r>
              <a:rPr sz="2400" spc="-5" dirty="0">
                <a:solidFill>
                  <a:srgbClr val="221F1F"/>
                </a:solidFill>
                <a:latin typeface="Arial MT"/>
                <a:cs typeface="Arial MT"/>
              </a:rPr>
              <a:t>have</a:t>
            </a:r>
            <a:r>
              <a:rPr sz="2400" dirty="0">
                <a:solidFill>
                  <a:srgbClr val="221F1F"/>
                </a:solidFill>
                <a:latin typeface="Arial MT"/>
                <a:cs typeface="Arial MT"/>
              </a:rPr>
              <a:t> </a:t>
            </a:r>
            <a:r>
              <a:rPr sz="2400" b="1" spc="-5" dirty="0">
                <a:solidFill>
                  <a:srgbClr val="221F1F"/>
                </a:solidFill>
                <a:latin typeface="Arial" panose="020B0604020202020204"/>
                <a:cs typeface="Arial" panose="020B0604020202020204"/>
              </a:rPr>
              <a:t>flagship</a:t>
            </a:r>
            <a:r>
              <a:rPr sz="2400" b="1" spc="-20" dirty="0">
                <a:solidFill>
                  <a:srgbClr val="221F1F"/>
                </a:solidFill>
                <a:latin typeface="Arial" panose="020B0604020202020204"/>
                <a:cs typeface="Arial" panose="020B0604020202020204"/>
              </a:rPr>
              <a:t> </a:t>
            </a:r>
            <a:r>
              <a:rPr sz="2400" b="1" spc="-5" dirty="0">
                <a:solidFill>
                  <a:srgbClr val="221F1F"/>
                </a:solidFill>
                <a:latin typeface="Arial" panose="020B0604020202020204"/>
                <a:cs typeface="Arial" panose="020B0604020202020204"/>
              </a:rPr>
              <a:t>stores</a:t>
            </a:r>
            <a:endParaRPr sz="2400">
              <a:latin typeface="Arial" panose="020B0604020202020204"/>
              <a:cs typeface="Arial" panose="020B0604020202020204"/>
            </a:endParaRPr>
          </a:p>
          <a:p>
            <a:pPr marL="268605" indent="-256540">
              <a:spcBef>
                <a:spcPts val="710"/>
              </a:spcBef>
              <a:buChar char="•"/>
              <a:tabLst>
                <a:tab pos="268605" algn="l"/>
                <a:tab pos="269240" algn="l"/>
              </a:tabLst>
            </a:pPr>
            <a:r>
              <a:rPr sz="2400" spc="-5" dirty="0">
                <a:solidFill>
                  <a:srgbClr val="221F1F"/>
                </a:solidFill>
                <a:latin typeface="Arial MT"/>
                <a:cs typeface="Arial MT"/>
              </a:rPr>
              <a:t>Independent</a:t>
            </a:r>
            <a:r>
              <a:rPr sz="2400" dirty="0">
                <a:solidFill>
                  <a:srgbClr val="221F1F"/>
                </a:solidFill>
                <a:latin typeface="Arial MT"/>
                <a:cs typeface="Arial MT"/>
              </a:rPr>
              <a:t> </a:t>
            </a:r>
            <a:r>
              <a:rPr sz="2400" spc="-5" dirty="0">
                <a:solidFill>
                  <a:srgbClr val="221F1F"/>
                </a:solidFill>
                <a:latin typeface="Arial MT"/>
                <a:cs typeface="Arial MT"/>
              </a:rPr>
              <a:t>franchises</a:t>
            </a:r>
            <a:endParaRPr sz="2400">
              <a:latin typeface="Arial MT"/>
              <a:cs typeface="Arial MT"/>
            </a:endParaRPr>
          </a:p>
          <a:p>
            <a:pPr marL="268605" indent="-256540">
              <a:spcBef>
                <a:spcPts val="720"/>
              </a:spcBef>
              <a:buChar char="•"/>
              <a:tabLst>
                <a:tab pos="268605" algn="l"/>
                <a:tab pos="269240" algn="l"/>
              </a:tabLst>
            </a:pPr>
            <a:r>
              <a:rPr sz="2400" spc="-5" dirty="0">
                <a:solidFill>
                  <a:srgbClr val="221F1F"/>
                </a:solidFill>
                <a:latin typeface="Arial MT"/>
                <a:cs typeface="Arial MT"/>
              </a:rPr>
              <a:t>Independent</a:t>
            </a:r>
            <a:r>
              <a:rPr sz="2400" dirty="0">
                <a:solidFill>
                  <a:srgbClr val="221F1F"/>
                </a:solidFill>
                <a:latin typeface="Arial MT"/>
                <a:cs typeface="Arial MT"/>
              </a:rPr>
              <a:t> </a:t>
            </a:r>
            <a:r>
              <a:rPr sz="2400" spc="-5" dirty="0">
                <a:solidFill>
                  <a:srgbClr val="221F1F"/>
                </a:solidFill>
                <a:latin typeface="Arial MT"/>
                <a:cs typeface="Arial MT"/>
              </a:rPr>
              <a:t>retailers</a:t>
            </a:r>
            <a:endParaRPr sz="2400">
              <a:latin typeface="Arial MT"/>
              <a:cs typeface="Arial MT"/>
            </a:endParaRPr>
          </a:p>
          <a:p>
            <a:pPr marL="755015" lvl="1" indent="-285750">
              <a:spcBef>
                <a:spcPts val="205"/>
              </a:spcBef>
              <a:buChar char="•"/>
              <a:tabLst>
                <a:tab pos="755015" algn="l"/>
                <a:tab pos="755650" algn="l"/>
              </a:tabLst>
            </a:pPr>
            <a:r>
              <a:rPr sz="2400" spc="-270" dirty="0">
                <a:solidFill>
                  <a:srgbClr val="221F1F"/>
                </a:solidFill>
                <a:latin typeface="Arial MT"/>
                <a:cs typeface="Arial MT"/>
              </a:rPr>
              <a:t>T</a:t>
            </a:r>
            <a:r>
              <a:rPr sz="2400" spc="-5" dirty="0">
                <a:solidFill>
                  <a:srgbClr val="221F1F"/>
                </a:solidFill>
                <a:latin typeface="Arial MT"/>
                <a:cs typeface="Arial MT"/>
              </a:rPr>
              <a:t>esco</a:t>
            </a:r>
            <a:r>
              <a:rPr sz="2400" dirty="0">
                <a:solidFill>
                  <a:srgbClr val="221F1F"/>
                </a:solidFill>
                <a:latin typeface="Arial MT"/>
                <a:cs typeface="Arial MT"/>
              </a:rPr>
              <a:t>,</a:t>
            </a:r>
            <a:r>
              <a:rPr sz="2400" spc="-140" dirty="0">
                <a:solidFill>
                  <a:srgbClr val="221F1F"/>
                </a:solidFill>
                <a:latin typeface="Arial MT"/>
                <a:cs typeface="Arial MT"/>
              </a:rPr>
              <a:t> </a:t>
            </a:r>
            <a:r>
              <a:rPr sz="2400" dirty="0">
                <a:solidFill>
                  <a:srgbClr val="221F1F"/>
                </a:solidFill>
                <a:latin typeface="Arial MT"/>
                <a:cs typeface="Arial MT"/>
              </a:rPr>
              <a:t>A</a:t>
            </a:r>
            <a:r>
              <a:rPr sz="2400" spc="-10" dirty="0">
                <a:solidFill>
                  <a:srgbClr val="221F1F"/>
                </a:solidFill>
                <a:latin typeface="Arial MT"/>
                <a:cs typeface="Arial MT"/>
              </a:rPr>
              <a:t>l</a:t>
            </a:r>
            <a:r>
              <a:rPr sz="2400" spc="-5" dirty="0">
                <a:solidFill>
                  <a:srgbClr val="221F1F"/>
                </a:solidFill>
                <a:latin typeface="Arial MT"/>
                <a:cs typeface="Arial MT"/>
              </a:rPr>
              <a:t>d</a:t>
            </a:r>
            <a:r>
              <a:rPr sz="2400" spc="-10" dirty="0">
                <a:solidFill>
                  <a:srgbClr val="221F1F"/>
                </a:solidFill>
                <a:latin typeface="Arial MT"/>
                <a:cs typeface="Arial MT"/>
              </a:rPr>
              <a:t>i</a:t>
            </a:r>
            <a:r>
              <a:rPr sz="2400" dirty="0">
                <a:solidFill>
                  <a:srgbClr val="221F1F"/>
                </a:solidFill>
                <a:latin typeface="Arial MT"/>
                <a:cs typeface="Arial MT"/>
              </a:rPr>
              <a:t>,</a:t>
            </a:r>
            <a:r>
              <a:rPr sz="2400" spc="20" dirty="0">
                <a:solidFill>
                  <a:srgbClr val="221F1F"/>
                </a:solidFill>
                <a:latin typeface="Arial MT"/>
                <a:cs typeface="Arial MT"/>
              </a:rPr>
              <a:t> </a:t>
            </a:r>
            <a:r>
              <a:rPr sz="2400" spc="-5" dirty="0">
                <a:solidFill>
                  <a:srgbClr val="221F1F"/>
                </a:solidFill>
                <a:latin typeface="Arial MT"/>
                <a:cs typeface="Arial MT"/>
              </a:rPr>
              <a:t>L</a:t>
            </a:r>
            <a:r>
              <a:rPr sz="2400" spc="-10" dirty="0">
                <a:solidFill>
                  <a:srgbClr val="221F1F"/>
                </a:solidFill>
                <a:latin typeface="Arial MT"/>
                <a:cs typeface="Arial MT"/>
              </a:rPr>
              <a:t>i</a:t>
            </a:r>
            <a:r>
              <a:rPr sz="2400" spc="-5" dirty="0">
                <a:solidFill>
                  <a:srgbClr val="221F1F"/>
                </a:solidFill>
                <a:latin typeface="Arial MT"/>
                <a:cs typeface="Arial MT"/>
              </a:rPr>
              <a:t>dl</a:t>
            </a:r>
            <a:endParaRPr sz="2400">
              <a:latin typeface="Arial MT"/>
              <a:cs typeface="Arial MT"/>
            </a:endParaRPr>
          </a:p>
          <a:p>
            <a:pPr marL="268605" marR="128270" indent="-256540">
              <a:lnSpc>
                <a:spcPts val="2590"/>
              </a:lnSpc>
              <a:spcBef>
                <a:spcPts val="1050"/>
              </a:spcBef>
              <a:buFont typeface="Arial MT"/>
              <a:buChar char="•"/>
              <a:tabLst>
                <a:tab pos="268605" algn="l"/>
                <a:tab pos="269240" algn="l"/>
              </a:tabLst>
            </a:pPr>
            <a:r>
              <a:rPr sz="2400" b="1" dirty="0">
                <a:solidFill>
                  <a:srgbClr val="221F1F"/>
                </a:solidFill>
                <a:latin typeface="Arial" panose="020B0604020202020204"/>
                <a:cs typeface="Arial" panose="020B0604020202020204"/>
              </a:rPr>
              <a:t>Flagship </a:t>
            </a:r>
            <a:r>
              <a:rPr sz="2400" b="1" spc="-5" dirty="0">
                <a:solidFill>
                  <a:srgbClr val="221F1F"/>
                </a:solidFill>
                <a:latin typeface="Arial" panose="020B0604020202020204"/>
                <a:cs typeface="Arial" panose="020B0604020202020204"/>
              </a:rPr>
              <a:t>retail stores </a:t>
            </a:r>
            <a:r>
              <a:rPr sz="2400" dirty="0">
                <a:solidFill>
                  <a:srgbClr val="221F1F"/>
                </a:solidFill>
                <a:latin typeface="Arial MT"/>
                <a:cs typeface="Arial MT"/>
              </a:rPr>
              <a:t>for </a:t>
            </a:r>
            <a:r>
              <a:rPr sz="2400" spc="-5" dirty="0">
                <a:solidFill>
                  <a:srgbClr val="221F1F"/>
                </a:solidFill>
                <a:latin typeface="Arial MT"/>
                <a:cs typeface="Arial MT"/>
              </a:rPr>
              <a:t>Apple, </a:t>
            </a:r>
            <a:r>
              <a:rPr sz="2400" spc="-40" dirty="0">
                <a:solidFill>
                  <a:srgbClr val="221F1F"/>
                </a:solidFill>
                <a:latin typeface="Arial MT"/>
                <a:cs typeface="Arial MT"/>
              </a:rPr>
              <a:t>Sony, </a:t>
            </a:r>
            <a:r>
              <a:rPr sz="2400" spc="-5" dirty="0">
                <a:solidFill>
                  <a:srgbClr val="221F1F"/>
                </a:solidFill>
                <a:latin typeface="Arial MT"/>
                <a:cs typeface="Arial MT"/>
              </a:rPr>
              <a:t>well-known </a:t>
            </a:r>
            <a:r>
              <a:rPr sz="2400" dirty="0">
                <a:solidFill>
                  <a:srgbClr val="221F1F"/>
                </a:solidFill>
                <a:latin typeface="Arial MT"/>
                <a:cs typeface="Arial MT"/>
              </a:rPr>
              <a:t> fashion</a:t>
            </a:r>
            <a:r>
              <a:rPr sz="2400" spc="10" dirty="0">
                <a:solidFill>
                  <a:srgbClr val="221F1F"/>
                </a:solidFill>
                <a:latin typeface="Arial MT"/>
                <a:cs typeface="Arial MT"/>
              </a:rPr>
              <a:t> </a:t>
            </a:r>
            <a:r>
              <a:rPr sz="2400" spc="-5" dirty="0">
                <a:solidFill>
                  <a:srgbClr val="221F1F"/>
                </a:solidFill>
                <a:latin typeface="Arial MT"/>
                <a:cs typeface="Arial MT"/>
              </a:rPr>
              <a:t>houses,</a:t>
            </a:r>
            <a:r>
              <a:rPr sz="2400" dirty="0">
                <a:solidFill>
                  <a:srgbClr val="221F1F"/>
                </a:solidFill>
                <a:latin typeface="Arial MT"/>
                <a:cs typeface="Arial MT"/>
              </a:rPr>
              <a:t> </a:t>
            </a:r>
            <a:r>
              <a:rPr sz="2400" spc="-5" dirty="0">
                <a:solidFill>
                  <a:srgbClr val="221F1F"/>
                </a:solidFill>
                <a:latin typeface="Arial MT"/>
                <a:cs typeface="Arial MT"/>
              </a:rPr>
              <a:t>Nike</a:t>
            </a:r>
            <a:r>
              <a:rPr sz="2400" spc="25" dirty="0">
                <a:solidFill>
                  <a:srgbClr val="221F1F"/>
                </a:solidFill>
                <a:latin typeface="Arial MT"/>
                <a:cs typeface="Arial MT"/>
              </a:rPr>
              <a:t> </a:t>
            </a:r>
            <a:r>
              <a:rPr sz="2400" dirty="0">
                <a:solidFill>
                  <a:srgbClr val="221F1F"/>
                </a:solidFill>
                <a:latin typeface="Arial MT"/>
                <a:cs typeface="Arial MT"/>
              </a:rPr>
              <a:t>to</a:t>
            </a:r>
            <a:r>
              <a:rPr sz="2400" spc="-20" dirty="0">
                <a:solidFill>
                  <a:srgbClr val="221F1F"/>
                </a:solidFill>
                <a:latin typeface="Arial MT"/>
                <a:cs typeface="Arial MT"/>
              </a:rPr>
              <a:t> </a:t>
            </a:r>
            <a:r>
              <a:rPr sz="2400" spc="-5" dirty="0">
                <a:solidFill>
                  <a:srgbClr val="221F1F"/>
                </a:solidFill>
                <a:latin typeface="Arial MT"/>
                <a:cs typeface="Arial MT"/>
              </a:rPr>
              <a:t>build</a:t>
            </a:r>
            <a:r>
              <a:rPr sz="2400" spc="30" dirty="0">
                <a:solidFill>
                  <a:srgbClr val="221F1F"/>
                </a:solidFill>
                <a:latin typeface="Arial MT"/>
                <a:cs typeface="Arial MT"/>
              </a:rPr>
              <a:t> </a:t>
            </a:r>
            <a:r>
              <a:rPr sz="2400" spc="-5" dirty="0">
                <a:solidFill>
                  <a:srgbClr val="221F1F"/>
                </a:solidFill>
                <a:latin typeface="Arial MT"/>
                <a:cs typeface="Arial MT"/>
              </a:rPr>
              <a:t>brand </a:t>
            </a:r>
            <a:r>
              <a:rPr sz="2400" spc="-30" dirty="0">
                <a:solidFill>
                  <a:srgbClr val="221F1F"/>
                </a:solidFill>
                <a:latin typeface="Arial MT"/>
                <a:cs typeface="Arial MT"/>
              </a:rPr>
              <a:t>loyalty,</a:t>
            </a:r>
            <a:r>
              <a:rPr sz="2400" spc="20" dirty="0">
                <a:solidFill>
                  <a:srgbClr val="221F1F"/>
                </a:solidFill>
                <a:latin typeface="Arial MT"/>
                <a:cs typeface="Arial MT"/>
              </a:rPr>
              <a:t> </a:t>
            </a:r>
            <a:r>
              <a:rPr sz="2400" dirty="0">
                <a:solidFill>
                  <a:srgbClr val="221F1F"/>
                </a:solidFill>
                <a:latin typeface="Arial MT"/>
                <a:cs typeface="Arial MT"/>
              </a:rPr>
              <a:t>showcase </a:t>
            </a:r>
            <a:r>
              <a:rPr sz="2400" spc="-655" dirty="0">
                <a:solidFill>
                  <a:srgbClr val="221F1F"/>
                </a:solidFill>
                <a:latin typeface="Arial MT"/>
                <a:cs typeface="Arial MT"/>
              </a:rPr>
              <a:t> </a:t>
            </a:r>
            <a:r>
              <a:rPr sz="2400" spc="-5" dirty="0">
                <a:solidFill>
                  <a:srgbClr val="221F1F"/>
                </a:solidFill>
                <a:latin typeface="Arial MT"/>
                <a:cs typeface="Arial MT"/>
              </a:rPr>
              <a:t>products,</a:t>
            </a:r>
            <a:r>
              <a:rPr sz="2400" spc="5" dirty="0">
                <a:solidFill>
                  <a:srgbClr val="221F1F"/>
                </a:solidFill>
                <a:latin typeface="Arial MT"/>
                <a:cs typeface="Arial MT"/>
              </a:rPr>
              <a:t> </a:t>
            </a:r>
            <a:r>
              <a:rPr sz="2400" spc="-5" dirty="0">
                <a:solidFill>
                  <a:srgbClr val="221F1F"/>
                </a:solidFill>
                <a:latin typeface="Arial MT"/>
                <a:cs typeface="Arial MT"/>
              </a:rPr>
              <a:t>and</a:t>
            </a:r>
            <a:r>
              <a:rPr sz="2400" spc="10" dirty="0">
                <a:solidFill>
                  <a:srgbClr val="221F1F"/>
                </a:solidFill>
                <a:latin typeface="Arial MT"/>
                <a:cs typeface="Arial MT"/>
              </a:rPr>
              <a:t> </a:t>
            </a:r>
            <a:r>
              <a:rPr sz="2400" spc="-5" dirty="0">
                <a:solidFill>
                  <a:srgbClr val="221F1F"/>
                </a:solidFill>
                <a:latin typeface="Arial MT"/>
                <a:cs typeface="Arial MT"/>
              </a:rPr>
              <a:t>help</a:t>
            </a:r>
            <a:r>
              <a:rPr sz="2400" spc="10" dirty="0">
                <a:solidFill>
                  <a:srgbClr val="221F1F"/>
                </a:solidFill>
                <a:latin typeface="Arial MT"/>
                <a:cs typeface="Arial MT"/>
              </a:rPr>
              <a:t> </a:t>
            </a:r>
            <a:r>
              <a:rPr sz="2400" spc="-5" dirty="0">
                <a:solidFill>
                  <a:srgbClr val="221F1F"/>
                </a:solidFill>
                <a:latin typeface="Arial MT"/>
                <a:cs typeface="Arial MT"/>
              </a:rPr>
              <a:t>gather</a:t>
            </a:r>
            <a:r>
              <a:rPr sz="2400" dirty="0">
                <a:solidFill>
                  <a:srgbClr val="221F1F"/>
                </a:solidFill>
                <a:latin typeface="Arial MT"/>
                <a:cs typeface="Arial MT"/>
              </a:rPr>
              <a:t> </a:t>
            </a:r>
            <a:r>
              <a:rPr sz="2400" spc="-5" dirty="0">
                <a:solidFill>
                  <a:srgbClr val="221F1F"/>
                </a:solidFill>
                <a:latin typeface="Arial MT"/>
                <a:cs typeface="Arial MT"/>
              </a:rPr>
              <a:t>marketing intelligence</a:t>
            </a:r>
            <a:endParaRPr sz="2400">
              <a:latin typeface="Arial MT"/>
              <a:cs typeface="Arial M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17514" y="0"/>
            <a:ext cx="3798570" cy="1155700"/>
          </a:xfrm>
          <a:prstGeom prst="rect">
            <a:avLst/>
          </a:prstGeom>
        </p:spPr>
        <p:txBody>
          <a:bodyPr vert="horz" wrap="square" lIns="0" tIns="80645" rIns="0" bIns="0" rtlCol="0">
            <a:spAutoFit/>
          </a:bodyPr>
          <a:lstStyle/>
          <a:p>
            <a:pPr marL="12700" marR="5080">
              <a:lnSpc>
                <a:spcPts val="4210"/>
              </a:lnSpc>
              <a:spcBef>
                <a:spcPts val="635"/>
              </a:spcBef>
            </a:pPr>
            <a:r>
              <a:rPr sz="3900" b="1" spc="-5" dirty="0">
                <a:solidFill>
                  <a:srgbClr val="221F1F"/>
                </a:solidFill>
                <a:latin typeface="Arial" panose="020B0604020202020204"/>
                <a:cs typeface="Arial" panose="020B0604020202020204"/>
              </a:rPr>
              <a:t>Cha</a:t>
            </a:r>
            <a:r>
              <a:rPr sz="3900" b="1" spc="5" dirty="0">
                <a:solidFill>
                  <a:srgbClr val="221F1F"/>
                </a:solidFill>
                <a:latin typeface="Arial" panose="020B0604020202020204"/>
                <a:cs typeface="Arial" panose="020B0604020202020204"/>
              </a:rPr>
              <a:t>n</a:t>
            </a:r>
            <a:r>
              <a:rPr sz="3900" b="1" dirty="0">
                <a:solidFill>
                  <a:srgbClr val="221F1F"/>
                </a:solidFill>
                <a:latin typeface="Arial" panose="020B0604020202020204"/>
                <a:cs typeface="Arial" panose="020B0604020202020204"/>
              </a:rPr>
              <a:t>ne</a:t>
            </a:r>
            <a:r>
              <a:rPr sz="3900" b="1" spc="5" dirty="0">
                <a:solidFill>
                  <a:srgbClr val="221F1F"/>
                </a:solidFill>
                <a:latin typeface="Arial" panose="020B0604020202020204"/>
                <a:cs typeface="Arial" panose="020B0604020202020204"/>
              </a:rPr>
              <a:t>l</a:t>
            </a:r>
            <a:r>
              <a:rPr sz="3900" b="1" spc="-5" dirty="0">
                <a:solidFill>
                  <a:srgbClr val="221F1F"/>
                </a:solidFill>
                <a:latin typeface="Arial" panose="020B0604020202020204"/>
                <a:cs typeface="Arial" panose="020B0604020202020204"/>
              </a:rPr>
              <a:t>-Design  Decisions</a:t>
            </a:r>
            <a:endParaRPr sz="3900">
              <a:latin typeface="Arial" panose="020B0604020202020204"/>
              <a:cs typeface="Arial" panose="020B0604020202020204"/>
            </a:endParaRPr>
          </a:p>
        </p:txBody>
      </p:sp>
      <p:sp>
        <p:nvSpPr>
          <p:cNvPr id="3" name="object 3"/>
          <p:cNvSpPr txBox="1"/>
          <p:nvPr/>
        </p:nvSpPr>
        <p:spPr>
          <a:xfrm>
            <a:off x="2027632" y="1448815"/>
            <a:ext cx="3947795" cy="299720"/>
          </a:xfrm>
          <a:prstGeom prst="rect">
            <a:avLst/>
          </a:prstGeom>
        </p:spPr>
        <p:txBody>
          <a:bodyPr vert="horz" wrap="square" lIns="0" tIns="12700" rIns="0" bIns="0" rtlCol="0">
            <a:spAutoFit/>
          </a:bodyPr>
          <a:lstStyle/>
          <a:p>
            <a:pPr marL="12700">
              <a:spcBef>
                <a:spcPts val="100"/>
              </a:spcBef>
            </a:pPr>
            <a:r>
              <a:rPr spc="-5" dirty="0">
                <a:solidFill>
                  <a:srgbClr val="221F1F"/>
                </a:solidFill>
                <a:latin typeface="Arial MT"/>
                <a:cs typeface="Arial MT"/>
              </a:rPr>
              <a:t>Establishing</a:t>
            </a:r>
            <a:r>
              <a:rPr spc="5" dirty="0">
                <a:solidFill>
                  <a:srgbClr val="221F1F"/>
                </a:solidFill>
                <a:latin typeface="Arial MT"/>
                <a:cs typeface="Arial MT"/>
              </a:rPr>
              <a:t> </a:t>
            </a:r>
            <a:r>
              <a:rPr spc="-5" dirty="0">
                <a:solidFill>
                  <a:srgbClr val="221F1F"/>
                </a:solidFill>
                <a:latin typeface="Arial MT"/>
                <a:cs typeface="Arial MT"/>
              </a:rPr>
              <a:t>objectives and</a:t>
            </a:r>
            <a:r>
              <a:rPr dirty="0">
                <a:solidFill>
                  <a:srgbClr val="221F1F"/>
                </a:solidFill>
                <a:latin typeface="Arial MT"/>
                <a:cs typeface="Arial MT"/>
              </a:rPr>
              <a:t> </a:t>
            </a:r>
            <a:r>
              <a:rPr spc="-5" dirty="0">
                <a:solidFill>
                  <a:srgbClr val="221F1F"/>
                </a:solidFill>
                <a:latin typeface="Arial MT"/>
                <a:cs typeface="Arial MT"/>
              </a:rPr>
              <a:t>constraints</a:t>
            </a:r>
            <a:endParaRPr>
              <a:latin typeface="Arial MT"/>
              <a:cs typeface="Arial M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81962" y="1215389"/>
            <a:ext cx="8229600" cy="0"/>
          </a:xfrm>
          <a:custGeom>
            <a:avLst/>
            <a:gdLst/>
            <a:ahLst/>
            <a:cxnLst/>
            <a:rect l="l" t="t" r="r" b="b"/>
            <a:pathLst>
              <a:path w="8229600">
                <a:moveTo>
                  <a:pt x="0" y="0"/>
                </a:moveTo>
                <a:lnTo>
                  <a:pt x="8229600" y="0"/>
                </a:lnTo>
              </a:path>
            </a:pathLst>
          </a:custGeom>
          <a:ln w="25908">
            <a:solidFill>
              <a:srgbClr val="221F1F"/>
            </a:solidFill>
          </a:ln>
        </p:spPr>
        <p:txBody>
          <a:bodyPr wrap="square" lIns="0" tIns="0" rIns="0" bIns="0" rtlCol="0"/>
          <a:lstStyle/>
          <a:p/>
        </p:txBody>
      </p:sp>
      <p:pic>
        <p:nvPicPr>
          <p:cNvPr id="3" name="object 3"/>
          <p:cNvPicPr/>
          <p:nvPr/>
        </p:nvPicPr>
        <p:blipFill>
          <a:blip r:embed="rId1" cstate="print"/>
          <a:stretch>
            <a:fillRect/>
          </a:stretch>
        </p:blipFill>
        <p:spPr>
          <a:xfrm>
            <a:off x="1981200" y="275844"/>
            <a:ext cx="2852928" cy="719327"/>
          </a:xfrm>
          <a:prstGeom prst="rect">
            <a:avLst/>
          </a:prstGeom>
        </p:spPr>
      </p:pic>
      <p:pic>
        <p:nvPicPr>
          <p:cNvPr id="4" name="object 4"/>
          <p:cNvPicPr/>
          <p:nvPr/>
        </p:nvPicPr>
        <p:blipFill>
          <a:blip r:embed="rId2" cstate="print"/>
          <a:stretch>
            <a:fillRect/>
          </a:stretch>
        </p:blipFill>
        <p:spPr>
          <a:xfrm>
            <a:off x="1972055" y="1240536"/>
            <a:ext cx="4474464" cy="2188464"/>
          </a:xfrm>
          <a:prstGeom prst="rect">
            <a:avLst/>
          </a:prstGeom>
        </p:spPr>
      </p:pic>
      <p:pic>
        <p:nvPicPr>
          <p:cNvPr id="5" name="object 5"/>
          <p:cNvPicPr/>
          <p:nvPr/>
        </p:nvPicPr>
        <p:blipFill>
          <a:blip r:embed="rId3" cstate="print"/>
          <a:stretch>
            <a:fillRect/>
          </a:stretch>
        </p:blipFill>
        <p:spPr>
          <a:xfrm>
            <a:off x="6909816" y="1242060"/>
            <a:ext cx="3197351" cy="2401824"/>
          </a:xfrm>
          <a:prstGeom prst="rect">
            <a:avLst/>
          </a:prstGeom>
        </p:spPr>
      </p:pic>
      <p:pic>
        <p:nvPicPr>
          <p:cNvPr id="6" name="object 6"/>
          <p:cNvPicPr/>
          <p:nvPr/>
        </p:nvPicPr>
        <p:blipFill>
          <a:blip r:embed="rId4" cstate="print"/>
          <a:stretch>
            <a:fillRect/>
          </a:stretch>
        </p:blipFill>
        <p:spPr>
          <a:xfrm>
            <a:off x="1972055" y="3965447"/>
            <a:ext cx="4474464" cy="2516124"/>
          </a:xfrm>
          <a:prstGeom prst="rect">
            <a:avLst/>
          </a:prstGeom>
        </p:spPr>
      </p:pic>
      <p:pic>
        <p:nvPicPr>
          <p:cNvPr id="7" name="object 7"/>
          <p:cNvPicPr/>
          <p:nvPr/>
        </p:nvPicPr>
        <p:blipFill>
          <a:blip r:embed="rId5" cstate="print"/>
          <a:stretch>
            <a:fillRect/>
          </a:stretch>
        </p:blipFill>
        <p:spPr>
          <a:xfrm>
            <a:off x="6909816" y="4215384"/>
            <a:ext cx="3616451" cy="201777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966062" y="6462166"/>
            <a:ext cx="1143635" cy="197490"/>
          </a:xfrm>
          <a:prstGeom prst="rect">
            <a:avLst/>
          </a:prstGeom>
        </p:spPr>
        <p:txBody>
          <a:bodyPr vert="horz" wrap="square" lIns="0" tIns="12700" rIns="0" bIns="0" rtlCol="0">
            <a:spAutoFit/>
          </a:bodyPr>
          <a:lstStyle/>
          <a:p>
            <a:pPr marL="12700">
              <a:spcBef>
                <a:spcPts val="100"/>
              </a:spcBef>
            </a:pPr>
            <a:r>
              <a:rPr sz="1200" spc="-5" dirty="0">
                <a:solidFill>
                  <a:srgbClr val="221F1F"/>
                </a:solidFill>
                <a:latin typeface="Arial MT"/>
                <a:cs typeface="Arial MT"/>
              </a:rPr>
              <a:t>londonmet.ac.uk</a:t>
            </a:r>
            <a:endParaRPr sz="1200">
              <a:latin typeface="Arial MT"/>
              <a:cs typeface="Arial MT"/>
            </a:endParaRPr>
          </a:p>
        </p:txBody>
      </p:sp>
      <p:pic>
        <p:nvPicPr>
          <p:cNvPr id="4" name="object 4"/>
          <p:cNvPicPr/>
          <p:nvPr/>
        </p:nvPicPr>
        <p:blipFill>
          <a:blip r:embed="rId1" cstate="print"/>
          <a:stretch>
            <a:fillRect/>
          </a:stretch>
        </p:blipFill>
        <p:spPr>
          <a:xfrm>
            <a:off x="2004059" y="478537"/>
            <a:ext cx="2855976" cy="719327"/>
          </a:xfrm>
          <a:prstGeom prst="rect">
            <a:avLst/>
          </a:prstGeom>
        </p:spPr>
      </p:pic>
      <p:sp>
        <p:nvSpPr>
          <p:cNvPr id="5" name="object 5"/>
          <p:cNvSpPr txBox="1">
            <a:spLocks noGrp="1"/>
          </p:cNvSpPr>
          <p:nvPr>
            <p:ph type="title"/>
          </p:nvPr>
        </p:nvSpPr>
        <p:spPr>
          <a:xfrm>
            <a:off x="6958710" y="206198"/>
            <a:ext cx="2532380" cy="391795"/>
          </a:xfrm>
          <a:prstGeom prst="rect">
            <a:avLst/>
          </a:prstGeom>
        </p:spPr>
        <p:txBody>
          <a:bodyPr vert="horz" wrap="square" lIns="0" tIns="12700" rIns="0" bIns="0" rtlCol="0" anchor="ctr">
            <a:spAutoFit/>
          </a:bodyPr>
          <a:lstStyle/>
          <a:p>
            <a:pPr marL="12700">
              <a:lnSpc>
                <a:spcPct val="100000"/>
              </a:lnSpc>
              <a:spcBef>
                <a:spcPts val="100"/>
              </a:spcBef>
            </a:pPr>
            <a:r>
              <a:rPr sz="2400" spc="-5" dirty="0">
                <a:solidFill>
                  <a:srgbClr val="221F1F"/>
                </a:solidFill>
              </a:rPr>
              <a:t>Module</a:t>
            </a:r>
            <a:r>
              <a:rPr sz="2400" spc="-75" dirty="0">
                <a:solidFill>
                  <a:srgbClr val="221F1F"/>
                </a:solidFill>
              </a:rPr>
              <a:t> </a:t>
            </a:r>
            <a:r>
              <a:rPr sz="2400" dirty="0">
                <a:solidFill>
                  <a:srgbClr val="221F1F"/>
                </a:solidFill>
              </a:rPr>
              <a:t>Overview</a:t>
            </a:r>
            <a:endParaRPr sz="2400"/>
          </a:p>
        </p:txBody>
      </p:sp>
      <p:grpSp>
        <p:nvGrpSpPr>
          <p:cNvPr id="6" name="object 6"/>
          <p:cNvGrpSpPr/>
          <p:nvPr/>
        </p:nvGrpSpPr>
        <p:grpSpPr>
          <a:xfrm>
            <a:off x="3000756" y="1325880"/>
            <a:ext cx="1525905" cy="1369060"/>
            <a:chOff x="1476755" y="1325880"/>
            <a:chExt cx="1525905" cy="1369060"/>
          </a:xfrm>
        </p:grpSpPr>
        <p:sp>
          <p:nvSpPr>
            <p:cNvPr id="7" name="object 7"/>
            <p:cNvSpPr/>
            <p:nvPr/>
          </p:nvSpPr>
          <p:spPr>
            <a:xfrm>
              <a:off x="1716023" y="1554480"/>
              <a:ext cx="137160" cy="1140460"/>
            </a:xfrm>
            <a:custGeom>
              <a:avLst/>
              <a:gdLst/>
              <a:ahLst/>
              <a:cxnLst/>
              <a:rect l="l" t="t" r="r" b="b"/>
              <a:pathLst>
                <a:path w="137160" h="1140460">
                  <a:moveTo>
                    <a:pt x="137160" y="0"/>
                  </a:moveTo>
                  <a:lnTo>
                    <a:pt x="0" y="0"/>
                  </a:lnTo>
                  <a:lnTo>
                    <a:pt x="0" y="1139952"/>
                  </a:lnTo>
                  <a:lnTo>
                    <a:pt x="137160" y="1139952"/>
                  </a:lnTo>
                  <a:lnTo>
                    <a:pt x="137160" y="0"/>
                  </a:lnTo>
                  <a:close/>
                </a:path>
              </a:pathLst>
            </a:custGeom>
            <a:solidFill>
              <a:srgbClr val="AAC9BB"/>
            </a:solidFill>
          </p:spPr>
          <p:txBody>
            <a:bodyPr wrap="square" lIns="0" tIns="0" rIns="0" bIns="0" rtlCol="0"/>
            <a:lstStyle/>
            <a:p/>
          </p:txBody>
        </p:sp>
        <p:sp>
          <p:nvSpPr>
            <p:cNvPr id="8" name="object 8"/>
            <p:cNvSpPr/>
            <p:nvPr/>
          </p:nvSpPr>
          <p:spPr>
            <a:xfrm>
              <a:off x="1476755" y="1325880"/>
              <a:ext cx="1525905" cy="916305"/>
            </a:xfrm>
            <a:custGeom>
              <a:avLst/>
              <a:gdLst/>
              <a:ahLst/>
              <a:cxnLst/>
              <a:rect l="l" t="t" r="r" b="b"/>
              <a:pathLst>
                <a:path w="1525905" h="916305">
                  <a:moveTo>
                    <a:pt x="1433957" y="0"/>
                  </a:moveTo>
                  <a:lnTo>
                    <a:pt x="91566" y="0"/>
                  </a:lnTo>
                  <a:lnTo>
                    <a:pt x="55935" y="7199"/>
                  </a:lnTo>
                  <a:lnTo>
                    <a:pt x="26828" y="26828"/>
                  </a:lnTo>
                  <a:lnTo>
                    <a:pt x="7199" y="55935"/>
                  </a:lnTo>
                  <a:lnTo>
                    <a:pt x="0" y="91567"/>
                  </a:lnTo>
                  <a:lnTo>
                    <a:pt x="0" y="824357"/>
                  </a:lnTo>
                  <a:lnTo>
                    <a:pt x="7199" y="859988"/>
                  </a:lnTo>
                  <a:lnTo>
                    <a:pt x="26828" y="889095"/>
                  </a:lnTo>
                  <a:lnTo>
                    <a:pt x="55935" y="908724"/>
                  </a:lnTo>
                  <a:lnTo>
                    <a:pt x="91566" y="915924"/>
                  </a:lnTo>
                  <a:lnTo>
                    <a:pt x="1433957" y="915924"/>
                  </a:lnTo>
                  <a:lnTo>
                    <a:pt x="1469588" y="908724"/>
                  </a:lnTo>
                  <a:lnTo>
                    <a:pt x="1498695" y="889095"/>
                  </a:lnTo>
                  <a:lnTo>
                    <a:pt x="1518324" y="859988"/>
                  </a:lnTo>
                  <a:lnTo>
                    <a:pt x="1525524" y="824357"/>
                  </a:lnTo>
                  <a:lnTo>
                    <a:pt x="1525524" y="91567"/>
                  </a:lnTo>
                  <a:lnTo>
                    <a:pt x="1518324" y="55935"/>
                  </a:lnTo>
                  <a:lnTo>
                    <a:pt x="1498695" y="26828"/>
                  </a:lnTo>
                  <a:lnTo>
                    <a:pt x="1469588" y="7199"/>
                  </a:lnTo>
                  <a:lnTo>
                    <a:pt x="1433957" y="0"/>
                  </a:lnTo>
                  <a:close/>
                </a:path>
              </a:pathLst>
            </a:custGeom>
            <a:solidFill>
              <a:srgbClr val="009A71"/>
            </a:solidFill>
          </p:spPr>
          <p:txBody>
            <a:bodyPr wrap="square" lIns="0" tIns="0" rIns="0" bIns="0" rtlCol="0"/>
            <a:lstStyle/>
            <a:p/>
          </p:txBody>
        </p:sp>
      </p:grpSp>
      <p:sp>
        <p:nvSpPr>
          <p:cNvPr id="9" name="object 9"/>
          <p:cNvSpPr txBox="1"/>
          <p:nvPr/>
        </p:nvSpPr>
        <p:spPr>
          <a:xfrm>
            <a:off x="3222498" y="1665173"/>
            <a:ext cx="1083310" cy="197490"/>
          </a:xfrm>
          <a:prstGeom prst="rect">
            <a:avLst/>
          </a:prstGeom>
        </p:spPr>
        <p:txBody>
          <a:bodyPr vert="horz" wrap="square" lIns="0" tIns="12700" rIns="0" bIns="0" rtlCol="0">
            <a:spAutoFit/>
          </a:bodyPr>
          <a:lstStyle/>
          <a:p>
            <a:pPr marL="12700">
              <a:spcBef>
                <a:spcPts val="100"/>
              </a:spcBef>
            </a:pPr>
            <a:r>
              <a:rPr sz="1200" b="1" spc="-5" dirty="0">
                <a:solidFill>
                  <a:srgbClr val="FFFFFF"/>
                </a:solidFill>
                <a:latin typeface="Arial" panose="020B0604020202020204"/>
                <a:cs typeface="Arial" panose="020B0604020202020204"/>
              </a:rPr>
              <a:t>1.</a:t>
            </a:r>
            <a:r>
              <a:rPr sz="1200" b="1" spc="-45" dirty="0">
                <a:solidFill>
                  <a:srgbClr val="FFFFFF"/>
                </a:solidFill>
                <a:latin typeface="Arial" panose="020B0604020202020204"/>
                <a:cs typeface="Arial" panose="020B0604020202020204"/>
              </a:rPr>
              <a:t> </a:t>
            </a:r>
            <a:r>
              <a:rPr sz="1200" b="1" spc="-5" dirty="0">
                <a:solidFill>
                  <a:srgbClr val="FFFFFF"/>
                </a:solidFill>
                <a:latin typeface="Arial" panose="020B0604020202020204"/>
                <a:cs typeface="Arial" panose="020B0604020202020204"/>
              </a:rPr>
              <a:t>Introduction</a:t>
            </a:r>
            <a:endParaRPr sz="1200">
              <a:latin typeface="Arial" panose="020B0604020202020204"/>
              <a:cs typeface="Arial" panose="020B0604020202020204"/>
            </a:endParaRPr>
          </a:p>
        </p:txBody>
      </p:sp>
      <p:grpSp>
        <p:nvGrpSpPr>
          <p:cNvPr id="10" name="object 10"/>
          <p:cNvGrpSpPr/>
          <p:nvPr/>
        </p:nvGrpSpPr>
        <p:grpSpPr>
          <a:xfrm>
            <a:off x="3000756" y="2473452"/>
            <a:ext cx="1525905" cy="1365885"/>
            <a:chOff x="1476755" y="2473451"/>
            <a:chExt cx="1525905" cy="1365885"/>
          </a:xfrm>
        </p:grpSpPr>
        <p:sp>
          <p:nvSpPr>
            <p:cNvPr id="11" name="object 11"/>
            <p:cNvSpPr/>
            <p:nvPr/>
          </p:nvSpPr>
          <p:spPr>
            <a:xfrm>
              <a:off x="1716023" y="2700527"/>
              <a:ext cx="137160" cy="1138555"/>
            </a:xfrm>
            <a:custGeom>
              <a:avLst/>
              <a:gdLst/>
              <a:ahLst/>
              <a:cxnLst/>
              <a:rect l="l" t="t" r="r" b="b"/>
              <a:pathLst>
                <a:path w="137160" h="1138554">
                  <a:moveTo>
                    <a:pt x="137160" y="0"/>
                  </a:moveTo>
                  <a:lnTo>
                    <a:pt x="0" y="0"/>
                  </a:lnTo>
                  <a:lnTo>
                    <a:pt x="0" y="1138428"/>
                  </a:lnTo>
                  <a:lnTo>
                    <a:pt x="137160" y="1138428"/>
                  </a:lnTo>
                  <a:lnTo>
                    <a:pt x="137160" y="0"/>
                  </a:lnTo>
                  <a:close/>
                </a:path>
              </a:pathLst>
            </a:custGeom>
            <a:solidFill>
              <a:srgbClr val="AAC9BB"/>
            </a:solidFill>
          </p:spPr>
          <p:txBody>
            <a:bodyPr wrap="square" lIns="0" tIns="0" rIns="0" bIns="0" rtlCol="0"/>
            <a:lstStyle/>
            <a:p/>
          </p:txBody>
        </p:sp>
        <p:sp>
          <p:nvSpPr>
            <p:cNvPr id="12" name="object 12"/>
            <p:cNvSpPr/>
            <p:nvPr/>
          </p:nvSpPr>
          <p:spPr>
            <a:xfrm>
              <a:off x="1476755" y="2473451"/>
              <a:ext cx="1525905" cy="914400"/>
            </a:xfrm>
            <a:custGeom>
              <a:avLst/>
              <a:gdLst/>
              <a:ahLst/>
              <a:cxnLst/>
              <a:rect l="l" t="t" r="r" b="b"/>
              <a:pathLst>
                <a:path w="1525905" h="914400">
                  <a:moveTo>
                    <a:pt x="1434083" y="0"/>
                  </a:moveTo>
                  <a:lnTo>
                    <a:pt x="91440" y="0"/>
                  </a:lnTo>
                  <a:lnTo>
                    <a:pt x="55828" y="7179"/>
                  </a:lnTo>
                  <a:lnTo>
                    <a:pt x="26765" y="26765"/>
                  </a:lnTo>
                  <a:lnTo>
                    <a:pt x="7179" y="55828"/>
                  </a:lnTo>
                  <a:lnTo>
                    <a:pt x="0" y="91439"/>
                  </a:lnTo>
                  <a:lnTo>
                    <a:pt x="0" y="822960"/>
                  </a:lnTo>
                  <a:lnTo>
                    <a:pt x="7179" y="858571"/>
                  </a:lnTo>
                  <a:lnTo>
                    <a:pt x="26765" y="887634"/>
                  </a:lnTo>
                  <a:lnTo>
                    <a:pt x="55828" y="907220"/>
                  </a:lnTo>
                  <a:lnTo>
                    <a:pt x="91440" y="914400"/>
                  </a:lnTo>
                  <a:lnTo>
                    <a:pt x="1434083" y="914400"/>
                  </a:lnTo>
                  <a:lnTo>
                    <a:pt x="1469695" y="907220"/>
                  </a:lnTo>
                  <a:lnTo>
                    <a:pt x="1498758" y="887634"/>
                  </a:lnTo>
                  <a:lnTo>
                    <a:pt x="1518344" y="858571"/>
                  </a:lnTo>
                  <a:lnTo>
                    <a:pt x="1525524" y="822960"/>
                  </a:lnTo>
                  <a:lnTo>
                    <a:pt x="1525524" y="91439"/>
                  </a:lnTo>
                  <a:lnTo>
                    <a:pt x="1518344" y="55828"/>
                  </a:lnTo>
                  <a:lnTo>
                    <a:pt x="1498758" y="26765"/>
                  </a:lnTo>
                  <a:lnTo>
                    <a:pt x="1469695" y="7179"/>
                  </a:lnTo>
                  <a:lnTo>
                    <a:pt x="1434083" y="0"/>
                  </a:lnTo>
                  <a:close/>
                </a:path>
              </a:pathLst>
            </a:custGeom>
            <a:solidFill>
              <a:srgbClr val="009A71"/>
            </a:solidFill>
          </p:spPr>
          <p:txBody>
            <a:bodyPr wrap="square" lIns="0" tIns="0" rIns="0" bIns="0" rtlCol="0"/>
            <a:lstStyle/>
            <a:p/>
          </p:txBody>
        </p:sp>
      </p:grpSp>
      <p:sp>
        <p:nvSpPr>
          <p:cNvPr id="13" name="object 13"/>
          <p:cNvSpPr txBox="1"/>
          <p:nvPr/>
        </p:nvSpPr>
        <p:spPr>
          <a:xfrm>
            <a:off x="3270886" y="2733294"/>
            <a:ext cx="985519" cy="197490"/>
          </a:xfrm>
          <a:prstGeom prst="rect">
            <a:avLst/>
          </a:prstGeom>
        </p:spPr>
        <p:txBody>
          <a:bodyPr vert="horz" wrap="square" lIns="0" tIns="12700" rIns="0" bIns="0" rtlCol="0">
            <a:spAutoFit/>
          </a:bodyPr>
          <a:lstStyle/>
          <a:p>
            <a:pPr marL="12700">
              <a:spcBef>
                <a:spcPts val="100"/>
              </a:spcBef>
            </a:pPr>
            <a:r>
              <a:rPr sz="1200" b="1" dirty="0">
                <a:solidFill>
                  <a:srgbClr val="FFFFFF"/>
                </a:solidFill>
                <a:latin typeface="Arial" panose="020B0604020202020204"/>
                <a:cs typeface="Arial" panose="020B0604020202020204"/>
              </a:rPr>
              <a:t>2.</a:t>
            </a:r>
            <a:r>
              <a:rPr sz="1200" b="1" spc="-50" dirty="0">
                <a:solidFill>
                  <a:srgbClr val="FFFFFF"/>
                </a:solidFill>
                <a:latin typeface="Arial" panose="020B0604020202020204"/>
                <a:cs typeface="Arial" panose="020B0604020202020204"/>
              </a:rPr>
              <a:t> </a:t>
            </a:r>
            <a:r>
              <a:rPr sz="1200" b="1" dirty="0">
                <a:solidFill>
                  <a:srgbClr val="FFFFFF"/>
                </a:solidFill>
                <a:latin typeface="Arial" panose="020B0604020202020204"/>
                <a:cs typeface="Arial" panose="020B0604020202020204"/>
              </a:rPr>
              <a:t>The</a:t>
            </a:r>
            <a:r>
              <a:rPr sz="1200" b="1" spc="-30" dirty="0">
                <a:solidFill>
                  <a:srgbClr val="FFFFFF"/>
                </a:solidFill>
                <a:latin typeface="Arial" panose="020B0604020202020204"/>
                <a:cs typeface="Arial" panose="020B0604020202020204"/>
              </a:rPr>
              <a:t> </a:t>
            </a:r>
            <a:r>
              <a:rPr sz="1200" b="1" dirty="0">
                <a:solidFill>
                  <a:srgbClr val="FFFFFF"/>
                </a:solidFill>
                <a:latin typeface="Arial" panose="020B0604020202020204"/>
                <a:cs typeface="Arial" panose="020B0604020202020204"/>
              </a:rPr>
              <a:t>Global</a:t>
            </a:r>
            <a:endParaRPr sz="1200">
              <a:latin typeface="Arial" panose="020B0604020202020204"/>
              <a:cs typeface="Arial" panose="020B0604020202020204"/>
            </a:endParaRPr>
          </a:p>
        </p:txBody>
      </p:sp>
      <p:sp>
        <p:nvSpPr>
          <p:cNvPr id="14" name="object 14"/>
          <p:cNvSpPr txBox="1"/>
          <p:nvPr/>
        </p:nvSpPr>
        <p:spPr>
          <a:xfrm>
            <a:off x="3308985" y="2891790"/>
            <a:ext cx="910590" cy="197490"/>
          </a:xfrm>
          <a:prstGeom prst="rect">
            <a:avLst/>
          </a:prstGeom>
        </p:spPr>
        <p:txBody>
          <a:bodyPr vert="horz" wrap="square" lIns="0" tIns="12700" rIns="0" bIns="0" rtlCol="0">
            <a:spAutoFit/>
          </a:bodyPr>
          <a:lstStyle/>
          <a:p>
            <a:pPr marL="12700">
              <a:spcBef>
                <a:spcPts val="100"/>
              </a:spcBef>
            </a:pPr>
            <a:r>
              <a:rPr sz="1200" b="1" dirty="0">
                <a:solidFill>
                  <a:srgbClr val="FFFFFF"/>
                </a:solidFill>
                <a:latin typeface="Arial" panose="020B0604020202020204"/>
                <a:cs typeface="Arial" panose="020B0604020202020204"/>
              </a:rPr>
              <a:t>Ma</a:t>
            </a:r>
            <a:r>
              <a:rPr sz="1200" b="1" spc="-5" dirty="0">
                <a:solidFill>
                  <a:srgbClr val="FFFFFF"/>
                </a:solidFill>
                <a:latin typeface="Arial" panose="020B0604020202020204"/>
                <a:cs typeface="Arial" panose="020B0604020202020204"/>
              </a:rPr>
              <a:t>r</a:t>
            </a:r>
            <a:r>
              <a:rPr sz="1200" b="1" spc="5" dirty="0">
                <a:solidFill>
                  <a:srgbClr val="FFFFFF"/>
                </a:solidFill>
                <a:latin typeface="Arial" panose="020B0604020202020204"/>
                <a:cs typeface="Arial" panose="020B0604020202020204"/>
              </a:rPr>
              <a:t>ke</a:t>
            </a:r>
            <a:r>
              <a:rPr sz="1200" b="1" dirty="0">
                <a:solidFill>
                  <a:srgbClr val="FFFFFF"/>
                </a:solidFill>
                <a:latin typeface="Arial" panose="020B0604020202020204"/>
                <a:cs typeface="Arial" panose="020B0604020202020204"/>
              </a:rPr>
              <a:t>tpl</a:t>
            </a:r>
            <a:r>
              <a:rPr sz="1200" b="1" spc="5" dirty="0">
                <a:solidFill>
                  <a:srgbClr val="FFFFFF"/>
                </a:solidFill>
                <a:latin typeface="Arial" panose="020B0604020202020204"/>
                <a:cs typeface="Arial" panose="020B0604020202020204"/>
              </a:rPr>
              <a:t>ac</a:t>
            </a:r>
            <a:r>
              <a:rPr sz="1200" b="1" dirty="0">
                <a:solidFill>
                  <a:srgbClr val="FFFFFF"/>
                </a:solidFill>
                <a:latin typeface="Arial" panose="020B0604020202020204"/>
                <a:cs typeface="Arial" panose="020B0604020202020204"/>
              </a:rPr>
              <a:t>e</a:t>
            </a:r>
            <a:endParaRPr sz="1200">
              <a:latin typeface="Arial" panose="020B0604020202020204"/>
              <a:cs typeface="Arial" panose="020B0604020202020204"/>
            </a:endParaRPr>
          </a:p>
        </p:txBody>
      </p:sp>
      <p:grpSp>
        <p:nvGrpSpPr>
          <p:cNvPr id="15" name="object 15"/>
          <p:cNvGrpSpPr/>
          <p:nvPr/>
        </p:nvGrpSpPr>
        <p:grpSpPr>
          <a:xfrm>
            <a:off x="3000756" y="3616453"/>
            <a:ext cx="1525905" cy="1365885"/>
            <a:chOff x="1476755" y="3616452"/>
            <a:chExt cx="1525905" cy="1365885"/>
          </a:xfrm>
        </p:grpSpPr>
        <p:sp>
          <p:nvSpPr>
            <p:cNvPr id="16" name="object 16"/>
            <p:cNvSpPr/>
            <p:nvPr/>
          </p:nvSpPr>
          <p:spPr>
            <a:xfrm>
              <a:off x="1716023" y="3845052"/>
              <a:ext cx="137160" cy="1137285"/>
            </a:xfrm>
            <a:custGeom>
              <a:avLst/>
              <a:gdLst/>
              <a:ahLst/>
              <a:cxnLst/>
              <a:rect l="l" t="t" r="r" b="b"/>
              <a:pathLst>
                <a:path w="137160" h="1137285">
                  <a:moveTo>
                    <a:pt x="137160" y="0"/>
                  </a:moveTo>
                  <a:lnTo>
                    <a:pt x="0" y="0"/>
                  </a:lnTo>
                  <a:lnTo>
                    <a:pt x="0" y="1136904"/>
                  </a:lnTo>
                  <a:lnTo>
                    <a:pt x="137160" y="1136904"/>
                  </a:lnTo>
                  <a:lnTo>
                    <a:pt x="137160" y="0"/>
                  </a:lnTo>
                  <a:close/>
                </a:path>
              </a:pathLst>
            </a:custGeom>
            <a:solidFill>
              <a:srgbClr val="AAC9BB"/>
            </a:solidFill>
          </p:spPr>
          <p:txBody>
            <a:bodyPr wrap="square" lIns="0" tIns="0" rIns="0" bIns="0" rtlCol="0"/>
            <a:lstStyle/>
            <a:p/>
          </p:txBody>
        </p:sp>
        <p:sp>
          <p:nvSpPr>
            <p:cNvPr id="17" name="object 17"/>
            <p:cNvSpPr/>
            <p:nvPr/>
          </p:nvSpPr>
          <p:spPr>
            <a:xfrm>
              <a:off x="1476755" y="3616452"/>
              <a:ext cx="1525905" cy="916305"/>
            </a:xfrm>
            <a:custGeom>
              <a:avLst/>
              <a:gdLst/>
              <a:ahLst/>
              <a:cxnLst/>
              <a:rect l="l" t="t" r="r" b="b"/>
              <a:pathLst>
                <a:path w="1525905" h="916304">
                  <a:moveTo>
                    <a:pt x="1433957" y="0"/>
                  </a:moveTo>
                  <a:lnTo>
                    <a:pt x="91566" y="0"/>
                  </a:lnTo>
                  <a:lnTo>
                    <a:pt x="55935" y="7199"/>
                  </a:lnTo>
                  <a:lnTo>
                    <a:pt x="26828" y="26828"/>
                  </a:lnTo>
                  <a:lnTo>
                    <a:pt x="7199" y="55935"/>
                  </a:lnTo>
                  <a:lnTo>
                    <a:pt x="0" y="91567"/>
                  </a:lnTo>
                  <a:lnTo>
                    <a:pt x="0" y="824357"/>
                  </a:lnTo>
                  <a:lnTo>
                    <a:pt x="7199" y="859988"/>
                  </a:lnTo>
                  <a:lnTo>
                    <a:pt x="26828" y="889095"/>
                  </a:lnTo>
                  <a:lnTo>
                    <a:pt x="55935" y="908724"/>
                  </a:lnTo>
                  <a:lnTo>
                    <a:pt x="91566" y="915924"/>
                  </a:lnTo>
                  <a:lnTo>
                    <a:pt x="1433957" y="915924"/>
                  </a:lnTo>
                  <a:lnTo>
                    <a:pt x="1469588" y="908724"/>
                  </a:lnTo>
                  <a:lnTo>
                    <a:pt x="1498695" y="889095"/>
                  </a:lnTo>
                  <a:lnTo>
                    <a:pt x="1518324" y="859988"/>
                  </a:lnTo>
                  <a:lnTo>
                    <a:pt x="1525524" y="824357"/>
                  </a:lnTo>
                  <a:lnTo>
                    <a:pt x="1525524" y="91567"/>
                  </a:lnTo>
                  <a:lnTo>
                    <a:pt x="1518324" y="55935"/>
                  </a:lnTo>
                  <a:lnTo>
                    <a:pt x="1498695" y="26828"/>
                  </a:lnTo>
                  <a:lnTo>
                    <a:pt x="1469588" y="7199"/>
                  </a:lnTo>
                  <a:lnTo>
                    <a:pt x="1433957" y="0"/>
                  </a:lnTo>
                  <a:close/>
                </a:path>
              </a:pathLst>
            </a:custGeom>
            <a:solidFill>
              <a:srgbClr val="009A71"/>
            </a:solidFill>
          </p:spPr>
          <p:txBody>
            <a:bodyPr wrap="square" lIns="0" tIns="0" rIns="0" bIns="0" rtlCol="0"/>
            <a:lstStyle/>
            <a:p/>
          </p:txBody>
        </p:sp>
      </p:grpSp>
      <p:sp>
        <p:nvSpPr>
          <p:cNvPr id="18" name="object 18"/>
          <p:cNvSpPr txBox="1"/>
          <p:nvPr/>
        </p:nvSpPr>
        <p:spPr>
          <a:xfrm>
            <a:off x="3189478" y="3760978"/>
            <a:ext cx="1146175" cy="182101"/>
          </a:xfrm>
          <a:prstGeom prst="rect">
            <a:avLst/>
          </a:prstGeom>
        </p:spPr>
        <p:txBody>
          <a:bodyPr vert="horz" wrap="square" lIns="0" tIns="12700" rIns="0" bIns="0" rtlCol="0">
            <a:spAutoFit/>
          </a:bodyPr>
          <a:lstStyle/>
          <a:p>
            <a:pPr marL="12700">
              <a:spcBef>
                <a:spcPts val="100"/>
              </a:spcBef>
            </a:pPr>
            <a:r>
              <a:rPr sz="1100" b="1" spc="-5" dirty="0">
                <a:solidFill>
                  <a:srgbClr val="FFFFFF"/>
                </a:solidFill>
                <a:latin typeface="Arial" panose="020B0604020202020204"/>
                <a:cs typeface="Arial" panose="020B0604020202020204"/>
              </a:rPr>
              <a:t>3.</a:t>
            </a:r>
            <a:r>
              <a:rPr sz="1100" b="1" spc="-40" dirty="0">
                <a:solidFill>
                  <a:srgbClr val="FFFFFF"/>
                </a:solidFill>
                <a:latin typeface="Arial" panose="020B0604020202020204"/>
                <a:cs typeface="Arial" panose="020B0604020202020204"/>
              </a:rPr>
              <a:t> </a:t>
            </a:r>
            <a:r>
              <a:rPr sz="1100" b="1" spc="-5" dirty="0">
                <a:solidFill>
                  <a:srgbClr val="FFFFFF"/>
                </a:solidFill>
                <a:latin typeface="Arial" panose="020B0604020202020204"/>
                <a:cs typeface="Arial" panose="020B0604020202020204"/>
              </a:rPr>
              <a:t>Segmentation,</a:t>
            </a:r>
            <a:endParaRPr sz="1100">
              <a:latin typeface="Arial" panose="020B0604020202020204"/>
              <a:cs typeface="Arial" panose="020B0604020202020204"/>
            </a:endParaRPr>
          </a:p>
        </p:txBody>
      </p:sp>
      <p:sp>
        <p:nvSpPr>
          <p:cNvPr id="19" name="object 19"/>
          <p:cNvSpPr txBox="1"/>
          <p:nvPr/>
        </p:nvSpPr>
        <p:spPr>
          <a:xfrm>
            <a:off x="3411983" y="3905759"/>
            <a:ext cx="701675" cy="182101"/>
          </a:xfrm>
          <a:prstGeom prst="rect">
            <a:avLst/>
          </a:prstGeom>
        </p:spPr>
        <p:txBody>
          <a:bodyPr vert="horz" wrap="square" lIns="0" tIns="12700" rIns="0" bIns="0" rtlCol="0">
            <a:spAutoFit/>
          </a:bodyPr>
          <a:lstStyle/>
          <a:p>
            <a:pPr marL="12700">
              <a:spcBef>
                <a:spcPts val="100"/>
              </a:spcBef>
            </a:pPr>
            <a:r>
              <a:rPr sz="1100" b="1" spc="-5" dirty="0">
                <a:solidFill>
                  <a:srgbClr val="FFFFFF"/>
                </a:solidFill>
                <a:latin typeface="Arial" panose="020B0604020202020204"/>
                <a:cs typeface="Arial" panose="020B0604020202020204"/>
              </a:rPr>
              <a:t>Targeting,</a:t>
            </a:r>
            <a:endParaRPr sz="1100">
              <a:latin typeface="Arial" panose="020B0604020202020204"/>
              <a:cs typeface="Arial" panose="020B0604020202020204"/>
            </a:endParaRPr>
          </a:p>
        </p:txBody>
      </p:sp>
      <p:sp>
        <p:nvSpPr>
          <p:cNvPr id="20" name="object 20"/>
          <p:cNvSpPr txBox="1"/>
          <p:nvPr/>
        </p:nvSpPr>
        <p:spPr>
          <a:xfrm>
            <a:off x="3369311" y="4050539"/>
            <a:ext cx="789305" cy="182101"/>
          </a:xfrm>
          <a:prstGeom prst="rect">
            <a:avLst/>
          </a:prstGeom>
        </p:spPr>
        <p:txBody>
          <a:bodyPr vert="horz" wrap="square" lIns="0" tIns="12700" rIns="0" bIns="0" rtlCol="0">
            <a:spAutoFit/>
          </a:bodyPr>
          <a:lstStyle/>
          <a:p>
            <a:pPr marL="12700">
              <a:spcBef>
                <a:spcPts val="100"/>
              </a:spcBef>
            </a:pPr>
            <a:r>
              <a:rPr sz="1100" b="1" spc="-5" dirty="0">
                <a:solidFill>
                  <a:srgbClr val="FFFFFF"/>
                </a:solidFill>
                <a:latin typeface="Arial" panose="020B0604020202020204"/>
                <a:cs typeface="Arial" panose="020B0604020202020204"/>
              </a:rPr>
              <a:t>P</a:t>
            </a:r>
            <a:r>
              <a:rPr sz="1100" b="1" dirty="0">
                <a:solidFill>
                  <a:srgbClr val="FFFFFF"/>
                </a:solidFill>
                <a:latin typeface="Arial" panose="020B0604020202020204"/>
                <a:cs typeface="Arial" panose="020B0604020202020204"/>
              </a:rPr>
              <a:t>o</a:t>
            </a:r>
            <a:r>
              <a:rPr sz="1100" b="1" spc="-5" dirty="0">
                <a:solidFill>
                  <a:srgbClr val="FFFFFF"/>
                </a:solidFill>
                <a:latin typeface="Arial" panose="020B0604020202020204"/>
                <a:cs typeface="Arial" panose="020B0604020202020204"/>
              </a:rPr>
              <a:t>s</a:t>
            </a:r>
            <a:r>
              <a:rPr sz="1100" b="1" dirty="0">
                <a:solidFill>
                  <a:srgbClr val="FFFFFF"/>
                </a:solidFill>
                <a:latin typeface="Arial" panose="020B0604020202020204"/>
                <a:cs typeface="Arial" panose="020B0604020202020204"/>
              </a:rPr>
              <a:t>itio</a:t>
            </a:r>
            <a:r>
              <a:rPr sz="1100" b="1" spc="-10" dirty="0">
                <a:solidFill>
                  <a:srgbClr val="FFFFFF"/>
                </a:solidFill>
                <a:latin typeface="Arial" panose="020B0604020202020204"/>
                <a:cs typeface="Arial" panose="020B0604020202020204"/>
              </a:rPr>
              <a:t>n</a:t>
            </a:r>
            <a:r>
              <a:rPr sz="1100" b="1" dirty="0">
                <a:solidFill>
                  <a:srgbClr val="FFFFFF"/>
                </a:solidFill>
                <a:latin typeface="Arial" panose="020B0604020202020204"/>
                <a:cs typeface="Arial" panose="020B0604020202020204"/>
              </a:rPr>
              <a:t>ing</a:t>
            </a:r>
            <a:endParaRPr sz="1100">
              <a:latin typeface="Arial" panose="020B0604020202020204"/>
              <a:cs typeface="Arial" panose="020B0604020202020204"/>
            </a:endParaRPr>
          </a:p>
        </p:txBody>
      </p:sp>
      <p:sp>
        <p:nvSpPr>
          <p:cNvPr id="21" name="object 21"/>
          <p:cNvSpPr txBox="1"/>
          <p:nvPr/>
        </p:nvSpPr>
        <p:spPr>
          <a:xfrm>
            <a:off x="3081275" y="4199891"/>
            <a:ext cx="1364615" cy="151323"/>
          </a:xfrm>
          <a:prstGeom prst="rect">
            <a:avLst/>
          </a:prstGeom>
        </p:spPr>
        <p:txBody>
          <a:bodyPr vert="horz" wrap="square" lIns="0" tIns="12700" rIns="0" bIns="0" rtlCol="0">
            <a:spAutoFit/>
          </a:bodyPr>
          <a:lstStyle/>
          <a:p>
            <a:pPr marL="12700">
              <a:spcBef>
                <a:spcPts val="100"/>
              </a:spcBef>
            </a:pPr>
            <a:r>
              <a:rPr sz="900" b="1" dirty="0">
                <a:solidFill>
                  <a:srgbClr val="FFFFFF"/>
                </a:solidFill>
                <a:latin typeface="Arial" panose="020B0604020202020204"/>
                <a:cs typeface="Arial" panose="020B0604020202020204"/>
              </a:rPr>
              <a:t>(Connected</a:t>
            </a:r>
            <a:r>
              <a:rPr sz="900" b="1" spc="-20" dirty="0">
                <a:solidFill>
                  <a:srgbClr val="FFFFFF"/>
                </a:solidFill>
                <a:latin typeface="Arial" panose="020B0604020202020204"/>
                <a:cs typeface="Arial" panose="020B0604020202020204"/>
              </a:rPr>
              <a:t> </a:t>
            </a:r>
            <a:r>
              <a:rPr sz="900" b="1" dirty="0">
                <a:solidFill>
                  <a:srgbClr val="FFFFFF"/>
                </a:solidFill>
                <a:latin typeface="Arial" panose="020B0604020202020204"/>
                <a:cs typeface="Arial" panose="020B0604020202020204"/>
              </a:rPr>
              <a:t>consu</a:t>
            </a:r>
            <a:r>
              <a:rPr sz="900" b="1" spc="5" dirty="0">
                <a:solidFill>
                  <a:srgbClr val="FFFFFF"/>
                </a:solidFill>
                <a:latin typeface="Arial" panose="020B0604020202020204"/>
                <a:cs typeface="Arial" panose="020B0604020202020204"/>
              </a:rPr>
              <a:t>m</a:t>
            </a:r>
            <a:r>
              <a:rPr sz="900" b="1" dirty="0">
                <a:solidFill>
                  <a:srgbClr val="FFFFFF"/>
                </a:solidFill>
                <a:latin typeface="Arial" panose="020B0604020202020204"/>
                <a:cs typeface="Arial" panose="020B0604020202020204"/>
              </a:rPr>
              <a:t>e</a:t>
            </a:r>
            <a:r>
              <a:rPr sz="900" b="1" spc="-5" dirty="0">
                <a:solidFill>
                  <a:srgbClr val="FFFFFF"/>
                </a:solidFill>
                <a:latin typeface="Arial" panose="020B0604020202020204"/>
                <a:cs typeface="Arial" panose="020B0604020202020204"/>
              </a:rPr>
              <a:t>r</a:t>
            </a:r>
            <a:r>
              <a:rPr sz="900" b="1" dirty="0">
                <a:solidFill>
                  <a:srgbClr val="FFFFFF"/>
                </a:solidFill>
                <a:latin typeface="Arial" panose="020B0604020202020204"/>
                <a:cs typeface="Arial" panose="020B0604020202020204"/>
              </a:rPr>
              <a:t>s</a:t>
            </a:r>
            <a:r>
              <a:rPr sz="900" b="1" spc="-25" dirty="0">
                <a:solidFill>
                  <a:srgbClr val="FFFFFF"/>
                </a:solidFill>
                <a:latin typeface="Arial" panose="020B0604020202020204"/>
                <a:cs typeface="Arial" panose="020B0604020202020204"/>
              </a:rPr>
              <a:t> </a:t>
            </a:r>
            <a:r>
              <a:rPr sz="900" b="1" dirty="0">
                <a:solidFill>
                  <a:srgbClr val="FFFFFF"/>
                </a:solidFill>
                <a:latin typeface="Arial" panose="020B0604020202020204"/>
                <a:cs typeface="Arial" panose="020B0604020202020204"/>
              </a:rPr>
              <a:t>)</a:t>
            </a:r>
            <a:endParaRPr sz="900">
              <a:latin typeface="Arial" panose="020B0604020202020204"/>
              <a:cs typeface="Arial" panose="020B0604020202020204"/>
            </a:endParaRPr>
          </a:p>
        </p:txBody>
      </p:sp>
      <p:grpSp>
        <p:nvGrpSpPr>
          <p:cNvPr id="22" name="object 22"/>
          <p:cNvGrpSpPr/>
          <p:nvPr/>
        </p:nvGrpSpPr>
        <p:grpSpPr>
          <a:xfrm>
            <a:off x="3000756" y="4760977"/>
            <a:ext cx="2334895" cy="916305"/>
            <a:chOff x="1476755" y="4760976"/>
            <a:chExt cx="2334895" cy="916305"/>
          </a:xfrm>
        </p:grpSpPr>
        <p:sp>
          <p:nvSpPr>
            <p:cNvPr id="23" name="object 23"/>
            <p:cNvSpPr/>
            <p:nvPr/>
          </p:nvSpPr>
          <p:spPr>
            <a:xfrm>
              <a:off x="1787651" y="4916424"/>
              <a:ext cx="2024380" cy="139065"/>
            </a:xfrm>
            <a:custGeom>
              <a:avLst/>
              <a:gdLst/>
              <a:ahLst/>
              <a:cxnLst/>
              <a:rect l="l" t="t" r="r" b="b"/>
              <a:pathLst>
                <a:path w="2024379" h="139064">
                  <a:moveTo>
                    <a:pt x="2023872" y="0"/>
                  </a:moveTo>
                  <a:lnTo>
                    <a:pt x="0" y="0"/>
                  </a:lnTo>
                  <a:lnTo>
                    <a:pt x="0" y="138683"/>
                  </a:lnTo>
                  <a:lnTo>
                    <a:pt x="2023872" y="138683"/>
                  </a:lnTo>
                  <a:lnTo>
                    <a:pt x="2023872" y="0"/>
                  </a:lnTo>
                  <a:close/>
                </a:path>
              </a:pathLst>
            </a:custGeom>
            <a:solidFill>
              <a:srgbClr val="AAC9BB"/>
            </a:solidFill>
          </p:spPr>
          <p:txBody>
            <a:bodyPr wrap="square" lIns="0" tIns="0" rIns="0" bIns="0" rtlCol="0"/>
            <a:lstStyle/>
            <a:p/>
          </p:txBody>
        </p:sp>
        <p:pic>
          <p:nvPicPr>
            <p:cNvPr id="24" name="object 24"/>
            <p:cNvPicPr/>
            <p:nvPr/>
          </p:nvPicPr>
          <p:blipFill>
            <a:blip r:embed="rId2" cstate="print"/>
            <a:stretch>
              <a:fillRect/>
            </a:stretch>
          </p:blipFill>
          <p:spPr>
            <a:xfrm>
              <a:off x="1476755" y="4760976"/>
              <a:ext cx="1525524" cy="915924"/>
            </a:xfrm>
            <a:prstGeom prst="rect">
              <a:avLst/>
            </a:prstGeom>
          </p:spPr>
        </p:pic>
      </p:grpSp>
      <p:sp>
        <p:nvSpPr>
          <p:cNvPr id="25" name="object 25"/>
          <p:cNvSpPr txBox="1"/>
          <p:nvPr/>
        </p:nvSpPr>
        <p:spPr>
          <a:xfrm>
            <a:off x="3255645" y="5022342"/>
            <a:ext cx="1014730" cy="197490"/>
          </a:xfrm>
          <a:prstGeom prst="rect">
            <a:avLst/>
          </a:prstGeom>
        </p:spPr>
        <p:txBody>
          <a:bodyPr vert="horz" wrap="square" lIns="0" tIns="12700" rIns="0" bIns="0" rtlCol="0">
            <a:spAutoFit/>
          </a:bodyPr>
          <a:lstStyle/>
          <a:p>
            <a:pPr marL="12700">
              <a:spcBef>
                <a:spcPts val="100"/>
              </a:spcBef>
            </a:pPr>
            <a:r>
              <a:rPr sz="1200" b="1" dirty="0">
                <a:solidFill>
                  <a:srgbClr val="221F1F"/>
                </a:solidFill>
                <a:latin typeface="Arial" panose="020B0604020202020204"/>
                <a:cs typeface="Arial" panose="020B0604020202020204"/>
              </a:rPr>
              <a:t>4.</a:t>
            </a:r>
            <a:r>
              <a:rPr sz="1200" b="1" spc="-70" dirty="0">
                <a:solidFill>
                  <a:srgbClr val="221F1F"/>
                </a:solidFill>
                <a:latin typeface="Arial" panose="020B0604020202020204"/>
                <a:cs typeface="Arial" panose="020B0604020202020204"/>
              </a:rPr>
              <a:t> </a:t>
            </a:r>
            <a:r>
              <a:rPr sz="1200" b="1" spc="-5" dirty="0">
                <a:solidFill>
                  <a:srgbClr val="221F1F"/>
                </a:solidFill>
                <a:latin typeface="Arial" panose="020B0604020202020204"/>
                <a:cs typeface="Arial" panose="020B0604020202020204"/>
              </a:rPr>
              <a:t>Developing</a:t>
            </a:r>
            <a:endParaRPr sz="1200">
              <a:latin typeface="Arial" panose="020B0604020202020204"/>
              <a:cs typeface="Arial" panose="020B0604020202020204"/>
            </a:endParaRPr>
          </a:p>
        </p:txBody>
      </p:sp>
      <p:sp>
        <p:nvSpPr>
          <p:cNvPr id="26" name="object 26"/>
          <p:cNvSpPr txBox="1"/>
          <p:nvPr/>
        </p:nvSpPr>
        <p:spPr>
          <a:xfrm>
            <a:off x="3550157" y="5180838"/>
            <a:ext cx="425450" cy="197490"/>
          </a:xfrm>
          <a:prstGeom prst="rect">
            <a:avLst/>
          </a:prstGeom>
        </p:spPr>
        <p:txBody>
          <a:bodyPr vert="horz" wrap="square" lIns="0" tIns="12700" rIns="0" bIns="0" rtlCol="0">
            <a:spAutoFit/>
          </a:bodyPr>
          <a:lstStyle/>
          <a:p>
            <a:pPr marL="12700">
              <a:spcBef>
                <a:spcPts val="100"/>
              </a:spcBef>
            </a:pPr>
            <a:r>
              <a:rPr sz="1200" b="1" spc="-60" dirty="0">
                <a:solidFill>
                  <a:srgbClr val="221F1F"/>
                </a:solidFill>
                <a:latin typeface="Arial" panose="020B0604020202020204"/>
                <a:cs typeface="Arial" panose="020B0604020202020204"/>
              </a:rPr>
              <a:t>V</a:t>
            </a:r>
            <a:r>
              <a:rPr sz="1200" b="1" dirty="0">
                <a:solidFill>
                  <a:srgbClr val="221F1F"/>
                </a:solidFill>
                <a:latin typeface="Arial" panose="020B0604020202020204"/>
                <a:cs typeface="Arial" panose="020B0604020202020204"/>
              </a:rPr>
              <a:t>alue</a:t>
            </a:r>
            <a:endParaRPr sz="1200">
              <a:latin typeface="Arial" panose="020B0604020202020204"/>
              <a:cs typeface="Arial" panose="020B0604020202020204"/>
            </a:endParaRPr>
          </a:p>
        </p:txBody>
      </p:sp>
      <p:grpSp>
        <p:nvGrpSpPr>
          <p:cNvPr id="27" name="object 27"/>
          <p:cNvGrpSpPr/>
          <p:nvPr/>
        </p:nvGrpSpPr>
        <p:grpSpPr>
          <a:xfrm>
            <a:off x="5022851" y="3845053"/>
            <a:ext cx="1539875" cy="1838325"/>
            <a:chOff x="3498850" y="3845052"/>
            <a:chExt cx="1539875" cy="1838325"/>
          </a:xfrm>
        </p:grpSpPr>
        <p:sp>
          <p:nvSpPr>
            <p:cNvPr id="28" name="object 28"/>
            <p:cNvSpPr/>
            <p:nvPr/>
          </p:nvSpPr>
          <p:spPr>
            <a:xfrm>
              <a:off x="3745991" y="3845052"/>
              <a:ext cx="137160" cy="1137285"/>
            </a:xfrm>
            <a:custGeom>
              <a:avLst/>
              <a:gdLst/>
              <a:ahLst/>
              <a:cxnLst/>
              <a:rect l="l" t="t" r="r" b="b"/>
              <a:pathLst>
                <a:path w="137160" h="1137285">
                  <a:moveTo>
                    <a:pt x="137160" y="0"/>
                  </a:moveTo>
                  <a:lnTo>
                    <a:pt x="0" y="0"/>
                  </a:lnTo>
                  <a:lnTo>
                    <a:pt x="0" y="1136904"/>
                  </a:lnTo>
                  <a:lnTo>
                    <a:pt x="137160" y="1136904"/>
                  </a:lnTo>
                  <a:lnTo>
                    <a:pt x="137160" y="0"/>
                  </a:lnTo>
                  <a:close/>
                </a:path>
              </a:pathLst>
            </a:custGeom>
            <a:solidFill>
              <a:srgbClr val="AAC9BB"/>
            </a:solidFill>
          </p:spPr>
          <p:txBody>
            <a:bodyPr wrap="square" lIns="0" tIns="0" rIns="0" bIns="0" rtlCol="0"/>
            <a:lstStyle/>
            <a:p/>
          </p:txBody>
        </p:sp>
        <p:sp>
          <p:nvSpPr>
            <p:cNvPr id="29" name="object 29"/>
            <p:cNvSpPr/>
            <p:nvPr/>
          </p:nvSpPr>
          <p:spPr>
            <a:xfrm>
              <a:off x="3505200" y="4760976"/>
              <a:ext cx="1527175" cy="916305"/>
            </a:xfrm>
            <a:custGeom>
              <a:avLst/>
              <a:gdLst/>
              <a:ahLst/>
              <a:cxnLst/>
              <a:rect l="l" t="t" r="r" b="b"/>
              <a:pathLst>
                <a:path w="1527175" h="916304">
                  <a:moveTo>
                    <a:pt x="1435480" y="0"/>
                  </a:moveTo>
                  <a:lnTo>
                    <a:pt x="91566" y="0"/>
                  </a:lnTo>
                  <a:lnTo>
                    <a:pt x="55935" y="7199"/>
                  </a:lnTo>
                  <a:lnTo>
                    <a:pt x="26828" y="26828"/>
                  </a:lnTo>
                  <a:lnTo>
                    <a:pt x="7199" y="55935"/>
                  </a:lnTo>
                  <a:lnTo>
                    <a:pt x="0" y="91567"/>
                  </a:lnTo>
                  <a:lnTo>
                    <a:pt x="0" y="824357"/>
                  </a:lnTo>
                  <a:lnTo>
                    <a:pt x="7199" y="859993"/>
                  </a:lnTo>
                  <a:lnTo>
                    <a:pt x="26828" y="889100"/>
                  </a:lnTo>
                  <a:lnTo>
                    <a:pt x="55935" y="908726"/>
                  </a:lnTo>
                  <a:lnTo>
                    <a:pt x="91566" y="915924"/>
                  </a:lnTo>
                  <a:lnTo>
                    <a:pt x="1435480" y="915924"/>
                  </a:lnTo>
                  <a:lnTo>
                    <a:pt x="1471112" y="908726"/>
                  </a:lnTo>
                  <a:lnTo>
                    <a:pt x="1500219" y="889100"/>
                  </a:lnTo>
                  <a:lnTo>
                    <a:pt x="1519848" y="859993"/>
                  </a:lnTo>
                  <a:lnTo>
                    <a:pt x="1527048" y="824357"/>
                  </a:lnTo>
                  <a:lnTo>
                    <a:pt x="1527048" y="91567"/>
                  </a:lnTo>
                  <a:lnTo>
                    <a:pt x="1519848" y="55935"/>
                  </a:lnTo>
                  <a:lnTo>
                    <a:pt x="1500219" y="26828"/>
                  </a:lnTo>
                  <a:lnTo>
                    <a:pt x="1471112" y="7199"/>
                  </a:lnTo>
                  <a:lnTo>
                    <a:pt x="1435480" y="0"/>
                  </a:lnTo>
                  <a:close/>
                </a:path>
              </a:pathLst>
            </a:custGeom>
            <a:solidFill>
              <a:srgbClr val="009A71"/>
            </a:solidFill>
          </p:spPr>
          <p:txBody>
            <a:bodyPr wrap="square" lIns="0" tIns="0" rIns="0" bIns="0" rtlCol="0"/>
            <a:lstStyle/>
            <a:p/>
          </p:txBody>
        </p:sp>
        <p:sp>
          <p:nvSpPr>
            <p:cNvPr id="30" name="object 30"/>
            <p:cNvSpPr/>
            <p:nvPr/>
          </p:nvSpPr>
          <p:spPr>
            <a:xfrm>
              <a:off x="3505200" y="4760976"/>
              <a:ext cx="1527175" cy="916305"/>
            </a:xfrm>
            <a:custGeom>
              <a:avLst/>
              <a:gdLst/>
              <a:ahLst/>
              <a:cxnLst/>
              <a:rect l="l" t="t" r="r" b="b"/>
              <a:pathLst>
                <a:path w="1527175" h="916304">
                  <a:moveTo>
                    <a:pt x="0" y="91567"/>
                  </a:moveTo>
                  <a:lnTo>
                    <a:pt x="7199" y="55935"/>
                  </a:lnTo>
                  <a:lnTo>
                    <a:pt x="26828" y="26828"/>
                  </a:lnTo>
                  <a:lnTo>
                    <a:pt x="55935" y="7199"/>
                  </a:lnTo>
                  <a:lnTo>
                    <a:pt x="91566" y="0"/>
                  </a:lnTo>
                  <a:lnTo>
                    <a:pt x="1435480" y="0"/>
                  </a:lnTo>
                  <a:lnTo>
                    <a:pt x="1471112" y="7199"/>
                  </a:lnTo>
                  <a:lnTo>
                    <a:pt x="1500219" y="26828"/>
                  </a:lnTo>
                  <a:lnTo>
                    <a:pt x="1519848" y="55935"/>
                  </a:lnTo>
                  <a:lnTo>
                    <a:pt x="1527048" y="91567"/>
                  </a:lnTo>
                  <a:lnTo>
                    <a:pt x="1527048" y="824357"/>
                  </a:lnTo>
                  <a:lnTo>
                    <a:pt x="1519848" y="859993"/>
                  </a:lnTo>
                  <a:lnTo>
                    <a:pt x="1500219" y="889100"/>
                  </a:lnTo>
                  <a:lnTo>
                    <a:pt x="1471112" y="908726"/>
                  </a:lnTo>
                  <a:lnTo>
                    <a:pt x="1435480" y="915924"/>
                  </a:lnTo>
                  <a:lnTo>
                    <a:pt x="91566" y="915924"/>
                  </a:lnTo>
                  <a:lnTo>
                    <a:pt x="55935" y="908726"/>
                  </a:lnTo>
                  <a:lnTo>
                    <a:pt x="26828" y="889100"/>
                  </a:lnTo>
                  <a:lnTo>
                    <a:pt x="7199" y="859993"/>
                  </a:lnTo>
                  <a:lnTo>
                    <a:pt x="0" y="824357"/>
                  </a:lnTo>
                  <a:lnTo>
                    <a:pt x="0" y="91567"/>
                  </a:lnTo>
                  <a:close/>
                </a:path>
              </a:pathLst>
            </a:custGeom>
            <a:ln w="12191">
              <a:solidFill>
                <a:srgbClr val="FFFFFF"/>
              </a:solidFill>
            </a:ln>
          </p:spPr>
          <p:txBody>
            <a:bodyPr wrap="square" lIns="0" tIns="0" rIns="0" bIns="0" rtlCol="0"/>
            <a:lstStyle/>
            <a:p/>
          </p:txBody>
        </p:sp>
      </p:grpSp>
      <p:sp>
        <p:nvSpPr>
          <p:cNvPr id="31" name="object 31"/>
          <p:cNvSpPr txBox="1"/>
          <p:nvPr/>
        </p:nvSpPr>
        <p:spPr>
          <a:xfrm>
            <a:off x="5140579" y="5022342"/>
            <a:ext cx="1306195" cy="197490"/>
          </a:xfrm>
          <a:prstGeom prst="rect">
            <a:avLst/>
          </a:prstGeom>
        </p:spPr>
        <p:txBody>
          <a:bodyPr vert="horz" wrap="square" lIns="0" tIns="12700" rIns="0" bIns="0" rtlCol="0">
            <a:spAutoFit/>
          </a:bodyPr>
          <a:lstStyle/>
          <a:p>
            <a:pPr marL="12700">
              <a:spcBef>
                <a:spcPts val="100"/>
              </a:spcBef>
            </a:pPr>
            <a:r>
              <a:rPr sz="1200" b="1" dirty="0">
                <a:solidFill>
                  <a:srgbClr val="FFFFFF"/>
                </a:solidFill>
                <a:latin typeface="Arial" panose="020B0604020202020204"/>
                <a:cs typeface="Arial" panose="020B0604020202020204"/>
              </a:rPr>
              <a:t>5.Communi</a:t>
            </a:r>
            <a:r>
              <a:rPr sz="1200" b="1" spc="5" dirty="0">
                <a:solidFill>
                  <a:srgbClr val="FFFFFF"/>
                </a:solidFill>
                <a:latin typeface="Arial" panose="020B0604020202020204"/>
                <a:cs typeface="Arial" panose="020B0604020202020204"/>
              </a:rPr>
              <a:t>c</a:t>
            </a:r>
            <a:r>
              <a:rPr sz="1200" b="1" dirty="0">
                <a:solidFill>
                  <a:srgbClr val="FFFFFF"/>
                </a:solidFill>
                <a:latin typeface="Arial" panose="020B0604020202020204"/>
                <a:cs typeface="Arial" panose="020B0604020202020204"/>
              </a:rPr>
              <a:t>ating</a:t>
            </a:r>
            <a:endParaRPr sz="1200">
              <a:latin typeface="Arial" panose="020B0604020202020204"/>
              <a:cs typeface="Arial" panose="020B0604020202020204"/>
            </a:endParaRPr>
          </a:p>
        </p:txBody>
      </p:sp>
      <p:sp>
        <p:nvSpPr>
          <p:cNvPr id="32" name="object 32"/>
          <p:cNvSpPr txBox="1"/>
          <p:nvPr/>
        </p:nvSpPr>
        <p:spPr>
          <a:xfrm>
            <a:off x="5579490" y="5180838"/>
            <a:ext cx="425450" cy="197490"/>
          </a:xfrm>
          <a:prstGeom prst="rect">
            <a:avLst/>
          </a:prstGeom>
        </p:spPr>
        <p:txBody>
          <a:bodyPr vert="horz" wrap="square" lIns="0" tIns="12700" rIns="0" bIns="0" rtlCol="0">
            <a:spAutoFit/>
          </a:bodyPr>
          <a:lstStyle/>
          <a:p>
            <a:pPr marL="12700">
              <a:spcBef>
                <a:spcPts val="100"/>
              </a:spcBef>
            </a:pPr>
            <a:r>
              <a:rPr sz="1200" b="1" spc="-60" dirty="0">
                <a:solidFill>
                  <a:srgbClr val="FFFFFF"/>
                </a:solidFill>
                <a:latin typeface="Arial" panose="020B0604020202020204"/>
                <a:cs typeface="Arial" panose="020B0604020202020204"/>
              </a:rPr>
              <a:t>V</a:t>
            </a:r>
            <a:r>
              <a:rPr sz="1200" b="1" dirty="0">
                <a:solidFill>
                  <a:srgbClr val="FFFFFF"/>
                </a:solidFill>
                <a:latin typeface="Arial" panose="020B0604020202020204"/>
                <a:cs typeface="Arial" panose="020B0604020202020204"/>
              </a:rPr>
              <a:t>alue</a:t>
            </a:r>
            <a:endParaRPr sz="1200">
              <a:latin typeface="Arial" panose="020B0604020202020204"/>
              <a:cs typeface="Arial" panose="020B0604020202020204"/>
            </a:endParaRPr>
          </a:p>
        </p:txBody>
      </p:sp>
      <p:grpSp>
        <p:nvGrpSpPr>
          <p:cNvPr id="33" name="object 33"/>
          <p:cNvGrpSpPr/>
          <p:nvPr/>
        </p:nvGrpSpPr>
        <p:grpSpPr>
          <a:xfrm>
            <a:off x="5022851" y="2700528"/>
            <a:ext cx="1539875" cy="1838325"/>
            <a:chOff x="3498850" y="2700527"/>
            <a:chExt cx="1539875" cy="1838325"/>
          </a:xfrm>
        </p:grpSpPr>
        <p:sp>
          <p:nvSpPr>
            <p:cNvPr id="34" name="object 34"/>
            <p:cNvSpPr/>
            <p:nvPr/>
          </p:nvSpPr>
          <p:spPr>
            <a:xfrm>
              <a:off x="3745991" y="2700527"/>
              <a:ext cx="137160" cy="1138555"/>
            </a:xfrm>
            <a:custGeom>
              <a:avLst/>
              <a:gdLst/>
              <a:ahLst/>
              <a:cxnLst/>
              <a:rect l="l" t="t" r="r" b="b"/>
              <a:pathLst>
                <a:path w="137160" h="1138554">
                  <a:moveTo>
                    <a:pt x="137160" y="0"/>
                  </a:moveTo>
                  <a:lnTo>
                    <a:pt x="0" y="0"/>
                  </a:lnTo>
                  <a:lnTo>
                    <a:pt x="0" y="1138428"/>
                  </a:lnTo>
                  <a:lnTo>
                    <a:pt x="137160" y="1138428"/>
                  </a:lnTo>
                  <a:lnTo>
                    <a:pt x="137160" y="0"/>
                  </a:lnTo>
                  <a:close/>
                </a:path>
              </a:pathLst>
            </a:custGeom>
            <a:solidFill>
              <a:srgbClr val="AAC9BB"/>
            </a:solidFill>
          </p:spPr>
          <p:txBody>
            <a:bodyPr wrap="square" lIns="0" tIns="0" rIns="0" bIns="0" rtlCol="0"/>
            <a:lstStyle/>
            <a:p/>
          </p:txBody>
        </p:sp>
        <p:sp>
          <p:nvSpPr>
            <p:cNvPr id="35" name="object 35"/>
            <p:cNvSpPr/>
            <p:nvPr/>
          </p:nvSpPr>
          <p:spPr>
            <a:xfrm>
              <a:off x="3505200" y="3616452"/>
              <a:ext cx="1527175" cy="916305"/>
            </a:xfrm>
            <a:custGeom>
              <a:avLst/>
              <a:gdLst/>
              <a:ahLst/>
              <a:cxnLst/>
              <a:rect l="l" t="t" r="r" b="b"/>
              <a:pathLst>
                <a:path w="1527175" h="916304">
                  <a:moveTo>
                    <a:pt x="1435480" y="0"/>
                  </a:moveTo>
                  <a:lnTo>
                    <a:pt x="91566" y="0"/>
                  </a:lnTo>
                  <a:lnTo>
                    <a:pt x="55935" y="7199"/>
                  </a:lnTo>
                  <a:lnTo>
                    <a:pt x="26828" y="26828"/>
                  </a:lnTo>
                  <a:lnTo>
                    <a:pt x="7199" y="55935"/>
                  </a:lnTo>
                  <a:lnTo>
                    <a:pt x="0" y="91567"/>
                  </a:lnTo>
                  <a:lnTo>
                    <a:pt x="0" y="824357"/>
                  </a:lnTo>
                  <a:lnTo>
                    <a:pt x="7199" y="859988"/>
                  </a:lnTo>
                  <a:lnTo>
                    <a:pt x="26828" y="889095"/>
                  </a:lnTo>
                  <a:lnTo>
                    <a:pt x="55935" y="908724"/>
                  </a:lnTo>
                  <a:lnTo>
                    <a:pt x="91566" y="915924"/>
                  </a:lnTo>
                  <a:lnTo>
                    <a:pt x="1435480" y="915924"/>
                  </a:lnTo>
                  <a:lnTo>
                    <a:pt x="1471112" y="908724"/>
                  </a:lnTo>
                  <a:lnTo>
                    <a:pt x="1500219" y="889095"/>
                  </a:lnTo>
                  <a:lnTo>
                    <a:pt x="1519848" y="859988"/>
                  </a:lnTo>
                  <a:lnTo>
                    <a:pt x="1527048" y="824357"/>
                  </a:lnTo>
                  <a:lnTo>
                    <a:pt x="1527048" y="91567"/>
                  </a:lnTo>
                  <a:lnTo>
                    <a:pt x="1519848" y="55935"/>
                  </a:lnTo>
                  <a:lnTo>
                    <a:pt x="1500219" y="26828"/>
                  </a:lnTo>
                  <a:lnTo>
                    <a:pt x="1471112" y="7199"/>
                  </a:lnTo>
                  <a:lnTo>
                    <a:pt x="1435480" y="0"/>
                  </a:lnTo>
                  <a:close/>
                </a:path>
              </a:pathLst>
            </a:custGeom>
            <a:solidFill>
              <a:srgbClr val="009A71"/>
            </a:solidFill>
          </p:spPr>
          <p:txBody>
            <a:bodyPr wrap="square" lIns="0" tIns="0" rIns="0" bIns="0" rtlCol="0"/>
            <a:lstStyle/>
            <a:p/>
          </p:txBody>
        </p:sp>
        <p:sp>
          <p:nvSpPr>
            <p:cNvPr id="36" name="object 36"/>
            <p:cNvSpPr/>
            <p:nvPr/>
          </p:nvSpPr>
          <p:spPr>
            <a:xfrm>
              <a:off x="3505200" y="3616452"/>
              <a:ext cx="1527175" cy="916305"/>
            </a:xfrm>
            <a:custGeom>
              <a:avLst/>
              <a:gdLst/>
              <a:ahLst/>
              <a:cxnLst/>
              <a:rect l="l" t="t" r="r" b="b"/>
              <a:pathLst>
                <a:path w="1527175" h="916304">
                  <a:moveTo>
                    <a:pt x="0" y="91567"/>
                  </a:moveTo>
                  <a:lnTo>
                    <a:pt x="7199" y="55935"/>
                  </a:lnTo>
                  <a:lnTo>
                    <a:pt x="26828" y="26828"/>
                  </a:lnTo>
                  <a:lnTo>
                    <a:pt x="55935" y="7199"/>
                  </a:lnTo>
                  <a:lnTo>
                    <a:pt x="91566" y="0"/>
                  </a:lnTo>
                  <a:lnTo>
                    <a:pt x="1435480" y="0"/>
                  </a:lnTo>
                  <a:lnTo>
                    <a:pt x="1471112" y="7199"/>
                  </a:lnTo>
                  <a:lnTo>
                    <a:pt x="1500219" y="26828"/>
                  </a:lnTo>
                  <a:lnTo>
                    <a:pt x="1519848" y="55935"/>
                  </a:lnTo>
                  <a:lnTo>
                    <a:pt x="1527048" y="91567"/>
                  </a:lnTo>
                  <a:lnTo>
                    <a:pt x="1527048" y="824357"/>
                  </a:lnTo>
                  <a:lnTo>
                    <a:pt x="1519848" y="859988"/>
                  </a:lnTo>
                  <a:lnTo>
                    <a:pt x="1500219" y="889095"/>
                  </a:lnTo>
                  <a:lnTo>
                    <a:pt x="1471112" y="908724"/>
                  </a:lnTo>
                  <a:lnTo>
                    <a:pt x="1435480" y="915924"/>
                  </a:lnTo>
                  <a:lnTo>
                    <a:pt x="91566" y="915924"/>
                  </a:lnTo>
                  <a:lnTo>
                    <a:pt x="55935" y="908724"/>
                  </a:lnTo>
                  <a:lnTo>
                    <a:pt x="26828" y="889095"/>
                  </a:lnTo>
                  <a:lnTo>
                    <a:pt x="7199" y="859988"/>
                  </a:lnTo>
                  <a:lnTo>
                    <a:pt x="0" y="824357"/>
                  </a:lnTo>
                  <a:lnTo>
                    <a:pt x="0" y="91567"/>
                  </a:lnTo>
                  <a:close/>
                </a:path>
              </a:pathLst>
            </a:custGeom>
            <a:ln w="12191">
              <a:solidFill>
                <a:srgbClr val="FFFFFF"/>
              </a:solidFill>
            </a:ln>
          </p:spPr>
          <p:txBody>
            <a:bodyPr wrap="square" lIns="0" tIns="0" rIns="0" bIns="0" rtlCol="0"/>
            <a:lstStyle/>
            <a:p/>
          </p:txBody>
        </p:sp>
      </p:grpSp>
      <p:sp>
        <p:nvSpPr>
          <p:cNvPr id="37" name="object 37"/>
          <p:cNvSpPr txBox="1"/>
          <p:nvPr/>
        </p:nvSpPr>
        <p:spPr>
          <a:xfrm>
            <a:off x="5236590" y="3956684"/>
            <a:ext cx="1111250" cy="197490"/>
          </a:xfrm>
          <a:prstGeom prst="rect">
            <a:avLst/>
          </a:prstGeom>
        </p:spPr>
        <p:txBody>
          <a:bodyPr vert="horz" wrap="square" lIns="0" tIns="12700" rIns="0" bIns="0" rtlCol="0">
            <a:spAutoFit/>
          </a:bodyPr>
          <a:lstStyle/>
          <a:p>
            <a:pPr marL="12700">
              <a:spcBef>
                <a:spcPts val="100"/>
              </a:spcBef>
            </a:pPr>
            <a:r>
              <a:rPr sz="1200" b="1" dirty="0">
                <a:solidFill>
                  <a:srgbClr val="FFFFFF"/>
                </a:solidFill>
                <a:latin typeface="Arial" panose="020B0604020202020204"/>
                <a:cs typeface="Arial" panose="020B0604020202020204"/>
              </a:rPr>
              <a:t>6.</a:t>
            </a:r>
            <a:r>
              <a:rPr sz="1200" b="1" spc="5" dirty="0">
                <a:solidFill>
                  <a:srgbClr val="FFFFFF"/>
                </a:solidFill>
                <a:latin typeface="Arial" panose="020B0604020202020204"/>
                <a:cs typeface="Arial" panose="020B0604020202020204"/>
              </a:rPr>
              <a:t>P</a:t>
            </a:r>
            <a:r>
              <a:rPr sz="1200" b="1" spc="-5" dirty="0">
                <a:solidFill>
                  <a:srgbClr val="FFFFFF"/>
                </a:solidFill>
                <a:latin typeface="Arial" panose="020B0604020202020204"/>
                <a:cs typeface="Arial" panose="020B0604020202020204"/>
              </a:rPr>
              <a:t>ri</a:t>
            </a:r>
            <a:r>
              <a:rPr sz="1200" b="1" spc="5" dirty="0">
                <a:solidFill>
                  <a:srgbClr val="FFFFFF"/>
                </a:solidFill>
                <a:latin typeface="Arial" panose="020B0604020202020204"/>
                <a:cs typeface="Arial" panose="020B0604020202020204"/>
              </a:rPr>
              <a:t>c</a:t>
            </a:r>
            <a:r>
              <a:rPr sz="1200" b="1" dirty="0">
                <a:solidFill>
                  <a:srgbClr val="FFFFFF"/>
                </a:solidFill>
                <a:latin typeface="Arial" panose="020B0604020202020204"/>
                <a:cs typeface="Arial" panose="020B0604020202020204"/>
              </a:rPr>
              <a:t>ing</a:t>
            </a:r>
            <a:r>
              <a:rPr sz="1200" b="1" spc="-25" dirty="0">
                <a:solidFill>
                  <a:srgbClr val="FFFFFF"/>
                </a:solidFill>
                <a:latin typeface="Arial" panose="020B0604020202020204"/>
                <a:cs typeface="Arial" panose="020B0604020202020204"/>
              </a:rPr>
              <a:t> </a:t>
            </a:r>
            <a:r>
              <a:rPr sz="1200" b="1" spc="-60" dirty="0">
                <a:solidFill>
                  <a:srgbClr val="FFFFFF"/>
                </a:solidFill>
                <a:latin typeface="Arial" panose="020B0604020202020204"/>
                <a:cs typeface="Arial" panose="020B0604020202020204"/>
              </a:rPr>
              <a:t>V</a:t>
            </a:r>
            <a:r>
              <a:rPr sz="1200" b="1" dirty="0">
                <a:solidFill>
                  <a:srgbClr val="FFFFFF"/>
                </a:solidFill>
                <a:latin typeface="Arial" panose="020B0604020202020204"/>
                <a:cs typeface="Arial" panose="020B0604020202020204"/>
              </a:rPr>
              <a:t>alue</a:t>
            </a:r>
            <a:endParaRPr sz="1200">
              <a:latin typeface="Arial" panose="020B0604020202020204"/>
              <a:cs typeface="Arial" panose="020B0604020202020204"/>
            </a:endParaRPr>
          </a:p>
        </p:txBody>
      </p:sp>
      <p:grpSp>
        <p:nvGrpSpPr>
          <p:cNvPr id="38" name="object 38"/>
          <p:cNvGrpSpPr/>
          <p:nvPr/>
        </p:nvGrpSpPr>
        <p:grpSpPr>
          <a:xfrm>
            <a:off x="5015358" y="1556003"/>
            <a:ext cx="1556385" cy="1847214"/>
            <a:chOff x="3491357" y="1556003"/>
            <a:chExt cx="1556385" cy="1847214"/>
          </a:xfrm>
        </p:grpSpPr>
        <p:sp>
          <p:nvSpPr>
            <p:cNvPr id="39" name="object 39"/>
            <p:cNvSpPr/>
            <p:nvPr/>
          </p:nvSpPr>
          <p:spPr>
            <a:xfrm>
              <a:off x="3745992" y="1556003"/>
              <a:ext cx="137160" cy="1138555"/>
            </a:xfrm>
            <a:custGeom>
              <a:avLst/>
              <a:gdLst/>
              <a:ahLst/>
              <a:cxnLst/>
              <a:rect l="l" t="t" r="r" b="b"/>
              <a:pathLst>
                <a:path w="137160" h="1138555">
                  <a:moveTo>
                    <a:pt x="137160" y="0"/>
                  </a:moveTo>
                  <a:lnTo>
                    <a:pt x="0" y="0"/>
                  </a:lnTo>
                  <a:lnTo>
                    <a:pt x="0" y="1138427"/>
                  </a:lnTo>
                  <a:lnTo>
                    <a:pt x="137160" y="1138427"/>
                  </a:lnTo>
                  <a:lnTo>
                    <a:pt x="137160" y="0"/>
                  </a:lnTo>
                  <a:close/>
                </a:path>
              </a:pathLst>
            </a:custGeom>
            <a:solidFill>
              <a:srgbClr val="AAC9BB"/>
            </a:solidFill>
          </p:spPr>
          <p:txBody>
            <a:bodyPr wrap="square" lIns="0" tIns="0" rIns="0" bIns="0" rtlCol="0"/>
            <a:lstStyle/>
            <a:p/>
          </p:txBody>
        </p:sp>
        <p:pic>
          <p:nvPicPr>
            <p:cNvPr id="40" name="object 40"/>
            <p:cNvPicPr/>
            <p:nvPr/>
          </p:nvPicPr>
          <p:blipFill>
            <a:blip r:embed="rId3" cstate="print"/>
            <a:stretch>
              <a:fillRect/>
            </a:stretch>
          </p:blipFill>
          <p:spPr>
            <a:xfrm>
              <a:off x="3505962" y="2474213"/>
              <a:ext cx="1527048" cy="914400"/>
            </a:xfrm>
            <a:prstGeom prst="rect">
              <a:avLst/>
            </a:prstGeom>
          </p:spPr>
        </p:pic>
        <p:sp>
          <p:nvSpPr>
            <p:cNvPr id="41" name="object 41"/>
            <p:cNvSpPr/>
            <p:nvPr/>
          </p:nvSpPr>
          <p:spPr>
            <a:xfrm>
              <a:off x="3505962" y="2474213"/>
              <a:ext cx="1527175" cy="914400"/>
            </a:xfrm>
            <a:custGeom>
              <a:avLst/>
              <a:gdLst/>
              <a:ahLst/>
              <a:cxnLst/>
              <a:rect l="l" t="t" r="r" b="b"/>
              <a:pathLst>
                <a:path w="1527175" h="914400">
                  <a:moveTo>
                    <a:pt x="0" y="91439"/>
                  </a:moveTo>
                  <a:lnTo>
                    <a:pt x="7179" y="55828"/>
                  </a:lnTo>
                  <a:lnTo>
                    <a:pt x="26765" y="26765"/>
                  </a:lnTo>
                  <a:lnTo>
                    <a:pt x="55828" y="7179"/>
                  </a:lnTo>
                  <a:lnTo>
                    <a:pt x="91439" y="0"/>
                  </a:lnTo>
                  <a:lnTo>
                    <a:pt x="1435608" y="0"/>
                  </a:lnTo>
                  <a:lnTo>
                    <a:pt x="1471219" y="7179"/>
                  </a:lnTo>
                  <a:lnTo>
                    <a:pt x="1500282" y="26765"/>
                  </a:lnTo>
                  <a:lnTo>
                    <a:pt x="1519868" y="55828"/>
                  </a:lnTo>
                  <a:lnTo>
                    <a:pt x="1527048" y="91439"/>
                  </a:lnTo>
                  <a:lnTo>
                    <a:pt x="1527048" y="822960"/>
                  </a:lnTo>
                  <a:lnTo>
                    <a:pt x="1519868" y="858571"/>
                  </a:lnTo>
                  <a:lnTo>
                    <a:pt x="1500282" y="887634"/>
                  </a:lnTo>
                  <a:lnTo>
                    <a:pt x="1471219" y="907220"/>
                  </a:lnTo>
                  <a:lnTo>
                    <a:pt x="1435608" y="914400"/>
                  </a:lnTo>
                  <a:lnTo>
                    <a:pt x="91439" y="914400"/>
                  </a:lnTo>
                  <a:lnTo>
                    <a:pt x="55828" y="907220"/>
                  </a:lnTo>
                  <a:lnTo>
                    <a:pt x="26765" y="887634"/>
                  </a:lnTo>
                  <a:lnTo>
                    <a:pt x="7179" y="858571"/>
                  </a:lnTo>
                  <a:lnTo>
                    <a:pt x="0" y="822960"/>
                  </a:lnTo>
                  <a:lnTo>
                    <a:pt x="0" y="91439"/>
                  </a:lnTo>
                  <a:close/>
                </a:path>
              </a:pathLst>
            </a:custGeom>
            <a:ln w="28956">
              <a:solidFill>
                <a:srgbClr val="FF0000"/>
              </a:solidFill>
            </a:ln>
          </p:spPr>
          <p:txBody>
            <a:bodyPr wrap="square" lIns="0" tIns="0" rIns="0" bIns="0" rtlCol="0"/>
            <a:lstStyle/>
            <a:p/>
          </p:txBody>
        </p:sp>
      </p:grpSp>
      <p:sp>
        <p:nvSpPr>
          <p:cNvPr id="42" name="object 42"/>
          <p:cNvSpPr txBox="1"/>
          <p:nvPr/>
        </p:nvSpPr>
        <p:spPr>
          <a:xfrm>
            <a:off x="5105527" y="2733294"/>
            <a:ext cx="1374140" cy="197490"/>
          </a:xfrm>
          <a:prstGeom prst="rect">
            <a:avLst/>
          </a:prstGeom>
        </p:spPr>
        <p:txBody>
          <a:bodyPr vert="horz" wrap="square" lIns="0" tIns="12700" rIns="0" bIns="0" rtlCol="0">
            <a:spAutoFit/>
          </a:bodyPr>
          <a:lstStyle/>
          <a:p>
            <a:pPr marL="12700">
              <a:spcBef>
                <a:spcPts val="100"/>
              </a:spcBef>
            </a:pPr>
            <a:r>
              <a:rPr sz="1200" b="1" dirty="0">
                <a:solidFill>
                  <a:srgbClr val="221F1F"/>
                </a:solidFill>
                <a:latin typeface="Arial" panose="020B0604020202020204"/>
                <a:cs typeface="Arial" panose="020B0604020202020204"/>
              </a:rPr>
              <a:t>7.</a:t>
            </a:r>
            <a:r>
              <a:rPr sz="1200" b="1" spc="-45" dirty="0">
                <a:solidFill>
                  <a:srgbClr val="221F1F"/>
                </a:solidFill>
                <a:latin typeface="Arial" panose="020B0604020202020204"/>
                <a:cs typeface="Arial" panose="020B0604020202020204"/>
              </a:rPr>
              <a:t> </a:t>
            </a:r>
            <a:r>
              <a:rPr sz="1200" b="1" spc="-5" dirty="0">
                <a:solidFill>
                  <a:srgbClr val="221F1F"/>
                </a:solidFill>
                <a:latin typeface="Arial" panose="020B0604020202020204"/>
                <a:cs typeface="Arial" panose="020B0604020202020204"/>
              </a:rPr>
              <a:t>Delivering</a:t>
            </a:r>
            <a:r>
              <a:rPr sz="1200" b="1" spc="-20" dirty="0">
                <a:solidFill>
                  <a:srgbClr val="221F1F"/>
                </a:solidFill>
                <a:latin typeface="Arial" panose="020B0604020202020204"/>
                <a:cs typeface="Arial" panose="020B0604020202020204"/>
              </a:rPr>
              <a:t> </a:t>
            </a:r>
            <a:r>
              <a:rPr sz="1200" b="1" spc="-15" dirty="0">
                <a:solidFill>
                  <a:srgbClr val="221F1F"/>
                </a:solidFill>
                <a:latin typeface="Arial" panose="020B0604020202020204"/>
                <a:cs typeface="Arial" panose="020B0604020202020204"/>
              </a:rPr>
              <a:t>Value</a:t>
            </a:r>
            <a:endParaRPr sz="1200">
              <a:latin typeface="Arial" panose="020B0604020202020204"/>
              <a:cs typeface="Arial" panose="020B0604020202020204"/>
            </a:endParaRPr>
          </a:p>
        </p:txBody>
      </p:sp>
      <p:sp>
        <p:nvSpPr>
          <p:cNvPr id="43" name="object 43"/>
          <p:cNvSpPr txBox="1"/>
          <p:nvPr/>
        </p:nvSpPr>
        <p:spPr>
          <a:xfrm>
            <a:off x="5161915" y="2891790"/>
            <a:ext cx="1263650" cy="197490"/>
          </a:xfrm>
          <a:prstGeom prst="rect">
            <a:avLst/>
          </a:prstGeom>
        </p:spPr>
        <p:txBody>
          <a:bodyPr vert="horz" wrap="square" lIns="0" tIns="12700" rIns="0" bIns="0" rtlCol="0">
            <a:spAutoFit/>
          </a:bodyPr>
          <a:lstStyle/>
          <a:p>
            <a:pPr marL="12700">
              <a:spcBef>
                <a:spcPts val="100"/>
              </a:spcBef>
            </a:pPr>
            <a:r>
              <a:rPr sz="1200" b="1" spc="-5" dirty="0">
                <a:solidFill>
                  <a:srgbClr val="221F1F"/>
                </a:solidFill>
                <a:latin typeface="Arial" panose="020B0604020202020204"/>
                <a:cs typeface="Arial" panose="020B0604020202020204"/>
              </a:rPr>
              <a:t>(Channelnomics)</a:t>
            </a:r>
            <a:endParaRPr sz="1200">
              <a:latin typeface="Arial" panose="020B0604020202020204"/>
              <a:cs typeface="Arial" panose="020B0604020202020204"/>
            </a:endParaRPr>
          </a:p>
        </p:txBody>
      </p:sp>
      <p:grpSp>
        <p:nvGrpSpPr>
          <p:cNvPr id="44" name="object 44"/>
          <p:cNvGrpSpPr/>
          <p:nvPr/>
        </p:nvGrpSpPr>
        <p:grpSpPr>
          <a:xfrm>
            <a:off x="5015358" y="1315085"/>
            <a:ext cx="2348865" cy="943610"/>
            <a:chOff x="3491357" y="1315085"/>
            <a:chExt cx="2348865" cy="943610"/>
          </a:xfrm>
        </p:grpSpPr>
        <p:sp>
          <p:nvSpPr>
            <p:cNvPr id="45" name="object 45"/>
            <p:cNvSpPr/>
            <p:nvPr/>
          </p:nvSpPr>
          <p:spPr>
            <a:xfrm>
              <a:off x="3817620" y="1484376"/>
              <a:ext cx="2022475" cy="137160"/>
            </a:xfrm>
            <a:custGeom>
              <a:avLst/>
              <a:gdLst/>
              <a:ahLst/>
              <a:cxnLst/>
              <a:rect l="l" t="t" r="r" b="b"/>
              <a:pathLst>
                <a:path w="2022475" h="137159">
                  <a:moveTo>
                    <a:pt x="2022348" y="0"/>
                  </a:moveTo>
                  <a:lnTo>
                    <a:pt x="0" y="0"/>
                  </a:lnTo>
                  <a:lnTo>
                    <a:pt x="0" y="137160"/>
                  </a:lnTo>
                  <a:lnTo>
                    <a:pt x="2022348" y="137160"/>
                  </a:lnTo>
                  <a:lnTo>
                    <a:pt x="2022348" y="0"/>
                  </a:lnTo>
                  <a:close/>
                </a:path>
              </a:pathLst>
            </a:custGeom>
            <a:solidFill>
              <a:srgbClr val="AAC9BB"/>
            </a:solidFill>
          </p:spPr>
          <p:txBody>
            <a:bodyPr wrap="square" lIns="0" tIns="0" rIns="0" bIns="0" rtlCol="0"/>
            <a:lstStyle/>
            <a:p/>
          </p:txBody>
        </p:sp>
        <p:pic>
          <p:nvPicPr>
            <p:cNvPr id="46" name="object 46"/>
            <p:cNvPicPr/>
            <p:nvPr/>
          </p:nvPicPr>
          <p:blipFill>
            <a:blip r:embed="rId3" cstate="print"/>
            <a:stretch>
              <a:fillRect/>
            </a:stretch>
          </p:blipFill>
          <p:spPr>
            <a:xfrm>
              <a:off x="3505962" y="1329690"/>
              <a:ext cx="1527048" cy="914400"/>
            </a:xfrm>
            <a:prstGeom prst="rect">
              <a:avLst/>
            </a:prstGeom>
          </p:spPr>
        </p:pic>
        <p:sp>
          <p:nvSpPr>
            <p:cNvPr id="47" name="object 47"/>
            <p:cNvSpPr/>
            <p:nvPr/>
          </p:nvSpPr>
          <p:spPr>
            <a:xfrm>
              <a:off x="3505962" y="1329690"/>
              <a:ext cx="1527175" cy="914400"/>
            </a:xfrm>
            <a:custGeom>
              <a:avLst/>
              <a:gdLst/>
              <a:ahLst/>
              <a:cxnLst/>
              <a:rect l="l" t="t" r="r" b="b"/>
              <a:pathLst>
                <a:path w="1527175" h="914400">
                  <a:moveTo>
                    <a:pt x="0" y="91439"/>
                  </a:moveTo>
                  <a:lnTo>
                    <a:pt x="7179" y="55828"/>
                  </a:lnTo>
                  <a:lnTo>
                    <a:pt x="26765" y="26765"/>
                  </a:lnTo>
                  <a:lnTo>
                    <a:pt x="55828" y="7179"/>
                  </a:lnTo>
                  <a:lnTo>
                    <a:pt x="91439" y="0"/>
                  </a:lnTo>
                  <a:lnTo>
                    <a:pt x="1435608" y="0"/>
                  </a:lnTo>
                  <a:lnTo>
                    <a:pt x="1471219" y="7179"/>
                  </a:lnTo>
                  <a:lnTo>
                    <a:pt x="1500282" y="26765"/>
                  </a:lnTo>
                  <a:lnTo>
                    <a:pt x="1519868" y="55828"/>
                  </a:lnTo>
                  <a:lnTo>
                    <a:pt x="1527048" y="91439"/>
                  </a:lnTo>
                  <a:lnTo>
                    <a:pt x="1527048" y="822960"/>
                  </a:lnTo>
                  <a:lnTo>
                    <a:pt x="1519868" y="858571"/>
                  </a:lnTo>
                  <a:lnTo>
                    <a:pt x="1500282" y="887634"/>
                  </a:lnTo>
                  <a:lnTo>
                    <a:pt x="1471219" y="907220"/>
                  </a:lnTo>
                  <a:lnTo>
                    <a:pt x="1435608" y="914400"/>
                  </a:lnTo>
                  <a:lnTo>
                    <a:pt x="91439" y="914400"/>
                  </a:lnTo>
                  <a:lnTo>
                    <a:pt x="55828" y="907220"/>
                  </a:lnTo>
                  <a:lnTo>
                    <a:pt x="26765" y="887634"/>
                  </a:lnTo>
                  <a:lnTo>
                    <a:pt x="7179" y="858571"/>
                  </a:lnTo>
                  <a:lnTo>
                    <a:pt x="0" y="822960"/>
                  </a:lnTo>
                  <a:lnTo>
                    <a:pt x="0" y="91439"/>
                  </a:lnTo>
                  <a:close/>
                </a:path>
              </a:pathLst>
            </a:custGeom>
            <a:ln w="28956">
              <a:solidFill>
                <a:srgbClr val="FF0000"/>
              </a:solidFill>
            </a:ln>
          </p:spPr>
          <p:txBody>
            <a:bodyPr wrap="square" lIns="0" tIns="0" rIns="0" bIns="0" rtlCol="0"/>
            <a:lstStyle/>
            <a:p/>
          </p:txBody>
        </p:sp>
      </p:grpSp>
      <p:sp>
        <p:nvSpPr>
          <p:cNvPr id="48" name="object 48"/>
          <p:cNvSpPr txBox="1"/>
          <p:nvPr/>
        </p:nvSpPr>
        <p:spPr>
          <a:xfrm>
            <a:off x="5236591" y="1588770"/>
            <a:ext cx="1116965" cy="197490"/>
          </a:xfrm>
          <a:prstGeom prst="rect">
            <a:avLst/>
          </a:prstGeom>
        </p:spPr>
        <p:txBody>
          <a:bodyPr vert="horz" wrap="square" lIns="0" tIns="12700" rIns="0" bIns="0" rtlCol="0">
            <a:spAutoFit/>
          </a:bodyPr>
          <a:lstStyle/>
          <a:p>
            <a:pPr marL="12700">
              <a:spcBef>
                <a:spcPts val="100"/>
              </a:spcBef>
            </a:pPr>
            <a:r>
              <a:rPr sz="1200" b="1" dirty="0">
                <a:solidFill>
                  <a:srgbClr val="221F1F"/>
                </a:solidFill>
                <a:latin typeface="Arial" panose="020B0604020202020204"/>
                <a:cs typeface="Arial" panose="020B0604020202020204"/>
              </a:rPr>
              <a:t>8.</a:t>
            </a:r>
            <a:r>
              <a:rPr sz="1200" b="1" spc="-40" dirty="0">
                <a:solidFill>
                  <a:srgbClr val="221F1F"/>
                </a:solidFill>
                <a:latin typeface="Arial" panose="020B0604020202020204"/>
                <a:cs typeface="Arial" panose="020B0604020202020204"/>
              </a:rPr>
              <a:t> </a:t>
            </a:r>
            <a:r>
              <a:rPr sz="1200" b="1" spc="-5" dirty="0">
                <a:solidFill>
                  <a:srgbClr val="221F1F"/>
                </a:solidFill>
                <a:latin typeface="Arial" panose="020B0604020202020204"/>
                <a:cs typeface="Arial" panose="020B0604020202020204"/>
              </a:rPr>
              <a:t>Market</a:t>
            </a:r>
            <a:r>
              <a:rPr sz="1200" b="1" spc="-45" dirty="0">
                <a:solidFill>
                  <a:srgbClr val="221F1F"/>
                </a:solidFill>
                <a:latin typeface="Arial" panose="020B0604020202020204"/>
                <a:cs typeface="Arial" panose="020B0604020202020204"/>
              </a:rPr>
              <a:t> </a:t>
            </a:r>
            <a:r>
              <a:rPr sz="1200" b="1" spc="-5" dirty="0">
                <a:solidFill>
                  <a:srgbClr val="221F1F"/>
                </a:solidFill>
                <a:latin typeface="Arial" panose="020B0604020202020204"/>
                <a:cs typeface="Arial" panose="020B0604020202020204"/>
              </a:rPr>
              <a:t>Entry</a:t>
            </a:r>
            <a:endParaRPr sz="1200">
              <a:latin typeface="Arial" panose="020B0604020202020204"/>
              <a:cs typeface="Arial" panose="020B0604020202020204"/>
            </a:endParaRPr>
          </a:p>
        </p:txBody>
      </p:sp>
      <p:sp>
        <p:nvSpPr>
          <p:cNvPr id="49" name="object 49"/>
          <p:cNvSpPr txBox="1"/>
          <p:nvPr/>
        </p:nvSpPr>
        <p:spPr>
          <a:xfrm>
            <a:off x="5410328" y="1747265"/>
            <a:ext cx="763905" cy="197490"/>
          </a:xfrm>
          <a:prstGeom prst="rect">
            <a:avLst/>
          </a:prstGeom>
        </p:spPr>
        <p:txBody>
          <a:bodyPr vert="horz" wrap="square" lIns="0" tIns="12700" rIns="0" bIns="0" rtlCol="0">
            <a:spAutoFit/>
          </a:bodyPr>
          <a:lstStyle/>
          <a:p>
            <a:pPr marL="12700">
              <a:spcBef>
                <a:spcPts val="100"/>
              </a:spcBef>
            </a:pPr>
            <a:r>
              <a:rPr sz="1200" b="1" dirty="0">
                <a:solidFill>
                  <a:srgbClr val="221F1F"/>
                </a:solidFill>
                <a:latin typeface="Arial" panose="020B0604020202020204"/>
                <a:cs typeface="Arial" panose="020B0604020202020204"/>
              </a:rPr>
              <a:t>Strategi</a:t>
            </a:r>
            <a:r>
              <a:rPr sz="1200" b="1" spc="5" dirty="0">
                <a:solidFill>
                  <a:srgbClr val="221F1F"/>
                </a:solidFill>
                <a:latin typeface="Arial" panose="020B0604020202020204"/>
                <a:cs typeface="Arial" panose="020B0604020202020204"/>
              </a:rPr>
              <a:t>e</a:t>
            </a:r>
            <a:r>
              <a:rPr sz="1200" b="1" dirty="0">
                <a:solidFill>
                  <a:srgbClr val="221F1F"/>
                </a:solidFill>
                <a:latin typeface="Arial" panose="020B0604020202020204"/>
                <a:cs typeface="Arial" panose="020B0604020202020204"/>
              </a:rPr>
              <a:t>s</a:t>
            </a:r>
            <a:endParaRPr sz="1200">
              <a:latin typeface="Arial" panose="020B0604020202020204"/>
              <a:cs typeface="Arial" panose="020B0604020202020204"/>
            </a:endParaRPr>
          </a:p>
        </p:txBody>
      </p:sp>
      <p:grpSp>
        <p:nvGrpSpPr>
          <p:cNvPr id="50" name="object 50"/>
          <p:cNvGrpSpPr/>
          <p:nvPr/>
        </p:nvGrpSpPr>
        <p:grpSpPr>
          <a:xfrm>
            <a:off x="7045326" y="1315086"/>
            <a:ext cx="1555115" cy="1379855"/>
            <a:chOff x="5521325" y="1315085"/>
            <a:chExt cx="1555115" cy="1379855"/>
          </a:xfrm>
        </p:grpSpPr>
        <p:sp>
          <p:nvSpPr>
            <p:cNvPr id="51" name="object 51"/>
            <p:cNvSpPr/>
            <p:nvPr/>
          </p:nvSpPr>
          <p:spPr>
            <a:xfrm>
              <a:off x="5774436" y="1556004"/>
              <a:ext cx="137160" cy="1138555"/>
            </a:xfrm>
            <a:custGeom>
              <a:avLst/>
              <a:gdLst/>
              <a:ahLst/>
              <a:cxnLst/>
              <a:rect l="l" t="t" r="r" b="b"/>
              <a:pathLst>
                <a:path w="137160" h="1138555">
                  <a:moveTo>
                    <a:pt x="137160" y="0"/>
                  </a:moveTo>
                  <a:lnTo>
                    <a:pt x="0" y="0"/>
                  </a:lnTo>
                  <a:lnTo>
                    <a:pt x="0" y="1138427"/>
                  </a:lnTo>
                  <a:lnTo>
                    <a:pt x="137160" y="1138427"/>
                  </a:lnTo>
                  <a:lnTo>
                    <a:pt x="137160" y="0"/>
                  </a:lnTo>
                  <a:close/>
                </a:path>
              </a:pathLst>
            </a:custGeom>
            <a:solidFill>
              <a:srgbClr val="AAC9BB"/>
            </a:solidFill>
          </p:spPr>
          <p:txBody>
            <a:bodyPr wrap="square" lIns="0" tIns="0" rIns="0" bIns="0" rtlCol="0"/>
            <a:lstStyle/>
            <a:p/>
          </p:txBody>
        </p:sp>
        <p:sp>
          <p:nvSpPr>
            <p:cNvPr id="52" name="object 52"/>
            <p:cNvSpPr/>
            <p:nvPr/>
          </p:nvSpPr>
          <p:spPr>
            <a:xfrm>
              <a:off x="5535929" y="1329690"/>
              <a:ext cx="1525905" cy="914400"/>
            </a:xfrm>
            <a:custGeom>
              <a:avLst/>
              <a:gdLst/>
              <a:ahLst/>
              <a:cxnLst/>
              <a:rect l="l" t="t" r="r" b="b"/>
              <a:pathLst>
                <a:path w="1525904" h="914400">
                  <a:moveTo>
                    <a:pt x="1434084" y="0"/>
                  </a:moveTo>
                  <a:lnTo>
                    <a:pt x="91440" y="0"/>
                  </a:lnTo>
                  <a:lnTo>
                    <a:pt x="55828" y="7179"/>
                  </a:lnTo>
                  <a:lnTo>
                    <a:pt x="26765" y="26765"/>
                  </a:lnTo>
                  <a:lnTo>
                    <a:pt x="7179" y="55828"/>
                  </a:lnTo>
                  <a:lnTo>
                    <a:pt x="0" y="91439"/>
                  </a:lnTo>
                  <a:lnTo>
                    <a:pt x="0" y="822960"/>
                  </a:lnTo>
                  <a:lnTo>
                    <a:pt x="7179" y="858571"/>
                  </a:lnTo>
                  <a:lnTo>
                    <a:pt x="26765" y="887634"/>
                  </a:lnTo>
                  <a:lnTo>
                    <a:pt x="55828" y="907220"/>
                  </a:lnTo>
                  <a:lnTo>
                    <a:pt x="91440" y="914400"/>
                  </a:lnTo>
                  <a:lnTo>
                    <a:pt x="1434084" y="914400"/>
                  </a:lnTo>
                  <a:lnTo>
                    <a:pt x="1469695" y="907220"/>
                  </a:lnTo>
                  <a:lnTo>
                    <a:pt x="1498758" y="887634"/>
                  </a:lnTo>
                  <a:lnTo>
                    <a:pt x="1518344" y="858571"/>
                  </a:lnTo>
                  <a:lnTo>
                    <a:pt x="1525524" y="822960"/>
                  </a:lnTo>
                  <a:lnTo>
                    <a:pt x="1525524" y="91439"/>
                  </a:lnTo>
                  <a:lnTo>
                    <a:pt x="1518344" y="55828"/>
                  </a:lnTo>
                  <a:lnTo>
                    <a:pt x="1498758" y="26765"/>
                  </a:lnTo>
                  <a:lnTo>
                    <a:pt x="1469695" y="7179"/>
                  </a:lnTo>
                  <a:lnTo>
                    <a:pt x="1434084" y="0"/>
                  </a:lnTo>
                  <a:close/>
                </a:path>
              </a:pathLst>
            </a:custGeom>
            <a:solidFill>
              <a:srgbClr val="009A71"/>
            </a:solidFill>
          </p:spPr>
          <p:txBody>
            <a:bodyPr wrap="square" lIns="0" tIns="0" rIns="0" bIns="0" rtlCol="0"/>
            <a:lstStyle/>
            <a:p/>
          </p:txBody>
        </p:sp>
        <p:sp>
          <p:nvSpPr>
            <p:cNvPr id="53" name="object 53"/>
            <p:cNvSpPr/>
            <p:nvPr/>
          </p:nvSpPr>
          <p:spPr>
            <a:xfrm>
              <a:off x="5535929" y="1329690"/>
              <a:ext cx="1525905" cy="914400"/>
            </a:xfrm>
            <a:custGeom>
              <a:avLst/>
              <a:gdLst/>
              <a:ahLst/>
              <a:cxnLst/>
              <a:rect l="l" t="t" r="r" b="b"/>
              <a:pathLst>
                <a:path w="1525904" h="914400">
                  <a:moveTo>
                    <a:pt x="0" y="91439"/>
                  </a:moveTo>
                  <a:lnTo>
                    <a:pt x="7179" y="55828"/>
                  </a:lnTo>
                  <a:lnTo>
                    <a:pt x="26765" y="26765"/>
                  </a:lnTo>
                  <a:lnTo>
                    <a:pt x="55828" y="7179"/>
                  </a:lnTo>
                  <a:lnTo>
                    <a:pt x="91440" y="0"/>
                  </a:lnTo>
                  <a:lnTo>
                    <a:pt x="1434084" y="0"/>
                  </a:lnTo>
                  <a:lnTo>
                    <a:pt x="1469695" y="7179"/>
                  </a:lnTo>
                  <a:lnTo>
                    <a:pt x="1498758" y="26765"/>
                  </a:lnTo>
                  <a:lnTo>
                    <a:pt x="1518344" y="55828"/>
                  </a:lnTo>
                  <a:lnTo>
                    <a:pt x="1525524" y="91439"/>
                  </a:lnTo>
                  <a:lnTo>
                    <a:pt x="1525524" y="822960"/>
                  </a:lnTo>
                  <a:lnTo>
                    <a:pt x="1518344" y="858571"/>
                  </a:lnTo>
                  <a:lnTo>
                    <a:pt x="1498758" y="887634"/>
                  </a:lnTo>
                  <a:lnTo>
                    <a:pt x="1469695" y="907220"/>
                  </a:lnTo>
                  <a:lnTo>
                    <a:pt x="1434084" y="914400"/>
                  </a:lnTo>
                  <a:lnTo>
                    <a:pt x="91440" y="914400"/>
                  </a:lnTo>
                  <a:lnTo>
                    <a:pt x="55828" y="907220"/>
                  </a:lnTo>
                  <a:lnTo>
                    <a:pt x="26765" y="887634"/>
                  </a:lnTo>
                  <a:lnTo>
                    <a:pt x="7179" y="858571"/>
                  </a:lnTo>
                  <a:lnTo>
                    <a:pt x="0" y="822960"/>
                  </a:lnTo>
                  <a:lnTo>
                    <a:pt x="0" y="91439"/>
                  </a:lnTo>
                  <a:close/>
                </a:path>
              </a:pathLst>
            </a:custGeom>
            <a:ln w="28956">
              <a:solidFill>
                <a:srgbClr val="FF0000"/>
              </a:solidFill>
            </a:ln>
          </p:spPr>
          <p:txBody>
            <a:bodyPr wrap="square" lIns="0" tIns="0" rIns="0" bIns="0" rtlCol="0"/>
            <a:lstStyle/>
            <a:p/>
          </p:txBody>
        </p:sp>
      </p:grpSp>
      <p:sp>
        <p:nvSpPr>
          <p:cNvPr id="54" name="object 54"/>
          <p:cNvSpPr txBox="1"/>
          <p:nvPr/>
        </p:nvSpPr>
        <p:spPr>
          <a:xfrm>
            <a:off x="7267702" y="1430782"/>
            <a:ext cx="1109980" cy="197490"/>
          </a:xfrm>
          <a:prstGeom prst="rect">
            <a:avLst/>
          </a:prstGeom>
        </p:spPr>
        <p:txBody>
          <a:bodyPr vert="horz" wrap="square" lIns="0" tIns="12700" rIns="0" bIns="0" rtlCol="0">
            <a:spAutoFit/>
          </a:bodyPr>
          <a:lstStyle/>
          <a:p>
            <a:pPr marL="12700">
              <a:spcBef>
                <a:spcPts val="100"/>
              </a:spcBef>
            </a:pPr>
            <a:r>
              <a:rPr sz="1200" b="1" dirty="0">
                <a:solidFill>
                  <a:srgbClr val="FFFFFF"/>
                </a:solidFill>
                <a:latin typeface="Arial" panose="020B0604020202020204"/>
                <a:cs typeface="Arial" panose="020B0604020202020204"/>
              </a:rPr>
              <a:t>9.</a:t>
            </a:r>
            <a:r>
              <a:rPr sz="1200" b="1" spc="-10" dirty="0">
                <a:solidFill>
                  <a:srgbClr val="FFFFFF"/>
                </a:solidFill>
                <a:latin typeface="Arial" panose="020B0604020202020204"/>
                <a:cs typeface="Arial" panose="020B0604020202020204"/>
              </a:rPr>
              <a:t> </a:t>
            </a:r>
            <a:r>
              <a:rPr sz="1200" b="1" dirty="0">
                <a:solidFill>
                  <a:srgbClr val="FFFFFF"/>
                </a:solidFill>
                <a:latin typeface="Arial" panose="020B0604020202020204"/>
                <a:cs typeface="Arial" panose="020B0604020202020204"/>
              </a:rPr>
              <a:t>International</a:t>
            </a:r>
            <a:endParaRPr sz="1200">
              <a:latin typeface="Arial" panose="020B0604020202020204"/>
              <a:cs typeface="Arial" panose="020B0604020202020204"/>
            </a:endParaRPr>
          </a:p>
        </p:txBody>
      </p:sp>
      <p:sp>
        <p:nvSpPr>
          <p:cNvPr id="55" name="object 55"/>
          <p:cNvSpPr txBox="1"/>
          <p:nvPr/>
        </p:nvSpPr>
        <p:spPr>
          <a:xfrm>
            <a:off x="7141210" y="1589278"/>
            <a:ext cx="1364615" cy="197490"/>
          </a:xfrm>
          <a:prstGeom prst="rect">
            <a:avLst/>
          </a:prstGeom>
        </p:spPr>
        <p:txBody>
          <a:bodyPr vert="horz" wrap="square" lIns="0" tIns="12700" rIns="0" bIns="0" rtlCol="0">
            <a:spAutoFit/>
          </a:bodyPr>
          <a:lstStyle/>
          <a:p>
            <a:pPr marL="12700">
              <a:spcBef>
                <a:spcPts val="100"/>
              </a:spcBef>
            </a:pPr>
            <a:r>
              <a:rPr sz="1200" b="1" dirty="0">
                <a:solidFill>
                  <a:srgbClr val="FFFFFF"/>
                </a:solidFill>
                <a:latin typeface="Arial" panose="020B0604020202020204"/>
                <a:cs typeface="Arial" panose="020B0604020202020204"/>
              </a:rPr>
              <a:t>Sales</a:t>
            </a:r>
            <a:r>
              <a:rPr sz="1200" b="1" spc="-50" dirty="0">
                <a:solidFill>
                  <a:srgbClr val="FFFFFF"/>
                </a:solidFill>
                <a:latin typeface="Arial" panose="020B0604020202020204"/>
                <a:cs typeface="Arial" panose="020B0604020202020204"/>
              </a:rPr>
              <a:t> </a:t>
            </a:r>
            <a:r>
              <a:rPr sz="1200" b="1" spc="-5" dirty="0">
                <a:solidFill>
                  <a:srgbClr val="FFFFFF"/>
                </a:solidFill>
                <a:latin typeface="Arial" panose="020B0604020202020204"/>
                <a:cs typeface="Arial" panose="020B0604020202020204"/>
              </a:rPr>
              <a:t>(Producrts</a:t>
            </a:r>
            <a:r>
              <a:rPr sz="1200" b="1" spc="-25" dirty="0">
                <a:solidFill>
                  <a:srgbClr val="FFFFFF"/>
                </a:solidFill>
                <a:latin typeface="Arial" panose="020B0604020202020204"/>
                <a:cs typeface="Arial" panose="020B0604020202020204"/>
              </a:rPr>
              <a:t> </a:t>
            </a:r>
            <a:r>
              <a:rPr sz="1200" b="1" dirty="0">
                <a:solidFill>
                  <a:srgbClr val="FFFFFF"/>
                </a:solidFill>
                <a:latin typeface="Arial" panose="020B0604020202020204"/>
                <a:cs typeface="Arial" panose="020B0604020202020204"/>
              </a:rPr>
              <a:t>v</a:t>
            </a:r>
            <a:endParaRPr sz="1200">
              <a:latin typeface="Arial" panose="020B0604020202020204"/>
              <a:cs typeface="Arial" panose="020B0604020202020204"/>
            </a:endParaRPr>
          </a:p>
        </p:txBody>
      </p:sp>
      <p:sp>
        <p:nvSpPr>
          <p:cNvPr id="56" name="object 56"/>
          <p:cNvSpPr txBox="1"/>
          <p:nvPr/>
        </p:nvSpPr>
        <p:spPr>
          <a:xfrm>
            <a:off x="7179310" y="1746250"/>
            <a:ext cx="1287145" cy="197490"/>
          </a:xfrm>
          <a:prstGeom prst="rect">
            <a:avLst/>
          </a:prstGeom>
        </p:spPr>
        <p:txBody>
          <a:bodyPr vert="horz" wrap="square" lIns="0" tIns="12700" rIns="0" bIns="0" rtlCol="0">
            <a:spAutoFit/>
          </a:bodyPr>
          <a:lstStyle/>
          <a:p>
            <a:pPr marL="12700">
              <a:spcBef>
                <a:spcPts val="100"/>
              </a:spcBef>
            </a:pPr>
            <a:r>
              <a:rPr sz="1200" b="1" spc="-5" dirty="0">
                <a:solidFill>
                  <a:srgbClr val="FFFFFF"/>
                </a:solidFill>
                <a:latin typeface="Arial" panose="020B0604020202020204"/>
                <a:cs typeface="Arial" panose="020B0604020202020204"/>
              </a:rPr>
              <a:t>Services</a:t>
            </a:r>
            <a:r>
              <a:rPr sz="1200" b="1" spc="-30" dirty="0">
                <a:solidFill>
                  <a:srgbClr val="FFFFFF"/>
                </a:solidFill>
                <a:latin typeface="Arial" panose="020B0604020202020204"/>
                <a:cs typeface="Arial" panose="020B0604020202020204"/>
              </a:rPr>
              <a:t> </a:t>
            </a:r>
            <a:r>
              <a:rPr sz="1200" b="1" dirty="0">
                <a:solidFill>
                  <a:srgbClr val="FFFFFF"/>
                </a:solidFill>
                <a:latin typeface="Arial" panose="020B0604020202020204"/>
                <a:cs typeface="Arial" panose="020B0604020202020204"/>
              </a:rPr>
              <a:t>)</a:t>
            </a:r>
            <a:r>
              <a:rPr sz="1200" b="1" spc="300" dirty="0">
                <a:solidFill>
                  <a:srgbClr val="FFFFFF"/>
                </a:solidFill>
                <a:latin typeface="Arial" panose="020B0604020202020204"/>
                <a:cs typeface="Arial" panose="020B0604020202020204"/>
              </a:rPr>
              <a:t> </a:t>
            </a:r>
            <a:r>
              <a:rPr sz="1200" b="1" spc="-5" dirty="0">
                <a:solidFill>
                  <a:srgbClr val="FFFFFF"/>
                </a:solidFill>
                <a:latin typeface="Arial" panose="020B0604020202020204"/>
                <a:cs typeface="Arial" panose="020B0604020202020204"/>
              </a:rPr>
              <a:t>B2C</a:t>
            </a:r>
            <a:r>
              <a:rPr sz="1200" b="1" spc="-15" dirty="0">
                <a:solidFill>
                  <a:srgbClr val="FFFFFF"/>
                </a:solidFill>
                <a:latin typeface="Arial" panose="020B0604020202020204"/>
                <a:cs typeface="Arial" panose="020B0604020202020204"/>
              </a:rPr>
              <a:t> </a:t>
            </a:r>
            <a:r>
              <a:rPr sz="1200" b="1" dirty="0">
                <a:solidFill>
                  <a:srgbClr val="FFFFFF"/>
                </a:solidFill>
                <a:latin typeface="Arial" panose="020B0604020202020204"/>
                <a:cs typeface="Arial" panose="020B0604020202020204"/>
              </a:rPr>
              <a:t>&amp;</a:t>
            </a:r>
            <a:endParaRPr sz="1200">
              <a:latin typeface="Arial" panose="020B0604020202020204"/>
              <a:cs typeface="Arial" panose="020B0604020202020204"/>
            </a:endParaRPr>
          </a:p>
        </p:txBody>
      </p:sp>
      <p:sp>
        <p:nvSpPr>
          <p:cNvPr id="57" name="object 57"/>
          <p:cNvSpPr txBox="1"/>
          <p:nvPr/>
        </p:nvSpPr>
        <p:spPr>
          <a:xfrm>
            <a:off x="7657846" y="1904746"/>
            <a:ext cx="330200" cy="197490"/>
          </a:xfrm>
          <a:prstGeom prst="rect">
            <a:avLst/>
          </a:prstGeom>
        </p:spPr>
        <p:txBody>
          <a:bodyPr vert="horz" wrap="square" lIns="0" tIns="12700" rIns="0" bIns="0" rtlCol="0">
            <a:spAutoFit/>
          </a:bodyPr>
          <a:lstStyle/>
          <a:p>
            <a:pPr marL="12700">
              <a:spcBef>
                <a:spcPts val="100"/>
              </a:spcBef>
            </a:pPr>
            <a:r>
              <a:rPr sz="1200" b="1" spc="-5" dirty="0">
                <a:solidFill>
                  <a:srgbClr val="FFFFFF"/>
                </a:solidFill>
                <a:latin typeface="Arial" panose="020B0604020202020204"/>
                <a:cs typeface="Arial" panose="020B0604020202020204"/>
              </a:rPr>
              <a:t>B2B</a:t>
            </a:r>
            <a:endParaRPr sz="1200">
              <a:latin typeface="Arial" panose="020B0604020202020204"/>
              <a:cs typeface="Arial" panose="020B0604020202020204"/>
            </a:endParaRPr>
          </a:p>
        </p:txBody>
      </p:sp>
      <p:grpSp>
        <p:nvGrpSpPr>
          <p:cNvPr id="58" name="object 58"/>
          <p:cNvGrpSpPr/>
          <p:nvPr/>
        </p:nvGrpSpPr>
        <p:grpSpPr>
          <a:xfrm>
            <a:off x="7055993" y="2470276"/>
            <a:ext cx="1532255" cy="1369060"/>
            <a:chOff x="5531992" y="2470276"/>
            <a:chExt cx="1532255" cy="1369060"/>
          </a:xfrm>
        </p:grpSpPr>
        <p:sp>
          <p:nvSpPr>
            <p:cNvPr id="59" name="object 59"/>
            <p:cNvSpPr/>
            <p:nvPr/>
          </p:nvSpPr>
          <p:spPr>
            <a:xfrm>
              <a:off x="5774435" y="2700527"/>
              <a:ext cx="137160" cy="1138555"/>
            </a:xfrm>
            <a:custGeom>
              <a:avLst/>
              <a:gdLst/>
              <a:ahLst/>
              <a:cxnLst/>
              <a:rect l="l" t="t" r="r" b="b"/>
              <a:pathLst>
                <a:path w="137160" h="1138554">
                  <a:moveTo>
                    <a:pt x="137160" y="0"/>
                  </a:moveTo>
                  <a:lnTo>
                    <a:pt x="0" y="0"/>
                  </a:lnTo>
                  <a:lnTo>
                    <a:pt x="0" y="1138428"/>
                  </a:lnTo>
                  <a:lnTo>
                    <a:pt x="137160" y="1138428"/>
                  </a:lnTo>
                  <a:lnTo>
                    <a:pt x="137160" y="0"/>
                  </a:lnTo>
                  <a:close/>
                </a:path>
              </a:pathLst>
            </a:custGeom>
            <a:solidFill>
              <a:srgbClr val="AAC9BB"/>
            </a:solidFill>
          </p:spPr>
          <p:txBody>
            <a:bodyPr wrap="square" lIns="0" tIns="0" rIns="0" bIns="0" rtlCol="0"/>
            <a:lstStyle/>
            <a:p/>
          </p:txBody>
        </p:sp>
        <p:pic>
          <p:nvPicPr>
            <p:cNvPr id="60" name="object 60"/>
            <p:cNvPicPr/>
            <p:nvPr/>
          </p:nvPicPr>
          <p:blipFill>
            <a:blip r:embed="rId4" cstate="print"/>
            <a:stretch>
              <a:fillRect/>
            </a:stretch>
          </p:blipFill>
          <p:spPr>
            <a:xfrm>
              <a:off x="5535167" y="2473451"/>
              <a:ext cx="1525524" cy="914400"/>
            </a:xfrm>
            <a:prstGeom prst="rect">
              <a:avLst/>
            </a:prstGeom>
          </p:spPr>
        </p:pic>
        <p:sp>
          <p:nvSpPr>
            <p:cNvPr id="61" name="object 61"/>
            <p:cNvSpPr/>
            <p:nvPr/>
          </p:nvSpPr>
          <p:spPr>
            <a:xfrm>
              <a:off x="5535167" y="2473451"/>
              <a:ext cx="1525905" cy="914400"/>
            </a:xfrm>
            <a:custGeom>
              <a:avLst/>
              <a:gdLst/>
              <a:ahLst/>
              <a:cxnLst/>
              <a:rect l="l" t="t" r="r" b="b"/>
              <a:pathLst>
                <a:path w="1525904" h="914400">
                  <a:moveTo>
                    <a:pt x="0" y="91439"/>
                  </a:moveTo>
                  <a:lnTo>
                    <a:pt x="7179" y="55828"/>
                  </a:lnTo>
                  <a:lnTo>
                    <a:pt x="26765" y="26765"/>
                  </a:lnTo>
                  <a:lnTo>
                    <a:pt x="55828" y="7179"/>
                  </a:lnTo>
                  <a:lnTo>
                    <a:pt x="91440" y="0"/>
                  </a:lnTo>
                  <a:lnTo>
                    <a:pt x="1434084" y="0"/>
                  </a:lnTo>
                  <a:lnTo>
                    <a:pt x="1469695" y="7179"/>
                  </a:lnTo>
                  <a:lnTo>
                    <a:pt x="1498758" y="26765"/>
                  </a:lnTo>
                  <a:lnTo>
                    <a:pt x="1518344" y="55828"/>
                  </a:lnTo>
                  <a:lnTo>
                    <a:pt x="1525524" y="91439"/>
                  </a:lnTo>
                  <a:lnTo>
                    <a:pt x="1525524" y="822960"/>
                  </a:lnTo>
                  <a:lnTo>
                    <a:pt x="1518344" y="858571"/>
                  </a:lnTo>
                  <a:lnTo>
                    <a:pt x="1498758" y="887634"/>
                  </a:lnTo>
                  <a:lnTo>
                    <a:pt x="1469695" y="907220"/>
                  </a:lnTo>
                  <a:lnTo>
                    <a:pt x="1434084" y="914400"/>
                  </a:lnTo>
                  <a:lnTo>
                    <a:pt x="91440" y="914400"/>
                  </a:lnTo>
                  <a:lnTo>
                    <a:pt x="55828" y="907220"/>
                  </a:lnTo>
                  <a:lnTo>
                    <a:pt x="26765" y="887634"/>
                  </a:lnTo>
                  <a:lnTo>
                    <a:pt x="7179" y="858571"/>
                  </a:lnTo>
                  <a:lnTo>
                    <a:pt x="0" y="822960"/>
                  </a:lnTo>
                  <a:lnTo>
                    <a:pt x="0" y="91439"/>
                  </a:lnTo>
                  <a:close/>
                </a:path>
              </a:pathLst>
            </a:custGeom>
            <a:ln w="6096">
              <a:solidFill>
                <a:srgbClr val="009A71"/>
              </a:solidFill>
            </a:ln>
          </p:spPr>
          <p:txBody>
            <a:bodyPr wrap="square" lIns="0" tIns="0" rIns="0" bIns="0" rtlCol="0"/>
            <a:lstStyle/>
            <a:p/>
          </p:txBody>
        </p:sp>
      </p:grpSp>
      <p:sp>
        <p:nvSpPr>
          <p:cNvPr id="62" name="object 62"/>
          <p:cNvSpPr txBox="1"/>
          <p:nvPr/>
        </p:nvSpPr>
        <p:spPr>
          <a:xfrm>
            <a:off x="7165594" y="2654300"/>
            <a:ext cx="1313180" cy="197490"/>
          </a:xfrm>
          <a:prstGeom prst="rect">
            <a:avLst/>
          </a:prstGeom>
        </p:spPr>
        <p:txBody>
          <a:bodyPr vert="horz" wrap="square" lIns="0" tIns="12700" rIns="0" bIns="0" rtlCol="0">
            <a:spAutoFit/>
          </a:bodyPr>
          <a:lstStyle/>
          <a:p>
            <a:pPr marL="12700">
              <a:spcBef>
                <a:spcPts val="100"/>
              </a:spcBef>
            </a:pPr>
            <a:r>
              <a:rPr sz="1200" b="1" dirty="0">
                <a:solidFill>
                  <a:srgbClr val="221F1F"/>
                </a:solidFill>
                <a:latin typeface="Arial" panose="020B0604020202020204"/>
                <a:cs typeface="Arial" panose="020B0604020202020204"/>
              </a:rPr>
              <a:t>10.</a:t>
            </a:r>
            <a:r>
              <a:rPr sz="1200" b="1" spc="-40" dirty="0">
                <a:solidFill>
                  <a:srgbClr val="221F1F"/>
                </a:solidFill>
                <a:latin typeface="Arial" panose="020B0604020202020204"/>
                <a:cs typeface="Arial" panose="020B0604020202020204"/>
              </a:rPr>
              <a:t> </a:t>
            </a:r>
            <a:r>
              <a:rPr sz="1200" b="1" spc="-5" dirty="0">
                <a:solidFill>
                  <a:srgbClr val="221F1F"/>
                </a:solidFill>
                <a:latin typeface="Arial" panose="020B0604020202020204"/>
                <a:cs typeface="Arial" panose="020B0604020202020204"/>
              </a:rPr>
              <a:t>Marketing</a:t>
            </a:r>
            <a:r>
              <a:rPr sz="1200" b="1" spc="-40" dirty="0">
                <a:solidFill>
                  <a:srgbClr val="221F1F"/>
                </a:solidFill>
                <a:latin typeface="Arial" panose="020B0604020202020204"/>
                <a:cs typeface="Arial" panose="020B0604020202020204"/>
              </a:rPr>
              <a:t> </a:t>
            </a:r>
            <a:r>
              <a:rPr sz="1200" b="1" dirty="0">
                <a:solidFill>
                  <a:srgbClr val="221F1F"/>
                </a:solidFill>
                <a:latin typeface="Arial" panose="020B0604020202020204"/>
                <a:cs typeface="Arial" panose="020B0604020202020204"/>
              </a:rPr>
              <a:t>and</a:t>
            </a:r>
            <a:endParaRPr sz="1200">
              <a:latin typeface="Arial" panose="020B0604020202020204"/>
              <a:cs typeface="Arial" panose="020B0604020202020204"/>
            </a:endParaRPr>
          </a:p>
        </p:txBody>
      </p:sp>
      <p:sp>
        <p:nvSpPr>
          <p:cNvPr id="63" name="object 63"/>
          <p:cNvSpPr txBox="1"/>
          <p:nvPr/>
        </p:nvSpPr>
        <p:spPr>
          <a:xfrm>
            <a:off x="7314946" y="2812796"/>
            <a:ext cx="1016000" cy="197490"/>
          </a:xfrm>
          <a:prstGeom prst="rect">
            <a:avLst/>
          </a:prstGeom>
        </p:spPr>
        <p:txBody>
          <a:bodyPr vert="horz" wrap="square" lIns="0" tIns="12700" rIns="0" bIns="0" rtlCol="0">
            <a:spAutoFit/>
          </a:bodyPr>
          <a:lstStyle/>
          <a:p>
            <a:pPr marL="12700">
              <a:spcBef>
                <a:spcPts val="100"/>
              </a:spcBef>
            </a:pPr>
            <a:r>
              <a:rPr sz="1200" b="1" spc="-5" dirty="0">
                <a:solidFill>
                  <a:srgbClr val="221F1F"/>
                </a:solidFill>
                <a:latin typeface="Arial" panose="020B0604020202020204"/>
                <a:cs typeface="Arial" panose="020B0604020202020204"/>
              </a:rPr>
              <a:t>the</a:t>
            </a:r>
            <a:r>
              <a:rPr sz="1200" b="1" spc="-25" dirty="0">
                <a:solidFill>
                  <a:srgbClr val="221F1F"/>
                </a:solidFill>
                <a:latin typeface="Arial" panose="020B0604020202020204"/>
                <a:cs typeface="Arial" panose="020B0604020202020204"/>
              </a:rPr>
              <a:t> </a:t>
            </a:r>
            <a:r>
              <a:rPr sz="1200" b="1" spc="-5" dirty="0">
                <a:solidFill>
                  <a:srgbClr val="221F1F"/>
                </a:solidFill>
                <a:latin typeface="Arial" panose="020B0604020202020204"/>
                <a:cs typeface="Arial" panose="020B0604020202020204"/>
              </a:rPr>
              <a:t>impact</a:t>
            </a:r>
            <a:r>
              <a:rPr sz="1200" b="1" spc="280" dirty="0">
                <a:solidFill>
                  <a:srgbClr val="221F1F"/>
                </a:solidFill>
                <a:latin typeface="Arial" panose="020B0604020202020204"/>
                <a:cs typeface="Arial" panose="020B0604020202020204"/>
              </a:rPr>
              <a:t> </a:t>
            </a:r>
            <a:r>
              <a:rPr sz="1200" b="1" dirty="0">
                <a:solidFill>
                  <a:srgbClr val="221F1F"/>
                </a:solidFill>
                <a:latin typeface="Arial" panose="020B0604020202020204"/>
                <a:cs typeface="Arial" panose="020B0604020202020204"/>
              </a:rPr>
              <a:t>of</a:t>
            </a:r>
            <a:endParaRPr sz="1200">
              <a:latin typeface="Arial" panose="020B0604020202020204"/>
              <a:cs typeface="Arial" panose="020B0604020202020204"/>
            </a:endParaRPr>
          </a:p>
        </p:txBody>
      </p:sp>
      <p:sp>
        <p:nvSpPr>
          <p:cNvPr id="64" name="object 64"/>
          <p:cNvSpPr txBox="1"/>
          <p:nvPr/>
        </p:nvSpPr>
        <p:spPr>
          <a:xfrm>
            <a:off x="7577073" y="2969767"/>
            <a:ext cx="491490" cy="197490"/>
          </a:xfrm>
          <a:prstGeom prst="rect">
            <a:avLst/>
          </a:prstGeom>
        </p:spPr>
        <p:txBody>
          <a:bodyPr vert="horz" wrap="square" lIns="0" tIns="12700" rIns="0" bIns="0" rtlCol="0">
            <a:spAutoFit/>
          </a:bodyPr>
          <a:lstStyle/>
          <a:p>
            <a:pPr marL="12700">
              <a:spcBef>
                <a:spcPts val="100"/>
              </a:spcBef>
            </a:pPr>
            <a:r>
              <a:rPr sz="1200" b="1" spc="-5" dirty="0">
                <a:solidFill>
                  <a:srgbClr val="221F1F"/>
                </a:solidFill>
                <a:latin typeface="Arial" panose="020B0604020202020204"/>
                <a:cs typeface="Arial" panose="020B0604020202020204"/>
              </a:rPr>
              <a:t>Digital</a:t>
            </a:r>
            <a:endParaRPr sz="1200">
              <a:latin typeface="Arial" panose="020B0604020202020204"/>
              <a:cs typeface="Arial" panose="020B0604020202020204"/>
            </a:endParaRPr>
          </a:p>
        </p:txBody>
      </p:sp>
      <p:grpSp>
        <p:nvGrpSpPr>
          <p:cNvPr id="65" name="object 65"/>
          <p:cNvGrpSpPr/>
          <p:nvPr/>
        </p:nvGrpSpPr>
        <p:grpSpPr>
          <a:xfrm>
            <a:off x="7055993" y="3613277"/>
            <a:ext cx="1532255" cy="1369060"/>
            <a:chOff x="5531992" y="3613277"/>
            <a:chExt cx="1532255" cy="1369060"/>
          </a:xfrm>
        </p:grpSpPr>
        <p:sp>
          <p:nvSpPr>
            <p:cNvPr id="66" name="object 66"/>
            <p:cNvSpPr/>
            <p:nvPr/>
          </p:nvSpPr>
          <p:spPr>
            <a:xfrm>
              <a:off x="5774435" y="3845052"/>
              <a:ext cx="137160" cy="1137285"/>
            </a:xfrm>
            <a:custGeom>
              <a:avLst/>
              <a:gdLst/>
              <a:ahLst/>
              <a:cxnLst/>
              <a:rect l="l" t="t" r="r" b="b"/>
              <a:pathLst>
                <a:path w="137160" h="1137285">
                  <a:moveTo>
                    <a:pt x="137160" y="0"/>
                  </a:moveTo>
                  <a:lnTo>
                    <a:pt x="0" y="0"/>
                  </a:lnTo>
                  <a:lnTo>
                    <a:pt x="0" y="1136904"/>
                  </a:lnTo>
                  <a:lnTo>
                    <a:pt x="137160" y="1136904"/>
                  </a:lnTo>
                  <a:lnTo>
                    <a:pt x="137160" y="0"/>
                  </a:lnTo>
                  <a:close/>
                </a:path>
              </a:pathLst>
            </a:custGeom>
            <a:solidFill>
              <a:srgbClr val="AAC9BB"/>
            </a:solidFill>
          </p:spPr>
          <p:txBody>
            <a:bodyPr wrap="square" lIns="0" tIns="0" rIns="0" bIns="0" rtlCol="0"/>
            <a:lstStyle/>
            <a:p/>
          </p:txBody>
        </p:sp>
        <p:pic>
          <p:nvPicPr>
            <p:cNvPr id="67" name="object 67"/>
            <p:cNvPicPr/>
            <p:nvPr/>
          </p:nvPicPr>
          <p:blipFill>
            <a:blip r:embed="rId5" cstate="print"/>
            <a:stretch>
              <a:fillRect/>
            </a:stretch>
          </p:blipFill>
          <p:spPr>
            <a:xfrm>
              <a:off x="5535167" y="3616452"/>
              <a:ext cx="1525524" cy="915924"/>
            </a:xfrm>
            <a:prstGeom prst="rect">
              <a:avLst/>
            </a:prstGeom>
          </p:spPr>
        </p:pic>
        <p:sp>
          <p:nvSpPr>
            <p:cNvPr id="68" name="object 68"/>
            <p:cNvSpPr/>
            <p:nvPr/>
          </p:nvSpPr>
          <p:spPr>
            <a:xfrm>
              <a:off x="5535167" y="3616452"/>
              <a:ext cx="1525905" cy="916305"/>
            </a:xfrm>
            <a:custGeom>
              <a:avLst/>
              <a:gdLst/>
              <a:ahLst/>
              <a:cxnLst/>
              <a:rect l="l" t="t" r="r" b="b"/>
              <a:pathLst>
                <a:path w="1525904" h="916304">
                  <a:moveTo>
                    <a:pt x="0" y="91567"/>
                  </a:moveTo>
                  <a:lnTo>
                    <a:pt x="7199" y="55935"/>
                  </a:lnTo>
                  <a:lnTo>
                    <a:pt x="26828" y="26828"/>
                  </a:lnTo>
                  <a:lnTo>
                    <a:pt x="55935" y="7199"/>
                  </a:lnTo>
                  <a:lnTo>
                    <a:pt x="91567" y="0"/>
                  </a:lnTo>
                  <a:lnTo>
                    <a:pt x="1433957" y="0"/>
                  </a:lnTo>
                  <a:lnTo>
                    <a:pt x="1469588" y="7199"/>
                  </a:lnTo>
                  <a:lnTo>
                    <a:pt x="1498695" y="26828"/>
                  </a:lnTo>
                  <a:lnTo>
                    <a:pt x="1518324" y="55935"/>
                  </a:lnTo>
                  <a:lnTo>
                    <a:pt x="1525524" y="91567"/>
                  </a:lnTo>
                  <a:lnTo>
                    <a:pt x="1525524" y="824357"/>
                  </a:lnTo>
                  <a:lnTo>
                    <a:pt x="1518324" y="859988"/>
                  </a:lnTo>
                  <a:lnTo>
                    <a:pt x="1498695" y="889095"/>
                  </a:lnTo>
                  <a:lnTo>
                    <a:pt x="1469588" y="908724"/>
                  </a:lnTo>
                  <a:lnTo>
                    <a:pt x="1433957" y="915924"/>
                  </a:lnTo>
                  <a:lnTo>
                    <a:pt x="91567" y="915924"/>
                  </a:lnTo>
                  <a:lnTo>
                    <a:pt x="55935" y="908724"/>
                  </a:lnTo>
                  <a:lnTo>
                    <a:pt x="26828" y="889095"/>
                  </a:lnTo>
                  <a:lnTo>
                    <a:pt x="7199" y="859988"/>
                  </a:lnTo>
                  <a:lnTo>
                    <a:pt x="0" y="824357"/>
                  </a:lnTo>
                  <a:lnTo>
                    <a:pt x="0" y="91567"/>
                  </a:lnTo>
                  <a:close/>
                </a:path>
              </a:pathLst>
            </a:custGeom>
            <a:ln w="6095">
              <a:solidFill>
                <a:srgbClr val="009A71"/>
              </a:solidFill>
            </a:ln>
          </p:spPr>
          <p:txBody>
            <a:bodyPr wrap="square" lIns="0" tIns="0" rIns="0" bIns="0" rtlCol="0"/>
            <a:lstStyle/>
            <a:p/>
          </p:txBody>
        </p:sp>
      </p:grpSp>
      <p:sp>
        <p:nvSpPr>
          <p:cNvPr id="69" name="object 69"/>
          <p:cNvSpPr txBox="1"/>
          <p:nvPr/>
        </p:nvSpPr>
        <p:spPr>
          <a:xfrm>
            <a:off x="7371334" y="3877817"/>
            <a:ext cx="897890" cy="197490"/>
          </a:xfrm>
          <a:prstGeom prst="rect">
            <a:avLst/>
          </a:prstGeom>
        </p:spPr>
        <p:txBody>
          <a:bodyPr vert="horz" wrap="square" lIns="0" tIns="12700" rIns="0" bIns="0" rtlCol="0">
            <a:spAutoFit/>
          </a:bodyPr>
          <a:lstStyle/>
          <a:p>
            <a:pPr marL="12700">
              <a:spcBef>
                <a:spcPts val="100"/>
              </a:spcBef>
            </a:pPr>
            <a:r>
              <a:rPr sz="1200" b="1" spc="-20" dirty="0">
                <a:solidFill>
                  <a:srgbClr val="221F1F"/>
                </a:solidFill>
                <a:latin typeface="Arial" panose="020B0604020202020204"/>
                <a:cs typeface="Arial" panose="020B0604020202020204"/>
              </a:rPr>
              <a:t>11.</a:t>
            </a:r>
            <a:r>
              <a:rPr sz="1200" b="1" spc="-65" dirty="0">
                <a:solidFill>
                  <a:srgbClr val="221F1F"/>
                </a:solidFill>
                <a:latin typeface="Arial" panose="020B0604020202020204"/>
                <a:cs typeface="Arial" panose="020B0604020202020204"/>
              </a:rPr>
              <a:t> </a:t>
            </a:r>
            <a:r>
              <a:rPr sz="1200" b="1" dirty="0">
                <a:solidFill>
                  <a:srgbClr val="221F1F"/>
                </a:solidFill>
                <a:latin typeface="Arial" panose="020B0604020202020204"/>
                <a:cs typeface="Arial" panose="020B0604020202020204"/>
              </a:rPr>
              <a:t>The</a:t>
            </a:r>
            <a:r>
              <a:rPr sz="1200" b="1" spc="-40" dirty="0">
                <a:solidFill>
                  <a:srgbClr val="221F1F"/>
                </a:solidFill>
                <a:latin typeface="Arial" panose="020B0604020202020204"/>
                <a:cs typeface="Arial" panose="020B0604020202020204"/>
              </a:rPr>
              <a:t> </a:t>
            </a:r>
            <a:r>
              <a:rPr sz="1200" b="1" spc="-5" dirty="0">
                <a:solidFill>
                  <a:srgbClr val="221F1F"/>
                </a:solidFill>
                <a:latin typeface="Arial" panose="020B0604020202020204"/>
                <a:cs typeface="Arial" panose="020B0604020202020204"/>
              </a:rPr>
              <a:t>New</a:t>
            </a:r>
            <a:endParaRPr sz="1200">
              <a:latin typeface="Arial" panose="020B0604020202020204"/>
              <a:cs typeface="Arial" panose="020B0604020202020204"/>
            </a:endParaRPr>
          </a:p>
        </p:txBody>
      </p:sp>
      <p:sp>
        <p:nvSpPr>
          <p:cNvPr id="70" name="object 70"/>
          <p:cNvSpPr txBox="1"/>
          <p:nvPr/>
        </p:nvSpPr>
        <p:spPr>
          <a:xfrm>
            <a:off x="7267703" y="4036314"/>
            <a:ext cx="1110615" cy="197490"/>
          </a:xfrm>
          <a:prstGeom prst="rect">
            <a:avLst/>
          </a:prstGeom>
        </p:spPr>
        <p:txBody>
          <a:bodyPr vert="horz" wrap="square" lIns="0" tIns="12700" rIns="0" bIns="0" rtlCol="0">
            <a:spAutoFit/>
          </a:bodyPr>
          <a:lstStyle/>
          <a:p>
            <a:pPr marL="12700">
              <a:spcBef>
                <a:spcPts val="100"/>
              </a:spcBef>
            </a:pPr>
            <a:r>
              <a:rPr sz="1200" b="1" spc="-5" dirty="0">
                <a:solidFill>
                  <a:srgbClr val="221F1F"/>
                </a:solidFill>
                <a:latin typeface="Arial" panose="020B0604020202020204"/>
                <a:cs typeface="Arial" panose="020B0604020202020204"/>
              </a:rPr>
              <a:t>Customer</a:t>
            </a:r>
            <a:r>
              <a:rPr sz="1200" b="1" spc="-60" dirty="0">
                <a:solidFill>
                  <a:srgbClr val="221F1F"/>
                </a:solidFill>
                <a:latin typeface="Arial" panose="020B0604020202020204"/>
                <a:cs typeface="Arial" panose="020B0604020202020204"/>
              </a:rPr>
              <a:t> </a:t>
            </a:r>
            <a:r>
              <a:rPr sz="1200" b="1" dirty="0">
                <a:solidFill>
                  <a:srgbClr val="221F1F"/>
                </a:solidFill>
                <a:latin typeface="Arial" panose="020B0604020202020204"/>
                <a:cs typeface="Arial" panose="020B0604020202020204"/>
              </a:rPr>
              <a:t>Path</a:t>
            </a:r>
            <a:endParaRPr sz="1200">
              <a:latin typeface="Arial" panose="020B0604020202020204"/>
              <a:cs typeface="Arial" panose="020B0604020202020204"/>
            </a:endParaRPr>
          </a:p>
        </p:txBody>
      </p:sp>
      <p:grpSp>
        <p:nvGrpSpPr>
          <p:cNvPr id="71" name="object 71"/>
          <p:cNvGrpSpPr/>
          <p:nvPr/>
        </p:nvGrpSpPr>
        <p:grpSpPr>
          <a:xfrm>
            <a:off x="7055993" y="4757802"/>
            <a:ext cx="1532255" cy="922655"/>
            <a:chOff x="5531992" y="4757801"/>
            <a:chExt cx="1532255" cy="922655"/>
          </a:xfrm>
        </p:grpSpPr>
        <p:pic>
          <p:nvPicPr>
            <p:cNvPr id="72" name="object 72"/>
            <p:cNvPicPr/>
            <p:nvPr/>
          </p:nvPicPr>
          <p:blipFill>
            <a:blip r:embed="rId6" cstate="print"/>
            <a:stretch>
              <a:fillRect/>
            </a:stretch>
          </p:blipFill>
          <p:spPr>
            <a:xfrm>
              <a:off x="5535167" y="4760976"/>
              <a:ext cx="1525524" cy="915924"/>
            </a:xfrm>
            <a:prstGeom prst="rect">
              <a:avLst/>
            </a:prstGeom>
          </p:spPr>
        </p:pic>
        <p:sp>
          <p:nvSpPr>
            <p:cNvPr id="73" name="object 73"/>
            <p:cNvSpPr/>
            <p:nvPr/>
          </p:nvSpPr>
          <p:spPr>
            <a:xfrm>
              <a:off x="5535167" y="4760976"/>
              <a:ext cx="1525905" cy="916305"/>
            </a:xfrm>
            <a:custGeom>
              <a:avLst/>
              <a:gdLst/>
              <a:ahLst/>
              <a:cxnLst/>
              <a:rect l="l" t="t" r="r" b="b"/>
              <a:pathLst>
                <a:path w="1525904" h="916304">
                  <a:moveTo>
                    <a:pt x="0" y="91567"/>
                  </a:moveTo>
                  <a:lnTo>
                    <a:pt x="7199" y="55935"/>
                  </a:lnTo>
                  <a:lnTo>
                    <a:pt x="26828" y="26828"/>
                  </a:lnTo>
                  <a:lnTo>
                    <a:pt x="55935" y="7199"/>
                  </a:lnTo>
                  <a:lnTo>
                    <a:pt x="91567" y="0"/>
                  </a:lnTo>
                  <a:lnTo>
                    <a:pt x="1433957" y="0"/>
                  </a:lnTo>
                  <a:lnTo>
                    <a:pt x="1469588" y="7199"/>
                  </a:lnTo>
                  <a:lnTo>
                    <a:pt x="1498695" y="26828"/>
                  </a:lnTo>
                  <a:lnTo>
                    <a:pt x="1518324" y="55935"/>
                  </a:lnTo>
                  <a:lnTo>
                    <a:pt x="1525524" y="91567"/>
                  </a:lnTo>
                  <a:lnTo>
                    <a:pt x="1525524" y="824357"/>
                  </a:lnTo>
                  <a:lnTo>
                    <a:pt x="1518324" y="859993"/>
                  </a:lnTo>
                  <a:lnTo>
                    <a:pt x="1498695" y="889100"/>
                  </a:lnTo>
                  <a:lnTo>
                    <a:pt x="1469588" y="908726"/>
                  </a:lnTo>
                  <a:lnTo>
                    <a:pt x="1433957" y="915924"/>
                  </a:lnTo>
                  <a:lnTo>
                    <a:pt x="91567" y="915924"/>
                  </a:lnTo>
                  <a:lnTo>
                    <a:pt x="55935" y="908726"/>
                  </a:lnTo>
                  <a:lnTo>
                    <a:pt x="26828" y="889100"/>
                  </a:lnTo>
                  <a:lnTo>
                    <a:pt x="7199" y="859993"/>
                  </a:lnTo>
                  <a:lnTo>
                    <a:pt x="0" y="824357"/>
                  </a:lnTo>
                  <a:lnTo>
                    <a:pt x="0" y="91567"/>
                  </a:lnTo>
                  <a:close/>
                </a:path>
              </a:pathLst>
            </a:custGeom>
            <a:ln w="6095">
              <a:solidFill>
                <a:srgbClr val="009A71"/>
              </a:solidFill>
            </a:ln>
          </p:spPr>
          <p:txBody>
            <a:bodyPr wrap="square" lIns="0" tIns="0" rIns="0" bIns="0" rtlCol="0"/>
            <a:lstStyle/>
            <a:p/>
          </p:txBody>
        </p:sp>
      </p:grpSp>
      <p:sp>
        <p:nvSpPr>
          <p:cNvPr id="74" name="object 74"/>
          <p:cNvSpPr txBox="1"/>
          <p:nvPr/>
        </p:nvSpPr>
        <p:spPr>
          <a:xfrm>
            <a:off x="7260083" y="5022343"/>
            <a:ext cx="1125855" cy="371897"/>
          </a:xfrm>
          <a:prstGeom prst="rect">
            <a:avLst/>
          </a:prstGeom>
        </p:spPr>
        <p:txBody>
          <a:bodyPr vert="horz" wrap="square" lIns="0" tIns="38100" rIns="0" bIns="0" rtlCol="0">
            <a:spAutoFit/>
          </a:bodyPr>
          <a:lstStyle/>
          <a:p>
            <a:pPr marL="239395" marR="5080" indent="-227330">
              <a:lnSpc>
                <a:spcPts val="1250"/>
              </a:lnSpc>
              <a:spcBef>
                <a:spcPts val="300"/>
              </a:spcBef>
            </a:pPr>
            <a:r>
              <a:rPr sz="1200" b="1" dirty="0">
                <a:solidFill>
                  <a:srgbClr val="221F1F"/>
                </a:solidFill>
                <a:latin typeface="Arial" panose="020B0604020202020204"/>
                <a:cs typeface="Arial" panose="020B0604020202020204"/>
              </a:rPr>
              <a:t>12.</a:t>
            </a:r>
            <a:r>
              <a:rPr sz="1200" b="1" spc="-60" dirty="0">
                <a:solidFill>
                  <a:srgbClr val="221F1F"/>
                </a:solidFill>
                <a:latin typeface="Arial" panose="020B0604020202020204"/>
                <a:cs typeface="Arial" panose="020B0604020202020204"/>
              </a:rPr>
              <a:t> </a:t>
            </a:r>
            <a:r>
              <a:rPr sz="1200" b="1" dirty="0">
                <a:solidFill>
                  <a:srgbClr val="221F1F"/>
                </a:solidFill>
                <a:latin typeface="Arial" panose="020B0604020202020204"/>
                <a:cs typeface="Arial" panose="020B0604020202020204"/>
              </a:rPr>
              <a:t>Summary</a:t>
            </a:r>
            <a:r>
              <a:rPr sz="1200" b="1" spc="-65" dirty="0">
                <a:solidFill>
                  <a:srgbClr val="221F1F"/>
                </a:solidFill>
                <a:latin typeface="Arial" panose="020B0604020202020204"/>
                <a:cs typeface="Arial" panose="020B0604020202020204"/>
              </a:rPr>
              <a:t> </a:t>
            </a:r>
            <a:r>
              <a:rPr sz="1200" b="1" dirty="0">
                <a:solidFill>
                  <a:srgbClr val="221F1F"/>
                </a:solidFill>
                <a:latin typeface="Arial" panose="020B0604020202020204"/>
                <a:cs typeface="Arial" panose="020B0604020202020204"/>
              </a:rPr>
              <a:t>&amp; </a:t>
            </a:r>
            <a:r>
              <a:rPr sz="1200" b="1" spc="-320" dirty="0">
                <a:solidFill>
                  <a:srgbClr val="221F1F"/>
                </a:solidFill>
                <a:latin typeface="Arial" panose="020B0604020202020204"/>
                <a:cs typeface="Arial" panose="020B0604020202020204"/>
              </a:rPr>
              <a:t> </a:t>
            </a:r>
            <a:r>
              <a:rPr sz="1200" b="1" dirty="0">
                <a:solidFill>
                  <a:srgbClr val="221F1F"/>
                </a:solidFill>
                <a:latin typeface="Arial" panose="020B0604020202020204"/>
                <a:cs typeface="Arial" panose="020B0604020202020204"/>
              </a:rPr>
              <a:t>Planning</a:t>
            </a:r>
            <a:endParaRPr sz="1200">
              <a:latin typeface="Arial" panose="020B0604020202020204"/>
              <a:cs typeface="Arial" panose="020B0604020202020204"/>
            </a:endParaRPr>
          </a:p>
        </p:txBody>
      </p:sp>
      <p:grpSp>
        <p:nvGrpSpPr>
          <p:cNvPr id="75" name="object 75"/>
          <p:cNvGrpSpPr/>
          <p:nvPr/>
        </p:nvGrpSpPr>
        <p:grpSpPr>
          <a:xfrm>
            <a:off x="2836163" y="5664709"/>
            <a:ext cx="6269990" cy="1047115"/>
            <a:chOff x="1312163" y="5664708"/>
            <a:chExt cx="6269990" cy="1047115"/>
          </a:xfrm>
        </p:grpSpPr>
        <p:sp>
          <p:nvSpPr>
            <p:cNvPr id="76" name="object 76"/>
            <p:cNvSpPr/>
            <p:nvPr/>
          </p:nvSpPr>
          <p:spPr>
            <a:xfrm>
              <a:off x="1326641" y="5679186"/>
              <a:ext cx="6240780" cy="1018540"/>
            </a:xfrm>
            <a:custGeom>
              <a:avLst/>
              <a:gdLst/>
              <a:ahLst/>
              <a:cxnLst/>
              <a:rect l="l" t="t" r="r" b="b"/>
              <a:pathLst>
                <a:path w="6240780" h="1018540">
                  <a:moveTo>
                    <a:pt x="5731764" y="0"/>
                  </a:moveTo>
                  <a:lnTo>
                    <a:pt x="5731764" y="254507"/>
                  </a:lnTo>
                  <a:lnTo>
                    <a:pt x="0" y="254507"/>
                  </a:lnTo>
                  <a:lnTo>
                    <a:pt x="0" y="763523"/>
                  </a:lnTo>
                  <a:lnTo>
                    <a:pt x="5731764" y="763523"/>
                  </a:lnTo>
                  <a:lnTo>
                    <a:pt x="5731764" y="1018032"/>
                  </a:lnTo>
                  <a:lnTo>
                    <a:pt x="6240780" y="509015"/>
                  </a:lnTo>
                  <a:lnTo>
                    <a:pt x="5731764" y="0"/>
                  </a:lnTo>
                  <a:close/>
                </a:path>
              </a:pathLst>
            </a:custGeom>
            <a:solidFill>
              <a:srgbClr val="FF9A31"/>
            </a:solidFill>
          </p:spPr>
          <p:txBody>
            <a:bodyPr wrap="square" lIns="0" tIns="0" rIns="0" bIns="0" rtlCol="0"/>
            <a:lstStyle/>
            <a:p/>
          </p:txBody>
        </p:sp>
        <p:sp>
          <p:nvSpPr>
            <p:cNvPr id="77" name="object 77"/>
            <p:cNvSpPr/>
            <p:nvPr/>
          </p:nvSpPr>
          <p:spPr>
            <a:xfrm>
              <a:off x="1326641" y="5679186"/>
              <a:ext cx="6240780" cy="1018540"/>
            </a:xfrm>
            <a:custGeom>
              <a:avLst/>
              <a:gdLst/>
              <a:ahLst/>
              <a:cxnLst/>
              <a:rect l="l" t="t" r="r" b="b"/>
              <a:pathLst>
                <a:path w="6240780" h="1018540">
                  <a:moveTo>
                    <a:pt x="0" y="254507"/>
                  </a:moveTo>
                  <a:lnTo>
                    <a:pt x="5731764" y="254507"/>
                  </a:lnTo>
                  <a:lnTo>
                    <a:pt x="5731764" y="0"/>
                  </a:lnTo>
                  <a:lnTo>
                    <a:pt x="6240780" y="509015"/>
                  </a:lnTo>
                  <a:lnTo>
                    <a:pt x="5731764" y="1018032"/>
                  </a:lnTo>
                  <a:lnTo>
                    <a:pt x="5731764" y="763523"/>
                  </a:lnTo>
                  <a:lnTo>
                    <a:pt x="0" y="763523"/>
                  </a:lnTo>
                  <a:lnTo>
                    <a:pt x="0" y="254507"/>
                  </a:lnTo>
                  <a:close/>
                </a:path>
              </a:pathLst>
            </a:custGeom>
            <a:ln w="28956">
              <a:solidFill>
                <a:srgbClr val="FF0000"/>
              </a:solidFill>
            </a:ln>
          </p:spPr>
          <p:txBody>
            <a:bodyPr wrap="square" lIns="0" tIns="0" rIns="0" bIns="0" rtlCol="0"/>
            <a:lstStyle/>
            <a:p/>
          </p:txBody>
        </p:sp>
      </p:grpSp>
      <p:sp>
        <p:nvSpPr>
          <p:cNvPr id="78" name="object 78"/>
          <p:cNvSpPr txBox="1"/>
          <p:nvPr/>
        </p:nvSpPr>
        <p:spPr>
          <a:xfrm>
            <a:off x="5272786" y="6033008"/>
            <a:ext cx="1141095" cy="299720"/>
          </a:xfrm>
          <a:prstGeom prst="rect">
            <a:avLst/>
          </a:prstGeom>
        </p:spPr>
        <p:txBody>
          <a:bodyPr vert="horz" wrap="square" lIns="0" tIns="12700" rIns="0" bIns="0" rtlCol="0">
            <a:spAutoFit/>
          </a:bodyPr>
          <a:lstStyle/>
          <a:p>
            <a:pPr marL="12700">
              <a:spcBef>
                <a:spcPts val="100"/>
              </a:spcBef>
            </a:pPr>
            <a:r>
              <a:rPr dirty="0">
                <a:solidFill>
                  <a:srgbClr val="221F1F"/>
                </a:solidFill>
                <a:latin typeface="Arial MT"/>
                <a:cs typeface="Arial MT"/>
              </a:rPr>
              <a:t>A</a:t>
            </a:r>
            <a:r>
              <a:rPr spc="-10" dirty="0">
                <a:solidFill>
                  <a:srgbClr val="221F1F"/>
                </a:solidFill>
                <a:latin typeface="Arial MT"/>
                <a:cs typeface="Arial MT"/>
              </a:rPr>
              <a:t>p</a:t>
            </a:r>
            <a:r>
              <a:rPr spc="-5" dirty="0">
                <a:solidFill>
                  <a:srgbClr val="221F1F"/>
                </a:solidFill>
                <a:latin typeface="Arial MT"/>
                <a:cs typeface="Arial MT"/>
              </a:rPr>
              <a:t>p</a:t>
            </a:r>
            <a:r>
              <a:rPr spc="-10" dirty="0">
                <a:solidFill>
                  <a:srgbClr val="221F1F"/>
                </a:solidFill>
                <a:latin typeface="Arial MT"/>
                <a:cs typeface="Arial MT"/>
              </a:rPr>
              <a:t>l</a:t>
            </a:r>
            <a:r>
              <a:rPr spc="-5" dirty="0">
                <a:solidFill>
                  <a:srgbClr val="221F1F"/>
                </a:solidFill>
                <a:latin typeface="Arial MT"/>
                <a:cs typeface="Arial MT"/>
              </a:rPr>
              <a:t>ic</a:t>
            </a:r>
            <a:r>
              <a:rPr spc="-10" dirty="0">
                <a:solidFill>
                  <a:srgbClr val="221F1F"/>
                </a:solidFill>
                <a:latin typeface="Arial MT"/>
                <a:cs typeface="Arial MT"/>
              </a:rPr>
              <a:t>a</a:t>
            </a:r>
            <a:r>
              <a:rPr dirty="0">
                <a:solidFill>
                  <a:srgbClr val="221F1F"/>
                </a:solidFill>
                <a:latin typeface="Arial MT"/>
                <a:cs typeface="Arial MT"/>
              </a:rPr>
              <a:t>tion</a:t>
            </a:r>
            <a:endParaRPr>
              <a:latin typeface="Arial MT"/>
              <a:cs typeface="Arial M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981200" y="275844"/>
            <a:ext cx="2852928" cy="719327"/>
          </a:xfrm>
          <a:prstGeom prst="rect">
            <a:avLst/>
          </a:prstGeom>
        </p:spPr>
      </p:pic>
      <p:sp>
        <p:nvSpPr>
          <p:cNvPr id="3" name="object 3"/>
          <p:cNvSpPr txBox="1">
            <a:spLocks noGrp="1"/>
          </p:cNvSpPr>
          <p:nvPr>
            <p:ph type="title"/>
          </p:nvPr>
        </p:nvSpPr>
        <p:spPr>
          <a:xfrm>
            <a:off x="1969262" y="0"/>
            <a:ext cx="8255000" cy="1244600"/>
          </a:xfrm>
          <a:prstGeom prst="rect">
            <a:avLst/>
          </a:prstGeom>
        </p:spPr>
        <p:txBody>
          <a:bodyPr vert="horz" wrap="square" lIns="0" tIns="12065" rIns="0" bIns="0" rtlCol="0" anchor="ctr">
            <a:spAutoFit/>
          </a:bodyPr>
          <a:lstStyle/>
          <a:p>
            <a:pPr marR="9525" algn="r">
              <a:lnSpc>
                <a:spcPct val="100000"/>
              </a:lnSpc>
              <a:spcBef>
                <a:spcPts val="95"/>
              </a:spcBef>
            </a:pPr>
            <a:r>
              <a:rPr sz="4000" spc="-10" dirty="0">
                <a:solidFill>
                  <a:srgbClr val="221F1F"/>
                </a:solidFill>
              </a:rPr>
              <a:t>Channel-Design</a:t>
            </a:r>
            <a:endParaRPr sz="4000"/>
          </a:p>
          <a:p>
            <a:pPr marR="5080" algn="r">
              <a:lnSpc>
                <a:spcPct val="100000"/>
              </a:lnSpc>
              <a:spcBef>
                <a:spcPts val="5"/>
              </a:spcBef>
              <a:tabLst>
                <a:tab pos="4363720" algn="l"/>
                <a:tab pos="8228965" algn="l"/>
              </a:tabLst>
            </a:pPr>
            <a:r>
              <a:rPr sz="4000" u="heavy" spc="-5" dirty="0">
                <a:solidFill>
                  <a:srgbClr val="221F1F"/>
                </a:solidFill>
                <a:uFill>
                  <a:solidFill>
                    <a:srgbClr val="221F1F"/>
                  </a:solidFill>
                </a:uFill>
              </a:rPr>
              <a:t> 	</a:t>
            </a:r>
            <a:r>
              <a:rPr sz="4000" u="heavy" spc="-10" dirty="0">
                <a:solidFill>
                  <a:srgbClr val="221F1F"/>
                </a:solidFill>
                <a:uFill>
                  <a:solidFill>
                    <a:srgbClr val="221F1F"/>
                  </a:solidFill>
                </a:uFill>
              </a:rPr>
              <a:t>Decisions	</a:t>
            </a:r>
            <a:endParaRPr sz="4000"/>
          </a:p>
        </p:txBody>
      </p:sp>
      <p:grpSp>
        <p:nvGrpSpPr>
          <p:cNvPr id="4" name="object 4"/>
          <p:cNvGrpSpPr/>
          <p:nvPr/>
        </p:nvGrpSpPr>
        <p:grpSpPr>
          <a:xfrm>
            <a:off x="3727704" y="2508504"/>
            <a:ext cx="4508500" cy="1003300"/>
            <a:chOff x="2203704" y="2508504"/>
            <a:chExt cx="4508500" cy="1003300"/>
          </a:xfrm>
        </p:grpSpPr>
        <p:sp>
          <p:nvSpPr>
            <p:cNvPr id="5" name="object 5"/>
            <p:cNvSpPr/>
            <p:nvPr/>
          </p:nvSpPr>
          <p:spPr>
            <a:xfrm>
              <a:off x="2209800" y="2514600"/>
              <a:ext cx="4495800" cy="990600"/>
            </a:xfrm>
            <a:custGeom>
              <a:avLst/>
              <a:gdLst/>
              <a:ahLst/>
              <a:cxnLst/>
              <a:rect l="l" t="t" r="r" b="b"/>
              <a:pathLst>
                <a:path w="4495800" h="990600">
                  <a:moveTo>
                    <a:pt x="4330700" y="0"/>
                  </a:moveTo>
                  <a:lnTo>
                    <a:pt x="165100" y="0"/>
                  </a:lnTo>
                  <a:lnTo>
                    <a:pt x="121208" y="5897"/>
                  </a:lnTo>
                  <a:lnTo>
                    <a:pt x="81769" y="22540"/>
                  </a:lnTo>
                  <a:lnTo>
                    <a:pt x="48355" y="48355"/>
                  </a:lnTo>
                  <a:lnTo>
                    <a:pt x="22540" y="81769"/>
                  </a:lnTo>
                  <a:lnTo>
                    <a:pt x="5897" y="121208"/>
                  </a:lnTo>
                  <a:lnTo>
                    <a:pt x="0" y="165100"/>
                  </a:lnTo>
                  <a:lnTo>
                    <a:pt x="0" y="825500"/>
                  </a:lnTo>
                  <a:lnTo>
                    <a:pt x="5897" y="869391"/>
                  </a:lnTo>
                  <a:lnTo>
                    <a:pt x="22540" y="908830"/>
                  </a:lnTo>
                  <a:lnTo>
                    <a:pt x="48355" y="942244"/>
                  </a:lnTo>
                  <a:lnTo>
                    <a:pt x="81769" y="968059"/>
                  </a:lnTo>
                  <a:lnTo>
                    <a:pt x="121208" y="984702"/>
                  </a:lnTo>
                  <a:lnTo>
                    <a:pt x="165100" y="990600"/>
                  </a:lnTo>
                  <a:lnTo>
                    <a:pt x="4330700" y="990600"/>
                  </a:lnTo>
                  <a:lnTo>
                    <a:pt x="4374591" y="984702"/>
                  </a:lnTo>
                  <a:lnTo>
                    <a:pt x="4414030" y="968059"/>
                  </a:lnTo>
                  <a:lnTo>
                    <a:pt x="4447444" y="942244"/>
                  </a:lnTo>
                  <a:lnTo>
                    <a:pt x="4473259" y="908830"/>
                  </a:lnTo>
                  <a:lnTo>
                    <a:pt x="4489902" y="869391"/>
                  </a:lnTo>
                  <a:lnTo>
                    <a:pt x="4495800" y="825500"/>
                  </a:lnTo>
                  <a:lnTo>
                    <a:pt x="4495800" y="165100"/>
                  </a:lnTo>
                  <a:lnTo>
                    <a:pt x="4489902" y="121208"/>
                  </a:lnTo>
                  <a:lnTo>
                    <a:pt x="4473259" y="81769"/>
                  </a:lnTo>
                  <a:lnTo>
                    <a:pt x="4447444" y="48355"/>
                  </a:lnTo>
                  <a:lnTo>
                    <a:pt x="4414030" y="22540"/>
                  </a:lnTo>
                  <a:lnTo>
                    <a:pt x="4374591" y="5897"/>
                  </a:lnTo>
                  <a:lnTo>
                    <a:pt x="4330700" y="0"/>
                  </a:lnTo>
                  <a:close/>
                </a:path>
              </a:pathLst>
            </a:custGeom>
            <a:solidFill>
              <a:srgbClr val="D9D9D9"/>
            </a:solidFill>
          </p:spPr>
          <p:txBody>
            <a:bodyPr wrap="square" lIns="0" tIns="0" rIns="0" bIns="0" rtlCol="0"/>
            <a:lstStyle/>
            <a:p/>
          </p:txBody>
        </p:sp>
        <p:sp>
          <p:nvSpPr>
            <p:cNvPr id="6" name="object 6"/>
            <p:cNvSpPr/>
            <p:nvPr/>
          </p:nvSpPr>
          <p:spPr>
            <a:xfrm>
              <a:off x="2209800" y="2514600"/>
              <a:ext cx="4495800" cy="990600"/>
            </a:xfrm>
            <a:custGeom>
              <a:avLst/>
              <a:gdLst/>
              <a:ahLst/>
              <a:cxnLst/>
              <a:rect l="l" t="t" r="r" b="b"/>
              <a:pathLst>
                <a:path w="4495800" h="990600">
                  <a:moveTo>
                    <a:pt x="0" y="165100"/>
                  </a:moveTo>
                  <a:lnTo>
                    <a:pt x="5897" y="121208"/>
                  </a:lnTo>
                  <a:lnTo>
                    <a:pt x="22540" y="81769"/>
                  </a:lnTo>
                  <a:lnTo>
                    <a:pt x="48355" y="48355"/>
                  </a:lnTo>
                  <a:lnTo>
                    <a:pt x="81769" y="22540"/>
                  </a:lnTo>
                  <a:lnTo>
                    <a:pt x="121208" y="5897"/>
                  </a:lnTo>
                  <a:lnTo>
                    <a:pt x="165100" y="0"/>
                  </a:lnTo>
                  <a:lnTo>
                    <a:pt x="4330700" y="0"/>
                  </a:lnTo>
                  <a:lnTo>
                    <a:pt x="4374591" y="5897"/>
                  </a:lnTo>
                  <a:lnTo>
                    <a:pt x="4414030" y="22540"/>
                  </a:lnTo>
                  <a:lnTo>
                    <a:pt x="4447444" y="48355"/>
                  </a:lnTo>
                  <a:lnTo>
                    <a:pt x="4473259" y="81769"/>
                  </a:lnTo>
                  <a:lnTo>
                    <a:pt x="4489902" y="121208"/>
                  </a:lnTo>
                  <a:lnTo>
                    <a:pt x="4495800" y="165100"/>
                  </a:lnTo>
                  <a:lnTo>
                    <a:pt x="4495800" y="825500"/>
                  </a:lnTo>
                  <a:lnTo>
                    <a:pt x="4489902" y="869391"/>
                  </a:lnTo>
                  <a:lnTo>
                    <a:pt x="4473259" y="908830"/>
                  </a:lnTo>
                  <a:lnTo>
                    <a:pt x="4447444" y="942244"/>
                  </a:lnTo>
                  <a:lnTo>
                    <a:pt x="4414030" y="968059"/>
                  </a:lnTo>
                  <a:lnTo>
                    <a:pt x="4374591" y="984702"/>
                  </a:lnTo>
                  <a:lnTo>
                    <a:pt x="4330700" y="990600"/>
                  </a:lnTo>
                  <a:lnTo>
                    <a:pt x="165100" y="990600"/>
                  </a:lnTo>
                  <a:lnTo>
                    <a:pt x="121208" y="984702"/>
                  </a:lnTo>
                  <a:lnTo>
                    <a:pt x="81769" y="968059"/>
                  </a:lnTo>
                  <a:lnTo>
                    <a:pt x="48355" y="942244"/>
                  </a:lnTo>
                  <a:lnTo>
                    <a:pt x="22540" y="908830"/>
                  </a:lnTo>
                  <a:lnTo>
                    <a:pt x="5897" y="869391"/>
                  </a:lnTo>
                  <a:lnTo>
                    <a:pt x="0" y="825500"/>
                  </a:lnTo>
                  <a:lnTo>
                    <a:pt x="0" y="165100"/>
                  </a:lnTo>
                  <a:close/>
                </a:path>
              </a:pathLst>
            </a:custGeom>
            <a:ln w="12192">
              <a:solidFill>
                <a:srgbClr val="221F1F"/>
              </a:solidFill>
            </a:ln>
          </p:spPr>
          <p:txBody>
            <a:bodyPr wrap="square" lIns="0" tIns="0" rIns="0" bIns="0" rtlCol="0"/>
            <a:lstStyle/>
            <a:p/>
          </p:txBody>
        </p:sp>
      </p:grpSp>
      <p:grpSp>
        <p:nvGrpSpPr>
          <p:cNvPr id="7" name="object 7"/>
          <p:cNvGrpSpPr/>
          <p:nvPr/>
        </p:nvGrpSpPr>
        <p:grpSpPr>
          <a:xfrm>
            <a:off x="3727704" y="3727703"/>
            <a:ext cx="4508500" cy="1003300"/>
            <a:chOff x="2203704" y="3727703"/>
            <a:chExt cx="4508500" cy="1003300"/>
          </a:xfrm>
        </p:grpSpPr>
        <p:sp>
          <p:nvSpPr>
            <p:cNvPr id="8" name="object 8"/>
            <p:cNvSpPr/>
            <p:nvPr/>
          </p:nvSpPr>
          <p:spPr>
            <a:xfrm>
              <a:off x="2209800" y="3733799"/>
              <a:ext cx="4495800" cy="990600"/>
            </a:xfrm>
            <a:custGeom>
              <a:avLst/>
              <a:gdLst/>
              <a:ahLst/>
              <a:cxnLst/>
              <a:rect l="l" t="t" r="r" b="b"/>
              <a:pathLst>
                <a:path w="4495800" h="990600">
                  <a:moveTo>
                    <a:pt x="4330700" y="0"/>
                  </a:moveTo>
                  <a:lnTo>
                    <a:pt x="165100" y="0"/>
                  </a:lnTo>
                  <a:lnTo>
                    <a:pt x="121208" y="5897"/>
                  </a:lnTo>
                  <a:lnTo>
                    <a:pt x="81769" y="22540"/>
                  </a:lnTo>
                  <a:lnTo>
                    <a:pt x="48355" y="48355"/>
                  </a:lnTo>
                  <a:lnTo>
                    <a:pt x="22540" y="81769"/>
                  </a:lnTo>
                  <a:lnTo>
                    <a:pt x="5897" y="121208"/>
                  </a:lnTo>
                  <a:lnTo>
                    <a:pt x="0" y="165100"/>
                  </a:lnTo>
                  <a:lnTo>
                    <a:pt x="0" y="825500"/>
                  </a:lnTo>
                  <a:lnTo>
                    <a:pt x="5897" y="869391"/>
                  </a:lnTo>
                  <a:lnTo>
                    <a:pt x="22540" y="908830"/>
                  </a:lnTo>
                  <a:lnTo>
                    <a:pt x="48355" y="942244"/>
                  </a:lnTo>
                  <a:lnTo>
                    <a:pt x="81769" y="968059"/>
                  </a:lnTo>
                  <a:lnTo>
                    <a:pt x="121208" y="984702"/>
                  </a:lnTo>
                  <a:lnTo>
                    <a:pt x="165100" y="990600"/>
                  </a:lnTo>
                  <a:lnTo>
                    <a:pt x="4330700" y="990600"/>
                  </a:lnTo>
                  <a:lnTo>
                    <a:pt x="4374591" y="984702"/>
                  </a:lnTo>
                  <a:lnTo>
                    <a:pt x="4414030" y="968059"/>
                  </a:lnTo>
                  <a:lnTo>
                    <a:pt x="4447444" y="942244"/>
                  </a:lnTo>
                  <a:lnTo>
                    <a:pt x="4473259" y="908830"/>
                  </a:lnTo>
                  <a:lnTo>
                    <a:pt x="4489902" y="869391"/>
                  </a:lnTo>
                  <a:lnTo>
                    <a:pt x="4495800" y="825500"/>
                  </a:lnTo>
                  <a:lnTo>
                    <a:pt x="4495800" y="165100"/>
                  </a:lnTo>
                  <a:lnTo>
                    <a:pt x="4489902" y="121208"/>
                  </a:lnTo>
                  <a:lnTo>
                    <a:pt x="4473259" y="81769"/>
                  </a:lnTo>
                  <a:lnTo>
                    <a:pt x="4447444" y="48355"/>
                  </a:lnTo>
                  <a:lnTo>
                    <a:pt x="4414030" y="22540"/>
                  </a:lnTo>
                  <a:lnTo>
                    <a:pt x="4374591" y="5897"/>
                  </a:lnTo>
                  <a:lnTo>
                    <a:pt x="4330700" y="0"/>
                  </a:lnTo>
                  <a:close/>
                </a:path>
              </a:pathLst>
            </a:custGeom>
            <a:solidFill>
              <a:srgbClr val="D9D9D9"/>
            </a:solidFill>
          </p:spPr>
          <p:txBody>
            <a:bodyPr wrap="square" lIns="0" tIns="0" rIns="0" bIns="0" rtlCol="0"/>
            <a:lstStyle/>
            <a:p/>
          </p:txBody>
        </p:sp>
        <p:sp>
          <p:nvSpPr>
            <p:cNvPr id="9" name="object 9"/>
            <p:cNvSpPr/>
            <p:nvPr/>
          </p:nvSpPr>
          <p:spPr>
            <a:xfrm>
              <a:off x="2209800" y="3733799"/>
              <a:ext cx="4495800" cy="990600"/>
            </a:xfrm>
            <a:custGeom>
              <a:avLst/>
              <a:gdLst/>
              <a:ahLst/>
              <a:cxnLst/>
              <a:rect l="l" t="t" r="r" b="b"/>
              <a:pathLst>
                <a:path w="4495800" h="990600">
                  <a:moveTo>
                    <a:pt x="0" y="165100"/>
                  </a:moveTo>
                  <a:lnTo>
                    <a:pt x="5897" y="121208"/>
                  </a:lnTo>
                  <a:lnTo>
                    <a:pt x="22540" y="81769"/>
                  </a:lnTo>
                  <a:lnTo>
                    <a:pt x="48355" y="48355"/>
                  </a:lnTo>
                  <a:lnTo>
                    <a:pt x="81769" y="22540"/>
                  </a:lnTo>
                  <a:lnTo>
                    <a:pt x="121208" y="5897"/>
                  </a:lnTo>
                  <a:lnTo>
                    <a:pt x="165100" y="0"/>
                  </a:lnTo>
                  <a:lnTo>
                    <a:pt x="4330700" y="0"/>
                  </a:lnTo>
                  <a:lnTo>
                    <a:pt x="4374591" y="5897"/>
                  </a:lnTo>
                  <a:lnTo>
                    <a:pt x="4414030" y="22540"/>
                  </a:lnTo>
                  <a:lnTo>
                    <a:pt x="4447444" y="48355"/>
                  </a:lnTo>
                  <a:lnTo>
                    <a:pt x="4473259" y="81769"/>
                  </a:lnTo>
                  <a:lnTo>
                    <a:pt x="4489902" y="121208"/>
                  </a:lnTo>
                  <a:lnTo>
                    <a:pt x="4495800" y="165100"/>
                  </a:lnTo>
                  <a:lnTo>
                    <a:pt x="4495800" y="825500"/>
                  </a:lnTo>
                  <a:lnTo>
                    <a:pt x="4489902" y="869391"/>
                  </a:lnTo>
                  <a:lnTo>
                    <a:pt x="4473259" y="908830"/>
                  </a:lnTo>
                  <a:lnTo>
                    <a:pt x="4447444" y="942244"/>
                  </a:lnTo>
                  <a:lnTo>
                    <a:pt x="4414030" y="968059"/>
                  </a:lnTo>
                  <a:lnTo>
                    <a:pt x="4374591" y="984702"/>
                  </a:lnTo>
                  <a:lnTo>
                    <a:pt x="4330700" y="990600"/>
                  </a:lnTo>
                  <a:lnTo>
                    <a:pt x="165100" y="990600"/>
                  </a:lnTo>
                  <a:lnTo>
                    <a:pt x="121208" y="984702"/>
                  </a:lnTo>
                  <a:lnTo>
                    <a:pt x="81769" y="968059"/>
                  </a:lnTo>
                  <a:lnTo>
                    <a:pt x="48355" y="942244"/>
                  </a:lnTo>
                  <a:lnTo>
                    <a:pt x="22540" y="908830"/>
                  </a:lnTo>
                  <a:lnTo>
                    <a:pt x="5897" y="869391"/>
                  </a:lnTo>
                  <a:lnTo>
                    <a:pt x="0" y="825500"/>
                  </a:lnTo>
                  <a:lnTo>
                    <a:pt x="0" y="165100"/>
                  </a:lnTo>
                  <a:close/>
                </a:path>
              </a:pathLst>
            </a:custGeom>
            <a:ln w="12192">
              <a:solidFill>
                <a:srgbClr val="221F1F"/>
              </a:solidFill>
            </a:ln>
          </p:spPr>
          <p:txBody>
            <a:bodyPr wrap="square" lIns="0" tIns="0" rIns="0" bIns="0" rtlCol="0"/>
            <a:lstStyle/>
            <a:p/>
          </p:txBody>
        </p:sp>
      </p:grpSp>
      <p:grpSp>
        <p:nvGrpSpPr>
          <p:cNvPr id="10" name="object 10"/>
          <p:cNvGrpSpPr/>
          <p:nvPr/>
        </p:nvGrpSpPr>
        <p:grpSpPr>
          <a:xfrm>
            <a:off x="3727704" y="4946903"/>
            <a:ext cx="4508500" cy="1003300"/>
            <a:chOff x="2203704" y="4946903"/>
            <a:chExt cx="4508500" cy="1003300"/>
          </a:xfrm>
        </p:grpSpPr>
        <p:sp>
          <p:nvSpPr>
            <p:cNvPr id="11" name="object 11"/>
            <p:cNvSpPr/>
            <p:nvPr/>
          </p:nvSpPr>
          <p:spPr>
            <a:xfrm>
              <a:off x="2209800" y="4952999"/>
              <a:ext cx="4495800" cy="990600"/>
            </a:xfrm>
            <a:custGeom>
              <a:avLst/>
              <a:gdLst/>
              <a:ahLst/>
              <a:cxnLst/>
              <a:rect l="l" t="t" r="r" b="b"/>
              <a:pathLst>
                <a:path w="4495800" h="990600">
                  <a:moveTo>
                    <a:pt x="4330700" y="0"/>
                  </a:moveTo>
                  <a:lnTo>
                    <a:pt x="165100" y="0"/>
                  </a:lnTo>
                  <a:lnTo>
                    <a:pt x="121208" y="5897"/>
                  </a:lnTo>
                  <a:lnTo>
                    <a:pt x="81769" y="22540"/>
                  </a:lnTo>
                  <a:lnTo>
                    <a:pt x="48355" y="48355"/>
                  </a:lnTo>
                  <a:lnTo>
                    <a:pt x="22540" y="81769"/>
                  </a:lnTo>
                  <a:lnTo>
                    <a:pt x="5897" y="121208"/>
                  </a:lnTo>
                  <a:lnTo>
                    <a:pt x="0" y="165100"/>
                  </a:lnTo>
                  <a:lnTo>
                    <a:pt x="0" y="825500"/>
                  </a:lnTo>
                  <a:lnTo>
                    <a:pt x="5897" y="869391"/>
                  </a:lnTo>
                  <a:lnTo>
                    <a:pt x="22540" y="908830"/>
                  </a:lnTo>
                  <a:lnTo>
                    <a:pt x="48355" y="942244"/>
                  </a:lnTo>
                  <a:lnTo>
                    <a:pt x="81769" y="968059"/>
                  </a:lnTo>
                  <a:lnTo>
                    <a:pt x="121208" y="984702"/>
                  </a:lnTo>
                  <a:lnTo>
                    <a:pt x="165100" y="990600"/>
                  </a:lnTo>
                  <a:lnTo>
                    <a:pt x="4330700" y="990600"/>
                  </a:lnTo>
                  <a:lnTo>
                    <a:pt x="4374591" y="984702"/>
                  </a:lnTo>
                  <a:lnTo>
                    <a:pt x="4414030" y="968059"/>
                  </a:lnTo>
                  <a:lnTo>
                    <a:pt x="4447444" y="942244"/>
                  </a:lnTo>
                  <a:lnTo>
                    <a:pt x="4473259" y="908830"/>
                  </a:lnTo>
                  <a:lnTo>
                    <a:pt x="4489902" y="869391"/>
                  </a:lnTo>
                  <a:lnTo>
                    <a:pt x="4495800" y="825500"/>
                  </a:lnTo>
                  <a:lnTo>
                    <a:pt x="4495800" y="165100"/>
                  </a:lnTo>
                  <a:lnTo>
                    <a:pt x="4489902" y="121208"/>
                  </a:lnTo>
                  <a:lnTo>
                    <a:pt x="4473259" y="81769"/>
                  </a:lnTo>
                  <a:lnTo>
                    <a:pt x="4447444" y="48355"/>
                  </a:lnTo>
                  <a:lnTo>
                    <a:pt x="4414030" y="22540"/>
                  </a:lnTo>
                  <a:lnTo>
                    <a:pt x="4374591" y="5897"/>
                  </a:lnTo>
                  <a:lnTo>
                    <a:pt x="4330700" y="0"/>
                  </a:lnTo>
                  <a:close/>
                </a:path>
              </a:pathLst>
            </a:custGeom>
            <a:solidFill>
              <a:srgbClr val="D9D9D9"/>
            </a:solidFill>
          </p:spPr>
          <p:txBody>
            <a:bodyPr wrap="square" lIns="0" tIns="0" rIns="0" bIns="0" rtlCol="0"/>
            <a:lstStyle/>
            <a:p/>
          </p:txBody>
        </p:sp>
        <p:sp>
          <p:nvSpPr>
            <p:cNvPr id="12" name="object 12"/>
            <p:cNvSpPr/>
            <p:nvPr/>
          </p:nvSpPr>
          <p:spPr>
            <a:xfrm>
              <a:off x="2209800" y="4952999"/>
              <a:ext cx="4495800" cy="990600"/>
            </a:xfrm>
            <a:custGeom>
              <a:avLst/>
              <a:gdLst/>
              <a:ahLst/>
              <a:cxnLst/>
              <a:rect l="l" t="t" r="r" b="b"/>
              <a:pathLst>
                <a:path w="4495800" h="990600">
                  <a:moveTo>
                    <a:pt x="0" y="165100"/>
                  </a:moveTo>
                  <a:lnTo>
                    <a:pt x="5897" y="121208"/>
                  </a:lnTo>
                  <a:lnTo>
                    <a:pt x="22540" y="81769"/>
                  </a:lnTo>
                  <a:lnTo>
                    <a:pt x="48355" y="48355"/>
                  </a:lnTo>
                  <a:lnTo>
                    <a:pt x="81769" y="22540"/>
                  </a:lnTo>
                  <a:lnTo>
                    <a:pt x="121208" y="5897"/>
                  </a:lnTo>
                  <a:lnTo>
                    <a:pt x="165100" y="0"/>
                  </a:lnTo>
                  <a:lnTo>
                    <a:pt x="4330700" y="0"/>
                  </a:lnTo>
                  <a:lnTo>
                    <a:pt x="4374591" y="5897"/>
                  </a:lnTo>
                  <a:lnTo>
                    <a:pt x="4414030" y="22540"/>
                  </a:lnTo>
                  <a:lnTo>
                    <a:pt x="4447444" y="48355"/>
                  </a:lnTo>
                  <a:lnTo>
                    <a:pt x="4473259" y="81769"/>
                  </a:lnTo>
                  <a:lnTo>
                    <a:pt x="4489902" y="121208"/>
                  </a:lnTo>
                  <a:lnTo>
                    <a:pt x="4495800" y="165100"/>
                  </a:lnTo>
                  <a:lnTo>
                    <a:pt x="4495800" y="825500"/>
                  </a:lnTo>
                  <a:lnTo>
                    <a:pt x="4489902" y="869391"/>
                  </a:lnTo>
                  <a:lnTo>
                    <a:pt x="4473259" y="908830"/>
                  </a:lnTo>
                  <a:lnTo>
                    <a:pt x="4447444" y="942244"/>
                  </a:lnTo>
                  <a:lnTo>
                    <a:pt x="4414030" y="968059"/>
                  </a:lnTo>
                  <a:lnTo>
                    <a:pt x="4374591" y="984702"/>
                  </a:lnTo>
                  <a:lnTo>
                    <a:pt x="4330700" y="990600"/>
                  </a:lnTo>
                  <a:lnTo>
                    <a:pt x="165100" y="990600"/>
                  </a:lnTo>
                  <a:lnTo>
                    <a:pt x="121208" y="984702"/>
                  </a:lnTo>
                  <a:lnTo>
                    <a:pt x="81769" y="968059"/>
                  </a:lnTo>
                  <a:lnTo>
                    <a:pt x="48355" y="942244"/>
                  </a:lnTo>
                  <a:lnTo>
                    <a:pt x="22540" y="908830"/>
                  </a:lnTo>
                  <a:lnTo>
                    <a:pt x="5897" y="869391"/>
                  </a:lnTo>
                  <a:lnTo>
                    <a:pt x="0" y="825500"/>
                  </a:lnTo>
                  <a:lnTo>
                    <a:pt x="0" y="165100"/>
                  </a:lnTo>
                  <a:close/>
                </a:path>
              </a:pathLst>
            </a:custGeom>
            <a:ln w="12192">
              <a:solidFill>
                <a:srgbClr val="221F1F"/>
              </a:solidFill>
            </a:ln>
          </p:spPr>
          <p:txBody>
            <a:bodyPr wrap="square" lIns="0" tIns="0" rIns="0" bIns="0" rtlCol="0"/>
            <a:lstStyle/>
            <a:p/>
          </p:txBody>
        </p:sp>
      </p:grpSp>
      <p:sp>
        <p:nvSpPr>
          <p:cNvPr id="13" name="object 13"/>
          <p:cNvSpPr txBox="1"/>
          <p:nvPr/>
        </p:nvSpPr>
        <p:spPr>
          <a:xfrm>
            <a:off x="2059941" y="1624024"/>
            <a:ext cx="6138545" cy="4344138"/>
          </a:xfrm>
          <a:prstGeom prst="rect">
            <a:avLst/>
          </a:prstGeom>
        </p:spPr>
        <p:txBody>
          <a:bodyPr vert="horz" wrap="square" lIns="0" tIns="12065" rIns="0" bIns="0" rtlCol="0">
            <a:spAutoFit/>
          </a:bodyPr>
          <a:lstStyle/>
          <a:p>
            <a:pPr marL="241300" indent="-228600">
              <a:spcBef>
                <a:spcPts val="95"/>
              </a:spcBef>
              <a:buChar char="•"/>
              <a:tabLst>
                <a:tab pos="241300" algn="l"/>
              </a:tabLst>
            </a:pPr>
            <a:r>
              <a:rPr sz="2800" dirty="0">
                <a:solidFill>
                  <a:srgbClr val="221F1F"/>
                </a:solidFill>
                <a:latin typeface="Arial MT"/>
                <a:cs typeface="Arial MT"/>
              </a:rPr>
              <a:t>Identifying</a:t>
            </a:r>
            <a:r>
              <a:rPr sz="2800" spc="-30" dirty="0">
                <a:solidFill>
                  <a:srgbClr val="221F1F"/>
                </a:solidFill>
                <a:latin typeface="Arial MT"/>
                <a:cs typeface="Arial MT"/>
              </a:rPr>
              <a:t> </a:t>
            </a:r>
            <a:r>
              <a:rPr sz="2800" dirty="0">
                <a:solidFill>
                  <a:srgbClr val="221F1F"/>
                </a:solidFill>
                <a:latin typeface="Arial MT"/>
                <a:cs typeface="Arial MT"/>
              </a:rPr>
              <a:t>major</a:t>
            </a:r>
            <a:r>
              <a:rPr sz="2800" spc="-15" dirty="0">
                <a:solidFill>
                  <a:srgbClr val="221F1F"/>
                </a:solidFill>
                <a:latin typeface="Arial MT"/>
                <a:cs typeface="Arial MT"/>
              </a:rPr>
              <a:t> </a:t>
            </a:r>
            <a:r>
              <a:rPr sz="2800" dirty="0">
                <a:solidFill>
                  <a:srgbClr val="221F1F"/>
                </a:solidFill>
                <a:latin typeface="Arial MT"/>
                <a:cs typeface="Arial MT"/>
              </a:rPr>
              <a:t>channel</a:t>
            </a:r>
            <a:r>
              <a:rPr sz="2800" spc="-15" dirty="0">
                <a:solidFill>
                  <a:srgbClr val="221F1F"/>
                </a:solidFill>
                <a:latin typeface="Arial MT"/>
                <a:cs typeface="Arial MT"/>
              </a:rPr>
              <a:t> </a:t>
            </a:r>
            <a:r>
              <a:rPr sz="2800" dirty="0">
                <a:solidFill>
                  <a:srgbClr val="221F1F"/>
                </a:solidFill>
                <a:latin typeface="Arial MT"/>
                <a:cs typeface="Arial MT"/>
              </a:rPr>
              <a:t>alternatives</a:t>
            </a:r>
            <a:endParaRPr sz="2800">
              <a:latin typeface="Arial MT"/>
              <a:cs typeface="Arial MT"/>
            </a:endParaRPr>
          </a:p>
          <a:p>
            <a:pPr>
              <a:lnSpc>
                <a:spcPct val="100000"/>
              </a:lnSpc>
            </a:pPr>
            <a:endParaRPr sz="3100">
              <a:latin typeface="Arial MT"/>
              <a:cs typeface="Arial MT"/>
            </a:endParaRPr>
          </a:p>
          <a:p>
            <a:pPr marL="1702435" algn="ctr">
              <a:spcBef>
                <a:spcPts val="2140"/>
              </a:spcBef>
            </a:pPr>
            <a:r>
              <a:rPr sz="2800" spc="-35" dirty="0">
                <a:solidFill>
                  <a:srgbClr val="221F1F"/>
                </a:solidFill>
                <a:latin typeface="Arial MT"/>
                <a:cs typeface="Arial MT"/>
              </a:rPr>
              <a:t>Types</a:t>
            </a:r>
            <a:r>
              <a:rPr sz="2800" spc="-25" dirty="0">
                <a:solidFill>
                  <a:srgbClr val="221F1F"/>
                </a:solidFill>
                <a:latin typeface="Arial MT"/>
                <a:cs typeface="Arial MT"/>
              </a:rPr>
              <a:t> </a:t>
            </a:r>
            <a:r>
              <a:rPr sz="2800" dirty="0">
                <a:solidFill>
                  <a:srgbClr val="221F1F"/>
                </a:solidFill>
                <a:latin typeface="Arial MT"/>
                <a:cs typeface="Arial MT"/>
              </a:rPr>
              <a:t>of</a:t>
            </a:r>
            <a:r>
              <a:rPr sz="2800" spc="-25" dirty="0">
                <a:solidFill>
                  <a:srgbClr val="221F1F"/>
                </a:solidFill>
                <a:latin typeface="Arial MT"/>
                <a:cs typeface="Arial MT"/>
              </a:rPr>
              <a:t> </a:t>
            </a:r>
            <a:r>
              <a:rPr sz="2800" dirty="0">
                <a:solidFill>
                  <a:srgbClr val="221F1F"/>
                </a:solidFill>
                <a:latin typeface="Arial MT"/>
                <a:cs typeface="Arial MT"/>
              </a:rPr>
              <a:t>intermediaries</a:t>
            </a:r>
            <a:endParaRPr sz="2800">
              <a:latin typeface="Arial MT"/>
              <a:cs typeface="Arial MT"/>
            </a:endParaRPr>
          </a:p>
          <a:p>
            <a:pPr>
              <a:lnSpc>
                <a:spcPct val="100000"/>
              </a:lnSpc>
            </a:pPr>
            <a:endParaRPr sz="3100">
              <a:latin typeface="Arial MT"/>
              <a:cs typeface="Arial MT"/>
            </a:endParaRPr>
          </a:p>
          <a:p>
            <a:pPr marL="1702435" algn="ctr">
              <a:spcBef>
                <a:spcPts val="2680"/>
              </a:spcBef>
            </a:pPr>
            <a:r>
              <a:rPr sz="2800" spc="-5" dirty="0">
                <a:solidFill>
                  <a:srgbClr val="221F1F"/>
                </a:solidFill>
                <a:latin typeface="Arial MT"/>
                <a:cs typeface="Arial MT"/>
              </a:rPr>
              <a:t>Number</a:t>
            </a:r>
            <a:r>
              <a:rPr sz="2800" spc="10" dirty="0">
                <a:solidFill>
                  <a:srgbClr val="221F1F"/>
                </a:solidFill>
                <a:latin typeface="Arial MT"/>
                <a:cs typeface="Arial MT"/>
              </a:rPr>
              <a:t> </a:t>
            </a:r>
            <a:r>
              <a:rPr sz="2800" spc="-5" dirty="0">
                <a:solidFill>
                  <a:srgbClr val="221F1F"/>
                </a:solidFill>
                <a:latin typeface="Arial MT"/>
                <a:cs typeface="Arial MT"/>
              </a:rPr>
              <a:t>of</a:t>
            </a:r>
            <a:r>
              <a:rPr sz="2800" spc="-20" dirty="0">
                <a:solidFill>
                  <a:srgbClr val="221F1F"/>
                </a:solidFill>
                <a:latin typeface="Arial MT"/>
                <a:cs typeface="Arial MT"/>
              </a:rPr>
              <a:t> </a:t>
            </a:r>
            <a:r>
              <a:rPr sz="2800" spc="-5" dirty="0">
                <a:solidFill>
                  <a:srgbClr val="221F1F"/>
                </a:solidFill>
                <a:latin typeface="Arial MT"/>
                <a:cs typeface="Arial MT"/>
              </a:rPr>
              <a:t>intermediaries</a:t>
            </a:r>
            <a:endParaRPr sz="2800">
              <a:latin typeface="Arial MT"/>
              <a:cs typeface="Arial MT"/>
            </a:endParaRPr>
          </a:p>
          <a:p>
            <a:pPr>
              <a:spcBef>
                <a:spcPts val="15"/>
              </a:spcBef>
            </a:pPr>
            <a:endParaRPr sz="3950">
              <a:latin typeface="Arial MT"/>
              <a:cs typeface="Arial MT"/>
            </a:endParaRPr>
          </a:p>
          <a:p>
            <a:pPr marL="2019935" marR="311785" algn="ctr">
              <a:spcBef>
                <a:spcPts val="5"/>
              </a:spcBef>
            </a:pPr>
            <a:r>
              <a:rPr sz="2800" spc="-20" dirty="0">
                <a:solidFill>
                  <a:srgbClr val="221F1F"/>
                </a:solidFill>
                <a:latin typeface="Arial MT"/>
                <a:cs typeface="Arial MT"/>
              </a:rPr>
              <a:t>Terms/responsibilities</a:t>
            </a:r>
            <a:r>
              <a:rPr sz="2800" spc="5" dirty="0">
                <a:solidFill>
                  <a:srgbClr val="221F1F"/>
                </a:solidFill>
                <a:latin typeface="Arial MT"/>
                <a:cs typeface="Arial MT"/>
              </a:rPr>
              <a:t> </a:t>
            </a:r>
            <a:r>
              <a:rPr sz="2800" spc="-10" dirty="0">
                <a:solidFill>
                  <a:srgbClr val="221F1F"/>
                </a:solidFill>
                <a:latin typeface="Arial MT"/>
                <a:cs typeface="Arial MT"/>
              </a:rPr>
              <a:t>of </a:t>
            </a:r>
            <a:r>
              <a:rPr sz="2800" spc="-760" dirty="0">
                <a:solidFill>
                  <a:srgbClr val="221F1F"/>
                </a:solidFill>
                <a:latin typeface="Arial MT"/>
                <a:cs typeface="Arial MT"/>
              </a:rPr>
              <a:t> </a:t>
            </a:r>
            <a:r>
              <a:rPr sz="2800" spc="-5" dirty="0">
                <a:solidFill>
                  <a:srgbClr val="221F1F"/>
                </a:solidFill>
                <a:latin typeface="Arial MT"/>
                <a:cs typeface="Arial MT"/>
              </a:rPr>
              <a:t>channel</a:t>
            </a:r>
            <a:r>
              <a:rPr sz="2800" spc="-10" dirty="0">
                <a:solidFill>
                  <a:srgbClr val="221F1F"/>
                </a:solidFill>
                <a:latin typeface="Arial MT"/>
                <a:cs typeface="Arial MT"/>
              </a:rPr>
              <a:t> </a:t>
            </a:r>
            <a:r>
              <a:rPr sz="2800" spc="-5" dirty="0">
                <a:solidFill>
                  <a:srgbClr val="221F1F"/>
                </a:solidFill>
                <a:latin typeface="Arial MT"/>
                <a:cs typeface="Arial MT"/>
              </a:rPr>
              <a:t>members</a:t>
            </a:r>
            <a:endParaRPr sz="2800">
              <a:latin typeface="Arial MT"/>
              <a:cs typeface="Arial M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647444" y="295656"/>
            <a:ext cx="2852928" cy="719328"/>
          </a:xfrm>
          <a:prstGeom prst="rect">
            <a:avLst/>
          </a:prstGeom>
        </p:spPr>
      </p:pic>
      <p:sp>
        <p:nvSpPr>
          <p:cNvPr id="3" name="object 3"/>
          <p:cNvSpPr txBox="1">
            <a:spLocks noGrp="1"/>
          </p:cNvSpPr>
          <p:nvPr>
            <p:ph type="title"/>
          </p:nvPr>
        </p:nvSpPr>
        <p:spPr>
          <a:xfrm>
            <a:off x="5007991" y="738963"/>
            <a:ext cx="4932045" cy="574675"/>
          </a:xfrm>
          <a:prstGeom prst="rect">
            <a:avLst/>
          </a:prstGeom>
        </p:spPr>
        <p:txBody>
          <a:bodyPr vert="horz" wrap="square" lIns="0" tIns="12700" rIns="0" bIns="0" rtlCol="0" anchor="ctr">
            <a:spAutoFit/>
          </a:bodyPr>
          <a:lstStyle/>
          <a:p>
            <a:pPr marL="12700">
              <a:lnSpc>
                <a:spcPct val="100000"/>
              </a:lnSpc>
              <a:spcBef>
                <a:spcPts val="100"/>
              </a:spcBef>
            </a:pPr>
            <a:r>
              <a:rPr sz="3600" spc="-5" dirty="0">
                <a:solidFill>
                  <a:srgbClr val="221F1F"/>
                </a:solidFill>
              </a:rPr>
              <a:t>Establishing</a:t>
            </a:r>
            <a:r>
              <a:rPr sz="3600" spc="-20" dirty="0">
                <a:solidFill>
                  <a:srgbClr val="221F1F"/>
                </a:solidFill>
              </a:rPr>
              <a:t> </a:t>
            </a:r>
            <a:r>
              <a:rPr sz="3600" spc="-5" dirty="0">
                <a:solidFill>
                  <a:srgbClr val="221F1F"/>
                </a:solidFill>
              </a:rPr>
              <a:t>Channels</a:t>
            </a:r>
            <a:endParaRPr sz="3600"/>
          </a:p>
        </p:txBody>
      </p:sp>
      <p:sp>
        <p:nvSpPr>
          <p:cNvPr id="4" name="object 4"/>
          <p:cNvSpPr txBox="1"/>
          <p:nvPr/>
        </p:nvSpPr>
        <p:spPr>
          <a:xfrm>
            <a:off x="1968500" y="2314448"/>
            <a:ext cx="8204834" cy="3729867"/>
          </a:xfrm>
          <a:prstGeom prst="rect">
            <a:avLst/>
          </a:prstGeom>
        </p:spPr>
        <p:txBody>
          <a:bodyPr vert="horz" wrap="square" lIns="0" tIns="53975" rIns="0" bIns="0" rtlCol="0">
            <a:spAutoFit/>
          </a:bodyPr>
          <a:lstStyle/>
          <a:p>
            <a:pPr marL="268605" marR="542925" indent="-256540">
              <a:lnSpc>
                <a:spcPts val="2590"/>
              </a:lnSpc>
              <a:spcBef>
                <a:spcPts val="425"/>
              </a:spcBef>
              <a:buFont typeface="Arial MT"/>
              <a:buChar char="•"/>
              <a:tabLst>
                <a:tab pos="268605" algn="l"/>
                <a:tab pos="269240" algn="l"/>
              </a:tabLst>
            </a:pPr>
            <a:r>
              <a:rPr sz="2400" b="1" spc="-5" dirty="0">
                <a:solidFill>
                  <a:srgbClr val="221F1F"/>
                </a:solidFill>
                <a:latin typeface="Arial" panose="020B0604020202020204"/>
                <a:cs typeface="Arial" panose="020B0604020202020204"/>
              </a:rPr>
              <a:t>Direct</a:t>
            </a:r>
            <a:r>
              <a:rPr sz="2400" b="1" dirty="0">
                <a:solidFill>
                  <a:srgbClr val="221F1F"/>
                </a:solidFill>
                <a:latin typeface="Arial" panose="020B0604020202020204"/>
                <a:cs typeface="Arial" panose="020B0604020202020204"/>
              </a:rPr>
              <a:t> </a:t>
            </a:r>
            <a:r>
              <a:rPr sz="2400" b="1" spc="-5" dirty="0">
                <a:solidFill>
                  <a:srgbClr val="221F1F"/>
                </a:solidFill>
                <a:latin typeface="Arial" panose="020B0604020202020204"/>
                <a:cs typeface="Arial" panose="020B0604020202020204"/>
              </a:rPr>
              <a:t>involvement </a:t>
            </a:r>
            <a:r>
              <a:rPr sz="2400" dirty="0">
                <a:solidFill>
                  <a:srgbClr val="221F1F"/>
                </a:solidFill>
                <a:latin typeface="Arial MT"/>
                <a:cs typeface="Arial MT"/>
              </a:rPr>
              <a:t>-</a:t>
            </a:r>
            <a:r>
              <a:rPr sz="2400" spc="-5" dirty="0">
                <a:solidFill>
                  <a:srgbClr val="221F1F"/>
                </a:solidFill>
                <a:latin typeface="Arial MT"/>
                <a:cs typeface="Arial MT"/>
              </a:rPr>
              <a:t> </a:t>
            </a:r>
            <a:r>
              <a:rPr sz="2400" dirty="0">
                <a:solidFill>
                  <a:srgbClr val="221F1F"/>
                </a:solidFill>
                <a:latin typeface="Arial MT"/>
                <a:cs typeface="Arial MT"/>
              </a:rPr>
              <a:t>the </a:t>
            </a:r>
            <a:r>
              <a:rPr sz="2400" spc="-5" dirty="0">
                <a:solidFill>
                  <a:srgbClr val="221F1F"/>
                </a:solidFill>
                <a:latin typeface="Arial MT"/>
                <a:cs typeface="Arial MT"/>
              </a:rPr>
              <a:t>company</a:t>
            </a:r>
            <a:r>
              <a:rPr sz="2400" spc="5" dirty="0">
                <a:solidFill>
                  <a:srgbClr val="221F1F"/>
                </a:solidFill>
                <a:latin typeface="Arial MT"/>
                <a:cs typeface="Arial MT"/>
              </a:rPr>
              <a:t> </a:t>
            </a:r>
            <a:r>
              <a:rPr sz="2400" spc="-10" dirty="0">
                <a:solidFill>
                  <a:srgbClr val="221F1F"/>
                </a:solidFill>
                <a:latin typeface="Arial MT"/>
                <a:cs typeface="Arial MT"/>
              </a:rPr>
              <a:t>establishes</a:t>
            </a:r>
            <a:r>
              <a:rPr sz="2400" spc="20" dirty="0">
                <a:solidFill>
                  <a:srgbClr val="221F1F"/>
                </a:solidFill>
                <a:latin typeface="Arial MT"/>
                <a:cs typeface="Arial MT"/>
              </a:rPr>
              <a:t> </a:t>
            </a:r>
            <a:r>
              <a:rPr sz="2400" spc="-5" dirty="0">
                <a:solidFill>
                  <a:srgbClr val="221F1F"/>
                </a:solidFill>
                <a:latin typeface="Arial MT"/>
                <a:cs typeface="Arial MT"/>
              </a:rPr>
              <a:t>its</a:t>
            </a:r>
            <a:r>
              <a:rPr sz="2400" spc="-10" dirty="0">
                <a:solidFill>
                  <a:srgbClr val="221F1F"/>
                </a:solidFill>
                <a:latin typeface="Arial MT"/>
                <a:cs typeface="Arial MT"/>
              </a:rPr>
              <a:t> </a:t>
            </a:r>
            <a:r>
              <a:rPr sz="2400" spc="-5" dirty="0">
                <a:solidFill>
                  <a:srgbClr val="221F1F"/>
                </a:solidFill>
                <a:latin typeface="Arial MT"/>
                <a:cs typeface="Arial MT"/>
              </a:rPr>
              <a:t>own </a:t>
            </a:r>
            <a:r>
              <a:rPr sz="2400" spc="-655" dirty="0">
                <a:solidFill>
                  <a:srgbClr val="221F1F"/>
                </a:solidFill>
                <a:latin typeface="Arial MT"/>
                <a:cs typeface="Arial MT"/>
              </a:rPr>
              <a:t> </a:t>
            </a:r>
            <a:r>
              <a:rPr sz="2400" spc="-5" dirty="0">
                <a:solidFill>
                  <a:srgbClr val="221F1F"/>
                </a:solidFill>
                <a:latin typeface="Arial MT"/>
                <a:cs typeface="Arial MT"/>
              </a:rPr>
              <a:t>sales</a:t>
            </a:r>
            <a:r>
              <a:rPr sz="2400" spc="5" dirty="0">
                <a:solidFill>
                  <a:srgbClr val="221F1F"/>
                </a:solidFill>
                <a:latin typeface="Arial MT"/>
                <a:cs typeface="Arial MT"/>
              </a:rPr>
              <a:t> </a:t>
            </a:r>
            <a:r>
              <a:rPr sz="2400" dirty="0">
                <a:solidFill>
                  <a:srgbClr val="221F1F"/>
                </a:solidFill>
                <a:latin typeface="Arial MT"/>
                <a:cs typeface="Arial MT"/>
              </a:rPr>
              <a:t>force</a:t>
            </a:r>
            <a:r>
              <a:rPr sz="2400" spc="-10" dirty="0">
                <a:solidFill>
                  <a:srgbClr val="221F1F"/>
                </a:solidFill>
                <a:latin typeface="Arial MT"/>
                <a:cs typeface="Arial MT"/>
              </a:rPr>
              <a:t> </a:t>
            </a:r>
            <a:r>
              <a:rPr sz="2400" spc="-5" dirty="0">
                <a:solidFill>
                  <a:srgbClr val="221F1F"/>
                </a:solidFill>
                <a:latin typeface="Arial MT"/>
                <a:cs typeface="Arial MT"/>
              </a:rPr>
              <a:t>or</a:t>
            </a:r>
            <a:r>
              <a:rPr sz="2400" spc="-10" dirty="0">
                <a:solidFill>
                  <a:srgbClr val="221F1F"/>
                </a:solidFill>
                <a:latin typeface="Arial MT"/>
                <a:cs typeface="Arial MT"/>
              </a:rPr>
              <a:t> </a:t>
            </a:r>
            <a:r>
              <a:rPr sz="2400" spc="-5" dirty="0">
                <a:solidFill>
                  <a:srgbClr val="221F1F"/>
                </a:solidFill>
                <a:latin typeface="Arial MT"/>
                <a:cs typeface="Arial MT"/>
              </a:rPr>
              <a:t>operates</a:t>
            </a:r>
            <a:r>
              <a:rPr sz="2400" spc="5" dirty="0">
                <a:solidFill>
                  <a:srgbClr val="221F1F"/>
                </a:solidFill>
                <a:latin typeface="Arial MT"/>
                <a:cs typeface="Arial MT"/>
              </a:rPr>
              <a:t> </a:t>
            </a:r>
            <a:r>
              <a:rPr sz="2400" spc="-5" dirty="0">
                <a:solidFill>
                  <a:srgbClr val="221F1F"/>
                </a:solidFill>
                <a:latin typeface="Arial MT"/>
                <a:cs typeface="Arial MT"/>
              </a:rPr>
              <a:t>its</a:t>
            </a:r>
            <a:r>
              <a:rPr sz="2400" spc="-10" dirty="0">
                <a:solidFill>
                  <a:srgbClr val="221F1F"/>
                </a:solidFill>
                <a:latin typeface="Arial MT"/>
                <a:cs typeface="Arial MT"/>
              </a:rPr>
              <a:t> </a:t>
            </a:r>
            <a:r>
              <a:rPr sz="2400" spc="-5" dirty="0">
                <a:solidFill>
                  <a:srgbClr val="221F1F"/>
                </a:solidFill>
                <a:latin typeface="Arial MT"/>
                <a:cs typeface="Arial MT"/>
              </a:rPr>
              <a:t>own</a:t>
            </a:r>
            <a:r>
              <a:rPr sz="2400" spc="5" dirty="0">
                <a:solidFill>
                  <a:srgbClr val="221F1F"/>
                </a:solidFill>
                <a:latin typeface="Arial MT"/>
                <a:cs typeface="Arial MT"/>
              </a:rPr>
              <a:t> </a:t>
            </a:r>
            <a:r>
              <a:rPr sz="2400" dirty="0">
                <a:solidFill>
                  <a:srgbClr val="221F1F"/>
                </a:solidFill>
                <a:latin typeface="Arial MT"/>
                <a:cs typeface="Arial MT"/>
              </a:rPr>
              <a:t>retail</a:t>
            </a:r>
            <a:r>
              <a:rPr sz="2400" spc="-5" dirty="0">
                <a:solidFill>
                  <a:srgbClr val="221F1F"/>
                </a:solidFill>
                <a:latin typeface="Arial MT"/>
                <a:cs typeface="Arial MT"/>
              </a:rPr>
              <a:t> </a:t>
            </a:r>
            <a:r>
              <a:rPr sz="2400" dirty="0">
                <a:solidFill>
                  <a:srgbClr val="221F1F"/>
                </a:solidFill>
                <a:latin typeface="Arial MT"/>
                <a:cs typeface="Arial MT"/>
              </a:rPr>
              <a:t>stores</a:t>
            </a:r>
            <a:endParaRPr sz="2400">
              <a:latin typeface="Arial MT"/>
              <a:cs typeface="Arial MT"/>
            </a:endParaRPr>
          </a:p>
          <a:p>
            <a:pPr>
              <a:spcBef>
                <a:spcPts val="50"/>
              </a:spcBef>
              <a:buClr>
                <a:srgbClr val="221F1F"/>
              </a:buClr>
              <a:buFont typeface="Arial MT"/>
              <a:buChar char="•"/>
            </a:pPr>
            <a:endParaRPr sz="3950">
              <a:latin typeface="Arial MT"/>
              <a:cs typeface="Arial MT"/>
            </a:endParaRPr>
          </a:p>
          <a:p>
            <a:pPr marL="268605" marR="170815" indent="-256540">
              <a:lnSpc>
                <a:spcPts val="2590"/>
              </a:lnSpc>
              <a:buFont typeface="Arial MT"/>
              <a:buChar char="•"/>
              <a:tabLst>
                <a:tab pos="268605" algn="l"/>
                <a:tab pos="269240" algn="l"/>
              </a:tabLst>
            </a:pPr>
            <a:r>
              <a:rPr sz="2400" b="1" spc="-5" dirty="0">
                <a:solidFill>
                  <a:srgbClr val="221F1F"/>
                </a:solidFill>
                <a:latin typeface="Arial" panose="020B0604020202020204"/>
                <a:cs typeface="Arial" panose="020B0604020202020204"/>
              </a:rPr>
              <a:t>Indirect</a:t>
            </a:r>
            <a:r>
              <a:rPr sz="2400" b="1" spc="-20" dirty="0">
                <a:solidFill>
                  <a:srgbClr val="221F1F"/>
                </a:solidFill>
                <a:latin typeface="Arial" panose="020B0604020202020204"/>
                <a:cs typeface="Arial" panose="020B0604020202020204"/>
              </a:rPr>
              <a:t> </a:t>
            </a:r>
            <a:r>
              <a:rPr sz="2400" b="1" spc="-5" dirty="0">
                <a:solidFill>
                  <a:srgbClr val="221F1F"/>
                </a:solidFill>
                <a:latin typeface="Arial" panose="020B0604020202020204"/>
                <a:cs typeface="Arial" panose="020B0604020202020204"/>
              </a:rPr>
              <a:t>involvement</a:t>
            </a:r>
            <a:r>
              <a:rPr sz="2400" b="1" spc="-10" dirty="0">
                <a:solidFill>
                  <a:srgbClr val="221F1F"/>
                </a:solidFill>
                <a:latin typeface="Arial" panose="020B0604020202020204"/>
                <a:cs typeface="Arial" panose="020B0604020202020204"/>
              </a:rPr>
              <a:t> </a:t>
            </a:r>
            <a:r>
              <a:rPr sz="2400" dirty="0">
                <a:solidFill>
                  <a:srgbClr val="221F1F"/>
                </a:solidFill>
                <a:latin typeface="Arial MT"/>
                <a:cs typeface="Arial MT"/>
              </a:rPr>
              <a:t>-</a:t>
            </a:r>
            <a:r>
              <a:rPr sz="2400" spc="-5" dirty="0">
                <a:solidFill>
                  <a:srgbClr val="221F1F"/>
                </a:solidFill>
                <a:latin typeface="Arial MT"/>
                <a:cs typeface="Arial MT"/>
              </a:rPr>
              <a:t> </a:t>
            </a:r>
            <a:r>
              <a:rPr sz="2400" dirty="0">
                <a:solidFill>
                  <a:srgbClr val="221F1F"/>
                </a:solidFill>
                <a:latin typeface="Arial MT"/>
                <a:cs typeface="Arial MT"/>
              </a:rPr>
              <a:t>the</a:t>
            </a:r>
            <a:r>
              <a:rPr sz="2400" spc="5" dirty="0">
                <a:solidFill>
                  <a:srgbClr val="221F1F"/>
                </a:solidFill>
                <a:latin typeface="Arial MT"/>
                <a:cs typeface="Arial MT"/>
              </a:rPr>
              <a:t> </a:t>
            </a:r>
            <a:r>
              <a:rPr sz="2400" spc="-5" dirty="0">
                <a:solidFill>
                  <a:srgbClr val="221F1F"/>
                </a:solidFill>
                <a:latin typeface="Arial MT"/>
                <a:cs typeface="Arial MT"/>
              </a:rPr>
              <a:t>company</a:t>
            </a:r>
            <a:r>
              <a:rPr sz="2400" spc="10" dirty="0">
                <a:solidFill>
                  <a:srgbClr val="221F1F"/>
                </a:solidFill>
                <a:latin typeface="Arial MT"/>
                <a:cs typeface="Arial MT"/>
              </a:rPr>
              <a:t> </a:t>
            </a:r>
            <a:r>
              <a:rPr sz="2400" spc="-5" dirty="0">
                <a:solidFill>
                  <a:srgbClr val="221F1F"/>
                </a:solidFill>
                <a:latin typeface="Arial MT"/>
                <a:cs typeface="Arial MT"/>
              </a:rPr>
              <a:t>utilises</a:t>
            </a:r>
            <a:r>
              <a:rPr sz="2400" spc="30" dirty="0">
                <a:solidFill>
                  <a:srgbClr val="221F1F"/>
                </a:solidFill>
                <a:latin typeface="Arial MT"/>
                <a:cs typeface="Arial MT"/>
              </a:rPr>
              <a:t> </a:t>
            </a:r>
            <a:r>
              <a:rPr sz="2400" spc="-10" dirty="0">
                <a:solidFill>
                  <a:srgbClr val="221F1F"/>
                </a:solidFill>
                <a:latin typeface="Arial MT"/>
                <a:cs typeface="Arial MT"/>
              </a:rPr>
              <a:t>independent </a:t>
            </a:r>
            <a:r>
              <a:rPr sz="2400" spc="-650" dirty="0">
                <a:solidFill>
                  <a:srgbClr val="221F1F"/>
                </a:solidFill>
                <a:latin typeface="Arial MT"/>
                <a:cs typeface="Arial MT"/>
              </a:rPr>
              <a:t> </a:t>
            </a:r>
            <a:r>
              <a:rPr sz="2400" spc="-5" dirty="0">
                <a:solidFill>
                  <a:srgbClr val="221F1F"/>
                </a:solidFill>
                <a:latin typeface="Arial MT"/>
                <a:cs typeface="Arial MT"/>
              </a:rPr>
              <a:t>agents, distributors,</a:t>
            </a:r>
            <a:r>
              <a:rPr sz="2400" dirty="0">
                <a:solidFill>
                  <a:srgbClr val="221F1F"/>
                </a:solidFill>
                <a:latin typeface="Arial MT"/>
                <a:cs typeface="Arial MT"/>
              </a:rPr>
              <a:t> </a:t>
            </a:r>
            <a:r>
              <a:rPr sz="2400" spc="-5" dirty="0">
                <a:solidFill>
                  <a:srgbClr val="221F1F"/>
                </a:solidFill>
                <a:latin typeface="Arial MT"/>
                <a:cs typeface="Arial MT"/>
              </a:rPr>
              <a:t>and/or</a:t>
            </a:r>
            <a:r>
              <a:rPr sz="2400" dirty="0">
                <a:solidFill>
                  <a:srgbClr val="221F1F"/>
                </a:solidFill>
                <a:latin typeface="Arial MT"/>
                <a:cs typeface="Arial MT"/>
              </a:rPr>
              <a:t> </a:t>
            </a:r>
            <a:r>
              <a:rPr sz="2400" spc="-10" dirty="0">
                <a:solidFill>
                  <a:srgbClr val="221F1F"/>
                </a:solidFill>
                <a:latin typeface="Arial MT"/>
                <a:cs typeface="Arial MT"/>
              </a:rPr>
              <a:t>wholesalers</a:t>
            </a:r>
            <a:endParaRPr sz="2400">
              <a:latin typeface="Arial MT"/>
              <a:cs typeface="Arial MT"/>
            </a:endParaRPr>
          </a:p>
          <a:p>
            <a:pPr>
              <a:spcBef>
                <a:spcPts val="15"/>
              </a:spcBef>
            </a:pPr>
            <a:endParaRPr sz="3700">
              <a:latin typeface="Arial MT"/>
              <a:cs typeface="Arial MT"/>
            </a:endParaRPr>
          </a:p>
          <a:p>
            <a:pPr marL="12700">
              <a:lnSpc>
                <a:spcPts val="2735"/>
              </a:lnSpc>
            </a:pPr>
            <a:r>
              <a:rPr sz="2400" spc="-10" dirty="0">
                <a:solidFill>
                  <a:srgbClr val="221F1F"/>
                </a:solidFill>
                <a:latin typeface="Arial MT"/>
                <a:cs typeface="Arial MT"/>
              </a:rPr>
              <a:t>Channel</a:t>
            </a:r>
            <a:r>
              <a:rPr sz="2400" spc="30" dirty="0">
                <a:solidFill>
                  <a:srgbClr val="221F1F"/>
                </a:solidFill>
                <a:latin typeface="Arial MT"/>
                <a:cs typeface="Arial MT"/>
              </a:rPr>
              <a:t> </a:t>
            </a:r>
            <a:r>
              <a:rPr sz="2400" spc="-5" dirty="0">
                <a:solidFill>
                  <a:srgbClr val="221F1F"/>
                </a:solidFill>
                <a:latin typeface="Arial MT"/>
                <a:cs typeface="Arial MT"/>
              </a:rPr>
              <a:t>strategy</a:t>
            </a:r>
            <a:r>
              <a:rPr sz="2400" spc="-10" dirty="0">
                <a:solidFill>
                  <a:srgbClr val="221F1F"/>
                </a:solidFill>
                <a:latin typeface="Arial MT"/>
                <a:cs typeface="Arial MT"/>
              </a:rPr>
              <a:t> </a:t>
            </a:r>
            <a:r>
              <a:rPr sz="2400" dirty="0">
                <a:solidFill>
                  <a:srgbClr val="221F1F"/>
                </a:solidFill>
                <a:latin typeface="Arial MT"/>
                <a:cs typeface="Arial MT"/>
              </a:rPr>
              <a:t>must</a:t>
            </a:r>
            <a:r>
              <a:rPr sz="2400" spc="-15" dirty="0">
                <a:solidFill>
                  <a:srgbClr val="221F1F"/>
                </a:solidFill>
                <a:latin typeface="Arial MT"/>
                <a:cs typeface="Arial MT"/>
              </a:rPr>
              <a:t> </a:t>
            </a:r>
            <a:r>
              <a:rPr sz="2400" dirty="0">
                <a:solidFill>
                  <a:srgbClr val="221F1F"/>
                </a:solidFill>
                <a:latin typeface="Arial MT"/>
                <a:cs typeface="Arial MT"/>
              </a:rPr>
              <a:t>fit the</a:t>
            </a:r>
            <a:r>
              <a:rPr sz="2400" spc="-10" dirty="0">
                <a:solidFill>
                  <a:srgbClr val="221F1F"/>
                </a:solidFill>
                <a:latin typeface="Arial MT"/>
                <a:cs typeface="Arial MT"/>
              </a:rPr>
              <a:t> company’s</a:t>
            </a:r>
            <a:r>
              <a:rPr sz="2400" spc="25" dirty="0">
                <a:solidFill>
                  <a:srgbClr val="221F1F"/>
                </a:solidFill>
                <a:latin typeface="Arial MT"/>
                <a:cs typeface="Arial MT"/>
              </a:rPr>
              <a:t> </a:t>
            </a:r>
            <a:r>
              <a:rPr sz="2400" dirty="0">
                <a:solidFill>
                  <a:srgbClr val="221F1F"/>
                </a:solidFill>
                <a:latin typeface="Arial MT"/>
                <a:cs typeface="Arial MT"/>
              </a:rPr>
              <a:t>competitive</a:t>
            </a:r>
            <a:r>
              <a:rPr sz="2400" spc="5" dirty="0">
                <a:solidFill>
                  <a:srgbClr val="221F1F"/>
                </a:solidFill>
                <a:latin typeface="Arial MT"/>
                <a:cs typeface="Arial MT"/>
              </a:rPr>
              <a:t> </a:t>
            </a:r>
            <a:r>
              <a:rPr sz="2400" spc="-5" dirty="0">
                <a:solidFill>
                  <a:srgbClr val="221F1F"/>
                </a:solidFill>
                <a:latin typeface="Arial MT"/>
                <a:cs typeface="Arial MT"/>
              </a:rPr>
              <a:t>position</a:t>
            </a:r>
            <a:endParaRPr sz="2400">
              <a:latin typeface="Arial MT"/>
              <a:cs typeface="Arial MT"/>
            </a:endParaRPr>
          </a:p>
          <a:p>
            <a:pPr marL="12700">
              <a:lnSpc>
                <a:spcPts val="2735"/>
              </a:lnSpc>
              <a:tabLst>
                <a:tab pos="6418580" algn="l"/>
              </a:tabLst>
            </a:pPr>
            <a:r>
              <a:rPr sz="2400" spc="-5" dirty="0">
                <a:solidFill>
                  <a:srgbClr val="221F1F"/>
                </a:solidFill>
                <a:latin typeface="Arial MT"/>
                <a:cs typeface="Arial MT"/>
              </a:rPr>
              <a:t>and</a:t>
            </a:r>
            <a:r>
              <a:rPr sz="2400" spc="10" dirty="0">
                <a:solidFill>
                  <a:srgbClr val="221F1F"/>
                </a:solidFill>
                <a:latin typeface="Arial MT"/>
                <a:cs typeface="Arial MT"/>
              </a:rPr>
              <a:t> </a:t>
            </a:r>
            <a:r>
              <a:rPr sz="2400" dirty="0">
                <a:solidFill>
                  <a:srgbClr val="221F1F"/>
                </a:solidFill>
                <a:latin typeface="Arial MT"/>
                <a:cs typeface="Arial MT"/>
              </a:rPr>
              <a:t>marketing</a:t>
            </a:r>
            <a:r>
              <a:rPr sz="2400" spc="5" dirty="0">
                <a:solidFill>
                  <a:srgbClr val="221F1F"/>
                </a:solidFill>
                <a:latin typeface="Arial MT"/>
                <a:cs typeface="Arial MT"/>
              </a:rPr>
              <a:t> </a:t>
            </a:r>
            <a:r>
              <a:rPr sz="2400" spc="-5" dirty="0">
                <a:solidFill>
                  <a:srgbClr val="221F1F"/>
                </a:solidFill>
                <a:latin typeface="Arial MT"/>
                <a:cs typeface="Arial MT"/>
              </a:rPr>
              <a:t>objectives</a:t>
            </a:r>
            <a:r>
              <a:rPr sz="2400" spc="10" dirty="0">
                <a:solidFill>
                  <a:srgbClr val="221F1F"/>
                </a:solidFill>
                <a:latin typeface="Arial MT"/>
                <a:cs typeface="Arial MT"/>
              </a:rPr>
              <a:t> </a:t>
            </a:r>
            <a:r>
              <a:rPr sz="2400" spc="-5" dirty="0">
                <a:solidFill>
                  <a:srgbClr val="221F1F"/>
                </a:solidFill>
                <a:latin typeface="Arial MT"/>
                <a:cs typeface="Arial MT"/>
              </a:rPr>
              <a:t>within</a:t>
            </a:r>
            <a:r>
              <a:rPr sz="2400" spc="25" dirty="0">
                <a:solidFill>
                  <a:srgbClr val="221F1F"/>
                </a:solidFill>
                <a:latin typeface="Arial MT"/>
                <a:cs typeface="Arial MT"/>
              </a:rPr>
              <a:t> </a:t>
            </a:r>
            <a:r>
              <a:rPr sz="2400" spc="-5" dirty="0">
                <a:solidFill>
                  <a:srgbClr val="221F1F"/>
                </a:solidFill>
                <a:latin typeface="Arial MT"/>
                <a:cs typeface="Arial MT"/>
              </a:rPr>
              <a:t>each market</a:t>
            </a:r>
            <a:r>
              <a:rPr sz="2400" dirty="0">
                <a:solidFill>
                  <a:srgbClr val="221F1F"/>
                </a:solidFill>
                <a:latin typeface="Arial MT"/>
                <a:cs typeface="Arial MT"/>
              </a:rPr>
              <a:t> </a:t>
            </a:r>
            <a:r>
              <a:rPr sz="2400" spc="-5" dirty="0">
                <a:solidFill>
                  <a:srgbClr val="221F1F"/>
                </a:solidFill>
                <a:latin typeface="Arial MT"/>
                <a:cs typeface="Arial MT"/>
              </a:rPr>
              <a:t>it	operates</a:t>
            </a:r>
            <a:endParaRPr sz="2400">
              <a:latin typeface="Arial MT"/>
              <a:cs typeface="Arial MT"/>
            </a:endParaRPr>
          </a:p>
          <a:p>
            <a:pPr marL="96520">
              <a:spcBef>
                <a:spcPts val="710"/>
              </a:spcBef>
            </a:pPr>
            <a:r>
              <a:rPr sz="2400" spc="-10" dirty="0">
                <a:solidFill>
                  <a:srgbClr val="221F1F"/>
                </a:solidFill>
                <a:latin typeface="Arial MT"/>
                <a:cs typeface="Arial MT"/>
              </a:rPr>
              <a:t>Examples</a:t>
            </a:r>
            <a:r>
              <a:rPr sz="2400" spc="15" dirty="0">
                <a:solidFill>
                  <a:srgbClr val="221F1F"/>
                </a:solidFill>
                <a:latin typeface="Arial MT"/>
                <a:cs typeface="Arial MT"/>
              </a:rPr>
              <a:t> </a:t>
            </a:r>
            <a:r>
              <a:rPr sz="2400" dirty="0">
                <a:solidFill>
                  <a:srgbClr val="221F1F"/>
                </a:solidFill>
                <a:latin typeface="Arial MT"/>
                <a:cs typeface="Arial MT"/>
              </a:rPr>
              <a:t>:</a:t>
            </a:r>
            <a:r>
              <a:rPr sz="2400" spc="-25" dirty="0">
                <a:solidFill>
                  <a:srgbClr val="221F1F"/>
                </a:solidFill>
                <a:latin typeface="Arial MT"/>
                <a:cs typeface="Arial MT"/>
              </a:rPr>
              <a:t> </a:t>
            </a:r>
            <a:r>
              <a:rPr sz="2400" dirty="0">
                <a:solidFill>
                  <a:srgbClr val="221F1F"/>
                </a:solidFill>
                <a:latin typeface="Arial MT"/>
                <a:cs typeface="Arial MT"/>
              </a:rPr>
              <a:t>Microsoft</a:t>
            </a:r>
            <a:r>
              <a:rPr sz="2400" spc="-10" dirty="0">
                <a:solidFill>
                  <a:srgbClr val="221F1F"/>
                </a:solidFill>
                <a:latin typeface="Arial MT"/>
                <a:cs typeface="Arial MT"/>
              </a:rPr>
              <a:t> </a:t>
            </a:r>
            <a:r>
              <a:rPr sz="2400" spc="-5" dirty="0">
                <a:solidFill>
                  <a:srgbClr val="221F1F"/>
                </a:solidFill>
                <a:latin typeface="Arial MT"/>
                <a:cs typeface="Arial MT"/>
              </a:rPr>
              <a:t>dominance</a:t>
            </a:r>
            <a:r>
              <a:rPr sz="2400" spc="5" dirty="0">
                <a:solidFill>
                  <a:srgbClr val="221F1F"/>
                </a:solidFill>
                <a:latin typeface="Arial MT"/>
                <a:cs typeface="Arial MT"/>
              </a:rPr>
              <a:t> </a:t>
            </a:r>
            <a:r>
              <a:rPr sz="2400" dirty="0">
                <a:solidFill>
                  <a:srgbClr val="221F1F"/>
                </a:solidFill>
                <a:latin typeface="Arial MT"/>
                <a:cs typeface="Arial MT"/>
              </a:rPr>
              <a:t>/</a:t>
            </a:r>
            <a:endParaRPr sz="2400">
              <a:latin typeface="Arial MT"/>
              <a:cs typeface="Arial M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81962" y="1214628"/>
            <a:ext cx="8229600" cy="13335"/>
          </a:xfrm>
          <a:custGeom>
            <a:avLst/>
            <a:gdLst/>
            <a:ahLst/>
            <a:cxnLst/>
            <a:rect l="l" t="t" r="r" b="b"/>
            <a:pathLst>
              <a:path w="8229600" h="13334">
                <a:moveTo>
                  <a:pt x="0" y="12953"/>
                </a:moveTo>
                <a:lnTo>
                  <a:pt x="8229600" y="12953"/>
                </a:lnTo>
              </a:path>
              <a:path w="8229600" h="13334">
                <a:moveTo>
                  <a:pt x="0" y="0"/>
                </a:moveTo>
                <a:lnTo>
                  <a:pt x="8229600" y="0"/>
                </a:lnTo>
              </a:path>
            </a:pathLst>
          </a:custGeom>
          <a:ln w="3175">
            <a:solidFill>
              <a:srgbClr val="221F1F"/>
            </a:solidFill>
          </a:ln>
        </p:spPr>
        <p:txBody>
          <a:bodyPr wrap="square" lIns="0" tIns="0" rIns="0" bIns="0" rtlCol="0"/>
          <a:lstStyle/>
          <a:p/>
        </p:txBody>
      </p:sp>
      <p:pic>
        <p:nvPicPr>
          <p:cNvPr id="3" name="object 3"/>
          <p:cNvPicPr/>
          <p:nvPr/>
        </p:nvPicPr>
        <p:blipFill>
          <a:blip r:embed="rId1" cstate="print"/>
          <a:stretch>
            <a:fillRect/>
          </a:stretch>
        </p:blipFill>
        <p:spPr>
          <a:xfrm>
            <a:off x="1981200" y="275844"/>
            <a:ext cx="2852928" cy="719327"/>
          </a:xfrm>
          <a:prstGeom prst="rect">
            <a:avLst/>
          </a:prstGeom>
        </p:spPr>
      </p:pic>
      <p:sp>
        <p:nvSpPr>
          <p:cNvPr id="4" name="object 4"/>
          <p:cNvSpPr txBox="1">
            <a:spLocks noGrp="1"/>
          </p:cNvSpPr>
          <p:nvPr>
            <p:ph type="title"/>
          </p:nvPr>
        </p:nvSpPr>
        <p:spPr>
          <a:xfrm>
            <a:off x="5509387" y="0"/>
            <a:ext cx="4904105" cy="1244600"/>
          </a:xfrm>
          <a:prstGeom prst="rect">
            <a:avLst/>
          </a:prstGeom>
        </p:spPr>
        <p:txBody>
          <a:bodyPr vert="horz" wrap="square" lIns="0" tIns="12065" rIns="0" bIns="0" rtlCol="0" anchor="ctr">
            <a:spAutoFit/>
          </a:bodyPr>
          <a:lstStyle/>
          <a:p>
            <a:pPr marL="12700" marR="5080">
              <a:lnSpc>
                <a:spcPct val="100000"/>
              </a:lnSpc>
              <a:spcBef>
                <a:spcPts val="95"/>
              </a:spcBef>
            </a:pPr>
            <a:r>
              <a:rPr sz="4000" spc="-5" dirty="0">
                <a:solidFill>
                  <a:srgbClr val="221F1F"/>
                </a:solidFill>
              </a:rPr>
              <a:t>Identifying </a:t>
            </a:r>
            <a:r>
              <a:rPr sz="4000" spc="-10" dirty="0">
                <a:solidFill>
                  <a:srgbClr val="221F1F"/>
                </a:solidFill>
              </a:rPr>
              <a:t>major </a:t>
            </a:r>
            <a:r>
              <a:rPr sz="4000" spc="-5" dirty="0">
                <a:solidFill>
                  <a:srgbClr val="221F1F"/>
                </a:solidFill>
              </a:rPr>
              <a:t> </a:t>
            </a:r>
            <a:r>
              <a:rPr sz="4000" spc="-10" dirty="0">
                <a:solidFill>
                  <a:srgbClr val="221F1F"/>
                </a:solidFill>
              </a:rPr>
              <a:t>channel</a:t>
            </a:r>
            <a:r>
              <a:rPr sz="4000" spc="-30" dirty="0">
                <a:solidFill>
                  <a:srgbClr val="221F1F"/>
                </a:solidFill>
              </a:rPr>
              <a:t> </a:t>
            </a:r>
            <a:r>
              <a:rPr sz="4000" spc="-10" dirty="0">
                <a:solidFill>
                  <a:srgbClr val="221F1F"/>
                </a:solidFill>
              </a:rPr>
              <a:t>alternatives</a:t>
            </a:r>
            <a:endParaRPr sz="4000"/>
          </a:p>
        </p:txBody>
      </p:sp>
      <p:pic>
        <p:nvPicPr>
          <p:cNvPr id="5" name="object 5"/>
          <p:cNvPicPr/>
          <p:nvPr/>
        </p:nvPicPr>
        <p:blipFill>
          <a:blip r:embed="rId2" cstate="print"/>
          <a:stretch>
            <a:fillRect/>
          </a:stretch>
        </p:blipFill>
        <p:spPr>
          <a:xfrm>
            <a:off x="3567684" y="3070859"/>
            <a:ext cx="6796883" cy="3719645"/>
          </a:xfrm>
          <a:prstGeom prst="rect">
            <a:avLst/>
          </a:prstGeom>
        </p:spPr>
      </p:pic>
      <p:sp>
        <p:nvSpPr>
          <p:cNvPr id="6" name="object 6"/>
          <p:cNvSpPr txBox="1"/>
          <p:nvPr/>
        </p:nvSpPr>
        <p:spPr>
          <a:xfrm>
            <a:off x="1602739" y="1175416"/>
            <a:ext cx="4249420" cy="1817370"/>
          </a:xfrm>
          <a:prstGeom prst="rect">
            <a:avLst/>
          </a:prstGeom>
        </p:spPr>
        <p:txBody>
          <a:bodyPr vert="horz" wrap="square" lIns="0" tIns="86995" rIns="0" bIns="0" rtlCol="0">
            <a:spAutoFit/>
          </a:bodyPr>
          <a:lstStyle/>
          <a:p>
            <a:pPr marL="241300" indent="-228600">
              <a:spcBef>
                <a:spcPts val="685"/>
              </a:spcBef>
              <a:buChar char="•"/>
              <a:tabLst>
                <a:tab pos="241300" algn="l"/>
              </a:tabLst>
            </a:pPr>
            <a:r>
              <a:rPr sz="2800" spc="-5" dirty="0">
                <a:solidFill>
                  <a:srgbClr val="221F1F"/>
                </a:solidFill>
                <a:latin typeface="Arial MT"/>
                <a:cs typeface="Arial MT"/>
              </a:rPr>
              <a:t>Number</a:t>
            </a:r>
            <a:r>
              <a:rPr sz="2800" spc="5" dirty="0">
                <a:solidFill>
                  <a:srgbClr val="221F1F"/>
                </a:solidFill>
                <a:latin typeface="Arial MT"/>
                <a:cs typeface="Arial MT"/>
              </a:rPr>
              <a:t> </a:t>
            </a:r>
            <a:r>
              <a:rPr sz="2800" spc="-5" dirty="0">
                <a:solidFill>
                  <a:srgbClr val="221F1F"/>
                </a:solidFill>
                <a:latin typeface="Arial MT"/>
                <a:cs typeface="Arial MT"/>
              </a:rPr>
              <a:t>of</a:t>
            </a:r>
            <a:r>
              <a:rPr sz="2800" spc="-25" dirty="0">
                <a:solidFill>
                  <a:srgbClr val="221F1F"/>
                </a:solidFill>
                <a:latin typeface="Arial MT"/>
                <a:cs typeface="Arial MT"/>
              </a:rPr>
              <a:t> </a:t>
            </a:r>
            <a:r>
              <a:rPr sz="2800" spc="-5" dirty="0">
                <a:solidFill>
                  <a:srgbClr val="221F1F"/>
                </a:solidFill>
                <a:latin typeface="Arial MT"/>
                <a:cs typeface="Arial MT"/>
              </a:rPr>
              <a:t>intermediaries</a:t>
            </a:r>
            <a:endParaRPr sz="2800">
              <a:latin typeface="Arial MT"/>
              <a:cs typeface="Arial MT"/>
            </a:endParaRPr>
          </a:p>
          <a:p>
            <a:pPr marL="719455" lvl="1" indent="-343535">
              <a:spcBef>
                <a:spcPts val="510"/>
              </a:spcBef>
              <a:buChar char="•"/>
              <a:tabLst>
                <a:tab pos="719455" algn="l"/>
                <a:tab pos="720090" algn="l"/>
              </a:tabLst>
            </a:pPr>
            <a:r>
              <a:rPr sz="2400" spc="-5" dirty="0">
                <a:solidFill>
                  <a:srgbClr val="221F1F"/>
                </a:solidFill>
                <a:latin typeface="Arial MT"/>
                <a:cs typeface="Arial MT"/>
              </a:rPr>
              <a:t>Exclusive</a:t>
            </a:r>
            <a:r>
              <a:rPr sz="2400" spc="20" dirty="0">
                <a:solidFill>
                  <a:srgbClr val="221F1F"/>
                </a:solidFill>
                <a:latin typeface="Arial MT"/>
                <a:cs typeface="Arial MT"/>
              </a:rPr>
              <a:t> </a:t>
            </a:r>
            <a:r>
              <a:rPr sz="2400" spc="-5" dirty="0">
                <a:solidFill>
                  <a:srgbClr val="221F1F"/>
                </a:solidFill>
                <a:latin typeface="Arial MT"/>
                <a:cs typeface="Arial MT"/>
              </a:rPr>
              <a:t>distribution</a:t>
            </a:r>
            <a:endParaRPr sz="2400">
              <a:latin typeface="Arial MT"/>
              <a:cs typeface="Arial MT"/>
            </a:endParaRPr>
          </a:p>
          <a:p>
            <a:pPr marL="719455" lvl="1" indent="-343535">
              <a:spcBef>
                <a:spcPts val="505"/>
              </a:spcBef>
              <a:buChar char="•"/>
              <a:tabLst>
                <a:tab pos="719455" algn="l"/>
                <a:tab pos="720090" algn="l"/>
              </a:tabLst>
            </a:pPr>
            <a:r>
              <a:rPr sz="2400" dirty="0">
                <a:solidFill>
                  <a:srgbClr val="221F1F"/>
                </a:solidFill>
                <a:latin typeface="Arial MT"/>
                <a:cs typeface="Arial MT"/>
              </a:rPr>
              <a:t>Selective</a:t>
            </a:r>
            <a:r>
              <a:rPr sz="2400" spc="-35" dirty="0">
                <a:solidFill>
                  <a:srgbClr val="221F1F"/>
                </a:solidFill>
                <a:latin typeface="Arial MT"/>
                <a:cs typeface="Arial MT"/>
              </a:rPr>
              <a:t> </a:t>
            </a:r>
            <a:r>
              <a:rPr sz="2400" spc="-5" dirty="0">
                <a:solidFill>
                  <a:srgbClr val="221F1F"/>
                </a:solidFill>
                <a:latin typeface="Arial MT"/>
                <a:cs typeface="Arial MT"/>
              </a:rPr>
              <a:t>distribution</a:t>
            </a:r>
            <a:endParaRPr sz="2400">
              <a:latin typeface="Arial MT"/>
              <a:cs typeface="Arial MT"/>
            </a:endParaRPr>
          </a:p>
          <a:p>
            <a:pPr marL="719455" lvl="1" indent="-343535">
              <a:spcBef>
                <a:spcPts val="505"/>
              </a:spcBef>
              <a:buChar char="•"/>
              <a:tabLst>
                <a:tab pos="719455" algn="l"/>
                <a:tab pos="720090" algn="l"/>
              </a:tabLst>
            </a:pPr>
            <a:r>
              <a:rPr sz="2400" spc="-5" dirty="0">
                <a:solidFill>
                  <a:srgbClr val="221F1F"/>
                </a:solidFill>
                <a:latin typeface="Arial MT"/>
                <a:cs typeface="Arial MT"/>
              </a:rPr>
              <a:t>Intensive</a:t>
            </a:r>
            <a:r>
              <a:rPr sz="2400" spc="-25" dirty="0">
                <a:solidFill>
                  <a:srgbClr val="221F1F"/>
                </a:solidFill>
                <a:latin typeface="Arial MT"/>
                <a:cs typeface="Arial MT"/>
              </a:rPr>
              <a:t> </a:t>
            </a:r>
            <a:r>
              <a:rPr sz="2400" spc="-5" dirty="0">
                <a:solidFill>
                  <a:srgbClr val="221F1F"/>
                </a:solidFill>
                <a:latin typeface="Arial MT"/>
                <a:cs typeface="Arial MT"/>
              </a:rPr>
              <a:t>distribution</a:t>
            </a:r>
            <a:endParaRPr sz="2400">
              <a:latin typeface="Arial MT"/>
              <a:cs typeface="Arial M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81962" y="1215389"/>
            <a:ext cx="8229600" cy="0"/>
          </a:xfrm>
          <a:custGeom>
            <a:avLst/>
            <a:gdLst/>
            <a:ahLst/>
            <a:cxnLst/>
            <a:rect l="l" t="t" r="r" b="b"/>
            <a:pathLst>
              <a:path w="8229600">
                <a:moveTo>
                  <a:pt x="0" y="0"/>
                </a:moveTo>
                <a:lnTo>
                  <a:pt x="8229600" y="0"/>
                </a:lnTo>
              </a:path>
            </a:pathLst>
          </a:custGeom>
          <a:ln w="25908">
            <a:solidFill>
              <a:srgbClr val="221F1F"/>
            </a:solidFill>
          </a:ln>
        </p:spPr>
        <p:txBody>
          <a:bodyPr wrap="square" lIns="0" tIns="0" rIns="0" bIns="0" rtlCol="0"/>
          <a:lstStyle/>
          <a:p/>
        </p:txBody>
      </p:sp>
      <p:pic>
        <p:nvPicPr>
          <p:cNvPr id="3" name="object 3"/>
          <p:cNvPicPr/>
          <p:nvPr/>
        </p:nvPicPr>
        <p:blipFill>
          <a:blip r:embed="rId1" cstate="print"/>
          <a:stretch>
            <a:fillRect/>
          </a:stretch>
        </p:blipFill>
        <p:spPr>
          <a:xfrm>
            <a:off x="1981200" y="275844"/>
            <a:ext cx="2852928" cy="719327"/>
          </a:xfrm>
          <a:prstGeom prst="rect">
            <a:avLst/>
          </a:prstGeom>
        </p:spPr>
      </p:pic>
      <p:sp>
        <p:nvSpPr>
          <p:cNvPr id="4" name="object 4"/>
          <p:cNvSpPr txBox="1">
            <a:spLocks noGrp="1"/>
          </p:cNvSpPr>
          <p:nvPr>
            <p:ph type="title"/>
          </p:nvPr>
        </p:nvSpPr>
        <p:spPr>
          <a:xfrm>
            <a:off x="5452998" y="0"/>
            <a:ext cx="5054600" cy="1244600"/>
          </a:xfrm>
          <a:prstGeom prst="rect">
            <a:avLst/>
          </a:prstGeom>
        </p:spPr>
        <p:txBody>
          <a:bodyPr vert="horz" wrap="square" lIns="0" tIns="12065" rIns="0" bIns="0" rtlCol="0" anchor="ctr">
            <a:spAutoFit/>
          </a:bodyPr>
          <a:lstStyle/>
          <a:p>
            <a:pPr marL="12700" marR="5080">
              <a:lnSpc>
                <a:spcPct val="100000"/>
              </a:lnSpc>
              <a:spcBef>
                <a:spcPts val="95"/>
              </a:spcBef>
            </a:pPr>
            <a:r>
              <a:rPr sz="4000" spc="-5" dirty="0">
                <a:solidFill>
                  <a:srgbClr val="221F1F"/>
                </a:solidFill>
              </a:rPr>
              <a:t>Identifying </a:t>
            </a:r>
            <a:r>
              <a:rPr sz="4000" spc="-10" dirty="0">
                <a:solidFill>
                  <a:srgbClr val="221F1F"/>
                </a:solidFill>
              </a:rPr>
              <a:t>major </a:t>
            </a:r>
            <a:r>
              <a:rPr sz="4000" spc="-5" dirty="0">
                <a:solidFill>
                  <a:srgbClr val="221F1F"/>
                </a:solidFill>
              </a:rPr>
              <a:t> </a:t>
            </a:r>
            <a:r>
              <a:rPr sz="4000" spc="-10" dirty="0">
                <a:solidFill>
                  <a:srgbClr val="221F1F"/>
                </a:solidFill>
              </a:rPr>
              <a:t>Channel</a:t>
            </a:r>
            <a:r>
              <a:rPr sz="4000" spc="-170" dirty="0">
                <a:solidFill>
                  <a:srgbClr val="221F1F"/>
                </a:solidFill>
              </a:rPr>
              <a:t> </a:t>
            </a:r>
            <a:r>
              <a:rPr sz="4000" spc="-10" dirty="0">
                <a:solidFill>
                  <a:srgbClr val="221F1F"/>
                </a:solidFill>
              </a:rPr>
              <a:t>Alternatives</a:t>
            </a:r>
            <a:endParaRPr sz="4000"/>
          </a:p>
        </p:txBody>
      </p:sp>
      <p:sp>
        <p:nvSpPr>
          <p:cNvPr id="5" name="object 5"/>
          <p:cNvSpPr txBox="1"/>
          <p:nvPr/>
        </p:nvSpPr>
        <p:spPr>
          <a:xfrm>
            <a:off x="2059941" y="1746885"/>
            <a:ext cx="7679055" cy="452120"/>
          </a:xfrm>
          <a:prstGeom prst="rect">
            <a:avLst/>
          </a:prstGeom>
        </p:spPr>
        <p:txBody>
          <a:bodyPr vert="horz" wrap="square" lIns="0" tIns="12065" rIns="0" bIns="0" rtlCol="0">
            <a:spAutoFit/>
          </a:bodyPr>
          <a:lstStyle/>
          <a:p>
            <a:pPr marL="241300" indent="-228600">
              <a:spcBef>
                <a:spcPts val="95"/>
              </a:spcBef>
              <a:buChar char="•"/>
              <a:tabLst>
                <a:tab pos="241300" algn="l"/>
              </a:tabLst>
            </a:pPr>
            <a:r>
              <a:rPr sz="2800" spc="-70" dirty="0">
                <a:solidFill>
                  <a:srgbClr val="221F1F"/>
                </a:solidFill>
                <a:latin typeface="Arial MT"/>
                <a:cs typeface="Arial MT"/>
              </a:rPr>
              <a:t>Terms</a:t>
            </a:r>
            <a:r>
              <a:rPr sz="2800" spc="30" dirty="0">
                <a:solidFill>
                  <a:srgbClr val="221F1F"/>
                </a:solidFill>
                <a:latin typeface="Arial MT"/>
                <a:cs typeface="Arial MT"/>
              </a:rPr>
              <a:t> </a:t>
            </a:r>
            <a:r>
              <a:rPr sz="2800" spc="-5" dirty="0">
                <a:solidFill>
                  <a:srgbClr val="221F1F"/>
                </a:solidFill>
                <a:latin typeface="Arial MT"/>
                <a:cs typeface="Arial MT"/>
              </a:rPr>
              <a:t>and</a:t>
            </a:r>
            <a:r>
              <a:rPr sz="2800" spc="20" dirty="0">
                <a:solidFill>
                  <a:srgbClr val="221F1F"/>
                </a:solidFill>
                <a:latin typeface="Arial MT"/>
                <a:cs typeface="Arial MT"/>
              </a:rPr>
              <a:t> </a:t>
            </a:r>
            <a:r>
              <a:rPr sz="2800" spc="-5" dirty="0">
                <a:solidFill>
                  <a:srgbClr val="221F1F"/>
                </a:solidFill>
                <a:latin typeface="Arial MT"/>
                <a:cs typeface="Arial MT"/>
              </a:rPr>
              <a:t>responsibilities</a:t>
            </a:r>
            <a:r>
              <a:rPr sz="2800" spc="20" dirty="0">
                <a:solidFill>
                  <a:srgbClr val="221F1F"/>
                </a:solidFill>
                <a:latin typeface="Arial MT"/>
                <a:cs typeface="Arial MT"/>
              </a:rPr>
              <a:t> </a:t>
            </a:r>
            <a:r>
              <a:rPr sz="2800" spc="-5" dirty="0">
                <a:solidFill>
                  <a:srgbClr val="221F1F"/>
                </a:solidFill>
                <a:latin typeface="Arial MT"/>
                <a:cs typeface="Arial MT"/>
              </a:rPr>
              <a:t>of</a:t>
            </a:r>
            <a:r>
              <a:rPr sz="2800" spc="20" dirty="0">
                <a:solidFill>
                  <a:srgbClr val="221F1F"/>
                </a:solidFill>
                <a:latin typeface="Arial MT"/>
                <a:cs typeface="Arial MT"/>
              </a:rPr>
              <a:t> </a:t>
            </a:r>
            <a:r>
              <a:rPr sz="2800" spc="-5" dirty="0">
                <a:solidFill>
                  <a:srgbClr val="221F1F"/>
                </a:solidFill>
                <a:latin typeface="Arial MT"/>
                <a:cs typeface="Arial MT"/>
              </a:rPr>
              <a:t>channel</a:t>
            </a:r>
            <a:r>
              <a:rPr sz="2800" spc="20" dirty="0">
                <a:solidFill>
                  <a:srgbClr val="221F1F"/>
                </a:solidFill>
                <a:latin typeface="Arial MT"/>
                <a:cs typeface="Arial MT"/>
              </a:rPr>
              <a:t> </a:t>
            </a:r>
            <a:r>
              <a:rPr sz="2800" spc="-5" dirty="0">
                <a:solidFill>
                  <a:srgbClr val="221F1F"/>
                </a:solidFill>
                <a:latin typeface="Arial MT"/>
                <a:cs typeface="Arial MT"/>
              </a:rPr>
              <a:t>members</a:t>
            </a:r>
            <a:endParaRPr sz="2800">
              <a:latin typeface="Arial MT"/>
              <a:cs typeface="Arial MT"/>
            </a:endParaRPr>
          </a:p>
        </p:txBody>
      </p:sp>
      <p:sp>
        <p:nvSpPr>
          <p:cNvPr id="6" name="object 6"/>
          <p:cNvSpPr/>
          <p:nvPr/>
        </p:nvSpPr>
        <p:spPr>
          <a:xfrm>
            <a:off x="1981200" y="3200400"/>
            <a:ext cx="8077200" cy="2286000"/>
          </a:xfrm>
          <a:custGeom>
            <a:avLst/>
            <a:gdLst/>
            <a:ahLst/>
            <a:cxnLst/>
            <a:rect l="l" t="t" r="r" b="b"/>
            <a:pathLst>
              <a:path w="8077200" h="2286000">
                <a:moveTo>
                  <a:pt x="0" y="381000"/>
                </a:moveTo>
                <a:lnTo>
                  <a:pt x="2968" y="333204"/>
                </a:lnTo>
                <a:lnTo>
                  <a:pt x="11636" y="287181"/>
                </a:lnTo>
                <a:lnTo>
                  <a:pt x="25646" y="243288"/>
                </a:lnTo>
                <a:lnTo>
                  <a:pt x="44641" y="201881"/>
                </a:lnTo>
                <a:lnTo>
                  <a:pt x="68265" y="163318"/>
                </a:lnTo>
                <a:lnTo>
                  <a:pt x="96159" y="127955"/>
                </a:lnTo>
                <a:lnTo>
                  <a:pt x="127967" y="96149"/>
                </a:lnTo>
                <a:lnTo>
                  <a:pt x="163332" y="68257"/>
                </a:lnTo>
                <a:lnTo>
                  <a:pt x="201897" y="44636"/>
                </a:lnTo>
                <a:lnTo>
                  <a:pt x="243304" y="25643"/>
                </a:lnTo>
                <a:lnTo>
                  <a:pt x="287197" y="11634"/>
                </a:lnTo>
                <a:lnTo>
                  <a:pt x="333219" y="2968"/>
                </a:lnTo>
                <a:lnTo>
                  <a:pt x="381012" y="0"/>
                </a:lnTo>
                <a:lnTo>
                  <a:pt x="7696200" y="0"/>
                </a:lnTo>
                <a:lnTo>
                  <a:pt x="7743995" y="2968"/>
                </a:lnTo>
                <a:lnTo>
                  <a:pt x="7790018" y="11634"/>
                </a:lnTo>
                <a:lnTo>
                  <a:pt x="7833911" y="25643"/>
                </a:lnTo>
                <a:lnTo>
                  <a:pt x="7875318" y="44636"/>
                </a:lnTo>
                <a:lnTo>
                  <a:pt x="7913881" y="68257"/>
                </a:lnTo>
                <a:lnTo>
                  <a:pt x="7949244" y="96149"/>
                </a:lnTo>
                <a:lnTo>
                  <a:pt x="7981050" y="127955"/>
                </a:lnTo>
                <a:lnTo>
                  <a:pt x="8008942" y="163318"/>
                </a:lnTo>
                <a:lnTo>
                  <a:pt x="8032563" y="201881"/>
                </a:lnTo>
                <a:lnTo>
                  <a:pt x="8051556" y="243288"/>
                </a:lnTo>
                <a:lnTo>
                  <a:pt x="8065565" y="287181"/>
                </a:lnTo>
                <a:lnTo>
                  <a:pt x="8074231" y="333204"/>
                </a:lnTo>
                <a:lnTo>
                  <a:pt x="8077200" y="381000"/>
                </a:lnTo>
                <a:lnTo>
                  <a:pt x="8077200" y="1905000"/>
                </a:lnTo>
                <a:lnTo>
                  <a:pt x="8074231" y="1952795"/>
                </a:lnTo>
                <a:lnTo>
                  <a:pt x="8065565" y="1998818"/>
                </a:lnTo>
                <a:lnTo>
                  <a:pt x="8051556" y="2042711"/>
                </a:lnTo>
                <a:lnTo>
                  <a:pt x="8032563" y="2084118"/>
                </a:lnTo>
                <a:lnTo>
                  <a:pt x="8008942" y="2122681"/>
                </a:lnTo>
                <a:lnTo>
                  <a:pt x="7981050" y="2158044"/>
                </a:lnTo>
                <a:lnTo>
                  <a:pt x="7949244" y="2189850"/>
                </a:lnTo>
                <a:lnTo>
                  <a:pt x="7913881" y="2217742"/>
                </a:lnTo>
                <a:lnTo>
                  <a:pt x="7875318" y="2241363"/>
                </a:lnTo>
                <a:lnTo>
                  <a:pt x="7833911" y="2260356"/>
                </a:lnTo>
                <a:lnTo>
                  <a:pt x="7790018" y="2274365"/>
                </a:lnTo>
                <a:lnTo>
                  <a:pt x="7743995" y="2283031"/>
                </a:lnTo>
                <a:lnTo>
                  <a:pt x="7696200" y="2286000"/>
                </a:lnTo>
                <a:lnTo>
                  <a:pt x="381012" y="2286000"/>
                </a:lnTo>
                <a:lnTo>
                  <a:pt x="333219" y="2283031"/>
                </a:lnTo>
                <a:lnTo>
                  <a:pt x="287197" y="2274365"/>
                </a:lnTo>
                <a:lnTo>
                  <a:pt x="243304" y="2260356"/>
                </a:lnTo>
                <a:lnTo>
                  <a:pt x="201897" y="2241363"/>
                </a:lnTo>
                <a:lnTo>
                  <a:pt x="163332" y="2217742"/>
                </a:lnTo>
                <a:lnTo>
                  <a:pt x="127967" y="2189850"/>
                </a:lnTo>
                <a:lnTo>
                  <a:pt x="96159" y="2158044"/>
                </a:lnTo>
                <a:lnTo>
                  <a:pt x="68265" y="2122681"/>
                </a:lnTo>
                <a:lnTo>
                  <a:pt x="44641" y="2084118"/>
                </a:lnTo>
                <a:lnTo>
                  <a:pt x="25646" y="2042711"/>
                </a:lnTo>
                <a:lnTo>
                  <a:pt x="11636" y="1998818"/>
                </a:lnTo>
                <a:lnTo>
                  <a:pt x="2968" y="1952795"/>
                </a:lnTo>
                <a:lnTo>
                  <a:pt x="0" y="1905000"/>
                </a:lnTo>
                <a:lnTo>
                  <a:pt x="0" y="381000"/>
                </a:lnTo>
                <a:close/>
              </a:path>
            </a:pathLst>
          </a:custGeom>
          <a:ln w="9144">
            <a:solidFill>
              <a:srgbClr val="221F1F"/>
            </a:solidFill>
          </a:ln>
        </p:spPr>
        <p:txBody>
          <a:bodyPr wrap="square" lIns="0" tIns="0" rIns="0" bIns="0" rtlCol="0"/>
          <a:lstStyle/>
          <a:p/>
        </p:txBody>
      </p:sp>
      <p:sp>
        <p:nvSpPr>
          <p:cNvPr id="7" name="object 7"/>
          <p:cNvSpPr txBox="1"/>
          <p:nvPr/>
        </p:nvSpPr>
        <p:spPr>
          <a:xfrm>
            <a:off x="3034412" y="3344037"/>
            <a:ext cx="6842759" cy="1977389"/>
          </a:xfrm>
          <a:prstGeom prst="rect">
            <a:avLst/>
          </a:prstGeom>
        </p:spPr>
        <p:txBody>
          <a:bodyPr vert="horz" wrap="square" lIns="0" tIns="13335" rIns="0" bIns="0" rtlCol="0">
            <a:spAutoFit/>
          </a:bodyPr>
          <a:lstStyle/>
          <a:p>
            <a:pPr marL="443865" indent="-431800">
              <a:spcBef>
                <a:spcPts val="105"/>
              </a:spcBef>
              <a:buFont typeface="Wingdings" panose="05000000000000000000"/>
              <a:buChar char=""/>
              <a:tabLst>
                <a:tab pos="444500" algn="l"/>
              </a:tabLst>
            </a:pPr>
            <a:r>
              <a:rPr sz="3200" dirty="0">
                <a:solidFill>
                  <a:srgbClr val="221F1F"/>
                </a:solidFill>
                <a:latin typeface="Arial MT"/>
                <a:cs typeface="Arial MT"/>
              </a:rPr>
              <a:t>Price</a:t>
            </a:r>
            <a:r>
              <a:rPr sz="3200" spc="-60" dirty="0">
                <a:solidFill>
                  <a:srgbClr val="221F1F"/>
                </a:solidFill>
                <a:latin typeface="Arial MT"/>
                <a:cs typeface="Arial MT"/>
              </a:rPr>
              <a:t> </a:t>
            </a:r>
            <a:r>
              <a:rPr sz="3200" spc="-5" dirty="0">
                <a:solidFill>
                  <a:srgbClr val="221F1F"/>
                </a:solidFill>
                <a:latin typeface="Arial MT"/>
                <a:cs typeface="Arial MT"/>
              </a:rPr>
              <a:t>policy</a:t>
            </a:r>
            <a:endParaRPr sz="3200">
              <a:latin typeface="Arial MT"/>
              <a:cs typeface="Arial MT"/>
            </a:endParaRPr>
          </a:p>
          <a:p>
            <a:pPr marL="443865" indent="-431800">
              <a:buFont typeface="Wingdings" panose="05000000000000000000"/>
              <a:buChar char=""/>
              <a:tabLst>
                <a:tab pos="444500" algn="l"/>
              </a:tabLst>
            </a:pPr>
            <a:r>
              <a:rPr sz="3200" spc="-10" dirty="0">
                <a:solidFill>
                  <a:srgbClr val="221F1F"/>
                </a:solidFill>
                <a:latin typeface="Arial MT"/>
                <a:cs typeface="Arial MT"/>
              </a:rPr>
              <a:t>Conditions</a:t>
            </a:r>
            <a:r>
              <a:rPr sz="3200" spc="-30" dirty="0">
                <a:solidFill>
                  <a:srgbClr val="221F1F"/>
                </a:solidFill>
                <a:latin typeface="Arial MT"/>
                <a:cs typeface="Arial MT"/>
              </a:rPr>
              <a:t> </a:t>
            </a:r>
            <a:r>
              <a:rPr sz="3200" spc="-5" dirty="0">
                <a:solidFill>
                  <a:srgbClr val="221F1F"/>
                </a:solidFill>
                <a:latin typeface="Arial MT"/>
                <a:cs typeface="Arial MT"/>
              </a:rPr>
              <a:t>of</a:t>
            </a:r>
            <a:r>
              <a:rPr sz="3200" spc="-20" dirty="0">
                <a:solidFill>
                  <a:srgbClr val="221F1F"/>
                </a:solidFill>
                <a:latin typeface="Arial MT"/>
                <a:cs typeface="Arial MT"/>
              </a:rPr>
              <a:t> </a:t>
            </a:r>
            <a:r>
              <a:rPr sz="3200" dirty="0">
                <a:solidFill>
                  <a:srgbClr val="221F1F"/>
                </a:solidFill>
                <a:latin typeface="Arial MT"/>
                <a:cs typeface="Arial MT"/>
              </a:rPr>
              <a:t>sale</a:t>
            </a:r>
            <a:endParaRPr sz="3200">
              <a:latin typeface="Arial MT"/>
              <a:cs typeface="Arial MT"/>
            </a:endParaRPr>
          </a:p>
          <a:p>
            <a:pPr marL="443865" indent="-431800">
              <a:buFont typeface="Wingdings" panose="05000000000000000000"/>
              <a:buChar char=""/>
              <a:tabLst>
                <a:tab pos="444500" algn="l"/>
              </a:tabLst>
            </a:pPr>
            <a:r>
              <a:rPr sz="3200" spc="-5" dirty="0">
                <a:solidFill>
                  <a:srgbClr val="221F1F"/>
                </a:solidFill>
                <a:latin typeface="Arial MT"/>
                <a:cs typeface="Arial MT"/>
              </a:rPr>
              <a:t>Distributors’</a:t>
            </a:r>
            <a:r>
              <a:rPr sz="3200" spc="-165" dirty="0">
                <a:solidFill>
                  <a:srgbClr val="221F1F"/>
                </a:solidFill>
                <a:latin typeface="Arial MT"/>
                <a:cs typeface="Arial MT"/>
              </a:rPr>
              <a:t> </a:t>
            </a:r>
            <a:r>
              <a:rPr sz="3200" spc="-5" dirty="0">
                <a:solidFill>
                  <a:srgbClr val="221F1F"/>
                </a:solidFill>
                <a:latin typeface="Arial MT"/>
                <a:cs typeface="Arial MT"/>
              </a:rPr>
              <a:t>territorial rights</a:t>
            </a:r>
            <a:endParaRPr sz="3200">
              <a:latin typeface="Arial MT"/>
              <a:cs typeface="Arial MT"/>
            </a:endParaRPr>
          </a:p>
          <a:p>
            <a:pPr marL="443865" indent="-431800">
              <a:buFont typeface="Wingdings" panose="05000000000000000000"/>
              <a:buChar char=""/>
              <a:tabLst>
                <a:tab pos="444500" algn="l"/>
              </a:tabLst>
            </a:pPr>
            <a:r>
              <a:rPr sz="3200" spc="-5" dirty="0">
                <a:solidFill>
                  <a:srgbClr val="221F1F"/>
                </a:solidFill>
                <a:latin typeface="Arial MT"/>
                <a:cs typeface="Arial MT"/>
              </a:rPr>
              <a:t>Mutual </a:t>
            </a:r>
            <a:r>
              <a:rPr sz="3200" dirty="0">
                <a:solidFill>
                  <a:srgbClr val="221F1F"/>
                </a:solidFill>
                <a:latin typeface="Arial MT"/>
                <a:cs typeface="Arial MT"/>
              </a:rPr>
              <a:t>services</a:t>
            </a:r>
            <a:r>
              <a:rPr sz="3200" spc="-40" dirty="0">
                <a:solidFill>
                  <a:srgbClr val="221F1F"/>
                </a:solidFill>
                <a:latin typeface="Arial MT"/>
                <a:cs typeface="Arial MT"/>
              </a:rPr>
              <a:t> </a:t>
            </a:r>
            <a:r>
              <a:rPr sz="3200" spc="-5" dirty="0">
                <a:solidFill>
                  <a:srgbClr val="221F1F"/>
                </a:solidFill>
                <a:latin typeface="Arial MT"/>
                <a:cs typeface="Arial MT"/>
              </a:rPr>
              <a:t>and responsibilities</a:t>
            </a:r>
            <a:endParaRPr sz="3200">
              <a:latin typeface="Arial MT"/>
              <a:cs typeface="Arial M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981200" y="275844"/>
            <a:ext cx="2852928" cy="719327"/>
          </a:xfrm>
          <a:prstGeom prst="rect">
            <a:avLst/>
          </a:prstGeom>
        </p:spPr>
      </p:pic>
      <p:sp>
        <p:nvSpPr>
          <p:cNvPr id="3" name="object 3"/>
          <p:cNvSpPr txBox="1">
            <a:spLocks noGrp="1"/>
          </p:cNvSpPr>
          <p:nvPr>
            <p:ph type="title"/>
          </p:nvPr>
        </p:nvSpPr>
        <p:spPr>
          <a:xfrm>
            <a:off x="1969262" y="26923"/>
            <a:ext cx="8255000" cy="1244600"/>
          </a:xfrm>
          <a:prstGeom prst="rect">
            <a:avLst/>
          </a:prstGeom>
        </p:spPr>
        <p:txBody>
          <a:bodyPr vert="horz" wrap="square" lIns="0" tIns="12065" rIns="0" bIns="0" rtlCol="0" anchor="ctr">
            <a:spAutoFit/>
          </a:bodyPr>
          <a:lstStyle/>
          <a:p>
            <a:pPr marL="4218305">
              <a:lnSpc>
                <a:spcPct val="100000"/>
              </a:lnSpc>
              <a:spcBef>
                <a:spcPts val="95"/>
              </a:spcBef>
            </a:pPr>
            <a:r>
              <a:rPr sz="4000" spc="-10" dirty="0">
                <a:solidFill>
                  <a:srgbClr val="221F1F"/>
                </a:solidFill>
              </a:rPr>
              <a:t>Channel-Design</a:t>
            </a:r>
            <a:endParaRPr sz="4000"/>
          </a:p>
          <a:p>
            <a:pPr marL="12700">
              <a:lnSpc>
                <a:spcPct val="100000"/>
              </a:lnSpc>
              <a:tabLst>
                <a:tab pos="4218305" algn="l"/>
                <a:tab pos="8241665" algn="l"/>
              </a:tabLst>
            </a:pPr>
            <a:r>
              <a:rPr sz="4000" u="heavy" spc="-5" dirty="0">
                <a:solidFill>
                  <a:srgbClr val="221F1F"/>
                </a:solidFill>
                <a:uFill>
                  <a:solidFill>
                    <a:srgbClr val="221F1F"/>
                  </a:solidFill>
                </a:uFill>
              </a:rPr>
              <a:t> 	</a:t>
            </a:r>
            <a:r>
              <a:rPr sz="4000" u="heavy" spc="-10" dirty="0">
                <a:solidFill>
                  <a:srgbClr val="221F1F"/>
                </a:solidFill>
                <a:uFill>
                  <a:solidFill>
                    <a:srgbClr val="221F1F"/>
                  </a:solidFill>
                </a:uFill>
              </a:rPr>
              <a:t>Decisions	</a:t>
            </a:r>
            <a:endParaRPr sz="4000"/>
          </a:p>
        </p:txBody>
      </p:sp>
      <p:sp>
        <p:nvSpPr>
          <p:cNvPr id="4" name="object 4"/>
          <p:cNvSpPr txBox="1"/>
          <p:nvPr/>
        </p:nvSpPr>
        <p:spPr>
          <a:xfrm>
            <a:off x="1947164" y="1274180"/>
            <a:ext cx="6171565" cy="1388110"/>
          </a:xfrm>
          <a:prstGeom prst="rect">
            <a:avLst/>
          </a:prstGeom>
        </p:spPr>
        <p:txBody>
          <a:bodyPr vert="horz" wrap="square" lIns="0" tIns="87630" rIns="0" bIns="0" rtlCol="0">
            <a:spAutoFit/>
          </a:bodyPr>
          <a:lstStyle/>
          <a:p>
            <a:pPr marL="241300" indent="-228600">
              <a:spcBef>
                <a:spcPts val="690"/>
              </a:spcBef>
              <a:buChar char="•"/>
              <a:tabLst>
                <a:tab pos="241300" algn="l"/>
              </a:tabLst>
            </a:pPr>
            <a:r>
              <a:rPr sz="2800" spc="-5" dirty="0">
                <a:solidFill>
                  <a:srgbClr val="221F1F"/>
                </a:solidFill>
                <a:latin typeface="Arial MT"/>
                <a:cs typeface="Arial MT"/>
              </a:rPr>
              <a:t>Evaluating</a:t>
            </a:r>
            <a:r>
              <a:rPr sz="2800" dirty="0">
                <a:solidFill>
                  <a:srgbClr val="221F1F"/>
                </a:solidFill>
                <a:latin typeface="Arial MT"/>
                <a:cs typeface="Arial MT"/>
              </a:rPr>
              <a:t> </a:t>
            </a:r>
            <a:r>
              <a:rPr sz="2800" spc="-5" dirty="0">
                <a:solidFill>
                  <a:srgbClr val="221F1F"/>
                </a:solidFill>
                <a:latin typeface="Arial MT"/>
                <a:cs typeface="Arial MT"/>
              </a:rPr>
              <a:t>major</a:t>
            </a:r>
            <a:r>
              <a:rPr sz="2800" spc="25" dirty="0">
                <a:solidFill>
                  <a:srgbClr val="221F1F"/>
                </a:solidFill>
                <a:latin typeface="Arial MT"/>
                <a:cs typeface="Arial MT"/>
              </a:rPr>
              <a:t> </a:t>
            </a:r>
            <a:r>
              <a:rPr sz="2800" spc="-5" dirty="0">
                <a:solidFill>
                  <a:srgbClr val="221F1F"/>
                </a:solidFill>
                <a:latin typeface="Arial MT"/>
                <a:cs typeface="Arial MT"/>
              </a:rPr>
              <a:t>channel</a:t>
            </a:r>
            <a:r>
              <a:rPr sz="2800" spc="20" dirty="0">
                <a:solidFill>
                  <a:srgbClr val="221F1F"/>
                </a:solidFill>
                <a:latin typeface="Arial MT"/>
                <a:cs typeface="Arial MT"/>
              </a:rPr>
              <a:t> </a:t>
            </a:r>
            <a:r>
              <a:rPr sz="2800" spc="-5" dirty="0">
                <a:solidFill>
                  <a:srgbClr val="221F1F"/>
                </a:solidFill>
                <a:latin typeface="Arial MT"/>
                <a:cs typeface="Arial MT"/>
              </a:rPr>
              <a:t>alternatives</a:t>
            </a:r>
            <a:endParaRPr sz="2800">
              <a:latin typeface="Arial MT"/>
              <a:cs typeface="Arial MT"/>
            </a:endParaRPr>
          </a:p>
          <a:p>
            <a:pPr marL="719455" lvl="1" indent="-343535">
              <a:spcBef>
                <a:spcPts val="510"/>
              </a:spcBef>
              <a:buChar char="•"/>
              <a:tabLst>
                <a:tab pos="719455" algn="l"/>
                <a:tab pos="720090" algn="l"/>
              </a:tabLst>
            </a:pPr>
            <a:r>
              <a:rPr sz="2400" spc="-5" dirty="0">
                <a:solidFill>
                  <a:srgbClr val="221F1F"/>
                </a:solidFill>
                <a:latin typeface="Arial MT"/>
                <a:cs typeface="Arial MT"/>
              </a:rPr>
              <a:t>Economic</a:t>
            </a:r>
            <a:r>
              <a:rPr sz="2400" spc="-25" dirty="0">
                <a:solidFill>
                  <a:srgbClr val="221F1F"/>
                </a:solidFill>
                <a:latin typeface="Arial MT"/>
                <a:cs typeface="Arial MT"/>
              </a:rPr>
              <a:t> </a:t>
            </a:r>
            <a:r>
              <a:rPr sz="2400" spc="-5" dirty="0">
                <a:solidFill>
                  <a:srgbClr val="221F1F"/>
                </a:solidFill>
                <a:latin typeface="Arial MT"/>
                <a:cs typeface="Arial MT"/>
              </a:rPr>
              <a:t>criteria</a:t>
            </a:r>
            <a:endParaRPr sz="2400">
              <a:latin typeface="Arial MT"/>
              <a:cs typeface="Arial MT"/>
            </a:endParaRPr>
          </a:p>
          <a:p>
            <a:pPr marL="719455" lvl="1" indent="-343535">
              <a:spcBef>
                <a:spcPts val="505"/>
              </a:spcBef>
              <a:buChar char="•"/>
              <a:tabLst>
                <a:tab pos="719455" algn="l"/>
                <a:tab pos="720090" algn="l"/>
              </a:tabLst>
            </a:pPr>
            <a:r>
              <a:rPr sz="2400" spc="-5" dirty="0">
                <a:solidFill>
                  <a:srgbClr val="221F1F"/>
                </a:solidFill>
                <a:latin typeface="Arial MT"/>
                <a:cs typeface="Arial MT"/>
              </a:rPr>
              <a:t>Control</a:t>
            </a:r>
            <a:r>
              <a:rPr sz="2400" spc="-10" dirty="0">
                <a:solidFill>
                  <a:srgbClr val="221F1F"/>
                </a:solidFill>
                <a:latin typeface="Arial MT"/>
                <a:cs typeface="Arial MT"/>
              </a:rPr>
              <a:t> </a:t>
            </a:r>
            <a:r>
              <a:rPr sz="2400" spc="-5" dirty="0">
                <a:solidFill>
                  <a:srgbClr val="221F1F"/>
                </a:solidFill>
                <a:latin typeface="Arial MT"/>
                <a:cs typeface="Arial MT"/>
              </a:rPr>
              <a:t>and</a:t>
            </a:r>
            <a:r>
              <a:rPr sz="2400" spc="-10" dirty="0">
                <a:solidFill>
                  <a:srgbClr val="221F1F"/>
                </a:solidFill>
                <a:latin typeface="Arial MT"/>
                <a:cs typeface="Arial MT"/>
              </a:rPr>
              <a:t> </a:t>
            </a:r>
            <a:r>
              <a:rPr sz="2400" spc="-5" dirty="0">
                <a:solidFill>
                  <a:srgbClr val="221F1F"/>
                </a:solidFill>
                <a:latin typeface="Arial MT"/>
                <a:cs typeface="Arial MT"/>
              </a:rPr>
              <a:t>adaptive</a:t>
            </a:r>
            <a:r>
              <a:rPr sz="2400" spc="-10" dirty="0">
                <a:solidFill>
                  <a:srgbClr val="221F1F"/>
                </a:solidFill>
                <a:latin typeface="Arial MT"/>
                <a:cs typeface="Arial MT"/>
              </a:rPr>
              <a:t> </a:t>
            </a:r>
            <a:r>
              <a:rPr sz="2400" spc="-5" dirty="0">
                <a:solidFill>
                  <a:srgbClr val="221F1F"/>
                </a:solidFill>
                <a:latin typeface="Arial MT"/>
                <a:cs typeface="Arial MT"/>
              </a:rPr>
              <a:t>criteria</a:t>
            </a:r>
            <a:endParaRPr sz="2400">
              <a:latin typeface="Arial MT"/>
              <a:cs typeface="Arial MT"/>
            </a:endParaRPr>
          </a:p>
        </p:txBody>
      </p:sp>
      <p:pic>
        <p:nvPicPr>
          <p:cNvPr id="5" name="object 5"/>
          <p:cNvPicPr/>
          <p:nvPr/>
        </p:nvPicPr>
        <p:blipFill>
          <a:blip r:embed="rId2" cstate="print"/>
          <a:stretch>
            <a:fillRect/>
          </a:stretch>
        </p:blipFill>
        <p:spPr>
          <a:xfrm>
            <a:off x="1743847" y="2999196"/>
            <a:ext cx="8891583" cy="3224871"/>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981200" y="275844"/>
            <a:ext cx="2852928" cy="719327"/>
          </a:xfrm>
          <a:prstGeom prst="rect">
            <a:avLst/>
          </a:prstGeom>
        </p:spPr>
      </p:pic>
      <p:sp>
        <p:nvSpPr>
          <p:cNvPr id="3" name="object 3"/>
          <p:cNvSpPr txBox="1">
            <a:spLocks noGrp="1"/>
          </p:cNvSpPr>
          <p:nvPr>
            <p:ph type="title"/>
          </p:nvPr>
        </p:nvSpPr>
        <p:spPr>
          <a:xfrm>
            <a:off x="1969263" y="26923"/>
            <a:ext cx="8433435" cy="1244600"/>
          </a:xfrm>
          <a:prstGeom prst="rect">
            <a:avLst/>
          </a:prstGeom>
        </p:spPr>
        <p:txBody>
          <a:bodyPr vert="horz" wrap="square" lIns="0" tIns="12065" rIns="0" bIns="0" rtlCol="0" anchor="ctr">
            <a:spAutoFit/>
          </a:bodyPr>
          <a:lstStyle/>
          <a:p>
            <a:pPr marL="3151505">
              <a:lnSpc>
                <a:spcPct val="100000"/>
              </a:lnSpc>
              <a:spcBef>
                <a:spcPts val="95"/>
              </a:spcBef>
            </a:pPr>
            <a:r>
              <a:rPr sz="4000" spc="-10" dirty="0">
                <a:solidFill>
                  <a:srgbClr val="221F1F"/>
                </a:solidFill>
              </a:rPr>
              <a:t>Channel-Management</a:t>
            </a:r>
            <a:endParaRPr sz="4000"/>
          </a:p>
          <a:p>
            <a:pPr marL="12700">
              <a:lnSpc>
                <a:spcPct val="100000"/>
              </a:lnSpc>
              <a:tabLst>
                <a:tab pos="3151505" algn="l"/>
                <a:tab pos="8241665" algn="l"/>
              </a:tabLst>
            </a:pPr>
            <a:r>
              <a:rPr sz="4000" u="heavy" spc="-5" dirty="0">
                <a:solidFill>
                  <a:srgbClr val="221F1F"/>
                </a:solidFill>
                <a:uFill>
                  <a:solidFill>
                    <a:srgbClr val="221F1F"/>
                  </a:solidFill>
                </a:uFill>
              </a:rPr>
              <a:t> 	Decisions	</a:t>
            </a:r>
            <a:endParaRPr sz="4000"/>
          </a:p>
        </p:txBody>
      </p:sp>
      <p:grpSp>
        <p:nvGrpSpPr>
          <p:cNvPr id="4" name="object 4"/>
          <p:cNvGrpSpPr/>
          <p:nvPr/>
        </p:nvGrpSpPr>
        <p:grpSpPr>
          <a:xfrm>
            <a:off x="3499104" y="2127504"/>
            <a:ext cx="2298700" cy="1155700"/>
            <a:chOff x="1975104" y="2127504"/>
            <a:chExt cx="2298700" cy="1155700"/>
          </a:xfrm>
        </p:grpSpPr>
        <p:sp>
          <p:nvSpPr>
            <p:cNvPr id="5" name="object 5"/>
            <p:cNvSpPr/>
            <p:nvPr/>
          </p:nvSpPr>
          <p:spPr>
            <a:xfrm>
              <a:off x="1981200" y="2133600"/>
              <a:ext cx="2286000" cy="1143000"/>
            </a:xfrm>
            <a:custGeom>
              <a:avLst/>
              <a:gdLst/>
              <a:ahLst/>
              <a:cxnLst/>
              <a:rect l="l" t="t" r="r" b="b"/>
              <a:pathLst>
                <a:path w="2286000" h="1143000">
                  <a:moveTo>
                    <a:pt x="1143000" y="0"/>
                  </a:moveTo>
                  <a:lnTo>
                    <a:pt x="1080281" y="845"/>
                  </a:lnTo>
                  <a:lnTo>
                    <a:pt x="1018447" y="3353"/>
                  </a:lnTo>
                  <a:lnTo>
                    <a:pt x="957585" y="7480"/>
                  </a:lnTo>
                  <a:lnTo>
                    <a:pt x="897782" y="13183"/>
                  </a:lnTo>
                  <a:lnTo>
                    <a:pt x="839126" y="20417"/>
                  </a:lnTo>
                  <a:lnTo>
                    <a:pt x="781702" y="29138"/>
                  </a:lnTo>
                  <a:lnTo>
                    <a:pt x="725598" y="39305"/>
                  </a:lnTo>
                  <a:lnTo>
                    <a:pt x="670902" y="50872"/>
                  </a:lnTo>
                  <a:lnTo>
                    <a:pt x="617701" y="63796"/>
                  </a:lnTo>
                  <a:lnTo>
                    <a:pt x="566081" y="78034"/>
                  </a:lnTo>
                  <a:lnTo>
                    <a:pt x="516130" y="93542"/>
                  </a:lnTo>
                  <a:lnTo>
                    <a:pt x="467935" y="110276"/>
                  </a:lnTo>
                  <a:lnTo>
                    <a:pt x="421582" y="128193"/>
                  </a:lnTo>
                  <a:lnTo>
                    <a:pt x="377160" y="147250"/>
                  </a:lnTo>
                  <a:lnTo>
                    <a:pt x="334756" y="167401"/>
                  </a:lnTo>
                  <a:lnTo>
                    <a:pt x="294455" y="188605"/>
                  </a:lnTo>
                  <a:lnTo>
                    <a:pt x="256346" y="210817"/>
                  </a:lnTo>
                  <a:lnTo>
                    <a:pt x="220516" y="233994"/>
                  </a:lnTo>
                  <a:lnTo>
                    <a:pt x="187052" y="258093"/>
                  </a:lnTo>
                  <a:lnTo>
                    <a:pt x="156040" y="283068"/>
                  </a:lnTo>
                  <a:lnTo>
                    <a:pt x="127569" y="308878"/>
                  </a:lnTo>
                  <a:lnTo>
                    <a:pt x="78594" y="362825"/>
                  </a:lnTo>
                  <a:lnTo>
                    <a:pt x="40825" y="419585"/>
                  </a:lnTo>
                  <a:lnTo>
                    <a:pt x="14958" y="478808"/>
                  </a:lnTo>
                  <a:lnTo>
                    <a:pt x="1691" y="540146"/>
                  </a:lnTo>
                  <a:lnTo>
                    <a:pt x="0" y="571500"/>
                  </a:lnTo>
                  <a:lnTo>
                    <a:pt x="1691" y="602853"/>
                  </a:lnTo>
                  <a:lnTo>
                    <a:pt x="14958" y="664191"/>
                  </a:lnTo>
                  <a:lnTo>
                    <a:pt x="40825" y="723414"/>
                  </a:lnTo>
                  <a:lnTo>
                    <a:pt x="78594" y="780174"/>
                  </a:lnTo>
                  <a:lnTo>
                    <a:pt x="127569" y="834121"/>
                  </a:lnTo>
                  <a:lnTo>
                    <a:pt x="156040" y="859931"/>
                  </a:lnTo>
                  <a:lnTo>
                    <a:pt x="187052" y="884906"/>
                  </a:lnTo>
                  <a:lnTo>
                    <a:pt x="220516" y="909005"/>
                  </a:lnTo>
                  <a:lnTo>
                    <a:pt x="256346" y="932182"/>
                  </a:lnTo>
                  <a:lnTo>
                    <a:pt x="294455" y="954394"/>
                  </a:lnTo>
                  <a:lnTo>
                    <a:pt x="334756" y="975598"/>
                  </a:lnTo>
                  <a:lnTo>
                    <a:pt x="377160" y="995749"/>
                  </a:lnTo>
                  <a:lnTo>
                    <a:pt x="421582" y="1014806"/>
                  </a:lnTo>
                  <a:lnTo>
                    <a:pt x="467935" y="1032723"/>
                  </a:lnTo>
                  <a:lnTo>
                    <a:pt x="516130" y="1049457"/>
                  </a:lnTo>
                  <a:lnTo>
                    <a:pt x="566081" y="1064965"/>
                  </a:lnTo>
                  <a:lnTo>
                    <a:pt x="617701" y="1079203"/>
                  </a:lnTo>
                  <a:lnTo>
                    <a:pt x="670902" y="1092127"/>
                  </a:lnTo>
                  <a:lnTo>
                    <a:pt x="725598" y="1103694"/>
                  </a:lnTo>
                  <a:lnTo>
                    <a:pt x="781702" y="1113861"/>
                  </a:lnTo>
                  <a:lnTo>
                    <a:pt x="839126" y="1122582"/>
                  </a:lnTo>
                  <a:lnTo>
                    <a:pt x="897782" y="1129816"/>
                  </a:lnTo>
                  <a:lnTo>
                    <a:pt x="957585" y="1135519"/>
                  </a:lnTo>
                  <a:lnTo>
                    <a:pt x="1018447" y="1139646"/>
                  </a:lnTo>
                  <a:lnTo>
                    <a:pt x="1080281" y="1142154"/>
                  </a:lnTo>
                  <a:lnTo>
                    <a:pt x="1143000" y="1143000"/>
                  </a:lnTo>
                  <a:lnTo>
                    <a:pt x="1205718" y="1142154"/>
                  </a:lnTo>
                  <a:lnTo>
                    <a:pt x="1267552" y="1139646"/>
                  </a:lnTo>
                  <a:lnTo>
                    <a:pt x="1328414" y="1135519"/>
                  </a:lnTo>
                  <a:lnTo>
                    <a:pt x="1388217" y="1129816"/>
                  </a:lnTo>
                  <a:lnTo>
                    <a:pt x="1446873" y="1122582"/>
                  </a:lnTo>
                  <a:lnTo>
                    <a:pt x="1504297" y="1113861"/>
                  </a:lnTo>
                  <a:lnTo>
                    <a:pt x="1560401" y="1103694"/>
                  </a:lnTo>
                  <a:lnTo>
                    <a:pt x="1615097" y="1092127"/>
                  </a:lnTo>
                  <a:lnTo>
                    <a:pt x="1668298" y="1079203"/>
                  </a:lnTo>
                  <a:lnTo>
                    <a:pt x="1719918" y="1064965"/>
                  </a:lnTo>
                  <a:lnTo>
                    <a:pt x="1769869" y="1049457"/>
                  </a:lnTo>
                  <a:lnTo>
                    <a:pt x="1818064" y="1032723"/>
                  </a:lnTo>
                  <a:lnTo>
                    <a:pt x="1864417" y="1014806"/>
                  </a:lnTo>
                  <a:lnTo>
                    <a:pt x="1908839" y="995749"/>
                  </a:lnTo>
                  <a:lnTo>
                    <a:pt x="1951243" y="975598"/>
                  </a:lnTo>
                  <a:lnTo>
                    <a:pt x="1991544" y="954394"/>
                  </a:lnTo>
                  <a:lnTo>
                    <a:pt x="2029653" y="932182"/>
                  </a:lnTo>
                  <a:lnTo>
                    <a:pt x="2065483" y="909005"/>
                  </a:lnTo>
                  <a:lnTo>
                    <a:pt x="2098947" y="884906"/>
                  </a:lnTo>
                  <a:lnTo>
                    <a:pt x="2129959" y="859931"/>
                  </a:lnTo>
                  <a:lnTo>
                    <a:pt x="2158430" y="834121"/>
                  </a:lnTo>
                  <a:lnTo>
                    <a:pt x="2207405" y="780174"/>
                  </a:lnTo>
                  <a:lnTo>
                    <a:pt x="2245174" y="723414"/>
                  </a:lnTo>
                  <a:lnTo>
                    <a:pt x="2271041" y="664191"/>
                  </a:lnTo>
                  <a:lnTo>
                    <a:pt x="2284308" y="602853"/>
                  </a:lnTo>
                  <a:lnTo>
                    <a:pt x="2286000" y="571500"/>
                  </a:lnTo>
                  <a:lnTo>
                    <a:pt x="2284308" y="540146"/>
                  </a:lnTo>
                  <a:lnTo>
                    <a:pt x="2271041" y="478808"/>
                  </a:lnTo>
                  <a:lnTo>
                    <a:pt x="2245174" y="419585"/>
                  </a:lnTo>
                  <a:lnTo>
                    <a:pt x="2207405" y="362825"/>
                  </a:lnTo>
                  <a:lnTo>
                    <a:pt x="2158430" y="308878"/>
                  </a:lnTo>
                  <a:lnTo>
                    <a:pt x="2129959" y="283068"/>
                  </a:lnTo>
                  <a:lnTo>
                    <a:pt x="2098947" y="258093"/>
                  </a:lnTo>
                  <a:lnTo>
                    <a:pt x="2065483" y="233994"/>
                  </a:lnTo>
                  <a:lnTo>
                    <a:pt x="2029653" y="210817"/>
                  </a:lnTo>
                  <a:lnTo>
                    <a:pt x="1991544" y="188605"/>
                  </a:lnTo>
                  <a:lnTo>
                    <a:pt x="1951243" y="167401"/>
                  </a:lnTo>
                  <a:lnTo>
                    <a:pt x="1908839" y="147250"/>
                  </a:lnTo>
                  <a:lnTo>
                    <a:pt x="1864417" y="128193"/>
                  </a:lnTo>
                  <a:lnTo>
                    <a:pt x="1818064" y="110276"/>
                  </a:lnTo>
                  <a:lnTo>
                    <a:pt x="1769869" y="93542"/>
                  </a:lnTo>
                  <a:lnTo>
                    <a:pt x="1719918" y="78034"/>
                  </a:lnTo>
                  <a:lnTo>
                    <a:pt x="1668298" y="63796"/>
                  </a:lnTo>
                  <a:lnTo>
                    <a:pt x="1615097" y="50872"/>
                  </a:lnTo>
                  <a:lnTo>
                    <a:pt x="1560401" y="39305"/>
                  </a:lnTo>
                  <a:lnTo>
                    <a:pt x="1504297" y="29138"/>
                  </a:lnTo>
                  <a:lnTo>
                    <a:pt x="1446873" y="20417"/>
                  </a:lnTo>
                  <a:lnTo>
                    <a:pt x="1388217" y="13183"/>
                  </a:lnTo>
                  <a:lnTo>
                    <a:pt x="1328414" y="7480"/>
                  </a:lnTo>
                  <a:lnTo>
                    <a:pt x="1267552" y="3353"/>
                  </a:lnTo>
                  <a:lnTo>
                    <a:pt x="1205718" y="845"/>
                  </a:lnTo>
                  <a:lnTo>
                    <a:pt x="1143000" y="0"/>
                  </a:lnTo>
                  <a:close/>
                </a:path>
              </a:pathLst>
            </a:custGeom>
            <a:solidFill>
              <a:srgbClr val="D9D9D9"/>
            </a:solidFill>
          </p:spPr>
          <p:txBody>
            <a:bodyPr wrap="square" lIns="0" tIns="0" rIns="0" bIns="0" rtlCol="0"/>
            <a:lstStyle/>
            <a:p/>
          </p:txBody>
        </p:sp>
        <p:sp>
          <p:nvSpPr>
            <p:cNvPr id="6" name="object 6"/>
            <p:cNvSpPr/>
            <p:nvPr/>
          </p:nvSpPr>
          <p:spPr>
            <a:xfrm>
              <a:off x="1981200" y="2133600"/>
              <a:ext cx="2286000" cy="1143000"/>
            </a:xfrm>
            <a:custGeom>
              <a:avLst/>
              <a:gdLst/>
              <a:ahLst/>
              <a:cxnLst/>
              <a:rect l="l" t="t" r="r" b="b"/>
              <a:pathLst>
                <a:path w="2286000" h="1143000">
                  <a:moveTo>
                    <a:pt x="0" y="571500"/>
                  </a:moveTo>
                  <a:lnTo>
                    <a:pt x="6706" y="509235"/>
                  </a:lnTo>
                  <a:lnTo>
                    <a:pt x="26360" y="448910"/>
                  </a:lnTo>
                  <a:lnTo>
                    <a:pt x="58265" y="390875"/>
                  </a:lnTo>
                  <a:lnTo>
                    <a:pt x="101724" y="335478"/>
                  </a:lnTo>
                  <a:lnTo>
                    <a:pt x="156040" y="283068"/>
                  </a:lnTo>
                  <a:lnTo>
                    <a:pt x="187052" y="258093"/>
                  </a:lnTo>
                  <a:lnTo>
                    <a:pt x="220516" y="233994"/>
                  </a:lnTo>
                  <a:lnTo>
                    <a:pt x="256346" y="210817"/>
                  </a:lnTo>
                  <a:lnTo>
                    <a:pt x="294455" y="188605"/>
                  </a:lnTo>
                  <a:lnTo>
                    <a:pt x="334756" y="167401"/>
                  </a:lnTo>
                  <a:lnTo>
                    <a:pt x="377160" y="147250"/>
                  </a:lnTo>
                  <a:lnTo>
                    <a:pt x="421582" y="128193"/>
                  </a:lnTo>
                  <a:lnTo>
                    <a:pt x="467935" y="110276"/>
                  </a:lnTo>
                  <a:lnTo>
                    <a:pt x="516130" y="93542"/>
                  </a:lnTo>
                  <a:lnTo>
                    <a:pt x="566081" y="78034"/>
                  </a:lnTo>
                  <a:lnTo>
                    <a:pt x="617701" y="63796"/>
                  </a:lnTo>
                  <a:lnTo>
                    <a:pt x="670902" y="50872"/>
                  </a:lnTo>
                  <a:lnTo>
                    <a:pt x="725598" y="39305"/>
                  </a:lnTo>
                  <a:lnTo>
                    <a:pt x="781702" y="29138"/>
                  </a:lnTo>
                  <a:lnTo>
                    <a:pt x="839126" y="20417"/>
                  </a:lnTo>
                  <a:lnTo>
                    <a:pt x="897782" y="13183"/>
                  </a:lnTo>
                  <a:lnTo>
                    <a:pt x="957585" y="7480"/>
                  </a:lnTo>
                  <a:lnTo>
                    <a:pt x="1018447" y="3353"/>
                  </a:lnTo>
                  <a:lnTo>
                    <a:pt x="1080281" y="845"/>
                  </a:lnTo>
                  <a:lnTo>
                    <a:pt x="1143000" y="0"/>
                  </a:lnTo>
                  <a:lnTo>
                    <a:pt x="1205718" y="845"/>
                  </a:lnTo>
                  <a:lnTo>
                    <a:pt x="1267552" y="3353"/>
                  </a:lnTo>
                  <a:lnTo>
                    <a:pt x="1328414" y="7480"/>
                  </a:lnTo>
                  <a:lnTo>
                    <a:pt x="1388217" y="13183"/>
                  </a:lnTo>
                  <a:lnTo>
                    <a:pt x="1446873" y="20417"/>
                  </a:lnTo>
                  <a:lnTo>
                    <a:pt x="1504297" y="29138"/>
                  </a:lnTo>
                  <a:lnTo>
                    <a:pt x="1560401" y="39305"/>
                  </a:lnTo>
                  <a:lnTo>
                    <a:pt x="1615097" y="50872"/>
                  </a:lnTo>
                  <a:lnTo>
                    <a:pt x="1668298" y="63796"/>
                  </a:lnTo>
                  <a:lnTo>
                    <a:pt x="1719918" y="78034"/>
                  </a:lnTo>
                  <a:lnTo>
                    <a:pt x="1769869" y="93542"/>
                  </a:lnTo>
                  <a:lnTo>
                    <a:pt x="1818064" y="110276"/>
                  </a:lnTo>
                  <a:lnTo>
                    <a:pt x="1864417" y="128193"/>
                  </a:lnTo>
                  <a:lnTo>
                    <a:pt x="1908839" y="147250"/>
                  </a:lnTo>
                  <a:lnTo>
                    <a:pt x="1951243" y="167401"/>
                  </a:lnTo>
                  <a:lnTo>
                    <a:pt x="1991544" y="188605"/>
                  </a:lnTo>
                  <a:lnTo>
                    <a:pt x="2029653" y="210817"/>
                  </a:lnTo>
                  <a:lnTo>
                    <a:pt x="2065483" y="233994"/>
                  </a:lnTo>
                  <a:lnTo>
                    <a:pt x="2098947" y="258093"/>
                  </a:lnTo>
                  <a:lnTo>
                    <a:pt x="2129959" y="283068"/>
                  </a:lnTo>
                  <a:lnTo>
                    <a:pt x="2158430" y="308878"/>
                  </a:lnTo>
                  <a:lnTo>
                    <a:pt x="2207405" y="362825"/>
                  </a:lnTo>
                  <a:lnTo>
                    <a:pt x="2245174" y="419585"/>
                  </a:lnTo>
                  <a:lnTo>
                    <a:pt x="2271041" y="478808"/>
                  </a:lnTo>
                  <a:lnTo>
                    <a:pt x="2284308" y="540146"/>
                  </a:lnTo>
                  <a:lnTo>
                    <a:pt x="2286000" y="571500"/>
                  </a:lnTo>
                  <a:lnTo>
                    <a:pt x="2284308" y="602853"/>
                  </a:lnTo>
                  <a:lnTo>
                    <a:pt x="2271041" y="664191"/>
                  </a:lnTo>
                  <a:lnTo>
                    <a:pt x="2245174" y="723414"/>
                  </a:lnTo>
                  <a:lnTo>
                    <a:pt x="2207405" y="780174"/>
                  </a:lnTo>
                  <a:lnTo>
                    <a:pt x="2158430" y="834121"/>
                  </a:lnTo>
                  <a:lnTo>
                    <a:pt x="2129959" y="859931"/>
                  </a:lnTo>
                  <a:lnTo>
                    <a:pt x="2098947" y="884906"/>
                  </a:lnTo>
                  <a:lnTo>
                    <a:pt x="2065483" y="909005"/>
                  </a:lnTo>
                  <a:lnTo>
                    <a:pt x="2029653" y="932182"/>
                  </a:lnTo>
                  <a:lnTo>
                    <a:pt x="1991544" y="954394"/>
                  </a:lnTo>
                  <a:lnTo>
                    <a:pt x="1951243" y="975598"/>
                  </a:lnTo>
                  <a:lnTo>
                    <a:pt x="1908839" y="995749"/>
                  </a:lnTo>
                  <a:lnTo>
                    <a:pt x="1864417" y="1014806"/>
                  </a:lnTo>
                  <a:lnTo>
                    <a:pt x="1818064" y="1032723"/>
                  </a:lnTo>
                  <a:lnTo>
                    <a:pt x="1769869" y="1049457"/>
                  </a:lnTo>
                  <a:lnTo>
                    <a:pt x="1719918" y="1064965"/>
                  </a:lnTo>
                  <a:lnTo>
                    <a:pt x="1668298" y="1079203"/>
                  </a:lnTo>
                  <a:lnTo>
                    <a:pt x="1615097" y="1092127"/>
                  </a:lnTo>
                  <a:lnTo>
                    <a:pt x="1560401" y="1103694"/>
                  </a:lnTo>
                  <a:lnTo>
                    <a:pt x="1504297" y="1113861"/>
                  </a:lnTo>
                  <a:lnTo>
                    <a:pt x="1446873" y="1122582"/>
                  </a:lnTo>
                  <a:lnTo>
                    <a:pt x="1388217" y="1129816"/>
                  </a:lnTo>
                  <a:lnTo>
                    <a:pt x="1328414" y="1135519"/>
                  </a:lnTo>
                  <a:lnTo>
                    <a:pt x="1267552" y="1139646"/>
                  </a:lnTo>
                  <a:lnTo>
                    <a:pt x="1205718" y="1142154"/>
                  </a:lnTo>
                  <a:lnTo>
                    <a:pt x="1143000" y="1143000"/>
                  </a:lnTo>
                  <a:lnTo>
                    <a:pt x="1080281" y="1142154"/>
                  </a:lnTo>
                  <a:lnTo>
                    <a:pt x="1018447" y="1139646"/>
                  </a:lnTo>
                  <a:lnTo>
                    <a:pt x="957585" y="1135519"/>
                  </a:lnTo>
                  <a:lnTo>
                    <a:pt x="897782" y="1129816"/>
                  </a:lnTo>
                  <a:lnTo>
                    <a:pt x="839126" y="1122582"/>
                  </a:lnTo>
                  <a:lnTo>
                    <a:pt x="781702" y="1113861"/>
                  </a:lnTo>
                  <a:lnTo>
                    <a:pt x="725598" y="1103694"/>
                  </a:lnTo>
                  <a:lnTo>
                    <a:pt x="670902" y="1092127"/>
                  </a:lnTo>
                  <a:lnTo>
                    <a:pt x="617701" y="1079203"/>
                  </a:lnTo>
                  <a:lnTo>
                    <a:pt x="566081" y="1064965"/>
                  </a:lnTo>
                  <a:lnTo>
                    <a:pt x="516130" y="1049457"/>
                  </a:lnTo>
                  <a:lnTo>
                    <a:pt x="467935" y="1032723"/>
                  </a:lnTo>
                  <a:lnTo>
                    <a:pt x="421582" y="1014806"/>
                  </a:lnTo>
                  <a:lnTo>
                    <a:pt x="377160" y="995749"/>
                  </a:lnTo>
                  <a:lnTo>
                    <a:pt x="334756" y="975598"/>
                  </a:lnTo>
                  <a:lnTo>
                    <a:pt x="294455" y="954394"/>
                  </a:lnTo>
                  <a:lnTo>
                    <a:pt x="256346" y="932182"/>
                  </a:lnTo>
                  <a:lnTo>
                    <a:pt x="220516" y="909005"/>
                  </a:lnTo>
                  <a:lnTo>
                    <a:pt x="187052" y="884906"/>
                  </a:lnTo>
                  <a:lnTo>
                    <a:pt x="156040" y="859931"/>
                  </a:lnTo>
                  <a:lnTo>
                    <a:pt x="127569" y="834121"/>
                  </a:lnTo>
                  <a:lnTo>
                    <a:pt x="78594" y="780174"/>
                  </a:lnTo>
                  <a:lnTo>
                    <a:pt x="40825" y="723414"/>
                  </a:lnTo>
                  <a:lnTo>
                    <a:pt x="14958" y="664191"/>
                  </a:lnTo>
                  <a:lnTo>
                    <a:pt x="1691" y="602853"/>
                  </a:lnTo>
                  <a:lnTo>
                    <a:pt x="0" y="571500"/>
                  </a:lnTo>
                  <a:close/>
                </a:path>
              </a:pathLst>
            </a:custGeom>
            <a:ln w="12192">
              <a:solidFill>
                <a:srgbClr val="FF0000"/>
              </a:solidFill>
            </a:ln>
          </p:spPr>
          <p:txBody>
            <a:bodyPr wrap="square" lIns="0" tIns="0" rIns="0" bIns="0" rtlCol="0"/>
            <a:lstStyle/>
            <a:p/>
          </p:txBody>
        </p:sp>
      </p:grpSp>
      <p:sp>
        <p:nvSpPr>
          <p:cNvPr id="7" name="object 7"/>
          <p:cNvSpPr txBox="1"/>
          <p:nvPr/>
        </p:nvSpPr>
        <p:spPr>
          <a:xfrm>
            <a:off x="4105148" y="2228215"/>
            <a:ext cx="1087120" cy="940435"/>
          </a:xfrm>
          <a:prstGeom prst="rect">
            <a:avLst/>
          </a:prstGeom>
        </p:spPr>
        <p:txBody>
          <a:bodyPr vert="horz" wrap="square" lIns="0" tIns="13335" rIns="0" bIns="0" rtlCol="0">
            <a:spAutoFit/>
          </a:bodyPr>
          <a:lstStyle/>
          <a:p>
            <a:pPr marL="12700" marR="5080" indent="635" algn="ctr">
              <a:spcBef>
                <a:spcPts val="105"/>
              </a:spcBef>
            </a:pPr>
            <a:r>
              <a:rPr sz="2000" dirty="0">
                <a:solidFill>
                  <a:srgbClr val="221F1F"/>
                </a:solidFill>
                <a:latin typeface="Arial MT"/>
                <a:cs typeface="Arial MT"/>
              </a:rPr>
              <a:t>Selecting  channel </a:t>
            </a:r>
            <a:r>
              <a:rPr sz="2000" spc="5" dirty="0">
                <a:solidFill>
                  <a:srgbClr val="221F1F"/>
                </a:solidFill>
                <a:latin typeface="Arial MT"/>
                <a:cs typeface="Arial MT"/>
              </a:rPr>
              <a:t> </a:t>
            </a:r>
            <a:r>
              <a:rPr sz="2000" dirty="0">
                <a:solidFill>
                  <a:srgbClr val="221F1F"/>
                </a:solidFill>
                <a:latin typeface="Arial MT"/>
                <a:cs typeface="Arial MT"/>
              </a:rPr>
              <a:t>membe</a:t>
            </a:r>
            <a:r>
              <a:rPr sz="2000" spc="5" dirty="0">
                <a:solidFill>
                  <a:srgbClr val="221F1F"/>
                </a:solidFill>
                <a:latin typeface="Arial MT"/>
                <a:cs typeface="Arial MT"/>
              </a:rPr>
              <a:t>r</a:t>
            </a:r>
            <a:r>
              <a:rPr sz="2000" dirty="0">
                <a:solidFill>
                  <a:srgbClr val="221F1F"/>
                </a:solidFill>
                <a:latin typeface="Arial MT"/>
                <a:cs typeface="Arial MT"/>
              </a:rPr>
              <a:t>s</a:t>
            </a:r>
            <a:endParaRPr sz="2000">
              <a:latin typeface="Arial MT"/>
              <a:cs typeface="Arial MT"/>
            </a:endParaRPr>
          </a:p>
        </p:txBody>
      </p:sp>
      <p:grpSp>
        <p:nvGrpSpPr>
          <p:cNvPr id="8" name="object 8"/>
          <p:cNvGrpSpPr/>
          <p:nvPr/>
        </p:nvGrpSpPr>
        <p:grpSpPr>
          <a:xfrm>
            <a:off x="6013703" y="2127504"/>
            <a:ext cx="2527300" cy="1155700"/>
            <a:chOff x="4489703" y="2127504"/>
            <a:chExt cx="2527300" cy="1155700"/>
          </a:xfrm>
        </p:grpSpPr>
        <p:sp>
          <p:nvSpPr>
            <p:cNvPr id="9" name="object 9"/>
            <p:cNvSpPr/>
            <p:nvPr/>
          </p:nvSpPr>
          <p:spPr>
            <a:xfrm>
              <a:off x="4495799" y="2133600"/>
              <a:ext cx="2514600" cy="1143000"/>
            </a:xfrm>
            <a:custGeom>
              <a:avLst/>
              <a:gdLst/>
              <a:ahLst/>
              <a:cxnLst/>
              <a:rect l="l" t="t" r="r" b="b"/>
              <a:pathLst>
                <a:path w="2514600" h="1143000">
                  <a:moveTo>
                    <a:pt x="1257300" y="0"/>
                  </a:moveTo>
                  <a:lnTo>
                    <a:pt x="1192595" y="743"/>
                  </a:lnTo>
                  <a:lnTo>
                    <a:pt x="1128740" y="2950"/>
                  </a:lnTo>
                  <a:lnTo>
                    <a:pt x="1065814" y="6585"/>
                  </a:lnTo>
                  <a:lnTo>
                    <a:pt x="1003896" y="11612"/>
                  </a:lnTo>
                  <a:lnTo>
                    <a:pt x="943064" y="17994"/>
                  </a:lnTo>
                  <a:lnTo>
                    <a:pt x="883399" y="25696"/>
                  </a:lnTo>
                  <a:lnTo>
                    <a:pt x="824978" y="34682"/>
                  </a:lnTo>
                  <a:lnTo>
                    <a:pt x="767881" y="44916"/>
                  </a:lnTo>
                  <a:lnTo>
                    <a:pt x="712187" y="56362"/>
                  </a:lnTo>
                  <a:lnTo>
                    <a:pt x="657974" y="68984"/>
                  </a:lnTo>
                  <a:lnTo>
                    <a:pt x="605322" y="82746"/>
                  </a:lnTo>
                  <a:lnTo>
                    <a:pt x="554310" y="97612"/>
                  </a:lnTo>
                  <a:lnTo>
                    <a:pt x="505016" y="113547"/>
                  </a:lnTo>
                  <a:lnTo>
                    <a:pt x="457520" y="130514"/>
                  </a:lnTo>
                  <a:lnTo>
                    <a:pt x="411900" y="148477"/>
                  </a:lnTo>
                  <a:lnTo>
                    <a:pt x="368236" y="167401"/>
                  </a:lnTo>
                  <a:lnTo>
                    <a:pt x="326606" y="187250"/>
                  </a:lnTo>
                  <a:lnTo>
                    <a:pt x="287090" y="207987"/>
                  </a:lnTo>
                  <a:lnTo>
                    <a:pt x="249766" y="229577"/>
                  </a:lnTo>
                  <a:lnTo>
                    <a:pt x="214714" y="251984"/>
                  </a:lnTo>
                  <a:lnTo>
                    <a:pt x="182012" y="275172"/>
                  </a:lnTo>
                  <a:lnTo>
                    <a:pt x="151739" y="299104"/>
                  </a:lnTo>
                  <a:lnTo>
                    <a:pt x="98798" y="349061"/>
                  </a:lnTo>
                  <a:lnTo>
                    <a:pt x="56521" y="401566"/>
                  </a:lnTo>
                  <a:lnTo>
                    <a:pt x="25541" y="456333"/>
                  </a:lnTo>
                  <a:lnTo>
                    <a:pt x="6490" y="513073"/>
                  </a:lnTo>
                  <a:lnTo>
                    <a:pt x="0" y="571500"/>
                  </a:lnTo>
                  <a:lnTo>
                    <a:pt x="1635" y="600906"/>
                  </a:lnTo>
                  <a:lnTo>
                    <a:pt x="14485" y="658525"/>
                  </a:lnTo>
                  <a:lnTo>
                    <a:pt x="39580" y="714314"/>
                  </a:lnTo>
                  <a:lnTo>
                    <a:pt x="76287" y="767986"/>
                  </a:lnTo>
                  <a:lnTo>
                    <a:pt x="123975" y="819253"/>
                  </a:lnTo>
                  <a:lnTo>
                    <a:pt x="182012" y="867827"/>
                  </a:lnTo>
                  <a:lnTo>
                    <a:pt x="214714" y="891015"/>
                  </a:lnTo>
                  <a:lnTo>
                    <a:pt x="249766" y="913422"/>
                  </a:lnTo>
                  <a:lnTo>
                    <a:pt x="287090" y="935012"/>
                  </a:lnTo>
                  <a:lnTo>
                    <a:pt x="326606" y="955749"/>
                  </a:lnTo>
                  <a:lnTo>
                    <a:pt x="368236" y="975598"/>
                  </a:lnTo>
                  <a:lnTo>
                    <a:pt x="411900" y="994522"/>
                  </a:lnTo>
                  <a:lnTo>
                    <a:pt x="457520" y="1012485"/>
                  </a:lnTo>
                  <a:lnTo>
                    <a:pt x="505016" y="1029452"/>
                  </a:lnTo>
                  <a:lnTo>
                    <a:pt x="554310" y="1045387"/>
                  </a:lnTo>
                  <a:lnTo>
                    <a:pt x="605322" y="1060253"/>
                  </a:lnTo>
                  <a:lnTo>
                    <a:pt x="657974" y="1074015"/>
                  </a:lnTo>
                  <a:lnTo>
                    <a:pt x="712187" y="1086637"/>
                  </a:lnTo>
                  <a:lnTo>
                    <a:pt x="767881" y="1098083"/>
                  </a:lnTo>
                  <a:lnTo>
                    <a:pt x="824978" y="1108317"/>
                  </a:lnTo>
                  <a:lnTo>
                    <a:pt x="883399" y="1117303"/>
                  </a:lnTo>
                  <a:lnTo>
                    <a:pt x="943064" y="1125005"/>
                  </a:lnTo>
                  <a:lnTo>
                    <a:pt x="1003896" y="1131387"/>
                  </a:lnTo>
                  <a:lnTo>
                    <a:pt x="1065814" y="1136414"/>
                  </a:lnTo>
                  <a:lnTo>
                    <a:pt x="1128740" y="1140049"/>
                  </a:lnTo>
                  <a:lnTo>
                    <a:pt x="1192595" y="1142256"/>
                  </a:lnTo>
                  <a:lnTo>
                    <a:pt x="1257300" y="1143000"/>
                  </a:lnTo>
                  <a:lnTo>
                    <a:pt x="1322004" y="1142256"/>
                  </a:lnTo>
                  <a:lnTo>
                    <a:pt x="1385859" y="1140049"/>
                  </a:lnTo>
                  <a:lnTo>
                    <a:pt x="1448785" y="1136414"/>
                  </a:lnTo>
                  <a:lnTo>
                    <a:pt x="1510703" y="1131387"/>
                  </a:lnTo>
                  <a:lnTo>
                    <a:pt x="1571535" y="1125005"/>
                  </a:lnTo>
                  <a:lnTo>
                    <a:pt x="1631200" y="1117303"/>
                  </a:lnTo>
                  <a:lnTo>
                    <a:pt x="1689621" y="1108317"/>
                  </a:lnTo>
                  <a:lnTo>
                    <a:pt x="1746718" y="1098083"/>
                  </a:lnTo>
                  <a:lnTo>
                    <a:pt x="1802412" y="1086637"/>
                  </a:lnTo>
                  <a:lnTo>
                    <a:pt x="1856625" y="1074015"/>
                  </a:lnTo>
                  <a:lnTo>
                    <a:pt x="1909277" y="1060253"/>
                  </a:lnTo>
                  <a:lnTo>
                    <a:pt x="1960289" y="1045387"/>
                  </a:lnTo>
                  <a:lnTo>
                    <a:pt x="2009583" y="1029452"/>
                  </a:lnTo>
                  <a:lnTo>
                    <a:pt x="2057079" y="1012485"/>
                  </a:lnTo>
                  <a:lnTo>
                    <a:pt x="2102699" y="994522"/>
                  </a:lnTo>
                  <a:lnTo>
                    <a:pt x="2146363" y="975598"/>
                  </a:lnTo>
                  <a:lnTo>
                    <a:pt x="2187993" y="955749"/>
                  </a:lnTo>
                  <a:lnTo>
                    <a:pt x="2227509" y="935012"/>
                  </a:lnTo>
                  <a:lnTo>
                    <a:pt x="2264833" y="913422"/>
                  </a:lnTo>
                  <a:lnTo>
                    <a:pt x="2299885" y="891015"/>
                  </a:lnTo>
                  <a:lnTo>
                    <a:pt x="2332587" y="867827"/>
                  </a:lnTo>
                  <a:lnTo>
                    <a:pt x="2362860" y="843895"/>
                  </a:lnTo>
                  <a:lnTo>
                    <a:pt x="2415801" y="793938"/>
                  </a:lnTo>
                  <a:lnTo>
                    <a:pt x="2458078" y="741433"/>
                  </a:lnTo>
                  <a:lnTo>
                    <a:pt x="2489058" y="686666"/>
                  </a:lnTo>
                  <a:lnTo>
                    <a:pt x="2508109" y="629926"/>
                  </a:lnTo>
                  <a:lnTo>
                    <a:pt x="2514600" y="571500"/>
                  </a:lnTo>
                  <a:lnTo>
                    <a:pt x="2512964" y="542093"/>
                  </a:lnTo>
                  <a:lnTo>
                    <a:pt x="2500114" y="484474"/>
                  </a:lnTo>
                  <a:lnTo>
                    <a:pt x="2475019" y="428685"/>
                  </a:lnTo>
                  <a:lnTo>
                    <a:pt x="2438312" y="375013"/>
                  </a:lnTo>
                  <a:lnTo>
                    <a:pt x="2390624" y="323746"/>
                  </a:lnTo>
                  <a:lnTo>
                    <a:pt x="2332587" y="275172"/>
                  </a:lnTo>
                  <a:lnTo>
                    <a:pt x="2299885" y="251984"/>
                  </a:lnTo>
                  <a:lnTo>
                    <a:pt x="2264833" y="229577"/>
                  </a:lnTo>
                  <a:lnTo>
                    <a:pt x="2227509" y="207987"/>
                  </a:lnTo>
                  <a:lnTo>
                    <a:pt x="2187993" y="187250"/>
                  </a:lnTo>
                  <a:lnTo>
                    <a:pt x="2146363" y="167401"/>
                  </a:lnTo>
                  <a:lnTo>
                    <a:pt x="2102699" y="148477"/>
                  </a:lnTo>
                  <a:lnTo>
                    <a:pt x="2057079" y="130514"/>
                  </a:lnTo>
                  <a:lnTo>
                    <a:pt x="2009583" y="113547"/>
                  </a:lnTo>
                  <a:lnTo>
                    <a:pt x="1960289" y="97612"/>
                  </a:lnTo>
                  <a:lnTo>
                    <a:pt x="1909277" y="82746"/>
                  </a:lnTo>
                  <a:lnTo>
                    <a:pt x="1856625" y="68984"/>
                  </a:lnTo>
                  <a:lnTo>
                    <a:pt x="1802412" y="56362"/>
                  </a:lnTo>
                  <a:lnTo>
                    <a:pt x="1746718" y="44916"/>
                  </a:lnTo>
                  <a:lnTo>
                    <a:pt x="1689621" y="34682"/>
                  </a:lnTo>
                  <a:lnTo>
                    <a:pt x="1631200" y="25696"/>
                  </a:lnTo>
                  <a:lnTo>
                    <a:pt x="1571535" y="17994"/>
                  </a:lnTo>
                  <a:lnTo>
                    <a:pt x="1510703" y="11612"/>
                  </a:lnTo>
                  <a:lnTo>
                    <a:pt x="1448785" y="6585"/>
                  </a:lnTo>
                  <a:lnTo>
                    <a:pt x="1385859" y="2950"/>
                  </a:lnTo>
                  <a:lnTo>
                    <a:pt x="1322004" y="743"/>
                  </a:lnTo>
                  <a:lnTo>
                    <a:pt x="1257300" y="0"/>
                  </a:lnTo>
                  <a:close/>
                </a:path>
              </a:pathLst>
            </a:custGeom>
            <a:solidFill>
              <a:srgbClr val="D9D9D9"/>
            </a:solidFill>
          </p:spPr>
          <p:txBody>
            <a:bodyPr wrap="square" lIns="0" tIns="0" rIns="0" bIns="0" rtlCol="0"/>
            <a:lstStyle/>
            <a:p/>
          </p:txBody>
        </p:sp>
        <p:sp>
          <p:nvSpPr>
            <p:cNvPr id="10" name="object 10"/>
            <p:cNvSpPr/>
            <p:nvPr/>
          </p:nvSpPr>
          <p:spPr>
            <a:xfrm>
              <a:off x="4495799" y="2133600"/>
              <a:ext cx="2514600" cy="1143000"/>
            </a:xfrm>
            <a:custGeom>
              <a:avLst/>
              <a:gdLst/>
              <a:ahLst/>
              <a:cxnLst/>
              <a:rect l="l" t="t" r="r" b="b"/>
              <a:pathLst>
                <a:path w="2514600" h="1143000">
                  <a:moveTo>
                    <a:pt x="0" y="571500"/>
                  </a:moveTo>
                  <a:lnTo>
                    <a:pt x="6490" y="513073"/>
                  </a:lnTo>
                  <a:lnTo>
                    <a:pt x="25541" y="456333"/>
                  </a:lnTo>
                  <a:lnTo>
                    <a:pt x="56521" y="401566"/>
                  </a:lnTo>
                  <a:lnTo>
                    <a:pt x="98798" y="349061"/>
                  </a:lnTo>
                  <a:lnTo>
                    <a:pt x="151739" y="299104"/>
                  </a:lnTo>
                  <a:lnTo>
                    <a:pt x="182012" y="275172"/>
                  </a:lnTo>
                  <a:lnTo>
                    <a:pt x="214714" y="251984"/>
                  </a:lnTo>
                  <a:lnTo>
                    <a:pt x="249766" y="229577"/>
                  </a:lnTo>
                  <a:lnTo>
                    <a:pt x="287090" y="207987"/>
                  </a:lnTo>
                  <a:lnTo>
                    <a:pt x="326606" y="187250"/>
                  </a:lnTo>
                  <a:lnTo>
                    <a:pt x="368236" y="167401"/>
                  </a:lnTo>
                  <a:lnTo>
                    <a:pt x="411900" y="148477"/>
                  </a:lnTo>
                  <a:lnTo>
                    <a:pt x="457520" y="130514"/>
                  </a:lnTo>
                  <a:lnTo>
                    <a:pt x="505016" y="113547"/>
                  </a:lnTo>
                  <a:lnTo>
                    <a:pt x="554310" y="97612"/>
                  </a:lnTo>
                  <a:lnTo>
                    <a:pt x="605322" y="82746"/>
                  </a:lnTo>
                  <a:lnTo>
                    <a:pt x="657974" y="68984"/>
                  </a:lnTo>
                  <a:lnTo>
                    <a:pt x="712187" y="56362"/>
                  </a:lnTo>
                  <a:lnTo>
                    <a:pt x="767881" y="44916"/>
                  </a:lnTo>
                  <a:lnTo>
                    <a:pt x="824978" y="34682"/>
                  </a:lnTo>
                  <a:lnTo>
                    <a:pt x="883399" y="25696"/>
                  </a:lnTo>
                  <a:lnTo>
                    <a:pt x="943064" y="17994"/>
                  </a:lnTo>
                  <a:lnTo>
                    <a:pt x="1003896" y="11612"/>
                  </a:lnTo>
                  <a:lnTo>
                    <a:pt x="1065814" y="6585"/>
                  </a:lnTo>
                  <a:lnTo>
                    <a:pt x="1128740" y="2950"/>
                  </a:lnTo>
                  <a:lnTo>
                    <a:pt x="1192595" y="743"/>
                  </a:lnTo>
                  <a:lnTo>
                    <a:pt x="1257300" y="0"/>
                  </a:lnTo>
                  <a:lnTo>
                    <a:pt x="1322004" y="743"/>
                  </a:lnTo>
                  <a:lnTo>
                    <a:pt x="1385859" y="2950"/>
                  </a:lnTo>
                  <a:lnTo>
                    <a:pt x="1448785" y="6585"/>
                  </a:lnTo>
                  <a:lnTo>
                    <a:pt x="1510703" y="11612"/>
                  </a:lnTo>
                  <a:lnTo>
                    <a:pt x="1571535" y="17994"/>
                  </a:lnTo>
                  <a:lnTo>
                    <a:pt x="1631200" y="25696"/>
                  </a:lnTo>
                  <a:lnTo>
                    <a:pt x="1689621" y="34682"/>
                  </a:lnTo>
                  <a:lnTo>
                    <a:pt x="1746718" y="44916"/>
                  </a:lnTo>
                  <a:lnTo>
                    <a:pt x="1802412" y="56362"/>
                  </a:lnTo>
                  <a:lnTo>
                    <a:pt x="1856625" y="68984"/>
                  </a:lnTo>
                  <a:lnTo>
                    <a:pt x="1909277" y="82746"/>
                  </a:lnTo>
                  <a:lnTo>
                    <a:pt x="1960289" y="97612"/>
                  </a:lnTo>
                  <a:lnTo>
                    <a:pt x="2009583" y="113547"/>
                  </a:lnTo>
                  <a:lnTo>
                    <a:pt x="2057079" y="130514"/>
                  </a:lnTo>
                  <a:lnTo>
                    <a:pt x="2102699" y="148477"/>
                  </a:lnTo>
                  <a:lnTo>
                    <a:pt x="2146363" y="167401"/>
                  </a:lnTo>
                  <a:lnTo>
                    <a:pt x="2187993" y="187250"/>
                  </a:lnTo>
                  <a:lnTo>
                    <a:pt x="2227509" y="207987"/>
                  </a:lnTo>
                  <a:lnTo>
                    <a:pt x="2264833" y="229577"/>
                  </a:lnTo>
                  <a:lnTo>
                    <a:pt x="2299885" y="251984"/>
                  </a:lnTo>
                  <a:lnTo>
                    <a:pt x="2332587" y="275172"/>
                  </a:lnTo>
                  <a:lnTo>
                    <a:pt x="2362860" y="299104"/>
                  </a:lnTo>
                  <a:lnTo>
                    <a:pt x="2415801" y="349061"/>
                  </a:lnTo>
                  <a:lnTo>
                    <a:pt x="2458078" y="401566"/>
                  </a:lnTo>
                  <a:lnTo>
                    <a:pt x="2489058" y="456333"/>
                  </a:lnTo>
                  <a:lnTo>
                    <a:pt x="2508109" y="513073"/>
                  </a:lnTo>
                  <a:lnTo>
                    <a:pt x="2514600" y="571500"/>
                  </a:lnTo>
                  <a:lnTo>
                    <a:pt x="2512964" y="600906"/>
                  </a:lnTo>
                  <a:lnTo>
                    <a:pt x="2500114" y="658525"/>
                  </a:lnTo>
                  <a:lnTo>
                    <a:pt x="2475019" y="714314"/>
                  </a:lnTo>
                  <a:lnTo>
                    <a:pt x="2438312" y="767986"/>
                  </a:lnTo>
                  <a:lnTo>
                    <a:pt x="2390624" y="819253"/>
                  </a:lnTo>
                  <a:lnTo>
                    <a:pt x="2332587" y="867827"/>
                  </a:lnTo>
                  <a:lnTo>
                    <a:pt x="2299885" y="891015"/>
                  </a:lnTo>
                  <a:lnTo>
                    <a:pt x="2264833" y="913422"/>
                  </a:lnTo>
                  <a:lnTo>
                    <a:pt x="2227509" y="935012"/>
                  </a:lnTo>
                  <a:lnTo>
                    <a:pt x="2187993" y="955749"/>
                  </a:lnTo>
                  <a:lnTo>
                    <a:pt x="2146363" y="975598"/>
                  </a:lnTo>
                  <a:lnTo>
                    <a:pt x="2102699" y="994522"/>
                  </a:lnTo>
                  <a:lnTo>
                    <a:pt x="2057079" y="1012485"/>
                  </a:lnTo>
                  <a:lnTo>
                    <a:pt x="2009583" y="1029452"/>
                  </a:lnTo>
                  <a:lnTo>
                    <a:pt x="1960289" y="1045387"/>
                  </a:lnTo>
                  <a:lnTo>
                    <a:pt x="1909277" y="1060253"/>
                  </a:lnTo>
                  <a:lnTo>
                    <a:pt x="1856625" y="1074015"/>
                  </a:lnTo>
                  <a:lnTo>
                    <a:pt x="1802412" y="1086637"/>
                  </a:lnTo>
                  <a:lnTo>
                    <a:pt x="1746718" y="1098083"/>
                  </a:lnTo>
                  <a:lnTo>
                    <a:pt x="1689621" y="1108317"/>
                  </a:lnTo>
                  <a:lnTo>
                    <a:pt x="1631200" y="1117303"/>
                  </a:lnTo>
                  <a:lnTo>
                    <a:pt x="1571535" y="1125005"/>
                  </a:lnTo>
                  <a:lnTo>
                    <a:pt x="1510703" y="1131387"/>
                  </a:lnTo>
                  <a:lnTo>
                    <a:pt x="1448785" y="1136414"/>
                  </a:lnTo>
                  <a:lnTo>
                    <a:pt x="1385859" y="1140049"/>
                  </a:lnTo>
                  <a:lnTo>
                    <a:pt x="1322004" y="1142256"/>
                  </a:lnTo>
                  <a:lnTo>
                    <a:pt x="1257300" y="1143000"/>
                  </a:lnTo>
                  <a:lnTo>
                    <a:pt x="1192595" y="1142256"/>
                  </a:lnTo>
                  <a:lnTo>
                    <a:pt x="1128740" y="1140049"/>
                  </a:lnTo>
                  <a:lnTo>
                    <a:pt x="1065814" y="1136414"/>
                  </a:lnTo>
                  <a:lnTo>
                    <a:pt x="1003896" y="1131387"/>
                  </a:lnTo>
                  <a:lnTo>
                    <a:pt x="943064" y="1125005"/>
                  </a:lnTo>
                  <a:lnTo>
                    <a:pt x="883399" y="1117303"/>
                  </a:lnTo>
                  <a:lnTo>
                    <a:pt x="824978" y="1108317"/>
                  </a:lnTo>
                  <a:lnTo>
                    <a:pt x="767881" y="1098083"/>
                  </a:lnTo>
                  <a:lnTo>
                    <a:pt x="712187" y="1086637"/>
                  </a:lnTo>
                  <a:lnTo>
                    <a:pt x="657974" y="1074015"/>
                  </a:lnTo>
                  <a:lnTo>
                    <a:pt x="605322" y="1060253"/>
                  </a:lnTo>
                  <a:lnTo>
                    <a:pt x="554310" y="1045387"/>
                  </a:lnTo>
                  <a:lnTo>
                    <a:pt x="505016" y="1029452"/>
                  </a:lnTo>
                  <a:lnTo>
                    <a:pt x="457520" y="1012485"/>
                  </a:lnTo>
                  <a:lnTo>
                    <a:pt x="411900" y="994522"/>
                  </a:lnTo>
                  <a:lnTo>
                    <a:pt x="368236" y="975598"/>
                  </a:lnTo>
                  <a:lnTo>
                    <a:pt x="326606" y="955749"/>
                  </a:lnTo>
                  <a:lnTo>
                    <a:pt x="287090" y="935012"/>
                  </a:lnTo>
                  <a:lnTo>
                    <a:pt x="249766" y="913422"/>
                  </a:lnTo>
                  <a:lnTo>
                    <a:pt x="214714" y="891015"/>
                  </a:lnTo>
                  <a:lnTo>
                    <a:pt x="182012" y="867827"/>
                  </a:lnTo>
                  <a:lnTo>
                    <a:pt x="151739" y="843895"/>
                  </a:lnTo>
                  <a:lnTo>
                    <a:pt x="98798" y="793938"/>
                  </a:lnTo>
                  <a:lnTo>
                    <a:pt x="56521" y="741433"/>
                  </a:lnTo>
                  <a:lnTo>
                    <a:pt x="25541" y="686666"/>
                  </a:lnTo>
                  <a:lnTo>
                    <a:pt x="6490" y="629926"/>
                  </a:lnTo>
                  <a:lnTo>
                    <a:pt x="0" y="571500"/>
                  </a:lnTo>
                  <a:close/>
                </a:path>
              </a:pathLst>
            </a:custGeom>
            <a:ln w="12192">
              <a:solidFill>
                <a:srgbClr val="FF0000"/>
              </a:solidFill>
            </a:ln>
          </p:spPr>
          <p:txBody>
            <a:bodyPr wrap="square" lIns="0" tIns="0" rIns="0" bIns="0" rtlCol="0"/>
            <a:lstStyle/>
            <a:p/>
          </p:txBody>
        </p:sp>
      </p:grpSp>
      <p:sp>
        <p:nvSpPr>
          <p:cNvPr id="11" name="object 11"/>
          <p:cNvSpPr txBox="1"/>
          <p:nvPr/>
        </p:nvSpPr>
        <p:spPr>
          <a:xfrm>
            <a:off x="6733413" y="2228215"/>
            <a:ext cx="1087120" cy="940435"/>
          </a:xfrm>
          <a:prstGeom prst="rect">
            <a:avLst/>
          </a:prstGeom>
        </p:spPr>
        <p:txBody>
          <a:bodyPr vert="horz" wrap="square" lIns="0" tIns="13335" rIns="0" bIns="0" rtlCol="0">
            <a:spAutoFit/>
          </a:bodyPr>
          <a:lstStyle/>
          <a:p>
            <a:pPr marL="12700" marR="5080" indent="76200" algn="just">
              <a:spcBef>
                <a:spcPts val="105"/>
              </a:spcBef>
            </a:pPr>
            <a:r>
              <a:rPr sz="2000" spc="-15" dirty="0">
                <a:latin typeface="Arial MT"/>
                <a:cs typeface="Arial MT"/>
              </a:rPr>
              <a:t>Training </a:t>
            </a:r>
            <a:r>
              <a:rPr sz="2000" spc="-10" dirty="0">
                <a:latin typeface="Arial MT"/>
                <a:cs typeface="Arial MT"/>
              </a:rPr>
              <a:t> </a:t>
            </a:r>
            <a:r>
              <a:rPr sz="2000" dirty="0">
                <a:latin typeface="Arial MT"/>
                <a:cs typeface="Arial MT"/>
              </a:rPr>
              <a:t>channel </a:t>
            </a:r>
            <a:r>
              <a:rPr sz="2000" spc="5" dirty="0">
                <a:latin typeface="Arial MT"/>
                <a:cs typeface="Arial MT"/>
              </a:rPr>
              <a:t> </a:t>
            </a:r>
            <a:r>
              <a:rPr sz="2000" dirty="0">
                <a:latin typeface="Arial MT"/>
                <a:cs typeface="Arial MT"/>
              </a:rPr>
              <a:t>membe</a:t>
            </a:r>
            <a:r>
              <a:rPr sz="2000" spc="5" dirty="0">
                <a:latin typeface="Arial MT"/>
                <a:cs typeface="Arial MT"/>
              </a:rPr>
              <a:t>r</a:t>
            </a:r>
            <a:r>
              <a:rPr sz="2000" dirty="0">
                <a:latin typeface="Arial MT"/>
                <a:cs typeface="Arial MT"/>
              </a:rPr>
              <a:t>s</a:t>
            </a:r>
            <a:endParaRPr sz="2000">
              <a:latin typeface="Arial MT"/>
              <a:cs typeface="Arial MT"/>
            </a:endParaRPr>
          </a:p>
        </p:txBody>
      </p:sp>
      <p:grpSp>
        <p:nvGrpSpPr>
          <p:cNvPr id="12" name="object 12"/>
          <p:cNvGrpSpPr/>
          <p:nvPr/>
        </p:nvGrpSpPr>
        <p:grpSpPr>
          <a:xfrm>
            <a:off x="7080503" y="3422903"/>
            <a:ext cx="2527300" cy="1155700"/>
            <a:chOff x="5556503" y="3422903"/>
            <a:chExt cx="2527300" cy="1155700"/>
          </a:xfrm>
        </p:grpSpPr>
        <p:sp>
          <p:nvSpPr>
            <p:cNvPr id="13" name="object 13"/>
            <p:cNvSpPr/>
            <p:nvPr/>
          </p:nvSpPr>
          <p:spPr>
            <a:xfrm>
              <a:off x="5562599" y="3428999"/>
              <a:ext cx="2514600" cy="1143000"/>
            </a:xfrm>
            <a:custGeom>
              <a:avLst/>
              <a:gdLst/>
              <a:ahLst/>
              <a:cxnLst/>
              <a:rect l="l" t="t" r="r" b="b"/>
              <a:pathLst>
                <a:path w="2514600" h="1143000">
                  <a:moveTo>
                    <a:pt x="1257300" y="0"/>
                  </a:moveTo>
                  <a:lnTo>
                    <a:pt x="1192595" y="743"/>
                  </a:lnTo>
                  <a:lnTo>
                    <a:pt x="1128740" y="2950"/>
                  </a:lnTo>
                  <a:lnTo>
                    <a:pt x="1065814" y="6585"/>
                  </a:lnTo>
                  <a:lnTo>
                    <a:pt x="1003896" y="11612"/>
                  </a:lnTo>
                  <a:lnTo>
                    <a:pt x="943064" y="17994"/>
                  </a:lnTo>
                  <a:lnTo>
                    <a:pt x="883399" y="25696"/>
                  </a:lnTo>
                  <a:lnTo>
                    <a:pt x="824978" y="34682"/>
                  </a:lnTo>
                  <a:lnTo>
                    <a:pt x="767881" y="44916"/>
                  </a:lnTo>
                  <a:lnTo>
                    <a:pt x="712187" y="56362"/>
                  </a:lnTo>
                  <a:lnTo>
                    <a:pt x="657974" y="68984"/>
                  </a:lnTo>
                  <a:lnTo>
                    <a:pt x="605322" y="82746"/>
                  </a:lnTo>
                  <a:lnTo>
                    <a:pt x="554310" y="97612"/>
                  </a:lnTo>
                  <a:lnTo>
                    <a:pt x="505016" y="113547"/>
                  </a:lnTo>
                  <a:lnTo>
                    <a:pt x="457520" y="130514"/>
                  </a:lnTo>
                  <a:lnTo>
                    <a:pt x="411900" y="148477"/>
                  </a:lnTo>
                  <a:lnTo>
                    <a:pt x="368236" y="167401"/>
                  </a:lnTo>
                  <a:lnTo>
                    <a:pt x="326606" y="187250"/>
                  </a:lnTo>
                  <a:lnTo>
                    <a:pt x="287090" y="207987"/>
                  </a:lnTo>
                  <a:lnTo>
                    <a:pt x="249766" y="229577"/>
                  </a:lnTo>
                  <a:lnTo>
                    <a:pt x="214714" y="251984"/>
                  </a:lnTo>
                  <a:lnTo>
                    <a:pt x="182012" y="275172"/>
                  </a:lnTo>
                  <a:lnTo>
                    <a:pt x="151739" y="299104"/>
                  </a:lnTo>
                  <a:lnTo>
                    <a:pt x="98798" y="349061"/>
                  </a:lnTo>
                  <a:lnTo>
                    <a:pt x="56521" y="401566"/>
                  </a:lnTo>
                  <a:lnTo>
                    <a:pt x="25541" y="456333"/>
                  </a:lnTo>
                  <a:lnTo>
                    <a:pt x="6490" y="513073"/>
                  </a:lnTo>
                  <a:lnTo>
                    <a:pt x="0" y="571500"/>
                  </a:lnTo>
                  <a:lnTo>
                    <a:pt x="1635" y="600906"/>
                  </a:lnTo>
                  <a:lnTo>
                    <a:pt x="14485" y="658525"/>
                  </a:lnTo>
                  <a:lnTo>
                    <a:pt x="39580" y="714314"/>
                  </a:lnTo>
                  <a:lnTo>
                    <a:pt x="76287" y="767986"/>
                  </a:lnTo>
                  <a:lnTo>
                    <a:pt x="123975" y="819253"/>
                  </a:lnTo>
                  <a:lnTo>
                    <a:pt x="182012" y="867827"/>
                  </a:lnTo>
                  <a:lnTo>
                    <a:pt x="214714" y="891015"/>
                  </a:lnTo>
                  <a:lnTo>
                    <a:pt x="249766" y="913422"/>
                  </a:lnTo>
                  <a:lnTo>
                    <a:pt x="287090" y="935012"/>
                  </a:lnTo>
                  <a:lnTo>
                    <a:pt x="326606" y="955749"/>
                  </a:lnTo>
                  <a:lnTo>
                    <a:pt x="368236" y="975598"/>
                  </a:lnTo>
                  <a:lnTo>
                    <a:pt x="411900" y="994522"/>
                  </a:lnTo>
                  <a:lnTo>
                    <a:pt x="457520" y="1012485"/>
                  </a:lnTo>
                  <a:lnTo>
                    <a:pt x="505016" y="1029452"/>
                  </a:lnTo>
                  <a:lnTo>
                    <a:pt x="554310" y="1045387"/>
                  </a:lnTo>
                  <a:lnTo>
                    <a:pt x="605322" y="1060253"/>
                  </a:lnTo>
                  <a:lnTo>
                    <a:pt x="657974" y="1074015"/>
                  </a:lnTo>
                  <a:lnTo>
                    <a:pt x="712187" y="1086637"/>
                  </a:lnTo>
                  <a:lnTo>
                    <a:pt x="767881" y="1098083"/>
                  </a:lnTo>
                  <a:lnTo>
                    <a:pt x="824978" y="1108317"/>
                  </a:lnTo>
                  <a:lnTo>
                    <a:pt x="883399" y="1117303"/>
                  </a:lnTo>
                  <a:lnTo>
                    <a:pt x="943064" y="1125005"/>
                  </a:lnTo>
                  <a:lnTo>
                    <a:pt x="1003896" y="1131387"/>
                  </a:lnTo>
                  <a:lnTo>
                    <a:pt x="1065814" y="1136414"/>
                  </a:lnTo>
                  <a:lnTo>
                    <a:pt x="1128740" y="1140049"/>
                  </a:lnTo>
                  <a:lnTo>
                    <a:pt x="1192595" y="1142256"/>
                  </a:lnTo>
                  <a:lnTo>
                    <a:pt x="1257300" y="1143000"/>
                  </a:lnTo>
                  <a:lnTo>
                    <a:pt x="1322004" y="1142256"/>
                  </a:lnTo>
                  <a:lnTo>
                    <a:pt x="1385859" y="1140049"/>
                  </a:lnTo>
                  <a:lnTo>
                    <a:pt x="1448785" y="1136414"/>
                  </a:lnTo>
                  <a:lnTo>
                    <a:pt x="1510703" y="1131387"/>
                  </a:lnTo>
                  <a:lnTo>
                    <a:pt x="1571535" y="1125005"/>
                  </a:lnTo>
                  <a:lnTo>
                    <a:pt x="1631200" y="1117303"/>
                  </a:lnTo>
                  <a:lnTo>
                    <a:pt x="1689621" y="1108317"/>
                  </a:lnTo>
                  <a:lnTo>
                    <a:pt x="1746718" y="1098083"/>
                  </a:lnTo>
                  <a:lnTo>
                    <a:pt x="1802412" y="1086637"/>
                  </a:lnTo>
                  <a:lnTo>
                    <a:pt x="1856625" y="1074015"/>
                  </a:lnTo>
                  <a:lnTo>
                    <a:pt x="1909277" y="1060253"/>
                  </a:lnTo>
                  <a:lnTo>
                    <a:pt x="1960289" y="1045387"/>
                  </a:lnTo>
                  <a:lnTo>
                    <a:pt x="2009583" y="1029452"/>
                  </a:lnTo>
                  <a:lnTo>
                    <a:pt x="2057079" y="1012485"/>
                  </a:lnTo>
                  <a:lnTo>
                    <a:pt x="2102699" y="994522"/>
                  </a:lnTo>
                  <a:lnTo>
                    <a:pt x="2146363" y="975598"/>
                  </a:lnTo>
                  <a:lnTo>
                    <a:pt x="2187993" y="955749"/>
                  </a:lnTo>
                  <a:lnTo>
                    <a:pt x="2227509" y="935012"/>
                  </a:lnTo>
                  <a:lnTo>
                    <a:pt x="2264833" y="913422"/>
                  </a:lnTo>
                  <a:lnTo>
                    <a:pt x="2299885" y="891015"/>
                  </a:lnTo>
                  <a:lnTo>
                    <a:pt x="2332587" y="867827"/>
                  </a:lnTo>
                  <a:lnTo>
                    <a:pt x="2362860" y="843895"/>
                  </a:lnTo>
                  <a:lnTo>
                    <a:pt x="2415801" y="793938"/>
                  </a:lnTo>
                  <a:lnTo>
                    <a:pt x="2458078" y="741433"/>
                  </a:lnTo>
                  <a:lnTo>
                    <a:pt x="2489058" y="686666"/>
                  </a:lnTo>
                  <a:lnTo>
                    <a:pt x="2508109" y="629926"/>
                  </a:lnTo>
                  <a:lnTo>
                    <a:pt x="2514600" y="571500"/>
                  </a:lnTo>
                  <a:lnTo>
                    <a:pt x="2512964" y="542093"/>
                  </a:lnTo>
                  <a:lnTo>
                    <a:pt x="2500114" y="484474"/>
                  </a:lnTo>
                  <a:lnTo>
                    <a:pt x="2475019" y="428685"/>
                  </a:lnTo>
                  <a:lnTo>
                    <a:pt x="2438312" y="375013"/>
                  </a:lnTo>
                  <a:lnTo>
                    <a:pt x="2390624" y="323746"/>
                  </a:lnTo>
                  <a:lnTo>
                    <a:pt x="2332587" y="275172"/>
                  </a:lnTo>
                  <a:lnTo>
                    <a:pt x="2299885" y="251984"/>
                  </a:lnTo>
                  <a:lnTo>
                    <a:pt x="2264833" y="229577"/>
                  </a:lnTo>
                  <a:lnTo>
                    <a:pt x="2227509" y="207987"/>
                  </a:lnTo>
                  <a:lnTo>
                    <a:pt x="2187993" y="187250"/>
                  </a:lnTo>
                  <a:lnTo>
                    <a:pt x="2146363" y="167401"/>
                  </a:lnTo>
                  <a:lnTo>
                    <a:pt x="2102699" y="148477"/>
                  </a:lnTo>
                  <a:lnTo>
                    <a:pt x="2057079" y="130514"/>
                  </a:lnTo>
                  <a:lnTo>
                    <a:pt x="2009583" y="113547"/>
                  </a:lnTo>
                  <a:lnTo>
                    <a:pt x="1960289" y="97612"/>
                  </a:lnTo>
                  <a:lnTo>
                    <a:pt x="1909277" y="82746"/>
                  </a:lnTo>
                  <a:lnTo>
                    <a:pt x="1856625" y="68984"/>
                  </a:lnTo>
                  <a:lnTo>
                    <a:pt x="1802412" y="56362"/>
                  </a:lnTo>
                  <a:lnTo>
                    <a:pt x="1746718" y="44916"/>
                  </a:lnTo>
                  <a:lnTo>
                    <a:pt x="1689621" y="34682"/>
                  </a:lnTo>
                  <a:lnTo>
                    <a:pt x="1631200" y="25696"/>
                  </a:lnTo>
                  <a:lnTo>
                    <a:pt x="1571535" y="17994"/>
                  </a:lnTo>
                  <a:lnTo>
                    <a:pt x="1510703" y="11612"/>
                  </a:lnTo>
                  <a:lnTo>
                    <a:pt x="1448785" y="6585"/>
                  </a:lnTo>
                  <a:lnTo>
                    <a:pt x="1385859" y="2950"/>
                  </a:lnTo>
                  <a:lnTo>
                    <a:pt x="1322004" y="743"/>
                  </a:lnTo>
                  <a:lnTo>
                    <a:pt x="1257300" y="0"/>
                  </a:lnTo>
                  <a:close/>
                </a:path>
              </a:pathLst>
            </a:custGeom>
            <a:solidFill>
              <a:srgbClr val="D9D9D9"/>
            </a:solidFill>
          </p:spPr>
          <p:txBody>
            <a:bodyPr wrap="square" lIns="0" tIns="0" rIns="0" bIns="0" rtlCol="0"/>
            <a:lstStyle/>
            <a:p/>
          </p:txBody>
        </p:sp>
        <p:sp>
          <p:nvSpPr>
            <p:cNvPr id="14" name="object 14"/>
            <p:cNvSpPr/>
            <p:nvPr/>
          </p:nvSpPr>
          <p:spPr>
            <a:xfrm>
              <a:off x="5562599" y="3428999"/>
              <a:ext cx="2514600" cy="1143000"/>
            </a:xfrm>
            <a:custGeom>
              <a:avLst/>
              <a:gdLst/>
              <a:ahLst/>
              <a:cxnLst/>
              <a:rect l="l" t="t" r="r" b="b"/>
              <a:pathLst>
                <a:path w="2514600" h="1143000">
                  <a:moveTo>
                    <a:pt x="0" y="571500"/>
                  </a:moveTo>
                  <a:lnTo>
                    <a:pt x="6490" y="513073"/>
                  </a:lnTo>
                  <a:lnTo>
                    <a:pt x="25541" y="456333"/>
                  </a:lnTo>
                  <a:lnTo>
                    <a:pt x="56521" y="401566"/>
                  </a:lnTo>
                  <a:lnTo>
                    <a:pt x="98798" y="349061"/>
                  </a:lnTo>
                  <a:lnTo>
                    <a:pt x="151739" y="299104"/>
                  </a:lnTo>
                  <a:lnTo>
                    <a:pt x="182012" y="275172"/>
                  </a:lnTo>
                  <a:lnTo>
                    <a:pt x="214714" y="251984"/>
                  </a:lnTo>
                  <a:lnTo>
                    <a:pt x="249766" y="229577"/>
                  </a:lnTo>
                  <a:lnTo>
                    <a:pt x="287090" y="207987"/>
                  </a:lnTo>
                  <a:lnTo>
                    <a:pt x="326606" y="187250"/>
                  </a:lnTo>
                  <a:lnTo>
                    <a:pt x="368236" y="167401"/>
                  </a:lnTo>
                  <a:lnTo>
                    <a:pt x="411900" y="148477"/>
                  </a:lnTo>
                  <a:lnTo>
                    <a:pt x="457520" y="130514"/>
                  </a:lnTo>
                  <a:lnTo>
                    <a:pt x="505016" y="113547"/>
                  </a:lnTo>
                  <a:lnTo>
                    <a:pt x="554310" y="97612"/>
                  </a:lnTo>
                  <a:lnTo>
                    <a:pt x="605322" y="82746"/>
                  </a:lnTo>
                  <a:lnTo>
                    <a:pt x="657974" y="68984"/>
                  </a:lnTo>
                  <a:lnTo>
                    <a:pt x="712187" y="56362"/>
                  </a:lnTo>
                  <a:lnTo>
                    <a:pt x="767881" y="44916"/>
                  </a:lnTo>
                  <a:lnTo>
                    <a:pt x="824978" y="34682"/>
                  </a:lnTo>
                  <a:lnTo>
                    <a:pt x="883399" y="25696"/>
                  </a:lnTo>
                  <a:lnTo>
                    <a:pt x="943064" y="17994"/>
                  </a:lnTo>
                  <a:lnTo>
                    <a:pt x="1003896" y="11612"/>
                  </a:lnTo>
                  <a:lnTo>
                    <a:pt x="1065814" y="6585"/>
                  </a:lnTo>
                  <a:lnTo>
                    <a:pt x="1128740" y="2950"/>
                  </a:lnTo>
                  <a:lnTo>
                    <a:pt x="1192595" y="743"/>
                  </a:lnTo>
                  <a:lnTo>
                    <a:pt x="1257300" y="0"/>
                  </a:lnTo>
                  <a:lnTo>
                    <a:pt x="1322004" y="743"/>
                  </a:lnTo>
                  <a:lnTo>
                    <a:pt x="1385859" y="2950"/>
                  </a:lnTo>
                  <a:lnTo>
                    <a:pt x="1448785" y="6585"/>
                  </a:lnTo>
                  <a:lnTo>
                    <a:pt x="1510703" y="11612"/>
                  </a:lnTo>
                  <a:lnTo>
                    <a:pt x="1571535" y="17994"/>
                  </a:lnTo>
                  <a:lnTo>
                    <a:pt x="1631200" y="25696"/>
                  </a:lnTo>
                  <a:lnTo>
                    <a:pt x="1689621" y="34682"/>
                  </a:lnTo>
                  <a:lnTo>
                    <a:pt x="1746718" y="44916"/>
                  </a:lnTo>
                  <a:lnTo>
                    <a:pt x="1802412" y="56362"/>
                  </a:lnTo>
                  <a:lnTo>
                    <a:pt x="1856625" y="68984"/>
                  </a:lnTo>
                  <a:lnTo>
                    <a:pt x="1909277" y="82746"/>
                  </a:lnTo>
                  <a:lnTo>
                    <a:pt x="1960289" y="97612"/>
                  </a:lnTo>
                  <a:lnTo>
                    <a:pt x="2009583" y="113547"/>
                  </a:lnTo>
                  <a:lnTo>
                    <a:pt x="2057079" y="130514"/>
                  </a:lnTo>
                  <a:lnTo>
                    <a:pt x="2102699" y="148477"/>
                  </a:lnTo>
                  <a:lnTo>
                    <a:pt x="2146363" y="167401"/>
                  </a:lnTo>
                  <a:lnTo>
                    <a:pt x="2187993" y="187250"/>
                  </a:lnTo>
                  <a:lnTo>
                    <a:pt x="2227509" y="207987"/>
                  </a:lnTo>
                  <a:lnTo>
                    <a:pt x="2264833" y="229577"/>
                  </a:lnTo>
                  <a:lnTo>
                    <a:pt x="2299885" y="251984"/>
                  </a:lnTo>
                  <a:lnTo>
                    <a:pt x="2332587" y="275172"/>
                  </a:lnTo>
                  <a:lnTo>
                    <a:pt x="2362860" y="299104"/>
                  </a:lnTo>
                  <a:lnTo>
                    <a:pt x="2415801" y="349061"/>
                  </a:lnTo>
                  <a:lnTo>
                    <a:pt x="2458078" y="401566"/>
                  </a:lnTo>
                  <a:lnTo>
                    <a:pt x="2489058" y="456333"/>
                  </a:lnTo>
                  <a:lnTo>
                    <a:pt x="2508109" y="513073"/>
                  </a:lnTo>
                  <a:lnTo>
                    <a:pt x="2514600" y="571500"/>
                  </a:lnTo>
                  <a:lnTo>
                    <a:pt x="2512964" y="600906"/>
                  </a:lnTo>
                  <a:lnTo>
                    <a:pt x="2500114" y="658525"/>
                  </a:lnTo>
                  <a:lnTo>
                    <a:pt x="2475019" y="714314"/>
                  </a:lnTo>
                  <a:lnTo>
                    <a:pt x="2438312" y="767986"/>
                  </a:lnTo>
                  <a:lnTo>
                    <a:pt x="2390624" y="819253"/>
                  </a:lnTo>
                  <a:lnTo>
                    <a:pt x="2332587" y="867827"/>
                  </a:lnTo>
                  <a:lnTo>
                    <a:pt x="2299885" y="891015"/>
                  </a:lnTo>
                  <a:lnTo>
                    <a:pt x="2264833" y="913422"/>
                  </a:lnTo>
                  <a:lnTo>
                    <a:pt x="2227509" y="935012"/>
                  </a:lnTo>
                  <a:lnTo>
                    <a:pt x="2187993" y="955749"/>
                  </a:lnTo>
                  <a:lnTo>
                    <a:pt x="2146363" y="975598"/>
                  </a:lnTo>
                  <a:lnTo>
                    <a:pt x="2102699" y="994522"/>
                  </a:lnTo>
                  <a:lnTo>
                    <a:pt x="2057079" y="1012485"/>
                  </a:lnTo>
                  <a:lnTo>
                    <a:pt x="2009583" y="1029452"/>
                  </a:lnTo>
                  <a:lnTo>
                    <a:pt x="1960289" y="1045387"/>
                  </a:lnTo>
                  <a:lnTo>
                    <a:pt x="1909277" y="1060253"/>
                  </a:lnTo>
                  <a:lnTo>
                    <a:pt x="1856625" y="1074015"/>
                  </a:lnTo>
                  <a:lnTo>
                    <a:pt x="1802412" y="1086637"/>
                  </a:lnTo>
                  <a:lnTo>
                    <a:pt x="1746718" y="1098083"/>
                  </a:lnTo>
                  <a:lnTo>
                    <a:pt x="1689621" y="1108317"/>
                  </a:lnTo>
                  <a:lnTo>
                    <a:pt x="1631200" y="1117303"/>
                  </a:lnTo>
                  <a:lnTo>
                    <a:pt x="1571535" y="1125005"/>
                  </a:lnTo>
                  <a:lnTo>
                    <a:pt x="1510703" y="1131387"/>
                  </a:lnTo>
                  <a:lnTo>
                    <a:pt x="1448785" y="1136414"/>
                  </a:lnTo>
                  <a:lnTo>
                    <a:pt x="1385859" y="1140049"/>
                  </a:lnTo>
                  <a:lnTo>
                    <a:pt x="1322004" y="1142256"/>
                  </a:lnTo>
                  <a:lnTo>
                    <a:pt x="1257300" y="1143000"/>
                  </a:lnTo>
                  <a:lnTo>
                    <a:pt x="1192595" y="1142256"/>
                  </a:lnTo>
                  <a:lnTo>
                    <a:pt x="1128740" y="1140049"/>
                  </a:lnTo>
                  <a:lnTo>
                    <a:pt x="1065814" y="1136414"/>
                  </a:lnTo>
                  <a:lnTo>
                    <a:pt x="1003896" y="1131387"/>
                  </a:lnTo>
                  <a:lnTo>
                    <a:pt x="943064" y="1125005"/>
                  </a:lnTo>
                  <a:lnTo>
                    <a:pt x="883399" y="1117303"/>
                  </a:lnTo>
                  <a:lnTo>
                    <a:pt x="824978" y="1108317"/>
                  </a:lnTo>
                  <a:lnTo>
                    <a:pt x="767881" y="1098083"/>
                  </a:lnTo>
                  <a:lnTo>
                    <a:pt x="712187" y="1086637"/>
                  </a:lnTo>
                  <a:lnTo>
                    <a:pt x="657974" y="1074015"/>
                  </a:lnTo>
                  <a:lnTo>
                    <a:pt x="605322" y="1060253"/>
                  </a:lnTo>
                  <a:lnTo>
                    <a:pt x="554310" y="1045387"/>
                  </a:lnTo>
                  <a:lnTo>
                    <a:pt x="505016" y="1029452"/>
                  </a:lnTo>
                  <a:lnTo>
                    <a:pt x="457520" y="1012485"/>
                  </a:lnTo>
                  <a:lnTo>
                    <a:pt x="411900" y="994522"/>
                  </a:lnTo>
                  <a:lnTo>
                    <a:pt x="368236" y="975598"/>
                  </a:lnTo>
                  <a:lnTo>
                    <a:pt x="326606" y="955749"/>
                  </a:lnTo>
                  <a:lnTo>
                    <a:pt x="287090" y="935012"/>
                  </a:lnTo>
                  <a:lnTo>
                    <a:pt x="249766" y="913422"/>
                  </a:lnTo>
                  <a:lnTo>
                    <a:pt x="214714" y="891015"/>
                  </a:lnTo>
                  <a:lnTo>
                    <a:pt x="182012" y="867827"/>
                  </a:lnTo>
                  <a:lnTo>
                    <a:pt x="151739" y="843895"/>
                  </a:lnTo>
                  <a:lnTo>
                    <a:pt x="98798" y="793938"/>
                  </a:lnTo>
                  <a:lnTo>
                    <a:pt x="56521" y="741433"/>
                  </a:lnTo>
                  <a:lnTo>
                    <a:pt x="25541" y="686666"/>
                  </a:lnTo>
                  <a:lnTo>
                    <a:pt x="6490" y="629926"/>
                  </a:lnTo>
                  <a:lnTo>
                    <a:pt x="0" y="571500"/>
                  </a:lnTo>
                  <a:close/>
                </a:path>
              </a:pathLst>
            </a:custGeom>
            <a:ln w="12192">
              <a:solidFill>
                <a:srgbClr val="FF0000"/>
              </a:solidFill>
            </a:ln>
          </p:spPr>
          <p:txBody>
            <a:bodyPr wrap="square" lIns="0" tIns="0" rIns="0" bIns="0" rtlCol="0"/>
            <a:lstStyle/>
            <a:p/>
          </p:txBody>
        </p:sp>
      </p:grpSp>
      <p:sp>
        <p:nvSpPr>
          <p:cNvPr id="15" name="object 15"/>
          <p:cNvSpPr txBox="1"/>
          <p:nvPr/>
        </p:nvSpPr>
        <p:spPr>
          <a:xfrm>
            <a:off x="7738110" y="3523870"/>
            <a:ext cx="1212215" cy="940435"/>
          </a:xfrm>
          <a:prstGeom prst="rect">
            <a:avLst/>
          </a:prstGeom>
        </p:spPr>
        <p:txBody>
          <a:bodyPr vert="horz" wrap="square" lIns="0" tIns="13335" rIns="0" bIns="0" rtlCol="0">
            <a:spAutoFit/>
          </a:bodyPr>
          <a:lstStyle/>
          <a:p>
            <a:pPr marL="12065" marR="5080" algn="ctr">
              <a:spcBef>
                <a:spcPts val="105"/>
              </a:spcBef>
            </a:pPr>
            <a:r>
              <a:rPr sz="2000" dirty="0">
                <a:latin typeface="Arial MT"/>
                <a:cs typeface="Arial MT"/>
              </a:rPr>
              <a:t>E</a:t>
            </a:r>
            <a:r>
              <a:rPr sz="2000" spc="-10" dirty="0">
                <a:latin typeface="Arial MT"/>
                <a:cs typeface="Arial MT"/>
              </a:rPr>
              <a:t>v</a:t>
            </a:r>
            <a:r>
              <a:rPr sz="2000" spc="-5" dirty="0">
                <a:latin typeface="Arial MT"/>
                <a:cs typeface="Arial MT"/>
              </a:rPr>
              <a:t>aluating  </a:t>
            </a:r>
            <a:r>
              <a:rPr sz="2000" dirty="0">
                <a:latin typeface="Arial MT"/>
                <a:cs typeface="Arial MT"/>
              </a:rPr>
              <a:t>channel </a:t>
            </a:r>
            <a:r>
              <a:rPr sz="2000" spc="5" dirty="0">
                <a:latin typeface="Arial MT"/>
                <a:cs typeface="Arial MT"/>
              </a:rPr>
              <a:t> </a:t>
            </a:r>
            <a:r>
              <a:rPr sz="2000" dirty="0">
                <a:latin typeface="Arial MT"/>
                <a:cs typeface="Arial MT"/>
              </a:rPr>
              <a:t>members</a:t>
            </a:r>
            <a:endParaRPr sz="2000">
              <a:latin typeface="Arial MT"/>
              <a:cs typeface="Arial MT"/>
            </a:endParaRPr>
          </a:p>
        </p:txBody>
      </p:sp>
      <p:grpSp>
        <p:nvGrpSpPr>
          <p:cNvPr id="16" name="object 16"/>
          <p:cNvGrpSpPr/>
          <p:nvPr/>
        </p:nvGrpSpPr>
        <p:grpSpPr>
          <a:xfrm>
            <a:off x="6318503" y="4718303"/>
            <a:ext cx="2451100" cy="1155700"/>
            <a:chOff x="4794503" y="4718303"/>
            <a:chExt cx="2451100" cy="1155700"/>
          </a:xfrm>
        </p:grpSpPr>
        <p:sp>
          <p:nvSpPr>
            <p:cNvPr id="17" name="object 17"/>
            <p:cNvSpPr/>
            <p:nvPr/>
          </p:nvSpPr>
          <p:spPr>
            <a:xfrm>
              <a:off x="4800599" y="4724399"/>
              <a:ext cx="2438400" cy="1143000"/>
            </a:xfrm>
            <a:custGeom>
              <a:avLst/>
              <a:gdLst/>
              <a:ahLst/>
              <a:cxnLst/>
              <a:rect l="l" t="t" r="r" b="b"/>
              <a:pathLst>
                <a:path w="2438400" h="1143000">
                  <a:moveTo>
                    <a:pt x="1219200" y="0"/>
                  </a:moveTo>
                  <a:lnTo>
                    <a:pt x="1154448" y="792"/>
                  </a:lnTo>
                  <a:lnTo>
                    <a:pt x="1090577" y="3142"/>
                  </a:lnTo>
                  <a:lnTo>
                    <a:pt x="1027671" y="7012"/>
                  </a:lnTo>
                  <a:lnTo>
                    <a:pt x="965814" y="12360"/>
                  </a:lnTo>
                  <a:lnTo>
                    <a:pt x="905090" y="19148"/>
                  </a:lnTo>
                  <a:lnTo>
                    <a:pt x="845583" y="27336"/>
                  </a:lnTo>
                  <a:lnTo>
                    <a:pt x="787377" y="36885"/>
                  </a:lnTo>
                  <a:lnTo>
                    <a:pt x="730558" y="47755"/>
                  </a:lnTo>
                  <a:lnTo>
                    <a:pt x="675209" y="59907"/>
                  </a:lnTo>
                  <a:lnTo>
                    <a:pt x="621414" y="73300"/>
                  </a:lnTo>
                  <a:lnTo>
                    <a:pt x="569258" y="87896"/>
                  </a:lnTo>
                  <a:lnTo>
                    <a:pt x="518824" y="103656"/>
                  </a:lnTo>
                  <a:lnTo>
                    <a:pt x="470198" y="120538"/>
                  </a:lnTo>
                  <a:lnTo>
                    <a:pt x="423463" y="138505"/>
                  </a:lnTo>
                  <a:lnTo>
                    <a:pt x="378704" y="157516"/>
                  </a:lnTo>
                  <a:lnTo>
                    <a:pt x="336005" y="177533"/>
                  </a:lnTo>
                  <a:lnTo>
                    <a:pt x="295450" y="198514"/>
                  </a:lnTo>
                  <a:lnTo>
                    <a:pt x="257123" y="220422"/>
                  </a:lnTo>
                  <a:lnTo>
                    <a:pt x="221109" y="243216"/>
                  </a:lnTo>
                  <a:lnTo>
                    <a:pt x="187492" y="266857"/>
                  </a:lnTo>
                  <a:lnTo>
                    <a:pt x="156356" y="291305"/>
                  </a:lnTo>
                  <a:lnTo>
                    <a:pt x="127786" y="316521"/>
                  </a:lnTo>
                  <a:lnTo>
                    <a:pt x="78679" y="369099"/>
                  </a:lnTo>
                  <a:lnTo>
                    <a:pt x="40844" y="424274"/>
                  </a:lnTo>
                  <a:lnTo>
                    <a:pt x="14956" y="481730"/>
                  </a:lnTo>
                  <a:lnTo>
                    <a:pt x="1689" y="541151"/>
                  </a:lnTo>
                  <a:lnTo>
                    <a:pt x="0" y="571500"/>
                  </a:lnTo>
                  <a:lnTo>
                    <a:pt x="1689" y="601851"/>
                  </a:lnTo>
                  <a:lnTo>
                    <a:pt x="14956" y="661278"/>
                  </a:lnTo>
                  <a:lnTo>
                    <a:pt x="40844" y="718738"/>
                  </a:lnTo>
                  <a:lnTo>
                    <a:pt x="78679" y="773915"/>
                  </a:lnTo>
                  <a:lnTo>
                    <a:pt x="127786" y="826494"/>
                  </a:lnTo>
                  <a:lnTo>
                    <a:pt x="156356" y="851711"/>
                  </a:lnTo>
                  <a:lnTo>
                    <a:pt x="187492" y="876159"/>
                  </a:lnTo>
                  <a:lnTo>
                    <a:pt x="221109" y="899800"/>
                  </a:lnTo>
                  <a:lnTo>
                    <a:pt x="257123" y="922593"/>
                  </a:lnTo>
                  <a:lnTo>
                    <a:pt x="295450" y="944500"/>
                  </a:lnTo>
                  <a:lnTo>
                    <a:pt x="336005" y="965481"/>
                  </a:lnTo>
                  <a:lnTo>
                    <a:pt x="378704" y="985496"/>
                  </a:lnTo>
                  <a:lnTo>
                    <a:pt x="423463" y="1004507"/>
                  </a:lnTo>
                  <a:lnTo>
                    <a:pt x="470198" y="1022472"/>
                  </a:lnTo>
                  <a:lnTo>
                    <a:pt x="518824" y="1039354"/>
                  </a:lnTo>
                  <a:lnTo>
                    <a:pt x="569258" y="1055112"/>
                  </a:lnTo>
                  <a:lnTo>
                    <a:pt x="621414" y="1069707"/>
                  </a:lnTo>
                  <a:lnTo>
                    <a:pt x="675209" y="1083099"/>
                  </a:lnTo>
                  <a:lnTo>
                    <a:pt x="730558" y="1095250"/>
                  </a:lnTo>
                  <a:lnTo>
                    <a:pt x="787377" y="1106118"/>
                  </a:lnTo>
                  <a:lnTo>
                    <a:pt x="845583" y="1115666"/>
                  </a:lnTo>
                  <a:lnTo>
                    <a:pt x="905090" y="1123854"/>
                  </a:lnTo>
                  <a:lnTo>
                    <a:pt x="965814" y="1130641"/>
                  </a:lnTo>
                  <a:lnTo>
                    <a:pt x="1027671" y="1135988"/>
                  </a:lnTo>
                  <a:lnTo>
                    <a:pt x="1090577" y="1139857"/>
                  </a:lnTo>
                  <a:lnTo>
                    <a:pt x="1154448" y="1142207"/>
                  </a:lnTo>
                  <a:lnTo>
                    <a:pt x="1219200" y="1143000"/>
                  </a:lnTo>
                  <a:lnTo>
                    <a:pt x="1283951" y="1142207"/>
                  </a:lnTo>
                  <a:lnTo>
                    <a:pt x="1347822" y="1139857"/>
                  </a:lnTo>
                  <a:lnTo>
                    <a:pt x="1410728" y="1135988"/>
                  </a:lnTo>
                  <a:lnTo>
                    <a:pt x="1472585" y="1130641"/>
                  </a:lnTo>
                  <a:lnTo>
                    <a:pt x="1533309" y="1123854"/>
                  </a:lnTo>
                  <a:lnTo>
                    <a:pt x="1592816" y="1115666"/>
                  </a:lnTo>
                  <a:lnTo>
                    <a:pt x="1651022" y="1106118"/>
                  </a:lnTo>
                  <a:lnTo>
                    <a:pt x="1707841" y="1095250"/>
                  </a:lnTo>
                  <a:lnTo>
                    <a:pt x="1763190" y="1083099"/>
                  </a:lnTo>
                  <a:lnTo>
                    <a:pt x="1816985" y="1069707"/>
                  </a:lnTo>
                  <a:lnTo>
                    <a:pt x="1869141" y="1055112"/>
                  </a:lnTo>
                  <a:lnTo>
                    <a:pt x="1919575" y="1039354"/>
                  </a:lnTo>
                  <a:lnTo>
                    <a:pt x="1968201" y="1022472"/>
                  </a:lnTo>
                  <a:lnTo>
                    <a:pt x="2014936" y="1004507"/>
                  </a:lnTo>
                  <a:lnTo>
                    <a:pt x="2059695" y="985496"/>
                  </a:lnTo>
                  <a:lnTo>
                    <a:pt x="2102394" y="965481"/>
                  </a:lnTo>
                  <a:lnTo>
                    <a:pt x="2142949" y="944500"/>
                  </a:lnTo>
                  <a:lnTo>
                    <a:pt x="2181276" y="922593"/>
                  </a:lnTo>
                  <a:lnTo>
                    <a:pt x="2217290" y="899800"/>
                  </a:lnTo>
                  <a:lnTo>
                    <a:pt x="2250907" y="876159"/>
                  </a:lnTo>
                  <a:lnTo>
                    <a:pt x="2282043" y="851711"/>
                  </a:lnTo>
                  <a:lnTo>
                    <a:pt x="2310613" y="826494"/>
                  </a:lnTo>
                  <a:lnTo>
                    <a:pt x="2359720" y="773915"/>
                  </a:lnTo>
                  <a:lnTo>
                    <a:pt x="2397555" y="718738"/>
                  </a:lnTo>
                  <a:lnTo>
                    <a:pt x="2423443" y="661278"/>
                  </a:lnTo>
                  <a:lnTo>
                    <a:pt x="2436710" y="601851"/>
                  </a:lnTo>
                  <a:lnTo>
                    <a:pt x="2438400" y="571500"/>
                  </a:lnTo>
                  <a:lnTo>
                    <a:pt x="2436710" y="541151"/>
                  </a:lnTo>
                  <a:lnTo>
                    <a:pt x="2423443" y="481730"/>
                  </a:lnTo>
                  <a:lnTo>
                    <a:pt x="2397555" y="424274"/>
                  </a:lnTo>
                  <a:lnTo>
                    <a:pt x="2359720" y="369099"/>
                  </a:lnTo>
                  <a:lnTo>
                    <a:pt x="2310613" y="316521"/>
                  </a:lnTo>
                  <a:lnTo>
                    <a:pt x="2282043" y="291305"/>
                  </a:lnTo>
                  <a:lnTo>
                    <a:pt x="2250907" y="266857"/>
                  </a:lnTo>
                  <a:lnTo>
                    <a:pt x="2217290" y="243216"/>
                  </a:lnTo>
                  <a:lnTo>
                    <a:pt x="2181276" y="220422"/>
                  </a:lnTo>
                  <a:lnTo>
                    <a:pt x="2142949" y="198514"/>
                  </a:lnTo>
                  <a:lnTo>
                    <a:pt x="2102394" y="177533"/>
                  </a:lnTo>
                  <a:lnTo>
                    <a:pt x="2059695" y="157516"/>
                  </a:lnTo>
                  <a:lnTo>
                    <a:pt x="2014936" y="138505"/>
                  </a:lnTo>
                  <a:lnTo>
                    <a:pt x="1968201" y="120538"/>
                  </a:lnTo>
                  <a:lnTo>
                    <a:pt x="1919575" y="103656"/>
                  </a:lnTo>
                  <a:lnTo>
                    <a:pt x="1869141" y="87896"/>
                  </a:lnTo>
                  <a:lnTo>
                    <a:pt x="1816985" y="73300"/>
                  </a:lnTo>
                  <a:lnTo>
                    <a:pt x="1763190" y="59907"/>
                  </a:lnTo>
                  <a:lnTo>
                    <a:pt x="1707841" y="47755"/>
                  </a:lnTo>
                  <a:lnTo>
                    <a:pt x="1651022" y="36885"/>
                  </a:lnTo>
                  <a:lnTo>
                    <a:pt x="1592816" y="27336"/>
                  </a:lnTo>
                  <a:lnTo>
                    <a:pt x="1533309" y="19148"/>
                  </a:lnTo>
                  <a:lnTo>
                    <a:pt x="1472585" y="12360"/>
                  </a:lnTo>
                  <a:lnTo>
                    <a:pt x="1410728" y="7012"/>
                  </a:lnTo>
                  <a:lnTo>
                    <a:pt x="1347822" y="3142"/>
                  </a:lnTo>
                  <a:lnTo>
                    <a:pt x="1283951" y="792"/>
                  </a:lnTo>
                  <a:lnTo>
                    <a:pt x="1219200" y="0"/>
                  </a:lnTo>
                  <a:close/>
                </a:path>
              </a:pathLst>
            </a:custGeom>
            <a:solidFill>
              <a:srgbClr val="D9D9D9"/>
            </a:solidFill>
          </p:spPr>
          <p:txBody>
            <a:bodyPr wrap="square" lIns="0" tIns="0" rIns="0" bIns="0" rtlCol="0"/>
            <a:lstStyle/>
            <a:p/>
          </p:txBody>
        </p:sp>
        <p:sp>
          <p:nvSpPr>
            <p:cNvPr id="18" name="object 18"/>
            <p:cNvSpPr/>
            <p:nvPr/>
          </p:nvSpPr>
          <p:spPr>
            <a:xfrm>
              <a:off x="4800599" y="4724399"/>
              <a:ext cx="2438400" cy="1143000"/>
            </a:xfrm>
            <a:custGeom>
              <a:avLst/>
              <a:gdLst/>
              <a:ahLst/>
              <a:cxnLst/>
              <a:rect l="l" t="t" r="r" b="b"/>
              <a:pathLst>
                <a:path w="2438400" h="1143000">
                  <a:moveTo>
                    <a:pt x="0" y="571500"/>
                  </a:moveTo>
                  <a:lnTo>
                    <a:pt x="6703" y="511215"/>
                  </a:lnTo>
                  <a:lnTo>
                    <a:pt x="26365" y="452737"/>
                  </a:lnTo>
                  <a:lnTo>
                    <a:pt x="58310" y="396382"/>
                  </a:lnTo>
                  <a:lnTo>
                    <a:pt x="101865" y="342466"/>
                  </a:lnTo>
                  <a:lnTo>
                    <a:pt x="156356" y="291305"/>
                  </a:lnTo>
                  <a:lnTo>
                    <a:pt x="187492" y="266857"/>
                  </a:lnTo>
                  <a:lnTo>
                    <a:pt x="221109" y="243216"/>
                  </a:lnTo>
                  <a:lnTo>
                    <a:pt x="257123" y="220422"/>
                  </a:lnTo>
                  <a:lnTo>
                    <a:pt x="295450" y="198514"/>
                  </a:lnTo>
                  <a:lnTo>
                    <a:pt x="336005" y="177533"/>
                  </a:lnTo>
                  <a:lnTo>
                    <a:pt x="378704" y="157516"/>
                  </a:lnTo>
                  <a:lnTo>
                    <a:pt x="423463" y="138505"/>
                  </a:lnTo>
                  <a:lnTo>
                    <a:pt x="470198" y="120538"/>
                  </a:lnTo>
                  <a:lnTo>
                    <a:pt x="518824" y="103656"/>
                  </a:lnTo>
                  <a:lnTo>
                    <a:pt x="569258" y="87896"/>
                  </a:lnTo>
                  <a:lnTo>
                    <a:pt x="621414" y="73300"/>
                  </a:lnTo>
                  <a:lnTo>
                    <a:pt x="675209" y="59907"/>
                  </a:lnTo>
                  <a:lnTo>
                    <a:pt x="730558" y="47755"/>
                  </a:lnTo>
                  <a:lnTo>
                    <a:pt x="787377" y="36885"/>
                  </a:lnTo>
                  <a:lnTo>
                    <a:pt x="845583" y="27336"/>
                  </a:lnTo>
                  <a:lnTo>
                    <a:pt x="905090" y="19148"/>
                  </a:lnTo>
                  <a:lnTo>
                    <a:pt x="965814" y="12360"/>
                  </a:lnTo>
                  <a:lnTo>
                    <a:pt x="1027671" y="7012"/>
                  </a:lnTo>
                  <a:lnTo>
                    <a:pt x="1090577" y="3142"/>
                  </a:lnTo>
                  <a:lnTo>
                    <a:pt x="1154448" y="792"/>
                  </a:lnTo>
                  <a:lnTo>
                    <a:pt x="1219200" y="0"/>
                  </a:lnTo>
                  <a:lnTo>
                    <a:pt x="1283951" y="792"/>
                  </a:lnTo>
                  <a:lnTo>
                    <a:pt x="1347822" y="3142"/>
                  </a:lnTo>
                  <a:lnTo>
                    <a:pt x="1410728" y="7012"/>
                  </a:lnTo>
                  <a:lnTo>
                    <a:pt x="1472585" y="12360"/>
                  </a:lnTo>
                  <a:lnTo>
                    <a:pt x="1533309" y="19148"/>
                  </a:lnTo>
                  <a:lnTo>
                    <a:pt x="1592816" y="27336"/>
                  </a:lnTo>
                  <a:lnTo>
                    <a:pt x="1651022" y="36885"/>
                  </a:lnTo>
                  <a:lnTo>
                    <a:pt x="1707841" y="47755"/>
                  </a:lnTo>
                  <a:lnTo>
                    <a:pt x="1763190" y="59907"/>
                  </a:lnTo>
                  <a:lnTo>
                    <a:pt x="1816985" y="73300"/>
                  </a:lnTo>
                  <a:lnTo>
                    <a:pt x="1869141" y="87896"/>
                  </a:lnTo>
                  <a:lnTo>
                    <a:pt x="1919575" y="103656"/>
                  </a:lnTo>
                  <a:lnTo>
                    <a:pt x="1968201" y="120538"/>
                  </a:lnTo>
                  <a:lnTo>
                    <a:pt x="2014936" y="138505"/>
                  </a:lnTo>
                  <a:lnTo>
                    <a:pt x="2059695" y="157516"/>
                  </a:lnTo>
                  <a:lnTo>
                    <a:pt x="2102394" y="177533"/>
                  </a:lnTo>
                  <a:lnTo>
                    <a:pt x="2142949" y="198514"/>
                  </a:lnTo>
                  <a:lnTo>
                    <a:pt x="2181276" y="220422"/>
                  </a:lnTo>
                  <a:lnTo>
                    <a:pt x="2217290" y="243216"/>
                  </a:lnTo>
                  <a:lnTo>
                    <a:pt x="2250907" y="266857"/>
                  </a:lnTo>
                  <a:lnTo>
                    <a:pt x="2282043" y="291305"/>
                  </a:lnTo>
                  <a:lnTo>
                    <a:pt x="2310613" y="316521"/>
                  </a:lnTo>
                  <a:lnTo>
                    <a:pt x="2359720" y="369099"/>
                  </a:lnTo>
                  <a:lnTo>
                    <a:pt x="2397555" y="424274"/>
                  </a:lnTo>
                  <a:lnTo>
                    <a:pt x="2423443" y="481730"/>
                  </a:lnTo>
                  <a:lnTo>
                    <a:pt x="2436710" y="541151"/>
                  </a:lnTo>
                  <a:lnTo>
                    <a:pt x="2438400" y="571500"/>
                  </a:lnTo>
                  <a:lnTo>
                    <a:pt x="2436710" y="601851"/>
                  </a:lnTo>
                  <a:lnTo>
                    <a:pt x="2423443" y="661278"/>
                  </a:lnTo>
                  <a:lnTo>
                    <a:pt x="2397555" y="718738"/>
                  </a:lnTo>
                  <a:lnTo>
                    <a:pt x="2359720" y="773915"/>
                  </a:lnTo>
                  <a:lnTo>
                    <a:pt x="2310613" y="826494"/>
                  </a:lnTo>
                  <a:lnTo>
                    <a:pt x="2282043" y="851711"/>
                  </a:lnTo>
                  <a:lnTo>
                    <a:pt x="2250907" y="876159"/>
                  </a:lnTo>
                  <a:lnTo>
                    <a:pt x="2217290" y="899800"/>
                  </a:lnTo>
                  <a:lnTo>
                    <a:pt x="2181276" y="922593"/>
                  </a:lnTo>
                  <a:lnTo>
                    <a:pt x="2142949" y="944500"/>
                  </a:lnTo>
                  <a:lnTo>
                    <a:pt x="2102394" y="965481"/>
                  </a:lnTo>
                  <a:lnTo>
                    <a:pt x="2059695" y="985496"/>
                  </a:lnTo>
                  <a:lnTo>
                    <a:pt x="2014936" y="1004507"/>
                  </a:lnTo>
                  <a:lnTo>
                    <a:pt x="1968201" y="1022472"/>
                  </a:lnTo>
                  <a:lnTo>
                    <a:pt x="1919575" y="1039354"/>
                  </a:lnTo>
                  <a:lnTo>
                    <a:pt x="1869141" y="1055112"/>
                  </a:lnTo>
                  <a:lnTo>
                    <a:pt x="1816985" y="1069707"/>
                  </a:lnTo>
                  <a:lnTo>
                    <a:pt x="1763190" y="1083099"/>
                  </a:lnTo>
                  <a:lnTo>
                    <a:pt x="1707841" y="1095250"/>
                  </a:lnTo>
                  <a:lnTo>
                    <a:pt x="1651022" y="1106118"/>
                  </a:lnTo>
                  <a:lnTo>
                    <a:pt x="1592816" y="1115666"/>
                  </a:lnTo>
                  <a:lnTo>
                    <a:pt x="1533309" y="1123854"/>
                  </a:lnTo>
                  <a:lnTo>
                    <a:pt x="1472585" y="1130641"/>
                  </a:lnTo>
                  <a:lnTo>
                    <a:pt x="1410728" y="1135988"/>
                  </a:lnTo>
                  <a:lnTo>
                    <a:pt x="1347822" y="1139857"/>
                  </a:lnTo>
                  <a:lnTo>
                    <a:pt x="1283951" y="1142207"/>
                  </a:lnTo>
                  <a:lnTo>
                    <a:pt x="1219200" y="1143000"/>
                  </a:lnTo>
                  <a:lnTo>
                    <a:pt x="1154448" y="1142207"/>
                  </a:lnTo>
                  <a:lnTo>
                    <a:pt x="1090577" y="1139857"/>
                  </a:lnTo>
                  <a:lnTo>
                    <a:pt x="1027671" y="1135988"/>
                  </a:lnTo>
                  <a:lnTo>
                    <a:pt x="965814" y="1130641"/>
                  </a:lnTo>
                  <a:lnTo>
                    <a:pt x="905090" y="1123854"/>
                  </a:lnTo>
                  <a:lnTo>
                    <a:pt x="845583" y="1115666"/>
                  </a:lnTo>
                  <a:lnTo>
                    <a:pt x="787377" y="1106118"/>
                  </a:lnTo>
                  <a:lnTo>
                    <a:pt x="730558" y="1095250"/>
                  </a:lnTo>
                  <a:lnTo>
                    <a:pt x="675209" y="1083099"/>
                  </a:lnTo>
                  <a:lnTo>
                    <a:pt x="621414" y="1069707"/>
                  </a:lnTo>
                  <a:lnTo>
                    <a:pt x="569258" y="1055112"/>
                  </a:lnTo>
                  <a:lnTo>
                    <a:pt x="518824" y="1039354"/>
                  </a:lnTo>
                  <a:lnTo>
                    <a:pt x="470198" y="1022472"/>
                  </a:lnTo>
                  <a:lnTo>
                    <a:pt x="423463" y="1004507"/>
                  </a:lnTo>
                  <a:lnTo>
                    <a:pt x="378704" y="985496"/>
                  </a:lnTo>
                  <a:lnTo>
                    <a:pt x="336005" y="965481"/>
                  </a:lnTo>
                  <a:lnTo>
                    <a:pt x="295450" y="944500"/>
                  </a:lnTo>
                  <a:lnTo>
                    <a:pt x="257123" y="922593"/>
                  </a:lnTo>
                  <a:lnTo>
                    <a:pt x="221109" y="899800"/>
                  </a:lnTo>
                  <a:lnTo>
                    <a:pt x="187492" y="876159"/>
                  </a:lnTo>
                  <a:lnTo>
                    <a:pt x="156356" y="851711"/>
                  </a:lnTo>
                  <a:lnTo>
                    <a:pt x="127786" y="826494"/>
                  </a:lnTo>
                  <a:lnTo>
                    <a:pt x="78679" y="773915"/>
                  </a:lnTo>
                  <a:lnTo>
                    <a:pt x="40844" y="718738"/>
                  </a:lnTo>
                  <a:lnTo>
                    <a:pt x="14956" y="661278"/>
                  </a:lnTo>
                  <a:lnTo>
                    <a:pt x="1689" y="601851"/>
                  </a:lnTo>
                  <a:lnTo>
                    <a:pt x="0" y="571500"/>
                  </a:lnTo>
                  <a:close/>
                </a:path>
              </a:pathLst>
            </a:custGeom>
            <a:ln w="12192">
              <a:solidFill>
                <a:srgbClr val="FF0000"/>
              </a:solidFill>
            </a:ln>
          </p:spPr>
          <p:txBody>
            <a:bodyPr wrap="square" lIns="0" tIns="0" rIns="0" bIns="0" rtlCol="0"/>
            <a:lstStyle/>
            <a:p/>
          </p:txBody>
        </p:sp>
      </p:grpSp>
      <p:sp>
        <p:nvSpPr>
          <p:cNvPr id="19" name="object 19"/>
          <p:cNvSpPr txBox="1"/>
          <p:nvPr/>
        </p:nvSpPr>
        <p:spPr>
          <a:xfrm>
            <a:off x="6987667" y="4819651"/>
            <a:ext cx="1113155" cy="940435"/>
          </a:xfrm>
          <a:prstGeom prst="rect">
            <a:avLst/>
          </a:prstGeom>
        </p:spPr>
        <p:txBody>
          <a:bodyPr vert="horz" wrap="square" lIns="0" tIns="12700" rIns="0" bIns="0" rtlCol="0">
            <a:spAutoFit/>
          </a:bodyPr>
          <a:lstStyle/>
          <a:p>
            <a:pPr marL="12700" marR="5080" algn="ctr">
              <a:spcBef>
                <a:spcPts val="100"/>
              </a:spcBef>
            </a:pPr>
            <a:r>
              <a:rPr sz="2000" dirty="0">
                <a:latin typeface="Arial MT"/>
                <a:cs typeface="Arial MT"/>
              </a:rPr>
              <a:t>Modif</a:t>
            </a:r>
            <a:r>
              <a:rPr sz="2000" spc="-10" dirty="0">
                <a:latin typeface="Arial MT"/>
                <a:cs typeface="Arial MT"/>
              </a:rPr>
              <a:t>y</a:t>
            </a:r>
            <a:r>
              <a:rPr sz="2000" spc="-5" dirty="0">
                <a:latin typeface="Arial MT"/>
                <a:cs typeface="Arial MT"/>
              </a:rPr>
              <a:t>ing  </a:t>
            </a:r>
            <a:r>
              <a:rPr sz="2000" dirty="0">
                <a:latin typeface="Arial MT"/>
                <a:cs typeface="Arial MT"/>
              </a:rPr>
              <a:t>channel </a:t>
            </a:r>
            <a:r>
              <a:rPr sz="2000" spc="5" dirty="0">
                <a:latin typeface="Arial MT"/>
                <a:cs typeface="Arial MT"/>
              </a:rPr>
              <a:t> </a:t>
            </a:r>
            <a:r>
              <a:rPr sz="2000" spc="-5" dirty="0">
                <a:latin typeface="Arial MT"/>
                <a:cs typeface="Arial MT"/>
              </a:rPr>
              <a:t>design</a:t>
            </a:r>
            <a:endParaRPr sz="2000">
              <a:latin typeface="Arial MT"/>
              <a:cs typeface="Arial MT"/>
            </a:endParaRPr>
          </a:p>
        </p:txBody>
      </p:sp>
      <p:grpSp>
        <p:nvGrpSpPr>
          <p:cNvPr id="20" name="object 20"/>
          <p:cNvGrpSpPr/>
          <p:nvPr/>
        </p:nvGrpSpPr>
        <p:grpSpPr>
          <a:xfrm>
            <a:off x="3499104" y="4718303"/>
            <a:ext cx="2679700" cy="1155700"/>
            <a:chOff x="1975104" y="4718303"/>
            <a:chExt cx="2679700" cy="1155700"/>
          </a:xfrm>
        </p:grpSpPr>
        <p:sp>
          <p:nvSpPr>
            <p:cNvPr id="21" name="object 21"/>
            <p:cNvSpPr/>
            <p:nvPr/>
          </p:nvSpPr>
          <p:spPr>
            <a:xfrm>
              <a:off x="1981200" y="4724399"/>
              <a:ext cx="2667000" cy="1143000"/>
            </a:xfrm>
            <a:custGeom>
              <a:avLst/>
              <a:gdLst/>
              <a:ahLst/>
              <a:cxnLst/>
              <a:rect l="l" t="t" r="r" b="b"/>
              <a:pathLst>
                <a:path w="2667000" h="1143000">
                  <a:moveTo>
                    <a:pt x="1333500" y="0"/>
                  </a:moveTo>
                  <a:lnTo>
                    <a:pt x="1266944" y="699"/>
                  </a:lnTo>
                  <a:lnTo>
                    <a:pt x="1201234" y="2776"/>
                  </a:lnTo>
                  <a:lnTo>
                    <a:pt x="1136444" y="6197"/>
                  </a:lnTo>
                  <a:lnTo>
                    <a:pt x="1072652" y="10930"/>
                  </a:lnTo>
                  <a:lnTo>
                    <a:pt x="1009934" y="16941"/>
                  </a:lnTo>
                  <a:lnTo>
                    <a:pt x="948367" y="24199"/>
                  </a:lnTo>
                  <a:lnTo>
                    <a:pt x="888026" y="32670"/>
                  </a:lnTo>
                  <a:lnTo>
                    <a:pt x="828988" y="42322"/>
                  </a:lnTo>
                  <a:lnTo>
                    <a:pt x="771329" y="53122"/>
                  </a:lnTo>
                  <a:lnTo>
                    <a:pt x="715126" y="65037"/>
                  </a:lnTo>
                  <a:lnTo>
                    <a:pt x="660456" y="78034"/>
                  </a:lnTo>
                  <a:lnTo>
                    <a:pt x="607394" y="92081"/>
                  </a:lnTo>
                  <a:lnTo>
                    <a:pt x="556018" y="107144"/>
                  </a:lnTo>
                  <a:lnTo>
                    <a:pt x="506402" y="123192"/>
                  </a:lnTo>
                  <a:lnTo>
                    <a:pt x="458625" y="140191"/>
                  </a:lnTo>
                  <a:lnTo>
                    <a:pt x="412762" y="158108"/>
                  </a:lnTo>
                  <a:lnTo>
                    <a:pt x="368890" y="176912"/>
                  </a:lnTo>
                  <a:lnTo>
                    <a:pt x="327084" y="196568"/>
                  </a:lnTo>
                  <a:lnTo>
                    <a:pt x="287422" y="217045"/>
                  </a:lnTo>
                  <a:lnTo>
                    <a:pt x="249980" y="238309"/>
                  </a:lnTo>
                  <a:lnTo>
                    <a:pt x="214834" y="260328"/>
                  </a:lnTo>
                  <a:lnTo>
                    <a:pt x="182061" y="283068"/>
                  </a:lnTo>
                  <a:lnTo>
                    <a:pt x="151737" y="306498"/>
                  </a:lnTo>
                  <a:lnTo>
                    <a:pt x="98741" y="355295"/>
                  </a:lnTo>
                  <a:lnTo>
                    <a:pt x="56458" y="406456"/>
                  </a:lnTo>
                  <a:lnTo>
                    <a:pt x="25500" y="459718"/>
                  </a:lnTo>
                  <a:lnTo>
                    <a:pt x="6476" y="514820"/>
                  </a:lnTo>
                  <a:lnTo>
                    <a:pt x="0" y="571500"/>
                  </a:lnTo>
                  <a:lnTo>
                    <a:pt x="1631" y="600023"/>
                  </a:lnTo>
                  <a:lnTo>
                    <a:pt x="14458" y="655952"/>
                  </a:lnTo>
                  <a:lnTo>
                    <a:pt x="39525" y="710171"/>
                  </a:lnTo>
                  <a:lnTo>
                    <a:pt x="76223" y="762418"/>
                  </a:lnTo>
                  <a:lnTo>
                    <a:pt x="123938" y="812431"/>
                  </a:lnTo>
                  <a:lnTo>
                    <a:pt x="182061" y="859948"/>
                  </a:lnTo>
                  <a:lnTo>
                    <a:pt x="214834" y="882688"/>
                  </a:lnTo>
                  <a:lnTo>
                    <a:pt x="249980" y="904707"/>
                  </a:lnTo>
                  <a:lnTo>
                    <a:pt x="287422" y="925970"/>
                  </a:lnTo>
                  <a:lnTo>
                    <a:pt x="327084" y="946446"/>
                  </a:lnTo>
                  <a:lnTo>
                    <a:pt x="368890" y="966102"/>
                  </a:lnTo>
                  <a:lnTo>
                    <a:pt x="412762" y="984904"/>
                  </a:lnTo>
                  <a:lnTo>
                    <a:pt x="458625" y="1002821"/>
                  </a:lnTo>
                  <a:lnTo>
                    <a:pt x="506402" y="1019819"/>
                  </a:lnTo>
                  <a:lnTo>
                    <a:pt x="556018" y="1035865"/>
                  </a:lnTo>
                  <a:lnTo>
                    <a:pt x="607394" y="1050928"/>
                  </a:lnTo>
                  <a:lnTo>
                    <a:pt x="660456" y="1064974"/>
                  </a:lnTo>
                  <a:lnTo>
                    <a:pt x="715126" y="1077970"/>
                  </a:lnTo>
                  <a:lnTo>
                    <a:pt x="771329" y="1089883"/>
                  </a:lnTo>
                  <a:lnTo>
                    <a:pt x="828988" y="1100682"/>
                  </a:lnTo>
                  <a:lnTo>
                    <a:pt x="888026" y="1110333"/>
                  </a:lnTo>
                  <a:lnTo>
                    <a:pt x="948367" y="1118803"/>
                  </a:lnTo>
                  <a:lnTo>
                    <a:pt x="1009934" y="1126060"/>
                  </a:lnTo>
                  <a:lnTo>
                    <a:pt x="1072652" y="1132071"/>
                  </a:lnTo>
                  <a:lnTo>
                    <a:pt x="1136444" y="1136803"/>
                  </a:lnTo>
                  <a:lnTo>
                    <a:pt x="1201234" y="1140224"/>
                  </a:lnTo>
                  <a:lnTo>
                    <a:pt x="1266944" y="1142300"/>
                  </a:lnTo>
                  <a:lnTo>
                    <a:pt x="1333500" y="1143000"/>
                  </a:lnTo>
                  <a:lnTo>
                    <a:pt x="1400055" y="1142300"/>
                  </a:lnTo>
                  <a:lnTo>
                    <a:pt x="1465765" y="1140224"/>
                  </a:lnTo>
                  <a:lnTo>
                    <a:pt x="1530555" y="1136803"/>
                  </a:lnTo>
                  <a:lnTo>
                    <a:pt x="1594347" y="1132071"/>
                  </a:lnTo>
                  <a:lnTo>
                    <a:pt x="1657065" y="1126060"/>
                  </a:lnTo>
                  <a:lnTo>
                    <a:pt x="1718632" y="1118803"/>
                  </a:lnTo>
                  <a:lnTo>
                    <a:pt x="1778973" y="1110333"/>
                  </a:lnTo>
                  <a:lnTo>
                    <a:pt x="1838011" y="1100682"/>
                  </a:lnTo>
                  <a:lnTo>
                    <a:pt x="1895670" y="1089883"/>
                  </a:lnTo>
                  <a:lnTo>
                    <a:pt x="1951873" y="1077970"/>
                  </a:lnTo>
                  <a:lnTo>
                    <a:pt x="2006543" y="1064974"/>
                  </a:lnTo>
                  <a:lnTo>
                    <a:pt x="2059605" y="1050928"/>
                  </a:lnTo>
                  <a:lnTo>
                    <a:pt x="2110981" y="1035865"/>
                  </a:lnTo>
                  <a:lnTo>
                    <a:pt x="2160597" y="1019819"/>
                  </a:lnTo>
                  <a:lnTo>
                    <a:pt x="2208374" y="1002821"/>
                  </a:lnTo>
                  <a:lnTo>
                    <a:pt x="2254237" y="984904"/>
                  </a:lnTo>
                  <a:lnTo>
                    <a:pt x="2298109" y="966102"/>
                  </a:lnTo>
                  <a:lnTo>
                    <a:pt x="2339915" y="946446"/>
                  </a:lnTo>
                  <a:lnTo>
                    <a:pt x="2379577" y="925970"/>
                  </a:lnTo>
                  <a:lnTo>
                    <a:pt x="2417019" y="904707"/>
                  </a:lnTo>
                  <a:lnTo>
                    <a:pt x="2452165" y="882688"/>
                  </a:lnTo>
                  <a:lnTo>
                    <a:pt x="2484938" y="859948"/>
                  </a:lnTo>
                  <a:lnTo>
                    <a:pt x="2515262" y="836517"/>
                  </a:lnTo>
                  <a:lnTo>
                    <a:pt x="2568258" y="787720"/>
                  </a:lnTo>
                  <a:lnTo>
                    <a:pt x="2610541" y="736557"/>
                  </a:lnTo>
                  <a:lnTo>
                    <a:pt x="2641499" y="683292"/>
                  </a:lnTo>
                  <a:lnTo>
                    <a:pt x="2660523" y="628185"/>
                  </a:lnTo>
                  <a:lnTo>
                    <a:pt x="2667000" y="571500"/>
                  </a:lnTo>
                  <a:lnTo>
                    <a:pt x="2665368" y="542979"/>
                  </a:lnTo>
                  <a:lnTo>
                    <a:pt x="2652541" y="487055"/>
                  </a:lnTo>
                  <a:lnTo>
                    <a:pt x="2627474" y="432841"/>
                  </a:lnTo>
                  <a:lnTo>
                    <a:pt x="2590776" y="380596"/>
                  </a:lnTo>
                  <a:lnTo>
                    <a:pt x="2543061" y="330585"/>
                  </a:lnTo>
                  <a:lnTo>
                    <a:pt x="2484938" y="283068"/>
                  </a:lnTo>
                  <a:lnTo>
                    <a:pt x="2452165" y="260328"/>
                  </a:lnTo>
                  <a:lnTo>
                    <a:pt x="2417019" y="238309"/>
                  </a:lnTo>
                  <a:lnTo>
                    <a:pt x="2379577" y="217045"/>
                  </a:lnTo>
                  <a:lnTo>
                    <a:pt x="2339915" y="196568"/>
                  </a:lnTo>
                  <a:lnTo>
                    <a:pt x="2298109" y="176912"/>
                  </a:lnTo>
                  <a:lnTo>
                    <a:pt x="2254237" y="158108"/>
                  </a:lnTo>
                  <a:lnTo>
                    <a:pt x="2208374" y="140191"/>
                  </a:lnTo>
                  <a:lnTo>
                    <a:pt x="2160597" y="123192"/>
                  </a:lnTo>
                  <a:lnTo>
                    <a:pt x="2110981" y="107144"/>
                  </a:lnTo>
                  <a:lnTo>
                    <a:pt x="2059605" y="92081"/>
                  </a:lnTo>
                  <a:lnTo>
                    <a:pt x="2006543" y="78034"/>
                  </a:lnTo>
                  <a:lnTo>
                    <a:pt x="1951873" y="65037"/>
                  </a:lnTo>
                  <a:lnTo>
                    <a:pt x="1895670" y="53122"/>
                  </a:lnTo>
                  <a:lnTo>
                    <a:pt x="1838011" y="42322"/>
                  </a:lnTo>
                  <a:lnTo>
                    <a:pt x="1778973" y="32670"/>
                  </a:lnTo>
                  <a:lnTo>
                    <a:pt x="1718632" y="24199"/>
                  </a:lnTo>
                  <a:lnTo>
                    <a:pt x="1657065" y="16941"/>
                  </a:lnTo>
                  <a:lnTo>
                    <a:pt x="1594347" y="10930"/>
                  </a:lnTo>
                  <a:lnTo>
                    <a:pt x="1530555" y="6197"/>
                  </a:lnTo>
                  <a:lnTo>
                    <a:pt x="1465765" y="2776"/>
                  </a:lnTo>
                  <a:lnTo>
                    <a:pt x="1400055" y="699"/>
                  </a:lnTo>
                  <a:lnTo>
                    <a:pt x="1333500" y="0"/>
                  </a:lnTo>
                  <a:close/>
                </a:path>
              </a:pathLst>
            </a:custGeom>
            <a:solidFill>
              <a:srgbClr val="D9D9D9"/>
            </a:solidFill>
          </p:spPr>
          <p:txBody>
            <a:bodyPr wrap="square" lIns="0" tIns="0" rIns="0" bIns="0" rtlCol="0"/>
            <a:lstStyle/>
            <a:p/>
          </p:txBody>
        </p:sp>
        <p:sp>
          <p:nvSpPr>
            <p:cNvPr id="22" name="object 22"/>
            <p:cNvSpPr/>
            <p:nvPr/>
          </p:nvSpPr>
          <p:spPr>
            <a:xfrm>
              <a:off x="1981200" y="4724399"/>
              <a:ext cx="2667000" cy="1143000"/>
            </a:xfrm>
            <a:custGeom>
              <a:avLst/>
              <a:gdLst/>
              <a:ahLst/>
              <a:cxnLst/>
              <a:rect l="l" t="t" r="r" b="b"/>
              <a:pathLst>
                <a:path w="2667000" h="1143000">
                  <a:moveTo>
                    <a:pt x="0" y="571500"/>
                  </a:moveTo>
                  <a:lnTo>
                    <a:pt x="6476" y="514820"/>
                  </a:lnTo>
                  <a:lnTo>
                    <a:pt x="25500" y="459718"/>
                  </a:lnTo>
                  <a:lnTo>
                    <a:pt x="56458" y="406456"/>
                  </a:lnTo>
                  <a:lnTo>
                    <a:pt x="98741" y="355295"/>
                  </a:lnTo>
                  <a:lnTo>
                    <a:pt x="151737" y="306498"/>
                  </a:lnTo>
                  <a:lnTo>
                    <a:pt x="182061" y="283068"/>
                  </a:lnTo>
                  <a:lnTo>
                    <a:pt x="214834" y="260328"/>
                  </a:lnTo>
                  <a:lnTo>
                    <a:pt x="249980" y="238309"/>
                  </a:lnTo>
                  <a:lnTo>
                    <a:pt x="287422" y="217045"/>
                  </a:lnTo>
                  <a:lnTo>
                    <a:pt x="327084" y="196568"/>
                  </a:lnTo>
                  <a:lnTo>
                    <a:pt x="368890" y="176912"/>
                  </a:lnTo>
                  <a:lnTo>
                    <a:pt x="412762" y="158108"/>
                  </a:lnTo>
                  <a:lnTo>
                    <a:pt x="458625" y="140191"/>
                  </a:lnTo>
                  <a:lnTo>
                    <a:pt x="506402" y="123192"/>
                  </a:lnTo>
                  <a:lnTo>
                    <a:pt x="556018" y="107144"/>
                  </a:lnTo>
                  <a:lnTo>
                    <a:pt x="607394" y="92081"/>
                  </a:lnTo>
                  <a:lnTo>
                    <a:pt x="660456" y="78034"/>
                  </a:lnTo>
                  <a:lnTo>
                    <a:pt x="715126" y="65037"/>
                  </a:lnTo>
                  <a:lnTo>
                    <a:pt x="771329" y="53122"/>
                  </a:lnTo>
                  <a:lnTo>
                    <a:pt x="828988" y="42322"/>
                  </a:lnTo>
                  <a:lnTo>
                    <a:pt x="888026" y="32670"/>
                  </a:lnTo>
                  <a:lnTo>
                    <a:pt x="948367" y="24199"/>
                  </a:lnTo>
                  <a:lnTo>
                    <a:pt x="1009934" y="16941"/>
                  </a:lnTo>
                  <a:lnTo>
                    <a:pt x="1072652" y="10930"/>
                  </a:lnTo>
                  <a:lnTo>
                    <a:pt x="1136444" y="6197"/>
                  </a:lnTo>
                  <a:lnTo>
                    <a:pt x="1201234" y="2776"/>
                  </a:lnTo>
                  <a:lnTo>
                    <a:pt x="1266944" y="699"/>
                  </a:lnTo>
                  <a:lnTo>
                    <a:pt x="1333500" y="0"/>
                  </a:lnTo>
                  <a:lnTo>
                    <a:pt x="1400055" y="699"/>
                  </a:lnTo>
                  <a:lnTo>
                    <a:pt x="1465765" y="2776"/>
                  </a:lnTo>
                  <a:lnTo>
                    <a:pt x="1530555" y="6197"/>
                  </a:lnTo>
                  <a:lnTo>
                    <a:pt x="1594347" y="10930"/>
                  </a:lnTo>
                  <a:lnTo>
                    <a:pt x="1657065" y="16941"/>
                  </a:lnTo>
                  <a:lnTo>
                    <a:pt x="1718632" y="24199"/>
                  </a:lnTo>
                  <a:lnTo>
                    <a:pt x="1778973" y="32670"/>
                  </a:lnTo>
                  <a:lnTo>
                    <a:pt x="1838011" y="42322"/>
                  </a:lnTo>
                  <a:lnTo>
                    <a:pt x="1895670" y="53122"/>
                  </a:lnTo>
                  <a:lnTo>
                    <a:pt x="1951873" y="65037"/>
                  </a:lnTo>
                  <a:lnTo>
                    <a:pt x="2006543" y="78034"/>
                  </a:lnTo>
                  <a:lnTo>
                    <a:pt x="2059605" y="92081"/>
                  </a:lnTo>
                  <a:lnTo>
                    <a:pt x="2110981" y="107144"/>
                  </a:lnTo>
                  <a:lnTo>
                    <a:pt x="2160597" y="123192"/>
                  </a:lnTo>
                  <a:lnTo>
                    <a:pt x="2208374" y="140191"/>
                  </a:lnTo>
                  <a:lnTo>
                    <a:pt x="2254237" y="158108"/>
                  </a:lnTo>
                  <a:lnTo>
                    <a:pt x="2298109" y="176912"/>
                  </a:lnTo>
                  <a:lnTo>
                    <a:pt x="2339915" y="196568"/>
                  </a:lnTo>
                  <a:lnTo>
                    <a:pt x="2379577" y="217045"/>
                  </a:lnTo>
                  <a:lnTo>
                    <a:pt x="2417019" y="238309"/>
                  </a:lnTo>
                  <a:lnTo>
                    <a:pt x="2452165" y="260328"/>
                  </a:lnTo>
                  <a:lnTo>
                    <a:pt x="2484938" y="283068"/>
                  </a:lnTo>
                  <a:lnTo>
                    <a:pt x="2515262" y="306498"/>
                  </a:lnTo>
                  <a:lnTo>
                    <a:pt x="2568258" y="355295"/>
                  </a:lnTo>
                  <a:lnTo>
                    <a:pt x="2610541" y="406456"/>
                  </a:lnTo>
                  <a:lnTo>
                    <a:pt x="2641499" y="459718"/>
                  </a:lnTo>
                  <a:lnTo>
                    <a:pt x="2660523" y="514820"/>
                  </a:lnTo>
                  <a:lnTo>
                    <a:pt x="2667000" y="571500"/>
                  </a:lnTo>
                  <a:lnTo>
                    <a:pt x="2665368" y="600023"/>
                  </a:lnTo>
                  <a:lnTo>
                    <a:pt x="2652541" y="655952"/>
                  </a:lnTo>
                  <a:lnTo>
                    <a:pt x="2627474" y="710171"/>
                  </a:lnTo>
                  <a:lnTo>
                    <a:pt x="2590776" y="762418"/>
                  </a:lnTo>
                  <a:lnTo>
                    <a:pt x="2543061" y="812431"/>
                  </a:lnTo>
                  <a:lnTo>
                    <a:pt x="2484938" y="859948"/>
                  </a:lnTo>
                  <a:lnTo>
                    <a:pt x="2452165" y="882688"/>
                  </a:lnTo>
                  <a:lnTo>
                    <a:pt x="2417019" y="904707"/>
                  </a:lnTo>
                  <a:lnTo>
                    <a:pt x="2379577" y="925970"/>
                  </a:lnTo>
                  <a:lnTo>
                    <a:pt x="2339915" y="946446"/>
                  </a:lnTo>
                  <a:lnTo>
                    <a:pt x="2298109" y="966102"/>
                  </a:lnTo>
                  <a:lnTo>
                    <a:pt x="2254237" y="984904"/>
                  </a:lnTo>
                  <a:lnTo>
                    <a:pt x="2208374" y="1002821"/>
                  </a:lnTo>
                  <a:lnTo>
                    <a:pt x="2160597" y="1019819"/>
                  </a:lnTo>
                  <a:lnTo>
                    <a:pt x="2110981" y="1035865"/>
                  </a:lnTo>
                  <a:lnTo>
                    <a:pt x="2059605" y="1050928"/>
                  </a:lnTo>
                  <a:lnTo>
                    <a:pt x="2006543" y="1064974"/>
                  </a:lnTo>
                  <a:lnTo>
                    <a:pt x="1951873" y="1077970"/>
                  </a:lnTo>
                  <a:lnTo>
                    <a:pt x="1895670" y="1089883"/>
                  </a:lnTo>
                  <a:lnTo>
                    <a:pt x="1838011" y="1100682"/>
                  </a:lnTo>
                  <a:lnTo>
                    <a:pt x="1778973" y="1110333"/>
                  </a:lnTo>
                  <a:lnTo>
                    <a:pt x="1718632" y="1118803"/>
                  </a:lnTo>
                  <a:lnTo>
                    <a:pt x="1657065" y="1126060"/>
                  </a:lnTo>
                  <a:lnTo>
                    <a:pt x="1594347" y="1132071"/>
                  </a:lnTo>
                  <a:lnTo>
                    <a:pt x="1530555" y="1136803"/>
                  </a:lnTo>
                  <a:lnTo>
                    <a:pt x="1465765" y="1140224"/>
                  </a:lnTo>
                  <a:lnTo>
                    <a:pt x="1400055" y="1142300"/>
                  </a:lnTo>
                  <a:lnTo>
                    <a:pt x="1333500" y="1143000"/>
                  </a:lnTo>
                  <a:lnTo>
                    <a:pt x="1266944" y="1142300"/>
                  </a:lnTo>
                  <a:lnTo>
                    <a:pt x="1201234" y="1140224"/>
                  </a:lnTo>
                  <a:lnTo>
                    <a:pt x="1136444" y="1136803"/>
                  </a:lnTo>
                  <a:lnTo>
                    <a:pt x="1072652" y="1132071"/>
                  </a:lnTo>
                  <a:lnTo>
                    <a:pt x="1009934" y="1126060"/>
                  </a:lnTo>
                  <a:lnTo>
                    <a:pt x="948367" y="1118803"/>
                  </a:lnTo>
                  <a:lnTo>
                    <a:pt x="888026" y="1110333"/>
                  </a:lnTo>
                  <a:lnTo>
                    <a:pt x="828988" y="1100682"/>
                  </a:lnTo>
                  <a:lnTo>
                    <a:pt x="771329" y="1089883"/>
                  </a:lnTo>
                  <a:lnTo>
                    <a:pt x="715126" y="1077970"/>
                  </a:lnTo>
                  <a:lnTo>
                    <a:pt x="660456" y="1064974"/>
                  </a:lnTo>
                  <a:lnTo>
                    <a:pt x="607394" y="1050928"/>
                  </a:lnTo>
                  <a:lnTo>
                    <a:pt x="556018" y="1035865"/>
                  </a:lnTo>
                  <a:lnTo>
                    <a:pt x="506402" y="1019819"/>
                  </a:lnTo>
                  <a:lnTo>
                    <a:pt x="458625" y="1002821"/>
                  </a:lnTo>
                  <a:lnTo>
                    <a:pt x="412762" y="984904"/>
                  </a:lnTo>
                  <a:lnTo>
                    <a:pt x="368890" y="966102"/>
                  </a:lnTo>
                  <a:lnTo>
                    <a:pt x="327084" y="946446"/>
                  </a:lnTo>
                  <a:lnTo>
                    <a:pt x="287422" y="925970"/>
                  </a:lnTo>
                  <a:lnTo>
                    <a:pt x="249980" y="904707"/>
                  </a:lnTo>
                  <a:lnTo>
                    <a:pt x="214834" y="882688"/>
                  </a:lnTo>
                  <a:lnTo>
                    <a:pt x="182061" y="859948"/>
                  </a:lnTo>
                  <a:lnTo>
                    <a:pt x="151737" y="836517"/>
                  </a:lnTo>
                  <a:lnTo>
                    <a:pt x="98741" y="787720"/>
                  </a:lnTo>
                  <a:lnTo>
                    <a:pt x="56458" y="736557"/>
                  </a:lnTo>
                  <a:lnTo>
                    <a:pt x="25500" y="683292"/>
                  </a:lnTo>
                  <a:lnTo>
                    <a:pt x="6476" y="628185"/>
                  </a:lnTo>
                  <a:lnTo>
                    <a:pt x="0" y="571500"/>
                  </a:lnTo>
                  <a:close/>
                </a:path>
              </a:pathLst>
            </a:custGeom>
            <a:ln w="12192">
              <a:solidFill>
                <a:srgbClr val="FF0000"/>
              </a:solidFill>
            </a:ln>
          </p:spPr>
          <p:txBody>
            <a:bodyPr wrap="square" lIns="0" tIns="0" rIns="0" bIns="0" rtlCol="0"/>
            <a:lstStyle/>
            <a:p/>
          </p:txBody>
        </p:sp>
      </p:grpSp>
      <p:sp>
        <p:nvSpPr>
          <p:cNvPr id="23" name="object 23"/>
          <p:cNvSpPr txBox="1"/>
          <p:nvPr/>
        </p:nvSpPr>
        <p:spPr>
          <a:xfrm>
            <a:off x="4147821" y="4819651"/>
            <a:ext cx="1383665" cy="940435"/>
          </a:xfrm>
          <a:prstGeom prst="rect">
            <a:avLst/>
          </a:prstGeom>
        </p:spPr>
        <p:txBody>
          <a:bodyPr vert="horz" wrap="square" lIns="0" tIns="12700" rIns="0" bIns="0" rtlCol="0">
            <a:spAutoFit/>
          </a:bodyPr>
          <a:lstStyle/>
          <a:p>
            <a:pPr marL="12065" marR="5080" indent="-635" algn="ctr">
              <a:spcBef>
                <a:spcPts val="100"/>
              </a:spcBef>
            </a:pPr>
            <a:r>
              <a:rPr sz="2000" dirty="0">
                <a:latin typeface="Arial MT"/>
                <a:cs typeface="Arial MT"/>
              </a:rPr>
              <a:t>Channel </a:t>
            </a:r>
            <a:r>
              <a:rPr sz="2000" spc="5" dirty="0">
                <a:latin typeface="Arial MT"/>
                <a:cs typeface="Arial MT"/>
              </a:rPr>
              <a:t> </a:t>
            </a:r>
            <a:r>
              <a:rPr sz="2000" dirty="0">
                <a:latin typeface="Arial MT"/>
                <a:cs typeface="Arial MT"/>
              </a:rPr>
              <a:t>modification  </a:t>
            </a:r>
            <a:r>
              <a:rPr sz="2000" spc="-5" dirty="0">
                <a:latin typeface="Arial MT"/>
                <a:cs typeface="Arial MT"/>
              </a:rPr>
              <a:t>decisions</a:t>
            </a:r>
            <a:endParaRPr sz="2000">
              <a:latin typeface="Arial MT"/>
              <a:cs typeface="Arial MT"/>
            </a:endParaRPr>
          </a:p>
        </p:txBody>
      </p:sp>
      <p:grpSp>
        <p:nvGrpSpPr>
          <p:cNvPr id="24" name="object 24"/>
          <p:cNvGrpSpPr/>
          <p:nvPr/>
        </p:nvGrpSpPr>
        <p:grpSpPr>
          <a:xfrm>
            <a:off x="2356103" y="3499103"/>
            <a:ext cx="2679700" cy="1155700"/>
            <a:chOff x="832103" y="3499103"/>
            <a:chExt cx="2679700" cy="1155700"/>
          </a:xfrm>
        </p:grpSpPr>
        <p:sp>
          <p:nvSpPr>
            <p:cNvPr id="25" name="object 25"/>
            <p:cNvSpPr/>
            <p:nvPr/>
          </p:nvSpPr>
          <p:spPr>
            <a:xfrm>
              <a:off x="838199" y="3505199"/>
              <a:ext cx="2667000" cy="1143000"/>
            </a:xfrm>
            <a:custGeom>
              <a:avLst/>
              <a:gdLst/>
              <a:ahLst/>
              <a:cxnLst/>
              <a:rect l="l" t="t" r="r" b="b"/>
              <a:pathLst>
                <a:path w="2667000" h="1143000">
                  <a:moveTo>
                    <a:pt x="1333500" y="0"/>
                  </a:moveTo>
                  <a:lnTo>
                    <a:pt x="1266944" y="699"/>
                  </a:lnTo>
                  <a:lnTo>
                    <a:pt x="1201234" y="2776"/>
                  </a:lnTo>
                  <a:lnTo>
                    <a:pt x="1136444" y="6197"/>
                  </a:lnTo>
                  <a:lnTo>
                    <a:pt x="1072652" y="10930"/>
                  </a:lnTo>
                  <a:lnTo>
                    <a:pt x="1009934" y="16941"/>
                  </a:lnTo>
                  <a:lnTo>
                    <a:pt x="948367" y="24199"/>
                  </a:lnTo>
                  <a:lnTo>
                    <a:pt x="888026" y="32670"/>
                  </a:lnTo>
                  <a:lnTo>
                    <a:pt x="828988" y="42322"/>
                  </a:lnTo>
                  <a:lnTo>
                    <a:pt x="771329" y="53122"/>
                  </a:lnTo>
                  <a:lnTo>
                    <a:pt x="715126" y="65037"/>
                  </a:lnTo>
                  <a:lnTo>
                    <a:pt x="660456" y="78034"/>
                  </a:lnTo>
                  <a:lnTo>
                    <a:pt x="607394" y="92081"/>
                  </a:lnTo>
                  <a:lnTo>
                    <a:pt x="556018" y="107144"/>
                  </a:lnTo>
                  <a:lnTo>
                    <a:pt x="506402" y="123192"/>
                  </a:lnTo>
                  <a:lnTo>
                    <a:pt x="458625" y="140191"/>
                  </a:lnTo>
                  <a:lnTo>
                    <a:pt x="412762" y="158108"/>
                  </a:lnTo>
                  <a:lnTo>
                    <a:pt x="368890" y="176912"/>
                  </a:lnTo>
                  <a:lnTo>
                    <a:pt x="327084" y="196568"/>
                  </a:lnTo>
                  <a:lnTo>
                    <a:pt x="287422" y="217045"/>
                  </a:lnTo>
                  <a:lnTo>
                    <a:pt x="249980" y="238309"/>
                  </a:lnTo>
                  <a:lnTo>
                    <a:pt x="214834" y="260328"/>
                  </a:lnTo>
                  <a:lnTo>
                    <a:pt x="182061" y="283068"/>
                  </a:lnTo>
                  <a:lnTo>
                    <a:pt x="151737" y="306498"/>
                  </a:lnTo>
                  <a:lnTo>
                    <a:pt x="98741" y="355295"/>
                  </a:lnTo>
                  <a:lnTo>
                    <a:pt x="56458" y="406456"/>
                  </a:lnTo>
                  <a:lnTo>
                    <a:pt x="25500" y="459718"/>
                  </a:lnTo>
                  <a:lnTo>
                    <a:pt x="6476" y="514820"/>
                  </a:lnTo>
                  <a:lnTo>
                    <a:pt x="0" y="571500"/>
                  </a:lnTo>
                  <a:lnTo>
                    <a:pt x="1631" y="600020"/>
                  </a:lnTo>
                  <a:lnTo>
                    <a:pt x="14458" y="655944"/>
                  </a:lnTo>
                  <a:lnTo>
                    <a:pt x="39525" y="710158"/>
                  </a:lnTo>
                  <a:lnTo>
                    <a:pt x="76223" y="762403"/>
                  </a:lnTo>
                  <a:lnTo>
                    <a:pt x="123938" y="812414"/>
                  </a:lnTo>
                  <a:lnTo>
                    <a:pt x="182061" y="859931"/>
                  </a:lnTo>
                  <a:lnTo>
                    <a:pt x="214834" y="882671"/>
                  </a:lnTo>
                  <a:lnTo>
                    <a:pt x="249980" y="904690"/>
                  </a:lnTo>
                  <a:lnTo>
                    <a:pt x="287422" y="925954"/>
                  </a:lnTo>
                  <a:lnTo>
                    <a:pt x="327084" y="946431"/>
                  </a:lnTo>
                  <a:lnTo>
                    <a:pt x="368890" y="966087"/>
                  </a:lnTo>
                  <a:lnTo>
                    <a:pt x="412762" y="984891"/>
                  </a:lnTo>
                  <a:lnTo>
                    <a:pt x="458625" y="1002808"/>
                  </a:lnTo>
                  <a:lnTo>
                    <a:pt x="506402" y="1019807"/>
                  </a:lnTo>
                  <a:lnTo>
                    <a:pt x="556018" y="1035855"/>
                  </a:lnTo>
                  <a:lnTo>
                    <a:pt x="607394" y="1050918"/>
                  </a:lnTo>
                  <a:lnTo>
                    <a:pt x="660456" y="1064965"/>
                  </a:lnTo>
                  <a:lnTo>
                    <a:pt x="715126" y="1077962"/>
                  </a:lnTo>
                  <a:lnTo>
                    <a:pt x="771329" y="1089877"/>
                  </a:lnTo>
                  <a:lnTo>
                    <a:pt x="828988" y="1100677"/>
                  </a:lnTo>
                  <a:lnTo>
                    <a:pt x="888026" y="1110329"/>
                  </a:lnTo>
                  <a:lnTo>
                    <a:pt x="948367" y="1118800"/>
                  </a:lnTo>
                  <a:lnTo>
                    <a:pt x="1009934" y="1126058"/>
                  </a:lnTo>
                  <a:lnTo>
                    <a:pt x="1072652" y="1132069"/>
                  </a:lnTo>
                  <a:lnTo>
                    <a:pt x="1136444" y="1136802"/>
                  </a:lnTo>
                  <a:lnTo>
                    <a:pt x="1201234" y="1140223"/>
                  </a:lnTo>
                  <a:lnTo>
                    <a:pt x="1266944" y="1142300"/>
                  </a:lnTo>
                  <a:lnTo>
                    <a:pt x="1333500" y="1143000"/>
                  </a:lnTo>
                  <a:lnTo>
                    <a:pt x="1400055" y="1142300"/>
                  </a:lnTo>
                  <a:lnTo>
                    <a:pt x="1465765" y="1140223"/>
                  </a:lnTo>
                  <a:lnTo>
                    <a:pt x="1530555" y="1136802"/>
                  </a:lnTo>
                  <a:lnTo>
                    <a:pt x="1594347" y="1132069"/>
                  </a:lnTo>
                  <a:lnTo>
                    <a:pt x="1657065" y="1126058"/>
                  </a:lnTo>
                  <a:lnTo>
                    <a:pt x="1718632" y="1118800"/>
                  </a:lnTo>
                  <a:lnTo>
                    <a:pt x="1778973" y="1110329"/>
                  </a:lnTo>
                  <a:lnTo>
                    <a:pt x="1838011" y="1100677"/>
                  </a:lnTo>
                  <a:lnTo>
                    <a:pt x="1895670" y="1089877"/>
                  </a:lnTo>
                  <a:lnTo>
                    <a:pt x="1951873" y="1077962"/>
                  </a:lnTo>
                  <a:lnTo>
                    <a:pt x="2006543" y="1064965"/>
                  </a:lnTo>
                  <a:lnTo>
                    <a:pt x="2059605" y="1050918"/>
                  </a:lnTo>
                  <a:lnTo>
                    <a:pt x="2110981" y="1035855"/>
                  </a:lnTo>
                  <a:lnTo>
                    <a:pt x="2160597" y="1019807"/>
                  </a:lnTo>
                  <a:lnTo>
                    <a:pt x="2208374" y="1002808"/>
                  </a:lnTo>
                  <a:lnTo>
                    <a:pt x="2254237" y="984891"/>
                  </a:lnTo>
                  <a:lnTo>
                    <a:pt x="2298109" y="966087"/>
                  </a:lnTo>
                  <a:lnTo>
                    <a:pt x="2339915" y="946431"/>
                  </a:lnTo>
                  <a:lnTo>
                    <a:pt x="2379577" y="925954"/>
                  </a:lnTo>
                  <a:lnTo>
                    <a:pt x="2417019" y="904690"/>
                  </a:lnTo>
                  <a:lnTo>
                    <a:pt x="2452165" y="882671"/>
                  </a:lnTo>
                  <a:lnTo>
                    <a:pt x="2484938" y="859931"/>
                  </a:lnTo>
                  <a:lnTo>
                    <a:pt x="2515262" y="836501"/>
                  </a:lnTo>
                  <a:lnTo>
                    <a:pt x="2568258" y="787704"/>
                  </a:lnTo>
                  <a:lnTo>
                    <a:pt x="2610541" y="736543"/>
                  </a:lnTo>
                  <a:lnTo>
                    <a:pt x="2641499" y="683281"/>
                  </a:lnTo>
                  <a:lnTo>
                    <a:pt x="2660523" y="628179"/>
                  </a:lnTo>
                  <a:lnTo>
                    <a:pt x="2667000" y="571500"/>
                  </a:lnTo>
                  <a:lnTo>
                    <a:pt x="2665368" y="542979"/>
                  </a:lnTo>
                  <a:lnTo>
                    <a:pt x="2652541" y="487055"/>
                  </a:lnTo>
                  <a:lnTo>
                    <a:pt x="2627474" y="432841"/>
                  </a:lnTo>
                  <a:lnTo>
                    <a:pt x="2590776" y="380596"/>
                  </a:lnTo>
                  <a:lnTo>
                    <a:pt x="2543061" y="330585"/>
                  </a:lnTo>
                  <a:lnTo>
                    <a:pt x="2484938" y="283068"/>
                  </a:lnTo>
                  <a:lnTo>
                    <a:pt x="2452165" y="260328"/>
                  </a:lnTo>
                  <a:lnTo>
                    <a:pt x="2417019" y="238309"/>
                  </a:lnTo>
                  <a:lnTo>
                    <a:pt x="2379577" y="217045"/>
                  </a:lnTo>
                  <a:lnTo>
                    <a:pt x="2339915" y="196568"/>
                  </a:lnTo>
                  <a:lnTo>
                    <a:pt x="2298109" y="176912"/>
                  </a:lnTo>
                  <a:lnTo>
                    <a:pt x="2254237" y="158108"/>
                  </a:lnTo>
                  <a:lnTo>
                    <a:pt x="2208374" y="140191"/>
                  </a:lnTo>
                  <a:lnTo>
                    <a:pt x="2160597" y="123192"/>
                  </a:lnTo>
                  <a:lnTo>
                    <a:pt x="2110981" y="107144"/>
                  </a:lnTo>
                  <a:lnTo>
                    <a:pt x="2059605" y="92081"/>
                  </a:lnTo>
                  <a:lnTo>
                    <a:pt x="2006543" y="78034"/>
                  </a:lnTo>
                  <a:lnTo>
                    <a:pt x="1951873" y="65037"/>
                  </a:lnTo>
                  <a:lnTo>
                    <a:pt x="1895670" y="53122"/>
                  </a:lnTo>
                  <a:lnTo>
                    <a:pt x="1838011" y="42322"/>
                  </a:lnTo>
                  <a:lnTo>
                    <a:pt x="1778973" y="32670"/>
                  </a:lnTo>
                  <a:lnTo>
                    <a:pt x="1718632" y="24199"/>
                  </a:lnTo>
                  <a:lnTo>
                    <a:pt x="1657065" y="16941"/>
                  </a:lnTo>
                  <a:lnTo>
                    <a:pt x="1594347" y="10930"/>
                  </a:lnTo>
                  <a:lnTo>
                    <a:pt x="1530555" y="6197"/>
                  </a:lnTo>
                  <a:lnTo>
                    <a:pt x="1465765" y="2776"/>
                  </a:lnTo>
                  <a:lnTo>
                    <a:pt x="1400055" y="699"/>
                  </a:lnTo>
                  <a:lnTo>
                    <a:pt x="1333500" y="0"/>
                  </a:lnTo>
                  <a:close/>
                </a:path>
              </a:pathLst>
            </a:custGeom>
            <a:solidFill>
              <a:srgbClr val="D9D9D9"/>
            </a:solidFill>
          </p:spPr>
          <p:txBody>
            <a:bodyPr wrap="square" lIns="0" tIns="0" rIns="0" bIns="0" rtlCol="0"/>
            <a:lstStyle/>
            <a:p/>
          </p:txBody>
        </p:sp>
        <p:sp>
          <p:nvSpPr>
            <p:cNvPr id="26" name="object 26"/>
            <p:cNvSpPr/>
            <p:nvPr/>
          </p:nvSpPr>
          <p:spPr>
            <a:xfrm>
              <a:off x="838199" y="3505199"/>
              <a:ext cx="2667000" cy="1143000"/>
            </a:xfrm>
            <a:custGeom>
              <a:avLst/>
              <a:gdLst/>
              <a:ahLst/>
              <a:cxnLst/>
              <a:rect l="l" t="t" r="r" b="b"/>
              <a:pathLst>
                <a:path w="2667000" h="1143000">
                  <a:moveTo>
                    <a:pt x="0" y="571500"/>
                  </a:moveTo>
                  <a:lnTo>
                    <a:pt x="6476" y="514820"/>
                  </a:lnTo>
                  <a:lnTo>
                    <a:pt x="25500" y="459718"/>
                  </a:lnTo>
                  <a:lnTo>
                    <a:pt x="56458" y="406456"/>
                  </a:lnTo>
                  <a:lnTo>
                    <a:pt x="98741" y="355295"/>
                  </a:lnTo>
                  <a:lnTo>
                    <a:pt x="151737" y="306498"/>
                  </a:lnTo>
                  <a:lnTo>
                    <a:pt x="182061" y="283068"/>
                  </a:lnTo>
                  <a:lnTo>
                    <a:pt x="214834" y="260328"/>
                  </a:lnTo>
                  <a:lnTo>
                    <a:pt x="249980" y="238309"/>
                  </a:lnTo>
                  <a:lnTo>
                    <a:pt x="287422" y="217045"/>
                  </a:lnTo>
                  <a:lnTo>
                    <a:pt x="327084" y="196568"/>
                  </a:lnTo>
                  <a:lnTo>
                    <a:pt x="368890" y="176912"/>
                  </a:lnTo>
                  <a:lnTo>
                    <a:pt x="412762" y="158108"/>
                  </a:lnTo>
                  <a:lnTo>
                    <a:pt x="458625" y="140191"/>
                  </a:lnTo>
                  <a:lnTo>
                    <a:pt x="506402" y="123192"/>
                  </a:lnTo>
                  <a:lnTo>
                    <a:pt x="556018" y="107144"/>
                  </a:lnTo>
                  <a:lnTo>
                    <a:pt x="607394" y="92081"/>
                  </a:lnTo>
                  <a:lnTo>
                    <a:pt x="660456" y="78034"/>
                  </a:lnTo>
                  <a:lnTo>
                    <a:pt x="715126" y="65037"/>
                  </a:lnTo>
                  <a:lnTo>
                    <a:pt x="771329" y="53122"/>
                  </a:lnTo>
                  <a:lnTo>
                    <a:pt x="828988" y="42322"/>
                  </a:lnTo>
                  <a:lnTo>
                    <a:pt x="888026" y="32670"/>
                  </a:lnTo>
                  <a:lnTo>
                    <a:pt x="948367" y="24199"/>
                  </a:lnTo>
                  <a:lnTo>
                    <a:pt x="1009934" y="16941"/>
                  </a:lnTo>
                  <a:lnTo>
                    <a:pt x="1072652" y="10930"/>
                  </a:lnTo>
                  <a:lnTo>
                    <a:pt x="1136444" y="6197"/>
                  </a:lnTo>
                  <a:lnTo>
                    <a:pt x="1201234" y="2776"/>
                  </a:lnTo>
                  <a:lnTo>
                    <a:pt x="1266944" y="699"/>
                  </a:lnTo>
                  <a:lnTo>
                    <a:pt x="1333500" y="0"/>
                  </a:lnTo>
                  <a:lnTo>
                    <a:pt x="1400055" y="699"/>
                  </a:lnTo>
                  <a:lnTo>
                    <a:pt x="1465765" y="2776"/>
                  </a:lnTo>
                  <a:lnTo>
                    <a:pt x="1530555" y="6197"/>
                  </a:lnTo>
                  <a:lnTo>
                    <a:pt x="1594347" y="10930"/>
                  </a:lnTo>
                  <a:lnTo>
                    <a:pt x="1657065" y="16941"/>
                  </a:lnTo>
                  <a:lnTo>
                    <a:pt x="1718632" y="24199"/>
                  </a:lnTo>
                  <a:lnTo>
                    <a:pt x="1778973" y="32670"/>
                  </a:lnTo>
                  <a:lnTo>
                    <a:pt x="1838011" y="42322"/>
                  </a:lnTo>
                  <a:lnTo>
                    <a:pt x="1895670" y="53122"/>
                  </a:lnTo>
                  <a:lnTo>
                    <a:pt x="1951873" y="65037"/>
                  </a:lnTo>
                  <a:lnTo>
                    <a:pt x="2006543" y="78034"/>
                  </a:lnTo>
                  <a:lnTo>
                    <a:pt x="2059605" y="92081"/>
                  </a:lnTo>
                  <a:lnTo>
                    <a:pt x="2110981" y="107144"/>
                  </a:lnTo>
                  <a:lnTo>
                    <a:pt x="2160597" y="123192"/>
                  </a:lnTo>
                  <a:lnTo>
                    <a:pt x="2208374" y="140191"/>
                  </a:lnTo>
                  <a:lnTo>
                    <a:pt x="2254237" y="158108"/>
                  </a:lnTo>
                  <a:lnTo>
                    <a:pt x="2298109" y="176912"/>
                  </a:lnTo>
                  <a:lnTo>
                    <a:pt x="2339915" y="196568"/>
                  </a:lnTo>
                  <a:lnTo>
                    <a:pt x="2379577" y="217045"/>
                  </a:lnTo>
                  <a:lnTo>
                    <a:pt x="2417019" y="238309"/>
                  </a:lnTo>
                  <a:lnTo>
                    <a:pt x="2452165" y="260328"/>
                  </a:lnTo>
                  <a:lnTo>
                    <a:pt x="2484938" y="283068"/>
                  </a:lnTo>
                  <a:lnTo>
                    <a:pt x="2515262" y="306498"/>
                  </a:lnTo>
                  <a:lnTo>
                    <a:pt x="2568258" y="355295"/>
                  </a:lnTo>
                  <a:lnTo>
                    <a:pt x="2610541" y="406456"/>
                  </a:lnTo>
                  <a:lnTo>
                    <a:pt x="2641499" y="459718"/>
                  </a:lnTo>
                  <a:lnTo>
                    <a:pt x="2660523" y="514820"/>
                  </a:lnTo>
                  <a:lnTo>
                    <a:pt x="2667000" y="571500"/>
                  </a:lnTo>
                  <a:lnTo>
                    <a:pt x="2665368" y="600020"/>
                  </a:lnTo>
                  <a:lnTo>
                    <a:pt x="2652541" y="655944"/>
                  </a:lnTo>
                  <a:lnTo>
                    <a:pt x="2627474" y="710158"/>
                  </a:lnTo>
                  <a:lnTo>
                    <a:pt x="2590776" y="762403"/>
                  </a:lnTo>
                  <a:lnTo>
                    <a:pt x="2543061" y="812414"/>
                  </a:lnTo>
                  <a:lnTo>
                    <a:pt x="2484938" y="859931"/>
                  </a:lnTo>
                  <a:lnTo>
                    <a:pt x="2452165" y="882671"/>
                  </a:lnTo>
                  <a:lnTo>
                    <a:pt x="2417019" y="904690"/>
                  </a:lnTo>
                  <a:lnTo>
                    <a:pt x="2379577" y="925954"/>
                  </a:lnTo>
                  <a:lnTo>
                    <a:pt x="2339915" y="946431"/>
                  </a:lnTo>
                  <a:lnTo>
                    <a:pt x="2298109" y="966087"/>
                  </a:lnTo>
                  <a:lnTo>
                    <a:pt x="2254237" y="984891"/>
                  </a:lnTo>
                  <a:lnTo>
                    <a:pt x="2208374" y="1002808"/>
                  </a:lnTo>
                  <a:lnTo>
                    <a:pt x="2160597" y="1019807"/>
                  </a:lnTo>
                  <a:lnTo>
                    <a:pt x="2110981" y="1035855"/>
                  </a:lnTo>
                  <a:lnTo>
                    <a:pt x="2059605" y="1050918"/>
                  </a:lnTo>
                  <a:lnTo>
                    <a:pt x="2006543" y="1064965"/>
                  </a:lnTo>
                  <a:lnTo>
                    <a:pt x="1951873" y="1077962"/>
                  </a:lnTo>
                  <a:lnTo>
                    <a:pt x="1895670" y="1089877"/>
                  </a:lnTo>
                  <a:lnTo>
                    <a:pt x="1838011" y="1100677"/>
                  </a:lnTo>
                  <a:lnTo>
                    <a:pt x="1778973" y="1110329"/>
                  </a:lnTo>
                  <a:lnTo>
                    <a:pt x="1718632" y="1118800"/>
                  </a:lnTo>
                  <a:lnTo>
                    <a:pt x="1657065" y="1126058"/>
                  </a:lnTo>
                  <a:lnTo>
                    <a:pt x="1594347" y="1132069"/>
                  </a:lnTo>
                  <a:lnTo>
                    <a:pt x="1530555" y="1136802"/>
                  </a:lnTo>
                  <a:lnTo>
                    <a:pt x="1465765" y="1140223"/>
                  </a:lnTo>
                  <a:lnTo>
                    <a:pt x="1400055" y="1142300"/>
                  </a:lnTo>
                  <a:lnTo>
                    <a:pt x="1333500" y="1143000"/>
                  </a:lnTo>
                  <a:lnTo>
                    <a:pt x="1266944" y="1142300"/>
                  </a:lnTo>
                  <a:lnTo>
                    <a:pt x="1201234" y="1140223"/>
                  </a:lnTo>
                  <a:lnTo>
                    <a:pt x="1136444" y="1136802"/>
                  </a:lnTo>
                  <a:lnTo>
                    <a:pt x="1072652" y="1132069"/>
                  </a:lnTo>
                  <a:lnTo>
                    <a:pt x="1009934" y="1126058"/>
                  </a:lnTo>
                  <a:lnTo>
                    <a:pt x="948367" y="1118800"/>
                  </a:lnTo>
                  <a:lnTo>
                    <a:pt x="888026" y="1110329"/>
                  </a:lnTo>
                  <a:lnTo>
                    <a:pt x="828988" y="1100677"/>
                  </a:lnTo>
                  <a:lnTo>
                    <a:pt x="771329" y="1089877"/>
                  </a:lnTo>
                  <a:lnTo>
                    <a:pt x="715126" y="1077962"/>
                  </a:lnTo>
                  <a:lnTo>
                    <a:pt x="660456" y="1064965"/>
                  </a:lnTo>
                  <a:lnTo>
                    <a:pt x="607394" y="1050918"/>
                  </a:lnTo>
                  <a:lnTo>
                    <a:pt x="556018" y="1035855"/>
                  </a:lnTo>
                  <a:lnTo>
                    <a:pt x="506402" y="1019807"/>
                  </a:lnTo>
                  <a:lnTo>
                    <a:pt x="458625" y="1002808"/>
                  </a:lnTo>
                  <a:lnTo>
                    <a:pt x="412762" y="984891"/>
                  </a:lnTo>
                  <a:lnTo>
                    <a:pt x="368890" y="966087"/>
                  </a:lnTo>
                  <a:lnTo>
                    <a:pt x="327084" y="946431"/>
                  </a:lnTo>
                  <a:lnTo>
                    <a:pt x="287422" y="925954"/>
                  </a:lnTo>
                  <a:lnTo>
                    <a:pt x="249980" y="904690"/>
                  </a:lnTo>
                  <a:lnTo>
                    <a:pt x="214834" y="882671"/>
                  </a:lnTo>
                  <a:lnTo>
                    <a:pt x="182061" y="859931"/>
                  </a:lnTo>
                  <a:lnTo>
                    <a:pt x="151737" y="836501"/>
                  </a:lnTo>
                  <a:lnTo>
                    <a:pt x="98741" y="787704"/>
                  </a:lnTo>
                  <a:lnTo>
                    <a:pt x="56458" y="736543"/>
                  </a:lnTo>
                  <a:lnTo>
                    <a:pt x="25500" y="683281"/>
                  </a:lnTo>
                  <a:lnTo>
                    <a:pt x="6476" y="628179"/>
                  </a:lnTo>
                  <a:lnTo>
                    <a:pt x="0" y="571500"/>
                  </a:lnTo>
                  <a:close/>
                </a:path>
              </a:pathLst>
            </a:custGeom>
            <a:ln w="12192">
              <a:solidFill>
                <a:srgbClr val="FF0000"/>
              </a:solidFill>
            </a:ln>
          </p:spPr>
          <p:txBody>
            <a:bodyPr wrap="square" lIns="0" tIns="0" rIns="0" bIns="0" rtlCol="0"/>
            <a:lstStyle/>
            <a:p/>
          </p:txBody>
        </p:sp>
      </p:grpSp>
      <p:sp>
        <p:nvSpPr>
          <p:cNvPr id="27" name="object 27"/>
          <p:cNvSpPr txBox="1"/>
          <p:nvPr/>
        </p:nvSpPr>
        <p:spPr>
          <a:xfrm>
            <a:off x="2833878" y="3752470"/>
            <a:ext cx="1724025" cy="635635"/>
          </a:xfrm>
          <a:prstGeom prst="rect">
            <a:avLst/>
          </a:prstGeom>
        </p:spPr>
        <p:txBody>
          <a:bodyPr vert="horz" wrap="square" lIns="0" tIns="12700" rIns="0" bIns="0" rtlCol="0">
            <a:spAutoFit/>
          </a:bodyPr>
          <a:lstStyle/>
          <a:p>
            <a:pPr marL="40005" marR="5080" indent="-27940">
              <a:spcBef>
                <a:spcPts val="100"/>
              </a:spcBef>
            </a:pPr>
            <a:r>
              <a:rPr sz="2000" dirty="0">
                <a:latin typeface="Arial MT"/>
                <a:cs typeface="Arial MT"/>
              </a:rPr>
              <a:t>Global</a:t>
            </a:r>
            <a:r>
              <a:rPr sz="2000" spc="-95" dirty="0">
                <a:latin typeface="Arial MT"/>
                <a:cs typeface="Arial MT"/>
              </a:rPr>
              <a:t> </a:t>
            </a:r>
            <a:r>
              <a:rPr sz="2000" dirty="0">
                <a:latin typeface="Arial MT"/>
                <a:cs typeface="Arial MT"/>
              </a:rPr>
              <a:t>channel </a:t>
            </a:r>
            <a:r>
              <a:rPr sz="2000" spc="-540" dirty="0">
                <a:latin typeface="Arial MT"/>
                <a:cs typeface="Arial MT"/>
              </a:rPr>
              <a:t> </a:t>
            </a:r>
            <a:r>
              <a:rPr sz="2000" spc="-5" dirty="0">
                <a:latin typeface="Arial MT"/>
                <a:cs typeface="Arial MT"/>
              </a:rPr>
              <a:t>considerations</a:t>
            </a:r>
            <a:endParaRPr sz="2000">
              <a:latin typeface="Arial MT"/>
              <a:cs typeface="Arial M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647444" y="295656"/>
            <a:ext cx="2852928" cy="719328"/>
          </a:xfrm>
          <a:prstGeom prst="rect">
            <a:avLst/>
          </a:prstGeom>
        </p:spPr>
      </p:pic>
      <p:sp>
        <p:nvSpPr>
          <p:cNvPr id="3" name="object 3"/>
          <p:cNvSpPr txBox="1">
            <a:spLocks noGrp="1"/>
          </p:cNvSpPr>
          <p:nvPr>
            <p:ph type="title"/>
          </p:nvPr>
        </p:nvSpPr>
        <p:spPr>
          <a:xfrm>
            <a:off x="2362200" y="775274"/>
            <a:ext cx="10515600" cy="505267"/>
          </a:xfrm>
          <a:prstGeom prst="rect">
            <a:avLst/>
          </a:prstGeom>
        </p:spPr>
        <p:txBody>
          <a:bodyPr vert="horz" wrap="square" lIns="0" tIns="12700" rIns="0" bIns="0" rtlCol="0" anchor="ctr">
            <a:spAutoFit/>
          </a:bodyPr>
          <a:lstStyle/>
          <a:p>
            <a:pPr marL="4229735" marR="5080">
              <a:lnSpc>
                <a:spcPct val="100000"/>
              </a:lnSpc>
              <a:spcBef>
                <a:spcPts val="100"/>
              </a:spcBef>
            </a:pPr>
            <a:r>
              <a:rPr sz="3200" spc="-5" dirty="0">
                <a:solidFill>
                  <a:srgbClr val="221F1F"/>
                </a:solidFill>
              </a:rPr>
              <a:t>Channel</a:t>
            </a:r>
            <a:r>
              <a:rPr sz="3200" spc="-80" dirty="0">
                <a:solidFill>
                  <a:srgbClr val="221F1F"/>
                </a:solidFill>
              </a:rPr>
              <a:t> </a:t>
            </a:r>
            <a:r>
              <a:rPr sz="3200" spc="-5" dirty="0">
                <a:solidFill>
                  <a:srgbClr val="221F1F"/>
                </a:solidFill>
              </a:rPr>
              <a:t>Objectives </a:t>
            </a:r>
            <a:r>
              <a:rPr sz="3200" spc="-875" dirty="0">
                <a:solidFill>
                  <a:srgbClr val="221F1F"/>
                </a:solidFill>
              </a:rPr>
              <a:t> </a:t>
            </a:r>
            <a:r>
              <a:rPr sz="3200" dirty="0">
                <a:solidFill>
                  <a:srgbClr val="221F1F"/>
                </a:solidFill>
              </a:rPr>
              <a:t>&amp;</a:t>
            </a:r>
            <a:r>
              <a:rPr sz="3200" spc="-5" dirty="0">
                <a:solidFill>
                  <a:srgbClr val="221F1F"/>
                </a:solidFill>
              </a:rPr>
              <a:t> Utility</a:t>
            </a:r>
            <a:endParaRPr sz="3200"/>
          </a:p>
        </p:txBody>
      </p:sp>
      <p:sp>
        <p:nvSpPr>
          <p:cNvPr id="4" name="object 4"/>
          <p:cNvSpPr txBox="1"/>
          <p:nvPr/>
        </p:nvSpPr>
        <p:spPr>
          <a:xfrm>
            <a:off x="1968501" y="1813306"/>
            <a:ext cx="7959725" cy="4108817"/>
          </a:xfrm>
          <a:prstGeom prst="rect">
            <a:avLst/>
          </a:prstGeom>
        </p:spPr>
        <p:txBody>
          <a:bodyPr vert="horz" wrap="square" lIns="0" tIns="12700" rIns="0" bIns="0" rtlCol="0">
            <a:spAutoFit/>
          </a:bodyPr>
          <a:lstStyle/>
          <a:p>
            <a:pPr marL="268605" indent="-256540">
              <a:spcBef>
                <a:spcPts val="100"/>
              </a:spcBef>
              <a:buChar char="•"/>
              <a:tabLst>
                <a:tab pos="268605" algn="l"/>
                <a:tab pos="269240" algn="l"/>
              </a:tabLst>
            </a:pPr>
            <a:r>
              <a:rPr sz="2400" spc="-5" dirty="0">
                <a:solidFill>
                  <a:srgbClr val="221F1F"/>
                </a:solidFill>
                <a:latin typeface="Arial MT"/>
                <a:cs typeface="Arial MT"/>
              </a:rPr>
              <a:t>Marketing</a:t>
            </a:r>
            <a:r>
              <a:rPr sz="2400" spc="-15" dirty="0">
                <a:solidFill>
                  <a:srgbClr val="221F1F"/>
                </a:solidFill>
                <a:latin typeface="Arial MT"/>
                <a:cs typeface="Arial MT"/>
              </a:rPr>
              <a:t> </a:t>
            </a:r>
            <a:r>
              <a:rPr sz="2400" spc="-5" dirty="0">
                <a:solidFill>
                  <a:srgbClr val="221F1F"/>
                </a:solidFill>
                <a:latin typeface="Arial MT"/>
                <a:cs typeface="Arial MT"/>
              </a:rPr>
              <a:t>channels</a:t>
            </a:r>
            <a:r>
              <a:rPr sz="2400" spc="30" dirty="0">
                <a:solidFill>
                  <a:srgbClr val="221F1F"/>
                </a:solidFill>
                <a:latin typeface="Arial MT"/>
                <a:cs typeface="Arial MT"/>
              </a:rPr>
              <a:t> </a:t>
            </a:r>
            <a:r>
              <a:rPr sz="2400" spc="-10" dirty="0">
                <a:solidFill>
                  <a:srgbClr val="221F1F"/>
                </a:solidFill>
                <a:latin typeface="Arial MT"/>
                <a:cs typeface="Arial MT"/>
              </a:rPr>
              <a:t>exist </a:t>
            </a:r>
            <a:r>
              <a:rPr sz="2400" dirty="0">
                <a:solidFill>
                  <a:srgbClr val="221F1F"/>
                </a:solidFill>
                <a:latin typeface="Arial MT"/>
                <a:cs typeface="Arial MT"/>
              </a:rPr>
              <a:t>to</a:t>
            </a:r>
            <a:r>
              <a:rPr sz="2400" spc="-15" dirty="0">
                <a:solidFill>
                  <a:srgbClr val="221F1F"/>
                </a:solidFill>
                <a:latin typeface="Arial MT"/>
                <a:cs typeface="Arial MT"/>
              </a:rPr>
              <a:t> </a:t>
            </a:r>
            <a:r>
              <a:rPr sz="2400" dirty="0">
                <a:solidFill>
                  <a:srgbClr val="221F1F"/>
                </a:solidFill>
                <a:latin typeface="Arial MT"/>
                <a:cs typeface="Arial MT"/>
              </a:rPr>
              <a:t>create</a:t>
            </a:r>
            <a:r>
              <a:rPr sz="2400" spc="-5" dirty="0">
                <a:solidFill>
                  <a:srgbClr val="221F1F"/>
                </a:solidFill>
                <a:latin typeface="Arial MT"/>
                <a:cs typeface="Arial MT"/>
              </a:rPr>
              <a:t> utility</a:t>
            </a:r>
            <a:r>
              <a:rPr sz="2400" dirty="0">
                <a:solidFill>
                  <a:srgbClr val="221F1F"/>
                </a:solidFill>
                <a:latin typeface="Arial MT"/>
                <a:cs typeface="Arial MT"/>
              </a:rPr>
              <a:t> for </a:t>
            </a:r>
            <a:r>
              <a:rPr sz="2400" spc="-5" dirty="0">
                <a:solidFill>
                  <a:srgbClr val="221F1F"/>
                </a:solidFill>
                <a:latin typeface="Arial MT"/>
                <a:cs typeface="Arial MT"/>
              </a:rPr>
              <a:t>customers</a:t>
            </a:r>
            <a:endParaRPr sz="2400">
              <a:latin typeface="Arial MT"/>
              <a:cs typeface="Arial MT"/>
            </a:endParaRPr>
          </a:p>
          <a:p>
            <a:pPr>
              <a:spcBef>
                <a:spcPts val="40"/>
              </a:spcBef>
              <a:buClr>
                <a:srgbClr val="221F1F"/>
              </a:buClr>
              <a:buFont typeface="Arial MT"/>
              <a:buChar char="•"/>
            </a:pPr>
            <a:endParaRPr sz="3550">
              <a:latin typeface="Arial MT"/>
              <a:cs typeface="Arial MT"/>
            </a:endParaRPr>
          </a:p>
          <a:p>
            <a:pPr marL="755015" marR="148590" lvl="1" indent="-285115">
              <a:lnSpc>
                <a:spcPts val="2600"/>
              </a:lnSpc>
              <a:buFont typeface="Arial MT"/>
              <a:buChar char="•"/>
              <a:tabLst>
                <a:tab pos="755015" algn="l"/>
                <a:tab pos="755650" algn="l"/>
              </a:tabLst>
            </a:pPr>
            <a:r>
              <a:rPr sz="2400" b="1" dirty="0">
                <a:solidFill>
                  <a:srgbClr val="221F1F"/>
                </a:solidFill>
                <a:latin typeface="Arial" panose="020B0604020202020204"/>
                <a:cs typeface="Arial" panose="020B0604020202020204"/>
              </a:rPr>
              <a:t>Place utility</a:t>
            </a:r>
            <a:r>
              <a:rPr sz="2400" b="1" spc="-30" dirty="0">
                <a:solidFill>
                  <a:srgbClr val="221F1F"/>
                </a:solidFill>
                <a:latin typeface="Arial" panose="020B0604020202020204"/>
                <a:cs typeface="Arial" panose="020B0604020202020204"/>
              </a:rPr>
              <a:t> </a:t>
            </a:r>
            <a:r>
              <a:rPr sz="2400" dirty="0">
                <a:solidFill>
                  <a:srgbClr val="221F1F"/>
                </a:solidFill>
                <a:latin typeface="Arial MT"/>
                <a:cs typeface="Arial MT"/>
              </a:rPr>
              <a:t>-</a:t>
            </a:r>
            <a:r>
              <a:rPr sz="2400" spc="-5" dirty="0">
                <a:solidFill>
                  <a:srgbClr val="221F1F"/>
                </a:solidFill>
                <a:latin typeface="Arial MT"/>
                <a:cs typeface="Arial MT"/>
              </a:rPr>
              <a:t> </a:t>
            </a:r>
            <a:r>
              <a:rPr sz="2400" spc="-10" dirty="0">
                <a:solidFill>
                  <a:srgbClr val="221F1F"/>
                </a:solidFill>
                <a:latin typeface="Arial MT"/>
                <a:cs typeface="Arial MT"/>
              </a:rPr>
              <a:t>availability</a:t>
            </a:r>
            <a:r>
              <a:rPr sz="2400" spc="55" dirty="0">
                <a:solidFill>
                  <a:srgbClr val="221F1F"/>
                </a:solidFill>
                <a:latin typeface="Arial MT"/>
                <a:cs typeface="Arial MT"/>
              </a:rPr>
              <a:t> </a:t>
            </a:r>
            <a:r>
              <a:rPr sz="2400" spc="-5" dirty="0">
                <a:solidFill>
                  <a:srgbClr val="221F1F"/>
                </a:solidFill>
                <a:latin typeface="Arial MT"/>
                <a:cs typeface="Arial MT"/>
              </a:rPr>
              <a:t>of </a:t>
            </a:r>
            <a:r>
              <a:rPr sz="2400" dirty="0">
                <a:solidFill>
                  <a:srgbClr val="221F1F"/>
                </a:solidFill>
                <a:latin typeface="Arial MT"/>
                <a:cs typeface="Arial MT"/>
              </a:rPr>
              <a:t>a</a:t>
            </a:r>
            <a:r>
              <a:rPr sz="2400" spc="-10" dirty="0">
                <a:solidFill>
                  <a:srgbClr val="221F1F"/>
                </a:solidFill>
                <a:latin typeface="Arial MT"/>
                <a:cs typeface="Arial MT"/>
              </a:rPr>
              <a:t> </a:t>
            </a:r>
            <a:r>
              <a:rPr sz="2400" spc="-5" dirty="0">
                <a:solidFill>
                  <a:srgbClr val="221F1F"/>
                </a:solidFill>
                <a:latin typeface="Arial MT"/>
                <a:cs typeface="Arial MT"/>
              </a:rPr>
              <a:t>product</a:t>
            </a:r>
            <a:r>
              <a:rPr sz="2400" spc="5" dirty="0">
                <a:solidFill>
                  <a:srgbClr val="221F1F"/>
                </a:solidFill>
                <a:latin typeface="Arial MT"/>
                <a:cs typeface="Arial MT"/>
              </a:rPr>
              <a:t> </a:t>
            </a:r>
            <a:r>
              <a:rPr sz="2400" spc="-5" dirty="0">
                <a:solidFill>
                  <a:srgbClr val="221F1F"/>
                </a:solidFill>
                <a:latin typeface="Arial MT"/>
                <a:cs typeface="Arial MT"/>
              </a:rPr>
              <a:t>or </a:t>
            </a:r>
            <a:r>
              <a:rPr sz="2400" dirty="0">
                <a:solidFill>
                  <a:srgbClr val="221F1F"/>
                </a:solidFill>
                <a:latin typeface="Arial MT"/>
                <a:cs typeface="Arial MT"/>
              </a:rPr>
              <a:t>service </a:t>
            </a:r>
            <a:r>
              <a:rPr sz="2400" spc="-5" dirty="0">
                <a:solidFill>
                  <a:srgbClr val="221F1F"/>
                </a:solidFill>
                <a:latin typeface="Arial MT"/>
                <a:cs typeface="Arial MT"/>
              </a:rPr>
              <a:t>in</a:t>
            </a:r>
            <a:r>
              <a:rPr sz="2400" dirty="0">
                <a:solidFill>
                  <a:srgbClr val="221F1F"/>
                </a:solidFill>
                <a:latin typeface="Arial MT"/>
                <a:cs typeface="Arial MT"/>
              </a:rPr>
              <a:t> a </a:t>
            </a:r>
            <a:r>
              <a:rPr sz="2400" spc="-650" dirty="0">
                <a:solidFill>
                  <a:srgbClr val="221F1F"/>
                </a:solidFill>
                <a:latin typeface="Arial MT"/>
                <a:cs typeface="Arial MT"/>
              </a:rPr>
              <a:t> </a:t>
            </a:r>
            <a:r>
              <a:rPr sz="2400" spc="-5" dirty="0">
                <a:solidFill>
                  <a:srgbClr val="221F1F"/>
                </a:solidFill>
                <a:latin typeface="Arial MT"/>
                <a:cs typeface="Arial MT"/>
              </a:rPr>
              <a:t>location</a:t>
            </a:r>
            <a:r>
              <a:rPr sz="2400" spc="10" dirty="0">
                <a:solidFill>
                  <a:srgbClr val="221F1F"/>
                </a:solidFill>
                <a:latin typeface="Arial MT"/>
                <a:cs typeface="Arial MT"/>
              </a:rPr>
              <a:t> </a:t>
            </a:r>
            <a:r>
              <a:rPr sz="2400" dirty="0">
                <a:solidFill>
                  <a:srgbClr val="221F1F"/>
                </a:solidFill>
                <a:latin typeface="Arial MT"/>
                <a:cs typeface="Arial MT"/>
              </a:rPr>
              <a:t>that</a:t>
            </a:r>
            <a:r>
              <a:rPr sz="2400" spc="-20" dirty="0">
                <a:solidFill>
                  <a:srgbClr val="221F1F"/>
                </a:solidFill>
                <a:latin typeface="Arial MT"/>
                <a:cs typeface="Arial MT"/>
              </a:rPr>
              <a:t> </a:t>
            </a:r>
            <a:r>
              <a:rPr sz="2400" spc="-5" dirty="0">
                <a:solidFill>
                  <a:srgbClr val="221F1F"/>
                </a:solidFill>
                <a:latin typeface="Arial MT"/>
                <a:cs typeface="Arial MT"/>
              </a:rPr>
              <a:t>is</a:t>
            </a:r>
            <a:r>
              <a:rPr sz="2400" spc="-10" dirty="0">
                <a:solidFill>
                  <a:srgbClr val="221F1F"/>
                </a:solidFill>
                <a:latin typeface="Arial MT"/>
                <a:cs typeface="Arial MT"/>
              </a:rPr>
              <a:t> </a:t>
            </a:r>
            <a:r>
              <a:rPr sz="2400" spc="-5" dirty="0">
                <a:solidFill>
                  <a:srgbClr val="221F1F"/>
                </a:solidFill>
                <a:latin typeface="Arial MT"/>
                <a:cs typeface="Arial MT"/>
              </a:rPr>
              <a:t>convenient</a:t>
            </a:r>
            <a:r>
              <a:rPr sz="2400" spc="20" dirty="0">
                <a:solidFill>
                  <a:srgbClr val="221F1F"/>
                </a:solidFill>
                <a:latin typeface="Arial MT"/>
                <a:cs typeface="Arial MT"/>
              </a:rPr>
              <a:t> </a:t>
            </a:r>
            <a:r>
              <a:rPr sz="2400" dirty="0">
                <a:solidFill>
                  <a:srgbClr val="221F1F"/>
                </a:solidFill>
                <a:latin typeface="Arial MT"/>
                <a:cs typeface="Arial MT"/>
              </a:rPr>
              <a:t>to a</a:t>
            </a:r>
            <a:r>
              <a:rPr sz="2400" spc="-15" dirty="0">
                <a:solidFill>
                  <a:srgbClr val="221F1F"/>
                </a:solidFill>
                <a:latin typeface="Arial MT"/>
                <a:cs typeface="Arial MT"/>
              </a:rPr>
              <a:t> </a:t>
            </a:r>
            <a:r>
              <a:rPr sz="2400" spc="-5" dirty="0">
                <a:solidFill>
                  <a:srgbClr val="221F1F"/>
                </a:solidFill>
                <a:latin typeface="Arial MT"/>
                <a:cs typeface="Arial MT"/>
              </a:rPr>
              <a:t>potential</a:t>
            </a:r>
            <a:r>
              <a:rPr sz="2400" dirty="0">
                <a:solidFill>
                  <a:srgbClr val="221F1F"/>
                </a:solidFill>
                <a:latin typeface="Arial MT"/>
                <a:cs typeface="Arial MT"/>
              </a:rPr>
              <a:t> customer</a:t>
            </a:r>
            <a:endParaRPr sz="2400">
              <a:latin typeface="Arial MT"/>
              <a:cs typeface="Arial MT"/>
            </a:endParaRPr>
          </a:p>
          <a:p>
            <a:pPr marL="755015" marR="5080" lvl="1" indent="-285115">
              <a:lnSpc>
                <a:spcPts val="2590"/>
              </a:lnSpc>
              <a:spcBef>
                <a:spcPts val="485"/>
              </a:spcBef>
              <a:buFont typeface="Arial MT"/>
              <a:buChar char="•"/>
              <a:tabLst>
                <a:tab pos="755015" algn="l"/>
                <a:tab pos="755650" algn="l"/>
              </a:tabLst>
            </a:pPr>
            <a:r>
              <a:rPr sz="2400" b="1" spc="-15" dirty="0">
                <a:solidFill>
                  <a:srgbClr val="221F1F"/>
                </a:solidFill>
                <a:latin typeface="Arial" panose="020B0604020202020204"/>
                <a:cs typeface="Arial" panose="020B0604020202020204"/>
              </a:rPr>
              <a:t>Time</a:t>
            </a:r>
            <a:r>
              <a:rPr sz="2400" b="1" dirty="0">
                <a:solidFill>
                  <a:srgbClr val="221F1F"/>
                </a:solidFill>
                <a:latin typeface="Arial" panose="020B0604020202020204"/>
                <a:cs typeface="Arial" panose="020B0604020202020204"/>
              </a:rPr>
              <a:t> utility</a:t>
            </a:r>
            <a:r>
              <a:rPr sz="2400" b="1" spc="-25" dirty="0">
                <a:solidFill>
                  <a:srgbClr val="221F1F"/>
                </a:solidFill>
                <a:latin typeface="Arial" panose="020B0604020202020204"/>
                <a:cs typeface="Arial" panose="020B0604020202020204"/>
              </a:rPr>
              <a:t> </a:t>
            </a:r>
            <a:r>
              <a:rPr sz="2400" dirty="0">
                <a:solidFill>
                  <a:srgbClr val="221F1F"/>
                </a:solidFill>
                <a:latin typeface="Arial MT"/>
                <a:cs typeface="Arial MT"/>
              </a:rPr>
              <a:t>-</a:t>
            </a:r>
            <a:r>
              <a:rPr sz="2400" spc="-5" dirty="0">
                <a:solidFill>
                  <a:srgbClr val="221F1F"/>
                </a:solidFill>
                <a:latin typeface="Arial MT"/>
                <a:cs typeface="Arial MT"/>
              </a:rPr>
              <a:t> </a:t>
            </a:r>
            <a:r>
              <a:rPr sz="2400" spc="-10" dirty="0">
                <a:solidFill>
                  <a:srgbClr val="221F1F"/>
                </a:solidFill>
                <a:latin typeface="Arial MT"/>
                <a:cs typeface="Arial MT"/>
              </a:rPr>
              <a:t>availability</a:t>
            </a:r>
            <a:r>
              <a:rPr sz="2400" spc="60" dirty="0">
                <a:solidFill>
                  <a:srgbClr val="221F1F"/>
                </a:solidFill>
                <a:latin typeface="Arial MT"/>
                <a:cs typeface="Arial MT"/>
              </a:rPr>
              <a:t> </a:t>
            </a:r>
            <a:r>
              <a:rPr sz="2400" spc="-5" dirty="0">
                <a:solidFill>
                  <a:srgbClr val="221F1F"/>
                </a:solidFill>
                <a:latin typeface="Arial MT"/>
                <a:cs typeface="Arial MT"/>
              </a:rPr>
              <a:t>of </a:t>
            </a:r>
            <a:r>
              <a:rPr sz="2400" dirty="0">
                <a:solidFill>
                  <a:srgbClr val="221F1F"/>
                </a:solidFill>
                <a:latin typeface="Arial MT"/>
                <a:cs typeface="Arial MT"/>
              </a:rPr>
              <a:t>a</a:t>
            </a:r>
            <a:r>
              <a:rPr sz="2400" spc="-5" dirty="0">
                <a:solidFill>
                  <a:srgbClr val="221F1F"/>
                </a:solidFill>
                <a:latin typeface="Arial MT"/>
                <a:cs typeface="Arial MT"/>
              </a:rPr>
              <a:t> product</a:t>
            </a:r>
            <a:r>
              <a:rPr sz="2400" spc="5" dirty="0">
                <a:solidFill>
                  <a:srgbClr val="221F1F"/>
                </a:solidFill>
                <a:latin typeface="Arial MT"/>
                <a:cs typeface="Arial MT"/>
              </a:rPr>
              <a:t> </a:t>
            </a:r>
            <a:r>
              <a:rPr sz="2400" spc="-5" dirty="0">
                <a:solidFill>
                  <a:srgbClr val="221F1F"/>
                </a:solidFill>
                <a:latin typeface="Arial MT"/>
                <a:cs typeface="Arial MT"/>
              </a:rPr>
              <a:t>or</a:t>
            </a:r>
            <a:r>
              <a:rPr sz="2400" dirty="0">
                <a:solidFill>
                  <a:srgbClr val="221F1F"/>
                </a:solidFill>
                <a:latin typeface="Arial MT"/>
                <a:cs typeface="Arial MT"/>
              </a:rPr>
              <a:t> service </a:t>
            </a:r>
            <a:r>
              <a:rPr sz="2400" spc="-10" dirty="0">
                <a:solidFill>
                  <a:srgbClr val="221F1F"/>
                </a:solidFill>
                <a:latin typeface="Arial MT"/>
                <a:cs typeface="Arial MT"/>
              </a:rPr>
              <a:t>when </a:t>
            </a:r>
            <a:r>
              <a:rPr sz="2400" spc="-650" dirty="0">
                <a:solidFill>
                  <a:srgbClr val="221F1F"/>
                </a:solidFill>
                <a:latin typeface="Arial MT"/>
                <a:cs typeface="Arial MT"/>
              </a:rPr>
              <a:t> </a:t>
            </a:r>
            <a:r>
              <a:rPr sz="2400" spc="-5" dirty="0">
                <a:solidFill>
                  <a:srgbClr val="221F1F"/>
                </a:solidFill>
                <a:latin typeface="Arial MT"/>
                <a:cs typeface="Arial MT"/>
              </a:rPr>
              <a:t>desired</a:t>
            </a:r>
            <a:r>
              <a:rPr sz="2400" spc="5" dirty="0">
                <a:solidFill>
                  <a:srgbClr val="221F1F"/>
                </a:solidFill>
                <a:latin typeface="Arial MT"/>
                <a:cs typeface="Arial MT"/>
              </a:rPr>
              <a:t> </a:t>
            </a:r>
            <a:r>
              <a:rPr sz="2400" spc="-5" dirty="0">
                <a:solidFill>
                  <a:srgbClr val="221F1F"/>
                </a:solidFill>
                <a:latin typeface="Arial MT"/>
                <a:cs typeface="Arial MT"/>
              </a:rPr>
              <a:t>by </a:t>
            </a:r>
            <a:r>
              <a:rPr sz="2400" dirty="0">
                <a:solidFill>
                  <a:srgbClr val="221F1F"/>
                </a:solidFill>
                <a:latin typeface="Arial MT"/>
                <a:cs typeface="Arial MT"/>
              </a:rPr>
              <a:t>a</a:t>
            </a:r>
            <a:r>
              <a:rPr sz="2400" spc="-5" dirty="0">
                <a:solidFill>
                  <a:srgbClr val="221F1F"/>
                </a:solidFill>
                <a:latin typeface="Arial MT"/>
                <a:cs typeface="Arial MT"/>
              </a:rPr>
              <a:t> customer</a:t>
            </a:r>
            <a:endParaRPr sz="2400">
              <a:latin typeface="Arial MT"/>
              <a:cs typeface="Arial MT"/>
            </a:endParaRPr>
          </a:p>
          <a:p>
            <a:pPr marL="755015" lvl="1" indent="-285750">
              <a:lnSpc>
                <a:spcPts val="2735"/>
              </a:lnSpc>
              <a:spcBef>
                <a:spcPts val="180"/>
              </a:spcBef>
              <a:buFont typeface="Arial MT"/>
              <a:buChar char="•"/>
              <a:tabLst>
                <a:tab pos="755015" algn="l"/>
                <a:tab pos="755650" algn="l"/>
              </a:tabLst>
            </a:pPr>
            <a:r>
              <a:rPr sz="2400" b="1" spc="-5" dirty="0">
                <a:solidFill>
                  <a:srgbClr val="221F1F"/>
                </a:solidFill>
                <a:latin typeface="Arial" panose="020B0604020202020204"/>
                <a:cs typeface="Arial" panose="020B0604020202020204"/>
              </a:rPr>
              <a:t>Form</a:t>
            </a:r>
            <a:r>
              <a:rPr sz="2400" b="1" dirty="0">
                <a:solidFill>
                  <a:srgbClr val="221F1F"/>
                </a:solidFill>
                <a:latin typeface="Arial" panose="020B0604020202020204"/>
                <a:cs typeface="Arial" panose="020B0604020202020204"/>
              </a:rPr>
              <a:t> utility</a:t>
            </a:r>
            <a:r>
              <a:rPr sz="2400" b="1" spc="-25" dirty="0">
                <a:solidFill>
                  <a:srgbClr val="221F1F"/>
                </a:solidFill>
                <a:latin typeface="Arial" panose="020B0604020202020204"/>
                <a:cs typeface="Arial" panose="020B0604020202020204"/>
              </a:rPr>
              <a:t> </a:t>
            </a:r>
            <a:r>
              <a:rPr sz="2400" dirty="0">
                <a:solidFill>
                  <a:srgbClr val="221F1F"/>
                </a:solidFill>
                <a:latin typeface="Arial MT"/>
                <a:cs typeface="Arial MT"/>
              </a:rPr>
              <a:t>- </a:t>
            </a:r>
            <a:r>
              <a:rPr sz="2400" spc="-10" dirty="0">
                <a:solidFill>
                  <a:srgbClr val="221F1F"/>
                </a:solidFill>
                <a:latin typeface="Arial MT"/>
                <a:cs typeface="Arial MT"/>
              </a:rPr>
              <a:t>availability</a:t>
            </a:r>
            <a:r>
              <a:rPr sz="2400" spc="45" dirty="0">
                <a:solidFill>
                  <a:srgbClr val="221F1F"/>
                </a:solidFill>
                <a:latin typeface="Arial MT"/>
                <a:cs typeface="Arial MT"/>
              </a:rPr>
              <a:t> </a:t>
            </a:r>
            <a:r>
              <a:rPr sz="2400" spc="-5" dirty="0">
                <a:solidFill>
                  <a:srgbClr val="221F1F"/>
                </a:solidFill>
                <a:latin typeface="Arial MT"/>
                <a:cs typeface="Arial MT"/>
              </a:rPr>
              <a:t>of</a:t>
            </a:r>
            <a:r>
              <a:rPr sz="2400" spc="-10" dirty="0">
                <a:solidFill>
                  <a:srgbClr val="221F1F"/>
                </a:solidFill>
                <a:latin typeface="Arial MT"/>
                <a:cs typeface="Arial MT"/>
              </a:rPr>
              <a:t> </a:t>
            </a:r>
            <a:r>
              <a:rPr sz="2400" dirty="0">
                <a:solidFill>
                  <a:srgbClr val="221F1F"/>
                </a:solidFill>
                <a:latin typeface="Arial MT"/>
                <a:cs typeface="Arial MT"/>
              </a:rPr>
              <a:t>the</a:t>
            </a:r>
            <a:r>
              <a:rPr sz="2400" spc="-10" dirty="0">
                <a:solidFill>
                  <a:srgbClr val="221F1F"/>
                </a:solidFill>
                <a:latin typeface="Arial MT"/>
                <a:cs typeface="Arial MT"/>
              </a:rPr>
              <a:t> </a:t>
            </a:r>
            <a:r>
              <a:rPr sz="2400" spc="-5" dirty="0">
                <a:solidFill>
                  <a:srgbClr val="221F1F"/>
                </a:solidFill>
                <a:latin typeface="Arial MT"/>
                <a:cs typeface="Arial MT"/>
              </a:rPr>
              <a:t>product</a:t>
            </a:r>
            <a:r>
              <a:rPr sz="2400" dirty="0">
                <a:solidFill>
                  <a:srgbClr val="221F1F"/>
                </a:solidFill>
                <a:latin typeface="Arial MT"/>
                <a:cs typeface="Arial MT"/>
              </a:rPr>
              <a:t> </a:t>
            </a:r>
            <a:r>
              <a:rPr sz="2400" spc="-5" dirty="0">
                <a:solidFill>
                  <a:srgbClr val="221F1F"/>
                </a:solidFill>
                <a:latin typeface="Arial MT"/>
                <a:cs typeface="Arial MT"/>
              </a:rPr>
              <a:t>processed,</a:t>
            </a:r>
            <a:endParaRPr sz="2400">
              <a:latin typeface="Arial MT"/>
              <a:cs typeface="Arial MT"/>
            </a:endParaRPr>
          </a:p>
          <a:p>
            <a:pPr marL="755015">
              <a:lnSpc>
                <a:spcPts val="2735"/>
              </a:lnSpc>
            </a:pPr>
            <a:r>
              <a:rPr sz="2400" spc="-5" dirty="0">
                <a:solidFill>
                  <a:srgbClr val="221F1F"/>
                </a:solidFill>
                <a:latin typeface="Arial MT"/>
                <a:cs typeface="Arial MT"/>
              </a:rPr>
              <a:t>prepared,</a:t>
            </a:r>
            <a:r>
              <a:rPr sz="2400" spc="-10" dirty="0">
                <a:solidFill>
                  <a:srgbClr val="221F1F"/>
                </a:solidFill>
                <a:latin typeface="Arial MT"/>
                <a:cs typeface="Arial MT"/>
              </a:rPr>
              <a:t> </a:t>
            </a:r>
            <a:r>
              <a:rPr sz="2400" spc="-5" dirty="0">
                <a:solidFill>
                  <a:srgbClr val="221F1F"/>
                </a:solidFill>
                <a:latin typeface="Arial MT"/>
                <a:cs typeface="Arial MT"/>
              </a:rPr>
              <a:t>in</a:t>
            </a:r>
            <a:r>
              <a:rPr sz="2400" spc="5" dirty="0">
                <a:solidFill>
                  <a:srgbClr val="221F1F"/>
                </a:solidFill>
                <a:latin typeface="Arial MT"/>
                <a:cs typeface="Arial MT"/>
              </a:rPr>
              <a:t> </a:t>
            </a:r>
            <a:r>
              <a:rPr sz="2400" spc="-5" dirty="0">
                <a:solidFill>
                  <a:srgbClr val="221F1F"/>
                </a:solidFill>
                <a:latin typeface="Arial MT"/>
                <a:cs typeface="Arial MT"/>
              </a:rPr>
              <a:t>proper condition</a:t>
            </a:r>
            <a:r>
              <a:rPr sz="2400" spc="25" dirty="0">
                <a:solidFill>
                  <a:srgbClr val="221F1F"/>
                </a:solidFill>
                <a:latin typeface="Arial MT"/>
                <a:cs typeface="Arial MT"/>
              </a:rPr>
              <a:t> </a:t>
            </a:r>
            <a:r>
              <a:rPr sz="2400" spc="-5" dirty="0">
                <a:solidFill>
                  <a:srgbClr val="221F1F"/>
                </a:solidFill>
                <a:latin typeface="Arial MT"/>
                <a:cs typeface="Arial MT"/>
              </a:rPr>
              <a:t>and/or</a:t>
            </a:r>
            <a:r>
              <a:rPr sz="2400" dirty="0">
                <a:solidFill>
                  <a:srgbClr val="221F1F"/>
                </a:solidFill>
                <a:latin typeface="Arial MT"/>
                <a:cs typeface="Arial MT"/>
              </a:rPr>
              <a:t> </a:t>
            </a:r>
            <a:r>
              <a:rPr sz="2400" spc="-5" dirty="0">
                <a:solidFill>
                  <a:srgbClr val="221F1F"/>
                </a:solidFill>
                <a:latin typeface="Arial MT"/>
                <a:cs typeface="Arial MT"/>
              </a:rPr>
              <a:t>ready</a:t>
            </a:r>
            <a:r>
              <a:rPr sz="2400" dirty="0">
                <a:solidFill>
                  <a:srgbClr val="221F1F"/>
                </a:solidFill>
                <a:latin typeface="Arial MT"/>
                <a:cs typeface="Arial MT"/>
              </a:rPr>
              <a:t> to</a:t>
            </a:r>
            <a:r>
              <a:rPr sz="2400" spc="-15" dirty="0">
                <a:solidFill>
                  <a:srgbClr val="221F1F"/>
                </a:solidFill>
                <a:latin typeface="Arial MT"/>
                <a:cs typeface="Arial MT"/>
              </a:rPr>
              <a:t> </a:t>
            </a:r>
            <a:r>
              <a:rPr sz="2400" spc="-5" dirty="0">
                <a:solidFill>
                  <a:srgbClr val="221F1F"/>
                </a:solidFill>
                <a:latin typeface="Arial MT"/>
                <a:cs typeface="Arial MT"/>
              </a:rPr>
              <a:t>use</a:t>
            </a:r>
            <a:endParaRPr sz="2400">
              <a:latin typeface="Arial MT"/>
              <a:cs typeface="Arial MT"/>
            </a:endParaRPr>
          </a:p>
          <a:p>
            <a:pPr marL="755015" marR="313690" lvl="1" indent="-285115">
              <a:lnSpc>
                <a:spcPts val="2590"/>
              </a:lnSpc>
              <a:spcBef>
                <a:spcPts val="545"/>
              </a:spcBef>
              <a:buFont typeface="Arial MT"/>
              <a:buChar char="•"/>
              <a:tabLst>
                <a:tab pos="755015" algn="l"/>
                <a:tab pos="755650" algn="l"/>
              </a:tabLst>
            </a:pPr>
            <a:r>
              <a:rPr sz="2400" b="1" dirty="0">
                <a:solidFill>
                  <a:srgbClr val="221F1F"/>
                </a:solidFill>
                <a:latin typeface="Arial" panose="020B0604020202020204"/>
                <a:cs typeface="Arial" panose="020B0604020202020204"/>
              </a:rPr>
              <a:t>Information</a:t>
            </a:r>
            <a:r>
              <a:rPr sz="2400" b="1" spc="-40" dirty="0">
                <a:solidFill>
                  <a:srgbClr val="221F1F"/>
                </a:solidFill>
                <a:latin typeface="Arial" panose="020B0604020202020204"/>
                <a:cs typeface="Arial" panose="020B0604020202020204"/>
              </a:rPr>
              <a:t> </a:t>
            </a:r>
            <a:r>
              <a:rPr sz="2400" b="1" dirty="0">
                <a:solidFill>
                  <a:srgbClr val="221F1F"/>
                </a:solidFill>
                <a:latin typeface="Arial" panose="020B0604020202020204"/>
                <a:cs typeface="Arial" panose="020B0604020202020204"/>
              </a:rPr>
              <a:t>utility</a:t>
            </a:r>
            <a:r>
              <a:rPr sz="2400" b="1" spc="-25" dirty="0">
                <a:solidFill>
                  <a:srgbClr val="221F1F"/>
                </a:solidFill>
                <a:latin typeface="Arial" panose="020B0604020202020204"/>
                <a:cs typeface="Arial" panose="020B0604020202020204"/>
              </a:rPr>
              <a:t> </a:t>
            </a:r>
            <a:r>
              <a:rPr sz="2400" dirty="0">
                <a:solidFill>
                  <a:srgbClr val="221F1F"/>
                </a:solidFill>
                <a:latin typeface="Arial MT"/>
                <a:cs typeface="Arial MT"/>
              </a:rPr>
              <a:t>-</a:t>
            </a:r>
            <a:r>
              <a:rPr sz="2400" spc="-5" dirty="0">
                <a:solidFill>
                  <a:srgbClr val="221F1F"/>
                </a:solidFill>
                <a:latin typeface="Arial MT"/>
                <a:cs typeface="Arial MT"/>
              </a:rPr>
              <a:t> </a:t>
            </a:r>
            <a:r>
              <a:rPr sz="2400" spc="-10" dirty="0">
                <a:solidFill>
                  <a:srgbClr val="221F1F"/>
                </a:solidFill>
                <a:latin typeface="Arial MT"/>
                <a:cs typeface="Arial MT"/>
              </a:rPr>
              <a:t>availability</a:t>
            </a:r>
            <a:r>
              <a:rPr sz="2400" spc="50" dirty="0">
                <a:solidFill>
                  <a:srgbClr val="221F1F"/>
                </a:solidFill>
                <a:latin typeface="Arial MT"/>
                <a:cs typeface="Arial MT"/>
              </a:rPr>
              <a:t> </a:t>
            </a:r>
            <a:r>
              <a:rPr sz="2400" spc="-5" dirty="0">
                <a:solidFill>
                  <a:srgbClr val="221F1F"/>
                </a:solidFill>
                <a:latin typeface="Arial MT"/>
                <a:cs typeface="Arial MT"/>
              </a:rPr>
              <a:t>of answers</a:t>
            </a:r>
            <a:r>
              <a:rPr sz="2400" spc="10" dirty="0">
                <a:solidFill>
                  <a:srgbClr val="221F1F"/>
                </a:solidFill>
                <a:latin typeface="Arial MT"/>
                <a:cs typeface="Arial MT"/>
              </a:rPr>
              <a:t> </a:t>
            </a:r>
            <a:r>
              <a:rPr sz="2400" dirty="0">
                <a:solidFill>
                  <a:srgbClr val="221F1F"/>
                </a:solidFill>
                <a:latin typeface="Arial MT"/>
                <a:cs typeface="Arial MT"/>
              </a:rPr>
              <a:t>to </a:t>
            </a:r>
            <a:r>
              <a:rPr sz="2400" spc="5" dirty="0">
                <a:solidFill>
                  <a:srgbClr val="221F1F"/>
                </a:solidFill>
                <a:latin typeface="Arial MT"/>
                <a:cs typeface="Arial MT"/>
              </a:rPr>
              <a:t> </a:t>
            </a:r>
            <a:r>
              <a:rPr sz="2400" spc="-5" dirty="0">
                <a:solidFill>
                  <a:srgbClr val="221F1F"/>
                </a:solidFill>
                <a:latin typeface="Arial MT"/>
                <a:cs typeface="Arial MT"/>
              </a:rPr>
              <a:t>questions</a:t>
            </a:r>
            <a:r>
              <a:rPr sz="2400" spc="5" dirty="0">
                <a:solidFill>
                  <a:srgbClr val="221F1F"/>
                </a:solidFill>
                <a:latin typeface="Arial MT"/>
                <a:cs typeface="Arial MT"/>
              </a:rPr>
              <a:t> </a:t>
            </a:r>
            <a:r>
              <a:rPr sz="2400" spc="-5" dirty="0">
                <a:solidFill>
                  <a:srgbClr val="221F1F"/>
                </a:solidFill>
                <a:latin typeface="Arial MT"/>
                <a:cs typeface="Arial MT"/>
              </a:rPr>
              <a:t>and</a:t>
            </a:r>
            <a:r>
              <a:rPr sz="2400" dirty="0">
                <a:solidFill>
                  <a:srgbClr val="221F1F"/>
                </a:solidFill>
                <a:latin typeface="Arial MT"/>
                <a:cs typeface="Arial MT"/>
              </a:rPr>
              <a:t> </a:t>
            </a:r>
            <a:r>
              <a:rPr sz="2400" spc="-5" dirty="0">
                <a:solidFill>
                  <a:srgbClr val="221F1F"/>
                </a:solidFill>
                <a:latin typeface="Arial MT"/>
                <a:cs typeface="Arial MT"/>
              </a:rPr>
              <a:t>general</a:t>
            </a:r>
            <a:r>
              <a:rPr sz="2400" spc="15" dirty="0">
                <a:solidFill>
                  <a:srgbClr val="221F1F"/>
                </a:solidFill>
                <a:latin typeface="Arial MT"/>
                <a:cs typeface="Arial MT"/>
              </a:rPr>
              <a:t> </a:t>
            </a:r>
            <a:r>
              <a:rPr sz="2400" spc="-5" dirty="0">
                <a:solidFill>
                  <a:srgbClr val="221F1F"/>
                </a:solidFill>
                <a:latin typeface="Arial MT"/>
                <a:cs typeface="Arial MT"/>
              </a:rPr>
              <a:t>communication</a:t>
            </a:r>
            <a:r>
              <a:rPr sz="2400" spc="10" dirty="0">
                <a:solidFill>
                  <a:srgbClr val="221F1F"/>
                </a:solidFill>
                <a:latin typeface="Arial MT"/>
                <a:cs typeface="Arial MT"/>
              </a:rPr>
              <a:t> </a:t>
            </a:r>
            <a:r>
              <a:rPr sz="2400" spc="-5" dirty="0">
                <a:solidFill>
                  <a:srgbClr val="221F1F"/>
                </a:solidFill>
                <a:latin typeface="Arial MT"/>
                <a:cs typeface="Arial MT"/>
              </a:rPr>
              <a:t>about useful </a:t>
            </a:r>
            <a:r>
              <a:rPr sz="2400" spc="-655" dirty="0">
                <a:solidFill>
                  <a:srgbClr val="221F1F"/>
                </a:solidFill>
                <a:latin typeface="Arial MT"/>
                <a:cs typeface="Arial MT"/>
              </a:rPr>
              <a:t> </a:t>
            </a:r>
            <a:r>
              <a:rPr sz="2400" spc="-5" dirty="0">
                <a:solidFill>
                  <a:srgbClr val="221F1F"/>
                </a:solidFill>
                <a:latin typeface="Arial MT"/>
                <a:cs typeface="Arial MT"/>
              </a:rPr>
              <a:t>product </a:t>
            </a:r>
            <a:r>
              <a:rPr sz="2400" dirty="0">
                <a:solidFill>
                  <a:srgbClr val="221F1F"/>
                </a:solidFill>
                <a:latin typeface="Arial MT"/>
                <a:cs typeface="Arial MT"/>
              </a:rPr>
              <a:t>features</a:t>
            </a:r>
            <a:r>
              <a:rPr sz="2400" spc="-10" dirty="0">
                <a:solidFill>
                  <a:srgbClr val="221F1F"/>
                </a:solidFill>
                <a:latin typeface="Arial MT"/>
                <a:cs typeface="Arial MT"/>
              </a:rPr>
              <a:t> </a:t>
            </a:r>
            <a:r>
              <a:rPr sz="2400" spc="-5" dirty="0">
                <a:solidFill>
                  <a:srgbClr val="221F1F"/>
                </a:solidFill>
                <a:latin typeface="Arial MT"/>
                <a:cs typeface="Arial MT"/>
              </a:rPr>
              <a:t>and</a:t>
            </a:r>
            <a:r>
              <a:rPr sz="2400" dirty="0">
                <a:solidFill>
                  <a:srgbClr val="221F1F"/>
                </a:solidFill>
                <a:latin typeface="Arial MT"/>
                <a:cs typeface="Arial MT"/>
              </a:rPr>
              <a:t> </a:t>
            </a:r>
            <a:r>
              <a:rPr sz="2400" spc="-5" dirty="0">
                <a:solidFill>
                  <a:srgbClr val="221F1F"/>
                </a:solidFill>
                <a:latin typeface="Arial MT"/>
                <a:cs typeface="Arial MT"/>
              </a:rPr>
              <a:t>benefits</a:t>
            </a:r>
            <a:endParaRPr sz="2400">
              <a:latin typeface="Arial MT"/>
              <a:cs typeface="Arial M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981200" y="275844"/>
            <a:ext cx="2852928" cy="719327"/>
          </a:xfrm>
          <a:prstGeom prst="rect">
            <a:avLst/>
          </a:prstGeom>
        </p:spPr>
      </p:pic>
      <p:sp>
        <p:nvSpPr>
          <p:cNvPr id="3" name="object 3"/>
          <p:cNvSpPr txBox="1">
            <a:spLocks noGrp="1"/>
          </p:cNvSpPr>
          <p:nvPr>
            <p:ph type="title"/>
          </p:nvPr>
        </p:nvSpPr>
        <p:spPr>
          <a:xfrm>
            <a:off x="1969263" y="26923"/>
            <a:ext cx="8655685" cy="1244600"/>
          </a:xfrm>
          <a:prstGeom prst="rect">
            <a:avLst/>
          </a:prstGeom>
        </p:spPr>
        <p:txBody>
          <a:bodyPr vert="horz" wrap="square" lIns="0" tIns="12065" rIns="0" bIns="0" rtlCol="0" anchor="ctr">
            <a:spAutoFit/>
          </a:bodyPr>
          <a:lstStyle/>
          <a:p>
            <a:pPr marL="2950845">
              <a:lnSpc>
                <a:spcPct val="100000"/>
              </a:lnSpc>
              <a:spcBef>
                <a:spcPts val="95"/>
              </a:spcBef>
            </a:pPr>
            <a:r>
              <a:rPr sz="4000" spc="-35" dirty="0">
                <a:solidFill>
                  <a:srgbClr val="221F1F"/>
                </a:solidFill>
              </a:rPr>
              <a:t>Training</a:t>
            </a:r>
            <a:r>
              <a:rPr sz="4000" spc="-30" dirty="0">
                <a:solidFill>
                  <a:srgbClr val="221F1F"/>
                </a:solidFill>
              </a:rPr>
              <a:t> </a:t>
            </a:r>
            <a:r>
              <a:rPr sz="4000" spc="-10" dirty="0">
                <a:solidFill>
                  <a:srgbClr val="221F1F"/>
                </a:solidFill>
              </a:rPr>
              <a:t>and</a:t>
            </a:r>
            <a:r>
              <a:rPr sz="4000" spc="-30" dirty="0">
                <a:solidFill>
                  <a:srgbClr val="221F1F"/>
                </a:solidFill>
              </a:rPr>
              <a:t> </a:t>
            </a:r>
            <a:r>
              <a:rPr sz="4000" spc="-10" dirty="0">
                <a:solidFill>
                  <a:srgbClr val="221F1F"/>
                </a:solidFill>
              </a:rPr>
              <a:t>Motivating</a:t>
            </a:r>
            <a:endParaRPr sz="4000"/>
          </a:p>
          <a:p>
            <a:pPr marL="12700">
              <a:lnSpc>
                <a:spcPct val="100000"/>
              </a:lnSpc>
              <a:tabLst>
                <a:tab pos="2950210" algn="l"/>
                <a:tab pos="8241665" algn="l"/>
              </a:tabLst>
            </a:pPr>
            <a:r>
              <a:rPr sz="4000" u="heavy" spc="-5" dirty="0">
                <a:solidFill>
                  <a:srgbClr val="221F1F"/>
                </a:solidFill>
                <a:uFill>
                  <a:solidFill>
                    <a:srgbClr val="221F1F"/>
                  </a:solidFill>
                </a:uFill>
              </a:rPr>
              <a:t> 	</a:t>
            </a:r>
            <a:r>
              <a:rPr sz="4000" u="heavy" spc="-10" dirty="0">
                <a:solidFill>
                  <a:srgbClr val="221F1F"/>
                </a:solidFill>
                <a:uFill>
                  <a:solidFill>
                    <a:srgbClr val="221F1F"/>
                  </a:solidFill>
                </a:uFill>
              </a:rPr>
              <a:t>Channel</a:t>
            </a:r>
            <a:r>
              <a:rPr sz="4000" u="heavy" spc="-30" dirty="0">
                <a:solidFill>
                  <a:srgbClr val="221F1F"/>
                </a:solidFill>
                <a:uFill>
                  <a:solidFill>
                    <a:srgbClr val="221F1F"/>
                  </a:solidFill>
                </a:uFill>
              </a:rPr>
              <a:t> </a:t>
            </a:r>
            <a:r>
              <a:rPr sz="4000" u="heavy" spc="-5" dirty="0">
                <a:solidFill>
                  <a:srgbClr val="221F1F"/>
                </a:solidFill>
                <a:uFill>
                  <a:solidFill>
                    <a:srgbClr val="221F1F"/>
                  </a:solidFill>
                </a:uFill>
              </a:rPr>
              <a:t>Members	</a:t>
            </a:r>
            <a:endParaRPr sz="4000"/>
          </a:p>
        </p:txBody>
      </p:sp>
      <p:grpSp>
        <p:nvGrpSpPr>
          <p:cNvPr id="4" name="object 4"/>
          <p:cNvGrpSpPr/>
          <p:nvPr/>
        </p:nvGrpSpPr>
        <p:grpSpPr>
          <a:xfrm>
            <a:off x="4642104" y="2432304"/>
            <a:ext cx="2832100" cy="622300"/>
            <a:chOff x="3118104" y="2432304"/>
            <a:chExt cx="2832100" cy="622300"/>
          </a:xfrm>
        </p:grpSpPr>
        <p:sp>
          <p:nvSpPr>
            <p:cNvPr id="5" name="object 5"/>
            <p:cNvSpPr/>
            <p:nvPr/>
          </p:nvSpPr>
          <p:spPr>
            <a:xfrm>
              <a:off x="3124200" y="2438400"/>
              <a:ext cx="2819400" cy="609600"/>
            </a:xfrm>
            <a:custGeom>
              <a:avLst/>
              <a:gdLst/>
              <a:ahLst/>
              <a:cxnLst/>
              <a:rect l="l" t="t" r="r" b="b"/>
              <a:pathLst>
                <a:path w="2819400" h="609600">
                  <a:moveTo>
                    <a:pt x="2717800" y="0"/>
                  </a:moveTo>
                  <a:lnTo>
                    <a:pt x="101600" y="0"/>
                  </a:lnTo>
                  <a:lnTo>
                    <a:pt x="62043" y="7981"/>
                  </a:lnTo>
                  <a:lnTo>
                    <a:pt x="29749" y="29749"/>
                  </a:lnTo>
                  <a:lnTo>
                    <a:pt x="7981" y="62043"/>
                  </a:lnTo>
                  <a:lnTo>
                    <a:pt x="0" y="101600"/>
                  </a:lnTo>
                  <a:lnTo>
                    <a:pt x="0" y="508000"/>
                  </a:lnTo>
                  <a:lnTo>
                    <a:pt x="7981" y="547556"/>
                  </a:lnTo>
                  <a:lnTo>
                    <a:pt x="29749" y="579850"/>
                  </a:lnTo>
                  <a:lnTo>
                    <a:pt x="62043" y="601618"/>
                  </a:lnTo>
                  <a:lnTo>
                    <a:pt x="101600" y="609600"/>
                  </a:lnTo>
                  <a:lnTo>
                    <a:pt x="2717800" y="609600"/>
                  </a:lnTo>
                  <a:lnTo>
                    <a:pt x="2757356" y="601618"/>
                  </a:lnTo>
                  <a:lnTo>
                    <a:pt x="2789650" y="579850"/>
                  </a:lnTo>
                  <a:lnTo>
                    <a:pt x="2811418" y="547556"/>
                  </a:lnTo>
                  <a:lnTo>
                    <a:pt x="2819400" y="508000"/>
                  </a:lnTo>
                  <a:lnTo>
                    <a:pt x="2819400" y="101600"/>
                  </a:lnTo>
                  <a:lnTo>
                    <a:pt x="2811418" y="62043"/>
                  </a:lnTo>
                  <a:lnTo>
                    <a:pt x="2789650" y="29749"/>
                  </a:lnTo>
                  <a:lnTo>
                    <a:pt x="2757356" y="7981"/>
                  </a:lnTo>
                  <a:lnTo>
                    <a:pt x="2717800" y="0"/>
                  </a:lnTo>
                  <a:close/>
                </a:path>
              </a:pathLst>
            </a:custGeom>
            <a:solidFill>
              <a:srgbClr val="D9D9D9"/>
            </a:solidFill>
          </p:spPr>
          <p:txBody>
            <a:bodyPr wrap="square" lIns="0" tIns="0" rIns="0" bIns="0" rtlCol="0"/>
            <a:lstStyle/>
            <a:p/>
          </p:txBody>
        </p:sp>
        <p:sp>
          <p:nvSpPr>
            <p:cNvPr id="6" name="object 6"/>
            <p:cNvSpPr/>
            <p:nvPr/>
          </p:nvSpPr>
          <p:spPr>
            <a:xfrm>
              <a:off x="3124200" y="2438400"/>
              <a:ext cx="2819400" cy="609600"/>
            </a:xfrm>
            <a:custGeom>
              <a:avLst/>
              <a:gdLst/>
              <a:ahLst/>
              <a:cxnLst/>
              <a:rect l="l" t="t" r="r" b="b"/>
              <a:pathLst>
                <a:path w="2819400" h="609600">
                  <a:moveTo>
                    <a:pt x="0" y="101600"/>
                  </a:moveTo>
                  <a:lnTo>
                    <a:pt x="7981" y="62043"/>
                  </a:lnTo>
                  <a:lnTo>
                    <a:pt x="29749" y="29749"/>
                  </a:lnTo>
                  <a:lnTo>
                    <a:pt x="62043" y="7981"/>
                  </a:lnTo>
                  <a:lnTo>
                    <a:pt x="101600" y="0"/>
                  </a:lnTo>
                  <a:lnTo>
                    <a:pt x="2717800" y="0"/>
                  </a:lnTo>
                  <a:lnTo>
                    <a:pt x="2757356" y="7981"/>
                  </a:lnTo>
                  <a:lnTo>
                    <a:pt x="2789650" y="29749"/>
                  </a:lnTo>
                  <a:lnTo>
                    <a:pt x="2811418" y="62043"/>
                  </a:lnTo>
                  <a:lnTo>
                    <a:pt x="2819400" y="101600"/>
                  </a:lnTo>
                  <a:lnTo>
                    <a:pt x="2819400" y="508000"/>
                  </a:lnTo>
                  <a:lnTo>
                    <a:pt x="2811418" y="547556"/>
                  </a:lnTo>
                  <a:lnTo>
                    <a:pt x="2789650" y="579850"/>
                  </a:lnTo>
                  <a:lnTo>
                    <a:pt x="2757356" y="601618"/>
                  </a:lnTo>
                  <a:lnTo>
                    <a:pt x="2717800" y="609600"/>
                  </a:lnTo>
                  <a:lnTo>
                    <a:pt x="101600" y="609600"/>
                  </a:lnTo>
                  <a:lnTo>
                    <a:pt x="62043" y="601618"/>
                  </a:lnTo>
                  <a:lnTo>
                    <a:pt x="29749" y="579850"/>
                  </a:lnTo>
                  <a:lnTo>
                    <a:pt x="7981" y="547556"/>
                  </a:lnTo>
                  <a:lnTo>
                    <a:pt x="0" y="508000"/>
                  </a:lnTo>
                  <a:lnTo>
                    <a:pt x="0" y="101600"/>
                  </a:lnTo>
                  <a:close/>
                </a:path>
              </a:pathLst>
            </a:custGeom>
            <a:ln w="12192">
              <a:solidFill>
                <a:srgbClr val="FF0000"/>
              </a:solidFill>
            </a:ln>
          </p:spPr>
          <p:txBody>
            <a:bodyPr wrap="square" lIns="0" tIns="0" rIns="0" bIns="0" rtlCol="0"/>
            <a:lstStyle/>
            <a:p/>
          </p:txBody>
        </p:sp>
      </p:grpSp>
      <p:grpSp>
        <p:nvGrpSpPr>
          <p:cNvPr id="7" name="object 7"/>
          <p:cNvGrpSpPr/>
          <p:nvPr/>
        </p:nvGrpSpPr>
        <p:grpSpPr>
          <a:xfrm>
            <a:off x="4642104" y="3194304"/>
            <a:ext cx="2832100" cy="622300"/>
            <a:chOff x="3118104" y="3194304"/>
            <a:chExt cx="2832100" cy="622300"/>
          </a:xfrm>
        </p:grpSpPr>
        <p:sp>
          <p:nvSpPr>
            <p:cNvPr id="8" name="object 8"/>
            <p:cNvSpPr/>
            <p:nvPr/>
          </p:nvSpPr>
          <p:spPr>
            <a:xfrm>
              <a:off x="3124200" y="3200400"/>
              <a:ext cx="2819400" cy="609600"/>
            </a:xfrm>
            <a:custGeom>
              <a:avLst/>
              <a:gdLst/>
              <a:ahLst/>
              <a:cxnLst/>
              <a:rect l="l" t="t" r="r" b="b"/>
              <a:pathLst>
                <a:path w="2819400" h="609600">
                  <a:moveTo>
                    <a:pt x="2717800" y="0"/>
                  </a:moveTo>
                  <a:lnTo>
                    <a:pt x="101600" y="0"/>
                  </a:lnTo>
                  <a:lnTo>
                    <a:pt x="62043" y="7981"/>
                  </a:lnTo>
                  <a:lnTo>
                    <a:pt x="29749" y="29749"/>
                  </a:lnTo>
                  <a:lnTo>
                    <a:pt x="7981" y="62043"/>
                  </a:lnTo>
                  <a:lnTo>
                    <a:pt x="0" y="101600"/>
                  </a:lnTo>
                  <a:lnTo>
                    <a:pt x="0" y="508000"/>
                  </a:lnTo>
                  <a:lnTo>
                    <a:pt x="7981" y="547556"/>
                  </a:lnTo>
                  <a:lnTo>
                    <a:pt x="29749" y="579850"/>
                  </a:lnTo>
                  <a:lnTo>
                    <a:pt x="62043" y="601618"/>
                  </a:lnTo>
                  <a:lnTo>
                    <a:pt x="101600" y="609600"/>
                  </a:lnTo>
                  <a:lnTo>
                    <a:pt x="2717800" y="609600"/>
                  </a:lnTo>
                  <a:lnTo>
                    <a:pt x="2757356" y="601618"/>
                  </a:lnTo>
                  <a:lnTo>
                    <a:pt x="2789650" y="579850"/>
                  </a:lnTo>
                  <a:lnTo>
                    <a:pt x="2811418" y="547556"/>
                  </a:lnTo>
                  <a:lnTo>
                    <a:pt x="2819400" y="508000"/>
                  </a:lnTo>
                  <a:lnTo>
                    <a:pt x="2819400" y="101600"/>
                  </a:lnTo>
                  <a:lnTo>
                    <a:pt x="2811418" y="62043"/>
                  </a:lnTo>
                  <a:lnTo>
                    <a:pt x="2789650" y="29749"/>
                  </a:lnTo>
                  <a:lnTo>
                    <a:pt x="2757356" y="7981"/>
                  </a:lnTo>
                  <a:lnTo>
                    <a:pt x="2717800" y="0"/>
                  </a:lnTo>
                  <a:close/>
                </a:path>
              </a:pathLst>
            </a:custGeom>
            <a:solidFill>
              <a:srgbClr val="D9D9D9"/>
            </a:solidFill>
          </p:spPr>
          <p:txBody>
            <a:bodyPr wrap="square" lIns="0" tIns="0" rIns="0" bIns="0" rtlCol="0"/>
            <a:lstStyle/>
            <a:p/>
          </p:txBody>
        </p:sp>
        <p:sp>
          <p:nvSpPr>
            <p:cNvPr id="9" name="object 9"/>
            <p:cNvSpPr/>
            <p:nvPr/>
          </p:nvSpPr>
          <p:spPr>
            <a:xfrm>
              <a:off x="3124200" y="3200400"/>
              <a:ext cx="2819400" cy="609600"/>
            </a:xfrm>
            <a:custGeom>
              <a:avLst/>
              <a:gdLst/>
              <a:ahLst/>
              <a:cxnLst/>
              <a:rect l="l" t="t" r="r" b="b"/>
              <a:pathLst>
                <a:path w="2819400" h="609600">
                  <a:moveTo>
                    <a:pt x="0" y="101600"/>
                  </a:moveTo>
                  <a:lnTo>
                    <a:pt x="7981" y="62043"/>
                  </a:lnTo>
                  <a:lnTo>
                    <a:pt x="29749" y="29749"/>
                  </a:lnTo>
                  <a:lnTo>
                    <a:pt x="62043" y="7981"/>
                  </a:lnTo>
                  <a:lnTo>
                    <a:pt x="101600" y="0"/>
                  </a:lnTo>
                  <a:lnTo>
                    <a:pt x="2717800" y="0"/>
                  </a:lnTo>
                  <a:lnTo>
                    <a:pt x="2757356" y="7981"/>
                  </a:lnTo>
                  <a:lnTo>
                    <a:pt x="2789650" y="29749"/>
                  </a:lnTo>
                  <a:lnTo>
                    <a:pt x="2811418" y="62043"/>
                  </a:lnTo>
                  <a:lnTo>
                    <a:pt x="2819400" y="101600"/>
                  </a:lnTo>
                  <a:lnTo>
                    <a:pt x="2819400" y="508000"/>
                  </a:lnTo>
                  <a:lnTo>
                    <a:pt x="2811418" y="547556"/>
                  </a:lnTo>
                  <a:lnTo>
                    <a:pt x="2789650" y="579850"/>
                  </a:lnTo>
                  <a:lnTo>
                    <a:pt x="2757356" y="601618"/>
                  </a:lnTo>
                  <a:lnTo>
                    <a:pt x="2717800" y="609600"/>
                  </a:lnTo>
                  <a:lnTo>
                    <a:pt x="101600" y="609600"/>
                  </a:lnTo>
                  <a:lnTo>
                    <a:pt x="62043" y="601618"/>
                  </a:lnTo>
                  <a:lnTo>
                    <a:pt x="29749" y="579850"/>
                  </a:lnTo>
                  <a:lnTo>
                    <a:pt x="7981" y="547556"/>
                  </a:lnTo>
                  <a:lnTo>
                    <a:pt x="0" y="508000"/>
                  </a:lnTo>
                  <a:lnTo>
                    <a:pt x="0" y="101600"/>
                  </a:lnTo>
                  <a:close/>
                </a:path>
              </a:pathLst>
            </a:custGeom>
            <a:ln w="12192">
              <a:solidFill>
                <a:srgbClr val="FF0000"/>
              </a:solidFill>
            </a:ln>
          </p:spPr>
          <p:txBody>
            <a:bodyPr wrap="square" lIns="0" tIns="0" rIns="0" bIns="0" rtlCol="0"/>
            <a:lstStyle/>
            <a:p/>
          </p:txBody>
        </p:sp>
      </p:grpSp>
      <p:grpSp>
        <p:nvGrpSpPr>
          <p:cNvPr id="10" name="object 10"/>
          <p:cNvGrpSpPr/>
          <p:nvPr/>
        </p:nvGrpSpPr>
        <p:grpSpPr>
          <a:xfrm>
            <a:off x="4642104" y="3956303"/>
            <a:ext cx="2832100" cy="622300"/>
            <a:chOff x="3118104" y="3956303"/>
            <a:chExt cx="2832100" cy="622300"/>
          </a:xfrm>
        </p:grpSpPr>
        <p:sp>
          <p:nvSpPr>
            <p:cNvPr id="11" name="object 11"/>
            <p:cNvSpPr/>
            <p:nvPr/>
          </p:nvSpPr>
          <p:spPr>
            <a:xfrm>
              <a:off x="3124200" y="3962399"/>
              <a:ext cx="2819400" cy="609600"/>
            </a:xfrm>
            <a:custGeom>
              <a:avLst/>
              <a:gdLst/>
              <a:ahLst/>
              <a:cxnLst/>
              <a:rect l="l" t="t" r="r" b="b"/>
              <a:pathLst>
                <a:path w="2819400" h="609600">
                  <a:moveTo>
                    <a:pt x="2717800" y="0"/>
                  </a:moveTo>
                  <a:lnTo>
                    <a:pt x="101600" y="0"/>
                  </a:lnTo>
                  <a:lnTo>
                    <a:pt x="62043" y="7981"/>
                  </a:lnTo>
                  <a:lnTo>
                    <a:pt x="29749" y="29749"/>
                  </a:lnTo>
                  <a:lnTo>
                    <a:pt x="7981" y="62043"/>
                  </a:lnTo>
                  <a:lnTo>
                    <a:pt x="0" y="101600"/>
                  </a:lnTo>
                  <a:lnTo>
                    <a:pt x="0" y="508000"/>
                  </a:lnTo>
                  <a:lnTo>
                    <a:pt x="7981" y="547556"/>
                  </a:lnTo>
                  <a:lnTo>
                    <a:pt x="29749" y="579850"/>
                  </a:lnTo>
                  <a:lnTo>
                    <a:pt x="62043" y="601618"/>
                  </a:lnTo>
                  <a:lnTo>
                    <a:pt x="101600" y="609600"/>
                  </a:lnTo>
                  <a:lnTo>
                    <a:pt x="2717800" y="609600"/>
                  </a:lnTo>
                  <a:lnTo>
                    <a:pt x="2757356" y="601618"/>
                  </a:lnTo>
                  <a:lnTo>
                    <a:pt x="2789650" y="579850"/>
                  </a:lnTo>
                  <a:lnTo>
                    <a:pt x="2811418" y="547556"/>
                  </a:lnTo>
                  <a:lnTo>
                    <a:pt x="2819400" y="508000"/>
                  </a:lnTo>
                  <a:lnTo>
                    <a:pt x="2819400" y="101600"/>
                  </a:lnTo>
                  <a:lnTo>
                    <a:pt x="2811418" y="62043"/>
                  </a:lnTo>
                  <a:lnTo>
                    <a:pt x="2789650" y="29749"/>
                  </a:lnTo>
                  <a:lnTo>
                    <a:pt x="2757356" y="7981"/>
                  </a:lnTo>
                  <a:lnTo>
                    <a:pt x="2717800" y="0"/>
                  </a:lnTo>
                  <a:close/>
                </a:path>
              </a:pathLst>
            </a:custGeom>
            <a:solidFill>
              <a:srgbClr val="D9D9D9"/>
            </a:solidFill>
          </p:spPr>
          <p:txBody>
            <a:bodyPr wrap="square" lIns="0" tIns="0" rIns="0" bIns="0" rtlCol="0"/>
            <a:lstStyle/>
            <a:p/>
          </p:txBody>
        </p:sp>
        <p:sp>
          <p:nvSpPr>
            <p:cNvPr id="12" name="object 12"/>
            <p:cNvSpPr/>
            <p:nvPr/>
          </p:nvSpPr>
          <p:spPr>
            <a:xfrm>
              <a:off x="3124200" y="3962399"/>
              <a:ext cx="2819400" cy="609600"/>
            </a:xfrm>
            <a:custGeom>
              <a:avLst/>
              <a:gdLst/>
              <a:ahLst/>
              <a:cxnLst/>
              <a:rect l="l" t="t" r="r" b="b"/>
              <a:pathLst>
                <a:path w="2819400" h="609600">
                  <a:moveTo>
                    <a:pt x="0" y="101600"/>
                  </a:moveTo>
                  <a:lnTo>
                    <a:pt x="7981" y="62043"/>
                  </a:lnTo>
                  <a:lnTo>
                    <a:pt x="29749" y="29749"/>
                  </a:lnTo>
                  <a:lnTo>
                    <a:pt x="62043" y="7981"/>
                  </a:lnTo>
                  <a:lnTo>
                    <a:pt x="101600" y="0"/>
                  </a:lnTo>
                  <a:lnTo>
                    <a:pt x="2717800" y="0"/>
                  </a:lnTo>
                  <a:lnTo>
                    <a:pt x="2757356" y="7981"/>
                  </a:lnTo>
                  <a:lnTo>
                    <a:pt x="2789650" y="29749"/>
                  </a:lnTo>
                  <a:lnTo>
                    <a:pt x="2811418" y="62043"/>
                  </a:lnTo>
                  <a:lnTo>
                    <a:pt x="2819400" y="101600"/>
                  </a:lnTo>
                  <a:lnTo>
                    <a:pt x="2819400" y="508000"/>
                  </a:lnTo>
                  <a:lnTo>
                    <a:pt x="2811418" y="547556"/>
                  </a:lnTo>
                  <a:lnTo>
                    <a:pt x="2789650" y="579850"/>
                  </a:lnTo>
                  <a:lnTo>
                    <a:pt x="2757356" y="601618"/>
                  </a:lnTo>
                  <a:lnTo>
                    <a:pt x="2717800" y="609600"/>
                  </a:lnTo>
                  <a:lnTo>
                    <a:pt x="101600" y="609600"/>
                  </a:lnTo>
                  <a:lnTo>
                    <a:pt x="62043" y="601618"/>
                  </a:lnTo>
                  <a:lnTo>
                    <a:pt x="29749" y="579850"/>
                  </a:lnTo>
                  <a:lnTo>
                    <a:pt x="7981" y="547556"/>
                  </a:lnTo>
                  <a:lnTo>
                    <a:pt x="0" y="508000"/>
                  </a:lnTo>
                  <a:lnTo>
                    <a:pt x="0" y="101600"/>
                  </a:lnTo>
                  <a:close/>
                </a:path>
              </a:pathLst>
            </a:custGeom>
            <a:ln w="12192">
              <a:solidFill>
                <a:srgbClr val="FF0000"/>
              </a:solidFill>
            </a:ln>
          </p:spPr>
          <p:txBody>
            <a:bodyPr wrap="square" lIns="0" tIns="0" rIns="0" bIns="0" rtlCol="0"/>
            <a:lstStyle/>
            <a:p/>
          </p:txBody>
        </p:sp>
      </p:grpSp>
      <p:grpSp>
        <p:nvGrpSpPr>
          <p:cNvPr id="13" name="object 13"/>
          <p:cNvGrpSpPr/>
          <p:nvPr/>
        </p:nvGrpSpPr>
        <p:grpSpPr>
          <a:xfrm>
            <a:off x="4642104" y="4718303"/>
            <a:ext cx="2832100" cy="622300"/>
            <a:chOff x="3118104" y="4718303"/>
            <a:chExt cx="2832100" cy="622300"/>
          </a:xfrm>
        </p:grpSpPr>
        <p:sp>
          <p:nvSpPr>
            <p:cNvPr id="14" name="object 14"/>
            <p:cNvSpPr/>
            <p:nvPr/>
          </p:nvSpPr>
          <p:spPr>
            <a:xfrm>
              <a:off x="3124200" y="4724399"/>
              <a:ext cx="2819400" cy="609600"/>
            </a:xfrm>
            <a:custGeom>
              <a:avLst/>
              <a:gdLst/>
              <a:ahLst/>
              <a:cxnLst/>
              <a:rect l="l" t="t" r="r" b="b"/>
              <a:pathLst>
                <a:path w="2819400" h="609600">
                  <a:moveTo>
                    <a:pt x="2717800" y="0"/>
                  </a:moveTo>
                  <a:lnTo>
                    <a:pt x="101600" y="0"/>
                  </a:lnTo>
                  <a:lnTo>
                    <a:pt x="62043" y="7981"/>
                  </a:lnTo>
                  <a:lnTo>
                    <a:pt x="29749" y="29749"/>
                  </a:lnTo>
                  <a:lnTo>
                    <a:pt x="7981" y="62043"/>
                  </a:lnTo>
                  <a:lnTo>
                    <a:pt x="0" y="101600"/>
                  </a:lnTo>
                  <a:lnTo>
                    <a:pt x="0" y="508000"/>
                  </a:lnTo>
                  <a:lnTo>
                    <a:pt x="7981" y="547556"/>
                  </a:lnTo>
                  <a:lnTo>
                    <a:pt x="29749" y="579850"/>
                  </a:lnTo>
                  <a:lnTo>
                    <a:pt x="62043" y="601618"/>
                  </a:lnTo>
                  <a:lnTo>
                    <a:pt x="101600" y="609600"/>
                  </a:lnTo>
                  <a:lnTo>
                    <a:pt x="2717800" y="609600"/>
                  </a:lnTo>
                  <a:lnTo>
                    <a:pt x="2757356" y="601618"/>
                  </a:lnTo>
                  <a:lnTo>
                    <a:pt x="2789650" y="579850"/>
                  </a:lnTo>
                  <a:lnTo>
                    <a:pt x="2811418" y="547556"/>
                  </a:lnTo>
                  <a:lnTo>
                    <a:pt x="2819400" y="508000"/>
                  </a:lnTo>
                  <a:lnTo>
                    <a:pt x="2819400" y="101600"/>
                  </a:lnTo>
                  <a:lnTo>
                    <a:pt x="2811418" y="62043"/>
                  </a:lnTo>
                  <a:lnTo>
                    <a:pt x="2789650" y="29749"/>
                  </a:lnTo>
                  <a:lnTo>
                    <a:pt x="2757356" y="7981"/>
                  </a:lnTo>
                  <a:lnTo>
                    <a:pt x="2717800" y="0"/>
                  </a:lnTo>
                  <a:close/>
                </a:path>
              </a:pathLst>
            </a:custGeom>
            <a:solidFill>
              <a:srgbClr val="D9D9D9"/>
            </a:solidFill>
          </p:spPr>
          <p:txBody>
            <a:bodyPr wrap="square" lIns="0" tIns="0" rIns="0" bIns="0" rtlCol="0"/>
            <a:lstStyle/>
            <a:p/>
          </p:txBody>
        </p:sp>
        <p:sp>
          <p:nvSpPr>
            <p:cNvPr id="15" name="object 15"/>
            <p:cNvSpPr/>
            <p:nvPr/>
          </p:nvSpPr>
          <p:spPr>
            <a:xfrm>
              <a:off x="3124200" y="4724399"/>
              <a:ext cx="2819400" cy="609600"/>
            </a:xfrm>
            <a:custGeom>
              <a:avLst/>
              <a:gdLst/>
              <a:ahLst/>
              <a:cxnLst/>
              <a:rect l="l" t="t" r="r" b="b"/>
              <a:pathLst>
                <a:path w="2819400" h="609600">
                  <a:moveTo>
                    <a:pt x="0" y="101600"/>
                  </a:moveTo>
                  <a:lnTo>
                    <a:pt x="7981" y="62043"/>
                  </a:lnTo>
                  <a:lnTo>
                    <a:pt x="29749" y="29749"/>
                  </a:lnTo>
                  <a:lnTo>
                    <a:pt x="62043" y="7981"/>
                  </a:lnTo>
                  <a:lnTo>
                    <a:pt x="101600" y="0"/>
                  </a:lnTo>
                  <a:lnTo>
                    <a:pt x="2717800" y="0"/>
                  </a:lnTo>
                  <a:lnTo>
                    <a:pt x="2757356" y="7981"/>
                  </a:lnTo>
                  <a:lnTo>
                    <a:pt x="2789650" y="29749"/>
                  </a:lnTo>
                  <a:lnTo>
                    <a:pt x="2811418" y="62043"/>
                  </a:lnTo>
                  <a:lnTo>
                    <a:pt x="2819400" y="101600"/>
                  </a:lnTo>
                  <a:lnTo>
                    <a:pt x="2819400" y="508000"/>
                  </a:lnTo>
                  <a:lnTo>
                    <a:pt x="2811418" y="547556"/>
                  </a:lnTo>
                  <a:lnTo>
                    <a:pt x="2789650" y="579850"/>
                  </a:lnTo>
                  <a:lnTo>
                    <a:pt x="2757356" y="601618"/>
                  </a:lnTo>
                  <a:lnTo>
                    <a:pt x="2717800" y="609600"/>
                  </a:lnTo>
                  <a:lnTo>
                    <a:pt x="101600" y="609600"/>
                  </a:lnTo>
                  <a:lnTo>
                    <a:pt x="62043" y="601618"/>
                  </a:lnTo>
                  <a:lnTo>
                    <a:pt x="29749" y="579850"/>
                  </a:lnTo>
                  <a:lnTo>
                    <a:pt x="7981" y="547556"/>
                  </a:lnTo>
                  <a:lnTo>
                    <a:pt x="0" y="508000"/>
                  </a:lnTo>
                  <a:lnTo>
                    <a:pt x="0" y="101600"/>
                  </a:lnTo>
                  <a:close/>
                </a:path>
              </a:pathLst>
            </a:custGeom>
            <a:ln w="12192">
              <a:solidFill>
                <a:srgbClr val="FF0000"/>
              </a:solidFill>
            </a:ln>
          </p:spPr>
          <p:txBody>
            <a:bodyPr wrap="square" lIns="0" tIns="0" rIns="0" bIns="0" rtlCol="0"/>
            <a:lstStyle/>
            <a:p/>
          </p:txBody>
        </p:sp>
      </p:grpSp>
      <p:grpSp>
        <p:nvGrpSpPr>
          <p:cNvPr id="16" name="object 16"/>
          <p:cNvGrpSpPr/>
          <p:nvPr/>
        </p:nvGrpSpPr>
        <p:grpSpPr>
          <a:xfrm>
            <a:off x="4642104" y="5480304"/>
            <a:ext cx="2832100" cy="734695"/>
            <a:chOff x="3118104" y="5480303"/>
            <a:chExt cx="2832100" cy="734695"/>
          </a:xfrm>
        </p:grpSpPr>
        <p:sp>
          <p:nvSpPr>
            <p:cNvPr id="17" name="object 17"/>
            <p:cNvSpPr/>
            <p:nvPr/>
          </p:nvSpPr>
          <p:spPr>
            <a:xfrm>
              <a:off x="3124200" y="5486399"/>
              <a:ext cx="2819400" cy="722630"/>
            </a:xfrm>
            <a:custGeom>
              <a:avLst/>
              <a:gdLst/>
              <a:ahLst/>
              <a:cxnLst/>
              <a:rect l="l" t="t" r="r" b="b"/>
              <a:pathLst>
                <a:path w="2819400" h="722629">
                  <a:moveTo>
                    <a:pt x="2699004" y="0"/>
                  </a:moveTo>
                  <a:lnTo>
                    <a:pt x="120395" y="0"/>
                  </a:lnTo>
                  <a:lnTo>
                    <a:pt x="73509" y="9453"/>
                  </a:lnTo>
                  <a:lnTo>
                    <a:pt x="35242" y="35242"/>
                  </a:lnTo>
                  <a:lnTo>
                    <a:pt x="9453" y="73509"/>
                  </a:lnTo>
                  <a:lnTo>
                    <a:pt x="0" y="120396"/>
                  </a:lnTo>
                  <a:lnTo>
                    <a:pt x="0" y="601980"/>
                  </a:lnTo>
                  <a:lnTo>
                    <a:pt x="9453" y="648845"/>
                  </a:lnTo>
                  <a:lnTo>
                    <a:pt x="35242" y="687114"/>
                  </a:lnTo>
                  <a:lnTo>
                    <a:pt x="73509" y="712915"/>
                  </a:lnTo>
                  <a:lnTo>
                    <a:pt x="120395" y="722376"/>
                  </a:lnTo>
                  <a:lnTo>
                    <a:pt x="2699004" y="722376"/>
                  </a:lnTo>
                  <a:lnTo>
                    <a:pt x="2745890" y="712915"/>
                  </a:lnTo>
                  <a:lnTo>
                    <a:pt x="2784157" y="687114"/>
                  </a:lnTo>
                  <a:lnTo>
                    <a:pt x="2809946" y="648845"/>
                  </a:lnTo>
                  <a:lnTo>
                    <a:pt x="2819400" y="601980"/>
                  </a:lnTo>
                  <a:lnTo>
                    <a:pt x="2819400" y="120396"/>
                  </a:lnTo>
                  <a:lnTo>
                    <a:pt x="2809946" y="73509"/>
                  </a:lnTo>
                  <a:lnTo>
                    <a:pt x="2784157" y="35242"/>
                  </a:lnTo>
                  <a:lnTo>
                    <a:pt x="2745890" y="9453"/>
                  </a:lnTo>
                  <a:lnTo>
                    <a:pt x="2699004" y="0"/>
                  </a:lnTo>
                  <a:close/>
                </a:path>
              </a:pathLst>
            </a:custGeom>
            <a:solidFill>
              <a:srgbClr val="D9D9D9"/>
            </a:solidFill>
          </p:spPr>
          <p:txBody>
            <a:bodyPr wrap="square" lIns="0" tIns="0" rIns="0" bIns="0" rtlCol="0"/>
            <a:lstStyle/>
            <a:p/>
          </p:txBody>
        </p:sp>
        <p:sp>
          <p:nvSpPr>
            <p:cNvPr id="18" name="object 18"/>
            <p:cNvSpPr/>
            <p:nvPr/>
          </p:nvSpPr>
          <p:spPr>
            <a:xfrm>
              <a:off x="3124200" y="5486399"/>
              <a:ext cx="2819400" cy="722630"/>
            </a:xfrm>
            <a:custGeom>
              <a:avLst/>
              <a:gdLst/>
              <a:ahLst/>
              <a:cxnLst/>
              <a:rect l="l" t="t" r="r" b="b"/>
              <a:pathLst>
                <a:path w="2819400" h="722629">
                  <a:moveTo>
                    <a:pt x="0" y="120396"/>
                  </a:moveTo>
                  <a:lnTo>
                    <a:pt x="9453" y="73509"/>
                  </a:lnTo>
                  <a:lnTo>
                    <a:pt x="35242" y="35242"/>
                  </a:lnTo>
                  <a:lnTo>
                    <a:pt x="73509" y="9453"/>
                  </a:lnTo>
                  <a:lnTo>
                    <a:pt x="120395" y="0"/>
                  </a:lnTo>
                  <a:lnTo>
                    <a:pt x="2699004" y="0"/>
                  </a:lnTo>
                  <a:lnTo>
                    <a:pt x="2745890" y="9453"/>
                  </a:lnTo>
                  <a:lnTo>
                    <a:pt x="2784157" y="35242"/>
                  </a:lnTo>
                  <a:lnTo>
                    <a:pt x="2809946" y="73509"/>
                  </a:lnTo>
                  <a:lnTo>
                    <a:pt x="2819400" y="120396"/>
                  </a:lnTo>
                  <a:lnTo>
                    <a:pt x="2819400" y="601980"/>
                  </a:lnTo>
                  <a:lnTo>
                    <a:pt x="2809946" y="648845"/>
                  </a:lnTo>
                  <a:lnTo>
                    <a:pt x="2784157" y="687114"/>
                  </a:lnTo>
                  <a:lnTo>
                    <a:pt x="2745890" y="712915"/>
                  </a:lnTo>
                  <a:lnTo>
                    <a:pt x="2699004" y="722376"/>
                  </a:lnTo>
                  <a:lnTo>
                    <a:pt x="120395" y="722376"/>
                  </a:lnTo>
                  <a:lnTo>
                    <a:pt x="73509" y="712915"/>
                  </a:lnTo>
                  <a:lnTo>
                    <a:pt x="35242" y="687114"/>
                  </a:lnTo>
                  <a:lnTo>
                    <a:pt x="9453" y="648845"/>
                  </a:lnTo>
                  <a:lnTo>
                    <a:pt x="0" y="601980"/>
                  </a:lnTo>
                  <a:lnTo>
                    <a:pt x="0" y="120396"/>
                  </a:lnTo>
                  <a:close/>
                </a:path>
              </a:pathLst>
            </a:custGeom>
            <a:ln w="12192">
              <a:solidFill>
                <a:srgbClr val="FF0000"/>
              </a:solidFill>
            </a:ln>
          </p:spPr>
          <p:txBody>
            <a:bodyPr wrap="square" lIns="0" tIns="0" rIns="0" bIns="0" rtlCol="0"/>
            <a:lstStyle/>
            <a:p/>
          </p:txBody>
        </p:sp>
      </p:grpSp>
      <p:sp>
        <p:nvSpPr>
          <p:cNvPr id="19" name="object 19"/>
          <p:cNvSpPr txBox="1"/>
          <p:nvPr/>
        </p:nvSpPr>
        <p:spPr>
          <a:xfrm>
            <a:off x="2059941" y="1624025"/>
            <a:ext cx="4952365" cy="4655185"/>
          </a:xfrm>
          <a:prstGeom prst="rect">
            <a:avLst/>
          </a:prstGeom>
        </p:spPr>
        <p:txBody>
          <a:bodyPr vert="horz" wrap="square" lIns="0" tIns="12065" rIns="0" bIns="0" rtlCol="0">
            <a:spAutoFit/>
          </a:bodyPr>
          <a:lstStyle/>
          <a:p>
            <a:pPr algn="ctr">
              <a:spcBef>
                <a:spcPts val="95"/>
              </a:spcBef>
            </a:pPr>
            <a:r>
              <a:rPr sz="2800" dirty="0">
                <a:solidFill>
                  <a:srgbClr val="221F1F"/>
                </a:solidFill>
                <a:latin typeface="Arial MT"/>
                <a:cs typeface="Arial MT"/>
              </a:rPr>
              <a:t>Manufacturer</a:t>
            </a:r>
            <a:r>
              <a:rPr sz="2800" spc="-10" dirty="0">
                <a:solidFill>
                  <a:srgbClr val="221F1F"/>
                </a:solidFill>
                <a:latin typeface="Arial MT"/>
                <a:cs typeface="Arial MT"/>
              </a:rPr>
              <a:t> </a:t>
            </a:r>
            <a:r>
              <a:rPr sz="2800" spc="-5" dirty="0">
                <a:solidFill>
                  <a:srgbClr val="221F1F"/>
                </a:solidFill>
                <a:latin typeface="Arial MT"/>
                <a:cs typeface="Arial MT"/>
              </a:rPr>
              <a:t>&amp;</a:t>
            </a:r>
            <a:r>
              <a:rPr sz="2800" spc="-20" dirty="0">
                <a:solidFill>
                  <a:srgbClr val="221F1F"/>
                </a:solidFill>
                <a:latin typeface="Arial MT"/>
                <a:cs typeface="Arial MT"/>
              </a:rPr>
              <a:t> </a:t>
            </a:r>
            <a:r>
              <a:rPr sz="2800" spc="-5" dirty="0">
                <a:solidFill>
                  <a:srgbClr val="221F1F"/>
                </a:solidFill>
                <a:latin typeface="Arial MT"/>
                <a:cs typeface="Arial MT"/>
              </a:rPr>
              <a:t>Channel </a:t>
            </a:r>
            <a:r>
              <a:rPr sz="2800" spc="-10" dirty="0">
                <a:solidFill>
                  <a:srgbClr val="221F1F"/>
                </a:solidFill>
                <a:latin typeface="Arial MT"/>
                <a:cs typeface="Arial MT"/>
              </a:rPr>
              <a:t>power</a:t>
            </a:r>
            <a:endParaRPr sz="2800">
              <a:latin typeface="Arial MT"/>
              <a:cs typeface="Arial MT"/>
            </a:endParaRPr>
          </a:p>
          <a:p>
            <a:pPr marL="3176270" marR="123825" indent="-2540" algn="ctr">
              <a:lnSpc>
                <a:spcPct val="179000"/>
              </a:lnSpc>
              <a:spcBef>
                <a:spcPts val="965"/>
              </a:spcBef>
            </a:pPr>
            <a:r>
              <a:rPr sz="2800" spc="-5" dirty="0">
                <a:solidFill>
                  <a:srgbClr val="221F1F"/>
                </a:solidFill>
                <a:latin typeface="Arial MT"/>
                <a:cs typeface="Arial MT"/>
              </a:rPr>
              <a:t>Coercive </a:t>
            </a:r>
            <a:r>
              <a:rPr sz="2800" dirty="0">
                <a:solidFill>
                  <a:srgbClr val="221F1F"/>
                </a:solidFill>
                <a:latin typeface="Arial MT"/>
                <a:cs typeface="Arial MT"/>
              </a:rPr>
              <a:t> </a:t>
            </a:r>
            <a:r>
              <a:rPr sz="2800" spc="-5" dirty="0">
                <a:solidFill>
                  <a:srgbClr val="221F1F"/>
                </a:solidFill>
                <a:latin typeface="Arial MT"/>
                <a:cs typeface="Arial MT"/>
              </a:rPr>
              <a:t>Reward </a:t>
            </a:r>
            <a:r>
              <a:rPr sz="2800" dirty="0">
                <a:solidFill>
                  <a:srgbClr val="221F1F"/>
                </a:solidFill>
                <a:latin typeface="Arial MT"/>
                <a:cs typeface="Arial MT"/>
              </a:rPr>
              <a:t> </a:t>
            </a:r>
            <a:r>
              <a:rPr sz="2800" spc="-10" dirty="0">
                <a:solidFill>
                  <a:srgbClr val="221F1F"/>
                </a:solidFill>
                <a:latin typeface="Arial MT"/>
                <a:cs typeface="Arial MT"/>
              </a:rPr>
              <a:t>L</a:t>
            </a:r>
            <a:r>
              <a:rPr sz="2800" spc="5" dirty="0">
                <a:solidFill>
                  <a:srgbClr val="221F1F"/>
                </a:solidFill>
                <a:latin typeface="Arial MT"/>
                <a:cs typeface="Arial MT"/>
              </a:rPr>
              <a:t>e</a:t>
            </a:r>
            <a:r>
              <a:rPr sz="2800" spc="-10" dirty="0">
                <a:solidFill>
                  <a:srgbClr val="221F1F"/>
                </a:solidFill>
                <a:latin typeface="Arial MT"/>
                <a:cs typeface="Arial MT"/>
              </a:rPr>
              <a:t>g</a:t>
            </a:r>
            <a:r>
              <a:rPr sz="2800" spc="5" dirty="0">
                <a:solidFill>
                  <a:srgbClr val="221F1F"/>
                </a:solidFill>
                <a:latin typeface="Arial MT"/>
                <a:cs typeface="Arial MT"/>
              </a:rPr>
              <a:t>i</a:t>
            </a:r>
            <a:r>
              <a:rPr sz="2800" spc="-5" dirty="0">
                <a:solidFill>
                  <a:srgbClr val="221F1F"/>
                </a:solidFill>
                <a:latin typeface="Arial MT"/>
                <a:cs typeface="Arial MT"/>
              </a:rPr>
              <a:t>t</a:t>
            </a:r>
            <a:r>
              <a:rPr sz="2800" dirty="0">
                <a:solidFill>
                  <a:srgbClr val="221F1F"/>
                </a:solidFill>
                <a:latin typeface="Arial MT"/>
                <a:cs typeface="Arial MT"/>
              </a:rPr>
              <a:t>i</a:t>
            </a:r>
            <a:r>
              <a:rPr sz="2800" spc="-5" dirty="0">
                <a:solidFill>
                  <a:srgbClr val="221F1F"/>
                </a:solidFill>
                <a:latin typeface="Arial MT"/>
                <a:cs typeface="Arial MT"/>
              </a:rPr>
              <a:t>m</a:t>
            </a:r>
            <a:r>
              <a:rPr sz="2800" dirty="0">
                <a:solidFill>
                  <a:srgbClr val="221F1F"/>
                </a:solidFill>
                <a:latin typeface="Arial MT"/>
                <a:cs typeface="Arial MT"/>
              </a:rPr>
              <a:t>a</a:t>
            </a:r>
            <a:r>
              <a:rPr sz="2800" spc="-5" dirty="0">
                <a:solidFill>
                  <a:srgbClr val="221F1F"/>
                </a:solidFill>
                <a:latin typeface="Arial MT"/>
                <a:cs typeface="Arial MT"/>
              </a:rPr>
              <a:t>te</a:t>
            </a:r>
            <a:endParaRPr sz="2800">
              <a:latin typeface="Arial MT"/>
              <a:cs typeface="Arial MT"/>
            </a:endParaRPr>
          </a:p>
          <a:p>
            <a:pPr marL="3041650" algn="ctr">
              <a:spcBef>
                <a:spcPts val="2640"/>
              </a:spcBef>
            </a:pPr>
            <a:r>
              <a:rPr sz="2800" spc="-5" dirty="0">
                <a:solidFill>
                  <a:srgbClr val="221F1F"/>
                </a:solidFill>
                <a:latin typeface="Arial MT"/>
                <a:cs typeface="Arial MT"/>
              </a:rPr>
              <a:t>Expert</a:t>
            </a:r>
            <a:endParaRPr sz="2800">
              <a:latin typeface="Arial MT"/>
              <a:cs typeface="Arial MT"/>
            </a:endParaRPr>
          </a:p>
          <a:p>
            <a:pPr marL="3215640" marR="165735" algn="ctr">
              <a:spcBef>
                <a:spcPts val="1405"/>
              </a:spcBef>
            </a:pPr>
            <a:r>
              <a:rPr sz="2800" spc="-5" dirty="0">
                <a:solidFill>
                  <a:srgbClr val="221F1F"/>
                </a:solidFill>
                <a:latin typeface="Arial MT"/>
                <a:cs typeface="Arial MT"/>
              </a:rPr>
              <a:t>Referent</a:t>
            </a:r>
            <a:r>
              <a:rPr sz="2800" spc="-80" dirty="0">
                <a:solidFill>
                  <a:srgbClr val="221F1F"/>
                </a:solidFill>
                <a:latin typeface="Arial MT"/>
                <a:cs typeface="Arial MT"/>
              </a:rPr>
              <a:t> </a:t>
            </a:r>
            <a:r>
              <a:rPr sz="2800" spc="-5" dirty="0">
                <a:solidFill>
                  <a:srgbClr val="221F1F"/>
                </a:solidFill>
                <a:latin typeface="Arial MT"/>
                <a:cs typeface="Arial MT"/>
              </a:rPr>
              <a:t>/ </a:t>
            </a:r>
            <a:r>
              <a:rPr sz="2800" spc="-760" dirty="0">
                <a:solidFill>
                  <a:srgbClr val="221F1F"/>
                </a:solidFill>
                <a:latin typeface="Arial MT"/>
                <a:cs typeface="Arial MT"/>
              </a:rPr>
              <a:t> </a:t>
            </a:r>
            <a:r>
              <a:rPr sz="2800" spc="-5" dirty="0">
                <a:solidFill>
                  <a:srgbClr val="221F1F"/>
                </a:solidFill>
                <a:latin typeface="Arial MT"/>
                <a:cs typeface="Arial MT"/>
              </a:rPr>
              <a:t>Respect</a:t>
            </a:r>
            <a:endParaRPr sz="2800">
              <a:latin typeface="Arial MT"/>
              <a:cs typeface="Arial M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981200" y="275844"/>
            <a:ext cx="2852928" cy="719327"/>
          </a:xfrm>
          <a:prstGeom prst="rect">
            <a:avLst/>
          </a:prstGeom>
        </p:spPr>
      </p:pic>
      <p:sp>
        <p:nvSpPr>
          <p:cNvPr id="3" name="object 3"/>
          <p:cNvSpPr txBox="1">
            <a:spLocks noGrp="1"/>
          </p:cNvSpPr>
          <p:nvPr>
            <p:ph type="title"/>
          </p:nvPr>
        </p:nvSpPr>
        <p:spPr>
          <a:xfrm>
            <a:off x="1969262" y="0"/>
            <a:ext cx="8458200" cy="1244600"/>
          </a:xfrm>
          <a:prstGeom prst="rect">
            <a:avLst/>
          </a:prstGeom>
        </p:spPr>
        <p:txBody>
          <a:bodyPr vert="horz" wrap="square" lIns="0" tIns="12065" rIns="0" bIns="0" rtlCol="0" anchor="ctr">
            <a:spAutoFit/>
          </a:bodyPr>
          <a:lstStyle/>
          <a:p>
            <a:pPr marL="2751455">
              <a:lnSpc>
                <a:spcPct val="100000"/>
              </a:lnSpc>
              <a:spcBef>
                <a:spcPts val="95"/>
              </a:spcBef>
            </a:pPr>
            <a:r>
              <a:rPr sz="4000" spc="-35" dirty="0">
                <a:solidFill>
                  <a:srgbClr val="221F1F"/>
                </a:solidFill>
              </a:rPr>
              <a:t>Training</a:t>
            </a:r>
            <a:r>
              <a:rPr sz="4000" spc="-30" dirty="0">
                <a:solidFill>
                  <a:srgbClr val="221F1F"/>
                </a:solidFill>
              </a:rPr>
              <a:t> </a:t>
            </a:r>
            <a:r>
              <a:rPr sz="4000" spc="-10" dirty="0">
                <a:solidFill>
                  <a:srgbClr val="221F1F"/>
                </a:solidFill>
              </a:rPr>
              <a:t>and</a:t>
            </a:r>
            <a:r>
              <a:rPr sz="4000" spc="-20" dirty="0">
                <a:solidFill>
                  <a:srgbClr val="221F1F"/>
                </a:solidFill>
              </a:rPr>
              <a:t> </a:t>
            </a:r>
            <a:r>
              <a:rPr sz="4000" spc="-10" dirty="0">
                <a:solidFill>
                  <a:srgbClr val="221F1F"/>
                </a:solidFill>
              </a:rPr>
              <a:t>Motivating</a:t>
            </a:r>
            <a:endParaRPr sz="4000"/>
          </a:p>
          <a:p>
            <a:pPr marL="12700">
              <a:lnSpc>
                <a:spcPct val="100000"/>
              </a:lnSpc>
              <a:spcBef>
                <a:spcPts val="5"/>
              </a:spcBef>
              <a:tabLst>
                <a:tab pos="2751455" algn="l"/>
                <a:tab pos="8241665" algn="l"/>
              </a:tabLst>
            </a:pPr>
            <a:r>
              <a:rPr sz="4000" u="heavy" spc="-5" dirty="0">
                <a:solidFill>
                  <a:srgbClr val="221F1F"/>
                </a:solidFill>
                <a:uFill>
                  <a:solidFill>
                    <a:srgbClr val="221F1F"/>
                  </a:solidFill>
                </a:uFill>
              </a:rPr>
              <a:t> 	</a:t>
            </a:r>
            <a:r>
              <a:rPr sz="4000" u="heavy" spc="-10" dirty="0">
                <a:solidFill>
                  <a:srgbClr val="221F1F"/>
                </a:solidFill>
                <a:uFill>
                  <a:solidFill>
                    <a:srgbClr val="221F1F"/>
                  </a:solidFill>
                </a:uFill>
              </a:rPr>
              <a:t>Channel Members	</a:t>
            </a:r>
            <a:endParaRPr sz="4000"/>
          </a:p>
        </p:txBody>
      </p:sp>
      <p:sp>
        <p:nvSpPr>
          <p:cNvPr id="4" name="object 4"/>
          <p:cNvSpPr txBox="1"/>
          <p:nvPr/>
        </p:nvSpPr>
        <p:spPr>
          <a:xfrm>
            <a:off x="2059940" y="1624024"/>
            <a:ext cx="4411980" cy="2769348"/>
          </a:xfrm>
          <a:prstGeom prst="rect">
            <a:avLst/>
          </a:prstGeom>
        </p:spPr>
        <p:txBody>
          <a:bodyPr vert="horz" wrap="square" lIns="0" tIns="12065" rIns="0" bIns="0" rtlCol="0">
            <a:spAutoFit/>
          </a:bodyPr>
          <a:lstStyle/>
          <a:p>
            <a:pPr marL="241300" marR="79375" indent="-228600">
              <a:spcBef>
                <a:spcPts val="95"/>
              </a:spcBef>
              <a:buChar char="•"/>
              <a:tabLst>
                <a:tab pos="241300" algn="l"/>
              </a:tabLst>
            </a:pPr>
            <a:r>
              <a:rPr sz="2800" spc="-5" dirty="0">
                <a:solidFill>
                  <a:srgbClr val="221F1F"/>
                </a:solidFill>
                <a:latin typeface="Arial MT"/>
                <a:cs typeface="Arial MT"/>
              </a:rPr>
              <a:t>Channel </a:t>
            </a:r>
            <a:r>
              <a:rPr sz="2800" dirty="0">
                <a:solidFill>
                  <a:srgbClr val="221F1F"/>
                </a:solidFill>
                <a:latin typeface="Arial MT"/>
                <a:cs typeface="Arial MT"/>
              </a:rPr>
              <a:t>partnerships and </a:t>
            </a:r>
            <a:r>
              <a:rPr sz="2800" spc="-765" dirty="0">
                <a:solidFill>
                  <a:srgbClr val="221F1F"/>
                </a:solidFill>
                <a:latin typeface="Arial MT"/>
                <a:cs typeface="Arial MT"/>
              </a:rPr>
              <a:t> </a:t>
            </a:r>
            <a:r>
              <a:rPr sz="2800" spc="-5" dirty="0">
                <a:solidFill>
                  <a:srgbClr val="221F1F"/>
                </a:solidFill>
                <a:latin typeface="Arial MT"/>
                <a:cs typeface="Arial MT"/>
              </a:rPr>
              <a:t>practices</a:t>
            </a:r>
            <a:endParaRPr sz="2800">
              <a:latin typeface="Arial MT"/>
              <a:cs typeface="Arial MT"/>
            </a:endParaRPr>
          </a:p>
          <a:p>
            <a:pPr>
              <a:spcBef>
                <a:spcPts val="50"/>
              </a:spcBef>
              <a:buClr>
                <a:srgbClr val="221F1F"/>
              </a:buClr>
              <a:buFont typeface="Arial MT"/>
              <a:buChar char="•"/>
            </a:pPr>
            <a:endParaRPr sz="4200">
              <a:latin typeface="Arial MT"/>
              <a:cs typeface="Arial MT"/>
            </a:endParaRPr>
          </a:p>
          <a:p>
            <a:pPr marL="720090" lvl="1" indent="-343535">
              <a:buChar char="•"/>
              <a:tabLst>
                <a:tab pos="719455" algn="l"/>
                <a:tab pos="720725" algn="l"/>
              </a:tabLst>
            </a:pPr>
            <a:r>
              <a:rPr sz="2400" spc="-5" dirty="0">
                <a:solidFill>
                  <a:srgbClr val="221F1F"/>
                </a:solidFill>
                <a:latin typeface="Arial MT"/>
                <a:cs typeface="Arial MT"/>
              </a:rPr>
              <a:t>Demand-side management</a:t>
            </a:r>
            <a:endParaRPr sz="2400">
              <a:latin typeface="Arial MT"/>
              <a:cs typeface="Arial MT"/>
            </a:endParaRPr>
          </a:p>
          <a:p>
            <a:pPr marL="720090" lvl="1" indent="-343535">
              <a:spcBef>
                <a:spcPts val="495"/>
              </a:spcBef>
              <a:buChar char="•"/>
              <a:tabLst>
                <a:tab pos="719455" algn="l"/>
                <a:tab pos="720725" algn="l"/>
              </a:tabLst>
            </a:pPr>
            <a:r>
              <a:rPr sz="2400" spc="-5" dirty="0">
                <a:solidFill>
                  <a:srgbClr val="221F1F"/>
                </a:solidFill>
                <a:latin typeface="Arial MT"/>
                <a:cs typeface="Arial MT"/>
              </a:rPr>
              <a:t>Supply-side</a:t>
            </a:r>
            <a:r>
              <a:rPr sz="2400" spc="-55" dirty="0">
                <a:solidFill>
                  <a:srgbClr val="221F1F"/>
                </a:solidFill>
                <a:latin typeface="Arial MT"/>
                <a:cs typeface="Arial MT"/>
              </a:rPr>
              <a:t> </a:t>
            </a:r>
            <a:r>
              <a:rPr sz="2400" dirty="0">
                <a:solidFill>
                  <a:srgbClr val="221F1F"/>
                </a:solidFill>
                <a:latin typeface="Arial MT"/>
                <a:cs typeface="Arial MT"/>
              </a:rPr>
              <a:t>management</a:t>
            </a:r>
            <a:endParaRPr sz="2400">
              <a:latin typeface="Arial MT"/>
              <a:cs typeface="Arial MT"/>
            </a:endParaRPr>
          </a:p>
          <a:p>
            <a:pPr marL="720090" lvl="1" indent="-343535">
              <a:spcBef>
                <a:spcPts val="505"/>
              </a:spcBef>
              <a:buChar char="•"/>
              <a:tabLst>
                <a:tab pos="719455" algn="l"/>
                <a:tab pos="720725" algn="l"/>
              </a:tabLst>
            </a:pPr>
            <a:r>
              <a:rPr sz="2400" spc="-5" dirty="0">
                <a:solidFill>
                  <a:srgbClr val="221F1F"/>
                </a:solidFill>
                <a:latin typeface="Arial MT"/>
                <a:cs typeface="Arial MT"/>
              </a:rPr>
              <a:t>Enablers and</a:t>
            </a:r>
            <a:r>
              <a:rPr sz="2400" spc="-35" dirty="0">
                <a:solidFill>
                  <a:srgbClr val="221F1F"/>
                </a:solidFill>
                <a:latin typeface="Arial MT"/>
                <a:cs typeface="Arial MT"/>
              </a:rPr>
              <a:t> </a:t>
            </a:r>
            <a:r>
              <a:rPr sz="2400" spc="-5" dirty="0">
                <a:solidFill>
                  <a:srgbClr val="221F1F"/>
                </a:solidFill>
                <a:latin typeface="Arial MT"/>
                <a:cs typeface="Arial MT"/>
              </a:rPr>
              <a:t>integrators</a:t>
            </a:r>
            <a:endParaRPr sz="2400">
              <a:latin typeface="Arial MT"/>
              <a:cs typeface="Arial MT"/>
            </a:endParaRPr>
          </a:p>
        </p:txBody>
      </p:sp>
      <p:pic>
        <p:nvPicPr>
          <p:cNvPr id="5" name="object 5"/>
          <p:cNvPicPr/>
          <p:nvPr/>
        </p:nvPicPr>
        <p:blipFill>
          <a:blip r:embed="rId2" cstate="print"/>
          <a:stretch>
            <a:fillRect/>
          </a:stretch>
        </p:blipFill>
        <p:spPr>
          <a:xfrm>
            <a:off x="6705600" y="1752600"/>
            <a:ext cx="3733800" cy="44958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647444" y="295656"/>
            <a:ext cx="2852928" cy="719328"/>
          </a:xfrm>
          <a:prstGeom prst="rect">
            <a:avLst/>
          </a:prstGeom>
        </p:spPr>
      </p:pic>
      <p:sp>
        <p:nvSpPr>
          <p:cNvPr id="3" name="object 3"/>
          <p:cNvSpPr txBox="1">
            <a:spLocks noGrp="1"/>
          </p:cNvSpPr>
          <p:nvPr>
            <p:ph type="title"/>
          </p:nvPr>
        </p:nvSpPr>
        <p:spPr>
          <a:xfrm>
            <a:off x="5007991" y="738963"/>
            <a:ext cx="5032375" cy="574675"/>
          </a:xfrm>
          <a:prstGeom prst="rect">
            <a:avLst/>
          </a:prstGeom>
        </p:spPr>
        <p:txBody>
          <a:bodyPr vert="horz" wrap="square" lIns="0" tIns="12700" rIns="0" bIns="0" rtlCol="0" anchor="ctr">
            <a:spAutoFit/>
          </a:bodyPr>
          <a:lstStyle/>
          <a:p>
            <a:pPr marL="12700">
              <a:lnSpc>
                <a:spcPct val="100000"/>
              </a:lnSpc>
              <a:spcBef>
                <a:spcPts val="100"/>
              </a:spcBef>
            </a:pPr>
            <a:r>
              <a:rPr sz="3600" dirty="0">
                <a:solidFill>
                  <a:srgbClr val="221F1F"/>
                </a:solidFill>
              </a:rPr>
              <a:t>Peer-to-Peer</a:t>
            </a:r>
            <a:r>
              <a:rPr sz="3600" spc="-90" dirty="0">
                <a:solidFill>
                  <a:srgbClr val="221F1F"/>
                </a:solidFill>
              </a:rPr>
              <a:t> </a:t>
            </a:r>
            <a:r>
              <a:rPr sz="3600" dirty="0">
                <a:solidFill>
                  <a:srgbClr val="221F1F"/>
                </a:solidFill>
              </a:rPr>
              <a:t>Marketing</a:t>
            </a:r>
            <a:endParaRPr sz="3600"/>
          </a:p>
        </p:txBody>
      </p:sp>
      <p:sp>
        <p:nvSpPr>
          <p:cNvPr id="4" name="object 4"/>
          <p:cNvSpPr txBox="1"/>
          <p:nvPr/>
        </p:nvSpPr>
        <p:spPr>
          <a:xfrm>
            <a:off x="2013610" y="2322958"/>
            <a:ext cx="8020050" cy="2883535"/>
          </a:xfrm>
          <a:prstGeom prst="rect">
            <a:avLst/>
          </a:prstGeom>
        </p:spPr>
        <p:txBody>
          <a:bodyPr vert="horz" wrap="square" lIns="0" tIns="83820" rIns="0" bIns="0" rtlCol="0">
            <a:spAutoFit/>
          </a:bodyPr>
          <a:lstStyle/>
          <a:p>
            <a:pPr marL="268605" marR="560705" indent="-256540">
              <a:lnSpc>
                <a:spcPts val="2300"/>
              </a:lnSpc>
              <a:spcBef>
                <a:spcPts val="660"/>
              </a:spcBef>
              <a:buChar char="•"/>
              <a:tabLst>
                <a:tab pos="268605" algn="l"/>
                <a:tab pos="269240" algn="l"/>
              </a:tabLst>
            </a:pPr>
            <a:r>
              <a:rPr sz="2400" dirty="0">
                <a:solidFill>
                  <a:srgbClr val="221F1F"/>
                </a:solidFill>
                <a:latin typeface="Arial MT"/>
                <a:cs typeface="Arial MT"/>
              </a:rPr>
              <a:t>The </a:t>
            </a:r>
            <a:r>
              <a:rPr sz="2400" spc="-5" dirty="0">
                <a:solidFill>
                  <a:srgbClr val="221F1F"/>
                </a:solidFill>
                <a:latin typeface="Arial MT"/>
                <a:cs typeface="Arial MT"/>
              </a:rPr>
              <a:t>Internet and other related </a:t>
            </a:r>
            <a:r>
              <a:rPr sz="2400" dirty="0">
                <a:solidFill>
                  <a:srgbClr val="221F1F"/>
                </a:solidFill>
                <a:latin typeface="Arial MT"/>
                <a:cs typeface="Arial MT"/>
              </a:rPr>
              <a:t>media </a:t>
            </a:r>
            <a:r>
              <a:rPr sz="2400" spc="-5" dirty="0">
                <a:solidFill>
                  <a:srgbClr val="221F1F"/>
                </a:solidFill>
                <a:latin typeface="Arial MT"/>
                <a:cs typeface="Arial MT"/>
              </a:rPr>
              <a:t>are dramatically </a:t>
            </a:r>
            <a:r>
              <a:rPr sz="2400" spc="-655" dirty="0">
                <a:solidFill>
                  <a:srgbClr val="221F1F"/>
                </a:solidFill>
                <a:latin typeface="Arial MT"/>
                <a:cs typeface="Arial MT"/>
              </a:rPr>
              <a:t> </a:t>
            </a:r>
            <a:r>
              <a:rPr sz="2400" spc="-5" dirty="0">
                <a:solidFill>
                  <a:srgbClr val="221F1F"/>
                </a:solidFill>
                <a:latin typeface="Arial MT"/>
                <a:cs typeface="Arial MT"/>
              </a:rPr>
              <a:t>altering</a:t>
            </a:r>
            <a:r>
              <a:rPr sz="2400" spc="5" dirty="0">
                <a:solidFill>
                  <a:srgbClr val="221F1F"/>
                </a:solidFill>
                <a:latin typeface="Arial MT"/>
                <a:cs typeface="Arial MT"/>
              </a:rPr>
              <a:t> </a:t>
            </a:r>
            <a:r>
              <a:rPr sz="2400" spc="-5" dirty="0">
                <a:solidFill>
                  <a:srgbClr val="221F1F"/>
                </a:solidFill>
                <a:latin typeface="Arial MT"/>
                <a:cs typeface="Arial MT"/>
              </a:rPr>
              <a:t>distribution</a:t>
            </a:r>
            <a:endParaRPr sz="2400">
              <a:latin typeface="Arial MT"/>
              <a:cs typeface="Arial MT"/>
            </a:endParaRPr>
          </a:p>
          <a:p>
            <a:pPr marL="268605" indent="-256540">
              <a:lnSpc>
                <a:spcPts val="2595"/>
              </a:lnSpc>
              <a:spcBef>
                <a:spcPts val="445"/>
              </a:spcBef>
              <a:buChar char="•"/>
              <a:tabLst>
                <a:tab pos="268605" algn="l"/>
                <a:tab pos="269240" algn="l"/>
                <a:tab pos="2617470" algn="l"/>
              </a:tabLst>
            </a:pPr>
            <a:r>
              <a:rPr sz="2400" dirty="0">
                <a:solidFill>
                  <a:srgbClr val="221F1F"/>
                </a:solidFill>
                <a:latin typeface="Arial MT"/>
                <a:cs typeface="Arial MT"/>
              </a:rPr>
              <a:t>Interactive</a:t>
            </a:r>
            <a:r>
              <a:rPr sz="2400" spc="-60" dirty="0">
                <a:solidFill>
                  <a:srgbClr val="221F1F"/>
                </a:solidFill>
                <a:latin typeface="Arial MT"/>
                <a:cs typeface="Arial MT"/>
              </a:rPr>
              <a:t> </a:t>
            </a:r>
            <a:r>
              <a:rPr sz="2400" dirty="0">
                <a:solidFill>
                  <a:srgbClr val="221F1F"/>
                </a:solidFill>
                <a:latin typeface="Arial MT"/>
                <a:cs typeface="Arial MT"/>
              </a:rPr>
              <a:t>TV </a:t>
            </a:r>
            <a:r>
              <a:rPr sz="2400" spc="-5" dirty="0">
                <a:solidFill>
                  <a:srgbClr val="221F1F"/>
                </a:solidFill>
                <a:latin typeface="Arial MT"/>
                <a:cs typeface="Arial MT"/>
              </a:rPr>
              <a:t>is	becoming</a:t>
            </a:r>
            <a:r>
              <a:rPr sz="2400" spc="10" dirty="0">
                <a:solidFill>
                  <a:srgbClr val="221F1F"/>
                </a:solidFill>
                <a:latin typeface="Arial MT"/>
                <a:cs typeface="Arial MT"/>
              </a:rPr>
              <a:t> </a:t>
            </a:r>
            <a:r>
              <a:rPr sz="2400" dirty="0">
                <a:solidFill>
                  <a:srgbClr val="221F1F"/>
                </a:solidFill>
                <a:latin typeface="Arial MT"/>
                <a:cs typeface="Arial MT"/>
              </a:rPr>
              <a:t>a</a:t>
            </a:r>
            <a:r>
              <a:rPr sz="2400" spc="-10" dirty="0">
                <a:solidFill>
                  <a:srgbClr val="221F1F"/>
                </a:solidFill>
                <a:latin typeface="Arial MT"/>
                <a:cs typeface="Arial MT"/>
              </a:rPr>
              <a:t> </a:t>
            </a:r>
            <a:r>
              <a:rPr sz="2400" spc="-5" dirty="0">
                <a:solidFill>
                  <a:srgbClr val="221F1F"/>
                </a:solidFill>
                <a:latin typeface="Arial MT"/>
                <a:cs typeface="Arial MT"/>
              </a:rPr>
              <a:t>viable</a:t>
            </a:r>
            <a:r>
              <a:rPr sz="2400" spc="15" dirty="0">
                <a:solidFill>
                  <a:srgbClr val="221F1F"/>
                </a:solidFill>
                <a:latin typeface="Arial MT"/>
                <a:cs typeface="Arial MT"/>
              </a:rPr>
              <a:t> </a:t>
            </a:r>
            <a:r>
              <a:rPr sz="2400" spc="-5" dirty="0">
                <a:solidFill>
                  <a:srgbClr val="221F1F"/>
                </a:solidFill>
                <a:latin typeface="Arial MT"/>
                <a:cs typeface="Arial MT"/>
              </a:rPr>
              <a:t>direct</a:t>
            </a:r>
            <a:r>
              <a:rPr sz="2400" dirty="0">
                <a:solidFill>
                  <a:srgbClr val="221F1F"/>
                </a:solidFill>
                <a:latin typeface="Arial MT"/>
                <a:cs typeface="Arial MT"/>
              </a:rPr>
              <a:t> marketing</a:t>
            </a:r>
            <a:endParaRPr sz="2400">
              <a:latin typeface="Arial MT"/>
              <a:cs typeface="Arial MT"/>
            </a:endParaRPr>
          </a:p>
          <a:p>
            <a:pPr marL="268605">
              <a:lnSpc>
                <a:spcPts val="2595"/>
              </a:lnSpc>
            </a:pPr>
            <a:r>
              <a:rPr sz="2400" spc="-5" dirty="0">
                <a:solidFill>
                  <a:srgbClr val="221F1F"/>
                </a:solidFill>
                <a:latin typeface="Arial MT"/>
                <a:cs typeface="Arial MT"/>
              </a:rPr>
              <a:t>channel</a:t>
            </a:r>
            <a:endParaRPr sz="2400">
              <a:latin typeface="Arial MT"/>
              <a:cs typeface="Arial MT"/>
            </a:endParaRPr>
          </a:p>
          <a:p>
            <a:pPr marL="268605" indent="-256540">
              <a:lnSpc>
                <a:spcPts val="2845"/>
              </a:lnSpc>
              <a:spcBef>
                <a:spcPts val="420"/>
              </a:spcBef>
              <a:buChar char="•"/>
              <a:tabLst>
                <a:tab pos="268605" algn="l"/>
                <a:tab pos="269240" algn="l"/>
              </a:tabLst>
            </a:pPr>
            <a:r>
              <a:rPr sz="2400" spc="-5" dirty="0">
                <a:solidFill>
                  <a:srgbClr val="221F1F"/>
                </a:solidFill>
                <a:latin typeface="Arial MT"/>
                <a:cs typeface="Arial MT"/>
              </a:rPr>
              <a:t>eBay</a:t>
            </a:r>
            <a:r>
              <a:rPr sz="2400" spc="-35" dirty="0">
                <a:solidFill>
                  <a:srgbClr val="221F1F"/>
                </a:solidFill>
                <a:latin typeface="Arial MT"/>
                <a:cs typeface="Arial MT"/>
              </a:rPr>
              <a:t> </a:t>
            </a:r>
            <a:r>
              <a:rPr sz="2400" spc="-5" dirty="0">
                <a:solidFill>
                  <a:srgbClr val="221F1F"/>
                </a:solidFill>
                <a:latin typeface="Arial MT"/>
                <a:cs typeface="Arial MT"/>
              </a:rPr>
              <a:t>pioneered</a:t>
            </a:r>
            <a:r>
              <a:rPr sz="2400" dirty="0">
                <a:solidFill>
                  <a:srgbClr val="221F1F"/>
                </a:solidFill>
                <a:latin typeface="Arial MT"/>
                <a:cs typeface="Arial MT"/>
              </a:rPr>
              <a:t> </a:t>
            </a:r>
            <a:r>
              <a:rPr sz="2400" spc="-5" dirty="0">
                <a:solidFill>
                  <a:srgbClr val="221F1F"/>
                </a:solidFill>
                <a:latin typeface="Arial MT"/>
                <a:cs typeface="Arial MT"/>
              </a:rPr>
              <a:t>P2P</a:t>
            </a:r>
            <a:endParaRPr sz="2400">
              <a:latin typeface="Arial MT"/>
              <a:cs typeface="Arial MT"/>
            </a:endParaRPr>
          </a:p>
          <a:p>
            <a:pPr marL="755015" marR="235585" lvl="1" indent="-285115">
              <a:lnSpc>
                <a:spcPct val="80000"/>
              </a:lnSpc>
              <a:spcBef>
                <a:spcPts val="540"/>
              </a:spcBef>
              <a:buChar char="•"/>
              <a:tabLst>
                <a:tab pos="755015" algn="l"/>
                <a:tab pos="755650" algn="l"/>
              </a:tabLst>
            </a:pPr>
            <a:r>
              <a:rPr sz="2400" spc="-10" dirty="0">
                <a:solidFill>
                  <a:srgbClr val="221F1F"/>
                </a:solidFill>
                <a:latin typeface="Arial MT"/>
                <a:cs typeface="Arial MT"/>
              </a:rPr>
              <a:t>Helped</a:t>
            </a:r>
            <a:r>
              <a:rPr sz="2400" spc="25" dirty="0">
                <a:solidFill>
                  <a:srgbClr val="221F1F"/>
                </a:solidFill>
                <a:latin typeface="Arial MT"/>
                <a:cs typeface="Arial MT"/>
              </a:rPr>
              <a:t> </a:t>
            </a:r>
            <a:r>
              <a:rPr sz="2400" spc="-5" dirty="0">
                <a:solidFill>
                  <a:srgbClr val="221F1F"/>
                </a:solidFill>
                <a:latin typeface="Arial MT"/>
                <a:cs typeface="Arial MT"/>
              </a:rPr>
              <a:t>Disney</a:t>
            </a:r>
            <a:r>
              <a:rPr sz="2400" spc="5" dirty="0">
                <a:solidFill>
                  <a:srgbClr val="221F1F"/>
                </a:solidFill>
                <a:latin typeface="Arial MT"/>
                <a:cs typeface="Arial MT"/>
              </a:rPr>
              <a:t> </a:t>
            </a:r>
            <a:r>
              <a:rPr sz="2400" spc="-5" dirty="0">
                <a:solidFill>
                  <a:srgbClr val="221F1F"/>
                </a:solidFill>
                <a:latin typeface="Arial MT"/>
                <a:cs typeface="Arial MT"/>
              </a:rPr>
              <a:t>and</a:t>
            </a:r>
            <a:r>
              <a:rPr sz="2400" dirty="0">
                <a:solidFill>
                  <a:srgbClr val="221F1F"/>
                </a:solidFill>
                <a:latin typeface="Arial MT"/>
                <a:cs typeface="Arial MT"/>
              </a:rPr>
              <a:t> </a:t>
            </a:r>
            <a:r>
              <a:rPr sz="2400" spc="15" dirty="0">
                <a:solidFill>
                  <a:srgbClr val="221F1F"/>
                </a:solidFill>
                <a:latin typeface="Arial MT"/>
                <a:cs typeface="Arial MT"/>
              </a:rPr>
              <a:t>IBM</a:t>
            </a:r>
            <a:r>
              <a:rPr sz="2400" spc="-5" dirty="0">
                <a:solidFill>
                  <a:srgbClr val="221F1F"/>
                </a:solidFill>
                <a:latin typeface="Arial MT"/>
                <a:cs typeface="Arial MT"/>
              </a:rPr>
              <a:t> </a:t>
            </a:r>
            <a:r>
              <a:rPr sz="2400" dirty="0">
                <a:solidFill>
                  <a:srgbClr val="221F1F"/>
                </a:solidFill>
                <a:latin typeface="Arial MT"/>
                <a:cs typeface="Arial MT"/>
              </a:rPr>
              <a:t>set</a:t>
            </a:r>
            <a:r>
              <a:rPr sz="2400" spc="-25" dirty="0">
                <a:solidFill>
                  <a:srgbClr val="221F1F"/>
                </a:solidFill>
                <a:latin typeface="Arial MT"/>
                <a:cs typeface="Arial MT"/>
              </a:rPr>
              <a:t> </a:t>
            </a:r>
            <a:r>
              <a:rPr sz="2400" spc="-5" dirty="0">
                <a:solidFill>
                  <a:srgbClr val="221F1F"/>
                </a:solidFill>
                <a:latin typeface="Arial MT"/>
                <a:cs typeface="Arial MT"/>
              </a:rPr>
              <a:t>up</a:t>
            </a:r>
            <a:r>
              <a:rPr sz="2400" dirty="0">
                <a:solidFill>
                  <a:srgbClr val="221F1F"/>
                </a:solidFill>
                <a:latin typeface="Arial MT"/>
                <a:cs typeface="Arial MT"/>
              </a:rPr>
              <a:t> </a:t>
            </a:r>
            <a:r>
              <a:rPr sz="2400" spc="-5" dirty="0">
                <a:solidFill>
                  <a:srgbClr val="221F1F"/>
                </a:solidFill>
                <a:latin typeface="Arial MT"/>
                <a:cs typeface="Arial MT"/>
              </a:rPr>
              <a:t>auction</a:t>
            </a:r>
            <a:r>
              <a:rPr sz="2400" spc="5" dirty="0">
                <a:solidFill>
                  <a:srgbClr val="221F1F"/>
                </a:solidFill>
                <a:latin typeface="Arial MT"/>
                <a:cs typeface="Arial MT"/>
              </a:rPr>
              <a:t> </a:t>
            </a:r>
            <a:r>
              <a:rPr sz="2400" dirty="0">
                <a:solidFill>
                  <a:srgbClr val="221F1F"/>
                </a:solidFill>
                <a:latin typeface="Arial MT"/>
                <a:cs typeface="Arial MT"/>
              </a:rPr>
              <a:t>sites</a:t>
            </a:r>
            <a:r>
              <a:rPr sz="2400" spc="-10" dirty="0">
                <a:solidFill>
                  <a:srgbClr val="221F1F"/>
                </a:solidFill>
                <a:latin typeface="Arial MT"/>
                <a:cs typeface="Arial MT"/>
              </a:rPr>
              <a:t> </a:t>
            </a:r>
            <a:r>
              <a:rPr sz="2400" dirty="0">
                <a:solidFill>
                  <a:srgbClr val="221F1F"/>
                </a:solidFill>
                <a:latin typeface="Arial MT"/>
                <a:cs typeface="Arial MT"/>
              </a:rPr>
              <a:t>for </a:t>
            </a:r>
            <a:r>
              <a:rPr sz="2400" spc="-10" dirty="0">
                <a:solidFill>
                  <a:srgbClr val="221F1F"/>
                </a:solidFill>
                <a:latin typeface="Arial MT"/>
                <a:cs typeface="Arial MT"/>
              </a:rPr>
              <a:t>B2C </a:t>
            </a:r>
            <a:r>
              <a:rPr sz="2400" spc="-655" dirty="0">
                <a:solidFill>
                  <a:srgbClr val="221F1F"/>
                </a:solidFill>
                <a:latin typeface="Arial MT"/>
                <a:cs typeface="Arial MT"/>
              </a:rPr>
              <a:t> </a:t>
            </a:r>
            <a:r>
              <a:rPr sz="2400" spc="-5" dirty="0">
                <a:solidFill>
                  <a:srgbClr val="221F1F"/>
                </a:solidFill>
                <a:latin typeface="Arial MT"/>
                <a:cs typeface="Arial MT"/>
              </a:rPr>
              <a:t>auctions</a:t>
            </a:r>
            <a:endParaRPr sz="2400">
              <a:latin typeface="Arial MT"/>
              <a:cs typeface="Arial MT"/>
            </a:endParaRPr>
          </a:p>
          <a:p>
            <a:pPr marL="268605" indent="-256540">
              <a:spcBef>
                <a:spcPts val="420"/>
              </a:spcBef>
              <a:buChar char="•"/>
              <a:tabLst>
                <a:tab pos="268605" algn="l"/>
                <a:tab pos="269240" algn="l"/>
              </a:tabLst>
            </a:pPr>
            <a:r>
              <a:rPr sz="2400" spc="-5" dirty="0">
                <a:solidFill>
                  <a:srgbClr val="221F1F"/>
                </a:solidFill>
                <a:latin typeface="Arial MT"/>
                <a:cs typeface="Arial MT"/>
              </a:rPr>
              <a:t>Interactive</a:t>
            </a:r>
            <a:r>
              <a:rPr sz="2400" spc="-65" dirty="0">
                <a:solidFill>
                  <a:srgbClr val="221F1F"/>
                </a:solidFill>
                <a:latin typeface="Arial MT"/>
                <a:cs typeface="Arial MT"/>
              </a:rPr>
              <a:t> </a:t>
            </a:r>
            <a:r>
              <a:rPr sz="2400" dirty="0">
                <a:solidFill>
                  <a:srgbClr val="221F1F"/>
                </a:solidFill>
                <a:latin typeface="Arial MT"/>
                <a:cs typeface="Arial MT"/>
              </a:rPr>
              <a:t>TV</a:t>
            </a:r>
            <a:r>
              <a:rPr sz="2400" spc="-5" dirty="0">
                <a:solidFill>
                  <a:srgbClr val="221F1F"/>
                </a:solidFill>
                <a:latin typeface="Arial MT"/>
                <a:cs typeface="Arial MT"/>
              </a:rPr>
              <a:t> is</a:t>
            </a:r>
            <a:r>
              <a:rPr sz="2400" spc="-10" dirty="0">
                <a:solidFill>
                  <a:srgbClr val="221F1F"/>
                </a:solidFill>
                <a:latin typeface="Arial MT"/>
                <a:cs typeface="Arial MT"/>
              </a:rPr>
              <a:t> </a:t>
            </a:r>
            <a:r>
              <a:rPr sz="2400" dirty="0">
                <a:solidFill>
                  <a:srgbClr val="221F1F"/>
                </a:solidFill>
                <a:latin typeface="Arial MT"/>
                <a:cs typeface="Arial MT"/>
              </a:rPr>
              <a:t>coming </a:t>
            </a:r>
            <a:r>
              <a:rPr sz="2400" spc="-5" dirty="0">
                <a:solidFill>
                  <a:srgbClr val="221F1F"/>
                </a:solidFill>
                <a:latin typeface="Arial MT"/>
                <a:cs typeface="Arial MT"/>
              </a:rPr>
              <a:t>when</a:t>
            </a:r>
            <a:r>
              <a:rPr sz="2400" dirty="0">
                <a:solidFill>
                  <a:srgbClr val="221F1F"/>
                </a:solidFill>
                <a:latin typeface="Arial MT"/>
                <a:cs typeface="Arial MT"/>
              </a:rPr>
              <a:t> </a:t>
            </a:r>
            <a:r>
              <a:rPr sz="2400" spc="-5" dirty="0">
                <a:solidFill>
                  <a:srgbClr val="221F1F"/>
                </a:solidFill>
                <a:latin typeface="Arial MT"/>
                <a:cs typeface="Arial MT"/>
              </a:rPr>
              <a:t>homes</a:t>
            </a:r>
            <a:r>
              <a:rPr sz="2400" spc="5" dirty="0">
                <a:solidFill>
                  <a:srgbClr val="221F1F"/>
                </a:solidFill>
                <a:latin typeface="Arial MT"/>
                <a:cs typeface="Arial MT"/>
              </a:rPr>
              <a:t> </a:t>
            </a:r>
            <a:r>
              <a:rPr sz="2400" spc="-5" dirty="0">
                <a:solidFill>
                  <a:srgbClr val="221F1F"/>
                </a:solidFill>
                <a:latin typeface="Arial MT"/>
                <a:cs typeface="Arial MT"/>
              </a:rPr>
              <a:t>are</a:t>
            </a:r>
            <a:r>
              <a:rPr sz="2400" spc="-15" dirty="0">
                <a:solidFill>
                  <a:srgbClr val="221F1F"/>
                </a:solidFill>
                <a:latin typeface="Arial MT"/>
                <a:cs typeface="Arial MT"/>
              </a:rPr>
              <a:t> </a:t>
            </a:r>
            <a:r>
              <a:rPr sz="2400" spc="-5" dirty="0">
                <a:solidFill>
                  <a:srgbClr val="221F1F"/>
                </a:solidFill>
                <a:latin typeface="Arial MT"/>
                <a:cs typeface="Arial MT"/>
              </a:rPr>
              <a:t>wired</a:t>
            </a:r>
            <a:r>
              <a:rPr sz="2400" spc="20" dirty="0">
                <a:solidFill>
                  <a:srgbClr val="221F1F"/>
                </a:solidFill>
                <a:latin typeface="Arial MT"/>
                <a:cs typeface="Arial MT"/>
              </a:rPr>
              <a:t> </a:t>
            </a:r>
            <a:r>
              <a:rPr sz="2400" dirty="0">
                <a:solidFill>
                  <a:srgbClr val="221F1F"/>
                </a:solidFill>
                <a:latin typeface="Arial MT"/>
                <a:cs typeface="Arial MT"/>
              </a:rPr>
              <a:t>for</a:t>
            </a:r>
            <a:r>
              <a:rPr sz="2400" spc="-20" dirty="0">
                <a:solidFill>
                  <a:srgbClr val="221F1F"/>
                </a:solidFill>
                <a:latin typeface="Arial MT"/>
                <a:cs typeface="Arial MT"/>
              </a:rPr>
              <a:t> </a:t>
            </a:r>
            <a:r>
              <a:rPr sz="2400" dirty="0">
                <a:solidFill>
                  <a:srgbClr val="221F1F"/>
                </a:solidFill>
                <a:latin typeface="Arial MT"/>
                <a:cs typeface="Arial MT"/>
              </a:rPr>
              <a:t>2-way</a:t>
            </a:r>
            <a:endParaRPr sz="2400">
              <a:latin typeface="Arial MT"/>
              <a:cs typeface="Arial M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966062" y="6462166"/>
            <a:ext cx="1143635" cy="197490"/>
          </a:xfrm>
          <a:prstGeom prst="rect">
            <a:avLst/>
          </a:prstGeom>
        </p:spPr>
        <p:txBody>
          <a:bodyPr vert="horz" wrap="square" lIns="0" tIns="12700" rIns="0" bIns="0" rtlCol="0">
            <a:spAutoFit/>
          </a:bodyPr>
          <a:lstStyle/>
          <a:p>
            <a:pPr marL="12700">
              <a:spcBef>
                <a:spcPts val="100"/>
              </a:spcBef>
            </a:pPr>
            <a:r>
              <a:rPr sz="1200" spc="-5" dirty="0">
                <a:solidFill>
                  <a:srgbClr val="221F1F"/>
                </a:solidFill>
                <a:latin typeface="Arial MT"/>
                <a:cs typeface="Arial MT"/>
              </a:rPr>
              <a:t>londonmet.ac.uk</a:t>
            </a:r>
            <a:endParaRPr sz="1200">
              <a:latin typeface="Arial MT"/>
              <a:cs typeface="Arial MT"/>
            </a:endParaRPr>
          </a:p>
        </p:txBody>
      </p:sp>
      <p:pic>
        <p:nvPicPr>
          <p:cNvPr id="4" name="object 4"/>
          <p:cNvPicPr/>
          <p:nvPr/>
        </p:nvPicPr>
        <p:blipFill>
          <a:blip r:embed="rId1" cstate="print"/>
          <a:stretch>
            <a:fillRect/>
          </a:stretch>
        </p:blipFill>
        <p:spPr>
          <a:xfrm>
            <a:off x="2004059" y="478537"/>
            <a:ext cx="2855976" cy="719327"/>
          </a:xfrm>
          <a:prstGeom prst="rect">
            <a:avLst/>
          </a:prstGeom>
        </p:spPr>
      </p:pic>
      <p:sp>
        <p:nvSpPr>
          <p:cNvPr id="5" name="object 5"/>
          <p:cNvSpPr txBox="1">
            <a:spLocks noGrp="1"/>
          </p:cNvSpPr>
          <p:nvPr>
            <p:ph type="title"/>
          </p:nvPr>
        </p:nvSpPr>
        <p:spPr>
          <a:xfrm>
            <a:off x="2781428" y="2523490"/>
            <a:ext cx="4934585" cy="391160"/>
          </a:xfrm>
          <a:prstGeom prst="rect">
            <a:avLst/>
          </a:prstGeom>
        </p:spPr>
        <p:txBody>
          <a:bodyPr vert="horz" wrap="square" lIns="0" tIns="12700" rIns="0" bIns="0" rtlCol="0" anchor="ctr">
            <a:spAutoFit/>
          </a:bodyPr>
          <a:lstStyle/>
          <a:p>
            <a:pPr marL="12700">
              <a:lnSpc>
                <a:spcPct val="100000"/>
              </a:lnSpc>
              <a:spcBef>
                <a:spcPts val="100"/>
              </a:spcBef>
            </a:pPr>
            <a:r>
              <a:rPr sz="2400" spc="-5" dirty="0">
                <a:solidFill>
                  <a:srgbClr val="221F1F"/>
                </a:solidFill>
              </a:rPr>
              <a:t>Delivering</a:t>
            </a:r>
            <a:r>
              <a:rPr sz="2400" spc="-30" dirty="0">
                <a:solidFill>
                  <a:srgbClr val="221F1F"/>
                </a:solidFill>
              </a:rPr>
              <a:t> </a:t>
            </a:r>
            <a:r>
              <a:rPr sz="2400" spc="-35" dirty="0">
                <a:solidFill>
                  <a:srgbClr val="221F1F"/>
                </a:solidFill>
              </a:rPr>
              <a:t>Value</a:t>
            </a:r>
            <a:r>
              <a:rPr sz="2400" spc="-25" dirty="0">
                <a:solidFill>
                  <a:srgbClr val="221F1F"/>
                </a:solidFill>
              </a:rPr>
              <a:t> </a:t>
            </a:r>
            <a:r>
              <a:rPr sz="2400" spc="-5" dirty="0">
                <a:solidFill>
                  <a:srgbClr val="221F1F"/>
                </a:solidFill>
              </a:rPr>
              <a:t>(Channelnomics</a:t>
            </a:r>
            <a:r>
              <a:rPr sz="2400" spc="-5" dirty="0">
                <a:solidFill>
                  <a:srgbClr val="221F1F"/>
                </a:solidFill>
              </a:rPr>
              <a:t>)</a:t>
            </a:r>
            <a:endParaRPr sz="2400" dirty="0"/>
          </a:p>
        </p:txBody>
      </p:sp>
      <p:sp>
        <p:nvSpPr>
          <p:cNvPr id="6" name="object 6"/>
          <p:cNvSpPr txBox="1"/>
          <p:nvPr/>
        </p:nvSpPr>
        <p:spPr>
          <a:xfrm>
            <a:off x="2781428" y="3188336"/>
            <a:ext cx="3689985" cy="879475"/>
          </a:xfrm>
          <a:prstGeom prst="rect">
            <a:avLst/>
          </a:prstGeom>
        </p:spPr>
        <p:txBody>
          <a:bodyPr vert="horz" wrap="square" lIns="0" tIns="13335" rIns="0" bIns="0" rtlCol="0">
            <a:spAutoFit/>
          </a:bodyPr>
          <a:lstStyle/>
          <a:p>
            <a:pPr marL="12700">
              <a:spcBef>
                <a:spcPts val="105"/>
              </a:spcBef>
            </a:pPr>
            <a:r>
              <a:rPr sz="2000" spc="-5" dirty="0">
                <a:solidFill>
                  <a:srgbClr val="221F1F"/>
                </a:solidFill>
                <a:latin typeface="Arial MT"/>
                <a:cs typeface="Arial MT"/>
              </a:rPr>
              <a:t>Getting</a:t>
            </a:r>
            <a:r>
              <a:rPr sz="2000" spc="-40" dirty="0">
                <a:solidFill>
                  <a:srgbClr val="221F1F"/>
                </a:solidFill>
                <a:latin typeface="Arial MT"/>
                <a:cs typeface="Arial MT"/>
              </a:rPr>
              <a:t> </a:t>
            </a:r>
            <a:r>
              <a:rPr sz="2000" dirty="0">
                <a:solidFill>
                  <a:srgbClr val="221F1F"/>
                </a:solidFill>
                <a:latin typeface="Arial MT"/>
                <a:cs typeface="Arial MT"/>
              </a:rPr>
              <a:t>to</a:t>
            </a:r>
            <a:r>
              <a:rPr sz="2000" spc="-15" dirty="0">
                <a:solidFill>
                  <a:srgbClr val="221F1F"/>
                </a:solidFill>
                <a:latin typeface="Arial MT"/>
                <a:cs typeface="Arial MT"/>
              </a:rPr>
              <a:t> </a:t>
            </a:r>
            <a:r>
              <a:rPr sz="2000" dirty="0">
                <a:solidFill>
                  <a:srgbClr val="221F1F"/>
                </a:solidFill>
                <a:latin typeface="Arial MT"/>
                <a:cs typeface="Arial MT"/>
              </a:rPr>
              <a:t>the</a:t>
            </a:r>
            <a:r>
              <a:rPr sz="2000" spc="-30" dirty="0">
                <a:solidFill>
                  <a:srgbClr val="221F1F"/>
                </a:solidFill>
                <a:latin typeface="Arial MT"/>
                <a:cs typeface="Arial MT"/>
              </a:rPr>
              <a:t> </a:t>
            </a:r>
            <a:r>
              <a:rPr sz="2000" dirty="0">
                <a:solidFill>
                  <a:srgbClr val="221F1F"/>
                </a:solidFill>
                <a:latin typeface="Arial MT"/>
                <a:cs typeface="Arial MT"/>
              </a:rPr>
              <a:t>customer</a:t>
            </a:r>
            <a:r>
              <a:rPr sz="2000" spc="-50" dirty="0">
                <a:solidFill>
                  <a:srgbClr val="221F1F"/>
                </a:solidFill>
                <a:latin typeface="Arial MT"/>
                <a:cs typeface="Arial MT"/>
              </a:rPr>
              <a:t> </a:t>
            </a:r>
            <a:r>
              <a:rPr sz="2000" dirty="0">
                <a:solidFill>
                  <a:srgbClr val="221F1F"/>
                </a:solidFill>
                <a:latin typeface="Arial MT"/>
                <a:cs typeface="Arial MT"/>
              </a:rPr>
              <a:t>…</a:t>
            </a:r>
            <a:endParaRPr sz="2000" dirty="0">
              <a:latin typeface="Arial MT"/>
              <a:cs typeface="Arial MT"/>
            </a:endParaRPr>
          </a:p>
          <a:p>
            <a:pPr marL="12700">
              <a:spcBef>
                <a:spcPts val="1915"/>
              </a:spcBef>
            </a:pPr>
            <a:r>
              <a:rPr sz="2000" dirty="0">
                <a:solidFill>
                  <a:srgbClr val="221F1F"/>
                </a:solidFill>
                <a:latin typeface="Arial MT"/>
                <a:cs typeface="Arial MT"/>
              </a:rPr>
              <a:t>Any</a:t>
            </a:r>
            <a:r>
              <a:rPr sz="2000" spc="-20" dirty="0">
                <a:solidFill>
                  <a:srgbClr val="221F1F"/>
                </a:solidFill>
                <a:latin typeface="Arial MT"/>
                <a:cs typeface="Arial MT"/>
              </a:rPr>
              <a:t> </a:t>
            </a:r>
            <a:r>
              <a:rPr sz="2000" spc="-5" dirty="0">
                <a:solidFill>
                  <a:srgbClr val="221F1F"/>
                </a:solidFill>
                <a:latin typeface="Arial MT"/>
                <a:cs typeface="Arial MT"/>
              </a:rPr>
              <a:t>time,</a:t>
            </a:r>
            <a:r>
              <a:rPr sz="2000" spc="-15" dirty="0">
                <a:solidFill>
                  <a:srgbClr val="221F1F"/>
                </a:solidFill>
                <a:latin typeface="Arial MT"/>
                <a:cs typeface="Arial MT"/>
              </a:rPr>
              <a:t> </a:t>
            </a:r>
            <a:r>
              <a:rPr sz="2000" spc="-5" dirty="0">
                <a:solidFill>
                  <a:srgbClr val="221F1F"/>
                </a:solidFill>
                <a:latin typeface="Arial MT"/>
                <a:cs typeface="Arial MT"/>
              </a:rPr>
              <a:t>any</a:t>
            </a:r>
            <a:r>
              <a:rPr sz="2000" spc="-25" dirty="0">
                <a:solidFill>
                  <a:srgbClr val="221F1F"/>
                </a:solidFill>
                <a:latin typeface="Arial MT"/>
                <a:cs typeface="Arial MT"/>
              </a:rPr>
              <a:t> </a:t>
            </a:r>
            <a:r>
              <a:rPr sz="2000" spc="-5" dirty="0">
                <a:solidFill>
                  <a:srgbClr val="221F1F"/>
                </a:solidFill>
                <a:latin typeface="Arial MT"/>
                <a:cs typeface="Arial MT"/>
              </a:rPr>
              <a:t>place,</a:t>
            </a:r>
            <a:r>
              <a:rPr sz="2000" spc="-25" dirty="0">
                <a:solidFill>
                  <a:srgbClr val="221F1F"/>
                </a:solidFill>
                <a:latin typeface="Arial MT"/>
                <a:cs typeface="Arial MT"/>
              </a:rPr>
              <a:t> </a:t>
            </a:r>
            <a:r>
              <a:rPr sz="2000" spc="-5" dirty="0">
                <a:solidFill>
                  <a:srgbClr val="221F1F"/>
                </a:solidFill>
                <a:latin typeface="Arial MT"/>
                <a:cs typeface="Arial MT"/>
              </a:rPr>
              <a:t>any</a:t>
            </a:r>
            <a:r>
              <a:rPr sz="2000" spc="-25" dirty="0">
                <a:solidFill>
                  <a:srgbClr val="221F1F"/>
                </a:solidFill>
                <a:latin typeface="Arial MT"/>
                <a:cs typeface="Arial MT"/>
              </a:rPr>
              <a:t> </a:t>
            </a:r>
            <a:r>
              <a:rPr sz="2000" dirty="0">
                <a:solidFill>
                  <a:srgbClr val="221F1F"/>
                </a:solidFill>
                <a:latin typeface="Arial MT"/>
                <a:cs typeface="Arial MT"/>
              </a:rPr>
              <a:t>where</a:t>
            </a:r>
            <a:r>
              <a:rPr sz="2000" spc="-35" dirty="0">
                <a:solidFill>
                  <a:srgbClr val="221F1F"/>
                </a:solidFill>
                <a:latin typeface="Arial MT"/>
                <a:cs typeface="Arial MT"/>
              </a:rPr>
              <a:t> </a:t>
            </a:r>
            <a:r>
              <a:rPr sz="2000" dirty="0">
                <a:solidFill>
                  <a:srgbClr val="221F1F"/>
                </a:solidFill>
                <a:latin typeface="Arial MT"/>
                <a:cs typeface="Arial MT"/>
              </a:rPr>
              <a:t>!</a:t>
            </a:r>
            <a:endParaRPr sz="2000" dirty="0">
              <a:latin typeface="Arial MT"/>
              <a:cs typeface="Arial M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898904" y="295656"/>
            <a:ext cx="2852928" cy="719328"/>
          </a:xfrm>
          <a:prstGeom prst="rect">
            <a:avLst/>
          </a:prstGeom>
        </p:spPr>
      </p:pic>
      <p:sp>
        <p:nvSpPr>
          <p:cNvPr id="3" name="object 3"/>
          <p:cNvSpPr txBox="1">
            <a:spLocks noGrp="1"/>
          </p:cNvSpPr>
          <p:nvPr>
            <p:ph type="title"/>
          </p:nvPr>
        </p:nvSpPr>
        <p:spPr>
          <a:xfrm>
            <a:off x="5816601" y="388111"/>
            <a:ext cx="4520565" cy="574040"/>
          </a:xfrm>
          <a:prstGeom prst="rect">
            <a:avLst/>
          </a:prstGeom>
        </p:spPr>
        <p:txBody>
          <a:bodyPr vert="horz" wrap="square" lIns="0" tIns="12700" rIns="0" bIns="0" rtlCol="0" anchor="ctr">
            <a:spAutoFit/>
          </a:bodyPr>
          <a:lstStyle/>
          <a:p>
            <a:pPr marL="12700">
              <a:lnSpc>
                <a:spcPct val="100000"/>
              </a:lnSpc>
              <a:spcBef>
                <a:spcPts val="100"/>
              </a:spcBef>
            </a:pPr>
            <a:r>
              <a:rPr sz="3600" spc="-5" dirty="0">
                <a:solidFill>
                  <a:srgbClr val="221F1F"/>
                </a:solidFill>
              </a:rPr>
              <a:t>Door-to-Door</a:t>
            </a:r>
            <a:r>
              <a:rPr sz="3600" spc="-75" dirty="0">
                <a:solidFill>
                  <a:srgbClr val="221F1F"/>
                </a:solidFill>
              </a:rPr>
              <a:t> </a:t>
            </a:r>
            <a:r>
              <a:rPr sz="3600" dirty="0">
                <a:solidFill>
                  <a:srgbClr val="221F1F"/>
                </a:solidFill>
              </a:rPr>
              <a:t>Selling</a:t>
            </a:r>
            <a:endParaRPr sz="3600"/>
          </a:p>
        </p:txBody>
      </p:sp>
      <p:pic>
        <p:nvPicPr>
          <p:cNvPr id="4" name="object 4"/>
          <p:cNvPicPr/>
          <p:nvPr/>
        </p:nvPicPr>
        <p:blipFill>
          <a:blip r:embed="rId2" cstate="print"/>
          <a:stretch>
            <a:fillRect/>
          </a:stretch>
        </p:blipFill>
        <p:spPr>
          <a:xfrm>
            <a:off x="6163056" y="1584960"/>
            <a:ext cx="3909059" cy="2916936"/>
          </a:xfrm>
          <a:prstGeom prst="rect">
            <a:avLst/>
          </a:prstGeom>
        </p:spPr>
      </p:pic>
      <p:sp>
        <p:nvSpPr>
          <p:cNvPr id="5" name="object 5"/>
          <p:cNvSpPr txBox="1"/>
          <p:nvPr/>
        </p:nvSpPr>
        <p:spPr>
          <a:xfrm>
            <a:off x="1968501" y="1409824"/>
            <a:ext cx="8106409" cy="4606389"/>
          </a:xfrm>
          <a:prstGeom prst="rect">
            <a:avLst/>
          </a:prstGeom>
        </p:spPr>
        <p:txBody>
          <a:bodyPr vert="horz" wrap="square" lIns="0" tIns="109220" rIns="0" bIns="0" rtlCol="0">
            <a:spAutoFit/>
          </a:bodyPr>
          <a:lstStyle/>
          <a:p>
            <a:pPr marL="268605" indent="-256540">
              <a:spcBef>
                <a:spcPts val="860"/>
              </a:spcBef>
              <a:buChar char="•"/>
              <a:tabLst>
                <a:tab pos="268605" algn="l"/>
                <a:tab pos="269240" algn="l"/>
              </a:tabLst>
            </a:pPr>
            <a:r>
              <a:rPr sz="2000" dirty="0">
                <a:solidFill>
                  <a:srgbClr val="221F1F"/>
                </a:solidFill>
                <a:latin typeface="Arial MT"/>
                <a:cs typeface="Arial MT"/>
              </a:rPr>
              <a:t>Mature</a:t>
            </a:r>
            <a:r>
              <a:rPr sz="2000" spc="-40" dirty="0">
                <a:solidFill>
                  <a:srgbClr val="221F1F"/>
                </a:solidFill>
                <a:latin typeface="Arial MT"/>
                <a:cs typeface="Arial MT"/>
              </a:rPr>
              <a:t> </a:t>
            </a:r>
            <a:r>
              <a:rPr sz="2000" dirty="0">
                <a:solidFill>
                  <a:srgbClr val="221F1F"/>
                </a:solidFill>
                <a:latin typeface="Arial MT"/>
                <a:cs typeface="Arial MT"/>
              </a:rPr>
              <a:t>form</a:t>
            </a:r>
            <a:r>
              <a:rPr sz="2000" spc="-40" dirty="0">
                <a:solidFill>
                  <a:srgbClr val="221F1F"/>
                </a:solidFill>
                <a:latin typeface="Arial MT"/>
                <a:cs typeface="Arial MT"/>
              </a:rPr>
              <a:t> </a:t>
            </a:r>
            <a:r>
              <a:rPr sz="2000" dirty="0">
                <a:solidFill>
                  <a:srgbClr val="221F1F"/>
                </a:solidFill>
                <a:latin typeface="Arial MT"/>
                <a:cs typeface="Arial MT"/>
              </a:rPr>
              <a:t>in</a:t>
            </a:r>
            <a:r>
              <a:rPr sz="2000" spc="-20" dirty="0">
                <a:solidFill>
                  <a:srgbClr val="221F1F"/>
                </a:solidFill>
                <a:latin typeface="Arial MT"/>
                <a:cs typeface="Arial MT"/>
              </a:rPr>
              <a:t> </a:t>
            </a:r>
            <a:r>
              <a:rPr sz="2000" dirty="0">
                <a:solidFill>
                  <a:srgbClr val="221F1F"/>
                </a:solidFill>
                <a:latin typeface="Arial MT"/>
                <a:cs typeface="Arial MT"/>
              </a:rPr>
              <a:t>the</a:t>
            </a:r>
            <a:r>
              <a:rPr sz="2000" spc="-35" dirty="0">
                <a:solidFill>
                  <a:srgbClr val="221F1F"/>
                </a:solidFill>
                <a:latin typeface="Arial MT"/>
                <a:cs typeface="Arial MT"/>
              </a:rPr>
              <a:t> </a:t>
            </a:r>
            <a:r>
              <a:rPr sz="2000" spc="-5" dirty="0">
                <a:solidFill>
                  <a:srgbClr val="221F1F"/>
                </a:solidFill>
                <a:latin typeface="Arial MT"/>
                <a:cs typeface="Arial MT"/>
              </a:rPr>
              <a:t>U.S.</a:t>
            </a:r>
            <a:endParaRPr sz="2000">
              <a:latin typeface="Arial MT"/>
              <a:cs typeface="Arial MT"/>
            </a:endParaRPr>
          </a:p>
          <a:p>
            <a:pPr marL="268605" marR="4493895" indent="-256540">
              <a:lnSpc>
                <a:spcPts val="2160"/>
              </a:lnSpc>
              <a:spcBef>
                <a:spcPts val="1030"/>
              </a:spcBef>
              <a:buChar char="•"/>
              <a:tabLst>
                <a:tab pos="268605" algn="l"/>
                <a:tab pos="269240" algn="l"/>
              </a:tabLst>
            </a:pPr>
            <a:r>
              <a:rPr sz="2000" spc="-10" dirty="0">
                <a:solidFill>
                  <a:srgbClr val="221F1F"/>
                </a:solidFill>
                <a:latin typeface="Arial MT"/>
                <a:cs typeface="Arial MT"/>
              </a:rPr>
              <a:t>Tupperware</a:t>
            </a:r>
            <a:r>
              <a:rPr sz="2000" spc="-65" dirty="0">
                <a:solidFill>
                  <a:srgbClr val="221F1F"/>
                </a:solidFill>
                <a:latin typeface="Arial MT"/>
                <a:cs typeface="Arial MT"/>
              </a:rPr>
              <a:t> </a:t>
            </a:r>
            <a:r>
              <a:rPr sz="2000" spc="-5" dirty="0">
                <a:solidFill>
                  <a:srgbClr val="221F1F"/>
                </a:solidFill>
                <a:latin typeface="Arial MT"/>
                <a:cs typeface="Arial MT"/>
              </a:rPr>
              <a:t>has</a:t>
            </a:r>
            <a:r>
              <a:rPr sz="2000" spc="-15" dirty="0">
                <a:solidFill>
                  <a:srgbClr val="221F1F"/>
                </a:solidFill>
                <a:latin typeface="Arial MT"/>
                <a:cs typeface="Arial MT"/>
              </a:rPr>
              <a:t> </a:t>
            </a:r>
            <a:r>
              <a:rPr sz="2000" dirty="0">
                <a:solidFill>
                  <a:srgbClr val="221F1F"/>
                </a:solidFill>
                <a:latin typeface="Arial MT"/>
                <a:cs typeface="Arial MT"/>
              </a:rPr>
              <a:t>a</a:t>
            </a:r>
            <a:r>
              <a:rPr sz="2000" spc="-25" dirty="0">
                <a:solidFill>
                  <a:srgbClr val="221F1F"/>
                </a:solidFill>
                <a:latin typeface="Arial MT"/>
                <a:cs typeface="Arial MT"/>
              </a:rPr>
              <a:t> </a:t>
            </a:r>
            <a:r>
              <a:rPr sz="2000" dirty="0">
                <a:solidFill>
                  <a:srgbClr val="221F1F"/>
                </a:solidFill>
                <a:latin typeface="Arial MT"/>
                <a:cs typeface="Arial MT"/>
              </a:rPr>
              <a:t>sales</a:t>
            </a:r>
            <a:r>
              <a:rPr sz="2000" spc="-25" dirty="0">
                <a:solidFill>
                  <a:srgbClr val="221F1F"/>
                </a:solidFill>
                <a:latin typeface="Arial MT"/>
                <a:cs typeface="Arial MT"/>
              </a:rPr>
              <a:t> </a:t>
            </a:r>
            <a:r>
              <a:rPr sz="2000" dirty="0">
                <a:solidFill>
                  <a:srgbClr val="221F1F"/>
                </a:solidFill>
                <a:latin typeface="Arial MT"/>
                <a:cs typeface="Arial MT"/>
              </a:rPr>
              <a:t>force </a:t>
            </a:r>
            <a:r>
              <a:rPr sz="2000" spc="-540" dirty="0">
                <a:solidFill>
                  <a:srgbClr val="221F1F"/>
                </a:solidFill>
                <a:latin typeface="Arial MT"/>
                <a:cs typeface="Arial MT"/>
              </a:rPr>
              <a:t> </a:t>
            </a:r>
            <a:r>
              <a:rPr sz="2000" spc="-5" dirty="0">
                <a:solidFill>
                  <a:srgbClr val="221F1F"/>
                </a:solidFill>
                <a:latin typeface="Arial MT"/>
                <a:cs typeface="Arial MT"/>
              </a:rPr>
              <a:t>of 200,000 in Indonesia, its </a:t>
            </a:r>
            <a:r>
              <a:rPr sz="2000" dirty="0">
                <a:solidFill>
                  <a:srgbClr val="221F1F"/>
                </a:solidFill>
                <a:latin typeface="Arial MT"/>
                <a:cs typeface="Arial MT"/>
              </a:rPr>
              <a:t> </a:t>
            </a:r>
            <a:r>
              <a:rPr sz="2000" spc="-5" dirty="0">
                <a:solidFill>
                  <a:srgbClr val="221F1F"/>
                </a:solidFill>
                <a:latin typeface="Arial MT"/>
                <a:cs typeface="Arial MT"/>
              </a:rPr>
              <a:t>biggest</a:t>
            </a:r>
            <a:r>
              <a:rPr sz="2000" spc="-35" dirty="0">
                <a:solidFill>
                  <a:srgbClr val="221F1F"/>
                </a:solidFill>
                <a:latin typeface="Arial MT"/>
                <a:cs typeface="Arial MT"/>
              </a:rPr>
              <a:t> </a:t>
            </a:r>
            <a:r>
              <a:rPr sz="2000" dirty="0">
                <a:solidFill>
                  <a:srgbClr val="221F1F"/>
                </a:solidFill>
                <a:latin typeface="Arial MT"/>
                <a:cs typeface="Arial MT"/>
              </a:rPr>
              <a:t>market</a:t>
            </a:r>
            <a:endParaRPr sz="2000">
              <a:latin typeface="Arial MT"/>
              <a:cs typeface="Arial MT"/>
            </a:endParaRPr>
          </a:p>
          <a:p>
            <a:pPr marL="268605" indent="-256540">
              <a:lnSpc>
                <a:spcPts val="2280"/>
              </a:lnSpc>
              <a:spcBef>
                <a:spcPts val="735"/>
              </a:spcBef>
              <a:buChar char="•"/>
              <a:tabLst>
                <a:tab pos="268605" algn="l"/>
                <a:tab pos="269240" algn="l"/>
              </a:tabLst>
            </a:pPr>
            <a:r>
              <a:rPr sz="2000" dirty="0">
                <a:solidFill>
                  <a:srgbClr val="221F1F"/>
                </a:solidFill>
                <a:latin typeface="Arial MT"/>
                <a:cs typeface="Arial MT"/>
              </a:rPr>
              <a:t>Growing</a:t>
            </a:r>
            <a:r>
              <a:rPr sz="2000" spc="-40" dirty="0">
                <a:solidFill>
                  <a:srgbClr val="221F1F"/>
                </a:solidFill>
                <a:latin typeface="Arial MT"/>
                <a:cs typeface="Arial MT"/>
              </a:rPr>
              <a:t> </a:t>
            </a:r>
            <a:r>
              <a:rPr sz="2000" spc="-5" dirty="0">
                <a:solidFill>
                  <a:srgbClr val="221F1F"/>
                </a:solidFill>
                <a:latin typeface="Arial MT"/>
                <a:cs typeface="Arial MT"/>
              </a:rPr>
              <a:t>popularity</a:t>
            </a:r>
            <a:r>
              <a:rPr sz="2000" spc="-50" dirty="0">
                <a:solidFill>
                  <a:srgbClr val="221F1F"/>
                </a:solidFill>
                <a:latin typeface="Arial MT"/>
                <a:cs typeface="Arial MT"/>
              </a:rPr>
              <a:t> </a:t>
            </a:r>
            <a:r>
              <a:rPr sz="2000" dirty="0">
                <a:solidFill>
                  <a:srgbClr val="221F1F"/>
                </a:solidFill>
                <a:latin typeface="Arial MT"/>
                <a:cs typeface="Arial MT"/>
              </a:rPr>
              <a:t>in</a:t>
            </a:r>
            <a:r>
              <a:rPr sz="2000" spc="-15" dirty="0">
                <a:solidFill>
                  <a:srgbClr val="221F1F"/>
                </a:solidFill>
                <a:latin typeface="Arial MT"/>
                <a:cs typeface="Arial MT"/>
              </a:rPr>
              <a:t> </a:t>
            </a:r>
            <a:r>
              <a:rPr sz="2000" dirty="0">
                <a:solidFill>
                  <a:srgbClr val="221F1F"/>
                </a:solidFill>
                <a:latin typeface="Arial MT"/>
                <a:cs typeface="Arial MT"/>
              </a:rPr>
              <a:t>China-</a:t>
            </a:r>
            <a:endParaRPr sz="2000">
              <a:latin typeface="Arial MT"/>
              <a:cs typeface="Arial MT"/>
            </a:endParaRPr>
          </a:p>
          <a:p>
            <a:pPr marL="268605">
              <a:lnSpc>
                <a:spcPts val="2280"/>
              </a:lnSpc>
            </a:pPr>
            <a:r>
              <a:rPr sz="2000" spc="-10" dirty="0">
                <a:solidFill>
                  <a:srgbClr val="221F1F"/>
                </a:solidFill>
                <a:latin typeface="Arial MT"/>
                <a:cs typeface="Arial MT"/>
              </a:rPr>
              <a:t>Avon,</a:t>
            </a:r>
            <a:r>
              <a:rPr sz="2000" spc="-35" dirty="0">
                <a:solidFill>
                  <a:srgbClr val="221F1F"/>
                </a:solidFill>
                <a:latin typeface="Arial MT"/>
                <a:cs typeface="Arial MT"/>
              </a:rPr>
              <a:t> </a:t>
            </a:r>
            <a:r>
              <a:rPr sz="2000" dirty="0">
                <a:solidFill>
                  <a:srgbClr val="221F1F"/>
                </a:solidFill>
                <a:latin typeface="Arial MT"/>
                <a:cs typeface="Arial MT"/>
              </a:rPr>
              <a:t>Mary</a:t>
            </a:r>
            <a:r>
              <a:rPr sz="2000" spc="-55" dirty="0">
                <a:solidFill>
                  <a:srgbClr val="221F1F"/>
                </a:solidFill>
                <a:latin typeface="Arial MT"/>
                <a:cs typeface="Arial MT"/>
              </a:rPr>
              <a:t> </a:t>
            </a:r>
            <a:r>
              <a:rPr sz="2000" dirty="0">
                <a:solidFill>
                  <a:srgbClr val="221F1F"/>
                </a:solidFill>
                <a:latin typeface="Arial MT"/>
                <a:cs typeface="Arial MT"/>
              </a:rPr>
              <a:t>Kay</a:t>
            </a:r>
            <a:endParaRPr sz="2000">
              <a:latin typeface="Arial MT"/>
              <a:cs typeface="Arial MT"/>
            </a:endParaRPr>
          </a:p>
          <a:p>
            <a:pPr marL="268605" marR="4344035" indent="-256540">
              <a:lnSpc>
                <a:spcPts val="2160"/>
              </a:lnSpc>
              <a:spcBef>
                <a:spcPts val="1030"/>
              </a:spcBef>
              <a:buChar char="•"/>
              <a:tabLst>
                <a:tab pos="268605" algn="l"/>
                <a:tab pos="269240" algn="l"/>
              </a:tabLst>
            </a:pPr>
            <a:r>
              <a:rPr sz="2000" dirty="0">
                <a:solidFill>
                  <a:srgbClr val="221F1F"/>
                </a:solidFill>
                <a:latin typeface="Arial MT"/>
                <a:cs typeface="Arial MT"/>
              </a:rPr>
              <a:t>½</a:t>
            </a:r>
            <a:r>
              <a:rPr sz="2000" spc="-25" dirty="0">
                <a:solidFill>
                  <a:srgbClr val="221F1F"/>
                </a:solidFill>
                <a:latin typeface="Arial MT"/>
                <a:cs typeface="Arial MT"/>
              </a:rPr>
              <a:t> </a:t>
            </a:r>
            <a:r>
              <a:rPr sz="2000" spc="-5" dirty="0">
                <a:solidFill>
                  <a:srgbClr val="221F1F"/>
                </a:solidFill>
                <a:latin typeface="Arial MT"/>
                <a:cs typeface="Arial MT"/>
              </a:rPr>
              <a:t>of</a:t>
            </a:r>
            <a:r>
              <a:rPr sz="2000" spc="-15" dirty="0">
                <a:solidFill>
                  <a:srgbClr val="221F1F"/>
                </a:solidFill>
                <a:latin typeface="Arial MT"/>
                <a:cs typeface="Arial MT"/>
              </a:rPr>
              <a:t> </a:t>
            </a:r>
            <a:r>
              <a:rPr sz="2000" dirty="0">
                <a:solidFill>
                  <a:srgbClr val="221F1F"/>
                </a:solidFill>
                <a:latin typeface="Arial MT"/>
                <a:cs typeface="Arial MT"/>
              </a:rPr>
              <a:t>cars</a:t>
            </a:r>
            <a:r>
              <a:rPr sz="2000" spc="-40" dirty="0">
                <a:solidFill>
                  <a:srgbClr val="221F1F"/>
                </a:solidFill>
                <a:latin typeface="Arial MT"/>
                <a:cs typeface="Arial MT"/>
              </a:rPr>
              <a:t> </a:t>
            </a:r>
            <a:r>
              <a:rPr sz="2000" dirty="0">
                <a:solidFill>
                  <a:srgbClr val="221F1F"/>
                </a:solidFill>
                <a:latin typeface="Arial MT"/>
                <a:cs typeface="Arial MT"/>
              </a:rPr>
              <a:t>are</a:t>
            </a:r>
            <a:r>
              <a:rPr sz="2000" spc="-25" dirty="0">
                <a:solidFill>
                  <a:srgbClr val="221F1F"/>
                </a:solidFill>
                <a:latin typeface="Arial MT"/>
                <a:cs typeface="Arial MT"/>
              </a:rPr>
              <a:t> </a:t>
            </a:r>
            <a:r>
              <a:rPr sz="2000" dirty="0">
                <a:solidFill>
                  <a:srgbClr val="221F1F"/>
                </a:solidFill>
                <a:latin typeface="Arial MT"/>
                <a:cs typeface="Arial MT"/>
              </a:rPr>
              <a:t>sold</a:t>
            </a:r>
            <a:r>
              <a:rPr sz="2000" spc="-20" dirty="0">
                <a:solidFill>
                  <a:srgbClr val="221F1F"/>
                </a:solidFill>
                <a:latin typeface="Arial MT"/>
                <a:cs typeface="Arial MT"/>
              </a:rPr>
              <a:t> </a:t>
            </a:r>
            <a:r>
              <a:rPr sz="2000" spc="-5" dirty="0">
                <a:solidFill>
                  <a:srgbClr val="221F1F"/>
                </a:solidFill>
                <a:latin typeface="Arial MT"/>
                <a:cs typeface="Arial MT"/>
              </a:rPr>
              <a:t>door-to-door </a:t>
            </a:r>
            <a:r>
              <a:rPr sz="2000" spc="-545" dirty="0">
                <a:solidFill>
                  <a:srgbClr val="221F1F"/>
                </a:solidFill>
                <a:latin typeface="Arial MT"/>
                <a:cs typeface="Arial MT"/>
              </a:rPr>
              <a:t> </a:t>
            </a:r>
            <a:r>
              <a:rPr sz="2000" spc="-5" dirty="0">
                <a:solidFill>
                  <a:srgbClr val="221F1F"/>
                </a:solidFill>
                <a:latin typeface="Arial MT"/>
                <a:cs typeface="Arial MT"/>
              </a:rPr>
              <a:t>in </a:t>
            </a:r>
            <a:r>
              <a:rPr sz="2000" dirty="0">
                <a:solidFill>
                  <a:srgbClr val="221F1F"/>
                </a:solidFill>
                <a:latin typeface="Arial MT"/>
                <a:cs typeface="Arial MT"/>
              </a:rPr>
              <a:t>Japan with </a:t>
            </a:r>
            <a:r>
              <a:rPr sz="2000" spc="-5" dirty="0">
                <a:solidFill>
                  <a:srgbClr val="221F1F"/>
                </a:solidFill>
                <a:latin typeface="Arial MT"/>
                <a:cs typeface="Arial MT"/>
              </a:rPr>
              <a:t>100,000 </a:t>
            </a:r>
            <a:r>
              <a:rPr sz="2000" dirty="0">
                <a:solidFill>
                  <a:srgbClr val="221F1F"/>
                </a:solidFill>
                <a:latin typeface="Arial MT"/>
                <a:cs typeface="Arial MT"/>
              </a:rPr>
              <a:t> </a:t>
            </a:r>
            <a:r>
              <a:rPr sz="2000" spc="-5" dirty="0">
                <a:solidFill>
                  <a:srgbClr val="221F1F"/>
                </a:solidFill>
                <a:latin typeface="Arial MT"/>
                <a:cs typeface="Arial MT"/>
              </a:rPr>
              <a:t>salespeople</a:t>
            </a:r>
            <a:endParaRPr sz="2000">
              <a:latin typeface="Arial MT"/>
              <a:cs typeface="Arial MT"/>
            </a:endParaRPr>
          </a:p>
          <a:p>
            <a:pPr marL="268605" indent="-256540">
              <a:spcBef>
                <a:spcPts val="720"/>
              </a:spcBef>
              <a:buChar char="•"/>
              <a:tabLst>
                <a:tab pos="268605" algn="l"/>
                <a:tab pos="269240" algn="l"/>
              </a:tabLst>
            </a:pPr>
            <a:r>
              <a:rPr sz="2000" dirty="0">
                <a:solidFill>
                  <a:srgbClr val="221F1F"/>
                </a:solidFill>
                <a:latin typeface="Arial MT"/>
                <a:cs typeface="Arial MT"/>
              </a:rPr>
              <a:t>Herbal</a:t>
            </a:r>
            <a:r>
              <a:rPr sz="2000" spc="-50" dirty="0">
                <a:solidFill>
                  <a:srgbClr val="221F1F"/>
                </a:solidFill>
                <a:latin typeface="Arial MT"/>
                <a:cs typeface="Arial MT"/>
              </a:rPr>
              <a:t> </a:t>
            </a:r>
            <a:r>
              <a:rPr sz="2000" spc="-5" dirty="0">
                <a:solidFill>
                  <a:srgbClr val="221F1F"/>
                </a:solidFill>
                <a:latin typeface="Arial MT"/>
                <a:cs typeface="Arial MT"/>
              </a:rPr>
              <a:t>Life</a:t>
            </a:r>
            <a:r>
              <a:rPr sz="2000" spc="-20" dirty="0">
                <a:solidFill>
                  <a:srgbClr val="221F1F"/>
                </a:solidFill>
                <a:latin typeface="Arial MT"/>
                <a:cs typeface="Arial MT"/>
              </a:rPr>
              <a:t> </a:t>
            </a:r>
            <a:r>
              <a:rPr sz="2000" spc="-5" dirty="0">
                <a:solidFill>
                  <a:srgbClr val="221F1F"/>
                </a:solidFill>
                <a:latin typeface="Arial MT"/>
                <a:cs typeface="Arial MT"/>
              </a:rPr>
              <a:t>??</a:t>
            </a:r>
            <a:endParaRPr sz="2000">
              <a:latin typeface="Arial MT"/>
              <a:cs typeface="Arial MT"/>
            </a:endParaRPr>
          </a:p>
          <a:p>
            <a:pPr>
              <a:spcBef>
                <a:spcPts val="45"/>
              </a:spcBef>
            </a:pPr>
            <a:endParaRPr sz="2150">
              <a:latin typeface="Arial MT"/>
              <a:cs typeface="Arial MT"/>
            </a:endParaRPr>
          </a:p>
          <a:p>
            <a:pPr marL="4128135" marR="5080">
              <a:lnSpc>
                <a:spcPct val="90000"/>
              </a:lnSpc>
              <a:tabLst>
                <a:tab pos="6171565" algn="l"/>
              </a:tabLst>
            </a:pPr>
            <a:r>
              <a:rPr sz="2000" dirty="0">
                <a:solidFill>
                  <a:srgbClr val="221F1F"/>
                </a:solidFill>
                <a:latin typeface="Arial MT"/>
                <a:cs typeface="Arial MT"/>
              </a:rPr>
              <a:t>The</a:t>
            </a:r>
            <a:r>
              <a:rPr sz="2000" spc="-10" dirty="0">
                <a:solidFill>
                  <a:srgbClr val="221F1F"/>
                </a:solidFill>
                <a:latin typeface="Arial MT"/>
                <a:cs typeface="Arial MT"/>
              </a:rPr>
              <a:t> </a:t>
            </a:r>
            <a:r>
              <a:rPr sz="2000" spc="-5" dirty="0">
                <a:solidFill>
                  <a:srgbClr val="221F1F"/>
                </a:solidFill>
                <a:latin typeface="Arial MT"/>
                <a:cs typeface="Arial MT"/>
              </a:rPr>
              <a:t>U.S. </a:t>
            </a:r>
            <a:r>
              <a:rPr sz="2000" dirty="0">
                <a:solidFill>
                  <a:srgbClr val="221F1F"/>
                </a:solidFill>
                <a:latin typeface="Arial MT"/>
                <a:cs typeface="Arial MT"/>
              </a:rPr>
              <a:t>marklet	accounts</a:t>
            </a:r>
            <a:r>
              <a:rPr sz="2000" spc="-75" dirty="0">
                <a:solidFill>
                  <a:srgbClr val="221F1F"/>
                </a:solidFill>
                <a:latin typeface="Arial MT"/>
                <a:cs typeface="Arial MT"/>
              </a:rPr>
              <a:t> </a:t>
            </a:r>
            <a:r>
              <a:rPr sz="2000" dirty="0">
                <a:solidFill>
                  <a:srgbClr val="221F1F"/>
                </a:solidFill>
                <a:latin typeface="Arial MT"/>
                <a:cs typeface="Arial MT"/>
              </a:rPr>
              <a:t>for</a:t>
            </a:r>
            <a:r>
              <a:rPr sz="2000" spc="-35" dirty="0">
                <a:solidFill>
                  <a:srgbClr val="221F1F"/>
                </a:solidFill>
                <a:latin typeface="Arial MT"/>
                <a:cs typeface="Arial MT"/>
              </a:rPr>
              <a:t> </a:t>
            </a:r>
            <a:r>
              <a:rPr sz="2000" spc="-5" dirty="0">
                <a:solidFill>
                  <a:srgbClr val="221F1F"/>
                </a:solidFill>
                <a:latin typeface="Arial MT"/>
                <a:cs typeface="Arial MT"/>
              </a:rPr>
              <a:t>only </a:t>
            </a:r>
            <a:r>
              <a:rPr sz="2000" spc="-545" dirty="0">
                <a:solidFill>
                  <a:srgbClr val="221F1F"/>
                </a:solidFill>
                <a:latin typeface="Arial MT"/>
                <a:cs typeface="Arial MT"/>
              </a:rPr>
              <a:t> </a:t>
            </a:r>
            <a:r>
              <a:rPr sz="2000" spc="-5" dirty="0">
                <a:solidFill>
                  <a:srgbClr val="221F1F"/>
                </a:solidFill>
                <a:latin typeface="Arial MT"/>
                <a:cs typeface="Arial MT"/>
              </a:rPr>
              <a:t>10% of </a:t>
            </a:r>
            <a:r>
              <a:rPr sz="2000" spc="-10" dirty="0">
                <a:solidFill>
                  <a:srgbClr val="221F1F"/>
                </a:solidFill>
                <a:latin typeface="Arial MT"/>
                <a:cs typeface="Arial MT"/>
              </a:rPr>
              <a:t>Tupperware </a:t>
            </a:r>
            <a:r>
              <a:rPr sz="2000" dirty="0">
                <a:solidFill>
                  <a:srgbClr val="221F1F"/>
                </a:solidFill>
                <a:latin typeface="Arial MT"/>
                <a:cs typeface="Arial MT"/>
              </a:rPr>
              <a:t>sales. </a:t>
            </a:r>
            <a:r>
              <a:rPr sz="2000" spc="-15" dirty="0">
                <a:solidFill>
                  <a:srgbClr val="221F1F"/>
                </a:solidFill>
                <a:latin typeface="Arial MT"/>
                <a:cs typeface="Arial MT"/>
              </a:rPr>
              <a:t>Tricia </a:t>
            </a:r>
            <a:r>
              <a:rPr sz="2000" spc="-10" dirty="0">
                <a:solidFill>
                  <a:srgbClr val="221F1F"/>
                </a:solidFill>
                <a:latin typeface="Arial MT"/>
                <a:cs typeface="Arial MT"/>
              </a:rPr>
              <a:t> </a:t>
            </a:r>
            <a:r>
              <a:rPr sz="2000" spc="-5" dirty="0">
                <a:solidFill>
                  <a:srgbClr val="221F1F"/>
                </a:solidFill>
                <a:latin typeface="Arial MT"/>
                <a:cs typeface="Arial MT"/>
              </a:rPr>
              <a:t>Stitzel is</a:t>
            </a:r>
            <a:r>
              <a:rPr sz="2000" dirty="0">
                <a:solidFill>
                  <a:srgbClr val="221F1F"/>
                </a:solidFill>
                <a:latin typeface="Arial MT"/>
                <a:cs typeface="Arial MT"/>
              </a:rPr>
              <a:t> </a:t>
            </a:r>
            <a:r>
              <a:rPr sz="2000" spc="15" dirty="0">
                <a:solidFill>
                  <a:srgbClr val="221F1F"/>
                </a:solidFill>
                <a:latin typeface="Arial MT"/>
                <a:cs typeface="Arial MT"/>
              </a:rPr>
              <a:t>CEO</a:t>
            </a:r>
            <a:r>
              <a:rPr sz="2000" spc="-20" dirty="0">
                <a:solidFill>
                  <a:srgbClr val="221F1F"/>
                </a:solidFill>
                <a:latin typeface="Arial MT"/>
                <a:cs typeface="Arial MT"/>
              </a:rPr>
              <a:t> </a:t>
            </a:r>
            <a:r>
              <a:rPr sz="2000" spc="-5" dirty="0">
                <a:solidFill>
                  <a:srgbClr val="221F1F"/>
                </a:solidFill>
                <a:latin typeface="Arial MT"/>
                <a:cs typeface="Arial MT"/>
              </a:rPr>
              <a:t>of</a:t>
            </a:r>
            <a:r>
              <a:rPr sz="2000" spc="-10" dirty="0">
                <a:solidFill>
                  <a:srgbClr val="221F1F"/>
                </a:solidFill>
                <a:latin typeface="Arial MT"/>
                <a:cs typeface="Arial MT"/>
              </a:rPr>
              <a:t> </a:t>
            </a:r>
            <a:r>
              <a:rPr sz="2000" dirty="0">
                <a:solidFill>
                  <a:srgbClr val="221F1F"/>
                </a:solidFill>
                <a:latin typeface="Arial MT"/>
                <a:cs typeface="Arial MT"/>
              </a:rPr>
              <a:t>the</a:t>
            </a:r>
            <a:r>
              <a:rPr sz="2000" spc="-25" dirty="0">
                <a:solidFill>
                  <a:srgbClr val="221F1F"/>
                </a:solidFill>
                <a:latin typeface="Arial MT"/>
                <a:cs typeface="Arial MT"/>
              </a:rPr>
              <a:t> </a:t>
            </a:r>
            <a:r>
              <a:rPr sz="2000" spc="-20" dirty="0">
                <a:solidFill>
                  <a:srgbClr val="221F1F"/>
                </a:solidFill>
                <a:latin typeface="Arial MT"/>
                <a:cs typeface="Arial MT"/>
              </a:rPr>
              <a:t>company.</a:t>
            </a:r>
            <a:endParaRPr sz="2000">
              <a:latin typeface="Arial MT"/>
              <a:cs typeface="Arial M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647444" y="295656"/>
            <a:ext cx="2852928" cy="719328"/>
          </a:xfrm>
          <a:prstGeom prst="rect">
            <a:avLst/>
          </a:prstGeom>
        </p:spPr>
      </p:pic>
      <p:sp>
        <p:nvSpPr>
          <p:cNvPr id="3" name="object 3"/>
          <p:cNvSpPr txBox="1">
            <a:spLocks noGrp="1"/>
          </p:cNvSpPr>
          <p:nvPr>
            <p:ph type="title"/>
          </p:nvPr>
        </p:nvSpPr>
        <p:spPr>
          <a:xfrm>
            <a:off x="2362200" y="775274"/>
            <a:ext cx="10515600" cy="505267"/>
          </a:xfrm>
          <a:prstGeom prst="rect">
            <a:avLst/>
          </a:prstGeom>
        </p:spPr>
        <p:txBody>
          <a:bodyPr vert="horz" wrap="square" lIns="0" tIns="12700" rIns="0" bIns="0" rtlCol="0" anchor="ctr">
            <a:spAutoFit/>
          </a:bodyPr>
          <a:lstStyle/>
          <a:p>
            <a:pPr marL="3585845" marR="5080">
              <a:lnSpc>
                <a:spcPct val="100000"/>
              </a:lnSpc>
              <a:spcBef>
                <a:spcPts val="100"/>
              </a:spcBef>
            </a:pPr>
            <a:r>
              <a:rPr sz="3200" spc="-5" dirty="0">
                <a:solidFill>
                  <a:srgbClr val="221F1F"/>
                </a:solidFill>
              </a:rPr>
              <a:t>Retailing</a:t>
            </a:r>
            <a:r>
              <a:rPr sz="3200" spc="-60" dirty="0">
                <a:solidFill>
                  <a:srgbClr val="221F1F"/>
                </a:solidFill>
              </a:rPr>
              <a:t> </a:t>
            </a:r>
            <a:r>
              <a:rPr sz="3200" dirty="0">
                <a:solidFill>
                  <a:srgbClr val="221F1F"/>
                </a:solidFill>
              </a:rPr>
              <a:t>in</a:t>
            </a:r>
            <a:r>
              <a:rPr sz="3200" spc="-40" dirty="0">
                <a:solidFill>
                  <a:srgbClr val="221F1F"/>
                </a:solidFill>
              </a:rPr>
              <a:t> </a:t>
            </a:r>
            <a:r>
              <a:rPr sz="3200" spc="-5" dirty="0">
                <a:solidFill>
                  <a:srgbClr val="221F1F"/>
                </a:solidFill>
              </a:rPr>
              <a:t>Emerging </a:t>
            </a:r>
            <a:r>
              <a:rPr sz="3200" spc="-875" dirty="0">
                <a:solidFill>
                  <a:srgbClr val="221F1F"/>
                </a:solidFill>
              </a:rPr>
              <a:t> </a:t>
            </a:r>
            <a:r>
              <a:rPr sz="3200" spc="-5" dirty="0">
                <a:solidFill>
                  <a:srgbClr val="221F1F"/>
                </a:solidFill>
              </a:rPr>
              <a:t>Markets</a:t>
            </a:r>
            <a:endParaRPr sz="3200"/>
          </a:p>
        </p:txBody>
      </p:sp>
      <p:sp>
        <p:nvSpPr>
          <p:cNvPr id="4" name="object 4"/>
          <p:cNvSpPr txBox="1"/>
          <p:nvPr/>
        </p:nvSpPr>
        <p:spPr>
          <a:xfrm>
            <a:off x="1968500" y="1659383"/>
            <a:ext cx="8275320" cy="3406775"/>
          </a:xfrm>
          <a:prstGeom prst="rect">
            <a:avLst/>
          </a:prstGeom>
        </p:spPr>
        <p:txBody>
          <a:bodyPr vert="horz" wrap="square" lIns="0" tIns="48895" rIns="0" bIns="0" rtlCol="0">
            <a:spAutoFit/>
          </a:bodyPr>
          <a:lstStyle/>
          <a:p>
            <a:pPr marL="268605" marR="5080" indent="-256540">
              <a:lnSpc>
                <a:spcPct val="90000"/>
              </a:lnSpc>
              <a:spcBef>
                <a:spcPts val="385"/>
              </a:spcBef>
              <a:buChar char="•"/>
              <a:tabLst>
                <a:tab pos="268605" algn="l"/>
                <a:tab pos="269240" algn="l"/>
              </a:tabLst>
            </a:pPr>
            <a:r>
              <a:rPr sz="2400" spc="-5" dirty="0">
                <a:solidFill>
                  <a:srgbClr val="221F1F"/>
                </a:solidFill>
                <a:latin typeface="Arial MT"/>
                <a:cs typeface="Arial MT"/>
              </a:rPr>
              <a:t>Consumers purchase </a:t>
            </a:r>
            <a:r>
              <a:rPr sz="2400" dirty="0">
                <a:solidFill>
                  <a:srgbClr val="221F1F"/>
                </a:solidFill>
                <a:latin typeface="Arial MT"/>
                <a:cs typeface="Arial MT"/>
              </a:rPr>
              <a:t>food, soft </a:t>
            </a:r>
            <a:r>
              <a:rPr sz="2400" spc="-5" dirty="0">
                <a:solidFill>
                  <a:srgbClr val="221F1F"/>
                </a:solidFill>
                <a:latin typeface="Arial MT"/>
                <a:cs typeface="Arial MT"/>
              </a:rPr>
              <a:t>drinks, and other items at </a:t>
            </a:r>
            <a:r>
              <a:rPr sz="2400" dirty="0">
                <a:solidFill>
                  <a:srgbClr val="221F1F"/>
                </a:solidFill>
                <a:latin typeface="Arial MT"/>
                <a:cs typeface="Arial MT"/>
              </a:rPr>
              <a:t> </a:t>
            </a:r>
            <a:r>
              <a:rPr sz="2400" spc="-5" dirty="0">
                <a:solidFill>
                  <a:srgbClr val="221F1F"/>
                </a:solidFill>
                <a:latin typeface="Arial MT"/>
                <a:cs typeface="Arial MT"/>
              </a:rPr>
              <a:t>“Mom </a:t>
            </a:r>
            <a:r>
              <a:rPr sz="2400" dirty="0">
                <a:solidFill>
                  <a:srgbClr val="221F1F"/>
                </a:solidFill>
                <a:latin typeface="Arial MT"/>
                <a:cs typeface="Arial MT"/>
              </a:rPr>
              <a:t>&amp; </a:t>
            </a:r>
            <a:r>
              <a:rPr sz="2400" spc="-5" dirty="0">
                <a:solidFill>
                  <a:srgbClr val="221F1F"/>
                </a:solidFill>
                <a:latin typeface="Arial MT"/>
                <a:cs typeface="Arial MT"/>
              </a:rPr>
              <a:t>Pop” stores, kiosks, and </a:t>
            </a:r>
            <a:r>
              <a:rPr sz="2400" dirty="0">
                <a:solidFill>
                  <a:srgbClr val="221F1F"/>
                </a:solidFill>
                <a:latin typeface="Arial MT"/>
                <a:cs typeface="Arial MT"/>
              </a:rPr>
              <a:t>market stalls </a:t>
            </a:r>
            <a:r>
              <a:rPr sz="2400" spc="-5" dirty="0">
                <a:solidFill>
                  <a:srgbClr val="221F1F"/>
                </a:solidFill>
                <a:latin typeface="Arial MT"/>
                <a:cs typeface="Arial MT"/>
              </a:rPr>
              <a:t>in single-use </a:t>
            </a:r>
            <a:r>
              <a:rPr sz="2400" spc="-655" dirty="0">
                <a:solidFill>
                  <a:srgbClr val="221F1F"/>
                </a:solidFill>
                <a:latin typeface="Arial MT"/>
                <a:cs typeface="Arial MT"/>
              </a:rPr>
              <a:t> </a:t>
            </a:r>
            <a:r>
              <a:rPr sz="2400" spc="-5" dirty="0">
                <a:solidFill>
                  <a:srgbClr val="221F1F"/>
                </a:solidFill>
                <a:latin typeface="Arial MT"/>
                <a:cs typeface="Arial MT"/>
              </a:rPr>
              <a:t>packages.</a:t>
            </a:r>
            <a:r>
              <a:rPr sz="2400" spc="10" dirty="0">
                <a:solidFill>
                  <a:srgbClr val="221F1F"/>
                </a:solidFill>
                <a:latin typeface="Arial MT"/>
                <a:cs typeface="Arial MT"/>
              </a:rPr>
              <a:t> </a:t>
            </a:r>
            <a:r>
              <a:rPr sz="2400" spc="-5" dirty="0">
                <a:solidFill>
                  <a:srgbClr val="221F1F"/>
                </a:solidFill>
                <a:latin typeface="Arial MT"/>
                <a:cs typeface="Arial MT"/>
              </a:rPr>
              <a:t>70%</a:t>
            </a:r>
            <a:r>
              <a:rPr sz="2400" spc="-10" dirty="0">
                <a:solidFill>
                  <a:srgbClr val="221F1F"/>
                </a:solidFill>
                <a:latin typeface="Arial MT"/>
                <a:cs typeface="Arial MT"/>
              </a:rPr>
              <a:t> </a:t>
            </a:r>
            <a:r>
              <a:rPr sz="2400" spc="-5" dirty="0">
                <a:solidFill>
                  <a:srgbClr val="221F1F"/>
                </a:solidFill>
                <a:latin typeface="Arial MT"/>
                <a:cs typeface="Arial MT"/>
              </a:rPr>
              <a:t>of</a:t>
            </a:r>
            <a:r>
              <a:rPr sz="2400" dirty="0">
                <a:solidFill>
                  <a:srgbClr val="221F1F"/>
                </a:solidFill>
                <a:latin typeface="Arial MT"/>
                <a:cs typeface="Arial MT"/>
              </a:rPr>
              <a:t> </a:t>
            </a:r>
            <a:r>
              <a:rPr sz="2400" spc="-5" dirty="0">
                <a:solidFill>
                  <a:srgbClr val="221F1F"/>
                </a:solidFill>
                <a:latin typeface="Arial MT"/>
                <a:cs typeface="Arial MT"/>
              </a:rPr>
              <a:t>Mexicans</a:t>
            </a:r>
            <a:r>
              <a:rPr sz="2400" spc="15" dirty="0">
                <a:solidFill>
                  <a:srgbClr val="221F1F"/>
                </a:solidFill>
                <a:latin typeface="Arial MT"/>
                <a:cs typeface="Arial MT"/>
              </a:rPr>
              <a:t> </a:t>
            </a:r>
            <a:r>
              <a:rPr sz="2400" dirty="0">
                <a:solidFill>
                  <a:srgbClr val="221F1F"/>
                </a:solidFill>
                <a:latin typeface="Arial MT"/>
                <a:cs typeface="Arial MT"/>
              </a:rPr>
              <a:t>shop</a:t>
            </a:r>
            <a:r>
              <a:rPr sz="2400" spc="-5" dirty="0">
                <a:solidFill>
                  <a:srgbClr val="221F1F"/>
                </a:solidFill>
                <a:latin typeface="Arial MT"/>
                <a:cs typeface="Arial MT"/>
              </a:rPr>
              <a:t> at </a:t>
            </a:r>
            <a:r>
              <a:rPr sz="2400" dirty="0">
                <a:solidFill>
                  <a:srgbClr val="221F1F"/>
                </a:solidFill>
                <a:latin typeface="Arial MT"/>
                <a:cs typeface="Arial MT"/>
              </a:rPr>
              <a:t>these</a:t>
            </a:r>
            <a:r>
              <a:rPr sz="2400" spc="-15" dirty="0">
                <a:solidFill>
                  <a:srgbClr val="221F1F"/>
                </a:solidFill>
                <a:latin typeface="Arial MT"/>
                <a:cs typeface="Arial MT"/>
              </a:rPr>
              <a:t> </a:t>
            </a:r>
            <a:r>
              <a:rPr sz="2400" spc="-5" dirty="0">
                <a:solidFill>
                  <a:srgbClr val="221F1F"/>
                </a:solidFill>
                <a:latin typeface="Arial MT"/>
                <a:cs typeface="Arial MT"/>
              </a:rPr>
              <a:t>stores</a:t>
            </a:r>
            <a:endParaRPr sz="2400">
              <a:latin typeface="Arial MT"/>
              <a:cs typeface="Arial MT"/>
            </a:endParaRPr>
          </a:p>
          <a:p>
            <a:pPr marL="268605" marR="344805" indent="-256540">
              <a:lnSpc>
                <a:spcPts val="2590"/>
              </a:lnSpc>
              <a:spcBef>
                <a:spcPts val="1035"/>
              </a:spcBef>
              <a:buChar char="•"/>
              <a:tabLst>
                <a:tab pos="268605" algn="l"/>
                <a:tab pos="269240" algn="l"/>
              </a:tabLst>
            </a:pPr>
            <a:r>
              <a:rPr sz="2400" dirty="0">
                <a:solidFill>
                  <a:srgbClr val="221F1F"/>
                </a:solidFill>
                <a:latin typeface="Arial MT"/>
                <a:cs typeface="Arial MT"/>
              </a:rPr>
              <a:t>P&amp;G </a:t>
            </a:r>
            <a:r>
              <a:rPr sz="2400" spc="-10" dirty="0">
                <a:solidFill>
                  <a:srgbClr val="221F1F"/>
                </a:solidFill>
                <a:latin typeface="Arial MT"/>
                <a:cs typeface="Arial MT"/>
              </a:rPr>
              <a:t>aids </a:t>
            </a:r>
            <a:r>
              <a:rPr sz="2400" spc="-5" dirty="0">
                <a:solidFill>
                  <a:srgbClr val="221F1F"/>
                </a:solidFill>
                <a:latin typeface="Arial MT"/>
                <a:cs typeface="Arial MT"/>
              </a:rPr>
              <a:t>stores </a:t>
            </a:r>
            <a:r>
              <a:rPr sz="2400" dirty="0">
                <a:solidFill>
                  <a:srgbClr val="221F1F"/>
                </a:solidFill>
                <a:latin typeface="Arial MT"/>
                <a:cs typeface="Arial MT"/>
              </a:rPr>
              <a:t>that carry </a:t>
            </a:r>
            <a:r>
              <a:rPr sz="2400" spc="-5" dirty="0">
                <a:solidFill>
                  <a:srgbClr val="221F1F"/>
                </a:solidFill>
                <a:latin typeface="Arial MT"/>
                <a:cs typeface="Arial MT"/>
              </a:rPr>
              <a:t>at least 40 </a:t>
            </a:r>
            <a:r>
              <a:rPr sz="2400" dirty="0">
                <a:solidFill>
                  <a:srgbClr val="221F1F"/>
                </a:solidFill>
                <a:latin typeface="Arial MT"/>
                <a:cs typeface="Arial MT"/>
              </a:rPr>
              <a:t>P&amp;G </a:t>
            </a:r>
            <a:r>
              <a:rPr sz="2400" spc="-5" dirty="0">
                <a:solidFill>
                  <a:srgbClr val="221F1F"/>
                </a:solidFill>
                <a:latin typeface="Arial MT"/>
                <a:cs typeface="Arial MT"/>
              </a:rPr>
              <a:t>products with </a:t>
            </a:r>
            <a:r>
              <a:rPr sz="2400" spc="-655" dirty="0">
                <a:solidFill>
                  <a:srgbClr val="221F1F"/>
                </a:solidFill>
                <a:latin typeface="Arial MT"/>
                <a:cs typeface="Arial MT"/>
              </a:rPr>
              <a:t> </a:t>
            </a:r>
            <a:r>
              <a:rPr sz="2400" spc="-5" dirty="0">
                <a:solidFill>
                  <a:srgbClr val="221F1F"/>
                </a:solidFill>
                <a:latin typeface="Arial MT"/>
                <a:cs typeface="Arial MT"/>
              </a:rPr>
              <a:t>displays,</a:t>
            </a:r>
            <a:r>
              <a:rPr sz="2400" spc="10" dirty="0">
                <a:solidFill>
                  <a:srgbClr val="221F1F"/>
                </a:solidFill>
                <a:latin typeface="Arial MT"/>
                <a:cs typeface="Arial MT"/>
              </a:rPr>
              <a:t> </a:t>
            </a:r>
            <a:r>
              <a:rPr sz="2400" spc="-5" dirty="0">
                <a:solidFill>
                  <a:srgbClr val="221F1F"/>
                </a:solidFill>
                <a:latin typeface="Arial MT"/>
                <a:cs typeface="Arial MT"/>
              </a:rPr>
              <a:t>promo materials</a:t>
            </a:r>
            <a:r>
              <a:rPr sz="2400" dirty="0">
                <a:solidFill>
                  <a:srgbClr val="221F1F"/>
                </a:solidFill>
                <a:latin typeface="Arial MT"/>
                <a:cs typeface="Arial MT"/>
              </a:rPr>
              <a:t> </a:t>
            </a:r>
            <a:r>
              <a:rPr sz="2400" spc="-5" dirty="0">
                <a:solidFill>
                  <a:srgbClr val="221F1F"/>
                </a:solidFill>
                <a:latin typeface="Arial MT"/>
                <a:cs typeface="Arial MT"/>
              </a:rPr>
              <a:t>through</a:t>
            </a:r>
            <a:r>
              <a:rPr sz="2400" spc="20" dirty="0">
                <a:solidFill>
                  <a:srgbClr val="221F1F"/>
                </a:solidFill>
                <a:latin typeface="Arial MT"/>
                <a:cs typeface="Arial MT"/>
              </a:rPr>
              <a:t> </a:t>
            </a:r>
            <a:r>
              <a:rPr sz="2400" b="1" dirty="0">
                <a:solidFill>
                  <a:srgbClr val="221F1F"/>
                </a:solidFill>
                <a:latin typeface="Arial" panose="020B0604020202020204"/>
                <a:cs typeface="Arial" panose="020B0604020202020204"/>
              </a:rPr>
              <a:t>a</a:t>
            </a:r>
            <a:r>
              <a:rPr sz="2400" b="1" spc="-10" dirty="0">
                <a:solidFill>
                  <a:srgbClr val="221F1F"/>
                </a:solidFill>
                <a:latin typeface="Arial" panose="020B0604020202020204"/>
                <a:cs typeface="Arial" panose="020B0604020202020204"/>
              </a:rPr>
              <a:t> </a:t>
            </a:r>
            <a:r>
              <a:rPr sz="2400" b="1" dirty="0">
                <a:solidFill>
                  <a:srgbClr val="221F1F"/>
                </a:solidFill>
                <a:latin typeface="Arial" panose="020B0604020202020204"/>
                <a:cs typeface="Arial" panose="020B0604020202020204"/>
              </a:rPr>
              <a:t>golden</a:t>
            </a:r>
            <a:r>
              <a:rPr sz="2400" b="1" spc="-25" dirty="0">
                <a:solidFill>
                  <a:srgbClr val="221F1F"/>
                </a:solidFill>
                <a:latin typeface="Arial" panose="020B0604020202020204"/>
                <a:cs typeface="Arial" panose="020B0604020202020204"/>
              </a:rPr>
              <a:t> </a:t>
            </a:r>
            <a:r>
              <a:rPr sz="2400" b="1" spc="-5" dirty="0">
                <a:solidFill>
                  <a:srgbClr val="221F1F"/>
                </a:solidFill>
                <a:latin typeface="Arial" panose="020B0604020202020204"/>
                <a:cs typeface="Arial" panose="020B0604020202020204"/>
              </a:rPr>
              <a:t>store </a:t>
            </a:r>
            <a:r>
              <a:rPr sz="2400" b="1" dirty="0">
                <a:solidFill>
                  <a:srgbClr val="221F1F"/>
                </a:solidFill>
                <a:latin typeface="Arial" panose="020B0604020202020204"/>
                <a:cs typeface="Arial" panose="020B0604020202020204"/>
              </a:rPr>
              <a:t> </a:t>
            </a:r>
            <a:r>
              <a:rPr sz="2400" spc="-5" dirty="0">
                <a:solidFill>
                  <a:srgbClr val="221F1F"/>
                </a:solidFill>
                <a:latin typeface="Arial MT"/>
                <a:cs typeface="Arial MT"/>
              </a:rPr>
              <a:t>programme</a:t>
            </a:r>
            <a:endParaRPr sz="2400">
              <a:latin typeface="Arial MT"/>
              <a:cs typeface="Arial MT"/>
            </a:endParaRPr>
          </a:p>
          <a:p>
            <a:pPr marL="268605" marR="474345" indent="-256540">
              <a:lnSpc>
                <a:spcPts val="2590"/>
              </a:lnSpc>
              <a:spcBef>
                <a:spcPts val="1005"/>
              </a:spcBef>
              <a:buChar char="•"/>
              <a:tabLst>
                <a:tab pos="268605" algn="l"/>
                <a:tab pos="269240" algn="l"/>
              </a:tabLst>
            </a:pPr>
            <a:r>
              <a:rPr sz="2400" spc="-5" dirty="0">
                <a:solidFill>
                  <a:srgbClr val="221F1F"/>
                </a:solidFill>
                <a:latin typeface="Arial MT"/>
                <a:cs typeface="Arial MT"/>
              </a:rPr>
              <a:t>Nestlé has</a:t>
            </a:r>
            <a:r>
              <a:rPr sz="2400" spc="-15" dirty="0">
                <a:solidFill>
                  <a:srgbClr val="221F1F"/>
                </a:solidFill>
                <a:latin typeface="Arial MT"/>
                <a:cs typeface="Arial MT"/>
              </a:rPr>
              <a:t> </a:t>
            </a:r>
            <a:r>
              <a:rPr sz="2400" dirty="0">
                <a:solidFill>
                  <a:srgbClr val="221F1F"/>
                </a:solidFill>
                <a:latin typeface="Arial MT"/>
                <a:cs typeface="Arial MT"/>
              </a:rPr>
              <a:t>a</a:t>
            </a:r>
            <a:r>
              <a:rPr sz="2400" spc="-15" dirty="0">
                <a:solidFill>
                  <a:srgbClr val="221F1F"/>
                </a:solidFill>
                <a:latin typeface="Arial MT"/>
                <a:cs typeface="Arial MT"/>
              </a:rPr>
              <a:t> </a:t>
            </a:r>
            <a:r>
              <a:rPr sz="2400" spc="-5" dirty="0">
                <a:solidFill>
                  <a:srgbClr val="221F1F"/>
                </a:solidFill>
                <a:latin typeface="Arial MT"/>
                <a:cs typeface="Arial MT"/>
              </a:rPr>
              <a:t>floating </a:t>
            </a:r>
            <a:r>
              <a:rPr sz="2400" dirty="0">
                <a:solidFill>
                  <a:srgbClr val="221F1F"/>
                </a:solidFill>
                <a:latin typeface="Arial MT"/>
                <a:cs typeface="Arial MT"/>
              </a:rPr>
              <a:t>supermarket</a:t>
            </a:r>
            <a:r>
              <a:rPr sz="2400" spc="-5" dirty="0">
                <a:solidFill>
                  <a:srgbClr val="221F1F"/>
                </a:solidFill>
                <a:latin typeface="Arial MT"/>
                <a:cs typeface="Arial MT"/>
              </a:rPr>
              <a:t> </a:t>
            </a:r>
            <a:r>
              <a:rPr sz="2400" dirty="0">
                <a:solidFill>
                  <a:srgbClr val="221F1F"/>
                </a:solidFill>
                <a:latin typeface="Arial MT"/>
                <a:cs typeface="Arial MT"/>
              </a:rPr>
              <a:t>that</a:t>
            </a:r>
            <a:r>
              <a:rPr sz="2400" spc="-20" dirty="0">
                <a:solidFill>
                  <a:srgbClr val="221F1F"/>
                </a:solidFill>
                <a:latin typeface="Arial MT"/>
                <a:cs typeface="Arial MT"/>
              </a:rPr>
              <a:t> </a:t>
            </a:r>
            <a:r>
              <a:rPr sz="2400" spc="-5" dirty="0">
                <a:solidFill>
                  <a:srgbClr val="221F1F"/>
                </a:solidFill>
                <a:latin typeface="Arial MT"/>
                <a:cs typeface="Arial MT"/>
              </a:rPr>
              <a:t>sails</a:t>
            </a:r>
            <a:r>
              <a:rPr sz="2400" dirty="0">
                <a:solidFill>
                  <a:srgbClr val="221F1F"/>
                </a:solidFill>
                <a:latin typeface="Arial MT"/>
                <a:cs typeface="Arial MT"/>
              </a:rPr>
              <a:t> the</a:t>
            </a:r>
            <a:r>
              <a:rPr sz="2400" spc="-135" dirty="0">
                <a:solidFill>
                  <a:srgbClr val="221F1F"/>
                </a:solidFill>
                <a:latin typeface="Arial MT"/>
                <a:cs typeface="Arial MT"/>
              </a:rPr>
              <a:t> </a:t>
            </a:r>
            <a:r>
              <a:rPr sz="2400" dirty="0">
                <a:solidFill>
                  <a:srgbClr val="221F1F"/>
                </a:solidFill>
                <a:latin typeface="Arial MT"/>
                <a:cs typeface="Arial MT"/>
              </a:rPr>
              <a:t>Amazon </a:t>
            </a:r>
            <a:r>
              <a:rPr sz="2400" spc="-655" dirty="0">
                <a:solidFill>
                  <a:srgbClr val="221F1F"/>
                </a:solidFill>
                <a:latin typeface="Arial MT"/>
                <a:cs typeface="Arial MT"/>
              </a:rPr>
              <a:t> </a:t>
            </a:r>
            <a:r>
              <a:rPr sz="2400" spc="-5" dirty="0">
                <a:solidFill>
                  <a:srgbClr val="221F1F"/>
                </a:solidFill>
                <a:latin typeface="Arial MT"/>
                <a:cs typeface="Arial MT"/>
              </a:rPr>
              <a:t>River</a:t>
            </a:r>
            <a:r>
              <a:rPr sz="2400" spc="10" dirty="0">
                <a:solidFill>
                  <a:srgbClr val="221F1F"/>
                </a:solidFill>
                <a:latin typeface="Arial MT"/>
                <a:cs typeface="Arial MT"/>
              </a:rPr>
              <a:t> </a:t>
            </a:r>
            <a:r>
              <a:rPr sz="2400" dirty="0">
                <a:solidFill>
                  <a:srgbClr val="221F1F"/>
                </a:solidFill>
                <a:latin typeface="Arial MT"/>
                <a:cs typeface="Arial MT"/>
              </a:rPr>
              <a:t>to reach</a:t>
            </a:r>
            <a:r>
              <a:rPr sz="2400" spc="-5" dirty="0">
                <a:solidFill>
                  <a:srgbClr val="221F1F"/>
                </a:solidFill>
                <a:latin typeface="Arial MT"/>
                <a:cs typeface="Arial MT"/>
              </a:rPr>
              <a:t> </a:t>
            </a:r>
            <a:r>
              <a:rPr sz="2400" dirty="0">
                <a:solidFill>
                  <a:srgbClr val="221F1F"/>
                </a:solidFill>
                <a:latin typeface="Arial MT"/>
                <a:cs typeface="Arial MT"/>
              </a:rPr>
              <a:t>remote</a:t>
            </a:r>
            <a:r>
              <a:rPr sz="2400" spc="-10" dirty="0">
                <a:solidFill>
                  <a:srgbClr val="221F1F"/>
                </a:solidFill>
                <a:latin typeface="Arial MT"/>
                <a:cs typeface="Arial MT"/>
              </a:rPr>
              <a:t> </a:t>
            </a:r>
            <a:r>
              <a:rPr sz="2400" spc="-5" dirty="0">
                <a:solidFill>
                  <a:srgbClr val="221F1F"/>
                </a:solidFill>
                <a:latin typeface="Arial MT"/>
                <a:cs typeface="Arial MT"/>
              </a:rPr>
              <a:t>areas</a:t>
            </a:r>
            <a:endParaRPr sz="2400">
              <a:latin typeface="Arial MT"/>
              <a:cs typeface="Arial MT"/>
            </a:endParaRPr>
          </a:p>
          <a:p>
            <a:pPr marL="268605" indent="-256540">
              <a:spcBef>
                <a:spcPts val="685"/>
              </a:spcBef>
              <a:buChar char="•"/>
              <a:tabLst>
                <a:tab pos="268605" algn="l"/>
                <a:tab pos="269240" algn="l"/>
              </a:tabLst>
            </a:pPr>
            <a:r>
              <a:rPr sz="2400" spc="-5" dirty="0">
                <a:solidFill>
                  <a:srgbClr val="221F1F"/>
                </a:solidFill>
                <a:latin typeface="Arial MT"/>
                <a:cs typeface="Arial MT"/>
              </a:rPr>
              <a:t>Microsoft</a:t>
            </a:r>
            <a:r>
              <a:rPr sz="2400" spc="-15" dirty="0">
                <a:solidFill>
                  <a:srgbClr val="221F1F"/>
                </a:solidFill>
                <a:latin typeface="Arial MT"/>
                <a:cs typeface="Arial MT"/>
              </a:rPr>
              <a:t> </a:t>
            </a:r>
            <a:r>
              <a:rPr sz="2400" spc="-5" dirty="0">
                <a:solidFill>
                  <a:srgbClr val="221F1F"/>
                </a:solidFill>
                <a:latin typeface="Arial MT"/>
                <a:cs typeface="Arial MT"/>
              </a:rPr>
              <a:t>B2B </a:t>
            </a:r>
            <a:r>
              <a:rPr sz="2400" dirty="0">
                <a:solidFill>
                  <a:srgbClr val="221F1F"/>
                </a:solidFill>
                <a:latin typeface="Arial MT"/>
                <a:cs typeface="Arial MT"/>
              </a:rPr>
              <a:t>–</a:t>
            </a:r>
            <a:r>
              <a:rPr sz="2400" spc="-5" dirty="0">
                <a:solidFill>
                  <a:srgbClr val="221F1F"/>
                </a:solidFill>
                <a:latin typeface="Arial MT"/>
                <a:cs typeface="Arial MT"/>
              </a:rPr>
              <a:t> </a:t>
            </a:r>
            <a:r>
              <a:rPr sz="2400" dirty="0">
                <a:solidFill>
                  <a:srgbClr val="221F1F"/>
                </a:solidFill>
                <a:latin typeface="Arial MT"/>
                <a:cs typeface="Arial MT"/>
              </a:rPr>
              <a:t>Gold</a:t>
            </a:r>
            <a:r>
              <a:rPr sz="2400" spc="-10" dirty="0">
                <a:solidFill>
                  <a:srgbClr val="221F1F"/>
                </a:solidFill>
                <a:latin typeface="Arial MT"/>
                <a:cs typeface="Arial MT"/>
              </a:rPr>
              <a:t> </a:t>
            </a:r>
            <a:r>
              <a:rPr sz="2400" spc="-5" dirty="0">
                <a:solidFill>
                  <a:srgbClr val="221F1F"/>
                </a:solidFill>
                <a:latin typeface="Arial MT"/>
                <a:cs typeface="Arial MT"/>
              </a:rPr>
              <a:t>and</a:t>
            </a:r>
            <a:r>
              <a:rPr sz="2400" spc="-15" dirty="0">
                <a:solidFill>
                  <a:srgbClr val="221F1F"/>
                </a:solidFill>
                <a:latin typeface="Arial MT"/>
                <a:cs typeface="Arial MT"/>
              </a:rPr>
              <a:t> </a:t>
            </a:r>
            <a:r>
              <a:rPr sz="2400" spc="-5" dirty="0">
                <a:solidFill>
                  <a:srgbClr val="221F1F"/>
                </a:solidFill>
                <a:latin typeface="Arial MT"/>
                <a:cs typeface="Arial MT"/>
              </a:rPr>
              <a:t>Platinum</a:t>
            </a:r>
            <a:r>
              <a:rPr sz="2400" spc="10" dirty="0">
                <a:solidFill>
                  <a:srgbClr val="221F1F"/>
                </a:solidFill>
                <a:latin typeface="Arial MT"/>
                <a:cs typeface="Arial MT"/>
              </a:rPr>
              <a:t> </a:t>
            </a:r>
            <a:r>
              <a:rPr sz="2400" spc="-5" dirty="0">
                <a:solidFill>
                  <a:srgbClr val="221F1F"/>
                </a:solidFill>
                <a:latin typeface="Arial MT"/>
                <a:cs typeface="Arial MT"/>
              </a:rPr>
              <a:t>Partnerships</a:t>
            </a:r>
            <a:endParaRPr sz="2400">
              <a:latin typeface="Arial MT"/>
              <a:cs typeface="Arial MT"/>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23794" y="312547"/>
            <a:ext cx="6739890" cy="1280795"/>
          </a:xfrm>
          <a:prstGeom prst="rect">
            <a:avLst/>
          </a:prstGeom>
        </p:spPr>
        <p:txBody>
          <a:bodyPr vert="horz" wrap="square" lIns="0" tIns="12700" rIns="0" bIns="0" rtlCol="0" anchor="ctr">
            <a:spAutoFit/>
          </a:bodyPr>
          <a:lstStyle/>
          <a:p>
            <a:pPr marL="3025775" marR="5080">
              <a:lnSpc>
                <a:spcPct val="100000"/>
              </a:lnSpc>
              <a:spcBef>
                <a:spcPts val="100"/>
              </a:spcBef>
            </a:pPr>
            <a:r>
              <a:rPr sz="3200" spc="-5" dirty="0">
                <a:solidFill>
                  <a:srgbClr val="221F1F"/>
                </a:solidFill>
              </a:rPr>
              <a:t>Industrial</a:t>
            </a:r>
            <a:r>
              <a:rPr sz="3200" spc="-65" dirty="0">
                <a:solidFill>
                  <a:srgbClr val="221F1F"/>
                </a:solidFill>
              </a:rPr>
              <a:t> </a:t>
            </a:r>
            <a:r>
              <a:rPr sz="3200" spc="-5" dirty="0">
                <a:solidFill>
                  <a:srgbClr val="221F1F"/>
                </a:solidFill>
              </a:rPr>
              <a:t>Products </a:t>
            </a:r>
            <a:r>
              <a:rPr sz="3200" spc="-875" dirty="0">
                <a:solidFill>
                  <a:srgbClr val="221F1F"/>
                </a:solidFill>
              </a:rPr>
              <a:t> </a:t>
            </a:r>
            <a:r>
              <a:rPr sz="3200" spc="-5" dirty="0">
                <a:solidFill>
                  <a:srgbClr val="221F1F"/>
                </a:solidFill>
              </a:rPr>
              <a:t>Channels</a:t>
            </a:r>
            <a:endParaRPr sz="3200"/>
          </a:p>
          <a:p>
            <a:pPr marL="12700">
              <a:lnSpc>
                <a:spcPts val="2200"/>
              </a:lnSpc>
            </a:pPr>
            <a:r>
              <a:rPr sz="2000" dirty="0">
                <a:solidFill>
                  <a:srgbClr val="221F1F"/>
                </a:solidFill>
                <a:latin typeface="Arial MT"/>
                <a:cs typeface="Arial MT"/>
              </a:rPr>
              <a:t>Marketing</a:t>
            </a:r>
            <a:r>
              <a:rPr sz="2000" spc="-50" dirty="0">
                <a:solidFill>
                  <a:srgbClr val="221F1F"/>
                </a:solidFill>
                <a:latin typeface="Arial MT"/>
                <a:cs typeface="Arial MT"/>
              </a:rPr>
              <a:t> </a:t>
            </a:r>
            <a:r>
              <a:rPr sz="2000" dirty="0">
                <a:solidFill>
                  <a:srgbClr val="221F1F"/>
                </a:solidFill>
                <a:latin typeface="Arial MT"/>
                <a:cs typeface="Arial MT"/>
              </a:rPr>
              <a:t>Channel</a:t>
            </a:r>
            <a:r>
              <a:rPr sz="2000" spc="-130" dirty="0">
                <a:solidFill>
                  <a:srgbClr val="221F1F"/>
                </a:solidFill>
                <a:latin typeface="Arial MT"/>
                <a:cs typeface="Arial MT"/>
              </a:rPr>
              <a:t> </a:t>
            </a:r>
            <a:r>
              <a:rPr sz="2000" spc="-5" dirty="0">
                <a:solidFill>
                  <a:srgbClr val="221F1F"/>
                </a:solidFill>
                <a:latin typeface="Arial MT"/>
                <a:cs typeface="Arial MT"/>
              </a:rPr>
              <a:t>Alternatives:</a:t>
            </a:r>
            <a:r>
              <a:rPr sz="2000" spc="-35" dirty="0">
                <a:solidFill>
                  <a:srgbClr val="221F1F"/>
                </a:solidFill>
                <a:latin typeface="Arial MT"/>
                <a:cs typeface="Arial MT"/>
              </a:rPr>
              <a:t> </a:t>
            </a:r>
            <a:r>
              <a:rPr sz="2000" dirty="0">
                <a:solidFill>
                  <a:srgbClr val="221F1F"/>
                </a:solidFill>
                <a:latin typeface="Arial MT"/>
                <a:cs typeface="Arial MT"/>
              </a:rPr>
              <a:t>Industrial</a:t>
            </a:r>
            <a:r>
              <a:rPr sz="2000" spc="-35" dirty="0">
                <a:solidFill>
                  <a:srgbClr val="221F1F"/>
                </a:solidFill>
                <a:latin typeface="Arial MT"/>
                <a:cs typeface="Arial MT"/>
              </a:rPr>
              <a:t> </a:t>
            </a:r>
            <a:r>
              <a:rPr sz="2000" dirty="0">
                <a:solidFill>
                  <a:srgbClr val="221F1F"/>
                </a:solidFill>
                <a:latin typeface="Arial MT"/>
                <a:cs typeface="Arial MT"/>
              </a:rPr>
              <a:t>Products</a:t>
            </a:r>
            <a:endParaRPr sz="2000">
              <a:latin typeface="Arial MT"/>
              <a:cs typeface="Arial MT"/>
            </a:endParaRPr>
          </a:p>
        </p:txBody>
      </p:sp>
      <p:pic>
        <p:nvPicPr>
          <p:cNvPr id="3" name="object 3"/>
          <p:cNvPicPr/>
          <p:nvPr/>
        </p:nvPicPr>
        <p:blipFill>
          <a:blip r:embed="rId1" cstate="print"/>
          <a:stretch>
            <a:fillRect/>
          </a:stretch>
        </p:blipFill>
        <p:spPr>
          <a:xfrm>
            <a:off x="3479292" y="1828798"/>
            <a:ext cx="4727448" cy="487492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647444" y="295656"/>
            <a:ext cx="2852928" cy="719328"/>
          </a:xfrm>
          <a:prstGeom prst="rect">
            <a:avLst/>
          </a:prstGeom>
        </p:spPr>
      </p:pic>
      <p:sp>
        <p:nvSpPr>
          <p:cNvPr id="3" name="object 3"/>
          <p:cNvSpPr txBox="1">
            <a:spLocks noGrp="1"/>
          </p:cNvSpPr>
          <p:nvPr>
            <p:ph type="title"/>
          </p:nvPr>
        </p:nvSpPr>
        <p:spPr>
          <a:xfrm>
            <a:off x="5835523" y="312546"/>
            <a:ext cx="4288155" cy="1002030"/>
          </a:xfrm>
          <a:prstGeom prst="rect">
            <a:avLst/>
          </a:prstGeom>
        </p:spPr>
        <p:txBody>
          <a:bodyPr vert="horz" wrap="square" lIns="0" tIns="12700" rIns="0" bIns="0" rtlCol="0" anchor="ctr">
            <a:spAutoFit/>
          </a:bodyPr>
          <a:lstStyle/>
          <a:p>
            <a:pPr marL="12700" marR="5080">
              <a:lnSpc>
                <a:spcPct val="100000"/>
              </a:lnSpc>
              <a:spcBef>
                <a:spcPts val="100"/>
              </a:spcBef>
            </a:pPr>
            <a:r>
              <a:rPr sz="3200" spc="-10" dirty="0">
                <a:solidFill>
                  <a:srgbClr val="221F1F"/>
                </a:solidFill>
              </a:rPr>
              <a:t>Working</a:t>
            </a:r>
            <a:r>
              <a:rPr sz="3200" spc="-25" dirty="0">
                <a:solidFill>
                  <a:srgbClr val="221F1F"/>
                </a:solidFill>
              </a:rPr>
              <a:t> </a:t>
            </a:r>
            <a:r>
              <a:rPr sz="3200" dirty="0">
                <a:solidFill>
                  <a:srgbClr val="221F1F"/>
                </a:solidFill>
              </a:rPr>
              <a:t>with</a:t>
            </a:r>
            <a:r>
              <a:rPr sz="3200" spc="-50" dirty="0">
                <a:solidFill>
                  <a:srgbClr val="221F1F"/>
                </a:solidFill>
              </a:rPr>
              <a:t> </a:t>
            </a:r>
            <a:r>
              <a:rPr sz="3200" spc="-5" dirty="0">
                <a:solidFill>
                  <a:srgbClr val="221F1F"/>
                </a:solidFill>
              </a:rPr>
              <a:t>Channel </a:t>
            </a:r>
            <a:r>
              <a:rPr sz="3200" spc="-875" dirty="0">
                <a:solidFill>
                  <a:srgbClr val="221F1F"/>
                </a:solidFill>
              </a:rPr>
              <a:t> </a:t>
            </a:r>
            <a:r>
              <a:rPr sz="3200" dirty="0">
                <a:solidFill>
                  <a:srgbClr val="221F1F"/>
                </a:solidFill>
              </a:rPr>
              <a:t>Intermediaries</a:t>
            </a:r>
            <a:endParaRPr sz="3200"/>
          </a:p>
        </p:txBody>
      </p:sp>
      <p:sp>
        <p:nvSpPr>
          <p:cNvPr id="4" name="object 4"/>
          <p:cNvSpPr txBox="1"/>
          <p:nvPr/>
        </p:nvSpPr>
        <p:spPr>
          <a:xfrm>
            <a:off x="1968501" y="1409240"/>
            <a:ext cx="7960995" cy="4866005"/>
          </a:xfrm>
          <a:prstGeom prst="rect">
            <a:avLst/>
          </a:prstGeom>
        </p:spPr>
        <p:txBody>
          <a:bodyPr vert="horz" wrap="square" lIns="0" tIns="102870" rIns="0" bIns="0" rtlCol="0">
            <a:spAutoFit/>
          </a:bodyPr>
          <a:lstStyle/>
          <a:p>
            <a:pPr marL="443865" indent="-431800">
              <a:spcBef>
                <a:spcPts val="810"/>
              </a:spcBef>
              <a:buAutoNum type="arabicPeriod"/>
              <a:tabLst>
                <a:tab pos="443865" algn="l"/>
                <a:tab pos="444500" algn="l"/>
              </a:tabLst>
            </a:pPr>
            <a:r>
              <a:rPr sz="2400" spc="-5" dirty="0">
                <a:solidFill>
                  <a:srgbClr val="221F1F"/>
                </a:solidFill>
                <a:latin typeface="Arial MT"/>
                <a:cs typeface="Arial MT"/>
              </a:rPr>
              <a:t>Select</a:t>
            </a:r>
            <a:r>
              <a:rPr sz="2400" dirty="0">
                <a:solidFill>
                  <a:srgbClr val="221F1F"/>
                </a:solidFill>
                <a:latin typeface="Arial MT"/>
                <a:cs typeface="Arial MT"/>
              </a:rPr>
              <a:t> </a:t>
            </a:r>
            <a:r>
              <a:rPr sz="2400" spc="-5" dirty="0">
                <a:solidFill>
                  <a:srgbClr val="221F1F"/>
                </a:solidFill>
                <a:latin typeface="Arial MT"/>
                <a:cs typeface="Arial MT"/>
              </a:rPr>
              <a:t>distributors</a:t>
            </a:r>
            <a:r>
              <a:rPr sz="2400" spc="-10" dirty="0">
                <a:solidFill>
                  <a:srgbClr val="221F1F"/>
                </a:solidFill>
                <a:latin typeface="Arial MT"/>
                <a:cs typeface="Arial MT"/>
              </a:rPr>
              <a:t> </a:t>
            </a:r>
            <a:r>
              <a:rPr sz="2400" dirty="0">
                <a:solidFill>
                  <a:srgbClr val="221F1F"/>
                </a:solidFill>
                <a:latin typeface="Arial MT"/>
                <a:cs typeface="Arial MT"/>
              </a:rPr>
              <a:t>-</a:t>
            </a:r>
            <a:r>
              <a:rPr sz="2400" spc="-5" dirty="0">
                <a:solidFill>
                  <a:srgbClr val="221F1F"/>
                </a:solidFill>
                <a:latin typeface="Arial MT"/>
                <a:cs typeface="Arial MT"/>
              </a:rPr>
              <a:t> don’t</a:t>
            </a:r>
            <a:r>
              <a:rPr sz="2400" dirty="0">
                <a:solidFill>
                  <a:srgbClr val="221F1F"/>
                </a:solidFill>
                <a:latin typeface="Arial MT"/>
                <a:cs typeface="Arial MT"/>
              </a:rPr>
              <a:t> </a:t>
            </a:r>
            <a:r>
              <a:rPr sz="2400" spc="-5" dirty="0">
                <a:solidFill>
                  <a:srgbClr val="221F1F"/>
                </a:solidFill>
                <a:latin typeface="Arial MT"/>
                <a:cs typeface="Arial MT"/>
              </a:rPr>
              <a:t>let</a:t>
            </a:r>
            <a:r>
              <a:rPr sz="2400" spc="5" dirty="0">
                <a:solidFill>
                  <a:srgbClr val="221F1F"/>
                </a:solidFill>
                <a:latin typeface="Arial MT"/>
                <a:cs typeface="Arial MT"/>
              </a:rPr>
              <a:t> </a:t>
            </a:r>
            <a:r>
              <a:rPr sz="2400" dirty="0">
                <a:solidFill>
                  <a:srgbClr val="221F1F"/>
                </a:solidFill>
                <a:latin typeface="Arial MT"/>
                <a:cs typeface="Arial MT"/>
              </a:rPr>
              <a:t>them</a:t>
            </a:r>
            <a:r>
              <a:rPr sz="2400" spc="-15" dirty="0">
                <a:solidFill>
                  <a:srgbClr val="221F1F"/>
                </a:solidFill>
                <a:latin typeface="Arial MT"/>
                <a:cs typeface="Arial MT"/>
              </a:rPr>
              <a:t> </a:t>
            </a:r>
            <a:r>
              <a:rPr sz="2400" spc="-5" dirty="0">
                <a:solidFill>
                  <a:srgbClr val="221F1F"/>
                </a:solidFill>
                <a:latin typeface="Arial MT"/>
                <a:cs typeface="Arial MT"/>
              </a:rPr>
              <a:t>select </a:t>
            </a:r>
            <a:r>
              <a:rPr sz="2400" dirty="0">
                <a:solidFill>
                  <a:srgbClr val="221F1F"/>
                </a:solidFill>
                <a:latin typeface="Arial MT"/>
                <a:cs typeface="Arial MT"/>
              </a:rPr>
              <a:t>you !</a:t>
            </a:r>
            <a:endParaRPr sz="2400">
              <a:latin typeface="Arial MT"/>
              <a:cs typeface="Arial MT"/>
            </a:endParaRPr>
          </a:p>
          <a:p>
            <a:pPr marL="443865" marR="431165" indent="-431800">
              <a:lnSpc>
                <a:spcPts val="2590"/>
              </a:lnSpc>
              <a:spcBef>
                <a:spcPts val="1040"/>
              </a:spcBef>
              <a:buAutoNum type="arabicPeriod"/>
              <a:tabLst>
                <a:tab pos="443865" algn="l"/>
                <a:tab pos="444500" algn="l"/>
              </a:tabLst>
            </a:pPr>
            <a:r>
              <a:rPr sz="2400" spc="-5" dirty="0">
                <a:solidFill>
                  <a:srgbClr val="221F1F"/>
                </a:solidFill>
                <a:latin typeface="Arial MT"/>
                <a:cs typeface="Arial MT"/>
              </a:rPr>
              <a:t>Look</a:t>
            </a:r>
            <a:r>
              <a:rPr sz="2400" spc="10" dirty="0">
                <a:solidFill>
                  <a:srgbClr val="221F1F"/>
                </a:solidFill>
                <a:latin typeface="Arial MT"/>
                <a:cs typeface="Arial MT"/>
              </a:rPr>
              <a:t> </a:t>
            </a:r>
            <a:r>
              <a:rPr sz="2400" dirty="0">
                <a:solidFill>
                  <a:srgbClr val="221F1F"/>
                </a:solidFill>
                <a:latin typeface="Arial MT"/>
                <a:cs typeface="Arial MT"/>
              </a:rPr>
              <a:t>for</a:t>
            </a:r>
            <a:r>
              <a:rPr sz="2400" spc="-10" dirty="0">
                <a:solidFill>
                  <a:srgbClr val="221F1F"/>
                </a:solidFill>
                <a:latin typeface="Arial MT"/>
                <a:cs typeface="Arial MT"/>
              </a:rPr>
              <a:t> </a:t>
            </a:r>
            <a:r>
              <a:rPr sz="2400" spc="-5" dirty="0">
                <a:solidFill>
                  <a:srgbClr val="221F1F"/>
                </a:solidFill>
                <a:latin typeface="Arial MT"/>
                <a:cs typeface="Arial MT"/>
              </a:rPr>
              <a:t>distributors</a:t>
            </a:r>
            <a:r>
              <a:rPr sz="2400" spc="15" dirty="0">
                <a:solidFill>
                  <a:srgbClr val="221F1F"/>
                </a:solidFill>
                <a:latin typeface="Arial MT"/>
                <a:cs typeface="Arial MT"/>
              </a:rPr>
              <a:t> </a:t>
            </a:r>
            <a:r>
              <a:rPr sz="2400" dirty="0">
                <a:solidFill>
                  <a:srgbClr val="221F1F"/>
                </a:solidFill>
                <a:latin typeface="Arial MT"/>
                <a:cs typeface="Arial MT"/>
              </a:rPr>
              <a:t>capable</a:t>
            </a:r>
            <a:r>
              <a:rPr sz="2400" spc="25" dirty="0">
                <a:solidFill>
                  <a:srgbClr val="221F1F"/>
                </a:solidFill>
                <a:latin typeface="Arial MT"/>
                <a:cs typeface="Arial MT"/>
              </a:rPr>
              <a:t> </a:t>
            </a:r>
            <a:r>
              <a:rPr sz="2400" spc="-5" dirty="0">
                <a:solidFill>
                  <a:srgbClr val="221F1F"/>
                </a:solidFill>
                <a:latin typeface="Arial MT"/>
                <a:cs typeface="Arial MT"/>
              </a:rPr>
              <a:t>of developing</a:t>
            </a:r>
            <a:r>
              <a:rPr sz="2400" spc="50" dirty="0">
                <a:solidFill>
                  <a:srgbClr val="221F1F"/>
                </a:solidFill>
                <a:latin typeface="Arial MT"/>
                <a:cs typeface="Arial MT"/>
              </a:rPr>
              <a:t> </a:t>
            </a:r>
            <a:r>
              <a:rPr sz="2400" spc="-5" dirty="0">
                <a:solidFill>
                  <a:srgbClr val="221F1F"/>
                </a:solidFill>
                <a:latin typeface="Arial MT"/>
                <a:cs typeface="Arial MT"/>
              </a:rPr>
              <a:t>markets, </a:t>
            </a:r>
            <a:r>
              <a:rPr sz="2400" dirty="0">
                <a:solidFill>
                  <a:srgbClr val="221F1F"/>
                </a:solidFill>
                <a:latin typeface="Arial MT"/>
                <a:cs typeface="Arial MT"/>
              </a:rPr>
              <a:t> rather</a:t>
            </a:r>
            <a:r>
              <a:rPr sz="2400" spc="-5" dirty="0">
                <a:solidFill>
                  <a:srgbClr val="221F1F"/>
                </a:solidFill>
                <a:latin typeface="Arial MT"/>
                <a:cs typeface="Arial MT"/>
              </a:rPr>
              <a:t> </a:t>
            </a:r>
            <a:r>
              <a:rPr sz="2400" dirty="0">
                <a:solidFill>
                  <a:srgbClr val="221F1F"/>
                </a:solidFill>
                <a:latin typeface="Arial MT"/>
                <a:cs typeface="Arial MT"/>
              </a:rPr>
              <a:t>than </a:t>
            </a:r>
            <a:r>
              <a:rPr sz="2400" spc="-5" dirty="0">
                <a:solidFill>
                  <a:srgbClr val="221F1F"/>
                </a:solidFill>
                <a:latin typeface="Arial MT"/>
                <a:cs typeface="Arial MT"/>
              </a:rPr>
              <a:t>those</a:t>
            </a:r>
            <a:r>
              <a:rPr sz="2400" dirty="0">
                <a:solidFill>
                  <a:srgbClr val="221F1F"/>
                </a:solidFill>
                <a:latin typeface="Arial MT"/>
                <a:cs typeface="Arial MT"/>
              </a:rPr>
              <a:t> </a:t>
            </a:r>
            <a:r>
              <a:rPr sz="2400" spc="-5" dirty="0">
                <a:solidFill>
                  <a:srgbClr val="221F1F"/>
                </a:solidFill>
                <a:latin typeface="Arial MT"/>
                <a:cs typeface="Arial MT"/>
              </a:rPr>
              <a:t>with</a:t>
            </a:r>
            <a:r>
              <a:rPr sz="2400" spc="5" dirty="0">
                <a:solidFill>
                  <a:srgbClr val="221F1F"/>
                </a:solidFill>
                <a:latin typeface="Arial MT"/>
                <a:cs typeface="Arial MT"/>
              </a:rPr>
              <a:t> </a:t>
            </a:r>
            <a:r>
              <a:rPr sz="2400" dirty="0">
                <a:solidFill>
                  <a:srgbClr val="221F1F"/>
                </a:solidFill>
                <a:latin typeface="Arial MT"/>
                <a:cs typeface="Arial MT"/>
              </a:rPr>
              <a:t>a</a:t>
            </a:r>
            <a:r>
              <a:rPr sz="2400" spc="-5" dirty="0">
                <a:solidFill>
                  <a:srgbClr val="221F1F"/>
                </a:solidFill>
                <a:latin typeface="Arial MT"/>
                <a:cs typeface="Arial MT"/>
              </a:rPr>
              <a:t> </a:t>
            </a:r>
            <a:r>
              <a:rPr sz="2400" dirty="0">
                <a:solidFill>
                  <a:srgbClr val="221F1F"/>
                </a:solidFill>
                <a:latin typeface="Arial MT"/>
                <a:cs typeface="Arial MT"/>
              </a:rPr>
              <a:t>few</a:t>
            </a:r>
            <a:r>
              <a:rPr sz="2400" spc="-10" dirty="0">
                <a:solidFill>
                  <a:srgbClr val="221F1F"/>
                </a:solidFill>
                <a:latin typeface="Arial MT"/>
                <a:cs typeface="Arial MT"/>
              </a:rPr>
              <a:t> </a:t>
            </a:r>
            <a:r>
              <a:rPr sz="2400" spc="-5" dirty="0">
                <a:solidFill>
                  <a:srgbClr val="221F1F"/>
                </a:solidFill>
                <a:latin typeface="Arial MT"/>
                <a:cs typeface="Arial MT"/>
              </a:rPr>
              <a:t>good</a:t>
            </a:r>
            <a:r>
              <a:rPr sz="2400" spc="15" dirty="0">
                <a:solidFill>
                  <a:srgbClr val="221F1F"/>
                </a:solidFill>
                <a:latin typeface="Arial MT"/>
                <a:cs typeface="Arial MT"/>
              </a:rPr>
              <a:t> </a:t>
            </a:r>
            <a:r>
              <a:rPr sz="2400" spc="-5" dirty="0">
                <a:solidFill>
                  <a:srgbClr val="221F1F"/>
                </a:solidFill>
                <a:latin typeface="Arial MT"/>
                <a:cs typeface="Arial MT"/>
              </a:rPr>
              <a:t>customer </a:t>
            </a:r>
            <a:r>
              <a:rPr sz="2400" dirty="0">
                <a:solidFill>
                  <a:srgbClr val="221F1F"/>
                </a:solidFill>
                <a:latin typeface="Arial MT"/>
                <a:cs typeface="Arial MT"/>
              </a:rPr>
              <a:t>contacts</a:t>
            </a:r>
            <a:endParaRPr sz="2400">
              <a:latin typeface="Arial MT"/>
              <a:cs typeface="Arial MT"/>
            </a:endParaRPr>
          </a:p>
          <a:p>
            <a:pPr marL="443865" marR="945515" indent="-431800">
              <a:lnSpc>
                <a:spcPts val="2590"/>
              </a:lnSpc>
              <a:spcBef>
                <a:spcPts val="1000"/>
              </a:spcBef>
              <a:buAutoNum type="arabicPeriod"/>
              <a:tabLst>
                <a:tab pos="443865" algn="l"/>
                <a:tab pos="444500" algn="l"/>
              </a:tabLst>
            </a:pPr>
            <a:r>
              <a:rPr sz="2400" spc="-20" dirty="0">
                <a:solidFill>
                  <a:srgbClr val="221F1F"/>
                </a:solidFill>
                <a:latin typeface="Arial MT"/>
                <a:cs typeface="Arial MT"/>
              </a:rPr>
              <a:t>Treat</a:t>
            </a:r>
            <a:r>
              <a:rPr sz="2400" spc="-10" dirty="0">
                <a:solidFill>
                  <a:srgbClr val="221F1F"/>
                </a:solidFill>
                <a:latin typeface="Arial MT"/>
                <a:cs typeface="Arial MT"/>
              </a:rPr>
              <a:t> </a:t>
            </a:r>
            <a:r>
              <a:rPr sz="2400" spc="-5" dirty="0">
                <a:solidFill>
                  <a:srgbClr val="221F1F"/>
                </a:solidFill>
                <a:latin typeface="Arial MT"/>
                <a:cs typeface="Arial MT"/>
              </a:rPr>
              <a:t>local</a:t>
            </a:r>
            <a:r>
              <a:rPr sz="2400" spc="25" dirty="0">
                <a:solidFill>
                  <a:srgbClr val="221F1F"/>
                </a:solidFill>
                <a:latin typeface="Arial MT"/>
                <a:cs typeface="Arial MT"/>
              </a:rPr>
              <a:t> </a:t>
            </a:r>
            <a:r>
              <a:rPr sz="2400" spc="-5" dirty="0">
                <a:solidFill>
                  <a:srgbClr val="221F1F"/>
                </a:solidFill>
                <a:latin typeface="Arial MT"/>
                <a:cs typeface="Arial MT"/>
              </a:rPr>
              <a:t>distributors</a:t>
            </a:r>
            <a:r>
              <a:rPr sz="2400" spc="20" dirty="0">
                <a:solidFill>
                  <a:srgbClr val="221F1F"/>
                </a:solidFill>
                <a:latin typeface="Arial MT"/>
                <a:cs typeface="Arial MT"/>
              </a:rPr>
              <a:t> </a:t>
            </a:r>
            <a:r>
              <a:rPr sz="2400" spc="-5" dirty="0">
                <a:solidFill>
                  <a:srgbClr val="221F1F"/>
                </a:solidFill>
                <a:latin typeface="Arial MT"/>
                <a:cs typeface="Arial MT"/>
              </a:rPr>
              <a:t>as </a:t>
            </a:r>
            <a:r>
              <a:rPr sz="2400" spc="-10" dirty="0">
                <a:solidFill>
                  <a:srgbClr val="221F1F"/>
                </a:solidFill>
                <a:latin typeface="Arial MT"/>
                <a:cs typeface="Arial MT"/>
              </a:rPr>
              <a:t>long-term</a:t>
            </a:r>
            <a:r>
              <a:rPr sz="2400" spc="5" dirty="0">
                <a:solidFill>
                  <a:srgbClr val="221F1F"/>
                </a:solidFill>
                <a:latin typeface="Arial MT"/>
                <a:cs typeface="Arial MT"/>
              </a:rPr>
              <a:t> </a:t>
            </a:r>
            <a:r>
              <a:rPr sz="2400" spc="-5" dirty="0">
                <a:solidFill>
                  <a:srgbClr val="221F1F"/>
                </a:solidFill>
                <a:latin typeface="Arial MT"/>
                <a:cs typeface="Arial MT"/>
              </a:rPr>
              <a:t>partners,</a:t>
            </a:r>
            <a:r>
              <a:rPr sz="2400" spc="5" dirty="0">
                <a:solidFill>
                  <a:srgbClr val="221F1F"/>
                </a:solidFill>
                <a:latin typeface="Arial MT"/>
                <a:cs typeface="Arial MT"/>
              </a:rPr>
              <a:t> </a:t>
            </a:r>
            <a:r>
              <a:rPr sz="2400" spc="-10" dirty="0">
                <a:solidFill>
                  <a:srgbClr val="221F1F"/>
                </a:solidFill>
                <a:latin typeface="Arial MT"/>
                <a:cs typeface="Arial MT"/>
              </a:rPr>
              <a:t>not </a:t>
            </a:r>
            <a:r>
              <a:rPr sz="2400" spc="-655" dirty="0">
                <a:solidFill>
                  <a:srgbClr val="221F1F"/>
                </a:solidFill>
                <a:latin typeface="Arial MT"/>
                <a:cs typeface="Arial MT"/>
              </a:rPr>
              <a:t> </a:t>
            </a:r>
            <a:r>
              <a:rPr sz="2400" spc="-5" dirty="0">
                <a:solidFill>
                  <a:srgbClr val="221F1F"/>
                </a:solidFill>
                <a:latin typeface="Arial MT"/>
                <a:cs typeface="Arial MT"/>
              </a:rPr>
              <a:t>temporary</a:t>
            </a:r>
            <a:r>
              <a:rPr sz="2400" dirty="0">
                <a:solidFill>
                  <a:srgbClr val="221F1F"/>
                </a:solidFill>
                <a:latin typeface="Arial MT"/>
                <a:cs typeface="Arial MT"/>
              </a:rPr>
              <a:t> </a:t>
            </a:r>
            <a:r>
              <a:rPr sz="2400" spc="-5" dirty="0">
                <a:solidFill>
                  <a:srgbClr val="221F1F"/>
                </a:solidFill>
                <a:latin typeface="Arial MT"/>
                <a:cs typeface="Arial MT"/>
              </a:rPr>
              <a:t>market-entry</a:t>
            </a:r>
            <a:r>
              <a:rPr sz="2400" spc="-15" dirty="0">
                <a:solidFill>
                  <a:srgbClr val="221F1F"/>
                </a:solidFill>
                <a:latin typeface="Arial MT"/>
                <a:cs typeface="Arial MT"/>
              </a:rPr>
              <a:t> </a:t>
            </a:r>
            <a:r>
              <a:rPr sz="2400" spc="-5" dirty="0">
                <a:solidFill>
                  <a:srgbClr val="221F1F"/>
                </a:solidFill>
                <a:latin typeface="Arial MT"/>
                <a:cs typeface="Arial MT"/>
              </a:rPr>
              <a:t>vehicles</a:t>
            </a:r>
            <a:endParaRPr sz="2400">
              <a:latin typeface="Arial MT"/>
              <a:cs typeface="Arial MT"/>
            </a:endParaRPr>
          </a:p>
          <a:p>
            <a:pPr marL="443865" marR="671195" indent="-431800">
              <a:lnSpc>
                <a:spcPts val="2590"/>
              </a:lnSpc>
              <a:spcBef>
                <a:spcPts val="1015"/>
              </a:spcBef>
              <a:buAutoNum type="arabicPeriod"/>
              <a:tabLst>
                <a:tab pos="443865" algn="l"/>
                <a:tab pos="444500" algn="l"/>
              </a:tabLst>
            </a:pPr>
            <a:r>
              <a:rPr sz="2400" dirty="0">
                <a:solidFill>
                  <a:srgbClr val="221F1F"/>
                </a:solidFill>
                <a:latin typeface="Arial MT"/>
                <a:cs typeface="Arial MT"/>
              </a:rPr>
              <a:t>Support</a:t>
            </a:r>
            <a:r>
              <a:rPr sz="2400" spc="5" dirty="0">
                <a:solidFill>
                  <a:srgbClr val="221F1F"/>
                </a:solidFill>
                <a:latin typeface="Arial MT"/>
                <a:cs typeface="Arial MT"/>
              </a:rPr>
              <a:t> </a:t>
            </a:r>
            <a:r>
              <a:rPr sz="2400" dirty="0">
                <a:solidFill>
                  <a:srgbClr val="221F1F"/>
                </a:solidFill>
                <a:latin typeface="Arial MT"/>
                <a:cs typeface="Arial MT"/>
              </a:rPr>
              <a:t>market </a:t>
            </a:r>
            <a:r>
              <a:rPr sz="2400" spc="-5" dirty="0">
                <a:solidFill>
                  <a:srgbClr val="221F1F"/>
                </a:solidFill>
                <a:latin typeface="Arial MT"/>
                <a:cs typeface="Arial MT"/>
              </a:rPr>
              <a:t>entry</a:t>
            </a:r>
            <a:r>
              <a:rPr sz="2400" dirty="0">
                <a:solidFill>
                  <a:srgbClr val="221F1F"/>
                </a:solidFill>
                <a:latin typeface="Arial MT"/>
                <a:cs typeface="Arial MT"/>
              </a:rPr>
              <a:t> </a:t>
            </a:r>
            <a:r>
              <a:rPr sz="2400" spc="-5" dirty="0">
                <a:solidFill>
                  <a:srgbClr val="221F1F"/>
                </a:solidFill>
                <a:latin typeface="Arial MT"/>
                <a:cs typeface="Arial MT"/>
              </a:rPr>
              <a:t>by</a:t>
            </a:r>
            <a:r>
              <a:rPr sz="2400" spc="-10" dirty="0">
                <a:solidFill>
                  <a:srgbClr val="221F1F"/>
                </a:solidFill>
                <a:latin typeface="Arial MT"/>
                <a:cs typeface="Arial MT"/>
              </a:rPr>
              <a:t> </a:t>
            </a:r>
            <a:r>
              <a:rPr sz="2400" spc="-5" dirty="0">
                <a:solidFill>
                  <a:srgbClr val="221F1F"/>
                </a:solidFill>
                <a:latin typeface="Arial MT"/>
                <a:cs typeface="Arial MT"/>
              </a:rPr>
              <a:t>committing resources</a:t>
            </a:r>
            <a:r>
              <a:rPr sz="2400" spc="10" dirty="0">
                <a:solidFill>
                  <a:srgbClr val="221F1F"/>
                </a:solidFill>
                <a:latin typeface="Arial MT"/>
                <a:cs typeface="Arial MT"/>
              </a:rPr>
              <a:t> </a:t>
            </a:r>
            <a:r>
              <a:rPr sz="2400" spc="-5" dirty="0">
                <a:solidFill>
                  <a:srgbClr val="221F1F"/>
                </a:solidFill>
                <a:latin typeface="Arial MT"/>
                <a:cs typeface="Arial MT"/>
              </a:rPr>
              <a:t>and </a:t>
            </a:r>
            <a:r>
              <a:rPr sz="2400" spc="-655" dirty="0">
                <a:solidFill>
                  <a:srgbClr val="221F1F"/>
                </a:solidFill>
                <a:latin typeface="Arial MT"/>
                <a:cs typeface="Arial MT"/>
              </a:rPr>
              <a:t> </a:t>
            </a:r>
            <a:r>
              <a:rPr sz="2400" spc="-5" dirty="0">
                <a:solidFill>
                  <a:srgbClr val="221F1F"/>
                </a:solidFill>
                <a:latin typeface="Arial MT"/>
                <a:cs typeface="Arial MT"/>
              </a:rPr>
              <a:t>proven</a:t>
            </a:r>
            <a:r>
              <a:rPr sz="2400" spc="10" dirty="0">
                <a:solidFill>
                  <a:srgbClr val="221F1F"/>
                </a:solidFill>
                <a:latin typeface="Arial MT"/>
                <a:cs typeface="Arial MT"/>
              </a:rPr>
              <a:t> </a:t>
            </a:r>
            <a:r>
              <a:rPr sz="2400" spc="-5" dirty="0">
                <a:solidFill>
                  <a:srgbClr val="221F1F"/>
                </a:solidFill>
                <a:latin typeface="Arial MT"/>
                <a:cs typeface="Arial MT"/>
              </a:rPr>
              <a:t>marketing ideas</a:t>
            </a:r>
            <a:endParaRPr sz="2400">
              <a:latin typeface="Arial MT"/>
              <a:cs typeface="Arial MT"/>
            </a:endParaRPr>
          </a:p>
          <a:p>
            <a:pPr marL="443865" indent="-431800">
              <a:spcBef>
                <a:spcPts val="670"/>
              </a:spcBef>
              <a:buAutoNum type="arabicPeriod"/>
              <a:tabLst>
                <a:tab pos="443865" algn="l"/>
                <a:tab pos="444500" algn="l"/>
              </a:tabLst>
            </a:pPr>
            <a:r>
              <a:rPr sz="2400" dirty="0">
                <a:solidFill>
                  <a:srgbClr val="221F1F"/>
                </a:solidFill>
                <a:latin typeface="Arial MT"/>
                <a:cs typeface="Arial MT"/>
              </a:rPr>
              <a:t>From the start,</a:t>
            </a:r>
            <a:r>
              <a:rPr sz="2400" spc="-25" dirty="0">
                <a:solidFill>
                  <a:srgbClr val="221F1F"/>
                </a:solidFill>
                <a:latin typeface="Arial MT"/>
                <a:cs typeface="Arial MT"/>
              </a:rPr>
              <a:t> </a:t>
            </a:r>
            <a:r>
              <a:rPr sz="2400" dirty="0">
                <a:solidFill>
                  <a:srgbClr val="221F1F"/>
                </a:solidFill>
                <a:latin typeface="Arial MT"/>
                <a:cs typeface="Arial MT"/>
              </a:rPr>
              <a:t>maintain</a:t>
            </a:r>
            <a:r>
              <a:rPr sz="2400" spc="25" dirty="0">
                <a:solidFill>
                  <a:srgbClr val="221F1F"/>
                </a:solidFill>
                <a:latin typeface="Arial MT"/>
                <a:cs typeface="Arial MT"/>
              </a:rPr>
              <a:t> </a:t>
            </a:r>
            <a:r>
              <a:rPr sz="2400" dirty="0">
                <a:solidFill>
                  <a:srgbClr val="221F1F"/>
                </a:solidFill>
                <a:latin typeface="Arial MT"/>
                <a:cs typeface="Arial MT"/>
              </a:rPr>
              <a:t>control </a:t>
            </a:r>
            <a:r>
              <a:rPr sz="2400" spc="-5" dirty="0">
                <a:solidFill>
                  <a:srgbClr val="221F1F"/>
                </a:solidFill>
                <a:latin typeface="Arial MT"/>
                <a:cs typeface="Arial MT"/>
              </a:rPr>
              <a:t>over</a:t>
            </a:r>
            <a:r>
              <a:rPr sz="2400" spc="10" dirty="0">
                <a:solidFill>
                  <a:srgbClr val="221F1F"/>
                </a:solidFill>
                <a:latin typeface="Arial MT"/>
                <a:cs typeface="Arial MT"/>
              </a:rPr>
              <a:t> </a:t>
            </a:r>
            <a:r>
              <a:rPr sz="2400" dirty="0">
                <a:solidFill>
                  <a:srgbClr val="221F1F"/>
                </a:solidFill>
                <a:latin typeface="Arial MT"/>
                <a:cs typeface="Arial MT"/>
              </a:rPr>
              <a:t>marketing</a:t>
            </a:r>
            <a:r>
              <a:rPr sz="2400" spc="5" dirty="0">
                <a:solidFill>
                  <a:srgbClr val="221F1F"/>
                </a:solidFill>
                <a:latin typeface="Arial MT"/>
                <a:cs typeface="Arial MT"/>
              </a:rPr>
              <a:t> </a:t>
            </a:r>
            <a:r>
              <a:rPr sz="2400" spc="-5" dirty="0">
                <a:solidFill>
                  <a:srgbClr val="221F1F"/>
                </a:solidFill>
                <a:latin typeface="Arial MT"/>
                <a:cs typeface="Arial MT"/>
              </a:rPr>
              <a:t>strategy</a:t>
            </a:r>
            <a:endParaRPr sz="2400">
              <a:latin typeface="Arial MT"/>
              <a:cs typeface="Arial MT"/>
            </a:endParaRPr>
          </a:p>
          <a:p>
            <a:pPr marL="443865" marR="464820" indent="-431800">
              <a:lnSpc>
                <a:spcPts val="2590"/>
              </a:lnSpc>
              <a:spcBef>
                <a:spcPts val="1040"/>
              </a:spcBef>
              <a:buAutoNum type="arabicPeriod"/>
              <a:tabLst>
                <a:tab pos="443865" algn="l"/>
                <a:tab pos="444500" algn="l"/>
              </a:tabLst>
            </a:pPr>
            <a:r>
              <a:rPr sz="2400" spc="-5" dirty="0">
                <a:solidFill>
                  <a:srgbClr val="221F1F"/>
                </a:solidFill>
                <a:latin typeface="Arial MT"/>
                <a:cs typeface="Arial MT"/>
              </a:rPr>
              <a:t>Make</a:t>
            </a:r>
            <a:r>
              <a:rPr sz="2400" spc="5" dirty="0">
                <a:solidFill>
                  <a:srgbClr val="221F1F"/>
                </a:solidFill>
                <a:latin typeface="Arial MT"/>
                <a:cs typeface="Arial MT"/>
              </a:rPr>
              <a:t> </a:t>
            </a:r>
            <a:r>
              <a:rPr sz="2400" dirty="0">
                <a:solidFill>
                  <a:srgbClr val="221F1F"/>
                </a:solidFill>
                <a:latin typeface="Arial MT"/>
                <a:cs typeface="Arial MT"/>
              </a:rPr>
              <a:t>sure </a:t>
            </a:r>
            <a:r>
              <a:rPr sz="2400" spc="-5" dirty="0">
                <a:solidFill>
                  <a:srgbClr val="221F1F"/>
                </a:solidFill>
                <a:latin typeface="Arial MT"/>
                <a:cs typeface="Arial MT"/>
              </a:rPr>
              <a:t>distributors</a:t>
            </a:r>
            <a:r>
              <a:rPr sz="2400" spc="10" dirty="0">
                <a:solidFill>
                  <a:srgbClr val="221F1F"/>
                </a:solidFill>
                <a:latin typeface="Arial MT"/>
                <a:cs typeface="Arial MT"/>
              </a:rPr>
              <a:t> </a:t>
            </a:r>
            <a:r>
              <a:rPr sz="2400" spc="-5" dirty="0">
                <a:solidFill>
                  <a:srgbClr val="221F1F"/>
                </a:solidFill>
                <a:latin typeface="Arial MT"/>
                <a:cs typeface="Arial MT"/>
              </a:rPr>
              <a:t>provide</a:t>
            </a:r>
            <a:r>
              <a:rPr sz="2400" spc="10" dirty="0">
                <a:solidFill>
                  <a:srgbClr val="221F1F"/>
                </a:solidFill>
                <a:latin typeface="Arial MT"/>
                <a:cs typeface="Arial MT"/>
              </a:rPr>
              <a:t> </a:t>
            </a:r>
            <a:r>
              <a:rPr sz="2400" spc="-5" dirty="0">
                <a:solidFill>
                  <a:srgbClr val="221F1F"/>
                </a:solidFill>
                <a:latin typeface="Arial MT"/>
                <a:cs typeface="Arial MT"/>
              </a:rPr>
              <a:t>detailed</a:t>
            </a:r>
            <a:r>
              <a:rPr sz="2400" spc="35" dirty="0">
                <a:solidFill>
                  <a:srgbClr val="221F1F"/>
                </a:solidFill>
                <a:latin typeface="Arial MT"/>
                <a:cs typeface="Arial MT"/>
              </a:rPr>
              <a:t> </a:t>
            </a:r>
            <a:r>
              <a:rPr sz="2400" spc="-5" dirty="0">
                <a:solidFill>
                  <a:srgbClr val="221F1F"/>
                </a:solidFill>
                <a:latin typeface="Arial MT"/>
                <a:cs typeface="Arial MT"/>
              </a:rPr>
              <a:t>market</a:t>
            </a:r>
            <a:r>
              <a:rPr sz="2400" spc="-10" dirty="0">
                <a:solidFill>
                  <a:srgbClr val="221F1F"/>
                </a:solidFill>
                <a:latin typeface="Arial MT"/>
                <a:cs typeface="Arial MT"/>
              </a:rPr>
              <a:t> </a:t>
            </a:r>
            <a:r>
              <a:rPr sz="2400" spc="-5" dirty="0">
                <a:solidFill>
                  <a:srgbClr val="221F1F"/>
                </a:solidFill>
                <a:latin typeface="Arial MT"/>
                <a:cs typeface="Arial MT"/>
              </a:rPr>
              <a:t>and </a:t>
            </a:r>
            <a:r>
              <a:rPr sz="2400" dirty="0">
                <a:solidFill>
                  <a:srgbClr val="221F1F"/>
                </a:solidFill>
                <a:latin typeface="Arial MT"/>
                <a:cs typeface="Arial MT"/>
              </a:rPr>
              <a:t> </a:t>
            </a:r>
            <a:r>
              <a:rPr sz="2400" spc="-5" dirty="0">
                <a:solidFill>
                  <a:srgbClr val="221F1F"/>
                </a:solidFill>
                <a:latin typeface="Arial MT"/>
                <a:cs typeface="Arial MT"/>
              </a:rPr>
              <a:t>financial</a:t>
            </a:r>
            <a:r>
              <a:rPr sz="2400" spc="40" dirty="0">
                <a:solidFill>
                  <a:srgbClr val="221F1F"/>
                </a:solidFill>
                <a:latin typeface="Arial MT"/>
                <a:cs typeface="Arial MT"/>
              </a:rPr>
              <a:t> </a:t>
            </a:r>
            <a:r>
              <a:rPr sz="2400" spc="-5" dirty="0">
                <a:solidFill>
                  <a:srgbClr val="221F1F"/>
                </a:solidFill>
                <a:latin typeface="Arial MT"/>
                <a:cs typeface="Arial MT"/>
              </a:rPr>
              <a:t>performance</a:t>
            </a:r>
            <a:r>
              <a:rPr sz="2400" spc="5" dirty="0">
                <a:solidFill>
                  <a:srgbClr val="221F1F"/>
                </a:solidFill>
                <a:latin typeface="Arial MT"/>
                <a:cs typeface="Arial MT"/>
              </a:rPr>
              <a:t> </a:t>
            </a:r>
            <a:r>
              <a:rPr sz="2400" spc="-5" dirty="0">
                <a:solidFill>
                  <a:srgbClr val="221F1F"/>
                </a:solidFill>
                <a:latin typeface="Arial MT"/>
                <a:cs typeface="Arial MT"/>
              </a:rPr>
              <a:t>data</a:t>
            </a:r>
            <a:r>
              <a:rPr sz="2400" spc="5" dirty="0">
                <a:solidFill>
                  <a:srgbClr val="221F1F"/>
                </a:solidFill>
                <a:latin typeface="Arial MT"/>
                <a:cs typeface="Arial MT"/>
              </a:rPr>
              <a:t> </a:t>
            </a:r>
            <a:r>
              <a:rPr sz="2400" spc="-5" dirty="0">
                <a:solidFill>
                  <a:srgbClr val="221F1F"/>
                </a:solidFill>
                <a:latin typeface="Arial MT"/>
                <a:cs typeface="Arial MT"/>
              </a:rPr>
              <a:t>as</a:t>
            </a:r>
            <a:r>
              <a:rPr sz="2400" dirty="0">
                <a:solidFill>
                  <a:srgbClr val="221F1F"/>
                </a:solidFill>
                <a:latin typeface="Arial MT"/>
                <a:cs typeface="Arial MT"/>
              </a:rPr>
              <a:t> </a:t>
            </a:r>
            <a:r>
              <a:rPr sz="2400" spc="-5" dirty="0">
                <a:solidFill>
                  <a:srgbClr val="221F1F"/>
                </a:solidFill>
                <a:latin typeface="Arial MT"/>
                <a:cs typeface="Arial MT"/>
              </a:rPr>
              <a:t>frequently</a:t>
            </a:r>
            <a:r>
              <a:rPr sz="2400" spc="25" dirty="0">
                <a:solidFill>
                  <a:srgbClr val="221F1F"/>
                </a:solidFill>
                <a:latin typeface="Arial MT"/>
                <a:cs typeface="Arial MT"/>
              </a:rPr>
              <a:t> </a:t>
            </a:r>
            <a:r>
              <a:rPr sz="2400" spc="-5" dirty="0">
                <a:solidFill>
                  <a:srgbClr val="221F1F"/>
                </a:solidFill>
                <a:latin typeface="Arial MT"/>
                <a:cs typeface="Arial MT"/>
              </a:rPr>
              <a:t>as</a:t>
            </a:r>
            <a:r>
              <a:rPr sz="2400" dirty="0">
                <a:solidFill>
                  <a:srgbClr val="221F1F"/>
                </a:solidFill>
                <a:latin typeface="Arial MT"/>
                <a:cs typeface="Arial MT"/>
              </a:rPr>
              <a:t> </a:t>
            </a:r>
            <a:r>
              <a:rPr sz="2400" spc="-5" dirty="0">
                <a:solidFill>
                  <a:srgbClr val="221F1F"/>
                </a:solidFill>
                <a:latin typeface="Arial MT"/>
                <a:cs typeface="Arial MT"/>
              </a:rPr>
              <a:t>possible</a:t>
            </a:r>
            <a:endParaRPr sz="2400">
              <a:latin typeface="Arial MT"/>
              <a:cs typeface="Arial MT"/>
            </a:endParaRPr>
          </a:p>
          <a:p>
            <a:pPr marL="443865" marR="462915" indent="-431800">
              <a:lnSpc>
                <a:spcPts val="2590"/>
              </a:lnSpc>
              <a:spcBef>
                <a:spcPts val="1010"/>
              </a:spcBef>
              <a:buAutoNum type="arabicPeriod"/>
              <a:tabLst>
                <a:tab pos="443865" algn="l"/>
                <a:tab pos="444500" algn="l"/>
              </a:tabLst>
            </a:pPr>
            <a:r>
              <a:rPr sz="2400" spc="-5" dirty="0">
                <a:solidFill>
                  <a:srgbClr val="221F1F"/>
                </a:solidFill>
                <a:latin typeface="Arial MT"/>
                <a:cs typeface="Arial MT"/>
              </a:rPr>
              <a:t>Build</a:t>
            </a:r>
            <a:r>
              <a:rPr sz="2400" spc="20" dirty="0">
                <a:solidFill>
                  <a:srgbClr val="221F1F"/>
                </a:solidFill>
                <a:latin typeface="Arial MT"/>
                <a:cs typeface="Arial MT"/>
              </a:rPr>
              <a:t> </a:t>
            </a:r>
            <a:r>
              <a:rPr sz="2400" spc="-5" dirty="0">
                <a:solidFill>
                  <a:srgbClr val="221F1F"/>
                </a:solidFill>
                <a:latin typeface="Arial MT"/>
                <a:cs typeface="Arial MT"/>
              </a:rPr>
              <a:t>links</a:t>
            </a:r>
            <a:r>
              <a:rPr sz="2400" spc="15" dirty="0">
                <a:solidFill>
                  <a:srgbClr val="221F1F"/>
                </a:solidFill>
                <a:latin typeface="Arial MT"/>
                <a:cs typeface="Arial MT"/>
              </a:rPr>
              <a:t> </a:t>
            </a:r>
            <a:r>
              <a:rPr sz="2400" spc="-5" dirty="0">
                <a:solidFill>
                  <a:srgbClr val="221F1F"/>
                </a:solidFill>
                <a:latin typeface="Arial MT"/>
                <a:cs typeface="Arial MT"/>
              </a:rPr>
              <a:t>among</a:t>
            </a:r>
            <a:r>
              <a:rPr sz="2400" spc="10" dirty="0">
                <a:solidFill>
                  <a:srgbClr val="221F1F"/>
                </a:solidFill>
                <a:latin typeface="Arial MT"/>
                <a:cs typeface="Arial MT"/>
              </a:rPr>
              <a:t> </a:t>
            </a:r>
            <a:r>
              <a:rPr sz="2400" spc="-5" dirty="0">
                <a:solidFill>
                  <a:srgbClr val="221F1F"/>
                </a:solidFill>
                <a:latin typeface="Arial MT"/>
                <a:cs typeface="Arial MT"/>
              </a:rPr>
              <a:t>national</a:t>
            </a:r>
            <a:r>
              <a:rPr sz="2400" spc="20" dirty="0">
                <a:solidFill>
                  <a:srgbClr val="221F1F"/>
                </a:solidFill>
                <a:latin typeface="Arial MT"/>
                <a:cs typeface="Arial MT"/>
              </a:rPr>
              <a:t> </a:t>
            </a:r>
            <a:r>
              <a:rPr sz="2400" spc="-5" dirty="0">
                <a:solidFill>
                  <a:srgbClr val="221F1F"/>
                </a:solidFill>
                <a:latin typeface="Arial MT"/>
                <a:cs typeface="Arial MT"/>
              </a:rPr>
              <a:t>distributors</a:t>
            </a:r>
            <a:r>
              <a:rPr sz="2400" spc="15" dirty="0">
                <a:solidFill>
                  <a:srgbClr val="221F1F"/>
                </a:solidFill>
                <a:latin typeface="Arial MT"/>
                <a:cs typeface="Arial MT"/>
              </a:rPr>
              <a:t> </a:t>
            </a:r>
            <a:r>
              <a:rPr sz="2400" spc="-5" dirty="0">
                <a:solidFill>
                  <a:srgbClr val="221F1F"/>
                </a:solidFill>
                <a:latin typeface="Arial MT"/>
                <a:cs typeface="Arial MT"/>
              </a:rPr>
              <a:t>at</a:t>
            </a:r>
            <a:r>
              <a:rPr sz="2400" dirty="0">
                <a:solidFill>
                  <a:srgbClr val="221F1F"/>
                </a:solidFill>
                <a:latin typeface="Arial MT"/>
                <a:cs typeface="Arial MT"/>
              </a:rPr>
              <a:t> the </a:t>
            </a:r>
            <a:r>
              <a:rPr sz="2400" spc="-5" dirty="0">
                <a:solidFill>
                  <a:srgbClr val="221F1F"/>
                </a:solidFill>
                <a:latin typeface="Arial MT"/>
                <a:cs typeface="Arial MT"/>
              </a:rPr>
              <a:t>earliest </a:t>
            </a:r>
            <a:r>
              <a:rPr sz="2400" spc="-655" dirty="0">
                <a:solidFill>
                  <a:srgbClr val="221F1F"/>
                </a:solidFill>
                <a:latin typeface="Arial MT"/>
                <a:cs typeface="Arial MT"/>
              </a:rPr>
              <a:t> </a:t>
            </a:r>
            <a:r>
              <a:rPr sz="2400" spc="-5" dirty="0">
                <a:solidFill>
                  <a:srgbClr val="221F1F"/>
                </a:solidFill>
                <a:latin typeface="Arial MT"/>
                <a:cs typeface="Arial MT"/>
              </a:rPr>
              <a:t>opportunity</a:t>
            </a:r>
            <a:endParaRPr sz="2400">
              <a:latin typeface="Arial MT"/>
              <a:cs typeface="Arial MT"/>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647444" y="295656"/>
            <a:ext cx="2852928" cy="719328"/>
          </a:xfrm>
          <a:prstGeom prst="rect">
            <a:avLst/>
          </a:prstGeom>
        </p:spPr>
      </p:pic>
      <p:sp>
        <p:nvSpPr>
          <p:cNvPr id="3" name="object 3"/>
          <p:cNvSpPr txBox="1">
            <a:spLocks noGrp="1"/>
          </p:cNvSpPr>
          <p:nvPr>
            <p:ph type="title"/>
          </p:nvPr>
        </p:nvSpPr>
        <p:spPr>
          <a:xfrm>
            <a:off x="6851650" y="738963"/>
            <a:ext cx="3152140" cy="574675"/>
          </a:xfrm>
          <a:prstGeom prst="rect">
            <a:avLst/>
          </a:prstGeom>
        </p:spPr>
        <p:txBody>
          <a:bodyPr vert="horz" wrap="square" lIns="0" tIns="12700" rIns="0" bIns="0" rtlCol="0" anchor="ctr">
            <a:spAutoFit/>
          </a:bodyPr>
          <a:lstStyle/>
          <a:p>
            <a:pPr marL="12700">
              <a:lnSpc>
                <a:spcPct val="100000"/>
              </a:lnSpc>
              <a:spcBef>
                <a:spcPts val="100"/>
              </a:spcBef>
            </a:pPr>
            <a:r>
              <a:rPr sz="3600" spc="-5" dirty="0">
                <a:solidFill>
                  <a:srgbClr val="221F1F"/>
                </a:solidFill>
              </a:rPr>
              <a:t>Intermediaries</a:t>
            </a:r>
            <a:endParaRPr sz="3600"/>
          </a:p>
        </p:txBody>
      </p:sp>
      <p:sp>
        <p:nvSpPr>
          <p:cNvPr id="4" name="object 4"/>
          <p:cNvSpPr txBox="1"/>
          <p:nvPr/>
        </p:nvSpPr>
        <p:spPr>
          <a:xfrm>
            <a:off x="1968500" y="1556767"/>
            <a:ext cx="8039734" cy="4535805"/>
          </a:xfrm>
          <a:prstGeom prst="rect">
            <a:avLst/>
          </a:prstGeom>
        </p:spPr>
        <p:txBody>
          <a:bodyPr vert="horz" wrap="square" lIns="0" tIns="102235" rIns="0" bIns="0" rtlCol="0">
            <a:spAutoFit/>
          </a:bodyPr>
          <a:lstStyle/>
          <a:p>
            <a:pPr marL="268605" indent="-256540">
              <a:spcBef>
                <a:spcPts val="805"/>
              </a:spcBef>
              <a:buChar char="•"/>
              <a:tabLst>
                <a:tab pos="268605" algn="l"/>
                <a:tab pos="269240" algn="l"/>
              </a:tabLst>
            </a:pPr>
            <a:r>
              <a:rPr sz="2400" dirty="0">
                <a:solidFill>
                  <a:srgbClr val="221F1F"/>
                </a:solidFill>
                <a:latin typeface="Arial MT"/>
                <a:cs typeface="Arial MT"/>
              </a:rPr>
              <a:t>Be</a:t>
            </a:r>
            <a:r>
              <a:rPr sz="2400" spc="-10" dirty="0">
                <a:solidFill>
                  <a:srgbClr val="221F1F"/>
                </a:solidFill>
                <a:latin typeface="Arial MT"/>
                <a:cs typeface="Arial MT"/>
              </a:rPr>
              <a:t> </a:t>
            </a:r>
            <a:r>
              <a:rPr sz="2400" spc="-5" dirty="0">
                <a:solidFill>
                  <a:srgbClr val="221F1F"/>
                </a:solidFill>
                <a:latin typeface="Arial MT"/>
                <a:cs typeface="Arial MT"/>
              </a:rPr>
              <a:t>realistic</a:t>
            </a:r>
            <a:r>
              <a:rPr sz="2400" spc="5" dirty="0">
                <a:solidFill>
                  <a:srgbClr val="221F1F"/>
                </a:solidFill>
                <a:latin typeface="Arial MT"/>
                <a:cs typeface="Arial MT"/>
              </a:rPr>
              <a:t> </a:t>
            </a:r>
            <a:r>
              <a:rPr sz="2400" spc="-5" dirty="0">
                <a:solidFill>
                  <a:srgbClr val="221F1F"/>
                </a:solidFill>
                <a:latin typeface="Arial MT"/>
                <a:cs typeface="Arial MT"/>
              </a:rPr>
              <a:t>about</a:t>
            </a:r>
            <a:r>
              <a:rPr sz="2400" spc="10" dirty="0">
                <a:solidFill>
                  <a:srgbClr val="221F1F"/>
                </a:solidFill>
                <a:latin typeface="Arial MT"/>
                <a:cs typeface="Arial MT"/>
              </a:rPr>
              <a:t> </a:t>
            </a:r>
            <a:r>
              <a:rPr sz="2400" dirty="0">
                <a:solidFill>
                  <a:srgbClr val="221F1F"/>
                </a:solidFill>
                <a:latin typeface="Arial MT"/>
                <a:cs typeface="Arial MT"/>
              </a:rPr>
              <a:t>the</a:t>
            </a:r>
            <a:r>
              <a:rPr sz="2400" spc="-10" dirty="0">
                <a:solidFill>
                  <a:srgbClr val="221F1F"/>
                </a:solidFill>
                <a:latin typeface="Arial MT"/>
                <a:cs typeface="Arial MT"/>
              </a:rPr>
              <a:t> intermediary’s</a:t>
            </a:r>
            <a:r>
              <a:rPr sz="2400" spc="20" dirty="0">
                <a:solidFill>
                  <a:srgbClr val="221F1F"/>
                </a:solidFill>
                <a:latin typeface="Arial MT"/>
                <a:cs typeface="Arial MT"/>
              </a:rPr>
              <a:t> </a:t>
            </a:r>
            <a:r>
              <a:rPr sz="2400" spc="-5" dirty="0">
                <a:solidFill>
                  <a:srgbClr val="221F1F"/>
                </a:solidFill>
                <a:latin typeface="Arial MT"/>
                <a:cs typeface="Arial MT"/>
              </a:rPr>
              <a:t>motives</a:t>
            </a:r>
            <a:endParaRPr sz="2400">
              <a:latin typeface="Arial MT"/>
              <a:cs typeface="Arial MT"/>
            </a:endParaRPr>
          </a:p>
          <a:p>
            <a:pPr marL="268605" indent="-256540">
              <a:lnSpc>
                <a:spcPts val="2735"/>
              </a:lnSpc>
              <a:spcBef>
                <a:spcPts val="710"/>
              </a:spcBef>
              <a:buChar char="•"/>
              <a:tabLst>
                <a:tab pos="268605" algn="l"/>
                <a:tab pos="269240" algn="l"/>
              </a:tabLst>
            </a:pPr>
            <a:r>
              <a:rPr sz="2400" spc="-5" dirty="0">
                <a:solidFill>
                  <a:srgbClr val="221F1F"/>
                </a:solidFill>
                <a:latin typeface="Arial MT"/>
                <a:cs typeface="Arial MT"/>
              </a:rPr>
              <a:t>May</a:t>
            </a:r>
            <a:r>
              <a:rPr sz="2400" spc="-10" dirty="0">
                <a:solidFill>
                  <a:srgbClr val="221F1F"/>
                </a:solidFill>
                <a:latin typeface="Arial MT"/>
                <a:cs typeface="Arial MT"/>
              </a:rPr>
              <a:t> </a:t>
            </a:r>
            <a:r>
              <a:rPr sz="2400" spc="-5" dirty="0">
                <a:solidFill>
                  <a:srgbClr val="221F1F"/>
                </a:solidFill>
                <a:latin typeface="Arial MT"/>
                <a:cs typeface="Arial MT"/>
              </a:rPr>
              <a:t>maximise</a:t>
            </a:r>
            <a:r>
              <a:rPr sz="2400" spc="20" dirty="0">
                <a:solidFill>
                  <a:srgbClr val="221F1F"/>
                </a:solidFill>
                <a:latin typeface="Arial MT"/>
                <a:cs typeface="Arial MT"/>
              </a:rPr>
              <a:t> </a:t>
            </a:r>
            <a:r>
              <a:rPr sz="2400" spc="-5" dirty="0">
                <a:solidFill>
                  <a:srgbClr val="221F1F"/>
                </a:solidFill>
                <a:latin typeface="Arial MT"/>
                <a:cs typeface="Arial MT"/>
              </a:rPr>
              <a:t>its</a:t>
            </a:r>
            <a:r>
              <a:rPr sz="2400" dirty="0">
                <a:solidFill>
                  <a:srgbClr val="221F1F"/>
                </a:solidFill>
                <a:latin typeface="Arial MT"/>
                <a:cs typeface="Arial MT"/>
              </a:rPr>
              <a:t> </a:t>
            </a:r>
            <a:r>
              <a:rPr sz="2400" spc="-5" dirty="0">
                <a:solidFill>
                  <a:srgbClr val="221F1F"/>
                </a:solidFill>
                <a:latin typeface="Arial MT"/>
                <a:cs typeface="Arial MT"/>
              </a:rPr>
              <a:t>own</a:t>
            </a:r>
            <a:r>
              <a:rPr sz="2400" spc="10" dirty="0">
                <a:solidFill>
                  <a:srgbClr val="221F1F"/>
                </a:solidFill>
                <a:latin typeface="Arial MT"/>
                <a:cs typeface="Arial MT"/>
              </a:rPr>
              <a:t> </a:t>
            </a:r>
            <a:r>
              <a:rPr sz="2400" spc="-5" dirty="0">
                <a:solidFill>
                  <a:srgbClr val="221F1F"/>
                </a:solidFill>
                <a:latin typeface="Arial MT"/>
                <a:cs typeface="Arial MT"/>
              </a:rPr>
              <a:t>profit</a:t>
            </a:r>
            <a:r>
              <a:rPr sz="2400" spc="15" dirty="0">
                <a:solidFill>
                  <a:srgbClr val="221F1F"/>
                </a:solidFill>
                <a:latin typeface="Arial MT"/>
                <a:cs typeface="Arial MT"/>
              </a:rPr>
              <a:t> </a:t>
            </a:r>
            <a:r>
              <a:rPr sz="2400" spc="-5" dirty="0">
                <a:solidFill>
                  <a:srgbClr val="221F1F"/>
                </a:solidFill>
                <a:latin typeface="Arial MT"/>
                <a:cs typeface="Arial MT"/>
              </a:rPr>
              <a:t>margins rather</a:t>
            </a:r>
            <a:r>
              <a:rPr sz="2400" dirty="0">
                <a:solidFill>
                  <a:srgbClr val="221F1F"/>
                </a:solidFill>
                <a:latin typeface="Arial MT"/>
                <a:cs typeface="Arial MT"/>
              </a:rPr>
              <a:t> than</a:t>
            </a:r>
            <a:r>
              <a:rPr sz="2400" spc="5" dirty="0">
                <a:solidFill>
                  <a:srgbClr val="221F1F"/>
                </a:solidFill>
                <a:latin typeface="Arial MT"/>
                <a:cs typeface="Arial MT"/>
              </a:rPr>
              <a:t> </a:t>
            </a:r>
            <a:r>
              <a:rPr sz="2400" dirty="0">
                <a:solidFill>
                  <a:srgbClr val="221F1F"/>
                </a:solidFill>
                <a:latin typeface="Arial MT"/>
                <a:cs typeface="Arial MT"/>
              </a:rPr>
              <a:t>the</a:t>
            </a:r>
            <a:endParaRPr sz="2400">
              <a:latin typeface="Arial MT"/>
              <a:cs typeface="Arial MT"/>
            </a:endParaRPr>
          </a:p>
          <a:p>
            <a:pPr marL="268605">
              <a:lnSpc>
                <a:spcPts val="2735"/>
              </a:lnSpc>
            </a:pPr>
            <a:r>
              <a:rPr sz="2400" dirty="0">
                <a:solidFill>
                  <a:srgbClr val="221F1F"/>
                </a:solidFill>
                <a:latin typeface="Arial MT"/>
                <a:cs typeface="Arial MT"/>
              </a:rPr>
              <a:t>manufacturer’s</a:t>
            </a:r>
            <a:endParaRPr sz="2400">
              <a:latin typeface="Arial MT"/>
              <a:cs typeface="Arial MT"/>
            </a:endParaRPr>
          </a:p>
          <a:p>
            <a:pPr marL="268605" marR="154305" indent="-256540">
              <a:lnSpc>
                <a:spcPts val="2590"/>
              </a:lnSpc>
              <a:spcBef>
                <a:spcPts val="1035"/>
              </a:spcBef>
              <a:buChar char="•"/>
              <a:tabLst>
                <a:tab pos="268605" algn="l"/>
                <a:tab pos="269240" algn="l"/>
              </a:tabLst>
            </a:pPr>
            <a:r>
              <a:rPr sz="2400" spc="-5" dirty="0">
                <a:solidFill>
                  <a:srgbClr val="221F1F"/>
                </a:solidFill>
                <a:latin typeface="Arial MT"/>
                <a:cs typeface="Arial MT"/>
              </a:rPr>
              <a:t>May</a:t>
            </a:r>
            <a:r>
              <a:rPr sz="2400" spc="-15" dirty="0">
                <a:solidFill>
                  <a:srgbClr val="221F1F"/>
                </a:solidFill>
                <a:latin typeface="Arial MT"/>
                <a:cs typeface="Arial MT"/>
              </a:rPr>
              <a:t> </a:t>
            </a:r>
            <a:r>
              <a:rPr sz="2400" spc="-5" dirty="0">
                <a:solidFill>
                  <a:srgbClr val="221F1F"/>
                </a:solidFill>
                <a:latin typeface="Arial MT"/>
                <a:cs typeface="Arial MT"/>
              </a:rPr>
              <a:t>engage</a:t>
            </a:r>
            <a:r>
              <a:rPr sz="2400" spc="10" dirty="0">
                <a:solidFill>
                  <a:srgbClr val="221F1F"/>
                </a:solidFill>
                <a:latin typeface="Arial MT"/>
                <a:cs typeface="Arial MT"/>
              </a:rPr>
              <a:t> </a:t>
            </a:r>
            <a:r>
              <a:rPr sz="2400" spc="-5" dirty="0">
                <a:solidFill>
                  <a:srgbClr val="221F1F"/>
                </a:solidFill>
                <a:latin typeface="Arial MT"/>
                <a:cs typeface="Arial MT"/>
              </a:rPr>
              <a:t>in</a:t>
            </a:r>
            <a:r>
              <a:rPr sz="2400" spc="10" dirty="0">
                <a:solidFill>
                  <a:srgbClr val="221F1F"/>
                </a:solidFill>
                <a:latin typeface="Arial MT"/>
                <a:cs typeface="Arial MT"/>
              </a:rPr>
              <a:t> </a:t>
            </a:r>
            <a:r>
              <a:rPr sz="2400" b="1" spc="-5" dirty="0">
                <a:solidFill>
                  <a:srgbClr val="221F1F"/>
                </a:solidFill>
                <a:latin typeface="Arial" panose="020B0604020202020204"/>
                <a:cs typeface="Arial" panose="020B0604020202020204"/>
              </a:rPr>
              <a:t>cherry picking</a:t>
            </a:r>
            <a:r>
              <a:rPr sz="2400" spc="-5" dirty="0">
                <a:solidFill>
                  <a:srgbClr val="221F1F"/>
                </a:solidFill>
                <a:latin typeface="Arial MT"/>
                <a:cs typeface="Arial MT"/>
              </a:rPr>
              <a:t>-only taking</a:t>
            </a:r>
            <a:r>
              <a:rPr sz="2400" spc="5" dirty="0">
                <a:solidFill>
                  <a:srgbClr val="221F1F"/>
                </a:solidFill>
                <a:latin typeface="Arial MT"/>
                <a:cs typeface="Arial MT"/>
              </a:rPr>
              <a:t> </a:t>
            </a:r>
            <a:r>
              <a:rPr sz="2400" spc="-5" dirty="0">
                <a:solidFill>
                  <a:srgbClr val="221F1F"/>
                </a:solidFill>
                <a:latin typeface="Arial MT"/>
                <a:cs typeface="Arial MT"/>
              </a:rPr>
              <a:t>products</a:t>
            </a:r>
            <a:r>
              <a:rPr sz="2400" spc="-10" dirty="0">
                <a:solidFill>
                  <a:srgbClr val="221F1F"/>
                </a:solidFill>
                <a:latin typeface="Arial MT"/>
                <a:cs typeface="Arial MT"/>
              </a:rPr>
              <a:t> </a:t>
            </a:r>
            <a:r>
              <a:rPr sz="2400" spc="-5" dirty="0">
                <a:solidFill>
                  <a:srgbClr val="221F1F"/>
                </a:solidFill>
                <a:latin typeface="Arial MT"/>
                <a:cs typeface="Arial MT"/>
              </a:rPr>
              <a:t>with </a:t>
            </a:r>
            <a:r>
              <a:rPr sz="2400" spc="-655" dirty="0">
                <a:solidFill>
                  <a:srgbClr val="221F1F"/>
                </a:solidFill>
                <a:latin typeface="Arial MT"/>
                <a:cs typeface="Arial MT"/>
              </a:rPr>
              <a:t> </a:t>
            </a:r>
            <a:r>
              <a:rPr sz="2400" spc="-5" dirty="0">
                <a:solidFill>
                  <a:srgbClr val="221F1F"/>
                </a:solidFill>
                <a:latin typeface="Arial MT"/>
                <a:cs typeface="Arial MT"/>
              </a:rPr>
              <a:t>known</a:t>
            </a:r>
            <a:r>
              <a:rPr sz="2400" spc="5" dirty="0">
                <a:solidFill>
                  <a:srgbClr val="221F1F"/>
                </a:solidFill>
                <a:latin typeface="Arial MT"/>
                <a:cs typeface="Arial MT"/>
              </a:rPr>
              <a:t> </a:t>
            </a:r>
            <a:r>
              <a:rPr sz="2400" spc="-5" dirty="0">
                <a:solidFill>
                  <a:srgbClr val="221F1F"/>
                </a:solidFill>
                <a:latin typeface="Arial MT"/>
                <a:cs typeface="Arial MT"/>
              </a:rPr>
              <a:t>demand</a:t>
            </a:r>
            <a:endParaRPr sz="2400">
              <a:latin typeface="Arial MT"/>
              <a:cs typeface="Arial MT"/>
            </a:endParaRPr>
          </a:p>
          <a:p>
            <a:pPr marL="268605" indent="-256540">
              <a:lnSpc>
                <a:spcPts val="2735"/>
              </a:lnSpc>
              <a:spcBef>
                <a:spcPts val="685"/>
              </a:spcBef>
              <a:buChar char="•"/>
              <a:tabLst>
                <a:tab pos="268605" algn="l"/>
                <a:tab pos="269240" algn="l"/>
              </a:tabLst>
            </a:pPr>
            <a:r>
              <a:rPr sz="2400" dirty="0">
                <a:solidFill>
                  <a:srgbClr val="221F1F"/>
                </a:solidFill>
                <a:latin typeface="Arial MT"/>
                <a:cs typeface="Arial MT"/>
              </a:rPr>
              <a:t>Manufacturer</a:t>
            </a:r>
            <a:r>
              <a:rPr sz="2400" spc="-10" dirty="0">
                <a:solidFill>
                  <a:srgbClr val="221F1F"/>
                </a:solidFill>
                <a:latin typeface="Arial MT"/>
                <a:cs typeface="Arial MT"/>
              </a:rPr>
              <a:t> </a:t>
            </a:r>
            <a:r>
              <a:rPr sz="2400" dirty="0">
                <a:solidFill>
                  <a:srgbClr val="221F1F"/>
                </a:solidFill>
                <a:latin typeface="Arial MT"/>
                <a:cs typeface="Arial MT"/>
              </a:rPr>
              <a:t>may </a:t>
            </a:r>
            <a:r>
              <a:rPr sz="2400" spc="-5" dirty="0">
                <a:solidFill>
                  <a:srgbClr val="221F1F"/>
                </a:solidFill>
                <a:latin typeface="Arial MT"/>
                <a:cs typeface="Arial MT"/>
              </a:rPr>
              <a:t>need</a:t>
            </a:r>
            <a:r>
              <a:rPr sz="2400" spc="5" dirty="0">
                <a:solidFill>
                  <a:srgbClr val="221F1F"/>
                </a:solidFill>
                <a:latin typeface="Arial MT"/>
                <a:cs typeface="Arial MT"/>
              </a:rPr>
              <a:t> </a:t>
            </a:r>
            <a:r>
              <a:rPr sz="2400" dirty="0">
                <a:solidFill>
                  <a:srgbClr val="221F1F"/>
                </a:solidFill>
                <a:latin typeface="Arial MT"/>
                <a:cs typeface="Arial MT"/>
              </a:rPr>
              <a:t>to</a:t>
            </a:r>
            <a:r>
              <a:rPr sz="2400" spc="-10" dirty="0">
                <a:solidFill>
                  <a:srgbClr val="221F1F"/>
                </a:solidFill>
                <a:latin typeface="Arial MT"/>
                <a:cs typeface="Arial MT"/>
              </a:rPr>
              <a:t> </a:t>
            </a:r>
            <a:r>
              <a:rPr sz="2400" spc="-5" dirty="0">
                <a:solidFill>
                  <a:srgbClr val="221F1F"/>
                </a:solidFill>
                <a:latin typeface="Arial MT"/>
                <a:cs typeface="Arial MT"/>
              </a:rPr>
              <a:t>establish</a:t>
            </a:r>
            <a:r>
              <a:rPr sz="2400" spc="10" dirty="0">
                <a:solidFill>
                  <a:srgbClr val="221F1F"/>
                </a:solidFill>
                <a:latin typeface="Arial MT"/>
                <a:cs typeface="Arial MT"/>
              </a:rPr>
              <a:t> </a:t>
            </a:r>
            <a:r>
              <a:rPr sz="2400" spc="-5" dirty="0">
                <a:solidFill>
                  <a:srgbClr val="221F1F"/>
                </a:solidFill>
                <a:latin typeface="Arial MT"/>
                <a:cs typeface="Arial MT"/>
              </a:rPr>
              <a:t>its</a:t>
            </a:r>
            <a:r>
              <a:rPr sz="2400" dirty="0">
                <a:solidFill>
                  <a:srgbClr val="221F1F"/>
                </a:solidFill>
                <a:latin typeface="Arial MT"/>
                <a:cs typeface="Arial MT"/>
              </a:rPr>
              <a:t> </a:t>
            </a:r>
            <a:r>
              <a:rPr sz="2400" spc="-5" dirty="0">
                <a:solidFill>
                  <a:srgbClr val="221F1F"/>
                </a:solidFill>
                <a:latin typeface="Arial MT"/>
                <a:cs typeface="Arial MT"/>
              </a:rPr>
              <a:t>own</a:t>
            </a:r>
            <a:r>
              <a:rPr sz="2400" spc="5" dirty="0">
                <a:solidFill>
                  <a:srgbClr val="221F1F"/>
                </a:solidFill>
                <a:latin typeface="Arial MT"/>
                <a:cs typeface="Arial MT"/>
              </a:rPr>
              <a:t> </a:t>
            </a:r>
            <a:r>
              <a:rPr sz="2400" spc="-5" dirty="0">
                <a:solidFill>
                  <a:srgbClr val="221F1F"/>
                </a:solidFill>
                <a:latin typeface="Arial MT"/>
                <a:cs typeface="Arial MT"/>
              </a:rPr>
              <a:t>distribution</a:t>
            </a:r>
            <a:endParaRPr sz="2400">
              <a:latin typeface="Arial MT"/>
              <a:cs typeface="Arial MT"/>
            </a:endParaRPr>
          </a:p>
          <a:p>
            <a:pPr marL="268605">
              <a:lnSpc>
                <a:spcPts val="2735"/>
              </a:lnSpc>
            </a:pPr>
            <a:r>
              <a:rPr sz="2400" spc="-5" dirty="0">
                <a:solidFill>
                  <a:srgbClr val="221F1F"/>
                </a:solidFill>
                <a:latin typeface="Arial MT"/>
                <a:cs typeface="Arial MT"/>
              </a:rPr>
              <a:t>channel</a:t>
            </a:r>
            <a:r>
              <a:rPr sz="2400" spc="5" dirty="0">
                <a:solidFill>
                  <a:srgbClr val="221F1F"/>
                </a:solidFill>
                <a:latin typeface="Arial MT"/>
                <a:cs typeface="Arial MT"/>
              </a:rPr>
              <a:t> </a:t>
            </a:r>
            <a:r>
              <a:rPr sz="2400" spc="-5" dirty="0">
                <a:solidFill>
                  <a:srgbClr val="221F1F"/>
                </a:solidFill>
                <a:latin typeface="Arial MT"/>
                <a:cs typeface="Arial MT"/>
              </a:rPr>
              <a:t>although</a:t>
            </a:r>
            <a:r>
              <a:rPr sz="2400" spc="15" dirty="0">
                <a:solidFill>
                  <a:srgbClr val="221F1F"/>
                </a:solidFill>
                <a:latin typeface="Arial MT"/>
                <a:cs typeface="Arial MT"/>
              </a:rPr>
              <a:t> </a:t>
            </a:r>
            <a:r>
              <a:rPr sz="2400" spc="-5" dirty="0">
                <a:solidFill>
                  <a:srgbClr val="221F1F"/>
                </a:solidFill>
                <a:latin typeface="Arial MT"/>
                <a:cs typeface="Arial MT"/>
              </a:rPr>
              <a:t>it</a:t>
            </a:r>
            <a:r>
              <a:rPr sz="2400" spc="-15" dirty="0">
                <a:solidFill>
                  <a:srgbClr val="221F1F"/>
                </a:solidFill>
                <a:latin typeface="Arial MT"/>
                <a:cs typeface="Arial MT"/>
              </a:rPr>
              <a:t> </a:t>
            </a:r>
            <a:r>
              <a:rPr sz="2400" spc="-5" dirty="0">
                <a:solidFill>
                  <a:srgbClr val="221F1F"/>
                </a:solidFill>
                <a:latin typeface="Arial MT"/>
                <a:cs typeface="Arial MT"/>
              </a:rPr>
              <a:t>will</a:t>
            </a:r>
            <a:r>
              <a:rPr sz="2400" spc="20" dirty="0">
                <a:solidFill>
                  <a:srgbClr val="221F1F"/>
                </a:solidFill>
                <a:latin typeface="Arial MT"/>
                <a:cs typeface="Arial MT"/>
              </a:rPr>
              <a:t> </a:t>
            </a:r>
            <a:r>
              <a:rPr sz="2400" spc="-5" dirty="0">
                <a:solidFill>
                  <a:srgbClr val="221F1F"/>
                </a:solidFill>
                <a:latin typeface="Arial MT"/>
                <a:cs typeface="Arial MT"/>
              </a:rPr>
              <a:t>have</a:t>
            </a:r>
            <a:r>
              <a:rPr sz="2400" spc="-15" dirty="0">
                <a:solidFill>
                  <a:srgbClr val="221F1F"/>
                </a:solidFill>
                <a:latin typeface="Arial MT"/>
                <a:cs typeface="Arial MT"/>
              </a:rPr>
              <a:t> </a:t>
            </a:r>
            <a:r>
              <a:rPr sz="2400" spc="-5" dirty="0">
                <a:solidFill>
                  <a:srgbClr val="221F1F"/>
                </a:solidFill>
                <a:latin typeface="Arial MT"/>
                <a:cs typeface="Arial MT"/>
              </a:rPr>
              <a:t>high</a:t>
            </a:r>
            <a:r>
              <a:rPr sz="2400" spc="10" dirty="0">
                <a:solidFill>
                  <a:srgbClr val="221F1F"/>
                </a:solidFill>
                <a:latin typeface="Arial MT"/>
                <a:cs typeface="Arial MT"/>
              </a:rPr>
              <a:t> </a:t>
            </a:r>
            <a:r>
              <a:rPr sz="2400" dirty="0">
                <a:solidFill>
                  <a:srgbClr val="221F1F"/>
                </a:solidFill>
                <a:latin typeface="Arial MT"/>
                <a:cs typeface="Arial MT"/>
              </a:rPr>
              <a:t>costs</a:t>
            </a:r>
            <a:endParaRPr sz="2400">
              <a:latin typeface="Arial MT"/>
              <a:cs typeface="Arial MT"/>
            </a:endParaRPr>
          </a:p>
          <a:p>
            <a:pPr marL="268605" marR="5080" indent="-256540">
              <a:lnSpc>
                <a:spcPts val="2590"/>
              </a:lnSpc>
              <a:spcBef>
                <a:spcPts val="1035"/>
              </a:spcBef>
              <a:buChar char="•"/>
              <a:tabLst>
                <a:tab pos="268605" algn="l"/>
                <a:tab pos="269240" algn="l"/>
              </a:tabLst>
            </a:pPr>
            <a:r>
              <a:rPr sz="2400" dirty="0">
                <a:solidFill>
                  <a:srgbClr val="221F1F"/>
                </a:solidFill>
                <a:latin typeface="Arial MT"/>
                <a:cs typeface="Arial MT"/>
              </a:rPr>
              <a:t>Or the manufacturer can </a:t>
            </a:r>
            <a:r>
              <a:rPr sz="2400" spc="-5" dirty="0">
                <a:solidFill>
                  <a:srgbClr val="221F1F"/>
                </a:solidFill>
                <a:latin typeface="Arial MT"/>
                <a:cs typeface="Arial MT"/>
              </a:rPr>
              <a:t>supplement </a:t>
            </a:r>
            <a:r>
              <a:rPr sz="2400" dirty="0">
                <a:solidFill>
                  <a:srgbClr val="221F1F"/>
                </a:solidFill>
                <a:latin typeface="Arial MT"/>
                <a:cs typeface="Arial MT"/>
              </a:rPr>
              <a:t>the </a:t>
            </a:r>
            <a:r>
              <a:rPr sz="2400" spc="-5" dirty="0">
                <a:solidFill>
                  <a:srgbClr val="221F1F"/>
                </a:solidFill>
                <a:latin typeface="Arial MT"/>
                <a:cs typeface="Arial MT"/>
              </a:rPr>
              <a:t>cost of </a:t>
            </a:r>
            <a:r>
              <a:rPr sz="2400" dirty="0">
                <a:solidFill>
                  <a:srgbClr val="221F1F"/>
                </a:solidFill>
                <a:latin typeface="Arial MT"/>
                <a:cs typeface="Arial MT"/>
              </a:rPr>
              <a:t>the </a:t>
            </a:r>
            <a:r>
              <a:rPr sz="2400" spc="-5" dirty="0">
                <a:solidFill>
                  <a:srgbClr val="221F1F"/>
                </a:solidFill>
                <a:latin typeface="Arial MT"/>
                <a:cs typeface="Arial MT"/>
              </a:rPr>
              <a:t>sales </a:t>
            </a:r>
            <a:r>
              <a:rPr sz="2400" spc="-655" dirty="0">
                <a:solidFill>
                  <a:srgbClr val="221F1F"/>
                </a:solidFill>
                <a:latin typeface="Arial MT"/>
                <a:cs typeface="Arial MT"/>
              </a:rPr>
              <a:t> </a:t>
            </a:r>
            <a:r>
              <a:rPr sz="2400" dirty="0">
                <a:solidFill>
                  <a:srgbClr val="221F1F"/>
                </a:solidFill>
                <a:latin typeface="Arial MT"/>
                <a:cs typeface="Arial MT"/>
              </a:rPr>
              <a:t>force</a:t>
            </a:r>
            <a:r>
              <a:rPr sz="2400" spc="-15" dirty="0">
                <a:solidFill>
                  <a:srgbClr val="221F1F"/>
                </a:solidFill>
                <a:latin typeface="Arial MT"/>
                <a:cs typeface="Arial MT"/>
              </a:rPr>
              <a:t> </a:t>
            </a:r>
            <a:r>
              <a:rPr sz="2400" spc="-5" dirty="0">
                <a:solidFill>
                  <a:srgbClr val="221F1F"/>
                </a:solidFill>
                <a:latin typeface="Arial MT"/>
                <a:cs typeface="Arial MT"/>
              </a:rPr>
              <a:t>of </a:t>
            </a:r>
            <a:r>
              <a:rPr sz="2400" dirty="0">
                <a:solidFill>
                  <a:srgbClr val="221F1F"/>
                </a:solidFill>
                <a:latin typeface="Arial MT"/>
                <a:cs typeface="Arial MT"/>
              </a:rPr>
              <a:t>the</a:t>
            </a:r>
            <a:r>
              <a:rPr sz="2400" spc="-15" dirty="0">
                <a:solidFill>
                  <a:srgbClr val="221F1F"/>
                </a:solidFill>
                <a:latin typeface="Arial MT"/>
                <a:cs typeface="Arial MT"/>
              </a:rPr>
              <a:t> </a:t>
            </a:r>
            <a:r>
              <a:rPr sz="2400" spc="-5" dirty="0">
                <a:solidFill>
                  <a:srgbClr val="221F1F"/>
                </a:solidFill>
                <a:latin typeface="Arial MT"/>
                <a:cs typeface="Arial MT"/>
              </a:rPr>
              <a:t>distributor</a:t>
            </a:r>
            <a:endParaRPr sz="2400">
              <a:latin typeface="Arial MT"/>
              <a:cs typeface="Arial MT"/>
            </a:endParaRPr>
          </a:p>
          <a:p>
            <a:pPr>
              <a:spcBef>
                <a:spcPts val="20"/>
              </a:spcBef>
              <a:buClr>
                <a:srgbClr val="221F1F"/>
              </a:buClr>
              <a:buFont typeface="Arial MT"/>
              <a:buChar char="•"/>
            </a:pPr>
            <a:endParaRPr sz="3700">
              <a:latin typeface="Arial MT"/>
              <a:cs typeface="Arial MT"/>
            </a:endParaRPr>
          </a:p>
          <a:p>
            <a:pPr marL="268605" indent="-256540">
              <a:buChar char="•"/>
              <a:tabLst>
                <a:tab pos="268605" algn="l"/>
                <a:tab pos="269240" algn="l"/>
              </a:tabLst>
            </a:pPr>
            <a:r>
              <a:rPr sz="2400" spc="-5" dirty="0">
                <a:solidFill>
                  <a:srgbClr val="221F1F"/>
                </a:solidFill>
                <a:latin typeface="Arial MT"/>
                <a:cs typeface="Arial MT"/>
              </a:rPr>
              <a:t>Examples</a:t>
            </a:r>
            <a:r>
              <a:rPr sz="2400" spc="5" dirty="0">
                <a:solidFill>
                  <a:srgbClr val="221F1F"/>
                </a:solidFill>
                <a:latin typeface="Arial MT"/>
                <a:cs typeface="Arial MT"/>
              </a:rPr>
              <a:t> </a:t>
            </a:r>
            <a:r>
              <a:rPr sz="2400" dirty="0">
                <a:solidFill>
                  <a:srgbClr val="221F1F"/>
                </a:solidFill>
                <a:latin typeface="Arial MT"/>
                <a:cs typeface="Arial MT"/>
              </a:rPr>
              <a:t>:</a:t>
            </a:r>
            <a:r>
              <a:rPr sz="2400" spc="-10" dirty="0">
                <a:solidFill>
                  <a:srgbClr val="221F1F"/>
                </a:solidFill>
                <a:latin typeface="Arial MT"/>
                <a:cs typeface="Arial MT"/>
              </a:rPr>
              <a:t> </a:t>
            </a:r>
            <a:r>
              <a:rPr sz="2400" spc="-5" dirty="0">
                <a:solidFill>
                  <a:srgbClr val="221F1F"/>
                </a:solidFill>
                <a:latin typeface="Arial MT"/>
                <a:cs typeface="Arial MT"/>
              </a:rPr>
              <a:t>King of</a:t>
            </a:r>
            <a:r>
              <a:rPr sz="2400" spc="-20" dirty="0">
                <a:solidFill>
                  <a:srgbClr val="221F1F"/>
                </a:solidFill>
                <a:latin typeface="Arial MT"/>
                <a:cs typeface="Arial MT"/>
              </a:rPr>
              <a:t> </a:t>
            </a:r>
            <a:r>
              <a:rPr sz="2400" spc="-5" dirty="0">
                <a:solidFill>
                  <a:srgbClr val="221F1F"/>
                </a:solidFill>
                <a:latin typeface="Arial MT"/>
                <a:cs typeface="Arial MT"/>
              </a:rPr>
              <a:t>Cooks’</a:t>
            </a:r>
            <a:r>
              <a:rPr sz="2400" spc="-90" dirty="0">
                <a:solidFill>
                  <a:srgbClr val="221F1F"/>
                </a:solidFill>
                <a:latin typeface="Arial MT"/>
                <a:cs typeface="Arial MT"/>
              </a:rPr>
              <a:t> </a:t>
            </a:r>
            <a:r>
              <a:rPr sz="2400" spc="-5" dirty="0">
                <a:solidFill>
                  <a:srgbClr val="221F1F"/>
                </a:solidFill>
                <a:latin typeface="Arial MT"/>
                <a:cs typeface="Arial MT"/>
              </a:rPr>
              <a:t>knives</a:t>
            </a:r>
            <a:endParaRPr sz="2400">
              <a:latin typeface="Arial MT"/>
              <a:cs typeface="Arial MT"/>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898904" y="295656"/>
            <a:ext cx="2852928" cy="719328"/>
          </a:xfrm>
          <a:prstGeom prst="rect">
            <a:avLst/>
          </a:prstGeom>
        </p:spPr>
      </p:pic>
      <p:sp>
        <p:nvSpPr>
          <p:cNvPr id="3" name="object 3"/>
          <p:cNvSpPr txBox="1">
            <a:spLocks noGrp="1"/>
          </p:cNvSpPr>
          <p:nvPr>
            <p:ph type="title"/>
          </p:nvPr>
        </p:nvSpPr>
        <p:spPr>
          <a:xfrm>
            <a:off x="6445378" y="738963"/>
            <a:ext cx="3504565" cy="574675"/>
          </a:xfrm>
          <a:prstGeom prst="rect">
            <a:avLst/>
          </a:prstGeom>
        </p:spPr>
        <p:txBody>
          <a:bodyPr vert="horz" wrap="square" lIns="0" tIns="12700" rIns="0" bIns="0" rtlCol="0" anchor="ctr">
            <a:spAutoFit/>
          </a:bodyPr>
          <a:lstStyle/>
          <a:p>
            <a:pPr marL="12700">
              <a:lnSpc>
                <a:spcPct val="100000"/>
              </a:lnSpc>
              <a:spcBef>
                <a:spcPts val="100"/>
              </a:spcBef>
            </a:pPr>
            <a:r>
              <a:rPr sz="3600" spc="-5" dirty="0">
                <a:solidFill>
                  <a:srgbClr val="221F1F"/>
                </a:solidFill>
              </a:rPr>
              <a:t>Global</a:t>
            </a:r>
            <a:r>
              <a:rPr sz="3600" spc="-65" dirty="0">
                <a:solidFill>
                  <a:srgbClr val="221F1F"/>
                </a:solidFill>
              </a:rPr>
              <a:t> </a:t>
            </a:r>
            <a:r>
              <a:rPr sz="3600" spc="-5" dirty="0">
                <a:solidFill>
                  <a:srgbClr val="221F1F"/>
                </a:solidFill>
              </a:rPr>
              <a:t>Retailing</a:t>
            </a:r>
            <a:endParaRPr sz="3600"/>
          </a:p>
        </p:txBody>
      </p:sp>
      <p:sp>
        <p:nvSpPr>
          <p:cNvPr id="4" name="object 4"/>
          <p:cNvSpPr txBox="1"/>
          <p:nvPr/>
        </p:nvSpPr>
        <p:spPr>
          <a:xfrm>
            <a:off x="1968501" y="1409824"/>
            <a:ext cx="3841115" cy="3559949"/>
          </a:xfrm>
          <a:prstGeom prst="rect">
            <a:avLst/>
          </a:prstGeom>
        </p:spPr>
        <p:txBody>
          <a:bodyPr vert="horz" wrap="square" lIns="0" tIns="109220" rIns="0" bIns="0" rtlCol="0">
            <a:spAutoFit/>
          </a:bodyPr>
          <a:lstStyle/>
          <a:p>
            <a:pPr marL="268605" indent="-256540">
              <a:spcBef>
                <a:spcPts val="860"/>
              </a:spcBef>
              <a:buChar char="•"/>
              <a:tabLst>
                <a:tab pos="268605" algn="l"/>
                <a:tab pos="269240" algn="l"/>
              </a:tabLst>
            </a:pPr>
            <a:r>
              <a:rPr sz="2000" spc="-5" dirty="0">
                <a:solidFill>
                  <a:srgbClr val="221F1F"/>
                </a:solidFill>
                <a:latin typeface="Arial MT"/>
                <a:cs typeface="Arial MT"/>
              </a:rPr>
              <a:t>Department</a:t>
            </a:r>
            <a:r>
              <a:rPr sz="2000" spc="-70" dirty="0">
                <a:solidFill>
                  <a:srgbClr val="221F1F"/>
                </a:solidFill>
                <a:latin typeface="Arial MT"/>
                <a:cs typeface="Arial MT"/>
              </a:rPr>
              <a:t> </a:t>
            </a:r>
            <a:r>
              <a:rPr sz="2000" dirty="0">
                <a:solidFill>
                  <a:srgbClr val="221F1F"/>
                </a:solidFill>
                <a:latin typeface="Arial MT"/>
                <a:cs typeface="Arial MT"/>
              </a:rPr>
              <a:t>stores</a:t>
            </a:r>
            <a:endParaRPr sz="2000">
              <a:latin typeface="Arial MT"/>
              <a:cs typeface="Arial MT"/>
            </a:endParaRPr>
          </a:p>
          <a:p>
            <a:pPr marL="268605" indent="-256540">
              <a:spcBef>
                <a:spcPts val="755"/>
              </a:spcBef>
              <a:buChar char="•"/>
              <a:tabLst>
                <a:tab pos="268605" algn="l"/>
                <a:tab pos="269240" algn="l"/>
              </a:tabLst>
            </a:pPr>
            <a:r>
              <a:rPr sz="2000" dirty="0">
                <a:solidFill>
                  <a:srgbClr val="221F1F"/>
                </a:solidFill>
                <a:latin typeface="Arial MT"/>
                <a:cs typeface="Arial MT"/>
              </a:rPr>
              <a:t>Specialty</a:t>
            </a:r>
            <a:r>
              <a:rPr sz="2000" spc="-40" dirty="0">
                <a:solidFill>
                  <a:srgbClr val="221F1F"/>
                </a:solidFill>
                <a:latin typeface="Arial MT"/>
                <a:cs typeface="Arial MT"/>
              </a:rPr>
              <a:t> </a:t>
            </a:r>
            <a:r>
              <a:rPr sz="2000" dirty="0">
                <a:solidFill>
                  <a:srgbClr val="221F1F"/>
                </a:solidFill>
                <a:latin typeface="Arial MT"/>
                <a:cs typeface="Arial MT"/>
              </a:rPr>
              <a:t>retailers</a:t>
            </a:r>
            <a:endParaRPr sz="2000">
              <a:latin typeface="Arial MT"/>
              <a:cs typeface="Arial MT"/>
            </a:endParaRPr>
          </a:p>
          <a:p>
            <a:pPr marL="268605" indent="-256540">
              <a:spcBef>
                <a:spcPts val="770"/>
              </a:spcBef>
              <a:buChar char="•"/>
              <a:tabLst>
                <a:tab pos="268605" algn="l"/>
                <a:tab pos="269240" algn="l"/>
              </a:tabLst>
            </a:pPr>
            <a:r>
              <a:rPr sz="2000" dirty="0">
                <a:solidFill>
                  <a:srgbClr val="221F1F"/>
                </a:solidFill>
                <a:latin typeface="Arial MT"/>
                <a:cs typeface="Arial MT"/>
              </a:rPr>
              <a:t>Supermarkets</a:t>
            </a:r>
            <a:endParaRPr sz="2000">
              <a:latin typeface="Arial MT"/>
              <a:cs typeface="Arial MT"/>
            </a:endParaRPr>
          </a:p>
          <a:p>
            <a:pPr marL="268605" indent="-256540">
              <a:spcBef>
                <a:spcPts val="755"/>
              </a:spcBef>
              <a:buChar char="•"/>
              <a:tabLst>
                <a:tab pos="268605" algn="l"/>
                <a:tab pos="269240" algn="l"/>
              </a:tabLst>
            </a:pPr>
            <a:r>
              <a:rPr sz="2000" spc="-5" dirty="0">
                <a:solidFill>
                  <a:srgbClr val="221F1F"/>
                </a:solidFill>
                <a:latin typeface="Arial MT"/>
                <a:cs typeface="Arial MT"/>
              </a:rPr>
              <a:t>Convenience</a:t>
            </a:r>
            <a:r>
              <a:rPr sz="2000" spc="-55" dirty="0">
                <a:solidFill>
                  <a:srgbClr val="221F1F"/>
                </a:solidFill>
                <a:latin typeface="Arial MT"/>
                <a:cs typeface="Arial MT"/>
              </a:rPr>
              <a:t> </a:t>
            </a:r>
            <a:r>
              <a:rPr sz="2000" dirty="0">
                <a:solidFill>
                  <a:srgbClr val="221F1F"/>
                </a:solidFill>
                <a:latin typeface="Arial MT"/>
                <a:cs typeface="Arial MT"/>
              </a:rPr>
              <a:t>stores</a:t>
            </a:r>
            <a:endParaRPr sz="2000">
              <a:latin typeface="Arial MT"/>
              <a:cs typeface="Arial MT"/>
            </a:endParaRPr>
          </a:p>
          <a:p>
            <a:pPr marL="268605" marR="5080" indent="-256540">
              <a:lnSpc>
                <a:spcPts val="2160"/>
              </a:lnSpc>
              <a:spcBef>
                <a:spcPts val="1030"/>
              </a:spcBef>
              <a:buChar char="•"/>
              <a:tabLst>
                <a:tab pos="268605" algn="l"/>
                <a:tab pos="269240" algn="l"/>
              </a:tabLst>
            </a:pPr>
            <a:r>
              <a:rPr sz="2000" dirty="0">
                <a:solidFill>
                  <a:srgbClr val="221F1F"/>
                </a:solidFill>
                <a:latin typeface="Arial MT"/>
                <a:cs typeface="Arial MT"/>
              </a:rPr>
              <a:t>Discount</a:t>
            </a:r>
            <a:r>
              <a:rPr sz="2000" spc="-55" dirty="0">
                <a:solidFill>
                  <a:srgbClr val="221F1F"/>
                </a:solidFill>
                <a:latin typeface="Arial MT"/>
                <a:cs typeface="Arial MT"/>
              </a:rPr>
              <a:t> </a:t>
            </a:r>
            <a:r>
              <a:rPr sz="2000" dirty="0">
                <a:solidFill>
                  <a:srgbClr val="221F1F"/>
                </a:solidFill>
                <a:latin typeface="Arial MT"/>
                <a:cs typeface="Arial MT"/>
              </a:rPr>
              <a:t>stores</a:t>
            </a:r>
            <a:r>
              <a:rPr sz="2000" spc="-55" dirty="0">
                <a:solidFill>
                  <a:srgbClr val="221F1F"/>
                </a:solidFill>
                <a:latin typeface="Arial MT"/>
                <a:cs typeface="Arial MT"/>
              </a:rPr>
              <a:t> </a:t>
            </a:r>
            <a:r>
              <a:rPr sz="2000" spc="-5" dirty="0">
                <a:solidFill>
                  <a:srgbClr val="221F1F"/>
                </a:solidFill>
                <a:latin typeface="Arial MT"/>
                <a:cs typeface="Arial MT"/>
              </a:rPr>
              <a:t>and</a:t>
            </a:r>
            <a:r>
              <a:rPr sz="2000" spc="-35" dirty="0">
                <a:solidFill>
                  <a:srgbClr val="221F1F"/>
                </a:solidFill>
                <a:latin typeface="Arial MT"/>
                <a:cs typeface="Arial MT"/>
              </a:rPr>
              <a:t> </a:t>
            </a:r>
            <a:r>
              <a:rPr sz="2000" dirty="0">
                <a:solidFill>
                  <a:srgbClr val="221F1F"/>
                </a:solidFill>
                <a:latin typeface="Arial MT"/>
                <a:cs typeface="Arial MT"/>
              </a:rPr>
              <a:t>warehouse </a:t>
            </a:r>
            <a:r>
              <a:rPr sz="2000" spc="-540" dirty="0">
                <a:solidFill>
                  <a:srgbClr val="221F1F"/>
                </a:solidFill>
                <a:latin typeface="Arial MT"/>
                <a:cs typeface="Arial MT"/>
              </a:rPr>
              <a:t> </a:t>
            </a:r>
            <a:r>
              <a:rPr sz="2000" spc="-5" dirty="0">
                <a:solidFill>
                  <a:srgbClr val="221F1F"/>
                </a:solidFill>
                <a:latin typeface="Arial MT"/>
                <a:cs typeface="Arial MT"/>
              </a:rPr>
              <a:t>clubs</a:t>
            </a:r>
            <a:endParaRPr sz="2000">
              <a:latin typeface="Arial MT"/>
              <a:cs typeface="Arial MT"/>
            </a:endParaRPr>
          </a:p>
          <a:p>
            <a:pPr marL="268605" indent="-256540">
              <a:spcBef>
                <a:spcPts val="740"/>
              </a:spcBef>
              <a:buChar char="•"/>
              <a:tabLst>
                <a:tab pos="268605" algn="l"/>
                <a:tab pos="269240" algn="l"/>
              </a:tabLst>
            </a:pPr>
            <a:r>
              <a:rPr sz="2000" dirty="0">
                <a:solidFill>
                  <a:srgbClr val="221F1F"/>
                </a:solidFill>
                <a:latin typeface="Arial MT"/>
                <a:cs typeface="Arial MT"/>
              </a:rPr>
              <a:t>Hypermarkets</a:t>
            </a:r>
            <a:endParaRPr sz="2000">
              <a:latin typeface="Arial MT"/>
              <a:cs typeface="Arial MT"/>
            </a:endParaRPr>
          </a:p>
          <a:p>
            <a:pPr marL="268605" indent="-256540">
              <a:spcBef>
                <a:spcPts val="755"/>
              </a:spcBef>
              <a:buChar char="•"/>
              <a:tabLst>
                <a:tab pos="268605" algn="l"/>
                <a:tab pos="269240" algn="l"/>
              </a:tabLst>
            </a:pPr>
            <a:r>
              <a:rPr sz="2000" spc="-5" dirty="0">
                <a:solidFill>
                  <a:srgbClr val="221F1F"/>
                </a:solidFill>
                <a:latin typeface="Arial MT"/>
                <a:cs typeface="Arial MT"/>
              </a:rPr>
              <a:t>Category</a:t>
            </a:r>
            <a:r>
              <a:rPr sz="2000" spc="-60" dirty="0">
                <a:solidFill>
                  <a:srgbClr val="221F1F"/>
                </a:solidFill>
                <a:latin typeface="Arial MT"/>
                <a:cs typeface="Arial MT"/>
              </a:rPr>
              <a:t> </a:t>
            </a:r>
            <a:r>
              <a:rPr sz="2000" dirty="0">
                <a:solidFill>
                  <a:srgbClr val="221F1F"/>
                </a:solidFill>
                <a:latin typeface="Arial MT"/>
                <a:cs typeface="Arial MT"/>
              </a:rPr>
              <a:t>killers</a:t>
            </a:r>
            <a:endParaRPr sz="2000">
              <a:latin typeface="Arial MT"/>
              <a:cs typeface="Arial MT"/>
            </a:endParaRPr>
          </a:p>
          <a:p>
            <a:pPr marL="268605" indent="-256540">
              <a:spcBef>
                <a:spcPts val="755"/>
              </a:spcBef>
              <a:buChar char="•"/>
              <a:tabLst>
                <a:tab pos="268605" algn="l"/>
                <a:tab pos="269240" algn="l"/>
              </a:tabLst>
            </a:pPr>
            <a:r>
              <a:rPr sz="2000" dirty="0">
                <a:solidFill>
                  <a:srgbClr val="221F1F"/>
                </a:solidFill>
                <a:latin typeface="Arial MT"/>
                <a:cs typeface="Arial MT"/>
              </a:rPr>
              <a:t>Outlet</a:t>
            </a:r>
            <a:r>
              <a:rPr sz="2000" spc="-35" dirty="0">
                <a:solidFill>
                  <a:srgbClr val="221F1F"/>
                </a:solidFill>
                <a:latin typeface="Arial MT"/>
                <a:cs typeface="Arial MT"/>
              </a:rPr>
              <a:t> </a:t>
            </a:r>
            <a:r>
              <a:rPr sz="2000" dirty="0">
                <a:solidFill>
                  <a:srgbClr val="221F1F"/>
                </a:solidFill>
                <a:latin typeface="Arial MT"/>
                <a:cs typeface="Arial MT"/>
              </a:rPr>
              <a:t>stores</a:t>
            </a:r>
            <a:r>
              <a:rPr sz="2000" spc="-50" dirty="0">
                <a:solidFill>
                  <a:srgbClr val="221F1F"/>
                </a:solidFill>
                <a:latin typeface="Arial MT"/>
                <a:cs typeface="Arial MT"/>
              </a:rPr>
              <a:t> </a:t>
            </a:r>
            <a:r>
              <a:rPr sz="2000" dirty="0">
                <a:solidFill>
                  <a:srgbClr val="221F1F"/>
                </a:solidFill>
                <a:latin typeface="Arial MT"/>
                <a:cs typeface="Arial MT"/>
              </a:rPr>
              <a:t>/</a:t>
            </a:r>
            <a:r>
              <a:rPr sz="2000" spc="-35" dirty="0">
                <a:solidFill>
                  <a:srgbClr val="221F1F"/>
                </a:solidFill>
                <a:latin typeface="Arial MT"/>
                <a:cs typeface="Arial MT"/>
              </a:rPr>
              <a:t> </a:t>
            </a:r>
            <a:r>
              <a:rPr sz="2000" spc="-10" dirty="0">
                <a:solidFill>
                  <a:srgbClr val="221F1F"/>
                </a:solidFill>
                <a:latin typeface="Arial MT"/>
                <a:cs typeface="Arial MT"/>
              </a:rPr>
              <a:t>Villages</a:t>
            </a:r>
            <a:endParaRPr sz="2000">
              <a:latin typeface="Arial MT"/>
              <a:cs typeface="Arial MT"/>
            </a:endParaRPr>
          </a:p>
        </p:txBody>
      </p:sp>
      <p:pic>
        <p:nvPicPr>
          <p:cNvPr id="5" name="object 5"/>
          <p:cNvPicPr/>
          <p:nvPr/>
        </p:nvPicPr>
        <p:blipFill>
          <a:blip r:embed="rId2" cstate="print"/>
          <a:stretch>
            <a:fillRect/>
          </a:stretch>
        </p:blipFill>
        <p:spPr>
          <a:xfrm>
            <a:off x="6173723" y="1557527"/>
            <a:ext cx="4111752" cy="2741676"/>
          </a:xfrm>
          <a:prstGeom prst="rect">
            <a:avLst/>
          </a:prstGeom>
        </p:spPr>
      </p:pic>
      <p:sp>
        <p:nvSpPr>
          <p:cNvPr id="6" name="object 6"/>
          <p:cNvSpPr txBox="1"/>
          <p:nvPr/>
        </p:nvSpPr>
        <p:spPr>
          <a:xfrm>
            <a:off x="6228334" y="4439158"/>
            <a:ext cx="3850640" cy="894476"/>
          </a:xfrm>
          <a:prstGeom prst="rect">
            <a:avLst/>
          </a:prstGeom>
        </p:spPr>
        <p:txBody>
          <a:bodyPr vert="horz" wrap="square" lIns="0" tIns="47625" rIns="0" bIns="0" rtlCol="0">
            <a:spAutoFit/>
          </a:bodyPr>
          <a:lstStyle/>
          <a:p>
            <a:pPr marL="12700" marR="5080">
              <a:lnSpc>
                <a:spcPts val="2160"/>
              </a:lnSpc>
              <a:spcBef>
                <a:spcPts val="375"/>
              </a:spcBef>
            </a:pPr>
            <a:r>
              <a:rPr sz="2000" dirty="0">
                <a:solidFill>
                  <a:srgbClr val="221F1F"/>
                </a:solidFill>
                <a:latin typeface="Arial MT"/>
                <a:cs typeface="Arial MT"/>
              </a:rPr>
              <a:t>The</a:t>
            </a:r>
            <a:r>
              <a:rPr sz="2000" spc="-25" dirty="0">
                <a:solidFill>
                  <a:srgbClr val="221F1F"/>
                </a:solidFill>
                <a:latin typeface="Arial MT"/>
                <a:cs typeface="Arial MT"/>
              </a:rPr>
              <a:t> </a:t>
            </a:r>
            <a:r>
              <a:rPr sz="2000" spc="-5" dirty="0">
                <a:solidFill>
                  <a:srgbClr val="221F1F"/>
                </a:solidFill>
                <a:latin typeface="Arial MT"/>
                <a:cs typeface="Arial MT"/>
              </a:rPr>
              <a:t>LP12 </a:t>
            </a:r>
            <a:r>
              <a:rPr sz="2000" dirty="0">
                <a:solidFill>
                  <a:srgbClr val="221F1F"/>
                </a:solidFill>
                <a:latin typeface="Arial MT"/>
                <a:cs typeface="Arial MT"/>
              </a:rPr>
              <a:t>Mall</a:t>
            </a:r>
            <a:r>
              <a:rPr sz="2000" spc="-15" dirty="0">
                <a:solidFill>
                  <a:srgbClr val="221F1F"/>
                </a:solidFill>
                <a:latin typeface="Arial MT"/>
                <a:cs typeface="Arial MT"/>
              </a:rPr>
              <a:t> </a:t>
            </a:r>
            <a:r>
              <a:rPr sz="2000" spc="-5" dirty="0">
                <a:solidFill>
                  <a:srgbClr val="221F1F"/>
                </a:solidFill>
                <a:latin typeface="Arial MT"/>
                <a:cs typeface="Arial MT"/>
              </a:rPr>
              <a:t>of</a:t>
            </a:r>
            <a:r>
              <a:rPr sz="2000" spc="-25" dirty="0">
                <a:solidFill>
                  <a:srgbClr val="221F1F"/>
                </a:solidFill>
                <a:latin typeface="Arial MT"/>
                <a:cs typeface="Arial MT"/>
              </a:rPr>
              <a:t> </a:t>
            </a:r>
            <a:r>
              <a:rPr sz="2000" dirty="0">
                <a:solidFill>
                  <a:srgbClr val="221F1F"/>
                </a:solidFill>
                <a:latin typeface="Arial MT"/>
                <a:cs typeface="Arial MT"/>
              </a:rPr>
              <a:t>Berlin</a:t>
            </a:r>
            <a:r>
              <a:rPr sz="2000" spc="-5" dirty="0">
                <a:solidFill>
                  <a:srgbClr val="221F1F"/>
                </a:solidFill>
                <a:latin typeface="Arial MT"/>
                <a:cs typeface="Arial MT"/>
              </a:rPr>
              <a:t> opened</a:t>
            </a:r>
            <a:r>
              <a:rPr sz="2000" spc="-30" dirty="0">
                <a:solidFill>
                  <a:srgbClr val="221F1F"/>
                </a:solidFill>
                <a:latin typeface="Arial MT"/>
                <a:cs typeface="Arial MT"/>
              </a:rPr>
              <a:t> </a:t>
            </a:r>
            <a:r>
              <a:rPr sz="2000" spc="-5" dirty="0">
                <a:solidFill>
                  <a:srgbClr val="221F1F"/>
                </a:solidFill>
                <a:latin typeface="Arial MT"/>
                <a:cs typeface="Arial MT"/>
              </a:rPr>
              <a:t>in </a:t>
            </a:r>
            <a:r>
              <a:rPr sz="2000" spc="-540" dirty="0">
                <a:solidFill>
                  <a:srgbClr val="221F1F"/>
                </a:solidFill>
                <a:latin typeface="Arial MT"/>
                <a:cs typeface="Arial MT"/>
              </a:rPr>
              <a:t> </a:t>
            </a:r>
            <a:r>
              <a:rPr sz="2000" spc="-5" dirty="0">
                <a:solidFill>
                  <a:srgbClr val="221F1F"/>
                </a:solidFill>
                <a:latin typeface="Arial MT"/>
                <a:cs typeface="Arial MT"/>
              </a:rPr>
              <a:t>2014 with 270 </a:t>
            </a:r>
            <a:r>
              <a:rPr sz="2000" dirty="0">
                <a:solidFill>
                  <a:srgbClr val="221F1F"/>
                </a:solidFill>
                <a:latin typeface="Arial MT"/>
                <a:cs typeface="Arial MT"/>
              </a:rPr>
              <a:t>stores </a:t>
            </a:r>
            <a:r>
              <a:rPr sz="2000" spc="-5" dirty="0">
                <a:solidFill>
                  <a:srgbClr val="221F1F"/>
                </a:solidFill>
                <a:latin typeface="Arial MT"/>
                <a:cs typeface="Arial MT"/>
              </a:rPr>
              <a:t>as well </a:t>
            </a:r>
            <a:r>
              <a:rPr sz="2000" dirty="0">
                <a:solidFill>
                  <a:srgbClr val="221F1F"/>
                </a:solidFill>
                <a:latin typeface="Arial MT"/>
                <a:cs typeface="Arial MT"/>
              </a:rPr>
              <a:t>as </a:t>
            </a:r>
            <a:r>
              <a:rPr sz="2000" spc="5" dirty="0">
                <a:solidFill>
                  <a:srgbClr val="221F1F"/>
                </a:solidFill>
                <a:latin typeface="Arial MT"/>
                <a:cs typeface="Arial MT"/>
              </a:rPr>
              <a:t> </a:t>
            </a:r>
            <a:r>
              <a:rPr sz="2000" spc="-5" dirty="0">
                <a:solidFill>
                  <a:srgbClr val="221F1F"/>
                </a:solidFill>
                <a:latin typeface="Arial MT"/>
                <a:cs typeface="Arial MT"/>
              </a:rPr>
              <a:t>apartments.</a:t>
            </a:r>
            <a:endParaRPr sz="2000">
              <a:latin typeface="Arial MT"/>
              <a:cs typeface="Arial MT"/>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647444" y="295656"/>
            <a:ext cx="2852928" cy="719328"/>
          </a:xfrm>
          <a:prstGeom prst="rect">
            <a:avLst/>
          </a:prstGeom>
        </p:spPr>
      </p:pic>
      <p:sp>
        <p:nvSpPr>
          <p:cNvPr id="3" name="object 3"/>
          <p:cNvSpPr txBox="1">
            <a:spLocks noGrp="1"/>
          </p:cNvSpPr>
          <p:nvPr>
            <p:ph type="title"/>
          </p:nvPr>
        </p:nvSpPr>
        <p:spPr>
          <a:xfrm>
            <a:off x="6671309" y="465201"/>
            <a:ext cx="3505200" cy="574040"/>
          </a:xfrm>
          <a:prstGeom prst="rect">
            <a:avLst/>
          </a:prstGeom>
        </p:spPr>
        <p:txBody>
          <a:bodyPr vert="horz" wrap="square" lIns="0" tIns="12700" rIns="0" bIns="0" rtlCol="0" anchor="ctr">
            <a:spAutoFit/>
          </a:bodyPr>
          <a:lstStyle/>
          <a:p>
            <a:pPr marL="12700">
              <a:lnSpc>
                <a:spcPct val="100000"/>
              </a:lnSpc>
              <a:spcBef>
                <a:spcPts val="100"/>
              </a:spcBef>
            </a:pPr>
            <a:r>
              <a:rPr sz="3600" spc="-5" dirty="0">
                <a:solidFill>
                  <a:srgbClr val="221F1F"/>
                </a:solidFill>
              </a:rPr>
              <a:t>Global</a:t>
            </a:r>
            <a:r>
              <a:rPr sz="3600" spc="-50" dirty="0">
                <a:solidFill>
                  <a:srgbClr val="221F1F"/>
                </a:solidFill>
              </a:rPr>
              <a:t> </a:t>
            </a:r>
            <a:r>
              <a:rPr sz="3600" spc="-5" dirty="0">
                <a:solidFill>
                  <a:srgbClr val="221F1F"/>
                </a:solidFill>
              </a:rPr>
              <a:t>Retailing</a:t>
            </a:r>
            <a:endParaRPr sz="3600"/>
          </a:p>
        </p:txBody>
      </p:sp>
      <p:sp>
        <p:nvSpPr>
          <p:cNvPr id="4" name="object 4"/>
          <p:cNvSpPr txBox="1"/>
          <p:nvPr/>
        </p:nvSpPr>
        <p:spPr>
          <a:xfrm>
            <a:off x="1968500" y="1499438"/>
            <a:ext cx="7940040" cy="2748280"/>
          </a:xfrm>
          <a:prstGeom prst="rect">
            <a:avLst/>
          </a:prstGeom>
        </p:spPr>
        <p:txBody>
          <a:bodyPr vert="horz" wrap="square" lIns="0" tIns="12700" rIns="0" bIns="0" rtlCol="0">
            <a:spAutoFit/>
          </a:bodyPr>
          <a:lstStyle/>
          <a:p>
            <a:pPr marL="268605" indent="-256540">
              <a:lnSpc>
                <a:spcPts val="2735"/>
              </a:lnSpc>
              <a:spcBef>
                <a:spcPts val="100"/>
              </a:spcBef>
              <a:buChar char="•"/>
              <a:tabLst>
                <a:tab pos="268605" algn="l"/>
                <a:tab pos="269240" algn="l"/>
              </a:tabLst>
            </a:pPr>
            <a:r>
              <a:rPr sz="2400" dirty="0">
                <a:solidFill>
                  <a:srgbClr val="221F1F"/>
                </a:solidFill>
                <a:latin typeface="Arial MT"/>
                <a:cs typeface="Arial MT"/>
              </a:rPr>
              <a:t>Major</a:t>
            </a:r>
            <a:r>
              <a:rPr sz="2400" spc="-10" dirty="0">
                <a:solidFill>
                  <a:srgbClr val="221F1F"/>
                </a:solidFill>
                <a:latin typeface="Arial MT"/>
                <a:cs typeface="Arial MT"/>
              </a:rPr>
              <a:t> </a:t>
            </a:r>
            <a:r>
              <a:rPr sz="2400" spc="-5" dirty="0">
                <a:solidFill>
                  <a:srgbClr val="221F1F"/>
                </a:solidFill>
                <a:latin typeface="Arial MT"/>
                <a:cs typeface="Arial MT"/>
              </a:rPr>
              <a:t>European</a:t>
            </a:r>
            <a:r>
              <a:rPr sz="2400" spc="25" dirty="0">
                <a:solidFill>
                  <a:srgbClr val="221F1F"/>
                </a:solidFill>
                <a:latin typeface="Arial MT"/>
                <a:cs typeface="Arial MT"/>
              </a:rPr>
              <a:t> </a:t>
            </a:r>
            <a:r>
              <a:rPr sz="2400" spc="-5" dirty="0">
                <a:solidFill>
                  <a:srgbClr val="221F1F"/>
                </a:solidFill>
                <a:latin typeface="Arial MT"/>
                <a:cs typeface="Arial MT"/>
              </a:rPr>
              <a:t>retailers</a:t>
            </a:r>
            <a:r>
              <a:rPr sz="2400" spc="10" dirty="0">
                <a:solidFill>
                  <a:srgbClr val="221F1F"/>
                </a:solidFill>
                <a:latin typeface="Arial MT"/>
                <a:cs typeface="Arial MT"/>
              </a:rPr>
              <a:t> </a:t>
            </a:r>
            <a:r>
              <a:rPr sz="2400" spc="-5" dirty="0">
                <a:solidFill>
                  <a:srgbClr val="221F1F"/>
                </a:solidFill>
                <a:latin typeface="Arial MT"/>
                <a:cs typeface="Arial MT"/>
              </a:rPr>
              <a:t>spread</a:t>
            </a:r>
            <a:r>
              <a:rPr sz="2400" spc="10" dirty="0">
                <a:solidFill>
                  <a:srgbClr val="221F1F"/>
                </a:solidFill>
                <a:latin typeface="Arial MT"/>
                <a:cs typeface="Arial MT"/>
              </a:rPr>
              <a:t> </a:t>
            </a:r>
            <a:r>
              <a:rPr sz="2400" dirty="0">
                <a:solidFill>
                  <a:srgbClr val="221F1F"/>
                </a:solidFill>
                <a:latin typeface="Arial MT"/>
                <a:cs typeface="Arial MT"/>
              </a:rPr>
              <a:t>to</a:t>
            </a:r>
            <a:r>
              <a:rPr sz="2400" spc="-10" dirty="0">
                <a:solidFill>
                  <a:srgbClr val="221F1F"/>
                </a:solidFill>
                <a:latin typeface="Arial MT"/>
                <a:cs typeface="Arial MT"/>
              </a:rPr>
              <a:t> </a:t>
            </a:r>
            <a:r>
              <a:rPr sz="2400" spc="-5" dirty="0">
                <a:solidFill>
                  <a:srgbClr val="221F1F"/>
                </a:solidFill>
                <a:latin typeface="Arial MT"/>
                <a:cs typeface="Arial MT"/>
              </a:rPr>
              <a:t>colonies</a:t>
            </a:r>
            <a:r>
              <a:rPr sz="2400" spc="30" dirty="0">
                <a:solidFill>
                  <a:srgbClr val="221F1F"/>
                </a:solidFill>
                <a:latin typeface="Arial MT"/>
                <a:cs typeface="Arial MT"/>
              </a:rPr>
              <a:t> </a:t>
            </a:r>
            <a:r>
              <a:rPr sz="2400" spc="-5" dirty="0">
                <a:solidFill>
                  <a:srgbClr val="221F1F"/>
                </a:solidFill>
                <a:latin typeface="Arial MT"/>
                <a:cs typeface="Arial MT"/>
              </a:rPr>
              <a:t>in</a:t>
            </a:r>
            <a:r>
              <a:rPr sz="2400" spc="5" dirty="0">
                <a:solidFill>
                  <a:srgbClr val="221F1F"/>
                </a:solidFill>
                <a:latin typeface="Arial MT"/>
                <a:cs typeface="Arial MT"/>
              </a:rPr>
              <a:t> </a:t>
            </a:r>
            <a:r>
              <a:rPr sz="2400" dirty="0">
                <a:solidFill>
                  <a:srgbClr val="221F1F"/>
                </a:solidFill>
                <a:latin typeface="Arial MT"/>
                <a:cs typeface="Arial MT"/>
              </a:rPr>
              <a:t>the</a:t>
            </a:r>
            <a:r>
              <a:rPr sz="2400" spc="-10" dirty="0">
                <a:solidFill>
                  <a:srgbClr val="221F1F"/>
                </a:solidFill>
                <a:latin typeface="Arial MT"/>
                <a:cs typeface="Arial MT"/>
              </a:rPr>
              <a:t> </a:t>
            </a:r>
            <a:r>
              <a:rPr sz="2400" spc="-5" dirty="0">
                <a:solidFill>
                  <a:srgbClr val="221F1F"/>
                </a:solidFill>
                <a:latin typeface="Arial MT"/>
                <a:cs typeface="Arial MT"/>
              </a:rPr>
              <a:t>19th,</a:t>
            </a:r>
            <a:endParaRPr sz="2400">
              <a:latin typeface="Arial MT"/>
              <a:cs typeface="Arial MT"/>
            </a:endParaRPr>
          </a:p>
          <a:p>
            <a:pPr marL="268605">
              <a:lnSpc>
                <a:spcPts val="2735"/>
              </a:lnSpc>
            </a:pPr>
            <a:r>
              <a:rPr sz="2400" spc="-5" dirty="0">
                <a:solidFill>
                  <a:srgbClr val="221F1F"/>
                </a:solidFill>
                <a:latin typeface="Arial MT"/>
                <a:cs typeface="Arial MT"/>
              </a:rPr>
              <a:t>early</a:t>
            </a:r>
            <a:r>
              <a:rPr sz="2400" spc="-25" dirty="0">
                <a:solidFill>
                  <a:srgbClr val="221F1F"/>
                </a:solidFill>
                <a:latin typeface="Arial MT"/>
                <a:cs typeface="Arial MT"/>
              </a:rPr>
              <a:t> </a:t>
            </a:r>
            <a:r>
              <a:rPr sz="2400" spc="-5" dirty="0">
                <a:solidFill>
                  <a:srgbClr val="221F1F"/>
                </a:solidFill>
                <a:latin typeface="Arial MT"/>
                <a:cs typeface="Arial MT"/>
              </a:rPr>
              <a:t>20th</a:t>
            </a:r>
            <a:r>
              <a:rPr sz="2400" spc="-40" dirty="0">
                <a:solidFill>
                  <a:srgbClr val="221F1F"/>
                </a:solidFill>
                <a:latin typeface="Arial MT"/>
                <a:cs typeface="Arial MT"/>
              </a:rPr>
              <a:t> </a:t>
            </a:r>
            <a:r>
              <a:rPr sz="2400" dirty="0">
                <a:solidFill>
                  <a:srgbClr val="221F1F"/>
                </a:solidFill>
                <a:latin typeface="Arial MT"/>
                <a:cs typeface="Arial MT"/>
              </a:rPr>
              <a:t>centuries</a:t>
            </a:r>
            <a:endParaRPr sz="2400">
              <a:latin typeface="Arial MT"/>
              <a:cs typeface="Arial MT"/>
            </a:endParaRPr>
          </a:p>
          <a:p>
            <a:pPr marL="268605" marR="744855" indent="-256540">
              <a:lnSpc>
                <a:spcPts val="2590"/>
              </a:lnSpc>
              <a:spcBef>
                <a:spcPts val="1035"/>
              </a:spcBef>
              <a:buChar char="•"/>
              <a:tabLst>
                <a:tab pos="268605" algn="l"/>
                <a:tab pos="269240" algn="l"/>
              </a:tabLst>
            </a:pPr>
            <a:r>
              <a:rPr sz="2400" dirty="0">
                <a:solidFill>
                  <a:srgbClr val="221F1F"/>
                </a:solidFill>
                <a:latin typeface="Arial MT"/>
                <a:cs typeface="Arial MT"/>
              </a:rPr>
              <a:t>Global </a:t>
            </a:r>
            <a:r>
              <a:rPr sz="2400" spc="-5" dirty="0">
                <a:solidFill>
                  <a:srgbClr val="221F1F"/>
                </a:solidFill>
                <a:latin typeface="Arial MT"/>
                <a:cs typeface="Arial MT"/>
              </a:rPr>
              <a:t>retailers</a:t>
            </a:r>
            <a:r>
              <a:rPr sz="2400" spc="15" dirty="0">
                <a:solidFill>
                  <a:srgbClr val="221F1F"/>
                </a:solidFill>
                <a:latin typeface="Arial MT"/>
                <a:cs typeface="Arial MT"/>
              </a:rPr>
              <a:t> </a:t>
            </a:r>
            <a:r>
              <a:rPr sz="2400" dirty="0">
                <a:solidFill>
                  <a:srgbClr val="221F1F"/>
                </a:solidFill>
                <a:latin typeface="Arial MT"/>
                <a:cs typeface="Arial MT"/>
              </a:rPr>
              <a:t>serve </a:t>
            </a:r>
            <a:r>
              <a:rPr sz="2400" spc="-10" dirty="0">
                <a:solidFill>
                  <a:srgbClr val="221F1F"/>
                </a:solidFill>
                <a:latin typeface="Arial MT"/>
                <a:cs typeface="Arial MT"/>
              </a:rPr>
              <a:t>developing</a:t>
            </a:r>
            <a:r>
              <a:rPr sz="2400" spc="40" dirty="0">
                <a:solidFill>
                  <a:srgbClr val="221F1F"/>
                </a:solidFill>
                <a:latin typeface="Arial MT"/>
                <a:cs typeface="Arial MT"/>
              </a:rPr>
              <a:t> </a:t>
            </a:r>
            <a:r>
              <a:rPr sz="2400" spc="-5" dirty="0">
                <a:solidFill>
                  <a:srgbClr val="221F1F"/>
                </a:solidFill>
                <a:latin typeface="Arial MT"/>
                <a:cs typeface="Arial MT"/>
              </a:rPr>
              <a:t>nations</a:t>
            </a:r>
            <a:r>
              <a:rPr sz="2400" spc="10" dirty="0">
                <a:solidFill>
                  <a:srgbClr val="221F1F"/>
                </a:solidFill>
                <a:latin typeface="Arial MT"/>
                <a:cs typeface="Arial MT"/>
              </a:rPr>
              <a:t> </a:t>
            </a:r>
            <a:r>
              <a:rPr sz="2400" spc="-5" dirty="0">
                <a:solidFill>
                  <a:srgbClr val="221F1F"/>
                </a:solidFill>
                <a:latin typeface="Arial MT"/>
                <a:cs typeface="Arial MT"/>
              </a:rPr>
              <a:t>with</a:t>
            </a:r>
            <a:r>
              <a:rPr sz="2400" spc="5" dirty="0">
                <a:solidFill>
                  <a:srgbClr val="221F1F"/>
                </a:solidFill>
                <a:latin typeface="Arial MT"/>
                <a:cs typeface="Arial MT"/>
              </a:rPr>
              <a:t> </a:t>
            </a:r>
            <a:r>
              <a:rPr sz="2400" spc="-5" dirty="0">
                <a:solidFill>
                  <a:srgbClr val="221F1F"/>
                </a:solidFill>
                <a:latin typeface="Arial MT"/>
                <a:cs typeface="Arial MT"/>
              </a:rPr>
              <a:t>more </a:t>
            </a:r>
            <a:r>
              <a:rPr sz="2400" spc="-655" dirty="0">
                <a:solidFill>
                  <a:srgbClr val="221F1F"/>
                </a:solidFill>
                <a:latin typeface="Arial MT"/>
                <a:cs typeface="Arial MT"/>
              </a:rPr>
              <a:t> </a:t>
            </a:r>
            <a:r>
              <a:rPr sz="2400" spc="-5" dirty="0">
                <a:solidFill>
                  <a:srgbClr val="221F1F"/>
                </a:solidFill>
                <a:latin typeface="Arial MT"/>
                <a:cs typeface="Arial MT"/>
              </a:rPr>
              <a:t>products</a:t>
            </a:r>
            <a:r>
              <a:rPr sz="2400" spc="-10" dirty="0">
                <a:solidFill>
                  <a:srgbClr val="221F1F"/>
                </a:solidFill>
                <a:latin typeface="Arial MT"/>
                <a:cs typeface="Arial MT"/>
              </a:rPr>
              <a:t> </a:t>
            </a:r>
            <a:r>
              <a:rPr sz="2400" dirty="0">
                <a:solidFill>
                  <a:srgbClr val="221F1F"/>
                </a:solidFill>
                <a:latin typeface="Arial MT"/>
                <a:cs typeface="Arial MT"/>
              </a:rPr>
              <a:t>&amp; </a:t>
            </a:r>
            <a:r>
              <a:rPr sz="2400" spc="-5" dirty="0">
                <a:solidFill>
                  <a:srgbClr val="221F1F"/>
                </a:solidFill>
                <a:latin typeface="Arial MT"/>
                <a:cs typeface="Arial MT"/>
              </a:rPr>
              <a:t>better prices</a:t>
            </a:r>
            <a:endParaRPr sz="2400">
              <a:latin typeface="Arial MT"/>
              <a:cs typeface="Arial MT"/>
            </a:endParaRPr>
          </a:p>
          <a:p>
            <a:pPr marL="268605" indent="-256540">
              <a:spcBef>
                <a:spcPts val="675"/>
              </a:spcBef>
              <a:buFont typeface="Arial MT"/>
              <a:buChar char="•"/>
              <a:tabLst>
                <a:tab pos="268605" algn="l"/>
                <a:tab pos="269240" algn="l"/>
              </a:tabLst>
            </a:pPr>
            <a:r>
              <a:rPr sz="2400" b="1" dirty="0">
                <a:solidFill>
                  <a:srgbClr val="221F1F"/>
                </a:solidFill>
                <a:latin typeface="Arial" panose="020B0604020202020204"/>
                <a:cs typeface="Arial" panose="020B0604020202020204"/>
              </a:rPr>
              <a:t>Organised</a:t>
            </a:r>
            <a:r>
              <a:rPr sz="2400" b="1" spc="-25" dirty="0">
                <a:solidFill>
                  <a:srgbClr val="221F1F"/>
                </a:solidFill>
                <a:latin typeface="Arial" panose="020B0604020202020204"/>
                <a:cs typeface="Arial" panose="020B0604020202020204"/>
              </a:rPr>
              <a:t> </a:t>
            </a:r>
            <a:r>
              <a:rPr sz="2400" b="1" spc="-5" dirty="0">
                <a:solidFill>
                  <a:srgbClr val="221F1F"/>
                </a:solidFill>
                <a:latin typeface="Arial" panose="020B0604020202020204"/>
                <a:cs typeface="Arial" panose="020B0604020202020204"/>
              </a:rPr>
              <a:t>retail</a:t>
            </a:r>
            <a:r>
              <a:rPr sz="2400" b="1" spc="-15" dirty="0">
                <a:solidFill>
                  <a:srgbClr val="221F1F"/>
                </a:solidFill>
                <a:latin typeface="Arial" panose="020B0604020202020204"/>
                <a:cs typeface="Arial" panose="020B0604020202020204"/>
              </a:rPr>
              <a:t> </a:t>
            </a:r>
            <a:r>
              <a:rPr sz="2400" dirty="0">
                <a:solidFill>
                  <a:srgbClr val="221F1F"/>
                </a:solidFill>
                <a:latin typeface="Arial MT"/>
                <a:cs typeface="Arial MT"/>
              </a:rPr>
              <a:t>refers</a:t>
            </a:r>
            <a:r>
              <a:rPr sz="2400" spc="-10" dirty="0">
                <a:solidFill>
                  <a:srgbClr val="221F1F"/>
                </a:solidFill>
                <a:latin typeface="Arial MT"/>
                <a:cs typeface="Arial MT"/>
              </a:rPr>
              <a:t> </a:t>
            </a:r>
            <a:r>
              <a:rPr sz="2400" dirty="0">
                <a:solidFill>
                  <a:srgbClr val="221F1F"/>
                </a:solidFill>
                <a:latin typeface="Arial MT"/>
                <a:cs typeface="Arial MT"/>
              </a:rPr>
              <a:t>to</a:t>
            </a:r>
            <a:r>
              <a:rPr sz="2400" spc="-5" dirty="0">
                <a:solidFill>
                  <a:srgbClr val="221F1F"/>
                </a:solidFill>
                <a:latin typeface="Arial MT"/>
                <a:cs typeface="Arial MT"/>
              </a:rPr>
              <a:t> </a:t>
            </a:r>
            <a:r>
              <a:rPr sz="2400" dirty="0">
                <a:solidFill>
                  <a:srgbClr val="221F1F"/>
                </a:solidFill>
                <a:latin typeface="Arial MT"/>
                <a:cs typeface="Arial MT"/>
              </a:rPr>
              <a:t>modern, </a:t>
            </a:r>
            <a:r>
              <a:rPr sz="2400" spc="-5" dirty="0">
                <a:solidFill>
                  <a:srgbClr val="221F1F"/>
                </a:solidFill>
                <a:latin typeface="Arial MT"/>
                <a:cs typeface="Arial MT"/>
              </a:rPr>
              <a:t>branded</a:t>
            </a:r>
            <a:r>
              <a:rPr sz="2400" spc="10" dirty="0">
                <a:solidFill>
                  <a:srgbClr val="221F1F"/>
                </a:solidFill>
                <a:latin typeface="Arial MT"/>
                <a:cs typeface="Arial MT"/>
              </a:rPr>
              <a:t> </a:t>
            </a:r>
            <a:r>
              <a:rPr sz="2400" spc="-5" dirty="0">
                <a:solidFill>
                  <a:srgbClr val="221F1F"/>
                </a:solidFill>
                <a:latin typeface="Arial MT"/>
                <a:cs typeface="Arial MT"/>
              </a:rPr>
              <a:t>chain</a:t>
            </a:r>
            <a:r>
              <a:rPr sz="2400" spc="10" dirty="0">
                <a:solidFill>
                  <a:srgbClr val="221F1F"/>
                </a:solidFill>
                <a:latin typeface="Arial MT"/>
                <a:cs typeface="Arial MT"/>
              </a:rPr>
              <a:t> </a:t>
            </a:r>
            <a:r>
              <a:rPr sz="2400" spc="-5" dirty="0">
                <a:solidFill>
                  <a:srgbClr val="221F1F"/>
                </a:solidFill>
                <a:latin typeface="Arial MT"/>
                <a:cs typeface="Arial MT"/>
              </a:rPr>
              <a:t>stores</a:t>
            </a:r>
            <a:endParaRPr sz="2400">
              <a:latin typeface="Arial MT"/>
              <a:cs typeface="Arial MT"/>
            </a:endParaRPr>
          </a:p>
          <a:p>
            <a:pPr marL="755015" lvl="1" indent="-285750">
              <a:spcBef>
                <a:spcPts val="220"/>
              </a:spcBef>
              <a:buChar char="•"/>
              <a:tabLst>
                <a:tab pos="755015" algn="l"/>
                <a:tab pos="755650" algn="l"/>
              </a:tabLst>
            </a:pPr>
            <a:r>
              <a:rPr sz="2400" dirty="0">
                <a:solidFill>
                  <a:srgbClr val="221F1F"/>
                </a:solidFill>
                <a:latin typeface="Arial MT"/>
                <a:cs typeface="Arial MT"/>
              </a:rPr>
              <a:t>Only</a:t>
            </a:r>
            <a:r>
              <a:rPr sz="2400" spc="-15" dirty="0">
                <a:solidFill>
                  <a:srgbClr val="221F1F"/>
                </a:solidFill>
                <a:latin typeface="Arial MT"/>
                <a:cs typeface="Arial MT"/>
              </a:rPr>
              <a:t> </a:t>
            </a:r>
            <a:r>
              <a:rPr sz="2400" spc="-5" dirty="0">
                <a:solidFill>
                  <a:srgbClr val="221F1F"/>
                </a:solidFill>
                <a:latin typeface="Arial MT"/>
                <a:cs typeface="Arial MT"/>
              </a:rPr>
              <a:t>8%</a:t>
            </a:r>
            <a:r>
              <a:rPr sz="2400" spc="-15" dirty="0">
                <a:solidFill>
                  <a:srgbClr val="221F1F"/>
                </a:solidFill>
                <a:latin typeface="Arial MT"/>
                <a:cs typeface="Arial MT"/>
              </a:rPr>
              <a:t> </a:t>
            </a:r>
            <a:r>
              <a:rPr sz="2400" spc="-5" dirty="0">
                <a:solidFill>
                  <a:srgbClr val="221F1F"/>
                </a:solidFill>
                <a:latin typeface="Arial MT"/>
                <a:cs typeface="Arial MT"/>
              </a:rPr>
              <a:t>of</a:t>
            </a:r>
            <a:r>
              <a:rPr sz="2400" spc="-15" dirty="0">
                <a:solidFill>
                  <a:srgbClr val="221F1F"/>
                </a:solidFill>
                <a:latin typeface="Arial MT"/>
                <a:cs typeface="Arial MT"/>
              </a:rPr>
              <a:t> </a:t>
            </a:r>
            <a:r>
              <a:rPr sz="2400" spc="-10" dirty="0">
                <a:solidFill>
                  <a:srgbClr val="221F1F"/>
                </a:solidFill>
                <a:latin typeface="Arial MT"/>
                <a:cs typeface="Arial MT"/>
              </a:rPr>
              <a:t>India’s</a:t>
            </a:r>
            <a:r>
              <a:rPr sz="2400" spc="10" dirty="0">
                <a:solidFill>
                  <a:srgbClr val="221F1F"/>
                </a:solidFill>
                <a:latin typeface="Arial MT"/>
                <a:cs typeface="Arial MT"/>
              </a:rPr>
              <a:t> </a:t>
            </a:r>
            <a:r>
              <a:rPr sz="2400" dirty="0">
                <a:solidFill>
                  <a:srgbClr val="221F1F"/>
                </a:solidFill>
                <a:latin typeface="Arial MT"/>
                <a:cs typeface="Arial MT"/>
              </a:rPr>
              <a:t>total</a:t>
            </a:r>
            <a:r>
              <a:rPr sz="2400" spc="-20" dirty="0">
                <a:solidFill>
                  <a:srgbClr val="221F1F"/>
                </a:solidFill>
                <a:latin typeface="Arial MT"/>
                <a:cs typeface="Arial MT"/>
              </a:rPr>
              <a:t> </a:t>
            </a:r>
            <a:r>
              <a:rPr sz="2400" dirty="0">
                <a:solidFill>
                  <a:srgbClr val="221F1F"/>
                </a:solidFill>
                <a:latin typeface="Arial MT"/>
                <a:cs typeface="Arial MT"/>
              </a:rPr>
              <a:t>market</a:t>
            </a:r>
            <a:r>
              <a:rPr sz="2400" spc="-10" dirty="0">
                <a:solidFill>
                  <a:srgbClr val="221F1F"/>
                </a:solidFill>
                <a:latin typeface="Arial MT"/>
                <a:cs typeface="Arial MT"/>
              </a:rPr>
              <a:t> </a:t>
            </a:r>
            <a:r>
              <a:rPr sz="2400" dirty="0">
                <a:solidFill>
                  <a:srgbClr val="221F1F"/>
                </a:solidFill>
                <a:latin typeface="Arial MT"/>
                <a:cs typeface="Arial MT"/>
              </a:rPr>
              <a:t>!</a:t>
            </a:r>
            <a:endParaRPr sz="2400">
              <a:latin typeface="Arial MT"/>
              <a:cs typeface="Arial MT"/>
            </a:endParaRPr>
          </a:p>
          <a:p>
            <a:pPr marL="755015" lvl="1" indent="-285750">
              <a:spcBef>
                <a:spcPts val="215"/>
              </a:spcBef>
              <a:buChar char="•"/>
              <a:tabLst>
                <a:tab pos="755015" algn="l"/>
                <a:tab pos="755650" algn="l"/>
              </a:tabLst>
            </a:pPr>
            <a:r>
              <a:rPr sz="2400" spc="-5" dirty="0">
                <a:solidFill>
                  <a:srgbClr val="221F1F"/>
                </a:solidFill>
                <a:latin typeface="Arial MT"/>
                <a:cs typeface="Arial MT"/>
              </a:rPr>
              <a:t>Sector </a:t>
            </a:r>
            <a:r>
              <a:rPr sz="2400" spc="-10" dirty="0">
                <a:solidFill>
                  <a:srgbClr val="221F1F"/>
                </a:solidFill>
                <a:latin typeface="Arial MT"/>
                <a:cs typeface="Arial MT"/>
              </a:rPr>
              <a:t>is</a:t>
            </a:r>
            <a:r>
              <a:rPr sz="2400" spc="-5" dirty="0">
                <a:solidFill>
                  <a:srgbClr val="221F1F"/>
                </a:solidFill>
                <a:latin typeface="Arial MT"/>
                <a:cs typeface="Arial MT"/>
              </a:rPr>
              <a:t> predicted</a:t>
            </a:r>
            <a:r>
              <a:rPr sz="2400" spc="15" dirty="0">
                <a:solidFill>
                  <a:srgbClr val="221F1F"/>
                </a:solidFill>
                <a:latin typeface="Arial MT"/>
                <a:cs typeface="Arial MT"/>
              </a:rPr>
              <a:t> </a:t>
            </a:r>
            <a:r>
              <a:rPr sz="2400" dirty="0">
                <a:solidFill>
                  <a:srgbClr val="221F1F"/>
                </a:solidFill>
                <a:latin typeface="Arial MT"/>
                <a:cs typeface="Arial MT"/>
              </a:rPr>
              <a:t>to</a:t>
            </a:r>
            <a:r>
              <a:rPr sz="2400" spc="-25" dirty="0">
                <a:solidFill>
                  <a:srgbClr val="221F1F"/>
                </a:solidFill>
                <a:latin typeface="Arial MT"/>
                <a:cs typeface="Arial MT"/>
              </a:rPr>
              <a:t> </a:t>
            </a:r>
            <a:r>
              <a:rPr sz="2400" spc="-5" dirty="0">
                <a:solidFill>
                  <a:srgbClr val="221F1F"/>
                </a:solidFill>
                <a:latin typeface="Arial MT"/>
                <a:cs typeface="Arial MT"/>
              </a:rPr>
              <a:t>have</a:t>
            </a:r>
            <a:r>
              <a:rPr sz="2400" dirty="0">
                <a:solidFill>
                  <a:srgbClr val="221F1F"/>
                </a:solidFill>
                <a:latin typeface="Arial MT"/>
                <a:cs typeface="Arial MT"/>
              </a:rPr>
              <a:t> </a:t>
            </a:r>
            <a:r>
              <a:rPr sz="2400" spc="-5" dirty="0">
                <a:solidFill>
                  <a:srgbClr val="221F1F"/>
                </a:solidFill>
                <a:latin typeface="Arial MT"/>
                <a:cs typeface="Arial MT"/>
              </a:rPr>
              <a:t>double-digit</a:t>
            </a:r>
            <a:r>
              <a:rPr sz="2400" spc="45" dirty="0">
                <a:solidFill>
                  <a:srgbClr val="221F1F"/>
                </a:solidFill>
                <a:latin typeface="Arial MT"/>
                <a:cs typeface="Arial MT"/>
              </a:rPr>
              <a:t> </a:t>
            </a:r>
            <a:r>
              <a:rPr sz="2400" spc="-5" dirty="0">
                <a:solidFill>
                  <a:srgbClr val="221F1F"/>
                </a:solidFill>
                <a:latin typeface="Arial MT"/>
                <a:cs typeface="Arial MT"/>
              </a:rPr>
              <a:t>growth</a:t>
            </a:r>
            <a:endParaRPr sz="2400">
              <a:latin typeface="Arial MT"/>
              <a:cs typeface="Arial MT"/>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647444" y="295656"/>
            <a:ext cx="2852928" cy="719328"/>
          </a:xfrm>
          <a:prstGeom prst="rect">
            <a:avLst/>
          </a:prstGeom>
        </p:spPr>
      </p:pic>
      <p:sp>
        <p:nvSpPr>
          <p:cNvPr id="3" name="object 3"/>
          <p:cNvSpPr txBox="1">
            <a:spLocks noGrp="1"/>
          </p:cNvSpPr>
          <p:nvPr>
            <p:ph type="title"/>
          </p:nvPr>
        </p:nvSpPr>
        <p:spPr>
          <a:xfrm>
            <a:off x="4808346" y="379603"/>
            <a:ext cx="4958080" cy="513715"/>
          </a:xfrm>
          <a:prstGeom prst="rect">
            <a:avLst/>
          </a:prstGeom>
        </p:spPr>
        <p:txBody>
          <a:bodyPr vert="horz" wrap="square" lIns="0" tIns="13335" rIns="0" bIns="0" rtlCol="0" anchor="ctr">
            <a:spAutoFit/>
          </a:bodyPr>
          <a:lstStyle/>
          <a:p>
            <a:pPr marL="12700">
              <a:lnSpc>
                <a:spcPct val="100000"/>
              </a:lnSpc>
              <a:spcBef>
                <a:spcPts val="105"/>
              </a:spcBef>
            </a:pPr>
            <a:r>
              <a:rPr sz="3200" spc="-80" dirty="0">
                <a:solidFill>
                  <a:srgbClr val="221F1F"/>
                </a:solidFill>
              </a:rPr>
              <a:t>Top</a:t>
            </a:r>
            <a:r>
              <a:rPr sz="3200" spc="-35" dirty="0">
                <a:solidFill>
                  <a:srgbClr val="221F1F"/>
                </a:solidFill>
              </a:rPr>
              <a:t> </a:t>
            </a:r>
            <a:r>
              <a:rPr sz="3200" dirty="0">
                <a:solidFill>
                  <a:srgbClr val="221F1F"/>
                </a:solidFill>
              </a:rPr>
              <a:t>Global</a:t>
            </a:r>
            <a:r>
              <a:rPr sz="3200" spc="-45" dirty="0">
                <a:solidFill>
                  <a:srgbClr val="221F1F"/>
                </a:solidFill>
              </a:rPr>
              <a:t> </a:t>
            </a:r>
            <a:r>
              <a:rPr sz="3200" spc="-5" dirty="0">
                <a:solidFill>
                  <a:srgbClr val="221F1F"/>
                </a:solidFill>
              </a:rPr>
              <a:t>Retailers</a:t>
            </a:r>
            <a:r>
              <a:rPr sz="3200" spc="-40" dirty="0">
                <a:solidFill>
                  <a:srgbClr val="221F1F"/>
                </a:solidFill>
              </a:rPr>
              <a:t> </a:t>
            </a:r>
            <a:r>
              <a:rPr sz="3200" spc="-10" dirty="0">
                <a:solidFill>
                  <a:srgbClr val="221F1F"/>
                </a:solidFill>
              </a:rPr>
              <a:t>2017</a:t>
            </a:r>
            <a:endParaRPr sz="3200"/>
          </a:p>
        </p:txBody>
      </p:sp>
      <p:graphicFrame>
        <p:nvGraphicFramePr>
          <p:cNvPr id="4" name="object 4"/>
          <p:cNvGraphicFramePr>
            <a:graphicFrameLocks noGrp="1"/>
          </p:cNvGraphicFramePr>
          <p:nvPr/>
        </p:nvGraphicFramePr>
        <p:xfrm>
          <a:off x="1981201" y="1910460"/>
          <a:ext cx="8230869" cy="2225036"/>
        </p:xfrm>
        <a:graphic>
          <a:graphicData uri="http://schemas.openxmlformats.org/drawingml/2006/table">
            <a:tbl>
              <a:tblPr firstRow="1" bandRow="1">
                <a:tableStyleId>{2D5ABB26-0587-4C30-8999-92F81FD0307C}</a:tableStyleId>
              </a:tblPr>
              <a:tblGrid>
                <a:gridCol w="648335"/>
                <a:gridCol w="1530350"/>
                <a:gridCol w="1535430"/>
                <a:gridCol w="2625090"/>
                <a:gridCol w="1891664"/>
              </a:tblGrid>
              <a:tr h="370839">
                <a:tc>
                  <a:txBody>
                    <a:bodyPr/>
                    <a:lstStyle/>
                    <a:p>
                      <a:pPr marL="91440">
                        <a:lnSpc>
                          <a:spcPct val="100000"/>
                        </a:lnSpc>
                        <a:spcBef>
                          <a:spcPts val="315"/>
                        </a:spcBef>
                      </a:pPr>
                      <a:r>
                        <a:rPr sz="1400" spc="-5" dirty="0">
                          <a:solidFill>
                            <a:srgbClr val="221F1F"/>
                          </a:solidFill>
                          <a:latin typeface="Arial MT"/>
                          <a:cs typeface="Arial MT"/>
                        </a:rPr>
                        <a:t>Rank</a:t>
                      </a:r>
                      <a:endParaRPr sz="1400">
                        <a:latin typeface="Arial MT"/>
                        <a:cs typeface="Arial MT"/>
                      </a:endParaRPr>
                    </a:p>
                  </a:txBody>
                  <a:tcPr marL="0" marR="0" marT="40005" marB="0">
                    <a:lnT w="12700">
                      <a:solidFill>
                        <a:srgbClr val="221F1F"/>
                      </a:solidFill>
                      <a:prstDash val="solid"/>
                    </a:lnT>
                    <a:lnB w="12700">
                      <a:solidFill>
                        <a:srgbClr val="221F1F"/>
                      </a:solidFill>
                      <a:prstDash val="solid"/>
                    </a:lnB>
                  </a:tcPr>
                </a:tc>
                <a:tc>
                  <a:txBody>
                    <a:bodyPr/>
                    <a:lstStyle/>
                    <a:p>
                      <a:pPr marL="140970">
                        <a:lnSpc>
                          <a:spcPct val="100000"/>
                        </a:lnSpc>
                        <a:spcBef>
                          <a:spcPts val="315"/>
                        </a:spcBef>
                      </a:pPr>
                      <a:r>
                        <a:rPr sz="1400" spc="-5" dirty="0">
                          <a:solidFill>
                            <a:srgbClr val="221F1F"/>
                          </a:solidFill>
                          <a:latin typeface="Arial MT"/>
                          <a:cs typeface="Arial MT"/>
                        </a:rPr>
                        <a:t>Company</a:t>
                      </a:r>
                      <a:endParaRPr sz="1400">
                        <a:latin typeface="Arial MT"/>
                        <a:cs typeface="Arial MT"/>
                      </a:endParaRPr>
                    </a:p>
                  </a:txBody>
                  <a:tcPr marL="0" marR="0" marT="40005" marB="0">
                    <a:lnT w="12700">
                      <a:solidFill>
                        <a:srgbClr val="221F1F"/>
                      </a:solidFill>
                      <a:prstDash val="solid"/>
                    </a:lnT>
                    <a:lnB w="12700">
                      <a:solidFill>
                        <a:srgbClr val="221F1F"/>
                      </a:solidFill>
                      <a:prstDash val="solid"/>
                    </a:lnB>
                  </a:tcPr>
                </a:tc>
                <a:tc>
                  <a:txBody>
                    <a:bodyPr/>
                    <a:lstStyle/>
                    <a:p>
                      <a:pPr marL="170180">
                        <a:lnSpc>
                          <a:spcPct val="100000"/>
                        </a:lnSpc>
                        <a:spcBef>
                          <a:spcPts val="315"/>
                        </a:spcBef>
                      </a:pPr>
                      <a:r>
                        <a:rPr sz="1400" spc="-5" dirty="0">
                          <a:solidFill>
                            <a:srgbClr val="221F1F"/>
                          </a:solidFill>
                          <a:latin typeface="Arial MT"/>
                          <a:cs typeface="Arial MT"/>
                        </a:rPr>
                        <a:t>Country</a:t>
                      </a:r>
                      <a:endParaRPr sz="1400">
                        <a:latin typeface="Arial MT"/>
                        <a:cs typeface="Arial MT"/>
                      </a:endParaRPr>
                    </a:p>
                  </a:txBody>
                  <a:tcPr marL="0" marR="0" marT="40005" marB="0">
                    <a:lnT w="12700">
                      <a:solidFill>
                        <a:srgbClr val="221F1F"/>
                      </a:solidFill>
                      <a:prstDash val="solid"/>
                    </a:lnT>
                    <a:lnB w="12700">
                      <a:solidFill>
                        <a:srgbClr val="221F1F"/>
                      </a:solidFill>
                      <a:prstDash val="solid"/>
                    </a:lnB>
                  </a:tcPr>
                </a:tc>
                <a:tc>
                  <a:txBody>
                    <a:bodyPr/>
                    <a:lstStyle/>
                    <a:p>
                      <a:pPr marL="97790">
                        <a:lnSpc>
                          <a:spcPct val="100000"/>
                        </a:lnSpc>
                        <a:spcBef>
                          <a:spcPts val="315"/>
                        </a:spcBef>
                      </a:pPr>
                      <a:r>
                        <a:rPr sz="1400" spc="-5" dirty="0">
                          <a:solidFill>
                            <a:srgbClr val="221F1F"/>
                          </a:solidFill>
                          <a:latin typeface="Arial MT"/>
                          <a:cs typeface="Arial MT"/>
                        </a:rPr>
                        <a:t>Formats</a:t>
                      </a:r>
                      <a:endParaRPr sz="1400">
                        <a:latin typeface="Arial MT"/>
                        <a:cs typeface="Arial MT"/>
                      </a:endParaRPr>
                    </a:p>
                  </a:txBody>
                  <a:tcPr marL="0" marR="0" marT="40005" marB="0">
                    <a:lnT w="12700">
                      <a:solidFill>
                        <a:srgbClr val="221F1F"/>
                      </a:solidFill>
                      <a:prstDash val="solid"/>
                    </a:lnT>
                    <a:lnB w="12700">
                      <a:solidFill>
                        <a:srgbClr val="221F1F"/>
                      </a:solidFill>
                      <a:prstDash val="solid"/>
                    </a:lnB>
                  </a:tcPr>
                </a:tc>
                <a:tc>
                  <a:txBody>
                    <a:bodyPr/>
                    <a:lstStyle/>
                    <a:p>
                      <a:pPr marL="130810">
                        <a:lnSpc>
                          <a:spcPct val="100000"/>
                        </a:lnSpc>
                        <a:spcBef>
                          <a:spcPts val="315"/>
                        </a:spcBef>
                      </a:pPr>
                      <a:r>
                        <a:rPr sz="1400" dirty="0">
                          <a:solidFill>
                            <a:srgbClr val="221F1F"/>
                          </a:solidFill>
                          <a:latin typeface="Arial MT"/>
                          <a:cs typeface="Arial MT"/>
                        </a:rPr>
                        <a:t>Sales</a:t>
                      </a:r>
                      <a:r>
                        <a:rPr sz="1400" spc="-40" dirty="0">
                          <a:solidFill>
                            <a:srgbClr val="221F1F"/>
                          </a:solidFill>
                          <a:latin typeface="Arial MT"/>
                          <a:cs typeface="Arial MT"/>
                        </a:rPr>
                        <a:t> </a:t>
                      </a:r>
                      <a:r>
                        <a:rPr sz="1400" dirty="0">
                          <a:solidFill>
                            <a:srgbClr val="221F1F"/>
                          </a:solidFill>
                          <a:latin typeface="Arial MT"/>
                          <a:cs typeface="Arial MT"/>
                        </a:rPr>
                        <a:t>($</a:t>
                      </a:r>
                      <a:r>
                        <a:rPr sz="1400" spc="-40" dirty="0">
                          <a:solidFill>
                            <a:srgbClr val="221F1F"/>
                          </a:solidFill>
                          <a:latin typeface="Arial MT"/>
                          <a:cs typeface="Arial MT"/>
                        </a:rPr>
                        <a:t> </a:t>
                      </a:r>
                      <a:r>
                        <a:rPr sz="1400" spc="-5" dirty="0">
                          <a:solidFill>
                            <a:srgbClr val="221F1F"/>
                          </a:solidFill>
                          <a:latin typeface="Arial MT"/>
                          <a:cs typeface="Arial MT"/>
                        </a:rPr>
                        <a:t>millions)</a:t>
                      </a:r>
                      <a:endParaRPr sz="1400">
                        <a:latin typeface="Arial MT"/>
                        <a:cs typeface="Arial MT"/>
                      </a:endParaRPr>
                    </a:p>
                  </a:txBody>
                  <a:tcPr marL="0" marR="0" marT="40005" marB="0">
                    <a:lnT w="12700">
                      <a:solidFill>
                        <a:srgbClr val="221F1F"/>
                      </a:solidFill>
                      <a:prstDash val="solid"/>
                    </a:lnT>
                    <a:lnB w="12700">
                      <a:solidFill>
                        <a:srgbClr val="221F1F"/>
                      </a:solidFill>
                      <a:prstDash val="solid"/>
                    </a:lnB>
                  </a:tcPr>
                </a:tc>
              </a:tr>
              <a:tr h="361152">
                <a:tc>
                  <a:txBody>
                    <a:bodyPr/>
                    <a:lstStyle/>
                    <a:p>
                      <a:pPr marL="91440">
                        <a:lnSpc>
                          <a:spcPct val="100000"/>
                        </a:lnSpc>
                        <a:spcBef>
                          <a:spcPts val="315"/>
                        </a:spcBef>
                      </a:pPr>
                      <a:r>
                        <a:rPr sz="1800" dirty="0">
                          <a:solidFill>
                            <a:srgbClr val="221F1F"/>
                          </a:solidFill>
                          <a:latin typeface="Arial MT"/>
                          <a:cs typeface="Arial MT"/>
                        </a:rPr>
                        <a:t>1</a:t>
                      </a:r>
                      <a:endParaRPr sz="1800">
                        <a:latin typeface="Arial MT"/>
                        <a:cs typeface="Arial MT"/>
                      </a:endParaRPr>
                    </a:p>
                  </a:txBody>
                  <a:tcPr marL="0" marR="0" marT="40005" marB="0">
                    <a:lnT w="12700">
                      <a:solidFill>
                        <a:srgbClr val="221F1F"/>
                      </a:solidFill>
                      <a:prstDash val="solid"/>
                    </a:lnT>
                  </a:tcPr>
                </a:tc>
                <a:tc>
                  <a:txBody>
                    <a:bodyPr/>
                    <a:lstStyle/>
                    <a:p>
                      <a:pPr marL="140970">
                        <a:lnSpc>
                          <a:spcPct val="100000"/>
                        </a:lnSpc>
                        <a:spcBef>
                          <a:spcPts val="320"/>
                        </a:spcBef>
                      </a:pPr>
                      <a:r>
                        <a:rPr sz="1400" spc="-10" dirty="0">
                          <a:solidFill>
                            <a:srgbClr val="221F1F"/>
                          </a:solidFill>
                          <a:latin typeface="Arial MT"/>
                          <a:cs typeface="Arial MT"/>
                        </a:rPr>
                        <a:t>Walmart</a:t>
                      </a:r>
                      <a:r>
                        <a:rPr sz="1400" spc="-75" dirty="0">
                          <a:solidFill>
                            <a:srgbClr val="221F1F"/>
                          </a:solidFill>
                          <a:latin typeface="Arial MT"/>
                          <a:cs typeface="Arial MT"/>
                        </a:rPr>
                        <a:t> </a:t>
                      </a:r>
                      <a:r>
                        <a:rPr sz="1400" spc="-5" dirty="0">
                          <a:solidFill>
                            <a:srgbClr val="221F1F"/>
                          </a:solidFill>
                          <a:latin typeface="Arial MT"/>
                          <a:cs typeface="Arial MT"/>
                        </a:rPr>
                        <a:t>Stores</a:t>
                      </a:r>
                      <a:endParaRPr sz="1400">
                        <a:latin typeface="Arial MT"/>
                        <a:cs typeface="Arial MT"/>
                      </a:endParaRPr>
                    </a:p>
                  </a:txBody>
                  <a:tcPr marL="0" marR="0" marT="40640" marB="0">
                    <a:lnT w="12700">
                      <a:solidFill>
                        <a:srgbClr val="221F1F"/>
                      </a:solidFill>
                      <a:prstDash val="solid"/>
                    </a:lnT>
                  </a:tcPr>
                </a:tc>
                <a:tc>
                  <a:txBody>
                    <a:bodyPr/>
                    <a:lstStyle/>
                    <a:p>
                      <a:pPr marL="170180">
                        <a:lnSpc>
                          <a:spcPct val="100000"/>
                        </a:lnSpc>
                        <a:spcBef>
                          <a:spcPts val="320"/>
                        </a:spcBef>
                      </a:pPr>
                      <a:r>
                        <a:rPr sz="1400" spc="-5" dirty="0">
                          <a:solidFill>
                            <a:srgbClr val="221F1F"/>
                          </a:solidFill>
                          <a:latin typeface="Arial MT"/>
                          <a:cs typeface="Arial MT"/>
                        </a:rPr>
                        <a:t>United</a:t>
                      </a:r>
                      <a:r>
                        <a:rPr sz="1400" spc="-50" dirty="0">
                          <a:solidFill>
                            <a:srgbClr val="221F1F"/>
                          </a:solidFill>
                          <a:latin typeface="Arial MT"/>
                          <a:cs typeface="Arial MT"/>
                        </a:rPr>
                        <a:t> </a:t>
                      </a:r>
                      <a:r>
                        <a:rPr sz="1400" spc="-5" dirty="0">
                          <a:solidFill>
                            <a:srgbClr val="221F1F"/>
                          </a:solidFill>
                          <a:latin typeface="Arial MT"/>
                          <a:cs typeface="Arial MT"/>
                        </a:rPr>
                        <a:t>States</a:t>
                      </a:r>
                      <a:endParaRPr sz="1400">
                        <a:latin typeface="Arial MT"/>
                        <a:cs typeface="Arial MT"/>
                      </a:endParaRPr>
                    </a:p>
                  </a:txBody>
                  <a:tcPr marL="0" marR="0" marT="40640" marB="0">
                    <a:lnT w="12700">
                      <a:solidFill>
                        <a:srgbClr val="221F1F"/>
                      </a:solidFill>
                      <a:prstDash val="solid"/>
                    </a:lnT>
                  </a:tcPr>
                </a:tc>
                <a:tc>
                  <a:txBody>
                    <a:bodyPr/>
                    <a:lstStyle/>
                    <a:p>
                      <a:pPr marL="97790">
                        <a:lnSpc>
                          <a:spcPct val="100000"/>
                        </a:lnSpc>
                        <a:spcBef>
                          <a:spcPts val="320"/>
                        </a:spcBef>
                      </a:pPr>
                      <a:r>
                        <a:rPr sz="1400" spc="-5" dirty="0">
                          <a:solidFill>
                            <a:srgbClr val="221F1F"/>
                          </a:solidFill>
                          <a:latin typeface="Arial MT"/>
                          <a:cs typeface="Arial MT"/>
                        </a:rPr>
                        <a:t>Discount</a:t>
                      </a:r>
                      <a:r>
                        <a:rPr sz="1400" spc="-50" dirty="0">
                          <a:solidFill>
                            <a:srgbClr val="221F1F"/>
                          </a:solidFill>
                          <a:latin typeface="Arial MT"/>
                          <a:cs typeface="Arial MT"/>
                        </a:rPr>
                        <a:t> </a:t>
                      </a:r>
                      <a:r>
                        <a:rPr sz="1400" spc="-5" dirty="0">
                          <a:solidFill>
                            <a:srgbClr val="221F1F"/>
                          </a:solidFill>
                          <a:latin typeface="Arial MT"/>
                          <a:cs typeface="Arial MT"/>
                        </a:rPr>
                        <a:t>store,</a:t>
                      </a:r>
                      <a:r>
                        <a:rPr sz="1400" spc="-45" dirty="0">
                          <a:solidFill>
                            <a:srgbClr val="221F1F"/>
                          </a:solidFill>
                          <a:latin typeface="Arial MT"/>
                          <a:cs typeface="Arial MT"/>
                        </a:rPr>
                        <a:t> </a:t>
                      </a:r>
                      <a:r>
                        <a:rPr sz="1400" spc="-5" dirty="0">
                          <a:solidFill>
                            <a:srgbClr val="221F1F"/>
                          </a:solidFill>
                          <a:latin typeface="Arial MT"/>
                          <a:cs typeface="Arial MT"/>
                        </a:rPr>
                        <a:t>wholesale</a:t>
                      </a:r>
                      <a:r>
                        <a:rPr sz="1400" spc="-25" dirty="0">
                          <a:solidFill>
                            <a:srgbClr val="221F1F"/>
                          </a:solidFill>
                          <a:latin typeface="Arial MT"/>
                          <a:cs typeface="Arial MT"/>
                        </a:rPr>
                        <a:t> </a:t>
                      </a:r>
                      <a:r>
                        <a:rPr sz="1400" spc="-5" dirty="0">
                          <a:solidFill>
                            <a:srgbClr val="221F1F"/>
                          </a:solidFill>
                          <a:latin typeface="Arial MT"/>
                          <a:cs typeface="Arial MT"/>
                        </a:rPr>
                        <a:t>club</a:t>
                      </a:r>
                      <a:endParaRPr sz="1400">
                        <a:latin typeface="Arial MT"/>
                        <a:cs typeface="Arial MT"/>
                      </a:endParaRPr>
                    </a:p>
                  </a:txBody>
                  <a:tcPr marL="0" marR="0" marT="40640" marB="0">
                    <a:lnT w="12700">
                      <a:solidFill>
                        <a:srgbClr val="221F1F"/>
                      </a:solidFill>
                      <a:prstDash val="solid"/>
                    </a:lnT>
                  </a:tcPr>
                </a:tc>
                <a:tc>
                  <a:txBody>
                    <a:bodyPr/>
                    <a:lstStyle/>
                    <a:p>
                      <a:pPr marR="81915" algn="r">
                        <a:lnSpc>
                          <a:spcPct val="100000"/>
                        </a:lnSpc>
                        <a:spcBef>
                          <a:spcPts val="320"/>
                        </a:spcBef>
                      </a:pPr>
                      <a:r>
                        <a:rPr sz="1400" spc="-5" dirty="0">
                          <a:solidFill>
                            <a:srgbClr val="221F1F"/>
                          </a:solidFill>
                          <a:latin typeface="Arial MT"/>
                          <a:cs typeface="Arial MT"/>
                        </a:rPr>
                        <a:t>$485,873</a:t>
                      </a:r>
                      <a:endParaRPr sz="1400">
                        <a:latin typeface="Arial MT"/>
                        <a:cs typeface="Arial MT"/>
                      </a:endParaRPr>
                    </a:p>
                  </a:txBody>
                  <a:tcPr marL="0" marR="0" marT="40640" marB="0">
                    <a:lnT w="12700">
                      <a:solidFill>
                        <a:srgbClr val="221F1F"/>
                      </a:solidFill>
                      <a:prstDash val="solid"/>
                    </a:lnT>
                  </a:tcPr>
                </a:tc>
              </a:tr>
              <a:tr h="382333">
                <a:tc>
                  <a:txBody>
                    <a:bodyPr/>
                    <a:lstStyle/>
                    <a:p>
                      <a:pPr marL="91440">
                        <a:lnSpc>
                          <a:spcPct val="100000"/>
                        </a:lnSpc>
                        <a:spcBef>
                          <a:spcPts val="390"/>
                        </a:spcBef>
                      </a:pPr>
                      <a:r>
                        <a:rPr sz="1800" dirty="0">
                          <a:solidFill>
                            <a:srgbClr val="221F1F"/>
                          </a:solidFill>
                          <a:latin typeface="Arial MT"/>
                          <a:cs typeface="Arial MT"/>
                        </a:rPr>
                        <a:t>2</a:t>
                      </a:r>
                      <a:endParaRPr sz="1800">
                        <a:latin typeface="Arial MT"/>
                        <a:cs typeface="Arial MT"/>
                      </a:endParaRPr>
                    </a:p>
                  </a:txBody>
                  <a:tcPr marL="0" marR="0" marT="49530" marB="0"/>
                </a:tc>
                <a:tc>
                  <a:txBody>
                    <a:bodyPr/>
                    <a:lstStyle/>
                    <a:p>
                      <a:pPr marL="140970">
                        <a:lnSpc>
                          <a:spcPct val="100000"/>
                        </a:lnSpc>
                        <a:spcBef>
                          <a:spcPts val="395"/>
                        </a:spcBef>
                      </a:pPr>
                      <a:r>
                        <a:rPr sz="1400" spc="-5" dirty="0">
                          <a:solidFill>
                            <a:srgbClr val="221F1F"/>
                          </a:solidFill>
                          <a:latin typeface="Arial MT"/>
                          <a:cs typeface="Arial MT"/>
                        </a:rPr>
                        <a:t>Carrefour</a:t>
                      </a:r>
                      <a:endParaRPr sz="1400">
                        <a:latin typeface="Arial MT"/>
                        <a:cs typeface="Arial MT"/>
                      </a:endParaRPr>
                    </a:p>
                  </a:txBody>
                  <a:tcPr marL="0" marR="0" marT="50165" marB="0"/>
                </a:tc>
                <a:tc>
                  <a:txBody>
                    <a:bodyPr/>
                    <a:lstStyle/>
                    <a:p>
                      <a:pPr marL="170180">
                        <a:lnSpc>
                          <a:spcPct val="100000"/>
                        </a:lnSpc>
                        <a:spcBef>
                          <a:spcPts val="395"/>
                        </a:spcBef>
                      </a:pPr>
                      <a:r>
                        <a:rPr sz="1400" dirty="0">
                          <a:solidFill>
                            <a:srgbClr val="221F1F"/>
                          </a:solidFill>
                          <a:latin typeface="Arial MT"/>
                          <a:cs typeface="Arial MT"/>
                        </a:rPr>
                        <a:t>France</a:t>
                      </a:r>
                      <a:endParaRPr sz="1400">
                        <a:latin typeface="Arial MT"/>
                        <a:cs typeface="Arial MT"/>
                      </a:endParaRPr>
                    </a:p>
                  </a:txBody>
                  <a:tcPr marL="0" marR="0" marT="50165" marB="0"/>
                </a:tc>
                <a:tc>
                  <a:txBody>
                    <a:bodyPr/>
                    <a:lstStyle/>
                    <a:p>
                      <a:pPr marL="97790">
                        <a:lnSpc>
                          <a:spcPct val="100000"/>
                        </a:lnSpc>
                        <a:spcBef>
                          <a:spcPts val="395"/>
                        </a:spcBef>
                      </a:pPr>
                      <a:r>
                        <a:rPr sz="1400" spc="-5" dirty="0">
                          <a:solidFill>
                            <a:srgbClr val="221F1F"/>
                          </a:solidFill>
                          <a:latin typeface="Arial MT"/>
                          <a:cs typeface="Arial MT"/>
                        </a:rPr>
                        <a:t>Hypermarket</a:t>
                      </a:r>
                      <a:endParaRPr sz="1400">
                        <a:latin typeface="Arial MT"/>
                        <a:cs typeface="Arial MT"/>
                      </a:endParaRPr>
                    </a:p>
                  </a:txBody>
                  <a:tcPr marL="0" marR="0" marT="50165" marB="0"/>
                </a:tc>
                <a:tc>
                  <a:txBody>
                    <a:bodyPr/>
                    <a:lstStyle/>
                    <a:p>
                      <a:pPr marR="83820" algn="r">
                        <a:lnSpc>
                          <a:spcPct val="100000"/>
                        </a:lnSpc>
                        <a:spcBef>
                          <a:spcPts val="215"/>
                        </a:spcBef>
                      </a:pPr>
                      <a:r>
                        <a:rPr sz="1400" spc="-5" dirty="0">
                          <a:solidFill>
                            <a:srgbClr val="221F1F"/>
                          </a:solidFill>
                          <a:latin typeface="Arial MT"/>
                          <a:cs typeface="Arial MT"/>
                        </a:rPr>
                        <a:t>82,996</a:t>
                      </a:r>
                      <a:r>
                        <a:rPr sz="1400" spc="-65" dirty="0">
                          <a:solidFill>
                            <a:srgbClr val="221F1F"/>
                          </a:solidFill>
                          <a:latin typeface="Arial MT"/>
                          <a:cs typeface="Arial MT"/>
                        </a:rPr>
                        <a:t> </a:t>
                      </a:r>
                      <a:r>
                        <a:rPr sz="1400" dirty="0">
                          <a:solidFill>
                            <a:srgbClr val="221F1F"/>
                          </a:solidFill>
                          <a:latin typeface="Arial MT"/>
                          <a:cs typeface="Arial MT"/>
                        </a:rPr>
                        <a:t>(2016</a:t>
                      </a:r>
                      <a:r>
                        <a:rPr sz="1400" spc="-35" dirty="0">
                          <a:solidFill>
                            <a:srgbClr val="221F1F"/>
                          </a:solidFill>
                          <a:latin typeface="Arial MT"/>
                          <a:cs typeface="Arial MT"/>
                        </a:rPr>
                        <a:t> </a:t>
                      </a:r>
                      <a:r>
                        <a:rPr sz="1400" spc="-5" dirty="0">
                          <a:solidFill>
                            <a:srgbClr val="221F1F"/>
                          </a:solidFill>
                          <a:latin typeface="Arial MT"/>
                          <a:cs typeface="Arial MT"/>
                        </a:rPr>
                        <a:t>data)</a:t>
                      </a:r>
                      <a:endParaRPr sz="1400">
                        <a:latin typeface="Arial MT"/>
                        <a:cs typeface="Arial MT"/>
                      </a:endParaRPr>
                    </a:p>
                  </a:txBody>
                  <a:tcPr marL="0" marR="0" marT="27305" marB="0"/>
                </a:tc>
              </a:tr>
              <a:tr h="370903">
                <a:tc>
                  <a:txBody>
                    <a:bodyPr/>
                    <a:lstStyle/>
                    <a:p>
                      <a:pPr marL="91440">
                        <a:lnSpc>
                          <a:spcPct val="100000"/>
                        </a:lnSpc>
                        <a:spcBef>
                          <a:spcPts val="300"/>
                        </a:spcBef>
                      </a:pPr>
                      <a:r>
                        <a:rPr sz="1800" dirty="0">
                          <a:solidFill>
                            <a:srgbClr val="221F1F"/>
                          </a:solidFill>
                          <a:latin typeface="Arial MT"/>
                          <a:cs typeface="Arial MT"/>
                        </a:rPr>
                        <a:t>3</a:t>
                      </a:r>
                      <a:endParaRPr sz="1800">
                        <a:latin typeface="Arial MT"/>
                        <a:cs typeface="Arial MT"/>
                      </a:endParaRPr>
                    </a:p>
                  </a:txBody>
                  <a:tcPr marL="0" marR="0" marT="38100" marB="0"/>
                </a:tc>
                <a:tc>
                  <a:txBody>
                    <a:bodyPr/>
                    <a:lstStyle/>
                    <a:p>
                      <a:pPr marL="140970">
                        <a:lnSpc>
                          <a:spcPct val="100000"/>
                        </a:lnSpc>
                        <a:spcBef>
                          <a:spcPts val="305"/>
                        </a:spcBef>
                      </a:pPr>
                      <a:r>
                        <a:rPr sz="1400" spc="-35" dirty="0">
                          <a:solidFill>
                            <a:srgbClr val="221F1F"/>
                          </a:solidFill>
                          <a:latin typeface="Arial MT"/>
                          <a:cs typeface="Arial MT"/>
                        </a:rPr>
                        <a:t>Tesco</a:t>
                      </a:r>
                      <a:r>
                        <a:rPr sz="1400" spc="-65" dirty="0">
                          <a:solidFill>
                            <a:srgbClr val="221F1F"/>
                          </a:solidFill>
                          <a:latin typeface="Arial MT"/>
                          <a:cs typeface="Arial MT"/>
                        </a:rPr>
                        <a:t> </a:t>
                      </a:r>
                      <a:r>
                        <a:rPr sz="1400" spc="15" dirty="0">
                          <a:solidFill>
                            <a:srgbClr val="221F1F"/>
                          </a:solidFill>
                          <a:latin typeface="Arial MT"/>
                          <a:cs typeface="Arial MT"/>
                        </a:rPr>
                        <a:t>PLC</a:t>
                      </a:r>
                      <a:endParaRPr sz="1400">
                        <a:latin typeface="Arial MT"/>
                        <a:cs typeface="Arial MT"/>
                      </a:endParaRPr>
                    </a:p>
                  </a:txBody>
                  <a:tcPr marL="0" marR="0" marT="38735" marB="0"/>
                </a:tc>
                <a:tc>
                  <a:txBody>
                    <a:bodyPr/>
                    <a:lstStyle/>
                    <a:p>
                      <a:pPr marL="170180">
                        <a:lnSpc>
                          <a:spcPct val="100000"/>
                        </a:lnSpc>
                        <a:spcBef>
                          <a:spcPts val="305"/>
                        </a:spcBef>
                      </a:pPr>
                      <a:r>
                        <a:rPr sz="1400" spc="-5" dirty="0">
                          <a:solidFill>
                            <a:srgbClr val="221F1F"/>
                          </a:solidFill>
                          <a:latin typeface="Arial MT"/>
                          <a:cs typeface="Arial MT"/>
                        </a:rPr>
                        <a:t>United</a:t>
                      </a:r>
                      <a:r>
                        <a:rPr sz="1400" spc="-50" dirty="0">
                          <a:solidFill>
                            <a:srgbClr val="221F1F"/>
                          </a:solidFill>
                          <a:latin typeface="Arial MT"/>
                          <a:cs typeface="Arial MT"/>
                        </a:rPr>
                        <a:t> </a:t>
                      </a:r>
                      <a:r>
                        <a:rPr sz="1400" dirty="0">
                          <a:solidFill>
                            <a:srgbClr val="221F1F"/>
                          </a:solidFill>
                          <a:latin typeface="Arial MT"/>
                          <a:cs typeface="Arial MT"/>
                        </a:rPr>
                        <a:t>Kingdom</a:t>
                      </a:r>
                      <a:endParaRPr sz="1400">
                        <a:latin typeface="Arial MT"/>
                        <a:cs typeface="Arial MT"/>
                      </a:endParaRPr>
                    </a:p>
                  </a:txBody>
                  <a:tcPr marL="0" marR="0" marT="38735" marB="0"/>
                </a:tc>
                <a:tc>
                  <a:txBody>
                    <a:bodyPr/>
                    <a:lstStyle/>
                    <a:p>
                      <a:pPr marL="97790">
                        <a:lnSpc>
                          <a:spcPct val="100000"/>
                        </a:lnSpc>
                        <a:spcBef>
                          <a:spcPts val="305"/>
                        </a:spcBef>
                      </a:pPr>
                      <a:r>
                        <a:rPr sz="1400" spc="-5" dirty="0">
                          <a:solidFill>
                            <a:srgbClr val="221F1F"/>
                          </a:solidFill>
                          <a:latin typeface="Arial MT"/>
                          <a:cs typeface="Arial MT"/>
                        </a:rPr>
                        <a:t>Supermarket/hypermarket</a:t>
                      </a:r>
                      <a:endParaRPr sz="1400">
                        <a:latin typeface="Arial MT"/>
                        <a:cs typeface="Arial MT"/>
                      </a:endParaRPr>
                    </a:p>
                  </a:txBody>
                  <a:tcPr marL="0" marR="0" marT="38735" marB="0"/>
                </a:tc>
                <a:tc>
                  <a:txBody>
                    <a:bodyPr/>
                    <a:lstStyle/>
                    <a:p>
                      <a:pPr marR="83820" algn="r">
                        <a:lnSpc>
                          <a:spcPct val="100000"/>
                        </a:lnSpc>
                        <a:spcBef>
                          <a:spcPts val="305"/>
                        </a:spcBef>
                      </a:pPr>
                      <a:r>
                        <a:rPr sz="1400" spc="-5" dirty="0">
                          <a:solidFill>
                            <a:srgbClr val="221F1F"/>
                          </a:solidFill>
                          <a:latin typeface="Arial MT"/>
                          <a:cs typeface="Arial MT"/>
                        </a:rPr>
                        <a:t>69,501</a:t>
                      </a:r>
                      <a:endParaRPr sz="1400">
                        <a:latin typeface="Arial MT"/>
                        <a:cs typeface="Arial MT"/>
                      </a:endParaRPr>
                    </a:p>
                  </a:txBody>
                  <a:tcPr marL="0" marR="0" marT="38735" marB="0"/>
                </a:tc>
              </a:tr>
              <a:tr h="370966">
                <a:tc>
                  <a:txBody>
                    <a:bodyPr/>
                    <a:lstStyle/>
                    <a:p>
                      <a:pPr marL="91440">
                        <a:lnSpc>
                          <a:spcPct val="100000"/>
                        </a:lnSpc>
                        <a:spcBef>
                          <a:spcPts val="300"/>
                        </a:spcBef>
                      </a:pPr>
                      <a:r>
                        <a:rPr sz="1800" dirty="0">
                          <a:solidFill>
                            <a:srgbClr val="221F1F"/>
                          </a:solidFill>
                          <a:latin typeface="Arial MT"/>
                          <a:cs typeface="Arial MT"/>
                        </a:rPr>
                        <a:t>4</a:t>
                      </a:r>
                      <a:endParaRPr sz="1800">
                        <a:latin typeface="Arial MT"/>
                        <a:cs typeface="Arial MT"/>
                      </a:endParaRPr>
                    </a:p>
                  </a:txBody>
                  <a:tcPr marL="0" marR="0" marT="38100" marB="0"/>
                </a:tc>
                <a:tc>
                  <a:txBody>
                    <a:bodyPr/>
                    <a:lstStyle/>
                    <a:p>
                      <a:pPr marL="140970">
                        <a:lnSpc>
                          <a:spcPct val="100000"/>
                        </a:lnSpc>
                        <a:spcBef>
                          <a:spcPts val="305"/>
                        </a:spcBef>
                      </a:pPr>
                      <a:r>
                        <a:rPr sz="1400" spc="-10" dirty="0">
                          <a:solidFill>
                            <a:srgbClr val="221F1F"/>
                          </a:solidFill>
                          <a:latin typeface="Arial MT"/>
                          <a:cs typeface="Arial MT"/>
                        </a:rPr>
                        <a:t>M</a:t>
                      </a:r>
                      <a:r>
                        <a:rPr sz="1400" spc="-5" dirty="0">
                          <a:solidFill>
                            <a:srgbClr val="221F1F"/>
                          </a:solidFill>
                          <a:latin typeface="Arial MT"/>
                          <a:cs typeface="Arial MT"/>
                        </a:rPr>
                        <a:t>e</a:t>
                      </a:r>
                      <a:r>
                        <a:rPr sz="1400" dirty="0">
                          <a:solidFill>
                            <a:srgbClr val="221F1F"/>
                          </a:solidFill>
                          <a:latin typeface="Arial MT"/>
                          <a:cs typeface="Arial MT"/>
                        </a:rPr>
                        <a:t>tro</a:t>
                      </a:r>
                      <a:r>
                        <a:rPr sz="1400" spc="-105" dirty="0">
                          <a:solidFill>
                            <a:srgbClr val="221F1F"/>
                          </a:solidFill>
                          <a:latin typeface="Arial MT"/>
                          <a:cs typeface="Arial MT"/>
                        </a:rPr>
                        <a:t> </a:t>
                      </a:r>
                      <a:r>
                        <a:rPr sz="1400" spc="20" dirty="0">
                          <a:solidFill>
                            <a:srgbClr val="221F1F"/>
                          </a:solidFill>
                          <a:latin typeface="Arial MT"/>
                          <a:cs typeface="Arial MT"/>
                        </a:rPr>
                        <a:t>A</a:t>
                      </a:r>
                      <a:r>
                        <a:rPr sz="1400" dirty="0">
                          <a:solidFill>
                            <a:srgbClr val="221F1F"/>
                          </a:solidFill>
                          <a:latin typeface="Arial MT"/>
                          <a:cs typeface="Arial MT"/>
                        </a:rPr>
                        <a:t>G</a:t>
                      </a:r>
                      <a:endParaRPr sz="1400">
                        <a:latin typeface="Arial MT"/>
                        <a:cs typeface="Arial MT"/>
                      </a:endParaRPr>
                    </a:p>
                  </a:txBody>
                  <a:tcPr marL="0" marR="0" marT="38735" marB="0"/>
                </a:tc>
                <a:tc>
                  <a:txBody>
                    <a:bodyPr/>
                    <a:lstStyle/>
                    <a:p>
                      <a:pPr marL="170180">
                        <a:lnSpc>
                          <a:spcPct val="100000"/>
                        </a:lnSpc>
                        <a:spcBef>
                          <a:spcPts val="305"/>
                        </a:spcBef>
                      </a:pPr>
                      <a:r>
                        <a:rPr sz="1400" spc="-5" dirty="0">
                          <a:solidFill>
                            <a:srgbClr val="221F1F"/>
                          </a:solidFill>
                          <a:latin typeface="Arial MT"/>
                          <a:cs typeface="Arial MT"/>
                        </a:rPr>
                        <a:t>Germany</a:t>
                      </a:r>
                      <a:endParaRPr sz="1400">
                        <a:latin typeface="Arial MT"/>
                        <a:cs typeface="Arial MT"/>
                      </a:endParaRPr>
                    </a:p>
                  </a:txBody>
                  <a:tcPr marL="0" marR="0" marT="38735" marB="0"/>
                </a:tc>
                <a:tc>
                  <a:txBody>
                    <a:bodyPr/>
                    <a:lstStyle/>
                    <a:p>
                      <a:pPr marL="97790">
                        <a:lnSpc>
                          <a:spcPct val="100000"/>
                        </a:lnSpc>
                        <a:spcBef>
                          <a:spcPts val="305"/>
                        </a:spcBef>
                      </a:pPr>
                      <a:r>
                        <a:rPr sz="1400" spc="-5" dirty="0">
                          <a:solidFill>
                            <a:srgbClr val="221F1F"/>
                          </a:solidFill>
                          <a:latin typeface="Arial MT"/>
                          <a:cs typeface="Arial MT"/>
                        </a:rPr>
                        <a:t>Diversified</a:t>
                      </a:r>
                      <a:endParaRPr sz="1400">
                        <a:latin typeface="Arial MT"/>
                        <a:cs typeface="Arial MT"/>
                      </a:endParaRPr>
                    </a:p>
                  </a:txBody>
                  <a:tcPr marL="0" marR="0" marT="38735" marB="0"/>
                </a:tc>
                <a:tc>
                  <a:txBody>
                    <a:bodyPr/>
                    <a:lstStyle/>
                    <a:p>
                      <a:pPr marR="83820" algn="r">
                        <a:lnSpc>
                          <a:spcPct val="100000"/>
                        </a:lnSpc>
                        <a:spcBef>
                          <a:spcPts val="305"/>
                        </a:spcBef>
                      </a:pPr>
                      <a:r>
                        <a:rPr sz="1400" spc="-5" dirty="0">
                          <a:solidFill>
                            <a:srgbClr val="221F1F"/>
                          </a:solidFill>
                          <a:latin typeface="Arial MT"/>
                          <a:cs typeface="Arial MT"/>
                        </a:rPr>
                        <a:t>43,828</a:t>
                      </a:r>
                      <a:endParaRPr sz="1400">
                        <a:latin typeface="Arial MT"/>
                        <a:cs typeface="Arial MT"/>
                      </a:endParaRPr>
                    </a:p>
                  </a:txBody>
                  <a:tcPr marL="0" marR="0" marT="38735" marB="0"/>
                </a:tc>
              </a:tr>
              <a:tr h="368843">
                <a:tc>
                  <a:txBody>
                    <a:bodyPr/>
                    <a:lstStyle/>
                    <a:p>
                      <a:pPr marL="91440">
                        <a:lnSpc>
                          <a:spcPct val="100000"/>
                        </a:lnSpc>
                        <a:spcBef>
                          <a:spcPts val="300"/>
                        </a:spcBef>
                      </a:pPr>
                      <a:r>
                        <a:rPr sz="1800" dirty="0">
                          <a:solidFill>
                            <a:srgbClr val="221F1F"/>
                          </a:solidFill>
                          <a:latin typeface="Arial MT"/>
                          <a:cs typeface="Arial MT"/>
                        </a:rPr>
                        <a:t>5</a:t>
                      </a:r>
                      <a:endParaRPr sz="1800">
                        <a:latin typeface="Arial MT"/>
                        <a:cs typeface="Arial MT"/>
                      </a:endParaRPr>
                    </a:p>
                  </a:txBody>
                  <a:tcPr marL="0" marR="0" marT="38100" marB="0">
                    <a:lnB w="12700">
                      <a:solidFill>
                        <a:srgbClr val="221F1F"/>
                      </a:solidFill>
                      <a:prstDash val="solid"/>
                    </a:lnB>
                  </a:tcPr>
                </a:tc>
                <a:tc>
                  <a:txBody>
                    <a:bodyPr/>
                    <a:lstStyle/>
                    <a:p>
                      <a:pPr marL="140970">
                        <a:lnSpc>
                          <a:spcPct val="100000"/>
                        </a:lnSpc>
                        <a:spcBef>
                          <a:spcPts val="305"/>
                        </a:spcBef>
                      </a:pPr>
                      <a:r>
                        <a:rPr sz="1400" spc="-5" dirty="0">
                          <a:solidFill>
                            <a:srgbClr val="221F1F"/>
                          </a:solidFill>
                          <a:latin typeface="Arial MT"/>
                          <a:cs typeface="Arial MT"/>
                        </a:rPr>
                        <a:t>Aldi</a:t>
                      </a:r>
                      <a:endParaRPr sz="1400">
                        <a:latin typeface="Arial MT"/>
                        <a:cs typeface="Arial MT"/>
                      </a:endParaRPr>
                    </a:p>
                  </a:txBody>
                  <a:tcPr marL="0" marR="0" marT="38735" marB="0">
                    <a:lnB w="12700">
                      <a:solidFill>
                        <a:srgbClr val="221F1F"/>
                      </a:solidFill>
                      <a:prstDash val="solid"/>
                    </a:lnB>
                  </a:tcPr>
                </a:tc>
                <a:tc>
                  <a:txBody>
                    <a:bodyPr/>
                    <a:lstStyle/>
                    <a:p>
                      <a:pPr marL="170180">
                        <a:lnSpc>
                          <a:spcPct val="100000"/>
                        </a:lnSpc>
                        <a:spcBef>
                          <a:spcPts val="305"/>
                        </a:spcBef>
                      </a:pPr>
                      <a:r>
                        <a:rPr sz="1400" spc="-5" dirty="0">
                          <a:solidFill>
                            <a:srgbClr val="221F1F"/>
                          </a:solidFill>
                          <a:latin typeface="Arial MT"/>
                          <a:cs typeface="Arial MT"/>
                        </a:rPr>
                        <a:t>Germany</a:t>
                      </a:r>
                      <a:endParaRPr sz="1400">
                        <a:latin typeface="Arial MT"/>
                        <a:cs typeface="Arial MT"/>
                      </a:endParaRPr>
                    </a:p>
                  </a:txBody>
                  <a:tcPr marL="0" marR="0" marT="38735" marB="0">
                    <a:lnB w="12700">
                      <a:solidFill>
                        <a:srgbClr val="221F1F"/>
                      </a:solidFill>
                      <a:prstDash val="solid"/>
                    </a:lnB>
                  </a:tcPr>
                </a:tc>
                <a:tc>
                  <a:txBody>
                    <a:bodyPr/>
                    <a:lstStyle/>
                    <a:p>
                      <a:pPr marL="97790">
                        <a:lnSpc>
                          <a:spcPct val="100000"/>
                        </a:lnSpc>
                        <a:spcBef>
                          <a:spcPts val="305"/>
                        </a:spcBef>
                      </a:pPr>
                      <a:r>
                        <a:rPr sz="1400" spc="-5" dirty="0">
                          <a:solidFill>
                            <a:srgbClr val="221F1F"/>
                          </a:solidFill>
                          <a:latin typeface="Arial MT"/>
                          <a:cs typeface="Arial MT"/>
                        </a:rPr>
                        <a:t>Discount</a:t>
                      </a:r>
                      <a:r>
                        <a:rPr sz="1400" spc="-65" dirty="0">
                          <a:solidFill>
                            <a:srgbClr val="221F1F"/>
                          </a:solidFill>
                          <a:latin typeface="Arial MT"/>
                          <a:cs typeface="Arial MT"/>
                        </a:rPr>
                        <a:t> </a:t>
                      </a:r>
                      <a:r>
                        <a:rPr sz="1400" spc="-5" dirty="0">
                          <a:solidFill>
                            <a:srgbClr val="221F1F"/>
                          </a:solidFill>
                          <a:latin typeface="Arial MT"/>
                          <a:cs typeface="Arial MT"/>
                        </a:rPr>
                        <a:t>store</a:t>
                      </a:r>
                      <a:endParaRPr sz="1400">
                        <a:latin typeface="Arial MT"/>
                        <a:cs typeface="Arial MT"/>
                      </a:endParaRPr>
                    </a:p>
                  </a:txBody>
                  <a:tcPr marL="0" marR="0" marT="38735" marB="0">
                    <a:lnB w="12700">
                      <a:solidFill>
                        <a:srgbClr val="221F1F"/>
                      </a:solidFill>
                      <a:prstDash val="solid"/>
                    </a:lnB>
                  </a:tcPr>
                </a:tc>
                <a:tc>
                  <a:txBody>
                    <a:bodyPr/>
                    <a:lstStyle/>
                    <a:p>
                      <a:pPr marR="83185" algn="r">
                        <a:lnSpc>
                          <a:spcPct val="100000"/>
                        </a:lnSpc>
                        <a:spcBef>
                          <a:spcPts val="305"/>
                        </a:spcBef>
                      </a:pPr>
                      <a:r>
                        <a:rPr sz="1400" spc="10" dirty="0">
                          <a:solidFill>
                            <a:srgbClr val="221F1F"/>
                          </a:solidFill>
                          <a:latin typeface="Arial MT"/>
                          <a:cs typeface="Arial MT"/>
                        </a:rPr>
                        <a:t>NA</a:t>
                      </a:r>
                      <a:endParaRPr sz="1400">
                        <a:latin typeface="Arial MT"/>
                        <a:cs typeface="Arial MT"/>
                      </a:endParaRPr>
                    </a:p>
                  </a:txBody>
                  <a:tcPr marL="0" marR="0" marT="38735" marB="0">
                    <a:lnB w="12700">
                      <a:solidFill>
                        <a:srgbClr val="221F1F"/>
                      </a:solidFill>
                      <a:prstDash val="solid"/>
                    </a:lnB>
                  </a:tcPr>
                </a:tc>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808346" y="379603"/>
            <a:ext cx="4958080" cy="513715"/>
          </a:xfrm>
          <a:prstGeom prst="rect">
            <a:avLst/>
          </a:prstGeom>
        </p:spPr>
        <p:txBody>
          <a:bodyPr vert="horz" wrap="square" lIns="0" tIns="13335" rIns="0" bIns="0" rtlCol="0" anchor="ctr">
            <a:spAutoFit/>
          </a:bodyPr>
          <a:lstStyle/>
          <a:p>
            <a:pPr marL="12700">
              <a:lnSpc>
                <a:spcPct val="100000"/>
              </a:lnSpc>
              <a:spcBef>
                <a:spcPts val="105"/>
              </a:spcBef>
            </a:pPr>
            <a:r>
              <a:rPr sz="3200" spc="-80" dirty="0">
                <a:solidFill>
                  <a:srgbClr val="221F1F"/>
                </a:solidFill>
              </a:rPr>
              <a:t>Top</a:t>
            </a:r>
            <a:r>
              <a:rPr sz="3200" spc="-35" dirty="0">
                <a:solidFill>
                  <a:srgbClr val="221F1F"/>
                </a:solidFill>
              </a:rPr>
              <a:t> </a:t>
            </a:r>
            <a:r>
              <a:rPr sz="3200" dirty="0">
                <a:solidFill>
                  <a:srgbClr val="221F1F"/>
                </a:solidFill>
              </a:rPr>
              <a:t>Global</a:t>
            </a:r>
            <a:r>
              <a:rPr sz="3200" spc="-45" dirty="0">
                <a:solidFill>
                  <a:srgbClr val="221F1F"/>
                </a:solidFill>
              </a:rPr>
              <a:t> </a:t>
            </a:r>
            <a:r>
              <a:rPr sz="3200" spc="-5" dirty="0">
                <a:solidFill>
                  <a:srgbClr val="221F1F"/>
                </a:solidFill>
              </a:rPr>
              <a:t>Retailers</a:t>
            </a:r>
            <a:r>
              <a:rPr sz="3200" spc="-40" dirty="0">
                <a:solidFill>
                  <a:srgbClr val="221F1F"/>
                </a:solidFill>
              </a:rPr>
              <a:t> </a:t>
            </a:r>
            <a:r>
              <a:rPr sz="3200" spc="-10" dirty="0">
                <a:solidFill>
                  <a:srgbClr val="221F1F"/>
                </a:solidFill>
              </a:rPr>
              <a:t>2019</a:t>
            </a:r>
            <a:endParaRPr sz="3200"/>
          </a:p>
        </p:txBody>
      </p:sp>
      <p:pic>
        <p:nvPicPr>
          <p:cNvPr id="3" name="object 3"/>
          <p:cNvPicPr/>
          <p:nvPr/>
        </p:nvPicPr>
        <p:blipFill>
          <a:blip r:embed="rId1" cstate="print"/>
          <a:stretch>
            <a:fillRect/>
          </a:stretch>
        </p:blipFill>
        <p:spPr>
          <a:xfrm>
            <a:off x="1929547" y="1282761"/>
            <a:ext cx="8738453" cy="5360354"/>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81962" y="1215389"/>
            <a:ext cx="8229600" cy="0"/>
          </a:xfrm>
          <a:custGeom>
            <a:avLst/>
            <a:gdLst/>
            <a:ahLst/>
            <a:cxnLst/>
            <a:rect l="l" t="t" r="r" b="b"/>
            <a:pathLst>
              <a:path w="8229600">
                <a:moveTo>
                  <a:pt x="0" y="0"/>
                </a:moveTo>
                <a:lnTo>
                  <a:pt x="8229600" y="0"/>
                </a:lnTo>
              </a:path>
            </a:pathLst>
          </a:custGeom>
          <a:ln w="25908">
            <a:solidFill>
              <a:srgbClr val="221F1F"/>
            </a:solidFill>
          </a:ln>
        </p:spPr>
        <p:txBody>
          <a:bodyPr wrap="square" lIns="0" tIns="0" rIns="0" bIns="0" rtlCol="0"/>
          <a:lstStyle/>
          <a:p/>
        </p:txBody>
      </p:sp>
      <p:pic>
        <p:nvPicPr>
          <p:cNvPr id="3" name="object 3"/>
          <p:cNvPicPr/>
          <p:nvPr/>
        </p:nvPicPr>
        <p:blipFill>
          <a:blip r:embed="rId1" cstate="print"/>
          <a:stretch>
            <a:fillRect/>
          </a:stretch>
        </p:blipFill>
        <p:spPr>
          <a:xfrm>
            <a:off x="1981200" y="275844"/>
            <a:ext cx="2852928" cy="719327"/>
          </a:xfrm>
          <a:prstGeom prst="rect">
            <a:avLst/>
          </a:prstGeom>
        </p:spPr>
      </p:pic>
      <p:sp>
        <p:nvSpPr>
          <p:cNvPr id="4" name="object 4"/>
          <p:cNvSpPr txBox="1">
            <a:spLocks noGrp="1"/>
          </p:cNvSpPr>
          <p:nvPr>
            <p:ph type="title"/>
          </p:nvPr>
        </p:nvSpPr>
        <p:spPr>
          <a:xfrm>
            <a:off x="5509387" y="232663"/>
            <a:ext cx="4596765" cy="635000"/>
          </a:xfrm>
          <a:prstGeom prst="rect">
            <a:avLst/>
          </a:prstGeom>
        </p:spPr>
        <p:txBody>
          <a:bodyPr vert="horz" wrap="square" lIns="0" tIns="12065" rIns="0" bIns="0" rtlCol="0" anchor="ctr">
            <a:spAutoFit/>
          </a:bodyPr>
          <a:lstStyle/>
          <a:p>
            <a:pPr marL="12700">
              <a:lnSpc>
                <a:spcPct val="100000"/>
              </a:lnSpc>
              <a:spcBef>
                <a:spcPts val="95"/>
              </a:spcBef>
            </a:pPr>
            <a:r>
              <a:rPr sz="4000" spc="-10" dirty="0">
                <a:solidFill>
                  <a:srgbClr val="221F1F"/>
                </a:solidFill>
              </a:rPr>
              <a:t>Products</a:t>
            </a:r>
            <a:r>
              <a:rPr sz="4000" spc="-25" dirty="0">
                <a:solidFill>
                  <a:srgbClr val="221F1F"/>
                </a:solidFill>
              </a:rPr>
              <a:t> </a:t>
            </a:r>
            <a:r>
              <a:rPr sz="4000" spc="-5" dirty="0">
                <a:solidFill>
                  <a:srgbClr val="221F1F"/>
                </a:solidFill>
              </a:rPr>
              <a:t>/Services</a:t>
            </a:r>
            <a:endParaRPr sz="4000"/>
          </a:p>
        </p:txBody>
      </p:sp>
      <p:pic>
        <p:nvPicPr>
          <p:cNvPr id="5" name="object 5"/>
          <p:cNvPicPr/>
          <p:nvPr/>
        </p:nvPicPr>
        <p:blipFill>
          <a:blip r:embed="rId2" cstate="print"/>
          <a:stretch>
            <a:fillRect/>
          </a:stretch>
        </p:blipFill>
        <p:spPr>
          <a:xfrm>
            <a:off x="2753867" y="1129283"/>
            <a:ext cx="7101840" cy="3787140"/>
          </a:xfrm>
          <a:prstGeom prst="rect">
            <a:avLst/>
          </a:prstGeom>
        </p:spPr>
      </p:pic>
      <p:sp>
        <p:nvSpPr>
          <p:cNvPr id="6" name="object 6"/>
          <p:cNvSpPr txBox="1"/>
          <p:nvPr/>
        </p:nvSpPr>
        <p:spPr>
          <a:xfrm>
            <a:off x="3649726" y="5446877"/>
            <a:ext cx="165100" cy="299720"/>
          </a:xfrm>
          <a:prstGeom prst="rect">
            <a:avLst/>
          </a:prstGeom>
        </p:spPr>
        <p:txBody>
          <a:bodyPr vert="horz" wrap="square" lIns="0" tIns="12700" rIns="0" bIns="0" rtlCol="0">
            <a:spAutoFit/>
          </a:bodyPr>
          <a:lstStyle/>
          <a:p>
            <a:pPr marL="12700">
              <a:spcBef>
                <a:spcPts val="100"/>
              </a:spcBef>
            </a:pPr>
            <a:r>
              <a:rPr b="1" dirty="0">
                <a:solidFill>
                  <a:srgbClr val="221F1F"/>
                </a:solidFill>
                <a:latin typeface="Arial" panose="020B0604020202020204"/>
                <a:cs typeface="Arial" panose="020B0604020202020204"/>
              </a:rPr>
              <a:t>?</a:t>
            </a:r>
            <a:endParaRPr>
              <a:latin typeface="Arial" panose="020B0604020202020204"/>
              <a:cs typeface="Arial" panose="020B0604020202020204"/>
            </a:endParaRPr>
          </a:p>
        </p:txBody>
      </p:sp>
      <p:sp>
        <p:nvSpPr>
          <p:cNvPr id="7" name="object 7"/>
          <p:cNvSpPr txBox="1"/>
          <p:nvPr/>
        </p:nvSpPr>
        <p:spPr>
          <a:xfrm>
            <a:off x="6324839" y="5446877"/>
            <a:ext cx="165100" cy="299720"/>
          </a:xfrm>
          <a:prstGeom prst="rect">
            <a:avLst/>
          </a:prstGeom>
        </p:spPr>
        <p:txBody>
          <a:bodyPr vert="horz" wrap="square" lIns="0" tIns="12700" rIns="0" bIns="0" rtlCol="0">
            <a:spAutoFit/>
          </a:bodyPr>
          <a:lstStyle/>
          <a:p>
            <a:pPr marL="12700">
              <a:spcBef>
                <a:spcPts val="100"/>
              </a:spcBef>
            </a:pPr>
            <a:r>
              <a:rPr b="1" dirty="0">
                <a:solidFill>
                  <a:srgbClr val="221F1F"/>
                </a:solidFill>
                <a:latin typeface="Arial" panose="020B0604020202020204"/>
                <a:cs typeface="Arial" panose="020B0604020202020204"/>
              </a:rPr>
              <a:t>?</a:t>
            </a:r>
            <a:endParaRPr>
              <a:latin typeface="Arial" panose="020B0604020202020204"/>
              <a:cs typeface="Arial" panose="020B0604020202020204"/>
            </a:endParaRPr>
          </a:p>
        </p:txBody>
      </p:sp>
      <p:sp>
        <p:nvSpPr>
          <p:cNvPr id="8" name="object 8"/>
          <p:cNvSpPr txBox="1"/>
          <p:nvPr/>
        </p:nvSpPr>
        <p:spPr>
          <a:xfrm>
            <a:off x="8703944" y="5446877"/>
            <a:ext cx="165100" cy="299720"/>
          </a:xfrm>
          <a:prstGeom prst="rect">
            <a:avLst/>
          </a:prstGeom>
        </p:spPr>
        <p:txBody>
          <a:bodyPr vert="horz" wrap="square" lIns="0" tIns="12700" rIns="0" bIns="0" rtlCol="0">
            <a:spAutoFit/>
          </a:bodyPr>
          <a:lstStyle/>
          <a:p>
            <a:pPr marL="12700">
              <a:spcBef>
                <a:spcPts val="100"/>
              </a:spcBef>
            </a:pPr>
            <a:r>
              <a:rPr b="1" dirty="0">
                <a:solidFill>
                  <a:srgbClr val="221F1F"/>
                </a:solidFill>
                <a:latin typeface="Arial" panose="020B0604020202020204"/>
                <a:cs typeface="Arial" panose="020B0604020202020204"/>
              </a:rPr>
              <a:t>?</a:t>
            </a:r>
            <a:endParaRPr>
              <a:latin typeface="Arial" panose="020B0604020202020204"/>
              <a:cs typeface="Arial" panose="020B0604020202020204"/>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2051" y="0"/>
            <a:ext cx="10515600" cy="1325563"/>
          </a:xfrm>
        </p:spPr>
        <p:txBody>
          <a:bodyPr/>
          <a:lstStyle/>
          <a:p>
            <a:pPr algn="ctr"/>
            <a:r>
              <a:rPr lang="en-CA" dirty="0" smtClean="0">
                <a:latin typeface="Merriweather" panose="00000500000000000000" pitchFamily="2" charset="0"/>
              </a:rPr>
              <a:t>CHANNELS</a:t>
            </a:r>
            <a:endParaRPr lang="en-GB" dirty="0">
              <a:latin typeface="Merriweather" panose="00000500000000000000" pitchFamily="2" charset="0"/>
            </a:endParaRPr>
          </a:p>
        </p:txBody>
      </p:sp>
      <p:sp>
        <p:nvSpPr>
          <p:cNvPr id="3" name="Content Placeholder 2"/>
          <p:cNvSpPr>
            <a:spLocks noGrp="1"/>
          </p:cNvSpPr>
          <p:nvPr>
            <p:ph idx="1"/>
          </p:nvPr>
        </p:nvSpPr>
        <p:spPr>
          <a:xfrm>
            <a:off x="0" y="1469306"/>
            <a:ext cx="11993078" cy="4351338"/>
          </a:xfrm>
        </p:spPr>
        <p:txBody>
          <a:bodyPr>
            <a:noAutofit/>
          </a:bodyPr>
          <a:lstStyle/>
          <a:p>
            <a:r>
              <a:rPr lang="en-US" sz="2300" dirty="0"/>
              <a:t>Marketing channels exist to create utility for customers. </a:t>
            </a:r>
            <a:endParaRPr lang="en-US" sz="2300" dirty="0" smtClean="0"/>
          </a:p>
          <a:p>
            <a:r>
              <a:rPr lang="en-US" sz="2300" dirty="0" smtClean="0"/>
              <a:t>The </a:t>
            </a:r>
            <a:r>
              <a:rPr lang="en-US" sz="2300" dirty="0"/>
              <a:t>major categories of channel </a:t>
            </a:r>
            <a:r>
              <a:rPr lang="en-US" sz="2300" dirty="0" smtClean="0"/>
              <a:t>utility: </a:t>
            </a:r>
            <a:endParaRPr lang="en-US" sz="2300" dirty="0" smtClean="0"/>
          </a:p>
          <a:p>
            <a:pPr lvl="1"/>
            <a:r>
              <a:rPr lang="en-US" sz="2300" dirty="0" smtClean="0"/>
              <a:t>place </a:t>
            </a:r>
            <a:r>
              <a:rPr lang="en-US" sz="2300" dirty="0"/>
              <a:t>utility (the availability of a product or service in a location that is convenient to a potential </a:t>
            </a:r>
            <a:endParaRPr lang="en-US" sz="2300" dirty="0"/>
          </a:p>
          <a:p>
            <a:r>
              <a:rPr lang="en-US" sz="2300" dirty="0"/>
              <a:t>customer), </a:t>
            </a:r>
            <a:endParaRPr lang="en-US" sz="2300" dirty="0" smtClean="0"/>
          </a:p>
          <a:p>
            <a:pPr lvl="1"/>
            <a:r>
              <a:rPr lang="en-US" sz="2300" dirty="0" smtClean="0"/>
              <a:t>time </a:t>
            </a:r>
            <a:r>
              <a:rPr lang="en-US" sz="2300" dirty="0"/>
              <a:t>utility (the availability of a product or service when desired by a customer), </a:t>
            </a:r>
            <a:endParaRPr lang="en-US" sz="2300" dirty="0"/>
          </a:p>
          <a:p>
            <a:pPr lvl="1"/>
            <a:r>
              <a:rPr lang="en-US" sz="2300" dirty="0"/>
              <a:t>form  utility (the availability of the product processed, prepared, in proper condition, and/or ready </a:t>
            </a:r>
            <a:r>
              <a:rPr lang="en-US" sz="2300" dirty="0" smtClean="0"/>
              <a:t>to </a:t>
            </a:r>
            <a:r>
              <a:rPr lang="en-US" sz="2300" dirty="0"/>
              <a:t>use), </a:t>
            </a:r>
            <a:endParaRPr lang="en-US" sz="2300" dirty="0" smtClean="0"/>
          </a:p>
          <a:p>
            <a:pPr lvl="1"/>
            <a:r>
              <a:rPr lang="en-US" sz="2300" dirty="0" smtClean="0"/>
              <a:t>information </a:t>
            </a:r>
            <a:r>
              <a:rPr lang="en-US" sz="2300" dirty="0"/>
              <a:t>utility (the availability of answers to questions and general communication </a:t>
            </a:r>
            <a:endParaRPr lang="en-US" sz="2300" dirty="0"/>
          </a:p>
          <a:p>
            <a:r>
              <a:rPr lang="en-US" sz="2300" dirty="0" smtClean="0"/>
              <a:t>Because </a:t>
            </a:r>
            <a:r>
              <a:rPr lang="en-US" sz="2300" dirty="0"/>
              <a:t>these utilities can be a basic source of </a:t>
            </a:r>
            <a:r>
              <a:rPr lang="en-US" sz="2300" dirty="0" smtClean="0"/>
              <a:t>competitive </a:t>
            </a:r>
            <a:r>
              <a:rPr lang="en-US" sz="2300" dirty="0"/>
              <a:t>advantage and represent an important element of a firm’s overall value proposition, </a:t>
            </a:r>
            <a:endParaRPr lang="en-US" sz="2300" dirty="0"/>
          </a:p>
          <a:p>
            <a:r>
              <a:rPr lang="en-US" sz="2300" dirty="0"/>
              <a:t>choosing a channel strategy is one of the key policy decisions that management must make</a:t>
            </a:r>
            <a:endParaRPr lang="en-GB" sz="23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81962" y="1215389"/>
            <a:ext cx="8229600" cy="0"/>
          </a:xfrm>
          <a:custGeom>
            <a:avLst/>
            <a:gdLst/>
            <a:ahLst/>
            <a:cxnLst/>
            <a:rect l="l" t="t" r="r" b="b"/>
            <a:pathLst>
              <a:path w="8229600">
                <a:moveTo>
                  <a:pt x="0" y="0"/>
                </a:moveTo>
                <a:lnTo>
                  <a:pt x="8229600" y="0"/>
                </a:lnTo>
              </a:path>
            </a:pathLst>
          </a:custGeom>
          <a:ln w="25908">
            <a:solidFill>
              <a:srgbClr val="221F1F"/>
            </a:solidFill>
          </a:ln>
        </p:spPr>
        <p:txBody>
          <a:bodyPr wrap="square" lIns="0" tIns="0" rIns="0" bIns="0" rtlCol="0"/>
          <a:lstStyle/>
          <a:p/>
        </p:txBody>
      </p:sp>
      <p:pic>
        <p:nvPicPr>
          <p:cNvPr id="3" name="object 3"/>
          <p:cNvPicPr/>
          <p:nvPr/>
        </p:nvPicPr>
        <p:blipFill>
          <a:blip r:embed="rId1" cstate="print"/>
          <a:stretch>
            <a:fillRect/>
          </a:stretch>
        </p:blipFill>
        <p:spPr>
          <a:xfrm>
            <a:off x="1981200" y="275844"/>
            <a:ext cx="2852928" cy="719327"/>
          </a:xfrm>
          <a:prstGeom prst="rect">
            <a:avLst/>
          </a:prstGeom>
        </p:spPr>
      </p:pic>
      <p:sp>
        <p:nvSpPr>
          <p:cNvPr id="4" name="object 4"/>
          <p:cNvSpPr txBox="1">
            <a:spLocks noGrp="1"/>
          </p:cNvSpPr>
          <p:nvPr>
            <p:ph type="title"/>
          </p:nvPr>
        </p:nvSpPr>
        <p:spPr>
          <a:xfrm>
            <a:off x="4712336" y="3299536"/>
            <a:ext cx="2564765" cy="635000"/>
          </a:xfrm>
          <a:prstGeom prst="rect">
            <a:avLst/>
          </a:prstGeom>
        </p:spPr>
        <p:txBody>
          <a:bodyPr vert="horz" wrap="square" lIns="0" tIns="12065" rIns="0" bIns="0" rtlCol="0" anchor="ctr">
            <a:spAutoFit/>
          </a:bodyPr>
          <a:lstStyle/>
          <a:p>
            <a:pPr marL="12700">
              <a:lnSpc>
                <a:spcPct val="100000"/>
              </a:lnSpc>
              <a:spcBef>
                <a:spcPts val="95"/>
              </a:spcBef>
            </a:pPr>
            <a:r>
              <a:rPr sz="4000" spc="-5" dirty="0">
                <a:solidFill>
                  <a:srgbClr val="221F1F"/>
                </a:solidFill>
              </a:rPr>
              <a:t>Thank</a:t>
            </a:r>
            <a:r>
              <a:rPr sz="4000" spc="-65" dirty="0">
                <a:solidFill>
                  <a:srgbClr val="221F1F"/>
                </a:solidFill>
              </a:rPr>
              <a:t> </a:t>
            </a:r>
            <a:r>
              <a:rPr sz="4000" spc="-10" dirty="0">
                <a:solidFill>
                  <a:srgbClr val="221F1F"/>
                </a:solidFill>
              </a:rPr>
              <a:t>you</a:t>
            </a:r>
            <a:endParaRPr sz="400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898904" y="295656"/>
            <a:ext cx="2852928" cy="719328"/>
          </a:xfrm>
          <a:prstGeom prst="rect">
            <a:avLst/>
          </a:prstGeom>
        </p:spPr>
      </p:pic>
      <p:sp>
        <p:nvSpPr>
          <p:cNvPr id="3" name="object 3"/>
          <p:cNvSpPr txBox="1">
            <a:spLocks noGrp="1"/>
          </p:cNvSpPr>
          <p:nvPr>
            <p:ph type="title"/>
          </p:nvPr>
        </p:nvSpPr>
        <p:spPr>
          <a:xfrm>
            <a:off x="2362200" y="775274"/>
            <a:ext cx="10515600" cy="505267"/>
          </a:xfrm>
          <a:prstGeom prst="rect">
            <a:avLst/>
          </a:prstGeom>
        </p:spPr>
        <p:txBody>
          <a:bodyPr vert="horz" wrap="square" lIns="0" tIns="12700" rIns="0" bIns="0" rtlCol="0" anchor="ctr">
            <a:spAutoFit/>
          </a:bodyPr>
          <a:lstStyle/>
          <a:p>
            <a:pPr marL="4872990" marR="5080">
              <a:lnSpc>
                <a:spcPct val="100000"/>
              </a:lnSpc>
              <a:spcBef>
                <a:spcPts val="100"/>
              </a:spcBef>
            </a:pPr>
            <a:r>
              <a:rPr sz="3200" dirty="0">
                <a:solidFill>
                  <a:srgbClr val="221F1F"/>
                </a:solidFill>
              </a:rPr>
              <a:t>Supply</a:t>
            </a:r>
            <a:r>
              <a:rPr sz="3200" spc="-114" dirty="0">
                <a:solidFill>
                  <a:srgbClr val="221F1F"/>
                </a:solidFill>
              </a:rPr>
              <a:t> </a:t>
            </a:r>
            <a:r>
              <a:rPr sz="3200" spc="-5" dirty="0">
                <a:solidFill>
                  <a:srgbClr val="221F1F"/>
                </a:solidFill>
              </a:rPr>
              <a:t>Chain </a:t>
            </a:r>
            <a:r>
              <a:rPr sz="3200" spc="-875" dirty="0">
                <a:solidFill>
                  <a:srgbClr val="221F1F"/>
                </a:solidFill>
              </a:rPr>
              <a:t> </a:t>
            </a:r>
            <a:r>
              <a:rPr sz="3200" spc="-5" dirty="0">
                <a:solidFill>
                  <a:srgbClr val="221F1F"/>
                </a:solidFill>
              </a:rPr>
              <a:t>Definitions</a:t>
            </a:r>
            <a:endParaRPr sz="3200"/>
          </a:p>
        </p:txBody>
      </p:sp>
      <p:sp>
        <p:nvSpPr>
          <p:cNvPr id="4" name="object 4"/>
          <p:cNvSpPr txBox="1"/>
          <p:nvPr/>
        </p:nvSpPr>
        <p:spPr>
          <a:xfrm>
            <a:off x="1968501" y="1471169"/>
            <a:ext cx="8150859" cy="4618316"/>
          </a:xfrm>
          <a:prstGeom prst="rect">
            <a:avLst/>
          </a:prstGeom>
        </p:spPr>
        <p:txBody>
          <a:bodyPr vert="horz" wrap="square" lIns="0" tIns="43815" rIns="0" bIns="0" rtlCol="0">
            <a:spAutoFit/>
          </a:bodyPr>
          <a:lstStyle/>
          <a:p>
            <a:pPr marL="268605" indent="-256540">
              <a:spcBef>
                <a:spcPts val="345"/>
              </a:spcBef>
              <a:buChar char="•"/>
              <a:tabLst>
                <a:tab pos="268605" algn="l"/>
                <a:tab pos="269240" algn="l"/>
              </a:tabLst>
            </a:pPr>
            <a:r>
              <a:rPr sz="2200" dirty="0">
                <a:solidFill>
                  <a:srgbClr val="221F1F"/>
                </a:solidFill>
                <a:latin typeface="Arial MT"/>
                <a:cs typeface="Arial MT"/>
              </a:rPr>
              <a:t>Supply</a:t>
            </a:r>
            <a:r>
              <a:rPr sz="2200" spc="-55" dirty="0">
                <a:solidFill>
                  <a:srgbClr val="221F1F"/>
                </a:solidFill>
                <a:latin typeface="Arial MT"/>
                <a:cs typeface="Arial MT"/>
              </a:rPr>
              <a:t> </a:t>
            </a:r>
            <a:r>
              <a:rPr sz="2200" spc="-5" dirty="0">
                <a:solidFill>
                  <a:srgbClr val="221F1F"/>
                </a:solidFill>
                <a:latin typeface="Arial MT"/>
                <a:cs typeface="Arial MT"/>
              </a:rPr>
              <a:t>Chain</a:t>
            </a:r>
            <a:endParaRPr sz="2200">
              <a:latin typeface="Arial MT"/>
              <a:cs typeface="Arial MT"/>
            </a:endParaRPr>
          </a:p>
          <a:p>
            <a:pPr marL="755015" marR="4109720" lvl="1" indent="-285115">
              <a:lnSpc>
                <a:spcPct val="90000"/>
              </a:lnSpc>
              <a:spcBef>
                <a:spcPts val="505"/>
              </a:spcBef>
              <a:buChar char="•"/>
              <a:tabLst>
                <a:tab pos="755015" algn="l"/>
                <a:tab pos="755650" algn="l"/>
              </a:tabLst>
            </a:pPr>
            <a:r>
              <a:rPr sz="2200" spc="-5" dirty="0">
                <a:solidFill>
                  <a:srgbClr val="221F1F"/>
                </a:solidFill>
                <a:latin typeface="Arial MT"/>
                <a:cs typeface="Arial MT"/>
              </a:rPr>
              <a:t>Includes all the firms that </a:t>
            </a:r>
            <a:r>
              <a:rPr sz="2200" dirty="0">
                <a:solidFill>
                  <a:srgbClr val="221F1F"/>
                </a:solidFill>
                <a:latin typeface="Arial MT"/>
                <a:cs typeface="Arial MT"/>
              </a:rPr>
              <a:t> </a:t>
            </a:r>
            <a:r>
              <a:rPr sz="2200" spc="-5" dirty="0">
                <a:solidFill>
                  <a:srgbClr val="221F1F"/>
                </a:solidFill>
                <a:latin typeface="Arial MT"/>
                <a:cs typeface="Arial MT"/>
              </a:rPr>
              <a:t>perform</a:t>
            </a:r>
            <a:r>
              <a:rPr sz="2200" spc="10" dirty="0">
                <a:solidFill>
                  <a:srgbClr val="221F1F"/>
                </a:solidFill>
                <a:latin typeface="Arial MT"/>
                <a:cs typeface="Arial MT"/>
              </a:rPr>
              <a:t> </a:t>
            </a:r>
            <a:r>
              <a:rPr sz="2200" spc="-5" dirty="0">
                <a:solidFill>
                  <a:srgbClr val="221F1F"/>
                </a:solidFill>
                <a:latin typeface="Arial MT"/>
                <a:cs typeface="Arial MT"/>
              </a:rPr>
              <a:t>support</a:t>
            </a:r>
            <a:r>
              <a:rPr sz="2200" dirty="0">
                <a:solidFill>
                  <a:srgbClr val="221F1F"/>
                </a:solidFill>
                <a:latin typeface="Arial MT"/>
                <a:cs typeface="Arial MT"/>
              </a:rPr>
              <a:t> </a:t>
            </a:r>
            <a:r>
              <a:rPr sz="2200" spc="-5" dirty="0">
                <a:solidFill>
                  <a:srgbClr val="221F1F"/>
                </a:solidFill>
                <a:latin typeface="Arial MT"/>
                <a:cs typeface="Arial MT"/>
              </a:rPr>
              <a:t>activities </a:t>
            </a:r>
            <a:r>
              <a:rPr sz="2200" dirty="0">
                <a:solidFill>
                  <a:srgbClr val="221F1F"/>
                </a:solidFill>
                <a:latin typeface="Arial MT"/>
                <a:cs typeface="Arial MT"/>
              </a:rPr>
              <a:t> </a:t>
            </a:r>
            <a:r>
              <a:rPr sz="2200" spc="-5" dirty="0">
                <a:solidFill>
                  <a:srgbClr val="221F1F"/>
                </a:solidFill>
                <a:latin typeface="Arial MT"/>
                <a:cs typeface="Arial MT"/>
              </a:rPr>
              <a:t>by</a:t>
            </a:r>
            <a:r>
              <a:rPr sz="2200" dirty="0">
                <a:solidFill>
                  <a:srgbClr val="221F1F"/>
                </a:solidFill>
                <a:latin typeface="Arial MT"/>
                <a:cs typeface="Arial MT"/>
              </a:rPr>
              <a:t> </a:t>
            </a:r>
            <a:r>
              <a:rPr sz="2200" spc="-5" dirty="0">
                <a:solidFill>
                  <a:srgbClr val="221F1F"/>
                </a:solidFill>
                <a:latin typeface="Arial MT"/>
                <a:cs typeface="Arial MT"/>
              </a:rPr>
              <a:t>generating</a:t>
            </a:r>
            <a:r>
              <a:rPr sz="2200" spc="5" dirty="0">
                <a:solidFill>
                  <a:srgbClr val="221F1F"/>
                </a:solidFill>
                <a:latin typeface="Arial MT"/>
                <a:cs typeface="Arial MT"/>
              </a:rPr>
              <a:t> </a:t>
            </a:r>
            <a:r>
              <a:rPr sz="2200" spc="-5" dirty="0">
                <a:solidFill>
                  <a:srgbClr val="221F1F"/>
                </a:solidFill>
                <a:latin typeface="Arial MT"/>
                <a:cs typeface="Arial MT"/>
              </a:rPr>
              <a:t>raw </a:t>
            </a:r>
            <a:r>
              <a:rPr sz="2200" dirty="0">
                <a:solidFill>
                  <a:srgbClr val="221F1F"/>
                </a:solidFill>
                <a:latin typeface="Arial MT"/>
                <a:cs typeface="Arial MT"/>
              </a:rPr>
              <a:t> </a:t>
            </a:r>
            <a:r>
              <a:rPr sz="2200" spc="-5" dirty="0">
                <a:solidFill>
                  <a:srgbClr val="221F1F"/>
                </a:solidFill>
                <a:latin typeface="Arial MT"/>
                <a:cs typeface="Arial MT"/>
              </a:rPr>
              <a:t>materials, converting them </a:t>
            </a:r>
            <a:r>
              <a:rPr sz="2200" spc="-600" dirty="0">
                <a:solidFill>
                  <a:srgbClr val="221F1F"/>
                </a:solidFill>
                <a:latin typeface="Arial MT"/>
                <a:cs typeface="Arial MT"/>
              </a:rPr>
              <a:t> </a:t>
            </a:r>
            <a:r>
              <a:rPr sz="2200" spc="-5" dirty="0">
                <a:solidFill>
                  <a:srgbClr val="221F1F"/>
                </a:solidFill>
                <a:latin typeface="Arial MT"/>
                <a:cs typeface="Arial MT"/>
              </a:rPr>
              <a:t>into components</a:t>
            </a:r>
            <a:r>
              <a:rPr sz="2200" spc="10" dirty="0">
                <a:solidFill>
                  <a:srgbClr val="221F1F"/>
                </a:solidFill>
                <a:latin typeface="Arial MT"/>
                <a:cs typeface="Arial MT"/>
              </a:rPr>
              <a:t> </a:t>
            </a:r>
            <a:r>
              <a:rPr sz="2200" spc="-10" dirty="0">
                <a:solidFill>
                  <a:srgbClr val="221F1F"/>
                </a:solidFill>
                <a:latin typeface="Arial MT"/>
                <a:cs typeface="Arial MT"/>
              </a:rPr>
              <a:t>or </a:t>
            </a:r>
            <a:r>
              <a:rPr sz="2200" spc="-5" dirty="0">
                <a:solidFill>
                  <a:srgbClr val="221F1F"/>
                </a:solidFill>
                <a:latin typeface="Arial MT"/>
                <a:cs typeface="Arial MT"/>
              </a:rPr>
              <a:t> finished products, </a:t>
            </a:r>
            <a:r>
              <a:rPr sz="2200" spc="-10" dirty="0">
                <a:solidFill>
                  <a:srgbClr val="221F1F"/>
                </a:solidFill>
                <a:latin typeface="Arial MT"/>
                <a:cs typeface="Arial MT"/>
              </a:rPr>
              <a:t>and </a:t>
            </a:r>
            <a:r>
              <a:rPr sz="2200" spc="-5" dirty="0">
                <a:solidFill>
                  <a:srgbClr val="221F1F"/>
                </a:solidFill>
                <a:latin typeface="Arial MT"/>
                <a:cs typeface="Arial MT"/>
              </a:rPr>
              <a:t> making them available to </a:t>
            </a:r>
            <a:r>
              <a:rPr sz="2200" dirty="0">
                <a:solidFill>
                  <a:srgbClr val="221F1F"/>
                </a:solidFill>
                <a:latin typeface="Arial MT"/>
                <a:cs typeface="Arial MT"/>
              </a:rPr>
              <a:t> </a:t>
            </a:r>
            <a:r>
              <a:rPr sz="2200" spc="-5" dirty="0">
                <a:solidFill>
                  <a:srgbClr val="221F1F"/>
                </a:solidFill>
                <a:latin typeface="Arial MT"/>
                <a:cs typeface="Arial MT"/>
              </a:rPr>
              <a:t>customers</a:t>
            </a:r>
            <a:endParaRPr sz="2200">
              <a:latin typeface="Arial MT"/>
              <a:cs typeface="Arial MT"/>
            </a:endParaRPr>
          </a:p>
          <a:p>
            <a:pPr lvl="1">
              <a:spcBef>
                <a:spcPts val="35"/>
              </a:spcBef>
              <a:buClr>
                <a:srgbClr val="221F1F"/>
              </a:buClr>
              <a:buFont typeface="Arial MT"/>
              <a:buChar char="•"/>
            </a:pPr>
            <a:endParaRPr sz="2650">
              <a:latin typeface="Arial MT"/>
              <a:cs typeface="Arial MT"/>
            </a:endParaRPr>
          </a:p>
          <a:p>
            <a:pPr marL="268605" indent="-256540">
              <a:buChar char="•"/>
              <a:tabLst>
                <a:tab pos="268605" algn="l"/>
                <a:tab pos="269240" algn="l"/>
              </a:tabLst>
            </a:pPr>
            <a:r>
              <a:rPr sz="2200" spc="-5" dirty="0">
                <a:solidFill>
                  <a:srgbClr val="221F1F"/>
                </a:solidFill>
                <a:latin typeface="Arial MT"/>
                <a:cs typeface="Arial MT"/>
              </a:rPr>
              <a:t>Logistics</a:t>
            </a:r>
            <a:endParaRPr sz="2200">
              <a:latin typeface="Arial MT"/>
              <a:cs typeface="Arial MT"/>
            </a:endParaRPr>
          </a:p>
          <a:p>
            <a:pPr marL="755015" marR="5080" lvl="1" indent="-285115">
              <a:lnSpc>
                <a:spcPts val="2380"/>
              </a:lnSpc>
              <a:spcBef>
                <a:spcPts val="535"/>
              </a:spcBef>
              <a:buChar char="•"/>
              <a:tabLst>
                <a:tab pos="755015" algn="l"/>
                <a:tab pos="755650" algn="l"/>
              </a:tabLst>
            </a:pPr>
            <a:r>
              <a:rPr sz="2200" spc="-5" dirty="0">
                <a:solidFill>
                  <a:srgbClr val="221F1F"/>
                </a:solidFill>
                <a:latin typeface="Arial MT"/>
                <a:cs typeface="Arial MT"/>
              </a:rPr>
              <a:t>The</a:t>
            </a:r>
            <a:r>
              <a:rPr sz="2200" spc="15" dirty="0">
                <a:solidFill>
                  <a:srgbClr val="221F1F"/>
                </a:solidFill>
                <a:latin typeface="Arial MT"/>
                <a:cs typeface="Arial MT"/>
              </a:rPr>
              <a:t> </a:t>
            </a:r>
            <a:r>
              <a:rPr sz="2200" spc="-5" dirty="0">
                <a:solidFill>
                  <a:srgbClr val="221F1F"/>
                </a:solidFill>
                <a:latin typeface="Arial MT"/>
                <a:cs typeface="Arial MT"/>
              </a:rPr>
              <a:t>management</a:t>
            </a:r>
            <a:r>
              <a:rPr sz="2200" spc="45" dirty="0">
                <a:solidFill>
                  <a:srgbClr val="221F1F"/>
                </a:solidFill>
                <a:latin typeface="Arial MT"/>
                <a:cs typeface="Arial MT"/>
              </a:rPr>
              <a:t> </a:t>
            </a:r>
            <a:r>
              <a:rPr sz="2200" spc="-5" dirty="0">
                <a:solidFill>
                  <a:srgbClr val="221F1F"/>
                </a:solidFill>
                <a:latin typeface="Arial MT"/>
                <a:cs typeface="Arial MT"/>
              </a:rPr>
              <a:t>process</a:t>
            </a:r>
            <a:r>
              <a:rPr sz="2200" dirty="0">
                <a:solidFill>
                  <a:srgbClr val="221F1F"/>
                </a:solidFill>
                <a:latin typeface="Arial MT"/>
                <a:cs typeface="Arial MT"/>
              </a:rPr>
              <a:t> </a:t>
            </a:r>
            <a:r>
              <a:rPr sz="2200" spc="-5" dirty="0">
                <a:solidFill>
                  <a:srgbClr val="221F1F"/>
                </a:solidFill>
                <a:latin typeface="Arial MT"/>
                <a:cs typeface="Arial MT"/>
              </a:rPr>
              <a:t>that</a:t>
            </a:r>
            <a:r>
              <a:rPr sz="2200" spc="10" dirty="0">
                <a:solidFill>
                  <a:srgbClr val="221F1F"/>
                </a:solidFill>
                <a:latin typeface="Arial MT"/>
                <a:cs typeface="Arial MT"/>
              </a:rPr>
              <a:t> </a:t>
            </a:r>
            <a:r>
              <a:rPr sz="2200" spc="-5" dirty="0">
                <a:solidFill>
                  <a:srgbClr val="221F1F"/>
                </a:solidFill>
                <a:latin typeface="Arial MT"/>
                <a:cs typeface="Arial MT"/>
              </a:rPr>
              <a:t>integrates</a:t>
            </a:r>
            <a:r>
              <a:rPr sz="2200" spc="5" dirty="0">
                <a:solidFill>
                  <a:srgbClr val="221F1F"/>
                </a:solidFill>
                <a:latin typeface="Arial MT"/>
                <a:cs typeface="Arial MT"/>
              </a:rPr>
              <a:t> </a:t>
            </a:r>
            <a:r>
              <a:rPr sz="2200" spc="-5" dirty="0">
                <a:solidFill>
                  <a:srgbClr val="221F1F"/>
                </a:solidFill>
                <a:latin typeface="Arial MT"/>
                <a:cs typeface="Arial MT"/>
              </a:rPr>
              <a:t>the</a:t>
            </a:r>
            <a:r>
              <a:rPr sz="2200" spc="5" dirty="0">
                <a:solidFill>
                  <a:srgbClr val="221F1F"/>
                </a:solidFill>
                <a:latin typeface="Arial MT"/>
                <a:cs typeface="Arial MT"/>
              </a:rPr>
              <a:t> </a:t>
            </a:r>
            <a:r>
              <a:rPr sz="2200" spc="-5" dirty="0">
                <a:solidFill>
                  <a:srgbClr val="221F1F"/>
                </a:solidFill>
                <a:latin typeface="Arial MT"/>
                <a:cs typeface="Arial MT"/>
              </a:rPr>
              <a:t>activities</a:t>
            </a:r>
            <a:r>
              <a:rPr sz="2200" spc="-10" dirty="0">
                <a:solidFill>
                  <a:srgbClr val="221F1F"/>
                </a:solidFill>
                <a:latin typeface="Arial MT"/>
                <a:cs typeface="Arial MT"/>
              </a:rPr>
              <a:t> </a:t>
            </a:r>
            <a:r>
              <a:rPr sz="2200" spc="-5" dirty="0">
                <a:solidFill>
                  <a:srgbClr val="221F1F"/>
                </a:solidFill>
                <a:latin typeface="Arial MT"/>
                <a:cs typeface="Arial MT"/>
              </a:rPr>
              <a:t>of</a:t>
            </a:r>
            <a:r>
              <a:rPr sz="2200" spc="15" dirty="0">
                <a:solidFill>
                  <a:srgbClr val="221F1F"/>
                </a:solidFill>
                <a:latin typeface="Arial MT"/>
                <a:cs typeface="Arial MT"/>
              </a:rPr>
              <a:t> </a:t>
            </a:r>
            <a:r>
              <a:rPr sz="2200" spc="-5" dirty="0">
                <a:solidFill>
                  <a:srgbClr val="221F1F"/>
                </a:solidFill>
                <a:latin typeface="Arial MT"/>
                <a:cs typeface="Arial MT"/>
              </a:rPr>
              <a:t>all </a:t>
            </a:r>
            <a:r>
              <a:rPr sz="2200" spc="-595" dirty="0">
                <a:solidFill>
                  <a:srgbClr val="221F1F"/>
                </a:solidFill>
                <a:latin typeface="Arial MT"/>
                <a:cs typeface="Arial MT"/>
              </a:rPr>
              <a:t> </a:t>
            </a:r>
            <a:r>
              <a:rPr sz="2200" spc="-5" dirty="0">
                <a:solidFill>
                  <a:srgbClr val="221F1F"/>
                </a:solidFill>
                <a:latin typeface="Arial MT"/>
                <a:cs typeface="Arial MT"/>
              </a:rPr>
              <a:t>companies</a:t>
            </a:r>
            <a:r>
              <a:rPr sz="2200" spc="15" dirty="0">
                <a:solidFill>
                  <a:srgbClr val="221F1F"/>
                </a:solidFill>
                <a:latin typeface="Arial MT"/>
                <a:cs typeface="Arial MT"/>
              </a:rPr>
              <a:t> </a:t>
            </a:r>
            <a:r>
              <a:rPr sz="2200" spc="-5" dirty="0">
                <a:solidFill>
                  <a:srgbClr val="221F1F"/>
                </a:solidFill>
                <a:latin typeface="Arial MT"/>
                <a:cs typeface="Arial MT"/>
              </a:rPr>
              <a:t>to</a:t>
            </a:r>
            <a:r>
              <a:rPr sz="2200" spc="5" dirty="0">
                <a:solidFill>
                  <a:srgbClr val="221F1F"/>
                </a:solidFill>
                <a:latin typeface="Arial MT"/>
                <a:cs typeface="Arial MT"/>
              </a:rPr>
              <a:t> </a:t>
            </a:r>
            <a:r>
              <a:rPr sz="2200" spc="-5" dirty="0">
                <a:solidFill>
                  <a:srgbClr val="221F1F"/>
                </a:solidFill>
                <a:latin typeface="Arial MT"/>
                <a:cs typeface="Arial MT"/>
              </a:rPr>
              <a:t>ensure</a:t>
            </a:r>
            <a:r>
              <a:rPr sz="2200" dirty="0">
                <a:solidFill>
                  <a:srgbClr val="221F1F"/>
                </a:solidFill>
                <a:latin typeface="Arial MT"/>
                <a:cs typeface="Arial MT"/>
              </a:rPr>
              <a:t> </a:t>
            </a:r>
            <a:r>
              <a:rPr sz="2200" spc="-5" dirty="0">
                <a:solidFill>
                  <a:srgbClr val="221F1F"/>
                </a:solidFill>
                <a:latin typeface="Arial MT"/>
                <a:cs typeface="Arial MT"/>
              </a:rPr>
              <a:t>an</a:t>
            </a:r>
            <a:r>
              <a:rPr sz="2200" spc="5" dirty="0">
                <a:solidFill>
                  <a:srgbClr val="221F1F"/>
                </a:solidFill>
                <a:latin typeface="Arial MT"/>
                <a:cs typeface="Arial MT"/>
              </a:rPr>
              <a:t> </a:t>
            </a:r>
            <a:r>
              <a:rPr sz="2200" spc="-10" dirty="0">
                <a:solidFill>
                  <a:srgbClr val="221F1F"/>
                </a:solidFill>
                <a:latin typeface="Arial MT"/>
                <a:cs typeface="Arial MT"/>
              </a:rPr>
              <a:t>efficient</a:t>
            </a:r>
            <a:r>
              <a:rPr sz="2200" dirty="0">
                <a:solidFill>
                  <a:srgbClr val="221F1F"/>
                </a:solidFill>
                <a:latin typeface="Arial MT"/>
                <a:cs typeface="Arial MT"/>
              </a:rPr>
              <a:t> </a:t>
            </a:r>
            <a:r>
              <a:rPr sz="2200" spc="-5" dirty="0">
                <a:solidFill>
                  <a:srgbClr val="221F1F"/>
                </a:solidFill>
                <a:latin typeface="Arial MT"/>
                <a:cs typeface="Arial MT"/>
              </a:rPr>
              <a:t>flow</a:t>
            </a:r>
            <a:r>
              <a:rPr sz="2200" spc="10" dirty="0">
                <a:solidFill>
                  <a:srgbClr val="221F1F"/>
                </a:solidFill>
                <a:latin typeface="Arial MT"/>
                <a:cs typeface="Arial MT"/>
              </a:rPr>
              <a:t> </a:t>
            </a:r>
            <a:r>
              <a:rPr sz="2200" spc="-5" dirty="0">
                <a:solidFill>
                  <a:srgbClr val="221F1F"/>
                </a:solidFill>
                <a:latin typeface="Arial MT"/>
                <a:cs typeface="Arial MT"/>
              </a:rPr>
              <a:t>of</a:t>
            </a:r>
            <a:r>
              <a:rPr sz="2200" dirty="0">
                <a:solidFill>
                  <a:srgbClr val="221F1F"/>
                </a:solidFill>
                <a:latin typeface="Arial MT"/>
                <a:cs typeface="Arial MT"/>
              </a:rPr>
              <a:t> </a:t>
            </a:r>
            <a:r>
              <a:rPr sz="2200" spc="-5" dirty="0">
                <a:solidFill>
                  <a:srgbClr val="221F1F"/>
                </a:solidFill>
                <a:latin typeface="Arial MT"/>
                <a:cs typeface="Arial MT"/>
              </a:rPr>
              <a:t>goods</a:t>
            </a:r>
            <a:r>
              <a:rPr sz="2200" spc="5" dirty="0">
                <a:solidFill>
                  <a:srgbClr val="221F1F"/>
                </a:solidFill>
                <a:latin typeface="Arial MT"/>
                <a:cs typeface="Arial MT"/>
              </a:rPr>
              <a:t> </a:t>
            </a:r>
            <a:r>
              <a:rPr sz="2200" spc="-5" dirty="0">
                <a:solidFill>
                  <a:srgbClr val="221F1F"/>
                </a:solidFill>
                <a:latin typeface="Arial MT"/>
                <a:cs typeface="Arial MT"/>
              </a:rPr>
              <a:t>through</a:t>
            </a:r>
            <a:r>
              <a:rPr sz="2200" spc="15" dirty="0">
                <a:solidFill>
                  <a:srgbClr val="221F1F"/>
                </a:solidFill>
                <a:latin typeface="Arial MT"/>
                <a:cs typeface="Arial MT"/>
              </a:rPr>
              <a:t> </a:t>
            </a:r>
            <a:r>
              <a:rPr sz="2200" spc="-5" dirty="0">
                <a:solidFill>
                  <a:srgbClr val="221F1F"/>
                </a:solidFill>
                <a:latin typeface="Arial MT"/>
                <a:cs typeface="Arial MT"/>
              </a:rPr>
              <a:t>the </a:t>
            </a:r>
            <a:r>
              <a:rPr sz="2200" dirty="0">
                <a:solidFill>
                  <a:srgbClr val="221F1F"/>
                </a:solidFill>
                <a:latin typeface="Arial MT"/>
                <a:cs typeface="Arial MT"/>
              </a:rPr>
              <a:t> </a:t>
            </a:r>
            <a:r>
              <a:rPr sz="2200" spc="-5" dirty="0">
                <a:solidFill>
                  <a:srgbClr val="221F1F"/>
                </a:solidFill>
                <a:latin typeface="Arial MT"/>
                <a:cs typeface="Arial MT"/>
              </a:rPr>
              <a:t>supply</a:t>
            </a:r>
            <a:r>
              <a:rPr sz="2200" spc="-10" dirty="0">
                <a:solidFill>
                  <a:srgbClr val="221F1F"/>
                </a:solidFill>
                <a:latin typeface="Arial MT"/>
                <a:cs typeface="Arial MT"/>
              </a:rPr>
              <a:t> </a:t>
            </a:r>
            <a:r>
              <a:rPr sz="2200" spc="-5" dirty="0">
                <a:solidFill>
                  <a:srgbClr val="221F1F"/>
                </a:solidFill>
                <a:latin typeface="Arial MT"/>
                <a:cs typeface="Arial MT"/>
              </a:rPr>
              <a:t>chain</a:t>
            </a:r>
            <a:endParaRPr sz="2200">
              <a:latin typeface="Arial MT"/>
              <a:cs typeface="Arial MT"/>
            </a:endParaRPr>
          </a:p>
        </p:txBody>
      </p:sp>
      <p:pic>
        <p:nvPicPr>
          <p:cNvPr id="5" name="object 5"/>
          <p:cNvPicPr/>
          <p:nvPr/>
        </p:nvPicPr>
        <p:blipFill>
          <a:blip r:embed="rId2" cstate="print"/>
          <a:stretch>
            <a:fillRect/>
          </a:stretch>
        </p:blipFill>
        <p:spPr>
          <a:xfrm>
            <a:off x="6083808" y="1886711"/>
            <a:ext cx="4265676" cy="2843784"/>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647444" y="295656"/>
            <a:ext cx="2852928" cy="719328"/>
          </a:xfrm>
          <a:prstGeom prst="rect">
            <a:avLst/>
          </a:prstGeom>
        </p:spPr>
      </p:pic>
      <p:sp>
        <p:nvSpPr>
          <p:cNvPr id="3" name="object 3"/>
          <p:cNvSpPr txBox="1">
            <a:spLocks noGrp="1"/>
          </p:cNvSpPr>
          <p:nvPr>
            <p:ph type="title"/>
          </p:nvPr>
        </p:nvSpPr>
        <p:spPr>
          <a:xfrm>
            <a:off x="4652506" y="677108"/>
            <a:ext cx="7159538" cy="2043508"/>
          </a:xfrm>
          <a:prstGeom prst="rect">
            <a:avLst/>
          </a:prstGeom>
        </p:spPr>
        <p:txBody>
          <a:bodyPr vert="horz" wrap="square" lIns="0" tIns="12065" rIns="0" bIns="0" rtlCol="0" anchor="ctr">
            <a:spAutoFit/>
          </a:bodyPr>
          <a:lstStyle/>
          <a:p>
            <a:pPr marL="12700" marR="5080">
              <a:lnSpc>
                <a:spcPct val="100000"/>
              </a:lnSpc>
              <a:spcBef>
                <a:spcPts val="95"/>
              </a:spcBef>
            </a:pPr>
            <a:r>
              <a:rPr b="1" spc="-5" dirty="0">
                <a:solidFill>
                  <a:srgbClr val="221F1F"/>
                </a:solidFill>
                <a:latin typeface="Merriweather" panose="00000500000000000000" pitchFamily="2" charset="0"/>
              </a:rPr>
              <a:t>Physical</a:t>
            </a:r>
            <a:r>
              <a:rPr b="1" dirty="0">
                <a:solidFill>
                  <a:srgbClr val="221F1F"/>
                </a:solidFill>
                <a:latin typeface="Merriweather" panose="00000500000000000000" pitchFamily="2" charset="0"/>
              </a:rPr>
              <a:t> </a:t>
            </a:r>
            <a:r>
              <a:rPr b="1" spc="-5" dirty="0">
                <a:solidFill>
                  <a:srgbClr val="221F1F"/>
                </a:solidFill>
                <a:latin typeface="Merriweather" panose="00000500000000000000" pitchFamily="2" charset="0"/>
              </a:rPr>
              <a:t>Distribution, </a:t>
            </a:r>
            <a:r>
              <a:rPr b="1" dirty="0">
                <a:solidFill>
                  <a:srgbClr val="221F1F"/>
                </a:solidFill>
                <a:latin typeface="Merriweather" panose="00000500000000000000" pitchFamily="2" charset="0"/>
              </a:rPr>
              <a:t> </a:t>
            </a:r>
            <a:r>
              <a:rPr b="1" spc="-5" dirty="0">
                <a:solidFill>
                  <a:srgbClr val="221F1F"/>
                </a:solidFill>
                <a:latin typeface="Merriweather" panose="00000500000000000000" pitchFamily="2" charset="0"/>
              </a:rPr>
              <a:t>Supply </a:t>
            </a:r>
            <a:r>
              <a:rPr b="1" spc="-10" dirty="0">
                <a:solidFill>
                  <a:srgbClr val="221F1F"/>
                </a:solidFill>
                <a:latin typeface="Merriweather" panose="00000500000000000000" pitchFamily="2" charset="0"/>
              </a:rPr>
              <a:t>Chains, and </a:t>
            </a:r>
            <a:r>
              <a:rPr b="1" spc="-5" dirty="0">
                <a:solidFill>
                  <a:srgbClr val="221F1F"/>
                </a:solidFill>
                <a:latin typeface="Merriweather" panose="00000500000000000000" pitchFamily="2" charset="0"/>
              </a:rPr>
              <a:t> Logistics</a:t>
            </a:r>
            <a:r>
              <a:rPr b="1" spc="-65" dirty="0">
                <a:solidFill>
                  <a:srgbClr val="221F1F"/>
                </a:solidFill>
                <a:latin typeface="Merriweather" panose="00000500000000000000" pitchFamily="2" charset="0"/>
              </a:rPr>
              <a:t> </a:t>
            </a:r>
            <a:r>
              <a:rPr b="1" spc="-5" dirty="0">
                <a:solidFill>
                  <a:srgbClr val="221F1F"/>
                </a:solidFill>
                <a:latin typeface="Merriweather" panose="00000500000000000000" pitchFamily="2" charset="0"/>
              </a:rPr>
              <a:t>Management</a:t>
            </a:r>
            <a:endParaRPr b="1" spc="-5" dirty="0">
              <a:solidFill>
                <a:srgbClr val="221F1F"/>
              </a:solidFill>
              <a:latin typeface="Merriweather" panose="00000500000000000000" pitchFamily="2" charset="0"/>
            </a:endParaRPr>
          </a:p>
        </p:txBody>
      </p:sp>
      <p:sp>
        <p:nvSpPr>
          <p:cNvPr id="4" name="object 4"/>
          <p:cNvSpPr txBox="1"/>
          <p:nvPr/>
        </p:nvSpPr>
        <p:spPr>
          <a:xfrm>
            <a:off x="515481" y="2823981"/>
            <a:ext cx="8274050" cy="3427095"/>
          </a:xfrm>
          <a:prstGeom prst="rect">
            <a:avLst/>
          </a:prstGeom>
        </p:spPr>
        <p:txBody>
          <a:bodyPr vert="horz" wrap="square" lIns="0" tIns="43815" rIns="0" bIns="0" rtlCol="0">
            <a:spAutoFit/>
          </a:bodyPr>
          <a:lstStyle/>
          <a:p>
            <a:pPr marL="268605" indent="-256540">
              <a:spcBef>
                <a:spcPts val="345"/>
              </a:spcBef>
              <a:buFont typeface="Arial MT"/>
              <a:buChar char="•"/>
              <a:tabLst>
                <a:tab pos="268605" algn="l"/>
                <a:tab pos="269240" algn="l"/>
              </a:tabLst>
            </a:pPr>
            <a:r>
              <a:rPr sz="2200" b="1" spc="-5" dirty="0">
                <a:solidFill>
                  <a:srgbClr val="221F1F"/>
                </a:solidFill>
                <a:latin typeface="Arial" panose="020B0604020202020204"/>
                <a:cs typeface="Arial" panose="020B0604020202020204"/>
              </a:rPr>
              <a:t>Order</a:t>
            </a:r>
            <a:r>
              <a:rPr sz="2200" b="1" spc="-15" dirty="0">
                <a:solidFill>
                  <a:srgbClr val="221F1F"/>
                </a:solidFill>
                <a:latin typeface="Arial" panose="020B0604020202020204"/>
                <a:cs typeface="Arial" panose="020B0604020202020204"/>
              </a:rPr>
              <a:t> </a:t>
            </a:r>
            <a:r>
              <a:rPr sz="2200" b="1" spc="-5" dirty="0">
                <a:solidFill>
                  <a:srgbClr val="221F1F"/>
                </a:solidFill>
                <a:latin typeface="Arial" panose="020B0604020202020204"/>
                <a:cs typeface="Arial" panose="020B0604020202020204"/>
              </a:rPr>
              <a:t>Processing</a:t>
            </a:r>
            <a:endParaRPr sz="2200" dirty="0">
              <a:latin typeface="Arial" panose="020B0604020202020204"/>
              <a:cs typeface="Arial" panose="020B0604020202020204"/>
            </a:endParaRPr>
          </a:p>
          <a:p>
            <a:pPr marL="755015" marR="5080" lvl="1" indent="-285115">
              <a:lnSpc>
                <a:spcPts val="2380"/>
              </a:lnSpc>
              <a:spcBef>
                <a:spcPts val="535"/>
              </a:spcBef>
              <a:buChar char="•"/>
              <a:tabLst>
                <a:tab pos="755015" algn="l"/>
                <a:tab pos="755650" algn="l"/>
              </a:tabLst>
            </a:pPr>
            <a:r>
              <a:rPr sz="2200" spc="-5" dirty="0">
                <a:solidFill>
                  <a:srgbClr val="221F1F"/>
                </a:solidFill>
                <a:latin typeface="Arial MT"/>
                <a:cs typeface="Arial MT"/>
              </a:rPr>
              <a:t>includes</a:t>
            </a:r>
            <a:r>
              <a:rPr sz="2200" dirty="0">
                <a:solidFill>
                  <a:srgbClr val="221F1F"/>
                </a:solidFill>
                <a:latin typeface="Arial MT"/>
                <a:cs typeface="Arial MT"/>
              </a:rPr>
              <a:t> </a:t>
            </a:r>
            <a:r>
              <a:rPr sz="2200" b="1" spc="-5" dirty="0">
                <a:solidFill>
                  <a:srgbClr val="221F1F"/>
                </a:solidFill>
                <a:latin typeface="Arial" panose="020B0604020202020204"/>
                <a:cs typeface="Arial" panose="020B0604020202020204"/>
              </a:rPr>
              <a:t>order</a:t>
            </a:r>
            <a:r>
              <a:rPr sz="2200" b="1" spc="15" dirty="0">
                <a:solidFill>
                  <a:srgbClr val="221F1F"/>
                </a:solidFill>
                <a:latin typeface="Arial" panose="020B0604020202020204"/>
                <a:cs typeface="Arial" panose="020B0604020202020204"/>
              </a:rPr>
              <a:t> </a:t>
            </a:r>
            <a:r>
              <a:rPr sz="2200" b="1" spc="-10" dirty="0">
                <a:solidFill>
                  <a:srgbClr val="221F1F"/>
                </a:solidFill>
                <a:latin typeface="Arial" panose="020B0604020202020204"/>
                <a:cs typeface="Arial" panose="020B0604020202020204"/>
              </a:rPr>
              <a:t>entry</a:t>
            </a:r>
            <a:r>
              <a:rPr sz="2200" b="1" spc="25" dirty="0">
                <a:solidFill>
                  <a:srgbClr val="221F1F"/>
                </a:solidFill>
                <a:latin typeface="Arial" panose="020B0604020202020204"/>
                <a:cs typeface="Arial" panose="020B0604020202020204"/>
              </a:rPr>
              <a:t> </a:t>
            </a:r>
            <a:r>
              <a:rPr sz="2200" spc="-5" dirty="0">
                <a:solidFill>
                  <a:srgbClr val="221F1F"/>
                </a:solidFill>
                <a:latin typeface="Arial MT"/>
                <a:cs typeface="Arial MT"/>
              </a:rPr>
              <a:t>in</a:t>
            </a:r>
            <a:r>
              <a:rPr sz="2200" dirty="0">
                <a:solidFill>
                  <a:srgbClr val="221F1F"/>
                </a:solidFill>
                <a:latin typeface="Arial MT"/>
                <a:cs typeface="Arial MT"/>
              </a:rPr>
              <a:t> </a:t>
            </a:r>
            <a:r>
              <a:rPr sz="2200" spc="-5" dirty="0">
                <a:solidFill>
                  <a:srgbClr val="221F1F"/>
                </a:solidFill>
                <a:latin typeface="Arial MT"/>
                <a:cs typeface="Arial MT"/>
              </a:rPr>
              <a:t>which the</a:t>
            </a:r>
            <a:r>
              <a:rPr sz="2200" spc="15" dirty="0">
                <a:solidFill>
                  <a:srgbClr val="221F1F"/>
                </a:solidFill>
                <a:latin typeface="Arial MT"/>
                <a:cs typeface="Arial MT"/>
              </a:rPr>
              <a:t> </a:t>
            </a:r>
            <a:r>
              <a:rPr sz="2200" spc="-5" dirty="0">
                <a:solidFill>
                  <a:srgbClr val="221F1F"/>
                </a:solidFill>
                <a:latin typeface="Arial MT"/>
                <a:cs typeface="Arial MT"/>
              </a:rPr>
              <a:t>order</a:t>
            </a:r>
            <a:r>
              <a:rPr sz="2200" spc="10" dirty="0">
                <a:solidFill>
                  <a:srgbClr val="221F1F"/>
                </a:solidFill>
                <a:latin typeface="Arial MT"/>
                <a:cs typeface="Arial MT"/>
              </a:rPr>
              <a:t> </a:t>
            </a:r>
            <a:r>
              <a:rPr sz="2200" spc="-5" dirty="0">
                <a:solidFill>
                  <a:srgbClr val="221F1F"/>
                </a:solidFill>
                <a:latin typeface="Arial MT"/>
                <a:cs typeface="Arial MT"/>
              </a:rPr>
              <a:t>is</a:t>
            </a:r>
            <a:r>
              <a:rPr sz="2200" dirty="0">
                <a:solidFill>
                  <a:srgbClr val="221F1F"/>
                </a:solidFill>
                <a:latin typeface="Arial MT"/>
                <a:cs typeface="Arial MT"/>
              </a:rPr>
              <a:t> </a:t>
            </a:r>
            <a:r>
              <a:rPr sz="2200" spc="-5" dirty="0">
                <a:solidFill>
                  <a:srgbClr val="221F1F"/>
                </a:solidFill>
                <a:latin typeface="Arial MT"/>
                <a:cs typeface="Arial MT"/>
              </a:rPr>
              <a:t>actually </a:t>
            </a:r>
            <a:r>
              <a:rPr sz="2200" spc="-10" dirty="0">
                <a:solidFill>
                  <a:srgbClr val="221F1F"/>
                </a:solidFill>
                <a:latin typeface="Arial MT"/>
                <a:cs typeface="Arial MT"/>
              </a:rPr>
              <a:t>entered </a:t>
            </a:r>
            <a:r>
              <a:rPr sz="2200" spc="-5" dirty="0">
                <a:solidFill>
                  <a:srgbClr val="221F1F"/>
                </a:solidFill>
                <a:latin typeface="Arial MT"/>
                <a:cs typeface="Arial MT"/>
              </a:rPr>
              <a:t> into</a:t>
            </a:r>
            <a:r>
              <a:rPr sz="2200" dirty="0">
                <a:solidFill>
                  <a:srgbClr val="221F1F"/>
                </a:solidFill>
                <a:latin typeface="Arial MT"/>
                <a:cs typeface="Arial MT"/>
              </a:rPr>
              <a:t> </a:t>
            </a:r>
            <a:r>
              <a:rPr sz="2200" spc="-5" dirty="0">
                <a:solidFill>
                  <a:srgbClr val="221F1F"/>
                </a:solidFill>
                <a:latin typeface="Arial MT"/>
                <a:cs typeface="Arial MT"/>
              </a:rPr>
              <a:t>a</a:t>
            </a:r>
            <a:r>
              <a:rPr sz="2200" spc="5" dirty="0">
                <a:solidFill>
                  <a:srgbClr val="221F1F"/>
                </a:solidFill>
                <a:latin typeface="Arial MT"/>
                <a:cs typeface="Arial MT"/>
              </a:rPr>
              <a:t> </a:t>
            </a:r>
            <a:r>
              <a:rPr sz="2200" spc="-10" dirty="0">
                <a:solidFill>
                  <a:srgbClr val="221F1F"/>
                </a:solidFill>
                <a:latin typeface="Arial MT"/>
                <a:cs typeface="Arial MT"/>
              </a:rPr>
              <a:t>company’s</a:t>
            </a:r>
            <a:r>
              <a:rPr sz="2200" spc="15" dirty="0">
                <a:solidFill>
                  <a:srgbClr val="221F1F"/>
                </a:solidFill>
                <a:latin typeface="Arial MT"/>
                <a:cs typeface="Arial MT"/>
              </a:rPr>
              <a:t> </a:t>
            </a:r>
            <a:r>
              <a:rPr sz="2200" spc="-5" dirty="0">
                <a:solidFill>
                  <a:srgbClr val="221F1F"/>
                </a:solidFill>
                <a:latin typeface="Arial MT"/>
                <a:cs typeface="Arial MT"/>
              </a:rPr>
              <a:t>information</a:t>
            </a:r>
            <a:r>
              <a:rPr sz="2200" spc="20" dirty="0">
                <a:solidFill>
                  <a:srgbClr val="221F1F"/>
                </a:solidFill>
                <a:latin typeface="Arial MT"/>
                <a:cs typeface="Arial MT"/>
              </a:rPr>
              <a:t> </a:t>
            </a:r>
            <a:r>
              <a:rPr sz="2200" spc="-5" dirty="0">
                <a:solidFill>
                  <a:srgbClr val="221F1F"/>
                </a:solidFill>
                <a:latin typeface="Arial MT"/>
                <a:cs typeface="Arial MT"/>
              </a:rPr>
              <a:t>system;</a:t>
            </a:r>
            <a:r>
              <a:rPr sz="2200" spc="50" dirty="0">
                <a:solidFill>
                  <a:srgbClr val="221F1F"/>
                </a:solidFill>
                <a:latin typeface="Arial MT"/>
                <a:cs typeface="Arial MT"/>
              </a:rPr>
              <a:t> </a:t>
            </a:r>
            <a:r>
              <a:rPr sz="2200" b="1" spc="-5" dirty="0">
                <a:solidFill>
                  <a:srgbClr val="221F1F"/>
                </a:solidFill>
                <a:latin typeface="Arial" panose="020B0604020202020204"/>
                <a:cs typeface="Arial" panose="020B0604020202020204"/>
              </a:rPr>
              <a:t>order</a:t>
            </a:r>
            <a:r>
              <a:rPr sz="2200" b="1" dirty="0">
                <a:solidFill>
                  <a:srgbClr val="221F1F"/>
                </a:solidFill>
                <a:latin typeface="Arial" panose="020B0604020202020204"/>
                <a:cs typeface="Arial" panose="020B0604020202020204"/>
              </a:rPr>
              <a:t> </a:t>
            </a:r>
            <a:r>
              <a:rPr sz="2200" b="1" spc="-5" dirty="0">
                <a:solidFill>
                  <a:srgbClr val="221F1F"/>
                </a:solidFill>
                <a:latin typeface="Arial" panose="020B0604020202020204"/>
                <a:cs typeface="Arial" panose="020B0604020202020204"/>
              </a:rPr>
              <a:t>handling</a:t>
            </a:r>
            <a:r>
              <a:rPr sz="2200" spc="-5" dirty="0">
                <a:solidFill>
                  <a:srgbClr val="221F1F"/>
                </a:solidFill>
                <a:latin typeface="Arial MT"/>
                <a:cs typeface="Arial MT"/>
              </a:rPr>
              <a:t>,</a:t>
            </a:r>
            <a:r>
              <a:rPr sz="2200" spc="40" dirty="0">
                <a:solidFill>
                  <a:srgbClr val="221F1F"/>
                </a:solidFill>
                <a:latin typeface="Arial MT"/>
                <a:cs typeface="Arial MT"/>
              </a:rPr>
              <a:t> </a:t>
            </a:r>
            <a:r>
              <a:rPr sz="2200" spc="-5" dirty="0">
                <a:solidFill>
                  <a:srgbClr val="221F1F"/>
                </a:solidFill>
                <a:latin typeface="Arial MT"/>
                <a:cs typeface="Arial MT"/>
              </a:rPr>
              <a:t>which </a:t>
            </a:r>
            <a:r>
              <a:rPr sz="2200" spc="-600" dirty="0">
                <a:solidFill>
                  <a:srgbClr val="221F1F"/>
                </a:solidFill>
                <a:latin typeface="Arial MT"/>
                <a:cs typeface="Arial MT"/>
              </a:rPr>
              <a:t> </a:t>
            </a:r>
            <a:r>
              <a:rPr sz="2200" spc="-5" dirty="0">
                <a:solidFill>
                  <a:srgbClr val="221F1F"/>
                </a:solidFill>
                <a:latin typeface="Arial MT"/>
                <a:cs typeface="Arial MT"/>
              </a:rPr>
              <a:t>involves</a:t>
            </a:r>
            <a:r>
              <a:rPr sz="2200" spc="5" dirty="0">
                <a:solidFill>
                  <a:srgbClr val="221F1F"/>
                </a:solidFill>
                <a:latin typeface="Arial MT"/>
                <a:cs typeface="Arial MT"/>
              </a:rPr>
              <a:t> </a:t>
            </a:r>
            <a:r>
              <a:rPr sz="2200" spc="-5" dirty="0">
                <a:solidFill>
                  <a:srgbClr val="221F1F"/>
                </a:solidFill>
                <a:latin typeface="Arial MT"/>
                <a:cs typeface="Arial MT"/>
              </a:rPr>
              <a:t>locating, assembling,</a:t>
            </a:r>
            <a:r>
              <a:rPr sz="2200" dirty="0">
                <a:solidFill>
                  <a:srgbClr val="221F1F"/>
                </a:solidFill>
                <a:latin typeface="Arial MT"/>
                <a:cs typeface="Arial MT"/>
              </a:rPr>
              <a:t> </a:t>
            </a:r>
            <a:r>
              <a:rPr sz="2200" spc="-5" dirty="0">
                <a:solidFill>
                  <a:srgbClr val="221F1F"/>
                </a:solidFill>
                <a:latin typeface="Arial MT"/>
                <a:cs typeface="Arial MT"/>
              </a:rPr>
              <a:t>and moving</a:t>
            </a:r>
            <a:r>
              <a:rPr sz="2200" spc="25" dirty="0">
                <a:solidFill>
                  <a:srgbClr val="221F1F"/>
                </a:solidFill>
                <a:latin typeface="Arial MT"/>
                <a:cs typeface="Arial MT"/>
              </a:rPr>
              <a:t> </a:t>
            </a:r>
            <a:r>
              <a:rPr sz="2200" spc="-5" dirty="0">
                <a:solidFill>
                  <a:srgbClr val="221F1F"/>
                </a:solidFill>
                <a:latin typeface="Arial MT"/>
                <a:cs typeface="Arial MT"/>
              </a:rPr>
              <a:t>products</a:t>
            </a:r>
            <a:r>
              <a:rPr sz="2200" dirty="0">
                <a:solidFill>
                  <a:srgbClr val="221F1F"/>
                </a:solidFill>
                <a:latin typeface="Arial MT"/>
                <a:cs typeface="Arial MT"/>
              </a:rPr>
              <a:t> </a:t>
            </a:r>
            <a:r>
              <a:rPr sz="2200" spc="-5" dirty="0">
                <a:solidFill>
                  <a:srgbClr val="221F1F"/>
                </a:solidFill>
                <a:latin typeface="Arial MT"/>
                <a:cs typeface="Arial MT"/>
              </a:rPr>
              <a:t>into </a:t>
            </a:r>
            <a:r>
              <a:rPr sz="2200" dirty="0">
                <a:solidFill>
                  <a:srgbClr val="221F1F"/>
                </a:solidFill>
                <a:latin typeface="Arial MT"/>
                <a:cs typeface="Arial MT"/>
              </a:rPr>
              <a:t> </a:t>
            </a:r>
            <a:r>
              <a:rPr sz="2200" spc="-5" dirty="0">
                <a:solidFill>
                  <a:srgbClr val="221F1F"/>
                </a:solidFill>
                <a:latin typeface="Arial MT"/>
                <a:cs typeface="Arial MT"/>
              </a:rPr>
              <a:t>distribution; and</a:t>
            </a:r>
            <a:r>
              <a:rPr sz="2200" spc="20" dirty="0">
                <a:solidFill>
                  <a:srgbClr val="221F1F"/>
                </a:solidFill>
                <a:latin typeface="Arial MT"/>
                <a:cs typeface="Arial MT"/>
              </a:rPr>
              <a:t> </a:t>
            </a:r>
            <a:r>
              <a:rPr sz="2200" b="1" spc="-5" dirty="0">
                <a:solidFill>
                  <a:srgbClr val="221F1F"/>
                </a:solidFill>
                <a:latin typeface="Arial" panose="020B0604020202020204"/>
                <a:cs typeface="Arial" panose="020B0604020202020204"/>
              </a:rPr>
              <a:t>order</a:t>
            </a:r>
            <a:r>
              <a:rPr sz="2200" b="1" spc="15" dirty="0">
                <a:solidFill>
                  <a:srgbClr val="221F1F"/>
                </a:solidFill>
                <a:latin typeface="Arial" panose="020B0604020202020204"/>
                <a:cs typeface="Arial" panose="020B0604020202020204"/>
              </a:rPr>
              <a:t> </a:t>
            </a:r>
            <a:r>
              <a:rPr sz="2200" b="1" spc="-10" dirty="0">
                <a:solidFill>
                  <a:srgbClr val="221F1F"/>
                </a:solidFill>
                <a:latin typeface="Arial" panose="020B0604020202020204"/>
                <a:cs typeface="Arial" panose="020B0604020202020204"/>
              </a:rPr>
              <a:t>delivery</a:t>
            </a:r>
            <a:r>
              <a:rPr sz="2200" spc="-10" dirty="0">
                <a:solidFill>
                  <a:srgbClr val="221F1F"/>
                </a:solidFill>
                <a:latin typeface="Arial MT"/>
                <a:cs typeface="Arial MT"/>
              </a:rPr>
              <a:t>.</a:t>
            </a:r>
            <a:endParaRPr sz="2200" dirty="0">
              <a:latin typeface="Arial MT"/>
              <a:cs typeface="Arial MT"/>
            </a:endParaRPr>
          </a:p>
          <a:p>
            <a:pPr marL="268605" indent="-256540">
              <a:spcBef>
                <a:spcPts val="690"/>
              </a:spcBef>
              <a:buFont typeface="Arial MT"/>
              <a:buChar char="•"/>
              <a:tabLst>
                <a:tab pos="268605" algn="l"/>
                <a:tab pos="269240" algn="l"/>
              </a:tabLst>
            </a:pPr>
            <a:r>
              <a:rPr sz="2200" b="1" spc="-15" dirty="0">
                <a:solidFill>
                  <a:srgbClr val="221F1F"/>
                </a:solidFill>
                <a:latin typeface="Arial" panose="020B0604020202020204"/>
                <a:cs typeface="Arial" panose="020B0604020202020204"/>
              </a:rPr>
              <a:t>Warehousing</a:t>
            </a:r>
            <a:endParaRPr sz="2200" dirty="0">
              <a:latin typeface="Arial" panose="020B0604020202020204"/>
              <a:cs typeface="Arial" panose="020B0604020202020204"/>
            </a:endParaRPr>
          </a:p>
          <a:p>
            <a:pPr marL="755015" lvl="1" indent="-285750">
              <a:spcBef>
                <a:spcPts val="240"/>
              </a:spcBef>
              <a:buChar char="•"/>
              <a:tabLst>
                <a:tab pos="755015" algn="l"/>
                <a:tab pos="755650" algn="l"/>
              </a:tabLst>
            </a:pPr>
            <a:r>
              <a:rPr sz="2200" spc="-15" dirty="0">
                <a:solidFill>
                  <a:srgbClr val="221F1F"/>
                </a:solidFill>
                <a:latin typeface="Arial MT"/>
                <a:cs typeface="Arial MT"/>
              </a:rPr>
              <a:t>Warehouses</a:t>
            </a:r>
            <a:r>
              <a:rPr sz="2200" dirty="0">
                <a:solidFill>
                  <a:srgbClr val="221F1F"/>
                </a:solidFill>
                <a:latin typeface="Arial MT"/>
                <a:cs typeface="Arial MT"/>
              </a:rPr>
              <a:t> </a:t>
            </a:r>
            <a:r>
              <a:rPr sz="2200" spc="-10" dirty="0">
                <a:solidFill>
                  <a:srgbClr val="221F1F"/>
                </a:solidFill>
                <a:latin typeface="Arial MT"/>
                <a:cs typeface="Arial MT"/>
              </a:rPr>
              <a:t>are</a:t>
            </a:r>
            <a:r>
              <a:rPr sz="2200" spc="15" dirty="0">
                <a:solidFill>
                  <a:srgbClr val="221F1F"/>
                </a:solidFill>
                <a:latin typeface="Arial MT"/>
                <a:cs typeface="Arial MT"/>
              </a:rPr>
              <a:t> </a:t>
            </a:r>
            <a:r>
              <a:rPr sz="2200" spc="-5" dirty="0">
                <a:solidFill>
                  <a:srgbClr val="221F1F"/>
                </a:solidFill>
                <a:latin typeface="Arial MT"/>
                <a:cs typeface="Arial MT"/>
              </a:rPr>
              <a:t>used</a:t>
            </a:r>
            <a:r>
              <a:rPr sz="2200" dirty="0">
                <a:solidFill>
                  <a:srgbClr val="221F1F"/>
                </a:solidFill>
                <a:latin typeface="Arial MT"/>
                <a:cs typeface="Arial MT"/>
              </a:rPr>
              <a:t> </a:t>
            </a:r>
            <a:r>
              <a:rPr sz="2200" spc="-5" dirty="0">
                <a:solidFill>
                  <a:srgbClr val="221F1F"/>
                </a:solidFill>
                <a:latin typeface="Arial MT"/>
                <a:cs typeface="Arial MT"/>
              </a:rPr>
              <a:t>to</a:t>
            </a:r>
            <a:r>
              <a:rPr sz="2200" spc="5" dirty="0">
                <a:solidFill>
                  <a:srgbClr val="221F1F"/>
                </a:solidFill>
                <a:latin typeface="Arial MT"/>
                <a:cs typeface="Arial MT"/>
              </a:rPr>
              <a:t> </a:t>
            </a:r>
            <a:r>
              <a:rPr sz="2200" spc="-5" dirty="0">
                <a:solidFill>
                  <a:srgbClr val="221F1F"/>
                </a:solidFill>
                <a:latin typeface="Arial MT"/>
                <a:cs typeface="Arial MT"/>
              </a:rPr>
              <a:t>store</a:t>
            </a:r>
            <a:r>
              <a:rPr sz="2200" spc="20" dirty="0">
                <a:solidFill>
                  <a:srgbClr val="221F1F"/>
                </a:solidFill>
                <a:latin typeface="Arial MT"/>
                <a:cs typeface="Arial MT"/>
              </a:rPr>
              <a:t> </a:t>
            </a:r>
            <a:r>
              <a:rPr sz="2200" spc="-5" dirty="0">
                <a:solidFill>
                  <a:srgbClr val="221F1F"/>
                </a:solidFill>
                <a:latin typeface="Arial MT"/>
                <a:cs typeface="Arial MT"/>
              </a:rPr>
              <a:t>goods</a:t>
            </a:r>
            <a:r>
              <a:rPr sz="2200" spc="5" dirty="0">
                <a:solidFill>
                  <a:srgbClr val="221F1F"/>
                </a:solidFill>
                <a:latin typeface="Arial MT"/>
                <a:cs typeface="Arial MT"/>
              </a:rPr>
              <a:t> </a:t>
            </a:r>
            <a:r>
              <a:rPr sz="2200" spc="-5" dirty="0">
                <a:solidFill>
                  <a:srgbClr val="221F1F"/>
                </a:solidFill>
                <a:latin typeface="Arial MT"/>
                <a:cs typeface="Arial MT"/>
              </a:rPr>
              <a:t>until</a:t>
            </a:r>
            <a:r>
              <a:rPr sz="2200" dirty="0">
                <a:solidFill>
                  <a:srgbClr val="221F1F"/>
                </a:solidFill>
                <a:latin typeface="Arial MT"/>
                <a:cs typeface="Arial MT"/>
              </a:rPr>
              <a:t> </a:t>
            </a:r>
            <a:r>
              <a:rPr sz="2200" spc="-5" dirty="0">
                <a:solidFill>
                  <a:srgbClr val="221F1F"/>
                </a:solidFill>
                <a:latin typeface="Arial MT"/>
                <a:cs typeface="Arial MT"/>
              </a:rPr>
              <a:t>they</a:t>
            </a:r>
            <a:r>
              <a:rPr sz="2200" spc="5" dirty="0">
                <a:solidFill>
                  <a:srgbClr val="221F1F"/>
                </a:solidFill>
                <a:latin typeface="Arial MT"/>
                <a:cs typeface="Arial MT"/>
              </a:rPr>
              <a:t> </a:t>
            </a:r>
            <a:r>
              <a:rPr sz="2200" spc="-10" dirty="0">
                <a:solidFill>
                  <a:srgbClr val="221F1F"/>
                </a:solidFill>
                <a:latin typeface="Arial MT"/>
                <a:cs typeface="Arial MT"/>
              </a:rPr>
              <a:t>are</a:t>
            </a:r>
            <a:r>
              <a:rPr sz="2200" spc="10" dirty="0">
                <a:solidFill>
                  <a:srgbClr val="221F1F"/>
                </a:solidFill>
                <a:latin typeface="Arial MT"/>
                <a:cs typeface="Arial MT"/>
              </a:rPr>
              <a:t> </a:t>
            </a:r>
            <a:r>
              <a:rPr sz="2200" spc="-5" dirty="0">
                <a:solidFill>
                  <a:srgbClr val="221F1F"/>
                </a:solidFill>
                <a:latin typeface="Arial MT"/>
                <a:cs typeface="Arial MT"/>
              </a:rPr>
              <a:t>sold</a:t>
            </a:r>
            <a:endParaRPr sz="2200" dirty="0">
              <a:latin typeface="Arial MT"/>
              <a:cs typeface="Arial MT"/>
            </a:endParaRPr>
          </a:p>
          <a:p>
            <a:pPr marL="755015" marR="50165" lvl="1" indent="-285115">
              <a:lnSpc>
                <a:spcPct val="90000"/>
              </a:lnSpc>
              <a:spcBef>
                <a:spcPts val="500"/>
              </a:spcBef>
              <a:buFont typeface="Arial MT"/>
              <a:buChar char="•"/>
              <a:tabLst>
                <a:tab pos="755015" algn="l"/>
                <a:tab pos="755650" algn="l"/>
              </a:tabLst>
            </a:pPr>
            <a:r>
              <a:rPr sz="2200" b="1" spc="-5" dirty="0">
                <a:solidFill>
                  <a:srgbClr val="221F1F"/>
                </a:solidFill>
                <a:latin typeface="Arial" panose="020B0604020202020204"/>
                <a:cs typeface="Arial" panose="020B0604020202020204"/>
              </a:rPr>
              <a:t>Distribution</a:t>
            </a:r>
            <a:r>
              <a:rPr sz="2200" b="1" spc="35" dirty="0">
                <a:solidFill>
                  <a:srgbClr val="221F1F"/>
                </a:solidFill>
                <a:latin typeface="Arial" panose="020B0604020202020204"/>
                <a:cs typeface="Arial" panose="020B0604020202020204"/>
              </a:rPr>
              <a:t> </a:t>
            </a:r>
            <a:r>
              <a:rPr sz="2200" b="1" spc="-5" dirty="0">
                <a:solidFill>
                  <a:srgbClr val="221F1F"/>
                </a:solidFill>
                <a:latin typeface="Arial" panose="020B0604020202020204"/>
                <a:cs typeface="Arial" panose="020B0604020202020204"/>
              </a:rPr>
              <a:t>centers</a:t>
            </a:r>
            <a:r>
              <a:rPr sz="2200" b="1" spc="30" dirty="0">
                <a:solidFill>
                  <a:srgbClr val="221F1F"/>
                </a:solidFill>
                <a:latin typeface="Arial" panose="020B0604020202020204"/>
                <a:cs typeface="Arial" panose="020B0604020202020204"/>
              </a:rPr>
              <a:t> </a:t>
            </a:r>
            <a:r>
              <a:rPr sz="2200" spc="-10" dirty="0">
                <a:solidFill>
                  <a:srgbClr val="221F1F"/>
                </a:solidFill>
                <a:latin typeface="Arial MT"/>
                <a:cs typeface="Arial MT"/>
              </a:rPr>
              <a:t>are</a:t>
            </a:r>
            <a:r>
              <a:rPr sz="2200" spc="10" dirty="0">
                <a:solidFill>
                  <a:srgbClr val="221F1F"/>
                </a:solidFill>
                <a:latin typeface="Arial MT"/>
                <a:cs typeface="Arial MT"/>
              </a:rPr>
              <a:t> </a:t>
            </a:r>
            <a:r>
              <a:rPr sz="2200" spc="-5" dirty="0">
                <a:solidFill>
                  <a:srgbClr val="221F1F"/>
                </a:solidFill>
                <a:latin typeface="Arial MT"/>
                <a:cs typeface="Arial MT"/>
              </a:rPr>
              <a:t>designed</a:t>
            </a:r>
            <a:r>
              <a:rPr sz="2200" spc="5" dirty="0">
                <a:solidFill>
                  <a:srgbClr val="221F1F"/>
                </a:solidFill>
                <a:latin typeface="Arial MT"/>
                <a:cs typeface="Arial MT"/>
              </a:rPr>
              <a:t> </a:t>
            </a:r>
            <a:r>
              <a:rPr sz="2200" spc="-5" dirty="0">
                <a:solidFill>
                  <a:srgbClr val="221F1F"/>
                </a:solidFill>
                <a:latin typeface="Arial MT"/>
                <a:cs typeface="Arial MT"/>
              </a:rPr>
              <a:t>to</a:t>
            </a:r>
            <a:r>
              <a:rPr sz="2200" dirty="0">
                <a:solidFill>
                  <a:srgbClr val="221F1F"/>
                </a:solidFill>
                <a:latin typeface="Arial MT"/>
                <a:cs typeface="Arial MT"/>
              </a:rPr>
              <a:t> </a:t>
            </a:r>
            <a:r>
              <a:rPr sz="2200" spc="-10" dirty="0">
                <a:solidFill>
                  <a:srgbClr val="221F1F"/>
                </a:solidFill>
                <a:latin typeface="Arial MT"/>
                <a:cs typeface="Arial MT"/>
              </a:rPr>
              <a:t>efficiently</a:t>
            </a:r>
            <a:r>
              <a:rPr sz="2200" spc="-15" dirty="0">
                <a:solidFill>
                  <a:srgbClr val="221F1F"/>
                </a:solidFill>
                <a:latin typeface="Arial MT"/>
                <a:cs typeface="Arial MT"/>
              </a:rPr>
              <a:t> </a:t>
            </a:r>
            <a:r>
              <a:rPr sz="2200" spc="-5" dirty="0">
                <a:solidFill>
                  <a:srgbClr val="221F1F"/>
                </a:solidFill>
                <a:latin typeface="Arial MT"/>
                <a:cs typeface="Arial MT"/>
              </a:rPr>
              <a:t>receive </a:t>
            </a:r>
            <a:r>
              <a:rPr sz="2200" dirty="0">
                <a:solidFill>
                  <a:srgbClr val="221F1F"/>
                </a:solidFill>
                <a:latin typeface="Arial MT"/>
                <a:cs typeface="Arial MT"/>
              </a:rPr>
              <a:t> </a:t>
            </a:r>
            <a:r>
              <a:rPr sz="2200" spc="-5" dirty="0">
                <a:solidFill>
                  <a:srgbClr val="221F1F"/>
                </a:solidFill>
                <a:latin typeface="Arial MT"/>
                <a:cs typeface="Arial MT"/>
              </a:rPr>
              <a:t>goods</a:t>
            </a:r>
            <a:r>
              <a:rPr sz="2200" spc="-10" dirty="0">
                <a:solidFill>
                  <a:srgbClr val="221F1F"/>
                </a:solidFill>
                <a:latin typeface="Arial MT"/>
                <a:cs typeface="Arial MT"/>
              </a:rPr>
              <a:t> </a:t>
            </a:r>
            <a:r>
              <a:rPr sz="2200" dirty="0">
                <a:solidFill>
                  <a:srgbClr val="221F1F"/>
                </a:solidFill>
                <a:latin typeface="Arial MT"/>
                <a:cs typeface="Arial MT"/>
              </a:rPr>
              <a:t>from</a:t>
            </a:r>
            <a:r>
              <a:rPr sz="2200" spc="15" dirty="0">
                <a:solidFill>
                  <a:srgbClr val="221F1F"/>
                </a:solidFill>
                <a:latin typeface="Arial MT"/>
                <a:cs typeface="Arial MT"/>
              </a:rPr>
              <a:t> </a:t>
            </a:r>
            <a:r>
              <a:rPr sz="2200" spc="-5" dirty="0">
                <a:solidFill>
                  <a:srgbClr val="221F1F"/>
                </a:solidFill>
                <a:latin typeface="Arial MT"/>
                <a:cs typeface="Arial MT"/>
              </a:rPr>
              <a:t>suppliers</a:t>
            </a:r>
            <a:r>
              <a:rPr sz="2200" spc="-10" dirty="0">
                <a:solidFill>
                  <a:srgbClr val="221F1F"/>
                </a:solidFill>
                <a:latin typeface="Arial MT"/>
                <a:cs typeface="Arial MT"/>
              </a:rPr>
              <a:t> </a:t>
            </a:r>
            <a:r>
              <a:rPr sz="2200" spc="-5" dirty="0">
                <a:solidFill>
                  <a:srgbClr val="221F1F"/>
                </a:solidFill>
                <a:latin typeface="Arial MT"/>
                <a:cs typeface="Arial MT"/>
              </a:rPr>
              <a:t>and</a:t>
            </a:r>
            <a:r>
              <a:rPr sz="2200" spc="10" dirty="0">
                <a:solidFill>
                  <a:srgbClr val="221F1F"/>
                </a:solidFill>
                <a:latin typeface="Arial MT"/>
                <a:cs typeface="Arial MT"/>
              </a:rPr>
              <a:t> </a:t>
            </a:r>
            <a:r>
              <a:rPr sz="2200" spc="-5" dirty="0">
                <a:solidFill>
                  <a:srgbClr val="221F1F"/>
                </a:solidFill>
                <a:latin typeface="Arial MT"/>
                <a:cs typeface="Arial MT"/>
              </a:rPr>
              <a:t>then</a:t>
            </a:r>
            <a:r>
              <a:rPr sz="2200" dirty="0">
                <a:solidFill>
                  <a:srgbClr val="221F1F"/>
                </a:solidFill>
                <a:latin typeface="Arial MT"/>
                <a:cs typeface="Arial MT"/>
              </a:rPr>
              <a:t> fill</a:t>
            </a:r>
            <a:r>
              <a:rPr sz="2200" spc="-10" dirty="0">
                <a:solidFill>
                  <a:srgbClr val="221F1F"/>
                </a:solidFill>
                <a:latin typeface="Arial MT"/>
                <a:cs typeface="Arial MT"/>
              </a:rPr>
              <a:t> </a:t>
            </a:r>
            <a:r>
              <a:rPr sz="2200" spc="-5" dirty="0">
                <a:solidFill>
                  <a:srgbClr val="221F1F"/>
                </a:solidFill>
                <a:latin typeface="Arial MT"/>
                <a:cs typeface="Arial MT"/>
              </a:rPr>
              <a:t>orders</a:t>
            </a:r>
            <a:r>
              <a:rPr sz="2200" spc="15" dirty="0">
                <a:solidFill>
                  <a:srgbClr val="221F1F"/>
                </a:solidFill>
                <a:latin typeface="Arial MT"/>
                <a:cs typeface="Arial MT"/>
              </a:rPr>
              <a:t> </a:t>
            </a:r>
            <a:r>
              <a:rPr sz="2200" spc="-5" dirty="0">
                <a:solidFill>
                  <a:srgbClr val="221F1F"/>
                </a:solidFill>
                <a:latin typeface="Arial MT"/>
                <a:cs typeface="Arial MT"/>
              </a:rPr>
              <a:t>for individual </a:t>
            </a:r>
            <a:r>
              <a:rPr sz="2200" dirty="0">
                <a:solidFill>
                  <a:srgbClr val="221F1F"/>
                </a:solidFill>
                <a:latin typeface="Arial MT"/>
                <a:cs typeface="Arial MT"/>
              </a:rPr>
              <a:t>stores </a:t>
            </a:r>
            <a:r>
              <a:rPr sz="2200" spc="-595" dirty="0">
                <a:solidFill>
                  <a:srgbClr val="221F1F"/>
                </a:solidFill>
                <a:latin typeface="Arial MT"/>
                <a:cs typeface="Arial MT"/>
              </a:rPr>
              <a:t> </a:t>
            </a:r>
            <a:r>
              <a:rPr sz="2200" spc="-5" dirty="0">
                <a:solidFill>
                  <a:srgbClr val="221F1F"/>
                </a:solidFill>
                <a:latin typeface="Arial MT"/>
                <a:cs typeface="Arial MT"/>
              </a:rPr>
              <a:t>or</a:t>
            </a:r>
            <a:r>
              <a:rPr sz="2200" spc="5" dirty="0">
                <a:solidFill>
                  <a:srgbClr val="221F1F"/>
                </a:solidFill>
                <a:latin typeface="Arial MT"/>
                <a:cs typeface="Arial MT"/>
              </a:rPr>
              <a:t> </a:t>
            </a:r>
            <a:r>
              <a:rPr sz="2200" spc="-5" dirty="0">
                <a:solidFill>
                  <a:srgbClr val="221F1F"/>
                </a:solidFill>
                <a:latin typeface="Arial MT"/>
                <a:cs typeface="Arial MT"/>
              </a:rPr>
              <a:t>customers.</a:t>
            </a:r>
            <a:endParaRPr sz="2200" dirty="0">
              <a:latin typeface="Arial MT"/>
              <a:cs typeface="Arial MT"/>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647444" y="295656"/>
            <a:ext cx="2852928" cy="719328"/>
          </a:xfrm>
          <a:prstGeom prst="rect">
            <a:avLst/>
          </a:prstGeom>
        </p:spPr>
      </p:pic>
      <p:sp>
        <p:nvSpPr>
          <p:cNvPr id="3" name="object 3"/>
          <p:cNvSpPr txBox="1">
            <a:spLocks noGrp="1"/>
          </p:cNvSpPr>
          <p:nvPr>
            <p:ph type="title"/>
          </p:nvPr>
        </p:nvSpPr>
        <p:spPr>
          <a:xfrm>
            <a:off x="5883403" y="-650909"/>
            <a:ext cx="4264025" cy="3397725"/>
          </a:xfrm>
          <a:prstGeom prst="rect">
            <a:avLst/>
          </a:prstGeom>
        </p:spPr>
        <p:txBody>
          <a:bodyPr vert="horz" wrap="square" lIns="0" tIns="12065" rIns="0" bIns="0" rtlCol="0" anchor="ctr">
            <a:spAutoFit/>
          </a:bodyPr>
          <a:lstStyle/>
          <a:p>
            <a:pPr marL="12700" marR="5080">
              <a:lnSpc>
                <a:spcPct val="100000"/>
              </a:lnSpc>
              <a:spcBef>
                <a:spcPts val="95"/>
              </a:spcBef>
            </a:pPr>
            <a:r>
              <a:rPr spc="-5" dirty="0">
                <a:solidFill>
                  <a:srgbClr val="221F1F"/>
                </a:solidFill>
              </a:rPr>
              <a:t>Physical</a:t>
            </a:r>
            <a:r>
              <a:rPr dirty="0">
                <a:solidFill>
                  <a:srgbClr val="221F1F"/>
                </a:solidFill>
              </a:rPr>
              <a:t> </a:t>
            </a:r>
            <a:r>
              <a:rPr spc="-5" dirty="0">
                <a:solidFill>
                  <a:srgbClr val="221F1F"/>
                </a:solidFill>
              </a:rPr>
              <a:t>Distribution, </a:t>
            </a:r>
            <a:r>
              <a:rPr dirty="0">
                <a:solidFill>
                  <a:srgbClr val="221F1F"/>
                </a:solidFill>
              </a:rPr>
              <a:t> </a:t>
            </a:r>
            <a:r>
              <a:rPr spc="-5" dirty="0">
                <a:solidFill>
                  <a:srgbClr val="221F1F"/>
                </a:solidFill>
              </a:rPr>
              <a:t>Supply </a:t>
            </a:r>
            <a:r>
              <a:rPr spc="-10" dirty="0">
                <a:solidFill>
                  <a:srgbClr val="221F1F"/>
                </a:solidFill>
              </a:rPr>
              <a:t>Chains, and </a:t>
            </a:r>
            <a:r>
              <a:rPr spc="-5" dirty="0">
                <a:solidFill>
                  <a:srgbClr val="221F1F"/>
                </a:solidFill>
              </a:rPr>
              <a:t> Logistics</a:t>
            </a:r>
            <a:r>
              <a:rPr spc="-65" dirty="0">
                <a:solidFill>
                  <a:srgbClr val="221F1F"/>
                </a:solidFill>
              </a:rPr>
              <a:t> </a:t>
            </a:r>
            <a:r>
              <a:rPr spc="-5" dirty="0">
                <a:solidFill>
                  <a:srgbClr val="221F1F"/>
                </a:solidFill>
              </a:rPr>
              <a:t>Management</a:t>
            </a:r>
            <a:endParaRPr spc="-5" dirty="0">
              <a:solidFill>
                <a:srgbClr val="221F1F"/>
              </a:solidFill>
            </a:endParaRPr>
          </a:p>
        </p:txBody>
      </p:sp>
      <p:sp>
        <p:nvSpPr>
          <p:cNvPr id="4" name="object 4"/>
          <p:cNvSpPr txBox="1"/>
          <p:nvPr/>
        </p:nvSpPr>
        <p:spPr>
          <a:xfrm>
            <a:off x="1968500" y="2339492"/>
            <a:ext cx="8255634" cy="3772828"/>
          </a:xfrm>
          <a:prstGeom prst="rect">
            <a:avLst/>
          </a:prstGeom>
        </p:spPr>
        <p:txBody>
          <a:bodyPr vert="horz" wrap="square" lIns="0" tIns="43180" rIns="0" bIns="0" rtlCol="0">
            <a:spAutoFit/>
          </a:bodyPr>
          <a:lstStyle/>
          <a:p>
            <a:pPr marL="268605" indent="-256540">
              <a:spcBef>
                <a:spcPts val="340"/>
              </a:spcBef>
              <a:buFont typeface="Arial MT"/>
              <a:buChar char="•"/>
              <a:tabLst>
                <a:tab pos="268605" algn="l"/>
                <a:tab pos="269240" algn="l"/>
              </a:tabLst>
            </a:pPr>
            <a:r>
              <a:rPr sz="2200" b="1" spc="-5" dirty="0">
                <a:solidFill>
                  <a:srgbClr val="221F1F"/>
                </a:solidFill>
                <a:latin typeface="Arial" panose="020B0604020202020204"/>
                <a:cs typeface="Arial" panose="020B0604020202020204"/>
              </a:rPr>
              <a:t>Inventory</a:t>
            </a:r>
            <a:r>
              <a:rPr sz="2200" b="1" spc="-20" dirty="0">
                <a:solidFill>
                  <a:srgbClr val="221F1F"/>
                </a:solidFill>
                <a:latin typeface="Arial" panose="020B0604020202020204"/>
                <a:cs typeface="Arial" panose="020B0604020202020204"/>
              </a:rPr>
              <a:t> </a:t>
            </a:r>
            <a:r>
              <a:rPr sz="2200" b="1" spc="-5" dirty="0">
                <a:solidFill>
                  <a:srgbClr val="221F1F"/>
                </a:solidFill>
                <a:latin typeface="Arial" panose="020B0604020202020204"/>
                <a:cs typeface="Arial" panose="020B0604020202020204"/>
              </a:rPr>
              <a:t>Management</a:t>
            </a:r>
            <a:endParaRPr sz="2200">
              <a:latin typeface="Arial" panose="020B0604020202020204"/>
              <a:cs typeface="Arial" panose="020B0604020202020204"/>
            </a:endParaRPr>
          </a:p>
          <a:p>
            <a:pPr marL="755015" marR="301625" lvl="1" indent="-285115" algn="just">
              <a:lnSpc>
                <a:spcPts val="2380"/>
              </a:lnSpc>
              <a:spcBef>
                <a:spcPts val="535"/>
              </a:spcBef>
              <a:buChar char="•"/>
              <a:tabLst>
                <a:tab pos="755650" algn="l"/>
              </a:tabLst>
            </a:pPr>
            <a:r>
              <a:rPr sz="2200" spc="-5" dirty="0">
                <a:solidFill>
                  <a:srgbClr val="221F1F"/>
                </a:solidFill>
                <a:latin typeface="Arial MT"/>
                <a:cs typeface="Arial MT"/>
              </a:rPr>
              <a:t>Ensures that a company neither runs </a:t>
            </a:r>
            <a:r>
              <a:rPr sz="2200" spc="-10" dirty="0">
                <a:solidFill>
                  <a:srgbClr val="221F1F"/>
                </a:solidFill>
                <a:latin typeface="Arial MT"/>
                <a:cs typeface="Arial MT"/>
              </a:rPr>
              <a:t>out </a:t>
            </a:r>
            <a:r>
              <a:rPr sz="2200" spc="-5" dirty="0">
                <a:solidFill>
                  <a:srgbClr val="221F1F"/>
                </a:solidFill>
                <a:latin typeface="Arial MT"/>
                <a:cs typeface="Arial MT"/>
              </a:rPr>
              <a:t>of manufacturing </a:t>
            </a:r>
            <a:r>
              <a:rPr sz="2200" spc="-600" dirty="0">
                <a:solidFill>
                  <a:srgbClr val="221F1F"/>
                </a:solidFill>
                <a:latin typeface="Arial MT"/>
                <a:cs typeface="Arial MT"/>
              </a:rPr>
              <a:t> </a:t>
            </a:r>
            <a:r>
              <a:rPr sz="2200" spc="-5" dirty="0">
                <a:solidFill>
                  <a:srgbClr val="221F1F"/>
                </a:solidFill>
                <a:latin typeface="Arial MT"/>
                <a:cs typeface="Arial MT"/>
              </a:rPr>
              <a:t>components or finished goods nor incurs the expense </a:t>
            </a:r>
            <a:r>
              <a:rPr sz="2200" spc="-10" dirty="0">
                <a:solidFill>
                  <a:srgbClr val="221F1F"/>
                </a:solidFill>
                <a:latin typeface="Arial MT"/>
                <a:cs typeface="Arial MT"/>
              </a:rPr>
              <a:t>and </a:t>
            </a:r>
            <a:r>
              <a:rPr sz="2200" spc="-600" dirty="0">
                <a:solidFill>
                  <a:srgbClr val="221F1F"/>
                </a:solidFill>
                <a:latin typeface="Arial MT"/>
                <a:cs typeface="Arial MT"/>
              </a:rPr>
              <a:t> </a:t>
            </a:r>
            <a:r>
              <a:rPr sz="2200" dirty="0">
                <a:solidFill>
                  <a:srgbClr val="221F1F"/>
                </a:solidFill>
                <a:latin typeface="Arial MT"/>
                <a:cs typeface="Arial MT"/>
              </a:rPr>
              <a:t>risk</a:t>
            </a:r>
            <a:r>
              <a:rPr sz="2200" spc="-5" dirty="0">
                <a:solidFill>
                  <a:srgbClr val="221F1F"/>
                </a:solidFill>
                <a:latin typeface="Arial MT"/>
                <a:cs typeface="Arial MT"/>
              </a:rPr>
              <a:t> of</a:t>
            </a:r>
            <a:r>
              <a:rPr sz="2200" spc="5" dirty="0">
                <a:solidFill>
                  <a:srgbClr val="221F1F"/>
                </a:solidFill>
                <a:latin typeface="Arial MT"/>
                <a:cs typeface="Arial MT"/>
              </a:rPr>
              <a:t> </a:t>
            </a:r>
            <a:r>
              <a:rPr sz="2200" spc="-5" dirty="0">
                <a:solidFill>
                  <a:srgbClr val="221F1F"/>
                </a:solidFill>
                <a:latin typeface="Arial MT"/>
                <a:cs typeface="Arial MT"/>
              </a:rPr>
              <a:t>carrying</a:t>
            </a:r>
            <a:r>
              <a:rPr sz="2200" spc="15" dirty="0">
                <a:solidFill>
                  <a:srgbClr val="221F1F"/>
                </a:solidFill>
                <a:latin typeface="Arial MT"/>
                <a:cs typeface="Arial MT"/>
              </a:rPr>
              <a:t> </a:t>
            </a:r>
            <a:r>
              <a:rPr sz="2200" spc="-5" dirty="0">
                <a:solidFill>
                  <a:srgbClr val="221F1F"/>
                </a:solidFill>
                <a:latin typeface="Arial MT"/>
                <a:cs typeface="Arial MT"/>
              </a:rPr>
              <a:t>excessive stock of these</a:t>
            </a:r>
            <a:r>
              <a:rPr sz="2200" dirty="0">
                <a:solidFill>
                  <a:srgbClr val="221F1F"/>
                </a:solidFill>
                <a:latin typeface="Arial MT"/>
                <a:cs typeface="Arial MT"/>
              </a:rPr>
              <a:t> </a:t>
            </a:r>
            <a:r>
              <a:rPr sz="2200" spc="-10" dirty="0">
                <a:solidFill>
                  <a:srgbClr val="221F1F"/>
                </a:solidFill>
                <a:latin typeface="Arial MT"/>
                <a:cs typeface="Arial MT"/>
              </a:rPr>
              <a:t>items</a:t>
            </a:r>
            <a:endParaRPr sz="2200">
              <a:latin typeface="Arial MT"/>
              <a:cs typeface="Arial MT"/>
            </a:endParaRPr>
          </a:p>
          <a:p>
            <a:pPr marL="755015" marR="5080" lvl="1" indent="-285115" algn="just">
              <a:lnSpc>
                <a:spcPts val="2380"/>
              </a:lnSpc>
              <a:spcBef>
                <a:spcPts val="495"/>
              </a:spcBef>
              <a:buChar char="•"/>
              <a:tabLst>
                <a:tab pos="755650" algn="l"/>
              </a:tabLst>
            </a:pPr>
            <a:r>
              <a:rPr sz="2200" spc="-5" dirty="0">
                <a:solidFill>
                  <a:srgbClr val="221F1F"/>
                </a:solidFill>
                <a:latin typeface="Arial MT"/>
                <a:cs typeface="Arial MT"/>
              </a:rPr>
              <a:t>Social </a:t>
            </a:r>
            <a:r>
              <a:rPr sz="2200" spc="-10" dirty="0">
                <a:solidFill>
                  <a:srgbClr val="221F1F"/>
                </a:solidFill>
                <a:latin typeface="Arial MT"/>
                <a:cs typeface="Arial MT"/>
              </a:rPr>
              <a:t>media </a:t>
            </a:r>
            <a:r>
              <a:rPr sz="2200" spc="-5" dirty="0">
                <a:solidFill>
                  <a:srgbClr val="221F1F"/>
                </a:solidFill>
                <a:latin typeface="Arial MT"/>
                <a:cs typeface="Arial MT"/>
              </a:rPr>
              <a:t>can play an </a:t>
            </a:r>
            <a:r>
              <a:rPr sz="2200" spc="-10" dirty="0">
                <a:solidFill>
                  <a:srgbClr val="221F1F"/>
                </a:solidFill>
                <a:latin typeface="Arial MT"/>
                <a:cs typeface="Arial MT"/>
              </a:rPr>
              <a:t>important </a:t>
            </a:r>
            <a:r>
              <a:rPr sz="2200" spc="-5" dirty="0">
                <a:solidFill>
                  <a:srgbClr val="221F1F"/>
                </a:solidFill>
                <a:latin typeface="Arial MT"/>
                <a:cs typeface="Arial MT"/>
              </a:rPr>
              <a:t>role by connecting social </a:t>
            </a:r>
            <a:r>
              <a:rPr sz="2200" spc="-600" dirty="0">
                <a:solidFill>
                  <a:srgbClr val="221F1F"/>
                </a:solidFill>
                <a:latin typeface="Arial MT"/>
                <a:cs typeface="Arial MT"/>
              </a:rPr>
              <a:t> </a:t>
            </a:r>
            <a:r>
              <a:rPr sz="2200" spc="-5" dirty="0">
                <a:solidFill>
                  <a:srgbClr val="221F1F"/>
                </a:solidFill>
                <a:latin typeface="Arial MT"/>
                <a:cs typeface="Arial MT"/>
              </a:rPr>
              <a:t>media</a:t>
            </a:r>
            <a:r>
              <a:rPr sz="2200" spc="10" dirty="0">
                <a:solidFill>
                  <a:srgbClr val="221F1F"/>
                </a:solidFill>
                <a:latin typeface="Arial MT"/>
                <a:cs typeface="Arial MT"/>
              </a:rPr>
              <a:t> </a:t>
            </a:r>
            <a:r>
              <a:rPr sz="2200" spc="-5" dirty="0">
                <a:solidFill>
                  <a:srgbClr val="221F1F"/>
                </a:solidFill>
                <a:latin typeface="Arial MT"/>
                <a:cs typeface="Arial MT"/>
              </a:rPr>
              <a:t>followers</a:t>
            </a:r>
            <a:r>
              <a:rPr sz="2200" spc="5" dirty="0">
                <a:solidFill>
                  <a:srgbClr val="221F1F"/>
                </a:solidFill>
                <a:latin typeface="Arial MT"/>
                <a:cs typeface="Arial MT"/>
              </a:rPr>
              <a:t> </a:t>
            </a:r>
            <a:r>
              <a:rPr sz="2200" spc="-10" dirty="0">
                <a:solidFill>
                  <a:srgbClr val="221F1F"/>
                </a:solidFill>
                <a:latin typeface="Arial MT"/>
                <a:cs typeface="Arial MT"/>
              </a:rPr>
              <a:t>with</a:t>
            </a:r>
            <a:r>
              <a:rPr sz="2200" spc="5" dirty="0">
                <a:solidFill>
                  <a:srgbClr val="221F1F"/>
                </a:solidFill>
                <a:latin typeface="Arial MT"/>
                <a:cs typeface="Arial MT"/>
              </a:rPr>
              <a:t> </a:t>
            </a:r>
            <a:r>
              <a:rPr sz="2200" spc="-5" dirty="0">
                <a:solidFill>
                  <a:srgbClr val="221F1F"/>
                </a:solidFill>
                <a:latin typeface="Arial MT"/>
                <a:cs typeface="Arial MT"/>
              </a:rPr>
              <a:t>the</a:t>
            </a:r>
            <a:r>
              <a:rPr sz="2200" spc="5" dirty="0">
                <a:solidFill>
                  <a:srgbClr val="221F1F"/>
                </a:solidFill>
                <a:latin typeface="Arial MT"/>
                <a:cs typeface="Arial MT"/>
              </a:rPr>
              <a:t> </a:t>
            </a:r>
            <a:r>
              <a:rPr sz="2200" spc="-5" dirty="0">
                <a:solidFill>
                  <a:srgbClr val="221F1F"/>
                </a:solidFill>
                <a:latin typeface="Arial MT"/>
                <a:cs typeface="Arial MT"/>
              </a:rPr>
              <a:t>brand</a:t>
            </a:r>
            <a:endParaRPr sz="2200">
              <a:latin typeface="Arial MT"/>
              <a:cs typeface="Arial MT"/>
            </a:endParaRPr>
          </a:p>
          <a:p>
            <a:pPr marL="268605" indent="-256540">
              <a:spcBef>
                <a:spcPts val="690"/>
              </a:spcBef>
              <a:buFont typeface="Arial MT"/>
              <a:buChar char="•"/>
              <a:tabLst>
                <a:tab pos="268605" algn="l"/>
                <a:tab pos="269240" algn="l"/>
              </a:tabLst>
            </a:pPr>
            <a:r>
              <a:rPr sz="2200" b="1" spc="-15" dirty="0">
                <a:solidFill>
                  <a:srgbClr val="221F1F"/>
                </a:solidFill>
                <a:latin typeface="Arial" panose="020B0604020202020204"/>
                <a:cs typeface="Arial" panose="020B0604020202020204"/>
              </a:rPr>
              <a:t>Transportation</a:t>
            </a:r>
            <a:endParaRPr sz="2200">
              <a:latin typeface="Arial" panose="020B0604020202020204"/>
              <a:cs typeface="Arial" panose="020B0604020202020204"/>
            </a:endParaRPr>
          </a:p>
          <a:p>
            <a:pPr marL="755015" marR="408940" lvl="1" indent="-285115">
              <a:lnSpc>
                <a:spcPts val="2380"/>
              </a:lnSpc>
              <a:spcBef>
                <a:spcPts val="540"/>
              </a:spcBef>
              <a:buChar char="•"/>
              <a:tabLst>
                <a:tab pos="755015" algn="l"/>
                <a:tab pos="755650" algn="l"/>
              </a:tabLst>
            </a:pPr>
            <a:r>
              <a:rPr sz="2200" spc="-5" dirty="0">
                <a:solidFill>
                  <a:srgbClr val="221F1F"/>
                </a:solidFill>
                <a:latin typeface="Arial MT"/>
                <a:cs typeface="Arial MT"/>
              </a:rPr>
              <a:t>Method</a:t>
            </a:r>
            <a:r>
              <a:rPr sz="2200" spc="25" dirty="0">
                <a:solidFill>
                  <a:srgbClr val="221F1F"/>
                </a:solidFill>
                <a:latin typeface="Arial MT"/>
                <a:cs typeface="Arial MT"/>
              </a:rPr>
              <a:t> </a:t>
            </a:r>
            <a:r>
              <a:rPr sz="2200" spc="-5" dirty="0">
                <a:solidFill>
                  <a:srgbClr val="221F1F"/>
                </a:solidFill>
                <a:latin typeface="Arial MT"/>
                <a:cs typeface="Arial MT"/>
              </a:rPr>
              <a:t>or mode</a:t>
            </a:r>
            <a:r>
              <a:rPr sz="2200" spc="30" dirty="0">
                <a:solidFill>
                  <a:srgbClr val="221F1F"/>
                </a:solidFill>
                <a:latin typeface="Arial MT"/>
                <a:cs typeface="Arial MT"/>
              </a:rPr>
              <a:t> </a:t>
            </a:r>
            <a:r>
              <a:rPr sz="2200" spc="-5" dirty="0">
                <a:solidFill>
                  <a:srgbClr val="221F1F"/>
                </a:solidFill>
                <a:latin typeface="Arial MT"/>
                <a:cs typeface="Arial MT"/>
              </a:rPr>
              <a:t>a company</a:t>
            </a:r>
            <a:r>
              <a:rPr sz="2200" spc="15" dirty="0">
                <a:solidFill>
                  <a:srgbClr val="221F1F"/>
                </a:solidFill>
                <a:latin typeface="Arial MT"/>
                <a:cs typeface="Arial MT"/>
              </a:rPr>
              <a:t> </a:t>
            </a:r>
            <a:r>
              <a:rPr sz="2200" spc="-5" dirty="0">
                <a:solidFill>
                  <a:srgbClr val="221F1F"/>
                </a:solidFill>
                <a:latin typeface="Arial MT"/>
                <a:cs typeface="Arial MT"/>
              </a:rPr>
              <a:t>should</a:t>
            </a:r>
            <a:r>
              <a:rPr sz="2200" spc="5" dirty="0">
                <a:solidFill>
                  <a:srgbClr val="221F1F"/>
                </a:solidFill>
                <a:latin typeface="Arial MT"/>
                <a:cs typeface="Arial MT"/>
              </a:rPr>
              <a:t> </a:t>
            </a:r>
            <a:r>
              <a:rPr sz="2200" spc="-5" dirty="0">
                <a:solidFill>
                  <a:srgbClr val="221F1F"/>
                </a:solidFill>
                <a:latin typeface="Arial MT"/>
                <a:cs typeface="Arial MT"/>
              </a:rPr>
              <a:t>utilise</a:t>
            </a:r>
            <a:r>
              <a:rPr sz="2200" dirty="0">
                <a:solidFill>
                  <a:srgbClr val="221F1F"/>
                </a:solidFill>
                <a:latin typeface="Arial MT"/>
                <a:cs typeface="Arial MT"/>
              </a:rPr>
              <a:t> </a:t>
            </a:r>
            <a:r>
              <a:rPr sz="2200" spc="-10" dirty="0">
                <a:solidFill>
                  <a:srgbClr val="221F1F"/>
                </a:solidFill>
                <a:latin typeface="Arial MT"/>
                <a:cs typeface="Arial MT"/>
              </a:rPr>
              <a:t>when</a:t>
            </a:r>
            <a:r>
              <a:rPr sz="2200" spc="10" dirty="0">
                <a:solidFill>
                  <a:srgbClr val="221F1F"/>
                </a:solidFill>
                <a:latin typeface="Arial MT"/>
                <a:cs typeface="Arial MT"/>
              </a:rPr>
              <a:t> </a:t>
            </a:r>
            <a:r>
              <a:rPr sz="2200" spc="-5" dirty="0">
                <a:solidFill>
                  <a:srgbClr val="221F1F"/>
                </a:solidFill>
                <a:latin typeface="Arial MT"/>
                <a:cs typeface="Arial MT"/>
              </a:rPr>
              <a:t>moving </a:t>
            </a:r>
            <a:r>
              <a:rPr sz="2200" dirty="0">
                <a:solidFill>
                  <a:srgbClr val="221F1F"/>
                </a:solidFill>
                <a:latin typeface="Arial MT"/>
                <a:cs typeface="Arial MT"/>
              </a:rPr>
              <a:t> </a:t>
            </a:r>
            <a:r>
              <a:rPr sz="2200" spc="-5" dirty="0">
                <a:solidFill>
                  <a:srgbClr val="221F1F"/>
                </a:solidFill>
                <a:latin typeface="Arial MT"/>
                <a:cs typeface="Arial MT"/>
              </a:rPr>
              <a:t>products</a:t>
            </a:r>
            <a:r>
              <a:rPr sz="2200" dirty="0">
                <a:solidFill>
                  <a:srgbClr val="221F1F"/>
                </a:solidFill>
                <a:latin typeface="Arial MT"/>
                <a:cs typeface="Arial MT"/>
              </a:rPr>
              <a:t> </a:t>
            </a:r>
            <a:r>
              <a:rPr sz="2200" spc="-5" dirty="0">
                <a:solidFill>
                  <a:srgbClr val="221F1F"/>
                </a:solidFill>
                <a:latin typeface="Arial MT"/>
                <a:cs typeface="Arial MT"/>
              </a:rPr>
              <a:t>through</a:t>
            </a:r>
            <a:r>
              <a:rPr sz="2200" spc="10" dirty="0">
                <a:solidFill>
                  <a:srgbClr val="221F1F"/>
                </a:solidFill>
                <a:latin typeface="Arial MT"/>
                <a:cs typeface="Arial MT"/>
              </a:rPr>
              <a:t> </a:t>
            </a:r>
            <a:r>
              <a:rPr sz="2200" spc="-5" dirty="0">
                <a:solidFill>
                  <a:srgbClr val="221F1F"/>
                </a:solidFill>
                <a:latin typeface="Arial MT"/>
                <a:cs typeface="Arial MT"/>
              </a:rPr>
              <a:t>domestic</a:t>
            </a:r>
            <a:r>
              <a:rPr sz="2200" spc="15" dirty="0">
                <a:solidFill>
                  <a:srgbClr val="221F1F"/>
                </a:solidFill>
                <a:latin typeface="Arial MT"/>
                <a:cs typeface="Arial MT"/>
              </a:rPr>
              <a:t> </a:t>
            </a:r>
            <a:r>
              <a:rPr sz="2200" spc="-10" dirty="0">
                <a:solidFill>
                  <a:srgbClr val="221F1F"/>
                </a:solidFill>
                <a:latin typeface="Arial MT"/>
                <a:cs typeface="Arial MT"/>
              </a:rPr>
              <a:t>and</a:t>
            </a:r>
            <a:r>
              <a:rPr sz="2200" spc="5" dirty="0">
                <a:solidFill>
                  <a:srgbClr val="221F1F"/>
                </a:solidFill>
                <a:latin typeface="Arial MT"/>
                <a:cs typeface="Arial MT"/>
              </a:rPr>
              <a:t> </a:t>
            </a:r>
            <a:r>
              <a:rPr sz="2200" spc="-5" dirty="0">
                <a:solidFill>
                  <a:srgbClr val="221F1F"/>
                </a:solidFill>
                <a:latin typeface="Arial MT"/>
                <a:cs typeface="Arial MT"/>
              </a:rPr>
              <a:t>global channels; the</a:t>
            </a:r>
            <a:r>
              <a:rPr sz="2200" dirty="0">
                <a:solidFill>
                  <a:srgbClr val="221F1F"/>
                </a:solidFill>
                <a:latin typeface="Arial MT"/>
                <a:cs typeface="Arial MT"/>
              </a:rPr>
              <a:t> </a:t>
            </a:r>
            <a:r>
              <a:rPr sz="2200" spc="-5" dirty="0">
                <a:solidFill>
                  <a:srgbClr val="221F1F"/>
                </a:solidFill>
                <a:latin typeface="Arial MT"/>
                <a:cs typeface="Arial MT"/>
              </a:rPr>
              <a:t>most </a:t>
            </a:r>
            <a:r>
              <a:rPr sz="2200" spc="-600" dirty="0">
                <a:solidFill>
                  <a:srgbClr val="221F1F"/>
                </a:solidFill>
                <a:latin typeface="Arial MT"/>
                <a:cs typeface="Arial MT"/>
              </a:rPr>
              <a:t> </a:t>
            </a:r>
            <a:r>
              <a:rPr sz="2200" spc="-10" dirty="0">
                <a:solidFill>
                  <a:srgbClr val="221F1F"/>
                </a:solidFill>
                <a:latin typeface="Arial MT"/>
                <a:cs typeface="Arial MT"/>
              </a:rPr>
              <a:t>common</a:t>
            </a:r>
            <a:r>
              <a:rPr sz="2200" spc="30" dirty="0">
                <a:solidFill>
                  <a:srgbClr val="221F1F"/>
                </a:solidFill>
                <a:latin typeface="Arial MT"/>
                <a:cs typeface="Arial MT"/>
              </a:rPr>
              <a:t> </a:t>
            </a:r>
            <a:r>
              <a:rPr sz="2200" spc="-5" dirty="0">
                <a:solidFill>
                  <a:srgbClr val="221F1F"/>
                </a:solidFill>
                <a:latin typeface="Arial MT"/>
                <a:cs typeface="Arial MT"/>
              </a:rPr>
              <a:t>modes</a:t>
            </a:r>
            <a:r>
              <a:rPr sz="2200" spc="20" dirty="0">
                <a:solidFill>
                  <a:srgbClr val="221F1F"/>
                </a:solidFill>
                <a:latin typeface="Arial MT"/>
                <a:cs typeface="Arial MT"/>
              </a:rPr>
              <a:t> </a:t>
            </a:r>
            <a:r>
              <a:rPr sz="2200" spc="-5" dirty="0">
                <a:solidFill>
                  <a:srgbClr val="221F1F"/>
                </a:solidFill>
                <a:latin typeface="Arial MT"/>
                <a:cs typeface="Arial MT"/>
              </a:rPr>
              <a:t>of</a:t>
            </a:r>
            <a:r>
              <a:rPr sz="2200" dirty="0">
                <a:solidFill>
                  <a:srgbClr val="221F1F"/>
                </a:solidFill>
                <a:latin typeface="Arial MT"/>
                <a:cs typeface="Arial MT"/>
              </a:rPr>
              <a:t> </a:t>
            </a:r>
            <a:r>
              <a:rPr sz="2200" spc="-5" dirty="0">
                <a:solidFill>
                  <a:srgbClr val="221F1F"/>
                </a:solidFill>
                <a:latin typeface="Arial MT"/>
                <a:cs typeface="Arial MT"/>
              </a:rPr>
              <a:t>transportation</a:t>
            </a:r>
            <a:r>
              <a:rPr sz="2200" spc="20" dirty="0">
                <a:solidFill>
                  <a:srgbClr val="221F1F"/>
                </a:solidFill>
                <a:latin typeface="Arial MT"/>
                <a:cs typeface="Arial MT"/>
              </a:rPr>
              <a:t> </a:t>
            </a:r>
            <a:r>
              <a:rPr sz="2200" spc="-10" dirty="0">
                <a:solidFill>
                  <a:srgbClr val="221F1F"/>
                </a:solidFill>
                <a:latin typeface="Arial MT"/>
                <a:cs typeface="Arial MT"/>
              </a:rPr>
              <a:t>are</a:t>
            </a:r>
            <a:r>
              <a:rPr sz="2200" spc="15" dirty="0">
                <a:solidFill>
                  <a:srgbClr val="221F1F"/>
                </a:solidFill>
                <a:latin typeface="Arial MT"/>
                <a:cs typeface="Arial MT"/>
              </a:rPr>
              <a:t> </a:t>
            </a:r>
            <a:r>
              <a:rPr sz="2200" spc="-5" dirty="0">
                <a:solidFill>
                  <a:srgbClr val="221F1F"/>
                </a:solidFill>
                <a:latin typeface="Arial MT"/>
                <a:cs typeface="Arial MT"/>
              </a:rPr>
              <a:t>rail,</a:t>
            </a:r>
            <a:r>
              <a:rPr sz="2200" spc="5" dirty="0">
                <a:solidFill>
                  <a:srgbClr val="221F1F"/>
                </a:solidFill>
                <a:latin typeface="Arial MT"/>
                <a:cs typeface="Arial MT"/>
              </a:rPr>
              <a:t> </a:t>
            </a:r>
            <a:r>
              <a:rPr sz="2200" spc="-5" dirty="0">
                <a:solidFill>
                  <a:srgbClr val="221F1F"/>
                </a:solidFill>
                <a:latin typeface="Arial MT"/>
                <a:cs typeface="Arial MT"/>
              </a:rPr>
              <a:t>truck,</a:t>
            </a:r>
            <a:r>
              <a:rPr sz="2200" spc="5" dirty="0">
                <a:solidFill>
                  <a:srgbClr val="221F1F"/>
                </a:solidFill>
                <a:latin typeface="Arial MT"/>
                <a:cs typeface="Arial MT"/>
              </a:rPr>
              <a:t> </a:t>
            </a:r>
            <a:r>
              <a:rPr sz="2200" spc="-35" dirty="0">
                <a:solidFill>
                  <a:srgbClr val="221F1F"/>
                </a:solidFill>
                <a:latin typeface="Arial MT"/>
                <a:cs typeface="Arial MT"/>
              </a:rPr>
              <a:t>air,</a:t>
            </a:r>
            <a:r>
              <a:rPr sz="2200" spc="10" dirty="0">
                <a:solidFill>
                  <a:srgbClr val="221F1F"/>
                </a:solidFill>
                <a:latin typeface="Arial MT"/>
                <a:cs typeface="Arial MT"/>
              </a:rPr>
              <a:t> </a:t>
            </a:r>
            <a:r>
              <a:rPr sz="2200" spc="-5" dirty="0">
                <a:solidFill>
                  <a:srgbClr val="221F1F"/>
                </a:solidFill>
                <a:latin typeface="Arial MT"/>
                <a:cs typeface="Arial MT"/>
              </a:rPr>
              <a:t>and </a:t>
            </a:r>
            <a:r>
              <a:rPr sz="2200" dirty="0">
                <a:solidFill>
                  <a:srgbClr val="221F1F"/>
                </a:solidFill>
                <a:latin typeface="Arial MT"/>
                <a:cs typeface="Arial MT"/>
              </a:rPr>
              <a:t> </a:t>
            </a:r>
            <a:r>
              <a:rPr sz="2200" spc="-10" dirty="0">
                <a:solidFill>
                  <a:srgbClr val="221F1F"/>
                </a:solidFill>
                <a:latin typeface="Arial MT"/>
                <a:cs typeface="Arial MT"/>
              </a:rPr>
              <a:t>water</a:t>
            </a:r>
            <a:endParaRPr sz="2200">
              <a:latin typeface="Arial MT"/>
              <a:cs typeface="Arial MT"/>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62200" y="344707"/>
            <a:ext cx="10515600" cy="1366400"/>
          </a:xfrm>
          <a:prstGeom prst="rect">
            <a:avLst/>
          </a:prstGeom>
        </p:spPr>
        <p:txBody>
          <a:bodyPr vert="horz" wrap="square" lIns="0" tIns="12065" rIns="0" bIns="0" rtlCol="0" anchor="ctr">
            <a:spAutoFit/>
          </a:bodyPr>
          <a:lstStyle/>
          <a:p>
            <a:pPr marL="4827905" marR="5080">
              <a:lnSpc>
                <a:spcPct val="100000"/>
              </a:lnSpc>
              <a:spcBef>
                <a:spcPts val="95"/>
              </a:spcBef>
            </a:pPr>
            <a:r>
              <a:rPr spc="-5" dirty="0"/>
              <a:t>Supply </a:t>
            </a:r>
            <a:r>
              <a:rPr spc="-10" dirty="0"/>
              <a:t>Chain, </a:t>
            </a:r>
            <a:r>
              <a:rPr spc="-5" dirty="0"/>
              <a:t> </a:t>
            </a:r>
            <a:r>
              <a:rPr spc="-40" dirty="0"/>
              <a:t>Value </a:t>
            </a:r>
            <a:r>
              <a:rPr spc="-5" dirty="0"/>
              <a:t>Chain, </a:t>
            </a:r>
            <a:r>
              <a:rPr spc="-10" dirty="0"/>
              <a:t>and </a:t>
            </a:r>
            <a:r>
              <a:rPr spc="-850" dirty="0"/>
              <a:t> </a:t>
            </a:r>
            <a:r>
              <a:rPr spc="-5" dirty="0"/>
              <a:t>Logistics</a:t>
            </a:r>
            <a:endParaRPr spc="-5" dirty="0"/>
          </a:p>
        </p:txBody>
      </p:sp>
      <p:pic>
        <p:nvPicPr>
          <p:cNvPr id="3" name="object 3"/>
          <p:cNvPicPr/>
          <p:nvPr/>
        </p:nvPicPr>
        <p:blipFill>
          <a:blip r:embed="rId1" cstate="print"/>
          <a:stretch>
            <a:fillRect/>
          </a:stretch>
        </p:blipFill>
        <p:spPr>
          <a:xfrm>
            <a:off x="2249423" y="2592323"/>
            <a:ext cx="7693152" cy="1961388"/>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898904" y="295656"/>
            <a:ext cx="2852928" cy="719328"/>
          </a:xfrm>
          <a:prstGeom prst="rect">
            <a:avLst/>
          </a:prstGeom>
        </p:spPr>
      </p:pic>
      <p:sp>
        <p:nvSpPr>
          <p:cNvPr id="3" name="object 3"/>
          <p:cNvSpPr txBox="1">
            <a:spLocks noGrp="1"/>
          </p:cNvSpPr>
          <p:nvPr>
            <p:ph type="title"/>
          </p:nvPr>
        </p:nvSpPr>
        <p:spPr>
          <a:xfrm>
            <a:off x="6876035" y="738963"/>
            <a:ext cx="3225165" cy="574675"/>
          </a:xfrm>
          <a:prstGeom prst="rect">
            <a:avLst/>
          </a:prstGeom>
        </p:spPr>
        <p:txBody>
          <a:bodyPr vert="horz" wrap="square" lIns="0" tIns="12700" rIns="0" bIns="0" rtlCol="0" anchor="ctr">
            <a:spAutoFit/>
          </a:bodyPr>
          <a:lstStyle/>
          <a:p>
            <a:pPr marL="12700">
              <a:lnSpc>
                <a:spcPct val="100000"/>
              </a:lnSpc>
              <a:spcBef>
                <a:spcPts val="100"/>
              </a:spcBef>
            </a:pPr>
            <a:r>
              <a:rPr sz="3600" spc="-20" dirty="0"/>
              <a:t>Transportation</a:t>
            </a:r>
            <a:endParaRPr sz="3600"/>
          </a:p>
        </p:txBody>
      </p:sp>
      <p:sp>
        <p:nvSpPr>
          <p:cNvPr id="4" name="object 4"/>
          <p:cNvSpPr txBox="1"/>
          <p:nvPr/>
        </p:nvSpPr>
        <p:spPr>
          <a:xfrm>
            <a:off x="1968501" y="1505533"/>
            <a:ext cx="6374765" cy="331470"/>
          </a:xfrm>
          <a:prstGeom prst="rect">
            <a:avLst/>
          </a:prstGeom>
        </p:spPr>
        <p:txBody>
          <a:bodyPr vert="horz" wrap="square" lIns="0" tIns="13335" rIns="0" bIns="0" rtlCol="0">
            <a:spAutoFit/>
          </a:bodyPr>
          <a:lstStyle/>
          <a:p>
            <a:pPr marL="12700">
              <a:spcBef>
                <a:spcPts val="105"/>
              </a:spcBef>
            </a:pPr>
            <a:r>
              <a:rPr sz="2000" dirty="0">
                <a:solidFill>
                  <a:srgbClr val="221F1F"/>
                </a:solidFill>
                <a:latin typeface="Arial MT"/>
                <a:cs typeface="Arial MT"/>
              </a:rPr>
              <a:t>Comparison</a:t>
            </a:r>
            <a:r>
              <a:rPr sz="2000" spc="-35" dirty="0">
                <a:solidFill>
                  <a:srgbClr val="221F1F"/>
                </a:solidFill>
                <a:latin typeface="Arial MT"/>
                <a:cs typeface="Arial MT"/>
              </a:rPr>
              <a:t> </a:t>
            </a:r>
            <a:r>
              <a:rPr sz="2000" dirty="0">
                <a:solidFill>
                  <a:srgbClr val="221F1F"/>
                </a:solidFill>
                <a:latin typeface="Arial MT"/>
                <a:cs typeface="Arial MT"/>
              </a:rPr>
              <a:t>of</a:t>
            </a:r>
            <a:r>
              <a:rPr sz="2000" spc="-20" dirty="0">
                <a:solidFill>
                  <a:srgbClr val="221F1F"/>
                </a:solidFill>
                <a:latin typeface="Arial MT"/>
                <a:cs typeface="Arial MT"/>
              </a:rPr>
              <a:t> </a:t>
            </a:r>
            <a:r>
              <a:rPr sz="2000" dirty="0">
                <a:solidFill>
                  <a:srgbClr val="221F1F"/>
                </a:solidFill>
                <a:latin typeface="Arial MT"/>
                <a:cs typeface="Arial MT"/>
              </a:rPr>
              <a:t>Major</a:t>
            </a:r>
            <a:r>
              <a:rPr sz="2000" spc="-10" dirty="0">
                <a:solidFill>
                  <a:srgbClr val="221F1F"/>
                </a:solidFill>
                <a:latin typeface="Arial MT"/>
                <a:cs typeface="Arial MT"/>
              </a:rPr>
              <a:t> </a:t>
            </a:r>
            <a:r>
              <a:rPr sz="2000" spc="-5" dirty="0">
                <a:solidFill>
                  <a:srgbClr val="221F1F"/>
                </a:solidFill>
                <a:latin typeface="Arial MT"/>
                <a:cs typeface="Arial MT"/>
              </a:rPr>
              <a:t>International</a:t>
            </a:r>
            <a:r>
              <a:rPr sz="2000" spc="-75" dirty="0">
                <a:solidFill>
                  <a:srgbClr val="221F1F"/>
                </a:solidFill>
                <a:latin typeface="Arial MT"/>
                <a:cs typeface="Arial MT"/>
              </a:rPr>
              <a:t> </a:t>
            </a:r>
            <a:r>
              <a:rPr sz="2000" spc="-10" dirty="0">
                <a:solidFill>
                  <a:srgbClr val="221F1F"/>
                </a:solidFill>
                <a:latin typeface="Arial MT"/>
                <a:cs typeface="Arial MT"/>
              </a:rPr>
              <a:t>Transportation</a:t>
            </a:r>
            <a:r>
              <a:rPr sz="2000" spc="-35" dirty="0">
                <a:solidFill>
                  <a:srgbClr val="221F1F"/>
                </a:solidFill>
                <a:latin typeface="Arial MT"/>
                <a:cs typeface="Arial MT"/>
              </a:rPr>
              <a:t> </a:t>
            </a:r>
            <a:r>
              <a:rPr sz="2000" dirty="0">
                <a:solidFill>
                  <a:srgbClr val="221F1F"/>
                </a:solidFill>
                <a:latin typeface="Arial MT"/>
                <a:cs typeface="Arial MT"/>
              </a:rPr>
              <a:t>Modes</a:t>
            </a:r>
            <a:endParaRPr sz="2000">
              <a:latin typeface="Arial MT"/>
              <a:cs typeface="Arial MT"/>
            </a:endParaRPr>
          </a:p>
        </p:txBody>
      </p:sp>
      <p:graphicFrame>
        <p:nvGraphicFramePr>
          <p:cNvPr id="5" name="object 5"/>
          <p:cNvGraphicFramePr>
            <a:graphicFrameLocks noGrp="1"/>
          </p:cNvGraphicFramePr>
          <p:nvPr/>
        </p:nvGraphicFramePr>
        <p:xfrm>
          <a:off x="1981200" y="2016251"/>
          <a:ext cx="8228330" cy="2890517"/>
        </p:xfrm>
        <a:graphic>
          <a:graphicData uri="http://schemas.openxmlformats.org/drawingml/2006/table">
            <a:tbl>
              <a:tblPr firstRow="1" bandRow="1">
                <a:tableStyleId>{2D5ABB26-0587-4C30-8999-92F81FD0307C}</a:tableStyleId>
              </a:tblPr>
              <a:tblGrid>
                <a:gridCol w="996315"/>
                <a:gridCol w="1278890"/>
                <a:gridCol w="1084580"/>
                <a:gridCol w="1222375"/>
                <a:gridCol w="1394460"/>
                <a:gridCol w="1058545"/>
                <a:gridCol w="1193165"/>
              </a:tblGrid>
              <a:tr h="518160">
                <a:tc>
                  <a:txBody>
                    <a:bodyPr/>
                    <a:lstStyle/>
                    <a:p>
                      <a:pPr marL="91440">
                        <a:lnSpc>
                          <a:spcPct val="100000"/>
                        </a:lnSpc>
                        <a:spcBef>
                          <a:spcPts val="320"/>
                        </a:spcBef>
                      </a:pPr>
                      <a:r>
                        <a:rPr sz="1400" b="1" dirty="0">
                          <a:solidFill>
                            <a:srgbClr val="221F1F"/>
                          </a:solidFill>
                          <a:latin typeface="Arial" panose="020B0604020202020204"/>
                          <a:cs typeface="Arial" panose="020B0604020202020204"/>
                        </a:rPr>
                        <a:t>Mode</a:t>
                      </a:r>
                      <a:endParaRPr sz="1400">
                        <a:latin typeface="Arial" panose="020B0604020202020204"/>
                        <a:cs typeface="Arial" panose="020B0604020202020204"/>
                      </a:endParaRPr>
                    </a:p>
                  </a:txBody>
                  <a:tcPr marL="0" marR="0" marT="40640" marB="0">
                    <a:lnT w="12700">
                      <a:solidFill>
                        <a:srgbClr val="221F1F"/>
                      </a:solidFill>
                      <a:prstDash val="solid"/>
                    </a:lnT>
                    <a:lnB w="12700">
                      <a:solidFill>
                        <a:srgbClr val="221F1F"/>
                      </a:solidFill>
                      <a:prstDash val="solid"/>
                    </a:lnB>
                  </a:tcPr>
                </a:tc>
                <a:tc>
                  <a:txBody>
                    <a:bodyPr/>
                    <a:lstStyle/>
                    <a:p>
                      <a:pPr marL="270510">
                        <a:lnSpc>
                          <a:spcPct val="100000"/>
                        </a:lnSpc>
                        <a:spcBef>
                          <a:spcPts val="320"/>
                        </a:spcBef>
                      </a:pPr>
                      <a:r>
                        <a:rPr sz="1400" b="1" spc="-5" dirty="0">
                          <a:solidFill>
                            <a:srgbClr val="221F1F"/>
                          </a:solidFill>
                          <a:latin typeface="Arial" panose="020B0604020202020204"/>
                          <a:cs typeface="Arial" panose="020B0604020202020204"/>
                        </a:rPr>
                        <a:t>Reliability</a:t>
                      </a:r>
                      <a:endParaRPr sz="1400">
                        <a:latin typeface="Arial" panose="020B0604020202020204"/>
                        <a:cs typeface="Arial" panose="020B0604020202020204"/>
                      </a:endParaRPr>
                    </a:p>
                  </a:txBody>
                  <a:tcPr marL="0" marR="0" marT="40640" marB="0">
                    <a:lnT w="12700">
                      <a:solidFill>
                        <a:srgbClr val="221F1F"/>
                      </a:solidFill>
                      <a:prstDash val="solid"/>
                    </a:lnT>
                    <a:lnB w="12700">
                      <a:solidFill>
                        <a:srgbClr val="221F1F"/>
                      </a:solidFill>
                      <a:prstDash val="solid"/>
                    </a:lnB>
                  </a:tcPr>
                </a:tc>
                <a:tc>
                  <a:txBody>
                    <a:bodyPr/>
                    <a:lstStyle/>
                    <a:p>
                      <a:pPr marL="167005">
                        <a:lnSpc>
                          <a:spcPct val="100000"/>
                        </a:lnSpc>
                        <a:spcBef>
                          <a:spcPts val="320"/>
                        </a:spcBef>
                      </a:pPr>
                      <a:r>
                        <a:rPr sz="1400" b="1" spc="-10" dirty="0">
                          <a:solidFill>
                            <a:srgbClr val="221F1F"/>
                          </a:solidFill>
                          <a:latin typeface="Arial" panose="020B0604020202020204"/>
                          <a:cs typeface="Arial" panose="020B0604020202020204"/>
                        </a:rPr>
                        <a:t>Cost</a:t>
                      </a:r>
                      <a:endParaRPr sz="1400">
                        <a:latin typeface="Arial" panose="020B0604020202020204"/>
                        <a:cs typeface="Arial" panose="020B0604020202020204"/>
                      </a:endParaRPr>
                    </a:p>
                  </a:txBody>
                  <a:tcPr marL="0" marR="0" marT="40640" marB="0">
                    <a:lnT w="12700">
                      <a:solidFill>
                        <a:srgbClr val="221F1F"/>
                      </a:solidFill>
                      <a:prstDash val="solid"/>
                    </a:lnT>
                    <a:lnB w="12700">
                      <a:solidFill>
                        <a:srgbClr val="221F1F"/>
                      </a:solidFill>
                      <a:prstDash val="solid"/>
                    </a:lnB>
                  </a:tcPr>
                </a:tc>
                <a:tc>
                  <a:txBody>
                    <a:bodyPr/>
                    <a:lstStyle/>
                    <a:p>
                      <a:pPr marL="258445">
                        <a:lnSpc>
                          <a:spcPct val="100000"/>
                        </a:lnSpc>
                        <a:spcBef>
                          <a:spcPts val="320"/>
                        </a:spcBef>
                      </a:pPr>
                      <a:r>
                        <a:rPr sz="1400" b="1" spc="-5" dirty="0">
                          <a:solidFill>
                            <a:srgbClr val="221F1F"/>
                          </a:solidFill>
                          <a:latin typeface="Arial" panose="020B0604020202020204"/>
                          <a:cs typeface="Arial" panose="020B0604020202020204"/>
                        </a:rPr>
                        <a:t>Speed</a:t>
                      </a:r>
                      <a:endParaRPr sz="1400">
                        <a:latin typeface="Arial" panose="020B0604020202020204"/>
                        <a:cs typeface="Arial" panose="020B0604020202020204"/>
                      </a:endParaRPr>
                    </a:p>
                  </a:txBody>
                  <a:tcPr marL="0" marR="0" marT="40640" marB="0">
                    <a:lnT w="12700">
                      <a:solidFill>
                        <a:srgbClr val="221F1F"/>
                      </a:solidFill>
                      <a:prstDash val="solid"/>
                    </a:lnT>
                    <a:lnB w="12700">
                      <a:solidFill>
                        <a:srgbClr val="221F1F"/>
                      </a:solidFill>
                      <a:prstDash val="solid"/>
                    </a:lnB>
                  </a:tcPr>
                </a:tc>
                <a:tc>
                  <a:txBody>
                    <a:bodyPr/>
                    <a:lstStyle/>
                    <a:p>
                      <a:pPr marL="211455">
                        <a:lnSpc>
                          <a:spcPct val="100000"/>
                        </a:lnSpc>
                        <a:spcBef>
                          <a:spcPts val="320"/>
                        </a:spcBef>
                      </a:pPr>
                      <a:r>
                        <a:rPr sz="1400" b="1" spc="-5" dirty="0">
                          <a:solidFill>
                            <a:srgbClr val="221F1F"/>
                          </a:solidFill>
                          <a:latin typeface="Arial" panose="020B0604020202020204"/>
                          <a:cs typeface="Arial" panose="020B0604020202020204"/>
                        </a:rPr>
                        <a:t>Accessibility</a:t>
                      </a:r>
                      <a:endParaRPr sz="1400">
                        <a:latin typeface="Arial" panose="020B0604020202020204"/>
                        <a:cs typeface="Arial" panose="020B0604020202020204"/>
                      </a:endParaRPr>
                    </a:p>
                  </a:txBody>
                  <a:tcPr marL="0" marR="0" marT="40640" marB="0">
                    <a:lnT w="12700">
                      <a:solidFill>
                        <a:srgbClr val="221F1F"/>
                      </a:solidFill>
                      <a:prstDash val="solid"/>
                    </a:lnT>
                    <a:lnB w="12700">
                      <a:solidFill>
                        <a:srgbClr val="221F1F"/>
                      </a:solidFill>
                      <a:prstDash val="solid"/>
                    </a:lnB>
                  </a:tcPr>
                </a:tc>
                <a:tc>
                  <a:txBody>
                    <a:bodyPr/>
                    <a:lstStyle/>
                    <a:p>
                      <a:pPr marL="96520">
                        <a:lnSpc>
                          <a:spcPct val="100000"/>
                        </a:lnSpc>
                        <a:spcBef>
                          <a:spcPts val="320"/>
                        </a:spcBef>
                      </a:pPr>
                      <a:r>
                        <a:rPr sz="1400" b="1" spc="-5" dirty="0">
                          <a:solidFill>
                            <a:srgbClr val="221F1F"/>
                          </a:solidFill>
                          <a:latin typeface="Arial" panose="020B0604020202020204"/>
                          <a:cs typeface="Arial" panose="020B0604020202020204"/>
                        </a:rPr>
                        <a:t>Capability</a:t>
                      </a:r>
                      <a:endParaRPr sz="1400">
                        <a:latin typeface="Arial" panose="020B0604020202020204"/>
                        <a:cs typeface="Arial" panose="020B0604020202020204"/>
                      </a:endParaRPr>
                    </a:p>
                  </a:txBody>
                  <a:tcPr marL="0" marR="0" marT="40640" marB="0">
                    <a:lnT w="12700">
                      <a:solidFill>
                        <a:srgbClr val="221F1F"/>
                      </a:solidFill>
                      <a:prstDash val="solid"/>
                    </a:lnT>
                    <a:lnB w="12700">
                      <a:solidFill>
                        <a:srgbClr val="221F1F"/>
                      </a:solidFill>
                      <a:prstDash val="solid"/>
                    </a:lnB>
                  </a:tcPr>
                </a:tc>
                <a:tc>
                  <a:txBody>
                    <a:bodyPr/>
                    <a:lstStyle/>
                    <a:p>
                      <a:pPr marL="109855" marR="440690">
                        <a:lnSpc>
                          <a:spcPct val="100000"/>
                        </a:lnSpc>
                        <a:spcBef>
                          <a:spcPts val="320"/>
                        </a:spcBef>
                      </a:pPr>
                      <a:r>
                        <a:rPr sz="1400" b="1" dirty="0">
                          <a:solidFill>
                            <a:srgbClr val="221F1F"/>
                          </a:solidFill>
                          <a:latin typeface="Arial" panose="020B0604020202020204"/>
                          <a:cs typeface="Arial" panose="020B0604020202020204"/>
                        </a:rPr>
                        <a:t>Ease</a:t>
                      </a:r>
                      <a:r>
                        <a:rPr sz="1400" b="1" spc="-100" dirty="0">
                          <a:solidFill>
                            <a:srgbClr val="221F1F"/>
                          </a:solidFill>
                          <a:latin typeface="Arial" panose="020B0604020202020204"/>
                          <a:cs typeface="Arial" panose="020B0604020202020204"/>
                        </a:rPr>
                        <a:t> </a:t>
                      </a:r>
                      <a:r>
                        <a:rPr sz="1400" b="1" spc="-5" dirty="0">
                          <a:solidFill>
                            <a:srgbClr val="221F1F"/>
                          </a:solidFill>
                          <a:latin typeface="Arial" panose="020B0604020202020204"/>
                          <a:cs typeface="Arial" panose="020B0604020202020204"/>
                        </a:rPr>
                        <a:t>of </a:t>
                      </a:r>
                      <a:r>
                        <a:rPr sz="1400" b="1" spc="-375" dirty="0">
                          <a:solidFill>
                            <a:srgbClr val="221F1F"/>
                          </a:solidFill>
                          <a:latin typeface="Arial" panose="020B0604020202020204"/>
                          <a:cs typeface="Arial" panose="020B0604020202020204"/>
                        </a:rPr>
                        <a:t> </a:t>
                      </a:r>
                      <a:r>
                        <a:rPr sz="1400" b="1" spc="-80" dirty="0">
                          <a:solidFill>
                            <a:srgbClr val="221F1F"/>
                          </a:solidFill>
                          <a:latin typeface="Arial" panose="020B0604020202020204"/>
                          <a:cs typeface="Arial" panose="020B0604020202020204"/>
                        </a:rPr>
                        <a:t>T</a:t>
                      </a:r>
                      <a:r>
                        <a:rPr sz="1400" b="1" dirty="0">
                          <a:solidFill>
                            <a:srgbClr val="221F1F"/>
                          </a:solidFill>
                          <a:latin typeface="Arial" panose="020B0604020202020204"/>
                          <a:cs typeface="Arial" panose="020B0604020202020204"/>
                        </a:rPr>
                        <a:t>r</a:t>
                      </a:r>
                      <a:r>
                        <a:rPr sz="1400" b="1" spc="-5" dirty="0">
                          <a:solidFill>
                            <a:srgbClr val="221F1F"/>
                          </a:solidFill>
                          <a:latin typeface="Arial" panose="020B0604020202020204"/>
                          <a:cs typeface="Arial" panose="020B0604020202020204"/>
                        </a:rPr>
                        <a:t>ac</a:t>
                      </a:r>
                      <a:r>
                        <a:rPr sz="1400" b="1" dirty="0">
                          <a:solidFill>
                            <a:srgbClr val="221F1F"/>
                          </a:solidFill>
                          <a:latin typeface="Arial" panose="020B0604020202020204"/>
                          <a:cs typeface="Arial" panose="020B0604020202020204"/>
                        </a:rPr>
                        <a:t>i</a:t>
                      </a:r>
                      <a:r>
                        <a:rPr sz="1400" b="1" spc="-10" dirty="0">
                          <a:solidFill>
                            <a:srgbClr val="221F1F"/>
                          </a:solidFill>
                          <a:latin typeface="Arial" panose="020B0604020202020204"/>
                          <a:cs typeface="Arial" panose="020B0604020202020204"/>
                        </a:rPr>
                        <a:t>n</a:t>
                      </a:r>
                      <a:r>
                        <a:rPr sz="1400" b="1" dirty="0">
                          <a:solidFill>
                            <a:srgbClr val="221F1F"/>
                          </a:solidFill>
                          <a:latin typeface="Arial" panose="020B0604020202020204"/>
                          <a:cs typeface="Arial" panose="020B0604020202020204"/>
                        </a:rPr>
                        <a:t>g</a:t>
                      </a:r>
                      <a:endParaRPr sz="1400">
                        <a:latin typeface="Arial" panose="020B0604020202020204"/>
                        <a:cs typeface="Arial" panose="020B0604020202020204"/>
                      </a:endParaRPr>
                    </a:p>
                  </a:txBody>
                  <a:tcPr marL="0" marR="0" marT="40640" marB="0">
                    <a:lnT w="12700">
                      <a:solidFill>
                        <a:srgbClr val="221F1F"/>
                      </a:solidFill>
                      <a:prstDash val="solid"/>
                    </a:lnT>
                    <a:lnB w="12700">
                      <a:solidFill>
                        <a:srgbClr val="221F1F"/>
                      </a:solidFill>
                      <a:prstDash val="solid"/>
                    </a:lnB>
                  </a:tcPr>
                </a:tc>
              </a:tr>
              <a:tr h="342234">
                <a:tc>
                  <a:txBody>
                    <a:bodyPr/>
                    <a:lstStyle/>
                    <a:p>
                      <a:pPr marL="91440">
                        <a:lnSpc>
                          <a:spcPct val="100000"/>
                        </a:lnSpc>
                        <a:spcBef>
                          <a:spcPts val="320"/>
                        </a:spcBef>
                      </a:pPr>
                      <a:r>
                        <a:rPr sz="1400" spc="-5" dirty="0">
                          <a:solidFill>
                            <a:srgbClr val="221F1F"/>
                          </a:solidFill>
                          <a:latin typeface="Arial MT"/>
                          <a:cs typeface="Arial MT"/>
                        </a:rPr>
                        <a:t>Rail</a:t>
                      </a:r>
                      <a:endParaRPr sz="1400">
                        <a:latin typeface="Arial MT"/>
                        <a:cs typeface="Arial MT"/>
                      </a:endParaRPr>
                    </a:p>
                  </a:txBody>
                  <a:tcPr marL="0" marR="0" marT="40640" marB="0">
                    <a:lnT w="12700">
                      <a:solidFill>
                        <a:srgbClr val="221F1F"/>
                      </a:solidFill>
                      <a:prstDash val="solid"/>
                    </a:lnT>
                  </a:tcPr>
                </a:tc>
                <a:tc>
                  <a:txBody>
                    <a:bodyPr/>
                    <a:lstStyle/>
                    <a:p>
                      <a:pPr marL="270510">
                        <a:lnSpc>
                          <a:spcPct val="100000"/>
                        </a:lnSpc>
                        <a:spcBef>
                          <a:spcPts val="320"/>
                        </a:spcBef>
                      </a:pPr>
                      <a:r>
                        <a:rPr sz="1400" spc="-10" dirty="0">
                          <a:solidFill>
                            <a:srgbClr val="221F1F"/>
                          </a:solidFill>
                          <a:latin typeface="Arial MT"/>
                          <a:cs typeface="Arial MT"/>
                        </a:rPr>
                        <a:t>Average</a:t>
                      </a:r>
                      <a:endParaRPr sz="1400">
                        <a:latin typeface="Arial MT"/>
                        <a:cs typeface="Arial MT"/>
                      </a:endParaRPr>
                    </a:p>
                  </a:txBody>
                  <a:tcPr marL="0" marR="0" marT="40640" marB="0">
                    <a:lnT w="12700">
                      <a:solidFill>
                        <a:srgbClr val="221F1F"/>
                      </a:solidFill>
                      <a:prstDash val="solid"/>
                    </a:lnT>
                  </a:tcPr>
                </a:tc>
                <a:tc>
                  <a:txBody>
                    <a:bodyPr/>
                    <a:lstStyle/>
                    <a:p>
                      <a:pPr marL="167005">
                        <a:lnSpc>
                          <a:spcPct val="100000"/>
                        </a:lnSpc>
                        <a:spcBef>
                          <a:spcPts val="320"/>
                        </a:spcBef>
                      </a:pPr>
                      <a:r>
                        <a:rPr sz="1400" spc="-10" dirty="0">
                          <a:solidFill>
                            <a:srgbClr val="221F1F"/>
                          </a:solidFill>
                          <a:latin typeface="Arial MT"/>
                          <a:cs typeface="Arial MT"/>
                        </a:rPr>
                        <a:t>Average</a:t>
                      </a:r>
                      <a:endParaRPr sz="1400">
                        <a:latin typeface="Arial MT"/>
                        <a:cs typeface="Arial MT"/>
                      </a:endParaRPr>
                    </a:p>
                  </a:txBody>
                  <a:tcPr marL="0" marR="0" marT="40640" marB="0">
                    <a:lnT w="12700">
                      <a:solidFill>
                        <a:srgbClr val="221F1F"/>
                      </a:solidFill>
                      <a:prstDash val="solid"/>
                    </a:lnT>
                  </a:tcPr>
                </a:tc>
                <a:tc>
                  <a:txBody>
                    <a:bodyPr/>
                    <a:lstStyle/>
                    <a:p>
                      <a:pPr marL="258445">
                        <a:lnSpc>
                          <a:spcPct val="100000"/>
                        </a:lnSpc>
                        <a:spcBef>
                          <a:spcPts val="320"/>
                        </a:spcBef>
                      </a:pPr>
                      <a:r>
                        <a:rPr sz="1400" spc="-10" dirty="0">
                          <a:solidFill>
                            <a:srgbClr val="221F1F"/>
                          </a:solidFill>
                          <a:latin typeface="Arial MT"/>
                          <a:cs typeface="Arial MT"/>
                        </a:rPr>
                        <a:t>Average</a:t>
                      </a:r>
                      <a:endParaRPr sz="1400">
                        <a:latin typeface="Arial MT"/>
                        <a:cs typeface="Arial MT"/>
                      </a:endParaRPr>
                    </a:p>
                  </a:txBody>
                  <a:tcPr marL="0" marR="0" marT="40640" marB="0">
                    <a:lnT w="12700">
                      <a:solidFill>
                        <a:srgbClr val="221F1F"/>
                      </a:solidFill>
                      <a:prstDash val="solid"/>
                    </a:lnT>
                  </a:tcPr>
                </a:tc>
                <a:tc>
                  <a:txBody>
                    <a:bodyPr/>
                    <a:lstStyle/>
                    <a:p>
                      <a:pPr marL="211455">
                        <a:lnSpc>
                          <a:spcPct val="100000"/>
                        </a:lnSpc>
                        <a:spcBef>
                          <a:spcPts val="320"/>
                        </a:spcBef>
                      </a:pPr>
                      <a:r>
                        <a:rPr sz="1400" spc="-5" dirty="0">
                          <a:solidFill>
                            <a:srgbClr val="221F1F"/>
                          </a:solidFill>
                          <a:latin typeface="Arial MT"/>
                          <a:cs typeface="Arial MT"/>
                        </a:rPr>
                        <a:t>High</a:t>
                      </a:r>
                      <a:endParaRPr sz="1400">
                        <a:latin typeface="Arial MT"/>
                        <a:cs typeface="Arial MT"/>
                      </a:endParaRPr>
                    </a:p>
                  </a:txBody>
                  <a:tcPr marL="0" marR="0" marT="40640" marB="0">
                    <a:lnT w="12700">
                      <a:solidFill>
                        <a:srgbClr val="221F1F"/>
                      </a:solidFill>
                      <a:prstDash val="solid"/>
                    </a:lnT>
                  </a:tcPr>
                </a:tc>
                <a:tc>
                  <a:txBody>
                    <a:bodyPr/>
                    <a:lstStyle/>
                    <a:p>
                      <a:pPr marL="96520">
                        <a:lnSpc>
                          <a:spcPct val="100000"/>
                        </a:lnSpc>
                        <a:spcBef>
                          <a:spcPts val="320"/>
                        </a:spcBef>
                      </a:pPr>
                      <a:r>
                        <a:rPr sz="1400" spc="-5" dirty="0">
                          <a:solidFill>
                            <a:srgbClr val="221F1F"/>
                          </a:solidFill>
                          <a:latin typeface="Arial MT"/>
                          <a:cs typeface="Arial MT"/>
                        </a:rPr>
                        <a:t>High</a:t>
                      </a:r>
                      <a:endParaRPr sz="1400">
                        <a:latin typeface="Arial MT"/>
                        <a:cs typeface="Arial MT"/>
                      </a:endParaRPr>
                    </a:p>
                  </a:txBody>
                  <a:tcPr marL="0" marR="0" marT="40640" marB="0">
                    <a:lnT w="12700">
                      <a:solidFill>
                        <a:srgbClr val="221F1F"/>
                      </a:solidFill>
                      <a:prstDash val="solid"/>
                    </a:lnT>
                  </a:tcPr>
                </a:tc>
                <a:tc>
                  <a:txBody>
                    <a:bodyPr/>
                    <a:lstStyle/>
                    <a:p>
                      <a:pPr marL="109855">
                        <a:lnSpc>
                          <a:spcPct val="100000"/>
                        </a:lnSpc>
                        <a:spcBef>
                          <a:spcPts val="320"/>
                        </a:spcBef>
                      </a:pPr>
                      <a:r>
                        <a:rPr sz="1400" spc="-5" dirty="0">
                          <a:solidFill>
                            <a:srgbClr val="221F1F"/>
                          </a:solidFill>
                          <a:latin typeface="Arial MT"/>
                          <a:cs typeface="Arial MT"/>
                        </a:rPr>
                        <a:t>Low</a:t>
                      </a:r>
                      <a:endParaRPr sz="1400">
                        <a:latin typeface="Arial MT"/>
                        <a:cs typeface="Arial MT"/>
                      </a:endParaRPr>
                    </a:p>
                  </a:txBody>
                  <a:tcPr marL="0" marR="0" marT="40640" marB="0">
                    <a:lnT w="12700">
                      <a:solidFill>
                        <a:srgbClr val="221F1F"/>
                      </a:solidFill>
                      <a:prstDash val="solid"/>
                    </a:lnT>
                  </a:tcPr>
                </a:tc>
              </a:tr>
              <a:tr h="370966">
                <a:tc>
                  <a:txBody>
                    <a:bodyPr/>
                    <a:lstStyle/>
                    <a:p>
                      <a:pPr marL="91440">
                        <a:lnSpc>
                          <a:spcPct val="100000"/>
                        </a:lnSpc>
                        <a:spcBef>
                          <a:spcPts val="545"/>
                        </a:spcBef>
                      </a:pPr>
                      <a:r>
                        <a:rPr sz="1400" spc="-10" dirty="0">
                          <a:solidFill>
                            <a:srgbClr val="221F1F"/>
                          </a:solidFill>
                          <a:latin typeface="Arial MT"/>
                          <a:cs typeface="Arial MT"/>
                        </a:rPr>
                        <a:t>Water</a:t>
                      </a:r>
                      <a:endParaRPr sz="1400">
                        <a:latin typeface="Arial MT"/>
                        <a:cs typeface="Arial MT"/>
                      </a:endParaRPr>
                    </a:p>
                  </a:txBody>
                  <a:tcPr marL="0" marR="0" marT="69215" marB="0"/>
                </a:tc>
                <a:tc>
                  <a:txBody>
                    <a:bodyPr/>
                    <a:lstStyle/>
                    <a:p>
                      <a:pPr marL="270510">
                        <a:lnSpc>
                          <a:spcPct val="100000"/>
                        </a:lnSpc>
                        <a:spcBef>
                          <a:spcPts val="545"/>
                        </a:spcBef>
                      </a:pPr>
                      <a:r>
                        <a:rPr sz="1400" spc="-5" dirty="0">
                          <a:solidFill>
                            <a:srgbClr val="221F1F"/>
                          </a:solidFill>
                          <a:latin typeface="Arial MT"/>
                          <a:cs typeface="Arial MT"/>
                        </a:rPr>
                        <a:t>Low</a:t>
                      </a:r>
                      <a:endParaRPr sz="1400">
                        <a:latin typeface="Arial MT"/>
                        <a:cs typeface="Arial MT"/>
                      </a:endParaRPr>
                    </a:p>
                  </a:txBody>
                  <a:tcPr marL="0" marR="0" marT="69215" marB="0"/>
                </a:tc>
                <a:tc>
                  <a:txBody>
                    <a:bodyPr/>
                    <a:lstStyle/>
                    <a:p>
                      <a:pPr marL="167005">
                        <a:lnSpc>
                          <a:spcPct val="100000"/>
                        </a:lnSpc>
                        <a:spcBef>
                          <a:spcPts val="545"/>
                        </a:spcBef>
                      </a:pPr>
                      <a:r>
                        <a:rPr sz="1400" spc="-5" dirty="0">
                          <a:solidFill>
                            <a:srgbClr val="221F1F"/>
                          </a:solidFill>
                          <a:latin typeface="Arial MT"/>
                          <a:cs typeface="Arial MT"/>
                        </a:rPr>
                        <a:t>Low</a:t>
                      </a:r>
                      <a:endParaRPr sz="1400">
                        <a:latin typeface="Arial MT"/>
                        <a:cs typeface="Arial MT"/>
                      </a:endParaRPr>
                    </a:p>
                  </a:txBody>
                  <a:tcPr marL="0" marR="0" marT="69215" marB="0"/>
                </a:tc>
                <a:tc>
                  <a:txBody>
                    <a:bodyPr/>
                    <a:lstStyle/>
                    <a:p>
                      <a:pPr marL="258445">
                        <a:lnSpc>
                          <a:spcPct val="100000"/>
                        </a:lnSpc>
                        <a:spcBef>
                          <a:spcPts val="545"/>
                        </a:spcBef>
                      </a:pPr>
                      <a:r>
                        <a:rPr sz="1400" spc="-5" dirty="0">
                          <a:solidFill>
                            <a:srgbClr val="221F1F"/>
                          </a:solidFill>
                          <a:latin typeface="Arial MT"/>
                          <a:cs typeface="Arial MT"/>
                        </a:rPr>
                        <a:t>Slow</a:t>
                      </a:r>
                      <a:endParaRPr sz="1400">
                        <a:latin typeface="Arial MT"/>
                        <a:cs typeface="Arial MT"/>
                      </a:endParaRPr>
                    </a:p>
                  </a:txBody>
                  <a:tcPr marL="0" marR="0" marT="69215" marB="0"/>
                </a:tc>
                <a:tc>
                  <a:txBody>
                    <a:bodyPr/>
                    <a:lstStyle/>
                    <a:p>
                      <a:pPr marL="211455">
                        <a:lnSpc>
                          <a:spcPct val="100000"/>
                        </a:lnSpc>
                        <a:spcBef>
                          <a:spcPts val="545"/>
                        </a:spcBef>
                      </a:pPr>
                      <a:r>
                        <a:rPr sz="1400" spc="-5" dirty="0">
                          <a:solidFill>
                            <a:srgbClr val="221F1F"/>
                          </a:solidFill>
                          <a:latin typeface="Arial MT"/>
                          <a:cs typeface="Arial MT"/>
                        </a:rPr>
                        <a:t>Low</a:t>
                      </a:r>
                      <a:endParaRPr sz="1400">
                        <a:latin typeface="Arial MT"/>
                        <a:cs typeface="Arial MT"/>
                      </a:endParaRPr>
                    </a:p>
                  </a:txBody>
                  <a:tcPr marL="0" marR="0" marT="69215" marB="0"/>
                </a:tc>
                <a:tc>
                  <a:txBody>
                    <a:bodyPr/>
                    <a:lstStyle/>
                    <a:p>
                      <a:pPr marL="96520">
                        <a:lnSpc>
                          <a:spcPct val="100000"/>
                        </a:lnSpc>
                        <a:spcBef>
                          <a:spcPts val="545"/>
                        </a:spcBef>
                      </a:pPr>
                      <a:r>
                        <a:rPr sz="1400" spc="-5" dirty="0">
                          <a:solidFill>
                            <a:srgbClr val="221F1F"/>
                          </a:solidFill>
                          <a:latin typeface="Arial MT"/>
                          <a:cs typeface="Arial MT"/>
                        </a:rPr>
                        <a:t>High</a:t>
                      </a:r>
                      <a:endParaRPr sz="1400">
                        <a:latin typeface="Arial MT"/>
                        <a:cs typeface="Arial MT"/>
                      </a:endParaRPr>
                    </a:p>
                  </a:txBody>
                  <a:tcPr marL="0" marR="0" marT="69215" marB="0"/>
                </a:tc>
                <a:tc>
                  <a:txBody>
                    <a:bodyPr/>
                    <a:lstStyle/>
                    <a:p>
                      <a:pPr marL="109855">
                        <a:lnSpc>
                          <a:spcPct val="100000"/>
                        </a:lnSpc>
                        <a:spcBef>
                          <a:spcPts val="545"/>
                        </a:spcBef>
                      </a:pPr>
                      <a:r>
                        <a:rPr sz="1400" spc="-5" dirty="0">
                          <a:solidFill>
                            <a:srgbClr val="221F1F"/>
                          </a:solidFill>
                          <a:latin typeface="Arial MT"/>
                          <a:cs typeface="Arial MT"/>
                        </a:rPr>
                        <a:t>Low</a:t>
                      </a:r>
                      <a:endParaRPr sz="1400">
                        <a:latin typeface="Arial MT"/>
                        <a:cs typeface="Arial MT"/>
                      </a:endParaRPr>
                    </a:p>
                  </a:txBody>
                  <a:tcPr marL="0" marR="0" marT="69215" marB="0"/>
                </a:tc>
              </a:tr>
              <a:tr h="370967">
                <a:tc>
                  <a:txBody>
                    <a:bodyPr/>
                    <a:lstStyle/>
                    <a:p>
                      <a:pPr marL="91440">
                        <a:lnSpc>
                          <a:spcPct val="100000"/>
                        </a:lnSpc>
                        <a:spcBef>
                          <a:spcPts val="545"/>
                        </a:spcBef>
                      </a:pPr>
                      <a:r>
                        <a:rPr sz="1400" spc="-10" dirty="0">
                          <a:solidFill>
                            <a:srgbClr val="221F1F"/>
                          </a:solidFill>
                          <a:latin typeface="Arial MT"/>
                          <a:cs typeface="Arial MT"/>
                        </a:rPr>
                        <a:t>Truck</a:t>
                      </a:r>
                      <a:endParaRPr sz="1400">
                        <a:latin typeface="Arial MT"/>
                        <a:cs typeface="Arial MT"/>
                      </a:endParaRPr>
                    </a:p>
                  </a:txBody>
                  <a:tcPr marL="0" marR="0" marT="69215" marB="0"/>
                </a:tc>
                <a:tc>
                  <a:txBody>
                    <a:bodyPr/>
                    <a:lstStyle/>
                    <a:p>
                      <a:pPr marL="270510">
                        <a:lnSpc>
                          <a:spcPct val="100000"/>
                        </a:lnSpc>
                        <a:spcBef>
                          <a:spcPts val="545"/>
                        </a:spcBef>
                      </a:pPr>
                      <a:r>
                        <a:rPr sz="1400" spc="-5" dirty="0">
                          <a:solidFill>
                            <a:srgbClr val="221F1F"/>
                          </a:solidFill>
                          <a:latin typeface="Arial MT"/>
                          <a:cs typeface="Arial MT"/>
                        </a:rPr>
                        <a:t>High</a:t>
                      </a:r>
                      <a:endParaRPr sz="1400">
                        <a:latin typeface="Arial MT"/>
                        <a:cs typeface="Arial MT"/>
                      </a:endParaRPr>
                    </a:p>
                  </a:txBody>
                  <a:tcPr marL="0" marR="0" marT="69215" marB="0"/>
                </a:tc>
                <a:tc>
                  <a:txBody>
                    <a:bodyPr/>
                    <a:lstStyle/>
                    <a:p>
                      <a:pPr marL="167005">
                        <a:lnSpc>
                          <a:spcPct val="100000"/>
                        </a:lnSpc>
                        <a:spcBef>
                          <a:spcPts val="545"/>
                        </a:spcBef>
                      </a:pPr>
                      <a:r>
                        <a:rPr sz="1400" spc="-25" dirty="0">
                          <a:solidFill>
                            <a:srgbClr val="221F1F"/>
                          </a:solidFill>
                          <a:latin typeface="Arial MT"/>
                          <a:cs typeface="Arial MT"/>
                        </a:rPr>
                        <a:t>Varies</a:t>
                      </a:r>
                      <a:endParaRPr sz="1400">
                        <a:latin typeface="Arial MT"/>
                        <a:cs typeface="Arial MT"/>
                      </a:endParaRPr>
                    </a:p>
                  </a:txBody>
                  <a:tcPr marL="0" marR="0" marT="69215" marB="0"/>
                </a:tc>
                <a:tc>
                  <a:txBody>
                    <a:bodyPr/>
                    <a:lstStyle/>
                    <a:p>
                      <a:pPr marL="258445">
                        <a:lnSpc>
                          <a:spcPct val="100000"/>
                        </a:lnSpc>
                        <a:spcBef>
                          <a:spcPts val="545"/>
                        </a:spcBef>
                      </a:pPr>
                      <a:r>
                        <a:rPr sz="1400" spc="-5" dirty="0">
                          <a:solidFill>
                            <a:srgbClr val="221F1F"/>
                          </a:solidFill>
                          <a:latin typeface="Arial MT"/>
                          <a:cs typeface="Arial MT"/>
                        </a:rPr>
                        <a:t>Fast</a:t>
                      </a:r>
                      <a:endParaRPr sz="1400">
                        <a:latin typeface="Arial MT"/>
                        <a:cs typeface="Arial MT"/>
                      </a:endParaRPr>
                    </a:p>
                  </a:txBody>
                  <a:tcPr marL="0" marR="0" marT="69215" marB="0"/>
                </a:tc>
                <a:tc>
                  <a:txBody>
                    <a:bodyPr/>
                    <a:lstStyle/>
                    <a:p>
                      <a:pPr marL="211455">
                        <a:lnSpc>
                          <a:spcPct val="100000"/>
                        </a:lnSpc>
                        <a:spcBef>
                          <a:spcPts val="545"/>
                        </a:spcBef>
                      </a:pPr>
                      <a:r>
                        <a:rPr sz="1400" spc="-5" dirty="0">
                          <a:solidFill>
                            <a:srgbClr val="221F1F"/>
                          </a:solidFill>
                          <a:latin typeface="Arial MT"/>
                          <a:cs typeface="Arial MT"/>
                        </a:rPr>
                        <a:t>High</a:t>
                      </a:r>
                      <a:endParaRPr sz="1400">
                        <a:latin typeface="Arial MT"/>
                        <a:cs typeface="Arial MT"/>
                      </a:endParaRPr>
                    </a:p>
                  </a:txBody>
                  <a:tcPr marL="0" marR="0" marT="69215" marB="0"/>
                </a:tc>
                <a:tc>
                  <a:txBody>
                    <a:bodyPr/>
                    <a:lstStyle/>
                    <a:p>
                      <a:pPr marL="96520">
                        <a:lnSpc>
                          <a:spcPct val="100000"/>
                        </a:lnSpc>
                        <a:spcBef>
                          <a:spcPts val="545"/>
                        </a:spcBef>
                      </a:pPr>
                      <a:r>
                        <a:rPr sz="1400" spc="-5" dirty="0">
                          <a:solidFill>
                            <a:srgbClr val="221F1F"/>
                          </a:solidFill>
                          <a:latin typeface="Arial MT"/>
                          <a:cs typeface="Arial MT"/>
                        </a:rPr>
                        <a:t>High</a:t>
                      </a:r>
                      <a:endParaRPr sz="1400">
                        <a:latin typeface="Arial MT"/>
                        <a:cs typeface="Arial MT"/>
                      </a:endParaRPr>
                    </a:p>
                  </a:txBody>
                  <a:tcPr marL="0" marR="0" marT="69215" marB="0"/>
                </a:tc>
                <a:tc>
                  <a:txBody>
                    <a:bodyPr/>
                    <a:lstStyle/>
                    <a:p>
                      <a:pPr marL="109855">
                        <a:lnSpc>
                          <a:spcPct val="100000"/>
                        </a:lnSpc>
                        <a:spcBef>
                          <a:spcPts val="545"/>
                        </a:spcBef>
                      </a:pPr>
                      <a:r>
                        <a:rPr sz="1400" spc="-5" dirty="0">
                          <a:solidFill>
                            <a:srgbClr val="221F1F"/>
                          </a:solidFill>
                          <a:latin typeface="Arial MT"/>
                          <a:cs typeface="Arial MT"/>
                        </a:rPr>
                        <a:t>High</a:t>
                      </a:r>
                      <a:endParaRPr sz="1400">
                        <a:latin typeface="Arial MT"/>
                        <a:cs typeface="Arial MT"/>
                      </a:endParaRPr>
                    </a:p>
                  </a:txBody>
                  <a:tcPr marL="0" marR="0" marT="69215" marB="0"/>
                </a:tc>
              </a:tr>
              <a:tr h="370903">
                <a:tc>
                  <a:txBody>
                    <a:bodyPr/>
                    <a:lstStyle/>
                    <a:p>
                      <a:pPr marL="91440">
                        <a:lnSpc>
                          <a:spcPct val="100000"/>
                        </a:lnSpc>
                        <a:spcBef>
                          <a:spcPts val="545"/>
                        </a:spcBef>
                      </a:pPr>
                      <a:r>
                        <a:rPr sz="1400" spc="-5" dirty="0">
                          <a:solidFill>
                            <a:srgbClr val="221F1F"/>
                          </a:solidFill>
                          <a:latin typeface="Arial MT"/>
                          <a:cs typeface="Arial MT"/>
                        </a:rPr>
                        <a:t>Air</a:t>
                      </a:r>
                      <a:endParaRPr sz="1400">
                        <a:latin typeface="Arial MT"/>
                        <a:cs typeface="Arial MT"/>
                      </a:endParaRPr>
                    </a:p>
                  </a:txBody>
                  <a:tcPr marL="0" marR="0" marT="69215" marB="0"/>
                </a:tc>
                <a:tc>
                  <a:txBody>
                    <a:bodyPr/>
                    <a:lstStyle/>
                    <a:p>
                      <a:pPr marL="270510">
                        <a:lnSpc>
                          <a:spcPct val="100000"/>
                        </a:lnSpc>
                        <a:spcBef>
                          <a:spcPts val="545"/>
                        </a:spcBef>
                      </a:pPr>
                      <a:r>
                        <a:rPr sz="1400" spc="-5" dirty="0">
                          <a:solidFill>
                            <a:srgbClr val="221F1F"/>
                          </a:solidFill>
                          <a:latin typeface="Arial MT"/>
                          <a:cs typeface="Arial MT"/>
                        </a:rPr>
                        <a:t>High</a:t>
                      </a:r>
                      <a:endParaRPr sz="1400">
                        <a:latin typeface="Arial MT"/>
                        <a:cs typeface="Arial MT"/>
                      </a:endParaRPr>
                    </a:p>
                  </a:txBody>
                  <a:tcPr marL="0" marR="0" marT="69215" marB="0"/>
                </a:tc>
                <a:tc>
                  <a:txBody>
                    <a:bodyPr/>
                    <a:lstStyle/>
                    <a:p>
                      <a:pPr marL="167005">
                        <a:lnSpc>
                          <a:spcPct val="100000"/>
                        </a:lnSpc>
                        <a:spcBef>
                          <a:spcPts val="545"/>
                        </a:spcBef>
                      </a:pPr>
                      <a:r>
                        <a:rPr sz="1400" spc="-5" dirty="0">
                          <a:solidFill>
                            <a:srgbClr val="221F1F"/>
                          </a:solidFill>
                          <a:latin typeface="Arial MT"/>
                          <a:cs typeface="Arial MT"/>
                        </a:rPr>
                        <a:t>High</a:t>
                      </a:r>
                      <a:endParaRPr sz="1400">
                        <a:latin typeface="Arial MT"/>
                        <a:cs typeface="Arial MT"/>
                      </a:endParaRPr>
                    </a:p>
                  </a:txBody>
                  <a:tcPr marL="0" marR="0" marT="69215" marB="0"/>
                </a:tc>
                <a:tc>
                  <a:txBody>
                    <a:bodyPr/>
                    <a:lstStyle/>
                    <a:p>
                      <a:pPr marL="258445">
                        <a:lnSpc>
                          <a:spcPct val="100000"/>
                        </a:lnSpc>
                        <a:spcBef>
                          <a:spcPts val="545"/>
                        </a:spcBef>
                      </a:pPr>
                      <a:r>
                        <a:rPr sz="1400" spc="-5" dirty="0">
                          <a:solidFill>
                            <a:srgbClr val="221F1F"/>
                          </a:solidFill>
                          <a:latin typeface="Arial MT"/>
                          <a:cs typeface="Arial MT"/>
                        </a:rPr>
                        <a:t>Fast</a:t>
                      </a:r>
                      <a:endParaRPr sz="1400">
                        <a:latin typeface="Arial MT"/>
                        <a:cs typeface="Arial MT"/>
                      </a:endParaRPr>
                    </a:p>
                  </a:txBody>
                  <a:tcPr marL="0" marR="0" marT="69215" marB="0"/>
                </a:tc>
                <a:tc>
                  <a:txBody>
                    <a:bodyPr/>
                    <a:lstStyle/>
                    <a:p>
                      <a:pPr marL="211455">
                        <a:lnSpc>
                          <a:spcPct val="100000"/>
                        </a:lnSpc>
                        <a:spcBef>
                          <a:spcPts val="545"/>
                        </a:spcBef>
                      </a:pPr>
                      <a:r>
                        <a:rPr sz="1400" spc="-5" dirty="0">
                          <a:solidFill>
                            <a:srgbClr val="221F1F"/>
                          </a:solidFill>
                          <a:latin typeface="Arial MT"/>
                          <a:cs typeface="Arial MT"/>
                        </a:rPr>
                        <a:t>Low</a:t>
                      </a:r>
                      <a:endParaRPr sz="1400">
                        <a:latin typeface="Arial MT"/>
                        <a:cs typeface="Arial MT"/>
                      </a:endParaRPr>
                    </a:p>
                  </a:txBody>
                  <a:tcPr marL="0" marR="0" marT="69215" marB="0"/>
                </a:tc>
                <a:tc>
                  <a:txBody>
                    <a:bodyPr/>
                    <a:lstStyle/>
                    <a:p>
                      <a:pPr marL="96520">
                        <a:lnSpc>
                          <a:spcPct val="100000"/>
                        </a:lnSpc>
                        <a:spcBef>
                          <a:spcPts val="545"/>
                        </a:spcBef>
                      </a:pPr>
                      <a:r>
                        <a:rPr sz="1400" spc="-5" dirty="0">
                          <a:solidFill>
                            <a:srgbClr val="221F1F"/>
                          </a:solidFill>
                          <a:latin typeface="Arial MT"/>
                          <a:cs typeface="Arial MT"/>
                        </a:rPr>
                        <a:t>Moderate</a:t>
                      </a:r>
                      <a:endParaRPr sz="1400">
                        <a:latin typeface="Arial MT"/>
                        <a:cs typeface="Arial MT"/>
                      </a:endParaRPr>
                    </a:p>
                  </a:txBody>
                  <a:tcPr marL="0" marR="0" marT="69215" marB="0"/>
                </a:tc>
                <a:tc>
                  <a:txBody>
                    <a:bodyPr/>
                    <a:lstStyle/>
                    <a:p>
                      <a:pPr marL="109855">
                        <a:lnSpc>
                          <a:spcPct val="100000"/>
                        </a:lnSpc>
                        <a:spcBef>
                          <a:spcPts val="545"/>
                        </a:spcBef>
                      </a:pPr>
                      <a:r>
                        <a:rPr sz="1400" spc="-5" dirty="0">
                          <a:solidFill>
                            <a:srgbClr val="221F1F"/>
                          </a:solidFill>
                          <a:latin typeface="Arial MT"/>
                          <a:cs typeface="Arial MT"/>
                        </a:rPr>
                        <a:t>High</a:t>
                      </a:r>
                      <a:endParaRPr sz="1400">
                        <a:latin typeface="Arial MT"/>
                        <a:cs typeface="Arial MT"/>
                      </a:endParaRPr>
                    </a:p>
                  </a:txBody>
                  <a:tcPr marL="0" marR="0" marT="69215" marB="0"/>
                </a:tc>
              </a:tr>
              <a:tr h="370903">
                <a:tc>
                  <a:txBody>
                    <a:bodyPr/>
                    <a:lstStyle/>
                    <a:p>
                      <a:pPr marL="91440">
                        <a:lnSpc>
                          <a:spcPct val="100000"/>
                        </a:lnSpc>
                        <a:spcBef>
                          <a:spcPts val="545"/>
                        </a:spcBef>
                      </a:pPr>
                      <a:r>
                        <a:rPr sz="1400" spc="-5" dirty="0">
                          <a:solidFill>
                            <a:srgbClr val="221F1F"/>
                          </a:solidFill>
                          <a:latin typeface="Arial MT"/>
                          <a:cs typeface="Arial MT"/>
                        </a:rPr>
                        <a:t>Pipeline</a:t>
                      </a:r>
                      <a:endParaRPr sz="1400">
                        <a:latin typeface="Arial MT"/>
                        <a:cs typeface="Arial MT"/>
                      </a:endParaRPr>
                    </a:p>
                  </a:txBody>
                  <a:tcPr marL="0" marR="0" marT="69215" marB="0"/>
                </a:tc>
                <a:tc>
                  <a:txBody>
                    <a:bodyPr/>
                    <a:lstStyle/>
                    <a:p>
                      <a:pPr marL="270510">
                        <a:lnSpc>
                          <a:spcPct val="100000"/>
                        </a:lnSpc>
                        <a:spcBef>
                          <a:spcPts val="545"/>
                        </a:spcBef>
                      </a:pPr>
                      <a:r>
                        <a:rPr sz="1400" spc="-5" dirty="0">
                          <a:solidFill>
                            <a:srgbClr val="221F1F"/>
                          </a:solidFill>
                          <a:latin typeface="Arial MT"/>
                          <a:cs typeface="Arial MT"/>
                        </a:rPr>
                        <a:t>High</a:t>
                      </a:r>
                      <a:endParaRPr sz="1400">
                        <a:latin typeface="Arial MT"/>
                        <a:cs typeface="Arial MT"/>
                      </a:endParaRPr>
                    </a:p>
                  </a:txBody>
                  <a:tcPr marL="0" marR="0" marT="69215" marB="0"/>
                </a:tc>
                <a:tc>
                  <a:txBody>
                    <a:bodyPr/>
                    <a:lstStyle/>
                    <a:p>
                      <a:pPr marL="167005">
                        <a:lnSpc>
                          <a:spcPct val="100000"/>
                        </a:lnSpc>
                        <a:spcBef>
                          <a:spcPts val="545"/>
                        </a:spcBef>
                      </a:pPr>
                      <a:r>
                        <a:rPr sz="1400" spc="-5" dirty="0">
                          <a:solidFill>
                            <a:srgbClr val="221F1F"/>
                          </a:solidFill>
                          <a:latin typeface="Arial MT"/>
                          <a:cs typeface="Arial MT"/>
                        </a:rPr>
                        <a:t>Low</a:t>
                      </a:r>
                      <a:endParaRPr sz="1400">
                        <a:latin typeface="Arial MT"/>
                        <a:cs typeface="Arial MT"/>
                      </a:endParaRPr>
                    </a:p>
                  </a:txBody>
                  <a:tcPr marL="0" marR="0" marT="69215" marB="0"/>
                </a:tc>
                <a:tc>
                  <a:txBody>
                    <a:bodyPr/>
                    <a:lstStyle/>
                    <a:p>
                      <a:pPr marL="258445">
                        <a:lnSpc>
                          <a:spcPct val="100000"/>
                        </a:lnSpc>
                        <a:spcBef>
                          <a:spcPts val="545"/>
                        </a:spcBef>
                      </a:pPr>
                      <a:r>
                        <a:rPr sz="1400" spc="-5" dirty="0">
                          <a:solidFill>
                            <a:srgbClr val="221F1F"/>
                          </a:solidFill>
                          <a:latin typeface="Arial MT"/>
                          <a:cs typeface="Arial MT"/>
                        </a:rPr>
                        <a:t>Slow</a:t>
                      </a:r>
                      <a:endParaRPr sz="1400">
                        <a:latin typeface="Arial MT"/>
                        <a:cs typeface="Arial MT"/>
                      </a:endParaRPr>
                    </a:p>
                  </a:txBody>
                  <a:tcPr marL="0" marR="0" marT="69215" marB="0"/>
                </a:tc>
                <a:tc>
                  <a:txBody>
                    <a:bodyPr/>
                    <a:lstStyle/>
                    <a:p>
                      <a:pPr marL="211455">
                        <a:lnSpc>
                          <a:spcPct val="100000"/>
                        </a:lnSpc>
                        <a:spcBef>
                          <a:spcPts val="545"/>
                        </a:spcBef>
                      </a:pPr>
                      <a:r>
                        <a:rPr sz="1400" spc="-5" dirty="0">
                          <a:solidFill>
                            <a:srgbClr val="221F1F"/>
                          </a:solidFill>
                          <a:latin typeface="Arial MT"/>
                          <a:cs typeface="Arial MT"/>
                        </a:rPr>
                        <a:t>Low</a:t>
                      </a:r>
                      <a:endParaRPr sz="1400">
                        <a:latin typeface="Arial MT"/>
                        <a:cs typeface="Arial MT"/>
                      </a:endParaRPr>
                    </a:p>
                  </a:txBody>
                  <a:tcPr marL="0" marR="0" marT="69215" marB="0"/>
                </a:tc>
                <a:tc>
                  <a:txBody>
                    <a:bodyPr/>
                    <a:lstStyle/>
                    <a:p>
                      <a:pPr marL="96520">
                        <a:lnSpc>
                          <a:spcPct val="100000"/>
                        </a:lnSpc>
                        <a:spcBef>
                          <a:spcPts val="545"/>
                        </a:spcBef>
                      </a:pPr>
                      <a:r>
                        <a:rPr sz="1400" spc="-5" dirty="0">
                          <a:solidFill>
                            <a:srgbClr val="221F1F"/>
                          </a:solidFill>
                          <a:latin typeface="Arial MT"/>
                          <a:cs typeface="Arial MT"/>
                        </a:rPr>
                        <a:t>Low</a:t>
                      </a:r>
                      <a:endParaRPr sz="1400">
                        <a:latin typeface="Arial MT"/>
                        <a:cs typeface="Arial MT"/>
                      </a:endParaRPr>
                    </a:p>
                  </a:txBody>
                  <a:tcPr marL="0" marR="0" marT="69215" marB="0"/>
                </a:tc>
                <a:tc>
                  <a:txBody>
                    <a:bodyPr/>
                    <a:lstStyle/>
                    <a:p>
                      <a:pPr marL="109855">
                        <a:lnSpc>
                          <a:spcPct val="100000"/>
                        </a:lnSpc>
                        <a:spcBef>
                          <a:spcPts val="545"/>
                        </a:spcBef>
                      </a:pPr>
                      <a:r>
                        <a:rPr sz="1400" spc="-5" dirty="0">
                          <a:solidFill>
                            <a:srgbClr val="221F1F"/>
                          </a:solidFill>
                          <a:latin typeface="Arial MT"/>
                          <a:cs typeface="Arial MT"/>
                        </a:rPr>
                        <a:t>Moderate</a:t>
                      </a:r>
                      <a:endParaRPr sz="1400">
                        <a:latin typeface="Arial MT"/>
                        <a:cs typeface="Arial MT"/>
                      </a:endParaRPr>
                    </a:p>
                  </a:txBody>
                  <a:tcPr marL="0" marR="0" marT="69215" marB="0"/>
                </a:tc>
              </a:tr>
              <a:tr h="546384">
                <a:tc>
                  <a:txBody>
                    <a:bodyPr/>
                    <a:lstStyle/>
                    <a:p>
                      <a:pPr marL="91440">
                        <a:lnSpc>
                          <a:spcPct val="100000"/>
                        </a:lnSpc>
                        <a:spcBef>
                          <a:spcPts val="545"/>
                        </a:spcBef>
                      </a:pPr>
                      <a:r>
                        <a:rPr sz="1400" spc="-5" dirty="0">
                          <a:solidFill>
                            <a:srgbClr val="221F1F"/>
                          </a:solidFill>
                          <a:latin typeface="Arial MT"/>
                          <a:cs typeface="Arial MT"/>
                        </a:rPr>
                        <a:t>Internet</a:t>
                      </a:r>
                      <a:endParaRPr sz="1400">
                        <a:latin typeface="Arial MT"/>
                        <a:cs typeface="Arial MT"/>
                      </a:endParaRPr>
                    </a:p>
                  </a:txBody>
                  <a:tcPr marL="0" marR="0" marT="69215" marB="0">
                    <a:lnB w="12700">
                      <a:solidFill>
                        <a:srgbClr val="221F1F"/>
                      </a:solidFill>
                      <a:prstDash val="solid"/>
                    </a:lnB>
                  </a:tcPr>
                </a:tc>
                <a:tc>
                  <a:txBody>
                    <a:bodyPr/>
                    <a:lstStyle/>
                    <a:p>
                      <a:pPr marL="270510">
                        <a:lnSpc>
                          <a:spcPct val="100000"/>
                        </a:lnSpc>
                        <a:spcBef>
                          <a:spcPts val="545"/>
                        </a:spcBef>
                      </a:pPr>
                      <a:r>
                        <a:rPr sz="1400" spc="-5" dirty="0">
                          <a:solidFill>
                            <a:srgbClr val="221F1F"/>
                          </a:solidFill>
                          <a:latin typeface="Arial MT"/>
                          <a:cs typeface="Arial MT"/>
                        </a:rPr>
                        <a:t>High</a:t>
                      </a:r>
                      <a:endParaRPr sz="1400">
                        <a:latin typeface="Arial MT"/>
                        <a:cs typeface="Arial MT"/>
                      </a:endParaRPr>
                    </a:p>
                  </a:txBody>
                  <a:tcPr marL="0" marR="0" marT="69215" marB="0">
                    <a:lnB w="12700">
                      <a:solidFill>
                        <a:srgbClr val="221F1F"/>
                      </a:solidFill>
                      <a:prstDash val="solid"/>
                    </a:lnB>
                  </a:tcPr>
                </a:tc>
                <a:tc>
                  <a:txBody>
                    <a:bodyPr/>
                    <a:lstStyle/>
                    <a:p>
                      <a:pPr marL="167005">
                        <a:lnSpc>
                          <a:spcPct val="100000"/>
                        </a:lnSpc>
                        <a:spcBef>
                          <a:spcPts val="545"/>
                        </a:spcBef>
                      </a:pPr>
                      <a:r>
                        <a:rPr sz="1400" spc="-5" dirty="0">
                          <a:solidFill>
                            <a:srgbClr val="221F1F"/>
                          </a:solidFill>
                          <a:latin typeface="Arial MT"/>
                          <a:cs typeface="Arial MT"/>
                        </a:rPr>
                        <a:t>Low</a:t>
                      </a:r>
                      <a:endParaRPr sz="1400">
                        <a:latin typeface="Arial MT"/>
                        <a:cs typeface="Arial MT"/>
                      </a:endParaRPr>
                    </a:p>
                  </a:txBody>
                  <a:tcPr marL="0" marR="0" marT="69215" marB="0">
                    <a:lnB w="12700">
                      <a:solidFill>
                        <a:srgbClr val="221F1F"/>
                      </a:solidFill>
                      <a:prstDash val="solid"/>
                    </a:lnB>
                  </a:tcPr>
                </a:tc>
                <a:tc>
                  <a:txBody>
                    <a:bodyPr/>
                    <a:lstStyle/>
                    <a:p>
                      <a:pPr marL="258445" marR="203835">
                        <a:lnSpc>
                          <a:spcPct val="100000"/>
                        </a:lnSpc>
                        <a:spcBef>
                          <a:spcPts val="545"/>
                        </a:spcBef>
                      </a:pPr>
                      <a:r>
                        <a:rPr sz="1400" spc="-10" dirty="0">
                          <a:solidFill>
                            <a:srgbClr val="221F1F"/>
                          </a:solidFill>
                          <a:latin typeface="Arial MT"/>
                          <a:cs typeface="Arial MT"/>
                        </a:rPr>
                        <a:t>M</a:t>
                      </a:r>
                      <a:r>
                        <a:rPr sz="1400" spc="-5" dirty="0">
                          <a:solidFill>
                            <a:srgbClr val="221F1F"/>
                          </a:solidFill>
                          <a:latin typeface="Arial MT"/>
                          <a:cs typeface="Arial MT"/>
                        </a:rPr>
                        <a:t>oderate  </a:t>
                      </a:r>
                      <a:r>
                        <a:rPr sz="1400" dirty="0">
                          <a:solidFill>
                            <a:srgbClr val="221F1F"/>
                          </a:solidFill>
                          <a:latin typeface="Arial MT"/>
                          <a:cs typeface="Arial MT"/>
                        </a:rPr>
                        <a:t>to</a:t>
                      </a:r>
                      <a:r>
                        <a:rPr sz="1400" spc="-35" dirty="0">
                          <a:solidFill>
                            <a:srgbClr val="221F1F"/>
                          </a:solidFill>
                          <a:latin typeface="Arial MT"/>
                          <a:cs typeface="Arial MT"/>
                        </a:rPr>
                        <a:t> </a:t>
                      </a:r>
                      <a:r>
                        <a:rPr sz="1400" dirty="0">
                          <a:solidFill>
                            <a:srgbClr val="221F1F"/>
                          </a:solidFill>
                          <a:latin typeface="Arial MT"/>
                          <a:cs typeface="Arial MT"/>
                        </a:rPr>
                        <a:t>fast</a:t>
                      </a:r>
                      <a:endParaRPr sz="1400">
                        <a:latin typeface="Arial MT"/>
                        <a:cs typeface="Arial MT"/>
                      </a:endParaRPr>
                    </a:p>
                  </a:txBody>
                  <a:tcPr marL="0" marR="0" marT="69215" marB="0">
                    <a:lnB w="12700">
                      <a:solidFill>
                        <a:srgbClr val="221F1F"/>
                      </a:solidFill>
                      <a:prstDash val="solid"/>
                    </a:lnB>
                  </a:tcPr>
                </a:tc>
                <a:tc>
                  <a:txBody>
                    <a:bodyPr/>
                    <a:lstStyle/>
                    <a:p>
                      <a:pPr marL="211455" marR="361315">
                        <a:lnSpc>
                          <a:spcPct val="100000"/>
                        </a:lnSpc>
                        <a:spcBef>
                          <a:spcPts val="545"/>
                        </a:spcBef>
                      </a:pPr>
                      <a:r>
                        <a:rPr sz="1400" spc="-5" dirty="0">
                          <a:solidFill>
                            <a:srgbClr val="221F1F"/>
                          </a:solidFill>
                          <a:latin typeface="Arial MT"/>
                          <a:cs typeface="Arial MT"/>
                        </a:rPr>
                        <a:t>Moderate; </a:t>
                      </a:r>
                      <a:r>
                        <a:rPr sz="1400" spc="-375" dirty="0">
                          <a:solidFill>
                            <a:srgbClr val="221F1F"/>
                          </a:solidFill>
                          <a:latin typeface="Arial MT"/>
                          <a:cs typeface="Arial MT"/>
                        </a:rPr>
                        <a:t> </a:t>
                      </a:r>
                      <a:r>
                        <a:rPr sz="1400" spc="-5" dirty="0">
                          <a:solidFill>
                            <a:srgbClr val="221F1F"/>
                          </a:solidFill>
                          <a:latin typeface="Arial MT"/>
                          <a:cs typeface="Arial MT"/>
                        </a:rPr>
                        <a:t>in</a:t>
                      </a:r>
                      <a:r>
                        <a:rPr sz="1400" dirty="0">
                          <a:solidFill>
                            <a:srgbClr val="221F1F"/>
                          </a:solidFill>
                          <a:latin typeface="Arial MT"/>
                          <a:cs typeface="Arial MT"/>
                        </a:rPr>
                        <a:t>creas</a:t>
                      </a:r>
                      <a:r>
                        <a:rPr sz="1400" spc="-5" dirty="0">
                          <a:solidFill>
                            <a:srgbClr val="221F1F"/>
                          </a:solidFill>
                          <a:latin typeface="Arial MT"/>
                          <a:cs typeface="Arial MT"/>
                        </a:rPr>
                        <a:t>ing</a:t>
                      </a:r>
                      <a:endParaRPr sz="1400">
                        <a:latin typeface="Arial MT"/>
                        <a:cs typeface="Arial MT"/>
                      </a:endParaRPr>
                    </a:p>
                  </a:txBody>
                  <a:tcPr marL="0" marR="0" marT="69215" marB="0">
                    <a:lnB w="12700">
                      <a:solidFill>
                        <a:srgbClr val="221F1F"/>
                      </a:solidFill>
                      <a:prstDash val="solid"/>
                    </a:lnB>
                  </a:tcPr>
                </a:tc>
                <a:tc>
                  <a:txBody>
                    <a:bodyPr/>
                    <a:lstStyle/>
                    <a:p>
                      <a:pPr marL="96520">
                        <a:lnSpc>
                          <a:spcPct val="100000"/>
                        </a:lnSpc>
                        <a:spcBef>
                          <a:spcPts val="545"/>
                        </a:spcBef>
                      </a:pPr>
                      <a:r>
                        <a:rPr sz="1400" spc="-5" dirty="0">
                          <a:solidFill>
                            <a:srgbClr val="221F1F"/>
                          </a:solidFill>
                          <a:latin typeface="Arial MT"/>
                          <a:cs typeface="Arial MT"/>
                        </a:rPr>
                        <a:t>Low</a:t>
                      </a:r>
                      <a:endParaRPr sz="1400">
                        <a:latin typeface="Arial MT"/>
                        <a:cs typeface="Arial MT"/>
                      </a:endParaRPr>
                    </a:p>
                  </a:txBody>
                  <a:tcPr marL="0" marR="0" marT="69215" marB="0">
                    <a:lnB w="12700">
                      <a:solidFill>
                        <a:srgbClr val="221F1F"/>
                      </a:solidFill>
                      <a:prstDash val="solid"/>
                    </a:lnB>
                  </a:tcPr>
                </a:tc>
                <a:tc>
                  <a:txBody>
                    <a:bodyPr/>
                    <a:lstStyle/>
                    <a:p>
                      <a:pPr marL="109855">
                        <a:lnSpc>
                          <a:spcPct val="100000"/>
                        </a:lnSpc>
                        <a:spcBef>
                          <a:spcPts val="545"/>
                        </a:spcBef>
                      </a:pPr>
                      <a:r>
                        <a:rPr sz="1400" spc="-5" dirty="0">
                          <a:solidFill>
                            <a:srgbClr val="221F1F"/>
                          </a:solidFill>
                          <a:latin typeface="Arial MT"/>
                          <a:cs typeface="Arial MT"/>
                        </a:rPr>
                        <a:t>High</a:t>
                      </a:r>
                      <a:endParaRPr sz="1400">
                        <a:latin typeface="Arial MT"/>
                        <a:cs typeface="Arial MT"/>
                      </a:endParaRPr>
                    </a:p>
                  </a:txBody>
                  <a:tcPr marL="0" marR="0" marT="69215" marB="0">
                    <a:lnB w="12700">
                      <a:solidFill>
                        <a:srgbClr val="221F1F"/>
                      </a:solidFill>
                      <a:prstDash val="solid"/>
                    </a:lnB>
                  </a:tcPr>
                </a:tc>
              </a:tr>
            </a:tbl>
          </a:graphicData>
        </a:graphic>
      </p:graphicFrame>
      <p:sp>
        <p:nvSpPr>
          <p:cNvPr id="6" name="object 6"/>
          <p:cNvSpPr txBox="1"/>
          <p:nvPr/>
        </p:nvSpPr>
        <p:spPr>
          <a:xfrm>
            <a:off x="1968500" y="5252084"/>
            <a:ext cx="7913370" cy="894476"/>
          </a:xfrm>
          <a:prstGeom prst="rect">
            <a:avLst/>
          </a:prstGeom>
        </p:spPr>
        <p:txBody>
          <a:bodyPr vert="horz" wrap="square" lIns="0" tIns="47625" rIns="0" bIns="0" rtlCol="0">
            <a:spAutoFit/>
          </a:bodyPr>
          <a:lstStyle/>
          <a:p>
            <a:pPr marL="12700" marR="5080">
              <a:lnSpc>
                <a:spcPts val="2160"/>
              </a:lnSpc>
              <a:spcBef>
                <a:spcPts val="375"/>
              </a:spcBef>
            </a:pPr>
            <a:r>
              <a:rPr sz="2000" dirty="0">
                <a:solidFill>
                  <a:srgbClr val="221F1F"/>
                </a:solidFill>
                <a:latin typeface="Arial MT"/>
                <a:cs typeface="Arial MT"/>
              </a:rPr>
              <a:t>Channel Strategy - </a:t>
            </a:r>
            <a:r>
              <a:rPr sz="2000" spc="-5" dirty="0">
                <a:solidFill>
                  <a:srgbClr val="221F1F"/>
                </a:solidFill>
                <a:latin typeface="Arial MT"/>
                <a:cs typeface="Arial MT"/>
              </a:rPr>
              <a:t>analysing </a:t>
            </a:r>
            <a:r>
              <a:rPr sz="2000" dirty="0">
                <a:solidFill>
                  <a:srgbClr val="221F1F"/>
                </a:solidFill>
                <a:latin typeface="Arial MT"/>
                <a:cs typeface="Arial MT"/>
              </a:rPr>
              <a:t>each </a:t>
            </a:r>
            <a:r>
              <a:rPr sz="2000" spc="-5" dirty="0">
                <a:solidFill>
                  <a:srgbClr val="221F1F"/>
                </a:solidFill>
                <a:latin typeface="Arial MT"/>
                <a:cs typeface="Arial MT"/>
              </a:rPr>
              <a:t>shipping </a:t>
            </a:r>
            <a:r>
              <a:rPr sz="2000" dirty="0">
                <a:solidFill>
                  <a:srgbClr val="221F1F"/>
                </a:solidFill>
                <a:latin typeface="Arial MT"/>
                <a:cs typeface="Arial MT"/>
              </a:rPr>
              <a:t>mode to </a:t>
            </a:r>
            <a:r>
              <a:rPr sz="2000" spc="-5" dirty="0">
                <a:solidFill>
                  <a:srgbClr val="221F1F"/>
                </a:solidFill>
                <a:latin typeface="Arial MT"/>
                <a:cs typeface="Arial MT"/>
              </a:rPr>
              <a:t>determine which </a:t>
            </a:r>
            <a:r>
              <a:rPr sz="2000" dirty="0">
                <a:solidFill>
                  <a:srgbClr val="221F1F"/>
                </a:solidFill>
                <a:latin typeface="Arial MT"/>
                <a:cs typeface="Arial MT"/>
              </a:rPr>
              <a:t> mode,</a:t>
            </a:r>
            <a:r>
              <a:rPr sz="2000" spc="-30" dirty="0">
                <a:solidFill>
                  <a:srgbClr val="221F1F"/>
                </a:solidFill>
                <a:latin typeface="Arial MT"/>
                <a:cs typeface="Arial MT"/>
              </a:rPr>
              <a:t> </a:t>
            </a:r>
            <a:r>
              <a:rPr sz="2000" spc="-5" dirty="0">
                <a:solidFill>
                  <a:srgbClr val="221F1F"/>
                </a:solidFill>
                <a:latin typeface="Arial MT"/>
                <a:cs typeface="Arial MT"/>
              </a:rPr>
              <a:t>or</a:t>
            </a:r>
            <a:r>
              <a:rPr sz="2000" spc="-10" dirty="0">
                <a:solidFill>
                  <a:srgbClr val="221F1F"/>
                </a:solidFill>
                <a:latin typeface="Arial MT"/>
                <a:cs typeface="Arial MT"/>
              </a:rPr>
              <a:t> </a:t>
            </a:r>
            <a:r>
              <a:rPr sz="2000" dirty="0">
                <a:solidFill>
                  <a:srgbClr val="221F1F"/>
                </a:solidFill>
                <a:latin typeface="Arial MT"/>
                <a:cs typeface="Arial MT"/>
              </a:rPr>
              <a:t>combination</a:t>
            </a:r>
            <a:r>
              <a:rPr sz="2000" spc="-30" dirty="0">
                <a:solidFill>
                  <a:srgbClr val="221F1F"/>
                </a:solidFill>
                <a:latin typeface="Arial MT"/>
                <a:cs typeface="Arial MT"/>
              </a:rPr>
              <a:t> </a:t>
            </a:r>
            <a:r>
              <a:rPr sz="2000" spc="-5" dirty="0">
                <a:solidFill>
                  <a:srgbClr val="221F1F"/>
                </a:solidFill>
                <a:latin typeface="Arial MT"/>
                <a:cs typeface="Arial MT"/>
              </a:rPr>
              <a:t>of</a:t>
            </a:r>
            <a:r>
              <a:rPr sz="2000" spc="-15" dirty="0">
                <a:solidFill>
                  <a:srgbClr val="221F1F"/>
                </a:solidFill>
                <a:latin typeface="Arial MT"/>
                <a:cs typeface="Arial MT"/>
              </a:rPr>
              <a:t> </a:t>
            </a:r>
            <a:r>
              <a:rPr sz="2000" dirty="0">
                <a:solidFill>
                  <a:srgbClr val="221F1F"/>
                </a:solidFill>
                <a:latin typeface="Arial MT"/>
                <a:cs typeface="Arial MT"/>
              </a:rPr>
              <a:t>modes,</a:t>
            </a:r>
            <a:r>
              <a:rPr sz="2000" spc="-35" dirty="0">
                <a:solidFill>
                  <a:srgbClr val="221F1F"/>
                </a:solidFill>
                <a:latin typeface="Arial MT"/>
                <a:cs typeface="Arial MT"/>
              </a:rPr>
              <a:t> </a:t>
            </a:r>
            <a:r>
              <a:rPr sz="2000" spc="-5" dirty="0">
                <a:solidFill>
                  <a:srgbClr val="221F1F"/>
                </a:solidFill>
                <a:latin typeface="Arial MT"/>
                <a:cs typeface="Arial MT"/>
              </a:rPr>
              <a:t>will</a:t>
            </a:r>
            <a:r>
              <a:rPr sz="2000" spc="10" dirty="0">
                <a:solidFill>
                  <a:srgbClr val="221F1F"/>
                </a:solidFill>
                <a:latin typeface="Arial MT"/>
                <a:cs typeface="Arial MT"/>
              </a:rPr>
              <a:t> </a:t>
            </a:r>
            <a:r>
              <a:rPr sz="2000" spc="-5" dirty="0">
                <a:solidFill>
                  <a:srgbClr val="221F1F"/>
                </a:solidFill>
                <a:latin typeface="Arial MT"/>
                <a:cs typeface="Arial MT"/>
              </a:rPr>
              <a:t>be</a:t>
            </a:r>
            <a:r>
              <a:rPr sz="2000" spc="-10" dirty="0">
                <a:solidFill>
                  <a:srgbClr val="221F1F"/>
                </a:solidFill>
                <a:latin typeface="Arial MT"/>
                <a:cs typeface="Arial MT"/>
              </a:rPr>
              <a:t> </a:t>
            </a:r>
            <a:r>
              <a:rPr sz="2000" spc="-5" dirty="0">
                <a:solidFill>
                  <a:srgbClr val="221F1F"/>
                </a:solidFill>
                <a:latin typeface="Arial MT"/>
                <a:cs typeface="Arial MT"/>
              </a:rPr>
              <a:t>both</a:t>
            </a:r>
            <a:r>
              <a:rPr sz="2000" spc="-20" dirty="0">
                <a:solidFill>
                  <a:srgbClr val="221F1F"/>
                </a:solidFill>
                <a:latin typeface="Arial MT"/>
                <a:cs typeface="Arial MT"/>
              </a:rPr>
              <a:t> </a:t>
            </a:r>
            <a:r>
              <a:rPr sz="2000" spc="-5" dirty="0">
                <a:solidFill>
                  <a:srgbClr val="221F1F"/>
                </a:solidFill>
                <a:latin typeface="Arial MT"/>
                <a:cs typeface="Arial MT"/>
              </a:rPr>
              <a:t>effective</a:t>
            </a:r>
            <a:r>
              <a:rPr sz="2000" spc="-15" dirty="0">
                <a:solidFill>
                  <a:srgbClr val="221F1F"/>
                </a:solidFill>
                <a:latin typeface="Arial MT"/>
                <a:cs typeface="Arial MT"/>
              </a:rPr>
              <a:t> </a:t>
            </a:r>
            <a:r>
              <a:rPr sz="2000" spc="-5" dirty="0">
                <a:solidFill>
                  <a:srgbClr val="221F1F"/>
                </a:solidFill>
                <a:latin typeface="Arial MT"/>
                <a:cs typeface="Arial MT"/>
              </a:rPr>
              <a:t>and</a:t>
            </a:r>
            <a:r>
              <a:rPr sz="2000" spc="-15" dirty="0">
                <a:solidFill>
                  <a:srgbClr val="221F1F"/>
                </a:solidFill>
                <a:latin typeface="Arial MT"/>
                <a:cs typeface="Arial MT"/>
              </a:rPr>
              <a:t> </a:t>
            </a:r>
            <a:r>
              <a:rPr sz="2000" spc="-5" dirty="0">
                <a:solidFill>
                  <a:srgbClr val="221F1F"/>
                </a:solidFill>
                <a:latin typeface="Arial MT"/>
                <a:cs typeface="Arial MT"/>
              </a:rPr>
              <a:t>efficient</a:t>
            </a:r>
            <a:r>
              <a:rPr sz="2000" spc="-15" dirty="0">
                <a:solidFill>
                  <a:srgbClr val="221F1F"/>
                </a:solidFill>
                <a:latin typeface="Arial MT"/>
                <a:cs typeface="Arial MT"/>
              </a:rPr>
              <a:t> </a:t>
            </a:r>
            <a:r>
              <a:rPr sz="2000" spc="-5" dirty="0">
                <a:solidFill>
                  <a:srgbClr val="221F1F"/>
                </a:solidFill>
                <a:latin typeface="Arial MT"/>
                <a:cs typeface="Arial MT"/>
              </a:rPr>
              <a:t>in</a:t>
            </a:r>
            <a:r>
              <a:rPr sz="2000" spc="5" dirty="0">
                <a:solidFill>
                  <a:srgbClr val="221F1F"/>
                </a:solidFill>
                <a:latin typeface="Arial MT"/>
                <a:cs typeface="Arial MT"/>
              </a:rPr>
              <a:t> </a:t>
            </a:r>
            <a:r>
              <a:rPr sz="2000" dirty="0">
                <a:solidFill>
                  <a:srgbClr val="221F1F"/>
                </a:solidFill>
                <a:latin typeface="Arial MT"/>
                <a:cs typeface="Arial MT"/>
              </a:rPr>
              <a:t>a </a:t>
            </a:r>
            <a:r>
              <a:rPr sz="2000" spc="-545" dirty="0">
                <a:solidFill>
                  <a:srgbClr val="221F1F"/>
                </a:solidFill>
                <a:latin typeface="Arial MT"/>
                <a:cs typeface="Arial MT"/>
              </a:rPr>
              <a:t> </a:t>
            </a:r>
            <a:r>
              <a:rPr sz="2000" spc="-5" dirty="0">
                <a:solidFill>
                  <a:srgbClr val="221F1F"/>
                </a:solidFill>
                <a:latin typeface="Arial MT"/>
                <a:cs typeface="Arial MT"/>
              </a:rPr>
              <a:t>given</a:t>
            </a:r>
            <a:r>
              <a:rPr sz="2000" spc="-15" dirty="0">
                <a:solidFill>
                  <a:srgbClr val="221F1F"/>
                </a:solidFill>
                <a:latin typeface="Arial MT"/>
                <a:cs typeface="Arial MT"/>
              </a:rPr>
              <a:t> </a:t>
            </a:r>
            <a:r>
              <a:rPr sz="2000" dirty="0">
                <a:solidFill>
                  <a:srgbClr val="221F1F"/>
                </a:solidFill>
                <a:latin typeface="Arial MT"/>
                <a:cs typeface="Arial MT"/>
              </a:rPr>
              <a:t>situation</a:t>
            </a:r>
            <a:endParaRPr sz="2000">
              <a:latin typeface="Arial MT"/>
              <a:cs typeface="Arial MT"/>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dirty="0" smtClean="0"/>
              <a:t>CHANNELS</a:t>
            </a:r>
            <a:endParaRPr lang="en-GB" dirty="0"/>
          </a:p>
        </p:txBody>
      </p:sp>
      <p:sp>
        <p:nvSpPr>
          <p:cNvPr id="3" name="Content Placeholder 2"/>
          <p:cNvSpPr>
            <a:spLocks noGrp="1"/>
          </p:cNvSpPr>
          <p:nvPr>
            <p:ph idx="1"/>
          </p:nvPr>
        </p:nvSpPr>
        <p:spPr>
          <a:xfrm>
            <a:off x="176463" y="1411555"/>
            <a:ext cx="11839074" cy="4351338"/>
          </a:xfrm>
        </p:spPr>
        <p:txBody>
          <a:bodyPr>
            <a:noAutofit/>
          </a:bodyPr>
          <a:lstStyle/>
          <a:p>
            <a:r>
              <a:rPr lang="en-US" sz="3200" dirty="0"/>
              <a:t>Companies entering emerging markets for the first time must exercise particular care in </a:t>
            </a:r>
            <a:r>
              <a:rPr lang="en-US" sz="3200" dirty="0" smtClean="0"/>
              <a:t>choosing </a:t>
            </a:r>
            <a:r>
              <a:rPr lang="en-US" sz="3200" dirty="0"/>
              <a:t>a channel intermediary. </a:t>
            </a:r>
            <a:endParaRPr lang="en-US" sz="3200" dirty="0" smtClean="0"/>
          </a:p>
          <a:p>
            <a:r>
              <a:rPr lang="en-US" sz="3200" dirty="0"/>
              <a:t>1. Select distributors. Don’t let them select you. </a:t>
            </a:r>
            <a:endParaRPr lang="en-US" sz="3200" dirty="0" smtClean="0"/>
          </a:p>
          <a:p>
            <a:r>
              <a:rPr lang="en-US" sz="3200" dirty="0" smtClean="0"/>
              <a:t>2</a:t>
            </a:r>
            <a:r>
              <a:rPr lang="en-US" sz="3200" dirty="0"/>
              <a:t>. Look for distributors capable of developing markets, rather than those with a few good </a:t>
            </a:r>
            <a:r>
              <a:rPr lang="en-US" sz="3200" dirty="0" smtClean="0"/>
              <a:t>customer </a:t>
            </a:r>
            <a:r>
              <a:rPr lang="en-US" sz="3200" dirty="0"/>
              <a:t>contacts. </a:t>
            </a:r>
            <a:endParaRPr lang="en-US" sz="3200" dirty="0" smtClean="0"/>
          </a:p>
          <a:p>
            <a:r>
              <a:rPr lang="en-US" sz="3200" dirty="0" smtClean="0"/>
              <a:t>3</a:t>
            </a:r>
            <a:r>
              <a:rPr lang="en-US" sz="3200" dirty="0"/>
              <a:t>. Treat local distributors as long-term partners, not as temporary market-entry vehicles. </a:t>
            </a:r>
            <a:endParaRPr lang="en-US" sz="3200" dirty="0"/>
          </a:p>
          <a:p>
            <a:r>
              <a:rPr lang="en-US" sz="3200" dirty="0" smtClean="0"/>
              <a:t>4</a:t>
            </a:r>
            <a:r>
              <a:rPr lang="en-US" sz="3200" dirty="0"/>
              <a:t>. Support market entry by committing money, managers, and proven marketing ideas. </a:t>
            </a:r>
            <a:endParaRPr lang="en-US" sz="32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0"/>
            <a:ext cx="10515600" cy="1325563"/>
          </a:xfrm>
        </p:spPr>
        <p:txBody>
          <a:bodyPr>
            <a:normAutofit/>
          </a:bodyPr>
          <a:lstStyle/>
          <a:p>
            <a:pPr algn="ctr"/>
            <a:r>
              <a:rPr lang="en-CA" sz="4000" dirty="0" smtClean="0">
                <a:latin typeface="Merriweather" panose="00000500000000000000" pitchFamily="2" charset="0"/>
              </a:rPr>
              <a:t>MARKETING CHANNELS</a:t>
            </a:r>
            <a:endParaRPr lang="en-GB" sz="4000" dirty="0">
              <a:latin typeface="Merriweather" panose="00000500000000000000" pitchFamily="2" charset="0"/>
            </a:endParaRPr>
          </a:p>
        </p:txBody>
      </p:sp>
      <p:pic>
        <p:nvPicPr>
          <p:cNvPr id="4" name="Content Placeholder 3"/>
          <p:cNvPicPr>
            <a:picLocks noGrp="1" noChangeAspect="1"/>
          </p:cNvPicPr>
          <p:nvPr>
            <p:ph idx="1"/>
          </p:nvPr>
        </p:nvPicPr>
        <p:blipFill>
          <a:blip r:embed="rId1"/>
          <a:stretch>
            <a:fillRect/>
          </a:stretch>
        </p:blipFill>
        <p:spPr>
          <a:xfrm>
            <a:off x="1848891" y="1113356"/>
            <a:ext cx="8494216" cy="5744644"/>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dirty="0" smtClean="0">
                <a:latin typeface="Merriweather" panose="00000500000000000000" pitchFamily="2" charset="0"/>
              </a:rPr>
              <a:t>DELIVERING VALUE</a:t>
            </a:r>
            <a:endParaRPr lang="en-GB" dirty="0">
              <a:latin typeface="Merriweather" panose="00000500000000000000" pitchFamily="2" charset="0"/>
            </a:endParaRPr>
          </a:p>
        </p:txBody>
      </p:sp>
      <p:sp>
        <p:nvSpPr>
          <p:cNvPr id="3" name="Content Placeholder 2"/>
          <p:cNvSpPr>
            <a:spLocks noGrp="1"/>
          </p:cNvSpPr>
          <p:nvPr>
            <p:ph idx="1"/>
          </p:nvPr>
        </p:nvSpPr>
        <p:spPr>
          <a:xfrm>
            <a:off x="154806" y="1690688"/>
            <a:ext cx="12037194" cy="4351338"/>
          </a:xfrm>
        </p:spPr>
        <p:txBody>
          <a:bodyPr>
            <a:noAutofit/>
          </a:bodyPr>
          <a:lstStyle/>
          <a:p>
            <a:r>
              <a:rPr lang="en-US" sz="2400" dirty="0" smtClean="0"/>
              <a:t>channel </a:t>
            </a:r>
            <a:r>
              <a:rPr lang="en-US" sz="2400" dirty="0"/>
              <a:t>of distribution </a:t>
            </a:r>
            <a:r>
              <a:rPr lang="en-US" sz="2400" b="1" i="1" dirty="0"/>
              <a:t>as “an organized network of agencies and </a:t>
            </a:r>
            <a:r>
              <a:rPr lang="en-US" sz="2400" b="1" i="1" dirty="0" smtClean="0"/>
              <a:t>institutions </a:t>
            </a:r>
            <a:r>
              <a:rPr lang="en-US" sz="2400" b="1" i="1" dirty="0"/>
              <a:t>that, in combination, perform all the activities required to </a:t>
            </a:r>
            <a:r>
              <a:rPr lang="en-US" sz="2400" b="1" i="1" dirty="0" smtClean="0"/>
              <a:t>link </a:t>
            </a:r>
            <a:r>
              <a:rPr lang="en-US" sz="2400" b="1" i="1" dirty="0"/>
              <a:t>producers with users to accomplish the marketing task</a:t>
            </a:r>
            <a:r>
              <a:rPr lang="en-US" sz="2400" b="1" i="1" dirty="0" smtClean="0"/>
              <a:t>.</a:t>
            </a:r>
            <a:r>
              <a:rPr lang="en-US" sz="2400" dirty="0" smtClean="0"/>
              <a:t>”</a:t>
            </a:r>
            <a:endParaRPr lang="en-US" sz="2400" dirty="0"/>
          </a:p>
          <a:p>
            <a:r>
              <a:rPr lang="en-US" sz="2400" dirty="0"/>
              <a:t> Physical </a:t>
            </a:r>
            <a:r>
              <a:rPr lang="en-US" sz="2400" dirty="0" smtClean="0"/>
              <a:t>distribution </a:t>
            </a:r>
            <a:r>
              <a:rPr lang="en-US" sz="2400" dirty="0"/>
              <a:t>is the movement of goods through channels; channels, in </a:t>
            </a:r>
            <a:r>
              <a:rPr lang="en-US" sz="2400" dirty="0" smtClean="0"/>
              <a:t>turn</a:t>
            </a:r>
            <a:r>
              <a:rPr lang="en-US" sz="2400" dirty="0"/>
              <a:t>, are made up of a coordinated group of individuals or firms that </a:t>
            </a:r>
            <a:r>
              <a:rPr lang="en-US" sz="2400" dirty="0" smtClean="0"/>
              <a:t>perform </a:t>
            </a:r>
            <a:r>
              <a:rPr lang="en-US" sz="2400" dirty="0"/>
              <a:t>functions that add utility to a product or service.</a:t>
            </a:r>
            <a:endParaRPr lang="en-US" sz="2400" dirty="0"/>
          </a:p>
          <a:p>
            <a:r>
              <a:rPr lang="en-US" sz="2400" dirty="0"/>
              <a:t>Distribution channels are one of the most highly differentiated </a:t>
            </a:r>
            <a:r>
              <a:rPr lang="en-US" sz="2400" dirty="0" smtClean="0"/>
              <a:t>aspects </a:t>
            </a:r>
            <a:r>
              <a:rPr lang="en-US" sz="2400" dirty="0"/>
              <a:t>of national marketing systems. </a:t>
            </a:r>
            <a:r>
              <a:rPr lang="en-US" sz="2400" dirty="0" smtClean="0"/>
              <a:t>Channels </a:t>
            </a:r>
            <a:r>
              <a:rPr lang="en-US" sz="2400" dirty="0"/>
              <a:t>and physical distribution are crucial aspects of </a:t>
            </a:r>
            <a:r>
              <a:rPr lang="en-US" sz="2400" dirty="0" smtClean="0"/>
              <a:t>the </a:t>
            </a:r>
            <a:r>
              <a:rPr lang="en-US" sz="2400" dirty="0"/>
              <a:t>total marketing program; without them, a great product at the </a:t>
            </a:r>
            <a:r>
              <a:rPr lang="en-US" sz="2400" dirty="0" smtClean="0"/>
              <a:t>right </a:t>
            </a:r>
            <a:r>
              <a:rPr lang="en-US" sz="2400" dirty="0"/>
              <a:t>price and effective communications mean very little</a:t>
            </a:r>
            <a:endParaRPr lang="en-GB" sz="24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3151" y="1825625"/>
            <a:ext cx="11040649" cy="4351338"/>
          </a:xfrm>
        </p:spPr>
        <p:txBody>
          <a:bodyPr/>
          <a:lstStyle/>
          <a:p>
            <a:r>
              <a:rPr lang="en-US" dirty="0"/>
              <a:t>A customer value proposition is </a:t>
            </a:r>
            <a:r>
              <a:rPr lang="en-US" b="1" i="1" dirty="0"/>
              <a:t>a business or marketing statement that describes why a customer should buy a product or use a service</a:t>
            </a:r>
            <a:r>
              <a:rPr lang="en-US" dirty="0"/>
              <a:t>. </a:t>
            </a:r>
            <a:endParaRPr lang="en-US" dirty="0" smtClean="0"/>
          </a:p>
          <a:p>
            <a:r>
              <a:rPr lang="en-US" dirty="0" smtClean="0"/>
              <a:t>It </a:t>
            </a:r>
            <a:r>
              <a:rPr lang="en-US" dirty="0"/>
              <a:t>is specifically </a:t>
            </a:r>
            <a:r>
              <a:rPr lang="en-US" b="1" i="1" dirty="0"/>
              <a:t>targeted towards potential customers </a:t>
            </a:r>
            <a:r>
              <a:rPr lang="en-US" dirty="0"/>
              <a:t>rather than </a:t>
            </a:r>
            <a:r>
              <a:rPr lang="en-US" dirty="0" smtClean="0"/>
              <a:t>employees</a:t>
            </a:r>
            <a:r>
              <a:rPr lang="en-US" dirty="0"/>
              <a:t>, partners or suppliers. </a:t>
            </a:r>
            <a:endParaRPr lang="en-US" dirty="0" smtClean="0"/>
          </a:p>
          <a:p>
            <a:r>
              <a:rPr lang="en-US" dirty="0" smtClean="0"/>
              <a:t>Similar </a:t>
            </a:r>
            <a:r>
              <a:rPr lang="en-US" dirty="0"/>
              <a:t>to the U</a:t>
            </a:r>
            <a:r>
              <a:rPr lang="en-US" dirty="0" smtClean="0"/>
              <a:t>nique Selling Proposition</a:t>
            </a:r>
            <a:r>
              <a:rPr lang="en-US" dirty="0"/>
              <a:t>, it is a </a:t>
            </a:r>
            <a:r>
              <a:rPr lang="en-US" b="1" i="1" dirty="0"/>
              <a:t>clearly defined statement that is designed to convince customers that one particular product or service will add more value or better solve a problem than others in its competitive set</a:t>
            </a:r>
            <a:endParaRPr lang="en-GB" b="1" i="1" dirty="0"/>
          </a:p>
        </p:txBody>
      </p:sp>
      <p:sp>
        <p:nvSpPr>
          <p:cNvPr id="4" name="Title 1"/>
          <p:cNvSpPr>
            <a:spLocks noGrp="1"/>
          </p:cNvSpPr>
          <p:nvPr>
            <p:ph type="title"/>
          </p:nvPr>
        </p:nvSpPr>
        <p:spPr>
          <a:xfrm>
            <a:off x="1232836" y="336249"/>
            <a:ext cx="10515600" cy="1325563"/>
          </a:xfrm>
        </p:spPr>
        <p:txBody>
          <a:bodyPr/>
          <a:lstStyle/>
          <a:p>
            <a:pPr algn="ctr"/>
            <a:r>
              <a:rPr lang="en-CA" b="1" dirty="0" smtClean="0"/>
              <a:t>WHAT IS CUSTOMER VALUE PROPOSITION?</a:t>
            </a:r>
            <a:endParaRPr lang="en-GB"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627" y="1565743"/>
            <a:ext cx="11944952" cy="4351338"/>
          </a:xfrm>
        </p:spPr>
        <p:txBody>
          <a:bodyPr>
            <a:normAutofit fontScale="92500" lnSpcReduction="10000"/>
          </a:bodyPr>
          <a:lstStyle/>
          <a:p>
            <a:r>
              <a:rPr lang="en-US" dirty="0"/>
              <a:t>A </a:t>
            </a:r>
            <a:r>
              <a:rPr lang="en-US" b="1" dirty="0"/>
              <a:t>distributor </a:t>
            </a:r>
            <a:r>
              <a:rPr lang="en-US" dirty="0"/>
              <a:t>is </a:t>
            </a:r>
            <a:r>
              <a:rPr lang="en-US" dirty="0" smtClean="0"/>
              <a:t>a </a:t>
            </a:r>
            <a:r>
              <a:rPr lang="en-US" dirty="0"/>
              <a:t>wholesale intermediary that typically carries product lines or brands on a selective basis. </a:t>
            </a:r>
            <a:endParaRPr lang="en-US" dirty="0" smtClean="0"/>
          </a:p>
          <a:p>
            <a:r>
              <a:rPr lang="en-US" dirty="0" smtClean="0"/>
              <a:t>An </a:t>
            </a:r>
            <a:r>
              <a:rPr lang="en-US" b="1" dirty="0" smtClean="0"/>
              <a:t>agent</a:t>
            </a:r>
            <a:r>
              <a:rPr lang="en-US" dirty="0" smtClean="0"/>
              <a:t> </a:t>
            </a:r>
            <a:r>
              <a:rPr lang="en-US" dirty="0"/>
              <a:t>is an intermediary who negotiates exchange transactions between two or more parties but </a:t>
            </a:r>
            <a:r>
              <a:rPr lang="en-US" dirty="0" smtClean="0"/>
              <a:t>does </a:t>
            </a:r>
            <a:r>
              <a:rPr lang="en-US" dirty="0"/>
              <a:t>not take title to the goods being purchased or sold</a:t>
            </a:r>
            <a:endParaRPr lang="en-US" dirty="0"/>
          </a:p>
          <a:p>
            <a:r>
              <a:rPr lang="en-US" dirty="0"/>
              <a:t>The Internet and related forms of new media are dramatically altering the distribution </a:t>
            </a:r>
            <a:r>
              <a:rPr lang="en-US" dirty="0" smtClean="0"/>
              <a:t>landscape</a:t>
            </a:r>
            <a:r>
              <a:rPr lang="en-US" dirty="0"/>
              <a:t>. For example, eBay pioneered the </a:t>
            </a:r>
            <a:r>
              <a:rPr lang="en-US" b="1" dirty="0"/>
              <a:t>peer-to-peer marketing (p-to-p) model,</a:t>
            </a:r>
            <a:r>
              <a:rPr lang="en-US" dirty="0"/>
              <a:t> whereby </a:t>
            </a:r>
            <a:r>
              <a:rPr lang="en-US" dirty="0" smtClean="0"/>
              <a:t>individual </a:t>
            </a:r>
            <a:r>
              <a:rPr lang="en-US" dirty="0"/>
              <a:t>consumers market products to other individuals</a:t>
            </a:r>
            <a:r>
              <a:rPr lang="en-US" dirty="0" smtClean="0"/>
              <a:t>.</a:t>
            </a:r>
            <a:endParaRPr lang="en-US" dirty="0" smtClean="0"/>
          </a:p>
          <a:p>
            <a:r>
              <a:rPr lang="en-US" dirty="0" smtClean="0"/>
              <a:t>Low-cost </a:t>
            </a:r>
            <a:r>
              <a:rPr lang="en-US" dirty="0"/>
              <a:t>mass-market products and certain services can be sold on a </a:t>
            </a:r>
            <a:r>
              <a:rPr lang="en-US" b="1" dirty="0"/>
              <a:t>door-to-door basis via </a:t>
            </a:r>
            <a:r>
              <a:rPr lang="en-US" b="1" dirty="0" smtClean="0"/>
              <a:t>a </a:t>
            </a:r>
            <a:r>
              <a:rPr lang="en-US" b="1" dirty="0"/>
              <a:t>direct sales force. </a:t>
            </a:r>
            <a:r>
              <a:rPr lang="en-US" dirty="0"/>
              <a:t>Door-to-door and house-party selling is considered a mature channel in the </a:t>
            </a:r>
            <a:r>
              <a:rPr lang="en-US" dirty="0" smtClean="0"/>
              <a:t>United States. For </a:t>
            </a:r>
            <a:r>
              <a:rPr lang="en-US" dirty="0"/>
              <a:t>example, </a:t>
            </a:r>
            <a:r>
              <a:rPr lang="en-US" dirty="0" smtClean="0"/>
              <a:t>Tupperware </a:t>
            </a:r>
            <a:r>
              <a:rPr lang="en-US" dirty="0"/>
              <a:t>has a sales force of 200,000 in Indonesia. </a:t>
            </a:r>
            <a:endParaRPr lang="en-GB" dirty="0"/>
          </a:p>
        </p:txBody>
      </p:sp>
      <p:sp>
        <p:nvSpPr>
          <p:cNvPr id="4" name="Title 1"/>
          <p:cNvSpPr>
            <a:spLocks noGrp="1"/>
          </p:cNvSpPr>
          <p:nvPr>
            <p:ph type="title"/>
          </p:nvPr>
        </p:nvSpPr>
        <p:spPr/>
        <p:txBody>
          <a:bodyPr>
            <a:normAutofit/>
          </a:bodyPr>
          <a:lstStyle/>
          <a:p>
            <a:pPr algn="ctr"/>
            <a:r>
              <a:rPr lang="en-CA" sz="4000" dirty="0" smtClean="0">
                <a:latin typeface="Merriweather" panose="00000500000000000000" pitchFamily="2" charset="0"/>
              </a:rPr>
              <a:t>CHANNELS</a:t>
            </a:r>
            <a:endParaRPr lang="en-GB" sz="4000" dirty="0">
              <a:latin typeface="Merriweather" panose="00000500000000000000" pitchFamily="2"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357965" y="-308643"/>
            <a:ext cx="10515600" cy="1325563"/>
          </a:xfrm>
        </p:spPr>
        <p:txBody>
          <a:bodyPr>
            <a:normAutofit/>
          </a:bodyPr>
          <a:lstStyle/>
          <a:p>
            <a:pPr algn="ctr"/>
            <a:r>
              <a:rPr lang="en-CA" sz="3200" dirty="0" smtClean="0">
                <a:latin typeface="Merriweather" panose="00000500000000000000" pitchFamily="2" charset="0"/>
              </a:rPr>
              <a:t>TYPES OF CUSTOMER VALUE PROPOSITION</a:t>
            </a:r>
            <a:endParaRPr lang="en-GB" sz="3200" dirty="0">
              <a:latin typeface="Merriweather" panose="00000500000000000000" pitchFamily="2" charset="0"/>
            </a:endParaRPr>
          </a:p>
        </p:txBody>
      </p:sp>
      <p:pic>
        <p:nvPicPr>
          <p:cNvPr id="1026" name="Picture 2" descr="https://media.licdn.com/dms/image/C4E12AQFbYIrEq7dTIg/article-inline_image-shrink_1000_1488/0/1520061227000?e=1698278400&amp;v=beta&amp;t=KDw2l0J83OrtAvtoZHwfF_RmOLpOzvM-HTbzBf6vxAM"/>
          <p:cNvPicPr>
            <a:picLocks noGrp="1" noChangeAspect="1" noChangeArrowheads="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2246152" y="709094"/>
            <a:ext cx="7945545" cy="559545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12294" y="6534834"/>
            <a:ext cx="12301086" cy="646331"/>
          </a:xfrm>
          <a:prstGeom prst="rect">
            <a:avLst/>
          </a:prstGeom>
        </p:spPr>
        <p:txBody>
          <a:bodyPr wrap="square">
            <a:spAutoFit/>
          </a:bodyPr>
          <a:lstStyle/>
          <a:p>
            <a:pPr>
              <a:buFont typeface="+mj-lt"/>
              <a:buAutoNum type="arabicPeriod"/>
            </a:pPr>
            <a:r>
              <a:rPr lang="en-US" sz="1200" i="1" dirty="0">
                <a:latin typeface="-apple-system"/>
              </a:rPr>
              <a:t>Anderson, James C., </a:t>
            </a:r>
            <a:r>
              <a:rPr lang="en-US" sz="1200" i="1" dirty="0" err="1">
                <a:latin typeface="-apple-system"/>
              </a:rPr>
              <a:t>Narus</a:t>
            </a:r>
            <a:r>
              <a:rPr lang="en-US" sz="1200" i="1" dirty="0">
                <a:latin typeface="-apple-system"/>
              </a:rPr>
              <a:t>, James A., Rossum, </a:t>
            </a:r>
            <a:r>
              <a:rPr lang="en-US" sz="1200" i="1" dirty="0" err="1">
                <a:latin typeface="-apple-system"/>
              </a:rPr>
              <a:t>Wouter</a:t>
            </a:r>
            <a:r>
              <a:rPr lang="en-US" sz="1200" i="1" dirty="0">
                <a:latin typeface="-apple-system"/>
              </a:rPr>
              <a:t>, “Customer Value Propositions in Business Markets,” – Harvard Business Review, March 2006.</a:t>
            </a:r>
            <a:endParaRPr lang="en-US" sz="1200" dirty="0">
              <a:latin typeface="-apple-system"/>
            </a:endParaRPr>
          </a:p>
          <a:p>
            <a:br>
              <a:rPr lang="en-US" sz="1200" dirty="0"/>
            </a:br>
            <a:endParaRPr lang="en-GB" sz="1200" dirty="0"/>
          </a:p>
        </p:txBody>
      </p:sp>
      <p:sp>
        <p:nvSpPr>
          <p:cNvPr id="5" name="Rectangle 4"/>
          <p:cNvSpPr/>
          <p:nvPr/>
        </p:nvSpPr>
        <p:spPr>
          <a:xfrm>
            <a:off x="122924" y="2403191"/>
            <a:ext cx="1580748" cy="1169551"/>
          </a:xfrm>
          <a:prstGeom prst="rect">
            <a:avLst/>
          </a:prstGeom>
          <a:ln>
            <a:solidFill>
              <a:schemeClr val="accent1"/>
            </a:solidFill>
          </a:ln>
        </p:spPr>
        <p:txBody>
          <a:bodyPr wrap="square">
            <a:spAutoFit/>
          </a:bodyPr>
          <a:lstStyle/>
          <a:p>
            <a:r>
              <a:rPr lang="en-US" sz="1400" dirty="0" smtClean="0"/>
              <a:t>List </a:t>
            </a:r>
            <a:r>
              <a:rPr lang="en-US" sz="1400" dirty="0"/>
              <a:t>all the benefits </a:t>
            </a:r>
            <a:endParaRPr lang="en-US" sz="1400" dirty="0" smtClean="0"/>
          </a:p>
          <a:p>
            <a:r>
              <a:rPr lang="en-US" sz="1400" dirty="0" smtClean="0"/>
              <a:t>employees believe </a:t>
            </a:r>
            <a:endParaRPr lang="en-US" sz="1400" dirty="0" smtClean="0"/>
          </a:p>
          <a:p>
            <a:r>
              <a:rPr lang="en-US" sz="1400" dirty="0" smtClean="0"/>
              <a:t>that </a:t>
            </a:r>
            <a:r>
              <a:rPr lang="en-US" sz="1400" dirty="0"/>
              <a:t>their offering </a:t>
            </a:r>
            <a:endParaRPr lang="en-US" sz="1400" dirty="0" smtClean="0"/>
          </a:p>
          <a:p>
            <a:r>
              <a:rPr lang="en-US" sz="1400" dirty="0" smtClean="0"/>
              <a:t>might </a:t>
            </a:r>
            <a:r>
              <a:rPr lang="en-US" sz="1400" dirty="0"/>
              <a:t>deliver to </a:t>
            </a:r>
            <a:endParaRPr lang="en-US" sz="1400" dirty="0" smtClean="0"/>
          </a:p>
          <a:p>
            <a:r>
              <a:rPr lang="en-US" sz="1400" dirty="0" smtClean="0"/>
              <a:t>target </a:t>
            </a:r>
            <a:r>
              <a:rPr lang="en-US" sz="1400" dirty="0"/>
              <a:t>customers</a:t>
            </a:r>
            <a:endParaRPr lang="en-GB" sz="1400" dirty="0"/>
          </a:p>
        </p:txBody>
      </p:sp>
      <p:cxnSp>
        <p:nvCxnSpPr>
          <p:cNvPr id="7" name="Straight Arrow Connector 6"/>
          <p:cNvCxnSpPr/>
          <p:nvPr/>
        </p:nvCxnSpPr>
        <p:spPr>
          <a:xfrm flipV="1">
            <a:off x="1703672" y="1016921"/>
            <a:ext cx="2772075" cy="138627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10387319" y="709094"/>
            <a:ext cx="1702012" cy="1815882"/>
          </a:xfrm>
          <a:prstGeom prst="rect">
            <a:avLst/>
          </a:prstGeom>
          <a:ln>
            <a:solidFill>
              <a:schemeClr val="accent1"/>
            </a:solidFill>
          </a:ln>
        </p:spPr>
        <p:txBody>
          <a:bodyPr wrap="square">
            <a:spAutoFit/>
          </a:bodyPr>
          <a:lstStyle/>
          <a:p>
            <a:r>
              <a:rPr lang="en-US" sz="1400" dirty="0" smtClean="0"/>
              <a:t>Value </a:t>
            </a:r>
            <a:r>
              <a:rPr lang="en-US" sz="1400" dirty="0"/>
              <a:t>proposition </a:t>
            </a:r>
            <a:r>
              <a:rPr lang="en-US" sz="1400" dirty="0" smtClean="0"/>
              <a:t>recognizes </a:t>
            </a:r>
            <a:r>
              <a:rPr lang="en-US" sz="1400" dirty="0"/>
              <a:t>that </a:t>
            </a:r>
            <a:r>
              <a:rPr lang="en-US" sz="1400" dirty="0" smtClean="0"/>
              <a:t>customer </a:t>
            </a:r>
            <a:r>
              <a:rPr lang="en-US" sz="1400" dirty="0"/>
              <a:t>has alternatives and focuses on how to differentiate one product </a:t>
            </a:r>
            <a:r>
              <a:rPr lang="en-US" sz="1400" dirty="0" smtClean="0"/>
              <a:t>from competitor.</a:t>
            </a:r>
            <a:endParaRPr lang="en-GB" sz="1400" dirty="0"/>
          </a:p>
        </p:txBody>
      </p:sp>
      <p:cxnSp>
        <p:nvCxnSpPr>
          <p:cNvPr id="10" name="Straight Arrow Connector 9"/>
          <p:cNvCxnSpPr/>
          <p:nvPr/>
        </p:nvCxnSpPr>
        <p:spPr>
          <a:xfrm flipH="1" flipV="1">
            <a:off x="7486851" y="1101944"/>
            <a:ext cx="2900468" cy="18013"/>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10387319" y="2610000"/>
            <a:ext cx="1702012" cy="4185761"/>
          </a:xfrm>
          <a:prstGeom prst="rect">
            <a:avLst/>
          </a:prstGeom>
          <a:ln>
            <a:solidFill>
              <a:schemeClr val="tx1"/>
            </a:solidFill>
          </a:ln>
        </p:spPr>
        <p:txBody>
          <a:bodyPr wrap="square">
            <a:spAutoFit/>
          </a:bodyPr>
          <a:lstStyle/>
          <a:p>
            <a:r>
              <a:rPr lang="en-US" sz="1400" dirty="0"/>
              <a:t>Suppliers </a:t>
            </a:r>
            <a:r>
              <a:rPr lang="en-US" sz="1400" dirty="0" smtClean="0"/>
              <a:t>provide  </a:t>
            </a:r>
            <a:r>
              <a:rPr lang="en-US" sz="1400" dirty="0"/>
              <a:t>customer value proposition by making their offerings superior on the few attributes that are most important to target customers </a:t>
            </a:r>
            <a:r>
              <a:rPr lang="en-US" sz="1400" dirty="0" smtClean="0"/>
              <a:t>and demonstrate the </a:t>
            </a:r>
            <a:r>
              <a:rPr lang="en-US" sz="1400" dirty="0"/>
              <a:t>value of this superior </a:t>
            </a:r>
            <a:r>
              <a:rPr lang="en-US" sz="1400" dirty="0" smtClean="0"/>
              <a:t>performance,  communicate </a:t>
            </a:r>
            <a:r>
              <a:rPr lang="en-US" sz="1400" dirty="0"/>
              <a:t>it in a way that conveys a sophisticated understanding of the customer's business priorities.</a:t>
            </a:r>
            <a:endParaRPr lang="en-GB" sz="1400" dirty="0"/>
          </a:p>
        </p:txBody>
      </p:sp>
      <p:cxnSp>
        <p:nvCxnSpPr>
          <p:cNvPr id="15" name="Straight Arrow Connector 14"/>
          <p:cNvCxnSpPr>
            <a:stCxn id="12" idx="1"/>
          </p:cNvCxnSpPr>
          <p:nvPr/>
        </p:nvCxnSpPr>
        <p:spPr>
          <a:xfrm flipH="1" flipV="1">
            <a:off x="9269128" y="1204981"/>
            <a:ext cx="1118191" cy="349790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CA" sz="4800" dirty="0" smtClean="0">
                <a:latin typeface="Merriweather" panose="00000500000000000000" pitchFamily="2" charset="0"/>
              </a:rPr>
              <a:t>PHYSICAL DISTRIBUTION</a:t>
            </a:r>
            <a:endParaRPr lang="en-GB" sz="4800" dirty="0">
              <a:latin typeface="Merriweather" panose="00000500000000000000" pitchFamily="2" charset="0"/>
            </a:endParaRPr>
          </a:p>
        </p:txBody>
      </p:sp>
      <p:sp>
        <p:nvSpPr>
          <p:cNvPr id="3" name="Content Placeholder 2"/>
          <p:cNvSpPr>
            <a:spLocks noGrp="1"/>
          </p:cNvSpPr>
          <p:nvPr>
            <p:ph idx="1"/>
          </p:nvPr>
        </p:nvSpPr>
        <p:spPr>
          <a:xfrm>
            <a:off x="231006" y="1825625"/>
            <a:ext cx="11877575" cy="4351338"/>
          </a:xfrm>
        </p:spPr>
        <p:txBody>
          <a:bodyPr/>
          <a:lstStyle/>
          <a:p>
            <a:r>
              <a:rPr lang="en-US" dirty="0"/>
              <a:t>P</a:t>
            </a:r>
            <a:r>
              <a:rPr lang="en-US" dirty="0" smtClean="0"/>
              <a:t>hysical </a:t>
            </a:r>
            <a:r>
              <a:rPr lang="en-US" dirty="0"/>
              <a:t>distribution consists of activities involved in moving finished goods from </a:t>
            </a:r>
            <a:r>
              <a:rPr lang="en-US" dirty="0" smtClean="0"/>
              <a:t>manufacturers </a:t>
            </a:r>
            <a:r>
              <a:rPr lang="en-US" dirty="0"/>
              <a:t>to customers. </a:t>
            </a:r>
            <a:endParaRPr lang="en-US" dirty="0" smtClean="0"/>
          </a:p>
          <a:p>
            <a:r>
              <a:rPr lang="en-US" dirty="0"/>
              <a:t>The most important distribution activities are order </a:t>
            </a:r>
            <a:r>
              <a:rPr lang="en-US" dirty="0" smtClean="0"/>
              <a:t>processing</a:t>
            </a:r>
            <a:r>
              <a:rPr lang="en-US" dirty="0"/>
              <a:t>, warehousing, inventory management, and transportation</a:t>
            </a:r>
            <a:endParaRPr lang="en-US" dirty="0"/>
          </a:p>
          <a:p>
            <a:endParaRPr lang="en-US" dirty="0" smtClean="0"/>
          </a:p>
          <a:p>
            <a:endParaRPr lang="en-US" dirty="0"/>
          </a:p>
          <a:p>
            <a:endParaRPr lang="en-US" dirty="0" smtClean="0"/>
          </a:p>
        </p:txBody>
      </p:sp>
      <p:pic>
        <p:nvPicPr>
          <p:cNvPr id="4" name="Picture 3"/>
          <p:cNvPicPr>
            <a:picLocks noChangeAspect="1"/>
          </p:cNvPicPr>
          <p:nvPr/>
        </p:nvPicPr>
        <p:blipFill>
          <a:blip r:embed="rId1"/>
          <a:stretch>
            <a:fillRect/>
          </a:stretch>
        </p:blipFill>
        <p:spPr>
          <a:xfrm>
            <a:off x="231006" y="3960411"/>
            <a:ext cx="10104699" cy="2216552"/>
          </a:xfrm>
          <a:prstGeom prst="rect">
            <a:avLst/>
          </a:prstGeom>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ChangeArrowheads="1"/>
          </p:cNvSpPr>
          <p:nvPr/>
        </p:nvSpPr>
        <p:spPr bwMode="auto">
          <a:xfrm>
            <a:off x="2208214" y="908050"/>
            <a:ext cx="7310437" cy="515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en-US" altLang="en-US" sz="2800" b="1" dirty="0"/>
              <a:t>Supply chain planning and control</a:t>
            </a:r>
            <a:endParaRPr lang="en-GB" altLang="en-US" sz="2800" b="1" dirty="0"/>
          </a:p>
        </p:txBody>
      </p:sp>
      <p:grpSp>
        <p:nvGrpSpPr>
          <p:cNvPr id="4099" name="Group 5"/>
          <p:cNvGrpSpPr/>
          <p:nvPr/>
        </p:nvGrpSpPr>
        <p:grpSpPr bwMode="auto">
          <a:xfrm>
            <a:off x="7310438" y="2316164"/>
            <a:ext cx="1657350" cy="661987"/>
            <a:chOff x="1544" y="2612"/>
            <a:chExt cx="756" cy="312"/>
          </a:xfrm>
        </p:grpSpPr>
        <p:sp>
          <p:nvSpPr>
            <p:cNvPr id="4121" name="Oval 6"/>
            <p:cNvSpPr>
              <a:spLocks noChangeArrowheads="1"/>
            </p:cNvSpPr>
            <p:nvPr/>
          </p:nvSpPr>
          <p:spPr bwMode="auto">
            <a:xfrm>
              <a:off x="1544" y="2612"/>
              <a:ext cx="756" cy="312"/>
            </a:xfrm>
            <a:prstGeom prst="ellipse">
              <a:avLst/>
            </a:prstGeom>
            <a:solidFill>
              <a:srgbClr val="00FFFF"/>
            </a:solidFill>
            <a:ln w="12700">
              <a:solidFill>
                <a:schemeClr val="tx1"/>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4122" name="Text Box 7"/>
            <p:cNvSpPr txBox="1">
              <a:spLocks noChangeArrowheads="1"/>
            </p:cNvSpPr>
            <p:nvPr/>
          </p:nvSpPr>
          <p:spPr bwMode="auto">
            <a:xfrm>
              <a:off x="1572" y="2639"/>
              <a:ext cx="694" cy="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dirty="0"/>
                <a:t>Operations strategy</a:t>
              </a:r>
              <a:endParaRPr lang="en-US" altLang="en-US" dirty="0"/>
            </a:p>
          </p:txBody>
        </p:sp>
      </p:grpSp>
      <p:grpSp>
        <p:nvGrpSpPr>
          <p:cNvPr id="4100" name="Group 8"/>
          <p:cNvGrpSpPr/>
          <p:nvPr/>
        </p:nvGrpSpPr>
        <p:grpSpPr bwMode="auto">
          <a:xfrm>
            <a:off x="5894388" y="3302001"/>
            <a:ext cx="1657350" cy="663575"/>
            <a:chOff x="936" y="3196"/>
            <a:chExt cx="740" cy="312"/>
          </a:xfrm>
        </p:grpSpPr>
        <p:sp>
          <p:nvSpPr>
            <p:cNvPr id="4119" name="Oval 9"/>
            <p:cNvSpPr>
              <a:spLocks noChangeArrowheads="1"/>
            </p:cNvSpPr>
            <p:nvPr/>
          </p:nvSpPr>
          <p:spPr bwMode="auto">
            <a:xfrm>
              <a:off x="936" y="3196"/>
              <a:ext cx="740" cy="312"/>
            </a:xfrm>
            <a:prstGeom prst="ellipse">
              <a:avLst/>
            </a:prstGeom>
            <a:solidFill>
              <a:srgbClr val="66FFFF"/>
            </a:solidFill>
            <a:ln w="12700">
              <a:solidFill>
                <a:schemeClr val="tx1"/>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4120" name="Text Box 10"/>
            <p:cNvSpPr txBox="1">
              <a:spLocks noChangeArrowheads="1"/>
            </p:cNvSpPr>
            <p:nvPr/>
          </p:nvSpPr>
          <p:spPr bwMode="auto">
            <a:xfrm>
              <a:off x="1057" y="3259"/>
              <a:ext cx="510" cy="158"/>
            </a:xfrm>
            <a:prstGeom prst="rect">
              <a:avLst/>
            </a:prstGeom>
            <a:solidFill>
              <a:srgbClr val="66FFFF"/>
            </a:solidFill>
            <a:ln>
              <a:noFill/>
            </a:ln>
            <a:effectLst/>
            <a:extLst>
              <a:ext uri="{91240B29-F687-4F45-9708-019B960494DF}">
                <a14:hiddenLine xmlns:a14="http://schemas.microsoft.com/office/drawing/2010/main" w="31750">
                  <a:solidFill>
                    <a:srgbClr val="FF0000"/>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dirty="0"/>
                <a:t>Design</a:t>
              </a:r>
              <a:endParaRPr lang="en-US" altLang="en-US" dirty="0"/>
            </a:p>
          </p:txBody>
        </p:sp>
      </p:grpSp>
      <p:grpSp>
        <p:nvGrpSpPr>
          <p:cNvPr id="4101" name="Group 11"/>
          <p:cNvGrpSpPr/>
          <p:nvPr/>
        </p:nvGrpSpPr>
        <p:grpSpPr bwMode="auto">
          <a:xfrm>
            <a:off x="8831263" y="3302001"/>
            <a:ext cx="1682750" cy="663575"/>
            <a:chOff x="2136" y="3196"/>
            <a:chExt cx="752" cy="312"/>
          </a:xfrm>
        </p:grpSpPr>
        <p:sp>
          <p:nvSpPr>
            <p:cNvPr id="4117" name="Oval 12"/>
            <p:cNvSpPr>
              <a:spLocks noChangeArrowheads="1"/>
            </p:cNvSpPr>
            <p:nvPr/>
          </p:nvSpPr>
          <p:spPr bwMode="auto">
            <a:xfrm>
              <a:off x="2136" y="3196"/>
              <a:ext cx="740" cy="312"/>
            </a:xfrm>
            <a:prstGeom prst="ellipse">
              <a:avLst/>
            </a:prstGeom>
            <a:solidFill>
              <a:srgbClr val="00FFFF"/>
            </a:solidFill>
            <a:ln w="12700">
              <a:solidFill>
                <a:schemeClr val="tx1"/>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4118" name="Text Box 13"/>
            <p:cNvSpPr txBox="1">
              <a:spLocks noChangeArrowheads="1"/>
            </p:cNvSpPr>
            <p:nvPr/>
          </p:nvSpPr>
          <p:spPr bwMode="auto">
            <a:xfrm>
              <a:off x="2140" y="3256"/>
              <a:ext cx="748" cy="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FF0000"/>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dirty="0"/>
                <a:t>Improvement</a:t>
              </a:r>
              <a:endParaRPr lang="en-US" altLang="en-US" dirty="0"/>
            </a:p>
          </p:txBody>
        </p:sp>
      </p:grpSp>
      <p:sp>
        <p:nvSpPr>
          <p:cNvPr id="4102" name="Oval 14"/>
          <p:cNvSpPr>
            <a:spLocks noChangeArrowheads="1"/>
          </p:cNvSpPr>
          <p:nvPr/>
        </p:nvSpPr>
        <p:spPr bwMode="auto">
          <a:xfrm>
            <a:off x="7361238" y="4100514"/>
            <a:ext cx="1655762" cy="663575"/>
          </a:xfrm>
          <a:prstGeom prst="ellipse">
            <a:avLst/>
          </a:prstGeom>
          <a:solidFill>
            <a:srgbClr val="FFFF00"/>
          </a:solidFill>
          <a:ln w="12700">
            <a:solidFill>
              <a:schemeClr val="tx1"/>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4103" name="Text Box 15"/>
          <p:cNvSpPr txBox="1">
            <a:spLocks noChangeArrowheads="1"/>
          </p:cNvSpPr>
          <p:nvPr/>
        </p:nvSpPr>
        <p:spPr bwMode="auto">
          <a:xfrm>
            <a:off x="7429501" y="4200526"/>
            <a:ext cx="1446213"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FF0000"/>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dirty="0"/>
              <a:t>Planning and control</a:t>
            </a:r>
            <a:endParaRPr lang="en-US" altLang="en-US" dirty="0"/>
          </a:p>
        </p:txBody>
      </p:sp>
      <p:sp>
        <p:nvSpPr>
          <p:cNvPr id="4104" name="Freeform 16"/>
          <p:cNvSpPr/>
          <p:nvPr/>
        </p:nvSpPr>
        <p:spPr bwMode="auto">
          <a:xfrm>
            <a:off x="6610350" y="3956050"/>
            <a:ext cx="736600" cy="458788"/>
          </a:xfrm>
          <a:custGeom>
            <a:avLst/>
            <a:gdLst>
              <a:gd name="T0" fmla="*/ 0 w 336"/>
              <a:gd name="T1" fmla="*/ 0 h 216"/>
              <a:gd name="T2" fmla="*/ 105229 w 336"/>
              <a:gd name="T3" fmla="*/ 135937 h 216"/>
              <a:gd name="T4" fmla="*/ 315686 w 336"/>
              <a:gd name="T5" fmla="*/ 288867 h 216"/>
              <a:gd name="T6" fmla="*/ 508605 w 336"/>
              <a:gd name="T7" fmla="*/ 390819 h 216"/>
              <a:gd name="T8" fmla="*/ 736600 w 336"/>
              <a:gd name="T9" fmla="*/ 458788 h 2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6" h="216">
                <a:moveTo>
                  <a:pt x="0" y="0"/>
                </a:moveTo>
                <a:cubicBezTo>
                  <a:pt x="12" y="20"/>
                  <a:pt x="24" y="41"/>
                  <a:pt x="48" y="64"/>
                </a:cubicBezTo>
                <a:cubicBezTo>
                  <a:pt x="72" y="87"/>
                  <a:pt x="113" y="116"/>
                  <a:pt x="144" y="136"/>
                </a:cubicBezTo>
                <a:cubicBezTo>
                  <a:pt x="175" y="156"/>
                  <a:pt x="200" y="171"/>
                  <a:pt x="232" y="184"/>
                </a:cubicBezTo>
                <a:cubicBezTo>
                  <a:pt x="264" y="197"/>
                  <a:pt x="320" y="211"/>
                  <a:pt x="336" y="216"/>
                </a:cubicBezTo>
              </a:path>
            </a:pathLst>
          </a:custGeom>
          <a:noFill/>
          <a:ln w="28575" cmpd="sng">
            <a:solidFill>
              <a:srgbClr val="FF33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4105" name="Freeform 17"/>
          <p:cNvSpPr/>
          <p:nvPr/>
        </p:nvSpPr>
        <p:spPr bwMode="auto">
          <a:xfrm>
            <a:off x="9004300" y="3965576"/>
            <a:ext cx="630238" cy="415925"/>
          </a:xfrm>
          <a:custGeom>
            <a:avLst/>
            <a:gdLst>
              <a:gd name="T0" fmla="*/ 0 w 288"/>
              <a:gd name="T1" fmla="*/ 415925 h 196"/>
              <a:gd name="T2" fmla="*/ 131300 w 288"/>
              <a:gd name="T3" fmla="*/ 373484 h 196"/>
              <a:gd name="T4" fmla="*/ 271352 w 288"/>
              <a:gd name="T5" fmla="*/ 305578 h 196"/>
              <a:gd name="T6" fmla="*/ 411405 w 288"/>
              <a:gd name="T7" fmla="*/ 220695 h 196"/>
              <a:gd name="T8" fmla="*/ 630238 w 288"/>
              <a:gd name="T9" fmla="*/ 0 h 1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8" h="196">
                <a:moveTo>
                  <a:pt x="0" y="196"/>
                </a:moveTo>
                <a:cubicBezTo>
                  <a:pt x="10" y="193"/>
                  <a:pt x="39" y="185"/>
                  <a:pt x="60" y="176"/>
                </a:cubicBezTo>
                <a:cubicBezTo>
                  <a:pt x="81" y="167"/>
                  <a:pt x="103" y="156"/>
                  <a:pt x="124" y="144"/>
                </a:cubicBezTo>
                <a:cubicBezTo>
                  <a:pt x="145" y="132"/>
                  <a:pt x="161" y="128"/>
                  <a:pt x="188" y="104"/>
                </a:cubicBezTo>
                <a:cubicBezTo>
                  <a:pt x="215" y="80"/>
                  <a:pt x="267" y="22"/>
                  <a:pt x="288" y="0"/>
                </a:cubicBezTo>
              </a:path>
            </a:pathLst>
          </a:custGeom>
          <a:noFill/>
          <a:ln w="28575" cmpd="sng">
            <a:solidFill>
              <a:srgbClr val="FF33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4106" name="Freeform 18"/>
          <p:cNvSpPr/>
          <p:nvPr/>
        </p:nvSpPr>
        <p:spPr bwMode="auto">
          <a:xfrm>
            <a:off x="6573839" y="2765426"/>
            <a:ext cx="790575" cy="536575"/>
          </a:xfrm>
          <a:custGeom>
            <a:avLst/>
            <a:gdLst>
              <a:gd name="T0" fmla="*/ 790575 w 360"/>
              <a:gd name="T1" fmla="*/ 0 h 252"/>
              <a:gd name="T2" fmla="*/ 562187 w 360"/>
              <a:gd name="T3" fmla="*/ 93688 h 252"/>
              <a:gd name="T4" fmla="*/ 289878 w 360"/>
              <a:gd name="T5" fmla="*/ 238478 h 252"/>
              <a:gd name="T6" fmla="*/ 96626 w 360"/>
              <a:gd name="T7" fmla="*/ 400302 h 252"/>
              <a:gd name="T8" fmla="*/ 0 w 360"/>
              <a:gd name="T9" fmla="*/ 536575 h 2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0" h="252">
                <a:moveTo>
                  <a:pt x="360" y="0"/>
                </a:moveTo>
                <a:cubicBezTo>
                  <a:pt x="343" y="7"/>
                  <a:pt x="294" y="25"/>
                  <a:pt x="256" y="44"/>
                </a:cubicBezTo>
                <a:cubicBezTo>
                  <a:pt x="218" y="63"/>
                  <a:pt x="167" y="88"/>
                  <a:pt x="132" y="112"/>
                </a:cubicBezTo>
                <a:cubicBezTo>
                  <a:pt x="97" y="136"/>
                  <a:pt x="66" y="165"/>
                  <a:pt x="44" y="188"/>
                </a:cubicBezTo>
                <a:cubicBezTo>
                  <a:pt x="22" y="211"/>
                  <a:pt x="9" y="239"/>
                  <a:pt x="0" y="252"/>
                </a:cubicBezTo>
              </a:path>
            </a:pathLst>
          </a:custGeom>
          <a:noFill/>
          <a:ln w="28575" cmpd="sng">
            <a:solidFill>
              <a:srgbClr val="FF33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4107" name="Freeform 19"/>
          <p:cNvSpPr/>
          <p:nvPr/>
        </p:nvSpPr>
        <p:spPr bwMode="auto">
          <a:xfrm>
            <a:off x="8897939" y="2774951"/>
            <a:ext cx="771525" cy="517525"/>
          </a:xfrm>
          <a:custGeom>
            <a:avLst/>
            <a:gdLst>
              <a:gd name="T0" fmla="*/ 771525 w 352"/>
              <a:gd name="T1" fmla="*/ 517525 h 244"/>
              <a:gd name="T2" fmla="*/ 569876 w 352"/>
              <a:gd name="T3" fmla="*/ 288457 h 244"/>
              <a:gd name="T4" fmla="*/ 324391 w 352"/>
              <a:gd name="T5" fmla="*/ 135744 h 244"/>
              <a:gd name="T6" fmla="*/ 192881 w 352"/>
              <a:gd name="T7" fmla="*/ 67872 h 244"/>
              <a:gd name="T8" fmla="*/ 0 w 352"/>
              <a:gd name="T9" fmla="*/ 0 h 2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2" h="244">
                <a:moveTo>
                  <a:pt x="352" y="244"/>
                </a:moveTo>
                <a:cubicBezTo>
                  <a:pt x="337" y="226"/>
                  <a:pt x="294" y="166"/>
                  <a:pt x="260" y="136"/>
                </a:cubicBezTo>
                <a:cubicBezTo>
                  <a:pt x="226" y="106"/>
                  <a:pt x="177" y="81"/>
                  <a:pt x="148" y="64"/>
                </a:cubicBezTo>
                <a:cubicBezTo>
                  <a:pt x="119" y="47"/>
                  <a:pt x="113" y="43"/>
                  <a:pt x="88" y="32"/>
                </a:cubicBezTo>
                <a:cubicBezTo>
                  <a:pt x="63" y="21"/>
                  <a:pt x="18" y="7"/>
                  <a:pt x="0" y="0"/>
                </a:cubicBezTo>
              </a:path>
            </a:pathLst>
          </a:custGeom>
          <a:noFill/>
          <a:ln w="28575" cmpd="sng">
            <a:solidFill>
              <a:srgbClr val="FF33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4108" name="Text Box 20"/>
          <p:cNvSpPr txBox="1">
            <a:spLocks noChangeArrowheads="1"/>
          </p:cNvSpPr>
          <p:nvPr/>
        </p:nvSpPr>
        <p:spPr bwMode="auto">
          <a:xfrm>
            <a:off x="7486650" y="3230563"/>
            <a:ext cx="1384300" cy="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10000"/>
              </a:spcBef>
            </a:pPr>
            <a:r>
              <a:rPr lang="en-GB" altLang="en-US" dirty="0">
                <a:solidFill>
                  <a:schemeClr val="accent2"/>
                </a:solidFill>
              </a:rPr>
              <a:t>Operations management</a:t>
            </a:r>
            <a:endParaRPr lang="en-GB" altLang="en-US" dirty="0">
              <a:solidFill>
                <a:schemeClr val="accent2"/>
              </a:solidFill>
            </a:endParaRPr>
          </a:p>
        </p:txBody>
      </p:sp>
      <p:sp>
        <p:nvSpPr>
          <p:cNvPr id="4109" name="Freeform 21"/>
          <p:cNvSpPr/>
          <p:nvPr/>
        </p:nvSpPr>
        <p:spPr bwMode="auto">
          <a:xfrm>
            <a:off x="7542214" y="3175000"/>
            <a:ext cx="1273175" cy="617538"/>
          </a:xfrm>
          <a:custGeom>
            <a:avLst/>
            <a:gdLst>
              <a:gd name="T0" fmla="*/ 528013 w 557"/>
              <a:gd name="T1" fmla="*/ 8488 h 291"/>
              <a:gd name="T2" fmla="*/ 299436 w 557"/>
              <a:gd name="T3" fmla="*/ 59419 h 291"/>
              <a:gd name="T4" fmla="*/ 61716 w 557"/>
              <a:gd name="T5" fmla="*/ 212212 h 291"/>
              <a:gd name="T6" fmla="*/ 25143 w 557"/>
              <a:gd name="T7" fmla="*/ 381982 h 291"/>
              <a:gd name="T8" fmla="*/ 208005 w 557"/>
              <a:gd name="T9" fmla="*/ 526287 h 291"/>
              <a:gd name="T10" fmla="*/ 601158 w 557"/>
              <a:gd name="T11" fmla="*/ 611172 h 291"/>
              <a:gd name="T12" fmla="*/ 966882 w 557"/>
              <a:gd name="T13" fmla="*/ 568729 h 291"/>
              <a:gd name="T14" fmla="*/ 1186316 w 557"/>
              <a:gd name="T15" fmla="*/ 466867 h 291"/>
              <a:gd name="T16" fmla="*/ 1268603 w 557"/>
              <a:gd name="T17" fmla="*/ 339540 h 291"/>
              <a:gd name="T18" fmla="*/ 1213745 w 557"/>
              <a:gd name="T19" fmla="*/ 178258 h 291"/>
              <a:gd name="T20" fmla="*/ 1058312 w 557"/>
              <a:gd name="T21" fmla="*/ 67908 h 291"/>
              <a:gd name="T22" fmla="*/ 765734 w 557"/>
              <a:gd name="T23" fmla="*/ 0 h 2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57" h="291">
                <a:moveTo>
                  <a:pt x="231" y="4"/>
                </a:moveTo>
                <a:cubicBezTo>
                  <a:pt x="214" y="8"/>
                  <a:pt x="165" y="12"/>
                  <a:pt x="131" y="28"/>
                </a:cubicBezTo>
                <a:cubicBezTo>
                  <a:pt x="97" y="44"/>
                  <a:pt x="47" y="75"/>
                  <a:pt x="27" y="100"/>
                </a:cubicBezTo>
                <a:cubicBezTo>
                  <a:pt x="7" y="125"/>
                  <a:pt x="0" y="155"/>
                  <a:pt x="11" y="180"/>
                </a:cubicBezTo>
                <a:cubicBezTo>
                  <a:pt x="22" y="205"/>
                  <a:pt x="49" y="230"/>
                  <a:pt x="91" y="248"/>
                </a:cubicBezTo>
                <a:cubicBezTo>
                  <a:pt x="133" y="266"/>
                  <a:pt x="208" y="285"/>
                  <a:pt x="263" y="288"/>
                </a:cubicBezTo>
                <a:cubicBezTo>
                  <a:pt x="318" y="291"/>
                  <a:pt x="381" y="279"/>
                  <a:pt x="423" y="268"/>
                </a:cubicBezTo>
                <a:cubicBezTo>
                  <a:pt x="465" y="257"/>
                  <a:pt x="497" y="238"/>
                  <a:pt x="519" y="220"/>
                </a:cubicBezTo>
                <a:cubicBezTo>
                  <a:pt x="541" y="202"/>
                  <a:pt x="553" y="183"/>
                  <a:pt x="555" y="160"/>
                </a:cubicBezTo>
                <a:cubicBezTo>
                  <a:pt x="557" y="137"/>
                  <a:pt x="546" y="105"/>
                  <a:pt x="531" y="84"/>
                </a:cubicBezTo>
                <a:cubicBezTo>
                  <a:pt x="516" y="63"/>
                  <a:pt x="496" y="46"/>
                  <a:pt x="463" y="32"/>
                </a:cubicBezTo>
                <a:cubicBezTo>
                  <a:pt x="430" y="18"/>
                  <a:pt x="362" y="7"/>
                  <a:pt x="335" y="0"/>
                </a:cubicBezTo>
              </a:path>
            </a:pathLst>
          </a:custGeom>
          <a:noFill/>
          <a:ln w="19050" cmpd="sng">
            <a:solidFill>
              <a:schemeClr val="accent2"/>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4110" name="Line 22"/>
          <p:cNvSpPr>
            <a:spLocks noChangeShapeType="1"/>
          </p:cNvSpPr>
          <p:nvPr/>
        </p:nvSpPr>
        <p:spPr bwMode="auto">
          <a:xfrm>
            <a:off x="4872038" y="2205039"/>
            <a:ext cx="3960812" cy="2016125"/>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4111" name="Line 23"/>
          <p:cNvSpPr>
            <a:spLocks noChangeShapeType="1"/>
          </p:cNvSpPr>
          <p:nvPr/>
        </p:nvSpPr>
        <p:spPr bwMode="auto">
          <a:xfrm flipH="1">
            <a:off x="4224338" y="4749801"/>
            <a:ext cx="4164012" cy="695325"/>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4112" name="Oval 2"/>
          <p:cNvSpPr>
            <a:spLocks noChangeArrowheads="1"/>
          </p:cNvSpPr>
          <p:nvPr/>
        </p:nvSpPr>
        <p:spPr bwMode="auto">
          <a:xfrm>
            <a:off x="1743075" y="1930401"/>
            <a:ext cx="4065588" cy="3586163"/>
          </a:xfrm>
          <a:prstGeom prst="ellipse">
            <a:avLst/>
          </a:prstGeom>
          <a:solidFill>
            <a:srgbClr val="FFFFCC"/>
          </a:solidFill>
          <a:ln w="12700">
            <a:solidFill>
              <a:schemeClr val="tx1"/>
            </a:solidFill>
            <a:round/>
          </a:ln>
          <a:effectLst/>
          <a:extLst>
            <a:ext uri="{AF507438-7753-43E0-B8FC-AC1667EBCBE1}">
              <a14:hiddenEffects xmlns:a14="http://schemas.microsoft.com/office/drawing/2010/main">
                <a:effectLst>
                  <a:outerShdw dist="107763" dir="2700000" algn="ctr" rotWithShape="0">
                    <a:schemeClr val="tx1"/>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4113" name="AutoShape 3"/>
          <p:cNvSpPr>
            <a:spLocks noChangeArrowheads="1"/>
          </p:cNvSpPr>
          <p:nvPr/>
        </p:nvSpPr>
        <p:spPr bwMode="auto">
          <a:xfrm>
            <a:off x="1852614" y="2852739"/>
            <a:ext cx="3875087" cy="1843087"/>
          </a:xfrm>
          <a:prstGeom prst="leftRightArrow">
            <a:avLst>
              <a:gd name="adj1" fmla="val 88065"/>
              <a:gd name="adj2" fmla="val 40785"/>
            </a:avLst>
          </a:prstGeom>
          <a:solidFill>
            <a:srgbClr val="FFFF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4114" name="Text Box 26"/>
          <p:cNvSpPr txBox="1">
            <a:spLocks noChangeArrowheads="1"/>
          </p:cNvSpPr>
          <p:nvPr/>
        </p:nvSpPr>
        <p:spPr bwMode="auto">
          <a:xfrm>
            <a:off x="2297114" y="2298701"/>
            <a:ext cx="2822575" cy="581025"/>
          </a:xfrm>
          <a:prstGeom prst="rect">
            <a:avLst/>
          </a:prstGeom>
          <a:noFill/>
          <a:ln>
            <a:noFill/>
          </a:ln>
          <a:effectLst/>
          <a:extLst>
            <a:ext uri="{909E8E84-426E-40DD-AFC4-6F175D3DCCD1}">
              <a14:hiddenFill xmlns:a14="http://schemas.microsoft.com/office/drawing/2010/main">
                <a:solidFill>
                  <a:srgbClr val="66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r>
              <a:rPr lang="en-GB" altLang="en-US" b="1" dirty="0"/>
              <a:t>Supply chain planning</a:t>
            </a:r>
            <a:br>
              <a:rPr lang="en-GB" altLang="en-US" b="1" dirty="0"/>
            </a:br>
            <a:r>
              <a:rPr lang="en-GB" altLang="en-US" b="1" dirty="0"/>
              <a:t>and control</a:t>
            </a:r>
            <a:endParaRPr lang="en-US" altLang="en-US" b="1" dirty="0"/>
          </a:p>
        </p:txBody>
      </p:sp>
      <p:sp>
        <p:nvSpPr>
          <p:cNvPr id="4115" name="Text Box 27"/>
          <p:cNvSpPr txBox="1">
            <a:spLocks noChangeArrowheads="1"/>
          </p:cNvSpPr>
          <p:nvPr/>
        </p:nvSpPr>
        <p:spPr bwMode="auto">
          <a:xfrm>
            <a:off x="2160589" y="3670301"/>
            <a:ext cx="3208337" cy="873125"/>
          </a:xfrm>
          <a:prstGeom prst="rect">
            <a:avLst/>
          </a:prstGeom>
          <a:noFill/>
          <a:ln>
            <a:noFill/>
          </a:ln>
          <a:effectLst/>
          <a:extLst>
            <a:ext uri="{909E8E84-426E-40DD-AFC4-6F175D3DCCD1}">
              <a14:hiddenFill xmlns:a14="http://schemas.microsoft.com/office/drawing/2010/main">
                <a:solidFill>
                  <a:srgbClr val="66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lnSpc>
                <a:spcPct val="80000"/>
              </a:lnSpc>
            </a:pPr>
            <a:r>
              <a:rPr lang="en-US" altLang="en-US" b="1" dirty="0">
                <a:solidFill>
                  <a:srgbClr val="FF3300"/>
                </a:solidFill>
              </a:rPr>
              <a:t>The operation supplies …</a:t>
            </a:r>
            <a:br>
              <a:rPr lang="en-US" altLang="en-US" b="1" dirty="0">
                <a:solidFill>
                  <a:srgbClr val="FF3300"/>
                </a:solidFill>
              </a:rPr>
            </a:br>
            <a:r>
              <a:rPr lang="en-GB" altLang="en-US" dirty="0"/>
              <a:t>the coordinated delivery of products and services from the supply chain</a:t>
            </a:r>
            <a:r>
              <a:rPr lang="en-US" altLang="en-US" b="1" dirty="0">
                <a:solidFill>
                  <a:srgbClr val="FF3300"/>
                </a:solidFill>
              </a:rPr>
              <a:t> </a:t>
            </a:r>
            <a:endParaRPr lang="en-US" altLang="en-US" b="1" dirty="0">
              <a:solidFill>
                <a:srgbClr val="FF3300"/>
              </a:solidFill>
            </a:endParaRPr>
          </a:p>
        </p:txBody>
      </p:sp>
      <p:sp>
        <p:nvSpPr>
          <p:cNvPr id="4116" name="Text Box 28"/>
          <p:cNvSpPr txBox="1">
            <a:spLocks noChangeArrowheads="1"/>
          </p:cNvSpPr>
          <p:nvPr/>
        </p:nvSpPr>
        <p:spPr bwMode="auto">
          <a:xfrm>
            <a:off x="2170114" y="3046414"/>
            <a:ext cx="3184525" cy="644525"/>
          </a:xfrm>
          <a:prstGeom prst="rect">
            <a:avLst/>
          </a:prstGeom>
          <a:noFill/>
          <a:ln>
            <a:noFill/>
          </a:ln>
          <a:effectLst/>
          <a:extLst>
            <a:ext uri="{909E8E84-426E-40DD-AFC4-6F175D3DCCD1}">
              <a14:hiddenFill xmlns:a14="http://schemas.microsoft.com/office/drawing/2010/main">
                <a:solidFill>
                  <a:srgbClr val="66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lnSpc>
                <a:spcPct val="75000"/>
              </a:lnSpc>
            </a:pPr>
            <a:r>
              <a:rPr lang="en-US" altLang="en-US" b="1" dirty="0">
                <a:solidFill>
                  <a:srgbClr val="FF3300"/>
                </a:solidFill>
              </a:rPr>
              <a:t>The market requires …</a:t>
            </a:r>
            <a:br>
              <a:rPr lang="en-US" altLang="en-US" b="1" dirty="0">
                <a:solidFill>
                  <a:srgbClr val="FF3300"/>
                </a:solidFill>
              </a:rPr>
            </a:br>
            <a:r>
              <a:rPr lang="en-GB" altLang="en-US" dirty="0"/>
              <a:t>specified time, quantity and quality of products and services</a:t>
            </a:r>
            <a:endParaRPr lang="en-US" alt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4"/>
          <p:cNvSpPr txBox="1">
            <a:spLocks noChangeArrowheads="1"/>
          </p:cNvSpPr>
          <p:nvPr/>
        </p:nvSpPr>
        <p:spPr bwMode="auto">
          <a:xfrm>
            <a:off x="1626669" y="1077328"/>
            <a:ext cx="9348521" cy="3554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125000"/>
              </a:lnSpc>
            </a:pPr>
            <a:r>
              <a:rPr lang="en-GB" altLang="en-US" sz="3200" b="1" dirty="0" smtClean="0">
                <a:latin typeface="Merriweather" panose="00000500000000000000" pitchFamily="2" charset="0"/>
              </a:rPr>
              <a:t>WHAT IS SUPPLY CHAIN MANAGEMENT?</a:t>
            </a:r>
            <a:endParaRPr lang="en-GB" altLang="en-US" sz="3200" b="1" dirty="0" smtClean="0">
              <a:latin typeface="Merriweather" panose="00000500000000000000" pitchFamily="2" charset="0"/>
            </a:endParaRPr>
          </a:p>
          <a:p>
            <a:pPr eaLnBrk="1" hangingPunct="1">
              <a:lnSpc>
                <a:spcPct val="125000"/>
              </a:lnSpc>
            </a:pPr>
            <a:endParaRPr lang="en-GB" altLang="en-US" sz="2800" b="1" dirty="0"/>
          </a:p>
          <a:p>
            <a:pPr eaLnBrk="1" hangingPunct="1">
              <a:lnSpc>
                <a:spcPct val="125000"/>
              </a:lnSpc>
            </a:pPr>
            <a:r>
              <a:rPr lang="en-GB" altLang="en-US" sz="2400" i="1" dirty="0">
                <a:solidFill>
                  <a:schemeClr val="accent2"/>
                </a:solidFill>
              </a:rPr>
              <a:t>‘Supply chain management is the management of the interconnection of organizations that relate to each other through upstream and downstream linkages between the processes that produce value to the ultimate consumer in the form of products and services.’ </a:t>
            </a:r>
            <a:endParaRPr lang="en-GB" altLang="en-US" sz="2400" i="1" dirty="0">
              <a:solidFill>
                <a:schemeClr val="accent2"/>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1418348" y="169774"/>
            <a:ext cx="10772941"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sz="2000" b="1" dirty="0" smtClean="0">
                <a:latin typeface="Merriweather" panose="00000500000000000000" pitchFamily="2" charset="0"/>
              </a:rPr>
              <a:t>SUPPLY CHAIN MANAGEMENT IS CONCERNED WITH MANAGING THE FLOW OF MATERIALS AND INFORMATION BETWEEN A STRING OF OPERATIONS</a:t>
            </a:r>
            <a:br>
              <a:rPr lang="en-GB" altLang="en-US" sz="2000" b="1" dirty="0" smtClean="0">
                <a:latin typeface="Merriweather" panose="00000500000000000000" pitchFamily="2" charset="0"/>
              </a:rPr>
            </a:br>
            <a:r>
              <a:rPr lang="en-GB" altLang="en-US" sz="2000" b="1" dirty="0" smtClean="0">
                <a:latin typeface="Merriweather" panose="00000500000000000000" pitchFamily="2" charset="0"/>
              </a:rPr>
              <a:t>THAT FORM THE STRANDS OR ‘CHAINS’ OF A SUPPLY NETWORK</a:t>
            </a:r>
            <a:endParaRPr lang="en-US" altLang="en-US" sz="2000" b="1" dirty="0">
              <a:latin typeface="Merriweather" panose="00000500000000000000" pitchFamily="2" charset="0"/>
            </a:endParaRPr>
          </a:p>
        </p:txBody>
      </p:sp>
      <p:grpSp>
        <p:nvGrpSpPr>
          <p:cNvPr id="111619" name="Group 3"/>
          <p:cNvGrpSpPr/>
          <p:nvPr/>
        </p:nvGrpSpPr>
        <p:grpSpPr bwMode="auto">
          <a:xfrm>
            <a:off x="1638300" y="2778125"/>
            <a:ext cx="8712200" cy="2828926"/>
            <a:chOff x="72" y="1750"/>
            <a:chExt cx="5488" cy="1782"/>
          </a:xfrm>
        </p:grpSpPr>
        <p:grpSp>
          <p:nvGrpSpPr>
            <p:cNvPr id="6226" name="Group 4"/>
            <p:cNvGrpSpPr/>
            <p:nvPr/>
          </p:nvGrpSpPr>
          <p:grpSpPr bwMode="auto">
            <a:xfrm>
              <a:off x="113" y="1750"/>
              <a:ext cx="5447" cy="1220"/>
              <a:chOff x="113" y="1750"/>
              <a:chExt cx="5447" cy="1220"/>
            </a:xfrm>
          </p:grpSpPr>
          <p:grpSp>
            <p:nvGrpSpPr>
              <p:cNvPr id="6228" name="Group 5"/>
              <p:cNvGrpSpPr/>
              <p:nvPr/>
            </p:nvGrpSpPr>
            <p:grpSpPr bwMode="auto">
              <a:xfrm>
                <a:off x="1471" y="2115"/>
                <a:ext cx="2770" cy="473"/>
                <a:chOff x="1471" y="2115"/>
                <a:chExt cx="2770" cy="473"/>
              </a:xfrm>
            </p:grpSpPr>
            <p:cxnSp>
              <p:nvCxnSpPr>
                <p:cNvPr id="6280" name="AutoShape 6"/>
                <p:cNvCxnSpPr>
                  <a:cxnSpLocks noChangeShapeType="1"/>
                  <a:stCxn id="6264" idx="3"/>
                </p:cNvCxnSpPr>
                <p:nvPr/>
              </p:nvCxnSpPr>
              <p:spPr bwMode="auto">
                <a:xfrm flipV="1">
                  <a:off x="1471" y="2338"/>
                  <a:ext cx="268" cy="250"/>
                </a:xfrm>
                <a:prstGeom prst="straightConnector1">
                  <a:avLst/>
                </a:prstGeom>
                <a:noFill/>
                <a:ln w="38100">
                  <a:solidFill>
                    <a:srgbClr val="9966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81" name="AutoShape 7"/>
                <p:cNvCxnSpPr>
                  <a:cxnSpLocks noChangeShapeType="1"/>
                  <a:stCxn id="6248" idx="3"/>
                  <a:endCxn id="6232" idx="1"/>
                </p:cNvCxnSpPr>
                <p:nvPr/>
              </p:nvCxnSpPr>
              <p:spPr bwMode="auto">
                <a:xfrm>
                  <a:off x="3062" y="2115"/>
                  <a:ext cx="1179" cy="68"/>
                </a:xfrm>
                <a:prstGeom prst="straightConnector1">
                  <a:avLst/>
                </a:prstGeom>
                <a:noFill/>
                <a:ln w="38100">
                  <a:solidFill>
                    <a:srgbClr val="9966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6229" name="Group 8"/>
              <p:cNvGrpSpPr/>
              <p:nvPr/>
            </p:nvGrpSpPr>
            <p:grpSpPr bwMode="auto">
              <a:xfrm>
                <a:off x="113" y="2196"/>
                <a:ext cx="1395" cy="774"/>
                <a:chOff x="113" y="2196"/>
                <a:chExt cx="1395" cy="774"/>
              </a:xfrm>
            </p:grpSpPr>
            <p:sp>
              <p:nvSpPr>
                <p:cNvPr id="6264" name="Rectangle 9"/>
                <p:cNvSpPr>
                  <a:spLocks noChangeArrowheads="1"/>
                </p:cNvSpPr>
                <p:nvPr/>
              </p:nvSpPr>
              <p:spPr bwMode="auto">
                <a:xfrm>
                  <a:off x="113" y="2205"/>
                  <a:ext cx="1358" cy="765"/>
                </a:xfrm>
                <a:prstGeom prst="rect">
                  <a:avLst/>
                </a:prstGeom>
                <a:solidFill>
                  <a:srgbClr val="FFCC66"/>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265" name="Rectangle 10"/>
                <p:cNvSpPr>
                  <a:spLocks noChangeArrowheads="1"/>
                </p:cNvSpPr>
                <p:nvPr/>
              </p:nvSpPr>
              <p:spPr bwMode="auto">
                <a:xfrm>
                  <a:off x="245" y="2572"/>
                  <a:ext cx="181" cy="132"/>
                </a:xfrm>
                <a:prstGeom prst="rect">
                  <a:avLst/>
                </a:prstGeom>
                <a:solidFill>
                  <a:srgbClr val="FF66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266" name="Rectangle 11"/>
                <p:cNvSpPr>
                  <a:spLocks noChangeArrowheads="1"/>
                </p:cNvSpPr>
                <p:nvPr/>
              </p:nvSpPr>
              <p:spPr bwMode="auto">
                <a:xfrm>
                  <a:off x="1216" y="2596"/>
                  <a:ext cx="179" cy="132"/>
                </a:xfrm>
                <a:prstGeom prst="rect">
                  <a:avLst/>
                </a:prstGeom>
                <a:solidFill>
                  <a:srgbClr val="FF66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267" name="Rectangle 12"/>
                <p:cNvSpPr>
                  <a:spLocks noChangeArrowheads="1"/>
                </p:cNvSpPr>
                <p:nvPr/>
              </p:nvSpPr>
              <p:spPr bwMode="auto">
                <a:xfrm>
                  <a:off x="720" y="2765"/>
                  <a:ext cx="180" cy="133"/>
                </a:xfrm>
                <a:prstGeom prst="rect">
                  <a:avLst/>
                </a:prstGeom>
                <a:noFill/>
                <a:ln w="9525">
                  <a:solidFill>
                    <a:schemeClr val="tx1"/>
                  </a:solidFill>
                  <a:miter lim="800000"/>
                </a:ln>
                <a:effectLst/>
                <a:extLst>
                  <a:ext uri="{909E8E84-426E-40DD-AFC4-6F175D3DCCD1}">
                    <a14:hiddenFill xmlns:a14="http://schemas.microsoft.com/office/drawing/2010/main">
                      <a:solidFill>
                        <a:srgbClr val="66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268" name="Rectangle 13"/>
                <p:cNvSpPr>
                  <a:spLocks noChangeArrowheads="1"/>
                </p:cNvSpPr>
                <p:nvPr/>
              </p:nvSpPr>
              <p:spPr bwMode="auto">
                <a:xfrm>
                  <a:off x="952" y="2697"/>
                  <a:ext cx="181" cy="131"/>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269" name="Rectangle 14"/>
                <p:cNvSpPr>
                  <a:spLocks noChangeArrowheads="1"/>
                </p:cNvSpPr>
                <p:nvPr/>
              </p:nvSpPr>
              <p:spPr bwMode="auto">
                <a:xfrm>
                  <a:off x="689" y="2387"/>
                  <a:ext cx="181" cy="131"/>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270" name="Rectangle 15"/>
                <p:cNvSpPr>
                  <a:spLocks noChangeArrowheads="1"/>
                </p:cNvSpPr>
                <p:nvPr/>
              </p:nvSpPr>
              <p:spPr bwMode="auto">
                <a:xfrm>
                  <a:off x="569" y="2580"/>
                  <a:ext cx="181" cy="132"/>
                </a:xfrm>
                <a:prstGeom prst="rect">
                  <a:avLst/>
                </a:prstGeom>
                <a:solidFill>
                  <a:srgbClr val="FF66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cxnSp>
              <p:nvCxnSpPr>
                <p:cNvPr id="6271" name="AutoShape 16"/>
                <p:cNvCxnSpPr>
                  <a:cxnSpLocks noChangeShapeType="1"/>
                  <a:stCxn id="6265" idx="3"/>
                  <a:endCxn id="6269" idx="1"/>
                </p:cNvCxnSpPr>
                <p:nvPr/>
              </p:nvCxnSpPr>
              <p:spPr bwMode="auto">
                <a:xfrm flipV="1">
                  <a:off x="426" y="2452"/>
                  <a:ext cx="263" cy="186"/>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72" name="AutoShape 17"/>
                <p:cNvCxnSpPr>
                  <a:cxnSpLocks noChangeShapeType="1"/>
                  <a:stCxn id="6265" idx="3"/>
                  <a:endCxn id="6270" idx="1"/>
                </p:cNvCxnSpPr>
                <p:nvPr/>
              </p:nvCxnSpPr>
              <p:spPr bwMode="auto">
                <a:xfrm>
                  <a:off x="426" y="2638"/>
                  <a:ext cx="143" cy="8"/>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73" name="AutoShape 18"/>
                <p:cNvCxnSpPr>
                  <a:cxnSpLocks noChangeShapeType="1"/>
                  <a:stCxn id="6270" idx="3"/>
                  <a:endCxn id="6266" idx="1"/>
                </p:cNvCxnSpPr>
                <p:nvPr/>
              </p:nvCxnSpPr>
              <p:spPr bwMode="auto">
                <a:xfrm>
                  <a:off x="750" y="2646"/>
                  <a:ext cx="466" cy="16"/>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74" name="AutoShape 19"/>
                <p:cNvCxnSpPr>
                  <a:cxnSpLocks noChangeShapeType="1"/>
                  <a:stCxn id="6266" idx="1"/>
                  <a:endCxn id="6269" idx="3"/>
                </p:cNvCxnSpPr>
                <p:nvPr/>
              </p:nvCxnSpPr>
              <p:spPr bwMode="auto">
                <a:xfrm flipH="1" flipV="1">
                  <a:off x="870" y="2452"/>
                  <a:ext cx="346" cy="210"/>
                </a:xfrm>
                <a:prstGeom prst="straightConnector1">
                  <a:avLst/>
                </a:prstGeom>
                <a:noFill/>
                <a:ln w="9525">
                  <a:solidFill>
                    <a:schemeClr val="tx1"/>
                  </a:solidFill>
                  <a:round/>
                  <a:head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75" name="AutoShape 20"/>
                <p:cNvCxnSpPr>
                  <a:cxnSpLocks noChangeShapeType="1"/>
                  <a:stCxn id="6267" idx="3"/>
                  <a:endCxn id="6268" idx="1"/>
                </p:cNvCxnSpPr>
                <p:nvPr/>
              </p:nvCxnSpPr>
              <p:spPr bwMode="auto">
                <a:xfrm flipV="1">
                  <a:off x="900" y="2762"/>
                  <a:ext cx="52" cy="70"/>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76" name="AutoShape 21"/>
                <p:cNvCxnSpPr>
                  <a:cxnSpLocks noChangeShapeType="1"/>
                  <a:stCxn id="6265" idx="3"/>
                  <a:endCxn id="6267" idx="1"/>
                </p:cNvCxnSpPr>
                <p:nvPr/>
              </p:nvCxnSpPr>
              <p:spPr bwMode="auto">
                <a:xfrm>
                  <a:off x="426" y="2638"/>
                  <a:ext cx="294" cy="194"/>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77" name="AutoShape 22"/>
                <p:cNvCxnSpPr>
                  <a:cxnSpLocks noChangeShapeType="1"/>
                  <a:stCxn id="6270" idx="3"/>
                  <a:endCxn id="6268" idx="1"/>
                </p:cNvCxnSpPr>
                <p:nvPr/>
              </p:nvCxnSpPr>
              <p:spPr bwMode="auto">
                <a:xfrm>
                  <a:off x="750" y="2646"/>
                  <a:ext cx="202" cy="116"/>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78" name="AutoShape 23"/>
                <p:cNvCxnSpPr>
                  <a:cxnSpLocks noChangeShapeType="1"/>
                  <a:stCxn id="6268" idx="3"/>
                  <a:endCxn id="6266" idx="1"/>
                </p:cNvCxnSpPr>
                <p:nvPr/>
              </p:nvCxnSpPr>
              <p:spPr bwMode="auto">
                <a:xfrm flipV="1">
                  <a:off x="1133" y="2662"/>
                  <a:ext cx="83" cy="100"/>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279" name="Text Box 24"/>
                <p:cNvSpPr txBox="1">
                  <a:spLocks noChangeArrowheads="1"/>
                </p:cNvSpPr>
                <p:nvPr/>
              </p:nvSpPr>
              <p:spPr bwMode="auto">
                <a:xfrm>
                  <a:off x="113" y="2196"/>
                  <a:ext cx="1395"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sz="1400" dirty="0"/>
                    <a:t>Flow between processes </a:t>
                  </a:r>
                  <a:endParaRPr lang="en-US" altLang="en-US" sz="1400" dirty="0"/>
                </a:p>
              </p:txBody>
            </p:sp>
          </p:grpSp>
          <p:grpSp>
            <p:nvGrpSpPr>
              <p:cNvPr id="6230" name="Group 25"/>
              <p:cNvGrpSpPr/>
              <p:nvPr/>
            </p:nvGrpSpPr>
            <p:grpSpPr bwMode="auto">
              <a:xfrm>
                <a:off x="1731" y="1750"/>
                <a:ext cx="1349" cy="728"/>
                <a:chOff x="1731" y="1750"/>
                <a:chExt cx="1349" cy="728"/>
              </a:xfrm>
            </p:grpSpPr>
            <p:sp>
              <p:nvSpPr>
                <p:cNvPr id="6248" name="Rectangle 26"/>
                <p:cNvSpPr>
                  <a:spLocks noChangeArrowheads="1"/>
                </p:cNvSpPr>
                <p:nvPr/>
              </p:nvSpPr>
              <p:spPr bwMode="auto">
                <a:xfrm>
                  <a:off x="1763" y="1752"/>
                  <a:ext cx="1299" cy="726"/>
                </a:xfrm>
                <a:prstGeom prst="rect">
                  <a:avLst/>
                </a:prstGeom>
                <a:solidFill>
                  <a:srgbClr val="FFCC66"/>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249" name="Rectangle 27"/>
                <p:cNvSpPr>
                  <a:spLocks noChangeArrowheads="1"/>
                </p:cNvSpPr>
                <p:nvPr/>
              </p:nvSpPr>
              <p:spPr bwMode="auto">
                <a:xfrm>
                  <a:off x="1859" y="2125"/>
                  <a:ext cx="174" cy="133"/>
                </a:xfrm>
                <a:prstGeom prst="rect">
                  <a:avLst/>
                </a:prstGeom>
                <a:solidFill>
                  <a:srgbClr val="FF66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250" name="Rectangle 28"/>
                <p:cNvSpPr>
                  <a:spLocks noChangeArrowheads="1"/>
                </p:cNvSpPr>
                <p:nvPr/>
              </p:nvSpPr>
              <p:spPr bwMode="auto">
                <a:xfrm>
                  <a:off x="2797" y="2149"/>
                  <a:ext cx="174" cy="132"/>
                </a:xfrm>
                <a:prstGeom prst="rect">
                  <a:avLst/>
                </a:prstGeom>
                <a:solidFill>
                  <a:srgbClr val="FF66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251" name="Rectangle 29"/>
                <p:cNvSpPr>
                  <a:spLocks noChangeArrowheads="1"/>
                </p:cNvSpPr>
                <p:nvPr/>
              </p:nvSpPr>
              <p:spPr bwMode="auto">
                <a:xfrm>
                  <a:off x="2317" y="2319"/>
                  <a:ext cx="175" cy="131"/>
                </a:xfrm>
                <a:prstGeom prst="rect">
                  <a:avLst/>
                </a:prstGeom>
                <a:noFill/>
                <a:ln w="9525">
                  <a:solidFill>
                    <a:schemeClr val="tx1"/>
                  </a:solidFill>
                  <a:miter lim="800000"/>
                </a:ln>
                <a:effectLst/>
                <a:extLst>
                  <a:ext uri="{909E8E84-426E-40DD-AFC4-6F175D3DCCD1}">
                    <a14:hiddenFill xmlns:a14="http://schemas.microsoft.com/office/drawing/2010/main">
                      <a:solidFill>
                        <a:srgbClr val="66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252" name="Rectangle 30"/>
                <p:cNvSpPr>
                  <a:spLocks noChangeArrowheads="1"/>
                </p:cNvSpPr>
                <p:nvPr/>
              </p:nvSpPr>
              <p:spPr bwMode="auto">
                <a:xfrm>
                  <a:off x="2543" y="2249"/>
                  <a:ext cx="174" cy="132"/>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253" name="Rectangle 31"/>
                <p:cNvSpPr>
                  <a:spLocks noChangeArrowheads="1"/>
                </p:cNvSpPr>
                <p:nvPr/>
              </p:nvSpPr>
              <p:spPr bwMode="auto">
                <a:xfrm>
                  <a:off x="2288" y="1940"/>
                  <a:ext cx="175" cy="131"/>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254" name="Rectangle 32"/>
                <p:cNvSpPr>
                  <a:spLocks noChangeArrowheads="1"/>
                </p:cNvSpPr>
                <p:nvPr/>
              </p:nvSpPr>
              <p:spPr bwMode="auto">
                <a:xfrm>
                  <a:off x="2172" y="2134"/>
                  <a:ext cx="175" cy="131"/>
                </a:xfrm>
                <a:prstGeom prst="rect">
                  <a:avLst/>
                </a:prstGeom>
                <a:solidFill>
                  <a:srgbClr val="FF66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cxnSp>
              <p:nvCxnSpPr>
                <p:cNvPr id="6255" name="AutoShape 33"/>
                <p:cNvCxnSpPr>
                  <a:cxnSpLocks noChangeShapeType="1"/>
                  <a:stCxn id="6249" idx="3"/>
                  <a:endCxn id="6253" idx="1"/>
                </p:cNvCxnSpPr>
                <p:nvPr/>
              </p:nvCxnSpPr>
              <p:spPr bwMode="auto">
                <a:xfrm flipV="1">
                  <a:off x="2033" y="2006"/>
                  <a:ext cx="255" cy="186"/>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56" name="AutoShape 34"/>
                <p:cNvCxnSpPr>
                  <a:cxnSpLocks noChangeShapeType="1"/>
                  <a:stCxn id="6249" idx="3"/>
                  <a:endCxn id="6254" idx="1"/>
                </p:cNvCxnSpPr>
                <p:nvPr/>
              </p:nvCxnSpPr>
              <p:spPr bwMode="auto">
                <a:xfrm>
                  <a:off x="2033" y="2192"/>
                  <a:ext cx="139" cy="7"/>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57" name="AutoShape 35"/>
                <p:cNvCxnSpPr>
                  <a:cxnSpLocks noChangeShapeType="1"/>
                  <a:stCxn id="6254" idx="3"/>
                  <a:endCxn id="6250" idx="1"/>
                </p:cNvCxnSpPr>
                <p:nvPr/>
              </p:nvCxnSpPr>
              <p:spPr bwMode="auto">
                <a:xfrm>
                  <a:off x="2347" y="2199"/>
                  <a:ext cx="450" cy="16"/>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58" name="AutoShape 36"/>
                <p:cNvCxnSpPr>
                  <a:cxnSpLocks noChangeShapeType="1"/>
                  <a:stCxn id="6250" idx="1"/>
                  <a:endCxn id="6253" idx="3"/>
                </p:cNvCxnSpPr>
                <p:nvPr/>
              </p:nvCxnSpPr>
              <p:spPr bwMode="auto">
                <a:xfrm flipH="1" flipV="1">
                  <a:off x="2463" y="2006"/>
                  <a:ext cx="334" cy="209"/>
                </a:xfrm>
                <a:prstGeom prst="straightConnector1">
                  <a:avLst/>
                </a:prstGeom>
                <a:noFill/>
                <a:ln w="9525">
                  <a:solidFill>
                    <a:schemeClr val="tx1"/>
                  </a:solidFill>
                  <a:round/>
                  <a:head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59" name="AutoShape 37"/>
                <p:cNvCxnSpPr>
                  <a:cxnSpLocks noChangeShapeType="1"/>
                  <a:stCxn id="6251" idx="3"/>
                  <a:endCxn id="6252" idx="1"/>
                </p:cNvCxnSpPr>
                <p:nvPr/>
              </p:nvCxnSpPr>
              <p:spPr bwMode="auto">
                <a:xfrm flipV="1">
                  <a:off x="2492" y="2315"/>
                  <a:ext cx="51" cy="69"/>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60" name="AutoShape 38"/>
                <p:cNvCxnSpPr>
                  <a:cxnSpLocks noChangeShapeType="1"/>
                  <a:stCxn id="6249" idx="3"/>
                  <a:endCxn id="6251" idx="1"/>
                </p:cNvCxnSpPr>
                <p:nvPr/>
              </p:nvCxnSpPr>
              <p:spPr bwMode="auto">
                <a:xfrm>
                  <a:off x="2033" y="2192"/>
                  <a:ext cx="284" cy="192"/>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61" name="AutoShape 39"/>
                <p:cNvCxnSpPr>
                  <a:cxnSpLocks noChangeShapeType="1"/>
                  <a:stCxn id="6254" idx="3"/>
                  <a:endCxn id="6252" idx="1"/>
                </p:cNvCxnSpPr>
                <p:nvPr/>
              </p:nvCxnSpPr>
              <p:spPr bwMode="auto">
                <a:xfrm>
                  <a:off x="2347" y="2199"/>
                  <a:ext cx="196" cy="116"/>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62" name="AutoShape 40"/>
                <p:cNvCxnSpPr>
                  <a:cxnSpLocks noChangeShapeType="1"/>
                  <a:stCxn id="6252" idx="3"/>
                  <a:endCxn id="6250" idx="1"/>
                </p:cNvCxnSpPr>
                <p:nvPr/>
              </p:nvCxnSpPr>
              <p:spPr bwMode="auto">
                <a:xfrm flipV="1">
                  <a:off x="2717" y="2215"/>
                  <a:ext cx="80" cy="100"/>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263" name="Text Box 41"/>
                <p:cNvSpPr txBox="1">
                  <a:spLocks noChangeArrowheads="1"/>
                </p:cNvSpPr>
                <p:nvPr/>
              </p:nvSpPr>
              <p:spPr bwMode="auto">
                <a:xfrm>
                  <a:off x="1731" y="1750"/>
                  <a:ext cx="1349"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sz="1400" dirty="0"/>
                    <a:t>Flow between processes </a:t>
                  </a:r>
                  <a:endParaRPr lang="en-US" altLang="en-US" sz="1400" dirty="0"/>
                </a:p>
              </p:txBody>
            </p:sp>
          </p:grpSp>
          <p:grpSp>
            <p:nvGrpSpPr>
              <p:cNvPr id="6231" name="Group 42"/>
              <p:cNvGrpSpPr/>
              <p:nvPr/>
            </p:nvGrpSpPr>
            <p:grpSpPr bwMode="auto">
              <a:xfrm>
                <a:off x="4211" y="1797"/>
                <a:ext cx="1349" cy="771"/>
                <a:chOff x="4211" y="1797"/>
                <a:chExt cx="1349" cy="771"/>
              </a:xfrm>
            </p:grpSpPr>
            <p:sp>
              <p:nvSpPr>
                <p:cNvPr id="6232" name="Rectangle 43"/>
                <p:cNvSpPr>
                  <a:spLocks noChangeArrowheads="1"/>
                </p:cNvSpPr>
                <p:nvPr/>
              </p:nvSpPr>
              <p:spPr bwMode="auto">
                <a:xfrm>
                  <a:off x="4241" y="1797"/>
                  <a:ext cx="1283" cy="771"/>
                </a:xfrm>
                <a:prstGeom prst="rect">
                  <a:avLst/>
                </a:prstGeom>
                <a:solidFill>
                  <a:srgbClr val="FFCC66"/>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233" name="Rectangle 44"/>
                <p:cNvSpPr>
                  <a:spLocks noChangeArrowheads="1"/>
                </p:cNvSpPr>
                <p:nvPr/>
              </p:nvSpPr>
              <p:spPr bwMode="auto">
                <a:xfrm>
                  <a:off x="4339" y="2184"/>
                  <a:ext cx="174" cy="131"/>
                </a:xfrm>
                <a:prstGeom prst="rect">
                  <a:avLst/>
                </a:prstGeom>
                <a:solidFill>
                  <a:srgbClr val="FF66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234" name="Rectangle 45"/>
                <p:cNvSpPr>
                  <a:spLocks noChangeArrowheads="1"/>
                </p:cNvSpPr>
                <p:nvPr/>
              </p:nvSpPr>
              <p:spPr bwMode="auto">
                <a:xfrm>
                  <a:off x="5277" y="2206"/>
                  <a:ext cx="174" cy="133"/>
                </a:xfrm>
                <a:prstGeom prst="rect">
                  <a:avLst/>
                </a:prstGeom>
                <a:solidFill>
                  <a:srgbClr val="FF66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235" name="Rectangle 46"/>
                <p:cNvSpPr>
                  <a:spLocks noChangeArrowheads="1"/>
                </p:cNvSpPr>
                <p:nvPr/>
              </p:nvSpPr>
              <p:spPr bwMode="auto">
                <a:xfrm>
                  <a:off x="4797" y="2377"/>
                  <a:ext cx="175" cy="132"/>
                </a:xfrm>
                <a:prstGeom prst="rect">
                  <a:avLst/>
                </a:prstGeom>
                <a:noFill/>
                <a:ln w="9525">
                  <a:solidFill>
                    <a:schemeClr val="tx1"/>
                  </a:solidFill>
                  <a:miter lim="800000"/>
                </a:ln>
                <a:effectLst/>
                <a:extLst>
                  <a:ext uri="{909E8E84-426E-40DD-AFC4-6F175D3DCCD1}">
                    <a14:hiddenFill xmlns:a14="http://schemas.microsoft.com/office/drawing/2010/main">
                      <a:solidFill>
                        <a:srgbClr val="66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236" name="Rectangle 47"/>
                <p:cNvSpPr>
                  <a:spLocks noChangeArrowheads="1"/>
                </p:cNvSpPr>
                <p:nvPr/>
              </p:nvSpPr>
              <p:spPr bwMode="auto">
                <a:xfrm>
                  <a:off x="5023" y="2308"/>
                  <a:ext cx="174" cy="132"/>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237" name="Rectangle 48"/>
                <p:cNvSpPr>
                  <a:spLocks noChangeArrowheads="1"/>
                </p:cNvSpPr>
                <p:nvPr/>
              </p:nvSpPr>
              <p:spPr bwMode="auto">
                <a:xfrm>
                  <a:off x="4768" y="1999"/>
                  <a:ext cx="175" cy="129"/>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238" name="Rectangle 49"/>
                <p:cNvSpPr>
                  <a:spLocks noChangeArrowheads="1"/>
                </p:cNvSpPr>
                <p:nvPr/>
              </p:nvSpPr>
              <p:spPr bwMode="auto">
                <a:xfrm>
                  <a:off x="4652" y="2191"/>
                  <a:ext cx="175" cy="133"/>
                </a:xfrm>
                <a:prstGeom prst="rect">
                  <a:avLst/>
                </a:prstGeom>
                <a:solidFill>
                  <a:srgbClr val="FF66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cxnSp>
              <p:nvCxnSpPr>
                <p:cNvPr id="6239" name="AutoShape 50"/>
                <p:cNvCxnSpPr>
                  <a:cxnSpLocks noChangeShapeType="1"/>
                  <a:stCxn id="6233" idx="3"/>
                  <a:endCxn id="6237" idx="1"/>
                </p:cNvCxnSpPr>
                <p:nvPr/>
              </p:nvCxnSpPr>
              <p:spPr bwMode="auto">
                <a:xfrm flipV="1">
                  <a:off x="4513" y="2065"/>
                  <a:ext cx="255" cy="184"/>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40" name="AutoShape 51"/>
                <p:cNvCxnSpPr>
                  <a:cxnSpLocks noChangeShapeType="1"/>
                  <a:stCxn id="6233" idx="3"/>
                  <a:endCxn id="6238" idx="1"/>
                </p:cNvCxnSpPr>
                <p:nvPr/>
              </p:nvCxnSpPr>
              <p:spPr bwMode="auto">
                <a:xfrm>
                  <a:off x="4513" y="2249"/>
                  <a:ext cx="139" cy="9"/>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41" name="AutoShape 52"/>
                <p:cNvCxnSpPr>
                  <a:cxnSpLocks noChangeShapeType="1"/>
                  <a:stCxn id="6238" idx="3"/>
                  <a:endCxn id="6234" idx="1"/>
                </p:cNvCxnSpPr>
                <p:nvPr/>
              </p:nvCxnSpPr>
              <p:spPr bwMode="auto">
                <a:xfrm>
                  <a:off x="4827" y="2258"/>
                  <a:ext cx="450" cy="16"/>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42" name="AutoShape 53"/>
                <p:cNvCxnSpPr>
                  <a:cxnSpLocks noChangeShapeType="1"/>
                  <a:stCxn id="6234" idx="1"/>
                  <a:endCxn id="6237" idx="3"/>
                </p:cNvCxnSpPr>
                <p:nvPr/>
              </p:nvCxnSpPr>
              <p:spPr bwMode="auto">
                <a:xfrm flipH="1" flipV="1">
                  <a:off x="4943" y="2065"/>
                  <a:ext cx="334" cy="209"/>
                </a:xfrm>
                <a:prstGeom prst="straightConnector1">
                  <a:avLst/>
                </a:prstGeom>
                <a:noFill/>
                <a:ln w="9525">
                  <a:solidFill>
                    <a:schemeClr val="tx1"/>
                  </a:solidFill>
                  <a:round/>
                  <a:head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43" name="AutoShape 54"/>
                <p:cNvCxnSpPr>
                  <a:cxnSpLocks noChangeShapeType="1"/>
                  <a:stCxn id="6235" idx="3"/>
                  <a:endCxn id="6236" idx="1"/>
                </p:cNvCxnSpPr>
                <p:nvPr/>
              </p:nvCxnSpPr>
              <p:spPr bwMode="auto">
                <a:xfrm flipV="1">
                  <a:off x="4972" y="2374"/>
                  <a:ext cx="51" cy="69"/>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44" name="AutoShape 55"/>
                <p:cNvCxnSpPr>
                  <a:cxnSpLocks noChangeShapeType="1"/>
                  <a:stCxn id="6233" idx="3"/>
                  <a:endCxn id="6235" idx="1"/>
                </p:cNvCxnSpPr>
                <p:nvPr/>
              </p:nvCxnSpPr>
              <p:spPr bwMode="auto">
                <a:xfrm>
                  <a:off x="4513" y="2249"/>
                  <a:ext cx="284" cy="194"/>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45" name="AutoShape 56"/>
                <p:cNvCxnSpPr>
                  <a:cxnSpLocks noChangeShapeType="1"/>
                  <a:stCxn id="6238" idx="3"/>
                  <a:endCxn id="6236" idx="1"/>
                </p:cNvCxnSpPr>
                <p:nvPr/>
              </p:nvCxnSpPr>
              <p:spPr bwMode="auto">
                <a:xfrm>
                  <a:off x="4827" y="2258"/>
                  <a:ext cx="196" cy="116"/>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46" name="AutoShape 57"/>
                <p:cNvCxnSpPr>
                  <a:cxnSpLocks noChangeShapeType="1"/>
                  <a:stCxn id="6236" idx="3"/>
                  <a:endCxn id="6234" idx="1"/>
                </p:cNvCxnSpPr>
                <p:nvPr/>
              </p:nvCxnSpPr>
              <p:spPr bwMode="auto">
                <a:xfrm flipV="1">
                  <a:off x="5197" y="2274"/>
                  <a:ext cx="80" cy="100"/>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247" name="Text Box 58"/>
                <p:cNvSpPr txBox="1">
                  <a:spLocks noChangeArrowheads="1"/>
                </p:cNvSpPr>
                <p:nvPr/>
              </p:nvSpPr>
              <p:spPr bwMode="auto">
                <a:xfrm>
                  <a:off x="4211" y="1807"/>
                  <a:ext cx="1349"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sz="1400" dirty="0"/>
                    <a:t>Flow between processes </a:t>
                  </a:r>
                  <a:endParaRPr lang="en-US" altLang="en-US" sz="1400" dirty="0"/>
                </a:p>
              </p:txBody>
            </p:sp>
          </p:grpSp>
        </p:grpSp>
        <p:sp>
          <p:nvSpPr>
            <p:cNvPr id="6227" name="Text Box 59"/>
            <p:cNvSpPr txBox="1">
              <a:spLocks noChangeArrowheads="1"/>
            </p:cNvSpPr>
            <p:nvPr/>
          </p:nvSpPr>
          <p:spPr bwMode="auto">
            <a:xfrm>
              <a:off x="72" y="3067"/>
              <a:ext cx="1565" cy="465"/>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sz="1400" b="1" i="1" dirty="0">
                  <a:solidFill>
                    <a:srgbClr val="FF0000"/>
                  </a:solidFill>
                </a:rPr>
                <a:t>Supply chain management concerns flow between a string of operations </a:t>
              </a:r>
              <a:endParaRPr lang="en-US" altLang="en-US" sz="1400" b="1" i="1" dirty="0">
                <a:solidFill>
                  <a:srgbClr val="FF0000"/>
                </a:solidFill>
              </a:endParaRPr>
            </a:p>
          </p:txBody>
        </p:sp>
      </p:grpSp>
      <p:grpSp>
        <p:nvGrpSpPr>
          <p:cNvPr id="111676" name="Group 60"/>
          <p:cNvGrpSpPr/>
          <p:nvPr/>
        </p:nvGrpSpPr>
        <p:grpSpPr bwMode="auto">
          <a:xfrm>
            <a:off x="1817688" y="1468439"/>
            <a:ext cx="8178800" cy="4364037"/>
            <a:chOff x="185" y="925"/>
            <a:chExt cx="5152" cy="2749"/>
          </a:xfrm>
        </p:grpSpPr>
        <p:cxnSp>
          <p:nvCxnSpPr>
            <p:cNvPr id="6149" name="AutoShape 61"/>
            <p:cNvCxnSpPr>
              <a:cxnSpLocks noChangeShapeType="1"/>
              <a:stCxn id="6232" idx="1"/>
              <a:endCxn id="6154" idx="3"/>
            </p:cNvCxnSpPr>
            <p:nvPr/>
          </p:nvCxnSpPr>
          <p:spPr bwMode="auto">
            <a:xfrm flipH="1" flipV="1">
              <a:off x="3252" y="1300"/>
              <a:ext cx="989" cy="883"/>
            </a:xfrm>
            <a:prstGeom prst="straightConnector1">
              <a:avLst/>
            </a:prstGeom>
            <a:noFill/>
            <a:ln w="28575">
              <a:solidFill>
                <a:schemeClr val="accent2"/>
              </a:solidFill>
              <a:round/>
              <a:head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6150" name="Group 62"/>
            <p:cNvGrpSpPr/>
            <p:nvPr/>
          </p:nvGrpSpPr>
          <p:grpSpPr bwMode="auto">
            <a:xfrm>
              <a:off x="185" y="925"/>
              <a:ext cx="5152" cy="2749"/>
              <a:chOff x="185" y="925"/>
              <a:chExt cx="5152" cy="2749"/>
            </a:xfrm>
          </p:grpSpPr>
          <p:sp>
            <p:nvSpPr>
              <p:cNvPr id="6151" name="Text Box 63"/>
              <p:cNvSpPr txBox="1">
                <a:spLocks noChangeArrowheads="1"/>
              </p:cNvSpPr>
              <p:nvPr/>
            </p:nvSpPr>
            <p:spPr bwMode="auto">
              <a:xfrm>
                <a:off x="3485" y="1161"/>
                <a:ext cx="1852" cy="465"/>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sz="1400" b="1" i="1" dirty="0">
                    <a:solidFill>
                      <a:srgbClr val="FF0000"/>
                    </a:solidFill>
                  </a:rPr>
                  <a:t>Supply network management concerns flow between operations </a:t>
                </a:r>
                <a:endParaRPr lang="en-US" altLang="en-US" sz="1400" b="1" i="1" dirty="0">
                  <a:solidFill>
                    <a:srgbClr val="FF0000"/>
                  </a:solidFill>
                </a:endParaRPr>
              </a:p>
            </p:txBody>
          </p:sp>
          <p:grpSp>
            <p:nvGrpSpPr>
              <p:cNvPr id="6152" name="Group 64"/>
              <p:cNvGrpSpPr/>
              <p:nvPr/>
            </p:nvGrpSpPr>
            <p:grpSpPr bwMode="auto">
              <a:xfrm>
                <a:off x="1471" y="2115"/>
                <a:ext cx="3302" cy="1559"/>
                <a:chOff x="1471" y="2115"/>
                <a:chExt cx="3302" cy="1559"/>
              </a:xfrm>
            </p:grpSpPr>
            <p:cxnSp>
              <p:nvCxnSpPr>
                <p:cNvPr id="6189" name="AutoShape 65"/>
                <p:cNvCxnSpPr>
                  <a:cxnSpLocks noChangeShapeType="1"/>
                  <a:stCxn id="6211" idx="3"/>
                  <a:endCxn id="6195" idx="1"/>
                </p:cNvCxnSpPr>
                <p:nvPr/>
              </p:nvCxnSpPr>
              <p:spPr bwMode="auto">
                <a:xfrm flipV="1">
                  <a:off x="3197" y="3206"/>
                  <a:ext cx="259" cy="97"/>
                </a:xfrm>
                <a:prstGeom prst="straightConnector1">
                  <a:avLst/>
                </a:prstGeom>
                <a:noFill/>
                <a:ln w="28575">
                  <a:solidFill>
                    <a:schemeClr val="accent2"/>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90" name="AutoShape 66"/>
                <p:cNvCxnSpPr>
                  <a:cxnSpLocks noChangeShapeType="1"/>
                  <a:stCxn id="6264" idx="3"/>
                  <a:endCxn id="6211" idx="1"/>
                </p:cNvCxnSpPr>
                <p:nvPr/>
              </p:nvCxnSpPr>
              <p:spPr bwMode="auto">
                <a:xfrm>
                  <a:off x="1471" y="2588"/>
                  <a:ext cx="366" cy="715"/>
                </a:xfrm>
                <a:prstGeom prst="straightConnector1">
                  <a:avLst/>
                </a:prstGeom>
                <a:noFill/>
                <a:ln w="28575">
                  <a:solidFill>
                    <a:schemeClr val="accent2"/>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91" name="AutoShape 67"/>
                <p:cNvCxnSpPr>
                  <a:cxnSpLocks noChangeShapeType="1"/>
                  <a:stCxn id="6248" idx="3"/>
                  <a:endCxn id="6195" idx="1"/>
                </p:cNvCxnSpPr>
                <p:nvPr/>
              </p:nvCxnSpPr>
              <p:spPr bwMode="auto">
                <a:xfrm>
                  <a:off x="3062" y="2115"/>
                  <a:ext cx="394" cy="1091"/>
                </a:xfrm>
                <a:prstGeom prst="straightConnector1">
                  <a:avLst/>
                </a:prstGeom>
                <a:noFill/>
                <a:ln w="28575">
                  <a:solidFill>
                    <a:schemeClr val="accent2"/>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92" name="AutoShape 68"/>
                <p:cNvCxnSpPr>
                  <a:cxnSpLocks noChangeShapeType="1"/>
                  <a:stCxn id="6210" idx="0"/>
                  <a:endCxn id="6232" idx="1"/>
                </p:cNvCxnSpPr>
                <p:nvPr/>
              </p:nvCxnSpPr>
              <p:spPr bwMode="auto">
                <a:xfrm flipV="1">
                  <a:off x="4099" y="2183"/>
                  <a:ext cx="142" cy="661"/>
                </a:xfrm>
                <a:prstGeom prst="straightConnector1">
                  <a:avLst/>
                </a:prstGeom>
                <a:noFill/>
                <a:ln w="28575">
                  <a:solidFill>
                    <a:schemeClr val="accent2"/>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6193" name="Group 69"/>
                <p:cNvGrpSpPr/>
                <p:nvPr/>
              </p:nvGrpSpPr>
              <p:grpSpPr bwMode="auto">
                <a:xfrm>
                  <a:off x="1837" y="2931"/>
                  <a:ext cx="1360" cy="743"/>
                  <a:chOff x="1265" y="2303"/>
                  <a:chExt cx="927" cy="532"/>
                </a:xfrm>
              </p:grpSpPr>
              <p:sp>
                <p:nvSpPr>
                  <p:cNvPr id="6211" name="Rectangle 70"/>
                  <p:cNvSpPr>
                    <a:spLocks noChangeArrowheads="1"/>
                  </p:cNvSpPr>
                  <p:nvPr/>
                </p:nvSpPr>
                <p:spPr bwMode="auto">
                  <a:xfrm>
                    <a:off x="1265" y="2303"/>
                    <a:ext cx="927" cy="532"/>
                  </a:xfrm>
                  <a:prstGeom prst="rect">
                    <a:avLst/>
                  </a:prstGeom>
                  <a:solidFill>
                    <a:srgbClr val="CCEC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212" name="Rectangle 71"/>
                  <p:cNvSpPr>
                    <a:spLocks noChangeArrowheads="1"/>
                  </p:cNvSpPr>
                  <p:nvPr/>
                </p:nvSpPr>
                <p:spPr bwMode="auto">
                  <a:xfrm>
                    <a:off x="1303" y="2563"/>
                    <a:ext cx="131" cy="102"/>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213" name="Rectangle 72"/>
                  <p:cNvSpPr>
                    <a:spLocks noChangeArrowheads="1"/>
                  </p:cNvSpPr>
                  <p:nvPr/>
                </p:nvSpPr>
                <p:spPr bwMode="auto">
                  <a:xfrm>
                    <a:off x="2007" y="2581"/>
                    <a:ext cx="130" cy="102"/>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214" name="Rectangle 73"/>
                  <p:cNvSpPr>
                    <a:spLocks noChangeArrowheads="1"/>
                  </p:cNvSpPr>
                  <p:nvPr/>
                </p:nvSpPr>
                <p:spPr bwMode="auto">
                  <a:xfrm>
                    <a:off x="1647" y="2712"/>
                    <a:ext cx="131" cy="102"/>
                  </a:xfrm>
                  <a:prstGeom prst="rect">
                    <a:avLst/>
                  </a:prstGeom>
                  <a:noFill/>
                  <a:ln w="9525">
                    <a:solidFill>
                      <a:schemeClr val="tx1"/>
                    </a:solidFill>
                    <a:miter lim="800000"/>
                  </a:ln>
                  <a:effectLst/>
                  <a:extLst>
                    <a:ext uri="{909E8E84-426E-40DD-AFC4-6F175D3DCCD1}">
                      <a14:hiddenFill xmlns:a14="http://schemas.microsoft.com/office/drawing/2010/main">
                        <a:solidFill>
                          <a:srgbClr val="66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215" name="Rectangle 74"/>
                  <p:cNvSpPr>
                    <a:spLocks noChangeArrowheads="1"/>
                  </p:cNvSpPr>
                  <p:nvPr/>
                </p:nvSpPr>
                <p:spPr bwMode="auto">
                  <a:xfrm>
                    <a:off x="1816" y="2659"/>
                    <a:ext cx="131" cy="101"/>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216" name="Rectangle 75"/>
                  <p:cNvSpPr>
                    <a:spLocks noChangeArrowheads="1"/>
                  </p:cNvSpPr>
                  <p:nvPr/>
                </p:nvSpPr>
                <p:spPr bwMode="auto">
                  <a:xfrm>
                    <a:off x="1625" y="2420"/>
                    <a:ext cx="131" cy="101"/>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217" name="Rectangle 76"/>
                  <p:cNvSpPr>
                    <a:spLocks noChangeArrowheads="1"/>
                  </p:cNvSpPr>
                  <p:nvPr/>
                </p:nvSpPr>
                <p:spPr bwMode="auto">
                  <a:xfrm>
                    <a:off x="1538" y="2569"/>
                    <a:ext cx="131" cy="102"/>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cxnSp>
                <p:nvCxnSpPr>
                  <p:cNvPr id="6218" name="AutoShape 77"/>
                  <p:cNvCxnSpPr>
                    <a:cxnSpLocks noChangeShapeType="1"/>
                    <a:stCxn id="6212" idx="3"/>
                    <a:endCxn id="6216" idx="1"/>
                  </p:cNvCxnSpPr>
                  <p:nvPr/>
                </p:nvCxnSpPr>
                <p:spPr bwMode="auto">
                  <a:xfrm flipV="1">
                    <a:off x="1434" y="2470"/>
                    <a:ext cx="191" cy="144"/>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19" name="AutoShape 78"/>
                  <p:cNvCxnSpPr>
                    <a:cxnSpLocks noChangeShapeType="1"/>
                    <a:stCxn id="6212" idx="3"/>
                    <a:endCxn id="6217" idx="1"/>
                  </p:cNvCxnSpPr>
                  <p:nvPr/>
                </p:nvCxnSpPr>
                <p:spPr bwMode="auto">
                  <a:xfrm>
                    <a:off x="1434" y="2614"/>
                    <a:ext cx="104" cy="6"/>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20" name="AutoShape 79"/>
                  <p:cNvCxnSpPr>
                    <a:cxnSpLocks noChangeShapeType="1"/>
                    <a:stCxn id="6217" idx="3"/>
                    <a:endCxn id="6213" idx="1"/>
                  </p:cNvCxnSpPr>
                  <p:nvPr/>
                </p:nvCxnSpPr>
                <p:spPr bwMode="auto">
                  <a:xfrm>
                    <a:off x="1669" y="2620"/>
                    <a:ext cx="338" cy="12"/>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21" name="AutoShape 80"/>
                  <p:cNvCxnSpPr>
                    <a:cxnSpLocks noChangeShapeType="1"/>
                    <a:stCxn id="6213" idx="1"/>
                    <a:endCxn id="6216" idx="3"/>
                  </p:cNvCxnSpPr>
                  <p:nvPr/>
                </p:nvCxnSpPr>
                <p:spPr bwMode="auto">
                  <a:xfrm flipH="1" flipV="1">
                    <a:off x="1756" y="2470"/>
                    <a:ext cx="251" cy="162"/>
                  </a:xfrm>
                  <a:prstGeom prst="straightConnector1">
                    <a:avLst/>
                  </a:prstGeom>
                  <a:noFill/>
                  <a:ln w="9525">
                    <a:solidFill>
                      <a:schemeClr val="tx1"/>
                    </a:solidFill>
                    <a:round/>
                    <a:head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22" name="AutoShape 81"/>
                  <p:cNvCxnSpPr>
                    <a:cxnSpLocks noChangeShapeType="1"/>
                    <a:stCxn id="6214" idx="3"/>
                    <a:endCxn id="6215" idx="1"/>
                  </p:cNvCxnSpPr>
                  <p:nvPr/>
                </p:nvCxnSpPr>
                <p:spPr bwMode="auto">
                  <a:xfrm flipV="1">
                    <a:off x="1778" y="2709"/>
                    <a:ext cx="38" cy="54"/>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23" name="AutoShape 82"/>
                  <p:cNvCxnSpPr>
                    <a:cxnSpLocks noChangeShapeType="1"/>
                    <a:stCxn id="6212" idx="3"/>
                    <a:endCxn id="6214" idx="1"/>
                  </p:cNvCxnSpPr>
                  <p:nvPr/>
                </p:nvCxnSpPr>
                <p:spPr bwMode="auto">
                  <a:xfrm>
                    <a:off x="1434" y="2614"/>
                    <a:ext cx="213" cy="149"/>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24" name="AutoShape 83"/>
                  <p:cNvCxnSpPr>
                    <a:cxnSpLocks noChangeShapeType="1"/>
                    <a:stCxn id="6217" idx="3"/>
                    <a:endCxn id="6215" idx="1"/>
                  </p:cNvCxnSpPr>
                  <p:nvPr/>
                </p:nvCxnSpPr>
                <p:spPr bwMode="auto">
                  <a:xfrm>
                    <a:off x="1669" y="2620"/>
                    <a:ext cx="147" cy="89"/>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25" name="AutoShape 84"/>
                  <p:cNvCxnSpPr>
                    <a:cxnSpLocks noChangeShapeType="1"/>
                    <a:stCxn id="6215" idx="3"/>
                    <a:endCxn id="6213" idx="1"/>
                  </p:cNvCxnSpPr>
                  <p:nvPr/>
                </p:nvCxnSpPr>
                <p:spPr bwMode="auto">
                  <a:xfrm flipV="1">
                    <a:off x="1947" y="2632"/>
                    <a:ext cx="60" cy="77"/>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6194" name="Text Box 85"/>
                <p:cNvSpPr txBox="1">
                  <a:spLocks noChangeArrowheads="1"/>
                </p:cNvSpPr>
                <p:nvPr/>
              </p:nvSpPr>
              <p:spPr bwMode="auto">
                <a:xfrm>
                  <a:off x="1871" y="2922"/>
                  <a:ext cx="1349"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sz="1400" dirty="0"/>
                    <a:t>Flow between processes </a:t>
                  </a:r>
                  <a:endParaRPr lang="en-US" altLang="en-US" sz="1400" dirty="0"/>
                </a:p>
              </p:txBody>
            </p:sp>
            <p:sp>
              <p:nvSpPr>
                <p:cNvPr id="6195" name="Rectangle 86"/>
                <p:cNvSpPr>
                  <a:spLocks noChangeArrowheads="1"/>
                </p:cNvSpPr>
                <p:nvPr/>
              </p:nvSpPr>
              <p:spPr bwMode="auto">
                <a:xfrm>
                  <a:off x="3456" y="2840"/>
                  <a:ext cx="1284" cy="732"/>
                </a:xfrm>
                <a:prstGeom prst="rect">
                  <a:avLst/>
                </a:prstGeom>
                <a:solidFill>
                  <a:srgbClr val="CCEC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196" name="Rectangle 87"/>
                <p:cNvSpPr>
                  <a:spLocks noChangeArrowheads="1"/>
                </p:cNvSpPr>
                <p:nvPr/>
              </p:nvSpPr>
              <p:spPr bwMode="auto">
                <a:xfrm>
                  <a:off x="3552" y="3219"/>
                  <a:ext cx="175" cy="133"/>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197" name="Rectangle 88"/>
                <p:cNvSpPr>
                  <a:spLocks noChangeArrowheads="1"/>
                </p:cNvSpPr>
                <p:nvPr/>
              </p:nvSpPr>
              <p:spPr bwMode="auto">
                <a:xfrm>
                  <a:off x="4491" y="3243"/>
                  <a:ext cx="173" cy="132"/>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198" name="Rectangle 89"/>
                <p:cNvSpPr>
                  <a:spLocks noChangeArrowheads="1"/>
                </p:cNvSpPr>
                <p:nvPr/>
              </p:nvSpPr>
              <p:spPr bwMode="auto">
                <a:xfrm>
                  <a:off x="4011" y="3413"/>
                  <a:ext cx="174" cy="131"/>
                </a:xfrm>
                <a:prstGeom prst="rect">
                  <a:avLst/>
                </a:prstGeom>
                <a:noFill/>
                <a:ln w="9525">
                  <a:solidFill>
                    <a:schemeClr val="tx1"/>
                  </a:solidFill>
                  <a:miter lim="800000"/>
                </a:ln>
                <a:effectLst/>
                <a:extLst>
                  <a:ext uri="{909E8E84-426E-40DD-AFC4-6F175D3DCCD1}">
                    <a14:hiddenFill xmlns:a14="http://schemas.microsoft.com/office/drawing/2010/main">
                      <a:solidFill>
                        <a:srgbClr val="66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199" name="Rectangle 90"/>
                <p:cNvSpPr>
                  <a:spLocks noChangeArrowheads="1"/>
                </p:cNvSpPr>
                <p:nvPr/>
              </p:nvSpPr>
              <p:spPr bwMode="auto">
                <a:xfrm>
                  <a:off x="4236" y="3344"/>
                  <a:ext cx="175" cy="131"/>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200" name="Rectangle 91"/>
                <p:cNvSpPr>
                  <a:spLocks noChangeArrowheads="1"/>
                </p:cNvSpPr>
                <p:nvPr/>
              </p:nvSpPr>
              <p:spPr bwMode="auto">
                <a:xfrm>
                  <a:off x="3981" y="3034"/>
                  <a:ext cx="175" cy="132"/>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201" name="Rectangle 92"/>
                <p:cNvSpPr>
                  <a:spLocks noChangeArrowheads="1"/>
                </p:cNvSpPr>
                <p:nvPr/>
              </p:nvSpPr>
              <p:spPr bwMode="auto">
                <a:xfrm>
                  <a:off x="3865" y="3228"/>
                  <a:ext cx="175" cy="131"/>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cxnSp>
              <p:nvCxnSpPr>
                <p:cNvPr id="6202" name="AutoShape 93"/>
                <p:cNvCxnSpPr>
                  <a:cxnSpLocks noChangeShapeType="1"/>
                  <a:stCxn id="6196" idx="3"/>
                  <a:endCxn id="6200" idx="1"/>
                </p:cNvCxnSpPr>
                <p:nvPr/>
              </p:nvCxnSpPr>
              <p:spPr bwMode="auto">
                <a:xfrm flipV="1">
                  <a:off x="3727" y="3100"/>
                  <a:ext cx="254" cy="187"/>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03" name="AutoShape 94"/>
                <p:cNvCxnSpPr>
                  <a:cxnSpLocks noChangeShapeType="1"/>
                  <a:stCxn id="6196" idx="3"/>
                  <a:endCxn id="6201" idx="1"/>
                </p:cNvCxnSpPr>
                <p:nvPr/>
              </p:nvCxnSpPr>
              <p:spPr bwMode="auto">
                <a:xfrm>
                  <a:off x="3727" y="3287"/>
                  <a:ext cx="138" cy="6"/>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04" name="AutoShape 95"/>
                <p:cNvCxnSpPr>
                  <a:cxnSpLocks noChangeShapeType="1"/>
                  <a:stCxn id="6201" idx="3"/>
                  <a:endCxn id="6197" idx="1"/>
                </p:cNvCxnSpPr>
                <p:nvPr/>
              </p:nvCxnSpPr>
              <p:spPr bwMode="auto">
                <a:xfrm>
                  <a:off x="4040" y="3293"/>
                  <a:ext cx="451" cy="16"/>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05" name="AutoShape 96"/>
                <p:cNvCxnSpPr>
                  <a:cxnSpLocks noChangeShapeType="1"/>
                  <a:stCxn id="6197" idx="1"/>
                  <a:endCxn id="6200" idx="3"/>
                </p:cNvCxnSpPr>
                <p:nvPr/>
              </p:nvCxnSpPr>
              <p:spPr bwMode="auto">
                <a:xfrm flipH="1" flipV="1">
                  <a:off x="4156" y="3100"/>
                  <a:ext cx="335" cy="209"/>
                </a:xfrm>
                <a:prstGeom prst="straightConnector1">
                  <a:avLst/>
                </a:prstGeom>
                <a:noFill/>
                <a:ln w="9525">
                  <a:solidFill>
                    <a:schemeClr val="tx1"/>
                  </a:solidFill>
                  <a:round/>
                  <a:head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06" name="AutoShape 97"/>
                <p:cNvCxnSpPr>
                  <a:cxnSpLocks noChangeShapeType="1"/>
                  <a:stCxn id="6198" idx="3"/>
                  <a:endCxn id="6199" idx="1"/>
                </p:cNvCxnSpPr>
                <p:nvPr/>
              </p:nvCxnSpPr>
              <p:spPr bwMode="auto">
                <a:xfrm flipV="1">
                  <a:off x="4185" y="3409"/>
                  <a:ext cx="51" cy="69"/>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07" name="AutoShape 98"/>
                <p:cNvCxnSpPr>
                  <a:cxnSpLocks noChangeShapeType="1"/>
                  <a:stCxn id="6196" idx="3"/>
                  <a:endCxn id="6198" idx="1"/>
                </p:cNvCxnSpPr>
                <p:nvPr/>
              </p:nvCxnSpPr>
              <p:spPr bwMode="auto">
                <a:xfrm>
                  <a:off x="3727" y="3287"/>
                  <a:ext cx="284" cy="191"/>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08" name="AutoShape 99"/>
                <p:cNvCxnSpPr>
                  <a:cxnSpLocks noChangeShapeType="1"/>
                  <a:stCxn id="6201" idx="3"/>
                  <a:endCxn id="6199" idx="1"/>
                </p:cNvCxnSpPr>
                <p:nvPr/>
              </p:nvCxnSpPr>
              <p:spPr bwMode="auto">
                <a:xfrm>
                  <a:off x="4040" y="3293"/>
                  <a:ext cx="196" cy="116"/>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09" name="AutoShape 100"/>
                <p:cNvCxnSpPr>
                  <a:cxnSpLocks noChangeShapeType="1"/>
                  <a:stCxn id="6199" idx="3"/>
                  <a:endCxn id="6197" idx="1"/>
                </p:cNvCxnSpPr>
                <p:nvPr/>
              </p:nvCxnSpPr>
              <p:spPr bwMode="auto">
                <a:xfrm flipV="1">
                  <a:off x="4411" y="3309"/>
                  <a:ext cx="80" cy="100"/>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210" name="Text Box 101"/>
                <p:cNvSpPr txBox="1">
                  <a:spLocks noChangeArrowheads="1"/>
                </p:cNvSpPr>
                <p:nvPr/>
              </p:nvSpPr>
              <p:spPr bwMode="auto">
                <a:xfrm>
                  <a:off x="3424" y="2844"/>
                  <a:ext cx="1349"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sz="1400" dirty="0"/>
                    <a:t>Flow between processes </a:t>
                  </a:r>
                  <a:endParaRPr lang="en-US" altLang="en-US" sz="1400" dirty="0"/>
                </a:p>
              </p:txBody>
            </p:sp>
          </p:grpSp>
          <p:grpSp>
            <p:nvGrpSpPr>
              <p:cNvPr id="6153" name="Group 102"/>
              <p:cNvGrpSpPr/>
              <p:nvPr/>
            </p:nvGrpSpPr>
            <p:grpSpPr bwMode="auto">
              <a:xfrm>
                <a:off x="185" y="925"/>
                <a:ext cx="3076" cy="1190"/>
                <a:chOff x="185" y="925"/>
                <a:chExt cx="3076" cy="1190"/>
              </a:xfrm>
            </p:grpSpPr>
            <p:sp>
              <p:nvSpPr>
                <p:cNvPr id="6154" name="Rectangle 103"/>
                <p:cNvSpPr>
                  <a:spLocks noChangeArrowheads="1"/>
                </p:cNvSpPr>
                <p:nvPr/>
              </p:nvSpPr>
              <p:spPr bwMode="auto">
                <a:xfrm>
                  <a:off x="1954" y="938"/>
                  <a:ext cx="1298" cy="723"/>
                </a:xfrm>
                <a:prstGeom prst="rect">
                  <a:avLst/>
                </a:prstGeom>
                <a:solidFill>
                  <a:srgbClr val="CCEC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155" name="Rectangle 104"/>
                <p:cNvSpPr>
                  <a:spLocks noChangeArrowheads="1"/>
                </p:cNvSpPr>
                <p:nvPr/>
              </p:nvSpPr>
              <p:spPr bwMode="auto">
                <a:xfrm>
                  <a:off x="2040" y="1302"/>
                  <a:ext cx="175" cy="132"/>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156" name="Rectangle 105"/>
                <p:cNvSpPr>
                  <a:spLocks noChangeArrowheads="1"/>
                </p:cNvSpPr>
                <p:nvPr/>
              </p:nvSpPr>
              <p:spPr bwMode="auto">
                <a:xfrm>
                  <a:off x="2979" y="1325"/>
                  <a:ext cx="173" cy="133"/>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157" name="Rectangle 106"/>
                <p:cNvSpPr>
                  <a:spLocks noChangeArrowheads="1"/>
                </p:cNvSpPr>
                <p:nvPr/>
              </p:nvSpPr>
              <p:spPr bwMode="auto">
                <a:xfrm>
                  <a:off x="2499" y="1496"/>
                  <a:ext cx="174" cy="131"/>
                </a:xfrm>
                <a:prstGeom prst="rect">
                  <a:avLst/>
                </a:prstGeom>
                <a:noFill/>
                <a:ln w="9525">
                  <a:solidFill>
                    <a:schemeClr val="tx1"/>
                  </a:solidFill>
                  <a:miter lim="800000"/>
                </a:ln>
                <a:effectLst/>
                <a:extLst>
                  <a:ext uri="{909E8E84-426E-40DD-AFC4-6F175D3DCCD1}">
                    <a14:hiddenFill xmlns:a14="http://schemas.microsoft.com/office/drawing/2010/main">
                      <a:solidFill>
                        <a:srgbClr val="66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158" name="Rectangle 107"/>
                <p:cNvSpPr>
                  <a:spLocks noChangeArrowheads="1"/>
                </p:cNvSpPr>
                <p:nvPr/>
              </p:nvSpPr>
              <p:spPr bwMode="auto">
                <a:xfrm>
                  <a:off x="2724" y="1427"/>
                  <a:ext cx="175" cy="131"/>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159" name="Rectangle 108"/>
                <p:cNvSpPr>
                  <a:spLocks noChangeArrowheads="1"/>
                </p:cNvSpPr>
                <p:nvPr/>
              </p:nvSpPr>
              <p:spPr bwMode="auto">
                <a:xfrm>
                  <a:off x="2469" y="1117"/>
                  <a:ext cx="175" cy="130"/>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160" name="Rectangle 109"/>
                <p:cNvSpPr>
                  <a:spLocks noChangeArrowheads="1"/>
                </p:cNvSpPr>
                <p:nvPr/>
              </p:nvSpPr>
              <p:spPr bwMode="auto">
                <a:xfrm>
                  <a:off x="2353" y="1309"/>
                  <a:ext cx="175" cy="133"/>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cxnSp>
              <p:nvCxnSpPr>
                <p:cNvPr id="6161" name="AutoShape 110"/>
                <p:cNvCxnSpPr>
                  <a:cxnSpLocks noChangeShapeType="1"/>
                  <a:stCxn id="6155" idx="3"/>
                  <a:endCxn id="6159" idx="1"/>
                </p:cNvCxnSpPr>
                <p:nvPr/>
              </p:nvCxnSpPr>
              <p:spPr bwMode="auto">
                <a:xfrm flipV="1">
                  <a:off x="2215" y="1183"/>
                  <a:ext cx="254" cy="185"/>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62" name="AutoShape 111"/>
                <p:cNvCxnSpPr>
                  <a:cxnSpLocks noChangeShapeType="1"/>
                  <a:stCxn id="6155" idx="3"/>
                  <a:endCxn id="6160" idx="1"/>
                </p:cNvCxnSpPr>
                <p:nvPr/>
              </p:nvCxnSpPr>
              <p:spPr bwMode="auto">
                <a:xfrm>
                  <a:off x="2215" y="1368"/>
                  <a:ext cx="138" cy="9"/>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63" name="AutoShape 112"/>
                <p:cNvCxnSpPr>
                  <a:cxnSpLocks noChangeShapeType="1"/>
                  <a:stCxn id="6160" idx="3"/>
                  <a:endCxn id="6156" idx="1"/>
                </p:cNvCxnSpPr>
                <p:nvPr/>
              </p:nvCxnSpPr>
              <p:spPr bwMode="auto">
                <a:xfrm>
                  <a:off x="2528" y="1377"/>
                  <a:ext cx="451" cy="15"/>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64" name="AutoShape 113"/>
                <p:cNvCxnSpPr>
                  <a:cxnSpLocks noChangeShapeType="1"/>
                  <a:stCxn id="6156" idx="1"/>
                  <a:endCxn id="6159" idx="3"/>
                </p:cNvCxnSpPr>
                <p:nvPr/>
              </p:nvCxnSpPr>
              <p:spPr bwMode="auto">
                <a:xfrm flipH="1" flipV="1">
                  <a:off x="2644" y="1183"/>
                  <a:ext cx="335" cy="209"/>
                </a:xfrm>
                <a:prstGeom prst="straightConnector1">
                  <a:avLst/>
                </a:prstGeom>
                <a:noFill/>
                <a:ln w="9525">
                  <a:solidFill>
                    <a:schemeClr val="tx1"/>
                  </a:solidFill>
                  <a:round/>
                  <a:head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65" name="AutoShape 114"/>
                <p:cNvCxnSpPr>
                  <a:cxnSpLocks noChangeShapeType="1"/>
                  <a:stCxn id="6157" idx="3"/>
                  <a:endCxn id="6158" idx="1"/>
                </p:cNvCxnSpPr>
                <p:nvPr/>
              </p:nvCxnSpPr>
              <p:spPr bwMode="auto">
                <a:xfrm flipV="1">
                  <a:off x="2673" y="1492"/>
                  <a:ext cx="51" cy="70"/>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66" name="AutoShape 115"/>
                <p:cNvCxnSpPr>
                  <a:cxnSpLocks noChangeShapeType="1"/>
                  <a:stCxn id="6155" idx="3"/>
                  <a:endCxn id="6157" idx="1"/>
                </p:cNvCxnSpPr>
                <p:nvPr/>
              </p:nvCxnSpPr>
              <p:spPr bwMode="auto">
                <a:xfrm>
                  <a:off x="2215" y="1368"/>
                  <a:ext cx="284" cy="194"/>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67" name="AutoShape 116"/>
                <p:cNvCxnSpPr>
                  <a:cxnSpLocks noChangeShapeType="1"/>
                  <a:stCxn id="6160" idx="3"/>
                  <a:endCxn id="6158" idx="1"/>
                </p:cNvCxnSpPr>
                <p:nvPr/>
              </p:nvCxnSpPr>
              <p:spPr bwMode="auto">
                <a:xfrm>
                  <a:off x="2528" y="1377"/>
                  <a:ext cx="196" cy="115"/>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68" name="AutoShape 117"/>
                <p:cNvCxnSpPr>
                  <a:cxnSpLocks noChangeShapeType="1"/>
                  <a:stCxn id="6158" idx="3"/>
                  <a:endCxn id="6156" idx="1"/>
                </p:cNvCxnSpPr>
                <p:nvPr/>
              </p:nvCxnSpPr>
              <p:spPr bwMode="auto">
                <a:xfrm flipV="1">
                  <a:off x="2899" y="1392"/>
                  <a:ext cx="80" cy="100"/>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169" name="Text Box 118"/>
                <p:cNvSpPr txBox="1">
                  <a:spLocks noChangeArrowheads="1"/>
                </p:cNvSpPr>
                <p:nvPr/>
              </p:nvSpPr>
              <p:spPr bwMode="auto">
                <a:xfrm>
                  <a:off x="1912" y="925"/>
                  <a:ext cx="1349"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sz="1400" dirty="0"/>
                    <a:t>Flow between processes </a:t>
                  </a:r>
                  <a:endParaRPr lang="en-US" altLang="en-US" sz="1400" dirty="0"/>
                </a:p>
              </p:txBody>
            </p:sp>
            <p:grpSp>
              <p:nvGrpSpPr>
                <p:cNvPr id="6170" name="Group 119"/>
                <p:cNvGrpSpPr/>
                <p:nvPr/>
              </p:nvGrpSpPr>
              <p:grpSpPr bwMode="auto">
                <a:xfrm>
                  <a:off x="185" y="1216"/>
                  <a:ext cx="1769" cy="899"/>
                  <a:chOff x="185" y="1216"/>
                  <a:chExt cx="1769" cy="899"/>
                </a:xfrm>
              </p:grpSpPr>
              <p:sp>
                <p:nvSpPr>
                  <p:cNvPr id="6171" name="Rectangle 120"/>
                  <p:cNvSpPr>
                    <a:spLocks noChangeArrowheads="1"/>
                  </p:cNvSpPr>
                  <p:nvPr/>
                </p:nvSpPr>
                <p:spPr bwMode="auto">
                  <a:xfrm>
                    <a:off x="185" y="1216"/>
                    <a:ext cx="1355" cy="787"/>
                  </a:xfrm>
                  <a:prstGeom prst="rect">
                    <a:avLst/>
                  </a:prstGeom>
                  <a:solidFill>
                    <a:srgbClr val="CCEC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172" name="Rectangle 121"/>
                  <p:cNvSpPr>
                    <a:spLocks noChangeArrowheads="1"/>
                  </p:cNvSpPr>
                  <p:nvPr/>
                </p:nvSpPr>
                <p:spPr bwMode="auto">
                  <a:xfrm>
                    <a:off x="328" y="1596"/>
                    <a:ext cx="175" cy="133"/>
                  </a:xfrm>
                  <a:prstGeom prst="rect">
                    <a:avLst/>
                  </a:prstGeom>
                  <a:noFill/>
                  <a:ln w="9525">
                    <a:solidFill>
                      <a:schemeClr val="tx1"/>
                    </a:solidFill>
                    <a:miter lim="800000"/>
                  </a:ln>
                  <a:effectLst/>
                  <a:extLst>
                    <a:ext uri="{909E8E84-426E-40DD-AFC4-6F175D3DCCD1}">
                      <a14:hiddenFill xmlns:a14="http://schemas.microsoft.com/office/drawing/2010/main">
                        <a:solidFill>
                          <a:srgbClr val="FF66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173" name="Rectangle 122"/>
                  <p:cNvSpPr>
                    <a:spLocks noChangeArrowheads="1"/>
                  </p:cNvSpPr>
                  <p:nvPr/>
                </p:nvSpPr>
                <p:spPr bwMode="auto">
                  <a:xfrm>
                    <a:off x="1267" y="1620"/>
                    <a:ext cx="173" cy="132"/>
                  </a:xfrm>
                  <a:prstGeom prst="rect">
                    <a:avLst/>
                  </a:prstGeom>
                  <a:noFill/>
                  <a:ln w="9525">
                    <a:solidFill>
                      <a:schemeClr val="tx1"/>
                    </a:solidFill>
                    <a:miter lim="800000"/>
                  </a:ln>
                  <a:effectLst/>
                  <a:extLst>
                    <a:ext uri="{909E8E84-426E-40DD-AFC4-6F175D3DCCD1}">
                      <a14:hiddenFill xmlns:a14="http://schemas.microsoft.com/office/drawing/2010/main">
                        <a:solidFill>
                          <a:srgbClr val="FF66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174" name="Rectangle 123"/>
                  <p:cNvSpPr>
                    <a:spLocks noChangeArrowheads="1"/>
                  </p:cNvSpPr>
                  <p:nvPr/>
                </p:nvSpPr>
                <p:spPr bwMode="auto">
                  <a:xfrm>
                    <a:off x="787" y="1790"/>
                    <a:ext cx="174" cy="131"/>
                  </a:xfrm>
                  <a:prstGeom prst="rect">
                    <a:avLst/>
                  </a:prstGeom>
                  <a:noFill/>
                  <a:ln w="9525">
                    <a:solidFill>
                      <a:schemeClr val="tx1"/>
                    </a:solidFill>
                    <a:miter lim="800000"/>
                  </a:ln>
                  <a:effectLst/>
                  <a:extLst>
                    <a:ext uri="{909E8E84-426E-40DD-AFC4-6F175D3DCCD1}">
                      <a14:hiddenFill xmlns:a14="http://schemas.microsoft.com/office/drawing/2010/main">
                        <a:solidFill>
                          <a:srgbClr val="66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175" name="Rectangle 124"/>
                  <p:cNvSpPr>
                    <a:spLocks noChangeArrowheads="1"/>
                  </p:cNvSpPr>
                  <p:nvPr/>
                </p:nvSpPr>
                <p:spPr bwMode="auto">
                  <a:xfrm>
                    <a:off x="1012" y="1721"/>
                    <a:ext cx="175" cy="131"/>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176" name="Rectangle 125"/>
                  <p:cNvSpPr>
                    <a:spLocks noChangeArrowheads="1"/>
                  </p:cNvSpPr>
                  <p:nvPr/>
                </p:nvSpPr>
                <p:spPr bwMode="auto">
                  <a:xfrm>
                    <a:off x="757" y="1411"/>
                    <a:ext cx="175" cy="132"/>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177" name="Rectangle 126"/>
                  <p:cNvSpPr>
                    <a:spLocks noChangeArrowheads="1"/>
                  </p:cNvSpPr>
                  <p:nvPr/>
                </p:nvSpPr>
                <p:spPr bwMode="auto">
                  <a:xfrm>
                    <a:off x="641" y="1605"/>
                    <a:ext cx="175" cy="131"/>
                  </a:xfrm>
                  <a:prstGeom prst="rect">
                    <a:avLst/>
                  </a:prstGeom>
                  <a:noFill/>
                  <a:ln w="9525">
                    <a:solidFill>
                      <a:schemeClr val="tx1"/>
                    </a:solidFill>
                    <a:miter lim="800000"/>
                  </a:ln>
                  <a:effectLst/>
                  <a:extLst>
                    <a:ext uri="{909E8E84-426E-40DD-AFC4-6F175D3DCCD1}">
                      <a14:hiddenFill xmlns:a14="http://schemas.microsoft.com/office/drawing/2010/main">
                        <a:solidFill>
                          <a:srgbClr val="FF66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cxnSp>
                <p:nvCxnSpPr>
                  <p:cNvPr id="6178" name="AutoShape 127"/>
                  <p:cNvCxnSpPr>
                    <a:cxnSpLocks noChangeShapeType="1"/>
                    <a:stCxn id="6172" idx="3"/>
                    <a:endCxn id="6176" idx="1"/>
                  </p:cNvCxnSpPr>
                  <p:nvPr/>
                </p:nvCxnSpPr>
                <p:spPr bwMode="auto">
                  <a:xfrm flipV="1">
                    <a:off x="503" y="1477"/>
                    <a:ext cx="254" cy="187"/>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79" name="AutoShape 128"/>
                  <p:cNvCxnSpPr>
                    <a:cxnSpLocks noChangeShapeType="1"/>
                    <a:stCxn id="6172" idx="3"/>
                    <a:endCxn id="6177" idx="1"/>
                  </p:cNvCxnSpPr>
                  <p:nvPr/>
                </p:nvCxnSpPr>
                <p:spPr bwMode="auto">
                  <a:xfrm>
                    <a:off x="503" y="1664"/>
                    <a:ext cx="138" cy="6"/>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80" name="AutoShape 129"/>
                  <p:cNvCxnSpPr>
                    <a:cxnSpLocks noChangeShapeType="1"/>
                    <a:stCxn id="6177" idx="3"/>
                    <a:endCxn id="6173" idx="1"/>
                  </p:cNvCxnSpPr>
                  <p:nvPr/>
                </p:nvCxnSpPr>
                <p:spPr bwMode="auto">
                  <a:xfrm>
                    <a:off x="816" y="1670"/>
                    <a:ext cx="451" cy="16"/>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81" name="AutoShape 130"/>
                  <p:cNvCxnSpPr>
                    <a:cxnSpLocks noChangeShapeType="1"/>
                    <a:stCxn id="6173" idx="1"/>
                    <a:endCxn id="6176" idx="3"/>
                  </p:cNvCxnSpPr>
                  <p:nvPr/>
                </p:nvCxnSpPr>
                <p:spPr bwMode="auto">
                  <a:xfrm flipH="1" flipV="1">
                    <a:off x="932" y="1477"/>
                    <a:ext cx="335" cy="209"/>
                  </a:xfrm>
                  <a:prstGeom prst="straightConnector1">
                    <a:avLst/>
                  </a:prstGeom>
                  <a:noFill/>
                  <a:ln w="9525">
                    <a:solidFill>
                      <a:schemeClr val="tx1"/>
                    </a:solidFill>
                    <a:round/>
                    <a:head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82" name="AutoShape 131"/>
                  <p:cNvCxnSpPr>
                    <a:cxnSpLocks noChangeShapeType="1"/>
                    <a:stCxn id="6174" idx="3"/>
                    <a:endCxn id="6175" idx="1"/>
                  </p:cNvCxnSpPr>
                  <p:nvPr/>
                </p:nvCxnSpPr>
                <p:spPr bwMode="auto">
                  <a:xfrm flipV="1">
                    <a:off x="961" y="1786"/>
                    <a:ext cx="51" cy="69"/>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83" name="AutoShape 132"/>
                  <p:cNvCxnSpPr>
                    <a:cxnSpLocks noChangeShapeType="1"/>
                    <a:stCxn id="6172" idx="3"/>
                    <a:endCxn id="6174" idx="1"/>
                  </p:cNvCxnSpPr>
                  <p:nvPr/>
                </p:nvCxnSpPr>
                <p:spPr bwMode="auto">
                  <a:xfrm>
                    <a:off x="503" y="1664"/>
                    <a:ext cx="284" cy="191"/>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84" name="AutoShape 133"/>
                  <p:cNvCxnSpPr>
                    <a:cxnSpLocks noChangeShapeType="1"/>
                    <a:stCxn id="6177" idx="3"/>
                    <a:endCxn id="6175" idx="1"/>
                  </p:cNvCxnSpPr>
                  <p:nvPr/>
                </p:nvCxnSpPr>
                <p:spPr bwMode="auto">
                  <a:xfrm>
                    <a:off x="816" y="1670"/>
                    <a:ext cx="196" cy="116"/>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85" name="AutoShape 134"/>
                  <p:cNvCxnSpPr>
                    <a:cxnSpLocks noChangeShapeType="1"/>
                    <a:stCxn id="6175" idx="3"/>
                    <a:endCxn id="6173" idx="1"/>
                  </p:cNvCxnSpPr>
                  <p:nvPr/>
                </p:nvCxnSpPr>
                <p:spPr bwMode="auto">
                  <a:xfrm flipV="1">
                    <a:off x="1187" y="1686"/>
                    <a:ext cx="80" cy="100"/>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186" name="Text Box 135"/>
                  <p:cNvSpPr txBox="1">
                    <a:spLocks noChangeArrowheads="1"/>
                  </p:cNvSpPr>
                  <p:nvPr/>
                </p:nvSpPr>
                <p:spPr bwMode="auto">
                  <a:xfrm>
                    <a:off x="200" y="1221"/>
                    <a:ext cx="1349"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sz="1400" dirty="0"/>
                      <a:t>Flow between processes </a:t>
                    </a:r>
                    <a:endParaRPr lang="en-US" altLang="en-US" sz="1400" dirty="0"/>
                  </a:p>
                </p:txBody>
              </p:sp>
              <p:cxnSp>
                <p:nvCxnSpPr>
                  <p:cNvPr id="6187" name="AutoShape 136"/>
                  <p:cNvCxnSpPr>
                    <a:cxnSpLocks noChangeShapeType="1"/>
                    <a:stCxn id="6171" idx="3"/>
                    <a:endCxn id="6154" idx="1"/>
                  </p:cNvCxnSpPr>
                  <p:nvPr/>
                </p:nvCxnSpPr>
                <p:spPr bwMode="auto">
                  <a:xfrm flipV="1">
                    <a:off x="1540" y="1300"/>
                    <a:ext cx="414" cy="310"/>
                  </a:xfrm>
                  <a:prstGeom prst="straightConnector1">
                    <a:avLst/>
                  </a:prstGeom>
                  <a:noFill/>
                  <a:ln w="28575">
                    <a:solidFill>
                      <a:schemeClr val="accent2"/>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88" name="AutoShape 137"/>
                  <p:cNvCxnSpPr>
                    <a:cxnSpLocks noChangeShapeType="1"/>
                    <a:stCxn id="6171" idx="3"/>
                    <a:endCxn id="6248" idx="1"/>
                  </p:cNvCxnSpPr>
                  <p:nvPr/>
                </p:nvCxnSpPr>
                <p:spPr bwMode="auto">
                  <a:xfrm>
                    <a:off x="1540" y="1610"/>
                    <a:ext cx="223" cy="505"/>
                  </a:xfrm>
                  <a:prstGeom prst="straightConnector1">
                    <a:avLst/>
                  </a:prstGeom>
                  <a:noFill/>
                  <a:ln w="28575">
                    <a:solidFill>
                      <a:schemeClr val="accent2"/>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1619"/>
                                        </p:tgtEl>
                                        <p:attrNameLst>
                                          <p:attrName>style.visibility</p:attrName>
                                        </p:attrNameLst>
                                      </p:cBhvr>
                                      <p:to>
                                        <p:strVal val="visible"/>
                                      </p:to>
                                    </p:set>
                                    <p:animEffect transition="in" filter="wipe(left)">
                                      <p:cBhvr>
                                        <p:cTn id="7" dur="3000"/>
                                        <p:tgtEl>
                                          <p:spTgt spid="11161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11676"/>
                                        </p:tgtEl>
                                        <p:attrNameLst>
                                          <p:attrName>style.visibility</p:attrName>
                                        </p:attrNameLst>
                                      </p:cBhvr>
                                      <p:to>
                                        <p:strVal val="visible"/>
                                      </p:to>
                                    </p:set>
                                    <p:animEffect transition="in" filter="dissolve">
                                      <p:cBhvr>
                                        <p:cTn id="12" dur="500"/>
                                        <p:tgtEl>
                                          <p:spTgt spid="1116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1847850" y="114301"/>
            <a:ext cx="84963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sz="2400" dirty="0"/>
              <a:t>Supply chain management is concerned with the flow of information as well as the flow of products and services </a:t>
            </a:r>
            <a:endParaRPr lang="en-US" altLang="en-US" sz="2400" dirty="0"/>
          </a:p>
        </p:txBody>
      </p:sp>
      <p:grpSp>
        <p:nvGrpSpPr>
          <p:cNvPr id="112643" name="Group 3"/>
          <p:cNvGrpSpPr/>
          <p:nvPr/>
        </p:nvGrpSpPr>
        <p:grpSpPr bwMode="auto">
          <a:xfrm>
            <a:off x="2520950" y="4318001"/>
            <a:ext cx="7296150" cy="1558925"/>
            <a:chOff x="628" y="2720"/>
            <a:chExt cx="4596" cy="982"/>
          </a:xfrm>
        </p:grpSpPr>
        <p:sp>
          <p:nvSpPr>
            <p:cNvPr id="7239" name="AutoShape 4"/>
            <p:cNvSpPr>
              <a:spLocks noChangeArrowheads="1"/>
            </p:cNvSpPr>
            <p:nvPr/>
          </p:nvSpPr>
          <p:spPr bwMode="auto">
            <a:xfrm>
              <a:off x="628" y="2720"/>
              <a:ext cx="4596" cy="982"/>
            </a:xfrm>
            <a:prstGeom prst="rightArrow">
              <a:avLst>
                <a:gd name="adj1" fmla="val 89407"/>
                <a:gd name="adj2" fmla="val 76877"/>
              </a:avLst>
            </a:prstGeom>
            <a:solidFill>
              <a:srgbClr val="CCEC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7240" name="Text Box 5"/>
            <p:cNvSpPr txBox="1">
              <a:spLocks noChangeArrowheads="1"/>
            </p:cNvSpPr>
            <p:nvPr/>
          </p:nvSpPr>
          <p:spPr bwMode="auto">
            <a:xfrm>
              <a:off x="1106" y="2915"/>
              <a:ext cx="1852" cy="611"/>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lnSpc>
                  <a:spcPct val="50000"/>
                </a:lnSpc>
                <a:spcBef>
                  <a:spcPct val="50000"/>
                </a:spcBef>
                <a:buFontTx/>
                <a:buChar char="•"/>
              </a:pPr>
              <a:r>
                <a:rPr lang="en-GB" altLang="en-US" dirty="0"/>
                <a:t>Products and services</a:t>
              </a:r>
              <a:endParaRPr lang="en-GB" altLang="en-US" dirty="0"/>
            </a:p>
            <a:p>
              <a:pPr eaLnBrk="1" hangingPunct="1">
                <a:lnSpc>
                  <a:spcPct val="50000"/>
                </a:lnSpc>
                <a:spcBef>
                  <a:spcPct val="50000"/>
                </a:spcBef>
                <a:buFontTx/>
                <a:buChar char="•"/>
              </a:pPr>
              <a:r>
                <a:rPr lang="en-GB" altLang="en-US" dirty="0"/>
                <a:t>New products and services</a:t>
              </a:r>
              <a:endParaRPr lang="en-GB" altLang="en-US" dirty="0"/>
            </a:p>
            <a:p>
              <a:pPr eaLnBrk="1" hangingPunct="1">
                <a:lnSpc>
                  <a:spcPct val="50000"/>
                </a:lnSpc>
                <a:spcBef>
                  <a:spcPct val="50000"/>
                </a:spcBef>
                <a:buFontTx/>
                <a:buChar char="•"/>
              </a:pPr>
              <a:r>
                <a:rPr lang="en-GB" altLang="en-US" dirty="0"/>
                <a:t>Delivery information</a:t>
              </a:r>
              <a:endParaRPr lang="en-GB" altLang="en-US" dirty="0"/>
            </a:p>
            <a:p>
              <a:pPr eaLnBrk="1" hangingPunct="1">
                <a:lnSpc>
                  <a:spcPct val="50000"/>
                </a:lnSpc>
                <a:spcBef>
                  <a:spcPct val="50000"/>
                </a:spcBef>
                <a:buFontTx/>
                <a:buChar char="•"/>
              </a:pPr>
              <a:r>
                <a:rPr lang="en-GB" altLang="en-US" dirty="0"/>
                <a:t>Payment request / Credit</a:t>
              </a:r>
              <a:endParaRPr lang="en-US" altLang="en-US" dirty="0"/>
            </a:p>
          </p:txBody>
        </p:sp>
        <p:sp>
          <p:nvSpPr>
            <p:cNvPr id="7241" name="Text Box 6"/>
            <p:cNvSpPr txBox="1">
              <a:spLocks noChangeArrowheads="1"/>
            </p:cNvSpPr>
            <p:nvPr/>
          </p:nvSpPr>
          <p:spPr bwMode="auto">
            <a:xfrm>
              <a:off x="2940" y="2861"/>
              <a:ext cx="1815" cy="780"/>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b="1" dirty="0"/>
                <a:t>‘Downstream’ flow</a:t>
              </a:r>
              <a:br>
                <a:rPr lang="en-GB" altLang="en-US" b="1" dirty="0"/>
              </a:br>
              <a:r>
                <a:rPr lang="en-GB" altLang="en-US" b="1" dirty="0"/>
                <a:t>of products and services</a:t>
              </a:r>
              <a:br>
                <a:rPr lang="en-GB" altLang="en-US" b="1" dirty="0"/>
              </a:br>
              <a:r>
                <a:rPr lang="en-GB" altLang="en-US" b="1" dirty="0"/>
                <a:t>for customer</a:t>
              </a:r>
              <a:endParaRPr lang="en-GB" altLang="en-US" b="1" dirty="0"/>
            </a:p>
            <a:p>
              <a:pPr algn="ctr" eaLnBrk="1" hangingPunct="1">
                <a:spcBef>
                  <a:spcPct val="50000"/>
                </a:spcBef>
              </a:pPr>
              <a:r>
                <a:rPr lang="en-GB" altLang="en-US" b="1" i="1" dirty="0"/>
                <a:t> </a:t>
              </a:r>
              <a:r>
                <a:rPr lang="en-GB" altLang="en-US" sz="1800" b="1" i="1" dirty="0">
                  <a:solidFill>
                    <a:srgbClr val="FF0000"/>
                  </a:solidFill>
                </a:rPr>
                <a:t>fulfilment</a:t>
              </a:r>
              <a:endParaRPr lang="en-US" altLang="en-US" sz="1800" b="1" i="1" dirty="0">
                <a:solidFill>
                  <a:srgbClr val="FF0000"/>
                </a:solidFill>
              </a:endParaRPr>
            </a:p>
          </p:txBody>
        </p:sp>
      </p:grpSp>
      <p:grpSp>
        <p:nvGrpSpPr>
          <p:cNvPr id="112647" name="Group 7"/>
          <p:cNvGrpSpPr/>
          <p:nvPr/>
        </p:nvGrpSpPr>
        <p:grpSpPr bwMode="auto">
          <a:xfrm>
            <a:off x="2509839" y="981076"/>
            <a:ext cx="7331075" cy="1516063"/>
            <a:chOff x="621" y="618"/>
            <a:chExt cx="4618" cy="955"/>
          </a:xfrm>
        </p:grpSpPr>
        <p:sp>
          <p:nvSpPr>
            <p:cNvPr id="7236" name="AutoShape 8"/>
            <p:cNvSpPr>
              <a:spLocks noChangeArrowheads="1"/>
            </p:cNvSpPr>
            <p:nvPr/>
          </p:nvSpPr>
          <p:spPr bwMode="auto">
            <a:xfrm flipH="1">
              <a:off x="621" y="618"/>
              <a:ext cx="4596" cy="955"/>
            </a:xfrm>
            <a:prstGeom prst="rightArrow">
              <a:avLst>
                <a:gd name="adj1" fmla="val 87861"/>
                <a:gd name="adj2" fmla="val 80856"/>
              </a:avLst>
            </a:prstGeom>
            <a:solidFill>
              <a:srgbClr val="CCEC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7237" name="Text Box 9"/>
            <p:cNvSpPr txBox="1">
              <a:spLocks noChangeArrowheads="1"/>
            </p:cNvSpPr>
            <p:nvPr/>
          </p:nvSpPr>
          <p:spPr bwMode="auto">
            <a:xfrm>
              <a:off x="1127" y="817"/>
              <a:ext cx="1269" cy="626"/>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b="1" dirty="0"/>
                <a:t>‘Upstream’ flow</a:t>
              </a:r>
              <a:br>
                <a:rPr lang="en-GB" altLang="en-US" b="1" dirty="0"/>
              </a:br>
              <a:r>
                <a:rPr lang="en-GB" altLang="en-US" b="1" dirty="0"/>
                <a:t>of customer</a:t>
              </a:r>
              <a:endParaRPr lang="en-US" altLang="en-US" b="1" dirty="0"/>
            </a:p>
            <a:p>
              <a:pPr algn="ctr" eaLnBrk="1" hangingPunct="1">
                <a:spcBef>
                  <a:spcPct val="50000"/>
                </a:spcBef>
              </a:pPr>
              <a:r>
                <a:rPr lang="en-GB" altLang="en-US" sz="1800" b="1" i="1" dirty="0">
                  <a:solidFill>
                    <a:srgbClr val="FF0000"/>
                  </a:solidFill>
                </a:rPr>
                <a:t>requirements</a:t>
              </a:r>
              <a:endParaRPr lang="en-US" altLang="en-US" sz="1800" b="1" i="1" dirty="0">
                <a:solidFill>
                  <a:srgbClr val="FF0000"/>
                </a:solidFill>
              </a:endParaRPr>
            </a:p>
          </p:txBody>
        </p:sp>
        <p:sp>
          <p:nvSpPr>
            <p:cNvPr id="7238" name="Text Box 10"/>
            <p:cNvSpPr txBox="1">
              <a:spLocks noChangeArrowheads="1"/>
            </p:cNvSpPr>
            <p:nvPr/>
          </p:nvSpPr>
          <p:spPr bwMode="auto">
            <a:xfrm>
              <a:off x="2820" y="742"/>
              <a:ext cx="2419" cy="766"/>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lnSpc>
                  <a:spcPct val="50000"/>
                </a:lnSpc>
                <a:spcBef>
                  <a:spcPct val="50000"/>
                </a:spcBef>
                <a:buFontTx/>
                <a:buChar char="•"/>
              </a:pPr>
              <a:r>
                <a:rPr lang="en-GB" altLang="en-US" dirty="0"/>
                <a:t>Long-term plans and requirements</a:t>
              </a:r>
              <a:endParaRPr lang="en-GB" altLang="en-US" dirty="0"/>
            </a:p>
            <a:p>
              <a:pPr eaLnBrk="1" hangingPunct="1">
                <a:lnSpc>
                  <a:spcPct val="50000"/>
                </a:lnSpc>
                <a:spcBef>
                  <a:spcPct val="50000"/>
                </a:spcBef>
                <a:buFontTx/>
                <a:buChar char="•"/>
              </a:pPr>
              <a:r>
                <a:rPr lang="en-GB" altLang="en-US" dirty="0"/>
                <a:t>Market research information</a:t>
              </a:r>
              <a:endParaRPr lang="en-GB" altLang="en-US" dirty="0"/>
            </a:p>
            <a:p>
              <a:pPr eaLnBrk="1" hangingPunct="1">
                <a:lnSpc>
                  <a:spcPct val="50000"/>
                </a:lnSpc>
                <a:spcBef>
                  <a:spcPct val="50000"/>
                </a:spcBef>
                <a:buFontTx/>
                <a:buChar char="•"/>
              </a:pPr>
              <a:r>
                <a:rPr lang="en-GB" altLang="en-US" dirty="0"/>
                <a:t>Individual orders</a:t>
              </a:r>
              <a:endParaRPr lang="en-GB" altLang="en-US" dirty="0"/>
            </a:p>
            <a:p>
              <a:pPr eaLnBrk="1" hangingPunct="1">
                <a:lnSpc>
                  <a:spcPct val="50000"/>
                </a:lnSpc>
                <a:spcBef>
                  <a:spcPct val="50000"/>
                </a:spcBef>
                <a:buFontTx/>
                <a:buChar char="•"/>
              </a:pPr>
              <a:r>
                <a:rPr lang="en-GB" altLang="en-US" dirty="0"/>
                <a:t>Payment</a:t>
              </a:r>
              <a:endParaRPr lang="en-US" altLang="en-US" dirty="0"/>
            </a:p>
            <a:p>
              <a:pPr eaLnBrk="1" hangingPunct="1">
                <a:lnSpc>
                  <a:spcPct val="50000"/>
                </a:lnSpc>
                <a:spcBef>
                  <a:spcPct val="50000"/>
                </a:spcBef>
                <a:buFontTx/>
                <a:buChar char="•"/>
              </a:pPr>
              <a:r>
                <a:rPr lang="en-GB" altLang="en-US" dirty="0"/>
                <a:t>Potential new products and services</a:t>
              </a:r>
              <a:endParaRPr lang="en-US" altLang="en-US" dirty="0"/>
            </a:p>
          </p:txBody>
        </p:sp>
      </p:grpSp>
      <p:grpSp>
        <p:nvGrpSpPr>
          <p:cNvPr id="112651" name="Group 11"/>
          <p:cNvGrpSpPr/>
          <p:nvPr/>
        </p:nvGrpSpPr>
        <p:grpSpPr bwMode="auto">
          <a:xfrm>
            <a:off x="1776413" y="2636839"/>
            <a:ext cx="8856662" cy="1512887"/>
            <a:chOff x="159" y="1661"/>
            <a:chExt cx="5579" cy="953"/>
          </a:xfrm>
        </p:grpSpPr>
        <p:cxnSp>
          <p:nvCxnSpPr>
            <p:cNvPr id="7174" name="AutoShape 12"/>
            <p:cNvCxnSpPr>
              <a:cxnSpLocks noChangeShapeType="1"/>
              <a:stCxn id="7220" idx="3"/>
            </p:cNvCxnSpPr>
            <p:nvPr/>
          </p:nvCxnSpPr>
          <p:spPr bwMode="auto">
            <a:xfrm flipV="1">
              <a:off x="1472" y="2071"/>
              <a:ext cx="485" cy="89"/>
            </a:xfrm>
            <a:prstGeom prst="straightConnector1">
              <a:avLst/>
            </a:prstGeom>
            <a:noFill/>
            <a:ln w="5715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175" name="AutoShape 13"/>
            <p:cNvCxnSpPr>
              <a:cxnSpLocks noChangeShapeType="1"/>
            </p:cNvCxnSpPr>
            <p:nvPr/>
          </p:nvCxnSpPr>
          <p:spPr bwMode="auto">
            <a:xfrm>
              <a:off x="3193" y="2072"/>
              <a:ext cx="475" cy="0"/>
            </a:xfrm>
            <a:prstGeom prst="straightConnector1">
              <a:avLst/>
            </a:prstGeom>
            <a:noFill/>
            <a:ln w="5715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7176" name="Group 14"/>
            <p:cNvGrpSpPr/>
            <p:nvPr/>
          </p:nvGrpSpPr>
          <p:grpSpPr bwMode="auto">
            <a:xfrm>
              <a:off x="159" y="1664"/>
              <a:ext cx="1360" cy="950"/>
              <a:chOff x="159" y="1664"/>
              <a:chExt cx="1360" cy="950"/>
            </a:xfrm>
          </p:grpSpPr>
          <p:sp>
            <p:nvSpPr>
              <p:cNvPr id="7220" name="Rectangle 15"/>
              <p:cNvSpPr>
                <a:spLocks noChangeArrowheads="1"/>
              </p:cNvSpPr>
              <p:nvPr/>
            </p:nvSpPr>
            <p:spPr bwMode="auto">
              <a:xfrm>
                <a:off x="236" y="1705"/>
                <a:ext cx="1236" cy="909"/>
              </a:xfrm>
              <a:prstGeom prst="rect">
                <a:avLst/>
              </a:prstGeom>
              <a:solidFill>
                <a:srgbClr val="FFCC66"/>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7221" name="Rectangle 16"/>
              <p:cNvSpPr>
                <a:spLocks noChangeArrowheads="1"/>
              </p:cNvSpPr>
              <p:nvPr/>
            </p:nvSpPr>
            <p:spPr bwMode="auto">
              <a:xfrm>
                <a:off x="287" y="2221"/>
                <a:ext cx="175" cy="141"/>
              </a:xfrm>
              <a:prstGeom prst="rect">
                <a:avLst/>
              </a:prstGeom>
              <a:solidFill>
                <a:srgbClr val="FF66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7222" name="Rectangle 17"/>
              <p:cNvSpPr>
                <a:spLocks noChangeArrowheads="1"/>
              </p:cNvSpPr>
              <p:nvPr/>
            </p:nvSpPr>
            <p:spPr bwMode="auto">
              <a:xfrm>
                <a:off x="1225" y="2246"/>
                <a:ext cx="174" cy="141"/>
              </a:xfrm>
              <a:prstGeom prst="rect">
                <a:avLst/>
              </a:prstGeom>
              <a:solidFill>
                <a:srgbClr val="FF66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7223" name="Rectangle 18"/>
              <p:cNvSpPr>
                <a:spLocks noChangeArrowheads="1"/>
              </p:cNvSpPr>
              <p:nvPr/>
            </p:nvSpPr>
            <p:spPr bwMode="auto">
              <a:xfrm>
                <a:off x="746" y="2427"/>
                <a:ext cx="174" cy="141"/>
              </a:xfrm>
              <a:prstGeom prst="rect">
                <a:avLst/>
              </a:prstGeom>
              <a:noFill/>
              <a:ln w="9525">
                <a:solidFill>
                  <a:schemeClr val="tx1"/>
                </a:solidFill>
                <a:miter lim="800000"/>
              </a:ln>
              <a:effectLst/>
              <a:extLst>
                <a:ext uri="{909E8E84-426E-40DD-AFC4-6F175D3DCCD1}">
                  <a14:hiddenFill xmlns:a14="http://schemas.microsoft.com/office/drawing/2010/main">
                    <a:solidFill>
                      <a:srgbClr val="66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7224" name="Rectangle 19"/>
              <p:cNvSpPr>
                <a:spLocks noChangeArrowheads="1"/>
              </p:cNvSpPr>
              <p:nvPr/>
            </p:nvSpPr>
            <p:spPr bwMode="auto">
              <a:xfrm>
                <a:off x="971" y="2354"/>
                <a:ext cx="174" cy="139"/>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7225" name="Rectangle 20"/>
              <p:cNvSpPr>
                <a:spLocks noChangeArrowheads="1"/>
              </p:cNvSpPr>
              <p:nvPr/>
            </p:nvSpPr>
            <p:spPr bwMode="auto">
              <a:xfrm>
                <a:off x="716" y="2023"/>
                <a:ext cx="175" cy="140"/>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7226" name="Rectangle 21"/>
              <p:cNvSpPr>
                <a:spLocks noChangeArrowheads="1"/>
              </p:cNvSpPr>
              <p:nvPr/>
            </p:nvSpPr>
            <p:spPr bwMode="auto">
              <a:xfrm>
                <a:off x="600" y="2229"/>
                <a:ext cx="175" cy="141"/>
              </a:xfrm>
              <a:prstGeom prst="rect">
                <a:avLst/>
              </a:prstGeom>
              <a:solidFill>
                <a:srgbClr val="FF66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cxnSp>
            <p:nvCxnSpPr>
              <p:cNvPr id="7227" name="AutoShape 22"/>
              <p:cNvCxnSpPr>
                <a:cxnSpLocks noChangeShapeType="1"/>
                <a:stCxn id="7221" idx="3"/>
                <a:endCxn id="7225" idx="1"/>
              </p:cNvCxnSpPr>
              <p:nvPr/>
            </p:nvCxnSpPr>
            <p:spPr bwMode="auto">
              <a:xfrm flipV="1">
                <a:off x="462" y="2092"/>
                <a:ext cx="254" cy="199"/>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228" name="AutoShape 23"/>
              <p:cNvCxnSpPr>
                <a:cxnSpLocks noChangeShapeType="1"/>
                <a:stCxn id="7221" idx="3"/>
                <a:endCxn id="7226" idx="1"/>
              </p:cNvCxnSpPr>
              <p:nvPr/>
            </p:nvCxnSpPr>
            <p:spPr bwMode="auto">
              <a:xfrm>
                <a:off x="462" y="2291"/>
                <a:ext cx="138" cy="9"/>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229" name="AutoShape 24"/>
              <p:cNvCxnSpPr>
                <a:cxnSpLocks noChangeShapeType="1"/>
                <a:stCxn id="7226" idx="3"/>
                <a:endCxn id="7222" idx="1"/>
              </p:cNvCxnSpPr>
              <p:nvPr/>
            </p:nvCxnSpPr>
            <p:spPr bwMode="auto">
              <a:xfrm>
                <a:off x="775" y="2300"/>
                <a:ext cx="450" cy="16"/>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230" name="AutoShape 25"/>
              <p:cNvCxnSpPr>
                <a:cxnSpLocks noChangeShapeType="1"/>
                <a:stCxn id="7222" idx="1"/>
                <a:endCxn id="7225" idx="3"/>
              </p:cNvCxnSpPr>
              <p:nvPr/>
            </p:nvCxnSpPr>
            <p:spPr bwMode="auto">
              <a:xfrm flipH="1" flipV="1">
                <a:off x="891" y="2092"/>
                <a:ext cx="334" cy="224"/>
              </a:xfrm>
              <a:prstGeom prst="straightConnector1">
                <a:avLst/>
              </a:prstGeom>
              <a:noFill/>
              <a:ln w="9525">
                <a:solidFill>
                  <a:schemeClr val="tx1"/>
                </a:solidFill>
                <a:round/>
                <a:head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231" name="AutoShape 26"/>
              <p:cNvCxnSpPr>
                <a:cxnSpLocks noChangeShapeType="1"/>
                <a:stCxn id="7223" idx="3"/>
                <a:endCxn id="7224" idx="1"/>
              </p:cNvCxnSpPr>
              <p:nvPr/>
            </p:nvCxnSpPr>
            <p:spPr bwMode="auto">
              <a:xfrm flipV="1">
                <a:off x="920" y="2423"/>
                <a:ext cx="51" cy="74"/>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232" name="AutoShape 27"/>
              <p:cNvCxnSpPr>
                <a:cxnSpLocks noChangeShapeType="1"/>
                <a:stCxn id="7221" idx="3"/>
                <a:endCxn id="7223" idx="1"/>
              </p:cNvCxnSpPr>
              <p:nvPr/>
            </p:nvCxnSpPr>
            <p:spPr bwMode="auto">
              <a:xfrm>
                <a:off x="462" y="2291"/>
                <a:ext cx="284" cy="206"/>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233" name="AutoShape 28"/>
              <p:cNvCxnSpPr>
                <a:cxnSpLocks noChangeShapeType="1"/>
                <a:stCxn id="7226" idx="3"/>
                <a:endCxn id="7224" idx="1"/>
              </p:cNvCxnSpPr>
              <p:nvPr/>
            </p:nvCxnSpPr>
            <p:spPr bwMode="auto">
              <a:xfrm>
                <a:off x="775" y="2300"/>
                <a:ext cx="196" cy="123"/>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234" name="AutoShape 29"/>
              <p:cNvCxnSpPr>
                <a:cxnSpLocks noChangeShapeType="1"/>
                <a:stCxn id="7224" idx="3"/>
                <a:endCxn id="7222" idx="1"/>
              </p:cNvCxnSpPr>
              <p:nvPr/>
            </p:nvCxnSpPr>
            <p:spPr bwMode="auto">
              <a:xfrm flipV="1">
                <a:off x="1145" y="2316"/>
                <a:ext cx="80" cy="107"/>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235" name="Text Box 30"/>
              <p:cNvSpPr txBox="1">
                <a:spLocks noChangeArrowheads="1"/>
              </p:cNvSpPr>
              <p:nvPr/>
            </p:nvSpPr>
            <p:spPr bwMode="auto">
              <a:xfrm>
                <a:off x="159" y="1664"/>
                <a:ext cx="1360"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dirty="0"/>
                  <a:t>Flow between processes </a:t>
                </a:r>
                <a:endParaRPr lang="en-US" altLang="en-US" dirty="0"/>
              </a:p>
            </p:txBody>
          </p:sp>
        </p:grpSp>
        <p:grpSp>
          <p:nvGrpSpPr>
            <p:cNvPr id="7177" name="Group 31"/>
            <p:cNvGrpSpPr/>
            <p:nvPr/>
          </p:nvGrpSpPr>
          <p:grpSpPr bwMode="auto">
            <a:xfrm>
              <a:off x="5179" y="1767"/>
              <a:ext cx="241" cy="502"/>
              <a:chOff x="2024" y="3560"/>
              <a:chExt cx="182" cy="454"/>
            </a:xfrm>
          </p:grpSpPr>
          <p:sp>
            <p:nvSpPr>
              <p:cNvPr id="7214" name="Oval 32"/>
              <p:cNvSpPr>
                <a:spLocks noChangeArrowheads="1"/>
              </p:cNvSpPr>
              <p:nvPr/>
            </p:nvSpPr>
            <p:spPr bwMode="auto">
              <a:xfrm>
                <a:off x="2048" y="3560"/>
                <a:ext cx="136" cy="136"/>
              </a:xfrm>
              <a:prstGeom prst="ellipse">
                <a:avLst/>
              </a:prstGeom>
              <a:noFill/>
              <a:ln w="28575">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7215" name="Line 33"/>
              <p:cNvSpPr>
                <a:spLocks noChangeShapeType="1"/>
              </p:cNvSpPr>
              <p:nvPr/>
            </p:nvSpPr>
            <p:spPr bwMode="auto">
              <a:xfrm>
                <a:off x="2115" y="3696"/>
                <a:ext cx="0" cy="182"/>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7216" name="Line 34"/>
              <p:cNvSpPr>
                <a:spLocks noChangeShapeType="1"/>
              </p:cNvSpPr>
              <p:nvPr/>
            </p:nvSpPr>
            <p:spPr bwMode="auto">
              <a:xfrm flipH="1">
                <a:off x="2024" y="3878"/>
                <a:ext cx="91" cy="136"/>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7217" name="Line 35"/>
              <p:cNvSpPr>
                <a:spLocks noChangeShapeType="1"/>
              </p:cNvSpPr>
              <p:nvPr/>
            </p:nvSpPr>
            <p:spPr bwMode="auto">
              <a:xfrm>
                <a:off x="2115" y="3878"/>
                <a:ext cx="91" cy="136"/>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7218" name="Line 36"/>
              <p:cNvSpPr>
                <a:spLocks noChangeShapeType="1"/>
              </p:cNvSpPr>
              <p:nvPr/>
            </p:nvSpPr>
            <p:spPr bwMode="auto">
              <a:xfrm flipH="1">
                <a:off x="2024" y="3742"/>
                <a:ext cx="91" cy="136"/>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7219" name="Line 37"/>
              <p:cNvSpPr>
                <a:spLocks noChangeShapeType="1"/>
              </p:cNvSpPr>
              <p:nvPr/>
            </p:nvSpPr>
            <p:spPr bwMode="auto">
              <a:xfrm>
                <a:off x="2115" y="3742"/>
                <a:ext cx="91" cy="136"/>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grpSp>
        <p:sp>
          <p:nvSpPr>
            <p:cNvPr id="7178" name="Text Box 38"/>
            <p:cNvSpPr txBox="1">
              <a:spLocks noChangeArrowheads="1"/>
            </p:cNvSpPr>
            <p:nvPr/>
          </p:nvSpPr>
          <p:spPr bwMode="auto">
            <a:xfrm>
              <a:off x="4954" y="2268"/>
              <a:ext cx="78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spcBef>
                  <a:spcPct val="50000"/>
                </a:spcBef>
              </a:pPr>
              <a:r>
                <a:rPr lang="en-GB" altLang="en-US" dirty="0"/>
                <a:t>Consumer</a:t>
              </a:r>
              <a:endParaRPr lang="en-US" altLang="en-US" dirty="0"/>
            </a:p>
          </p:txBody>
        </p:sp>
        <p:sp>
          <p:nvSpPr>
            <p:cNvPr id="7179" name="Line 39"/>
            <p:cNvSpPr>
              <a:spLocks noChangeShapeType="1"/>
            </p:cNvSpPr>
            <p:nvPr/>
          </p:nvSpPr>
          <p:spPr bwMode="auto">
            <a:xfrm>
              <a:off x="4936" y="2079"/>
              <a:ext cx="181" cy="0"/>
            </a:xfrm>
            <a:prstGeom prst="line">
              <a:avLst/>
            </a:prstGeom>
            <a:noFill/>
            <a:ln w="5715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grpSp>
          <p:nvGrpSpPr>
            <p:cNvPr id="7180" name="Group 40"/>
            <p:cNvGrpSpPr/>
            <p:nvPr/>
          </p:nvGrpSpPr>
          <p:grpSpPr bwMode="auto">
            <a:xfrm>
              <a:off x="1883" y="1661"/>
              <a:ext cx="1360" cy="950"/>
              <a:chOff x="159" y="1664"/>
              <a:chExt cx="1360" cy="950"/>
            </a:xfrm>
          </p:grpSpPr>
          <p:sp>
            <p:nvSpPr>
              <p:cNvPr id="7198" name="Rectangle 41"/>
              <p:cNvSpPr>
                <a:spLocks noChangeArrowheads="1"/>
              </p:cNvSpPr>
              <p:nvPr/>
            </p:nvSpPr>
            <p:spPr bwMode="auto">
              <a:xfrm>
                <a:off x="236" y="1705"/>
                <a:ext cx="1236" cy="909"/>
              </a:xfrm>
              <a:prstGeom prst="rect">
                <a:avLst/>
              </a:prstGeom>
              <a:solidFill>
                <a:srgbClr val="FFCC66"/>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7199" name="Rectangle 42"/>
              <p:cNvSpPr>
                <a:spLocks noChangeArrowheads="1"/>
              </p:cNvSpPr>
              <p:nvPr/>
            </p:nvSpPr>
            <p:spPr bwMode="auto">
              <a:xfrm>
                <a:off x="287" y="2221"/>
                <a:ext cx="175" cy="141"/>
              </a:xfrm>
              <a:prstGeom prst="rect">
                <a:avLst/>
              </a:prstGeom>
              <a:solidFill>
                <a:srgbClr val="FF66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7200" name="Rectangle 43"/>
              <p:cNvSpPr>
                <a:spLocks noChangeArrowheads="1"/>
              </p:cNvSpPr>
              <p:nvPr/>
            </p:nvSpPr>
            <p:spPr bwMode="auto">
              <a:xfrm>
                <a:off x="1225" y="2246"/>
                <a:ext cx="174" cy="141"/>
              </a:xfrm>
              <a:prstGeom prst="rect">
                <a:avLst/>
              </a:prstGeom>
              <a:solidFill>
                <a:srgbClr val="FF66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7201" name="Rectangle 44"/>
              <p:cNvSpPr>
                <a:spLocks noChangeArrowheads="1"/>
              </p:cNvSpPr>
              <p:nvPr/>
            </p:nvSpPr>
            <p:spPr bwMode="auto">
              <a:xfrm>
                <a:off x="746" y="2427"/>
                <a:ext cx="174" cy="141"/>
              </a:xfrm>
              <a:prstGeom prst="rect">
                <a:avLst/>
              </a:prstGeom>
              <a:noFill/>
              <a:ln w="9525">
                <a:solidFill>
                  <a:schemeClr val="tx1"/>
                </a:solidFill>
                <a:miter lim="800000"/>
              </a:ln>
              <a:effectLst/>
              <a:extLst>
                <a:ext uri="{909E8E84-426E-40DD-AFC4-6F175D3DCCD1}">
                  <a14:hiddenFill xmlns:a14="http://schemas.microsoft.com/office/drawing/2010/main">
                    <a:solidFill>
                      <a:srgbClr val="66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7202" name="Rectangle 45"/>
              <p:cNvSpPr>
                <a:spLocks noChangeArrowheads="1"/>
              </p:cNvSpPr>
              <p:nvPr/>
            </p:nvSpPr>
            <p:spPr bwMode="auto">
              <a:xfrm>
                <a:off x="971" y="2354"/>
                <a:ext cx="174" cy="139"/>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7203" name="Rectangle 46"/>
              <p:cNvSpPr>
                <a:spLocks noChangeArrowheads="1"/>
              </p:cNvSpPr>
              <p:nvPr/>
            </p:nvSpPr>
            <p:spPr bwMode="auto">
              <a:xfrm>
                <a:off x="716" y="2023"/>
                <a:ext cx="175" cy="140"/>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7204" name="Rectangle 47"/>
              <p:cNvSpPr>
                <a:spLocks noChangeArrowheads="1"/>
              </p:cNvSpPr>
              <p:nvPr/>
            </p:nvSpPr>
            <p:spPr bwMode="auto">
              <a:xfrm>
                <a:off x="600" y="2229"/>
                <a:ext cx="175" cy="141"/>
              </a:xfrm>
              <a:prstGeom prst="rect">
                <a:avLst/>
              </a:prstGeom>
              <a:solidFill>
                <a:srgbClr val="FF66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cxnSp>
            <p:nvCxnSpPr>
              <p:cNvPr id="7205" name="AutoShape 48"/>
              <p:cNvCxnSpPr>
                <a:cxnSpLocks noChangeShapeType="1"/>
                <a:stCxn id="7199" idx="3"/>
                <a:endCxn id="7203" idx="1"/>
              </p:cNvCxnSpPr>
              <p:nvPr/>
            </p:nvCxnSpPr>
            <p:spPr bwMode="auto">
              <a:xfrm flipV="1">
                <a:off x="462" y="2092"/>
                <a:ext cx="254" cy="199"/>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206" name="AutoShape 49"/>
              <p:cNvCxnSpPr>
                <a:cxnSpLocks noChangeShapeType="1"/>
                <a:stCxn id="7199" idx="3"/>
                <a:endCxn id="7204" idx="1"/>
              </p:cNvCxnSpPr>
              <p:nvPr/>
            </p:nvCxnSpPr>
            <p:spPr bwMode="auto">
              <a:xfrm>
                <a:off x="462" y="2291"/>
                <a:ext cx="138" cy="9"/>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207" name="AutoShape 50"/>
              <p:cNvCxnSpPr>
                <a:cxnSpLocks noChangeShapeType="1"/>
                <a:stCxn id="7204" idx="3"/>
                <a:endCxn id="7200" idx="1"/>
              </p:cNvCxnSpPr>
              <p:nvPr/>
            </p:nvCxnSpPr>
            <p:spPr bwMode="auto">
              <a:xfrm>
                <a:off x="775" y="2300"/>
                <a:ext cx="450" cy="16"/>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208" name="AutoShape 51"/>
              <p:cNvCxnSpPr>
                <a:cxnSpLocks noChangeShapeType="1"/>
                <a:stCxn id="7200" idx="1"/>
                <a:endCxn id="7203" idx="3"/>
              </p:cNvCxnSpPr>
              <p:nvPr/>
            </p:nvCxnSpPr>
            <p:spPr bwMode="auto">
              <a:xfrm flipH="1" flipV="1">
                <a:off x="891" y="2092"/>
                <a:ext cx="334" cy="224"/>
              </a:xfrm>
              <a:prstGeom prst="straightConnector1">
                <a:avLst/>
              </a:prstGeom>
              <a:noFill/>
              <a:ln w="9525">
                <a:solidFill>
                  <a:schemeClr val="tx1"/>
                </a:solidFill>
                <a:round/>
                <a:head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209" name="AutoShape 52"/>
              <p:cNvCxnSpPr>
                <a:cxnSpLocks noChangeShapeType="1"/>
                <a:stCxn id="7201" idx="3"/>
                <a:endCxn id="7202" idx="1"/>
              </p:cNvCxnSpPr>
              <p:nvPr/>
            </p:nvCxnSpPr>
            <p:spPr bwMode="auto">
              <a:xfrm flipV="1">
                <a:off x="920" y="2423"/>
                <a:ext cx="51" cy="74"/>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210" name="AutoShape 53"/>
              <p:cNvCxnSpPr>
                <a:cxnSpLocks noChangeShapeType="1"/>
                <a:stCxn id="7199" idx="3"/>
                <a:endCxn id="7201" idx="1"/>
              </p:cNvCxnSpPr>
              <p:nvPr/>
            </p:nvCxnSpPr>
            <p:spPr bwMode="auto">
              <a:xfrm>
                <a:off x="462" y="2291"/>
                <a:ext cx="284" cy="206"/>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211" name="AutoShape 54"/>
              <p:cNvCxnSpPr>
                <a:cxnSpLocks noChangeShapeType="1"/>
                <a:stCxn id="7204" idx="3"/>
                <a:endCxn id="7202" idx="1"/>
              </p:cNvCxnSpPr>
              <p:nvPr/>
            </p:nvCxnSpPr>
            <p:spPr bwMode="auto">
              <a:xfrm>
                <a:off x="775" y="2300"/>
                <a:ext cx="196" cy="123"/>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212" name="AutoShape 55"/>
              <p:cNvCxnSpPr>
                <a:cxnSpLocks noChangeShapeType="1"/>
                <a:stCxn id="7202" idx="3"/>
                <a:endCxn id="7200" idx="1"/>
              </p:cNvCxnSpPr>
              <p:nvPr/>
            </p:nvCxnSpPr>
            <p:spPr bwMode="auto">
              <a:xfrm flipV="1">
                <a:off x="1145" y="2316"/>
                <a:ext cx="80" cy="107"/>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213" name="Text Box 56"/>
              <p:cNvSpPr txBox="1">
                <a:spLocks noChangeArrowheads="1"/>
              </p:cNvSpPr>
              <p:nvPr/>
            </p:nvSpPr>
            <p:spPr bwMode="auto">
              <a:xfrm>
                <a:off x="159" y="1664"/>
                <a:ext cx="1360"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dirty="0"/>
                  <a:t>Flow between processes </a:t>
                </a:r>
                <a:endParaRPr lang="en-US" altLang="en-US" dirty="0"/>
              </a:p>
            </p:txBody>
          </p:sp>
        </p:grpSp>
        <p:grpSp>
          <p:nvGrpSpPr>
            <p:cNvPr id="7181" name="Group 57"/>
            <p:cNvGrpSpPr/>
            <p:nvPr/>
          </p:nvGrpSpPr>
          <p:grpSpPr bwMode="auto">
            <a:xfrm>
              <a:off x="3607" y="1661"/>
              <a:ext cx="1360" cy="950"/>
              <a:chOff x="159" y="1664"/>
              <a:chExt cx="1360" cy="950"/>
            </a:xfrm>
          </p:grpSpPr>
          <p:sp>
            <p:nvSpPr>
              <p:cNvPr id="7182" name="Rectangle 58"/>
              <p:cNvSpPr>
                <a:spLocks noChangeArrowheads="1"/>
              </p:cNvSpPr>
              <p:nvPr/>
            </p:nvSpPr>
            <p:spPr bwMode="auto">
              <a:xfrm>
                <a:off x="236" y="1705"/>
                <a:ext cx="1236" cy="909"/>
              </a:xfrm>
              <a:prstGeom prst="rect">
                <a:avLst/>
              </a:prstGeom>
              <a:solidFill>
                <a:srgbClr val="FFCC66"/>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7183" name="Rectangle 59"/>
              <p:cNvSpPr>
                <a:spLocks noChangeArrowheads="1"/>
              </p:cNvSpPr>
              <p:nvPr/>
            </p:nvSpPr>
            <p:spPr bwMode="auto">
              <a:xfrm>
                <a:off x="287" y="2221"/>
                <a:ext cx="175" cy="141"/>
              </a:xfrm>
              <a:prstGeom prst="rect">
                <a:avLst/>
              </a:prstGeom>
              <a:solidFill>
                <a:srgbClr val="FF66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7184" name="Rectangle 60"/>
              <p:cNvSpPr>
                <a:spLocks noChangeArrowheads="1"/>
              </p:cNvSpPr>
              <p:nvPr/>
            </p:nvSpPr>
            <p:spPr bwMode="auto">
              <a:xfrm>
                <a:off x="1225" y="2246"/>
                <a:ext cx="174" cy="141"/>
              </a:xfrm>
              <a:prstGeom prst="rect">
                <a:avLst/>
              </a:prstGeom>
              <a:solidFill>
                <a:srgbClr val="FF66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7185" name="Rectangle 61"/>
              <p:cNvSpPr>
                <a:spLocks noChangeArrowheads="1"/>
              </p:cNvSpPr>
              <p:nvPr/>
            </p:nvSpPr>
            <p:spPr bwMode="auto">
              <a:xfrm>
                <a:off x="746" y="2427"/>
                <a:ext cx="174" cy="141"/>
              </a:xfrm>
              <a:prstGeom prst="rect">
                <a:avLst/>
              </a:prstGeom>
              <a:noFill/>
              <a:ln w="9525">
                <a:solidFill>
                  <a:schemeClr val="tx1"/>
                </a:solidFill>
                <a:miter lim="800000"/>
              </a:ln>
              <a:effectLst/>
              <a:extLst>
                <a:ext uri="{909E8E84-426E-40DD-AFC4-6F175D3DCCD1}">
                  <a14:hiddenFill xmlns:a14="http://schemas.microsoft.com/office/drawing/2010/main">
                    <a:solidFill>
                      <a:srgbClr val="66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7186" name="Rectangle 62"/>
              <p:cNvSpPr>
                <a:spLocks noChangeArrowheads="1"/>
              </p:cNvSpPr>
              <p:nvPr/>
            </p:nvSpPr>
            <p:spPr bwMode="auto">
              <a:xfrm>
                <a:off x="971" y="2354"/>
                <a:ext cx="174" cy="139"/>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7187" name="Rectangle 63"/>
              <p:cNvSpPr>
                <a:spLocks noChangeArrowheads="1"/>
              </p:cNvSpPr>
              <p:nvPr/>
            </p:nvSpPr>
            <p:spPr bwMode="auto">
              <a:xfrm>
                <a:off x="716" y="2023"/>
                <a:ext cx="175" cy="140"/>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7188" name="Rectangle 64"/>
              <p:cNvSpPr>
                <a:spLocks noChangeArrowheads="1"/>
              </p:cNvSpPr>
              <p:nvPr/>
            </p:nvSpPr>
            <p:spPr bwMode="auto">
              <a:xfrm>
                <a:off x="600" y="2229"/>
                <a:ext cx="175" cy="141"/>
              </a:xfrm>
              <a:prstGeom prst="rect">
                <a:avLst/>
              </a:prstGeom>
              <a:solidFill>
                <a:srgbClr val="FF66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cxnSp>
            <p:nvCxnSpPr>
              <p:cNvPr id="7189" name="AutoShape 65"/>
              <p:cNvCxnSpPr>
                <a:cxnSpLocks noChangeShapeType="1"/>
                <a:stCxn id="7183" idx="3"/>
                <a:endCxn id="7187" idx="1"/>
              </p:cNvCxnSpPr>
              <p:nvPr/>
            </p:nvCxnSpPr>
            <p:spPr bwMode="auto">
              <a:xfrm flipV="1">
                <a:off x="462" y="2092"/>
                <a:ext cx="254" cy="199"/>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190" name="AutoShape 66"/>
              <p:cNvCxnSpPr>
                <a:cxnSpLocks noChangeShapeType="1"/>
                <a:stCxn id="7183" idx="3"/>
                <a:endCxn id="7188" idx="1"/>
              </p:cNvCxnSpPr>
              <p:nvPr/>
            </p:nvCxnSpPr>
            <p:spPr bwMode="auto">
              <a:xfrm>
                <a:off x="462" y="2291"/>
                <a:ext cx="138" cy="9"/>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191" name="AutoShape 67"/>
              <p:cNvCxnSpPr>
                <a:cxnSpLocks noChangeShapeType="1"/>
                <a:stCxn id="7188" idx="3"/>
                <a:endCxn id="7184" idx="1"/>
              </p:cNvCxnSpPr>
              <p:nvPr/>
            </p:nvCxnSpPr>
            <p:spPr bwMode="auto">
              <a:xfrm>
                <a:off x="775" y="2300"/>
                <a:ext cx="450" cy="16"/>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192" name="AutoShape 68"/>
              <p:cNvCxnSpPr>
                <a:cxnSpLocks noChangeShapeType="1"/>
                <a:stCxn id="7184" idx="1"/>
                <a:endCxn id="7187" idx="3"/>
              </p:cNvCxnSpPr>
              <p:nvPr/>
            </p:nvCxnSpPr>
            <p:spPr bwMode="auto">
              <a:xfrm flipH="1" flipV="1">
                <a:off x="891" y="2092"/>
                <a:ext cx="334" cy="224"/>
              </a:xfrm>
              <a:prstGeom prst="straightConnector1">
                <a:avLst/>
              </a:prstGeom>
              <a:noFill/>
              <a:ln w="9525">
                <a:solidFill>
                  <a:schemeClr val="tx1"/>
                </a:solidFill>
                <a:round/>
                <a:head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193" name="AutoShape 69"/>
              <p:cNvCxnSpPr>
                <a:cxnSpLocks noChangeShapeType="1"/>
                <a:stCxn id="7185" idx="3"/>
                <a:endCxn id="7186" idx="1"/>
              </p:cNvCxnSpPr>
              <p:nvPr/>
            </p:nvCxnSpPr>
            <p:spPr bwMode="auto">
              <a:xfrm flipV="1">
                <a:off x="920" y="2423"/>
                <a:ext cx="51" cy="74"/>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194" name="AutoShape 70"/>
              <p:cNvCxnSpPr>
                <a:cxnSpLocks noChangeShapeType="1"/>
                <a:stCxn id="7183" idx="3"/>
                <a:endCxn id="7185" idx="1"/>
              </p:cNvCxnSpPr>
              <p:nvPr/>
            </p:nvCxnSpPr>
            <p:spPr bwMode="auto">
              <a:xfrm>
                <a:off x="462" y="2291"/>
                <a:ext cx="284" cy="206"/>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195" name="AutoShape 71"/>
              <p:cNvCxnSpPr>
                <a:cxnSpLocks noChangeShapeType="1"/>
                <a:stCxn id="7188" idx="3"/>
                <a:endCxn id="7186" idx="1"/>
              </p:cNvCxnSpPr>
              <p:nvPr/>
            </p:nvCxnSpPr>
            <p:spPr bwMode="auto">
              <a:xfrm>
                <a:off x="775" y="2300"/>
                <a:ext cx="196" cy="123"/>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196" name="AutoShape 72"/>
              <p:cNvCxnSpPr>
                <a:cxnSpLocks noChangeShapeType="1"/>
                <a:stCxn id="7186" idx="3"/>
                <a:endCxn id="7184" idx="1"/>
              </p:cNvCxnSpPr>
              <p:nvPr/>
            </p:nvCxnSpPr>
            <p:spPr bwMode="auto">
              <a:xfrm flipV="1">
                <a:off x="1145" y="2316"/>
                <a:ext cx="80" cy="107"/>
              </a:xfrm>
              <a:prstGeom prst="straightConnector1">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197" name="Text Box 73"/>
              <p:cNvSpPr txBox="1">
                <a:spLocks noChangeArrowheads="1"/>
              </p:cNvSpPr>
              <p:nvPr/>
            </p:nvSpPr>
            <p:spPr bwMode="auto">
              <a:xfrm>
                <a:off x="159" y="1664"/>
                <a:ext cx="1360"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dirty="0"/>
                  <a:t>Flow between processes </a:t>
                </a:r>
                <a:endParaRPr lang="en-US" altLang="en-US" dirty="0"/>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2651"/>
                                        </p:tgtEl>
                                        <p:attrNameLst>
                                          <p:attrName>style.visibility</p:attrName>
                                        </p:attrNameLst>
                                      </p:cBhvr>
                                      <p:to>
                                        <p:strVal val="visible"/>
                                      </p:to>
                                    </p:set>
                                    <p:animEffect transition="in" filter="wipe(left)">
                                      <p:cBhvr>
                                        <p:cTn id="7" dur="2000"/>
                                        <p:tgtEl>
                                          <p:spTgt spid="11265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112647"/>
                                        </p:tgtEl>
                                        <p:attrNameLst>
                                          <p:attrName>style.visibility</p:attrName>
                                        </p:attrNameLst>
                                      </p:cBhvr>
                                      <p:to>
                                        <p:strVal val="visible"/>
                                      </p:to>
                                    </p:set>
                                    <p:animEffect transition="in" filter="wipe(right)">
                                      <p:cBhvr>
                                        <p:cTn id="12" dur="2000"/>
                                        <p:tgtEl>
                                          <p:spTgt spid="11264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12643"/>
                                        </p:tgtEl>
                                        <p:attrNameLst>
                                          <p:attrName>style.visibility</p:attrName>
                                        </p:attrNameLst>
                                      </p:cBhvr>
                                      <p:to>
                                        <p:strVal val="visible"/>
                                      </p:to>
                                    </p:set>
                                    <p:animEffect transition="in" filter="wipe(left)">
                                      <p:cBhvr>
                                        <p:cTn id="17" dur="2000"/>
                                        <p:tgtEl>
                                          <p:spTgt spid="1126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1714500" y="3560764"/>
            <a:ext cx="1778000" cy="1444625"/>
          </a:xfrm>
          <a:prstGeom prst="rect">
            <a:avLst/>
          </a:prstGeom>
          <a:solidFill>
            <a:srgbClr val="CCFF66"/>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8195" name="Rectangle 3"/>
          <p:cNvSpPr>
            <a:spLocks noChangeArrowheads="1"/>
          </p:cNvSpPr>
          <p:nvPr/>
        </p:nvSpPr>
        <p:spPr bwMode="auto">
          <a:xfrm>
            <a:off x="3505200" y="938214"/>
            <a:ext cx="1371600" cy="2332037"/>
          </a:xfrm>
          <a:prstGeom prst="rect">
            <a:avLst/>
          </a:prstGeom>
          <a:solidFill>
            <a:srgbClr val="CC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8196" name="Rectangle 4"/>
          <p:cNvSpPr>
            <a:spLocks noChangeArrowheads="1"/>
          </p:cNvSpPr>
          <p:nvPr/>
        </p:nvSpPr>
        <p:spPr bwMode="auto">
          <a:xfrm>
            <a:off x="6477000" y="938214"/>
            <a:ext cx="1371600" cy="2332037"/>
          </a:xfrm>
          <a:prstGeom prst="rect">
            <a:avLst/>
          </a:prstGeom>
          <a:solidFill>
            <a:srgbClr val="CC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8197" name="Rectangle 5"/>
          <p:cNvSpPr>
            <a:spLocks noChangeArrowheads="1"/>
          </p:cNvSpPr>
          <p:nvPr/>
        </p:nvSpPr>
        <p:spPr bwMode="auto">
          <a:xfrm>
            <a:off x="8153400" y="938214"/>
            <a:ext cx="1371600" cy="2332037"/>
          </a:xfrm>
          <a:prstGeom prst="rect">
            <a:avLst/>
          </a:prstGeom>
          <a:solidFill>
            <a:srgbClr val="CC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8198" name="Rectangle 6"/>
          <p:cNvSpPr>
            <a:spLocks noChangeArrowheads="1"/>
          </p:cNvSpPr>
          <p:nvPr/>
        </p:nvSpPr>
        <p:spPr bwMode="auto">
          <a:xfrm>
            <a:off x="1828800" y="938214"/>
            <a:ext cx="1371600" cy="2332037"/>
          </a:xfrm>
          <a:prstGeom prst="rect">
            <a:avLst/>
          </a:prstGeom>
          <a:solidFill>
            <a:srgbClr val="CC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8199" name="Text Box 7"/>
          <p:cNvSpPr txBox="1">
            <a:spLocks noChangeArrowheads="1"/>
          </p:cNvSpPr>
          <p:nvPr/>
        </p:nvSpPr>
        <p:spPr bwMode="auto">
          <a:xfrm flipH="1">
            <a:off x="3502026" y="862014"/>
            <a:ext cx="1350963"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dirty="0"/>
              <a:t>First-tier supplier</a:t>
            </a:r>
            <a:endParaRPr lang="en-US" altLang="en-US" dirty="0"/>
          </a:p>
        </p:txBody>
      </p:sp>
      <p:sp>
        <p:nvSpPr>
          <p:cNvPr id="8200" name="Freeform 8"/>
          <p:cNvSpPr/>
          <p:nvPr/>
        </p:nvSpPr>
        <p:spPr bwMode="auto">
          <a:xfrm>
            <a:off x="3695700" y="1549400"/>
            <a:ext cx="838200" cy="998538"/>
          </a:xfrm>
          <a:custGeom>
            <a:avLst/>
            <a:gdLst>
              <a:gd name="T0" fmla="*/ 1963 w 1281"/>
              <a:gd name="T1" fmla="*/ 635433 h 1584"/>
              <a:gd name="T2" fmla="*/ 125632 w 1281"/>
              <a:gd name="T3" fmla="*/ 635433 h 1584"/>
              <a:gd name="T4" fmla="*/ 125632 w 1281"/>
              <a:gd name="T5" fmla="*/ 393363 h 1584"/>
              <a:gd name="T6" fmla="*/ 316043 w 1281"/>
              <a:gd name="T7" fmla="*/ 643628 h 1584"/>
              <a:gd name="T8" fmla="*/ 311462 w 1281"/>
              <a:gd name="T9" fmla="*/ 393363 h 1584"/>
              <a:gd name="T10" fmla="*/ 508416 w 1281"/>
              <a:gd name="T11" fmla="*/ 639216 h 1584"/>
              <a:gd name="T12" fmla="*/ 497293 w 1281"/>
              <a:gd name="T13" fmla="*/ 393363 h 1584"/>
              <a:gd name="T14" fmla="*/ 730235 w 1281"/>
              <a:gd name="T15" fmla="*/ 635433 h 1584"/>
              <a:gd name="T16" fmla="*/ 734815 w 1281"/>
              <a:gd name="T17" fmla="*/ 6304 h 1584"/>
              <a:gd name="T18" fmla="*/ 838200 w 1281"/>
              <a:gd name="T19" fmla="*/ 0 h 1584"/>
              <a:gd name="T20" fmla="*/ 838200 w 1281"/>
              <a:gd name="T21" fmla="*/ 998538 h 1584"/>
              <a:gd name="T22" fmla="*/ 1963 w 1281"/>
              <a:gd name="T23" fmla="*/ 998538 h 1584"/>
              <a:gd name="T24" fmla="*/ 0 w 1281"/>
              <a:gd name="T25" fmla="*/ 643628 h 15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81" h="1584">
                <a:moveTo>
                  <a:pt x="3" y="1008"/>
                </a:moveTo>
                <a:lnTo>
                  <a:pt x="192" y="1008"/>
                </a:lnTo>
                <a:lnTo>
                  <a:pt x="192" y="624"/>
                </a:lnTo>
                <a:lnTo>
                  <a:pt x="483" y="1021"/>
                </a:lnTo>
                <a:lnTo>
                  <a:pt x="476" y="624"/>
                </a:lnTo>
                <a:cubicBezTo>
                  <a:pt x="525" y="623"/>
                  <a:pt x="730" y="1014"/>
                  <a:pt x="777" y="1014"/>
                </a:cubicBezTo>
                <a:lnTo>
                  <a:pt x="760" y="624"/>
                </a:lnTo>
                <a:lnTo>
                  <a:pt x="1116" y="1008"/>
                </a:lnTo>
                <a:lnTo>
                  <a:pt x="1123" y="10"/>
                </a:lnTo>
                <a:lnTo>
                  <a:pt x="1281" y="0"/>
                </a:lnTo>
                <a:lnTo>
                  <a:pt x="1281" y="1584"/>
                </a:lnTo>
                <a:lnTo>
                  <a:pt x="3" y="1584"/>
                </a:lnTo>
                <a:lnTo>
                  <a:pt x="0" y="1021"/>
                </a:lnTo>
              </a:path>
            </a:pathLst>
          </a:custGeom>
          <a:solidFill>
            <a:schemeClr val="tx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8201" name="Freeform 9"/>
          <p:cNvSpPr/>
          <p:nvPr/>
        </p:nvSpPr>
        <p:spPr bwMode="auto">
          <a:xfrm>
            <a:off x="2057401" y="2006601"/>
            <a:ext cx="1001713" cy="555625"/>
          </a:xfrm>
          <a:custGeom>
            <a:avLst/>
            <a:gdLst>
              <a:gd name="T0" fmla="*/ 1590 w 630"/>
              <a:gd name="T1" fmla="*/ 327910 h 427"/>
              <a:gd name="T2" fmla="*/ 1590 w 630"/>
              <a:gd name="T3" fmla="*/ 180871 h 427"/>
              <a:gd name="T4" fmla="*/ 149462 w 630"/>
              <a:gd name="T5" fmla="*/ 176967 h 427"/>
              <a:gd name="T6" fmla="*/ 143102 w 630"/>
              <a:gd name="T7" fmla="*/ 65061 h 427"/>
              <a:gd name="T8" fmla="*/ 375245 w 630"/>
              <a:gd name="T9" fmla="*/ 65061 h 427"/>
              <a:gd name="T10" fmla="*/ 383195 w 630"/>
              <a:gd name="T11" fmla="*/ 165256 h 427"/>
              <a:gd name="T12" fmla="*/ 489726 w 630"/>
              <a:gd name="T13" fmla="*/ 165256 h 427"/>
              <a:gd name="T14" fmla="*/ 489726 w 630"/>
              <a:gd name="T15" fmla="*/ 71568 h 427"/>
              <a:gd name="T16" fmla="*/ 570817 w 630"/>
              <a:gd name="T17" fmla="*/ 65061 h 427"/>
              <a:gd name="T18" fmla="*/ 566047 w 630"/>
              <a:gd name="T19" fmla="*/ 0 h 427"/>
              <a:gd name="T20" fmla="*/ 1001713 w 630"/>
              <a:gd name="T21" fmla="*/ 0 h 427"/>
              <a:gd name="T22" fmla="*/ 1001713 w 630"/>
              <a:gd name="T23" fmla="*/ 555625 h 427"/>
              <a:gd name="T24" fmla="*/ 1590 w 630"/>
              <a:gd name="T25" fmla="*/ 555625 h 427"/>
              <a:gd name="T26" fmla="*/ 0 w 630"/>
              <a:gd name="T27" fmla="*/ 333115 h 42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30" h="427">
                <a:moveTo>
                  <a:pt x="1" y="252"/>
                </a:moveTo>
                <a:lnTo>
                  <a:pt x="1" y="139"/>
                </a:lnTo>
                <a:lnTo>
                  <a:pt x="94" y="136"/>
                </a:lnTo>
                <a:lnTo>
                  <a:pt x="90" y="50"/>
                </a:lnTo>
                <a:lnTo>
                  <a:pt x="236" y="50"/>
                </a:lnTo>
                <a:lnTo>
                  <a:pt x="241" y="127"/>
                </a:lnTo>
                <a:lnTo>
                  <a:pt x="308" y="127"/>
                </a:lnTo>
                <a:lnTo>
                  <a:pt x="308" y="55"/>
                </a:lnTo>
                <a:lnTo>
                  <a:pt x="359" y="50"/>
                </a:lnTo>
                <a:lnTo>
                  <a:pt x="356" y="0"/>
                </a:lnTo>
                <a:lnTo>
                  <a:pt x="630" y="0"/>
                </a:lnTo>
                <a:lnTo>
                  <a:pt x="630" y="427"/>
                </a:lnTo>
                <a:lnTo>
                  <a:pt x="1" y="427"/>
                </a:lnTo>
                <a:lnTo>
                  <a:pt x="0" y="256"/>
                </a:lnTo>
              </a:path>
            </a:pathLst>
          </a:custGeom>
          <a:solidFill>
            <a:schemeClr val="tx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8202" name="Freeform 10"/>
          <p:cNvSpPr/>
          <p:nvPr/>
        </p:nvSpPr>
        <p:spPr bwMode="auto">
          <a:xfrm>
            <a:off x="5105401" y="1920876"/>
            <a:ext cx="1008063" cy="627063"/>
          </a:xfrm>
          <a:custGeom>
            <a:avLst/>
            <a:gdLst>
              <a:gd name="T0" fmla="*/ 1588 w 635"/>
              <a:gd name="T1" fmla="*/ 400302 h 271"/>
              <a:gd name="T2" fmla="*/ 1588 w 635"/>
              <a:gd name="T3" fmla="*/ 252214 h 271"/>
              <a:gd name="T4" fmla="*/ 149225 w 635"/>
              <a:gd name="T5" fmla="*/ 247586 h 271"/>
              <a:gd name="T6" fmla="*/ 284163 w 635"/>
              <a:gd name="T7" fmla="*/ 67103 h 271"/>
              <a:gd name="T8" fmla="*/ 406400 w 635"/>
              <a:gd name="T9" fmla="*/ 222133 h 271"/>
              <a:gd name="T10" fmla="*/ 458788 w 635"/>
              <a:gd name="T11" fmla="*/ 226761 h 271"/>
              <a:gd name="T12" fmla="*/ 493713 w 635"/>
              <a:gd name="T13" fmla="*/ 233702 h 271"/>
              <a:gd name="T14" fmla="*/ 488950 w 635"/>
              <a:gd name="T15" fmla="*/ 143461 h 271"/>
              <a:gd name="T16" fmla="*/ 569913 w 635"/>
              <a:gd name="T17" fmla="*/ 136519 h 271"/>
              <a:gd name="T18" fmla="*/ 774700 w 635"/>
              <a:gd name="T19" fmla="*/ 0 h 271"/>
              <a:gd name="T20" fmla="*/ 1008063 w 635"/>
              <a:gd name="T21" fmla="*/ 155030 h 271"/>
              <a:gd name="T22" fmla="*/ 1000125 w 635"/>
              <a:gd name="T23" fmla="*/ 627063 h 271"/>
              <a:gd name="T24" fmla="*/ 1588 w 635"/>
              <a:gd name="T25" fmla="*/ 627063 h 271"/>
              <a:gd name="T26" fmla="*/ 0 w 635"/>
              <a:gd name="T27" fmla="*/ 404930 h 2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35" h="271">
                <a:moveTo>
                  <a:pt x="1" y="173"/>
                </a:moveTo>
                <a:lnTo>
                  <a:pt x="1" y="109"/>
                </a:lnTo>
                <a:lnTo>
                  <a:pt x="94" y="107"/>
                </a:lnTo>
                <a:lnTo>
                  <a:pt x="179" y="29"/>
                </a:lnTo>
                <a:lnTo>
                  <a:pt x="256" y="96"/>
                </a:lnTo>
                <a:lnTo>
                  <a:pt x="289" y="98"/>
                </a:lnTo>
                <a:lnTo>
                  <a:pt x="311" y="101"/>
                </a:lnTo>
                <a:lnTo>
                  <a:pt x="308" y="62"/>
                </a:lnTo>
                <a:lnTo>
                  <a:pt x="359" y="59"/>
                </a:lnTo>
                <a:lnTo>
                  <a:pt x="488" y="0"/>
                </a:lnTo>
                <a:lnTo>
                  <a:pt x="635" y="67"/>
                </a:lnTo>
                <a:lnTo>
                  <a:pt x="630" y="271"/>
                </a:lnTo>
                <a:lnTo>
                  <a:pt x="1" y="271"/>
                </a:lnTo>
                <a:lnTo>
                  <a:pt x="0" y="175"/>
                </a:lnTo>
              </a:path>
            </a:pathLst>
          </a:custGeom>
          <a:solidFill>
            <a:schemeClr val="tx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grpSp>
        <p:nvGrpSpPr>
          <p:cNvPr id="8203" name="Group 11"/>
          <p:cNvGrpSpPr/>
          <p:nvPr/>
        </p:nvGrpSpPr>
        <p:grpSpPr bwMode="auto">
          <a:xfrm>
            <a:off x="8343900" y="1979613"/>
            <a:ext cx="914400" cy="582612"/>
            <a:chOff x="1920" y="1428"/>
            <a:chExt cx="576" cy="252"/>
          </a:xfrm>
        </p:grpSpPr>
        <p:grpSp>
          <p:nvGrpSpPr>
            <p:cNvPr id="8254" name="Group 12"/>
            <p:cNvGrpSpPr/>
            <p:nvPr/>
          </p:nvGrpSpPr>
          <p:grpSpPr bwMode="auto">
            <a:xfrm>
              <a:off x="1920" y="1440"/>
              <a:ext cx="576" cy="240"/>
              <a:chOff x="1920" y="1392"/>
              <a:chExt cx="576" cy="288"/>
            </a:xfrm>
          </p:grpSpPr>
          <p:sp>
            <p:nvSpPr>
              <p:cNvPr id="8263" name="Rectangle 13"/>
              <p:cNvSpPr>
                <a:spLocks noChangeArrowheads="1"/>
              </p:cNvSpPr>
              <p:nvPr/>
            </p:nvSpPr>
            <p:spPr bwMode="auto">
              <a:xfrm>
                <a:off x="1920" y="1632"/>
                <a:ext cx="576" cy="48"/>
              </a:xfrm>
              <a:prstGeom prst="rect">
                <a:avLst/>
              </a:prstGeom>
              <a:solidFill>
                <a:schemeClr val="tx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8264" name="Rectangle 14"/>
              <p:cNvSpPr>
                <a:spLocks noChangeArrowheads="1"/>
              </p:cNvSpPr>
              <p:nvPr/>
            </p:nvSpPr>
            <p:spPr bwMode="auto">
              <a:xfrm>
                <a:off x="1920" y="1440"/>
                <a:ext cx="576" cy="48"/>
              </a:xfrm>
              <a:prstGeom prst="rect">
                <a:avLst/>
              </a:prstGeom>
              <a:solidFill>
                <a:schemeClr val="tx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8265" name="Rectangle 15"/>
              <p:cNvSpPr>
                <a:spLocks noChangeArrowheads="1"/>
              </p:cNvSpPr>
              <p:nvPr/>
            </p:nvSpPr>
            <p:spPr bwMode="auto">
              <a:xfrm>
                <a:off x="1938" y="1488"/>
                <a:ext cx="48" cy="144"/>
              </a:xfrm>
              <a:prstGeom prst="rect">
                <a:avLst/>
              </a:prstGeom>
              <a:solidFill>
                <a:schemeClr val="tx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8266" name="Rectangle 16"/>
              <p:cNvSpPr>
                <a:spLocks noChangeArrowheads="1"/>
              </p:cNvSpPr>
              <p:nvPr/>
            </p:nvSpPr>
            <p:spPr bwMode="auto">
              <a:xfrm>
                <a:off x="2430" y="1488"/>
                <a:ext cx="48" cy="144"/>
              </a:xfrm>
              <a:prstGeom prst="rect">
                <a:avLst/>
              </a:prstGeom>
              <a:solidFill>
                <a:schemeClr val="tx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8267" name="Rectangle 17"/>
              <p:cNvSpPr>
                <a:spLocks noChangeArrowheads="1"/>
              </p:cNvSpPr>
              <p:nvPr/>
            </p:nvSpPr>
            <p:spPr bwMode="auto">
              <a:xfrm>
                <a:off x="2016" y="1488"/>
                <a:ext cx="100" cy="144"/>
              </a:xfrm>
              <a:prstGeom prst="rect">
                <a:avLst/>
              </a:prstGeom>
              <a:solidFill>
                <a:schemeClr val="tx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8268" name="Rectangle 18"/>
              <p:cNvSpPr>
                <a:spLocks noChangeArrowheads="1"/>
              </p:cNvSpPr>
              <p:nvPr/>
            </p:nvSpPr>
            <p:spPr bwMode="auto">
              <a:xfrm>
                <a:off x="2158" y="1488"/>
                <a:ext cx="100" cy="144"/>
              </a:xfrm>
              <a:prstGeom prst="rect">
                <a:avLst/>
              </a:prstGeom>
              <a:solidFill>
                <a:schemeClr val="tx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8269" name="Rectangle 19"/>
              <p:cNvSpPr>
                <a:spLocks noChangeArrowheads="1"/>
              </p:cNvSpPr>
              <p:nvPr/>
            </p:nvSpPr>
            <p:spPr bwMode="auto">
              <a:xfrm>
                <a:off x="2300" y="1488"/>
                <a:ext cx="100" cy="144"/>
              </a:xfrm>
              <a:prstGeom prst="rect">
                <a:avLst/>
              </a:prstGeom>
              <a:solidFill>
                <a:schemeClr val="tx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8270" name="Rectangle 20"/>
              <p:cNvSpPr>
                <a:spLocks noChangeArrowheads="1"/>
              </p:cNvSpPr>
              <p:nvPr/>
            </p:nvSpPr>
            <p:spPr bwMode="auto">
              <a:xfrm>
                <a:off x="1968" y="1392"/>
                <a:ext cx="480" cy="48"/>
              </a:xfrm>
              <a:prstGeom prst="rect">
                <a:avLst/>
              </a:prstGeom>
              <a:solidFill>
                <a:schemeClr val="tx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grpSp>
        <p:sp>
          <p:nvSpPr>
            <p:cNvPr id="8255" name="Rectangle 21"/>
            <p:cNvSpPr>
              <a:spLocks noChangeArrowheads="1"/>
            </p:cNvSpPr>
            <p:nvPr/>
          </p:nvSpPr>
          <p:spPr bwMode="auto">
            <a:xfrm>
              <a:off x="2016" y="1428"/>
              <a:ext cx="48" cy="48"/>
            </a:xfrm>
            <a:prstGeom prst="rect">
              <a:avLst/>
            </a:prstGeom>
            <a:solidFill>
              <a:schemeClr val="tx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8256" name="Rectangle 22"/>
            <p:cNvSpPr>
              <a:spLocks noChangeArrowheads="1"/>
            </p:cNvSpPr>
            <p:nvPr/>
          </p:nvSpPr>
          <p:spPr bwMode="auto">
            <a:xfrm>
              <a:off x="2182" y="1428"/>
              <a:ext cx="48" cy="48"/>
            </a:xfrm>
            <a:prstGeom prst="rect">
              <a:avLst/>
            </a:prstGeom>
            <a:solidFill>
              <a:schemeClr val="tx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8257" name="Rectangle 23"/>
            <p:cNvSpPr>
              <a:spLocks noChangeArrowheads="1"/>
            </p:cNvSpPr>
            <p:nvPr/>
          </p:nvSpPr>
          <p:spPr bwMode="auto">
            <a:xfrm>
              <a:off x="2340" y="1428"/>
              <a:ext cx="48" cy="48"/>
            </a:xfrm>
            <a:prstGeom prst="rect">
              <a:avLst/>
            </a:prstGeom>
            <a:solidFill>
              <a:schemeClr val="tx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8258" name="Rectangle 24"/>
            <p:cNvSpPr>
              <a:spLocks noChangeArrowheads="1"/>
            </p:cNvSpPr>
            <p:nvPr/>
          </p:nvSpPr>
          <p:spPr bwMode="auto">
            <a:xfrm>
              <a:off x="2112" y="1536"/>
              <a:ext cx="48" cy="130"/>
            </a:xfrm>
            <a:prstGeom prst="rect">
              <a:avLst/>
            </a:prstGeom>
            <a:solidFill>
              <a:schemeClr val="tx1"/>
            </a:solidFill>
            <a:ln w="9525">
              <a:solidFill>
                <a:schemeClr val="bg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8259" name="Rectangle 25"/>
            <p:cNvSpPr>
              <a:spLocks noChangeArrowheads="1"/>
            </p:cNvSpPr>
            <p:nvPr/>
          </p:nvSpPr>
          <p:spPr bwMode="auto">
            <a:xfrm>
              <a:off x="2256" y="1536"/>
              <a:ext cx="48" cy="130"/>
            </a:xfrm>
            <a:prstGeom prst="rect">
              <a:avLst/>
            </a:prstGeom>
            <a:solidFill>
              <a:schemeClr val="tx1"/>
            </a:solidFill>
            <a:ln w="9525">
              <a:solidFill>
                <a:schemeClr val="bg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8260" name="Rectangle 26"/>
            <p:cNvSpPr>
              <a:spLocks noChangeArrowheads="1"/>
            </p:cNvSpPr>
            <p:nvPr/>
          </p:nvSpPr>
          <p:spPr bwMode="auto">
            <a:xfrm>
              <a:off x="2160" y="1536"/>
              <a:ext cx="96" cy="130"/>
            </a:xfrm>
            <a:prstGeom prst="rect">
              <a:avLst/>
            </a:prstGeom>
            <a:solidFill>
              <a:schemeClr val="tx1"/>
            </a:solidFill>
            <a:ln w="9525">
              <a:solidFill>
                <a:schemeClr val="bg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8261" name="Rectangle 27"/>
            <p:cNvSpPr>
              <a:spLocks noChangeArrowheads="1"/>
            </p:cNvSpPr>
            <p:nvPr/>
          </p:nvSpPr>
          <p:spPr bwMode="auto">
            <a:xfrm>
              <a:off x="2160" y="1571"/>
              <a:ext cx="96" cy="47"/>
            </a:xfrm>
            <a:prstGeom prst="rect">
              <a:avLst/>
            </a:prstGeom>
            <a:solidFill>
              <a:schemeClr val="tx1"/>
            </a:solidFill>
            <a:ln w="9525">
              <a:solidFill>
                <a:schemeClr val="bg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8262" name="Line 28"/>
            <p:cNvSpPr>
              <a:spLocks noChangeShapeType="1"/>
            </p:cNvSpPr>
            <p:nvPr/>
          </p:nvSpPr>
          <p:spPr bwMode="auto">
            <a:xfrm>
              <a:off x="2208" y="1549"/>
              <a:ext cx="1" cy="117"/>
            </a:xfrm>
            <a:prstGeom prst="line">
              <a:avLst/>
            </a:prstGeom>
            <a:noFill/>
            <a:ln w="9525">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grpSp>
      <p:grpSp>
        <p:nvGrpSpPr>
          <p:cNvPr id="8204" name="Group 29"/>
          <p:cNvGrpSpPr/>
          <p:nvPr/>
        </p:nvGrpSpPr>
        <p:grpSpPr bwMode="auto">
          <a:xfrm>
            <a:off x="6667500" y="1909763"/>
            <a:ext cx="914400" cy="735012"/>
            <a:chOff x="1152" y="2448"/>
            <a:chExt cx="432" cy="288"/>
          </a:xfrm>
        </p:grpSpPr>
        <p:sp>
          <p:nvSpPr>
            <p:cNvPr id="8249" name="Freeform 30"/>
            <p:cNvSpPr/>
            <p:nvPr/>
          </p:nvSpPr>
          <p:spPr bwMode="auto">
            <a:xfrm>
              <a:off x="1152" y="2448"/>
              <a:ext cx="432" cy="281"/>
            </a:xfrm>
            <a:custGeom>
              <a:avLst/>
              <a:gdLst>
                <a:gd name="T0" fmla="*/ 0 w 432"/>
                <a:gd name="T1" fmla="*/ 240 h 281"/>
                <a:gd name="T2" fmla="*/ 0 w 432"/>
                <a:gd name="T3" fmla="*/ 192 h 281"/>
                <a:gd name="T4" fmla="*/ 0 w 432"/>
                <a:gd name="T5" fmla="*/ 96 h 281"/>
                <a:gd name="T6" fmla="*/ 240 w 432"/>
                <a:gd name="T7" fmla="*/ 0 h 281"/>
                <a:gd name="T8" fmla="*/ 432 w 432"/>
                <a:gd name="T9" fmla="*/ 96 h 281"/>
                <a:gd name="T10" fmla="*/ 432 w 432"/>
                <a:gd name="T11" fmla="*/ 240 h 281"/>
                <a:gd name="T12" fmla="*/ 242 w 432"/>
                <a:gd name="T13" fmla="*/ 281 h 281"/>
                <a:gd name="T14" fmla="*/ 0 w 432"/>
                <a:gd name="T15" fmla="*/ 240 h 2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2" h="281">
                  <a:moveTo>
                    <a:pt x="0" y="240"/>
                  </a:moveTo>
                  <a:lnTo>
                    <a:pt x="0" y="192"/>
                  </a:lnTo>
                  <a:lnTo>
                    <a:pt x="0" y="96"/>
                  </a:lnTo>
                  <a:lnTo>
                    <a:pt x="240" y="0"/>
                  </a:lnTo>
                  <a:lnTo>
                    <a:pt x="432" y="96"/>
                  </a:lnTo>
                  <a:lnTo>
                    <a:pt x="432" y="240"/>
                  </a:lnTo>
                  <a:lnTo>
                    <a:pt x="242" y="281"/>
                  </a:lnTo>
                  <a:lnTo>
                    <a:pt x="0" y="240"/>
                  </a:lnTo>
                  <a:close/>
                </a:path>
              </a:pathLst>
            </a:custGeom>
            <a:solidFill>
              <a:schemeClr val="tx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8250" name="Line 31"/>
            <p:cNvSpPr>
              <a:spLocks noChangeShapeType="1"/>
            </p:cNvSpPr>
            <p:nvPr/>
          </p:nvSpPr>
          <p:spPr bwMode="auto">
            <a:xfrm>
              <a:off x="1152" y="2640"/>
              <a:ext cx="432" cy="0"/>
            </a:xfrm>
            <a:prstGeom prst="line">
              <a:avLst/>
            </a:prstGeom>
            <a:noFill/>
            <a:ln w="9525">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8251" name="Line 32"/>
            <p:cNvSpPr>
              <a:spLocks noChangeShapeType="1"/>
            </p:cNvSpPr>
            <p:nvPr/>
          </p:nvSpPr>
          <p:spPr bwMode="auto">
            <a:xfrm>
              <a:off x="1392" y="2448"/>
              <a:ext cx="0" cy="288"/>
            </a:xfrm>
            <a:prstGeom prst="line">
              <a:avLst/>
            </a:prstGeom>
            <a:noFill/>
            <a:ln w="9525">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8252" name="Line 33"/>
            <p:cNvSpPr>
              <a:spLocks noChangeShapeType="1"/>
            </p:cNvSpPr>
            <p:nvPr/>
          </p:nvSpPr>
          <p:spPr bwMode="auto">
            <a:xfrm flipV="1">
              <a:off x="1152" y="2544"/>
              <a:ext cx="240" cy="48"/>
            </a:xfrm>
            <a:prstGeom prst="line">
              <a:avLst/>
            </a:prstGeom>
            <a:noFill/>
            <a:ln w="9525">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8253" name="Line 34"/>
            <p:cNvSpPr>
              <a:spLocks noChangeShapeType="1"/>
            </p:cNvSpPr>
            <p:nvPr/>
          </p:nvSpPr>
          <p:spPr bwMode="auto">
            <a:xfrm>
              <a:off x="1392" y="2544"/>
              <a:ext cx="192" cy="48"/>
            </a:xfrm>
            <a:prstGeom prst="line">
              <a:avLst/>
            </a:prstGeom>
            <a:noFill/>
            <a:ln w="9525">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grpSp>
      <p:grpSp>
        <p:nvGrpSpPr>
          <p:cNvPr id="8205" name="Group 35"/>
          <p:cNvGrpSpPr/>
          <p:nvPr/>
        </p:nvGrpSpPr>
        <p:grpSpPr bwMode="auto">
          <a:xfrm>
            <a:off x="9944100" y="1604964"/>
            <a:ext cx="419100" cy="1443037"/>
            <a:chOff x="840" y="2640"/>
            <a:chExt cx="486" cy="1092"/>
          </a:xfrm>
        </p:grpSpPr>
        <p:sp>
          <p:nvSpPr>
            <p:cNvPr id="8243" name="Oval 36"/>
            <p:cNvSpPr>
              <a:spLocks noChangeArrowheads="1"/>
            </p:cNvSpPr>
            <p:nvPr/>
          </p:nvSpPr>
          <p:spPr bwMode="auto">
            <a:xfrm>
              <a:off x="960" y="2640"/>
              <a:ext cx="240" cy="240"/>
            </a:xfrm>
            <a:prstGeom prst="ellipse">
              <a:avLst/>
            </a:prstGeom>
            <a:solidFill>
              <a:schemeClr val="folHlink"/>
            </a:solidFill>
            <a:ln w="38100">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8244" name="Line 37"/>
            <p:cNvSpPr>
              <a:spLocks noChangeShapeType="1"/>
            </p:cNvSpPr>
            <p:nvPr/>
          </p:nvSpPr>
          <p:spPr bwMode="auto">
            <a:xfrm>
              <a:off x="1086" y="2880"/>
              <a:ext cx="0" cy="432"/>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8245" name="Line 38"/>
            <p:cNvSpPr>
              <a:spLocks noChangeShapeType="1"/>
            </p:cNvSpPr>
            <p:nvPr/>
          </p:nvSpPr>
          <p:spPr bwMode="auto">
            <a:xfrm flipH="1">
              <a:off x="840" y="3300"/>
              <a:ext cx="240" cy="432"/>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8246" name="Line 39"/>
            <p:cNvSpPr>
              <a:spLocks noChangeShapeType="1"/>
            </p:cNvSpPr>
            <p:nvPr/>
          </p:nvSpPr>
          <p:spPr bwMode="auto">
            <a:xfrm>
              <a:off x="1086" y="3300"/>
              <a:ext cx="240" cy="432"/>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8247" name="Line 40"/>
            <p:cNvSpPr>
              <a:spLocks noChangeShapeType="1"/>
            </p:cNvSpPr>
            <p:nvPr/>
          </p:nvSpPr>
          <p:spPr bwMode="auto">
            <a:xfrm flipH="1">
              <a:off x="864" y="2928"/>
              <a:ext cx="210" cy="288"/>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8248" name="Line 41"/>
            <p:cNvSpPr>
              <a:spLocks noChangeShapeType="1"/>
            </p:cNvSpPr>
            <p:nvPr/>
          </p:nvSpPr>
          <p:spPr bwMode="auto">
            <a:xfrm>
              <a:off x="1080" y="2928"/>
              <a:ext cx="216" cy="288"/>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grpSp>
      <p:sp>
        <p:nvSpPr>
          <p:cNvPr id="8206" name="Line 46"/>
          <p:cNvSpPr>
            <a:spLocks noChangeShapeType="1"/>
          </p:cNvSpPr>
          <p:nvPr/>
        </p:nvSpPr>
        <p:spPr bwMode="auto">
          <a:xfrm>
            <a:off x="9383713" y="2270126"/>
            <a:ext cx="457200" cy="3175"/>
          </a:xfrm>
          <a:prstGeom prst="line">
            <a:avLst/>
          </a:prstGeom>
          <a:noFill/>
          <a:ln w="5715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8207" name="Text Box 48"/>
          <p:cNvSpPr txBox="1">
            <a:spLocks noChangeArrowheads="1"/>
          </p:cNvSpPr>
          <p:nvPr/>
        </p:nvSpPr>
        <p:spPr bwMode="auto">
          <a:xfrm flipH="1">
            <a:off x="1831976" y="862014"/>
            <a:ext cx="1350963"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dirty="0"/>
              <a:t>Second-tier supplier</a:t>
            </a:r>
            <a:endParaRPr lang="en-US" altLang="en-US" dirty="0"/>
          </a:p>
        </p:txBody>
      </p:sp>
      <p:sp>
        <p:nvSpPr>
          <p:cNvPr id="8208" name="Text Box 49"/>
          <p:cNvSpPr txBox="1">
            <a:spLocks noChangeArrowheads="1"/>
          </p:cNvSpPr>
          <p:nvPr/>
        </p:nvSpPr>
        <p:spPr bwMode="auto">
          <a:xfrm flipH="1">
            <a:off x="6484939" y="862014"/>
            <a:ext cx="1347787"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dirty="0"/>
              <a:t>First-tier customer</a:t>
            </a:r>
            <a:endParaRPr lang="en-US" altLang="en-US" dirty="0"/>
          </a:p>
        </p:txBody>
      </p:sp>
      <p:sp>
        <p:nvSpPr>
          <p:cNvPr id="8209" name="Text Box 50"/>
          <p:cNvSpPr txBox="1">
            <a:spLocks noChangeArrowheads="1"/>
          </p:cNvSpPr>
          <p:nvPr/>
        </p:nvSpPr>
        <p:spPr bwMode="auto">
          <a:xfrm flipH="1">
            <a:off x="8085139" y="862014"/>
            <a:ext cx="1500187"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dirty="0"/>
              <a:t>Second-tier customer</a:t>
            </a:r>
            <a:endParaRPr lang="en-US" altLang="en-US" dirty="0"/>
          </a:p>
        </p:txBody>
      </p:sp>
      <p:sp>
        <p:nvSpPr>
          <p:cNvPr id="8210" name="Text Box 51"/>
          <p:cNvSpPr txBox="1">
            <a:spLocks noChangeArrowheads="1"/>
          </p:cNvSpPr>
          <p:nvPr/>
        </p:nvSpPr>
        <p:spPr bwMode="auto">
          <a:xfrm flipH="1">
            <a:off x="9444039" y="862014"/>
            <a:ext cx="1119187"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dirty="0"/>
              <a:t>End customer</a:t>
            </a:r>
            <a:endParaRPr lang="en-US" altLang="en-US" dirty="0"/>
          </a:p>
        </p:txBody>
      </p:sp>
      <p:sp>
        <p:nvSpPr>
          <p:cNvPr id="8211" name="Text Box 52"/>
          <p:cNvSpPr txBox="1">
            <a:spLocks noChangeArrowheads="1"/>
          </p:cNvSpPr>
          <p:nvPr/>
        </p:nvSpPr>
        <p:spPr bwMode="auto">
          <a:xfrm flipH="1">
            <a:off x="7342189" y="2900364"/>
            <a:ext cx="1347787"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dirty="0"/>
              <a:t>Demand side</a:t>
            </a:r>
            <a:endParaRPr lang="en-US" altLang="en-US" dirty="0"/>
          </a:p>
        </p:txBody>
      </p:sp>
      <p:sp>
        <p:nvSpPr>
          <p:cNvPr id="8212" name="Text Box 53"/>
          <p:cNvSpPr txBox="1">
            <a:spLocks noChangeArrowheads="1"/>
          </p:cNvSpPr>
          <p:nvPr/>
        </p:nvSpPr>
        <p:spPr bwMode="auto">
          <a:xfrm flipH="1">
            <a:off x="2714626" y="2900363"/>
            <a:ext cx="13509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dirty="0"/>
              <a:t>Supply side</a:t>
            </a:r>
            <a:endParaRPr lang="en-US" altLang="en-US" dirty="0"/>
          </a:p>
        </p:txBody>
      </p:sp>
      <p:grpSp>
        <p:nvGrpSpPr>
          <p:cNvPr id="91211" name="Group 75"/>
          <p:cNvGrpSpPr/>
          <p:nvPr/>
        </p:nvGrpSpPr>
        <p:grpSpPr bwMode="auto">
          <a:xfrm>
            <a:off x="3733800" y="3451226"/>
            <a:ext cx="1905000" cy="754063"/>
            <a:chOff x="1392" y="2174"/>
            <a:chExt cx="1200" cy="475"/>
          </a:xfrm>
        </p:grpSpPr>
        <p:sp>
          <p:nvSpPr>
            <p:cNvPr id="8241" name="Line 54"/>
            <p:cNvSpPr>
              <a:spLocks noChangeShapeType="1"/>
            </p:cNvSpPr>
            <p:nvPr/>
          </p:nvSpPr>
          <p:spPr bwMode="auto">
            <a:xfrm>
              <a:off x="1440" y="2340"/>
              <a:ext cx="1056" cy="1"/>
            </a:xfrm>
            <a:prstGeom prst="line">
              <a:avLst/>
            </a:prstGeom>
            <a:noFill/>
            <a:ln w="2857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8242" name="Text Box 60"/>
            <p:cNvSpPr txBox="1">
              <a:spLocks noChangeArrowheads="1"/>
            </p:cNvSpPr>
            <p:nvPr/>
          </p:nvSpPr>
          <p:spPr bwMode="auto">
            <a:xfrm flipH="1">
              <a:off x="1392" y="2174"/>
              <a:ext cx="1200" cy="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90000"/>
                </a:lnSpc>
                <a:spcBef>
                  <a:spcPct val="50000"/>
                </a:spcBef>
              </a:pPr>
              <a:r>
                <a:rPr lang="en-GB" altLang="en-US" dirty="0"/>
                <a:t>Purchasing and supply management</a:t>
              </a:r>
              <a:endParaRPr lang="en-US" altLang="en-US" dirty="0"/>
            </a:p>
          </p:txBody>
        </p:sp>
      </p:grpSp>
      <p:grpSp>
        <p:nvGrpSpPr>
          <p:cNvPr id="91212" name="Group 76"/>
          <p:cNvGrpSpPr/>
          <p:nvPr/>
        </p:nvGrpSpPr>
        <p:grpSpPr bwMode="auto">
          <a:xfrm>
            <a:off x="5697539" y="3427413"/>
            <a:ext cx="2574925" cy="533400"/>
            <a:chOff x="2629" y="2159"/>
            <a:chExt cx="1622" cy="336"/>
          </a:xfrm>
        </p:grpSpPr>
        <p:sp>
          <p:nvSpPr>
            <p:cNvPr id="8239" name="Line 55"/>
            <p:cNvSpPr>
              <a:spLocks noChangeShapeType="1"/>
            </p:cNvSpPr>
            <p:nvPr/>
          </p:nvSpPr>
          <p:spPr bwMode="auto">
            <a:xfrm>
              <a:off x="2832" y="2340"/>
              <a:ext cx="1056" cy="1"/>
            </a:xfrm>
            <a:prstGeom prst="line">
              <a:avLst/>
            </a:prstGeom>
            <a:noFill/>
            <a:ln w="2857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8240" name="Text Box 61"/>
            <p:cNvSpPr txBox="1">
              <a:spLocks noChangeArrowheads="1"/>
            </p:cNvSpPr>
            <p:nvPr/>
          </p:nvSpPr>
          <p:spPr bwMode="auto">
            <a:xfrm flipH="1">
              <a:off x="2629" y="2159"/>
              <a:ext cx="1622" cy="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90000"/>
                </a:lnSpc>
                <a:spcBef>
                  <a:spcPct val="50000"/>
                </a:spcBef>
              </a:pPr>
              <a:r>
                <a:rPr lang="en-GB" altLang="en-US" dirty="0"/>
                <a:t>Physical distribution management</a:t>
              </a:r>
              <a:endParaRPr lang="en-US" altLang="en-US" dirty="0"/>
            </a:p>
          </p:txBody>
        </p:sp>
      </p:grpSp>
      <p:grpSp>
        <p:nvGrpSpPr>
          <p:cNvPr id="91213" name="Group 77"/>
          <p:cNvGrpSpPr/>
          <p:nvPr/>
        </p:nvGrpSpPr>
        <p:grpSpPr bwMode="auto">
          <a:xfrm>
            <a:off x="6019800" y="3943351"/>
            <a:ext cx="4114800" cy="328613"/>
            <a:chOff x="2832" y="2484"/>
            <a:chExt cx="2592" cy="207"/>
          </a:xfrm>
        </p:grpSpPr>
        <p:sp>
          <p:nvSpPr>
            <p:cNvPr id="8236" name="Line 56"/>
            <p:cNvSpPr>
              <a:spLocks noChangeShapeType="1"/>
            </p:cNvSpPr>
            <p:nvPr/>
          </p:nvSpPr>
          <p:spPr bwMode="auto">
            <a:xfrm>
              <a:off x="2832" y="2689"/>
              <a:ext cx="2160" cy="2"/>
            </a:xfrm>
            <a:prstGeom prst="line">
              <a:avLst/>
            </a:prstGeom>
            <a:noFill/>
            <a:ln w="2857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8237" name="Line 59"/>
            <p:cNvSpPr>
              <a:spLocks noChangeShapeType="1"/>
            </p:cNvSpPr>
            <p:nvPr/>
          </p:nvSpPr>
          <p:spPr bwMode="auto">
            <a:xfrm>
              <a:off x="4896" y="2689"/>
              <a:ext cx="528" cy="2"/>
            </a:xfrm>
            <a:prstGeom prst="line">
              <a:avLst/>
            </a:prstGeom>
            <a:noFill/>
            <a:ln w="28575">
              <a:solidFill>
                <a:schemeClr val="tx1"/>
              </a:solidFill>
              <a:prstDash val="sysDot"/>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8238" name="Text Box 62"/>
            <p:cNvSpPr txBox="1">
              <a:spLocks noChangeArrowheads="1"/>
            </p:cNvSpPr>
            <p:nvPr/>
          </p:nvSpPr>
          <p:spPr bwMode="auto">
            <a:xfrm flipH="1">
              <a:off x="3454" y="2484"/>
              <a:ext cx="851" cy="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90000"/>
                </a:lnSpc>
                <a:spcBef>
                  <a:spcPct val="50000"/>
                </a:spcBef>
              </a:pPr>
              <a:r>
                <a:rPr lang="en-GB" altLang="en-US" dirty="0"/>
                <a:t>Logistics</a:t>
              </a:r>
              <a:endParaRPr lang="en-US" altLang="en-US" dirty="0"/>
            </a:p>
          </p:txBody>
        </p:sp>
      </p:grpSp>
      <p:grpSp>
        <p:nvGrpSpPr>
          <p:cNvPr id="91214" name="Group 78"/>
          <p:cNvGrpSpPr/>
          <p:nvPr/>
        </p:nvGrpSpPr>
        <p:grpSpPr bwMode="auto">
          <a:xfrm>
            <a:off x="4343400" y="4514850"/>
            <a:ext cx="2590800" cy="312738"/>
            <a:chOff x="1776" y="2844"/>
            <a:chExt cx="1632" cy="197"/>
          </a:xfrm>
        </p:grpSpPr>
        <p:sp>
          <p:nvSpPr>
            <p:cNvPr id="8234" name="Line 57"/>
            <p:cNvSpPr>
              <a:spLocks noChangeShapeType="1"/>
            </p:cNvSpPr>
            <p:nvPr/>
          </p:nvSpPr>
          <p:spPr bwMode="auto">
            <a:xfrm>
              <a:off x="1776" y="3039"/>
              <a:ext cx="1632" cy="1"/>
            </a:xfrm>
            <a:prstGeom prst="line">
              <a:avLst/>
            </a:prstGeom>
            <a:noFill/>
            <a:ln w="2857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8235" name="Text Box 63"/>
            <p:cNvSpPr txBox="1">
              <a:spLocks noChangeArrowheads="1"/>
            </p:cNvSpPr>
            <p:nvPr/>
          </p:nvSpPr>
          <p:spPr bwMode="auto">
            <a:xfrm flipH="1">
              <a:off x="1882" y="2844"/>
              <a:ext cx="1489" cy="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90000"/>
                </a:lnSpc>
                <a:spcBef>
                  <a:spcPct val="50000"/>
                </a:spcBef>
              </a:pPr>
              <a:r>
                <a:rPr lang="en-GB" altLang="en-US" dirty="0"/>
                <a:t>Materials management</a:t>
              </a:r>
              <a:endParaRPr lang="en-US" altLang="en-US" dirty="0"/>
            </a:p>
          </p:txBody>
        </p:sp>
      </p:grpSp>
      <p:grpSp>
        <p:nvGrpSpPr>
          <p:cNvPr id="91215" name="Group 79"/>
          <p:cNvGrpSpPr/>
          <p:nvPr/>
        </p:nvGrpSpPr>
        <p:grpSpPr bwMode="auto">
          <a:xfrm>
            <a:off x="2057400" y="5168900"/>
            <a:ext cx="8077200" cy="323850"/>
            <a:chOff x="336" y="3256"/>
            <a:chExt cx="5088" cy="204"/>
          </a:xfrm>
        </p:grpSpPr>
        <p:sp>
          <p:nvSpPr>
            <p:cNvPr id="8232" name="Line 58"/>
            <p:cNvSpPr>
              <a:spLocks noChangeShapeType="1"/>
            </p:cNvSpPr>
            <p:nvPr/>
          </p:nvSpPr>
          <p:spPr bwMode="auto">
            <a:xfrm>
              <a:off x="336" y="3459"/>
              <a:ext cx="5088" cy="1"/>
            </a:xfrm>
            <a:prstGeom prst="line">
              <a:avLst/>
            </a:prstGeom>
            <a:noFill/>
            <a:ln w="2857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8233" name="Text Box 64"/>
            <p:cNvSpPr txBox="1">
              <a:spLocks noChangeArrowheads="1"/>
            </p:cNvSpPr>
            <p:nvPr/>
          </p:nvSpPr>
          <p:spPr bwMode="auto">
            <a:xfrm flipH="1">
              <a:off x="1730" y="3256"/>
              <a:ext cx="1907" cy="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90000"/>
                </a:lnSpc>
                <a:spcBef>
                  <a:spcPct val="50000"/>
                </a:spcBef>
              </a:pPr>
              <a:r>
                <a:rPr lang="en-GB" altLang="en-US" dirty="0"/>
                <a:t>Supply chain management</a:t>
              </a:r>
              <a:endParaRPr lang="en-US" altLang="en-US" dirty="0"/>
            </a:p>
          </p:txBody>
        </p:sp>
      </p:grpSp>
      <p:grpSp>
        <p:nvGrpSpPr>
          <p:cNvPr id="91210" name="Group 74"/>
          <p:cNvGrpSpPr/>
          <p:nvPr/>
        </p:nvGrpSpPr>
        <p:grpSpPr bwMode="auto">
          <a:xfrm>
            <a:off x="1739900" y="1493839"/>
            <a:ext cx="6946900" cy="2720975"/>
            <a:chOff x="136" y="941"/>
            <a:chExt cx="4376" cy="1714"/>
          </a:xfrm>
        </p:grpSpPr>
        <p:sp>
          <p:nvSpPr>
            <p:cNvPr id="8226" name="Freeform 65"/>
            <p:cNvSpPr/>
            <p:nvPr/>
          </p:nvSpPr>
          <p:spPr bwMode="auto">
            <a:xfrm>
              <a:off x="3600" y="941"/>
              <a:ext cx="912" cy="210"/>
            </a:xfrm>
            <a:custGeom>
              <a:avLst/>
              <a:gdLst>
                <a:gd name="T0" fmla="*/ 0 w 1008"/>
                <a:gd name="T1" fmla="*/ 210 h 192"/>
                <a:gd name="T2" fmla="*/ 81 w 1008"/>
                <a:gd name="T3" fmla="*/ 100 h 192"/>
                <a:gd name="T4" fmla="*/ 305 w 1008"/>
                <a:gd name="T5" fmla="*/ 13 h 192"/>
                <a:gd name="T6" fmla="*/ 610 w 1008"/>
                <a:gd name="T7" fmla="*/ 20 h 192"/>
                <a:gd name="T8" fmla="*/ 780 w 1008"/>
                <a:gd name="T9" fmla="*/ 83 h 192"/>
                <a:gd name="T10" fmla="*/ 857 w 1008"/>
                <a:gd name="T11" fmla="*/ 133 h 192"/>
                <a:gd name="T12" fmla="*/ 912 w 1008"/>
                <a:gd name="T13" fmla="*/ 210 h 1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08" h="192">
                  <a:moveTo>
                    <a:pt x="0" y="192"/>
                  </a:moveTo>
                  <a:cubicBezTo>
                    <a:pt x="15" y="176"/>
                    <a:pt x="34" y="121"/>
                    <a:pt x="90" y="91"/>
                  </a:cubicBezTo>
                  <a:cubicBezTo>
                    <a:pt x="146" y="62"/>
                    <a:pt x="240" y="25"/>
                    <a:pt x="337" y="12"/>
                  </a:cubicBezTo>
                  <a:cubicBezTo>
                    <a:pt x="435" y="0"/>
                    <a:pt x="587" y="7"/>
                    <a:pt x="674" y="18"/>
                  </a:cubicBezTo>
                  <a:cubicBezTo>
                    <a:pt x="761" y="29"/>
                    <a:pt x="817" y="59"/>
                    <a:pt x="862" y="76"/>
                  </a:cubicBezTo>
                  <a:cubicBezTo>
                    <a:pt x="907" y="93"/>
                    <a:pt x="923" y="103"/>
                    <a:pt x="947" y="122"/>
                  </a:cubicBezTo>
                  <a:cubicBezTo>
                    <a:pt x="971" y="141"/>
                    <a:pt x="995" y="178"/>
                    <a:pt x="1008" y="192"/>
                  </a:cubicBezTo>
                </a:path>
              </a:pathLst>
            </a:custGeom>
            <a:noFill/>
            <a:ln w="57150" cap="flat" cmpd="sng">
              <a:solidFill>
                <a:srgbClr val="FF0000"/>
              </a:solidFill>
              <a:prstDash val="sysDot"/>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8227" name="Freeform 66"/>
            <p:cNvSpPr/>
            <p:nvPr/>
          </p:nvSpPr>
          <p:spPr bwMode="auto">
            <a:xfrm>
              <a:off x="2640" y="941"/>
              <a:ext cx="912" cy="210"/>
            </a:xfrm>
            <a:custGeom>
              <a:avLst/>
              <a:gdLst>
                <a:gd name="T0" fmla="*/ 0 w 1008"/>
                <a:gd name="T1" fmla="*/ 210 h 192"/>
                <a:gd name="T2" fmla="*/ 81 w 1008"/>
                <a:gd name="T3" fmla="*/ 100 h 192"/>
                <a:gd name="T4" fmla="*/ 305 w 1008"/>
                <a:gd name="T5" fmla="*/ 13 h 192"/>
                <a:gd name="T6" fmla="*/ 610 w 1008"/>
                <a:gd name="T7" fmla="*/ 20 h 192"/>
                <a:gd name="T8" fmla="*/ 780 w 1008"/>
                <a:gd name="T9" fmla="*/ 83 h 192"/>
                <a:gd name="T10" fmla="*/ 857 w 1008"/>
                <a:gd name="T11" fmla="*/ 133 h 192"/>
                <a:gd name="T12" fmla="*/ 912 w 1008"/>
                <a:gd name="T13" fmla="*/ 210 h 1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08" h="192">
                  <a:moveTo>
                    <a:pt x="0" y="192"/>
                  </a:moveTo>
                  <a:cubicBezTo>
                    <a:pt x="15" y="176"/>
                    <a:pt x="34" y="121"/>
                    <a:pt x="90" y="91"/>
                  </a:cubicBezTo>
                  <a:cubicBezTo>
                    <a:pt x="146" y="62"/>
                    <a:pt x="240" y="25"/>
                    <a:pt x="337" y="12"/>
                  </a:cubicBezTo>
                  <a:cubicBezTo>
                    <a:pt x="435" y="0"/>
                    <a:pt x="587" y="7"/>
                    <a:pt x="674" y="18"/>
                  </a:cubicBezTo>
                  <a:cubicBezTo>
                    <a:pt x="761" y="29"/>
                    <a:pt x="817" y="59"/>
                    <a:pt x="862" y="76"/>
                  </a:cubicBezTo>
                  <a:cubicBezTo>
                    <a:pt x="907" y="93"/>
                    <a:pt x="923" y="103"/>
                    <a:pt x="947" y="122"/>
                  </a:cubicBezTo>
                  <a:cubicBezTo>
                    <a:pt x="971" y="141"/>
                    <a:pt x="995" y="178"/>
                    <a:pt x="1008" y="192"/>
                  </a:cubicBezTo>
                </a:path>
              </a:pathLst>
            </a:custGeom>
            <a:noFill/>
            <a:ln w="57150" cap="flat" cmpd="sng">
              <a:solidFill>
                <a:srgbClr val="FF0000"/>
              </a:solidFill>
              <a:prstDash val="sysDot"/>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8228" name="Freeform 67"/>
            <p:cNvSpPr/>
            <p:nvPr/>
          </p:nvSpPr>
          <p:spPr bwMode="auto">
            <a:xfrm>
              <a:off x="1584" y="941"/>
              <a:ext cx="912" cy="210"/>
            </a:xfrm>
            <a:custGeom>
              <a:avLst/>
              <a:gdLst>
                <a:gd name="T0" fmla="*/ 0 w 1008"/>
                <a:gd name="T1" fmla="*/ 210 h 192"/>
                <a:gd name="T2" fmla="*/ 81 w 1008"/>
                <a:gd name="T3" fmla="*/ 100 h 192"/>
                <a:gd name="T4" fmla="*/ 305 w 1008"/>
                <a:gd name="T5" fmla="*/ 13 h 192"/>
                <a:gd name="T6" fmla="*/ 610 w 1008"/>
                <a:gd name="T7" fmla="*/ 20 h 192"/>
                <a:gd name="T8" fmla="*/ 780 w 1008"/>
                <a:gd name="T9" fmla="*/ 83 h 192"/>
                <a:gd name="T10" fmla="*/ 857 w 1008"/>
                <a:gd name="T11" fmla="*/ 133 h 192"/>
                <a:gd name="T12" fmla="*/ 912 w 1008"/>
                <a:gd name="T13" fmla="*/ 210 h 1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08" h="192">
                  <a:moveTo>
                    <a:pt x="0" y="192"/>
                  </a:moveTo>
                  <a:cubicBezTo>
                    <a:pt x="15" y="176"/>
                    <a:pt x="34" y="121"/>
                    <a:pt x="90" y="91"/>
                  </a:cubicBezTo>
                  <a:cubicBezTo>
                    <a:pt x="146" y="62"/>
                    <a:pt x="240" y="25"/>
                    <a:pt x="337" y="12"/>
                  </a:cubicBezTo>
                  <a:cubicBezTo>
                    <a:pt x="435" y="0"/>
                    <a:pt x="587" y="7"/>
                    <a:pt x="674" y="18"/>
                  </a:cubicBezTo>
                  <a:cubicBezTo>
                    <a:pt x="761" y="29"/>
                    <a:pt x="817" y="59"/>
                    <a:pt x="862" y="76"/>
                  </a:cubicBezTo>
                  <a:cubicBezTo>
                    <a:pt x="907" y="93"/>
                    <a:pt x="923" y="103"/>
                    <a:pt x="947" y="122"/>
                  </a:cubicBezTo>
                  <a:cubicBezTo>
                    <a:pt x="971" y="141"/>
                    <a:pt x="995" y="178"/>
                    <a:pt x="1008" y="192"/>
                  </a:cubicBezTo>
                </a:path>
              </a:pathLst>
            </a:custGeom>
            <a:noFill/>
            <a:ln w="57150" cap="flat" cmpd="sng">
              <a:solidFill>
                <a:srgbClr val="FF0000"/>
              </a:solidFill>
              <a:prstDash val="sysDot"/>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8229" name="Freeform 68"/>
            <p:cNvSpPr/>
            <p:nvPr/>
          </p:nvSpPr>
          <p:spPr bwMode="auto">
            <a:xfrm>
              <a:off x="624" y="941"/>
              <a:ext cx="912" cy="210"/>
            </a:xfrm>
            <a:custGeom>
              <a:avLst/>
              <a:gdLst>
                <a:gd name="T0" fmla="*/ 0 w 1008"/>
                <a:gd name="T1" fmla="*/ 210 h 192"/>
                <a:gd name="T2" fmla="*/ 81 w 1008"/>
                <a:gd name="T3" fmla="*/ 100 h 192"/>
                <a:gd name="T4" fmla="*/ 305 w 1008"/>
                <a:gd name="T5" fmla="*/ 13 h 192"/>
                <a:gd name="T6" fmla="*/ 610 w 1008"/>
                <a:gd name="T7" fmla="*/ 20 h 192"/>
                <a:gd name="T8" fmla="*/ 780 w 1008"/>
                <a:gd name="T9" fmla="*/ 83 h 192"/>
                <a:gd name="T10" fmla="*/ 857 w 1008"/>
                <a:gd name="T11" fmla="*/ 133 h 192"/>
                <a:gd name="T12" fmla="*/ 912 w 1008"/>
                <a:gd name="T13" fmla="*/ 210 h 1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08" h="192">
                  <a:moveTo>
                    <a:pt x="0" y="192"/>
                  </a:moveTo>
                  <a:cubicBezTo>
                    <a:pt x="15" y="176"/>
                    <a:pt x="34" y="121"/>
                    <a:pt x="90" y="91"/>
                  </a:cubicBezTo>
                  <a:cubicBezTo>
                    <a:pt x="146" y="62"/>
                    <a:pt x="240" y="25"/>
                    <a:pt x="337" y="12"/>
                  </a:cubicBezTo>
                  <a:cubicBezTo>
                    <a:pt x="435" y="0"/>
                    <a:pt x="587" y="7"/>
                    <a:pt x="674" y="18"/>
                  </a:cubicBezTo>
                  <a:cubicBezTo>
                    <a:pt x="761" y="29"/>
                    <a:pt x="817" y="59"/>
                    <a:pt x="862" y="76"/>
                  </a:cubicBezTo>
                  <a:cubicBezTo>
                    <a:pt x="907" y="93"/>
                    <a:pt x="923" y="103"/>
                    <a:pt x="947" y="122"/>
                  </a:cubicBezTo>
                  <a:cubicBezTo>
                    <a:pt x="971" y="141"/>
                    <a:pt x="995" y="178"/>
                    <a:pt x="1008" y="192"/>
                  </a:cubicBezTo>
                </a:path>
              </a:pathLst>
            </a:custGeom>
            <a:noFill/>
            <a:ln w="57150" cap="flat" cmpd="sng">
              <a:solidFill>
                <a:srgbClr val="FF0000"/>
              </a:solidFill>
              <a:prstDash val="sysDot"/>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8230" name="Freeform 69"/>
            <p:cNvSpPr/>
            <p:nvPr/>
          </p:nvSpPr>
          <p:spPr bwMode="auto">
            <a:xfrm>
              <a:off x="136" y="2409"/>
              <a:ext cx="480" cy="140"/>
            </a:xfrm>
            <a:custGeom>
              <a:avLst/>
              <a:gdLst>
                <a:gd name="T0" fmla="*/ 0 w 1008"/>
                <a:gd name="T1" fmla="*/ 140 h 192"/>
                <a:gd name="T2" fmla="*/ 43 w 1008"/>
                <a:gd name="T3" fmla="*/ 66 h 192"/>
                <a:gd name="T4" fmla="*/ 160 w 1008"/>
                <a:gd name="T5" fmla="*/ 9 h 192"/>
                <a:gd name="T6" fmla="*/ 321 w 1008"/>
                <a:gd name="T7" fmla="*/ 13 h 192"/>
                <a:gd name="T8" fmla="*/ 410 w 1008"/>
                <a:gd name="T9" fmla="*/ 55 h 192"/>
                <a:gd name="T10" fmla="*/ 451 w 1008"/>
                <a:gd name="T11" fmla="*/ 89 h 192"/>
                <a:gd name="T12" fmla="*/ 480 w 1008"/>
                <a:gd name="T13" fmla="*/ 140 h 1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08" h="192">
                  <a:moveTo>
                    <a:pt x="0" y="192"/>
                  </a:moveTo>
                  <a:cubicBezTo>
                    <a:pt x="15" y="176"/>
                    <a:pt x="34" y="121"/>
                    <a:pt x="90" y="91"/>
                  </a:cubicBezTo>
                  <a:cubicBezTo>
                    <a:pt x="146" y="62"/>
                    <a:pt x="240" y="25"/>
                    <a:pt x="337" y="12"/>
                  </a:cubicBezTo>
                  <a:cubicBezTo>
                    <a:pt x="435" y="0"/>
                    <a:pt x="587" y="7"/>
                    <a:pt x="674" y="18"/>
                  </a:cubicBezTo>
                  <a:cubicBezTo>
                    <a:pt x="761" y="29"/>
                    <a:pt x="817" y="59"/>
                    <a:pt x="862" y="76"/>
                  </a:cubicBezTo>
                  <a:cubicBezTo>
                    <a:pt x="907" y="93"/>
                    <a:pt x="923" y="103"/>
                    <a:pt x="947" y="122"/>
                  </a:cubicBezTo>
                  <a:cubicBezTo>
                    <a:pt x="971" y="141"/>
                    <a:pt x="995" y="178"/>
                    <a:pt x="1008" y="192"/>
                  </a:cubicBezTo>
                </a:path>
              </a:pathLst>
            </a:custGeom>
            <a:noFill/>
            <a:ln w="57150" cap="flat" cmpd="sng">
              <a:solidFill>
                <a:srgbClr val="FF0000"/>
              </a:solidFill>
              <a:prstDash val="sysDot"/>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8231" name="Text Box 71"/>
            <p:cNvSpPr txBox="1">
              <a:spLocks noChangeArrowheads="1"/>
            </p:cNvSpPr>
            <p:nvPr/>
          </p:nvSpPr>
          <p:spPr bwMode="auto">
            <a:xfrm flipH="1">
              <a:off x="578" y="2325"/>
              <a:ext cx="707"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spcBef>
                  <a:spcPct val="50000"/>
                </a:spcBef>
              </a:pPr>
              <a:r>
                <a:rPr lang="en-GB" altLang="en-US" sz="1400" dirty="0"/>
                <a:t>Information flow</a:t>
              </a:r>
              <a:endParaRPr lang="en-US" altLang="en-US" sz="1400" dirty="0"/>
            </a:p>
          </p:txBody>
        </p:sp>
      </p:grpSp>
      <p:grpSp>
        <p:nvGrpSpPr>
          <p:cNvPr id="91209" name="Group 73"/>
          <p:cNvGrpSpPr/>
          <p:nvPr/>
        </p:nvGrpSpPr>
        <p:grpSpPr bwMode="auto">
          <a:xfrm>
            <a:off x="1816100" y="2339976"/>
            <a:ext cx="6413500" cy="2486025"/>
            <a:chOff x="184" y="1474"/>
            <a:chExt cx="4040" cy="1566"/>
          </a:xfrm>
        </p:grpSpPr>
        <p:sp>
          <p:nvSpPr>
            <p:cNvPr id="8220" name="Line 42"/>
            <p:cNvSpPr>
              <a:spLocks noChangeShapeType="1"/>
            </p:cNvSpPr>
            <p:nvPr/>
          </p:nvSpPr>
          <p:spPr bwMode="auto">
            <a:xfrm>
              <a:off x="1008" y="1474"/>
              <a:ext cx="288" cy="2"/>
            </a:xfrm>
            <a:prstGeom prst="line">
              <a:avLst/>
            </a:prstGeom>
            <a:noFill/>
            <a:ln w="57150">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8221" name="Line 43"/>
            <p:cNvSpPr>
              <a:spLocks noChangeShapeType="1"/>
            </p:cNvSpPr>
            <p:nvPr/>
          </p:nvSpPr>
          <p:spPr bwMode="auto">
            <a:xfrm>
              <a:off x="1927" y="1474"/>
              <a:ext cx="288" cy="2"/>
            </a:xfrm>
            <a:prstGeom prst="line">
              <a:avLst/>
            </a:prstGeom>
            <a:noFill/>
            <a:ln w="57150">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8222" name="Line 44"/>
            <p:cNvSpPr>
              <a:spLocks noChangeShapeType="1"/>
            </p:cNvSpPr>
            <p:nvPr/>
          </p:nvSpPr>
          <p:spPr bwMode="auto">
            <a:xfrm>
              <a:off x="2928" y="1474"/>
              <a:ext cx="288" cy="2"/>
            </a:xfrm>
            <a:prstGeom prst="line">
              <a:avLst/>
            </a:prstGeom>
            <a:noFill/>
            <a:ln w="57150">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8223" name="Line 45"/>
            <p:cNvSpPr>
              <a:spLocks noChangeShapeType="1"/>
            </p:cNvSpPr>
            <p:nvPr/>
          </p:nvSpPr>
          <p:spPr bwMode="auto">
            <a:xfrm>
              <a:off x="3936" y="1474"/>
              <a:ext cx="288" cy="2"/>
            </a:xfrm>
            <a:prstGeom prst="line">
              <a:avLst/>
            </a:prstGeom>
            <a:noFill/>
            <a:ln w="57150">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8224" name="Line 70"/>
            <p:cNvSpPr>
              <a:spLocks noChangeShapeType="1"/>
            </p:cNvSpPr>
            <p:nvPr/>
          </p:nvSpPr>
          <p:spPr bwMode="auto">
            <a:xfrm>
              <a:off x="184" y="2820"/>
              <a:ext cx="432" cy="2"/>
            </a:xfrm>
            <a:prstGeom prst="line">
              <a:avLst/>
            </a:prstGeom>
            <a:noFill/>
            <a:ln w="57150">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8225" name="Text Box 72"/>
            <p:cNvSpPr txBox="1">
              <a:spLocks noChangeArrowheads="1"/>
            </p:cNvSpPr>
            <p:nvPr/>
          </p:nvSpPr>
          <p:spPr bwMode="auto">
            <a:xfrm flipH="1">
              <a:off x="576" y="2710"/>
              <a:ext cx="632"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spcBef>
                  <a:spcPct val="50000"/>
                </a:spcBef>
              </a:pPr>
              <a:r>
                <a:rPr lang="en-GB" altLang="en-US" sz="1400" dirty="0"/>
                <a:t>Physical flow</a:t>
              </a:r>
              <a:endParaRPr lang="en-US" altLang="en-US" sz="1400"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1209"/>
                                        </p:tgtEl>
                                        <p:attrNameLst>
                                          <p:attrName>style.visibility</p:attrName>
                                        </p:attrNameLst>
                                      </p:cBhvr>
                                      <p:to>
                                        <p:strVal val="visible"/>
                                      </p:to>
                                    </p:set>
                                    <p:animEffect transition="in" filter="wipe(left)">
                                      <p:cBhvr>
                                        <p:cTn id="7" dur="1000"/>
                                        <p:tgtEl>
                                          <p:spTgt spid="9120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91210"/>
                                        </p:tgtEl>
                                        <p:attrNameLst>
                                          <p:attrName>style.visibility</p:attrName>
                                        </p:attrNameLst>
                                      </p:cBhvr>
                                      <p:to>
                                        <p:strVal val="visible"/>
                                      </p:to>
                                    </p:set>
                                    <p:animEffect transition="in" filter="wipe(right)">
                                      <p:cBhvr>
                                        <p:cTn id="12" dur="1000"/>
                                        <p:tgtEl>
                                          <p:spTgt spid="91210"/>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91212"/>
                                        </p:tgtEl>
                                        <p:attrNameLst>
                                          <p:attrName>style.visibility</p:attrName>
                                        </p:attrNameLst>
                                      </p:cBhvr>
                                      <p:to>
                                        <p:strVal val="visible"/>
                                      </p:to>
                                    </p:set>
                                    <p:animEffect transition="in" filter="dissolve">
                                      <p:cBhvr>
                                        <p:cTn id="17" dur="500"/>
                                        <p:tgtEl>
                                          <p:spTgt spid="91212"/>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91211"/>
                                        </p:tgtEl>
                                        <p:attrNameLst>
                                          <p:attrName>style.visibility</p:attrName>
                                        </p:attrNameLst>
                                      </p:cBhvr>
                                      <p:to>
                                        <p:strVal val="visible"/>
                                      </p:to>
                                    </p:set>
                                    <p:animEffect transition="in" filter="dissolve">
                                      <p:cBhvr>
                                        <p:cTn id="22" dur="500"/>
                                        <p:tgtEl>
                                          <p:spTgt spid="91211"/>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91213"/>
                                        </p:tgtEl>
                                        <p:attrNameLst>
                                          <p:attrName>style.visibility</p:attrName>
                                        </p:attrNameLst>
                                      </p:cBhvr>
                                      <p:to>
                                        <p:strVal val="visible"/>
                                      </p:to>
                                    </p:set>
                                    <p:animEffect transition="in" filter="dissolve">
                                      <p:cBhvr>
                                        <p:cTn id="27" dur="500"/>
                                        <p:tgtEl>
                                          <p:spTgt spid="91213"/>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91214"/>
                                        </p:tgtEl>
                                        <p:attrNameLst>
                                          <p:attrName>style.visibility</p:attrName>
                                        </p:attrNameLst>
                                      </p:cBhvr>
                                      <p:to>
                                        <p:strVal val="visible"/>
                                      </p:to>
                                    </p:set>
                                    <p:animEffect transition="in" filter="dissolve">
                                      <p:cBhvr>
                                        <p:cTn id="32" dur="500"/>
                                        <p:tgtEl>
                                          <p:spTgt spid="91214"/>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91215"/>
                                        </p:tgtEl>
                                        <p:attrNameLst>
                                          <p:attrName>style.visibility</p:attrName>
                                        </p:attrNameLst>
                                      </p:cBhvr>
                                      <p:to>
                                        <p:strVal val="visible"/>
                                      </p:to>
                                    </p:set>
                                    <p:animEffect transition="in" filter="dissolve">
                                      <p:cBhvr>
                                        <p:cTn id="37" dur="500"/>
                                        <p:tgtEl>
                                          <p:spTgt spid="912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6789738" y="1595439"/>
            <a:ext cx="1979612" cy="3825875"/>
          </a:xfrm>
          <a:prstGeom prst="rect">
            <a:avLst/>
          </a:prstGeom>
          <a:solidFill>
            <a:srgbClr val="FFCC66"/>
          </a:solidFill>
          <a:ln w="9525">
            <a:solidFill>
              <a:srgbClr val="FFCC66"/>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9219" name="Rectangle 3"/>
          <p:cNvSpPr>
            <a:spLocks noChangeArrowheads="1"/>
          </p:cNvSpPr>
          <p:nvPr/>
        </p:nvSpPr>
        <p:spPr bwMode="auto">
          <a:xfrm>
            <a:off x="6775451" y="4205289"/>
            <a:ext cx="1979613" cy="1216025"/>
          </a:xfrm>
          <a:prstGeom prst="rect">
            <a:avLst/>
          </a:prstGeom>
          <a:solidFill>
            <a:srgbClr val="FF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9220" name="Line 4"/>
          <p:cNvSpPr>
            <a:spLocks noChangeShapeType="1"/>
          </p:cNvSpPr>
          <p:nvPr/>
        </p:nvSpPr>
        <p:spPr bwMode="auto">
          <a:xfrm>
            <a:off x="6754814" y="1763713"/>
            <a:ext cx="1978025" cy="0"/>
          </a:xfrm>
          <a:prstGeom prst="line">
            <a:avLst/>
          </a:prstGeom>
          <a:noFill/>
          <a:ln w="381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9221" name="Text Box 5"/>
          <p:cNvSpPr txBox="1">
            <a:spLocks noChangeArrowheads="1"/>
          </p:cNvSpPr>
          <p:nvPr/>
        </p:nvSpPr>
        <p:spPr bwMode="auto">
          <a:xfrm>
            <a:off x="6554788" y="1779588"/>
            <a:ext cx="2425700" cy="641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From the operations perspective – 90% satisfaction</a:t>
            </a:r>
            <a:endParaRPr lang="en-US" altLang="en-US" sz="1400" b="1" dirty="0"/>
          </a:p>
        </p:txBody>
      </p:sp>
      <p:grpSp>
        <p:nvGrpSpPr>
          <p:cNvPr id="9222" name="Group 6"/>
          <p:cNvGrpSpPr/>
          <p:nvPr/>
        </p:nvGrpSpPr>
        <p:grpSpPr bwMode="auto">
          <a:xfrm>
            <a:off x="6427788" y="2554289"/>
            <a:ext cx="1439862" cy="695325"/>
            <a:chOff x="2296" y="1247"/>
            <a:chExt cx="680" cy="544"/>
          </a:xfrm>
        </p:grpSpPr>
        <p:sp>
          <p:nvSpPr>
            <p:cNvPr id="9295" name="Line 7"/>
            <p:cNvSpPr>
              <a:spLocks noChangeShapeType="1"/>
            </p:cNvSpPr>
            <p:nvPr/>
          </p:nvSpPr>
          <p:spPr bwMode="auto">
            <a:xfrm flipV="1">
              <a:off x="2296" y="1247"/>
              <a:ext cx="680" cy="272"/>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9296" name="Line 8"/>
            <p:cNvSpPr>
              <a:spLocks noChangeShapeType="1"/>
            </p:cNvSpPr>
            <p:nvPr/>
          </p:nvSpPr>
          <p:spPr bwMode="auto">
            <a:xfrm>
              <a:off x="2296" y="1519"/>
              <a:ext cx="680" cy="272"/>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grpSp>
      <p:grpSp>
        <p:nvGrpSpPr>
          <p:cNvPr id="9223" name="Group 9"/>
          <p:cNvGrpSpPr/>
          <p:nvPr/>
        </p:nvGrpSpPr>
        <p:grpSpPr bwMode="auto">
          <a:xfrm>
            <a:off x="7791451" y="2803526"/>
            <a:ext cx="1439863" cy="854075"/>
            <a:chOff x="2296" y="1247"/>
            <a:chExt cx="680" cy="544"/>
          </a:xfrm>
        </p:grpSpPr>
        <p:sp>
          <p:nvSpPr>
            <p:cNvPr id="9293" name="Line 10"/>
            <p:cNvSpPr>
              <a:spLocks noChangeShapeType="1"/>
            </p:cNvSpPr>
            <p:nvPr/>
          </p:nvSpPr>
          <p:spPr bwMode="auto">
            <a:xfrm flipV="1">
              <a:off x="2296" y="1247"/>
              <a:ext cx="680" cy="272"/>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9294" name="Line 11"/>
            <p:cNvSpPr>
              <a:spLocks noChangeShapeType="1"/>
            </p:cNvSpPr>
            <p:nvPr/>
          </p:nvSpPr>
          <p:spPr bwMode="auto">
            <a:xfrm>
              <a:off x="2296" y="1519"/>
              <a:ext cx="680" cy="272"/>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grpSp>
      <p:sp>
        <p:nvSpPr>
          <p:cNvPr id="9224" name="Line 12"/>
          <p:cNvSpPr>
            <a:spLocks noChangeShapeType="1"/>
          </p:cNvSpPr>
          <p:nvPr/>
        </p:nvSpPr>
        <p:spPr bwMode="auto">
          <a:xfrm flipV="1">
            <a:off x="3706813" y="2293939"/>
            <a:ext cx="1473200" cy="390525"/>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9225" name="Line 13"/>
          <p:cNvSpPr>
            <a:spLocks noChangeShapeType="1"/>
          </p:cNvSpPr>
          <p:nvPr/>
        </p:nvSpPr>
        <p:spPr bwMode="auto">
          <a:xfrm flipV="1">
            <a:off x="5040314" y="2844800"/>
            <a:ext cx="1438275" cy="522288"/>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9226" name="Line 14"/>
          <p:cNvSpPr>
            <a:spLocks noChangeShapeType="1"/>
          </p:cNvSpPr>
          <p:nvPr/>
        </p:nvSpPr>
        <p:spPr bwMode="auto">
          <a:xfrm flipV="1">
            <a:off x="6394450" y="3770313"/>
            <a:ext cx="1473200" cy="290512"/>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9227" name="Line 15"/>
          <p:cNvSpPr>
            <a:spLocks noChangeShapeType="1"/>
          </p:cNvSpPr>
          <p:nvPr/>
        </p:nvSpPr>
        <p:spPr bwMode="auto">
          <a:xfrm flipV="1">
            <a:off x="7716838" y="4249739"/>
            <a:ext cx="1439862" cy="522287"/>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9228" name="Line 16"/>
          <p:cNvSpPr>
            <a:spLocks noChangeShapeType="1"/>
          </p:cNvSpPr>
          <p:nvPr/>
        </p:nvSpPr>
        <p:spPr bwMode="auto">
          <a:xfrm flipV="1">
            <a:off x="9072564" y="5073650"/>
            <a:ext cx="1004887" cy="393700"/>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9229" name="Line 17"/>
          <p:cNvSpPr>
            <a:spLocks noChangeShapeType="1"/>
          </p:cNvSpPr>
          <p:nvPr/>
        </p:nvSpPr>
        <p:spPr bwMode="auto">
          <a:xfrm flipV="1">
            <a:off x="2351088" y="1595438"/>
            <a:ext cx="1484312" cy="393700"/>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9230" name="Line 18"/>
          <p:cNvSpPr>
            <a:spLocks noChangeShapeType="1"/>
          </p:cNvSpPr>
          <p:nvPr/>
        </p:nvSpPr>
        <p:spPr bwMode="auto">
          <a:xfrm>
            <a:off x="2300289" y="1958976"/>
            <a:ext cx="7680325" cy="3998913"/>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9231" name="Oval 19"/>
          <p:cNvSpPr>
            <a:spLocks noChangeArrowheads="1"/>
          </p:cNvSpPr>
          <p:nvPr/>
        </p:nvSpPr>
        <p:spPr bwMode="auto">
          <a:xfrm>
            <a:off x="2108201" y="1771650"/>
            <a:ext cx="481013" cy="431800"/>
          </a:xfrm>
          <a:prstGeom prst="ellipse">
            <a:avLst/>
          </a:prstGeom>
          <a:solidFill>
            <a:srgbClr val="CCECFF"/>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9232" name="Oval 20"/>
          <p:cNvSpPr>
            <a:spLocks noChangeArrowheads="1"/>
          </p:cNvSpPr>
          <p:nvPr/>
        </p:nvSpPr>
        <p:spPr bwMode="auto">
          <a:xfrm>
            <a:off x="3459164" y="2471739"/>
            <a:ext cx="479425" cy="434975"/>
          </a:xfrm>
          <a:prstGeom prst="ellipse">
            <a:avLst/>
          </a:prstGeom>
          <a:solidFill>
            <a:srgbClr val="CCECFF"/>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9233" name="Oval 21"/>
          <p:cNvSpPr>
            <a:spLocks noChangeArrowheads="1"/>
          </p:cNvSpPr>
          <p:nvPr/>
        </p:nvSpPr>
        <p:spPr bwMode="auto">
          <a:xfrm>
            <a:off x="4800601" y="3151189"/>
            <a:ext cx="481013" cy="434975"/>
          </a:xfrm>
          <a:prstGeom prst="ellipse">
            <a:avLst/>
          </a:prstGeom>
          <a:solidFill>
            <a:srgbClr val="CCECFF"/>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9234" name="Oval 22"/>
          <p:cNvSpPr>
            <a:spLocks noChangeArrowheads="1"/>
          </p:cNvSpPr>
          <p:nvPr/>
        </p:nvSpPr>
        <p:spPr bwMode="auto">
          <a:xfrm>
            <a:off x="6157914" y="3841751"/>
            <a:ext cx="479425" cy="434975"/>
          </a:xfrm>
          <a:prstGeom prst="ellipse">
            <a:avLst/>
          </a:prstGeom>
          <a:solidFill>
            <a:srgbClr val="CCECFF"/>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9235" name="Oval 23"/>
          <p:cNvSpPr>
            <a:spLocks noChangeArrowheads="1"/>
          </p:cNvSpPr>
          <p:nvPr/>
        </p:nvSpPr>
        <p:spPr bwMode="auto">
          <a:xfrm>
            <a:off x="7491414" y="4570413"/>
            <a:ext cx="479425" cy="431800"/>
          </a:xfrm>
          <a:prstGeom prst="ellipse">
            <a:avLst/>
          </a:prstGeom>
          <a:solidFill>
            <a:srgbClr val="CCECFF"/>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9236" name="Oval 24"/>
          <p:cNvSpPr>
            <a:spLocks noChangeArrowheads="1"/>
          </p:cNvSpPr>
          <p:nvPr/>
        </p:nvSpPr>
        <p:spPr bwMode="auto">
          <a:xfrm>
            <a:off x="6189664" y="2686051"/>
            <a:ext cx="479425" cy="434975"/>
          </a:xfrm>
          <a:prstGeom prst="ellipse">
            <a:avLst/>
          </a:prstGeom>
          <a:solidFill>
            <a:srgbClr val="CCECFF"/>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9237" name="Oval 25"/>
          <p:cNvSpPr>
            <a:spLocks noChangeArrowheads="1"/>
          </p:cNvSpPr>
          <p:nvPr/>
        </p:nvSpPr>
        <p:spPr bwMode="auto">
          <a:xfrm>
            <a:off x="7551738" y="3019425"/>
            <a:ext cx="481012" cy="431800"/>
          </a:xfrm>
          <a:prstGeom prst="ellipse">
            <a:avLst/>
          </a:prstGeom>
          <a:solidFill>
            <a:srgbClr val="CCECFF"/>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9238" name="Line 26"/>
          <p:cNvSpPr>
            <a:spLocks noChangeShapeType="1"/>
          </p:cNvSpPr>
          <p:nvPr/>
        </p:nvSpPr>
        <p:spPr bwMode="auto">
          <a:xfrm flipH="1">
            <a:off x="2360613" y="1422400"/>
            <a:ext cx="0" cy="349250"/>
          </a:xfrm>
          <a:prstGeom prst="line">
            <a:avLst/>
          </a:prstGeom>
          <a:noFill/>
          <a:ln w="2857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9239" name="Text Box 27"/>
          <p:cNvSpPr txBox="1">
            <a:spLocks noChangeArrowheads="1"/>
          </p:cNvSpPr>
          <p:nvPr/>
        </p:nvSpPr>
        <p:spPr bwMode="auto">
          <a:xfrm>
            <a:off x="1677988" y="1028701"/>
            <a:ext cx="1344612" cy="458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Customer requirements</a:t>
            </a:r>
            <a:endParaRPr lang="en-US" altLang="en-US" sz="1400" b="1" dirty="0"/>
          </a:p>
        </p:txBody>
      </p:sp>
      <p:sp>
        <p:nvSpPr>
          <p:cNvPr id="9240" name="Text Box 28"/>
          <p:cNvSpPr txBox="1">
            <a:spLocks noChangeArrowheads="1"/>
          </p:cNvSpPr>
          <p:nvPr/>
        </p:nvSpPr>
        <p:spPr bwMode="auto">
          <a:xfrm>
            <a:off x="2832101" y="2852738"/>
            <a:ext cx="1344613" cy="641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Product/ service available?</a:t>
            </a:r>
            <a:endParaRPr lang="en-US" altLang="en-US" sz="1400" b="1" dirty="0"/>
          </a:p>
        </p:txBody>
      </p:sp>
      <p:sp>
        <p:nvSpPr>
          <p:cNvPr id="9241" name="Text Box 29"/>
          <p:cNvSpPr txBox="1">
            <a:spLocks noChangeArrowheads="1"/>
          </p:cNvSpPr>
          <p:nvPr/>
        </p:nvSpPr>
        <p:spPr bwMode="auto">
          <a:xfrm>
            <a:off x="1582738" y="2170113"/>
            <a:ext cx="1344612" cy="641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Product/ service appropriate?</a:t>
            </a:r>
            <a:endParaRPr lang="en-US" altLang="en-US" sz="1400" b="1" dirty="0"/>
          </a:p>
        </p:txBody>
      </p:sp>
      <p:sp>
        <p:nvSpPr>
          <p:cNvPr id="9242" name="Text Box 30"/>
          <p:cNvSpPr txBox="1">
            <a:spLocks noChangeArrowheads="1"/>
          </p:cNvSpPr>
          <p:nvPr/>
        </p:nvSpPr>
        <p:spPr bwMode="auto">
          <a:xfrm>
            <a:off x="4040188" y="3535364"/>
            <a:ext cx="1439862" cy="636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Meets price and delivery requirements?</a:t>
            </a:r>
            <a:endParaRPr lang="en-US" altLang="en-US" sz="1400" b="1" dirty="0"/>
          </a:p>
        </p:txBody>
      </p:sp>
      <p:sp>
        <p:nvSpPr>
          <p:cNvPr id="9243" name="Text Box 31"/>
          <p:cNvSpPr txBox="1">
            <a:spLocks noChangeArrowheads="1"/>
          </p:cNvSpPr>
          <p:nvPr/>
        </p:nvSpPr>
        <p:spPr bwMode="auto">
          <a:xfrm>
            <a:off x="5372101" y="4230689"/>
            <a:ext cx="1344613" cy="458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r" eaLnBrk="1" hangingPunct="1">
              <a:lnSpc>
                <a:spcPct val="85000"/>
              </a:lnSpc>
              <a:spcBef>
                <a:spcPct val="50000"/>
              </a:spcBef>
            </a:pPr>
            <a:r>
              <a:rPr lang="en-GB" altLang="en-US" sz="1400" b="1" dirty="0"/>
              <a:t>Customer orders?</a:t>
            </a:r>
            <a:endParaRPr lang="en-US" altLang="en-US" sz="1400" b="1" dirty="0"/>
          </a:p>
        </p:txBody>
      </p:sp>
      <p:sp>
        <p:nvSpPr>
          <p:cNvPr id="9244" name="Text Box 32"/>
          <p:cNvSpPr txBox="1">
            <a:spLocks noChangeArrowheads="1"/>
          </p:cNvSpPr>
          <p:nvPr/>
        </p:nvSpPr>
        <p:spPr bwMode="auto">
          <a:xfrm>
            <a:off x="6807201" y="4981576"/>
            <a:ext cx="1344613" cy="458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r" eaLnBrk="1" hangingPunct="1">
              <a:lnSpc>
                <a:spcPct val="85000"/>
              </a:lnSpc>
              <a:spcBef>
                <a:spcPct val="50000"/>
              </a:spcBef>
            </a:pPr>
            <a:r>
              <a:rPr lang="en-GB" altLang="en-US" sz="1400" b="1" dirty="0"/>
              <a:t>Produced as promised?</a:t>
            </a:r>
            <a:endParaRPr lang="en-US" altLang="en-US" sz="1400" b="1" dirty="0"/>
          </a:p>
        </p:txBody>
      </p:sp>
      <p:sp>
        <p:nvSpPr>
          <p:cNvPr id="9245" name="Text Box 33"/>
          <p:cNvSpPr txBox="1">
            <a:spLocks noChangeArrowheads="1"/>
          </p:cNvSpPr>
          <p:nvPr/>
        </p:nvSpPr>
        <p:spPr bwMode="auto">
          <a:xfrm>
            <a:off x="8027988" y="5640389"/>
            <a:ext cx="1344612" cy="458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r" eaLnBrk="1" hangingPunct="1">
              <a:lnSpc>
                <a:spcPct val="85000"/>
              </a:lnSpc>
              <a:spcBef>
                <a:spcPct val="50000"/>
              </a:spcBef>
            </a:pPr>
            <a:r>
              <a:rPr lang="en-GB" altLang="en-US" sz="1400" b="1" dirty="0"/>
              <a:t>Received as promised?</a:t>
            </a:r>
            <a:endParaRPr lang="en-US" altLang="en-US" sz="1400" b="1" dirty="0"/>
          </a:p>
        </p:txBody>
      </p:sp>
      <p:sp>
        <p:nvSpPr>
          <p:cNvPr id="9246" name="Text Box 34"/>
          <p:cNvSpPr txBox="1">
            <a:spLocks noChangeArrowheads="1"/>
          </p:cNvSpPr>
          <p:nvPr/>
        </p:nvSpPr>
        <p:spPr bwMode="auto">
          <a:xfrm>
            <a:off x="1858964" y="1460500"/>
            <a:ext cx="574675"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100</a:t>
            </a:r>
            <a:endParaRPr lang="en-US" altLang="en-US" sz="1400" b="1" dirty="0"/>
          </a:p>
        </p:txBody>
      </p:sp>
      <p:sp>
        <p:nvSpPr>
          <p:cNvPr id="9247" name="Text Box 35"/>
          <p:cNvSpPr txBox="1">
            <a:spLocks noChangeArrowheads="1"/>
          </p:cNvSpPr>
          <p:nvPr/>
        </p:nvSpPr>
        <p:spPr bwMode="auto">
          <a:xfrm>
            <a:off x="2779714" y="2378075"/>
            <a:ext cx="574675"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80</a:t>
            </a:r>
            <a:endParaRPr lang="en-US" altLang="en-US" sz="1400" b="1" dirty="0"/>
          </a:p>
        </p:txBody>
      </p:sp>
      <p:sp>
        <p:nvSpPr>
          <p:cNvPr id="9248" name="Text Box 36"/>
          <p:cNvSpPr txBox="1">
            <a:spLocks noChangeArrowheads="1"/>
          </p:cNvSpPr>
          <p:nvPr/>
        </p:nvSpPr>
        <p:spPr bwMode="auto">
          <a:xfrm>
            <a:off x="2909888" y="1766888"/>
            <a:ext cx="576262"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20</a:t>
            </a:r>
            <a:endParaRPr lang="en-US" altLang="en-US" sz="1400" b="1" dirty="0"/>
          </a:p>
        </p:txBody>
      </p:sp>
      <p:sp>
        <p:nvSpPr>
          <p:cNvPr id="9249" name="Text Box 37"/>
          <p:cNvSpPr txBox="1">
            <a:spLocks noChangeArrowheads="1"/>
          </p:cNvSpPr>
          <p:nvPr/>
        </p:nvSpPr>
        <p:spPr bwMode="auto">
          <a:xfrm>
            <a:off x="3067051" y="2216150"/>
            <a:ext cx="481013"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Y</a:t>
            </a:r>
            <a:endParaRPr lang="en-US" altLang="en-US" sz="1400" b="1" dirty="0"/>
          </a:p>
        </p:txBody>
      </p:sp>
      <p:sp>
        <p:nvSpPr>
          <p:cNvPr id="9250" name="Text Box 38"/>
          <p:cNvSpPr txBox="1">
            <a:spLocks noChangeArrowheads="1"/>
          </p:cNvSpPr>
          <p:nvPr/>
        </p:nvSpPr>
        <p:spPr bwMode="auto">
          <a:xfrm>
            <a:off x="3067051" y="1474789"/>
            <a:ext cx="48101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N</a:t>
            </a:r>
            <a:endParaRPr lang="en-US" altLang="en-US" sz="1400" b="1" dirty="0"/>
          </a:p>
        </p:txBody>
      </p:sp>
      <p:sp>
        <p:nvSpPr>
          <p:cNvPr id="9251" name="Text Box 39"/>
          <p:cNvSpPr txBox="1">
            <a:spLocks noChangeArrowheads="1"/>
          </p:cNvSpPr>
          <p:nvPr/>
        </p:nvSpPr>
        <p:spPr bwMode="auto">
          <a:xfrm>
            <a:off x="4106864" y="3086100"/>
            <a:ext cx="574675"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70</a:t>
            </a:r>
            <a:endParaRPr lang="en-US" altLang="en-US" sz="1400" b="1" dirty="0"/>
          </a:p>
        </p:txBody>
      </p:sp>
      <p:sp>
        <p:nvSpPr>
          <p:cNvPr id="9252" name="Text Box 40"/>
          <p:cNvSpPr txBox="1">
            <a:spLocks noChangeArrowheads="1"/>
          </p:cNvSpPr>
          <p:nvPr/>
        </p:nvSpPr>
        <p:spPr bwMode="auto">
          <a:xfrm>
            <a:off x="4237038" y="2459038"/>
            <a:ext cx="576262"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10</a:t>
            </a:r>
            <a:endParaRPr lang="en-US" altLang="en-US" sz="1400" b="1" dirty="0"/>
          </a:p>
        </p:txBody>
      </p:sp>
      <p:sp>
        <p:nvSpPr>
          <p:cNvPr id="9253" name="Text Box 41"/>
          <p:cNvSpPr txBox="1">
            <a:spLocks noChangeArrowheads="1"/>
          </p:cNvSpPr>
          <p:nvPr/>
        </p:nvSpPr>
        <p:spPr bwMode="auto">
          <a:xfrm>
            <a:off x="4394201" y="2924175"/>
            <a:ext cx="481013"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Y</a:t>
            </a:r>
            <a:endParaRPr lang="en-US" altLang="en-US" sz="1400" b="1" dirty="0"/>
          </a:p>
        </p:txBody>
      </p:sp>
      <p:sp>
        <p:nvSpPr>
          <p:cNvPr id="9254" name="Text Box 42"/>
          <p:cNvSpPr txBox="1">
            <a:spLocks noChangeArrowheads="1"/>
          </p:cNvSpPr>
          <p:nvPr/>
        </p:nvSpPr>
        <p:spPr bwMode="auto">
          <a:xfrm>
            <a:off x="4413251" y="2155825"/>
            <a:ext cx="481013"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N</a:t>
            </a:r>
            <a:endParaRPr lang="en-US" altLang="en-US" sz="1400" b="1" dirty="0"/>
          </a:p>
        </p:txBody>
      </p:sp>
      <p:sp>
        <p:nvSpPr>
          <p:cNvPr id="9255" name="Text Box 43"/>
          <p:cNvSpPr txBox="1">
            <a:spLocks noChangeArrowheads="1"/>
          </p:cNvSpPr>
          <p:nvPr/>
        </p:nvSpPr>
        <p:spPr bwMode="auto">
          <a:xfrm>
            <a:off x="5380038" y="3732213"/>
            <a:ext cx="576262"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20</a:t>
            </a:r>
            <a:endParaRPr lang="en-US" altLang="en-US" sz="1400" b="1" dirty="0"/>
          </a:p>
        </p:txBody>
      </p:sp>
      <p:sp>
        <p:nvSpPr>
          <p:cNvPr id="9256" name="Text Box 44"/>
          <p:cNvSpPr txBox="1">
            <a:spLocks noChangeArrowheads="1"/>
          </p:cNvSpPr>
          <p:nvPr/>
        </p:nvSpPr>
        <p:spPr bwMode="auto">
          <a:xfrm>
            <a:off x="5562601" y="3059114"/>
            <a:ext cx="57626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50</a:t>
            </a:r>
            <a:endParaRPr lang="en-US" altLang="en-US" sz="1400" b="1" dirty="0"/>
          </a:p>
        </p:txBody>
      </p:sp>
      <p:sp>
        <p:nvSpPr>
          <p:cNvPr id="9257" name="Text Box 45"/>
          <p:cNvSpPr txBox="1">
            <a:spLocks noChangeArrowheads="1"/>
          </p:cNvSpPr>
          <p:nvPr/>
        </p:nvSpPr>
        <p:spPr bwMode="auto">
          <a:xfrm>
            <a:off x="5389564" y="3432175"/>
            <a:ext cx="4794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Y</a:t>
            </a:r>
            <a:endParaRPr lang="en-US" altLang="en-US" sz="1400" b="1" dirty="0"/>
          </a:p>
        </p:txBody>
      </p:sp>
      <p:sp>
        <p:nvSpPr>
          <p:cNvPr id="9258" name="Text Box 46"/>
          <p:cNvSpPr txBox="1">
            <a:spLocks noChangeArrowheads="1"/>
          </p:cNvSpPr>
          <p:nvPr/>
        </p:nvSpPr>
        <p:spPr bwMode="auto">
          <a:xfrm>
            <a:off x="5659438" y="2814638"/>
            <a:ext cx="481012"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N</a:t>
            </a:r>
            <a:endParaRPr lang="en-US" altLang="en-US" sz="1400" b="1" dirty="0"/>
          </a:p>
        </p:txBody>
      </p:sp>
      <p:sp>
        <p:nvSpPr>
          <p:cNvPr id="9259" name="Text Box 47"/>
          <p:cNvSpPr txBox="1">
            <a:spLocks noChangeArrowheads="1"/>
          </p:cNvSpPr>
          <p:nvPr/>
        </p:nvSpPr>
        <p:spPr bwMode="auto">
          <a:xfrm>
            <a:off x="7027864" y="3098800"/>
            <a:ext cx="574675"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10</a:t>
            </a:r>
            <a:endParaRPr lang="en-US" altLang="en-US" sz="1400" b="1" dirty="0"/>
          </a:p>
        </p:txBody>
      </p:sp>
      <p:sp>
        <p:nvSpPr>
          <p:cNvPr id="9260" name="Text Box 48"/>
          <p:cNvSpPr txBox="1">
            <a:spLocks noChangeArrowheads="1"/>
          </p:cNvSpPr>
          <p:nvPr/>
        </p:nvSpPr>
        <p:spPr bwMode="auto">
          <a:xfrm>
            <a:off x="7196138" y="2627314"/>
            <a:ext cx="57626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40</a:t>
            </a:r>
            <a:endParaRPr lang="en-US" altLang="en-US" sz="1400" b="1" dirty="0"/>
          </a:p>
        </p:txBody>
      </p:sp>
      <p:sp>
        <p:nvSpPr>
          <p:cNvPr id="9261" name="Text Box 49"/>
          <p:cNvSpPr txBox="1">
            <a:spLocks noChangeArrowheads="1"/>
          </p:cNvSpPr>
          <p:nvPr/>
        </p:nvSpPr>
        <p:spPr bwMode="auto">
          <a:xfrm>
            <a:off x="6977064" y="2868613"/>
            <a:ext cx="479425"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Y</a:t>
            </a:r>
            <a:endParaRPr lang="en-US" altLang="en-US" sz="1400" b="1" dirty="0"/>
          </a:p>
        </p:txBody>
      </p:sp>
      <p:sp>
        <p:nvSpPr>
          <p:cNvPr id="9262" name="Text Box 50"/>
          <p:cNvSpPr txBox="1">
            <a:spLocks noChangeArrowheads="1"/>
          </p:cNvSpPr>
          <p:nvPr/>
        </p:nvSpPr>
        <p:spPr bwMode="auto">
          <a:xfrm>
            <a:off x="7258051" y="2379663"/>
            <a:ext cx="481013"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N</a:t>
            </a:r>
            <a:endParaRPr lang="en-US" altLang="en-US" sz="1400" b="1" dirty="0"/>
          </a:p>
        </p:txBody>
      </p:sp>
      <p:sp>
        <p:nvSpPr>
          <p:cNvPr id="9263" name="Text Box 51"/>
          <p:cNvSpPr txBox="1">
            <a:spLocks noChangeArrowheads="1"/>
          </p:cNvSpPr>
          <p:nvPr/>
        </p:nvSpPr>
        <p:spPr bwMode="auto">
          <a:xfrm>
            <a:off x="6745288" y="4465638"/>
            <a:ext cx="576262"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10</a:t>
            </a:r>
            <a:endParaRPr lang="en-US" altLang="en-US" sz="1400" b="1" dirty="0"/>
          </a:p>
        </p:txBody>
      </p:sp>
      <p:sp>
        <p:nvSpPr>
          <p:cNvPr id="9264" name="Text Box 52"/>
          <p:cNvSpPr txBox="1">
            <a:spLocks noChangeArrowheads="1"/>
          </p:cNvSpPr>
          <p:nvPr/>
        </p:nvSpPr>
        <p:spPr bwMode="auto">
          <a:xfrm>
            <a:off x="6945314" y="3884614"/>
            <a:ext cx="5746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10</a:t>
            </a:r>
            <a:endParaRPr lang="en-US" altLang="en-US" sz="1400" b="1" dirty="0"/>
          </a:p>
        </p:txBody>
      </p:sp>
      <p:sp>
        <p:nvSpPr>
          <p:cNvPr id="9265" name="Text Box 53"/>
          <p:cNvSpPr txBox="1">
            <a:spLocks noChangeArrowheads="1"/>
          </p:cNvSpPr>
          <p:nvPr/>
        </p:nvSpPr>
        <p:spPr bwMode="auto">
          <a:xfrm>
            <a:off x="7100888" y="4335463"/>
            <a:ext cx="481012"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Y</a:t>
            </a:r>
            <a:endParaRPr lang="en-US" altLang="en-US" sz="1400" b="1" dirty="0"/>
          </a:p>
        </p:txBody>
      </p:sp>
      <p:sp>
        <p:nvSpPr>
          <p:cNvPr id="9266" name="Text Box 54"/>
          <p:cNvSpPr txBox="1">
            <a:spLocks noChangeArrowheads="1"/>
          </p:cNvSpPr>
          <p:nvPr/>
        </p:nvSpPr>
        <p:spPr bwMode="auto">
          <a:xfrm>
            <a:off x="7240588" y="3611563"/>
            <a:ext cx="481012"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N</a:t>
            </a:r>
            <a:endParaRPr lang="en-US" altLang="en-US" sz="1400" b="1" dirty="0"/>
          </a:p>
        </p:txBody>
      </p:sp>
      <p:sp>
        <p:nvSpPr>
          <p:cNvPr id="9267" name="Text Box 55"/>
          <p:cNvSpPr txBox="1">
            <a:spLocks noChangeArrowheads="1"/>
          </p:cNvSpPr>
          <p:nvPr/>
        </p:nvSpPr>
        <p:spPr bwMode="auto">
          <a:xfrm>
            <a:off x="8077201" y="3389313"/>
            <a:ext cx="576263"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9</a:t>
            </a:r>
            <a:endParaRPr lang="en-US" altLang="en-US" sz="1400" b="1" dirty="0"/>
          </a:p>
        </p:txBody>
      </p:sp>
      <p:sp>
        <p:nvSpPr>
          <p:cNvPr id="9268" name="Text Box 56"/>
          <p:cNvSpPr txBox="1">
            <a:spLocks noChangeArrowheads="1"/>
          </p:cNvSpPr>
          <p:nvPr/>
        </p:nvSpPr>
        <p:spPr bwMode="auto">
          <a:xfrm>
            <a:off x="8121651" y="3003550"/>
            <a:ext cx="576263"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1</a:t>
            </a:r>
            <a:endParaRPr lang="en-US" altLang="en-US" sz="1400" b="1" dirty="0"/>
          </a:p>
        </p:txBody>
      </p:sp>
      <p:sp>
        <p:nvSpPr>
          <p:cNvPr id="9269" name="Text Box 57"/>
          <p:cNvSpPr txBox="1">
            <a:spLocks noChangeArrowheads="1"/>
          </p:cNvSpPr>
          <p:nvPr/>
        </p:nvSpPr>
        <p:spPr bwMode="auto">
          <a:xfrm>
            <a:off x="8364538" y="3230563"/>
            <a:ext cx="481012"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Y</a:t>
            </a:r>
            <a:endParaRPr lang="en-US" altLang="en-US" sz="1400" b="1" dirty="0"/>
          </a:p>
        </p:txBody>
      </p:sp>
      <p:sp>
        <p:nvSpPr>
          <p:cNvPr id="9270" name="Text Box 58"/>
          <p:cNvSpPr txBox="1">
            <a:spLocks noChangeArrowheads="1"/>
          </p:cNvSpPr>
          <p:nvPr/>
        </p:nvSpPr>
        <p:spPr bwMode="auto">
          <a:xfrm>
            <a:off x="8348664" y="2698750"/>
            <a:ext cx="4794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N</a:t>
            </a:r>
            <a:endParaRPr lang="en-US" altLang="en-US" sz="1400" b="1" dirty="0"/>
          </a:p>
        </p:txBody>
      </p:sp>
      <p:sp>
        <p:nvSpPr>
          <p:cNvPr id="9271" name="Text Box 59"/>
          <p:cNvSpPr txBox="1">
            <a:spLocks noChangeArrowheads="1"/>
          </p:cNvSpPr>
          <p:nvPr/>
        </p:nvSpPr>
        <p:spPr bwMode="auto">
          <a:xfrm>
            <a:off x="9385301" y="5781675"/>
            <a:ext cx="576263"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8</a:t>
            </a:r>
            <a:endParaRPr lang="en-US" altLang="en-US" sz="1400" b="1" dirty="0"/>
          </a:p>
        </p:txBody>
      </p:sp>
      <p:sp>
        <p:nvSpPr>
          <p:cNvPr id="9272" name="Text Box 60"/>
          <p:cNvSpPr txBox="1">
            <a:spLocks noChangeArrowheads="1"/>
          </p:cNvSpPr>
          <p:nvPr/>
        </p:nvSpPr>
        <p:spPr bwMode="auto">
          <a:xfrm>
            <a:off x="9391651" y="5200650"/>
            <a:ext cx="576263"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1</a:t>
            </a:r>
            <a:endParaRPr lang="en-US" altLang="en-US" sz="1400" b="1" dirty="0"/>
          </a:p>
        </p:txBody>
      </p:sp>
      <p:sp>
        <p:nvSpPr>
          <p:cNvPr id="9273" name="Text Box 61"/>
          <p:cNvSpPr txBox="1">
            <a:spLocks noChangeArrowheads="1"/>
          </p:cNvSpPr>
          <p:nvPr/>
        </p:nvSpPr>
        <p:spPr bwMode="auto">
          <a:xfrm>
            <a:off x="9621838" y="5651500"/>
            <a:ext cx="481012"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Y</a:t>
            </a:r>
            <a:endParaRPr lang="en-US" altLang="en-US" sz="1400" b="1" dirty="0"/>
          </a:p>
        </p:txBody>
      </p:sp>
      <p:sp>
        <p:nvSpPr>
          <p:cNvPr id="9274" name="Text Box 62"/>
          <p:cNvSpPr txBox="1">
            <a:spLocks noChangeArrowheads="1"/>
          </p:cNvSpPr>
          <p:nvPr/>
        </p:nvSpPr>
        <p:spPr bwMode="auto">
          <a:xfrm>
            <a:off x="9691688" y="4899025"/>
            <a:ext cx="48101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N</a:t>
            </a:r>
            <a:endParaRPr lang="en-US" altLang="en-US" sz="1400" b="1" dirty="0"/>
          </a:p>
        </p:txBody>
      </p:sp>
      <p:sp>
        <p:nvSpPr>
          <p:cNvPr id="9275" name="Line 63"/>
          <p:cNvSpPr>
            <a:spLocks noChangeShapeType="1"/>
          </p:cNvSpPr>
          <p:nvPr/>
        </p:nvSpPr>
        <p:spPr bwMode="auto">
          <a:xfrm>
            <a:off x="2971800" y="1247775"/>
            <a:ext cx="6484938" cy="0"/>
          </a:xfrm>
          <a:prstGeom prst="line">
            <a:avLst/>
          </a:prstGeom>
          <a:noFill/>
          <a:ln w="381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9276" name="Text Box 64"/>
          <p:cNvSpPr txBox="1">
            <a:spLocks noChangeArrowheads="1"/>
          </p:cNvSpPr>
          <p:nvPr/>
        </p:nvSpPr>
        <p:spPr bwMode="auto">
          <a:xfrm>
            <a:off x="9264651" y="1049339"/>
            <a:ext cx="1344613" cy="458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r" eaLnBrk="1" hangingPunct="1">
              <a:lnSpc>
                <a:spcPct val="85000"/>
              </a:lnSpc>
              <a:spcBef>
                <a:spcPct val="50000"/>
              </a:spcBef>
            </a:pPr>
            <a:r>
              <a:rPr lang="en-GB" altLang="en-US" sz="1400" b="1" dirty="0"/>
              <a:t>Customer satisfaction</a:t>
            </a:r>
            <a:endParaRPr lang="en-US" altLang="en-US" sz="1400" b="1" dirty="0"/>
          </a:p>
        </p:txBody>
      </p:sp>
      <p:sp>
        <p:nvSpPr>
          <p:cNvPr id="9277" name="Text Box 65"/>
          <p:cNvSpPr txBox="1">
            <a:spLocks noChangeArrowheads="1"/>
          </p:cNvSpPr>
          <p:nvPr/>
        </p:nvSpPr>
        <p:spPr bwMode="auto">
          <a:xfrm>
            <a:off x="3925888" y="1273175"/>
            <a:ext cx="4546600"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From the customer’s perspective – 8% satisfaction</a:t>
            </a:r>
            <a:endParaRPr lang="en-US" altLang="en-US" sz="1400" b="1" dirty="0"/>
          </a:p>
        </p:txBody>
      </p:sp>
      <p:sp>
        <p:nvSpPr>
          <p:cNvPr id="9278" name="Text Box 66"/>
          <p:cNvSpPr txBox="1">
            <a:spLocks noChangeArrowheads="1"/>
          </p:cNvSpPr>
          <p:nvPr/>
        </p:nvSpPr>
        <p:spPr bwMode="auto">
          <a:xfrm>
            <a:off x="933651" y="188914"/>
            <a:ext cx="1117492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sz="2400" dirty="0" smtClean="0"/>
              <a:t>TAKING A CUSTOMER PERSPECTIVE OF SUPPLY PERFORMANCE</a:t>
            </a:r>
            <a:br>
              <a:rPr lang="en-GB" altLang="en-US" sz="2400" dirty="0" smtClean="0"/>
            </a:br>
            <a:r>
              <a:rPr lang="en-GB" altLang="en-US" sz="2400" dirty="0" smtClean="0"/>
              <a:t>CAN LEAD TO VERY DIFFERENT CONCLUSIONS</a:t>
            </a:r>
            <a:endParaRPr lang="en-US" altLang="en-US" sz="2400" dirty="0"/>
          </a:p>
        </p:txBody>
      </p:sp>
      <p:sp>
        <p:nvSpPr>
          <p:cNvPr id="9279" name="Line 67"/>
          <p:cNvSpPr>
            <a:spLocks noChangeShapeType="1"/>
          </p:cNvSpPr>
          <p:nvPr/>
        </p:nvSpPr>
        <p:spPr bwMode="auto">
          <a:xfrm flipH="1" flipV="1">
            <a:off x="10053638" y="1422400"/>
            <a:ext cx="0" cy="349250"/>
          </a:xfrm>
          <a:prstGeom prst="line">
            <a:avLst/>
          </a:prstGeom>
          <a:noFill/>
          <a:ln w="2857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9280" name="Text Box 68"/>
          <p:cNvSpPr txBox="1">
            <a:spLocks noChangeArrowheads="1"/>
          </p:cNvSpPr>
          <p:nvPr/>
        </p:nvSpPr>
        <p:spPr bwMode="auto">
          <a:xfrm>
            <a:off x="9653588" y="1587500"/>
            <a:ext cx="5762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8</a:t>
            </a:r>
            <a:endParaRPr lang="en-US" altLang="en-US" sz="1400" b="1" dirty="0"/>
          </a:p>
        </p:txBody>
      </p:sp>
      <p:sp>
        <p:nvSpPr>
          <p:cNvPr id="9281" name="Line 69"/>
          <p:cNvSpPr>
            <a:spLocks noChangeShapeType="1"/>
          </p:cNvSpPr>
          <p:nvPr/>
        </p:nvSpPr>
        <p:spPr bwMode="auto">
          <a:xfrm flipV="1">
            <a:off x="9129714" y="3249613"/>
            <a:ext cx="1004887" cy="392112"/>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9282" name="Text Box 70"/>
          <p:cNvSpPr txBox="1">
            <a:spLocks noChangeArrowheads="1"/>
          </p:cNvSpPr>
          <p:nvPr/>
        </p:nvSpPr>
        <p:spPr bwMode="auto">
          <a:xfrm>
            <a:off x="9358314" y="3711575"/>
            <a:ext cx="574675"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8</a:t>
            </a:r>
            <a:endParaRPr lang="en-US" altLang="en-US" sz="1400" b="1" dirty="0"/>
          </a:p>
        </p:txBody>
      </p:sp>
      <p:sp>
        <p:nvSpPr>
          <p:cNvPr id="9283" name="Text Box 71"/>
          <p:cNvSpPr txBox="1">
            <a:spLocks noChangeArrowheads="1"/>
          </p:cNvSpPr>
          <p:nvPr/>
        </p:nvSpPr>
        <p:spPr bwMode="auto">
          <a:xfrm>
            <a:off x="9448801" y="3376613"/>
            <a:ext cx="576263"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1</a:t>
            </a:r>
            <a:endParaRPr lang="en-US" altLang="en-US" sz="1400" b="1" dirty="0"/>
          </a:p>
        </p:txBody>
      </p:sp>
      <p:sp>
        <p:nvSpPr>
          <p:cNvPr id="9284" name="Text Box 72"/>
          <p:cNvSpPr txBox="1">
            <a:spLocks noChangeArrowheads="1"/>
          </p:cNvSpPr>
          <p:nvPr/>
        </p:nvSpPr>
        <p:spPr bwMode="auto">
          <a:xfrm>
            <a:off x="9729788" y="3565525"/>
            <a:ext cx="481012"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Y</a:t>
            </a:r>
            <a:endParaRPr lang="en-US" altLang="en-US" sz="1400" b="1" dirty="0"/>
          </a:p>
        </p:txBody>
      </p:sp>
      <p:sp>
        <p:nvSpPr>
          <p:cNvPr id="9285" name="Text Box 73"/>
          <p:cNvSpPr txBox="1">
            <a:spLocks noChangeArrowheads="1"/>
          </p:cNvSpPr>
          <p:nvPr/>
        </p:nvSpPr>
        <p:spPr bwMode="auto">
          <a:xfrm>
            <a:off x="9748838" y="3074988"/>
            <a:ext cx="481012"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N</a:t>
            </a:r>
            <a:endParaRPr lang="en-US" altLang="en-US" sz="1400" b="1" dirty="0"/>
          </a:p>
        </p:txBody>
      </p:sp>
      <p:sp>
        <p:nvSpPr>
          <p:cNvPr id="9286" name="Line 74"/>
          <p:cNvSpPr>
            <a:spLocks noChangeShapeType="1"/>
          </p:cNvSpPr>
          <p:nvPr/>
        </p:nvSpPr>
        <p:spPr bwMode="auto">
          <a:xfrm>
            <a:off x="9169400" y="3629025"/>
            <a:ext cx="958850" cy="228600"/>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9287" name="Oval 75"/>
          <p:cNvSpPr>
            <a:spLocks noChangeArrowheads="1"/>
          </p:cNvSpPr>
          <p:nvPr/>
        </p:nvSpPr>
        <p:spPr bwMode="auto">
          <a:xfrm>
            <a:off x="8878888" y="3413125"/>
            <a:ext cx="481012" cy="433388"/>
          </a:xfrm>
          <a:prstGeom prst="ellipse">
            <a:avLst/>
          </a:prstGeom>
          <a:solidFill>
            <a:srgbClr val="CCECFF"/>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9288" name="Oval 76"/>
          <p:cNvSpPr>
            <a:spLocks noChangeArrowheads="1"/>
          </p:cNvSpPr>
          <p:nvPr/>
        </p:nvSpPr>
        <p:spPr bwMode="auto">
          <a:xfrm>
            <a:off x="8821738" y="5237164"/>
            <a:ext cx="481012" cy="433387"/>
          </a:xfrm>
          <a:prstGeom prst="ellipse">
            <a:avLst/>
          </a:prstGeom>
          <a:solidFill>
            <a:srgbClr val="CCECFF"/>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9289" name="Text Box 77"/>
          <p:cNvSpPr txBox="1">
            <a:spLocks noChangeArrowheads="1"/>
          </p:cNvSpPr>
          <p:nvPr/>
        </p:nvSpPr>
        <p:spPr bwMode="auto">
          <a:xfrm>
            <a:off x="8020051" y="5091113"/>
            <a:ext cx="576263"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9</a:t>
            </a:r>
            <a:endParaRPr lang="en-US" altLang="en-US" sz="1400" b="1" dirty="0"/>
          </a:p>
        </p:txBody>
      </p:sp>
      <p:sp>
        <p:nvSpPr>
          <p:cNvPr id="9290" name="Text Box 78"/>
          <p:cNvSpPr txBox="1">
            <a:spLocks noChangeArrowheads="1"/>
          </p:cNvSpPr>
          <p:nvPr/>
        </p:nvSpPr>
        <p:spPr bwMode="auto">
          <a:xfrm>
            <a:off x="8008938" y="4559300"/>
            <a:ext cx="576262"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1</a:t>
            </a:r>
            <a:endParaRPr lang="en-US" altLang="en-US" sz="1400" b="1" dirty="0"/>
          </a:p>
        </p:txBody>
      </p:sp>
      <p:sp>
        <p:nvSpPr>
          <p:cNvPr id="9291" name="Text Box 79"/>
          <p:cNvSpPr txBox="1">
            <a:spLocks noChangeArrowheads="1"/>
          </p:cNvSpPr>
          <p:nvPr/>
        </p:nvSpPr>
        <p:spPr bwMode="auto">
          <a:xfrm>
            <a:off x="8324851" y="4976813"/>
            <a:ext cx="481013" cy="2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Y</a:t>
            </a:r>
            <a:endParaRPr lang="en-US" altLang="en-US" sz="1400" b="1" dirty="0"/>
          </a:p>
        </p:txBody>
      </p:sp>
      <p:sp>
        <p:nvSpPr>
          <p:cNvPr id="9292" name="Text Box 80"/>
          <p:cNvSpPr txBox="1">
            <a:spLocks noChangeArrowheads="1"/>
          </p:cNvSpPr>
          <p:nvPr/>
        </p:nvSpPr>
        <p:spPr bwMode="auto">
          <a:xfrm>
            <a:off x="8394701" y="4191000"/>
            <a:ext cx="4810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N</a:t>
            </a:r>
            <a:endParaRPr lang="en-US" altLang="en-US" sz="1400" b="1"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2" name="Group 55"/>
          <p:cNvGrpSpPr/>
          <p:nvPr/>
        </p:nvGrpSpPr>
        <p:grpSpPr bwMode="auto">
          <a:xfrm>
            <a:off x="7343776" y="1643064"/>
            <a:ext cx="2017713" cy="3819525"/>
            <a:chOff x="3666" y="1035"/>
            <a:chExt cx="1271" cy="2406"/>
          </a:xfrm>
        </p:grpSpPr>
        <p:sp>
          <p:nvSpPr>
            <p:cNvPr id="10304" name="Rectangle 2"/>
            <p:cNvSpPr>
              <a:spLocks noChangeArrowheads="1"/>
            </p:cNvSpPr>
            <p:nvPr/>
          </p:nvSpPr>
          <p:spPr bwMode="auto">
            <a:xfrm>
              <a:off x="3715" y="1253"/>
              <a:ext cx="1222" cy="2188"/>
            </a:xfrm>
            <a:prstGeom prst="rect">
              <a:avLst/>
            </a:prstGeom>
            <a:solidFill>
              <a:srgbClr val="66FF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0305" name="Text Box 48"/>
            <p:cNvSpPr txBox="1">
              <a:spLocks noChangeArrowheads="1"/>
            </p:cNvSpPr>
            <p:nvPr/>
          </p:nvSpPr>
          <p:spPr bwMode="auto">
            <a:xfrm flipH="1">
              <a:off x="3666" y="1035"/>
              <a:ext cx="1240" cy="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800" dirty="0"/>
                <a:t>The operation</a:t>
              </a:r>
              <a:endParaRPr lang="en-US" altLang="en-US" sz="1800" dirty="0"/>
            </a:p>
          </p:txBody>
        </p:sp>
      </p:grpSp>
      <p:grpSp>
        <p:nvGrpSpPr>
          <p:cNvPr id="10243" name="Group 54"/>
          <p:cNvGrpSpPr/>
          <p:nvPr/>
        </p:nvGrpSpPr>
        <p:grpSpPr bwMode="auto">
          <a:xfrm>
            <a:off x="4537076" y="1628776"/>
            <a:ext cx="2424113" cy="3833813"/>
            <a:chOff x="1898" y="1026"/>
            <a:chExt cx="1527" cy="2415"/>
          </a:xfrm>
        </p:grpSpPr>
        <p:sp>
          <p:nvSpPr>
            <p:cNvPr id="10302" name="Rectangle 3"/>
            <p:cNvSpPr>
              <a:spLocks noChangeArrowheads="1"/>
            </p:cNvSpPr>
            <p:nvPr/>
          </p:nvSpPr>
          <p:spPr bwMode="auto">
            <a:xfrm>
              <a:off x="2048" y="1253"/>
              <a:ext cx="1161" cy="2188"/>
            </a:xfrm>
            <a:prstGeom prst="rect">
              <a:avLst/>
            </a:prstGeom>
            <a:solidFill>
              <a:srgbClr val="66FF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0303" name="Text Box 49"/>
            <p:cNvSpPr txBox="1">
              <a:spLocks noChangeArrowheads="1"/>
            </p:cNvSpPr>
            <p:nvPr/>
          </p:nvSpPr>
          <p:spPr bwMode="auto">
            <a:xfrm flipH="1">
              <a:off x="1898" y="1026"/>
              <a:ext cx="1527" cy="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800" dirty="0"/>
                <a:t>Purchasing function</a:t>
              </a:r>
              <a:endParaRPr lang="en-US" altLang="en-US" sz="1800" dirty="0"/>
            </a:p>
          </p:txBody>
        </p:sp>
      </p:grpSp>
      <p:grpSp>
        <p:nvGrpSpPr>
          <p:cNvPr id="10244" name="Group 53"/>
          <p:cNvGrpSpPr/>
          <p:nvPr/>
        </p:nvGrpSpPr>
        <p:grpSpPr bwMode="auto">
          <a:xfrm>
            <a:off x="2066926" y="1628776"/>
            <a:ext cx="1966913" cy="3833813"/>
            <a:chOff x="342" y="1026"/>
            <a:chExt cx="1239" cy="2415"/>
          </a:xfrm>
        </p:grpSpPr>
        <p:sp>
          <p:nvSpPr>
            <p:cNvPr id="10300" name="Rectangle 4"/>
            <p:cNvSpPr>
              <a:spLocks noChangeArrowheads="1"/>
            </p:cNvSpPr>
            <p:nvPr/>
          </p:nvSpPr>
          <p:spPr bwMode="auto">
            <a:xfrm>
              <a:off x="399" y="1253"/>
              <a:ext cx="1161" cy="2188"/>
            </a:xfrm>
            <a:prstGeom prst="rect">
              <a:avLst/>
            </a:prstGeom>
            <a:solidFill>
              <a:srgbClr val="66FF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0301" name="Text Box 50"/>
            <p:cNvSpPr txBox="1">
              <a:spLocks noChangeArrowheads="1"/>
            </p:cNvSpPr>
            <p:nvPr/>
          </p:nvSpPr>
          <p:spPr bwMode="auto">
            <a:xfrm flipH="1">
              <a:off x="342" y="1026"/>
              <a:ext cx="1239" cy="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800" dirty="0"/>
                <a:t>Suppliers</a:t>
              </a:r>
              <a:endParaRPr lang="en-US" altLang="en-US" sz="1800" dirty="0"/>
            </a:p>
          </p:txBody>
        </p:sp>
      </p:grpSp>
      <p:grpSp>
        <p:nvGrpSpPr>
          <p:cNvPr id="72761" name="Group 57"/>
          <p:cNvGrpSpPr/>
          <p:nvPr/>
        </p:nvGrpSpPr>
        <p:grpSpPr bwMode="auto">
          <a:xfrm>
            <a:off x="7567613" y="2227263"/>
            <a:ext cx="3027362" cy="1198562"/>
            <a:chOff x="3807" y="1403"/>
            <a:chExt cx="1907" cy="755"/>
          </a:xfrm>
        </p:grpSpPr>
        <p:sp>
          <p:nvSpPr>
            <p:cNvPr id="10295" name="Oval 10"/>
            <p:cNvSpPr>
              <a:spLocks noChangeArrowheads="1"/>
            </p:cNvSpPr>
            <p:nvPr/>
          </p:nvSpPr>
          <p:spPr bwMode="auto">
            <a:xfrm>
              <a:off x="3807" y="1403"/>
              <a:ext cx="978" cy="755"/>
            </a:xfrm>
            <a:prstGeom prst="ellipse">
              <a:avLst/>
            </a:prstGeom>
            <a:solidFill>
              <a:srgbClr val="33CCCC"/>
            </a:solidFill>
            <a:ln w="19050">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0296" name="Text Box 11"/>
            <p:cNvSpPr txBox="1">
              <a:spLocks noChangeArrowheads="1"/>
            </p:cNvSpPr>
            <p:nvPr/>
          </p:nvSpPr>
          <p:spPr bwMode="auto">
            <a:xfrm>
              <a:off x="3884" y="1526"/>
              <a:ext cx="855" cy="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dirty="0"/>
                <a:t>Request for products and services</a:t>
              </a:r>
              <a:endParaRPr lang="en-US" altLang="en-US" dirty="0"/>
            </a:p>
          </p:txBody>
        </p:sp>
        <p:grpSp>
          <p:nvGrpSpPr>
            <p:cNvPr id="10297" name="Group 56"/>
            <p:cNvGrpSpPr/>
            <p:nvPr/>
          </p:nvGrpSpPr>
          <p:grpSpPr bwMode="auto">
            <a:xfrm>
              <a:off x="4910" y="1434"/>
              <a:ext cx="804" cy="681"/>
              <a:chOff x="4910" y="1434"/>
              <a:chExt cx="804" cy="681"/>
            </a:xfrm>
          </p:grpSpPr>
          <p:sp>
            <p:nvSpPr>
              <p:cNvPr id="10298" name="AutoShape 22"/>
              <p:cNvSpPr>
                <a:spLocks noChangeArrowheads="1"/>
              </p:cNvSpPr>
              <p:nvPr/>
            </p:nvSpPr>
            <p:spPr bwMode="auto">
              <a:xfrm flipH="1">
                <a:off x="4910" y="1434"/>
                <a:ext cx="710" cy="681"/>
              </a:xfrm>
              <a:prstGeom prst="rightArrow">
                <a:avLst>
                  <a:gd name="adj1" fmla="val 74306"/>
                  <a:gd name="adj2" fmla="val 41810"/>
                </a:avLst>
              </a:prstGeom>
              <a:solidFill>
                <a:srgbClr val="00FFFF"/>
              </a:solidFill>
              <a:ln w="19050">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0299" name="Text Box 23"/>
              <p:cNvSpPr txBox="1">
                <a:spLocks noChangeArrowheads="1"/>
              </p:cNvSpPr>
              <p:nvPr/>
            </p:nvSpPr>
            <p:spPr bwMode="auto">
              <a:xfrm>
                <a:off x="4945" y="1573"/>
                <a:ext cx="769" cy="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70000"/>
                  </a:lnSpc>
                  <a:spcBef>
                    <a:spcPct val="50000"/>
                  </a:spcBef>
                </a:pPr>
                <a:r>
                  <a:rPr lang="en-GB" altLang="en-US" dirty="0"/>
                  <a:t>Demand from customers</a:t>
                </a:r>
                <a:endParaRPr lang="en-US" altLang="en-US" dirty="0"/>
              </a:p>
            </p:txBody>
          </p:sp>
        </p:grpSp>
      </p:grpSp>
      <p:grpSp>
        <p:nvGrpSpPr>
          <p:cNvPr id="72769" name="Group 65"/>
          <p:cNvGrpSpPr/>
          <p:nvPr/>
        </p:nvGrpSpPr>
        <p:grpSpPr bwMode="auto">
          <a:xfrm>
            <a:off x="9294813" y="4027488"/>
            <a:ext cx="1282700" cy="1014412"/>
            <a:chOff x="4895" y="2537"/>
            <a:chExt cx="808" cy="639"/>
          </a:xfrm>
        </p:grpSpPr>
        <p:sp>
          <p:nvSpPr>
            <p:cNvPr id="10293" name="AutoShape 24"/>
            <p:cNvSpPr>
              <a:spLocks noChangeArrowheads="1"/>
            </p:cNvSpPr>
            <p:nvPr/>
          </p:nvSpPr>
          <p:spPr bwMode="auto">
            <a:xfrm>
              <a:off x="4966" y="2537"/>
              <a:ext cx="737" cy="639"/>
            </a:xfrm>
            <a:prstGeom prst="rightArrow">
              <a:avLst>
                <a:gd name="adj1" fmla="val 74306"/>
                <a:gd name="adj2" fmla="val 46252"/>
              </a:avLst>
            </a:prstGeom>
            <a:solidFill>
              <a:srgbClr val="66CCFF"/>
            </a:solidFill>
            <a:ln w="19050">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0294" name="Text Box 25"/>
            <p:cNvSpPr txBox="1">
              <a:spLocks noChangeArrowheads="1"/>
            </p:cNvSpPr>
            <p:nvPr/>
          </p:nvSpPr>
          <p:spPr bwMode="auto">
            <a:xfrm flipH="1">
              <a:off x="4895" y="2715"/>
              <a:ext cx="771" cy="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dirty="0"/>
                <a:t>Supply to customers</a:t>
              </a:r>
              <a:endParaRPr lang="en-US" altLang="en-US" dirty="0"/>
            </a:p>
          </p:txBody>
        </p:sp>
      </p:grpSp>
      <p:grpSp>
        <p:nvGrpSpPr>
          <p:cNvPr id="72762" name="Group 58"/>
          <p:cNvGrpSpPr/>
          <p:nvPr/>
        </p:nvGrpSpPr>
        <p:grpSpPr bwMode="auto">
          <a:xfrm>
            <a:off x="5067300" y="2124075"/>
            <a:ext cx="2520950" cy="935038"/>
            <a:chOff x="2232" y="1338"/>
            <a:chExt cx="1588" cy="589"/>
          </a:xfrm>
        </p:grpSpPr>
        <p:sp>
          <p:nvSpPr>
            <p:cNvPr id="10290" name="Oval 8"/>
            <p:cNvSpPr>
              <a:spLocks noChangeArrowheads="1"/>
            </p:cNvSpPr>
            <p:nvPr/>
          </p:nvSpPr>
          <p:spPr bwMode="auto">
            <a:xfrm>
              <a:off x="2232" y="1338"/>
              <a:ext cx="877" cy="589"/>
            </a:xfrm>
            <a:prstGeom prst="ellipse">
              <a:avLst/>
            </a:prstGeom>
            <a:solidFill>
              <a:srgbClr val="00FFCC"/>
            </a:solidFill>
            <a:ln w="19050">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0291" name="Text Box 9"/>
            <p:cNvSpPr txBox="1">
              <a:spLocks noChangeArrowheads="1"/>
            </p:cNvSpPr>
            <p:nvPr/>
          </p:nvSpPr>
          <p:spPr bwMode="auto">
            <a:xfrm>
              <a:off x="2308" y="1349"/>
              <a:ext cx="768"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dirty="0"/>
                <a:t>Request for quotations</a:t>
              </a:r>
              <a:endParaRPr lang="en-US" altLang="en-US" dirty="0"/>
            </a:p>
          </p:txBody>
        </p:sp>
        <p:sp>
          <p:nvSpPr>
            <p:cNvPr id="10292" name="Line 34"/>
            <p:cNvSpPr>
              <a:spLocks noChangeShapeType="1"/>
            </p:cNvSpPr>
            <p:nvPr/>
          </p:nvSpPr>
          <p:spPr bwMode="auto">
            <a:xfrm flipH="1" flipV="1">
              <a:off x="3087" y="1629"/>
              <a:ext cx="733" cy="77"/>
            </a:xfrm>
            <a:prstGeom prst="line">
              <a:avLst/>
            </a:prstGeom>
            <a:noFill/>
            <a:ln w="25400">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grpSp>
      <p:grpSp>
        <p:nvGrpSpPr>
          <p:cNvPr id="72765" name="Group 61"/>
          <p:cNvGrpSpPr/>
          <p:nvPr/>
        </p:nvGrpSpPr>
        <p:grpSpPr bwMode="auto">
          <a:xfrm>
            <a:off x="5070476" y="4025900"/>
            <a:ext cx="1427163" cy="1176338"/>
            <a:chOff x="2234" y="2536"/>
            <a:chExt cx="899" cy="741"/>
          </a:xfrm>
        </p:grpSpPr>
        <p:sp>
          <p:nvSpPr>
            <p:cNvPr id="10287" name="Oval 16"/>
            <p:cNvSpPr>
              <a:spLocks noChangeArrowheads="1"/>
            </p:cNvSpPr>
            <p:nvPr/>
          </p:nvSpPr>
          <p:spPr bwMode="auto">
            <a:xfrm>
              <a:off x="2234" y="2686"/>
              <a:ext cx="878" cy="591"/>
            </a:xfrm>
            <a:prstGeom prst="ellipse">
              <a:avLst/>
            </a:prstGeom>
            <a:solidFill>
              <a:srgbClr val="00FFCC"/>
            </a:solidFill>
            <a:ln w="19050">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0288" name="Text Box 17"/>
            <p:cNvSpPr txBox="1">
              <a:spLocks noChangeArrowheads="1"/>
            </p:cNvSpPr>
            <p:nvPr/>
          </p:nvSpPr>
          <p:spPr bwMode="auto">
            <a:xfrm>
              <a:off x="2234" y="2700"/>
              <a:ext cx="899" cy="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dirty="0"/>
                <a:t>Prepare purchase order</a:t>
              </a:r>
              <a:endParaRPr lang="en-US" altLang="en-US" dirty="0"/>
            </a:p>
          </p:txBody>
        </p:sp>
        <p:sp>
          <p:nvSpPr>
            <p:cNvPr id="10289" name="Line 35"/>
            <p:cNvSpPr>
              <a:spLocks noChangeShapeType="1"/>
            </p:cNvSpPr>
            <p:nvPr/>
          </p:nvSpPr>
          <p:spPr bwMode="auto">
            <a:xfrm>
              <a:off x="2659" y="2536"/>
              <a:ext cx="0" cy="226"/>
            </a:xfrm>
            <a:prstGeom prst="line">
              <a:avLst/>
            </a:prstGeom>
            <a:noFill/>
            <a:ln w="1905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grpSp>
      <p:grpSp>
        <p:nvGrpSpPr>
          <p:cNvPr id="72763" name="Group 59"/>
          <p:cNvGrpSpPr/>
          <p:nvPr/>
        </p:nvGrpSpPr>
        <p:grpSpPr bwMode="auto">
          <a:xfrm>
            <a:off x="2241550" y="2227263"/>
            <a:ext cx="2825750" cy="1401762"/>
            <a:chOff x="452" y="1403"/>
            <a:chExt cx="1780" cy="883"/>
          </a:xfrm>
        </p:grpSpPr>
        <p:sp>
          <p:nvSpPr>
            <p:cNvPr id="10278" name="Oval 6"/>
            <p:cNvSpPr>
              <a:spLocks noChangeArrowheads="1"/>
            </p:cNvSpPr>
            <p:nvPr/>
          </p:nvSpPr>
          <p:spPr bwMode="auto">
            <a:xfrm>
              <a:off x="498" y="1531"/>
              <a:ext cx="977" cy="755"/>
            </a:xfrm>
            <a:prstGeom prst="ellipse">
              <a:avLst/>
            </a:prstGeom>
            <a:solidFill>
              <a:srgbClr val="33CCCC"/>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0279" name="Oval 7"/>
            <p:cNvSpPr>
              <a:spLocks noChangeArrowheads="1"/>
            </p:cNvSpPr>
            <p:nvPr/>
          </p:nvSpPr>
          <p:spPr bwMode="auto">
            <a:xfrm>
              <a:off x="498" y="1475"/>
              <a:ext cx="977" cy="754"/>
            </a:xfrm>
            <a:prstGeom prst="ellipse">
              <a:avLst/>
            </a:prstGeom>
            <a:solidFill>
              <a:srgbClr val="33CCCC"/>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0280" name="Oval 18"/>
            <p:cNvSpPr>
              <a:spLocks noChangeArrowheads="1"/>
            </p:cNvSpPr>
            <p:nvPr/>
          </p:nvSpPr>
          <p:spPr bwMode="auto">
            <a:xfrm>
              <a:off x="498" y="1403"/>
              <a:ext cx="977" cy="755"/>
            </a:xfrm>
            <a:prstGeom prst="ellipse">
              <a:avLst/>
            </a:prstGeom>
            <a:solidFill>
              <a:srgbClr val="00FFFF"/>
            </a:solidFill>
            <a:ln w="19050">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0281" name="Text Box 19"/>
            <p:cNvSpPr txBox="1">
              <a:spLocks noChangeArrowheads="1"/>
            </p:cNvSpPr>
            <p:nvPr/>
          </p:nvSpPr>
          <p:spPr bwMode="auto">
            <a:xfrm>
              <a:off x="452" y="1449"/>
              <a:ext cx="1100" cy="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40000"/>
                </a:lnSpc>
                <a:spcBef>
                  <a:spcPct val="50000"/>
                </a:spcBef>
              </a:pPr>
              <a:r>
                <a:rPr lang="en-GB" altLang="en-US" dirty="0"/>
                <a:t>Prepare </a:t>
              </a:r>
              <a:endParaRPr lang="en-GB" altLang="en-US" dirty="0"/>
            </a:p>
            <a:p>
              <a:pPr algn="ctr" eaLnBrk="1" hangingPunct="1">
                <a:lnSpc>
                  <a:spcPct val="40000"/>
                </a:lnSpc>
                <a:spcBef>
                  <a:spcPct val="50000"/>
                </a:spcBef>
              </a:pPr>
              <a:r>
                <a:rPr lang="en-GB" altLang="en-US" dirty="0"/>
                <a:t>quotation for </a:t>
              </a:r>
              <a:endParaRPr lang="en-GB" altLang="en-US" dirty="0"/>
            </a:p>
            <a:p>
              <a:pPr algn="ctr" eaLnBrk="1" hangingPunct="1">
                <a:lnSpc>
                  <a:spcPct val="40000"/>
                </a:lnSpc>
                <a:spcBef>
                  <a:spcPct val="50000"/>
                </a:spcBef>
              </a:pPr>
              <a:r>
                <a:rPr lang="en-GB" altLang="en-US" dirty="0"/>
                <a:t>specification,</a:t>
              </a:r>
              <a:endParaRPr lang="en-GB" altLang="en-US" dirty="0"/>
            </a:p>
            <a:p>
              <a:pPr algn="ctr" eaLnBrk="1" hangingPunct="1">
                <a:lnSpc>
                  <a:spcPct val="40000"/>
                </a:lnSpc>
                <a:spcBef>
                  <a:spcPct val="50000"/>
                </a:spcBef>
              </a:pPr>
              <a:r>
                <a:rPr lang="en-GB" altLang="en-US" dirty="0"/>
                <a:t> price, delivery,</a:t>
              </a:r>
              <a:endParaRPr lang="en-GB" altLang="en-US" dirty="0"/>
            </a:p>
            <a:p>
              <a:pPr algn="ctr" eaLnBrk="1" hangingPunct="1">
                <a:lnSpc>
                  <a:spcPct val="40000"/>
                </a:lnSpc>
                <a:spcBef>
                  <a:spcPct val="50000"/>
                </a:spcBef>
              </a:pPr>
              <a:r>
                <a:rPr lang="en-GB" altLang="en-US" dirty="0"/>
                <a:t> etc.</a:t>
              </a:r>
              <a:endParaRPr lang="en-US" altLang="en-US" dirty="0"/>
            </a:p>
          </p:txBody>
        </p:sp>
        <p:grpSp>
          <p:nvGrpSpPr>
            <p:cNvPr id="10282" name="Group 26"/>
            <p:cNvGrpSpPr/>
            <p:nvPr/>
          </p:nvGrpSpPr>
          <p:grpSpPr bwMode="auto">
            <a:xfrm>
              <a:off x="1437" y="1629"/>
              <a:ext cx="795" cy="378"/>
              <a:chOff x="1584" y="816"/>
              <a:chExt cx="288" cy="240"/>
            </a:xfrm>
          </p:grpSpPr>
          <p:sp>
            <p:nvSpPr>
              <p:cNvPr id="10284" name="Line 27"/>
              <p:cNvSpPr>
                <a:spLocks noChangeShapeType="1"/>
              </p:cNvSpPr>
              <p:nvPr/>
            </p:nvSpPr>
            <p:spPr bwMode="auto">
              <a:xfrm flipH="1">
                <a:off x="1584" y="816"/>
                <a:ext cx="288" cy="48"/>
              </a:xfrm>
              <a:prstGeom prst="line">
                <a:avLst/>
              </a:prstGeom>
              <a:noFill/>
              <a:ln w="25400">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10285" name="Line 28"/>
              <p:cNvSpPr>
                <a:spLocks noChangeShapeType="1"/>
              </p:cNvSpPr>
              <p:nvPr/>
            </p:nvSpPr>
            <p:spPr bwMode="auto">
              <a:xfrm flipH="1">
                <a:off x="1584" y="816"/>
                <a:ext cx="288" cy="144"/>
              </a:xfrm>
              <a:prstGeom prst="line">
                <a:avLst/>
              </a:prstGeom>
              <a:noFill/>
              <a:ln w="25400">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10286" name="Line 29"/>
              <p:cNvSpPr>
                <a:spLocks noChangeShapeType="1"/>
              </p:cNvSpPr>
              <p:nvPr/>
            </p:nvSpPr>
            <p:spPr bwMode="auto">
              <a:xfrm flipH="1">
                <a:off x="1584" y="816"/>
                <a:ext cx="288" cy="240"/>
              </a:xfrm>
              <a:prstGeom prst="line">
                <a:avLst/>
              </a:prstGeom>
              <a:noFill/>
              <a:ln w="25400">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grpSp>
        <p:sp>
          <p:nvSpPr>
            <p:cNvPr id="10283" name="Text Box 39"/>
            <p:cNvSpPr txBox="1">
              <a:spLocks noChangeArrowheads="1"/>
            </p:cNvSpPr>
            <p:nvPr/>
          </p:nvSpPr>
          <p:spPr bwMode="auto">
            <a:xfrm flipH="1">
              <a:off x="1439" y="1456"/>
              <a:ext cx="769" cy="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Requests</a:t>
              </a:r>
              <a:endParaRPr lang="en-US" altLang="en-US" sz="1400" b="1" dirty="0"/>
            </a:p>
          </p:txBody>
        </p:sp>
      </p:grpSp>
      <p:grpSp>
        <p:nvGrpSpPr>
          <p:cNvPr id="72764" name="Group 60"/>
          <p:cNvGrpSpPr/>
          <p:nvPr/>
        </p:nvGrpSpPr>
        <p:grpSpPr bwMode="auto">
          <a:xfrm>
            <a:off x="3417888" y="3200401"/>
            <a:ext cx="3041650" cy="936625"/>
            <a:chOff x="1193" y="2016"/>
            <a:chExt cx="1916" cy="590"/>
          </a:xfrm>
        </p:grpSpPr>
        <p:sp>
          <p:nvSpPr>
            <p:cNvPr id="10271" name="Oval 14"/>
            <p:cNvSpPr>
              <a:spLocks noChangeArrowheads="1"/>
            </p:cNvSpPr>
            <p:nvPr/>
          </p:nvSpPr>
          <p:spPr bwMode="auto">
            <a:xfrm>
              <a:off x="2232" y="2016"/>
              <a:ext cx="877" cy="590"/>
            </a:xfrm>
            <a:prstGeom prst="ellipse">
              <a:avLst/>
            </a:prstGeom>
            <a:solidFill>
              <a:srgbClr val="00FFCC"/>
            </a:solidFill>
            <a:ln w="19050">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0272" name="Text Box 15"/>
            <p:cNvSpPr txBox="1">
              <a:spLocks noChangeArrowheads="1"/>
            </p:cNvSpPr>
            <p:nvPr/>
          </p:nvSpPr>
          <p:spPr bwMode="auto">
            <a:xfrm>
              <a:off x="2308" y="2100"/>
              <a:ext cx="768"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dirty="0"/>
                <a:t>Select supplier(s)</a:t>
              </a:r>
              <a:endParaRPr lang="en-US" altLang="en-US" dirty="0"/>
            </a:p>
          </p:txBody>
        </p:sp>
        <p:grpSp>
          <p:nvGrpSpPr>
            <p:cNvPr id="10273" name="Group 30"/>
            <p:cNvGrpSpPr/>
            <p:nvPr/>
          </p:nvGrpSpPr>
          <p:grpSpPr bwMode="auto">
            <a:xfrm>
              <a:off x="1193" y="2083"/>
              <a:ext cx="1168" cy="367"/>
              <a:chOff x="1410" y="1104"/>
              <a:chExt cx="564" cy="234"/>
            </a:xfrm>
          </p:grpSpPr>
          <p:sp>
            <p:nvSpPr>
              <p:cNvPr id="10275" name="Freeform 31"/>
              <p:cNvSpPr/>
              <p:nvPr/>
            </p:nvSpPr>
            <p:spPr bwMode="auto">
              <a:xfrm>
                <a:off x="1488" y="1104"/>
                <a:ext cx="399" cy="144"/>
              </a:xfrm>
              <a:custGeom>
                <a:avLst/>
                <a:gdLst>
                  <a:gd name="T0" fmla="*/ 0 w 399"/>
                  <a:gd name="T1" fmla="*/ 0 h 144"/>
                  <a:gd name="T2" fmla="*/ 64 w 399"/>
                  <a:gd name="T3" fmla="*/ 77 h 144"/>
                  <a:gd name="T4" fmla="*/ 164 w 399"/>
                  <a:gd name="T5" fmla="*/ 130 h 144"/>
                  <a:gd name="T6" fmla="*/ 281 w 399"/>
                  <a:gd name="T7" fmla="*/ 142 h 144"/>
                  <a:gd name="T8" fmla="*/ 399 w 399"/>
                  <a:gd name="T9" fmla="*/ 142 h 1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9" h="144">
                    <a:moveTo>
                      <a:pt x="0" y="0"/>
                    </a:moveTo>
                    <a:cubicBezTo>
                      <a:pt x="11" y="13"/>
                      <a:pt x="37" y="55"/>
                      <a:pt x="64" y="77"/>
                    </a:cubicBezTo>
                    <a:cubicBezTo>
                      <a:pt x="91" y="99"/>
                      <a:pt x="128" y="119"/>
                      <a:pt x="164" y="130"/>
                    </a:cubicBezTo>
                    <a:cubicBezTo>
                      <a:pt x="200" y="141"/>
                      <a:pt x="242" y="140"/>
                      <a:pt x="281" y="142"/>
                    </a:cubicBezTo>
                    <a:cubicBezTo>
                      <a:pt x="320" y="144"/>
                      <a:pt x="375" y="142"/>
                      <a:pt x="399" y="142"/>
                    </a:cubicBezTo>
                  </a:path>
                </a:pathLst>
              </a:custGeom>
              <a:noFill/>
              <a:ln w="254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10276" name="Freeform 32"/>
              <p:cNvSpPr/>
              <p:nvPr/>
            </p:nvSpPr>
            <p:spPr bwMode="auto">
              <a:xfrm>
                <a:off x="1440" y="1152"/>
                <a:ext cx="480" cy="144"/>
              </a:xfrm>
              <a:custGeom>
                <a:avLst/>
                <a:gdLst>
                  <a:gd name="T0" fmla="*/ 0 w 399"/>
                  <a:gd name="T1" fmla="*/ 0 h 144"/>
                  <a:gd name="T2" fmla="*/ 77 w 399"/>
                  <a:gd name="T3" fmla="*/ 77 h 144"/>
                  <a:gd name="T4" fmla="*/ 197 w 399"/>
                  <a:gd name="T5" fmla="*/ 130 h 144"/>
                  <a:gd name="T6" fmla="*/ 338 w 399"/>
                  <a:gd name="T7" fmla="*/ 142 h 144"/>
                  <a:gd name="T8" fmla="*/ 480 w 399"/>
                  <a:gd name="T9" fmla="*/ 142 h 1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9" h="144">
                    <a:moveTo>
                      <a:pt x="0" y="0"/>
                    </a:moveTo>
                    <a:cubicBezTo>
                      <a:pt x="11" y="13"/>
                      <a:pt x="37" y="55"/>
                      <a:pt x="64" y="77"/>
                    </a:cubicBezTo>
                    <a:cubicBezTo>
                      <a:pt x="91" y="99"/>
                      <a:pt x="128" y="119"/>
                      <a:pt x="164" y="130"/>
                    </a:cubicBezTo>
                    <a:cubicBezTo>
                      <a:pt x="200" y="141"/>
                      <a:pt x="242" y="140"/>
                      <a:pt x="281" y="142"/>
                    </a:cubicBezTo>
                    <a:cubicBezTo>
                      <a:pt x="320" y="144"/>
                      <a:pt x="375" y="142"/>
                      <a:pt x="399" y="142"/>
                    </a:cubicBezTo>
                  </a:path>
                </a:pathLst>
              </a:custGeom>
              <a:noFill/>
              <a:ln w="254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10277" name="Freeform 33"/>
              <p:cNvSpPr/>
              <p:nvPr/>
            </p:nvSpPr>
            <p:spPr bwMode="auto">
              <a:xfrm>
                <a:off x="1410" y="1194"/>
                <a:ext cx="564" cy="144"/>
              </a:xfrm>
              <a:custGeom>
                <a:avLst/>
                <a:gdLst>
                  <a:gd name="T0" fmla="*/ 0 w 399"/>
                  <a:gd name="T1" fmla="*/ 0 h 144"/>
                  <a:gd name="T2" fmla="*/ 90 w 399"/>
                  <a:gd name="T3" fmla="*/ 77 h 144"/>
                  <a:gd name="T4" fmla="*/ 232 w 399"/>
                  <a:gd name="T5" fmla="*/ 130 h 144"/>
                  <a:gd name="T6" fmla="*/ 397 w 399"/>
                  <a:gd name="T7" fmla="*/ 142 h 144"/>
                  <a:gd name="T8" fmla="*/ 564 w 399"/>
                  <a:gd name="T9" fmla="*/ 142 h 1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9" h="144">
                    <a:moveTo>
                      <a:pt x="0" y="0"/>
                    </a:moveTo>
                    <a:cubicBezTo>
                      <a:pt x="11" y="13"/>
                      <a:pt x="37" y="55"/>
                      <a:pt x="64" y="77"/>
                    </a:cubicBezTo>
                    <a:cubicBezTo>
                      <a:pt x="91" y="99"/>
                      <a:pt x="128" y="119"/>
                      <a:pt x="164" y="130"/>
                    </a:cubicBezTo>
                    <a:cubicBezTo>
                      <a:pt x="200" y="141"/>
                      <a:pt x="242" y="140"/>
                      <a:pt x="281" y="142"/>
                    </a:cubicBezTo>
                    <a:cubicBezTo>
                      <a:pt x="320" y="144"/>
                      <a:pt x="375" y="142"/>
                      <a:pt x="399" y="142"/>
                    </a:cubicBezTo>
                  </a:path>
                </a:pathLst>
              </a:custGeom>
              <a:noFill/>
              <a:ln w="254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grpSp>
        <p:sp>
          <p:nvSpPr>
            <p:cNvPr id="10274" name="Text Box 40"/>
            <p:cNvSpPr txBox="1">
              <a:spLocks noChangeArrowheads="1"/>
            </p:cNvSpPr>
            <p:nvPr/>
          </p:nvSpPr>
          <p:spPr bwMode="auto">
            <a:xfrm flipH="1">
              <a:off x="1195" y="2403"/>
              <a:ext cx="769" cy="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Quotations</a:t>
              </a:r>
              <a:endParaRPr lang="en-US" altLang="en-US" sz="1400" b="1" dirty="0"/>
            </a:p>
          </p:txBody>
        </p:sp>
      </p:grpSp>
      <p:grpSp>
        <p:nvGrpSpPr>
          <p:cNvPr id="72767" name="Group 63"/>
          <p:cNvGrpSpPr/>
          <p:nvPr/>
        </p:nvGrpSpPr>
        <p:grpSpPr bwMode="auto">
          <a:xfrm>
            <a:off x="2278064" y="4144963"/>
            <a:ext cx="2820987" cy="1198562"/>
            <a:chOff x="475" y="2611"/>
            <a:chExt cx="1777" cy="755"/>
          </a:xfrm>
        </p:grpSpPr>
        <p:sp>
          <p:nvSpPr>
            <p:cNvPr id="10266" name="Oval 12"/>
            <p:cNvSpPr>
              <a:spLocks noChangeArrowheads="1"/>
            </p:cNvSpPr>
            <p:nvPr/>
          </p:nvSpPr>
          <p:spPr bwMode="auto">
            <a:xfrm>
              <a:off x="475" y="2611"/>
              <a:ext cx="978" cy="755"/>
            </a:xfrm>
            <a:prstGeom prst="ellipse">
              <a:avLst/>
            </a:prstGeom>
            <a:solidFill>
              <a:srgbClr val="00FFFF"/>
            </a:solidFill>
            <a:ln w="19050">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0267" name="Text Box 13"/>
            <p:cNvSpPr txBox="1">
              <a:spLocks noChangeArrowheads="1"/>
            </p:cNvSpPr>
            <p:nvPr/>
          </p:nvSpPr>
          <p:spPr bwMode="auto">
            <a:xfrm>
              <a:off x="551" y="2715"/>
              <a:ext cx="855" cy="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dirty="0"/>
                <a:t>Produce products and services</a:t>
              </a:r>
              <a:endParaRPr lang="en-US" altLang="en-US" dirty="0"/>
            </a:p>
          </p:txBody>
        </p:sp>
        <p:grpSp>
          <p:nvGrpSpPr>
            <p:cNvPr id="10268" name="Group 62"/>
            <p:cNvGrpSpPr/>
            <p:nvPr/>
          </p:nvGrpSpPr>
          <p:grpSpPr bwMode="auto">
            <a:xfrm>
              <a:off x="1437" y="2799"/>
              <a:ext cx="815" cy="190"/>
              <a:chOff x="1437" y="2799"/>
              <a:chExt cx="815" cy="190"/>
            </a:xfrm>
          </p:grpSpPr>
          <p:sp>
            <p:nvSpPr>
              <p:cNvPr id="10269" name="Line 36"/>
              <p:cNvSpPr>
                <a:spLocks noChangeShapeType="1"/>
              </p:cNvSpPr>
              <p:nvPr/>
            </p:nvSpPr>
            <p:spPr bwMode="auto">
              <a:xfrm flipH="1">
                <a:off x="1437" y="2989"/>
                <a:ext cx="795" cy="0"/>
              </a:xfrm>
              <a:prstGeom prst="line">
                <a:avLst/>
              </a:prstGeom>
              <a:noFill/>
              <a:ln w="25400">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10270" name="Text Box 41"/>
              <p:cNvSpPr txBox="1">
                <a:spLocks noChangeArrowheads="1"/>
              </p:cNvSpPr>
              <p:nvPr/>
            </p:nvSpPr>
            <p:spPr bwMode="auto">
              <a:xfrm flipH="1">
                <a:off x="1484" y="2799"/>
                <a:ext cx="768" cy="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Order</a:t>
                </a:r>
                <a:endParaRPr lang="en-US" altLang="en-US" sz="1400" b="1" dirty="0"/>
              </a:p>
            </p:txBody>
          </p:sp>
        </p:grpSp>
      </p:grpSp>
      <p:grpSp>
        <p:nvGrpSpPr>
          <p:cNvPr id="72768" name="Group 64"/>
          <p:cNvGrpSpPr/>
          <p:nvPr/>
        </p:nvGrpSpPr>
        <p:grpSpPr bwMode="auto">
          <a:xfrm>
            <a:off x="3503614" y="4149726"/>
            <a:ext cx="5557837" cy="1425575"/>
            <a:chOff x="1254" y="2621"/>
            <a:chExt cx="3501" cy="898"/>
          </a:xfrm>
        </p:grpSpPr>
        <p:sp>
          <p:nvSpPr>
            <p:cNvPr id="10262" name="Oval 20"/>
            <p:cNvSpPr>
              <a:spLocks noChangeArrowheads="1"/>
            </p:cNvSpPr>
            <p:nvPr/>
          </p:nvSpPr>
          <p:spPr bwMode="auto">
            <a:xfrm>
              <a:off x="3777" y="2621"/>
              <a:ext cx="978" cy="755"/>
            </a:xfrm>
            <a:prstGeom prst="ellipse">
              <a:avLst/>
            </a:prstGeom>
            <a:solidFill>
              <a:srgbClr val="33CCCC"/>
            </a:solidFill>
            <a:ln w="19050">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0263" name="Text Box 21"/>
            <p:cNvSpPr txBox="1">
              <a:spLocks noChangeArrowheads="1"/>
            </p:cNvSpPr>
            <p:nvPr/>
          </p:nvSpPr>
          <p:spPr bwMode="auto">
            <a:xfrm>
              <a:off x="3853" y="2724"/>
              <a:ext cx="855" cy="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dirty="0"/>
                <a:t>Receive products and services</a:t>
              </a:r>
              <a:endParaRPr lang="en-US" altLang="en-US" dirty="0"/>
            </a:p>
          </p:txBody>
        </p:sp>
        <p:sp>
          <p:nvSpPr>
            <p:cNvPr id="10264" name="Freeform 37"/>
            <p:cNvSpPr/>
            <p:nvPr/>
          </p:nvSpPr>
          <p:spPr bwMode="auto">
            <a:xfrm>
              <a:off x="1254" y="3291"/>
              <a:ext cx="2688" cy="75"/>
            </a:xfrm>
            <a:custGeom>
              <a:avLst/>
              <a:gdLst>
                <a:gd name="T0" fmla="*/ 0 w 1440"/>
                <a:gd name="T1" fmla="*/ 0 h 72"/>
                <a:gd name="T2" fmla="*/ 560 w 1440"/>
                <a:gd name="T3" fmla="*/ 46 h 72"/>
                <a:gd name="T4" fmla="*/ 1163 w 1440"/>
                <a:gd name="T5" fmla="*/ 71 h 72"/>
                <a:gd name="T6" fmla="*/ 1745 w 1440"/>
                <a:gd name="T7" fmla="*/ 71 h 72"/>
                <a:gd name="T8" fmla="*/ 2106 w 1440"/>
                <a:gd name="T9" fmla="*/ 52 h 72"/>
                <a:gd name="T10" fmla="*/ 2688 w 1440"/>
                <a:gd name="T11" fmla="*/ 0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40" h="72">
                  <a:moveTo>
                    <a:pt x="0" y="0"/>
                  </a:moveTo>
                  <a:cubicBezTo>
                    <a:pt x="50" y="7"/>
                    <a:pt x="196" y="33"/>
                    <a:pt x="300" y="44"/>
                  </a:cubicBezTo>
                  <a:cubicBezTo>
                    <a:pt x="404" y="55"/>
                    <a:pt x="517" y="64"/>
                    <a:pt x="623" y="68"/>
                  </a:cubicBezTo>
                  <a:cubicBezTo>
                    <a:pt x="729" y="72"/>
                    <a:pt x="851" y="71"/>
                    <a:pt x="935" y="68"/>
                  </a:cubicBezTo>
                  <a:cubicBezTo>
                    <a:pt x="1019" y="65"/>
                    <a:pt x="1044" y="61"/>
                    <a:pt x="1128" y="50"/>
                  </a:cubicBezTo>
                  <a:cubicBezTo>
                    <a:pt x="1212" y="39"/>
                    <a:pt x="1375" y="10"/>
                    <a:pt x="1440" y="0"/>
                  </a:cubicBezTo>
                </a:path>
              </a:pathLst>
            </a:custGeom>
            <a:noFill/>
            <a:ln w="254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10265" name="Text Box 43"/>
            <p:cNvSpPr txBox="1">
              <a:spLocks noChangeArrowheads="1"/>
            </p:cNvSpPr>
            <p:nvPr/>
          </p:nvSpPr>
          <p:spPr bwMode="auto">
            <a:xfrm flipH="1">
              <a:off x="3132" y="3347"/>
              <a:ext cx="769" cy="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dirty="0"/>
                <a:t>Deliver</a:t>
              </a:r>
              <a:endParaRPr lang="en-US" altLang="en-US" sz="1400" b="1" dirty="0"/>
            </a:p>
          </p:txBody>
        </p:sp>
      </p:grpSp>
      <p:grpSp>
        <p:nvGrpSpPr>
          <p:cNvPr id="72770" name="Group 66"/>
          <p:cNvGrpSpPr/>
          <p:nvPr/>
        </p:nvGrpSpPr>
        <p:grpSpPr bwMode="auto">
          <a:xfrm>
            <a:off x="6424613" y="2827338"/>
            <a:ext cx="1409700" cy="1676400"/>
            <a:chOff x="3087" y="1781"/>
            <a:chExt cx="888" cy="1056"/>
          </a:xfrm>
        </p:grpSpPr>
        <p:sp>
          <p:nvSpPr>
            <p:cNvPr id="10255" name="Freeform 5"/>
            <p:cNvSpPr/>
            <p:nvPr/>
          </p:nvSpPr>
          <p:spPr bwMode="auto">
            <a:xfrm>
              <a:off x="3223" y="1894"/>
              <a:ext cx="647" cy="901"/>
            </a:xfrm>
            <a:custGeom>
              <a:avLst/>
              <a:gdLst>
                <a:gd name="T0" fmla="*/ 315 w 508"/>
                <a:gd name="T1" fmla="*/ 5 h 573"/>
                <a:gd name="T2" fmla="*/ 239 w 508"/>
                <a:gd name="T3" fmla="*/ 5 h 573"/>
                <a:gd name="T4" fmla="*/ 169 w 508"/>
                <a:gd name="T5" fmla="*/ 38 h 573"/>
                <a:gd name="T6" fmla="*/ 108 w 508"/>
                <a:gd name="T7" fmla="*/ 113 h 573"/>
                <a:gd name="T8" fmla="*/ 29 w 508"/>
                <a:gd name="T9" fmla="*/ 190 h 573"/>
                <a:gd name="T10" fmla="*/ 29 w 508"/>
                <a:gd name="T11" fmla="*/ 310 h 573"/>
                <a:gd name="T12" fmla="*/ 0 w 508"/>
                <a:gd name="T13" fmla="*/ 431 h 573"/>
                <a:gd name="T14" fmla="*/ 29 w 508"/>
                <a:gd name="T15" fmla="*/ 598 h 573"/>
                <a:gd name="T16" fmla="*/ 37 w 508"/>
                <a:gd name="T17" fmla="*/ 679 h 573"/>
                <a:gd name="T18" fmla="*/ 60 w 508"/>
                <a:gd name="T19" fmla="*/ 772 h 573"/>
                <a:gd name="T20" fmla="*/ 104 w 508"/>
                <a:gd name="T21" fmla="*/ 837 h 573"/>
                <a:gd name="T22" fmla="*/ 120 w 508"/>
                <a:gd name="T23" fmla="*/ 865 h 573"/>
                <a:gd name="T24" fmla="*/ 195 w 508"/>
                <a:gd name="T25" fmla="*/ 893 h 573"/>
                <a:gd name="T26" fmla="*/ 299 w 508"/>
                <a:gd name="T27" fmla="*/ 893 h 573"/>
                <a:gd name="T28" fmla="*/ 464 w 508"/>
                <a:gd name="T29" fmla="*/ 893 h 573"/>
                <a:gd name="T30" fmla="*/ 546 w 508"/>
                <a:gd name="T31" fmla="*/ 846 h 573"/>
                <a:gd name="T32" fmla="*/ 597 w 508"/>
                <a:gd name="T33" fmla="*/ 717 h 573"/>
                <a:gd name="T34" fmla="*/ 622 w 508"/>
                <a:gd name="T35" fmla="*/ 588 h 573"/>
                <a:gd name="T36" fmla="*/ 643 w 508"/>
                <a:gd name="T37" fmla="*/ 403 h 573"/>
                <a:gd name="T38" fmla="*/ 597 w 508"/>
                <a:gd name="T39" fmla="*/ 264 h 573"/>
                <a:gd name="T40" fmla="*/ 536 w 508"/>
                <a:gd name="T41" fmla="*/ 113 h 573"/>
                <a:gd name="T42" fmla="*/ 414 w 508"/>
                <a:gd name="T43" fmla="*/ 38 h 573"/>
                <a:gd name="T44" fmla="*/ 315 w 508"/>
                <a:gd name="T45" fmla="*/ 5 h 57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08" h="573">
                  <a:moveTo>
                    <a:pt x="247" y="3"/>
                  </a:moveTo>
                  <a:cubicBezTo>
                    <a:pt x="224" y="0"/>
                    <a:pt x="207" y="0"/>
                    <a:pt x="188" y="3"/>
                  </a:cubicBezTo>
                  <a:cubicBezTo>
                    <a:pt x="169" y="6"/>
                    <a:pt x="150" y="13"/>
                    <a:pt x="133" y="24"/>
                  </a:cubicBezTo>
                  <a:cubicBezTo>
                    <a:pt x="116" y="35"/>
                    <a:pt x="103" y="56"/>
                    <a:pt x="85" y="72"/>
                  </a:cubicBezTo>
                  <a:cubicBezTo>
                    <a:pt x="67" y="88"/>
                    <a:pt x="33" y="100"/>
                    <a:pt x="23" y="121"/>
                  </a:cubicBezTo>
                  <a:cubicBezTo>
                    <a:pt x="13" y="142"/>
                    <a:pt x="27" y="172"/>
                    <a:pt x="23" y="197"/>
                  </a:cubicBezTo>
                  <a:cubicBezTo>
                    <a:pt x="19" y="222"/>
                    <a:pt x="0" y="244"/>
                    <a:pt x="0" y="274"/>
                  </a:cubicBezTo>
                  <a:cubicBezTo>
                    <a:pt x="0" y="304"/>
                    <a:pt x="18" y="354"/>
                    <a:pt x="23" y="380"/>
                  </a:cubicBezTo>
                  <a:cubicBezTo>
                    <a:pt x="28" y="406"/>
                    <a:pt x="25" y="414"/>
                    <a:pt x="29" y="432"/>
                  </a:cubicBezTo>
                  <a:cubicBezTo>
                    <a:pt x="33" y="450"/>
                    <a:pt x="38" y="474"/>
                    <a:pt x="47" y="491"/>
                  </a:cubicBezTo>
                  <a:cubicBezTo>
                    <a:pt x="56" y="508"/>
                    <a:pt x="74" y="522"/>
                    <a:pt x="82" y="532"/>
                  </a:cubicBezTo>
                  <a:cubicBezTo>
                    <a:pt x="90" y="542"/>
                    <a:pt x="82" y="544"/>
                    <a:pt x="94" y="550"/>
                  </a:cubicBezTo>
                  <a:cubicBezTo>
                    <a:pt x="106" y="556"/>
                    <a:pt x="130" y="565"/>
                    <a:pt x="153" y="568"/>
                  </a:cubicBezTo>
                  <a:cubicBezTo>
                    <a:pt x="176" y="571"/>
                    <a:pt x="200" y="568"/>
                    <a:pt x="235" y="568"/>
                  </a:cubicBezTo>
                  <a:cubicBezTo>
                    <a:pt x="270" y="568"/>
                    <a:pt x="332" y="573"/>
                    <a:pt x="364" y="568"/>
                  </a:cubicBezTo>
                  <a:cubicBezTo>
                    <a:pt x="396" y="563"/>
                    <a:pt x="412" y="557"/>
                    <a:pt x="429" y="538"/>
                  </a:cubicBezTo>
                  <a:cubicBezTo>
                    <a:pt x="446" y="519"/>
                    <a:pt x="459" y="483"/>
                    <a:pt x="469" y="456"/>
                  </a:cubicBezTo>
                  <a:cubicBezTo>
                    <a:pt x="479" y="429"/>
                    <a:pt x="482" y="407"/>
                    <a:pt x="488" y="374"/>
                  </a:cubicBezTo>
                  <a:cubicBezTo>
                    <a:pt x="494" y="341"/>
                    <a:pt x="508" y="290"/>
                    <a:pt x="505" y="256"/>
                  </a:cubicBezTo>
                  <a:cubicBezTo>
                    <a:pt x="502" y="222"/>
                    <a:pt x="483" y="198"/>
                    <a:pt x="469" y="168"/>
                  </a:cubicBezTo>
                  <a:cubicBezTo>
                    <a:pt x="455" y="138"/>
                    <a:pt x="445" y="96"/>
                    <a:pt x="421" y="72"/>
                  </a:cubicBezTo>
                  <a:cubicBezTo>
                    <a:pt x="397" y="48"/>
                    <a:pt x="354" y="35"/>
                    <a:pt x="325" y="24"/>
                  </a:cubicBezTo>
                  <a:cubicBezTo>
                    <a:pt x="296" y="13"/>
                    <a:pt x="270" y="6"/>
                    <a:pt x="247" y="3"/>
                  </a:cubicBezTo>
                  <a:close/>
                </a:path>
              </a:pathLst>
            </a:custGeom>
            <a:solidFill>
              <a:srgbClr val="B2B2B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10256" name="Line 38"/>
            <p:cNvSpPr>
              <a:spLocks noChangeShapeType="1"/>
            </p:cNvSpPr>
            <p:nvPr/>
          </p:nvSpPr>
          <p:spPr bwMode="auto">
            <a:xfrm flipV="1">
              <a:off x="3087" y="2611"/>
              <a:ext cx="244" cy="226"/>
            </a:xfrm>
            <a:prstGeom prst="line">
              <a:avLst/>
            </a:prstGeom>
            <a:noFill/>
            <a:ln w="25400">
              <a:solidFill>
                <a:srgbClr val="FF0000"/>
              </a:solidFill>
              <a:prstDash val="sysDot"/>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10257" name="Text Box 42"/>
            <p:cNvSpPr txBox="1">
              <a:spLocks noChangeArrowheads="1"/>
            </p:cNvSpPr>
            <p:nvPr/>
          </p:nvSpPr>
          <p:spPr bwMode="auto">
            <a:xfrm flipH="1">
              <a:off x="3120" y="1988"/>
              <a:ext cx="855" cy="6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5000"/>
                </a:lnSpc>
                <a:spcBef>
                  <a:spcPct val="50000"/>
                </a:spcBef>
              </a:pPr>
              <a:r>
                <a:rPr lang="en-GB" altLang="en-US" sz="1400" b="1" i="1" dirty="0"/>
                <a:t>Liaison between purchasing and the operation</a:t>
              </a:r>
              <a:endParaRPr lang="en-US" altLang="en-US" sz="1400" b="1" i="1" dirty="0"/>
            </a:p>
          </p:txBody>
        </p:sp>
        <p:sp>
          <p:nvSpPr>
            <p:cNvPr id="10258" name="Line 44"/>
            <p:cNvSpPr>
              <a:spLocks noChangeShapeType="1"/>
            </p:cNvSpPr>
            <p:nvPr/>
          </p:nvSpPr>
          <p:spPr bwMode="auto">
            <a:xfrm>
              <a:off x="3087" y="2234"/>
              <a:ext cx="244" cy="0"/>
            </a:xfrm>
            <a:prstGeom prst="line">
              <a:avLst/>
            </a:prstGeom>
            <a:noFill/>
            <a:ln w="25400">
              <a:solidFill>
                <a:srgbClr val="FF0000"/>
              </a:solidFill>
              <a:prstDash val="sysDot"/>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10259" name="Line 45"/>
            <p:cNvSpPr>
              <a:spLocks noChangeShapeType="1"/>
            </p:cNvSpPr>
            <p:nvPr/>
          </p:nvSpPr>
          <p:spPr bwMode="auto">
            <a:xfrm>
              <a:off x="3087" y="1781"/>
              <a:ext cx="244" cy="226"/>
            </a:xfrm>
            <a:prstGeom prst="line">
              <a:avLst/>
            </a:prstGeom>
            <a:noFill/>
            <a:ln w="25400">
              <a:solidFill>
                <a:srgbClr val="FF0000"/>
              </a:solidFill>
              <a:prstDash val="sysDot"/>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10260" name="Line 46"/>
            <p:cNvSpPr>
              <a:spLocks noChangeShapeType="1"/>
            </p:cNvSpPr>
            <p:nvPr/>
          </p:nvSpPr>
          <p:spPr bwMode="auto">
            <a:xfrm flipH="1">
              <a:off x="3698" y="1932"/>
              <a:ext cx="122" cy="75"/>
            </a:xfrm>
            <a:prstGeom prst="line">
              <a:avLst/>
            </a:prstGeom>
            <a:noFill/>
            <a:ln w="25400">
              <a:solidFill>
                <a:srgbClr val="FF0000"/>
              </a:solidFill>
              <a:prstDash val="sysDot"/>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10261" name="Line 47"/>
            <p:cNvSpPr>
              <a:spLocks noChangeShapeType="1"/>
            </p:cNvSpPr>
            <p:nvPr/>
          </p:nvSpPr>
          <p:spPr bwMode="auto">
            <a:xfrm flipH="1" flipV="1">
              <a:off x="3713" y="2704"/>
              <a:ext cx="107" cy="133"/>
            </a:xfrm>
            <a:prstGeom prst="line">
              <a:avLst/>
            </a:prstGeom>
            <a:noFill/>
            <a:ln w="25400">
              <a:solidFill>
                <a:srgbClr val="FF0000"/>
              </a:solidFill>
              <a:prstDash val="sysDot"/>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grpSp>
      <p:sp>
        <p:nvSpPr>
          <p:cNvPr id="10254" name="Text Box 51"/>
          <p:cNvSpPr txBox="1">
            <a:spLocks noChangeArrowheads="1"/>
          </p:cNvSpPr>
          <p:nvPr/>
        </p:nvSpPr>
        <p:spPr bwMode="auto">
          <a:xfrm>
            <a:off x="2351088" y="358776"/>
            <a:ext cx="8621712" cy="830997"/>
          </a:xfrm>
          <a:prstGeom prst="rect">
            <a:avLst/>
          </a:prstGeom>
          <a:noFill/>
          <a:ln>
            <a:noFill/>
          </a:ln>
          <a:effectLst/>
          <a:extLst>
            <a:ext uri="{909E8E84-426E-40DD-AFC4-6F175D3DCCD1}">
              <a14:hiddenFill xmlns:a14="http://schemas.microsoft.com/office/drawing/2010/main">
                <a:solidFill>
                  <a:srgbClr val="66CCFF"/>
                </a:solidFill>
              </a14:hiddenFill>
            </a:ext>
            <a:ext uri="{91240B29-F687-4F45-9708-019B960494DF}">
              <a14:hiddenLine xmlns:a14="http://schemas.microsoft.com/office/drawing/2010/main" w="25400">
                <a:solidFill>
                  <a:srgbClr val="FF0000"/>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GB" altLang="en-US" sz="2400" dirty="0" smtClean="0"/>
              <a:t>THE PURCHASING FUNCTION BRINGS TOGETHER</a:t>
            </a:r>
            <a:br>
              <a:rPr lang="en-GB" altLang="en-US" sz="2400" dirty="0" smtClean="0"/>
            </a:br>
            <a:r>
              <a:rPr lang="en-GB" altLang="en-US" sz="2400" dirty="0" smtClean="0"/>
              <a:t>THE OPERATION AND ITS SUPPLIERS</a:t>
            </a:r>
            <a:endParaRPr lang="en-US" alt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72761"/>
                                        </p:tgtEl>
                                        <p:attrNameLst>
                                          <p:attrName>style.visibility</p:attrName>
                                        </p:attrNameLst>
                                      </p:cBhvr>
                                      <p:to>
                                        <p:strVal val="visible"/>
                                      </p:to>
                                    </p:set>
                                    <p:animEffect transition="in" filter="wipe(right)">
                                      <p:cBhvr>
                                        <p:cTn id="7" dur="2000"/>
                                        <p:tgtEl>
                                          <p:spTgt spid="7276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72762"/>
                                        </p:tgtEl>
                                        <p:attrNameLst>
                                          <p:attrName>style.visibility</p:attrName>
                                        </p:attrNameLst>
                                      </p:cBhvr>
                                      <p:to>
                                        <p:strVal val="visible"/>
                                      </p:to>
                                    </p:set>
                                    <p:animEffect transition="in" filter="wipe(right)">
                                      <p:cBhvr>
                                        <p:cTn id="12" dur="2000"/>
                                        <p:tgtEl>
                                          <p:spTgt spid="7276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72763"/>
                                        </p:tgtEl>
                                        <p:attrNameLst>
                                          <p:attrName>style.visibility</p:attrName>
                                        </p:attrNameLst>
                                      </p:cBhvr>
                                      <p:to>
                                        <p:strVal val="visible"/>
                                      </p:to>
                                    </p:set>
                                    <p:animEffect transition="in" filter="wipe(right)">
                                      <p:cBhvr>
                                        <p:cTn id="17" dur="2000"/>
                                        <p:tgtEl>
                                          <p:spTgt spid="7276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2764"/>
                                        </p:tgtEl>
                                        <p:attrNameLst>
                                          <p:attrName>style.visibility</p:attrName>
                                        </p:attrNameLst>
                                      </p:cBhvr>
                                      <p:to>
                                        <p:strVal val="visible"/>
                                      </p:to>
                                    </p:set>
                                    <p:animEffect transition="in" filter="wipe(left)">
                                      <p:cBhvr>
                                        <p:cTn id="22" dur="2000"/>
                                        <p:tgtEl>
                                          <p:spTgt spid="7276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2765"/>
                                        </p:tgtEl>
                                        <p:attrNameLst>
                                          <p:attrName>style.visibility</p:attrName>
                                        </p:attrNameLst>
                                      </p:cBhvr>
                                      <p:to>
                                        <p:strVal val="visible"/>
                                      </p:to>
                                    </p:set>
                                    <p:animEffect transition="in" filter="wipe(up)">
                                      <p:cBhvr>
                                        <p:cTn id="27" dur="2000"/>
                                        <p:tgtEl>
                                          <p:spTgt spid="7276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72767"/>
                                        </p:tgtEl>
                                        <p:attrNameLst>
                                          <p:attrName>style.visibility</p:attrName>
                                        </p:attrNameLst>
                                      </p:cBhvr>
                                      <p:to>
                                        <p:strVal val="visible"/>
                                      </p:to>
                                    </p:set>
                                    <p:animEffect transition="in" filter="wipe(right)">
                                      <p:cBhvr>
                                        <p:cTn id="32" dur="2000"/>
                                        <p:tgtEl>
                                          <p:spTgt spid="7276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72768"/>
                                        </p:tgtEl>
                                        <p:attrNameLst>
                                          <p:attrName>style.visibility</p:attrName>
                                        </p:attrNameLst>
                                      </p:cBhvr>
                                      <p:to>
                                        <p:strVal val="visible"/>
                                      </p:to>
                                    </p:set>
                                    <p:animEffect transition="in" filter="wipe(left)">
                                      <p:cBhvr>
                                        <p:cTn id="37" dur="2000"/>
                                        <p:tgtEl>
                                          <p:spTgt spid="7276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72769"/>
                                        </p:tgtEl>
                                        <p:attrNameLst>
                                          <p:attrName>style.visibility</p:attrName>
                                        </p:attrNameLst>
                                      </p:cBhvr>
                                      <p:to>
                                        <p:strVal val="visible"/>
                                      </p:to>
                                    </p:set>
                                    <p:animEffect transition="in" filter="wipe(left)">
                                      <p:cBhvr>
                                        <p:cTn id="42" dur="2000"/>
                                        <p:tgtEl>
                                          <p:spTgt spid="72769"/>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nodeType="clickEffect">
                                  <p:stCondLst>
                                    <p:cond delay="0"/>
                                  </p:stCondLst>
                                  <p:childTnLst>
                                    <p:set>
                                      <p:cBhvr>
                                        <p:cTn id="46" dur="1" fill="hold">
                                          <p:stCondLst>
                                            <p:cond delay="0"/>
                                          </p:stCondLst>
                                        </p:cTn>
                                        <p:tgtEl>
                                          <p:spTgt spid="72770"/>
                                        </p:tgtEl>
                                        <p:attrNameLst>
                                          <p:attrName>style.visibility</p:attrName>
                                        </p:attrNameLst>
                                      </p:cBhvr>
                                      <p:to>
                                        <p:strVal val="visible"/>
                                      </p:to>
                                    </p:set>
                                    <p:animEffect transition="in" filter="dissolve">
                                      <p:cBhvr>
                                        <p:cTn id="47" dur="500"/>
                                        <p:tgtEl>
                                          <p:spTgt spid="727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4874" name="Group 186"/>
          <p:cNvGraphicFramePr>
            <a:graphicFrameLocks noGrp="1"/>
          </p:cNvGraphicFramePr>
          <p:nvPr/>
        </p:nvGraphicFramePr>
        <p:xfrm>
          <a:off x="2208213" y="1258889"/>
          <a:ext cx="7848600" cy="4480440"/>
        </p:xfrm>
        <a:graphic>
          <a:graphicData uri="http://schemas.openxmlformats.org/drawingml/2006/table">
            <a:tbl>
              <a:tblPr/>
              <a:tblGrid>
                <a:gridCol w="3924300"/>
                <a:gridCol w="3924300"/>
              </a:tblGrid>
              <a:tr h="365708">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accent2"/>
                          </a:solidFill>
                          <a:effectLst/>
                          <a:latin typeface="Arial" panose="020B0604020202020204" pitchFamily="34" charset="0"/>
                          <a:ea typeface="Times New Roman" panose="02020603050405020304" pitchFamily="18" charset="0"/>
                          <a:cs typeface="Arial" panose="020B0604020202020204" pitchFamily="34" charset="0"/>
                        </a:rPr>
                        <a:t>Short-term ability to supply</a:t>
                      </a:r>
                      <a:endParaRPr kumimoji="0" lang="en-GB" altLang="en-US" sz="1800" b="0" i="0" u="none" strike="noStrike" cap="none" normalizeH="0" baseline="0" dirty="0">
                        <a:ln>
                          <a:noFill/>
                        </a:ln>
                        <a:solidFill>
                          <a:schemeClr val="accent2"/>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accent2"/>
                          </a:solidFill>
                          <a:effectLst/>
                          <a:latin typeface="Arial" panose="020B0604020202020204" pitchFamily="34" charset="0"/>
                          <a:ea typeface="Times New Roman" panose="02020603050405020304" pitchFamily="18" charset="0"/>
                          <a:cs typeface="Arial" panose="020B0604020202020204" pitchFamily="34" charset="0"/>
                        </a:rPr>
                        <a:t>Longer-term ability to supply</a:t>
                      </a:r>
                      <a:endParaRPr kumimoji="0" lang="en-GB" altLang="en-US" sz="1800" b="0" i="0" u="none" strike="noStrike" cap="none" normalizeH="0" baseline="0" dirty="0">
                        <a:ln>
                          <a:noFill/>
                        </a:ln>
                        <a:solidFill>
                          <a:schemeClr val="accent2"/>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9989">
                <a:tc>
                  <a:txBody>
                    <a:bodyPr/>
                    <a:lstStyle>
                      <a:lvl1pPr>
                        <a:spcBef>
                          <a:spcPct val="20000"/>
                        </a:spcBef>
                        <a:tabLst>
                          <a:tab pos="142875" algn="l"/>
                          <a:tab pos="371475" algn="l"/>
                        </a:tabLst>
                        <a:defRPr sz="2800">
                          <a:solidFill>
                            <a:schemeClr val="tx1"/>
                          </a:solidFill>
                          <a:latin typeface="Times New Roman" panose="02020603050405020304" pitchFamily="18" charset="0"/>
                        </a:defRPr>
                      </a:lvl1pPr>
                      <a:lvl2pPr>
                        <a:spcBef>
                          <a:spcPct val="20000"/>
                        </a:spcBef>
                        <a:tabLst>
                          <a:tab pos="142875" algn="l"/>
                          <a:tab pos="371475" algn="l"/>
                        </a:tabLst>
                        <a:defRPr sz="2400">
                          <a:solidFill>
                            <a:schemeClr val="tx1"/>
                          </a:solidFill>
                          <a:latin typeface="Times New Roman" panose="02020603050405020304" pitchFamily="18" charset="0"/>
                        </a:defRPr>
                      </a:lvl2pPr>
                      <a:lvl3pPr>
                        <a:spcBef>
                          <a:spcPct val="20000"/>
                        </a:spcBef>
                        <a:tabLst>
                          <a:tab pos="142875" algn="l"/>
                          <a:tab pos="371475" algn="l"/>
                        </a:tabLst>
                        <a:defRPr sz="2000">
                          <a:solidFill>
                            <a:schemeClr val="tx1"/>
                          </a:solidFill>
                          <a:latin typeface="Times New Roman" panose="02020603050405020304" pitchFamily="18" charset="0"/>
                        </a:defRPr>
                      </a:lvl3pPr>
                      <a:lvl4pPr>
                        <a:spcBef>
                          <a:spcPct val="20000"/>
                        </a:spcBef>
                        <a:tabLst>
                          <a:tab pos="142875" algn="l"/>
                          <a:tab pos="371475" algn="l"/>
                        </a:tabLst>
                        <a:defRPr>
                          <a:solidFill>
                            <a:schemeClr val="tx1"/>
                          </a:solidFill>
                          <a:latin typeface="Times New Roman" panose="02020603050405020304" pitchFamily="18" charset="0"/>
                        </a:defRPr>
                      </a:lvl4pPr>
                      <a:lvl5pPr>
                        <a:spcBef>
                          <a:spcPct val="20000"/>
                        </a:spcBef>
                        <a:tabLst>
                          <a:tab pos="142875" algn="l"/>
                          <a:tab pos="3714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 pos="3714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 pos="3714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 pos="3714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 pos="3714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Char char="•"/>
                        <a:tabLst>
                          <a:tab pos="142875" algn="l"/>
                          <a:tab pos="3714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Range of products or services provided</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a:spcBef>
                          <a:spcPct val="20000"/>
                        </a:spcBef>
                        <a:tabLst>
                          <a:tab pos="142875" algn="l"/>
                          <a:tab pos="371475" algn="l"/>
                        </a:tabLst>
                        <a:defRPr sz="2800">
                          <a:solidFill>
                            <a:schemeClr val="tx1"/>
                          </a:solidFill>
                          <a:latin typeface="Times New Roman" panose="02020603050405020304" pitchFamily="18" charset="0"/>
                        </a:defRPr>
                      </a:lvl1pPr>
                      <a:lvl2pPr>
                        <a:spcBef>
                          <a:spcPct val="20000"/>
                        </a:spcBef>
                        <a:tabLst>
                          <a:tab pos="142875" algn="l"/>
                          <a:tab pos="371475" algn="l"/>
                        </a:tabLst>
                        <a:defRPr sz="2400">
                          <a:solidFill>
                            <a:schemeClr val="tx1"/>
                          </a:solidFill>
                          <a:latin typeface="Times New Roman" panose="02020603050405020304" pitchFamily="18" charset="0"/>
                        </a:defRPr>
                      </a:lvl2pPr>
                      <a:lvl3pPr>
                        <a:spcBef>
                          <a:spcPct val="20000"/>
                        </a:spcBef>
                        <a:tabLst>
                          <a:tab pos="142875" algn="l"/>
                          <a:tab pos="371475" algn="l"/>
                        </a:tabLst>
                        <a:defRPr sz="2000">
                          <a:solidFill>
                            <a:schemeClr val="tx1"/>
                          </a:solidFill>
                          <a:latin typeface="Times New Roman" panose="02020603050405020304" pitchFamily="18" charset="0"/>
                        </a:defRPr>
                      </a:lvl3pPr>
                      <a:lvl4pPr>
                        <a:spcBef>
                          <a:spcPct val="20000"/>
                        </a:spcBef>
                        <a:tabLst>
                          <a:tab pos="142875" algn="l"/>
                          <a:tab pos="371475" algn="l"/>
                        </a:tabLst>
                        <a:defRPr>
                          <a:solidFill>
                            <a:schemeClr val="tx1"/>
                          </a:solidFill>
                          <a:latin typeface="Times New Roman" panose="02020603050405020304" pitchFamily="18" charset="0"/>
                        </a:defRPr>
                      </a:lvl4pPr>
                      <a:lvl5pPr>
                        <a:spcBef>
                          <a:spcPct val="20000"/>
                        </a:spcBef>
                        <a:tabLst>
                          <a:tab pos="142875" algn="l"/>
                          <a:tab pos="3714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 pos="3714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 pos="3714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 pos="3714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 pos="3714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Char char="•"/>
                        <a:tabLst>
                          <a:tab pos="142875" algn="l"/>
                          <a:tab pos="3714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Potential for innovation</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r>
              <a:tr h="365708">
                <a:tc>
                  <a:txBody>
                    <a:bodyPr/>
                    <a:lstStyle>
                      <a:lvl1pPr>
                        <a:spcBef>
                          <a:spcPct val="20000"/>
                        </a:spcBef>
                        <a:tabLst>
                          <a:tab pos="142875" algn="l"/>
                          <a:tab pos="371475" algn="l"/>
                        </a:tabLst>
                        <a:defRPr sz="2800">
                          <a:solidFill>
                            <a:schemeClr val="tx1"/>
                          </a:solidFill>
                          <a:latin typeface="Times New Roman" panose="02020603050405020304" pitchFamily="18" charset="0"/>
                        </a:defRPr>
                      </a:lvl1pPr>
                      <a:lvl2pPr>
                        <a:spcBef>
                          <a:spcPct val="20000"/>
                        </a:spcBef>
                        <a:tabLst>
                          <a:tab pos="142875" algn="l"/>
                          <a:tab pos="371475" algn="l"/>
                        </a:tabLst>
                        <a:defRPr sz="2400">
                          <a:solidFill>
                            <a:schemeClr val="tx1"/>
                          </a:solidFill>
                          <a:latin typeface="Times New Roman" panose="02020603050405020304" pitchFamily="18" charset="0"/>
                        </a:defRPr>
                      </a:lvl2pPr>
                      <a:lvl3pPr>
                        <a:spcBef>
                          <a:spcPct val="20000"/>
                        </a:spcBef>
                        <a:tabLst>
                          <a:tab pos="142875" algn="l"/>
                          <a:tab pos="371475" algn="l"/>
                        </a:tabLst>
                        <a:defRPr sz="2000">
                          <a:solidFill>
                            <a:schemeClr val="tx1"/>
                          </a:solidFill>
                          <a:latin typeface="Times New Roman" panose="02020603050405020304" pitchFamily="18" charset="0"/>
                        </a:defRPr>
                      </a:lvl3pPr>
                      <a:lvl4pPr>
                        <a:spcBef>
                          <a:spcPct val="20000"/>
                        </a:spcBef>
                        <a:tabLst>
                          <a:tab pos="142875" algn="l"/>
                          <a:tab pos="371475" algn="l"/>
                        </a:tabLst>
                        <a:defRPr>
                          <a:solidFill>
                            <a:schemeClr val="tx1"/>
                          </a:solidFill>
                          <a:latin typeface="Times New Roman" panose="02020603050405020304" pitchFamily="18" charset="0"/>
                        </a:defRPr>
                      </a:lvl4pPr>
                      <a:lvl5pPr>
                        <a:spcBef>
                          <a:spcPct val="20000"/>
                        </a:spcBef>
                        <a:tabLst>
                          <a:tab pos="142875" algn="l"/>
                          <a:tab pos="3714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 pos="3714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 pos="3714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 pos="3714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 pos="3714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Char char="•"/>
                        <a:tabLst>
                          <a:tab pos="142875" algn="l"/>
                          <a:tab pos="3714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Quality of products or services</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tabLst>
                          <a:tab pos="142875" algn="l"/>
                          <a:tab pos="371475" algn="l"/>
                        </a:tabLst>
                        <a:defRPr sz="2800">
                          <a:solidFill>
                            <a:schemeClr val="tx1"/>
                          </a:solidFill>
                          <a:latin typeface="Times New Roman" panose="02020603050405020304" pitchFamily="18" charset="0"/>
                        </a:defRPr>
                      </a:lvl1pPr>
                      <a:lvl2pPr>
                        <a:spcBef>
                          <a:spcPct val="20000"/>
                        </a:spcBef>
                        <a:tabLst>
                          <a:tab pos="142875" algn="l"/>
                          <a:tab pos="371475" algn="l"/>
                        </a:tabLst>
                        <a:defRPr sz="2400">
                          <a:solidFill>
                            <a:schemeClr val="tx1"/>
                          </a:solidFill>
                          <a:latin typeface="Times New Roman" panose="02020603050405020304" pitchFamily="18" charset="0"/>
                        </a:defRPr>
                      </a:lvl2pPr>
                      <a:lvl3pPr>
                        <a:spcBef>
                          <a:spcPct val="20000"/>
                        </a:spcBef>
                        <a:tabLst>
                          <a:tab pos="142875" algn="l"/>
                          <a:tab pos="371475" algn="l"/>
                        </a:tabLst>
                        <a:defRPr sz="2000">
                          <a:solidFill>
                            <a:schemeClr val="tx1"/>
                          </a:solidFill>
                          <a:latin typeface="Times New Roman" panose="02020603050405020304" pitchFamily="18" charset="0"/>
                        </a:defRPr>
                      </a:lvl3pPr>
                      <a:lvl4pPr>
                        <a:spcBef>
                          <a:spcPct val="20000"/>
                        </a:spcBef>
                        <a:tabLst>
                          <a:tab pos="142875" algn="l"/>
                          <a:tab pos="371475" algn="l"/>
                        </a:tabLst>
                        <a:defRPr>
                          <a:solidFill>
                            <a:schemeClr val="tx1"/>
                          </a:solidFill>
                          <a:latin typeface="Times New Roman" panose="02020603050405020304" pitchFamily="18" charset="0"/>
                        </a:defRPr>
                      </a:lvl4pPr>
                      <a:lvl5pPr>
                        <a:spcBef>
                          <a:spcPct val="20000"/>
                        </a:spcBef>
                        <a:tabLst>
                          <a:tab pos="142875" algn="l"/>
                          <a:tab pos="3714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 pos="3714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 pos="3714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 pos="3714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 pos="3714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Char char="•"/>
                        <a:tabLst>
                          <a:tab pos="142875" algn="l"/>
                          <a:tab pos="3714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Ease of doing business</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365708">
                <a:tc>
                  <a:txBody>
                    <a:bodyPr/>
                    <a:lstStyle>
                      <a:lvl1pPr>
                        <a:spcBef>
                          <a:spcPct val="20000"/>
                        </a:spcBef>
                        <a:tabLst>
                          <a:tab pos="142875" algn="l"/>
                          <a:tab pos="371475" algn="l"/>
                        </a:tabLst>
                        <a:defRPr sz="2800">
                          <a:solidFill>
                            <a:schemeClr val="tx1"/>
                          </a:solidFill>
                          <a:latin typeface="Times New Roman" panose="02020603050405020304" pitchFamily="18" charset="0"/>
                        </a:defRPr>
                      </a:lvl1pPr>
                      <a:lvl2pPr>
                        <a:spcBef>
                          <a:spcPct val="20000"/>
                        </a:spcBef>
                        <a:tabLst>
                          <a:tab pos="142875" algn="l"/>
                          <a:tab pos="371475" algn="l"/>
                        </a:tabLst>
                        <a:defRPr sz="2400">
                          <a:solidFill>
                            <a:schemeClr val="tx1"/>
                          </a:solidFill>
                          <a:latin typeface="Times New Roman" panose="02020603050405020304" pitchFamily="18" charset="0"/>
                        </a:defRPr>
                      </a:lvl2pPr>
                      <a:lvl3pPr>
                        <a:spcBef>
                          <a:spcPct val="20000"/>
                        </a:spcBef>
                        <a:tabLst>
                          <a:tab pos="142875" algn="l"/>
                          <a:tab pos="371475" algn="l"/>
                        </a:tabLst>
                        <a:defRPr sz="2000">
                          <a:solidFill>
                            <a:schemeClr val="tx1"/>
                          </a:solidFill>
                          <a:latin typeface="Times New Roman" panose="02020603050405020304" pitchFamily="18" charset="0"/>
                        </a:defRPr>
                      </a:lvl3pPr>
                      <a:lvl4pPr>
                        <a:spcBef>
                          <a:spcPct val="20000"/>
                        </a:spcBef>
                        <a:tabLst>
                          <a:tab pos="142875" algn="l"/>
                          <a:tab pos="371475" algn="l"/>
                        </a:tabLst>
                        <a:defRPr>
                          <a:solidFill>
                            <a:schemeClr val="tx1"/>
                          </a:solidFill>
                          <a:latin typeface="Times New Roman" panose="02020603050405020304" pitchFamily="18" charset="0"/>
                        </a:defRPr>
                      </a:lvl4pPr>
                      <a:lvl5pPr>
                        <a:spcBef>
                          <a:spcPct val="20000"/>
                        </a:spcBef>
                        <a:tabLst>
                          <a:tab pos="142875" algn="l"/>
                          <a:tab pos="3714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 pos="3714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 pos="3714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 pos="3714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 pos="3714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Char char="•"/>
                        <a:tabLst>
                          <a:tab pos="142875" algn="l"/>
                          <a:tab pos="3714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Responsiveness</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tabLst>
                          <a:tab pos="142875" algn="l"/>
                          <a:tab pos="371475" algn="l"/>
                        </a:tabLst>
                        <a:defRPr sz="2800">
                          <a:solidFill>
                            <a:schemeClr val="tx1"/>
                          </a:solidFill>
                          <a:latin typeface="Times New Roman" panose="02020603050405020304" pitchFamily="18" charset="0"/>
                        </a:defRPr>
                      </a:lvl1pPr>
                      <a:lvl2pPr>
                        <a:spcBef>
                          <a:spcPct val="20000"/>
                        </a:spcBef>
                        <a:tabLst>
                          <a:tab pos="142875" algn="l"/>
                          <a:tab pos="371475" algn="l"/>
                        </a:tabLst>
                        <a:defRPr sz="2400">
                          <a:solidFill>
                            <a:schemeClr val="tx1"/>
                          </a:solidFill>
                          <a:latin typeface="Times New Roman" panose="02020603050405020304" pitchFamily="18" charset="0"/>
                        </a:defRPr>
                      </a:lvl2pPr>
                      <a:lvl3pPr>
                        <a:spcBef>
                          <a:spcPct val="20000"/>
                        </a:spcBef>
                        <a:tabLst>
                          <a:tab pos="142875" algn="l"/>
                          <a:tab pos="371475" algn="l"/>
                        </a:tabLst>
                        <a:defRPr sz="2000">
                          <a:solidFill>
                            <a:schemeClr val="tx1"/>
                          </a:solidFill>
                          <a:latin typeface="Times New Roman" panose="02020603050405020304" pitchFamily="18" charset="0"/>
                        </a:defRPr>
                      </a:lvl3pPr>
                      <a:lvl4pPr>
                        <a:spcBef>
                          <a:spcPct val="20000"/>
                        </a:spcBef>
                        <a:tabLst>
                          <a:tab pos="142875" algn="l"/>
                          <a:tab pos="371475" algn="l"/>
                        </a:tabLst>
                        <a:defRPr>
                          <a:solidFill>
                            <a:schemeClr val="tx1"/>
                          </a:solidFill>
                          <a:latin typeface="Times New Roman" panose="02020603050405020304" pitchFamily="18" charset="0"/>
                        </a:defRPr>
                      </a:lvl4pPr>
                      <a:lvl5pPr>
                        <a:spcBef>
                          <a:spcPct val="20000"/>
                        </a:spcBef>
                        <a:tabLst>
                          <a:tab pos="142875" algn="l"/>
                          <a:tab pos="3714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 pos="3714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 pos="3714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 pos="3714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 pos="3714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Char char="•"/>
                        <a:tabLst>
                          <a:tab pos="142875" algn="l"/>
                          <a:tab pos="3714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Willingness to share risk</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365708">
                <a:tc>
                  <a:txBody>
                    <a:bodyPr/>
                    <a:lstStyle>
                      <a:lvl1pPr>
                        <a:spcBef>
                          <a:spcPct val="20000"/>
                        </a:spcBef>
                        <a:tabLst>
                          <a:tab pos="142875" algn="l"/>
                          <a:tab pos="371475" algn="l"/>
                        </a:tabLst>
                        <a:defRPr sz="2800">
                          <a:solidFill>
                            <a:schemeClr val="tx1"/>
                          </a:solidFill>
                          <a:latin typeface="Times New Roman" panose="02020603050405020304" pitchFamily="18" charset="0"/>
                        </a:defRPr>
                      </a:lvl1pPr>
                      <a:lvl2pPr>
                        <a:spcBef>
                          <a:spcPct val="20000"/>
                        </a:spcBef>
                        <a:tabLst>
                          <a:tab pos="142875" algn="l"/>
                          <a:tab pos="371475" algn="l"/>
                        </a:tabLst>
                        <a:defRPr sz="2400">
                          <a:solidFill>
                            <a:schemeClr val="tx1"/>
                          </a:solidFill>
                          <a:latin typeface="Times New Roman" panose="02020603050405020304" pitchFamily="18" charset="0"/>
                        </a:defRPr>
                      </a:lvl2pPr>
                      <a:lvl3pPr>
                        <a:spcBef>
                          <a:spcPct val="20000"/>
                        </a:spcBef>
                        <a:tabLst>
                          <a:tab pos="142875" algn="l"/>
                          <a:tab pos="371475" algn="l"/>
                        </a:tabLst>
                        <a:defRPr sz="2000">
                          <a:solidFill>
                            <a:schemeClr val="tx1"/>
                          </a:solidFill>
                          <a:latin typeface="Times New Roman" panose="02020603050405020304" pitchFamily="18" charset="0"/>
                        </a:defRPr>
                      </a:lvl3pPr>
                      <a:lvl4pPr>
                        <a:spcBef>
                          <a:spcPct val="20000"/>
                        </a:spcBef>
                        <a:tabLst>
                          <a:tab pos="142875" algn="l"/>
                          <a:tab pos="371475" algn="l"/>
                        </a:tabLst>
                        <a:defRPr>
                          <a:solidFill>
                            <a:schemeClr val="tx1"/>
                          </a:solidFill>
                          <a:latin typeface="Times New Roman" panose="02020603050405020304" pitchFamily="18" charset="0"/>
                        </a:defRPr>
                      </a:lvl4pPr>
                      <a:lvl5pPr>
                        <a:spcBef>
                          <a:spcPct val="20000"/>
                        </a:spcBef>
                        <a:tabLst>
                          <a:tab pos="142875" algn="l"/>
                          <a:tab pos="3714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 pos="3714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 pos="3714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 pos="3714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 pos="3714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Char char="•"/>
                        <a:tabLst>
                          <a:tab pos="142875" algn="l"/>
                          <a:tab pos="3714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Dependability of supply</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tabLst>
                          <a:tab pos="142875" algn="l"/>
                          <a:tab pos="371475" algn="l"/>
                        </a:tabLst>
                        <a:defRPr sz="2800">
                          <a:solidFill>
                            <a:schemeClr val="tx1"/>
                          </a:solidFill>
                          <a:latin typeface="Times New Roman" panose="02020603050405020304" pitchFamily="18" charset="0"/>
                        </a:defRPr>
                      </a:lvl1pPr>
                      <a:lvl2pPr>
                        <a:spcBef>
                          <a:spcPct val="20000"/>
                        </a:spcBef>
                        <a:tabLst>
                          <a:tab pos="142875" algn="l"/>
                          <a:tab pos="371475" algn="l"/>
                        </a:tabLst>
                        <a:defRPr sz="2400">
                          <a:solidFill>
                            <a:schemeClr val="tx1"/>
                          </a:solidFill>
                          <a:latin typeface="Times New Roman" panose="02020603050405020304" pitchFamily="18" charset="0"/>
                        </a:defRPr>
                      </a:lvl2pPr>
                      <a:lvl3pPr>
                        <a:spcBef>
                          <a:spcPct val="20000"/>
                        </a:spcBef>
                        <a:tabLst>
                          <a:tab pos="142875" algn="l"/>
                          <a:tab pos="371475" algn="l"/>
                        </a:tabLst>
                        <a:defRPr sz="2000">
                          <a:solidFill>
                            <a:schemeClr val="tx1"/>
                          </a:solidFill>
                          <a:latin typeface="Times New Roman" panose="02020603050405020304" pitchFamily="18" charset="0"/>
                        </a:defRPr>
                      </a:lvl3pPr>
                      <a:lvl4pPr>
                        <a:spcBef>
                          <a:spcPct val="20000"/>
                        </a:spcBef>
                        <a:tabLst>
                          <a:tab pos="142875" algn="l"/>
                          <a:tab pos="371475" algn="l"/>
                        </a:tabLst>
                        <a:defRPr>
                          <a:solidFill>
                            <a:schemeClr val="tx1"/>
                          </a:solidFill>
                          <a:latin typeface="Times New Roman" panose="02020603050405020304" pitchFamily="18" charset="0"/>
                        </a:defRPr>
                      </a:lvl4pPr>
                      <a:lvl5pPr>
                        <a:spcBef>
                          <a:spcPct val="20000"/>
                        </a:spcBef>
                        <a:tabLst>
                          <a:tab pos="142875" algn="l"/>
                          <a:tab pos="3714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 pos="3714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 pos="3714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 pos="3714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 pos="3714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Char char="•"/>
                        <a:tabLst>
                          <a:tab pos="142875" algn="l"/>
                          <a:tab pos="3714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Long-term commitment to supply</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639989">
                <a:tc>
                  <a:txBody>
                    <a:bodyPr/>
                    <a:lstStyle>
                      <a:lvl1pPr>
                        <a:spcBef>
                          <a:spcPct val="20000"/>
                        </a:spcBef>
                        <a:tabLst>
                          <a:tab pos="142875" algn="l"/>
                          <a:tab pos="371475" algn="l"/>
                        </a:tabLst>
                        <a:defRPr sz="2800">
                          <a:solidFill>
                            <a:schemeClr val="tx1"/>
                          </a:solidFill>
                          <a:latin typeface="Times New Roman" panose="02020603050405020304" pitchFamily="18" charset="0"/>
                        </a:defRPr>
                      </a:lvl1pPr>
                      <a:lvl2pPr>
                        <a:spcBef>
                          <a:spcPct val="20000"/>
                        </a:spcBef>
                        <a:tabLst>
                          <a:tab pos="142875" algn="l"/>
                          <a:tab pos="371475" algn="l"/>
                        </a:tabLst>
                        <a:defRPr sz="2400">
                          <a:solidFill>
                            <a:schemeClr val="tx1"/>
                          </a:solidFill>
                          <a:latin typeface="Times New Roman" panose="02020603050405020304" pitchFamily="18" charset="0"/>
                        </a:defRPr>
                      </a:lvl2pPr>
                      <a:lvl3pPr>
                        <a:spcBef>
                          <a:spcPct val="20000"/>
                        </a:spcBef>
                        <a:tabLst>
                          <a:tab pos="142875" algn="l"/>
                          <a:tab pos="371475" algn="l"/>
                        </a:tabLst>
                        <a:defRPr sz="2000">
                          <a:solidFill>
                            <a:schemeClr val="tx1"/>
                          </a:solidFill>
                          <a:latin typeface="Times New Roman" panose="02020603050405020304" pitchFamily="18" charset="0"/>
                        </a:defRPr>
                      </a:lvl3pPr>
                      <a:lvl4pPr>
                        <a:spcBef>
                          <a:spcPct val="20000"/>
                        </a:spcBef>
                        <a:tabLst>
                          <a:tab pos="142875" algn="l"/>
                          <a:tab pos="371475" algn="l"/>
                        </a:tabLst>
                        <a:defRPr>
                          <a:solidFill>
                            <a:schemeClr val="tx1"/>
                          </a:solidFill>
                          <a:latin typeface="Times New Roman" panose="02020603050405020304" pitchFamily="18" charset="0"/>
                        </a:defRPr>
                      </a:lvl4pPr>
                      <a:lvl5pPr>
                        <a:spcBef>
                          <a:spcPct val="20000"/>
                        </a:spcBef>
                        <a:tabLst>
                          <a:tab pos="142875" algn="l"/>
                          <a:tab pos="3714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 pos="3714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 pos="3714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 pos="3714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 pos="3714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Char char="•"/>
                        <a:tabLst>
                          <a:tab pos="142875" algn="l"/>
                          <a:tab pos="3714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Delivery and volume flexibility</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tabLst>
                          <a:tab pos="142875" algn="l"/>
                          <a:tab pos="371475" algn="l"/>
                        </a:tabLst>
                        <a:defRPr sz="2800">
                          <a:solidFill>
                            <a:schemeClr val="tx1"/>
                          </a:solidFill>
                          <a:latin typeface="Times New Roman" panose="02020603050405020304" pitchFamily="18" charset="0"/>
                        </a:defRPr>
                      </a:lvl1pPr>
                      <a:lvl2pPr>
                        <a:spcBef>
                          <a:spcPct val="20000"/>
                        </a:spcBef>
                        <a:tabLst>
                          <a:tab pos="142875" algn="l"/>
                          <a:tab pos="371475" algn="l"/>
                        </a:tabLst>
                        <a:defRPr sz="2400">
                          <a:solidFill>
                            <a:schemeClr val="tx1"/>
                          </a:solidFill>
                          <a:latin typeface="Times New Roman" panose="02020603050405020304" pitchFamily="18" charset="0"/>
                        </a:defRPr>
                      </a:lvl2pPr>
                      <a:lvl3pPr>
                        <a:spcBef>
                          <a:spcPct val="20000"/>
                        </a:spcBef>
                        <a:tabLst>
                          <a:tab pos="142875" algn="l"/>
                          <a:tab pos="371475" algn="l"/>
                        </a:tabLst>
                        <a:defRPr sz="2000">
                          <a:solidFill>
                            <a:schemeClr val="tx1"/>
                          </a:solidFill>
                          <a:latin typeface="Times New Roman" panose="02020603050405020304" pitchFamily="18" charset="0"/>
                        </a:defRPr>
                      </a:lvl3pPr>
                      <a:lvl4pPr>
                        <a:spcBef>
                          <a:spcPct val="20000"/>
                        </a:spcBef>
                        <a:tabLst>
                          <a:tab pos="142875" algn="l"/>
                          <a:tab pos="371475" algn="l"/>
                        </a:tabLst>
                        <a:defRPr>
                          <a:solidFill>
                            <a:schemeClr val="tx1"/>
                          </a:solidFill>
                          <a:latin typeface="Times New Roman" panose="02020603050405020304" pitchFamily="18" charset="0"/>
                        </a:defRPr>
                      </a:lvl4pPr>
                      <a:lvl5pPr>
                        <a:spcBef>
                          <a:spcPct val="20000"/>
                        </a:spcBef>
                        <a:tabLst>
                          <a:tab pos="142875" algn="l"/>
                          <a:tab pos="3714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 pos="3714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 pos="3714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 pos="3714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 pos="3714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Char char="•"/>
                        <a:tabLst>
                          <a:tab pos="142875" algn="l"/>
                          <a:tab pos="3714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Ability to transfer knowledge as well as products and services</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365708">
                <a:tc>
                  <a:txBody>
                    <a:bodyPr/>
                    <a:lstStyle>
                      <a:lvl1pPr>
                        <a:spcBef>
                          <a:spcPct val="20000"/>
                        </a:spcBef>
                        <a:tabLst>
                          <a:tab pos="142875" algn="l"/>
                          <a:tab pos="371475" algn="l"/>
                        </a:tabLst>
                        <a:defRPr sz="2800">
                          <a:solidFill>
                            <a:schemeClr val="tx1"/>
                          </a:solidFill>
                          <a:latin typeface="Times New Roman" panose="02020603050405020304" pitchFamily="18" charset="0"/>
                        </a:defRPr>
                      </a:lvl1pPr>
                      <a:lvl2pPr>
                        <a:spcBef>
                          <a:spcPct val="20000"/>
                        </a:spcBef>
                        <a:tabLst>
                          <a:tab pos="142875" algn="l"/>
                          <a:tab pos="371475" algn="l"/>
                        </a:tabLst>
                        <a:defRPr sz="2400">
                          <a:solidFill>
                            <a:schemeClr val="tx1"/>
                          </a:solidFill>
                          <a:latin typeface="Times New Roman" panose="02020603050405020304" pitchFamily="18" charset="0"/>
                        </a:defRPr>
                      </a:lvl2pPr>
                      <a:lvl3pPr>
                        <a:spcBef>
                          <a:spcPct val="20000"/>
                        </a:spcBef>
                        <a:tabLst>
                          <a:tab pos="142875" algn="l"/>
                          <a:tab pos="371475" algn="l"/>
                        </a:tabLst>
                        <a:defRPr sz="2000">
                          <a:solidFill>
                            <a:schemeClr val="tx1"/>
                          </a:solidFill>
                          <a:latin typeface="Times New Roman" panose="02020603050405020304" pitchFamily="18" charset="0"/>
                        </a:defRPr>
                      </a:lvl3pPr>
                      <a:lvl4pPr>
                        <a:spcBef>
                          <a:spcPct val="20000"/>
                        </a:spcBef>
                        <a:tabLst>
                          <a:tab pos="142875" algn="l"/>
                          <a:tab pos="371475" algn="l"/>
                        </a:tabLst>
                        <a:defRPr>
                          <a:solidFill>
                            <a:schemeClr val="tx1"/>
                          </a:solidFill>
                          <a:latin typeface="Times New Roman" panose="02020603050405020304" pitchFamily="18" charset="0"/>
                        </a:defRPr>
                      </a:lvl4pPr>
                      <a:lvl5pPr>
                        <a:spcBef>
                          <a:spcPct val="20000"/>
                        </a:spcBef>
                        <a:tabLst>
                          <a:tab pos="142875" algn="l"/>
                          <a:tab pos="3714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 pos="3714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 pos="3714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 pos="3714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 pos="3714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Char char="•"/>
                        <a:tabLst>
                          <a:tab pos="142875" algn="l"/>
                          <a:tab pos="3714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Total cost of being supplied</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tabLst>
                          <a:tab pos="142875" algn="l"/>
                          <a:tab pos="371475" algn="l"/>
                        </a:tabLst>
                        <a:defRPr sz="2800">
                          <a:solidFill>
                            <a:schemeClr val="tx1"/>
                          </a:solidFill>
                          <a:latin typeface="Times New Roman" panose="02020603050405020304" pitchFamily="18" charset="0"/>
                        </a:defRPr>
                      </a:lvl1pPr>
                      <a:lvl2pPr>
                        <a:spcBef>
                          <a:spcPct val="20000"/>
                        </a:spcBef>
                        <a:tabLst>
                          <a:tab pos="142875" algn="l"/>
                          <a:tab pos="371475" algn="l"/>
                        </a:tabLst>
                        <a:defRPr sz="2400">
                          <a:solidFill>
                            <a:schemeClr val="tx1"/>
                          </a:solidFill>
                          <a:latin typeface="Times New Roman" panose="02020603050405020304" pitchFamily="18" charset="0"/>
                        </a:defRPr>
                      </a:lvl2pPr>
                      <a:lvl3pPr>
                        <a:spcBef>
                          <a:spcPct val="20000"/>
                        </a:spcBef>
                        <a:tabLst>
                          <a:tab pos="142875" algn="l"/>
                          <a:tab pos="371475" algn="l"/>
                        </a:tabLst>
                        <a:defRPr sz="2000">
                          <a:solidFill>
                            <a:schemeClr val="tx1"/>
                          </a:solidFill>
                          <a:latin typeface="Times New Roman" panose="02020603050405020304" pitchFamily="18" charset="0"/>
                        </a:defRPr>
                      </a:lvl3pPr>
                      <a:lvl4pPr>
                        <a:spcBef>
                          <a:spcPct val="20000"/>
                        </a:spcBef>
                        <a:tabLst>
                          <a:tab pos="142875" algn="l"/>
                          <a:tab pos="371475" algn="l"/>
                        </a:tabLst>
                        <a:defRPr>
                          <a:solidFill>
                            <a:schemeClr val="tx1"/>
                          </a:solidFill>
                          <a:latin typeface="Times New Roman" panose="02020603050405020304" pitchFamily="18" charset="0"/>
                        </a:defRPr>
                      </a:lvl4pPr>
                      <a:lvl5pPr>
                        <a:spcBef>
                          <a:spcPct val="20000"/>
                        </a:spcBef>
                        <a:tabLst>
                          <a:tab pos="142875" algn="l"/>
                          <a:tab pos="3714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 pos="3714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 pos="3714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 pos="3714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 pos="3714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Char char="•"/>
                        <a:tabLst>
                          <a:tab pos="142875" algn="l"/>
                          <a:tab pos="3714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Technical capability</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639989">
                <a:tc>
                  <a:txBody>
                    <a:bodyPr/>
                    <a:lstStyle>
                      <a:lvl1pPr>
                        <a:spcBef>
                          <a:spcPct val="20000"/>
                        </a:spcBef>
                        <a:tabLst>
                          <a:tab pos="142875" algn="l"/>
                          <a:tab pos="371475" algn="l"/>
                        </a:tabLst>
                        <a:defRPr sz="2800">
                          <a:solidFill>
                            <a:schemeClr val="tx1"/>
                          </a:solidFill>
                          <a:latin typeface="Times New Roman" panose="02020603050405020304" pitchFamily="18" charset="0"/>
                        </a:defRPr>
                      </a:lvl1pPr>
                      <a:lvl2pPr>
                        <a:spcBef>
                          <a:spcPct val="20000"/>
                        </a:spcBef>
                        <a:tabLst>
                          <a:tab pos="142875" algn="l"/>
                          <a:tab pos="371475" algn="l"/>
                        </a:tabLst>
                        <a:defRPr sz="2400">
                          <a:solidFill>
                            <a:schemeClr val="tx1"/>
                          </a:solidFill>
                          <a:latin typeface="Times New Roman" panose="02020603050405020304" pitchFamily="18" charset="0"/>
                        </a:defRPr>
                      </a:lvl2pPr>
                      <a:lvl3pPr>
                        <a:spcBef>
                          <a:spcPct val="20000"/>
                        </a:spcBef>
                        <a:tabLst>
                          <a:tab pos="142875" algn="l"/>
                          <a:tab pos="371475" algn="l"/>
                        </a:tabLst>
                        <a:defRPr sz="2000">
                          <a:solidFill>
                            <a:schemeClr val="tx1"/>
                          </a:solidFill>
                          <a:latin typeface="Times New Roman" panose="02020603050405020304" pitchFamily="18" charset="0"/>
                        </a:defRPr>
                      </a:lvl3pPr>
                      <a:lvl4pPr>
                        <a:spcBef>
                          <a:spcPct val="20000"/>
                        </a:spcBef>
                        <a:tabLst>
                          <a:tab pos="142875" algn="l"/>
                          <a:tab pos="371475" algn="l"/>
                        </a:tabLst>
                        <a:defRPr>
                          <a:solidFill>
                            <a:schemeClr val="tx1"/>
                          </a:solidFill>
                          <a:latin typeface="Times New Roman" panose="02020603050405020304" pitchFamily="18" charset="0"/>
                        </a:defRPr>
                      </a:lvl4pPr>
                      <a:lvl5pPr>
                        <a:spcBef>
                          <a:spcPct val="20000"/>
                        </a:spcBef>
                        <a:tabLst>
                          <a:tab pos="142875" algn="l"/>
                          <a:tab pos="3714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 pos="3714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 pos="3714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 pos="3714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 pos="3714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Char char="•"/>
                        <a:tabLst>
                          <a:tab pos="142875" algn="l"/>
                          <a:tab pos="3714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Ability to supply in the required quantity</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tabLst>
                          <a:tab pos="142875" algn="l"/>
                          <a:tab pos="371475" algn="l"/>
                        </a:tabLst>
                        <a:defRPr sz="2800">
                          <a:solidFill>
                            <a:schemeClr val="tx1"/>
                          </a:solidFill>
                          <a:latin typeface="Times New Roman" panose="02020603050405020304" pitchFamily="18" charset="0"/>
                        </a:defRPr>
                      </a:lvl1pPr>
                      <a:lvl2pPr>
                        <a:spcBef>
                          <a:spcPct val="20000"/>
                        </a:spcBef>
                        <a:tabLst>
                          <a:tab pos="142875" algn="l"/>
                          <a:tab pos="371475" algn="l"/>
                        </a:tabLst>
                        <a:defRPr sz="2400">
                          <a:solidFill>
                            <a:schemeClr val="tx1"/>
                          </a:solidFill>
                          <a:latin typeface="Times New Roman" panose="02020603050405020304" pitchFamily="18" charset="0"/>
                        </a:defRPr>
                      </a:lvl2pPr>
                      <a:lvl3pPr>
                        <a:spcBef>
                          <a:spcPct val="20000"/>
                        </a:spcBef>
                        <a:tabLst>
                          <a:tab pos="142875" algn="l"/>
                          <a:tab pos="371475" algn="l"/>
                        </a:tabLst>
                        <a:defRPr sz="2000">
                          <a:solidFill>
                            <a:schemeClr val="tx1"/>
                          </a:solidFill>
                          <a:latin typeface="Times New Roman" panose="02020603050405020304" pitchFamily="18" charset="0"/>
                        </a:defRPr>
                      </a:lvl3pPr>
                      <a:lvl4pPr>
                        <a:spcBef>
                          <a:spcPct val="20000"/>
                        </a:spcBef>
                        <a:tabLst>
                          <a:tab pos="142875" algn="l"/>
                          <a:tab pos="371475" algn="l"/>
                        </a:tabLst>
                        <a:defRPr>
                          <a:solidFill>
                            <a:schemeClr val="tx1"/>
                          </a:solidFill>
                          <a:latin typeface="Times New Roman" panose="02020603050405020304" pitchFamily="18" charset="0"/>
                        </a:defRPr>
                      </a:lvl4pPr>
                      <a:lvl5pPr>
                        <a:spcBef>
                          <a:spcPct val="20000"/>
                        </a:spcBef>
                        <a:tabLst>
                          <a:tab pos="142875" algn="l"/>
                          <a:tab pos="3714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 pos="3714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 pos="3714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 pos="3714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 pos="3714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Char char="•"/>
                        <a:tabLst>
                          <a:tab pos="142875" algn="l"/>
                          <a:tab pos="3714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Operations capability </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365708">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GB" altLang="en-US" sz="1800" b="0" i="0" u="none" strike="noStrike" cap="none" normalizeH="0" baseline="0" dirty="0">
                        <a:ln>
                          <a:noFill/>
                        </a:ln>
                        <a:solidFill>
                          <a:schemeClr val="tx1"/>
                        </a:solidFill>
                        <a:effectLst/>
                        <a:latin typeface="Times New Roman" panose="02020603050405020304" pitchFamily="18"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tabLst>
                          <a:tab pos="142875" algn="l"/>
                          <a:tab pos="371475" algn="l"/>
                        </a:tabLst>
                        <a:defRPr sz="2800">
                          <a:solidFill>
                            <a:schemeClr val="tx1"/>
                          </a:solidFill>
                          <a:latin typeface="Times New Roman" panose="02020603050405020304" pitchFamily="18" charset="0"/>
                        </a:defRPr>
                      </a:lvl1pPr>
                      <a:lvl2pPr>
                        <a:spcBef>
                          <a:spcPct val="20000"/>
                        </a:spcBef>
                        <a:tabLst>
                          <a:tab pos="142875" algn="l"/>
                          <a:tab pos="371475" algn="l"/>
                        </a:tabLst>
                        <a:defRPr sz="2400">
                          <a:solidFill>
                            <a:schemeClr val="tx1"/>
                          </a:solidFill>
                          <a:latin typeface="Times New Roman" panose="02020603050405020304" pitchFamily="18" charset="0"/>
                        </a:defRPr>
                      </a:lvl2pPr>
                      <a:lvl3pPr>
                        <a:spcBef>
                          <a:spcPct val="20000"/>
                        </a:spcBef>
                        <a:tabLst>
                          <a:tab pos="142875" algn="l"/>
                          <a:tab pos="371475" algn="l"/>
                        </a:tabLst>
                        <a:defRPr sz="2000">
                          <a:solidFill>
                            <a:schemeClr val="tx1"/>
                          </a:solidFill>
                          <a:latin typeface="Times New Roman" panose="02020603050405020304" pitchFamily="18" charset="0"/>
                        </a:defRPr>
                      </a:lvl3pPr>
                      <a:lvl4pPr>
                        <a:spcBef>
                          <a:spcPct val="20000"/>
                        </a:spcBef>
                        <a:tabLst>
                          <a:tab pos="142875" algn="l"/>
                          <a:tab pos="371475" algn="l"/>
                        </a:tabLst>
                        <a:defRPr>
                          <a:solidFill>
                            <a:schemeClr val="tx1"/>
                          </a:solidFill>
                          <a:latin typeface="Times New Roman" panose="02020603050405020304" pitchFamily="18" charset="0"/>
                        </a:defRPr>
                      </a:lvl4pPr>
                      <a:lvl5pPr>
                        <a:spcBef>
                          <a:spcPct val="20000"/>
                        </a:spcBef>
                        <a:tabLst>
                          <a:tab pos="142875" algn="l"/>
                          <a:tab pos="3714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 pos="3714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 pos="3714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 pos="3714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 pos="3714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Char char="•"/>
                        <a:tabLst>
                          <a:tab pos="142875" algn="l"/>
                          <a:tab pos="3714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Financial capability </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365708">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GB" altLang="en-US" sz="1800" b="0" i="0" u="none" strike="noStrike" cap="none" normalizeH="0" baseline="0" dirty="0">
                        <a:ln>
                          <a:noFill/>
                        </a:ln>
                        <a:solidFill>
                          <a:schemeClr val="tx1"/>
                        </a:solidFill>
                        <a:effectLst/>
                        <a:latin typeface="Times New Roman" panose="02020603050405020304" pitchFamily="18"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142875" algn="l"/>
                          <a:tab pos="371475" algn="l"/>
                        </a:tabLst>
                        <a:defRPr sz="2800">
                          <a:solidFill>
                            <a:schemeClr val="tx1"/>
                          </a:solidFill>
                          <a:latin typeface="Times New Roman" panose="02020603050405020304" pitchFamily="18" charset="0"/>
                        </a:defRPr>
                      </a:lvl1pPr>
                      <a:lvl2pPr>
                        <a:spcBef>
                          <a:spcPct val="20000"/>
                        </a:spcBef>
                        <a:tabLst>
                          <a:tab pos="142875" algn="l"/>
                          <a:tab pos="371475" algn="l"/>
                        </a:tabLst>
                        <a:defRPr sz="2400">
                          <a:solidFill>
                            <a:schemeClr val="tx1"/>
                          </a:solidFill>
                          <a:latin typeface="Times New Roman" panose="02020603050405020304" pitchFamily="18" charset="0"/>
                        </a:defRPr>
                      </a:lvl2pPr>
                      <a:lvl3pPr>
                        <a:spcBef>
                          <a:spcPct val="20000"/>
                        </a:spcBef>
                        <a:tabLst>
                          <a:tab pos="142875" algn="l"/>
                          <a:tab pos="371475" algn="l"/>
                        </a:tabLst>
                        <a:defRPr sz="2000">
                          <a:solidFill>
                            <a:schemeClr val="tx1"/>
                          </a:solidFill>
                          <a:latin typeface="Times New Roman" panose="02020603050405020304" pitchFamily="18" charset="0"/>
                        </a:defRPr>
                      </a:lvl3pPr>
                      <a:lvl4pPr>
                        <a:spcBef>
                          <a:spcPct val="20000"/>
                        </a:spcBef>
                        <a:tabLst>
                          <a:tab pos="142875" algn="l"/>
                          <a:tab pos="371475" algn="l"/>
                        </a:tabLst>
                        <a:defRPr>
                          <a:solidFill>
                            <a:schemeClr val="tx1"/>
                          </a:solidFill>
                          <a:latin typeface="Times New Roman" panose="02020603050405020304" pitchFamily="18" charset="0"/>
                        </a:defRPr>
                      </a:lvl4pPr>
                      <a:lvl5pPr>
                        <a:spcBef>
                          <a:spcPct val="20000"/>
                        </a:spcBef>
                        <a:tabLst>
                          <a:tab pos="142875" algn="l"/>
                          <a:tab pos="3714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 pos="3714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 pos="3714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 pos="3714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 pos="3714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Char char="•"/>
                        <a:tabLst>
                          <a:tab pos="142875" algn="l"/>
                          <a:tab pos="3714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Managerial capability </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1293" name="Text Box 130"/>
          <p:cNvSpPr txBox="1">
            <a:spLocks noChangeArrowheads="1"/>
          </p:cNvSpPr>
          <p:nvPr/>
        </p:nvSpPr>
        <p:spPr bwMode="auto">
          <a:xfrm>
            <a:off x="2711451" y="333375"/>
            <a:ext cx="812659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sz="2400" dirty="0" smtClean="0"/>
              <a:t>FACTORS FOR RATING ALTERNATIVE SUPPLIERS </a:t>
            </a:r>
            <a:endParaRPr lang="en-GB" altLang="en-US"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3550" y="1536867"/>
            <a:ext cx="11790145" cy="4351338"/>
          </a:xfrm>
        </p:spPr>
        <p:txBody>
          <a:bodyPr>
            <a:normAutofit fontScale="92500" lnSpcReduction="10000"/>
          </a:bodyPr>
          <a:lstStyle/>
          <a:p>
            <a:r>
              <a:rPr lang="en-US" dirty="0" smtClean="0">
                <a:latin typeface="Merriweather" panose="00000500000000000000" pitchFamily="2" charset="0"/>
              </a:rPr>
              <a:t>2 types of channel management: </a:t>
            </a:r>
            <a:endParaRPr lang="en-US" dirty="0" smtClean="0">
              <a:latin typeface="Merriweather" panose="00000500000000000000" pitchFamily="2" charset="0"/>
            </a:endParaRPr>
          </a:p>
          <a:p>
            <a:r>
              <a:rPr lang="en-US" dirty="0" smtClean="0">
                <a:latin typeface="Merriweather" panose="00000500000000000000" pitchFamily="2" charset="0"/>
              </a:rPr>
              <a:t>If Management </a:t>
            </a:r>
            <a:r>
              <a:rPr lang="en-US" dirty="0">
                <a:latin typeface="Merriweather" panose="00000500000000000000" pitchFamily="2" charset="0"/>
              </a:rPr>
              <a:t>chooses direct involvement, the company establishes its own sales force or operates </a:t>
            </a:r>
            <a:r>
              <a:rPr lang="en-US" dirty="0" smtClean="0">
                <a:latin typeface="Merriweather" panose="00000500000000000000" pitchFamily="2" charset="0"/>
              </a:rPr>
              <a:t>its </a:t>
            </a:r>
            <a:r>
              <a:rPr lang="en-US" dirty="0">
                <a:latin typeface="Merriweather" panose="00000500000000000000" pitchFamily="2" charset="0"/>
              </a:rPr>
              <a:t>own retail stores.</a:t>
            </a:r>
            <a:endParaRPr lang="en-US" dirty="0">
              <a:latin typeface="Merriweather" panose="00000500000000000000" pitchFamily="2" charset="0"/>
            </a:endParaRPr>
          </a:p>
          <a:p>
            <a:r>
              <a:rPr lang="en-US" dirty="0" smtClean="0">
                <a:latin typeface="Merriweather" panose="00000500000000000000" pitchFamily="2" charset="0"/>
              </a:rPr>
              <a:t>2</a:t>
            </a:r>
            <a:r>
              <a:rPr lang="en-US" baseline="30000" dirty="0" smtClean="0">
                <a:latin typeface="Merriweather" panose="00000500000000000000" pitchFamily="2" charset="0"/>
              </a:rPr>
              <a:t>nd</a:t>
            </a:r>
            <a:r>
              <a:rPr lang="en-US" dirty="0" smtClean="0">
                <a:latin typeface="Merriweather" panose="00000500000000000000" pitchFamily="2" charset="0"/>
              </a:rPr>
              <a:t> option </a:t>
            </a:r>
            <a:r>
              <a:rPr lang="en-US" dirty="0">
                <a:latin typeface="Merriweather" panose="00000500000000000000" pitchFamily="2" charset="0"/>
              </a:rPr>
              <a:t>is indirect involvement, which entails utilizing independent agents, </a:t>
            </a:r>
            <a:r>
              <a:rPr lang="en-US" dirty="0" smtClean="0">
                <a:latin typeface="Merriweather" panose="00000500000000000000" pitchFamily="2" charset="0"/>
              </a:rPr>
              <a:t>distributors</a:t>
            </a:r>
            <a:r>
              <a:rPr lang="en-US" dirty="0">
                <a:latin typeface="Merriweather" panose="00000500000000000000" pitchFamily="2" charset="0"/>
              </a:rPr>
              <a:t>, and retailers. </a:t>
            </a:r>
            <a:endParaRPr lang="en-US" dirty="0" smtClean="0">
              <a:latin typeface="Merriweather" panose="00000500000000000000" pitchFamily="2" charset="0"/>
            </a:endParaRPr>
          </a:p>
          <a:p>
            <a:endParaRPr lang="en-US" dirty="0" smtClean="0">
              <a:latin typeface="Merriweather" panose="00000500000000000000" pitchFamily="2" charset="0"/>
            </a:endParaRPr>
          </a:p>
          <a:p>
            <a:r>
              <a:rPr lang="en-US" dirty="0" smtClean="0">
                <a:latin typeface="Merriweather" panose="00000500000000000000" pitchFamily="2" charset="0"/>
              </a:rPr>
              <a:t>Channel </a:t>
            </a:r>
            <a:r>
              <a:rPr lang="en-US" dirty="0">
                <a:latin typeface="Merriweather" panose="00000500000000000000" pitchFamily="2" charset="0"/>
              </a:rPr>
              <a:t>decisions typically involve long-term legal commitments and obligations to </a:t>
            </a:r>
            <a:r>
              <a:rPr lang="en-US" dirty="0" smtClean="0">
                <a:latin typeface="Merriweather" panose="00000500000000000000" pitchFamily="2" charset="0"/>
              </a:rPr>
              <a:t>various </a:t>
            </a:r>
            <a:r>
              <a:rPr lang="en-US" dirty="0">
                <a:latin typeface="Merriweather" panose="00000500000000000000" pitchFamily="2" charset="0"/>
              </a:rPr>
              <a:t>intermediaries. Such commitments are often extremely expensive to terminate or change, so </a:t>
            </a:r>
            <a:r>
              <a:rPr lang="en-US" dirty="0" smtClean="0">
                <a:latin typeface="Merriweather" panose="00000500000000000000" pitchFamily="2" charset="0"/>
              </a:rPr>
              <a:t>it </a:t>
            </a:r>
            <a:r>
              <a:rPr lang="en-US" dirty="0">
                <a:latin typeface="Merriweather" panose="00000500000000000000" pitchFamily="2" charset="0"/>
              </a:rPr>
              <a:t>is imperative for companies to document the nature of the relationship with the foreign partner. </a:t>
            </a:r>
            <a:endParaRPr lang="en-GB" dirty="0">
              <a:latin typeface="Merriweather" panose="00000500000000000000" pitchFamily="2" charset="0"/>
            </a:endParaRPr>
          </a:p>
        </p:txBody>
      </p:sp>
      <p:sp>
        <p:nvSpPr>
          <p:cNvPr id="4" name="Title 1"/>
          <p:cNvSpPr>
            <a:spLocks noGrp="1"/>
          </p:cNvSpPr>
          <p:nvPr>
            <p:ph type="title"/>
          </p:nvPr>
        </p:nvSpPr>
        <p:spPr/>
        <p:txBody>
          <a:bodyPr/>
          <a:lstStyle/>
          <a:p>
            <a:pPr algn="ctr"/>
            <a:r>
              <a:rPr lang="en-CA" dirty="0" smtClean="0">
                <a:latin typeface="Merriweather" panose="00000500000000000000" pitchFamily="2" charset="0"/>
              </a:rPr>
              <a:t>CHANNELS</a:t>
            </a:r>
            <a:endParaRPr lang="en-GB" dirty="0">
              <a:latin typeface="Merriweather" panose="00000500000000000000" pitchFamily="2"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6012" name="Group 300"/>
          <p:cNvGraphicFramePr>
            <a:graphicFrameLocks noGrp="1"/>
          </p:cNvGraphicFramePr>
          <p:nvPr/>
        </p:nvGraphicFramePr>
        <p:xfrm>
          <a:off x="2135188" y="1628775"/>
          <a:ext cx="7993062" cy="4006852"/>
        </p:xfrm>
        <a:graphic>
          <a:graphicData uri="http://schemas.openxmlformats.org/drawingml/2006/table">
            <a:tbl>
              <a:tblPr/>
              <a:tblGrid>
                <a:gridCol w="2762250"/>
                <a:gridCol w="1065212"/>
                <a:gridCol w="2081213"/>
                <a:gridCol w="2084387"/>
              </a:tblGrid>
              <a:tr h="444500">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accent2"/>
                          </a:solidFill>
                          <a:effectLst/>
                          <a:latin typeface="Arial" panose="020B0604020202020204" pitchFamily="34" charset="0"/>
                          <a:ea typeface="Times New Roman" panose="02020603050405020304" pitchFamily="18" charset="0"/>
                          <a:cs typeface="Arial" panose="020B0604020202020204" pitchFamily="34" charset="0"/>
                        </a:rPr>
                        <a:t>Factor</a:t>
                      </a:r>
                      <a:endParaRPr kumimoji="0" lang="en-GB" altLang="en-US" sz="1800" b="0" i="0" u="none" strike="noStrike" cap="none" normalizeH="0" baseline="0" dirty="0">
                        <a:ln>
                          <a:noFill/>
                        </a:ln>
                        <a:solidFill>
                          <a:schemeClr val="accent2"/>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accent2"/>
                          </a:solidFill>
                          <a:effectLst/>
                          <a:latin typeface="Arial" panose="020B0604020202020204" pitchFamily="34" charset="0"/>
                          <a:ea typeface="Times New Roman" panose="02020603050405020304" pitchFamily="18" charset="0"/>
                          <a:cs typeface="Arial" panose="020B0604020202020204" pitchFamily="34" charset="0"/>
                        </a:rPr>
                        <a:t>Weight</a:t>
                      </a:r>
                      <a:endParaRPr kumimoji="0" lang="en-GB" altLang="en-US" sz="1800" b="0" i="0" u="none" strike="noStrike" cap="none" normalizeH="0" baseline="0" dirty="0">
                        <a:ln>
                          <a:noFill/>
                        </a:ln>
                        <a:solidFill>
                          <a:schemeClr val="accent2"/>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accent2"/>
                          </a:solidFill>
                          <a:effectLst/>
                          <a:latin typeface="Arial" panose="020B0604020202020204" pitchFamily="34" charset="0"/>
                          <a:ea typeface="Times New Roman" panose="02020603050405020304" pitchFamily="18" charset="0"/>
                          <a:cs typeface="Arial" panose="020B0604020202020204" pitchFamily="34" charset="0"/>
                        </a:rPr>
                        <a:t>Supplier A score</a:t>
                      </a:r>
                      <a:endParaRPr kumimoji="0" lang="en-GB" altLang="en-US" sz="1800" b="0" i="0" u="none" strike="noStrike" cap="none" normalizeH="0" baseline="0" dirty="0">
                        <a:ln>
                          <a:noFill/>
                        </a:ln>
                        <a:solidFill>
                          <a:schemeClr val="accent2"/>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accent2"/>
                          </a:solidFill>
                          <a:effectLst/>
                          <a:latin typeface="Arial" panose="020B0604020202020204" pitchFamily="34" charset="0"/>
                          <a:ea typeface="Times New Roman" panose="02020603050405020304" pitchFamily="18" charset="0"/>
                          <a:cs typeface="Arial" panose="020B0604020202020204" pitchFamily="34" charset="0"/>
                        </a:rPr>
                        <a:t>Supplier B score</a:t>
                      </a:r>
                      <a:endParaRPr kumimoji="0" lang="en-GB" altLang="en-US" sz="1800" b="0" i="0" u="none" strike="noStrike" cap="none" normalizeH="0" baseline="0" dirty="0">
                        <a:ln>
                          <a:noFill/>
                        </a:ln>
                        <a:solidFill>
                          <a:schemeClr val="accent2"/>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6088">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Cost performance</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10</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8  (8 x 10 = 80)</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5  (5 x 10 = 50)</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r>
              <a:tr h="444500">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Quality record</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10</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7  (7 x 10 = 70)</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9  (9 x 10 = 90)</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446088">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Delivery speed promised</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7</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5  (5 x 7 = 35)</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5  (5 x 7 = 35)</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444500">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Delivery speed achieved</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7</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4  (4 x 7 = 28)</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8  (8 x 7 = 56)</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446088">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Dependability record </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8</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6  (6 x 8 = 48)</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8  (8 x 8 = 64)</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444500">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Range provided</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5</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8  (8 x 5 = 40)</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5  (5 x 5 = 25)</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446088">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Innovation capability</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4</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6  (6 x 4 = 24)</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9  (9 x 4 = 36)</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r>
              <a:tr h="444500">
                <a:tc gridSpan="2">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Total weighted score</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cPr/>
                </a:tc>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325</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142875" algn="l"/>
                        </a:tabLst>
                        <a:defRPr sz="2800">
                          <a:solidFill>
                            <a:schemeClr val="tx1"/>
                          </a:solidFill>
                          <a:latin typeface="Times New Roman" panose="02020603050405020304" pitchFamily="18" charset="0"/>
                        </a:defRPr>
                      </a:lvl1pPr>
                      <a:lvl2pPr>
                        <a:spcBef>
                          <a:spcPct val="20000"/>
                        </a:spcBef>
                        <a:tabLst>
                          <a:tab pos="142875" algn="l"/>
                        </a:tabLst>
                        <a:defRPr sz="2400">
                          <a:solidFill>
                            <a:schemeClr val="tx1"/>
                          </a:solidFill>
                          <a:latin typeface="Times New Roman" panose="02020603050405020304" pitchFamily="18" charset="0"/>
                        </a:defRPr>
                      </a:lvl2pPr>
                      <a:lvl3pPr>
                        <a:spcBef>
                          <a:spcPct val="20000"/>
                        </a:spcBef>
                        <a:tabLst>
                          <a:tab pos="142875" algn="l"/>
                        </a:tabLst>
                        <a:defRPr sz="2000">
                          <a:solidFill>
                            <a:schemeClr val="tx1"/>
                          </a:solidFill>
                          <a:latin typeface="Times New Roman" panose="02020603050405020304" pitchFamily="18" charset="0"/>
                        </a:defRPr>
                      </a:lvl3pPr>
                      <a:lvl4pPr>
                        <a:spcBef>
                          <a:spcPct val="20000"/>
                        </a:spcBef>
                        <a:tabLst>
                          <a:tab pos="142875" algn="l"/>
                        </a:tabLst>
                        <a:defRPr>
                          <a:solidFill>
                            <a:schemeClr val="tx1"/>
                          </a:solidFill>
                          <a:latin typeface="Times New Roman" panose="02020603050405020304" pitchFamily="18" charset="0"/>
                        </a:defRPr>
                      </a:lvl4pPr>
                      <a:lvl5pPr>
                        <a:spcBef>
                          <a:spcPct val="20000"/>
                        </a:spcBef>
                        <a:tabLst>
                          <a:tab pos="142875" algn="l"/>
                        </a:tabLst>
                        <a:defRPr>
                          <a:solidFill>
                            <a:schemeClr val="tx1"/>
                          </a:solidFill>
                          <a:latin typeface="Times New Roman" panose="02020603050405020304" pitchFamily="18" charset="0"/>
                        </a:defRPr>
                      </a:lvl5pPr>
                      <a:lvl6pPr fontAlgn="base">
                        <a:spcBef>
                          <a:spcPct val="20000"/>
                        </a:spcBef>
                        <a:spcAft>
                          <a:spcPct val="0"/>
                        </a:spcAft>
                        <a:tabLst>
                          <a:tab pos="142875" algn="l"/>
                        </a:tabLst>
                        <a:defRPr>
                          <a:solidFill>
                            <a:schemeClr val="tx1"/>
                          </a:solidFill>
                          <a:latin typeface="Times New Roman" panose="02020603050405020304" pitchFamily="18" charset="0"/>
                        </a:defRPr>
                      </a:lvl6pPr>
                      <a:lvl7pPr fontAlgn="base">
                        <a:spcBef>
                          <a:spcPct val="20000"/>
                        </a:spcBef>
                        <a:spcAft>
                          <a:spcPct val="0"/>
                        </a:spcAft>
                        <a:tabLst>
                          <a:tab pos="142875" algn="l"/>
                        </a:tabLst>
                        <a:defRPr>
                          <a:solidFill>
                            <a:schemeClr val="tx1"/>
                          </a:solidFill>
                          <a:latin typeface="Times New Roman" panose="02020603050405020304" pitchFamily="18" charset="0"/>
                        </a:defRPr>
                      </a:lvl7pPr>
                      <a:lvl8pPr fontAlgn="base">
                        <a:spcBef>
                          <a:spcPct val="20000"/>
                        </a:spcBef>
                        <a:spcAft>
                          <a:spcPct val="0"/>
                        </a:spcAft>
                        <a:tabLst>
                          <a:tab pos="142875" algn="l"/>
                        </a:tabLst>
                        <a:defRPr>
                          <a:solidFill>
                            <a:schemeClr val="tx1"/>
                          </a:solidFill>
                          <a:latin typeface="Times New Roman" panose="02020603050405020304" pitchFamily="18" charset="0"/>
                        </a:defRPr>
                      </a:lvl8pPr>
                      <a:lvl9pPr fontAlgn="base">
                        <a:spcBef>
                          <a:spcPct val="20000"/>
                        </a:spcBef>
                        <a:spcAft>
                          <a:spcPct val="0"/>
                        </a:spcAft>
                        <a:tabLst>
                          <a:tab pos="142875" algn="l"/>
                        </a:tabLs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2875" algn="l"/>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356</a:t>
                      </a:r>
                      <a:endParaRPr kumimoji="0" lang="en-GB" altLang="en-US" sz="1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2335" name="Text Box 235"/>
          <p:cNvSpPr txBox="1">
            <a:spLocks noChangeArrowheads="1"/>
          </p:cNvSpPr>
          <p:nvPr/>
        </p:nvSpPr>
        <p:spPr bwMode="auto">
          <a:xfrm>
            <a:off x="1559292" y="692150"/>
            <a:ext cx="1041453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sz="2400" dirty="0" smtClean="0"/>
              <a:t>WEIGHTED SUPPLIER SELECTION CRITERIA FOR THE HOTEL CHAIN</a:t>
            </a:r>
            <a:endParaRPr lang="en-GB" altLang="en-US" sz="24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3287713" y="1382713"/>
            <a:ext cx="6553200" cy="4392612"/>
          </a:xfrm>
          <a:prstGeom prst="rect">
            <a:avLst/>
          </a:prstGeom>
          <a:solidFill>
            <a:srgbClr val="CCFFFF"/>
          </a:solidFill>
          <a:ln w="9525">
            <a:solidFill>
              <a:schemeClr val="tx1"/>
            </a:solidFill>
            <a:miter lim="800000"/>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grpSp>
        <p:nvGrpSpPr>
          <p:cNvPr id="73759" name="Group 31"/>
          <p:cNvGrpSpPr/>
          <p:nvPr/>
        </p:nvGrpSpPr>
        <p:grpSpPr bwMode="auto">
          <a:xfrm>
            <a:off x="3503614" y="1463675"/>
            <a:ext cx="3240087" cy="2281238"/>
            <a:chOff x="1247" y="922"/>
            <a:chExt cx="2041" cy="1437"/>
          </a:xfrm>
        </p:grpSpPr>
        <p:sp>
          <p:nvSpPr>
            <p:cNvPr id="13342" name="Text Box 3"/>
            <p:cNvSpPr txBox="1">
              <a:spLocks noChangeArrowheads="1"/>
            </p:cNvSpPr>
            <p:nvPr/>
          </p:nvSpPr>
          <p:spPr bwMode="auto">
            <a:xfrm>
              <a:off x="2010" y="922"/>
              <a:ext cx="462" cy="212"/>
            </a:xfrm>
            <a:prstGeom prst="rect">
              <a:avLst/>
            </a:prstGeom>
            <a:noFill/>
            <a:ln>
              <a:noFill/>
            </a:ln>
            <a:effectLst/>
            <a:extLst>
              <a:ext uri="{909E8E84-426E-40DD-AFC4-6F175D3DCCD1}">
                <a14:hiddenFill xmlns:a14="http://schemas.microsoft.com/office/drawing/2010/main">
                  <a:solidFill>
                    <a:srgbClr val="66CCFF"/>
                  </a:solidFill>
                </a14:hiddenFill>
              </a:ext>
              <a:ext uri="{91240B29-F687-4F45-9708-019B960494DF}">
                <a14:hiddenLine xmlns:a14="http://schemas.microsoft.com/office/drawing/2010/main" w="25400">
                  <a:solidFill>
                    <a:srgbClr val="FF0000"/>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spcBef>
                  <a:spcPct val="50000"/>
                </a:spcBef>
              </a:pPr>
              <a:r>
                <a:rPr lang="en-GB" altLang="en-US" dirty="0"/>
                <a:t>B2B</a:t>
              </a:r>
              <a:endParaRPr lang="en-US" altLang="en-US" dirty="0"/>
            </a:p>
          </p:txBody>
        </p:sp>
        <p:sp>
          <p:nvSpPr>
            <p:cNvPr id="13343" name="Text Box 4"/>
            <p:cNvSpPr txBox="1">
              <a:spLocks noChangeArrowheads="1"/>
            </p:cNvSpPr>
            <p:nvPr/>
          </p:nvSpPr>
          <p:spPr bwMode="auto">
            <a:xfrm>
              <a:off x="1247" y="1069"/>
              <a:ext cx="2041" cy="1290"/>
            </a:xfrm>
            <a:prstGeom prst="rect">
              <a:avLst/>
            </a:prstGeom>
            <a:noFill/>
            <a:ln>
              <a:noFill/>
            </a:ln>
            <a:effectLst/>
            <a:extLst>
              <a:ext uri="{909E8E84-426E-40DD-AFC4-6F175D3DCCD1}">
                <a14:hiddenFill xmlns:a14="http://schemas.microsoft.com/office/drawing/2010/main">
                  <a:solidFill>
                    <a:srgbClr val="66CCFF"/>
                  </a:solidFill>
                </a14:hiddenFill>
              </a:ext>
              <a:ext uri="{91240B29-F687-4F45-9708-019B960494DF}">
                <a14:hiddenLine xmlns:a14="http://schemas.microsoft.com/office/drawing/2010/main" w="25400">
                  <a:solidFill>
                    <a:srgbClr val="FF0000"/>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tabLst>
                  <a:tab pos="177800" algn="l"/>
                </a:tabLst>
                <a:defRPr sz="1600">
                  <a:solidFill>
                    <a:schemeClr val="tx1"/>
                  </a:solidFill>
                  <a:latin typeface="Arial" panose="020B0604020202020204" pitchFamily="34" charset="0"/>
                </a:defRPr>
              </a:lvl1pPr>
              <a:lvl2pPr marL="742950" indent="-285750">
                <a:tabLst>
                  <a:tab pos="177800" algn="l"/>
                </a:tabLst>
                <a:defRPr sz="1600">
                  <a:solidFill>
                    <a:schemeClr val="tx1"/>
                  </a:solidFill>
                  <a:latin typeface="Arial" panose="020B0604020202020204" pitchFamily="34" charset="0"/>
                </a:defRPr>
              </a:lvl2pPr>
              <a:lvl3pPr marL="1143000" indent="-228600">
                <a:tabLst>
                  <a:tab pos="177800" algn="l"/>
                </a:tabLst>
                <a:defRPr sz="1600">
                  <a:solidFill>
                    <a:schemeClr val="tx1"/>
                  </a:solidFill>
                  <a:latin typeface="Arial" panose="020B0604020202020204" pitchFamily="34" charset="0"/>
                </a:defRPr>
              </a:lvl3pPr>
              <a:lvl4pPr marL="1600200" indent="-228600">
                <a:tabLst>
                  <a:tab pos="177800" algn="l"/>
                </a:tabLst>
                <a:defRPr sz="1600">
                  <a:solidFill>
                    <a:schemeClr val="tx1"/>
                  </a:solidFill>
                  <a:latin typeface="Arial" panose="020B0604020202020204" pitchFamily="34" charset="0"/>
                </a:defRPr>
              </a:lvl4pPr>
              <a:lvl5pPr marL="2057400" indent="-228600">
                <a:tabLst>
                  <a:tab pos="177800" algn="l"/>
                </a:tabLst>
                <a:defRPr sz="1600">
                  <a:solidFill>
                    <a:schemeClr val="tx1"/>
                  </a:solidFill>
                  <a:latin typeface="Arial" panose="020B0604020202020204" pitchFamily="34" charset="0"/>
                </a:defRPr>
              </a:lvl5pPr>
              <a:lvl6pPr marL="2514600" indent="-228600" eaLnBrk="0" fontAlgn="base" hangingPunct="0">
                <a:spcBef>
                  <a:spcPct val="0"/>
                </a:spcBef>
                <a:spcAft>
                  <a:spcPct val="0"/>
                </a:spcAft>
                <a:tabLst>
                  <a:tab pos="177800" algn="l"/>
                </a:tabLst>
                <a:defRPr sz="1600">
                  <a:solidFill>
                    <a:schemeClr val="tx1"/>
                  </a:solidFill>
                  <a:latin typeface="Arial" panose="020B0604020202020204" pitchFamily="34" charset="0"/>
                </a:defRPr>
              </a:lvl6pPr>
              <a:lvl7pPr marL="2971800" indent="-228600" eaLnBrk="0" fontAlgn="base" hangingPunct="0">
                <a:spcBef>
                  <a:spcPct val="0"/>
                </a:spcBef>
                <a:spcAft>
                  <a:spcPct val="0"/>
                </a:spcAft>
                <a:tabLst>
                  <a:tab pos="177800" algn="l"/>
                </a:tabLst>
                <a:defRPr sz="1600">
                  <a:solidFill>
                    <a:schemeClr val="tx1"/>
                  </a:solidFill>
                  <a:latin typeface="Arial" panose="020B0604020202020204" pitchFamily="34" charset="0"/>
                </a:defRPr>
              </a:lvl7pPr>
              <a:lvl8pPr marL="3429000" indent="-228600" eaLnBrk="0" fontAlgn="base" hangingPunct="0">
                <a:spcBef>
                  <a:spcPct val="0"/>
                </a:spcBef>
                <a:spcAft>
                  <a:spcPct val="0"/>
                </a:spcAft>
                <a:tabLst>
                  <a:tab pos="177800" algn="l"/>
                </a:tabLst>
                <a:defRPr sz="1600">
                  <a:solidFill>
                    <a:schemeClr val="tx1"/>
                  </a:solidFill>
                  <a:latin typeface="Arial" panose="020B0604020202020204" pitchFamily="34" charset="0"/>
                </a:defRPr>
              </a:lvl8pPr>
              <a:lvl9pPr marL="3886200" indent="-228600" eaLnBrk="0" fontAlgn="base" hangingPunct="0">
                <a:spcBef>
                  <a:spcPct val="0"/>
                </a:spcBef>
                <a:spcAft>
                  <a:spcPct val="0"/>
                </a:spcAft>
                <a:tabLst>
                  <a:tab pos="177800" algn="l"/>
                </a:tabLst>
                <a:defRPr sz="1600">
                  <a:solidFill>
                    <a:schemeClr val="tx1"/>
                  </a:solidFill>
                  <a:latin typeface="Arial" panose="020B0604020202020204" pitchFamily="34" charset="0"/>
                </a:defRPr>
              </a:lvl9pPr>
            </a:lstStyle>
            <a:p>
              <a:r>
                <a:rPr lang="en-GB" altLang="en-US" i="1" dirty="0"/>
                <a:t>Relationship:</a:t>
              </a:r>
              <a:endParaRPr lang="en-GB" altLang="en-US" i="1" dirty="0"/>
            </a:p>
            <a:p>
              <a:pPr>
                <a:spcAft>
                  <a:spcPct val="65000"/>
                </a:spcAft>
                <a:buFont typeface="Wingdings" panose="05000000000000000000" pitchFamily="2" charset="2"/>
                <a:buNone/>
              </a:pPr>
              <a:r>
                <a:rPr lang="en-GB" altLang="en-US" dirty="0"/>
                <a:t>	Most common, all but the 	last link in the supply chain</a:t>
              </a:r>
              <a:endParaRPr lang="en-GB" altLang="en-US" dirty="0"/>
            </a:p>
            <a:p>
              <a:pPr>
                <a:buFont typeface="Wingdings" panose="05000000000000000000" pitchFamily="2" charset="2"/>
                <a:buNone/>
              </a:pPr>
              <a:r>
                <a:rPr lang="en-GB" altLang="en-US" i="1" dirty="0"/>
                <a:t>E-commerce examples:</a:t>
              </a:r>
              <a:endParaRPr lang="en-GB" altLang="en-US" i="1" dirty="0"/>
            </a:p>
            <a:p>
              <a:pPr>
                <a:buFont typeface="Wingdings" panose="05000000000000000000" pitchFamily="2" charset="2"/>
                <a:buNone/>
              </a:pPr>
              <a:r>
                <a:rPr lang="en-GB" altLang="en-US" dirty="0"/>
                <a:t>	EDI networks</a:t>
              </a:r>
              <a:endParaRPr lang="en-GB" altLang="en-US" dirty="0"/>
            </a:p>
            <a:p>
              <a:pPr>
                <a:spcAft>
                  <a:spcPct val="35000"/>
                </a:spcAft>
                <a:buFont typeface="Wingdings" panose="05000000000000000000" pitchFamily="2" charset="2"/>
                <a:buNone/>
              </a:pPr>
              <a:r>
                <a:rPr lang="en-GB" altLang="en-US" dirty="0"/>
                <a:t>	Tesco information exchange</a:t>
              </a:r>
              <a:endParaRPr lang="en-GB" altLang="en-US" dirty="0"/>
            </a:p>
            <a:p>
              <a:endParaRPr lang="en-US" altLang="en-US" i="1" dirty="0"/>
            </a:p>
          </p:txBody>
        </p:sp>
        <p:sp>
          <p:nvSpPr>
            <p:cNvPr id="13344" name="Oval 5"/>
            <p:cNvSpPr>
              <a:spLocks noChangeArrowheads="1"/>
            </p:cNvSpPr>
            <p:nvPr/>
          </p:nvSpPr>
          <p:spPr bwMode="auto">
            <a:xfrm>
              <a:off x="1321" y="1295"/>
              <a:ext cx="68" cy="68"/>
            </a:xfrm>
            <a:prstGeom prst="ellipse">
              <a:avLst/>
            </a:prstGeom>
            <a:solidFill>
              <a:srgbClr val="FF0000"/>
            </a:solidFill>
            <a:ln w="9525">
              <a:solidFill>
                <a:schemeClr val="tx1"/>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3345" name="Oval 6"/>
            <p:cNvSpPr>
              <a:spLocks noChangeArrowheads="1"/>
            </p:cNvSpPr>
            <p:nvPr/>
          </p:nvSpPr>
          <p:spPr bwMode="auto">
            <a:xfrm>
              <a:off x="1325" y="1848"/>
              <a:ext cx="68" cy="68"/>
            </a:xfrm>
            <a:prstGeom prst="ellipse">
              <a:avLst/>
            </a:prstGeom>
            <a:solidFill>
              <a:srgbClr val="FF0000"/>
            </a:solidFill>
            <a:ln w="9525">
              <a:solidFill>
                <a:schemeClr val="tx1"/>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3346" name="Oval 7"/>
            <p:cNvSpPr>
              <a:spLocks noChangeArrowheads="1"/>
            </p:cNvSpPr>
            <p:nvPr/>
          </p:nvSpPr>
          <p:spPr bwMode="auto">
            <a:xfrm>
              <a:off x="1324" y="2016"/>
              <a:ext cx="68" cy="68"/>
            </a:xfrm>
            <a:prstGeom prst="ellipse">
              <a:avLst/>
            </a:prstGeom>
            <a:solidFill>
              <a:srgbClr val="FF0000"/>
            </a:solidFill>
            <a:ln w="9525">
              <a:solidFill>
                <a:schemeClr val="tx1"/>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grpSp>
      <p:grpSp>
        <p:nvGrpSpPr>
          <p:cNvPr id="73760" name="Group 32"/>
          <p:cNvGrpSpPr/>
          <p:nvPr/>
        </p:nvGrpSpPr>
        <p:grpSpPr bwMode="auto">
          <a:xfrm>
            <a:off x="6745288" y="1468439"/>
            <a:ext cx="2951162" cy="2281237"/>
            <a:chOff x="3289" y="925"/>
            <a:chExt cx="1859" cy="1437"/>
          </a:xfrm>
        </p:grpSpPr>
        <p:sp>
          <p:nvSpPr>
            <p:cNvPr id="13336" name="Text Box 8"/>
            <p:cNvSpPr txBox="1">
              <a:spLocks noChangeArrowheads="1"/>
            </p:cNvSpPr>
            <p:nvPr/>
          </p:nvSpPr>
          <p:spPr bwMode="auto">
            <a:xfrm>
              <a:off x="4052" y="925"/>
              <a:ext cx="461" cy="212"/>
            </a:xfrm>
            <a:prstGeom prst="rect">
              <a:avLst/>
            </a:prstGeom>
            <a:noFill/>
            <a:ln>
              <a:noFill/>
            </a:ln>
            <a:effectLst/>
            <a:extLst>
              <a:ext uri="{909E8E84-426E-40DD-AFC4-6F175D3DCCD1}">
                <a14:hiddenFill xmlns:a14="http://schemas.microsoft.com/office/drawing/2010/main">
                  <a:solidFill>
                    <a:srgbClr val="66CCFF"/>
                  </a:solidFill>
                </a14:hiddenFill>
              </a:ext>
              <a:ext uri="{91240B29-F687-4F45-9708-019B960494DF}">
                <a14:hiddenLine xmlns:a14="http://schemas.microsoft.com/office/drawing/2010/main" w="25400">
                  <a:solidFill>
                    <a:srgbClr val="FF0000"/>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spcBef>
                  <a:spcPct val="50000"/>
                </a:spcBef>
              </a:pPr>
              <a:r>
                <a:rPr lang="en-GB" altLang="en-US" dirty="0"/>
                <a:t>B2C</a:t>
              </a:r>
              <a:endParaRPr lang="en-US" altLang="en-US" dirty="0"/>
            </a:p>
          </p:txBody>
        </p:sp>
        <p:sp>
          <p:nvSpPr>
            <p:cNvPr id="13337" name="Text Box 9"/>
            <p:cNvSpPr txBox="1">
              <a:spLocks noChangeArrowheads="1"/>
            </p:cNvSpPr>
            <p:nvPr/>
          </p:nvSpPr>
          <p:spPr bwMode="auto">
            <a:xfrm>
              <a:off x="3289" y="1072"/>
              <a:ext cx="1859" cy="1290"/>
            </a:xfrm>
            <a:prstGeom prst="rect">
              <a:avLst/>
            </a:prstGeom>
            <a:noFill/>
            <a:ln>
              <a:noFill/>
            </a:ln>
            <a:effectLst/>
            <a:extLst>
              <a:ext uri="{909E8E84-426E-40DD-AFC4-6F175D3DCCD1}">
                <a14:hiddenFill xmlns:a14="http://schemas.microsoft.com/office/drawing/2010/main">
                  <a:solidFill>
                    <a:srgbClr val="66CCFF"/>
                  </a:solidFill>
                </a14:hiddenFill>
              </a:ext>
              <a:ext uri="{91240B29-F687-4F45-9708-019B960494DF}">
                <a14:hiddenLine xmlns:a14="http://schemas.microsoft.com/office/drawing/2010/main" w="25400">
                  <a:solidFill>
                    <a:srgbClr val="FF0000"/>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tabLst>
                  <a:tab pos="177800" algn="l"/>
                </a:tabLst>
                <a:defRPr sz="1600">
                  <a:solidFill>
                    <a:schemeClr val="tx1"/>
                  </a:solidFill>
                  <a:latin typeface="Arial" panose="020B0604020202020204" pitchFamily="34" charset="0"/>
                </a:defRPr>
              </a:lvl1pPr>
              <a:lvl2pPr marL="742950" indent="-285750">
                <a:tabLst>
                  <a:tab pos="177800" algn="l"/>
                </a:tabLst>
                <a:defRPr sz="1600">
                  <a:solidFill>
                    <a:schemeClr val="tx1"/>
                  </a:solidFill>
                  <a:latin typeface="Arial" panose="020B0604020202020204" pitchFamily="34" charset="0"/>
                </a:defRPr>
              </a:lvl2pPr>
              <a:lvl3pPr marL="1143000" indent="-228600">
                <a:tabLst>
                  <a:tab pos="177800" algn="l"/>
                </a:tabLst>
                <a:defRPr sz="1600">
                  <a:solidFill>
                    <a:schemeClr val="tx1"/>
                  </a:solidFill>
                  <a:latin typeface="Arial" panose="020B0604020202020204" pitchFamily="34" charset="0"/>
                </a:defRPr>
              </a:lvl3pPr>
              <a:lvl4pPr marL="1600200" indent="-228600">
                <a:tabLst>
                  <a:tab pos="177800" algn="l"/>
                </a:tabLst>
                <a:defRPr sz="1600">
                  <a:solidFill>
                    <a:schemeClr val="tx1"/>
                  </a:solidFill>
                  <a:latin typeface="Arial" panose="020B0604020202020204" pitchFamily="34" charset="0"/>
                </a:defRPr>
              </a:lvl4pPr>
              <a:lvl5pPr marL="2057400" indent="-228600">
                <a:tabLst>
                  <a:tab pos="177800" algn="l"/>
                </a:tabLst>
                <a:defRPr sz="1600">
                  <a:solidFill>
                    <a:schemeClr val="tx1"/>
                  </a:solidFill>
                  <a:latin typeface="Arial" panose="020B0604020202020204" pitchFamily="34" charset="0"/>
                </a:defRPr>
              </a:lvl5pPr>
              <a:lvl6pPr marL="2514600" indent="-228600" eaLnBrk="0" fontAlgn="base" hangingPunct="0">
                <a:spcBef>
                  <a:spcPct val="0"/>
                </a:spcBef>
                <a:spcAft>
                  <a:spcPct val="0"/>
                </a:spcAft>
                <a:tabLst>
                  <a:tab pos="177800" algn="l"/>
                </a:tabLst>
                <a:defRPr sz="1600">
                  <a:solidFill>
                    <a:schemeClr val="tx1"/>
                  </a:solidFill>
                  <a:latin typeface="Arial" panose="020B0604020202020204" pitchFamily="34" charset="0"/>
                </a:defRPr>
              </a:lvl6pPr>
              <a:lvl7pPr marL="2971800" indent="-228600" eaLnBrk="0" fontAlgn="base" hangingPunct="0">
                <a:spcBef>
                  <a:spcPct val="0"/>
                </a:spcBef>
                <a:spcAft>
                  <a:spcPct val="0"/>
                </a:spcAft>
                <a:tabLst>
                  <a:tab pos="177800" algn="l"/>
                </a:tabLst>
                <a:defRPr sz="1600">
                  <a:solidFill>
                    <a:schemeClr val="tx1"/>
                  </a:solidFill>
                  <a:latin typeface="Arial" panose="020B0604020202020204" pitchFamily="34" charset="0"/>
                </a:defRPr>
              </a:lvl7pPr>
              <a:lvl8pPr marL="3429000" indent="-228600" eaLnBrk="0" fontAlgn="base" hangingPunct="0">
                <a:spcBef>
                  <a:spcPct val="0"/>
                </a:spcBef>
                <a:spcAft>
                  <a:spcPct val="0"/>
                </a:spcAft>
                <a:tabLst>
                  <a:tab pos="177800" algn="l"/>
                </a:tabLst>
                <a:defRPr sz="1600">
                  <a:solidFill>
                    <a:schemeClr val="tx1"/>
                  </a:solidFill>
                  <a:latin typeface="Arial" panose="020B0604020202020204" pitchFamily="34" charset="0"/>
                </a:defRPr>
              </a:lvl8pPr>
              <a:lvl9pPr marL="3886200" indent="-228600" eaLnBrk="0" fontAlgn="base" hangingPunct="0">
                <a:spcBef>
                  <a:spcPct val="0"/>
                </a:spcBef>
                <a:spcAft>
                  <a:spcPct val="0"/>
                </a:spcAft>
                <a:tabLst>
                  <a:tab pos="177800" algn="l"/>
                </a:tabLst>
                <a:defRPr sz="1600">
                  <a:solidFill>
                    <a:schemeClr val="tx1"/>
                  </a:solidFill>
                  <a:latin typeface="Arial" panose="020B0604020202020204" pitchFamily="34" charset="0"/>
                </a:defRPr>
              </a:lvl9pPr>
            </a:lstStyle>
            <a:p>
              <a:r>
                <a:rPr lang="en-GB" altLang="en-US" i="1" dirty="0"/>
                <a:t>Relationship:</a:t>
              </a:r>
              <a:endParaRPr lang="en-GB" altLang="en-US" i="1" dirty="0"/>
            </a:p>
            <a:p>
              <a:pPr>
                <a:buFont typeface="Wingdings" panose="05000000000000000000" pitchFamily="2" charset="2"/>
                <a:buNone/>
              </a:pPr>
              <a:r>
                <a:rPr lang="en-GB" altLang="en-US" dirty="0"/>
                <a:t>	Retail operations</a:t>
              </a:r>
              <a:endParaRPr lang="en-GB" altLang="en-US" dirty="0"/>
            </a:p>
            <a:p>
              <a:pPr>
                <a:spcAft>
                  <a:spcPct val="65000"/>
                </a:spcAft>
                <a:buFont typeface="Wingdings" panose="05000000000000000000" pitchFamily="2" charset="2"/>
                <a:buNone/>
              </a:pPr>
              <a:r>
                <a:rPr lang="en-GB" altLang="en-US" dirty="0"/>
                <a:t>	Catalogue operations, etc.</a:t>
              </a:r>
              <a:endParaRPr lang="en-GB" altLang="en-US" dirty="0"/>
            </a:p>
            <a:p>
              <a:pPr>
                <a:buFont typeface="Wingdings" panose="05000000000000000000" pitchFamily="2" charset="2"/>
                <a:buNone/>
              </a:pPr>
              <a:r>
                <a:rPr lang="en-GB" altLang="en-US" i="1" dirty="0"/>
                <a:t>E-commerce examples:</a:t>
              </a:r>
              <a:endParaRPr lang="en-GB" altLang="en-US" i="1" dirty="0"/>
            </a:p>
            <a:p>
              <a:pPr>
                <a:buFont typeface="Wingdings" panose="05000000000000000000" pitchFamily="2" charset="2"/>
                <a:buNone/>
              </a:pPr>
              <a:r>
                <a:rPr lang="en-GB" altLang="en-US" dirty="0"/>
                <a:t>	Internet retailers</a:t>
              </a:r>
              <a:endParaRPr lang="en-GB" altLang="en-US" dirty="0"/>
            </a:p>
            <a:p>
              <a:pPr>
                <a:spcAft>
                  <a:spcPct val="35000"/>
                </a:spcAft>
                <a:buFont typeface="Wingdings" panose="05000000000000000000" pitchFamily="2" charset="2"/>
                <a:buNone/>
              </a:pPr>
              <a:r>
                <a:rPr lang="en-GB" altLang="en-US" dirty="0"/>
                <a:t>	Amazon.com, etc.</a:t>
              </a:r>
              <a:endParaRPr lang="en-GB" altLang="en-US" dirty="0"/>
            </a:p>
            <a:p>
              <a:endParaRPr lang="en-US" altLang="en-US" i="1" dirty="0"/>
            </a:p>
          </p:txBody>
        </p:sp>
        <p:sp>
          <p:nvSpPr>
            <p:cNvPr id="13338" name="Oval 10"/>
            <p:cNvSpPr>
              <a:spLocks noChangeArrowheads="1"/>
            </p:cNvSpPr>
            <p:nvPr/>
          </p:nvSpPr>
          <p:spPr bwMode="auto">
            <a:xfrm>
              <a:off x="3361" y="1306"/>
              <a:ext cx="68" cy="68"/>
            </a:xfrm>
            <a:prstGeom prst="ellipse">
              <a:avLst/>
            </a:prstGeom>
            <a:solidFill>
              <a:srgbClr val="FF0000"/>
            </a:solidFill>
            <a:ln w="9525">
              <a:solidFill>
                <a:schemeClr val="tx1"/>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3339" name="Oval 11"/>
            <p:cNvSpPr>
              <a:spLocks noChangeArrowheads="1"/>
            </p:cNvSpPr>
            <p:nvPr/>
          </p:nvSpPr>
          <p:spPr bwMode="auto">
            <a:xfrm>
              <a:off x="3357" y="1852"/>
              <a:ext cx="68" cy="68"/>
            </a:xfrm>
            <a:prstGeom prst="ellipse">
              <a:avLst/>
            </a:prstGeom>
            <a:solidFill>
              <a:srgbClr val="FF0000"/>
            </a:solidFill>
            <a:ln w="9525">
              <a:solidFill>
                <a:schemeClr val="tx1"/>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3340" name="Oval 12"/>
            <p:cNvSpPr>
              <a:spLocks noChangeArrowheads="1"/>
            </p:cNvSpPr>
            <p:nvPr/>
          </p:nvSpPr>
          <p:spPr bwMode="auto">
            <a:xfrm>
              <a:off x="3364" y="2028"/>
              <a:ext cx="68" cy="68"/>
            </a:xfrm>
            <a:prstGeom prst="ellipse">
              <a:avLst/>
            </a:prstGeom>
            <a:solidFill>
              <a:srgbClr val="FF0000"/>
            </a:solidFill>
            <a:ln w="9525">
              <a:solidFill>
                <a:schemeClr val="tx1"/>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3341" name="Oval 13"/>
            <p:cNvSpPr>
              <a:spLocks noChangeArrowheads="1"/>
            </p:cNvSpPr>
            <p:nvPr/>
          </p:nvSpPr>
          <p:spPr bwMode="auto">
            <a:xfrm>
              <a:off x="3360" y="1441"/>
              <a:ext cx="68" cy="68"/>
            </a:xfrm>
            <a:prstGeom prst="ellipse">
              <a:avLst/>
            </a:prstGeom>
            <a:solidFill>
              <a:srgbClr val="FF0000"/>
            </a:solidFill>
            <a:ln w="9525">
              <a:solidFill>
                <a:schemeClr val="tx1"/>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grpSp>
      <p:grpSp>
        <p:nvGrpSpPr>
          <p:cNvPr id="73761" name="Group 33"/>
          <p:cNvGrpSpPr/>
          <p:nvPr/>
        </p:nvGrpSpPr>
        <p:grpSpPr bwMode="auto">
          <a:xfrm>
            <a:off x="3503613" y="3551239"/>
            <a:ext cx="3097212" cy="2439987"/>
            <a:chOff x="1247" y="2237"/>
            <a:chExt cx="1951" cy="1537"/>
          </a:xfrm>
        </p:grpSpPr>
        <p:sp>
          <p:nvSpPr>
            <p:cNvPr id="13331" name="Text Box 14"/>
            <p:cNvSpPr txBox="1">
              <a:spLocks noChangeArrowheads="1"/>
            </p:cNvSpPr>
            <p:nvPr/>
          </p:nvSpPr>
          <p:spPr bwMode="auto">
            <a:xfrm>
              <a:off x="2010" y="2237"/>
              <a:ext cx="416" cy="212"/>
            </a:xfrm>
            <a:prstGeom prst="rect">
              <a:avLst/>
            </a:prstGeom>
            <a:noFill/>
            <a:ln>
              <a:noFill/>
            </a:ln>
            <a:effectLst/>
            <a:extLst>
              <a:ext uri="{909E8E84-426E-40DD-AFC4-6F175D3DCCD1}">
                <a14:hiddenFill xmlns:a14="http://schemas.microsoft.com/office/drawing/2010/main">
                  <a:solidFill>
                    <a:srgbClr val="66CCFF"/>
                  </a:solidFill>
                </a14:hiddenFill>
              </a:ext>
              <a:ext uri="{91240B29-F687-4F45-9708-019B960494DF}">
                <a14:hiddenLine xmlns:a14="http://schemas.microsoft.com/office/drawing/2010/main" w="25400">
                  <a:solidFill>
                    <a:srgbClr val="FF0000"/>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spcBef>
                  <a:spcPct val="50000"/>
                </a:spcBef>
              </a:pPr>
              <a:r>
                <a:rPr lang="en-GB" altLang="en-US" dirty="0"/>
                <a:t>C2B</a:t>
              </a:r>
              <a:endParaRPr lang="en-US" altLang="en-US" dirty="0"/>
            </a:p>
          </p:txBody>
        </p:sp>
        <p:sp>
          <p:nvSpPr>
            <p:cNvPr id="13332" name="Text Box 15"/>
            <p:cNvSpPr txBox="1">
              <a:spLocks noChangeArrowheads="1"/>
            </p:cNvSpPr>
            <p:nvPr/>
          </p:nvSpPr>
          <p:spPr bwMode="auto">
            <a:xfrm>
              <a:off x="1247" y="2384"/>
              <a:ext cx="1951" cy="1390"/>
            </a:xfrm>
            <a:prstGeom prst="rect">
              <a:avLst/>
            </a:prstGeom>
            <a:noFill/>
            <a:ln>
              <a:noFill/>
            </a:ln>
            <a:effectLst/>
            <a:extLst>
              <a:ext uri="{909E8E84-426E-40DD-AFC4-6F175D3DCCD1}">
                <a14:hiddenFill xmlns:a14="http://schemas.microsoft.com/office/drawing/2010/main">
                  <a:solidFill>
                    <a:srgbClr val="66CCFF"/>
                  </a:solidFill>
                </a14:hiddenFill>
              </a:ext>
              <a:ext uri="{91240B29-F687-4F45-9708-019B960494DF}">
                <a14:hiddenLine xmlns:a14="http://schemas.microsoft.com/office/drawing/2010/main" w="25400">
                  <a:solidFill>
                    <a:srgbClr val="FF0000"/>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tabLst>
                  <a:tab pos="177800" algn="l"/>
                </a:tabLst>
                <a:defRPr sz="1600">
                  <a:solidFill>
                    <a:schemeClr val="tx1"/>
                  </a:solidFill>
                  <a:latin typeface="Arial" panose="020B0604020202020204" pitchFamily="34" charset="0"/>
                </a:defRPr>
              </a:lvl1pPr>
              <a:lvl2pPr marL="742950" indent="-285750">
                <a:tabLst>
                  <a:tab pos="177800" algn="l"/>
                </a:tabLst>
                <a:defRPr sz="1600">
                  <a:solidFill>
                    <a:schemeClr val="tx1"/>
                  </a:solidFill>
                  <a:latin typeface="Arial" panose="020B0604020202020204" pitchFamily="34" charset="0"/>
                </a:defRPr>
              </a:lvl2pPr>
              <a:lvl3pPr marL="1143000" indent="-228600">
                <a:tabLst>
                  <a:tab pos="177800" algn="l"/>
                </a:tabLst>
                <a:defRPr sz="1600">
                  <a:solidFill>
                    <a:schemeClr val="tx1"/>
                  </a:solidFill>
                  <a:latin typeface="Arial" panose="020B0604020202020204" pitchFamily="34" charset="0"/>
                </a:defRPr>
              </a:lvl3pPr>
              <a:lvl4pPr marL="1600200" indent="-228600">
                <a:tabLst>
                  <a:tab pos="177800" algn="l"/>
                </a:tabLst>
                <a:defRPr sz="1600">
                  <a:solidFill>
                    <a:schemeClr val="tx1"/>
                  </a:solidFill>
                  <a:latin typeface="Arial" panose="020B0604020202020204" pitchFamily="34" charset="0"/>
                </a:defRPr>
              </a:lvl4pPr>
              <a:lvl5pPr marL="2057400" indent="-228600">
                <a:tabLst>
                  <a:tab pos="177800" algn="l"/>
                </a:tabLst>
                <a:defRPr sz="1600">
                  <a:solidFill>
                    <a:schemeClr val="tx1"/>
                  </a:solidFill>
                  <a:latin typeface="Arial" panose="020B0604020202020204" pitchFamily="34" charset="0"/>
                </a:defRPr>
              </a:lvl5pPr>
              <a:lvl6pPr marL="2514600" indent="-228600" eaLnBrk="0" fontAlgn="base" hangingPunct="0">
                <a:spcBef>
                  <a:spcPct val="0"/>
                </a:spcBef>
                <a:spcAft>
                  <a:spcPct val="0"/>
                </a:spcAft>
                <a:tabLst>
                  <a:tab pos="177800" algn="l"/>
                </a:tabLst>
                <a:defRPr sz="1600">
                  <a:solidFill>
                    <a:schemeClr val="tx1"/>
                  </a:solidFill>
                  <a:latin typeface="Arial" panose="020B0604020202020204" pitchFamily="34" charset="0"/>
                </a:defRPr>
              </a:lvl6pPr>
              <a:lvl7pPr marL="2971800" indent="-228600" eaLnBrk="0" fontAlgn="base" hangingPunct="0">
                <a:spcBef>
                  <a:spcPct val="0"/>
                </a:spcBef>
                <a:spcAft>
                  <a:spcPct val="0"/>
                </a:spcAft>
                <a:tabLst>
                  <a:tab pos="177800" algn="l"/>
                </a:tabLst>
                <a:defRPr sz="1600">
                  <a:solidFill>
                    <a:schemeClr val="tx1"/>
                  </a:solidFill>
                  <a:latin typeface="Arial" panose="020B0604020202020204" pitchFamily="34" charset="0"/>
                </a:defRPr>
              </a:lvl7pPr>
              <a:lvl8pPr marL="3429000" indent="-228600" eaLnBrk="0" fontAlgn="base" hangingPunct="0">
                <a:spcBef>
                  <a:spcPct val="0"/>
                </a:spcBef>
                <a:spcAft>
                  <a:spcPct val="0"/>
                </a:spcAft>
                <a:tabLst>
                  <a:tab pos="177800" algn="l"/>
                </a:tabLst>
                <a:defRPr sz="1600">
                  <a:solidFill>
                    <a:schemeClr val="tx1"/>
                  </a:solidFill>
                  <a:latin typeface="Arial" panose="020B0604020202020204" pitchFamily="34" charset="0"/>
                </a:defRPr>
              </a:lvl8pPr>
              <a:lvl9pPr marL="3886200" indent="-228600" eaLnBrk="0" fontAlgn="base" hangingPunct="0">
                <a:spcBef>
                  <a:spcPct val="0"/>
                </a:spcBef>
                <a:spcAft>
                  <a:spcPct val="0"/>
                </a:spcAft>
                <a:tabLst>
                  <a:tab pos="177800" algn="l"/>
                </a:tabLst>
                <a:defRPr sz="1600">
                  <a:solidFill>
                    <a:schemeClr val="tx1"/>
                  </a:solidFill>
                  <a:latin typeface="Arial" panose="020B0604020202020204" pitchFamily="34" charset="0"/>
                </a:defRPr>
              </a:lvl9pPr>
            </a:lstStyle>
            <a:p>
              <a:r>
                <a:rPr lang="en-GB" altLang="en-US" i="1" dirty="0"/>
                <a:t>Relationship:</a:t>
              </a:r>
              <a:endParaRPr lang="en-GB" altLang="en-US" i="1" dirty="0"/>
            </a:p>
            <a:p>
              <a:pPr>
                <a:spcAft>
                  <a:spcPct val="65000"/>
                </a:spcAft>
                <a:buFont typeface="Wingdings" panose="05000000000000000000" pitchFamily="2" charset="2"/>
                <a:buNone/>
              </a:pPr>
              <a:r>
                <a:rPr lang="en-GB" altLang="en-US" dirty="0"/>
                <a:t>	Consumer ‘offers’, business responds</a:t>
              </a:r>
              <a:endParaRPr lang="en-GB" altLang="en-US" dirty="0"/>
            </a:p>
            <a:p>
              <a:pPr>
                <a:buFont typeface="Wingdings" panose="05000000000000000000" pitchFamily="2" charset="2"/>
                <a:buNone/>
              </a:pPr>
              <a:r>
                <a:rPr lang="en-GB" altLang="en-US" i="1" dirty="0"/>
                <a:t>E-commerce examples:</a:t>
              </a:r>
              <a:endParaRPr lang="en-GB" altLang="en-US" i="1" dirty="0"/>
            </a:p>
            <a:p>
              <a:pPr>
                <a:buFont typeface="Wingdings" panose="05000000000000000000" pitchFamily="2" charset="2"/>
                <a:buNone/>
              </a:pPr>
              <a:r>
                <a:rPr lang="en-GB" altLang="en-US" dirty="0"/>
                <a:t>	Some airline ticket 	operators	</a:t>
              </a:r>
              <a:endParaRPr lang="en-GB" altLang="en-US" dirty="0"/>
            </a:p>
            <a:p>
              <a:pPr>
                <a:buFont typeface="Wingdings" panose="05000000000000000000" pitchFamily="2" charset="2"/>
                <a:buNone/>
              </a:pPr>
              <a:r>
                <a:rPr lang="en-GB" altLang="en-US" dirty="0"/>
                <a:t>	Priceline.com, etc.</a:t>
              </a:r>
              <a:endParaRPr lang="en-GB" altLang="en-US" dirty="0"/>
            </a:p>
            <a:p>
              <a:endParaRPr lang="en-US" altLang="en-US" i="1" dirty="0"/>
            </a:p>
          </p:txBody>
        </p:sp>
        <p:sp>
          <p:nvSpPr>
            <p:cNvPr id="13333" name="Oval 16"/>
            <p:cNvSpPr>
              <a:spLocks noChangeArrowheads="1"/>
            </p:cNvSpPr>
            <p:nvPr/>
          </p:nvSpPr>
          <p:spPr bwMode="auto">
            <a:xfrm>
              <a:off x="1321" y="2610"/>
              <a:ext cx="68" cy="68"/>
            </a:xfrm>
            <a:prstGeom prst="ellipse">
              <a:avLst/>
            </a:prstGeom>
            <a:solidFill>
              <a:srgbClr val="FF0000"/>
            </a:solidFill>
            <a:ln w="9525">
              <a:solidFill>
                <a:schemeClr val="tx1"/>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3334" name="Oval 17"/>
            <p:cNvSpPr>
              <a:spLocks noChangeArrowheads="1"/>
            </p:cNvSpPr>
            <p:nvPr/>
          </p:nvSpPr>
          <p:spPr bwMode="auto">
            <a:xfrm>
              <a:off x="1317" y="3170"/>
              <a:ext cx="68" cy="68"/>
            </a:xfrm>
            <a:prstGeom prst="ellipse">
              <a:avLst/>
            </a:prstGeom>
            <a:solidFill>
              <a:srgbClr val="FF0000"/>
            </a:solidFill>
            <a:ln w="9525">
              <a:solidFill>
                <a:schemeClr val="tx1"/>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3335" name="Oval 18"/>
            <p:cNvSpPr>
              <a:spLocks noChangeArrowheads="1"/>
            </p:cNvSpPr>
            <p:nvPr/>
          </p:nvSpPr>
          <p:spPr bwMode="auto">
            <a:xfrm>
              <a:off x="1316" y="3459"/>
              <a:ext cx="68" cy="68"/>
            </a:xfrm>
            <a:prstGeom prst="ellipse">
              <a:avLst/>
            </a:prstGeom>
            <a:solidFill>
              <a:srgbClr val="FF0000"/>
            </a:solidFill>
            <a:ln w="9525">
              <a:solidFill>
                <a:schemeClr val="tx1"/>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grpSp>
      <p:grpSp>
        <p:nvGrpSpPr>
          <p:cNvPr id="73762" name="Group 34"/>
          <p:cNvGrpSpPr/>
          <p:nvPr/>
        </p:nvGrpSpPr>
        <p:grpSpPr bwMode="auto">
          <a:xfrm>
            <a:off x="6745288" y="3556000"/>
            <a:ext cx="2951162" cy="2281238"/>
            <a:chOff x="3289" y="2240"/>
            <a:chExt cx="1859" cy="1437"/>
          </a:xfrm>
        </p:grpSpPr>
        <p:sp>
          <p:nvSpPr>
            <p:cNvPr id="13326" name="Text Box 19"/>
            <p:cNvSpPr txBox="1">
              <a:spLocks noChangeArrowheads="1"/>
            </p:cNvSpPr>
            <p:nvPr/>
          </p:nvSpPr>
          <p:spPr bwMode="auto">
            <a:xfrm>
              <a:off x="4052" y="2240"/>
              <a:ext cx="416" cy="212"/>
            </a:xfrm>
            <a:prstGeom prst="rect">
              <a:avLst/>
            </a:prstGeom>
            <a:noFill/>
            <a:ln>
              <a:noFill/>
            </a:ln>
            <a:effectLst/>
            <a:extLst>
              <a:ext uri="{909E8E84-426E-40DD-AFC4-6F175D3DCCD1}">
                <a14:hiddenFill xmlns:a14="http://schemas.microsoft.com/office/drawing/2010/main">
                  <a:solidFill>
                    <a:srgbClr val="66CCFF"/>
                  </a:solidFill>
                </a14:hiddenFill>
              </a:ext>
              <a:ext uri="{91240B29-F687-4F45-9708-019B960494DF}">
                <a14:hiddenLine xmlns:a14="http://schemas.microsoft.com/office/drawing/2010/main" w="25400">
                  <a:solidFill>
                    <a:srgbClr val="FF0000"/>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spcBef>
                  <a:spcPct val="50000"/>
                </a:spcBef>
              </a:pPr>
              <a:r>
                <a:rPr lang="en-GB" altLang="en-US" dirty="0"/>
                <a:t>C2C</a:t>
              </a:r>
              <a:endParaRPr lang="en-US" altLang="en-US" dirty="0"/>
            </a:p>
          </p:txBody>
        </p:sp>
        <p:sp>
          <p:nvSpPr>
            <p:cNvPr id="13327" name="Text Box 20"/>
            <p:cNvSpPr txBox="1">
              <a:spLocks noChangeArrowheads="1"/>
            </p:cNvSpPr>
            <p:nvPr/>
          </p:nvSpPr>
          <p:spPr bwMode="auto">
            <a:xfrm>
              <a:off x="3289" y="2387"/>
              <a:ext cx="1859" cy="1290"/>
            </a:xfrm>
            <a:prstGeom prst="rect">
              <a:avLst/>
            </a:prstGeom>
            <a:noFill/>
            <a:ln>
              <a:noFill/>
            </a:ln>
            <a:effectLst/>
            <a:extLst>
              <a:ext uri="{909E8E84-426E-40DD-AFC4-6F175D3DCCD1}">
                <a14:hiddenFill xmlns:a14="http://schemas.microsoft.com/office/drawing/2010/main">
                  <a:solidFill>
                    <a:srgbClr val="66CCFF"/>
                  </a:solidFill>
                </a14:hiddenFill>
              </a:ext>
              <a:ext uri="{91240B29-F687-4F45-9708-019B960494DF}">
                <a14:hiddenLine xmlns:a14="http://schemas.microsoft.com/office/drawing/2010/main" w="25400">
                  <a:solidFill>
                    <a:srgbClr val="FF0000"/>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tabLst>
                  <a:tab pos="177800" algn="l"/>
                </a:tabLst>
                <a:defRPr sz="1600">
                  <a:solidFill>
                    <a:schemeClr val="tx1"/>
                  </a:solidFill>
                  <a:latin typeface="Arial" panose="020B0604020202020204" pitchFamily="34" charset="0"/>
                </a:defRPr>
              </a:lvl1pPr>
              <a:lvl2pPr marL="742950" indent="-285750">
                <a:tabLst>
                  <a:tab pos="177800" algn="l"/>
                </a:tabLst>
                <a:defRPr sz="1600">
                  <a:solidFill>
                    <a:schemeClr val="tx1"/>
                  </a:solidFill>
                  <a:latin typeface="Arial" panose="020B0604020202020204" pitchFamily="34" charset="0"/>
                </a:defRPr>
              </a:lvl2pPr>
              <a:lvl3pPr marL="1143000" indent="-228600">
                <a:tabLst>
                  <a:tab pos="177800" algn="l"/>
                </a:tabLst>
                <a:defRPr sz="1600">
                  <a:solidFill>
                    <a:schemeClr val="tx1"/>
                  </a:solidFill>
                  <a:latin typeface="Arial" panose="020B0604020202020204" pitchFamily="34" charset="0"/>
                </a:defRPr>
              </a:lvl3pPr>
              <a:lvl4pPr marL="1600200" indent="-228600">
                <a:tabLst>
                  <a:tab pos="177800" algn="l"/>
                </a:tabLst>
                <a:defRPr sz="1600">
                  <a:solidFill>
                    <a:schemeClr val="tx1"/>
                  </a:solidFill>
                  <a:latin typeface="Arial" panose="020B0604020202020204" pitchFamily="34" charset="0"/>
                </a:defRPr>
              </a:lvl4pPr>
              <a:lvl5pPr marL="2057400" indent="-228600">
                <a:tabLst>
                  <a:tab pos="177800" algn="l"/>
                </a:tabLst>
                <a:defRPr sz="1600">
                  <a:solidFill>
                    <a:schemeClr val="tx1"/>
                  </a:solidFill>
                  <a:latin typeface="Arial" panose="020B0604020202020204" pitchFamily="34" charset="0"/>
                </a:defRPr>
              </a:lvl5pPr>
              <a:lvl6pPr marL="2514600" indent="-228600" eaLnBrk="0" fontAlgn="base" hangingPunct="0">
                <a:spcBef>
                  <a:spcPct val="0"/>
                </a:spcBef>
                <a:spcAft>
                  <a:spcPct val="0"/>
                </a:spcAft>
                <a:tabLst>
                  <a:tab pos="177800" algn="l"/>
                </a:tabLst>
                <a:defRPr sz="1600">
                  <a:solidFill>
                    <a:schemeClr val="tx1"/>
                  </a:solidFill>
                  <a:latin typeface="Arial" panose="020B0604020202020204" pitchFamily="34" charset="0"/>
                </a:defRPr>
              </a:lvl6pPr>
              <a:lvl7pPr marL="2971800" indent="-228600" eaLnBrk="0" fontAlgn="base" hangingPunct="0">
                <a:spcBef>
                  <a:spcPct val="0"/>
                </a:spcBef>
                <a:spcAft>
                  <a:spcPct val="0"/>
                </a:spcAft>
                <a:tabLst>
                  <a:tab pos="177800" algn="l"/>
                </a:tabLst>
                <a:defRPr sz="1600">
                  <a:solidFill>
                    <a:schemeClr val="tx1"/>
                  </a:solidFill>
                  <a:latin typeface="Arial" panose="020B0604020202020204" pitchFamily="34" charset="0"/>
                </a:defRPr>
              </a:lvl7pPr>
              <a:lvl8pPr marL="3429000" indent="-228600" eaLnBrk="0" fontAlgn="base" hangingPunct="0">
                <a:spcBef>
                  <a:spcPct val="0"/>
                </a:spcBef>
                <a:spcAft>
                  <a:spcPct val="0"/>
                </a:spcAft>
                <a:tabLst>
                  <a:tab pos="177800" algn="l"/>
                </a:tabLst>
                <a:defRPr sz="1600">
                  <a:solidFill>
                    <a:schemeClr val="tx1"/>
                  </a:solidFill>
                  <a:latin typeface="Arial" panose="020B0604020202020204" pitchFamily="34" charset="0"/>
                </a:defRPr>
              </a:lvl8pPr>
              <a:lvl9pPr marL="3886200" indent="-228600" eaLnBrk="0" fontAlgn="base" hangingPunct="0">
                <a:spcBef>
                  <a:spcPct val="0"/>
                </a:spcBef>
                <a:spcAft>
                  <a:spcPct val="0"/>
                </a:spcAft>
                <a:tabLst>
                  <a:tab pos="177800" algn="l"/>
                </a:tabLst>
                <a:defRPr sz="1600">
                  <a:solidFill>
                    <a:schemeClr val="tx1"/>
                  </a:solidFill>
                  <a:latin typeface="Arial" panose="020B0604020202020204" pitchFamily="34" charset="0"/>
                </a:defRPr>
              </a:lvl9pPr>
            </a:lstStyle>
            <a:p>
              <a:r>
                <a:rPr lang="en-GB" altLang="en-US" i="1" dirty="0"/>
                <a:t>Relationship:</a:t>
              </a:r>
              <a:endParaRPr lang="en-GB" altLang="en-US" i="1" dirty="0"/>
            </a:p>
            <a:p>
              <a:pPr>
                <a:spcAft>
                  <a:spcPct val="65000"/>
                </a:spcAft>
                <a:buFont typeface="Wingdings" panose="05000000000000000000" pitchFamily="2" charset="2"/>
                <a:buNone/>
              </a:pPr>
              <a:r>
                <a:rPr lang="en-GB" altLang="en-US" dirty="0"/>
                <a:t>	Trading ‘swap’ and 	auction transactions</a:t>
              </a:r>
              <a:endParaRPr lang="en-GB" altLang="en-US" dirty="0"/>
            </a:p>
            <a:p>
              <a:pPr>
                <a:buFont typeface="Wingdings" panose="05000000000000000000" pitchFamily="2" charset="2"/>
                <a:buNone/>
              </a:pPr>
              <a:r>
                <a:rPr lang="en-GB" altLang="en-US" i="1" dirty="0"/>
                <a:t>E-commerce examples:</a:t>
              </a:r>
              <a:endParaRPr lang="en-GB" altLang="en-US" i="1" dirty="0"/>
            </a:p>
            <a:p>
              <a:pPr>
                <a:buFont typeface="Wingdings" panose="05000000000000000000" pitchFamily="2" charset="2"/>
                <a:buNone/>
              </a:pPr>
              <a:r>
                <a:rPr lang="en-GB" altLang="en-US" dirty="0"/>
                <a:t>	Specialist ‘collector’ sites</a:t>
              </a:r>
              <a:endParaRPr lang="en-GB" altLang="en-US" dirty="0"/>
            </a:p>
            <a:p>
              <a:pPr>
                <a:spcAft>
                  <a:spcPct val="35000"/>
                </a:spcAft>
                <a:buFont typeface="Wingdings" panose="05000000000000000000" pitchFamily="2" charset="2"/>
                <a:buNone/>
              </a:pPr>
              <a:r>
                <a:rPr lang="en-GB" altLang="en-US" dirty="0"/>
                <a:t>	eBay.com, etc.</a:t>
              </a:r>
              <a:endParaRPr lang="en-GB" altLang="en-US" dirty="0"/>
            </a:p>
            <a:p>
              <a:endParaRPr lang="en-US" altLang="en-US" i="1" dirty="0"/>
            </a:p>
          </p:txBody>
        </p:sp>
        <p:sp>
          <p:nvSpPr>
            <p:cNvPr id="13328" name="Oval 21"/>
            <p:cNvSpPr>
              <a:spLocks noChangeArrowheads="1"/>
            </p:cNvSpPr>
            <p:nvPr/>
          </p:nvSpPr>
          <p:spPr bwMode="auto">
            <a:xfrm>
              <a:off x="3361" y="2613"/>
              <a:ext cx="68" cy="68"/>
            </a:xfrm>
            <a:prstGeom prst="ellipse">
              <a:avLst/>
            </a:prstGeom>
            <a:solidFill>
              <a:srgbClr val="FF0000"/>
            </a:solidFill>
            <a:ln w="9525">
              <a:solidFill>
                <a:schemeClr val="tx1"/>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3329" name="Oval 22"/>
            <p:cNvSpPr>
              <a:spLocks noChangeArrowheads="1"/>
            </p:cNvSpPr>
            <p:nvPr/>
          </p:nvSpPr>
          <p:spPr bwMode="auto">
            <a:xfrm>
              <a:off x="3365" y="3179"/>
              <a:ext cx="68" cy="68"/>
            </a:xfrm>
            <a:prstGeom prst="ellipse">
              <a:avLst/>
            </a:prstGeom>
            <a:solidFill>
              <a:srgbClr val="FF0000"/>
            </a:solidFill>
            <a:ln w="9525">
              <a:solidFill>
                <a:schemeClr val="tx1"/>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3330" name="Oval 23"/>
            <p:cNvSpPr>
              <a:spLocks noChangeArrowheads="1"/>
            </p:cNvSpPr>
            <p:nvPr/>
          </p:nvSpPr>
          <p:spPr bwMode="auto">
            <a:xfrm>
              <a:off x="3364" y="3334"/>
              <a:ext cx="68" cy="68"/>
            </a:xfrm>
            <a:prstGeom prst="ellipse">
              <a:avLst/>
            </a:prstGeom>
            <a:solidFill>
              <a:srgbClr val="FF0000"/>
            </a:solidFill>
            <a:ln w="9525">
              <a:solidFill>
                <a:schemeClr val="tx1"/>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grpSp>
      <p:sp>
        <p:nvSpPr>
          <p:cNvPr id="13319" name="Text Box 24"/>
          <p:cNvSpPr txBox="1">
            <a:spLocks noChangeArrowheads="1"/>
          </p:cNvSpPr>
          <p:nvPr/>
        </p:nvSpPr>
        <p:spPr bwMode="auto">
          <a:xfrm>
            <a:off x="1992314" y="2319338"/>
            <a:ext cx="1152525" cy="366712"/>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tx1"/>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r">
              <a:spcBef>
                <a:spcPct val="50000"/>
              </a:spcBef>
            </a:pPr>
            <a:r>
              <a:rPr lang="en-GB" altLang="en-US" sz="1800" dirty="0"/>
              <a:t>Business</a:t>
            </a:r>
            <a:endParaRPr lang="en-US" altLang="en-US" sz="1800" dirty="0"/>
          </a:p>
        </p:txBody>
      </p:sp>
      <p:sp>
        <p:nvSpPr>
          <p:cNvPr id="13320" name="Text Box 25"/>
          <p:cNvSpPr txBox="1">
            <a:spLocks noChangeArrowheads="1"/>
          </p:cNvSpPr>
          <p:nvPr/>
        </p:nvSpPr>
        <p:spPr bwMode="auto">
          <a:xfrm>
            <a:off x="1774826" y="4175126"/>
            <a:ext cx="1382713" cy="366713"/>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tx1"/>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r">
              <a:spcBef>
                <a:spcPct val="50000"/>
              </a:spcBef>
            </a:pPr>
            <a:r>
              <a:rPr lang="en-GB" altLang="en-US" sz="1800" dirty="0"/>
              <a:t>Consumer</a:t>
            </a:r>
            <a:endParaRPr lang="en-US" altLang="en-US" sz="1800" dirty="0"/>
          </a:p>
        </p:txBody>
      </p:sp>
      <p:sp>
        <p:nvSpPr>
          <p:cNvPr id="13321" name="Text Box 26"/>
          <p:cNvSpPr txBox="1">
            <a:spLocks noChangeArrowheads="1"/>
          </p:cNvSpPr>
          <p:nvPr/>
        </p:nvSpPr>
        <p:spPr bwMode="auto">
          <a:xfrm>
            <a:off x="3863975" y="358775"/>
            <a:ext cx="4464050" cy="457200"/>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tx1"/>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GB" altLang="en-US" sz="2400" dirty="0"/>
              <a:t>Supply chain relationships</a:t>
            </a:r>
            <a:endParaRPr lang="en-US" altLang="en-US" sz="2400" dirty="0"/>
          </a:p>
        </p:txBody>
      </p:sp>
      <p:sp>
        <p:nvSpPr>
          <p:cNvPr id="13322" name="Freeform 27"/>
          <p:cNvSpPr/>
          <p:nvPr/>
        </p:nvSpPr>
        <p:spPr bwMode="auto">
          <a:xfrm>
            <a:off x="6578601" y="1382714"/>
            <a:ext cx="22225" cy="4370387"/>
          </a:xfrm>
          <a:custGeom>
            <a:avLst/>
            <a:gdLst>
              <a:gd name="T0" fmla="*/ 22225 w 14"/>
              <a:gd name="T1" fmla="*/ 0 h 2753"/>
              <a:gd name="T2" fmla="*/ 0 w 14"/>
              <a:gd name="T3" fmla="*/ 4370387 h 2753"/>
              <a:gd name="T4" fmla="*/ 0 60000 65536"/>
              <a:gd name="T5" fmla="*/ 0 60000 65536"/>
            </a:gdLst>
            <a:ahLst/>
            <a:cxnLst>
              <a:cxn ang="T4">
                <a:pos x="T0" y="T1"/>
              </a:cxn>
              <a:cxn ang="T5">
                <a:pos x="T2" y="T3"/>
              </a:cxn>
            </a:cxnLst>
            <a:rect l="0" t="0" r="r" b="b"/>
            <a:pathLst>
              <a:path w="14" h="2753">
                <a:moveTo>
                  <a:pt x="14" y="0"/>
                </a:moveTo>
                <a:lnTo>
                  <a:pt x="0" y="2753"/>
                </a:lnTo>
              </a:path>
            </a:pathLst>
          </a:custGeom>
          <a:noFill/>
          <a:ln w="9525" cap="flat" cmpd="sng">
            <a:solidFill>
              <a:schemeClr val="tx1"/>
            </a:solidFill>
            <a:prstDash val="solid"/>
            <a:round/>
            <a:headEnd type="none" w="lg" len="lg"/>
            <a:tailEnd type="non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13323" name="Line 28"/>
          <p:cNvSpPr>
            <a:spLocks noChangeShapeType="1"/>
          </p:cNvSpPr>
          <p:nvPr/>
        </p:nvSpPr>
        <p:spPr bwMode="auto">
          <a:xfrm>
            <a:off x="3287713" y="3543300"/>
            <a:ext cx="6553200" cy="0"/>
          </a:xfrm>
          <a:prstGeom prst="line">
            <a:avLst/>
          </a:prstGeom>
          <a:noFill/>
          <a:ln w="9525">
            <a:solidFill>
              <a:schemeClr val="tx1"/>
            </a:solidFill>
            <a:round/>
            <a:headEnd type="non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13324" name="Text Box 29"/>
          <p:cNvSpPr txBox="1">
            <a:spLocks noChangeArrowheads="1"/>
          </p:cNvSpPr>
          <p:nvPr/>
        </p:nvSpPr>
        <p:spPr bwMode="auto">
          <a:xfrm>
            <a:off x="4367214" y="1046163"/>
            <a:ext cx="1152525" cy="366712"/>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tx1"/>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r">
              <a:spcBef>
                <a:spcPct val="50000"/>
              </a:spcBef>
            </a:pPr>
            <a:r>
              <a:rPr lang="en-GB" altLang="en-US" sz="1800" dirty="0"/>
              <a:t>Business</a:t>
            </a:r>
            <a:endParaRPr lang="en-US" altLang="en-US" sz="1800" dirty="0"/>
          </a:p>
        </p:txBody>
      </p:sp>
      <p:sp>
        <p:nvSpPr>
          <p:cNvPr id="13325" name="Text Box 30"/>
          <p:cNvSpPr txBox="1">
            <a:spLocks noChangeArrowheads="1"/>
          </p:cNvSpPr>
          <p:nvPr/>
        </p:nvSpPr>
        <p:spPr bwMode="auto">
          <a:xfrm>
            <a:off x="7535864" y="1022351"/>
            <a:ext cx="1296987" cy="366713"/>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tx1"/>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r">
              <a:spcBef>
                <a:spcPct val="50000"/>
              </a:spcBef>
            </a:pPr>
            <a:r>
              <a:rPr lang="en-GB" altLang="en-US" sz="1800" dirty="0"/>
              <a:t>Consumer</a:t>
            </a:r>
            <a:endParaRPr lang="en-US" altLang="en-US"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3759"/>
                                        </p:tgtEl>
                                        <p:attrNameLst>
                                          <p:attrName>style.visibility</p:attrName>
                                        </p:attrNameLst>
                                      </p:cBhvr>
                                      <p:to>
                                        <p:strVal val="visible"/>
                                      </p:to>
                                    </p:set>
                                    <p:animEffect transition="in" filter="dissolve">
                                      <p:cBhvr>
                                        <p:cTn id="7" dur="500"/>
                                        <p:tgtEl>
                                          <p:spTgt spid="7375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3760"/>
                                        </p:tgtEl>
                                        <p:attrNameLst>
                                          <p:attrName>style.visibility</p:attrName>
                                        </p:attrNameLst>
                                      </p:cBhvr>
                                      <p:to>
                                        <p:strVal val="visible"/>
                                      </p:to>
                                    </p:set>
                                    <p:animEffect transition="in" filter="dissolve">
                                      <p:cBhvr>
                                        <p:cTn id="12" dur="500"/>
                                        <p:tgtEl>
                                          <p:spTgt spid="73760"/>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73761"/>
                                        </p:tgtEl>
                                        <p:attrNameLst>
                                          <p:attrName>style.visibility</p:attrName>
                                        </p:attrNameLst>
                                      </p:cBhvr>
                                      <p:to>
                                        <p:strVal val="visible"/>
                                      </p:to>
                                    </p:set>
                                    <p:animEffect transition="in" filter="dissolve">
                                      <p:cBhvr>
                                        <p:cTn id="17" dur="500"/>
                                        <p:tgtEl>
                                          <p:spTgt spid="73761"/>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73762"/>
                                        </p:tgtEl>
                                        <p:attrNameLst>
                                          <p:attrName>style.visibility</p:attrName>
                                        </p:attrNameLst>
                                      </p:cBhvr>
                                      <p:to>
                                        <p:strVal val="visible"/>
                                      </p:to>
                                    </p:set>
                                    <p:animEffect transition="in" filter="dissolve">
                                      <p:cBhvr>
                                        <p:cTn id="22" dur="500"/>
                                        <p:tgtEl>
                                          <p:spTgt spid="737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564" name="Group 28"/>
          <p:cNvGrpSpPr/>
          <p:nvPr/>
        </p:nvGrpSpPr>
        <p:grpSpPr bwMode="auto">
          <a:xfrm>
            <a:off x="6418263" y="2303464"/>
            <a:ext cx="3124200" cy="2809875"/>
            <a:chOff x="3083" y="1451"/>
            <a:chExt cx="1968" cy="1770"/>
          </a:xfrm>
        </p:grpSpPr>
        <p:sp>
          <p:nvSpPr>
            <p:cNvPr id="14358" name="Freeform 3"/>
            <p:cNvSpPr/>
            <p:nvPr/>
          </p:nvSpPr>
          <p:spPr bwMode="auto">
            <a:xfrm>
              <a:off x="3083" y="1451"/>
              <a:ext cx="1968" cy="1770"/>
            </a:xfrm>
            <a:custGeom>
              <a:avLst/>
              <a:gdLst>
                <a:gd name="T0" fmla="*/ 1475 w 1692"/>
                <a:gd name="T1" fmla="*/ 87 h 1956"/>
                <a:gd name="T2" fmla="*/ 554 w 1692"/>
                <a:gd name="T3" fmla="*/ 695 h 1956"/>
                <a:gd name="T4" fmla="*/ 51 w 1692"/>
                <a:gd name="T5" fmla="*/ 1596 h 1956"/>
                <a:gd name="T6" fmla="*/ 861 w 1692"/>
                <a:gd name="T7" fmla="*/ 1737 h 1956"/>
                <a:gd name="T8" fmla="*/ 1656 w 1692"/>
                <a:gd name="T9" fmla="*/ 1759 h 1956"/>
                <a:gd name="T10" fmla="*/ 1866 w 1692"/>
                <a:gd name="T11" fmla="*/ 1694 h 1956"/>
                <a:gd name="T12" fmla="*/ 1921 w 1692"/>
                <a:gd name="T13" fmla="*/ 1064 h 1956"/>
                <a:gd name="T14" fmla="*/ 1894 w 1692"/>
                <a:gd name="T15" fmla="*/ 217 h 1956"/>
                <a:gd name="T16" fmla="*/ 1475 w 1692"/>
                <a:gd name="T17" fmla="*/ 87 h 19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92" h="1956">
                  <a:moveTo>
                    <a:pt x="1268" y="96"/>
                  </a:moveTo>
                  <a:cubicBezTo>
                    <a:pt x="1076" y="184"/>
                    <a:pt x="680" y="490"/>
                    <a:pt x="476" y="768"/>
                  </a:cubicBezTo>
                  <a:cubicBezTo>
                    <a:pt x="272" y="1046"/>
                    <a:pt x="0" y="1572"/>
                    <a:pt x="44" y="1764"/>
                  </a:cubicBezTo>
                  <a:cubicBezTo>
                    <a:pt x="88" y="1956"/>
                    <a:pt x="510" y="1890"/>
                    <a:pt x="740" y="1920"/>
                  </a:cubicBezTo>
                  <a:lnTo>
                    <a:pt x="1424" y="1944"/>
                  </a:lnTo>
                  <a:lnTo>
                    <a:pt x="1604" y="1872"/>
                  </a:lnTo>
                  <a:cubicBezTo>
                    <a:pt x="1642" y="1744"/>
                    <a:pt x="1648" y="1448"/>
                    <a:pt x="1652" y="1176"/>
                  </a:cubicBezTo>
                  <a:cubicBezTo>
                    <a:pt x="1656" y="904"/>
                    <a:pt x="1692" y="420"/>
                    <a:pt x="1628" y="240"/>
                  </a:cubicBezTo>
                  <a:cubicBezTo>
                    <a:pt x="1564" y="60"/>
                    <a:pt x="1429" y="0"/>
                    <a:pt x="1268" y="96"/>
                  </a:cubicBezTo>
                  <a:close/>
                </a:path>
              </a:pathLst>
            </a:custGeom>
            <a:solidFill>
              <a:srgbClr val="66CCFF"/>
            </a:solidFill>
            <a:ln>
              <a:noFill/>
            </a:ln>
            <a:effectLst/>
            <a:extLst>
              <a:ext uri="{91240B29-F687-4F45-9708-019B960494DF}">
                <a14:hiddenLine xmlns:a14="http://schemas.microsoft.com/office/drawing/2010/main" w="12700">
                  <a:solidFill>
                    <a:schemeClr val="tx1"/>
                  </a:solidFill>
                  <a:prstDash val="solid"/>
                  <a:round/>
                  <a:headEnd type="none" w="med" len="lg"/>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dirty="0"/>
            </a:p>
          </p:txBody>
        </p:sp>
        <p:sp>
          <p:nvSpPr>
            <p:cNvPr id="14359" name="Text Box 20"/>
            <p:cNvSpPr txBox="1">
              <a:spLocks noChangeArrowheads="1"/>
            </p:cNvSpPr>
            <p:nvPr/>
          </p:nvSpPr>
          <p:spPr bwMode="auto">
            <a:xfrm>
              <a:off x="3386" y="2233"/>
              <a:ext cx="1172" cy="520"/>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12700">
                  <a:solidFill>
                    <a:schemeClr val="tx1"/>
                  </a:solidFill>
                  <a:miter lim="800000"/>
                  <a:headEnd type="none" w="med" len="lg"/>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dirty="0"/>
                <a:t>‘Partnership’ supply management</a:t>
              </a:r>
              <a:endParaRPr lang="en-US" altLang="en-US" dirty="0"/>
            </a:p>
          </p:txBody>
        </p:sp>
        <p:sp>
          <p:nvSpPr>
            <p:cNvPr id="14360" name="Line 21"/>
            <p:cNvSpPr>
              <a:spLocks noChangeShapeType="1"/>
            </p:cNvSpPr>
            <p:nvPr/>
          </p:nvSpPr>
          <p:spPr bwMode="auto">
            <a:xfrm>
              <a:off x="3118" y="1756"/>
              <a:ext cx="614" cy="313"/>
            </a:xfrm>
            <a:prstGeom prst="line">
              <a:avLst/>
            </a:prstGeom>
            <a:noFill/>
            <a:ln w="38100">
              <a:solidFill>
                <a:srgbClr val="FF0000"/>
              </a:solidFill>
              <a:round/>
              <a:headEnd type="none" w="med" len="lg"/>
              <a:tailEnd type="stealth"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dirty="0"/>
            </a:p>
          </p:txBody>
        </p:sp>
      </p:grpSp>
      <p:sp>
        <p:nvSpPr>
          <p:cNvPr id="14339" name="AutoShape 4"/>
          <p:cNvSpPr>
            <a:spLocks noChangeArrowheads="1"/>
          </p:cNvSpPr>
          <p:nvPr/>
        </p:nvSpPr>
        <p:spPr bwMode="auto">
          <a:xfrm>
            <a:off x="3332163" y="906463"/>
            <a:ext cx="620712" cy="4481512"/>
          </a:xfrm>
          <a:prstGeom prst="upArrow">
            <a:avLst>
              <a:gd name="adj1" fmla="val 50000"/>
              <a:gd name="adj2" fmla="val 69425"/>
            </a:avLst>
          </a:prstGeom>
          <a:solidFill>
            <a:srgbClr val="CCECFF"/>
          </a:solidFill>
          <a:ln w="12700">
            <a:solidFill>
              <a:schemeClr val="tx1"/>
            </a:solidFill>
            <a:miter lim="800000"/>
            <a:headEnd type="none" w="med" len="lg"/>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grpSp>
        <p:nvGrpSpPr>
          <p:cNvPr id="65561" name="Group 25"/>
          <p:cNvGrpSpPr/>
          <p:nvPr/>
        </p:nvGrpSpPr>
        <p:grpSpPr bwMode="auto">
          <a:xfrm>
            <a:off x="2209801" y="725489"/>
            <a:ext cx="1173163" cy="4719637"/>
            <a:chOff x="432" y="457"/>
            <a:chExt cx="739" cy="2973"/>
          </a:xfrm>
        </p:grpSpPr>
        <p:sp>
          <p:nvSpPr>
            <p:cNvPr id="14354" name="Text Box 5"/>
            <p:cNvSpPr txBox="1">
              <a:spLocks noChangeArrowheads="1"/>
            </p:cNvSpPr>
            <p:nvPr/>
          </p:nvSpPr>
          <p:spPr bwMode="auto">
            <a:xfrm rot="-5400000">
              <a:off x="-939" y="1828"/>
              <a:ext cx="2973" cy="231"/>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12700">
                  <a:solidFill>
                    <a:schemeClr val="tx1"/>
                  </a:solidFill>
                  <a:miter lim="800000"/>
                  <a:headEnd type="none" w="med" len="lg"/>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sz="1800" dirty="0"/>
                <a:t>Character of internal operations activity</a:t>
              </a:r>
              <a:endParaRPr lang="en-US" altLang="en-US" sz="1800" dirty="0"/>
            </a:p>
          </p:txBody>
        </p:sp>
        <p:sp>
          <p:nvSpPr>
            <p:cNvPr id="14355" name="Text Box 6"/>
            <p:cNvSpPr txBox="1">
              <a:spLocks noChangeArrowheads="1"/>
            </p:cNvSpPr>
            <p:nvPr/>
          </p:nvSpPr>
          <p:spPr bwMode="auto">
            <a:xfrm rot="-5400000">
              <a:off x="679" y="2929"/>
              <a:ext cx="608" cy="366"/>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12700">
                  <a:solidFill>
                    <a:schemeClr val="tx1"/>
                  </a:solidFill>
                  <a:miter lim="800000"/>
                  <a:headEnd type="none" w="med" len="lg"/>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dirty="0"/>
                <a:t>Do nothing</a:t>
              </a:r>
              <a:endParaRPr lang="en-US" altLang="en-US" dirty="0"/>
            </a:p>
          </p:txBody>
        </p:sp>
        <p:sp>
          <p:nvSpPr>
            <p:cNvPr id="14356" name="Text Box 7"/>
            <p:cNvSpPr txBox="1">
              <a:spLocks noChangeArrowheads="1"/>
            </p:cNvSpPr>
            <p:nvPr/>
          </p:nvSpPr>
          <p:spPr bwMode="auto">
            <a:xfrm rot="-5400000">
              <a:off x="457" y="1824"/>
              <a:ext cx="879" cy="520"/>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12700">
                  <a:solidFill>
                    <a:schemeClr val="tx1"/>
                  </a:solidFill>
                  <a:miter lim="800000"/>
                  <a:headEnd type="none" w="med" len="lg"/>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dirty="0"/>
                <a:t>Do everything important</a:t>
              </a:r>
              <a:endParaRPr lang="en-US" altLang="en-US" dirty="0"/>
            </a:p>
          </p:txBody>
        </p:sp>
        <p:sp>
          <p:nvSpPr>
            <p:cNvPr id="14357" name="Text Box 8"/>
            <p:cNvSpPr txBox="1">
              <a:spLocks noChangeArrowheads="1"/>
            </p:cNvSpPr>
            <p:nvPr/>
          </p:nvSpPr>
          <p:spPr bwMode="auto">
            <a:xfrm rot="-5400000">
              <a:off x="595" y="917"/>
              <a:ext cx="786" cy="366"/>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12700">
                  <a:solidFill>
                    <a:schemeClr val="tx1"/>
                  </a:solidFill>
                  <a:miter lim="800000"/>
                  <a:headEnd type="none" w="med" len="lg"/>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dirty="0"/>
                <a:t>Do everything</a:t>
              </a:r>
              <a:endParaRPr lang="en-US" altLang="en-US" dirty="0"/>
            </a:p>
          </p:txBody>
        </p:sp>
      </p:grpSp>
      <p:sp>
        <p:nvSpPr>
          <p:cNvPr id="14341" name="AutoShape 9"/>
          <p:cNvSpPr>
            <a:spLocks noChangeArrowheads="1"/>
          </p:cNvSpPr>
          <p:nvPr/>
        </p:nvSpPr>
        <p:spPr bwMode="auto">
          <a:xfrm rot="5393464">
            <a:off x="6489701" y="2014538"/>
            <a:ext cx="482600" cy="6505575"/>
          </a:xfrm>
          <a:prstGeom prst="upArrow">
            <a:avLst>
              <a:gd name="adj1" fmla="val 50000"/>
              <a:gd name="adj2" fmla="val 129623"/>
            </a:avLst>
          </a:prstGeom>
          <a:solidFill>
            <a:srgbClr val="CCECFF"/>
          </a:solidFill>
          <a:ln w="12700">
            <a:solidFill>
              <a:schemeClr val="tx1"/>
            </a:solidFill>
            <a:miter lim="800000"/>
            <a:headEnd type="none" w="med" len="lg"/>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4342" name="Line 13"/>
          <p:cNvSpPr>
            <a:spLocks noChangeShapeType="1"/>
          </p:cNvSpPr>
          <p:nvPr/>
        </p:nvSpPr>
        <p:spPr bwMode="auto">
          <a:xfrm>
            <a:off x="3797300" y="5130801"/>
            <a:ext cx="0" cy="276225"/>
          </a:xfrm>
          <a:prstGeom prst="line">
            <a:avLst/>
          </a:prstGeom>
          <a:noFill/>
          <a:ln w="12700">
            <a:solidFill>
              <a:schemeClr val="tx1"/>
            </a:solidFill>
            <a:round/>
            <a:headEnd type="none" w="med" len="lg"/>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dirty="0"/>
          </a:p>
        </p:txBody>
      </p:sp>
      <p:grpSp>
        <p:nvGrpSpPr>
          <p:cNvPr id="65562" name="Group 26"/>
          <p:cNvGrpSpPr/>
          <p:nvPr/>
        </p:nvGrpSpPr>
        <p:grpSpPr bwMode="auto">
          <a:xfrm>
            <a:off x="3087688" y="5351464"/>
            <a:ext cx="6824662" cy="581025"/>
            <a:chOff x="985" y="3371"/>
            <a:chExt cx="4299" cy="366"/>
          </a:xfrm>
        </p:grpSpPr>
        <p:sp>
          <p:nvSpPr>
            <p:cNvPr id="14351" name="Text Box 12"/>
            <p:cNvSpPr txBox="1">
              <a:spLocks noChangeArrowheads="1"/>
            </p:cNvSpPr>
            <p:nvPr/>
          </p:nvSpPr>
          <p:spPr bwMode="auto">
            <a:xfrm>
              <a:off x="985" y="3371"/>
              <a:ext cx="1340" cy="366"/>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12700">
                  <a:solidFill>
                    <a:schemeClr val="tx1"/>
                  </a:solidFill>
                  <a:miter lim="800000"/>
                  <a:headEnd type="none" w="med" len="lg"/>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dirty="0"/>
                <a:t>Transactional – many suppliers</a:t>
              </a:r>
              <a:endParaRPr lang="en-US" altLang="en-US" dirty="0"/>
            </a:p>
          </p:txBody>
        </p:sp>
        <p:sp>
          <p:nvSpPr>
            <p:cNvPr id="14352" name="Text Box 14"/>
            <p:cNvSpPr txBox="1">
              <a:spLocks noChangeArrowheads="1"/>
            </p:cNvSpPr>
            <p:nvPr/>
          </p:nvSpPr>
          <p:spPr bwMode="auto">
            <a:xfrm>
              <a:off x="4056" y="3371"/>
              <a:ext cx="1228" cy="366"/>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12700">
                  <a:solidFill>
                    <a:schemeClr val="tx1"/>
                  </a:solidFill>
                  <a:miter lim="800000"/>
                  <a:headEnd type="none" w="med" len="lg"/>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r>
                <a:rPr lang="en-US" altLang="en-US" dirty="0"/>
                <a:t>Close – </a:t>
              </a:r>
              <a:endParaRPr lang="en-US" altLang="en-US" dirty="0"/>
            </a:p>
            <a:p>
              <a:pPr algn="ctr"/>
              <a:r>
                <a:rPr lang="en-US" altLang="en-US" dirty="0"/>
                <a:t>few suppliers</a:t>
              </a:r>
              <a:endParaRPr lang="en-US" altLang="en-US" dirty="0"/>
            </a:p>
          </p:txBody>
        </p:sp>
        <p:sp>
          <p:nvSpPr>
            <p:cNvPr id="14353" name="Text Box 15"/>
            <p:cNvSpPr txBox="1">
              <a:spLocks noChangeArrowheads="1"/>
            </p:cNvSpPr>
            <p:nvPr/>
          </p:nvSpPr>
          <p:spPr bwMode="auto">
            <a:xfrm>
              <a:off x="1990" y="3406"/>
              <a:ext cx="2456" cy="231"/>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12700">
                  <a:solidFill>
                    <a:schemeClr val="tx1"/>
                  </a:solidFill>
                  <a:miter lim="800000"/>
                  <a:headEnd type="none" w="med" len="lg"/>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sz="1800" dirty="0"/>
                <a:t>Type of inter-firm contact</a:t>
              </a:r>
              <a:endParaRPr lang="en-US" altLang="en-US" sz="1800" dirty="0"/>
            </a:p>
          </p:txBody>
        </p:sp>
      </p:grpSp>
      <p:sp>
        <p:nvSpPr>
          <p:cNvPr id="65552" name="Text Box 16"/>
          <p:cNvSpPr txBox="1">
            <a:spLocks noChangeArrowheads="1"/>
          </p:cNvSpPr>
          <p:nvPr/>
        </p:nvSpPr>
        <p:spPr bwMode="auto">
          <a:xfrm>
            <a:off x="3886201" y="4364038"/>
            <a:ext cx="1063625" cy="823912"/>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12700">
                <a:solidFill>
                  <a:schemeClr val="tx1"/>
                </a:solidFill>
                <a:miter lim="800000"/>
                <a:headEnd type="none" w="med" len="lg"/>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dirty="0"/>
              <a:t>Virtual spot trading</a:t>
            </a:r>
            <a:endParaRPr lang="en-US" altLang="en-US" dirty="0"/>
          </a:p>
        </p:txBody>
      </p:sp>
      <p:sp>
        <p:nvSpPr>
          <p:cNvPr id="65553" name="Text Box 17"/>
          <p:cNvSpPr txBox="1">
            <a:spLocks noChangeArrowheads="1"/>
          </p:cNvSpPr>
          <p:nvPr/>
        </p:nvSpPr>
        <p:spPr bwMode="auto">
          <a:xfrm>
            <a:off x="8050214" y="4371975"/>
            <a:ext cx="1330325" cy="827088"/>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12700">
                <a:solidFill>
                  <a:schemeClr val="tx1"/>
                </a:solidFill>
                <a:miter lim="800000"/>
                <a:headEnd type="none" w="med" len="lg"/>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dirty="0"/>
              <a:t>Long-term virtual operation</a:t>
            </a:r>
            <a:endParaRPr lang="en-US" altLang="en-US" dirty="0"/>
          </a:p>
        </p:txBody>
      </p:sp>
      <p:sp>
        <p:nvSpPr>
          <p:cNvPr id="65555" name="Text Box 19"/>
          <p:cNvSpPr txBox="1">
            <a:spLocks noChangeArrowheads="1"/>
          </p:cNvSpPr>
          <p:nvPr/>
        </p:nvSpPr>
        <p:spPr bwMode="auto">
          <a:xfrm>
            <a:off x="7607300" y="1419226"/>
            <a:ext cx="1862138" cy="823913"/>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12700">
                <a:solidFill>
                  <a:schemeClr val="tx1"/>
                </a:solidFill>
                <a:miter lim="800000"/>
                <a:headEnd type="none" w="med" len="lg"/>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dirty="0"/>
              <a:t>Vertically integrated operation </a:t>
            </a:r>
            <a:endParaRPr lang="en-US" altLang="en-US" dirty="0"/>
          </a:p>
        </p:txBody>
      </p:sp>
      <p:grpSp>
        <p:nvGrpSpPr>
          <p:cNvPr id="65563" name="Group 27"/>
          <p:cNvGrpSpPr/>
          <p:nvPr/>
        </p:nvGrpSpPr>
        <p:grpSpPr bwMode="auto">
          <a:xfrm>
            <a:off x="4860926" y="1958976"/>
            <a:ext cx="3101975" cy="995363"/>
            <a:chOff x="2102" y="1234"/>
            <a:chExt cx="1954" cy="627"/>
          </a:xfrm>
        </p:grpSpPr>
        <p:sp>
          <p:nvSpPr>
            <p:cNvPr id="14349" name="Text Box 18"/>
            <p:cNvSpPr txBox="1">
              <a:spLocks noChangeArrowheads="1"/>
            </p:cNvSpPr>
            <p:nvPr/>
          </p:nvSpPr>
          <p:spPr bwMode="auto">
            <a:xfrm>
              <a:off x="2102" y="1495"/>
              <a:ext cx="1172" cy="366"/>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12700">
                  <a:solidFill>
                    <a:schemeClr val="tx1"/>
                  </a:solidFill>
                  <a:miter lim="800000"/>
                  <a:headEnd type="none" w="med" len="lg"/>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dirty="0"/>
                <a:t>Traditional supply management </a:t>
              </a:r>
              <a:endParaRPr lang="en-US" altLang="en-US" dirty="0"/>
            </a:p>
          </p:txBody>
        </p:sp>
        <p:sp>
          <p:nvSpPr>
            <p:cNvPr id="14350" name="Line 22"/>
            <p:cNvSpPr>
              <a:spLocks noChangeShapeType="1"/>
            </p:cNvSpPr>
            <p:nvPr/>
          </p:nvSpPr>
          <p:spPr bwMode="auto">
            <a:xfrm flipH="1">
              <a:off x="3198" y="1234"/>
              <a:ext cx="858" cy="336"/>
            </a:xfrm>
            <a:prstGeom prst="line">
              <a:avLst/>
            </a:prstGeom>
            <a:noFill/>
            <a:ln w="38100">
              <a:solidFill>
                <a:srgbClr val="FF0000"/>
              </a:solidFill>
              <a:round/>
              <a:headEnd type="none" w="med" len="lg"/>
              <a:tailEnd type="stealth"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dirty="0"/>
            </a:p>
          </p:txBody>
        </p:sp>
      </p:grpSp>
      <p:sp>
        <p:nvSpPr>
          <p:cNvPr id="14348" name="Text Box 23"/>
          <p:cNvSpPr txBox="1">
            <a:spLocks noChangeArrowheads="1"/>
          </p:cNvSpPr>
          <p:nvPr/>
        </p:nvSpPr>
        <p:spPr bwMode="auto">
          <a:xfrm>
            <a:off x="3532188" y="304800"/>
            <a:ext cx="6202362" cy="457200"/>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19050">
                <a:solidFill>
                  <a:srgbClr val="FF0000"/>
                </a:solidFill>
                <a:miter lim="800000"/>
                <a:headEnd type="none" w="med" len="lg"/>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sz="2400" dirty="0"/>
              <a:t>Types of supply relationship</a:t>
            </a:r>
            <a:endParaRPr lang="en-US" alt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5561"/>
                                        </p:tgtEl>
                                        <p:attrNameLst>
                                          <p:attrName>style.visibility</p:attrName>
                                        </p:attrNameLst>
                                      </p:cBhvr>
                                      <p:to>
                                        <p:strVal val="visible"/>
                                      </p:to>
                                    </p:set>
                                    <p:animEffect transition="in" filter="dissolve">
                                      <p:cBhvr>
                                        <p:cTn id="7" dur="500"/>
                                        <p:tgtEl>
                                          <p:spTgt spid="6556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65562"/>
                                        </p:tgtEl>
                                        <p:attrNameLst>
                                          <p:attrName>style.visibility</p:attrName>
                                        </p:attrNameLst>
                                      </p:cBhvr>
                                      <p:to>
                                        <p:strVal val="visible"/>
                                      </p:to>
                                    </p:set>
                                    <p:animEffect transition="in" filter="dissolve">
                                      <p:cBhvr>
                                        <p:cTn id="12" dur="500"/>
                                        <p:tgtEl>
                                          <p:spTgt spid="6556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5555"/>
                                        </p:tgtEl>
                                        <p:attrNameLst>
                                          <p:attrName>style.visibility</p:attrName>
                                        </p:attrNameLst>
                                      </p:cBhvr>
                                      <p:to>
                                        <p:strVal val="visible"/>
                                      </p:to>
                                    </p:set>
                                    <p:animEffect transition="in" filter="dissolve">
                                      <p:cBhvr>
                                        <p:cTn id="17" dur="500"/>
                                        <p:tgtEl>
                                          <p:spTgt spid="6555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5552"/>
                                        </p:tgtEl>
                                        <p:attrNameLst>
                                          <p:attrName>style.visibility</p:attrName>
                                        </p:attrNameLst>
                                      </p:cBhvr>
                                      <p:to>
                                        <p:strVal val="visible"/>
                                      </p:to>
                                    </p:set>
                                    <p:animEffect transition="in" filter="dissolve">
                                      <p:cBhvr>
                                        <p:cTn id="22" dur="500"/>
                                        <p:tgtEl>
                                          <p:spTgt spid="65552"/>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65553"/>
                                        </p:tgtEl>
                                        <p:attrNameLst>
                                          <p:attrName>style.visibility</p:attrName>
                                        </p:attrNameLst>
                                      </p:cBhvr>
                                      <p:to>
                                        <p:strVal val="visible"/>
                                      </p:to>
                                    </p:set>
                                    <p:animEffect transition="in" filter="dissolve">
                                      <p:cBhvr>
                                        <p:cTn id="27" dur="500"/>
                                        <p:tgtEl>
                                          <p:spTgt spid="6555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65563"/>
                                        </p:tgtEl>
                                        <p:attrNameLst>
                                          <p:attrName>style.visibility</p:attrName>
                                        </p:attrNameLst>
                                      </p:cBhvr>
                                      <p:to>
                                        <p:strVal val="visible"/>
                                      </p:to>
                                    </p:set>
                                    <p:animEffect transition="in" filter="wipe(right)">
                                      <p:cBhvr>
                                        <p:cTn id="32" dur="500"/>
                                        <p:tgtEl>
                                          <p:spTgt spid="6556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65564"/>
                                        </p:tgtEl>
                                        <p:attrNameLst>
                                          <p:attrName>style.visibility</p:attrName>
                                        </p:attrNameLst>
                                      </p:cBhvr>
                                      <p:to>
                                        <p:strVal val="visible"/>
                                      </p:to>
                                    </p:set>
                                    <p:animEffect transition="in" filter="wipe(left)">
                                      <p:cBhvr>
                                        <p:cTn id="37" dur="500"/>
                                        <p:tgtEl>
                                          <p:spTgt spid="655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52" grpId="0"/>
      <p:bldP spid="65553" grpId="0"/>
      <p:bldP spid="65555"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6738" name="Group 2"/>
          <p:cNvGrpSpPr/>
          <p:nvPr/>
        </p:nvGrpSpPr>
        <p:grpSpPr bwMode="auto">
          <a:xfrm>
            <a:off x="2420939" y="863601"/>
            <a:ext cx="7653337" cy="1524000"/>
            <a:chOff x="559" y="628"/>
            <a:chExt cx="4821" cy="960"/>
          </a:xfrm>
        </p:grpSpPr>
        <p:sp>
          <p:nvSpPr>
            <p:cNvPr id="15410" name="Rectangle 3"/>
            <p:cNvSpPr>
              <a:spLocks noChangeArrowheads="1"/>
            </p:cNvSpPr>
            <p:nvPr/>
          </p:nvSpPr>
          <p:spPr bwMode="auto">
            <a:xfrm>
              <a:off x="559" y="1375"/>
              <a:ext cx="4821" cy="213"/>
            </a:xfrm>
            <a:prstGeom prst="rect">
              <a:avLst/>
            </a:prstGeom>
            <a:solidFill>
              <a:srgbClr val="CCFFCC"/>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5411" name="Text Box 4"/>
            <p:cNvSpPr txBox="1">
              <a:spLocks noChangeArrowheads="1"/>
            </p:cNvSpPr>
            <p:nvPr/>
          </p:nvSpPr>
          <p:spPr bwMode="auto">
            <a:xfrm>
              <a:off x="4163" y="628"/>
              <a:ext cx="102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sz="2400" dirty="0"/>
                <a:t>Attitudes</a:t>
              </a:r>
              <a:endParaRPr lang="en-US" altLang="en-US" sz="2400" dirty="0"/>
            </a:p>
          </p:txBody>
        </p:sp>
      </p:grpSp>
      <p:grpSp>
        <p:nvGrpSpPr>
          <p:cNvPr id="116741" name="Group 5"/>
          <p:cNvGrpSpPr/>
          <p:nvPr/>
        </p:nvGrpSpPr>
        <p:grpSpPr bwMode="auto">
          <a:xfrm>
            <a:off x="2406650" y="4757740"/>
            <a:ext cx="7653338" cy="1436688"/>
            <a:chOff x="550" y="3081"/>
            <a:chExt cx="4821" cy="905"/>
          </a:xfrm>
        </p:grpSpPr>
        <p:sp>
          <p:nvSpPr>
            <p:cNvPr id="15408" name="Rectangle 6"/>
            <p:cNvSpPr>
              <a:spLocks noChangeArrowheads="1"/>
            </p:cNvSpPr>
            <p:nvPr/>
          </p:nvSpPr>
          <p:spPr bwMode="auto">
            <a:xfrm>
              <a:off x="550" y="3081"/>
              <a:ext cx="4821" cy="213"/>
            </a:xfrm>
            <a:prstGeom prst="rect">
              <a:avLst/>
            </a:prstGeom>
            <a:solidFill>
              <a:srgbClr val="FFFF99"/>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5409" name="Text Box 7"/>
            <p:cNvSpPr txBox="1">
              <a:spLocks noChangeArrowheads="1"/>
            </p:cNvSpPr>
            <p:nvPr/>
          </p:nvSpPr>
          <p:spPr bwMode="auto">
            <a:xfrm>
              <a:off x="4480" y="3698"/>
              <a:ext cx="868" cy="288"/>
            </a:xfrm>
            <a:prstGeom prst="rect">
              <a:avLst/>
            </a:prstGeom>
            <a:noFill/>
            <a:ln>
              <a:noFill/>
            </a:ln>
            <a:effectLst/>
            <a:extLst>
              <a:ext uri="{909E8E84-426E-40DD-AFC4-6F175D3DCCD1}">
                <a14:hiddenFill xmlns:a14="http://schemas.microsoft.com/office/drawing/2010/main">
                  <a:solidFill>
                    <a:srgbClr val="CCC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sz="2400" dirty="0"/>
                <a:t>Actions</a:t>
              </a:r>
              <a:endParaRPr lang="en-US" altLang="en-US" sz="2400" dirty="0"/>
            </a:p>
          </p:txBody>
        </p:sp>
      </p:grpSp>
      <p:grpSp>
        <p:nvGrpSpPr>
          <p:cNvPr id="116744" name="Group 8"/>
          <p:cNvGrpSpPr/>
          <p:nvPr/>
        </p:nvGrpSpPr>
        <p:grpSpPr bwMode="auto">
          <a:xfrm>
            <a:off x="5303839" y="1143000"/>
            <a:ext cx="1665287" cy="2038350"/>
            <a:chOff x="2375" y="804"/>
            <a:chExt cx="1049" cy="1284"/>
          </a:xfrm>
        </p:grpSpPr>
        <p:sp>
          <p:nvSpPr>
            <p:cNvPr id="15404" name="Oval 9"/>
            <p:cNvSpPr>
              <a:spLocks noChangeArrowheads="1"/>
            </p:cNvSpPr>
            <p:nvPr/>
          </p:nvSpPr>
          <p:spPr bwMode="ltGray">
            <a:xfrm>
              <a:off x="2375" y="804"/>
              <a:ext cx="1049" cy="300"/>
            </a:xfrm>
            <a:prstGeom prst="ellipse">
              <a:avLst/>
            </a:prstGeom>
            <a:solidFill>
              <a:srgbClr val="CC99FF"/>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grpSp>
          <p:nvGrpSpPr>
            <p:cNvPr id="15405" name="Group 10"/>
            <p:cNvGrpSpPr/>
            <p:nvPr/>
          </p:nvGrpSpPr>
          <p:grpSpPr bwMode="auto">
            <a:xfrm>
              <a:off x="2550" y="834"/>
              <a:ext cx="668" cy="1254"/>
              <a:chOff x="2550" y="834"/>
              <a:chExt cx="668" cy="1254"/>
            </a:xfrm>
          </p:grpSpPr>
          <p:sp>
            <p:nvSpPr>
              <p:cNvPr id="15406" name="Line 11"/>
              <p:cNvSpPr>
                <a:spLocks noChangeShapeType="1"/>
              </p:cNvSpPr>
              <p:nvPr/>
            </p:nvSpPr>
            <p:spPr bwMode="auto">
              <a:xfrm>
                <a:off x="2880" y="1224"/>
                <a:ext cx="0" cy="864"/>
              </a:xfrm>
              <a:prstGeom prst="line">
                <a:avLst/>
              </a:prstGeom>
              <a:noFill/>
              <a:ln w="38100">
                <a:solidFill>
                  <a:srgbClr val="800080"/>
                </a:solidFill>
                <a:rou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dirty="0"/>
              </a:p>
            </p:txBody>
          </p:sp>
          <p:sp>
            <p:nvSpPr>
              <p:cNvPr id="15407" name="Text Box 12"/>
              <p:cNvSpPr txBox="1">
                <a:spLocks noChangeArrowheads="1"/>
              </p:cNvSpPr>
              <p:nvPr/>
            </p:nvSpPr>
            <p:spPr bwMode="auto">
              <a:xfrm>
                <a:off x="2550" y="834"/>
                <a:ext cx="66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dirty="0"/>
                  <a:t>Trust</a:t>
                </a:r>
                <a:endParaRPr lang="en-US" altLang="en-US" dirty="0"/>
              </a:p>
            </p:txBody>
          </p:sp>
        </p:grpSp>
      </p:grpSp>
      <p:sp>
        <p:nvSpPr>
          <p:cNvPr id="15365" name="Text Box 13"/>
          <p:cNvSpPr txBox="1">
            <a:spLocks noChangeArrowheads="1"/>
          </p:cNvSpPr>
          <p:nvPr/>
        </p:nvSpPr>
        <p:spPr bwMode="auto">
          <a:xfrm>
            <a:off x="2927350" y="247650"/>
            <a:ext cx="6356350" cy="457200"/>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15875">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sz="2400" dirty="0"/>
              <a:t>Elements of process partnership relationships</a:t>
            </a:r>
            <a:endParaRPr lang="en-US" altLang="en-US" sz="2400" dirty="0"/>
          </a:p>
        </p:txBody>
      </p:sp>
      <p:grpSp>
        <p:nvGrpSpPr>
          <p:cNvPr id="116750" name="Group 14"/>
          <p:cNvGrpSpPr/>
          <p:nvPr/>
        </p:nvGrpSpPr>
        <p:grpSpPr bwMode="auto">
          <a:xfrm>
            <a:off x="3575050" y="4005264"/>
            <a:ext cx="2070100" cy="1524000"/>
            <a:chOff x="1288" y="2568"/>
            <a:chExt cx="1304" cy="960"/>
          </a:xfrm>
        </p:grpSpPr>
        <p:sp>
          <p:nvSpPr>
            <p:cNvPr id="15401" name="Oval 15"/>
            <p:cNvSpPr>
              <a:spLocks noChangeArrowheads="1"/>
            </p:cNvSpPr>
            <p:nvPr/>
          </p:nvSpPr>
          <p:spPr bwMode="ltGray">
            <a:xfrm>
              <a:off x="1288" y="3228"/>
              <a:ext cx="1049" cy="300"/>
            </a:xfrm>
            <a:prstGeom prst="ellipse">
              <a:avLst/>
            </a:prstGeom>
            <a:solidFill>
              <a:srgbClr val="CC99FF"/>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5402" name="Text Box 16"/>
            <p:cNvSpPr txBox="1">
              <a:spLocks noChangeArrowheads="1"/>
            </p:cNvSpPr>
            <p:nvPr/>
          </p:nvSpPr>
          <p:spPr bwMode="auto">
            <a:xfrm>
              <a:off x="1354" y="3102"/>
              <a:ext cx="917"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dirty="0"/>
                <a:t>Joint problem solving</a:t>
              </a:r>
              <a:endParaRPr lang="en-US" altLang="en-US" dirty="0"/>
            </a:p>
          </p:txBody>
        </p:sp>
        <p:sp>
          <p:nvSpPr>
            <p:cNvPr id="15403" name="Line 17"/>
            <p:cNvSpPr>
              <a:spLocks noChangeShapeType="1"/>
            </p:cNvSpPr>
            <p:nvPr/>
          </p:nvSpPr>
          <p:spPr bwMode="auto">
            <a:xfrm flipV="1">
              <a:off x="2112" y="2568"/>
              <a:ext cx="480" cy="576"/>
            </a:xfrm>
            <a:prstGeom prst="line">
              <a:avLst/>
            </a:prstGeom>
            <a:noFill/>
            <a:ln w="38100">
              <a:solidFill>
                <a:srgbClr val="800080"/>
              </a:solidFill>
              <a:rou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dirty="0"/>
            </a:p>
          </p:txBody>
        </p:sp>
      </p:grpSp>
      <p:grpSp>
        <p:nvGrpSpPr>
          <p:cNvPr id="116754" name="Group 18"/>
          <p:cNvGrpSpPr/>
          <p:nvPr/>
        </p:nvGrpSpPr>
        <p:grpSpPr bwMode="auto">
          <a:xfrm>
            <a:off x="2740025" y="3790949"/>
            <a:ext cx="2755900" cy="835025"/>
            <a:chOff x="760" y="2472"/>
            <a:chExt cx="1736" cy="526"/>
          </a:xfrm>
        </p:grpSpPr>
        <p:sp>
          <p:nvSpPr>
            <p:cNvPr id="15398" name="Oval 19"/>
            <p:cNvSpPr>
              <a:spLocks noChangeArrowheads="1"/>
            </p:cNvSpPr>
            <p:nvPr/>
          </p:nvSpPr>
          <p:spPr bwMode="ltGray">
            <a:xfrm>
              <a:off x="760" y="2598"/>
              <a:ext cx="1049" cy="300"/>
            </a:xfrm>
            <a:prstGeom prst="ellipse">
              <a:avLst/>
            </a:prstGeom>
            <a:solidFill>
              <a:srgbClr val="CC99FF"/>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5399" name="Text Box 20"/>
            <p:cNvSpPr txBox="1">
              <a:spLocks noChangeArrowheads="1"/>
            </p:cNvSpPr>
            <p:nvPr/>
          </p:nvSpPr>
          <p:spPr bwMode="auto">
            <a:xfrm>
              <a:off x="833" y="2478"/>
              <a:ext cx="917" cy="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dirty="0"/>
                <a:t>Joint co-ordination of activities</a:t>
              </a:r>
              <a:endParaRPr lang="en-US" altLang="en-US" dirty="0"/>
            </a:p>
          </p:txBody>
        </p:sp>
        <p:sp>
          <p:nvSpPr>
            <p:cNvPr id="15400" name="Line 21"/>
            <p:cNvSpPr>
              <a:spLocks noChangeShapeType="1"/>
            </p:cNvSpPr>
            <p:nvPr/>
          </p:nvSpPr>
          <p:spPr bwMode="auto">
            <a:xfrm flipV="1">
              <a:off x="1776" y="2472"/>
              <a:ext cx="720" cy="192"/>
            </a:xfrm>
            <a:prstGeom prst="line">
              <a:avLst/>
            </a:prstGeom>
            <a:noFill/>
            <a:ln w="38100">
              <a:solidFill>
                <a:srgbClr val="800080"/>
              </a:solidFill>
              <a:rou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dirty="0"/>
            </a:p>
          </p:txBody>
        </p:sp>
      </p:grpSp>
      <p:grpSp>
        <p:nvGrpSpPr>
          <p:cNvPr id="116758" name="Group 22"/>
          <p:cNvGrpSpPr/>
          <p:nvPr/>
        </p:nvGrpSpPr>
        <p:grpSpPr bwMode="auto">
          <a:xfrm>
            <a:off x="2735264" y="2590803"/>
            <a:ext cx="2751137" cy="828675"/>
            <a:chOff x="757" y="1716"/>
            <a:chExt cx="1733" cy="522"/>
          </a:xfrm>
        </p:grpSpPr>
        <p:sp>
          <p:nvSpPr>
            <p:cNvPr id="15395" name="Oval 23"/>
            <p:cNvSpPr>
              <a:spLocks noChangeArrowheads="1"/>
            </p:cNvSpPr>
            <p:nvPr/>
          </p:nvSpPr>
          <p:spPr bwMode="ltGray">
            <a:xfrm>
              <a:off x="757" y="1759"/>
              <a:ext cx="1049" cy="300"/>
            </a:xfrm>
            <a:prstGeom prst="ellipse">
              <a:avLst/>
            </a:prstGeom>
            <a:solidFill>
              <a:srgbClr val="CC99FF"/>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5396" name="Text Box 24"/>
            <p:cNvSpPr txBox="1">
              <a:spLocks noChangeArrowheads="1"/>
            </p:cNvSpPr>
            <p:nvPr/>
          </p:nvSpPr>
          <p:spPr bwMode="auto">
            <a:xfrm>
              <a:off x="942" y="1716"/>
              <a:ext cx="678"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dirty="0"/>
                <a:t>Joint learning </a:t>
              </a:r>
              <a:endParaRPr lang="en-US" altLang="en-US" dirty="0"/>
            </a:p>
          </p:txBody>
        </p:sp>
        <p:sp>
          <p:nvSpPr>
            <p:cNvPr id="15397" name="Line 25"/>
            <p:cNvSpPr>
              <a:spLocks noChangeShapeType="1"/>
            </p:cNvSpPr>
            <p:nvPr/>
          </p:nvSpPr>
          <p:spPr bwMode="auto">
            <a:xfrm>
              <a:off x="1770" y="1998"/>
              <a:ext cx="720" cy="240"/>
            </a:xfrm>
            <a:prstGeom prst="line">
              <a:avLst/>
            </a:prstGeom>
            <a:noFill/>
            <a:ln w="38100">
              <a:solidFill>
                <a:srgbClr val="800080"/>
              </a:solidFill>
              <a:rou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dirty="0"/>
            </a:p>
          </p:txBody>
        </p:sp>
      </p:grpSp>
      <p:grpSp>
        <p:nvGrpSpPr>
          <p:cNvPr id="116762" name="Group 26"/>
          <p:cNvGrpSpPr/>
          <p:nvPr/>
        </p:nvGrpSpPr>
        <p:grpSpPr bwMode="auto">
          <a:xfrm>
            <a:off x="3627439" y="1719263"/>
            <a:ext cx="2111375" cy="1528762"/>
            <a:chOff x="1319" y="1167"/>
            <a:chExt cx="1330" cy="963"/>
          </a:xfrm>
        </p:grpSpPr>
        <p:sp>
          <p:nvSpPr>
            <p:cNvPr id="15392" name="Oval 27"/>
            <p:cNvSpPr>
              <a:spLocks noChangeArrowheads="1"/>
            </p:cNvSpPr>
            <p:nvPr/>
          </p:nvSpPr>
          <p:spPr bwMode="ltGray">
            <a:xfrm>
              <a:off x="1319" y="1213"/>
              <a:ext cx="1049" cy="300"/>
            </a:xfrm>
            <a:prstGeom prst="ellipse">
              <a:avLst/>
            </a:prstGeom>
            <a:solidFill>
              <a:srgbClr val="CC99FF"/>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5393" name="Text Box 28"/>
            <p:cNvSpPr txBox="1">
              <a:spLocks noChangeArrowheads="1"/>
            </p:cNvSpPr>
            <p:nvPr/>
          </p:nvSpPr>
          <p:spPr bwMode="auto">
            <a:xfrm>
              <a:off x="1372" y="1167"/>
              <a:ext cx="961"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dirty="0"/>
                <a:t>Long-term expectations</a:t>
              </a:r>
              <a:endParaRPr lang="en-US" altLang="en-US" dirty="0"/>
            </a:p>
          </p:txBody>
        </p:sp>
        <p:sp>
          <p:nvSpPr>
            <p:cNvPr id="15394" name="Line 29"/>
            <p:cNvSpPr>
              <a:spLocks noChangeShapeType="1"/>
            </p:cNvSpPr>
            <p:nvPr/>
          </p:nvSpPr>
          <p:spPr bwMode="auto">
            <a:xfrm>
              <a:off x="2112" y="1608"/>
              <a:ext cx="537" cy="522"/>
            </a:xfrm>
            <a:prstGeom prst="line">
              <a:avLst/>
            </a:prstGeom>
            <a:noFill/>
            <a:ln w="38100">
              <a:solidFill>
                <a:srgbClr val="800080"/>
              </a:solidFill>
              <a:rou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dirty="0"/>
            </a:p>
          </p:txBody>
        </p:sp>
      </p:grpSp>
      <p:grpSp>
        <p:nvGrpSpPr>
          <p:cNvPr id="116766" name="Group 30"/>
          <p:cNvGrpSpPr/>
          <p:nvPr/>
        </p:nvGrpSpPr>
        <p:grpSpPr bwMode="auto">
          <a:xfrm>
            <a:off x="6543675" y="1717676"/>
            <a:ext cx="1911350" cy="1614488"/>
            <a:chOff x="3156" y="1166"/>
            <a:chExt cx="1204" cy="1017"/>
          </a:xfrm>
        </p:grpSpPr>
        <p:sp>
          <p:nvSpPr>
            <p:cNvPr id="15389" name="Oval 31"/>
            <p:cNvSpPr>
              <a:spLocks noChangeArrowheads="1"/>
            </p:cNvSpPr>
            <p:nvPr/>
          </p:nvSpPr>
          <p:spPr bwMode="ltGray">
            <a:xfrm>
              <a:off x="3311" y="1195"/>
              <a:ext cx="1049" cy="300"/>
            </a:xfrm>
            <a:prstGeom prst="ellipse">
              <a:avLst/>
            </a:prstGeom>
            <a:solidFill>
              <a:srgbClr val="CC99FF"/>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5390" name="Text Box 32"/>
            <p:cNvSpPr txBox="1">
              <a:spLocks noChangeArrowheads="1"/>
            </p:cNvSpPr>
            <p:nvPr/>
          </p:nvSpPr>
          <p:spPr bwMode="auto">
            <a:xfrm>
              <a:off x="3508" y="1166"/>
              <a:ext cx="667"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dirty="0"/>
                <a:t>Sharing success</a:t>
              </a:r>
              <a:endParaRPr lang="en-US" altLang="en-US" dirty="0"/>
            </a:p>
          </p:txBody>
        </p:sp>
        <p:sp>
          <p:nvSpPr>
            <p:cNvPr id="15391" name="Line 33"/>
            <p:cNvSpPr>
              <a:spLocks noChangeShapeType="1"/>
            </p:cNvSpPr>
            <p:nvPr/>
          </p:nvSpPr>
          <p:spPr bwMode="auto">
            <a:xfrm rot="10800000" flipV="1">
              <a:off x="3156" y="1607"/>
              <a:ext cx="480" cy="576"/>
            </a:xfrm>
            <a:prstGeom prst="line">
              <a:avLst/>
            </a:prstGeom>
            <a:noFill/>
            <a:ln w="38100">
              <a:solidFill>
                <a:srgbClr val="800080"/>
              </a:solidFill>
              <a:rou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dirty="0"/>
            </a:p>
          </p:txBody>
        </p:sp>
      </p:grpSp>
      <p:grpSp>
        <p:nvGrpSpPr>
          <p:cNvPr id="116770" name="Group 34"/>
          <p:cNvGrpSpPr/>
          <p:nvPr/>
        </p:nvGrpSpPr>
        <p:grpSpPr bwMode="auto">
          <a:xfrm>
            <a:off x="6696075" y="2555877"/>
            <a:ext cx="2673350" cy="928688"/>
            <a:chOff x="3252" y="1694"/>
            <a:chExt cx="1684" cy="585"/>
          </a:xfrm>
        </p:grpSpPr>
        <p:sp>
          <p:nvSpPr>
            <p:cNvPr id="15386" name="Oval 35"/>
            <p:cNvSpPr>
              <a:spLocks noChangeArrowheads="1"/>
            </p:cNvSpPr>
            <p:nvPr/>
          </p:nvSpPr>
          <p:spPr bwMode="ltGray">
            <a:xfrm>
              <a:off x="3887" y="1807"/>
              <a:ext cx="1049" cy="300"/>
            </a:xfrm>
            <a:prstGeom prst="ellipse">
              <a:avLst/>
            </a:prstGeom>
            <a:solidFill>
              <a:srgbClr val="CC99FF"/>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5387" name="Text Box 36"/>
            <p:cNvSpPr txBox="1">
              <a:spLocks noChangeArrowheads="1"/>
            </p:cNvSpPr>
            <p:nvPr/>
          </p:nvSpPr>
          <p:spPr bwMode="auto">
            <a:xfrm>
              <a:off x="4105" y="1694"/>
              <a:ext cx="668" cy="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dirty="0"/>
                <a:t>Multiple points of contact</a:t>
              </a:r>
              <a:endParaRPr lang="en-US" altLang="en-US" dirty="0"/>
            </a:p>
          </p:txBody>
        </p:sp>
        <p:sp>
          <p:nvSpPr>
            <p:cNvPr id="15388" name="Line 37"/>
            <p:cNvSpPr>
              <a:spLocks noChangeShapeType="1"/>
            </p:cNvSpPr>
            <p:nvPr/>
          </p:nvSpPr>
          <p:spPr bwMode="auto">
            <a:xfrm rot="10800000" flipV="1">
              <a:off x="3252" y="2087"/>
              <a:ext cx="720" cy="192"/>
            </a:xfrm>
            <a:prstGeom prst="line">
              <a:avLst/>
            </a:prstGeom>
            <a:noFill/>
            <a:ln w="38100">
              <a:solidFill>
                <a:srgbClr val="800080"/>
              </a:solidFill>
              <a:rou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dirty="0"/>
            </a:p>
          </p:txBody>
        </p:sp>
      </p:grpSp>
      <p:grpSp>
        <p:nvGrpSpPr>
          <p:cNvPr id="116774" name="Group 38"/>
          <p:cNvGrpSpPr/>
          <p:nvPr/>
        </p:nvGrpSpPr>
        <p:grpSpPr bwMode="auto">
          <a:xfrm>
            <a:off x="6624638" y="3790948"/>
            <a:ext cx="2722562" cy="628650"/>
            <a:chOff x="3207" y="2472"/>
            <a:chExt cx="1715" cy="396"/>
          </a:xfrm>
        </p:grpSpPr>
        <p:sp>
          <p:nvSpPr>
            <p:cNvPr id="15383" name="Oval 39"/>
            <p:cNvSpPr>
              <a:spLocks noChangeArrowheads="1"/>
            </p:cNvSpPr>
            <p:nvPr/>
          </p:nvSpPr>
          <p:spPr bwMode="ltGray">
            <a:xfrm>
              <a:off x="3832" y="2550"/>
              <a:ext cx="1049" cy="300"/>
            </a:xfrm>
            <a:prstGeom prst="ellipse">
              <a:avLst/>
            </a:prstGeom>
            <a:solidFill>
              <a:srgbClr val="CC99FF"/>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5384" name="Text Box 40"/>
            <p:cNvSpPr txBox="1">
              <a:spLocks noChangeArrowheads="1"/>
            </p:cNvSpPr>
            <p:nvPr/>
          </p:nvSpPr>
          <p:spPr bwMode="auto">
            <a:xfrm>
              <a:off x="3832" y="2502"/>
              <a:ext cx="1090"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dirty="0"/>
                <a:t>Few relationships</a:t>
              </a:r>
              <a:endParaRPr lang="en-US" altLang="en-US" dirty="0"/>
            </a:p>
          </p:txBody>
        </p:sp>
        <p:sp>
          <p:nvSpPr>
            <p:cNvPr id="15385" name="Line 41"/>
            <p:cNvSpPr>
              <a:spLocks noChangeShapeType="1"/>
            </p:cNvSpPr>
            <p:nvPr/>
          </p:nvSpPr>
          <p:spPr bwMode="auto">
            <a:xfrm rot="10800000">
              <a:off x="3207" y="2472"/>
              <a:ext cx="633" cy="192"/>
            </a:xfrm>
            <a:prstGeom prst="line">
              <a:avLst/>
            </a:prstGeom>
            <a:noFill/>
            <a:ln w="38100">
              <a:solidFill>
                <a:srgbClr val="800080"/>
              </a:solidFill>
              <a:rou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dirty="0"/>
            </a:p>
          </p:txBody>
        </p:sp>
      </p:grpSp>
      <p:grpSp>
        <p:nvGrpSpPr>
          <p:cNvPr id="116778" name="Group 42"/>
          <p:cNvGrpSpPr/>
          <p:nvPr/>
        </p:nvGrpSpPr>
        <p:grpSpPr bwMode="auto">
          <a:xfrm>
            <a:off x="6410325" y="3943350"/>
            <a:ext cx="2425700" cy="1558925"/>
            <a:chOff x="3072" y="2568"/>
            <a:chExt cx="1528" cy="982"/>
          </a:xfrm>
        </p:grpSpPr>
        <p:sp>
          <p:nvSpPr>
            <p:cNvPr id="15380" name="Oval 43"/>
            <p:cNvSpPr>
              <a:spLocks noChangeArrowheads="1"/>
            </p:cNvSpPr>
            <p:nvPr/>
          </p:nvSpPr>
          <p:spPr bwMode="ltGray">
            <a:xfrm>
              <a:off x="3551" y="3222"/>
              <a:ext cx="1049" cy="300"/>
            </a:xfrm>
            <a:prstGeom prst="ellipse">
              <a:avLst/>
            </a:prstGeom>
            <a:solidFill>
              <a:srgbClr val="CC99FF"/>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5381" name="Text Box 44"/>
            <p:cNvSpPr txBox="1">
              <a:spLocks noChangeArrowheads="1"/>
            </p:cNvSpPr>
            <p:nvPr/>
          </p:nvSpPr>
          <p:spPr bwMode="auto">
            <a:xfrm>
              <a:off x="3617" y="3184"/>
              <a:ext cx="929"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dirty="0"/>
                <a:t>Information transparency</a:t>
              </a:r>
              <a:endParaRPr lang="en-US" altLang="en-US" dirty="0"/>
            </a:p>
          </p:txBody>
        </p:sp>
        <p:sp>
          <p:nvSpPr>
            <p:cNvPr id="15382" name="Line 45"/>
            <p:cNvSpPr>
              <a:spLocks noChangeShapeType="1"/>
            </p:cNvSpPr>
            <p:nvPr/>
          </p:nvSpPr>
          <p:spPr bwMode="auto">
            <a:xfrm rot="10800000">
              <a:off x="3072" y="2568"/>
              <a:ext cx="655" cy="615"/>
            </a:xfrm>
            <a:prstGeom prst="line">
              <a:avLst/>
            </a:prstGeom>
            <a:noFill/>
            <a:ln w="38100">
              <a:solidFill>
                <a:srgbClr val="800080"/>
              </a:solidFill>
              <a:rou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dirty="0"/>
            </a:p>
          </p:txBody>
        </p:sp>
      </p:grpSp>
      <p:sp>
        <p:nvSpPr>
          <p:cNvPr id="15374" name="Oval 46"/>
          <p:cNvSpPr>
            <a:spLocks noChangeArrowheads="1"/>
          </p:cNvSpPr>
          <p:nvPr/>
        </p:nvSpPr>
        <p:spPr bwMode="auto">
          <a:xfrm>
            <a:off x="5407025" y="3367178"/>
            <a:ext cx="1295400" cy="476071"/>
          </a:xfrm>
          <a:prstGeom prst="ellipse">
            <a:avLst/>
          </a:prstGeom>
          <a:solidFill>
            <a:srgbClr val="CCFF33"/>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grpSp>
        <p:nvGrpSpPr>
          <p:cNvPr id="116783" name="Group 47"/>
          <p:cNvGrpSpPr/>
          <p:nvPr/>
        </p:nvGrpSpPr>
        <p:grpSpPr bwMode="auto">
          <a:xfrm>
            <a:off x="5292725" y="4021139"/>
            <a:ext cx="1665288" cy="1970087"/>
            <a:chOff x="2368" y="2617"/>
            <a:chExt cx="1049" cy="1241"/>
          </a:xfrm>
        </p:grpSpPr>
        <p:sp>
          <p:nvSpPr>
            <p:cNvPr id="15377" name="Line 48"/>
            <p:cNvSpPr>
              <a:spLocks noChangeShapeType="1"/>
            </p:cNvSpPr>
            <p:nvPr/>
          </p:nvSpPr>
          <p:spPr bwMode="auto">
            <a:xfrm flipH="1" flipV="1">
              <a:off x="2879" y="2617"/>
              <a:ext cx="1" cy="767"/>
            </a:xfrm>
            <a:prstGeom prst="line">
              <a:avLst/>
            </a:prstGeom>
            <a:noFill/>
            <a:ln w="38100">
              <a:solidFill>
                <a:srgbClr val="800080"/>
              </a:solidFill>
              <a:rou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dirty="0"/>
            </a:p>
          </p:txBody>
        </p:sp>
        <p:sp>
          <p:nvSpPr>
            <p:cNvPr id="15378" name="Oval 49"/>
            <p:cNvSpPr>
              <a:spLocks noChangeArrowheads="1"/>
            </p:cNvSpPr>
            <p:nvPr/>
          </p:nvSpPr>
          <p:spPr bwMode="ltGray">
            <a:xfrm>
              <a:off x="2368" y="3517"/>
              <a:ext cx="1049" cy="300"/>
            </a:xfrm>
            <a:prstGeom prst="ellipse">
              <a:avLst/>
            </a:prstGeom>
            <a:solidFill>
              <a:srgbClr val="CC99FF"/>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5379" name="Text Box 50"/>
            <p:cNvSpPr txBox="1">
              <a:spLocks noChangeArrowheads="1"/>
            </p:cNvSpPr>
            <p:nvPr/>
          </p:nvSpPr>
          <p:spPr bwMode="auto">
            <a:xfrm>
              <a:off x="2500" y="3492"/>
              <a:ext cx="776"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dirty="0"/>
                <a:t>Dedicated assets</a:t>
              </a:r>
              <a:endParaRPr lang="en-US" altLang="en-US" dirty="0"/>
            </a:p>
          </p:txBody>
        </p:sp>
      </p:grpSp>
      <p:sp>
        <p:nvSpPr>
          <p:cNvPr id="15376" name="Text Box 51"/>
          <p:cNvSpPr txBox="1">
            <a:spLocks noChangeArrowheads="1"/>
          </p:cNvSpPr>
          <p:nvPr/>
        </p:nvSpPr>
        <p:spPr bwMode="auto">
          <a:xfrm>
            <a:off x="5346701" y="3370263"/>
            <a:ext cx="145732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sz="1400" dirty="0"/>
              <a:t>Closeness of relationship </a:t>
            </a:r>
            <a:endParaRPr lang="en-US" alt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6754"/>
                                        </p:tgtEl>
                                        <p:attrNameLst>
                                          <p:attrName>style.visibility</p:attrName>
                                        </p:attrNameLst>
                                      </p:cBhvr>
                                      <p:to>
                                        <p:strVal val="visible"/>
                                      </p:to>
                                    </p:set>
                                    <p:animEffect transition="in" filter="wipe(down)">
                                      <p:cBhvr>
                                        <p:cTn id="7" dur="500"/>
                                        <p:tgtEl>
                                          <p:spTgt spid="11675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6750"/>
                                        </p:tgtEl>
                                        <p:attrNameLst>
                                          <p:attrName>style.visibility</p:attrName>
                                        </p:attrNameLst>
                                      </p:cBhvr>
                                      <p:to>
                                        <p:strVal val="visible"/>
                                      </p:to>
                                    </p:set>
                                    <p:animEffect transition="in" filter="wipe(down)">
                                      <p:cBhvr>
                                        <p:cTn id="12" dur="500"/>
                                        <p:tgtEl>
                                          <p:spTgt spid="11675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16783"/>
                                        </p:tgtEl>
                                        <p:attrNameLst>
                                          <p:attrName>style.visibility</p:attrName>
                                        </p:attrNameLst>
                                      </p:cBhvr>
                                      <p:to>
                                        <p:strVal val="visible"/>
                                      </p:to>
                                    </p:set>
                                    <p:animEffect transition="in" filter="wipe(down)">
                                      <p:cBhvr>
                                        <p:cTn id="17" dur="500"/>
                                        <p:tgtEl>
                                          <p:spTgt spid="11678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16778"/>
                                        </p:tgtEl>
                                        <p:attrNameLst>
                                          <p:attrName>style.visibility</p:attrName>
                                        </p:attrNameLst>
                                      </p:cBhvr>
                                      <p:to>
                                        <p:strVal val="visible"/>
                                      </p:to>
                                    </p:set>
                                    <p:animEffect transition="in" filter="wipe(down)">
                                      <p:cBhvr>
                                        <p:cTn id="22" dur="500"/>
                                        <p:tgtEl>
                                          <p:spTgt spid="11677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16774"/>
                                        </p:tgtEl>
                                        <p:attrNameLst>
                                          <p:attrName>style.visibility</p:attrName>
                                        </p:attrNameLst>
                                      </p:cBhvr>
                                      <p:to>
                                        <p:strVal val="visible"/>
                                      </p:to>
                                    </p:set>
                                    <p:animEffect transition="in" filter="wipe(down)">
                                      <p:cBhvr>
                                        <p:cTn id="27" dur="500"/>
                                        <p:tgtEl>
                                          <p:spTgt spid="116774"/>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116741"/>
                                        </p:tgtEl>
                                        <p:attrNameLst>
                                          <p:attrName>style.visibility</p:attrName>
                                        </p:attrNameLst>
                                      </p:cBhvr>
                                      <p:to>
                                        <p:strVal val="visible"/>
                                      </p:to>
                                    </p:set>
                                    <p:animEffect transition="in" filter="dissolve">
                                      <p:cBhvr>
                                        <p:cTn id="32" dur="500"/>
                                        <p:tgtEl>
                                          <p:spTgt spid="11674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16758"/>
                                        </p:tgtEl>
                                        <p:attrNameLst>
                                          <p:attrName>style.visibility</p:attrName>
                                        </p:attrNameLst>
                                      </p:cBhvr>
                                      <p:to>
                                        <p:strVal val="visible"/>
                                      </p:to>
                                    </p:set>
                                    <p:animEffect transition="in" filter="wipe(up)">
                                      <p:cBhvr>
                                        <p:cTn id="37" dur="500"/>
                                        <p:tgtEl>
                                          <p:spTgt spid="11675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16762"/>
                                        </p:tgtEl>
                                        <p:attrNameLst>
                                          <p:attrName>style.visibility</p:attrName>
                                        </p:attrNameLst>
                                      </p:cBhvr>
                                      <p:to>
                                        <p:strVal val="visible"/>
                                      </p:to>
                                    </p:set>
                                    <p:animEffect transition="in" filter="wipe(up)">
                                      <p:cBhvr>
                                        <p:cTn id="42" dur="500"/>
                                        <p:tgtEl>
                                          <p:spTgt spid="11676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16766"/>
                                        </p:tgtEl>
                                        <p:attrNameLst>
                                          <p:attrName>style.visibility</p:attrName>
                                        </p:attrNameLst>
                                      </p:cBhvr>
                                      <p:to>
                                        <p:strVal val="visible"/>
                                      </p:to>
                                    </p:set>
                                    <p:animEffect transition="in" filter="wipe(up)">
                                      <p:cBhvr>
                                        <p:cTn id="47" dur="500"/>
                                        <p:tgtEl>
                                          <p:spTgt spid="11676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116770"/>
                                        </p:tgtEl>
                                        <p:attrNameLst>
                                          <p:attrName>style.visibility</p:attrName>
                                        </p:attrNameLst>
                                      </p:cBhvr>
                                      <p:to>
                                        <p:strVal val="visible"/>
                                      </p:to>
                                    </p:set>
                                    <p:animEffect transition="in" filter="wipe(up)">
                                      <p:cBhvr>
                                        <p:cTn id="52" dur="500"/>
                                        <p:tgtEl>
                                          <p:spTgt spid="116770"/>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116744"/>
                                        </p:tgtEl>
                                        <p:attrNameLst>
                                          <p:attrName>style.visibility</p:attrName>
                                        </p:attrNameLst>
                                      </p:cBhvr>
                                      <p:to>
                                        <p:strVal val="visible"/>
                                      </p:to>
                                    </p:set>
                                    <p:animEffect transition="in" filter="wipe(up)">
                                      <p:cBhvr>
                                        <p:cTn id="57" dur="500"/>
                                        <p:tgtEl>
                                          <p:spTgt spid="116744"/>
                                        </p:tgtEl>
                                      </p:cBhvr>
                                    </p:animEffect>
                                  </p:childTnLst>
                                </p:cTn>
                              </p:par>
                            </p:childTnLst>
                          </p:cTn>
                        </p:par>
                      </p:childTnLst>
                    </p:cTn>
                  </p:par>
                  <p:par>
                    <p:cTn id="58" fill="hold">
                      <p:stCondLst>
                        <p:cond delay="indefinite"/>
                      </p:stCondLst>
                      <p:childTnLst>
                        <p:par>
                          <p:cTn id="59" fill="hold">
                            <p:stCondLst>
                              <p:cond delay="0"/>
                            </p:stCondLst>
                            <p:childTnLst>
                              <p:par>
                                <p:cTn id="60" presetID="9" presetClass="entr" presetSubtype="0" fill="hold" nodeType="clickEffect">
                                  <p:stCondLst>
                                    <p:cond delay="0"/>
                                  </p:stCondLst>
                                  <p:childTnLst>
                                    <p:set>
                                      <p:cBhvr>
                                        <p:cTn id="61" dur="1" fill="hold">
                                          <p:stCondLst>
                                            <p:cond delay="0"/>
                                          </p:stCondLst>
                                        </p:cTn>
                                        <p:tgtEl>
                                          <p:spTgt spid="116738"/>
                                        </p:tgtEl>
                                        <p:attrNameLst>
                                          <p:attrName>style.visibility</p:attrName>
                                        </p:attrNameLst>
                                      </p:cBhvr>
                                      <p:to>
                                        <p:strVal val="visible"/>
                                      </p:to>
                                    </p:set>
                                    <p:animEffect transition="in" filter="dissolve">
                                      <p:cBhvr>
                                        <p:cTn id="62" dur="500"/>
                                        <p:tgtEl>
                                          <p:spTgt spid="1167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9"/>
          <p:cNvSpPr>
            <a:spLocks noChangeArrowheads="1"/>
          </p:cNvSpPr>
          <p:nvPr/>
        </p:nvSpPr>
        <p:spPr bwMode="auto">
          <a:xfrm>
            <a:off x="2025650" y="5684838"/>
            <a:ext cx="8135938" cy="360362"/>
          </a:xfrm>
          <a:prstGeom prst="rect">
            <a:avLst/>
          </a:prstGeom>
          <a:solidFill>
            <a:srgbClr val="CCFFFF"/>
          </a:solidFill>
          <a:ln w="9525">
            <a:solidFill>
              <a:schemeClr val="tx1"/>
            </a:solidFill>
            <a:miter lim="800000"/>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6387" name="Text Box 50"/>
          <p:cNvSpPr txBox="1">
            <a:spLocks noChangeArrowheads="1"/>
          </p:cNvSpPr>
          <p:nvPr/>
        </p:nvSpPr>
        <p:spPr bwMode="auto">
          <a:xfrm>
            <a:off x="4295776" y="5656264"/>
            <a:ext cx="3527425" cy="396875"/>
          </a:xfrm>
          <a:prstGeom prst="rect">
            <a:avLst/>
          </a:prstGeom>
          <a:noFill/>
          <a:ln>
            <a:noFill/>
          </a:ln>
          <a:effectLst/>
          <a:extLst>
            <a:ext uri="{909E8E84-426E-40DD-AFC4-6F175D3DCCD1}">
              <a14:hiddenFill xmlns:a14="http://schemas.microsoft.com/office/drawing/2010/main">
                <a:solidFill>
                  <a:srgbClr val="66FFFF"/>
                </a:solidFill>
              </a14:hiddenFill>
            </a:ext>
            <a:ext uri="{91240B29-F687-4F45-9708-019B960494DF}">
              <a14:hiddenLine xmlns:a14="http://schemas.microsoft.com/office/drawing/2010/main" w="25400">
                <a:solidFill>
                  <a:schemeClr val="tx1"/>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GB" altLang="en-US" sz="2000" dirty="0"/>
              <a:t>Improved profitability</a:t>
            </a:r>
            <a:endParaRPr lang="en-US" altLang="en-US" sz="2000" dirty="0"/>
          </a:p>
        </p:txBody>
      </p:sp>
      <p:sp>
        <p:nvSpPr>
          <p:cNvPr id="16388" name="Rectangle 51"/>
          <p:cNvSpPr>
            <a:spLocks noChangeArrowheads="1"/>
          </p:cNvSpPr>
          <p:nvPr/>
        </p:nvSpPr>
        <p:spPr bwMode="auto">
          <a:xfrm>
            <a:off x="2017714" y="836613"/>
            <a:ext cx="8135937" cy="360362"/>
          </a:xfrm>
          <a:prstGeom prst="rect">
            <a:avLst/>
          </a:prstGeom>
          <a:solidFill>
            <a:srgbClr val="CCFFFF"/>
          </a:solidFill>
          <a:ln w="9525">
            <a:solidFill>
              <a:schemeClr val="tx1"/>
            </a:solidFill>
            <a:miter lim="800000"/>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6389" name="Text Box 52"/>
          <p:cNvSpPr txBox="1">
            <a:spLocks noChangeArrowheads="1"/>
          </p:cNvSpPr>
          <p:nvPr/>
        </p:nvSpPr>
        <p:spPr bwMode="auto">
          <a:xfrm>
            <a:off x="3517900" y="808039"/>
            <a:ext cx="4895850" cy="396875"/>
          </a:xfrm>
          <a:prstGeom prst="rect">
            <a:avLst/>
          </a:prstGeom>
          <a:noFill/>
          <a:ln>
            <a:noFill/>
          </a:ln>
          <a:effectLst/>
          <a:extLst>
            <a:ext uri="{909E8E84-426E-40DD-AFC4-6F175D3DCCD1}">
              <a14:hiddenFill xmlns:a14="http://schemas.microsoft.com/office/drawing/2010/main">
                <a:solidFill>
                  <a:srgbClr val="66FFFF"/>
                </a:solidFill>
              </a14:hiddenFill>
            </a:ext>
            <a:ext uri="{91240B29-F687-4F45-9708-019B960494DF}">
              <a14:hiddenLine xmlns:a14="http://schemas.microsoft.com/office/drawing/2010/main" w="25400">
                <a:solidFill>
                  <a:schemeClr val="tx1"/>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GB" altLang="en-US" sz="2000" dirty="0"/>
              <a:t>Supply chain time compression</a:t>
            </a:r>
            <a:endParaRPr lang="en-US" altLang="en-US" sz="2000" dirty="0"/>
          </a:p>
        </p:txBody>
      </p:sp>
      <p:grpSp>
        <p:nvGrpSpPr>
          <p:cNvPr id="79934" name="Group 62"/>
          <p:cNvGrpSpPr/>
          <p:nvPr/>
        </p:nvGrpSpPr>
        <p:grpSpPr bwMode="auto">
          <a:xfrm>
            <a:off x="1749426" y="1196975"/>
            <a:ext cx="1616075" cy="4464050"/>
            <a:chOff x="142" y="754"/>
            <a:chExt cx="1018" cy="2812"/>
          </a:xfrm>
        </p:grpSpPr>
        <p:sp>
          <p:nvSpPr>
            <p:cNvPr id="16435" name="Line 4"/>
            <p:cNvSpPr>
              <a:spLocks noChangeShapeType="1"/>
            </p:cNvSpPr>
            <p:nvPr/>
          </p:nvSpPr>
          <p:spPr bwMode="auto">
            <a:xfrm>
              <a:off x="644" y="3448"/>
              <a:ext cx="0" cy="118"/>
            </a:xfrm>
            <a:prstGeom prst="line">
              <a:avLst/>
            </a:prstGeom>
            <a:noFill/>
            <a:ln w="25400">
              <a:solidFill>
                <a:schemeClr val="tx1"/>
              </a:solidFill>
              <a:round/>
              <a:headEnd type="none" w="lg" len="lg"/>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16436" name="Oval 10"/>
            <p:cNvSpPr>
              <a:spLocks noChangeArrowheads="1"/>
            </p:cNvSpPr>
            <p:nvPr/>
          </p:nvSpPr>
          <p:spPr bwMode="auto">
            <a:xfrm>
              <a:off x="174" y="2922"/>
              <a:ext cx="952" cy="544"/>
            </a:xfrm>
            <a:prstGeom prst="ellipse">
              <a:avLst/>
            </a:prstGeom>
            <a:solidFill>
              <a:srgbClr val="33CCCC"/>
            </a:solidFill>
            <a:ln w="9525">
              <a:solidFill>
                <a:schemeClr val="tx1"/>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6437" name="Oval 16"/>
            <p:cNvSpPr>
              <a:spLocks noChangeArrowheads="1"/>
            </p:cNvSpPr>
            <p:nvPr/>
          </p:nvSpPr>
          <p:spPr bwMode="auto">
            <a:xfrm>
              <a:off x="174" y="1557"/>
              <a:ext cx="952" cy="544"/>
            </a:xfrm>
            <a:prstGeom prst="ellipse">
              <a:avLst/>
            </a:prstGeom>
            <a:solidFill>
              <a:srgbClr val="33CCCC"/>
            </a:solidFill>
            <a:ln w="9525">
              <a:solidFill>
                <a:schemeClr val="tx1"/>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6438" name="Oval 20"/>
            <p:cNvSpPr>
              <a:spLocks noChangeArrowheads="1"/>
            </p:cNvSpPr>
            <p:nvPr/>
          </p:nvSpPr>
          <p:spPr bwMode="auto">
            <a:xfrm>
              <a:off x="166" y="861"/>
              <a:ext cx="952" cy="544"/>
            </a:xfrm>
            <a:prstGeom prst="ellipse">
              <a:avLst/>
            </a:prstGeom>
            <a:solidFill>
              <a:srgbClr val="33CCCC"/>
            </a:solidFill>
            <a:ln w="9525">
              <a:solidFill>
                <a:schemeClr val="tx1"/>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6439" name="Text Box 22"/>
            <p:cNvSpPr txBox="1">
              <a:spLocks noChangeArrowheads="1"/>
            </p:cNvSpPr>
            <p:nvPr/>
          </p:nvSpPr>
          <p:spPr bwMode="auto">
            <a:xfrm>
              <a:off x="142" y="894"/>
              <a:ext cx="998" cy="465"/>
            </a:xfrm>
            <a:prstGeom prst="rect">
              <a:avLst/>
            </a:prstGeom>
            <a:noFill/>
            <a:ln>
              <a:noFill/>
            </a:ln>
            <a:effectLst/>
            <a:extLst>
              <a:ext uri="{909E8E84-426E-40DD-AFC4-6F175D3DCCD1}">
                <a14:hiddenFill xmlns:a14="http://schemas.microsoft.com/office/drawing/2010/main">
                  <a:solidFill>
                    <a:srgbClr val="66FFFF"/>
                  </a:solidFill>
                </a14:hiddenFill>
              </a:ext>
              <a:ext uri="{91240B29-F687-4F45-9708-019B960494DF}">
                <a14:hiddenLine xmlns:a14="http://schemas.microsoft.com/office/drawing/2010/main" w="9525">
                  <a:solidFill>
                    <a:schemeClr val="tx1"/>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GB" altLang="en-US" sz="1400" dirty="0"/>
                <a:t>Schedule changes impact market faster</a:t>
              </a:r>
              <a:endParaRPr lang="en-US" altLang="en-US" sz="1400" dirty="0"/>
            </a:p>
          </p:txBody>
        </p:sp>
        <p:sp>
          <p:nvSpPr>
            <p:cNvPr id="16440" name="Text Box 26"/>
            <p:cNvSpPr txBox="1">
              <a:spLocks noChangeArrowheads="1"/>
            </p:cNvSpPr>
            <p:nvPr/>
          </p:nvSpPr>
          <p:spPr bwMode="auto">
            <a:xfrm>
              <a:off x="162" y="1525"/>
              <a:ext cx="998" cy="601"/>
            </a:xfrm>
            <a:prstGeom prst="rect">
              <a:avLst/>
            </a:prstGeom>
            <a:noFill/>
            <a:ln>
              <a:noFill/>
            </a:ln>
            <a:effectLst/>
            <a:extLst>
              <a:ext uri="{909E8E84-426E-40DD-AFC4-6F175D3DCCD1}">
                <a14:hiddenFill xmlns:a14="http://schemas.microsoft.com/office/drawing/2010/main">
                  <a:solidFill>
                    <a:srgbClr val="66FFFF"/>
                  </a:solidFill>
                </a14:hiddenFill>
              </a:ext>
              <a:ext uri="{91240B29-F687-4F45-9708-019B960494DF}">
                <a14:hiddenLine xmlns:a14="http://schemas.microsoft.com/office/drawing/2010/main" w="9525">
                  <a:solidFill>
                    <a:schemeClr val="tx1"/>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r>
                <a:rPr lang="en-GB" altLang="en-US" sz="1400" dirty="0"/>
                <a:t>so can </a:t>
              </a:r>
              <a:endParaRPr lang="en-GB" altLang="en-US" sz="1400" dirty="0"/>
            </a:p>
            <a:p>
              <a:pPr algn="ctr"/>
              <a:r>
                <a:rPr lang="en-GB" altLang="en-US" sz="1400" dirty="0"/>
                <a:t>respond to market changes better</a:t>
              </a:r>
              <a:endParaRPr lang="en-US" altLang="en-US" sz="1400" dirty="0"/>
            </a:p>
          </p:txBody>
        </p:sp>
        <p:sp>
          <p:nvSpPr>
            <p:cNvPr id="16441" name="Text Box 33"/>
            <p:cNvSpPr txBox="1">
              <a:spLocks noChangeArrowheads="1"/>
            </p:cNvSpPr>
            <p:nvPr/>
          </p:nvSpPr>
          <p:spPr bwMode="auto">
            <a:xfrm>
              <a:off x="212" y="3028"/>
              <a:ext cx="862" cy="330"/>
            </a:xfrm>
            <a:prstGeom prst="rect">
              <a:avLst/>
            </a:prstGeom>
            <a:noFill/>
            <a:ln>
              <a:noFill/>
            </a:ln>
            <a:effectLst/>
            <a:extLst>
              <a:ext uri="{909E8E84-426E-40DD-AFC4-6F175D3DCCD1}">
                <a14:hiddenFill xmlns:a14="http://schemas.microsoft.com/office/drawing/2010/main">
                  <a:solidFill>
                    <a:srgbClr val="66FFFF"/>
                  </a:solidFill>
                </a14:hiddenFill>
              </a:ext>
              <a:ext uri="{91240B29-F687-4F45-9708-019B960494DF}">
                <a14:hiddenLine xmlns:a14="http://schemas.microsoft.com/office/drawing/2010/main" w="9525">
                  <a:solidFill>
                    <a:schemeClr val="tx1"/>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r>
                <a:rPr lang="en-GB" altLang="en-US" sz="1400" dirty="0"/>
                <a:t>so revenues are maximized</a:t>
              </a:r>
              <a:endParaRPr lang="en-US" altLang="en-US" sz="1400" dirty="0"/>
            </a:p>
          </p:txBody>
        </p:sp>
        <p:cxnSp>
          <p:nvCxnSpPr>
            <p:cNvPr id="16442" name="AutoShape 39"/>
            <p:cNvCxnSpPr>
              <a:cxnSpLocks noChangeShapeType="1"/>
              <a:stCxn id="16437" idx="4"/>
              <a:endCxn id="16436" idx="0"/>
            </p:cNvCxnSpPr>
            <p:nvPr/>
          </p:nvCxnSpPr>
          <p:spPr bwMode="auto">
            <a:xfrm>
              <a:off x="650" y="2101"/>
              <a:ext cx="0" cy="821"/>
            </a:xfrm>
            <a:prstGeom prst="straightConnector1">
              <a:avLst/>
            </a:prstGeom>
            <a:noFill/>
            <a:ln w="25400">
              <a:solidFill>
                <a:schemeClr val="tx1"/>
              </a:solidFill>
              <a:round/>
              <a:headEnd type="none" w="lg" len="lg"/>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443" name="AutoShape 38"/>
            <p:cNvCxnSpPr>
              <a:cxnSpLocks noChangeShapeType="1"/>
              <a:stCxn id="16438" idx="4"/>
              <a:endCxn id="16437" idx="0"/>
            </p:cNvCxnSpPr>
            <p:nvPr/>
          </p:nvCxnSpPr>
          <p:spPr bwMode="auto">
            <a:xfrm>
              <a:off x="642" y="1405"/>
              <a:ext cx="8" cy="152"/>
            </a:xfrm>
            <a:prstGeom prst="straightConnector1">
              <a:avLst/>
            </a:prstGeom>
            <a:noFill/>
            <a:ln w="25400">
              <a:solidFill>
                <a:schemeClr val="tx1"/>
              </a:solidFill>
              <a:round/>
              <a:headEnd type="none" w="lg" len="lg"/>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444" name="Line 53"/>
            <p:cNvSpPr>
              <a:spLocks noChangeShapeType="1"/>
            </p:cNvSpPr>
            <p:nvPr/>
          </p:nvSpPr>
          <p:spPr bwMode="auto">
            <a:xfrm>
              <a:off x="644" y="754"/>
              <a:ext cx="0" cy="136"/>
            </a:xfrm>
            <a:prstGeom prst="line">
              <a:avLst/>
            </a:prstGeom>
            <a:noFill/>
            <a:ln w="25400">
              <a:solidFill>
                <a:schemeClr val="tx1"/>
              </a:solidFill>
              <a:round/>
              <a:headEnd type="none" w="lg" len="lg"/>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grpSp>
      <p:grpSp>
        <p:nvGrpSpPr>
          <p:cNvPr id="79938" name="Group 66"/>
          <p:cNvGrpSpPr/>
          <p:nvPr/>
        </p:nvGrpSpPr>
        <p:grpSpPr bwMode="auto">
          <a:xfrm>
            <a:off x="3484564" y="1196975"/>
            <a:ext cx="1603375" cy="4464050"/>
            <a:chOff x="1235" y="754"/>
            <a:chExt cx="1010" cy="2812"/>
          </a:xfrm>
        </p:grpSpPr>
        <p:sp>
          <p:nvSpPr>
            <p:cNvPr id="16422" name="Oval 11"/>
            <p:cNvSpPr>
              <a:spLocks noChangeArrowheads="1"/>
            </p:cNvSpPr>
            <p:nvPr/>
          </p:nvSpPr>
          <p:spPr bwMode="auto">
            <a:xfrm>
              <a:off x="1269" y="2922"/>
              <a:ext cx="952" cy="544"/>
            </a:xfrm>
            <a:prstGeom prst="ellipse">
              <a:avLst/>
            </a:prstGeom>
            <a:solidFill>
              <a:srgbClr val="33CCCC"/>
            </a:solidFill>
            <a:ln w="9525">
              <a:solidFill>
                <a:schemeClr val="tx1"/>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6423" name="Oval 17"/>
            <p:cNvSpPr>
              <a:spLocks noChangeArrowheads="1"/>
            </p:cNvSpPr>
            <p:nvPr/>
          </p:nvSpPr>
          <p:spPr bwMode="auto">
            <a:xfrm>
              <a:off x="1269" y="1557"/>
              <a:ext cx="952" cy="544"/>
            </a:xfrm>
            <a:prstGeom prst="ellipse">
              <a:avLst/>
            </a:prstGeom>
            <a:solidFill>
              <a:srgbClr val="33CCCC"/>
            </a:solidFill>
            <a:ln w="9525">
              <a:solidFill>
                <a:schemeClr val="tx1"/>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6424" name="Text Box 27"/>
            <p:cNvSpPr txBox="1">
              <a:spLocks noChangeArrowheads="1"/>
            </p:cNvSpPr>
            <p:nvPr/>
          </p:nvSpPr>
          <p:spPr bwMode="auto">
            <a:xfrm>
              <a:off x="1235" y="1648"/>
              <a:ext cx="998" cy="330"/>
            </a:xfrm>
            <a:prstGeom prst="rect">
              <a:avLst/>
            </a:prstGeom>
            <a:noFill/>
            <a:ln>
              <a:noFill/>
            </a:ln>
            <a:effectLst/>
            <a:extLst>
              <a:ext uri="{909E8E84-426E-40DD-AFC4-6F175D3DCCD1}">
                <a14:hiddenFill xmlns:a14="http://schemas.microsoft.com/office/drawing/2010/main">
                  <a:solidFill>
                    <a:srgbClr val="66FFFF"/>
                  </a:solidFill>
                </a14:hiddenFill>
              </a:ext>
              <a:ext uri="{91240B29-F687-4F45-9708-019B960494DF}">
                <a14:hiddenLine xmlns:a14="http://schemas.microsoft.com/office/drawing/2010/main" w="9525">
                  <a:solidFill>
                    <a:schemeClr val="tx1"/>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r>
                <a:rPr lang="en-GB" altLang="en-US" sz="1400" dirty="0"/>
                <a:t>so improved forecasts</a:t>
              </a:r>
              <a:endParaRPr lang="en-US" altLang="en-US" sz="1400" dirty="0"/>
            </a:p>
          </p:txBody>
        </p:sp>
        <p:sp>
          <p:nvSpPr>
            <p:cNvPr id="16425" name="Text Box 34"/>
            <p:cNvSpPr txBox="1">
              <a:spLocks noChangeArrowheads="1"/>
            </p:cNvSpPr>
            <p:nvPr/>
          </p:nvSpPr>
          <p:spPr bwMode="auto">
            <a:xfrm>
              <a:off x="1247" y="2978"/>
              <a:ext cx="998" cy="465"/>
            </a:xfrm>
            <a:prstGeom prst="rect">
              <a:avLst/>
            </a:prstGeom>
            <a:noFill/>
            <a:ln>
              <a:noFill/>
            </a:ln>
            <a:effectLst/>
            <a:extLst>
              <a:ext uri="{909E8E84-426E-40DD-AFC4-6F175D3DCCD1}">
                <a14:hiddenFill xmlns:a14="http://schemas.microsoft.com/office/drawing/2010/main">
                  <a:solidFill>
                    <a:srgbClr val="66FFFF"/>
                  </a:solidFill>
                </a14:hiddenFill>
              </a:ext>
              <a:ext uri="{91240B29-F687-4F45-9708-019B960494DF}">
                <a14:hiddenLine xmlns:a14="http://schemas.microsoft.com/office/drawing/2010/main" w="9525">
                  <a:solidFill>
                    <a:schemeClr val="tx1"/>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r>
                <a:rPr lang="en-GB" altLang="en-US" sz="1400" dirty="0"/>
                <a:t>so reduced stockholding costs</a:t>
              </a:r>
              <a:endParaRPr lang="en-US" altLang="en-US" sz="1400" dirty="0"/>
            </a:p>
          </p:txBody>
        </p:sp>
        <p:sp>
          <p:nvSpPr>
            <p:cNvPr id="16426" name="Line 5"/>
            <p:cNvSpPr>
              <a:spLocks noChangeShapeType="1"/>
            </p:cNvSpPr>
            <p:nvPr/>
          </p:nvSpPr>
          <p:spPr bwMode="auto">
            <a:xfrm>
              <a:off x="1746" y="3448"/>
              <a:ext cx="0" cy="118"/>
            </a:xfrm>
            <a:prstGeom prst="line">
              <a:avLst/>
            </a:prstGeom>
            <a:noFill/>
            <a:ln w="25400">
              <a:solidFill>
                <a:schemeClr val="tx1"/>
              </a:solidFill>
              <a:round/>
              <a:headEnd type="none" w="lg" len="lg"/>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16427" name="Oval 12"/>
            <p:cNvSpPr>
              <a:spLocks noChangeArrowheads="1"/>
            </p:cNvSpPr>
            <p:nvPr/>
          </p:nvSpPr>
          <p:spPr bwMode="auto">
            <a:xfrm>
              <a:off x="1277" y="2260"/>
              <a:ext cx="952" cy="544"/>
            </a:xfrm>
            <a:prstGeom prst="ellipse">
              <a:avLst/>
            </a:prstGeom>
            <a:solidFill>
              <a:srgbClr val="33CCCC"/>
            </a:solidFill>
            <a:ln w="9525">
              <a:solidFill>
                <a:schemeClr val="tx1"/>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6428" name="Oval 21"/>
            <p:cNvSpPr>
              <a:spLocks noChangeArrowheads="1"/>
            </p:cNvSpPr>
            <p:nvPr/>
          </p:nvSpPr>
          <p:spPr bwMode="auto">
            <a:xfrm>
              <a:off x="1269" y="861"/>
              <a:ext cx="952" cy="544"/>
            </a:xfrm>
            <a:prstGeom prst="ellipse">
              <a:avLst/>
            </a:prstGeom>
            <a:solidFill>
              <a:srgbClr val="33CCCC"/>
            </a:solidFill>
            <a:ln w="9525">
              <a:solidFill>
                <a:schemeClr val="tx1"/>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6429" name="Text Box 23"/>
            <p:cNvSpPr txBox="1">
              <a:spLocks noChangeArrowheads="1"/>
            </p:cNvSpPr>
            <p:nvPr/>
          </p:nvSpPr>
          <p:spPr bwMode="auto">
            <a:xfrm>
              <a:off x="1279" y="894"/>
              <a:ext cx="907" cy="465"/>
            </a:xfrm>
            <a:prstGeom prst="rect">
              <a:avLst/>
            </a:prstGeom>
            <a:noFill/>
            <a:ln>
              <a:noFill/>
            </a:ln>
            <a:effectLst/>
            <a:extLst>
              <a:ext uri="{909E8E84-426E-40DD-AFC4-6F175D3DCCD1}">
                <a14:hiddenFill xmlns:a14="http://schemas.microsoft.com/office/drawing/2010/main">
                  <a:solidFill>
                    <a:srgbClr val="66FFFF"/>
                  </a:solidFill>
                </a14:hiddenFill>
              </a:ext>
              <a:ext uri="{91240B29-F687-4F45-9708-019B960494DF}">
                <a14:hiddenLine xmlns:a14="http://schemas.microsoft.com/office/drawing/2010/main" w="9525">
                  <a:solidFill>
                    <a:schemeClr val="tx1"/>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GB" altLang="en-US" sz="1400" dirty="0"/>
                <a:t>Forecasts made closer to demand time</a:t>
              </a:r>
              <a:endParaRPr lang="en-US" altLang="en-US" sz="1400" dirty="0"/>
            </a:p>
          </p:txBody>
        </p:sp>
        <p:sp>
          <p:nvSpPr>
            <p:cNvPr id="16430" name="Text Box 31"/>
            <p:cNvSpPr txBox="1">
              <a:spLocks noChangeArrowheads="1"/>
            </p:cNvSpPr>
            <p:nvPr/>
          </p:nvSpPr>
          <p:spPr bwMode="auto">
            <a:xfrm>
              <a:off x="1268" y="2367"/>
              <a:ext cx="953" cy="330"/>
            </a:xfrm>
            <a:prstGeom prst="rect">
              <a:avLst/>
            </a:prstGeom>
            <a:noFill/>
            <a:ln>
              <a:noFill/>
            </a:ln>
            <a:effectLst/>
            <a:extLst>
              <a:ext uri="{909E8E84-426E-40DD-AFC4-6F175D3DCCD1}">
                <a14:hiddenFill xmlns:a14="http://schemas.microsoft.com/office/drawing/2010/main">
                  <a:solidFill>
                    <a:srgbClr val="66FFFF"/>
                  </a:solidFill>
                </a14:hiddenFill>
              </a:ext>
              <a:ext uri="{91240B29-F687-4F45-9708-019B960494DF}">
                <a14:hiddenLine xmlns:a14="http://schemas.microsoft.com/office/drawing/2010/main" w="9525">
                  <a:solidFill>
                    <a:schemeClr val="tx1"/>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r>
                <a:rPr lang="en-GB" altLang="en-US" sz="1400" dirty="0"/>
                <a:t>so less need for safety stocks</a:t>
              </a:r>
              <a:endParaRPr lang="en-US" altLang="en-US" sz="1400" dirty="0"/>
            </a:p>
          </p:txBody>
        </p:sp>
        <p:cxnSp>
          <p:nvCxnSpPr>
            <p:cNvPr id="16431" name="AutoShape 41"/>
            <p:cNvCxnSpPr>
              <a:cxnSpLocks noChangeShapeType="1"/>
              <a:stCxn id="16423" idx="4"/>
            </p:cNvCxnSpPr>
            <p:nvPr/>
          </p:nvCxnSpPr>
          <p:spPr bwMode="auto">
            <a:xfrm>
              <a:off x="1745" y="2101"/>
              <a:ext cx="1" cy="150"/>
            </a:xfrm>
            <a:prstGeom prst="straightConnector1">
              <a:avLst/>
            </a:prstGeom>
            <a:noFill/>
            <a:ln w="25400">
              <a:solidFill>
                <a:schemeClr val="tx1"/>
              </a:solidFill>
              <a:round/>
              <a:headEnd type="none" w="lg" len="lg"/>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432" name="AutoShape 42"/>
            <p:cNvCxnSpPr>
              <a:cxnSpLocks noChangeShapeType="1"/>
              <a:stCxn id="16427" idx="4"/>
            </p:cNvCxnSpPr>
            <p:nvPr/>
          </p:nvCxnSpPr>
          <p:spPr bwMode="auto">
            <a:xfrm flipH="1">
              <a:off x="1746" y="2804"/>
              <a:ext cx="7" cy="127"/>
            </a:xfrm>
            <a:prstGeom prst="straightConnector1">
              <a:avLst/>
            </a:prstGeom>
            <a:noFill/>
            <a:ln w="25400">
              <a:solidFill>
                <a:schemeClr val="tx1"/>
              </a:solidFill>
              <a:round/>
              <a:headEnd type="none" w="lg" len="lg"/>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433" name="AutoShape 40"/>
            <p:cNvCxnSpPr>
              <a:cxnSpLocks noChangeShapeType="1"/>
              <a:stCxn id="16428" idx="4"/>
              <a:endCxn id="16423" idx="0"/>
            </p:cNvCxnSpPr>
            <p:nvPr/>
          </p:nvCxnSpPr>
          <p:spPr bwMode="auto">
            <a:xfrm>
              <a:off x="1745" y="1405"/>
              <a:ext cx="0" cy="152"/>
            </a:xfrm>
            <a:prstGeom prst="straightConnector1">
              <a:avLst/>
            </a:prstGeom>
            <a:noFill/>
            <a:ln w="25400">
              <a:solidFill>
                <a:schemeClr val="tx1"/>
              </a:solidFill>
              <a:round/>
              <a:headEnd type="none" w="lg" len="lg"/>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434" name="Line 54"/>
            <p:cNvSpPr>
              <a:spLocks noChangeShapeType="1"/>
            </p:cNvSpPr>
            <p:nvPr/>
          </p:nvSpPr>
          <p:spPr bwMode="auto">
            <a:xfrm>
              <a:off x="1746" y="754"/>
              <a:ext cx="0" cy="136"/>
            </a:xfrm>
            <a:prstGeom prst="line">
              <a:avLst/>
            </a:prstGeom>
            <a:noFill/>
            <a:ln w="25400">
              <a:solidFill>
                <a:schemeClr val="tx1"/>
              </a:solidFill>
              <a:round/>
              <a:headEnd type="none" w="lg" len="lg"/>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grpSp>
      <p:grpSp>
        <p:nvGrpSpPr>
          <p:cNvPr id="79936" name="Group 64"/>
          <p:cNvGrpSpPr/>
          <p:nvPr/>
        </p:nvGrpSpPr>
        <p:grpSpPr bwMode="auto">
          <a:xfrm>
            <a:off x="5316538" y="1196975"/>
            <a:ext cx="1524000" cy="4464050"/>
            <a:chOff x="2389" y="754"/>
            <a:chExt cx="960" cy="2812"/>
          </a:xfrm>
        </p:grpSpPr>
        <p:sp>
          <p:nvSpPr>
            <p:cNvPr id="16412" name="Line 6"/>
            <p:cNvSpPr>
              <a:spLocks noChangeShapeType="1"/>
            </p:cNvSpPr>
            <p:nvPr/>
          </p:nvSpPr>
          <p:spPr bwMode="auto">
            <a:xfrm>
              <a:off x="2880" y="3448"/>
              <a:ext cx="0" cy="118"/>
            </a:xfrm>
            <a:prstGeom prst="line">
              <a:avLst/>
            </a:prstGeom>
            <a:noFill/>
            <a:ln w="25400">
              <a:solidFill>
                <a:schemeClr val="tx1"/>
              </a:solidFill>
              <a:round/>
              <a:headEnd type="none" w="lg" len="lg"/>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16413" name="Oval 7"/>
            <p:cNvSpPr>
              <a:spLocks noChangeArrowheads="1"/>
            </p:cNvSpPr>
            <p:nvPr/>
          </p:nvSpPr>
          <p:spPr bwMode="auto">
            <a:xfrm>
              <a:off x="2397" y="2922"/>
              <a:ext cx="952" cy="544"/>
            </a:xfrm>
            <a:prstGeom prst="ellipse">
              <a:avLst/>
            </a:prstGeom>
            <a:solidFill>
              <a:srgbClr val="33CCCC"/>
            </a:solidFill>
            <a:ln w="9525">
              <a:solidFill>
                <a:schemeClr val="tx1"/>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6414" name="Oval 13"/>
            <p:cNvSpPr>
              <a:spLocks noChangeArrowheads="1"/>
            </p:cNvSpPr>
            <p:nvPr/>
          </p:nvSpPr>
          <p:spPr bwMode="auto">
            <a:xfrm>
              <a:off x="2397" y="1557"/>
              <a:ext cx="952" cy="544"/>
            </a:xfrm>
            <a:prstGeom prst="ellipse">
              <a:avLst/>
            </a:prstGeom>
            <a:solidFill>
              <a:srgbClr val="33CCCC"/>
            </a:solidFill>
            <a:ln w="9525">
              <a:solidFill>
                <a:schemeClr val="tx1"/>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6415" name="Oval 18"/>
            <p:cNvSpPr>
              <a:spLocks noChangeArrowheads="1"/>
            </p:cNvSpPr>
            <p:nvPr/>
          </p:nvSpPr>
          <p:spPr bwMode="auto">
            <a:xfrm>
              <a:off x="2389" y="861"/>
              <a:ext cx="952" cy="544"/>
            </a:xfrm>
            <a:prstGeom prst="ellipse">
              <a:avLst/>
            </a:prstGeom>
            <a:solidFill>
              <a:srgbClr val="33CCCC"/>
            </a:solidFill>
            <a:ln w="9525">
              <a:solidFill>
                <a:schemeClr val="tx1"/>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6416" name="Text Box 24"/>
            <p:cNvSpPr txBox="1">
              <a:spLocks noChangeArrowheads="1"/>
            </p:cNvSpPr>
            <p:nvPr/>
          </p:nvSpPr>
          <p:spPr bwMode="auto">
            <a:xfrm>
              <a:off x="2421" y="957"/>
              <a:ext cx="907" cy="330"/>
            </a:xfrm>
            <a:prstGeom prst="rect">
              <a:avLst/>
            </a:prstGeom>
            <a:noFill/>
            <a:ln>
              <a:noFill/>
            </a:ln>
            <a:effectLst/>
            <a:extLst>
              <a:ext uri="{909E8E84-426E-40DD-AFC4-6F175D3DCCD1}">
                <a14:hiddenFill xmlns:a14="http://schemas.microsoft.com/office/drawing/2010/main">
                  <a:solidFill>
                    <a:srgbClr val="66FFFF"/>
                  </a:solidFill>
                </a14:hiddenFill>
              </a:ext>
              <a:ext uri="{91240B29-F687-4F45-9708-019B960494DF}">
                <a14:hiddenLine xmlns:a14="http://schemas.microsoft.com/office/drawing/2010/main" w="9525">
                  <a:solidFill>
                    <a:schemeClr val="tx1"/>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GB" altLang="en-US" sz="1400" dirty="0"/>
                <a:t>Defects are detected faster</a:t>
              </a:r>
              <a:endParaRPr lang="en-US" altLang="en-US" sz="1400" dirty="0"/>
            </a:p>
          </p:txBody>
        </p:sp>
        <p:sp>
          <p:nvSpPr>
            <p:cNvPr id="16417" name="Text Box 28"/>
            <p:cNvSpPr txBox="1">
              <a:spLocks noChangeArrowheads="1"/>
            </p:cNvSpPr>
            <p:nvPr/>
          </p:nvSpPr>
          <p:spPr bwMode="auto">
            <a:xfrm>
              <a:off x="2414" y="1652"/>
              <a:ext cx="907" cy="330"/>
            </a:xfrm>
            <a:prstGeom prst="rect">
              <a:avLst/>
            </a:prstGeom>
            <a:noFill/>
            <a:ln>
              <a:noFill/>
            </a:ln>
            <a:effectLst/>
            <a:extLst>
              <a:ext uri="{909E8E84-426E-40DD-AFC4-6F175D3DCCD1}">
                <a14:hiddenFill xmlns:a14="http://schemas.microsoft.com/office/drawing/2010/main">
                  <a:solidFill>
                    <a:srgbClr val="66FFFF"/>
                  </a:solidFill>
                </a14:hiddenFill>
              </a:ext>
              <a:ext uri="{91240B29-F687-4F45-9708-019B960494DF}">
                <a14:hiddenLine xmlns:a14="http://schemas.microsoft.com/office/drawing/2010/main" w="9525">
                  <a:solidFill>
                    <a:schemeClr val="tx1"/>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r>
                <a:rPr lang="en-GB" altLang="en-US" sz="1400" dirty="0"/>
                <a:t>so easier to improve quality</a:t>
              </a:r>
              <a:endParaRPr lang="en-US" altLang="en-US" sz="1400" dirty="0"/>
            </a:p>
          </p:txBody>
        </p:sp>
        <p:sp>
          <p:nvSpPr>
            <p:cNvPr id="16418" name="Text Box 35"/>
            <p:cNvSpPr txBox="1">
              <a:spLocks noChangeArrowheads="1"/>
            </p:cNvSpPr>
            <p:nvPr/>
          </p:nvSpPr>
          <p:spPr bwMode="auto">
            <a:xfrm>
              <a:off x="2426" y="3015"/>
              <a:ext cx="878" cy="330"/>
            </a:xfrm>
            <a:prstGeom prst="rect">
              <a:avLst/>
            </a:prstGeom>
            <a:noFill/>
            <a:ln>
              <a:noFill/>
            </a:ln>
            <a:effectLst/>
            <a:extLst>
              <a:ext uri="{909E8E84-426E-40DD-AFC4-6F175D3DCCD1}">
                <a14:hiddenFill xmlns:a14="http://schemas.microsoft.com/office/drawing/2010/main">
                  <a:solidFill>
                    <a:srgbClr val="66FFFF"/>
                  </a:solidFill>
                </a14:hiddenFill>
              </a:ext>
              <a:ext uri="{91240B29-F687-4F45-9708-019B960494DF}">
                <a14:hiddenLine xmlns:a14="http://schemas.microsoft.com/office/drawing/2010/main" w="9525">
                  <a:solidFill>
                    <a:schemeClr val="tx1"/>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r>
                <a:rPr lang="en-GB" altLang="en-US" sz="1400" dirty="0"/>
                <a:t>so reduced wastage costs</a:t>
              </a:r>
              <a:endParaRPr lang="en-US" altLang="en-US" sz="1400" dirty="0"/>
            </a:p>
          </p:txBody>
        </p:sp>
        <p:cxnSp>
          <p:nvCxnSpPr>
            <p:cNvPr id="16419" name="AutoShape 43"/>
            <p:cNvCxnSpPr>
              <a:cxnSpLocks noChangeShapeType="1"/>
              <a:stCxn id="16415" idx="4"/>
              <a:endCxn id="16414" idx="0"/>
            </p:cNvCxnSpPr>
            <p:nvPr/>
          </p:nvCxnSpPr>
          <p:spPr bwMode="auto">
            <a:xfrm>
              <a:off x="2865" y="1405"/>
              <a:ext cx="8" cy="152"/>
            </a:xfrm>
            <a:prstGeom prst="straightConnector1">
              <a:avLst/>
            </a:prstGeom>
            <a:noFill/>
            <a:ln w="25400">
              <a:solidFill>
                <a:schemeClr val="tx1"/>
              </a:solidFill>
              <a:round/>
              <a:headEnd type="none" w="lg" len="lg"/>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420" name="AutoShape 44"/>
            <p:cNvCxnSpPr>
              <a:cxnSpLocks noChangeShapeType="1"/>
              <a:stCxn id="16414" idx="4"/>
              <a:endCxn id="16413" idx="0"/>
            </p:cNvCxnSpPr>
            <p:nvPr/>
          </p:nvCxnSpPr>
          <p:spPr bwMode="auto">
            <a:xfrm>
              <a:off x="2873" y="2101"/>
              <a:ext cx="0" cy="821"/>
            </a:xfrm>
            <a:prstGeom prst="straightConnector1">
              <a:avLst/>
            </a:prstGeom>
            <a:noFill/>
            <a:ln w="25400">
              <a:solidFill>
                <a:schemeClr val="tx1"/>
              </a:solidFill>
              <a:round/>
              <a:headEnd type="none" w="lg" len="lg"/>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421" name="Line 55"/>
            <p:cNvSpPr>
              <a:spLocks noChangeShapeType="1"/>
            </p:cNvSpPr>
            <p:nvPr/>
          </p:nvSpPr>
          <p:spPr bwMode="auto">
            <a:xfrm>
              <a:off x="2880" y="754"/>
              <a:ext cx="0" cy="136"/>
            </a:xfrm>
            <a:prstGeom prst="line">
              <a:avLst/>
            </a:prstGeom>
            <a:noFill/>
            <a:ln w="25400">
              <a:solidFill>
                <a:schemeClr val="tx1"/>
              </a:solidFill>
              <a:round/>
              <a:headEnd type="none" w="lg" len="lg"/>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grpSp>
      <p:grpSp>
        <p:nvGrpSpPr>
          <p:cNvPr id="79937" name="Group 65"/>
          <p:cNvGrpSpPr/>
          <p:nvPr/>
        </p:nvGrpSpPr>
        <p:grpSpPr bwMode="auto">
          <a:xfrm>
            <a:off x="7097714" y="1196975"/>
            <a:ext cx="3284537" cy="4457700"/>
            <a:chOff x="3511" y="754"/>
            <a:chExt cx="2069" cy="2808"/>
          </a:xfrm>
        </p:grpSpPr>
        <p:sp>
          <p:nvSpPr>
            <p:cNvPr id="16395" name="Line 2"/>
            <p:cNvSpPr>
              <a:spLocks noChangeShapeType="1"/>
            </p:cNvSpPr>
            <p:nvPr/>
          </p:nvSpPr>
          <p:spPr bwMode="auto">
            <a:xfrm>
              <a:off x="3993" y="3444"/>
              <a:ext cx="0" cy="118"/>
            </a:xfrm>
            <a:prstGeom prst="line">
              <a:avLst/>
            </a:prstGeom>
            <a:noFill/>
            <a:ln w="25400">
              <a:solidFill>
                <a:schemeClr val="tx1"/>
              </a:solidFill>
              <a:round/>
              <a:headEnd type="none" w="lg" len="lg"/>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16396" name="Line 3"/>
            <p:cNvSpPr>
              <a:spLocks noChangeShapeType="1"/>
            </p:cNvSpPr>
            <p:nvPr/>
          </p:nvSpPr>
          <p:spPr bwMode="auto">
            <a:xfrm>
              <a:off x="5106" y="3444"/>
              <a:ext cx="0" cy="118"/>
            </a:xfrm>
            <a:prstGeom prst="line">
              <a:avLst/>
            </a:prstGeom>
            <a:noFill/>
            <a:ln w="25400">
              <a:solidFill>
                <a:schemeClr val="tx1"/>
              </a:solidFill>
              <a:round/>
              <a:headEnd type="none" w="lg" len="lg"/>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sp>
          <p:nvSpPr>
            <p:cNvPr id="16397" name="Oval 8"/>
            <p:cNvSpPr>
              <a:spLocks noChangeArrowheads="1"/>
            </p:cNvSpPr>
            <p:nvPr/>
          </p:nvSpPr>
          <p:spPr bwMode="auto">
            <a:xfrm>
              <a:off x="3516" y="2922"/>
              <a:ext cx="952" cy="544"/>
            </a:xfrm>
            <a:prstGeom prst="ellipse">
              <a:avLst/>
            </a:prstGeom>
            <a:solidFill>
              <a:srgbClr val="33CCCC"/>
            </a:solidFill>
            <a:ln w="9525">
              <a:solidFill>
                <a:schemeClr val="tx1"/>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6398" name="Oval 9"/>
            <p:cNvSpPr>
              <a:spLocks noChangeArrowheads="1"/>
            </p:cNvSpPr>
            <p:nvPr/>
          </p:nvSpPr>
          <p:spPr bwMode="auto">
            <a:xfrm>
              <a:off x="4628" y="2922"/>
              <a:ext cx="952" cy="544"/>
            </a:xfrm>
            <a:prstGeom prst="ellipse">
              <a:avLst/>
            </a:prstGeom>
            <a:solidFill>
              <a:srgbClr val="33CCCC"/>
            </a:solidFill>
            <a:ln w="9525">
              <a:solidFill>
                <a:schemeClr val="tx1"/>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6399" name="Oval 14"/>
            <p:cNvSpPr>
              <a:spLocks noChangeArrowheads="1"/>
            </p:cNvSpPr>
            <p:nvPr/>
          </p:nvSpPr>
          <p:spPr bwMode="auto">
            <a:xfrm>
              <a:off x="3511" y="1557"/>
              <a:ext cx="952" cy="544"/>
            </a:xfrm>
            <a:prstGeom prst="ellipse">
              <a:avLst/>
            </a:prstGeom>
            <a:solidFill>
              <a:srgbClr val="33CCCC"/>
            </a:solidFill>
            <a:ln w="9525">
              <a:solidFill>
                <a:schemeClr val="tx1"/>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6400" name="Oval 15"/>
            <p:cNvSpPr>
              <a:spLocks noChangeArrowheads="1"/>
            </p:cNvSpPr>
            <p:nvPr/>
          </p:nvSpPr>
          <p:spPr bwMode="auto">
            <a:xfrm>
              <a:off x="4619" y="1557"/>
              <a:ext cx="952" cy="544"/>
            </a:xfrm>
            <a:prstGeom prst="ellipse">
              <a:avLst/>
            </a:prstGeom>
            <a:solidFill>
              <a:srgbClr val="33CCCC"/>
            </a:solidFill>
            <a:ln w="9525">
              <a:solidFill>
                <a:schemeClr val="tx1"/>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6401" name="Oval 19"/>
            <p:cNvSpPr>
              <a:spLocks noChangeArrowheads="1"/>
            </p:cNvSpPr>
            <p:nvPr/>
          </p:nvSpPr>
          <p:spPr bwMode="auto">
            <a:xfrm>
              <a:off x="4059" y="845"/>
              <a:ext cx="998" cy="593"/>
            </a:xfrm>
            <a:prstGeom prst="ellipse">
              <a:avLst/>
            </a:prstGeom>
            <a:solidFill>
              <a:srgbClr val="33CCCC"/>
            </a:solidFill>
            <a:ln w="9525">
              <a:solidFill>
                <a:schemeClr val="tx1"/>
              </a:solidFill>
              <a:round/>
              <a:headEnd type="none" w="lg" len="lg"/>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6402" name="Text Box 25"/>
            <p:cNvSpPr txBox="1">
              <a:spLocks noChangeArrowheads="1"/>
            </p:cNvSpPr>
            <p:nvPr/>
          </p:nvSpPr>
          <p:spPr bwMode="auto">
            <a:xfrm>
              <a:off x="4082" y="904"/>
              <a:ext cx="966" cy="465"/>
            </a:xfrm>
            <a:prstGeom prst="rect">
              <a:avLst/>
            </a:prstGeom>
            <a:noFill/>
            <a:ln>
              <a:noFill/>
            </a:ln>
            <a:effectLst/>
            <a:extLst>
              <a:ext uri="{909E8E84-426E-40DD-AFC4-6F175D3DCCD1}">
                <a14:hiddenFill xmlns:a14="http://schemas.microsoft.com/office/drawing/2010/main">
                  <a:solidFill>
                    <a:srgbClr val="66FFFF"/>
                  </a:solidFill>
                </a14:hiddenFill>
              </a:ext>
              <a:ext uri="{91240B29-F687-4F45-9708-019B960494DF}">
                <a14:hiddenLine xmlns:a14="http://schemas.microsoft.com/office/drawing/2010/main" w="9525">
                  <a:solidFill>
                    <a:schemeClr val="tx1"/>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GB" altLang="en-US" sz="1400" dirty="0"/>
                <a:t>New products and service faster to market</a:t>
              </a:r>
              <a:endParaRPr lang="en-US" altLang="en-US" sz="1400" dirty="0"/>
            </a:p>
          </p:txBody>
        </p:sp>
        <p:sp>
          <p:nvSpPr>
            <p:cNvPr id="16403" name="Text Box 29"/>
            <p:cNvSpPr txBox="1">
              <a:spLocks noChangeArrowheads="1"/>
            </p:cNvSpPr>
            <p:nvPr/>
          </p:nvSpPr>
          <p:spPr bwMode="auto">
            <a:xfrm>
              <a:off x="3514" y="1591"/>
              <a:ext cx="953" cy="465"/>
            </a:xfrm>
            <a:prstGeom prst="rect">
              <a:avLst/>
            </a:prstGeom>
            <a:noFill/>
            <a:ln>
              <a:noFill/>
            </a:ln>
            <a:effectLst/>
            <a:extLst>
              <a:ext uri="{909E8E84-426E-40DD-AFC4-6F175D3DCCD1}">
                <a14:hiddenFill xmlns:a14="http://schemas.microsoft.com/office/drawing/2010/main">
                  <a:solidFill>
                    <a:srgbClr val="66FFFF"/>
                  </a:solidFill>
                </a14:hiddenFill>
              </a:ext>
              <a:ext uri="{91240B29-F687-4F45-9708-019B960494DF}">
                <a14:hiddenLine xmlns:a14="http://schemas.microsoft.com/office/drawing/2010/main" w="9525">
                  <a:solidFill>
                    <a:schemeClr val="tx1"/>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r>
                <a:rPr lang="en-GB" altLang="en-US" sz="1400" dirty="0"/>
                <a:t>so fewer lost sales from delayed launch</a:t>
              </a:r>
              <a:endParaRPr lang="en-US" altLang="en-US" sz="1400" dirty="0"/>
            </a:p>
          </p:txBody>
        </p:sp>
        <p:sp>
          <p:nvSpPr>
            <p:cNvPr id="16404" name="Text Box 30"/>
            <p:cNvSpPr txBox="1">
              <a:spLocks noChangeArrowheads="1"/>
            </p:cNvSpPr>
            <p:nvPr/>
          </p:nvSpPr>
          <p:spPr bwMode="auto">
            <a:xfrm>
              <a:off x="4653" y="1581"/>
              <a:ext cx="862" cy="465"/>
            </a:xfrm>
            <a:prstGeom prst="rect">
              <a:avLst/>
            </a:prstGeom>
            <a:noFill/>
            <a:ln>
              <a:noFill/>
            </a:ln>
            <a:effectLst/>
            <a:extLst>
              <a:ext uri="{909E8E84-426E-40DD-AFC4-6F175D3DCCD1}">
                <a14:hiddenFill xmlns:a14="http://schemas.microsoft.com/office/drawing/2010/main">
                  <a:solidFill>
                    <a:srgbClr val="66FFFF"/>
                  </a:solidFill>
                </a14:hiddenFill>
              </a:ext>
              <a:ext uri="{91240B29-F687-4F45-9708-019B960494DF}">
                <a14:hiddenLine xmlns:a14="http://schemas.microsoft.com/office/drawing/2010/main" w="9525">
                  <a:solidFill>
                    <a:schemeClr val="tx1"/>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r>
                <a:rPr lang="en-GB" altLang="en-US" sz="1400" dirty="0"/>
                <a:t>so reduced risk of obsolescence</a:t>
              </a:r>
              <a:endParaRPr lang="en-US" altLang="en-US" sz="1400" dirty="0"/>
            </a:p>
          </p:txBody>
        </p:sp>
        <p:sp>
          <p:nvSpPr>
            <p:cNvPr id="16405" name="Text Box 36"/>
            <p:cNvSpPr txBox="1">
              <a:spLocks noChangeArrowheads="1"/>
            </p:cNvSpPr>
            <p:nvPr/>
          </p:nvSpPr>
          <p:spPr bwMode="auto">
            <a:xfrm>
              <a:off x="3560" y="3017"/>
              <a:ext cx="862" cy="330"/>
            </a:xfrm>
            <a:prstGeom prst="rect">
              <a:avLst/>
            </a:prstGeom>
            <a:noFill/>
            <a:ln>
              <a:noFill/>
            </a:ln>
            <a:effectLst/>
            <a:extLst>
              <a:ext uri="{909E8E84-426E-40DD-AFC4-6F175D3DCCD1}">
                <a14:hiddenFill xmlns:a14="http://schemas.microsoft.com/office/drawing/2010/main">
                  <a:solidFill>
                    <a:srgbClr val="66FFFF"/>
                  </a:solidFill>
                </a14:hiddenFill>
              </a:ext>
              <a:ext uri="{91240B29-F687-4F45-9708-019B960494DF}">
                <a14:hiddenLine xmlns:a14="http://schemas.microsoft.com/office/drawing/2010/main" w="9525">
                  <a:solidFill>
                    <a:schemeClr val="tx1"/>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r>
                <a:rPr lang="en-GB" altLang="en-US" sz="1400" dirty="0"/>
                <a:t>so revenues are maximized</a:t>
              </a:r>
              <a:endParaRPr lang="en-US" altLang="en-US" sz="1400" dirty="0"/>
            </a:p>
          </p:txBody>
        </p:sp>
        <p:sp>
          <p:nvSpPr>
            <p:cNvPr id="16406" name="Text Box 37"/>
            <p:cNvSpPr txBox="1">
              <a:spLocks noChangeArrowheads="1"/>
            </p:cNvSpPr>
            <p:nvPr/>
          </p:nvSpPr>
          <p:spPr bwMode="auto">
            <a:xfrm>
              <a:off x="4670" y="2943"/>
              <a:ext cx="862" cy="465"/>
            </a:xfrm>
            <a:prstGeom prst="rect">
              <a:avLst/>
            </a:prstGeom>
            <a:noFill/>
            <a:ln>
              <a:noFill/>
            </a:ln>
            <a:effectLst/>
            <a:extLst>
              <a:ext uri="{909E8E84-426E-40DD-AFC4-6F175D3DCCD1}">
                <a14:hiddenFill xmlns:a14="http://schemas.microsoft.com/office/drawing/2010/main">
                  <a:solidFill>
                    <a:srgbClr val="66FFFF"/>
                  </a:solidFill>
                </a14:hiddenFill>
              </a:ext>
              <a:ext uri="{91240B29-F687-4F45-9708-019B960494DF}">
                <a14:hiddenLine xmlns:a14="http://schemas.microsoft.com/office/drawing/2010/main" w="9525">
                  <a:solidFill>
                    <a:schemeClr val="tx1"/>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r>
                <a:rPr lang="en-GB" altLang="en-US" sz="1400" dirty="0"/>
                <a:t>so less discounted sales</a:t>
              </a:r>
              <a:endParaRPr lang="en-US" altLang="en-US" sz="1400" dirty="0"/>
            </a:p>
          </p:txBody>
        </p:sp>
        <p:cxnSp>
          <p:nvCxnSpPr>
            <p:cNvPr id="16407" name="AutoShape 45"/>
            <p:cNvCxnSpPr>
              <a:cxnSpLocks noChangeShapeType="1"/>
              <a:stCxn id="16401" idx="3"/>
              <a:endCxn id="16399" idx="0"/>
            </p:cNvCxnSpPr>
            <p:nvPr/>
          </p:nvCxnSpPr>
          <p:spPr bwMode="auto">
            <a:xfrm flipH="1">
              <a:off x="3987" y="1351"/>
              <a:ext cx="218" cy="206"/>
            </a:xfrm>
            <a:prstGeom prst="straightConnector1">
              <a:avLst/>
            </a:prstGeom>
            <a:noFill/>
            <a:ln w="25400">
              <a:solidFill>
                <a:schemeClr val="tx1"/>
              </a:solidFill>
              <a:round/>
              <a:headEnd type="none" w="lg" len="lg"/>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408" name="AutoShape 46"/>
            <p:cNvCxnSpPr>
              <a:cxnSpLocks noChangeShapeType="1"/>
              <a:stCxn id="16401" idx="5"/>
              <a:endCxn id="16400" idx="0"/>
            </p:cNvCxnSpPr>
            <p:nvPr/>
          </p:nvCxnSpPr>
          <p:spPr bwMode="auto">
            <a:xfrm>
              <a:off x="4911" y="1351"/>
              <a:ext cx="184" cy="206"/>
            </a:xfrm>
            <a:prstGeom prst="straightConnector1">
              <a:avLst/>
            </a:prstGeom>
            <a:noFill/>
            <a:ln w="25400">
              <a:solidFill>
                <a:schemeClr val="tx1"/>
              </a:solidFill>
              <a:round/>
              <a:headEnd type="none" w="lg" len="lg"/>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409" name="AutoShape 47"/>
            <p:cNvCxnSpPr>
              <a:cxnSpLocks noChangeShapeType="1"/>
              <a:stCxn id="16399" idx="4"/>
              <a:endCxn id="16397" idx="0"/>
            </p:cNvCxnSpPr>
            <p:nvPr/>
          </p:nvCxnSpPr>
          <p:spPr bwMode="auto">
            <a:xfrm>
              <a:off x="3987" y="2101"/>
              <a:ext cx="5" cy="821"/>
            </a:xfrm>
            <a:prstGeom prst="straightConnector1">
              <a:avLst/>
            </a:prstGeom>
            <a:noFill/>
            <a:ln w="25400">
              <a:solidFill>
                <a:schemeClr val="tx1"/>
              </a:solidFill>
              <a:round/>
              <a:headEnd type="none" w="lg" len="lg"/>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410" name="AutoShape 48"/>
            <p:cNvCxnSpPr>
              <a:cxnSpLocks noChangeShapeType="1"/>
              <a:stCxn id="16400" idx="4"/>
              <a:endCxn id="16398" idx="0"/>
            </p:cNvCxnSpPr>
            <p:nvPr/>
          </p:nvCxnSpPr>
          <p:spPr bwMode="auto">
            <a:xfrm>
              <a:off x="5095" y="2101"/>
              <a:ext cx="9" cy="821"/>
            </a:xfrm>
            <a:prstGeom prst="straightConnector1">
              <a:avLst/>
            </a:prstGeom>
            <a:noFill/>
            <a:ln w="25400">
              <a:solidFill>
                <a:schemeClr val="tx1"/>
              </a:solidFill>
              <a:round/>
              <a:headEnd type="none" w="lg" len="lg"/>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411" name="Line 56"/>
            <p:cNvSpPr>
              <a:spLocks noChangeShapeType="1"/>
            </p:cNvSpPr>
            <p:nvPr/>
          </p:nvSpPr>
          <p:spPr bwMode="auto">
            <a:xfrm>
              <a:off x="4550" y="754"/>
              <a:ext cx="0" cy="136"/>
            </a:xfrm>
            <a:prstGeom prst="line">
              <a:avLst/>
            </a:prstGeom>
            <a:noFill/>
            <a:ln w="25400">
              <a:solidFill>
                <a:schemeClr val="tx1"/>
              </a:solidFill>
              <a:round/>
              <a:headEnd type="none" w="lg" len="lg"/>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SG" dirty="0"/>
            </a:p>
          </p:txBody>
        </p:sp>
      </p:grpSp>
      <p:sp>
        <p:nvSpPr>
          <p:cNvPr id="16394" name="Text Box 57"/>
          <p:cNvSpPr txBox="1">
            <a:spLocks noChangeArrowheads="1"/>
          </p:cNvSpPr>
          <p:nvPr/>
        </p:nvSpPr>
        <p:spPr bwMode="auto">
          <a:xfrm>
            <a:off x="3143251" y="233363"/>
            <a:ext cx="5853113" cy="457200"/>
          </a:xfrm>
          <a:prstGeom prst="rect">
            <a:avLst/>
          </a:prstGeom>
          <a:noFill/>
          <a:ln>
            <a:noFill/>
          </a:ln>
          <a:effectLst/>
          <a:extLst>
            <a:ext uri="{909E8E84-426E-40DD-AFC4-6F175D3DCCD1}">
              <a14:hiddenFill xmlns:a14="http://schemas.microsoft.com/office/drawing/2010/main">
                <a:solidFill>
                  <a:srgbClr val="66FFFF"/>
                </a:solidFill>
              </a14:hiddenFill>
            </a:ext>
            <a:ext uri="{91240B29-F687-4F45-9708-019B960494DF}">
              <a14:hiddenLine xmlns:a14="http://schemas.microsoft.com/office/drawing/2010/main" w="25400">
                <a:solidFill>
                  <a:schemeClr val="tx1"/>
                </a:solidFill>
                <a:miter lim="800000"/>
                <a:headEnd type="none" w="lg" len="lg"/>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r>
              <a:rPr lang="en-GB" altLang="en-US" sz="2400" dirty="0"/>
              <a:t>The effects of supply chain compression</a:t>
            </a:r>
            <a:endParaRPr lang="en-US" alt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9934"/>
                                        </p:tgtEl>
                                        <p:attrNameLst>
                                          <p:attrName>style.visibility</p:attrName>
                                        </p:attrNameLst>
                                      </p:cBhvr>
                                      <p:to>
                                        <p:strVal val="visible"/>
                                      </p:to>
                                    </p:set>
                                    <p:animEffect transition="in" filter="wipe(up)">
                                      <p:cBhvr>
                                        <p:cTn id="7" dur="2000"/>
                                        <p:tgtEl>
                                          <p:spTgt spid="7993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9938"/>
                                        </p:tgtEl>
                                        <p:attrNameLst>
                                          <p:attrName>style.visibility</p:attrName>
                                        </p:attrNameLst>
                                      </p:cBhvr>
                                      <p:to>
                                        <p:strVal val="visible"/>
                                      </p:to>
                                    </p:set>
                                    <p:animEffect transition="in" filter="wipe(up)">
                                      <p:cBhvr>
                                        <p:cTn id="12" dur="2000"/>
                                        <p:tgtEl>
                                          <p:spTgt spid="7993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9936"/>
                                        </p:tgtEl>
                                        <p:attrNameLst>
                                          <p:attrName>style.visibility</p:attrName>
                                        </p:attrNameLst>
                                      </p:cBhvr>
                                      <p:to>
                                        <p:strVal val="visible"/>
                                      </p:to>
                                    </p:set>
                                    <p:animEffect transition="in" filter="wipe(up)">
                                      <p:cBhvr>
                                        <p:cTn id="17" dur="2000"/>
                                        <p:tgtEl>
                                          <p:spTgt spid="7993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9937"/>
                                        </p:tgtEl>
                                        <p:attrNameLst>
                                          <p:attrName>style.visibility</p:attrName>
                                        </p:attrNameLst>
                                      </p:cBhvr>
                                      <p:to>
                                        <p:strVal val="visible"/>
                                      </p:to>
                                    </p:set>
                                    <p:animEffect transition="in" filter="wipe(up)">
                                      <p:cBhvr>
                                        <p:cTn id="22" dur="2000"/>
                                        <p:tgtEl>
                                          <p:spTgt spid="799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2590800" y="1447800"/>
            <a:ext cx="7010400" cy="2228850"/>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38100">
                <a:solidFill>
                  <a:srgbClr val="8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sz="2800" b="1"/>
              <a:t>Supply chain dynamics</a:t>
            </a:r>
            <a:endParaRPr lang="en-GB" altLang="en-US" sz="2800" b="1"/>
          </a:p>
          <a:p>
            <a:pPr algn="ctr" eaLnBrk="1" hangingPunct="1">
              <a:spcBef>
                <a:spcPct val="50000"/>
              </a:spcBef>
            </a:pPr>
            <a:endParaRPr lang="en-GB" altLang="en-US" sz="2800"/>
          </a:p>
          <a:p>
            <a:pPr algn="ctr" eaLnBrk="1" hangingPunct="1">
              <a:spcBef>
                <a:spcPct val="50000"/>
              </a:spcBef>
            </a:pPr>
            <a:r>
              <a:rPr lang="en-GB" altLang="en-US" sz="2800" i="1">
                <a:solidFill>
                  <a:srgbClr val="FF0000"/>
                </a:solidFill>
              </a:rPr>
              <a:t>Supply chains with different end objectives need to be managed in different ways</a:t>
            </a:r>
            <a:endParaRPr lang="en-GB" altLang="en-US" sz="2800" i="1">
              <a:solidFill>
                <a:srgbClr val="FF0000"/>
              </a:solidFil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7352" name="Group 72"/>
          <p:cNvGrpSpPr/>
          <p:nvPr/>
        </p:nvGrpSpPr>
        <p:grpSpPr bwMode="auto">
          <a:xfrm>
            <a:off x="3746501" y="2636839"/>
            <a:ext cx="6670675" cy="3743325"/>
            <a:chOff x="1400" y="1661"/>
            <a:chExt cx="4202" cy="2358"/>
          </a:xfrm>
        </p:grpSpPr>
        <p:sp>
          <p:nvSpPr>
            <p:cNvPr id="21572" name="Rectangle 32"/>
            <p:cNvSpPr>
              <a:spLocks noChangeArrowheads="1"/>
            </p:cNvSpPr>
            <p:nvPr/>
          </p:nvSpPr>
          <p:spPr bwMode="auto">
            <a:xfrm>
              <a:off x="1519" y="1706"/>
              <a:ext cx="4083" cy="2313"/>
            </a:xfrm>
            <a:prstGeom prst="rect">
              <a:avLst/>
            </a:prstGeom>
            <a:solidFill>
              <a:srgbClr val="CC99FF"/>
            </a:solidFill>
            <a:ln w="12700">
              <a:solidFill>
                <a:schemeClr val="tx1"/>
              </a:solidFill>
              <a:miter lim="800000"/>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1573" name="Line 50"/>
            <p:cNvSpPr>
              <a:spLocks noChangeShapeType="1"/>
            </p:cNvSpPr>
            <p:nvPr/>
          </p:nvSpPr>
          <p:spPr bwMode="auto">
            <a:xfrm flipH="1">
              <a:off x="3552" y="1661"/>
              <a:ext cx="8" cy="2341"/>
            </a:xfrm>
            <a:prstGeom prst="line">
              <a:avLst/>
            </a:prstGeom>
            <a:noFill/>
            <a:ln w="12700">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1574" name="Line 51"/>
            <p:cNvSpPr>
              <a:spLocks noChangeShapeType="1"/>
            </p:cNvSpPr>
            <p:nvPr/>
          </p:nvSpPr>
          <p:spPr bwMode="auto">
            <a:xfrm>
              <a:off x="1400" y="2887"/>
              <a:ext cx="4202" cy="0"/>
            </a:xfrm>
            <a:prstGeom prst="line">
              <a:avLst/>
            </a:prstGeom>
            <a:noFill/>
            <a:ln w="12700">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grpSp>
      <p:sp>
        <p:nvSpPr>
          <p:cNvPr id="21507" name="Text Box 55"/>
          <p:cNvSpPr txBox="1">
            <a:spLocks noChangeArrowheads="1"/>
          </p:cNvSpPr>
          <p:nvPr/>
        </p:nvSpPr>
        <p:spPr bwMode="auto">
          <a:xfrm>
            <a:off x="1847850" y="230188"/>
            <a:ext cx="8280400" cy="366712"/>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1270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lnSpc>
                <a:spcPct val="75000"/>
              </a:lnSpc>
              <a:spcBef>
                <a:spcPct val="50000"/>
              </a:spcBef>
            </a:pPr>
            <a:r>
              <a:rPr lang="en-GB" altLang="en-US" sz="2400"/>
              <a:t>Matching the supply chain with market requirements</a:t>
            </a:r>
            <a:endParaRPr lang="en-US" altLang="en-US" sz="2400"/>
          </a:p>
        </p:txBody>
      </p:sp>
      <p:sp>
        <p:nvSpPr>
          <p:cNvPr id="97332" name="Text Box 52"/>
          <p:cNvSpPr txBox="1">
            <a:spLocks noChangeArrowheads="1"/>
          </p:cNvSpPr>
          <p:nvPr/>
        </p:nvSpPr>
        <p:spPr bwMode="auto">
          <a:xfrm>
            <a:off x="4552951" y="3357564"/>
            <a:ext cx="1666875" cy="915987"/>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1270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GB" altLang="en-US" sz="1800" b="1">
                <a:solidFill>
                  <a:srgbClr val="FF0000"/>
                </a:solidFill>
              </a:rPr>
              <a:t>Lean supply chain management</a:t>
            </a:r>
            <a:endParaRPr lang="en-US" altLang="en-US" sz="1800" b="1">
              <a:solidFill>
                <a:srgbClr val="FF0000"/>
              </a:solidFill>
            </a:endParaRPr>
          </a:p>
        </p:txBody>
      </p:sp>
      <p:grpSp>
        <p:nvGrpSpPr>
          <p:cNvPr id="97353" name="Group 73"/>
          <p:cNvGrpSpPr/>
          <p:nvPr/>
        </p:nvGrpSpPr>
        <p:grpSpPr bwMode="auto">
          <a:xfrm>
            <a:off x="4524376" y="3357563"/>
            <a:ext cx="4779963" cy="2000250"/>
            <a:chOff x="1890" y="2115"/>
            <a:chExt cx="3011" cy="1260"/>
          </a:xfrm>
        </p:grpSpPr>
        <p:sp>
          <p:nvSpPr>
            <p:cNvPr id="21570" name="Text Box 53"/>
            <p:cNvSpPr txBox="1">
              <a:spLocks noChangeArrowheads="1"/>
            </p:cNvSpPr>
            <p:nvPr/>
          </p:nvSpPr>
          <p:spPr bwMode="auto">
            <a:xfrm>
              <a:off x="3851" y="2115"/>
              <a:ext cx="1050" cy="231"/>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1270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sz="1800" b="1">
                  <a:solidFill>
                    <a:schemeClr val="accent2"/>
                  </a:solidFill>
                </a:rPr>
                <a:t>Mismatch</a:t>
              </a:r>
              <a:endParaRPr lang="en-US" altLang="en-US" sz="1800" b="1">
                <a:solidFill>
                  <a:schemeClr val="accent2"/>
                </a:solidFill>
              </a:endParaRPr>
            </a:p>
          </p:txBody>
        </p:sp>
        <p:sp>
          <p:nvSpPr>
            <p:cNvPr id="21571" name="Text Box 54"/>
            <p:cNvSpPr txBox="1">
              <a:spLocks noChangeArrowheads="1"/>
            </p:cNvSpPr>
            <p:nvPr/>
          </p:nvSpPr>
          <p:spPr bwMode="auto">
            <a:xfrm>
              <a:off x="1890" y="3144"/>
              <a:ext cx="1050" cy="231"/>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1270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sz="1800" b="1">
                  <a:solidFill>
                    <a:schemeClr val="accent2"/>
                  </a:solidFill>
                </a:rPr>
                <a:t>Mismatch</a:t>
              </a:r>
              <a:endParaRPr lang="en-US" altLang="en-US" sz="1800" b="1">
                <a:solidFill>
                  <a:schemeClr val="accent2"/>
                </a:solidFill>
              </a:endParaRPr>
            </a:p>
          </p:txBody>
        </p:sp>
      </p:grpSp>
      <p:sp>
        <p:nvSpPr>
          <p:cNvPr id="97341" name="Text Box 61"/>
          <p:cNvSpPr txBox="1">
            <a:spLocks noChangeArrowheads="1"/>
          </p:cNvSpPr>
          <p:nvPr/>
        </p:nvSpPr>
        <p:spPr bwMode="auto">
          <a:xfrm>
            <a:off x="7854951" y="4864100"/>
            <a:ext cx="1668463" cy="915988"/>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1270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GB" altLang="en-US" sz="1800" b="1">
                <a:solidFill>
                  <a:srgbClr val="FF0000"/>
                </a:solidFill>
              </a:rPr>
              <a:t>Agile supply chain management</a:t>
            </a:r>
            <a:endParaRPr lang="en-US" altLang="en-US" sz="1800" b="1">
              <a:solidFill>
                <a:srgbClr val="FF0000"/>
              </a:solidFill>
            </a:endParaRPr>
          </a:p>
        </p:txBody>
      </p:sp>
      <p:grpSp>
        <p:nvGrpSpPr>
          <p:cNvPr id="97350" name="Group 70"/>
          <p:cNvGrpSpPr/>
          <p:nvPr/>
        </p:nvGrpSpPr>
        <p:grpSpPr bwMode="auto">
          <a:xfrm>
            <a:off x="3835401" y="974725"/>
            <a:ext cx="6581775" cy="1733550"/>
            <a:chOff x="1456" y="614"/>
            <a:chExt cx="4146" cy="1092"/>
          </a:xfrm>
        </p:grpSpPr>
        <p:sp>
          <p:nvSpPr>
            <p:cNvPr id="21538" name="Rectangle 2"/>
            <p:cNvSpPr>
              <a:spLocks noChangeArrowheads="1"/>
            </p:cNvSpPr>
            <p:nvPr/>
          </p:nvSpPr>
          <p:spPr bwMode="auto">
            <a:xfrm>
              <a:off x="1544" y="709"/>
              <a:ext cx="4058" cy="997"/>
            </a:xfrm>
            <a:prstGeom prst="rect">
              <a:avLst/>
            </a:prstGeom>
            <a:solidFill>
              <a:srgbClr val="CCCCFF"/>
            </a:solidFill>
            <a:ln w="12700">
              <a:solidFill>
                <a:schemeClr val="tx1"/>
              </a:solidFill>
              <a:miter lim="800000"/>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1539" name="Rectangle 4"/>
            <p:cNvSpPr>
              <a:spLocks noChangeArrowheads="1"/>
            </p:cNvSpPr>
            <p:nvPr/>
          </p:nvSpPr>
          <p:spPr bwMode="auto">
            <a:xfrm>
              <a:off x="1544" y="618"/>
              <a:ext cx="4058" cy="359"/>
            </a:xfrm>
            <a:prstGeom prst="rect">
              <a:avLst/>
            </a:prstGeom>
            <a:solidFill>
              <a:srgbClr val="00FFFF"/>
            </a:solidFill>
            <a:ln w="12700">
              <a:solidFill>
                <a:schemeClr val="tx1"/>
              </a:solidFill>
              <a:miter lim="800000"/>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1540" name="Text Box 5"/>
            <p:cNvSpPr txBox="1">
              <a:spLocks noChangeArrowheads="1"/>
            </p:cNvSpPr>
            <p:nvPr/>
          </p:nvSpPr>
          <p:spPr bwMode="auto">
            <a:xfrm>
              <a:off x="2133" y="614"/>
              <a:ext cx="2761" cy="231"/>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1270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sz="1800" b="1"/>
                <a:t>Nature of demand</a:t>
              </a:r>
              <a:endParaRPr lang="en-US" altLang="en-US" sz="1800" b="1"/>
            </a:p>
          </p:txBody>
        </p:sp>
        <p:grpSp>
          <p:nvGrpSpPr>
            <p:cNvPr id="21541" name="Group 68"/>
            <p:cNvGrpSpPr/>
            <p:nvPr/>
          </p:nvGrpSpPr>
          <p:grpSpPr bwMode="auto">
            <a:xfrm>
              <a:off x="2699" y="1053"/>
              <a:ext cx="1705" cy="590"/>
              <a:chOff x="3038" y="1006"/>
              <a:chExt cx="1523" cy="469"/>
            </a:xfrm>
          </p:grpSpPr>
          <p:grpSp>
            <p:nvGrpSpPr>
              <p:cNvPr id="21546" name="Group 6"/>
              <p:cNvGrpSpPr/>
              <p:nvPr/>
            </p:nvGrpSpPr>
            <p:grpSpPr bwMode="auto">
              <a:xfrm>
                <a:off x="3039" y="1006"/>
                <a:ext cx="1517" cy="41"/>
                <a:chOff x="2748" y="1098"/>
                <a:chExt cx="1040" cy="48"/>
              </a:xfrm>
            </p:grpSpPr>
            <p:sp>
              <p:nvSpPr>
                <p:cNvPr id="21567" name="Line 7"/>
                <p:cNvSpPr>
                  <a:spLocks noChangeShapeType="1"/>
                </p:cNvSpPr>
                <p:nvPr/>
              </p:nvSpPr>
              <p:spPr bwMode="auto">
                <a:xfrm>
                  <a:off x="2752" y="1120"/>
                  <a:ext cx="1036" cy="0"/>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1568" name="Line 8"/>
                <p:cNvSpPr>
                  <a:spLocks noChangeShapeType="1"/>
                </p:cNvSpPr>
                <p:nvPr/>
              </p:nvSpPr>
              <p:spPr bwMode="auto">
                <a:xfrm>
                  <a:off x="2748"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1569" name="Line 9"/>
                <p:cNvSpPr>
                  <a:spLocks noChangeShapeType="1"/>
                </p:cNvSpPr>
                <p:nvPr/>
              </p:nvSpPr>
              <p:spPr bwMode="auto">
                <a:xfrm>
                  <a:off x="3786"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grpSp>
          <p:grpSp>
            <p:nvGrpSpPr>
              <p:cNvPr id="21547" name="Group 10"/>
              <p:cNvGrpSpPr/>
              <p:nvPr/>
            </p:nvGrpSpPr>
            <p:grpSpPr bwMode="auto">
              <a:xfrm>
                <a:off x="3040" y="1090"/>
                <a:ext cx="1518" cy="44"/>
                <a:chOff x="2748" y="1098"/>
                <a:chExt cx="1040" cy="48"/>
              </a:xfrm>
            </p:grpSpPr>
            <p:sp>
              <p:nvSpPr>
                <p:cNvPr id="21564" name="Line 11"/>
                <p:cNvSpPr>
                  <a:spLocks noChangeShapeType="1"/>
                </p:cNvSpPr>
                <p:nvPr/>
              </p:nvSpPr>
              <p:spPr bwMode="auto">
                <a:xfrm>
                  <a:off x="2752" y="1120"/>
                  <a:ext cx="1036" cy="0"/>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1565" name="Line 12"/>
                <p:cNvSpPr>
                  <a:spLocks noChangeShapeType="1"/>
                </p:cNvSpPr>
                <p:nvPr/>
              </p:nvSpPr>
              <p:spPr bwMode="auto">
                <a:xfrm>
                  <a:off x="2748"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1566" name="Line 13"/>
                <p:cNvSpPr>
                  <a:spLocks noChangeShapeType="1"/>
                </p:cNvSpPr>
                <p:nvPr/>
              </p:nvSpPr>
              <p:spPr bwMode="auto">
                <a:xfrm>
                  <a:off x="3786"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grpSp>
          <p:grpSp>
            <p:nvGrpSpPr>
              <p:cNvPr id="21548" name="Group 14"/>
              <p:cNvGrpSpPr/>
              <p:nvPr/>
            </p:nvGrpSpPr>
            <p:grpSpPr bwMode="auto">
              <a:xfrm>
                <a:off x="3043" y="1175"/>
                <a:ext cx="1518" cy="43"/>
                <a:chOff x="2748" y="1098"/>
                <a:chExt cx="1040" cy="48"/>
              </a:xfrm>
            </p:grpSpPr>
            <p:sp>
              <p:nvSpPr>
                <p:cNvPr id="21561" name="Line 15"/>
                <p:cNvSpPr>
                  <a:spLocks noChangeShapeType="1"/>
                </p:cNvSpPr>
                <p:nvPr/>
              </p:nvSpPr>
              <p:spPr bwMode="auto">
                <a:xfrm>
                  <a:off x="2752" y="1120"/>
                  <a:ext cx="1036" cy="0"/>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1562" name="Line 16"/>
                <p:cNvSpPr>
                  <a:spLocks noChangeShapeType="1"/>
                </p:cNvSpPr>
                <p:nvPr/>
              </p:nvSpPr>
              <p:spPr bwMode="auto">
                <a:xfrm>
                  <a:off x="2748"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1563" name="Line 17"/>
                <p:cNvSpPr>
                  <a:spLocks noChangeShapeType="1"/>
                </p:cNvSpPr>
                <p:nvPr/>
              </p:nvSpPr>
              <p:spPr bwMode="auto">
                <a:xfrm>
                  <a:off x="3786"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grpSp>
          <p:grpSp>
            <p:nvGrpSpPr>
              <p:cNvPr id="21549" name="Group 18"/>
              <p:cNvGrpSpPr/>
              <p:nvPr/>
            </p:nvGrpSpPr>
            <p:grpSpPr bwMode="auto">
              <a:xfrm>
                <a:off x="3042" y="1267"/>
                <a:ext cx="1518" cy="43"/>
                <a:chOff x="2748" y="1098"/>
                <a:chExt cx="1040" cy="48"/>
              </a:xfrm>
            </p:grpSpPr>
            <p:sp>
              <p:nvSpPr>
                <p:cNvPr id="21558" name="Line 19"/>
                <p:cNvSpPr>
                  <a:spLocks noChangeShapeType="1"/>
                </p:cNvSpPr>
                <p:nvPr/>
              </p:nvSpPr>
              <p:spPr bwMode="auto">
                <a:xfrm>
                  <a:off x="2752" y="1120"/>
                  <a:ext cx="1036" cy="0"/>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1559" name="Line 20"/>
                <p:cNvSpPr>
                  <a:spLocks noChangeShapeType="1"/>
                </p:cNvSpPr>
                <p:nvPr/>
              </p:nvSpPr>
              <p:spPr bwMode="auto">
                <a:xfrm>
                  <a:off x="2748"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1560" name="Line 21"/>
                <p:cNvSpPr>
                  <a:spLocks noChangeShapeType="1"/>
                </p:cNvSpPr>
                <p:nvPr/>
              </p:nvSpPr>
              <p:spPr bwMode="auto">
                <a:xfrm>
                  <a:off x="3786"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grpSp>
          <p:grpSp>
            <p:nvGrpSpPr>
              <p:cNvPr id="21550" name="Group 22"/>
              <p:cNvGrpSpPr/>
              <p:nvPr/>
            </p:nvGrpSpPr>
            <p:grpSpPr bwMode="auto">
              <a:xfrm>
                <a:off x="3038" y="1347"/>
                <a:ext cx="1517" cy="42"/>
                <a:chOff x="2748" y="1098"/>
                <a:chExt cx="1040" cy="48"/>
              </a:xfrm>
            </p:grpSpPr>
            <p:sp>
              <p:nvSpPr>
                <p:cNvPr id="21555" name="Line 23"/>
                <p:cNvSpPr>
                  <a:spLocks noChangeShapeType="1"/>
                </p:cNvSpPr>
                <p:nvPr/>
              </p:nvSpPr>
              <p:spPr bwMode="auto">
                <a:xfrm>
                  <a:off x="2752" y="1120"/>
                  <a:ext cx="1036" cy="0"/>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1556" name="Line 24"/>
                <p:cNvSpPr>
                  <a:spLocks noChangeShapeType="1"/>
                </p:cNvSpPr>
                <p:nvPr/>
              </p:nvSpPr>
              <p:spPr bwMode="auto">
                <a:xfrm>
                  <a:off x="2748"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1557" name="Line 25"/>
                <p:cNvSpPr>
                  <a:spLocks noChangeShapeType="1"/>
                </p:cNvSpPr>
                <p:nvPr/>
              </p:nvSpPr>
              <p:spPr bwMode="auto">
                <a:xfrm>
                  <a:off x="3786"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grpSp>
          <p:grpSp>
            <p:nvGrpSpPr>
              <p:cNvPr id="21551" name="Group 26"/>
              <p:cNvGrpSpPr/>
              <p:nvPr/>
            </p:nvGrpSpPr>
            <p:grpSpPr bwMode="auto">
              <a:xfrm>
                <a:off x="3039" y="1432"/>
                <a:ext cx="1517" cy="43"/>
                <a:chOff x="2748" y="1098"/>
                <a:chExt cx="1040" cy="48"/>
              </a:xfrm>
            </p:grpSpPr>
            <p:sp>
              <p:nvSpPr>
                <p:cNvPr id="21552" name="Line 27"/>
                <p:cNvSpPr>
                  <a:spLocks noChangeShapeType="1"/>
                </p:cNvSpPr>
                <p:nvPr/>
              </p:nvSpPr>
              <p:spPr bwMode="auto">
                <a:xfrm>
                  <a:off x="2752" y="1120"/>
                  <a:ext cx="1036" cy="0"/>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1553" name="Line 28"/>
                <p:cNvSpPr>
                  <a:spLocks noChangeShapeType="1"/>
                </p:cNvSpPr>
                <p:nvPr/>
              </p:nvSpPr>
              <p:spPr bwMode="auto">
                <a:xfrm>
                  <a:off x="2748"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1554" name="Line 29"/>
                <p:cNvSpPr>
                  <a:spLocks noChangeShapeType="1"/>
                </p:cNvSpPr>
                <p:nvPr/>
              </p:nvSpPr>
              <p:spPr bwMode="auto">
                <a:xfrm>
                  <a:off x="3786"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grpSp>
        </p:grpSp>
        <p:sp>
          <p:nvSpPr>
            <p:cNvPr id="21542" name="Text Box 57"/>
            <p:cNvSpPr txBox="1">
              <a:spLocks noChangeArrowheads="1"/>
            </p:cNvSpPr>
            <p:nvPr/>
          </p:nvSpPr>
          <p:spPr bwMode="auto">
            <a:xfrm>
              <a:off x="1456" y="747"/>
              <a:ext cx="166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sz="1800"/>
                <a:t>Functional products</a:t>
              </a:r>
              <a:endParaRPr lang="en-US" altLang="en-US" sz="1800"/>
            </a:p>
          </p:txBody>
        </p:sp>
        <p:sp>
          <p:nvSpPr>
            <p:cNvPr id="21543" name="Text Box 58"/>
            <p:cNvSpPr txBox="1">
              <a:spLocks noChangeArrowheads="1"/>
            </p:cNvSpPr>
            <p:nvPr/>
          </p:nvSpPr>
          <p:spPr bwMode="auto">
            <a:xfrm>
              <a:off x="3824" y="750"/>
              <a:ext cx="166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n-GB" altLang="en-US" sz="1800"/>
                <a:t>Innovative products</a:t>
              </a:r>
              <a:endParaRPr lang="en-US" altLang="en-US" sz="1800"/>
            </a:p>
          </p:txBody>
        </p:sp>
        <p:sp>
          <p:nvSpPr>
            <p:cNvPr id="21544" name="Text Box 63"/>
            <p:cNvSpPr txBox="1">
              <a:spLocks noChangeArrowheads="1"/>
            </p:cNvSpPr>
            <p:nvPr/>
          </p:nvSpPr>
          <p:spPr bwMode="auto">
            <a:xfrm>
              <a:off x="1655" y="1026"/>
              <a:ext cx="998" cy="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r" eaLnBrk="1" hangingPunct="1">
                <a:lnSpc>
                  <a:spcPct val="50000"/>
                </a:lnSpc>
                <a:spcBef>
                  <a:spcPct val="30000"/>
                </a:spcBef>
              </a:pPr>
              <a:r>
                <a:rPr lang="en-US" altLang="en-US" sz="1400"/>
                <a:t>Predictable</a:t>
              </a:r>
              <a:endParaRPr lang="en-GB" altLang="en-US" sz="1400"/>
            </a:p>
            <a:p>
              <a:pPr algn="r" eaLnBrk="1" hangingPunct="1">
                <a:lnSpc>
                  <a:spcPct val="50000"/>
                </a:lnSpc>
                <a:spcBef>
                  <a:spcPct val="30000"/>
                </a:spcBef>
              </a:pPr>
              <a:r>
                <a:rPr lang="en-GB" altLang="en-US" sz="1400"/>
                <a:t>Few changes</a:t>
              </a:r>
              <a:endParaRPr lang="en-GB" altLang="en-US" sz="1400"/>
            </a:p>
            <a:p>
              <a:pPr algn="r" eaLnBrk="1" hangingPunct="1">
                <a:lnSpc>
                  <a:spcPct val="50000"/>
                </a:lnSpc>
                <a:spcBef>
                  <a:spcPct val="30000"/>
                </a:spcBef>
              </a:pPr>
              <a:r>
                <a:rPr lang="en-GB" altLang="en-US" sz="1400"/>
                <a:t>Low variety</a:t>
              </a:r>
              <a:endParaRPr lang="en-GB" altLang="en-US" sz="1400"/>
            </a:p>
            <a:p>
              <a:pPr algn="r" eaLnBrk="1" hangingPunct="1">
                <a:lnSpc>
                  <a:spcPct val="50000"/>
                </a:lnSpc>
                <a:spcBef>
                  <a:spcPct val="30000"/>
                </a:spcBef>
              </a:pPr>
              <a:r>
                <a:rPr lang="en-GB" altLang="en-US" sz="1400"/>
                <a:t>Price stable</a:t>
              </a:r>
              <a:endParaRPr lang="en-GB" altLang="en-US" sz="1400"/>
            </a:p>
            <a:p>
              <a:pPr algn="r" eaLnBrk="1" hangingPunct="1">
                <a:lnSpc>
                  <a:spcPct val="50000"/>
                </a:lnSpc>
                <a:spcBef>
                  <a:spcPct val="30000"/>
                </a:spcBef>
              </a:pPr>
              <a:r>
                <a:rPr lang="en-GB" altLang="en-US" sz="1400"/>
                <a:t>Long lead-times</a:t>
              </a:r>
              <a:endParaRPr lang="en-GB" altLang="en-US" sz="1400"/>
            </a:p>
            <a:p>
              <a:pPr algn="r" eaLnBrk="1" hangingPunct="1">
                <a:lnSpc>
                  <a:spcPct val="50000"/>
                </a:lnSpc>
                <a:spcBef>
                  <a:spcPct val="30000"/>
                </a:spcBef>
              </a:pPr>
              <a:r>
                <a:rPr lang="en-GB" altLang="en-US" sz="1400"/>
                <a:t>Low margin</a:t>
              </a:r>
              <a:endParaRPr lang="en-GB" altLang="en-US" sz="1400"/>
            </a:p>
          </p:txBody>
        </p:sp>
        <p:sp>
          <p:nvSpPr>
            <p:cNvPr id="21545" name="Text Box 64"/>
            <p:cNvSpPr txBox="1">
              <a:spLocks noChangeArrowheads="1"/>
            </p:cNvSpPr>
            <p:nvPr/>
          </p:nvSpPr>
          <p:spPr bwMode="auto">
            <a:xfrm>
              <a:off x="4467" y="1026"/>
              <a:ext cx="1044" cy="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nSpc>
                  <a:spcPct val="50000"/>
                </a:lnSpc>
                <a:spcBef>
                  <a:spcPct val="30000"/>
                </a:spcBef>
              </a:pPr>
              <a:r>
                <a:rPr lang="en-US" altLang="en-US" sz="1400"/>
                <a:t>Unpredictable</a:t>
              </a:r>
              <a:endParaRPr lang="en-GB" altLang="en-US" sz="1400"/>
            </a:p>
            <a:p>
              <a:pPr eaLnBrk="1" hangingPunct="1">
                <a:lnSpc>
                  <a:spcPct val="50000"/>
                </a:lnSpc>
                <a:spcBef>
                  <a:spcPct val="30000"/>
                </a:spcBef>
              </a:pPr>
              <a:r>
                <a:rPr lang="en-GB" altLang="en-US" sz="1400"/>
                <a:t>Many changes</a:t>
              </a:r>
              <a:endParaRPr lang="en-GB" altLang="en-US" sz="1400"/>
            </a:p>
            <a:p>
              <a:pPr eaLnBrk="1" hangingPunct="1">
                <a:lnSpc>
                  <a:spcPct val="50000"/>
                </a:lnSpc>
                <a:spcBef>
                  <a:spcPct val="30000"/>
                </a:spcBef>
              </a:pPr>
              <a:r>
                <a:rPr lang="en-GB" altLang="en-US" sz="1400"/>
                <a:t>High variety</a:t>
              </a:r>
              <a:endParaRPr lang="en-GB" altLang="en-US" sz="1400"/>
            </a:p>
            <a:p>
              <a:pPr eaLnBrk="1" hangingPunct="1">
                <a:lnSpc>
                  <a:spcPct val="50000"/>
                </a:lnSpc>
                <a:spcBef>
                  <a:spcPct val="30000"/>
                </a:spcBef>
              </a:pPr>
              <a:r>
                <a:rPr lang="en-GB" altLang="en-US" sz="1400"/>
                <a:t>Price markdowns</a:t>
              </a:r>
              <a:endParaRPr lang="en-GB" altLang="en-US" sz="1400"/>
            </a:p>
            <a:p>
              <a:pPr eaLnBrk="1" hangingPunct="1">
                <a:lnSpc>
                  <a:spcPct val="50000"/>
                </a:lnSpc>
                <a:spcBef>
                  <a:spcPct val="30000"/>
                </a:spcBef>
              </a:pPr>
              <a:r>
                <a:rPr lang="en-GB" altLang="en-US" sz="1400"/>
                <a:t>Short lead-times</a:t>
              </a:r>
              <a:endParaRPr lang="en-GB" altLang="en-US" sz="1400"/>
            </a:p>
            <a:p>
              <a:pPr eaLnBrk="1" hangingPunct="1">
                <a:lnSpc>
                  <a:spcPct val="50000"/>
                </a:lnSpc>
                <a:spcBef>
                  <a:spcPct val="30000"/>
                </a:spcBef>
              </a:pPr>
              <a:r>
                <a:rPr lang="en-GB" altLang="en-US" sz="1400"/>
                <a:t>High margin</a:t>
              </a:r>
              <a:endParaRPr lang="en-GB" altLang="en-US" sz="1400"/>
            </a:p>
          </p:txBody>
        </p:sp>
      </p:grpSp>
      <p:grpSp>
        <p:nvGrpSpPr>
          <p:cNvPr id="97351" name="Group 71"/>
          <p:cNvGrpSpPr/>
          <p:nvPr/>
        </p:nvGrpSpPr>
        <p:grpSpPr bwMode="auto">
          <a:xfrm>
            <a:off x="1625601" y="2636839"/>
            <a:ext cx="2309813" cy="3962399"/>
            <a:chOff x="64" y="1661"/>
            <a:chExt cx="1455" cy="2496"/>
          </a:xfrm>
        </p:grpSpPr>
        <p:grpSp>
          <p:nvGrpSpPr>
            <p:cNvPr id="21513" name="Group 66"/>
            <p:cNvGrpSpPr/>
            <p:nvPr/>
          </p:nvGrpSpPr>
          <p:grpSpPr bwMode="auto">
            <a:xfrm>
              <a:off x="739" y="2823"/>
              <a:ext cx="544" cy="163"/>
              <a:chOff x="629" y="2453"/>
              <a:chExt cx="684" cy="342"/>
            </a:xfrm>
          </p:grpSpPr>
          <p:grpSp>
            <p:nvGrpSpPr>
              <p:cNvPr id="21522" name="Group 34"/>
              <p:cNvGrpSpPr/>
              <p:nvPr/>
            </p:nvGrpSpPr>
            <p:grpSpPr bwMode="auto">
              <a:xfrm rot="-5394946">
                <a:off x="493" y="2589"/>
                <a:ext cx="342" cy="70"/>
                <a:chOff x="2748" y="1098"/>
                <a:chExt cx="1040" cy="48"/>
              </a:xfrm>
            </p:grpSpPr>
            <p:sp>
              <p:nvSpPr>
                <p:cNvPr id="21535" name="Line 35"/>
                <p:cNvSpPr>
                  <a:spLocks noChangeShapeType="1"/>
                </p:cNvSpPr>
                <p:nvPr/>
              </p:nvSpPr>
              <p:spPr bwMode="auto">
                <a:xfrm>
                  <a:off x="2752" y="1120"/>
                  <a:ext cx="1036" cy="0"/>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1536" name="Line 36"/>
                <p:cNvSpPr>
                  <a:spLocks noChangeShapeType="1"/>
                </p:cNvSpPr>
                <p:nvPr/>
              </p:nvSpPr>
              <p:spPr bwMode="auto">
                <a:xfrm>
                  <a:off x="2748"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1537" name="Line 37"/>
                <p:cNvSpPr>
                  <a:spLocks noChangeShapeType="1"/>
                </p:cNvSpPr>
                <p:nvPr/>
              </p:nvSpPr>
              <p:spPr bwMode="auto">
                <a:xfrm>
                  <a:off x="3786"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grpSp>
          <p:grpSp>
            <p:nvGrpSpPr>
              <p:cNvPr id="21523" name="Group 38"/>
              <p:cNvGrpSpPr/>
              <p:nvPr/>
            </p:nvGrpSpPr>
            <p:grpSpPr bwMode="auto">
              <a:xfrm rot="-5394946">
                <a:off x="690" y="2588"/>
                <a:ext cx="342" cy="71"/>
                <a:chOff x="2748" y="1098"/>
                <a:chExt cx="1040" cy="48"/>
              </a:xfrm>
            </p:grpSpPr>
            <p:sp>
              <p:nvSpPr>
                <p:cNvPr id="21532" name="Line 39"/>
                <p:cNvSpPr>
                  <a:spLocks noChangeShapeType="1"/>
                </p:cNvSpPr>
                <p:nvPr/>
              </p:nvSpPr>
              <p:spPr bwMode="auto">
                <a:xfrm>
                  <a:off x="2752" y="1120"/>
                  <a:ext cx="1036" cy="0"/>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1533" name="Line 40"/>
                <p:cNvSpPr>
                  <a:spLocks noChangeShapeType="1"/>
                </p:cNvSpPr>
                <p:nvPr/>
              </p:nvSpPr>
              <p:spPr bwMode="auto">
                <a:xfrm>
                  <a:off x="2748"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1534" name="Line 41"/>
                <p:cNvSpPr>
                  <a:spLocks noChangeShapeType="1"/>
                </p:cNvSpPr>
                <p:nvPr/>
              </p:nvSpPr>
              <p:spPr bwMode="auto">
                <a:xfrm>
                  <a:off x="3786"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grpSp>
          <p:grpSp>
            <p:nvGrpSpPr>
              <p:cNvPr id="21524" name="Group 42"/>
              <p:cNvGrpSpPr/>
              <p:nvPr/>
            </p:nvGrpSpPr>
            <p:grpSpPr bwMode="auto">
              <a:xfrm rot="-5394946">
                <a:off x="899" y="2590"/>
                <a:ext cx="342" cy="68"/>
                <a:chOff x="2748" y="1098"/>
                <a:chExt cx="1040" cy="48"/>
              </a:xfrm>
            </p:grpSpPr>
            <p:sp>
              <p:nvSpPr>
                <p:cNvPr id="21529" name="Line 43"/>
                <p:cNvSpPr>
                  <a:spLocks noChangeShapeType="1"/>
                </p:cNvSpPr>
                <p:nvPr/>
              </p:nvSpPr>
              <p:spPr bwMode="auto">
                <a:xfrm>
                  <a:off x="2752" y="1120"/>
                  <a:ext cx="1036" cy="0"/>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1530" name="Line 44"/>
                <p:cNvSpPr>
                  <a:spLocks noChangeShapeType="1"/>
                </p:cNvSpPr>
                <p:nvPr/>
              </p:nvSpPr>
              <p:spPr bwMode="auto">
                <a:xfrm>
                  <a:off x="2748"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1531" name="Line 45"/>
                <p:cNvSpPr>
                  <a:spLocks noChangeShapeType="1"/>
                </p:cNvSpPr>
                <p:nvPr/>
              </p:nvSpPr>
              <p:spPr bwMode="auto">
                <a:xfrm>
                  <a:off x="3786"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grpSp>
          <p:grpSp>
            <p:nvGrpSpPr>
              <p:cNvPr id="21525" name="Group 46"/>
              <p:cNvGrpSpPr/>
              <p:nvPr/>
            </p:nvGrpSpPr>
            <p:grpSpPr bwMode="auto">
              <a:xfrm rot="-5394946">
                <a:off x="1107" y="2588"/>
                <a:ext cx="342" cy="71"/>
                <a:chOff x="2748" y="1098"/>
                <a:chExt cx="1040" cy="48"/>
              </a:xfrm>
            </p:grpSpPr>
            <p:sp>
              <p:nvSpPr>
                <p:cNvPr id="21526" name="Line 47"/>
                <p:cNvSpPr>
                  <a:spLocks noChangeShapeType="1"/>
                </p:cNvSpPr>
                <p:nvPr/>
              </p:nvSpPr>
              <p:spPr bwMode="auto">
                <a:xfrm>
                  <a:off x="2752" y="1120"/>
                  <a:ext cx="1036" cy="0"/>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1527" name="Line 48"/>
                <p:cNvSpPr>
                  <a:spLocks noChangeShapeType="1"/>
                </p:cNvSpPr>
                <p:nvPr/>
              </p:nvSpPr>
              <p:spPr bwMode="auto">
                <a:xfrm>
                  <a:off x="2748"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1528" name="Line 49"/>
                <p:cNvSpPr>
                  <a:spLocks noChangeShapeType="1"/>
                </p:cNvSpPr>
                <p:nvPr/>
              </p:nvSpPr>
              <p:spPr bwMode="auto">
                <a:xfrm>
                  <a:off x="3786"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grpSp>
        </p:grpSp>
        <p:grpSp>
          <p:nvGrpSpPr>
            <p:cNvPr id="21514" name="Group 69"/>
            <p:cNvGrpSpPr/>
            <p:nvPr/>
          </p:nvGrpSpPr>
          <p:grpSpPr bwMode="auto">
            <a:xfrm>
              <a:off x="64" y="1661"/>
              <a:ext cx="1455" cy="2414"/>
              <a:chOff x="64" y="1480"/>
              <a:chExt cx="1455" cy="2232"/>
            </a:xfrm>
          </p:grpSpPr>
          <p:sp>
            <p:nvSpPr>
              <p:cNvPr id="21517" name="Rectangle 3"/>
              <p:cNvSpPr>
                <a:spLocks noChangeArrowheads="1"/>
              </p:cNvSpPr>
              <p:nvPr/>
            </p:nvSpPr>
            <p:spPr bwMode="auto">
              <a:xfrm>
                <a:off x="567" y="1525"/>
                <a:ext cx="952" cy="2135"/>
              </a:xfrm>
              <a:prstGeom prst="rect">
                <a:avLst/>
              </a:prstGeom>
              <a:solidFill>
                <a:srgbClr val="CCCCFF"/>
              </a:solidFill>
              <a:ln w="12700">
                <a:solidFill>
                  <a:schemeClr val="tx1"/>
                </a:solidFill>
                <a:miter lim="800000"/>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1518" name="Rectangle 30"/>
              <p:cNvSpPr>
                <a:spLocks noChangeArrowheads="1"/>
              </p:cNvSpPr>
              <p:nvPr/>
            </p:nvSpPr>
            <p:spPr bwMode="auto">
              <a:xfrm>
                <a:off x="69" y="1522"/>
                <a:ext cx="498" cy="2135"/>
              </a:xfrm>
              <a:prstGeom prst="rect">
                <a:avLst/>
              </a:prstGeom>
              <a:solidFill>
                <a:srgbClr val="00FFFF"/>
              </a:solidFill>
              <a:ln w="12700">
                <a:solidFill>
                  <a:schemeClr val="tx1"/>
                </a:solidFill>
                <a:miter lim="800000"/>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1519" name="Text Box 31"/>
              <p:cNvSpPr txBox="1">
                <a:spLocks noChangeArrowheads="1"/>
              </p:cNvSpPr>
              <p:nvPr/>
            </p:nvSpPr>
            <p:spPr bwMode="auto">
              <a:xfrm rot="-5400000">
                <a:off x="-727" y="2407"/>
                <a:ext cx="1814" cy="231"/>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1270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r>
                  <a:rPr lang="en-US" altLang="en-US" sz="1800" b="1"/>
                  <a:t>Supply chain objectives</a:t>
                </a:r>
                <a:endParaRPr lang="en-US" altLang="en-US" sz="1800" b="1"/>
              </a:p>
            </p:txBody>
          </p:sp>
          <p:sp>
            <p:nvSpPr>
              <p:cNvPr id="21520" name="Text Box 59"/>
              <p:cNvSpPr txBox="1">
                <a:spLocks noChangeArrowheads="1"/>
              </p:cNvSpPr>
              <p:nvPr/>
            </p:nvSpPr>
            <p:spPr bwMode="auto">
              <a:xfrm rot="-5400000">
                <a:off x="-103" y="3124"/>
                <a:ext cx="944" cy="231"/>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1270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r>
                  <a:rPr lang="en-GB" altLang="en-US" sz="1800"/>
                  <a:t>Responsive</a:t>
                </a:r>
                <a:endParaRPr lang="en-US" altLang="en-US" sz="1800"/>
              </a:p>
            </p:txBody>
          </p:sp>
          <p:sp>
            <p:nvSpPr>
              <p:cNvPr id="21521" name="Text Box 60"/>
              <p:cNvSpPr txBox="1">
                <a:spLocks noChangeArrowheads="1"/>
              </p:cNvSpPr>
              <p:nvPr/>
            </p:nvSpPr>
            <p:spPr bwMode="auto">
              <a:xfrm rot="-5400000">
                <a:off x="23" y="1747"/>
                <a:ext cx="765" cy="231"/>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1270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r>
                  <a:rPr lang="en-GB" altLang="en-US" sz="1800"/>
                  <a:t>Efficient</a:t>
                </a:r>
                <a:endParaRPr lang="en-US" altLang="en-US" sz="1800"/>
              </a:p>
            </p:txBody>
          </p:sp>
        </p:grpSp>
        <p:sp>
          <p:nvSpPr>
            <p:cNvPr id="21515" name="Text Box 65"/>
            <p:cNvSpPr txBox="1">
              <a:spLocks noChangeArrowheads="1"/>
            </p:cNvSpPr>
            <p:nvPr/>
          </p:nvSpPr>
          <p:spPr bwMode="auto">
            <a:xfrm rot="16200000">
              <a:off x="438" y="3228"/>
              <a:ext cx="1188" cy="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r" eaLnBrk="1" hangingPunct="1">
                <a:lnSpc>
                  <a:spcPct val="90000"/>
                </a:lnSpc>
                <a:spcBef>
                  <a:spcPct val="30000"/>
                </a:spcBef>
              </a:pPr>
              <a:r>
                <a:rPr lang="en-GB" altLang="en-US" sz="1400"/>
                <a:t>Low cost</a:t>
              </a:r>
              <a:endParaRPr lang="en-GB" altLang="en-US" sz="1400"/>
            </a:p>
            <a:p>
              <a:pPr algn="r" eaLnBrk="1" hangingPunct="1">
                <a:lnSpc>
                  <a:spcPct val="90000"/>
                </a:lnSpc>
                <a:spcBef>
                  <a:spcPct val="30000"/>
                </a:spcBef>
              </a:pPr>
              <a:r>
                <a:rPr lang="en-GB" altLang="en-US" sz="1400"/>
                <a:t>High utilization</a:t>
              </a:r>
              <a:endParaRPr lang="en-GB" altLang="en-US" sz="1400"/>
            </a:p>
            <a:p>
              <a:pPr algn="r" eaLnBrk="1" hangingPunct="1">
                <a:lnSpc>
                  <a:spcPct val="90000"/>
                </a:lnSpc>
                <a:spcBef>
                  <a:spcPct val="30000"/>
                </a:spcBef>
              </a:pPr>
              <a:r>
                <a:rPr lang="en-GB" altLang="en-US" sz="1400"/>
                <a:t>Minimum inventory</a:t>
              </a:r>
              <a:endParaRPr lang="en-GB" altLang="en-US" sz="1400"/>
            </a:p>
            <a:p>
              <a:pPr algn="r" eaLnBrk="1" hangingPunct="1">
                <a:lnSpc>
                  <a:spcPct val="90000"/>
                </a:lnSpc>
                <a:spcBef>
                  <a:spcPct val="30000"/>
                </a:spcBef>
              </a:pPr>
              <a:r>
                <a:rPr lang="en-GB" altLang="en-US" sz="1400"/>
                <a:t>Low-cost suppliers</a:t>
              </a:r>
              <a:endParaRPr lang="en-GB" altLang="en-US" sz="1400"/>
            </a:p>
          </p:txBody>
        </p:sp>
        <p:sp>
          <p:nvSpPr>
            <p:cNvPr id="21516" name="Text Box 67"/>
            <p:cNvSpPr txBox="1">
              <a:spLocks noChangeArrowheads="1"/>
            </p:cNvSpPr>
            <p:nvPr/>
          </p:nvSpPr>
          <p:spPr bwMode="auto">
            <a:xfrm rot="16200000">
              <a:off x="423" y="1931"/>
              <a:ext cx="1206" cy="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lnSpc>
                  <a:spcPct val="90000"/>
                </a:lnSpc>
                <a:spcBef>
                  <a:spcPct val="30000"/>
                </a:spcBef>
              </a:pPr>
              <a:r>
                <a:rPr lang="en-GB" altLang="en-US" sz="1400"/>
                <a:t>Low throughput times</a:t>
              </a:r>
              <a:endParaRPr lang="en-GB" altLang="en-US" sz="1400"/>
            </a:p>
            <a:p>
              <a:pPr eaLnBrk="1" hangingPunct="1">
                <a:lnSpc>
                  <a:spcPct val="90000"/>
                </a:lnSpc>
                <a:spcBef>
                  <a:spcPct val="30000"/>
                </a:spcBef>
              </a:pPr>
              <a:r>
                <a:rPr lang="en-GB" altLang="en-US" sz="1400"/>
                <a:t>High utilization</a:t>
              </a:r>
              <a:endParaRPr lang="en-GB" altLang="en-US" sz="1400"/>
            </a:p>
            <a:p>
              <a:pPr eaLnBrk="1" hangingPunct="1">
                <a:lnSpc>
                  <a:spcPct val="90000"/>
                </a:lnSpc>
                <a:spcBef>
                  <a:spcPct val="30000"/>
                </a:spcBef>
              </a:pPr>
              <a:r>
                <a:rPr lang="en-GB" altLang="en-US" sz="1400"/>
                <a:t>Deployed inventory</a:t>
              </a:r>
              <a:endParaRPr lang="en-GB" altLang="en-US" sz="1400"/>
            </a:p>
            <a:p>
              <a:pPr eaLnBrk="1" hangingPunct="1">
                <a:lnSpc>
                  <a:spcPct val="90000"/>
                </a:lnSpc>
                <a:spcBef>
                  <a:spcPct val="30000"/>
                </a:spcBef>
              </a:pPr>
              <a:r>
                <a:rPr lang="en-GB" altLang="en-US" sz="1400"/>
                <a:t>Flexible suppliers</a:t>
              </a:r>
              <a:endParaRPr lang="en-GB" altLang="en-US" sz="140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7350"/>
                                        </p:tgtEl>
                                        <p:attrNameLst>
                                          <p:attrName>style.visibility</p:attrName>
                                        </p:attrNameLst>
                                      </p:cBhvr>
                                      <p:to>
                                        <p:strVal val="visible"/>
                                      </p:to>
                                    </p:set>
                                    <p:animEffect transition="in" filter="dissolve">
                                      <p:cBhvr>
                                        <p:cTn id="7" dur="500"/>
                                        <p:tgtEl>
                                          <p:spTgt spid="9735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97351"/>
                                        </p:tgtEl>
                                        <p:attrNameLst>
                                          <p:attrName>style.visibility</p:attrName>
                                        </p:attrNameLst>
                                      </p:cBhvr>
                                      <p:to>
                                        <p:strVal val="visible"/>
                                      </p:to>
                                    </p:set>
                                    <p:animEffect transition="in" filter="dissolve">
                                      <p:cBhvr>
                                        <p:cTn id="12" dur="500"/>
                                        <p:tgtEl>
                                          <p:spTgt spid="97351"/>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97352"/>
                                        </p:tgtEl>
                                        <p:attrNameLst>
                                          <p:attrName>style.visibility</p:attrName>
                                        </p:attrNameLst>
                                      </p:cBhvr>
                                      <p:to>
                                        <p:strVal val="visible"/>
                                      </p:to>
                                    </p:set>
                                    <p:animEffect transition="in" filter="dissolve">
                                      <p:cBhvr>
                                        <p:cTn id="17" dur="500"/>
                                        <p:tgtEl>
                                          <p:spTgt spid="97352"/>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97332"/>
                                        </p:tgtEl>
                                        <p:attrNameLst>
                                          <p:attrName>style.visibility</p:attrName>
                                        </p:attrNameLst>
                                      </p:cBhvr>
                                      <p:to>
                                        <p:strVal val="visible"/>
                                      </p:to>
                                    </p:set>
                                    <p:animEffect transition="in" filter="dissolve">
                                      <p:cBhvr>
                                        <p:cTn id="22" dur="500"/>
                                        <p:tgtEl>
                                          <p:spTgt spid="97332"/>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97341"/>
                                        </p:tgtEl>
                                        <p:attrNameLst>
                                          <p:attrName>style.visibility</p:attrName>
                                        </p:attrNameLst>
                                      </p:cBhvr>
                                      <p:to>
                                        <p:strVal val="visible"/>
                                      </p:to>
                                    </p:set>
                                    <p:animEffect transition="in" filter="dissolve">
                                      <p:cBhvr>
                                        <p:cTn id="27" dur="500"/>
                                        <p:tgtEl>
                                          <p:spTgt spid="97341"/>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97353"/>
                                        </p:tgtEl>
                                        <p:attrNameLst>
                                          <p:attrName>style.visibility</p:attrName>
                                        </p:attrNameLst>
                                      </p:cBhvr>
                                      <p:to>
                                        <p:strVal val="visible"/>
                                      </p:to>
                                    </p:set>
                                    <p:animEffect transition="in" filter="dissolve">
                                      <p:cBhvr>
                                        <p:cTn id="32" dur="500"/>
                                        <p:tgtEl>
                                          <p:spTgt spid="973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332" grpId="0"/>
      <p:bldP spid="97341"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8546" name="Group 2"/>
          <p:cNvGrpSpPr/>
          <p:nvPr/>
        </p:nvGrpSpPr>
        <p:grpSpPr bwMode="auto">
          <a:xfrm>
            <a:off x="2057400" y="3644900"/>
            <a:ext cx="7315200" cy="3227388"/>
            <a:chOff x="336" y="2448"/>
            <a:chExt cx="4608" cy="1882"/>
          </a:xfrm>
        </p:grpSpPr>
        <p:sp>
          <p:nvSpPr>
            <p:cNvPr id="22575" name="Line 3"/>
            <p:cNvSpPr>
              <a:spLocks noChangeShapeType="1"/>
            </p:cNvSpPr>
            <p:nvPr/>
          </p:nvSpPr>
          <p:spPr bwMode="auto">
            <a:xfrm>
              <a:off x="720" y="3216"/>
              <a:ext cx="4224" cy="0"/>
            </a:xfrm>
            <a:prstGeom prst="line">
              <a:avLst/>
            </a:prstGeom>
            <a:noFill/>
            <a:ln w="38100">
              <a:solidFill>
                <a:srgbClr val="FF0000"/>
              </a:solidFill>
              <a:rou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2576" name="Line 4"/>
            <p:cNvSpPr>
              <a:spLocks noChangeShapeType="1"/>
            </p:cNvSpPr>
            <p:nvPr/>
          </p:nvSpPr>
          <p:spPr bwMode="auto">
            <a:xfrm>
              <a:off x="720" y="3414"/>
              <a:ext cx="4224" cy="0"/>
            </a:xfrm>
            <a:prstGeom prst="line">
              <a:avLst/>
            </a:prstGeom>
            <a:noFill/>
            <a:ln w="38100">
              <a:solidFill>
                <a:srgbClr val="FF0000"/>
              </a:solidFill>
              <a:round/>
              <a:head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2577" name="AutoShape 5"/>
            <p:cNvSpPr>
              <a:spLocks noChangeArrowheads="1"/>
            </p:cNvSpPr>
            <p:nvPr/>
          </p:nvSpPr>
          <p:spPr bwMode="auto">
            <a:xfrm rot="10800000">
              <a:off x="4176" y="2448"/>
              <a:ext cx="430" cy="228"/>
            </a:xfrm>
            <a:prstGeom prst="triangle">
              <a:avLst>
                <a:gd name="adj" fmla="val 50000"/>
              </a:avLst>
            </a:prstGeom>
            <a:solidFill>
              <a:srgbClr val="CCCC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78" name="AutoShape 6"/>
            <p:cNvSpPr>
              <a:spLocks noChangeArrowheads="1"/>
            </p:cNvSpPr>
            <p:nvPr/>
          </p:nvSpPr>
          <p:spPr bwMode="auto">
            <a:xfrm rot="10800000">
              <a:off x="4176" y="2748"/>
              <a:ext cx="430" cy="228"/>
            </a:xfrm>
            <a:prstGeom prst="triangle">
              <a:avLst>
                <a:gd name="adj" fmla="val 50000"/>
              </a:avLst>
            </a:prstGeom>
            <a:solidFill>
              <a:srgbClr val="CCCC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79" name="AutoShape 7"/>
            <p:cNvSpPr>
              <a:spLocks noChangeArrowheads="1"/>
            </p:cNvSpPr>
            <p:nvPr/>
          </p:nvSpPr>
          <p:spPr bwMode="auto">
            <a:xfrm rot="10800000">
              <a:off x="4176" y="3048"/>
              <a:ext cx="430" cy="228"/>
            </a:xfrm>
            <a:prstGeom prst="triangle">
              <a:avLst>
                <a:gd name="adj" fmla="val 50000"/>
              </a:avLst>
            </a:prstGeom>
            <a:solidFill>
              <a:srgbClr val="CCCC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80" name="AutoShape 8"/>
            <p:cNvSpPr>
              <a:spLocks noChangeArrowheads="1"/>
            </p:cNvSpPr>
            <p:nvPr/>
          </p:nvSpPr>
          <p:spPr bwMode="auto">
            <a:xfrm rot="10800000">
              <a:off x="4176" y="3348"/>
              <a:ext cx="430" cy="228"/>
            </a:xfrm>
            <a:prstGeom prst="triangle">
              <a:avLst>
                <a:gd name="adj" fmla="val 50000"/>
              </a:avLst>
            </a:prstGeom>
            <a:solidFill>
              <a:srgbClr val="CCCC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81" name="AutoShape 9"/>
            <p:cNvSpPr>
              <a:spLocks noChangeArrowheads="1"/>
            </p:cNvSpPr>
            <p:nvPr/>
          </p:nvSpPr>
          <p:spPr bwMode="auto">
            <a:xfrm rot="10800000">
              <a:off x="4176" y="3648"/>
              <a:ext cx="430" cy="228"/>
            </a:xfrm>
            <a:prstGeom prst="triangle">
              <a:avLst>
                <a:gd name="adj" fmla="val 50000"/>
              </a:avLst>
            </a:prstGeom>
            <a:solidFill>
              <a:srgbClr val="CCCC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82" name="AutoShape 10"/>
            <p:cNvSpPr>
              <a:spLocks noChangeArrowheads="1"/>
            </p:cNvSpPr>
            <p:nvPr/>
          </p:nvSpPr>
          <p:spPr bwMode="auto">
            <a:xfrm rot="10800000">
              <a:off x="4176" y="3948"/>
              <a:ext cx="430" cy="228"/>
            </a:xfrm>
            <a:prstGeom prst="triangle">
              <a:avLst>
                <a:gd name="adj" fmla="val 50000"/>
              </a:avLst>
            </a:prstGeom>
            <a:solidFill>
              <a:srgbClr val="CCCC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83" name="AutoShape 11"/>
            <p:cNvSpPr>
              <a:spLocks noChangeArrowheads="1"/>
            </p:cNvSpPr>
            <p:nvPr/>
          </p:nvSpPr>
          <p:spPr bwMode="auto">
            <a:xfrm rot="10800000">
              <a:off x="3312" y="2748"/>
              <a:ext cx="430" cy="228"/>
            </a:xfrm>
            <a:prstGeom prst="triangle">
              <a:avLst>
                <a:gd name="adj" fmla="val 50000"/>
              </a:avLst>
            </a:prstGeom>
            <a:solidFill>
              <a:srgbClr val="CCCC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84" name="AutoShape 12"/>
            <p:cNvSpPr>
              <a:spLocks noChangeArrowheads="1"/>
            </p:cNvSpPr>
            <p:nvPr/>
          </p:nvSpPr>
          <p:spPr bwMode="auto">
            <a:xfrm rot="10800000">
              <a:off x="3314" y="3648"/>
              <a:ext cx="430" cy="228"/>
            </a:xfrm>
            <a:prstGeom prst="triangle">
              <a:avLst>
                <a:gd name="adj" fmla="val 50000"/>
              </a:avLst>
            </a:prstGeom>
            <a:solidFill>
              <a:srgbClr val="CCCC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85" name="AutoShape 13"/>
            <p:cNvSpPr>
              <a:spLocks noChangeArrowheads="1"/>
            </p:cNvSpPr>
            <p:nvPr/>
          </p:nvSpPr>
          <p:spPr bwMode="auto">
            <a:xfrm rot="10800000">
              <a:off x="2016" y="3186"/>
              <a:ext cx="430" cy="258"/>
            </a:xfrm>
            <a:prstGeom prst="triangle">
              <a:avLst>
                <a:gd name="adj" fmla="val 50000"/>
              </a:avLst>
            </a:prstGeom>
            <a:solidFill>
              <a:srgbClr val="CCCC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86" name="AutoShape 14"/>
            <p:cNvSpPr>
              <a:spLocks noChangeArrowheads="1"/>
            </p:cNvSpPr>
            <p:nvPr/>
          </p:nvSpPr>
          <p:spPr bwMode="auto">
            <a:xfrm rot="10800000">
              <a:off x="866" y="3180"/>
              <a:ext cx="430" cy="258"/>
            </a:xfrm>
            <a:prstGeom prst="triangle">
              <a:avLst>
                <a:gd name="adj" fmla="val 50000"/>
              </a:avLst>
            </a:prstGeom>
            <a:solidFill>
              <a:srgbClr val="CCCC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87" name="Rectangle 15"/>
            <p:cNvSpPr>
              <a:spLocks noChangeArrowheads="1"/>
            </p:cNvSpPr>
            <p:nvPr/>
          </p:nvSpPr>
          <p:spPr bwMode="auto">
            <a:xfrm>
              <a:off x="3120" y="3336"/>
              <a:ext cx="768" cy="192"/>
            </a:xfrm>
            <a:prstGeom prst="rect">
              <a:avLst/>
            </a:prstGeom>
            <a:solidFill>
              <a:srgbClr val="00FF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88" name="Rectangle 16"/>
            <p:cNvSpPr>
              <a:spLocks noChangeArrowheads="1"/>
            </p:cNvSpPr>
            <p:nvPr/>
          </p:nvSpPr>
          <p:spPr bwMode="auto">
            <a:xfrm>
              <a:off x="3120" y="3114"/>
              <a:ext cx="768" cy="192"/>
            </a:xfrm>
            <a:prstGeom prst="rect">
              <a:avLst/>
            </a:prstGeom>
            <a:solidFill>
              <a:srgbClr val="00FF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89" name="Text Box 17"/>
            <p:cNvSpPr txBox="1">
              <a:spLocks noChangeArrowheads="1"/>
            </p:cNvSpPr>
            <p:nvPr/>
          </p:nvSpPr>
          <p:spPr bwMode="auto">
            <a:xfrm>
              <a:off x="3102" y="3102"/>
              <a:ext cx="816" cy="196"/>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b="1"/>
                <a:t>Products</a:t>
              </a:r>
              <a:endParaRPr lang="en-US" altLang="en-US" b="1"/>
            </a:p>
          </p:txBody>
        </p:sp>
        <p:sp>
          <p:nvSpPr>
            <p:cNvPr id="22590" name="Text Box 18"/>
            <p:cNvSpPr txBox="1">
              <a:spLocks noChangeArrowheads="1"/>
            </p:cNvSpPr>
            <p:nvPr/>
          </p:nvSpPr>
          <p:spPr bwMode="auto">
            <a:xfrm>
              <a:off x="3072" y="3322"/>
              <a:ext cx="870" cy="196"/>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b="1"/>
                <a:t>Information</a:t>
              </a:r>
              <a:endParaRPr lang="en-US" altLang="en-US" b="1"/>
            </a:p>
          </p:txBody>
        </p:sp>
        <p:sp>
          <p:nvSpPr>
            <p:cNvPr id="22591" name="AutoShape 19"/>
            <p:cNvSpPr>
              <a:spLocks noChangeArrowheads="1"/>
            </p:cNvSpPr>
            <p:nvPr/>
          </p:nvSpPr>
          <p:spPr bwMode="auto">
            <a:xfrm rot="10800000">
              <a:off x="888" y="3216"/>
              <a:ext cx="384" cy="234"/>
            </a:xfrm>
            <a:prstGeom prst="triangle">
              <a:avLst>
                <a:gd name="adj" fmla="val 50000"/>
              </a:avLst>
            </a:prstGeom>
            <a:solidFill>
              <a:srgbClr val="9966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92" name="AutoShape 20"/>
            <p:cNvSpPr>
              <a:spLocks noChangeArrowheads="1"/>
            </p:cNvSpPr>
            <p:nvPr/>
          </p:nvSpPr>
          <p:spPr bwMode="auto">
            <a:xfrm rot="10800000">
              <a:off x="2040" y="3216"/>
              <a:ext cx="384" cy="234"/>
            </a:xfrm>
            <a:prstGeom prst="triangle">
              <a:avLst>
                <a:gd name="adj" fmla="val 50000"/>
              </a:avLst>
            </a:prstGeom>
            <a:solidFill>
              <a:srgbClr val="9966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93" name="AutoShape 21"/>
            <p:cNvSpPr>
              <a:spLocks noChangeArrowheads="1"/>
            </p:cNvSpPr>
            <p:nvPr/>
          </p:nvSpPr>
          <p:spPr bwMode="auto">
            <a:xfrm rot="10800000">
              <a:off x="3450" y="3798"/>
              <a:ext cx="156" cy="84"/>
            </a:xfrm>
            <a:prstGeom prst="triangle">
              <a:avLst>
                <a:gd name="adj" fmla="val 50000"/>
              </a:avLst>
            </a:prstGeom>
            <a:solidFill>
              <a:srgbClr val="9966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94" name="AutoShape 22"/>
            <p:cNvSpPr>
              <a:spLocks noChangeArrowheads="1"/>
            </p:cNvSpPr>
            <p:nvPr/>
          </p:nvSpPr>
          <p:spPr bwMode="auto">
            <a:xfrm rot="10800000">
              <a:off x="3450" y="2898"/>
              <a:ext cx="156" cy="84"/>
            </a:xfrm>
            <a:prstGeom prst="triangle">
              <a:avLst>
                <a:gd name="adj" fmla="val 50000"/>
              </a:avLst>
            </a:prstGeom>
            <a:solidFill>
              <a:srgbClr val="9966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95" name="AutoShape 23"/>
            <p:cNvSpPr>
              <a:spLocks noChangeArrowheads="1"/>
            </p:cNvSpPr>
            <p:nvPr/>
          </p:nvSpPr>
          <p:spPr bwMode="auto">
            <a:xfrm rot="10800000">
              <a:off x="4314" y="2598"/>
              <a:ext cx="156" cy="84"/>
            </a:xfrm>
            <a:prstGeom prst="triangle">
              <a:avLst>
                <a:gd name="adj" fmla="val 50000"/>
              </a:avLst>
            </a:prstGeom>
            <a:solidFill>
              <a:srgbClr val="9966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96" name="AutoShape 24"/>
            <p:cNvSpPr>
              <a:spLocks noChangeArrowheads="1"/>
            </p:cNvSpPr>
            <p:nvPr/>
          </p:nvSpPr>
          <p:spPr bwMode="auto">
            <a:xfrm rot="10800000">
              <a:off x="4314" y="2898"/>
              <a:ext cx="156" cy="84"/>
            </a:xfrm>
            <a:prstGeom prst="triangle">
              <a:avLst>
                <a:gd name="adj" fmla="val 50000"/>
              </a:avLst>
            </a:prstGeom>
            <a:solidFill>
              <a:srgbClr val="9966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97" name="AutoShape 25"/>
            <p:cNvSpPr>
              <a:spLocks noChangeArrowheads="1"/>
            </p:cNvSpPr>
            <p:nvPr/>
          </p:nvSpPr>
          <p:spPr bwMode="auto">
            <a:xfrm rot="10800000">
              <a:off x="4314" y="3198"/>
              <a:ext cx="156" cy="84"/>
            </a:xfrm>
            <a:prstGeom prst="triangle">
              <a:avLst>
                <a:gd name="adj" fmla="val 50000"/>
              </a:avLst>
            </a:prstGeom>
            <a:solidFill>
              <a:srgbClr val="9966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98" name="AutoShape 26"/>
            <p:cNvSpPr>
              <a:spLocks noChangeArrowheads="1"/>
            </p:cNvSpPr>
            <p:nvPr/>
          </p:nvSpPr>
          <p:spPr bwMode="auto">
            <a:xfrm rot="10800000">
              <a:off x="4314" y="3498"/>
              <a:ext cx="156" cy="84"/>
            </a:xfrm>
            <a:prstGeom prst="triangle">
              <a:avLst>
                <a:gd name="adj" fmla="val 50000"/>
              </a:avLst>
            </a:prstGeom>
            <a:solidFill>
              <a:srgbClr val="9966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99" name="AutoShape 27"/>
            <p:cNvSpPr>
              <a:spLocks noChangeArrowheads="1"/>
            </p:cNvSpPr>
            <p:nvPr/>
          </p:nvSpPr>
          <p:spPr bwMode="auto">
            <a:xfrm rot="10800000">
              <a:off x="4314" y="3798"/>
              <a:ext cx="156" cy="84"/>
            </a:xfrm>
            <a:prstGeom prst="triangle">
              <a:avLst>
                <a:gd name="adj" fmla="val 50000"/>
              </a:avLst>
            </a:prstGeom>
            <a:solidFill>
              <a:srgbClr val="9966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600" name="AutoShape 28"/>
            <p:cNvSpPr>
              <a:spLocks noChangeArrowheads="1"/>
            </p:cNvSpPr>
            <p:nvPr/>
          </p:nvSpPr>
          <p:spPr bwMode="auto">
            <a:xfrm rot="10800000">
              <a:off x="4314" y="4098"/>
              <a:ext cx="156" cy="84"/>
            </a:xfrm>
            <a:prstGeom prst="triangle">
              <a:avLst>
                <a:gd name="adj" fmla="val 50000"/>
              </a:avLst>
            </a:prstGeom>
            <a:solidFill>
              <a:srgbClr val="9966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601" name="Text Box 29"/>
            <p:cNvSpPr txBox="1">
              <a:spLocks noChangeArrowheads="1"/>
            </p:cNvSpPr>
            <p:nvPr/>
          </p:nvSpPr>
          <p:spPr bwMode="auto">
            <a:xfrm>
              <a:off x="744" y="3426"/>
              <a:ext cx="672" cy="179"/>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sz="1400" b="1"/>
                <a:t>Supplier</a:t>
              </a:r>
              <a:endParaRPr lang="en-US" altLang="en-US" sz="1400" b="1"/>
            </a:p>
          </p:txBody>
        </p:sp>
        <p:sp>
          <p:nvSpPr>
            <p:cNvPr id="22602" name="Text Box 30"/>
            <p:cNvSpPr txBox="1">
              <a:spLocks noChangeArrowheads="1"/>
            </p:cNvSpPr>
            <p:nvPr/>
          </p:nvSpPr>
          <p:spPr bwMode="auto">
            <a:xfrm>
              <a:off x="1740" y="3426"/>
              <a:ext cx="978" cy="179"/>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sz="1400" b="1"/>
                <a:t>Manufacturer</a:t>
              </a:r>
              <a:endParaRPr lang="en-US" altLang="en-US" sz="1400" b="1"/>
            </a:p>
          </p:txBody>
        </p:sp>
        <p:sp>
          <p:nvSpPr>
            <p:cNvPr id="22603" name="Text Box 31"/>
            <p:cNvSpPr txBox="1">
              <a:spLocks noChangeArrowheads="1"/>
            </p:cNvSpPr>
            <p:nvPr/>
          </p:nvSpPr>
          <p:spPr bwMode="auto">
            <a:xfrm>
              <a:off x="3264" y="3846"/>
              <a:ext cx="528" cy="196"/>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b="1"/>
                <a:t>Depot</a:t>
              </a:r>
              <a:endParaRPr lang="en-US" altLang="en-US" b="1"/>
            </a:p>
          </p:txBody>
        </p:sp>
        <p:sp>
          <p:nvSpPr>
            <p:cNvPr id="22604" name="Text Box 32"/>
            <p:cNvSpPr txBox="1">
              <a:spLocks noChangeArrowheads="1"/>
            </p:cNvSpPr>
            <p:nvPr/>
          </p:nvSpPr>
          <p:spPr bwMode="auto">
            <a:xfrm>
              <a:off x="4062" y="4134"/>
              <a:ext cx="672" cy="196"/>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b="1"/>
                <a:t>Outlets</a:t>
              </a:r>
              <a:endParaRPr lang="en-US" altLang="en-US" b="1"/>
            </a:p>
          </p:txBody>
        </p:sp>
        <p:sp>
          <p:nvSpPr>
            <p:cNvPr id="22605" name="Text Box 33"/>
            <p:cNvSpPr txBox="1">
              <a:spLocks noChangeArrowheads="1"/>
            </p:cNvSpPr>
            <p:nvPr/>
          </p:nvSpPr>
          <p:spPr bwMode="auto">
            <a:xfrm>
              <a:off x="3264" y="2568"/>
              <a:ext cx="528" cy="197"/>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b="1"/>
                <a:t>Depot</a:t>
              </a:r>
              <a:endParaRPr lang="en-US" altLang="en-US" b="1"/>
            </a:p>
          </p:txBody>
        </p:sp>
        <p:sp>
          <p:nvSpPr>
            <p:cNvPr id="22606" name="Line 34"/>
            <p:cNvSpPr>
              <a:spLocks noChangeShapeType="1"/>
            </p:cNvSpPr>
            <p:nvPr/>
          </p:nvSpPr>
          <p:spPr bwMode="auto">
            <a:xfrm>
              <a:off x="1288" y="3320"/>
              <a:ext cx="766" cy="0"/>
            </a:xfrm>
            <a:prstGeom prst="line">
              <a:avLst/>
            </a:prstGeom>
            <a:noFill/>
            <a:ln w="25400">
              <a:solidFill>
                <a:srgbClr val="800080"/>
              </a:solidFill>
              <a:rou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2607" name="Line 35"/>
            <p:cNvSpPr>
              <a:spLocks noChangeShapeType="1"/>
            </p:cNvSpPr>
            <p:nvPr/>
          </p:nvSpPr>
          <p:spPr bwMode="auto">
            <a:xfrm flipV="1">
              <a:off x="2496" y="2880"/>
              <a:ext cx="768" cy="384"/>
            </a:xfrm>
            <a:prstGeom prst="line">
              <a:avLst/>
            </a:prstGeom>
            <a:noFill/>
            <a:ln w="25400">
              <a:solidFill>
                <a:srgbClr val="800080"/>
              </a:solidFill>
              <a:rou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2608" name="Line 36"/>
            <p:cNvSpPr>
              <a:spLocks noChangeShapeType="1"/>
            </p:cNvSpPr>
            <p:nvPr/>
          </p:nvSpPr>
          <p:spPr bwMode="auto">
            <a:xfrm>
              <a:off x="2496" y="3360"/>
              <a:ext cx="768" cy="384"/>
            </a:xfrm>
            <a:prstGeom prst="line">
              <a:avLst/>
            </a:prstGeom>
            <a:noFill/>
            <a:ln w="25400">
              <a:solidFill>
                <a:srgbClr val="800080"/>
              </a:solidFill>
              <a:rou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grpSp>
          <p:nvGrpSpPr>
            <p:cNvPr id="22609" name="Group 37"/>
            <p:cNvGrpSpPr/>
            <p:nvPr/>
          </p:nvGrpSpPr>
          <p:grpSpPr bwMode="auto">
            <a:xfrm>
              <a:off x="3784" y="2576"/>
              <a:ext cx="440" cy="544"/>
              <a:chOff x="3784" y="384"/>
              <a:chExt cx="440" cy="544"/>
            </a:xfrm>
          </p:grpSpPr>
          <p:sp>
            <p:nvSpPr>
              <p:cNvPr id="22615" name="Line 38"/>
              <p:cNvSpPr>
                <a:spLocks noChangeShapeType="1"/>
              </p:cNvSpPr>
              <p:nvPr/>
            </p:nvSpPr>
            <p:spPr bwMode="auto">
              <a:xfrm>
                <a:off x="3792" y="672"/>
                <a:ext cx="432" cy="0"/>
              </a:xfrm>
              <a:prstGeom prst="line">
                <a:avLst/>
              </a:prstGeom>
              <a:noFill/>
              <a:ln w="25400">
                <a:solidFill>
                  <a:srgbClr val="800080"/>
                </a:solidFill>
                <a:rou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2616" name="Line 39"/>
              <p:cNvSpPr>
                <a:spLocks noChangeShapeType="1"/>
              </p:cNvSpPr>
              <p:nvPr/>
            </p:nvSpPr>
            <p:spPr bwMode="auto">
              <a:xfrm flipV="1">
                <a:off x="3792" y="384"/>
                <a:ext cx="384" cy="192"/>
              </a:xfrm>
              <a:prstGeom prst="line">
                <a:avLst/>
              </a:prstGeom>
              <a:noFill/>
              <a:ln w="25400">
                <a:solidFill>
                  <a:srgbClr val="800080"/>
                </a:solidFill>
                <a:rou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2617" name="Line 40"/>
              <p:cNvSpPr>
                <a:spLocks noChangeShapeType="1"/>
              </p:cNvSpPr>
              <p:nvPr/>
            </p:nvSpPr>
            <p:spPr bwMode="auto">
              <a:xfrm>
                <a:off x="3784" y="736"/>
                <a:ext cx="384" cy="192"/>
              </a:xfrm>
              <a:prstGeom prst="line">
                <a:avLst/>
              </a:prstGeom>
              <a:noFill/>
              <a:ln w="25400">
                <a:solidFill>
                  <a:srgbClr val="800080"/>
                </a:solidFill>
                <a:rou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grpSp>
        <p:grpSp>
          <p:nvGrpSpPr>
            <p:cNvPr id="22610" name="Group 41"/>
            <p:cNvGrpSpPr/>
            <p:nvPr/>
          </p:nvGrpSpPr>
          <p:grpSpPr bwMode="auto">
            <a:xfrm>
              <a:off x="3792" y="3512"/>
              <a:ext cx="440" cy="544"/>
              <a:chOff x="3784" y="384"/>
              <a:chExt cx="440" cy="544"/>
            </a:xfrm>
          </p:grpSpPr>
          <p:sp>
            <p:nvSpPr>
              <p:cNvPr id="22612" name="Line 42"/>
              <p:cNvSpPr>
                <a:spLocks noChangeShapeType="1"/>
              </p:cNvSpPr>
              <p:nvPr/>
            </p:nvSpPr>
            <p:spPr bwMode="auto">
              <a:xfrm>
                <a:off x="3792" y="672"/>
                <a:ext cx="432" cy="0"/>
              </a:xfrm>
              <a:prstGeom prst="line">
                <a:avLst/>
              </a:prstGeom>
              <a:noFill/>
              <a:ln w="25400">
                <a:solidFill>
                  <a:srgbClr val="800080"/>
                </a:solidFill>
                <a:rou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2613" name="Line 43"/>
              <p:cNvSpPr>
                <a:spLocks noChangeShapeType="1"/>
              </p:cNvSpPr>
              <p:nvPr/>
            </p:nvSpPr>
            <p:spPr bwMode="auto">
              <a:xfrm flipV="1">
                <a:off x="3792" y="384"/>
                <a:ext cx="384" cy="192"/>
              </a:xfrm>
              <a:prstGeom prst="line">
                <a:avLst/>
              </a:prstGeom>
              <a:noFill/>
              <a:ln w="25400">
                <a:solidFill>
                  <a:srgbClr val="800080"/>
                </a:solidFill>
                <a:rou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2614" name="Line 44"/>
              <p:cNvSpPr>
                <a:spLocks noChangeShapeType="1"/>
              </p:cNvSpPr>
              <p:nvPr/>
            </p:nvSpPr>
            <p:spPr bwMode="auto">
              <a:xfrm>
                <a:off x="3784" y="736"/>
                <a:ext cx="384" cy="192"/>
              </a:xfrm>
              <a:prstGeom prst="line">
                <a:avLst/>
              </a:prstGeom>
              <a:noFill/>
              <a:ln w="25400">
                <a:solidFill>
                  <a:srgbClr val="800080"/>
                </a:solidFill>
                <a:rou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grpSp>
        <p:sp>
          <p:nvSpPr>
            <p:cNvPr id="22611" name="Text Box 45"/>
            <p:cNvSpPr txBox="1">
              <a:spLocks noChangeArrowheads="1"/>
            </p:cNvSpPr>
            <p:nvPr/>
          </p:nvSpPr>
          <p:spPr bwMode="auto">
            <a:xfrm>
              <a:off x="336" y="3684"/>
              <a:ext cx="2544" cy="23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sz="2000" b="1"/>
                <a:t>Efficient fast-throughput supply</a:t>
              </a:r>
              <a:endParaRPr lang="en-US" altLang="en-US" sz="2000" b="1"/>
            </a:p>
          </p:txBody>
        </p:sp>
      </p:grpSp>
      <p:grpSp>
        <p:nvGrpSpPr>
          <p:cNvPr id="108590" name="Group 46"/>
          <p:cNvGrpSpPr/>
          <p:nvPr/>
        </p:nvGrpSpPr>
        <p:grpSpPr bwMode="auto">
          <a:xfrm>
            <a:off x="2024063" y="188913"/>
            <a:ext cx="7632700" cy="3486150"/>
            <a:chOff x="315" y="454"/>
            <a:chExt cx="4808" cy="1866"/>
          </a:xfrm>
        </p:grpSpPr>
        <p:sp>
          <p:nvSpPr>
            <p:cNvPr id="22532" name="AutoShape 47"/>
            <p:cNvSpPr>
              <a:spLocks noChangeArrowheads="1"/>
            </p:cNvSpPr>
            <p:nvPr/>
          </p:nvSpPr>
          <p:spPr bwMode="auto">
            <a:xfrm rot="10800000">
              <a:off x="4176" y="454"/>
              <a:ext cx="430" cy="228"/>
            </a:xfrm>
            <a:prstGeom prst="triangle">
              <a:avLst>
                <a:gd name="adj" fmla="val 50000"/>
              </a:avLst>
            </a:prstGeom>
            <a:solidFill>
              <a:srgbClr val="CCCC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33" name="AutoShape 48"/>
            <p:cNvSpPr>
              <a:spLocks noChangeArrowheads="1"/>
            </p:cNvSpPr>
            <p:nvPr/>
          </p:nvSpPr>
          <p:spPr bwMode="auto">
            <a:xfrm rot="10800000">
              <a:off x="4176" y="754"/>
              <a:ext cx="430" cy="228"/>
            </a:xfrm>
            <a:prstGeom prst="triangle">
              <a:avLst>
                <a:gd name="adj" fmla="val 50000"/>
              </a:avLst>
            </a:prstGeom>
            <a:solidFill>
              <a:srgbClr val="CCCC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34" name="AutoShape 49"/>
            <p:cNvSpPr>
              <a:spLocks noChangeArrowheads="1"/>
            </p:cNvSpPr>
            <p:nvPr/>
          </p:nvSpPr>
          <p:spPr bwMode="auto">
            <a:xfrm rot="10800000">
              <a:off x="4176" y="1054"/>
              <a:ext cx="430" cy="228"/>
            </a:xfrm>
            <a:prstGeom prst="triangle">
              <a:avLst>
                <a:gd name="adj" fmla="val 50000"/>
              </a:avLst>
            </a:prstGeom>
            <a:solidFill>
              <a:srgbClr val="CCCC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35" name="AutoShape 50"/>
            <p:cNvSpPr>
              <a:spLocks noChangeArrowheads="1"/>
            </p:cNvSpPr>
            <p:nvPr/>
          </p:nvSpPr>
          <p:spPr bwMode="auto">
            <a:xfrm rot="10800000">
              <a:off x="4176" y="1354"/>
              <a:ext cx="430" cy="228"/>
            </a:xfrm>
            <a:prstGeom prst="triangle">
              <a:avLst>
                <a:gd name="adj" fmla="val 50000"/>
              </a:avLst>
            </a:prstGeom>
            <a:solidFill>
              <a:srgbClr val="CCCC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36" name="AutoShape 51"/>
            <p:cNvSpPr>
              <a:spLocks noChangeArrowheads="1"/>
            </p:cNvSpPr>
            <p:nvPr/>
          </p:nvSpPr>
          <p:spPr bwMode="auto">
            <a:xfrm rot="10800000">
              <a:off x="4176" y="1654"/>
              <a:ext cx="430" cy="228"/>
            </a:xfrm>
            <a:prstGeom prst="triangle">
              <a:avLst>
                <a:gd name="adj" fmla="val 50000"/>
              </a:avLst>
            </a:prstGeom>
            <a:solidFill>
              <a:srgbClr val="CCCC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37" name="AutoShape 52"/>
            <p:cNvSpPr>
              <a:spLocks noChangeArrowheads="1"/>
            </p:cNvSpPr>
            <p:nvPr/>
          </p:nvSpPr>
          <p:spPr bwMode="auto">
            <a:xfrm rot="10800000">
              <a:off x="4176" y="1954"/>
              <a:ext cx="430" cy="228"/>
            </a:xfrm>
            <a:prstGeom prst="triangle">
              <a:avLst>
                <a:gd name="adj" fmla="val 50000"/>
              </a:avLst>
            </a:prstGeom>
            <a:solidFill>
              <a:srgbClr val="CCCC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38" name="AutoShape 53"/>
            <p:cNvSpPr>
              <a:spLocks noChangeArrowheads="1"/>
            </p:cNvSpPr>
            <p:nvPr/>
          </p:nvSpPr>
          <p:spPr bwMode="auto">
            <a:xfrm rot="10800000">
              <a:off x="3312" y="754"/>
              <a:ext cx="430" cy="228"/>
            </a:xfrm>
            <a:prstGeom prst="triangle">
              <a:avLst>
                <a:gd name="adj" fmla="val 50000"/>
              </a:avLst>
            </a:prstGeom>
            <a:solidFill>
              <a:srgbClr val="CCCC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39" name="AutoShape 54"/>
            <p:cNvSpPr>
              <a:spLocks noChangeArrowheads="1"/>
            </p:cNvSpPr>
            <p:nvPr/>
          </p:nvSpPr>
          <p:spPr bwMode="auto">
            <a:xfrm rot="10800000">
              <a:off x="3314" y="1654"/>
              <a:ext cx="430" cy="228"/>
            </a:xfrm>
            <a:prstGeom prst="triangle">
              <a:avLst>
                <a:gd name="adj" fmla="val 50000"/>
              </a:avLst>
            </a:prstGeom>
            <a:solidFill>
              <a:srgbClr val="CCCC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40" name="AutoShape 55"/>
            <p:cNvSpPr>
              <a:spLocks noChangeArrowheads="1"/>
            </p:cNvSpPr>
            <p:nvPr/>
          </p:nvSpPr>
          <p:spPr bwMode="auto">
            <a:xfrm rot="10800000">
              <a:off x="2016" y="1192"/>
              <a:ext cx="430" cy="258"/>
            </a:xfrm>
            <a:prstGeom prst="triangle">
              <a:avLst>
                <a:gd name="adj" fmla="val 50000"/>
              </a:avLst>
            </a:prstGeom>
            <a:solidFill>
              <a:srgbClr val="CCCC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41" name="AutoShape 56"/>
            <p:cNvSpPr>
              <a:spLocks noChangeArrowheads="1"/>
            </p:cNvSpPr>
            <p:nvPr/>
          </p:nvSpPr>
          <p:spPr bwMode="auto">
            <a:xfrm rot="10800000">
              <a:off x="866" y="1186"/>
              <a:ext cx="430" cy="258"/>
            </a:xfrm>
            <a:prstGeom prst="triangle">
              <a:avLst>
                <a:gd name="adj" fmla="val 50000"/>
              </a:avLst>
            </a:prstGeom>
            <a:solidFill>
              <a:srgbClr val="CCCC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42" name="AutoShape 57"/>
            <p:cNvSpPr>
              <a:spLocks noChangeArrowheads="1"/>
            </p:cNvSpPr>
            <p:nvPr/>
          </p:nvSpPr>
          <p:spPr bwMode="auto">
            <a:xfrm rot="10800000">
              <a:off x="3348" y="790"/>
              <a:ext cx="360" cy="210"/>
            </a:xfrm>
            <a:prstGeom prst="triangle">
              <a:avLst>
                <a:gd name="adj" fmla="val 50000"/>
              </a:avLst>
            </a:prstGeom>
            <a:solidFill>
              <a:srgbClr val="9966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endParaRPr lang="en-GB" altLang="en-US" b="1"/>
            </a:p>
          </p:txBody>
        </p:sp>
        <p:sp>
          <p:nvSpPr>
            <p:cNvPr id="22543" name="AutoShape 58"/>
            <p:cNvSpPr>
              <a:spLocks noChangeArrowheads="1"/>
            </p:cNvSpPr>
            <p:nvPr/>
          </p:nvSpPr>
          <p:spPr bwMode="auto">
            <a:xfrm rot="10800000">
              <a:off x="1002" y="1360"/>
              <a:ext cx="156" cy="84"/>
            </a:xfrm>
            <a:prstGeom prst="triangle">
              <a:avLst>
                <a:gd name="adj" fmla="val 50000"/>
              </a:avLst>
            </a:prstGeom>
            <a:solidFill>
              <a:srgbClr val="9966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44" name="AutoShape 59"/>
            <p:cNvSpPr>
              <a:spLocks noChangeArrowheads="1"/>
            </p:cNvSpPr>
            <p:nvPr/>
          </p:nvSpPr>
          <p:spPr bwMode="auto">
            <a:xfrm rot="10800000">
              <a:off x="4254" y="1132"/>
              <a:ext cx="282" cy="162"/>
            </a:xfrm>
            <a:prstGeom prst="triangle">
              <a:avLst>
                <a:gd name="adj" fmla="val 50000"/>
              </a:avLst>
            </a:prstGeom>
            <a:solidFill>
              <a:srgbClr val="9966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45" name="Text Box 60"/>
            <p:cNvSpPr txBox="1">
              <a:spLocks noChangeArrowheads="1"/>
            </p:cNvSpPr>
            <p:nvPr/>
          </p:nvSpPr>
          <p:spPr bwMode="auto">
            <a:xfrm>
              <a:off x="744" y="1432"/>
              <a:ext cx="672" cy="165"/>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sz="1400" b="1"/>
                <a:t>Supplier</a:t>
              </a:r>
              <a:endParaRPr lang="en-US" altLang="en-US" sz="1400" b="1"/>
            </a:p>
          </p:txBody>
        </p:sp>
        <p:sp>
          <p:nvSpPr>
            <p:cNvPr id="22546" name="Text Box 61"/>
            <p:cNvSpPr txBox="1">
              <a:spLocks noChangeArrowheads="1"/>
            </p:cNvSpPr>
            <p:nvPr/>
          </p:nvSpPr>
          <p:spPr bwMode="auto">
            <a:xfrm>
              <a:off x="1740" y="1432"/>
              <a:ext cx="978" cy="165"/>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sz="1400" b="1"/>
                <a:t>Manufacturer</a:t>
              </a:r>
              <a:endParaRPr lang="en-US" altLang="en-US" sz="1400" b="1"/>
            </a:p>
          </p:txBody>
        </p:sp>
        <p:sp>
          <p:nvSpPr>
            <p:cNvPr id="22547" name="Text Box 62"/>
            <p:cNvSpPr txBox="1">
              <a:spLocks noChangeArrowheads="1"/>
            </p:cNvSpPr>
            <p:nvPr/>
          </p:nvSpPr>
          <p:spPr bwMode="auto">
            <a:xfrm>
              <a:off x="3264" y="1852"/>
              <a:ext cx="528" cy="180"/>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b="1"/>
                <a:t>Depot</a:t>
              </a:r>
              <a:endParaRPr lang="en-US" altLang="en-US" b="1"/>
            </a:p>
          </p:txBody>
        </p:sp>
        <p:sp>
          <p:nvSpPr>
            <p:cNvPr id="22548" name="Text Box 63"/>
            <p:cNvSpPr txBox="1">
              <a:spLocks noChangeArrowheads="1"/>
            </p:cNvSpPr>
            <p:nvPr/>
          </p:nvSpPr>
          <p:spPr bwMode="auto">
            <a:xfrm>
              <a:off x="4062" y="2140"/>
              <a:ext cx="672" cy="180"/>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b="1"/>
                <a:t>Outlets</a:t>
              </a:r>
              <a:endParaRPr lang="en-US" altLang="en-US" b="1"/>
            </a:p>
          </p:txBody>
        </p:sp>
        <p:sp>
          <p:nvSpPr>
            <p:cNvPr id="22549" name="Text Box 64"/>
            <p:cNvSpPr txBox="1">
              <a:spLocks noChangeArrowheads="1"/>
            </p:cNvSpPr>
            <p:nvPr/>
          </p:nvSpPr>
          <p:spPr bwMode="auto">
            <a:xfrm>
              <a:off x="3264" y="569"/>
              <a:ext cx="528" cy="180"/>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b="1"/>
                <a:t>Depot</a:t>
              </a:r>
              <a:endParaRPr lang="en-US" altLang="en-US" b="1"/>
            </a:p>
          </p:txBody>
        </p:sp>
        <p:sp>
          <p:nvSpPr>
            <p:cNvPr id="22550" name="Line 65"/>
            <p:cNvSpPr>
              <a:spLocks noChangeShapeType="1"/>
            </p:cNvSpPr>
            <p:nvPr/>
          </p:nvSpPr>
          <p:spPr bwMode="auto">
            <a:xfrm>
              <a:off x="1288" y="1326"/>
              <a:ext cx="766" cy="0"/>
            </a:xfrm>
            <a:prstGeom prst="line">
              <a:avLst/>
            </a:prstGeom>
            <a:noFill/>
            <a:ln w="25400">
              <a:solidFill>
                <a:srgbClr val="800080"/>
              </a:solidFill>
              <a:rou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2551" name="Line 66"/>
            <p:cNvSpPr>
              <a:spLocks noChangeShapeType="1"/>
            </p:cNvSpPr>
            <p:nvPr/>
          </p:nvSpPr>
          <p:spPr bwMode="auto">
            <a:xfrm flipV="1">
              <a:off x="2496" y="886"/>
              <a:ext cx="768" cy="384"/>
            </a:xfrm>
            <a:prstGeom prst="line">
              <a:avLst/>
            </a:prstGeom>
            <a:noFill/>
            <a:ln w="25400">
              <a:solidFill>
                <a:srgbClr val="800080"/>
              </a:solidFill>
              <a:rou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2552" name="Line 67"/>
            <p:cNvSpPr>
              <a:spLocks noChangeShapeType="1"/>
            </p:cNvSpPr>
            <p:nvPr/>
          </p:nvSpPr>
          <p:spPr bwMode="auto">
            <a:xfrm>
              <a:off x="2496" y="1366"/>
              <a:ext cx="768" cy="384"/>
            </a:xfrm>
            <a:prstGeom prst="line">
              <a:avLst/>
            </a:prstGeom>
            <a:noFill/>
            <a:ln w="25400">
              <a:solidFill>
                <a:srgbClr val="800080"/>
              </a:solidFill>
              <a:rou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grpSp>
          <p:nvGrpSpPr>
            <p:cNvPr id="22553" name="Group 68"/>
            <p:cNvGrpSpPr/>
            <p:nvPr/>
          </p:nvGrpSpPr>
          <p:grpSpPr bwMode="auto">
            <a:xfrm>
              <a:off x="3784" y="582"/>
              <a:ext cx="440" cy="544"/>
              <a:chOff x="3784" y="384"/>
              <a:chExt cx="440" cy="544"/>
            </a:xfrm>
          </p:grpSpPr>
          <p:sp>
            <p:nvSpPr>
              <p:cNvPr id="22572" name="Line 69"/>
              <p:cNvSpPr>
                <a:spLocks noChangeShapeType="1"/>
              </p:cNvSpPr>
              <p:nvPr/>
            </p:nvSpPr>
            <p:spPr bwMode="auto">
              <a:xfrm>
                <a:off x="3792" y="672"/>
                <a:ext cx="432" cy="0"/>
              </a:xfrm>
              <a:prstGeom prst="line">
                <a:avLst/>
              </a:prstGeom>
              <a:noFill/>
              <a:ln w="25400">
                <a:solidFill>
                  <a:srgbClr val="800080"/>
                </a:solidFill>
                <a:rou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2573" name="Line 70"/>
              <p:cNvSpPr>
                <a:spLocks noChangeShapeType="1"/>
              </p:cNvSpPr>
              <p:nvPr/>
            </p:nvSpPr>
            <p:spPr bwMode="auto">
              <a:xfrm flipV="1">
                <a:off x="3792" y="384"/>
                <a:ext cx="384" cy="192"/>
              </a:xfrm>
              <a:prstGeom prst="line">
                <a:avLst/>
              </a:prstGeom>
              <a:noFill/>
              <a:ln w="25400">
                <a:solidFill>
                  <a:srgbClr val="800080"/>
                </a:solidFill>
                <a:rou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2574" name="Line 71"/>
              <p:cNvSpPr>
                <a:spLocks noChangeShapeType="1"/>
              </p:cNvSpPr>
              <p:nvPr/>
            </p:nvSpPr>
            <p:spPr bwMode="auto">
              <a:xfrm>
                <a:off x="3784" y="736"/>
                <a:ext cx="384" cy="192"/>
              </a:xfrm>
              <a:prstGeom prst="line">
                <a:avLst/>
              </a:prstGeom>
              <a:noFill/>
              <a:ln w="25400">
                <a:solidFill>
                  <a:srgbClr val="800080"/>
                </a:solidFill>
                <a:rou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grpSp>
        <p:grpSp>
          <p:nvGrpSpPr>
            <p:cNvPr id="22554" name="Group 72"/>
            <p:cNvGrpSpPr/>
            <p:nvPr/>
          </p:nvGrpSpPr>
          <p:grpSpPr bwMode="auto">
            <a:xfrm>
              <a:off x="3792" y="1518"/>
              <a:ext cx="440" cy="544"/>
              <a:chOff x="3784" y="384"/>
              <a:chExt cx="440" cy="544"/>
            </a:xfrm>
          </p:grpSpPr>
          <p:sp>
            <p:nvSpPr>
              <p:cNvPr id="22569" name="Line 73"/>
              <p:cNvSpPr>
                <a:spLocks noChangeShapeType="1"/>
              </p:cNvSpPr>
              <p:nvPr/>
            </p:nvSpPr>
            <p:spPr bwMode="auto">
              <a:xfrm>
                <a:off x="3792" y="672"/>
                <a:ext cx="432" cy="0"/>
              </a:xfrm>
              <a:prstGeom prst="line">
                <a:avLst/>
              </a:prstGeom>
              <a:noFill/>
              <a:ln w="25400">
                <a:solidFill>
                  <a:srgbClr val="800080"/>
                </a:solidFill>
                <a:rou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2570" name="Line 74"/>
              <p:cNvSpPr>
                <a:spLocks noChangeShapeType="1"/>
              </p:cNvSpPr>
              <p:nvPr/>
            </p:nvSpPr>
            <p:spPr bwMode="auto">
              <a:xfrm flipV="1">
                <a:off x="3792" y="384"/>
                <a:ext cx="384" cy="192"/>
              </a:xfrm>
              <a:prstGeom prst="line">
                <a:avLst/>
              </a:prstGeom>
              <a:noFill/>
              <a:ln w="25400">
                <a:solidFill>
                  <a:srgbClr val="800080"/>
                </a:solidFill>
                <a:rou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2571" name="Line 75"/>
              <p:cNvSpPr>
                <a:spLocks noChangeShapeType="1"/>
              </p:cNvSpPr>
              <p:nvPr/>
            </p:nvSpPr>
            <p:spPr bwMode="auto">
              <a:xfrm>
                <a:off x="3784" y="736"/>
                <a:ext cx="384" cy="192"/>
              </a:xfrm>
              <a:prstGeom prst="line">
                <a:avLst/>
              </a:prstGeom>
              <a:noFill/>
              <a:ln w="25400">
                <a:solidFill>
                  <a:srgbClr val="800080"/>
                </a:solidFill>
                <a:rou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grpSp>
        <p:sp>
          <p:nvSpPr>
            <p:cNvPr id="22555" name="Text Box 76"/>
            <p:cNvSpPr txBox="1">
              <a:spLocks noChangeArrowheads="1"/>
            </p:cNvSpPr>
            <p:nvPr/>
          </p:nvSpPr>
          <p:spPr bwMode="auto">
            <a:xfrm>
              <a:off x="315" y="1768"/>
              <a:ext cx="2400" cy="2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sz="2000" b="1"/>
                <a:t>Customer-responsive supply</a:t>
              </a:r>
              <a:endParaRPr lang="en-US" altLang="en-US" sz="2000" b="1"/>
            </a:p>
          </p:txBody>
        </p:sp>
        <p:sp>
          <p:nvSpPr>
            <p:cNvPr id="22556" name="Line 77"/>
            <p:cNvSpPr>
              <a:spLocks noChangeShapeType="1"/>
            </p:cNvSpPr>
            <p:nvPr/>
          </p:nvSpPr>
          <p:spPr bwMode="auto">
            <a:xfrm>
              <a:off x="4818" y="454"/>
              <a:ext cx="0" cy="1824"/>
            </a:xfrm>
            <a:prstGeom prst="line">
              <a:avLst/>
            </a:prstGeom>
            <a:noFill/>
            <a:ln w="25400">
              <a:solidFill>
                <a:srgbClr val="FF0000"/>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2557" name="Line 78"/>
            <p:cNvSpPr>
              <a:spLocks noChangeShapeType="1"/>
            </p:cNvSpPr>
            <p:nvPr/>
          </p:nvSpPr>
          <p:spPr bwMode="auto">
            <a:xfrm>
              <a:off x="5022" y="454"/>
              <a:ext cx="0" cy="1824"/>
            </a:xfrm>
            <a:prstGeom prst="line">
              <a:avLst/>
            </a:prstGeom>
            <a:noFill/>
            <a:ln w="25400">
              <a:solidFill>
                <a:srgbClr val="FF0000"/>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2558" name="Rectangle 79"/>
            <p:cNvSpPr>
              <a:spLocks noChangeArrowheads="1"/>
            </p:cNvSpPr>
            <p:nvPr/>
          </p:nvSpPr>
          <p:spPr bwMode="auto">
            <a:xfrm rot="16200000" flipH="1">
              <a:off x="4637" y="1221"/>
              <a:ext cx="768" cy="192"/>
            </a:xfrm>
            <a:prstGeom prst="rect">
              <a:avLst/>
            </a:prstGeom>
            <a:solidFill>
              <a:srgbClr val="00FF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59" name="Rectangle 80"/>
            <p:cNvSpPr>
              <a:spLocks noChangeArrowheads="1"/>
            </p:cNvSpPr>
            <p:nvPr/>
          </p:nvSpPr>
          <p:spPr bwMode="auto">
            <a:xfrm rot="16200000" flipH="1">
              <a:off x="4415" y="1221"/>
              <a:ext cx="768" cy="192"/>
            </a:xfrm>
            <a:prstGeom prst="rect">
              <a:avLst/>
            </a:prstGeom>
            <a:solidFill>
              <a:srgbClr val="00FF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60" name="Text Box 81"/>
            <p:cNvSpPr txBox="1">
              <a:spLocks noChangeArrowheads="1"/>
            </p:cNvSpPr>
            <p:nvPr/>
          </p:nvSpPr>
          <p:spPr bwMode="auto">
            <a:xfrm rot="16200000" flipH="1">
              <a:off x="4389" y="1217"/>
              <a:ext cx="816" cy="212"/>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b="1"/>
                <a:t>Products</a:t>
              </a:r>
              <a:endParaRPr lang="en-US" altLang="en-US" b="1"/>
            </a:p>
          </p:txBody>
        </p:sp>
        <p:sp>
          <p:nvSpPr>
            <p:cNvPr id="22561" name="Text Box 82"/>
            <p:cNvSpPr txBox="1">
              <a:spLocks noChangeArrowheads="1"/>
            </p:cNvSpPr>
            <p:nvPr/>
          </p:nvSpPr>
          <p:spPr bwMode="auto">
            <a:xfrm rot="16200000" flipH="1">
              <a:off x="4582" y="1214"/>
              <a:ext cx="870" cy="212"/>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b="1"/>
                <a:t>Information</a:t>
              </a:r>
              <a:endParaRPr lang="en-US" altLang="en-US" b="1"/>
            </a:p>
          </p:txBody>
        </p:sp>
        <p:sp>
          <p:nvSpPr>
            <p:cNvPr id="22562" name="AutoShape 83"/>
            <p:cNvSpPr>
              <a:spLocks noChangeArrowheads="1"/>
            </p:cNvSpPr>
            <p:nvPr/>
          </p:nvSpPr>
          <p:spPr bwMode="auto">
            <a:xfrm rot="10800000">
              <a:off x="2154" y="1366"/>
              <a:ext cx="156" cy="84"/>
            </a:xfrm>
            <a:prstGeom prst="triangle">
              <a:avLst>
                <a:gd name="adj" fmla="val 50000"/>
              </a:avLst>
            </a:prstGeom>
            <a:solidFill>
              <a:srgbClr val="9966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63" name="AutoShape 84"/>
            <p:cNvSpPr>
              <a:spLocks noChangeArrowheads="1"/>
            </p:cNvSpPr>
            <p:nvPr/>
          </p:nvSpPr>
          <p:spPr bwMode="auto">
            <a:xfrm rot="10800000">
              <a:off x="3348" y="1690"/>
              <a:ext cx="360" cy="210"/>
            </a:xfrm>
            <a:prstGeom prst="triangle">
              <a:avLst>
                <a:gd name="adj" fmla="val 50000"/>
              </a:avLst>
            </a:prstGeom>
            <a:solidFill>
              <a:srgbClr val="9966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endParaRPr lang="en-GB" altLang="en-US" b="1"/>
            </a:p>
          </p:txBody>
        </p:sp>
        <p:sp>
          <p:nvSpPr>
            <p:cNvPr id="22564" name="AutoShape 85"/>
            <p:cNvSpPr>
              <a:spLocks noChangeArrowheads="1"/>
            </p:cNvSpPr>
            <p:nvPr/>
          </p:nvSpPr>
          <p:spPr bwMode="auto">
            <a:xfrm rot="10800000">
              <a:off x="4254" y="532"/>
              <a:ext cx="282" cy="162"/>
            </a:xfrm>
            <a:prstGeom prst="triangle">
              <a:avLst>
                <a:gd name="adj" fmla="val 50000"/>
              </a:avLst>
            </a:prstGeom>
            <a:solidFill>
              <a:srgbClr val="9966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65" name="AutoShape 86"/>
            <p:cNvSpPr>
              <a:spLocks noChangeArrowheads="1"/>
            </p:cNvSpPr>
            <p:nvPr/>
          </p:nvSpPr>
          <p:spPr bwMode="auto">
            <a:xfrm rot="10800000">
              <a:off x="4254" y="832"/>
              <a:ext cx="282" cy="162"/>
            </a:xfrm>
            <a:prstGeom prst="triangle">
              <a:avLst>
                <a:gd name="adj" fmla="val 50000"/>
              </a:avLst>
            </a:prstGeom>
            <a:solidFill>
              <a:srgbClr val="9966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66" name="AutoShape 87"/>
            <p:cNvSpPr>
              <a:spLocks noChangeArrowheads="1"/>
            </p:cNvSpPr>
            <p:nvPr/>
          </p:nvSpPr>
          <p:spPr bwMode="auto">
            <a:xfrm rot="10800000">
              <a:off x="4248" y="1444"/>
              <a:ext cx="282" cy="162"/>
            </a:xfrm>
            <a:prstGeom prst="triangle">
              <a:avLst>
                <a:gd name="adj" fmla="val 50000"/>
              </a:avLst>
            </a:prstGeom>
            <a:solidFill>
              <a:srgbClr val="9966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67" name="AutoShape 88"/>
            <p:cNvSpPr>
              <a:spLocks noChangeArrowheads="1"/>
            </p:cNvSpPr>
            <p:nvPr/>
          </p:nvSpPr>
          <p:spPr bwMode="auto">
            <a:xfrm rot="10800000">
              <a:off x="4254" y="1732"/>
              <a:ext cx="282" cy="162"/>
            </a:xfrm>
            <a:prstGeom prst="triangle">
              <a:avLst>
                <a:gd name="adj" fmla="val 50000"/>
              </a:avLst>
            </a:prstGeom>
            <a:solidFill>
              <a:srgbClr val="9966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2568" name="AutoShape 89"/>
            <p:cNvSpPr>
              <a:spLocks noChangeArrowheads="1"/>
            </p:cNvSpPr>
            <p:nvPr/>
          </p:nvSpPr>
          <p:spPr bwMode="auto">
            <a:xfrm rot="10800000">
              <a:off x="4254" y="2032"/>
              <a:ext cx="282" cy="162"/>
            </a:xfrm>
            <a:prstGeom prst="triangle">
              <a:avLst>
                <a:gd name="adj" fmla="val 50000"/>
              </a:avLst>
            </a:prstGeom>
            <a:solidFill>
              <a:srgbClr val="9966FF"/>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nodeType="clickEffect">
                                  <p:stCondLst>
                                    <p:cond delay="0"/>
                                  </p:stCondLst>
                                  <p:childTnLst>
                                    <p:set>
                                      <p:cBhvr>
                                        <p:cTn id="6" dur="1" fill="hold">
                                          <p:stCondLst>
                                            <p:cond delay="0"/>
                                          </p:stCondLst>
                                        </p:cTn>
                                        <p:tgtEl>
                                          <p:spTgt spid="108590"/>
                                        </p:tgtEl>
                                        <p:attrNameLst>
                                          <p:attrName>style.visibility</p:attrName>
                                        </p:attrNameLst>
                                      </p:cBhvr>
                                      <p:to>
                                        <p:strVal val="visible"/>
                                      </p:to>
                                    </p:set>
                                    <p:animEffect transition="in" filter="barn(outHorizontal)">
                                      <p:cBhvr>
                                        <p:cTn id="7" dur="500"/>
                                        <p:tgtEl>
                                          <p:spTgt spid="10859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108546"/>
                                        </p:tgtEl>
                                        <p:attrNameLst>
                                          <p:attrName>style.visibility</p:attrName>
                                        </p:attrNameLst>
                                      </p:cBhvr>
                                      <p:to>
                                        <p:strVal val="visible"/>
                                      </p:to>
                                    </p:set>
                                    <p:animEffect transition="in" filter="barn(outVertical)">
                                      <p:cBhvr>
                                        <p:cTn id="12" dur="500"/>
                                        <p:tgtEl>
                                          <p:spTgt spid="1085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57"/>
          <p:cNvSpPr txBox="1">
            <a:spLocks noChangeArrowheads="1"/>
          </p:cNvSpPr>
          <p:nvPr/>
        </p:nvSpPr>
        <p:spPr bwMode="auto">
          <a:xfrm>
            <a:off x="1774826" y="260350"/>
            <a:ext cx="8640763" cy="457200"/>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1270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sz="2400"/>
              <a:t>Matching supply chain characteristics to the nature of demand</a:t>
            </a:r>
            <a:endParaRPr lang="en-US" altLang="en-US" sz="2400"/>
          </a:p>
        </p:txBody>
      </p:sp>
      <p:grpSp>
        <p:nvGrpSpPr>
          <p:cNvPr id="23555" name="Group 60"/>
          <p:cNvGrpSpPr/>
          <p:nvPr/>
        </p:nvGrpSpPr>
        <p:grpSpPr bwMode="auto">
          <a:xfrm>
            <a:off x="2424113" y="908051"/>
            <a:ext cx="7708900" cy="5572125"/>
            <a:chOff x="478" y="904"/>
            <a:chExt cx="4448" cy="3315"/>
          </a:xfrm>
        </p:grpSpPr>
        <p:sp>
          <p:nvSpPr>
            <p:cNvPr id="23556" name="Rectangle 2"/>
            <p:cNvSpPr>
              <a:spLocks noChangeArrowheads="1"/>
            </p:cNvSpPr>
            <p:nvPr/>
          </p:nvSpPr>
          <p:spPr bwMode="auto">
            <a:xfrm>
              <a:off x="1574" y="904"/>
              <a:ext cx="3352" cy="915"/>
            </a:xfrm>
            <a:prstGeom prst="rect">
              <a:avLst/>
            </a:prstGeom>
            <a:solidFill>
              <a:srgbClr val="CCCCFF"/>
            </a:solidFill>
            <a:ln w="12700">
              <a:solidFill>
                <a:schemeClr val="tx1"/>
              </a:solidFill>
              <a:miter lim="800000"/>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3557" name="Rectangle 3"/>
            <p:cNvSpPr>
              <a:spLocks noChangeArrowheads="1"/>
            </p:cNvSpPr>
            <p:nvPr/>
          </p:nvSpPr>
          <p:spPr bwMode="auto">
            <a:xfrm>
              <a:off x="514" y="1819"/>
              <a:ext cx="1066" cy="2400"/>
            </a:xfrm>
            <a:prstGeom prst="rect">
              <a:avLst/>
            </a:prstGeom>
            <a:solidFill>
              <a:srgbClr val="CCCCFF"/>
            </a:solidFill>
            <a:ln w="12700">
              <a:solidFill>
                <a:schemeClr val="tx1"/>
              </a:solidFill>
              <a:miter lim="800000"/>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3558" name="Rectangle 4"/>
            <p:cNvSpPr>
              <a:spLocks noChangeArrowheads="1"/>
            </p:cNvSpPr>
            <p:nvPr/>
          </p:nvSpPr>
          <p:spPr bwMode="auto">
            <a:xfrm>
              <a:off x="1575" y="907"/>
              <a:ext cx="3351" cy="299"/>
            </a:xfrm>
            <a:prstGeom prst="rect">
              <a:avLst/>
            </a:prstGeom>
            <a:solidFill>
              <a:srgbClr val="00FFFF"/>
            </a:solidFill>
            <a:ln w="12700">
              <a:solidFill>
                <a:schemeClr val="tx1"/>
              </a:solidFill>
              <a:miter lim="800000"/>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3559" name="Text Box 5"/>
            <p:cNvSpPr txBox="1">
              <a:spLocks noChangeArrowheads="1"/>
            </p:cNvSpPr>
            <p:nvPr/>
          </p:nvSpPr>
          <p:spPr bwMode="auto">
            <a:xfrm>
              <a:off x="2357" y="915"/>
              <a:ext cx="1787" cy="201"/>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1270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b="1"/>
                <a:t>Nature of demand</a:t>
              </a:r>
              <a:endParaRPr lang="en-US" altLang="en-US" b="1"/>
            </a:p>
          </p:txBody>
        </p:sp>
        <p:sp>
          <p:nvSpPr>
            <p:cNvPr id="23560" name="Text Box 6"/>
            <p:cNvSpPr txBox="1">
              <a:spLocks noChangeArrowheads="1"/>
            </p:cNvSpPr>
            <p:nvPr/>
          </p:nvSpPr>
          <p:spPr bwMode="auto">
            <a:xfrm>
              <a:off x="1575" y="1092"/>
              <a:ext cx="3351" cy="712"/>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1270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tabLst>
                  <a:tab pos="1206500" algn="r"/>
                  <a:tab pos="3086100" algn="l"/>
                </a:tabLst>
                <a:defRPr sz="1600">
                  <a:solidFill>
                    <a:schemeClr val="tx1"/>
                  </a:solidFill>
                  <a:latin typeface="Arial" panose="020B0604020202020204" pitchFamily="34" charset="0"/>
                </a:defRPr>
              </a:lvl1pPr>
              <a:lvl2pPr marL="742950" indent="-285750">
                <a:tabLst>
                  <a:tab pos="1206500" algn="r"/>
                  <a:tab pos="3086100" algn="l"/>
                </a:tabLst>
                <a:defRPr sz="1600">
                  <a:solidFill>
                    <a:schemeClr val="tx1"/>
                  </a:solidFill>
                  <a:latin typeface="Arial" panose="020B0604020202020204" pitchFamily="34" charset="0"/>
                </a:defRPr>
              </a:lvl2pPr>
              <a:lvl3pPr marL="1143000" indent="-228600">
                <a:tabLst>
                  <a:tab pos="1206500" algn="r"/>
                  <a:tab pos="3086100" algn="l"/>
                </a:tabLst>
                <a:defRPr sz="1600">
                  <a:solidFill>
                    <a:schemeClr val="tx1"/>
                  </a:solidFill>
                  <a:latin typeface="Arial" panose="020B0604020202020204" pitchFamily="34" charset="0"/>
                </a:defRPr>
              </a:lvl3pPr>
              <a:lvl4pPr marL="1600200" indent="-228600">
                <a:tabLst>
                  <a:tab pos="1206500" algn="r"/>
                  <a:tab pos="3086100" algn="l"/>
                </a:tabLst>
                <a:defRPr sz="1600">
                  <a:solidFill>
                    <a:schemeClr val="tx1"/>
                  </a:solidFill>
                  <a:latin typeface="Arial" panose="020B0604020202020204" pitchFamily="34" charset="0"/>
                </a:defRPr>
              </a:lvl4pPr>
              <a:lvl5pPr marL="2057400" indent="-228600">
                <a:tabLst>
                  <a:tab pos="1206500" algn="r"/>
                  <a:tab pos="3086100" algn="l"/>
                </a:tabLst>
                <a:defRPr sz="1600">
                  <a:solidFill>
                    <a:schemeClr val="tx1"/>
                  </a:solidFill>
                  <a:latin typeface="Arial" panose="020B0604020202020204" pitchFamily="34" charset="0"/>
                </a:defRPr>
              </a:lvl5pPr>
              <a:lvl6pPr marL="2514600" indent="-228600" eaLnBrk="0" fontAlgn="base" hangingPunct="0">
                <a:spcBef>
                  <a:spcPct val="0"/>
                </a:spcBef>
                <a:spcAft>
                  <a:spcPct val="0"/>
                </a:spcAft>
                <a:tabLst>
                  <a:tab pos="1206500" algn="r"/>
                  <a:tab pos="3086100" algn="l"/>
                </a:tabLst>
                <a:defRPr sz="1600">
                  <a:solidFill>
                    <a:schemeClr val="tx1"/>
                  </a:solidFill>
                  <a:latin typeface="Arial" panose="020B0604020202020204" pitchFamily="34" charset="0"/>
                </a:defRPr>
              </a:lvl6pPr>
              <a:lvl7pPr marL="2971800" indent="-228600" eaLnBrk="0" fontAlgn="base" hangingPunct="0">
                <a:spcBef>
                  <a:spcPct val="0"/>
                </a:spcBef>
                <a:spcAft>
                  <a:spcPct val="0"/>
                </a:spcAft>
                <a:tabLst>
                  <a:tab pos="1206500" algn="r"/>
                  <a:tab pos="3086100" algn="l"/>
                </a:tabLst>
                <a:defRPr sz="1600">
                  <a:solidFill>
                    <a:schemeClr val="tx1"/>
                  </a:solidFill>
                  <a:latin typeface="Arial" panose="020B0604020202020204" pitchFamily="34" charset="0"/>
                </a:defRPr>
              </a:lvl7pPr>
              <a:lvl8pPr marL="3429000" indent="-228600" eaLnBrk="0" fontAlgn="base" hangingPunct="0">
                <a:spcBef>
                  <a:spcPct val="0"/>
                </a:spcBef>
                <a:spcAft>
                  <a:spcPct val="0"/>
                </a:spcAft>
                <a:tabLst>
                  <a:tab pos="1206500" algn="r"/>
                  <a:tab pos="3086100" algn="l"/>
                </a:tabLst>
                <a:defRPr sz="1600">
                  <a:solidFill>
                    <a:schemeClr val="tx1"/>
                  </a:solidFill>
                  <a:latin typeface="Arial" panose="020B0604020202020204" pitchFamily="34" charset="0"/>
                </a:defRPr>
              </a:lvl8pPr>
              <a:lvl9pPr marL="3886200" indent="-228600" eaLnBrk="0" fontAlgn="base" hangingPunct="0">
                <a:spcBef>
                  <a:spcPct val="0"/>
                </a:spcBef>
                <a:spcAft>
                  <a:spcPct val="0"/>
                </a:spcAft>
                <a:tabLst>
                  <a:tab pos="1206500" algn="r"/>
                  <a:tab pos="3086100" algn="l"/>
                </a:tabLst>
                <a:defRPr sz="1600">
                  <a:solidFill>
                    <a:schemeClr val="tx1"/>
                  </a:solidFill>
                  <a:latin typeface="Arial" panose="020B0604020202020204" pitchFamily="34" charset="0"/>
                </a:defRPr>
              </a:lvl9pPr>
            </a:lstStyle>
            <a:p>
              <a:pPr>
                <a:lnSpc>
                  <a:spcPct val="88000"/>
                </a:lnSpc>
              </a:pPr>
              <a:r>
                <a:rPr lang="en-US" altLang="en-US" sz="1200" b="1"/>
                <a:t>Functional products                                                           Innovative products</a:t>
              </a:r>
              <a:endParaRPr lang="en-US" altLang="en-US" sz="1200" b="1"/>
            </a:p>
            <a:p>
              <a:pPr>
                <a:lnSpc>
                  <a:spcPct val="85000"/>
                </a:lnSpc>
              </a:pPr>
              <a:r>
                <a:rPr lang="en-US" altLang="en-US" sz="1200"/>
                <a:t>	Predictable	                     Unpredictable</a:t>
              </a:r>
              <a:endParaRPr lang="en-US" altLang="en-US" sz="1200"/>
            </a:p>
            <a:p>
              <a:pPr>
                <a:lnSpc>
                  <a:spcPct val="85000"/>
                </a:lnSpc>
              </a:pPr>
              <a:r>
                <a:rPr lang="en-US" altLang="en-US" sz="1200"/>
                <a:t>	Few changes	                     Many changes</a:t>
              </a:r>
              <a:endParaRPr lang="en-US" altLang="en-US" sz="1200"/>
            </a:p>
            <a:p>
              <a:pPr>
                <a:lnSpc>
                  <a:spcPct val="85000"/>
                </a:lnSpc>
              </a:pPr>
              <a:r>
                <a:rPr lang="en-US" altLang="en-US" sz="1200"/>
                <a:t>	Low variety	                     High variety</a:t>
              </a:r>
              <a:endParaRPr lang="en-US" altLang="en-US" sz="1200"/>
            </a:p>
            <a:p>
              <a:pPr>
                <a:lnSpc>
                  <a:spcPct val="85000"/>
                </a:lnSpc>
              </a:pPr>
              <a:r>
                <a:rPr lang="en-US" altLang="en-US" sz="1200"/>
                <a:t>	Price stable	                     Price markdowns</a:t>
              </a:r>
              <a:endParaRPr lang="en-US" altLang="en-US" sz="1200"/>
            </a:p>
            <a:p>
              <a:pPr>
                <a:lnSpc>
                  <a:spcPct val="85000"/>
                </a:lnSpc>
              </a:pPr>
              <a:r>
                <a:rPr lang="en-US" altLang="en-US" sz="1200"/>
                <a:t>	Long lead-time	                     Short lead-time</a:t>
              </a:r>
              <a:endParaRPr lang="en-US" altLang="en-US" sz="1200"/>
            </a:p>
            <a:p>
              <a:pPr>
                <a:lnSpc>
                  <a:spcPct val="85000"/>
                </a:lnSpc>
              </a:pPr>
              <a:r>
                <a:rPr lang="en-US" altLang="en-US" sz="1200"/>
                <a:t>	Low margin	                     High margin</a:t>
              </a:r>
              <a:endParaRPr lang="en-US" altLang="en-US" sz="1200"/>
            </a:p>
          </p:txBody>
        </p:sp>
        <p:grpSp>
          <p:nvGrpSpPr>
            <p:cNvPr id="23561" name="Group 7"/>
            <p:cNvGrpSpPr/>
            <p:nvPr/>
          </p:nvGrpSpPr>
          <p:grpSpPr bwMode="auto">
            <a:xfrm>
              <a:off x="2634" y="1237"/>
              <a:ext cx="1210" cy="48"/>
              <a:chOff x="2748" y="1098"/>
              <a:chExt cx="1040" cy="48"/>
            </a:xfrm>
          </p:grpSpPr>
          <p:sp>
            <p:nvSpPr>
              <p:cNvPr id="23608" name="Line 8"/>
              <p:cNvSpPr>
                <a:spLocks noChangeShapeType="1"/>
              </p:cNvSpPr>
              <p:nvPr/>
            </p:nvSpPr>
            <p:spPr bwMode="auto">
              <a:xfrm>
                <a:off x="2752" y="1120"/>
                <a:ext cx="1036" cy="0"/>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3609" name="Line 9"/>
              <p:cNvSpPr>
                <a:spLocks noChangeShapeType="1"/>
              </p:cNvSpPr>
              <p:nvPr/>
            </p:nvSpPr>
            <p:spPr bwMode="auto">
              <a:xfrm>
                <a:off x="2748"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3610" name="Line 10"/>
              <p:cNvSpPr>
                <a:spLocks noChangeShapeType="1"/>
              </p:cNvSpPr>
              <p:nvPr/>
            </p:nvSpPr>
            <p:spPr bwMode="auto">
              <a:xfrm>
                <a:off x="3786"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grpSp>
        <p:grpSp>
          <p:nvGrpSpPr>
            <p:cNvPr id="23562" name="Group 11"/>
            <p:cNvGrpSpPr/>
            <p:nvPr/>
          </p:nvGrpSpPr>
          <p:grpSpPr bwMode="auto">
            <a:xfrm>
              <a:off x="2636" y="1333"/>
              <a:ext cx="1210" cy="48"/>
              <a:chOff x="2748" y="1098"/>
              <a:chExt cx="1040" cy="48"/>
            </a:xfrm>
          </p:grpSpPr>
          <p:sp>
            <p:nvSpPr>
              <p:cNvPr id="23605" name="Line 12"/>
              <p:cNvSpPr>
                <a:spLocks noChangeShapeType="1"/>
              </p:cNvSpPr>
              <p:nvPr/>
            </p:nvSpPr>
            <p:spPr bwMode="auto">
              <a:xfrm>
                <a:off x="2752" y="1120"/>
                <a:ext cx="1036" cy="0"/>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3606" name="Line 13"/>
              <p:cNvSpPr>
                <a:spLocks noChangeShapeType="1"/>
              </p:cNvSpPr>
              <p:nvPr/>
            </p:nvSpPr>
            <p:spPr bwMode="auto">
              <a:xfrm>
                <a:off x="2748"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3607" name="Line 14"/>
              <p:cNvSpPr>
                <a:spLocks noChangeShapeType="1"/>
              </p:cNvSpPr>
              <p:nvPr/>
            </p:nvSpPr>
            <p:spPr bwMode="auto">
              <a:xfrm>
                <a:off x="3786"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grpSp>
        <p:grpSp>
          <p:nvGrpSpPr>
            <p:cNvPr id="23563" name="Group 15"/>
            <p:cNvGrpSpPr/>
            <p:nvPr/>
          </p:nvGrpSpPr>
          <p:grpSpPr bwMode="auto">
            <a:xfrm>
              <a:off x="2632" y="1429"/>
              <a:ext cx="1210" cy="48"/>
              <a:chOff x="2748" y="1098"/>
              <a:chExt cx="1040" cy="48"/>
            </a:xfrm>
          </p:grpSpPr>
          <p:sp>
            <p:nvSpPr>
              <p:cNvPr id="23602" name="Line 16"/>
              <p:cNvSpPr>
                <a:spLocks noChangeShapeType="1"/>
              </p:cNvSpPr>
              <p:nvPr/>
            </p:nvSpPr>
            <p:spPr bwMode="auto">
              <a:xfrm>
                <a:off x="2752" y="1120"/>
                <a:ext cx="1036" cy="0"/>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3603" name="Line 17"/>
              <p:cNvSpPr>
                <a:spLocks noChangeShapeType="1"/>
              </p:cNvSpPr>
              <p:nvPr/>
            </p:nvSpPr>
            <p:spPr bwMode="auto">
              <a:xfrm>
                <a:off x="2748"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3604" name="Line 18"/>
              <p:cNvSpPr>
                <a:spLocks noChangeShapeType="1"/>
              </p:cNvSpPr>
              <p:nvPr/>
            </p:nvSpPr>
            <p:spPr bwMode="auto">
              <a:xfrm>
                <a:off x="3786"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grpSp>
        <p:grpSp>
          <p:nvGrpSpPr>
            <p:cNvPr id="23564" name="Group 19"/>
            <p:cNvGrpSpPr/>
            <p:nvPr/>
          </p:nvGrpSpPr>
          <p:grpSpPr bwMode="auto">
            <a:xfrm>
              <a:off x="2629" y="1531"/>
              <a:ext cx="1211" cy="48"/>
              <a:chOff x="2748" y="1098"/>
              <a:chExt cx="1040" cy="48"/>
            </a:xfrm>
          </p:grpSpPr>
          <p:sp>
            <p:nvSpPr>
              <p:cNvPr id="23599" name="Line 20"/>
              <p:cNvSpPr>
                <a:spLocks noChangeShapeType="1"/>
              </p:cNvSpPr>
              <p:nvPr/>
            </p:nvSpPr>
            <p:spPr bwMode="auto">
              <a:xfrm>
                <a:off x="2752" y="1120"/>
                <a:ext cx="1036" cy="0"/>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3600" name="Line 21"/>
              <p:cNvSpPr>
                <a:spLocks noChangeShapeType="1"/>
              </p:cNvSpPr>
              <p:nvPr/>
            </p:nvSpPr>
            <p:spPr bwMode="auto">
              <a:xfrm>
                <a:off x="2748"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3601" name="Line 22"/>
              <p:cNvSpPr>
                <a:spLocks noChangeShapeType="1"/>
              </p:cNvSpPr>
              <p:nvPr/>
            </p:nvSpPr>
            <p:spPr bwMode="auto">
              <a:xfrm>
                <a:off x="3786"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grpSp>
        <p:grpSp>
          <p:nvGrpSpPr>
            <p:cNvPr id="23565" name="Group 23"/>
            <p:cNvGrpSpPr/>
            <p:nvPr/>
          </p:nvGrpSpPr>
          <p:grpSpPr bwMode="auto">
            <a:xfrm>
              <a:off x="2627" y="1621"/>
              <a:ext cx="1210" cy="48"/>
              <a:chOff x="2748" y="1098"/>
              <a:chExt cx="1040" cy="48"/>
            </a:xfrm>
          </p:grpSpPr>
          <p:sp>
            <p:nvSpPr>
              <p:cNvPr id="23596" name="Line 24"/>
              <p:cNvSpPr>
                <a:spLocks noChangeShapeType="1"/>
              </p:cNvSpPr>
              <p:nvPr/>
            </p:nvSpPr>
            <p:spPr bwMode="auto">
              <a:xfrm>
                <a:off x="2752" y="1120"/>
                <a:ext cx="1036" cy="0"/>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3597" name="Line 25"/>
              <p:cNvSpPr>
                <a:spLocks noChangeShapeType="1"/>
              </p:cNvSpPr>
              <p:nvPr/>
            </p:nvSpPr>
            <p:spPr bwMode="auto">
              <a:xfrm>
                <a:off x="2748"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3598" name="Line 26"/>
              <p:cNvSpPr>
                <a:spLocks noChangeShapeType="1"/>
              </p:cNvSpPr>
              <p:nvPr/>
            </p:nvSpPr>
            <p:spPr bwMode="auto">
              <a:xfrm>
                <a:off x="3786"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grpSp>
        <p:grpSp>
          <p:nvGrpSpPr>
            <p:cNvPr id="23566" name="Group 27"/>
            <p:cNvGrpSpPr/>
            <p:nvPr/>
          </p:nvGrpSpPr>
          <p:grpSpPr bwMode="auto">
            <a:xfrm>
              <a:off x="2634" y="1717"/>
              <a:ext cx="1210" cy="48"/>
              <a:chOff x="2748" y="1098"/>
              <a:chExt cx="1040" cy="48"/>
            </a:xfrm>
          </p:grpSpPr>
          <p:sp>
            <p:nvSpPr>
              <p:cNvPr id="23593" name="Line 28"/>
              <p:cNvSpPr>
                <a:spLocks noChangeShapeType="1"/>
              </p:cNvSpPr>
              <p:nvPr/>
            </p:nvSpPr>
            <p:spPr bwMode="auto">
              <a:xfrm>
                <a:off x="2752" y="1120"/>
                <a:ext cx="1036" cy="0"/>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3594" name="Line 29"/>
              <p:cNvSpPr>
                <a:spLocks noChangeShapeType="1"/>
              </p:cNvSpPr>
              <p:nvPr/>
            </p:nvSpPr>
            <p:spPr bwMode="auto">
              <a:xfrm>
                <a:off x="2748"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3595" name="Line 30"/>
              <p:cNvSpPr>
                <a:spLocks noChangeShapeType="1"/>
              </p:cNvSpPr>
              <p:nvPr/>
            </p:nvSpPr>
            <p:spPr bwMode="auto">
              <a:xfrm>
                <a:off x="3786"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grpSp>
        <p:sp>
          <p:nvSpPr>
            <p:cNvPr id="23567" name="Rectangle 31"/>
            <p:cNvSpPr>
              <a:spLocks noChangeArrowheads="1"/>
            </p:cNvSpPr>
            <p:nvPr/>
          </p:nvSpPr>
          <p:spPr bwMode="auto">
            <a:xfrm>
              <a:off x="514" y="1819"/>
              <a:ext cx="348" cy="2400"/>
            </a:xfrm>
            <a:prstGeom prst="rect">
              <a:avLst/>
            </a:prstGeom>
            <a:solidFill>
              <a:srgbClr val="00FFFF"/>
            </a:solidFill>
            <a:ln w="12700">
              <a:solidFill>
                <a:schemeClr val="tx1"/>
              </a:solidFill>
              <a:miter lim="800000"/>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3568" name="Text Box 32"/>
            <p:cNvSpPr txBox="1">
              <a:spLocks noChangeArrowheads="1"/>
            </p:cNvSpPr>
            <p:nvPr/>
          </p:nvSpPr>
          <p:spPr bwMode="auto">
            <a:xfrm rot="-5400000">
              <a:off x="-494" y="2785"/>
              <a:ext cx="2401" cy="458"/>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1270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r>
                <a:rPr lang="en-US" altLang="en-US" b="1"/>
                <a:t>Supply chain objectives</a:t>
              </a:r>
              <a:endParaRPr lang="en-US" altLang="en-US" b="1"/>
            </a:p>
            <a:p>
              <a:r>
                <a:rPr lang="en-US" altLang="en-US" b="1"/>
                <a:t>     </a:t>
              </a:r>
              <a:r>
                <a:rPr lang="en-US" altLang="en-US" sz="1400" b="1"/>
                <a:t>Responsive                     Efficient</a:t>
              </a:r>
              <a:endParaRPr lang="en-US" altLang="en-US" sz="1400" b="1"/>
            </a:p>
            <a:p>
              <a:endParaRPr lang="en-US" altLang="en-US" sz="1400" b="1"/>
            </a:p>
          </p:txBody>
        </p:sp>
        <p:sp>
          <p:nvSpPr>
            <p:cNvPr id="23569" name="Rectangle 33"/>
            <p:cNvSpPr>
              <a:spLocks noChangeArrowheads="1"/>
            </p:cNvSpPr>
            <p:nvPr/>
          </p:nvSpPr>
          <p:spPr bwMode="auto">
            <a:xfrm>
              <a:off x="1575" y="1818"/>
              <a:ext cx="3351" cy="2401"/>
            </a:xfrm>
            <a:prstGeom prst="rect">
              <a:avLst/>
            </a:prstGeom>
            <a:solidFill>
              <a:srgbClr val="CC99FF"/>
            </a:solidFill>
            <a:ln w="12700">
              <a:solidFill>
                <a:schemeClr val="tx1"/>
              </a:solidFill>
              <a:miter lim="800000"/>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a:p>
          </p:txBody>
        </p:sp>
        <p:sp>
          <p:nvSpPr>
            <p:cNvPr id="23570" name="Text Box 34"/>
            <p:cNvSpPr txBox="1">
              <a:spLocks noChangeArrowheads="1"/>
            </p:cNvSpPr>
            <p:nvPr/>
          </p:nvSpPr>
          <p:spPr bwMode="auto">
            <a:xfrm rot="-5443682">
              <a:off x="7" y="2658"/>
              <a:ext cx="2399" cy="712"/>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1270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tabLst>
                  <a:tab pos="1312545" algn="r"/>
                  <a:tab pos="2120900" algn="l"/>
                </a:tabLst>
                <a:defRPr sz="1600">
                  <a:solidFill>
                    <a:schemeClr val="tx1"/>
                  </a:solidFill>
                  <a:latin typeface="Arial" panose="020B0604020202020204" pitchFamily="34" charset="0"/>
                </a:defRPr>
              </a:lvl1pPr>
              <a:lvl2pPr marL="742950" indent="-285750">
                <a:tabLst>
                  <a:tab pos="1312545" algn="r"/>
                  <a:tab pos="2120900" algn="l"/>
                </a:tabLst>
                <a:defRPr sz="1600">
                  <a:solidFill>
                    <a:schemeClr val="tx1"/>
                  </a:solidFill>
                  <a:latin typeface="Arial" panose="020B0604020202020204" pitchFamily="34" charset="0"/>
                </a:defRPr>
              </a:lvl2pPr>
              <a:lvl3pPr marL="1143000" indent="-228600">
                <a:tabLst>
                  <a:tab pos="1312545" algn="r"/>
                  <a:tab pos="2120900" algn="l"/>
                </a:tabLst>
                <a:defRPr sz="1600">
                  <a:solidFill>
                    <a:schemeClr val="tx1"/>
                  </a:solidFill>
                  <a:latin typeface="Arial" panose="020B0604020202020204" pitchFamily="34" charset="0"/>
                </a:defRPr>
              </a:lvl3pPr>
              <a:lvl4pPr marL="1600200" indent="-228600">
                <a:tabLst>
                  <a:tab pos="1312545" algn="r"/>
                  <a:tab pos="2120900" algn="l"/>
                </a:tabLst>
                <a:defRPr sz="1600">
                  <a:solidFill>
                    <a:schemeClr val="tx1"/>
                  </a:solidFill>
                  <a:latin typeface="Arial" panose="020B0604020202020204" pitchFamily="34" charset="0"/>
                </a:defRPr>
              </a:lvl4pPr>
              <a:lvl5pPr marL="2057400" indent="-228600">
                <a:tabLst>
                  <a:tab pos="1312545" algn="r"/>
                  <a:tab pos="2120900" algn="l"/>
                </a:tabLst>
                <a:defRPr sz="1600">
                  <a:solidFill>
                    <a:schemeClr val="tx1"/>
                  </a:solidFill>
                  <a:latin typeface="Arial" panose="020B0604020202020204" pitchFamily="34" charset="0"/>
                </a:defRPr>
              </a:lvl5pPr>
              <a:lvl6pPr marL="2514600" indent="-228600" eaLnBrk="0" fontAlgn="base" hangingPunct="0">
                <a:spcBef>
                  <a:spcPct val="0"/>
                </a:spcBef>
                <a:spcAft>
                  <a:spcPct val="0"/>
                </a:spcAft>
                <a:tabLst>
                  <a:tab pos="1312545" algn="r"/>
                  <a:tab pos="2120900" algn="l"/>
                </a:tabLst>
                <a:defRPr sz="1600">
                  <a:solidFill>
                    <a:schemeClr val="tx1"/>
                  </a:solidFill>
                  <a:latin typeface="Arial" panose="020B0604020202020204" pitchFamily="34" charset="0"/>
                </a:defRPr>
              </a:lvl6pPr>
              <a:lvl7pPr marL="2971800" indent="-228600" eaLnBrk="0" fontAlgn="base" hangingPunct="0">
                <a:spcBef>
                  <a:spcPct val="0"/>
                </a:spcBef>
                <a:spcAft>
                  <a:spcPct val="0"/>
                </a:spcAft>
                <a:tabLst>
                  <a:tab pos="1312545" algn="r"/>
                  <a:tab pos="2120900" algn="l"/>
                </a:tabLst>
                <a:defRPr sz="1600">
                  <a:solidFill>
                    <a:schemeClr val="tx1"/>
                  </a:solidFill>
                  <a:latin typeface="Arial" panose="020B0604020202020204" pitchFamily="34" charset="0"/>
                </a:defRPr>
              </a:lvl7pPr>
              <a:lvl8pPr marL="3429000" indent="-228600" eaLnBrk="0" fontAlgn="base" hangingPunct="0">
                <a:spcBef>
                  <a:spcPct val="0"/>
                </a:spcBef>
                <a:spcAft>
                  <a:spcPct val="0"/>
                </a:spcAft>
                <a:tabLst>
                  <a:tab pos="1312545" algn="r"/>
                  <a:tab pos="2120900" algn="l"/>
                </a:tabLst>
                <a:defRPr sz="1600">
                  <a:solidFill>
                    <a:schemeClr val="tx1"/>
                  </a:solidFill>
                  <a:latin typeface="Arial" panose="020B0604020202020204" pitchFamily="34" charset="0"/>
                </a:defRPr>
              </a:lvl8pPr>
              <a:lvl9pPr marL="3886200" indent="-228600" eaLnBrk="0" fontAlgn="base" hangingPunct="0">
                <a:spcBef>
                  <a:spcPct val="0"/>
                </a:spcBef>
                <a:spcAft>
                  <a:spcPct val="0"/>
                </a:spcAft>
                <a:tabLst>
                  <a:tab pos="1312545" algn="r"/>
                  <a:tab pos="2120900" algn="l"/>
                </a:tabLst>
                <a:defRPr sz="1600">
                  <a:solidFill>
                    <a:schemeClr val="tx1"/>
                  </a:solidFill>
                  <a:latin typeface="Arial" panose="020B0604020202020204" pitchFamily="34" charset="0"/>
                </a:defRPr>
              </a:lvl9pPr>
            </a:lstStyle>
            <a:p>
              <a:pPr>
                <a:lnSpc>
                  <a:spcPct val="125000"/>
                </a:lnSpc>
              </a:pPr>
              <a:r>
                <a:rPr lang="en-US" altLang="en-US" sz="1200"/>
                <a:t>	Fast response 	     Low cost</a:t>
              </a:r>
              <a:endParaRPr lang="en-US" altLang="en-US" sz="1200"/>
            </a:p>
            <a:p>
              <a:pPr>
                <a:lnSpc>
                  <a:spcPct val="175000"/>
                </a:lnSpc>
              </a:pPr>
              <a:r>
                <a:rPr lang="en-US" altLang="en-US" sz="1200"/>
                <a:t>	Low throughput time	     High utilization</a:t>
              </a:r>
              <a:endParaRPr lang="en-US" altLang="en-US" sz="1200"/>
            </a:p>
            <a:p>
              <a:pPr>
                <a:lnSpc>
                  <a:spcPct val="175000"/>
                </a:lnSpc>
              </a:pPr>
              <a:r>
                <a:rPr lang="en-US" altLang="en-US" sz="1200"/>
                <a:t>	Deployed inventory	     Minimum inventory</a:t>
              </a:r>
              <a:endParaRPr lang="en-US" altLang="en-US" sz="1200"/>
            </a:p>
            <a:p>
              <a:pPr>
                <a:lnSpc>
                  <a:spcPct val="150000"/>
                </a:lnSpc>
              </a:pPr>
              <a:r>
                <a:rPr lang="en-US" altLang="en-US" sz="1200"/>
                <a:t>	Flexible suppliers	     Low-cost suppliers</a:t>
              </a:r>
              <a:endParaRPr lang="en-US" altLang="en-US" sz="1200"/>
            </a:p>
          </p:txBody>
        </p:sp>
        <p:grpSp>
          <p:nvGrpSpPr>
            <p:cNvPr id="23571" name="Group 35"/>
            <p:cNvGrpSpPr/>
            <p:nvPr/>
          </p:nvGrpSpPr>
          <p:grpSpPr bwMode="auto">
            <a:xfrm rot="-5394946">
              <a:off x="797" y="3030"/>
              <a:ext cx="384" cy="56"/>
              <a:chOff x="2748" y="1098"/>
              <a:chExt cx="1040" cy="48"/>
            </a:xfrm>
          </p:grpSpPr>
          <p:sp>
            <p:nvSpPr>
              <p:cNvPr id="23590" name="Line 36"/>
              <p:cNvSpPr>
                <a:spLocks noChangeShapeType="1"/>
              </p:cNvSpPr>
              <p:nvPr/>
            </p:nvSpPr>
            <p:spPr bwMode="auto">
              <a:xfrm>
                <a:off x="2752" y="1120"/>
                <a:ext cx="1036" cy="0"/>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3591" name="Line 37"/>
              <p:cNvSpPr>
                <a:spLocks noChangeShapeType="1"/>
              </p:cNvSpPr>
              <p:nvPr/>
            </p:nvSpPr>
            <p:spPr bwMode="auto">
              <a:xfrm>
                <a:off x="2748"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3592" name="Line 38"/>
              <p:cNvSpPr>
                <a:spLocks noChangeShapeType="1"/>
              </p:cNvSpPr>
              <p:nvPr/>
            </p:nvSpPr>
            <p:spPr bwMode="auto">
              <a:xfrm>
                <a:off x="3786"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grpSp>
        <p:grpSp>
          <p:nvGrpSpPr>
            <p:cNvPr id="23572" name="Group 39"/>
            <p:cNvGrpSpPr/>
            <p:nvPr/>
          </p:nvGrpSpPr>
          <p:grpSpPr bwMode="auto">
            <a:xfrm rot="-5394946">
              <a:off x="954" y="3030"/>
              <a:ext cx="384" cy="56"/>
              <a:chOff x="2748" y="1098"/>
              <a:chExt cx="1040" cy="48"/>
            </a:xfrm>
          </p:grpSpPr>
          <p:sp>
            <p:nvSpPr>
              <p:cNvPr id="23587" name="Line 40"/>
              <p:cNvSpPr>
                <a:spLocks noChangeShapeType="1"/>
              </p:cNvSpPr>
              <p:nvPr/>
            </p:nvSpPr>
            <p:spPr bwMode="auto">
              <a:xfrm>
                <a:off x="2752" y="1120"/>
                <a:ext cx="1036" cy="0"/>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3588" name="Line 41"/>
              <p:cNvSpPr>
                <a:spLocks noChangeShapeType="1"/>
              </p:cNvSpPr>
              <p:nvPr/>
            </p:nvSpPr>
            <p:spPr bwMode="auto">
              <a:xfrm>
                <a:off x="2748"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3589" name="Line 42"/>
              <p:cNvSpPr>
                <a:spLocks noChangeShapeType="1"/>
              </p:cNvSpPr>
              <p:nvPr/>
            </p:nvSpPr>
            <p:spPr bwMode="auto">
              <a:xfrm>
                <a:off x="3786"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grpSp>
        <p:grpSp>
          <p:nvGrpSpPr>
            <p:cNvPr id="23573" name="Group 43"/>
            <p:cNvGrpSpPr/>
            <p:nvPr/>
          </p:nvGrpSpPr>
          <p:grpSpPr bwMode="auto">
            <a:xfrm rot="-5394946">
              <a:off x="1122" y="3030"/>
              <a:ext cx="384" cy="55"/>
              <a:chOff x="2748" y="1098"/>
              <a:chExt cx="1040" cy="48"/>
            </a:xfrm>
          </p:grpSpPr>
          <p:sp>
            <p:nvSpPr>
              <p:cNvPr id="23584" name="Line 44"/>
              <p:cNvSpPr>
                <a:spLocks noChangeShapeType="1"/>
              </p:cNvSpPr>
              <p:nvPr/>
            </p:nvSpPr>
            <p:spPr bwMode="auto">
              <a:xfrm>
                <a:off x="2752" y="1120"/>
                <a:ext cx="1036" cy="0"/>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3585" name="Line 45"/>
              <p:cNvSpPr>
                <a:spLocks noChangeShapeType="1"/>
              </p:cNvSpPr>
              <p:nvPr/>
            </p:nvSpPr>
            <p:spPr bwMode="auto">
              <a:xfrm>
                <a:off x="2748"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3586" name="Line 46"/>
              <p:cNvSpPr>
                <a:spLocks noChangeShapeType="1"/>
              </p:cNvSpPr>
              <p:nvPr/>
            </p:nvSpPr>
            <p:spPr bwMode="auto">
              <a:xfrm>
                <a:off x="3786"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grpSp>
        <p:grpSp>
          <p:nvGrpSpPr>
            <p:cNvPr id="23574" name="Group 47"/>
            <p:cNvGrpSpPr/>
            <p:nvPr/>
          </p:nvGrpSpPr>
          <p:grpSpPr bwMode="auto">
            <a:xfrm rot="-5394946">
              <a:off x="1286" y="3030"/>
              <a:ext cx="384" cy="55"/>
              <a:chOff x="2748" y="1098"/>
              <a:chExt cx="1040" cy="48"/>
            </a:xfrm>
          </p:grpSpPr>
          <p:sp>
            <p:nvSpPr>
              <p:cNvPr id="23581" name="Line 48"/>
              <p:cNvSpPr>
                <a:spLocks noChangeShapeType="1"/>
              </p:cNvSpPr>
              <p:nvPr/>
            </p:nvSpPr>
            <p:spPr bwMode="auto">
              <a:xfrm>
                <a:off x="2752" y="1120"/>
                <a:ext cx="1036" cy="0"/>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3582" name="Line 49"/>
              <p:cNvSpPr>
                <a:spLocks noChangeShapeType="1"/>
              </p:cNvSpPr>
              <p:nvPr/>
            </p:nvSpPr>
            <p:spPr bwMode="auto">
              <a:xfrm>
                <a:off x="2748"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3583" name="Line 50"/>
              <p:cNvSpPr>
                <a:spLocks noChangeShapeType="1"/>
              </p:cNvSpPr>
              <p:nvPr/>
            </p:nvSpPr>
            <p:spPr bwMode="auto">
              <a:xfrm>
                <a:off x="3786" y="1098"/>
                <a:ext cx="0" cy="48"/>
              </a:xfrm>
              <a:prstGeom prst="line">
                <a:avLst/>
              </a:prstGeom>
              <a:noFill/>
              <a:ln w="15875">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grpSp>
        <p:sp>
          <p:nvSpPr>
            <p:cNvPr id="23575" name="Line 51"/>
            <p:cNvSpPr>
              <a:spLocks noChangeShapeType="1"/>
            </p:cNvSpPr>
            <p:nvPr/>
          </p:nvSpPr>
          <p:spPr bwMode="auto">
            <a:xfrm>
              <a:off x="3251" y="1819"/>
              <a:ext cx="0" cy="2400"/>
            </a:xfrm>
            <a:prstGeom prst="line">
              <a:avLst/>
            </a:prstGeom>
            <a:noFill/>
            <a:ln w="12700">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3576" name="Line 52"/>
            <p:cNvSpPr>
              <a:spLocks noChangeShapeType="1"/>
            </p:cNvSpPr>
            <p:nvPr/>
          </p:nvSpPr>
          <p:spPr bwMode="auto">
            <a:xfrm>
              <a:off x="1575" y="3019"/>
              <a:ext cx="3351" cy="0"/>
            </a:xfrm>
            <a:prstGeom prst="line">
              <a:avLst/>
            </a:prstGeom>
            <a:noFill/>
            <a:ln w="12700">
              <a:solidFill>
                <a:schemeClr val="tx1"/>
              </a:solidFill>
              <a:rou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p>
          </p:txBody>
        </p:sp>
        <p:sp>
          <p:nvSpPr>
            <p:cNvPr id="23577" name="Text Box 53"/>
            <p:cNvSpPr txBox="1">
              <a:spLocks noChangeArrowheads="1"/>
            </p:cNvSpPr>
            <p:nvPr/>
          </p:nvSpPr>
          <p:spPr bwMode="auto">
            <a:xfrm>
              <a:off x="1980" y="2311"/>
              <a:ext cx="838" cy="236"/>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1270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sz="2000" b="1">
                  <a:solidFill>
                    <a:srgbClr val="FF0000"/>
                  </a:solidFill>
                </a:rPr>
                <a:t>Match</a:t>
              </a:r>
              <a:endParaRPr lang="en-US" altLang="en-US" sz="2000" b="1">
                <a:solidFill>
                  <a:srgbClr val="FF0000"/>
                </a:solidFill>
              </a:endParaRPr>
            </a:p>
          </p:txBody>
        </p:sp>
        <p:sp>
          <p:nvSpPr>
            <p:cNvPr id="23578" name="Text Box 54"/>
            <p:cNvSpPr txBox="1">
              <a:spLocks noChangeArrowheads="1"/>
            </p:cNvSpPr>
            <p:nvPr/>
          </p:nvSpPr>
          <p:spPr bwMode="auto">
            <a:xfrm>
              <a:off x="3530" y="2311"/>
              <a:ext cx="838" cy="236"/>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1270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sz="2000"/>
                <a:t>Mismatch</a:t>
              </a:r>
              <a:endParaRPr lang="en-US" altLang="en-US" sz="2000"/>
            </a:p>
          </p:txBody>
        </p:sp>
        <p:sp>
          <p:nvSpPr>
            <p:cNvPr id="23579" name="Text Box 55"/>
            <p:cNvSpPr txBox="1">
              <a:spLocks noChangeArrowheads="1"/>
            </p:cNvSpPr>
            <p:nvPr/>
          </p:nvSpPr>
          <p:spPr bwMode="auto">
            <a:xfrm>
              <a:off x="1966" y="3470"/>
              <a:ext cx="838" cy="236"/>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1270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sz="2000"/>
                <a:t>Mismatch</a:t>
              </a:r>
              <a:endParaRPr lang="en-US" altLang="en-US" sz="2000"/>
            </a:p>
          </p:txBody>
        </p:sp>
        <p:sp>
          <p:nvSpPr>
            <p:cNvPr id="23580" name="Text Box 56"/>
            <p:cNvSpPr txBox="1">
              <a:spLocks noChangeArrowheads="1"/>
            </p:cNvSpPr>
            <p:nvPr/>
          </p:nvSpPr>
          <p:spPr bwMode="auto">
            <a:xfrm>
              <a:off x="3586" y="3475"/>
              <a:ext cx="838" cy="236"/>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12700">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spcBef>
                  <a:spcPct val="50000"/>
                </a:spcBef>
              </a:pPr>
              <a:r>
                <a:rPr lang="en-US" altLang="en-US" sz="2000" b="1">
                  <a:solidFill>
                    <a:srgbClr val="FF0000"/>
                  </a:solidFill>
                </a:rPr>
                <a:t>Match</a:t>
              </a:r>
              <a:endParaRPr lang="en-US" altLang="en-US" sz="2000" b="1">
                <a:solidFill>
                  <a:srgbClr val="FF0000"/>
                </a:solidFill>
              </a:endParaRPr>
            </a:p>
          </p:txBody>
        </p:sp>
      </p:gr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555041" y="525847"/>
            <a:ext cx="10033775" cy="1366400"/>
          </a:xfrm>
          <a:prstGeom prst="rect">
            <a:avLst/>
          </a:prstGeom>
        </p:spPr>
        <p:txBody>
          <a:bodyPr vert="horz" wrap="square" lIns="0" tIns="12065" rIns="0" bIns="0" rtlCol="0" anchor="ctr">
            <a:spAutoFit/>
          </a:bodyPr>
          <a:lstStyle/>
          <a:p>
            <a:pPr marL="12700" marR="5080">
              <a:lnSpc>
                <a:spcPct val="100000"/>
              </a:lnSpc>
              <a:spcBef>
                <a:spcPts val="95"/>
              </a:spcBef>
            </a:pPr>
            <a:r>
              <a:rPr lang="en-US" spc="-10" dirty="0" smtClean="0">
                <a:solidFill>
                  <a:srgbClr val="221F1F"/>
                </a:solidFill>
                <a:latin typeface="Merriweather" panose="00000500000000000000" pitchFamily="2" charset="0"/>
              </a:rPr>
              <a:t>DISTRIBUTION</a:t>
            </a:r>
            <a:r>
              <a:rPr lang="en-US" spc="-5" dirty="0" smtClean="0">
                <a:solidFill>
                  <a:srgbClr val="221F1F"/>
                </a:solidFill>
                <a:latin typeface="Merriweather" panose="00000500000000000000" pitchFamily="2" charset="0"/>
              </a:rPr>
              <a:t> </a:t>
            </a:r>
            <a:r>
              <a:rPr lang="en-US" spc="-10" dirty="0" smtClean="0">
                <a:solidFill>
                  <a:srgbClr val="221F1F"/>
                </a:solidFill>
                <a:latin typeface="Merriweather" panose="00000500000000000000" pitchFamily="2" charset="0"/>
              </a:rPr>
              <a:t>CHANNELS: </a:t>
            </a:r>
            <a:r>
              <a:rPr lang="en-US" spc="-5" dirty="0" smtClean="0">
                <a:solidFill>
                  <a:srgbClr val="221F1F"/>
                </a:solidFill>
                <a:latin typeface="Merriweather" panose="00000500000000000000" pitchFamily="2" charset="0"/>
              </a:rPr>
              <a:t> </a:t>
            </a:r>
            <a:r>
              <a:rPr lang="en-US" spc="-30" dirty="0" smtClean="0">
                <a:solidFill>
                  <a:srgbClr val="221F1F"/>
                </a:solidFill>
                <a:latin typeface="Merriweather" panose="00000500000000000000" pitchFamily="2" charset="0"/>
              </a:rPr>
              <a:t>TERMINOLOGY</a:t>
            </a:r>
            <a:r>
              <a:rPr lang="en-US" spc="-10" dirty="0" smtClean="0">
                <a:solidFill>
                  <a:srgbClr val="221F1F"/>
                </a:solidFill>
                <a:latin typeface="Merriweather" panose="00000500000000000000" pitchFamily="2" charset="0"/>
              </a:rPr>
              <a:t> AND</a:t>
            </a:r>
            <a:r>
              <a:rPr lang="en-US" spc="-5" dirty="0" smtClean="0">
                <a:solidFill>
                  <a:srgbClr val="221F1F"/>
                </a:solidFill>
                <a:latin typeface="Merriweather" panose="00000500000000000000" pitchFamily="2" charset="0"/>
              </a:rPr>
              <a:t> STRUCTURE</a:t>
            </a:r>
            <a:endParaRPr lang="en-US" spc="-5" dirty="0">
              <a:solidFill>
                <a:srgbClr val="221F1F"/>
              </a:solidFill>
              <a:latin typeface="Merriweather" panose="00000500000000000000" pitchFamily="2" charset="0"/>
            </a:endParaRPr>
          </a:p>
        </p:txBody>
      </p:sp>
      <p:sp>
        <p:nvSpPr>
          <p:cNvPr id="4" name="object 4"/>
          <p:cNvSpPr txBox="1"/>
          <p:nvPr/>
        </p:nvSpPr>
        <p:spPr>
          <a:xfrm>
            <a:off x="197453" y="2028671"/>
            <a:ext cx="11757124" cy="3103542"/>
          </a:xfrm>
          <a:prstGeom prst="rect">
            <a:avLst/>
          </a:prstGeom>
        </p:spPr>
        <p:txBody>
          <a:bodyPr vert="horz" wrap="square" lIns="0" tIns="53975" rIns="0" bIns="0" rtlCol="0">
            <a:spAutoFit/>
          </a:bodyPr>
          <a:lstStyle/>
          <a:p>
            <a:pPr marL="268605" marR="807720" indent="-256540">
              <a:lnSpc>
                <a:spcPts val="2590"/>
              </a:lnSpc>
              <a:spcBef>
                <a:spcPts val="425"/>
              </a:spcBef>
              <a:buFont typeface="Arial MT"/>
              <a:buChar char="•"/>
              <a:tabLst>
                <a:tab pos="268605" algn="l"/>
                <a:tab pos="269240" algn="l"/>
              </a:tabLst>
            </a:pPr>
            <a:r>
              <a:rPr sz="2400" b="1" spc="-10" dirty="0">
                <a:solidFill>
                  <a:srgbClr val="221F1F"/>
                </a:solidFill>
                <a:latin typeface="Arial" panose="020B0604020202020204"/>
                <a:cs typeface="Arial" panose="020B0604020202020204"/>
              </a:rPr>
              <a:t>Physical</a:t>
            </a:r>
            <a:r>
              <a:rPr sz="2400" b="1" spc="30" dirty="0">
                <a:solidFill>
                  <a:srgbClr val="221F1F"/>
                </a:solidFill>
                <a:latin typeface="Arial" panose="020B0604020202020204"/>
                <a:cs typeface="Arial" panose="020B0604020202020204"/>
              </a:rPr>
              <a:t> </a:t>
            </a:r>
            <a:r>
              <a:rPr sz="2400" b="1" spc="-5" dirty="0">
                <a:solidFill>
                  <a:srgbClr val="221F1F"/>
                </a:solidFill>
                <a:latin typeface="Arial" panose="020B0604020202020204"/>
                <a:cs typeface="Arial" panose="020B0604020202020204"/>
              </a:rPr>
              <a:t>distribution</a:t>
            </a:r>
            <a:r>
              <a:rPr sz="2400" b="1" spc="-35" dirty="0">
                <a:solidFill>
                  <a:srgbClr val="221F1F"/>
                </a:solidFill>
                <a:latin typeface="Arial" panose="020B0604020202020204"/>
                <a:cs typeface="Arial" panose="020B0604020202020204"/>
              </a:rPr>
              <a:t> </a:t>
            </a:r>
            <a:r>
              <a:rPr sz="2400" spc="-5" dirty="0">
                <a:solidFill>
                  <a:srgbClr val="221F1F"/>
                </a:solidFill>
                <a:latin typeface="Arial MT"/>
                <a:cs typeface="Arial MT"/>
              </a:rPr>
              <a:t>is</a:t>
            </a:r>
            <a:r>
              <a:rPr sz="2400" spc="5" dirty="0">
                <a:solidFill>
                  <a:srgbClr val="221F1F"/>
                </a:solidFill>
                <a:latin typeface="Arial MT"/>
                <a:cs typeface="Arial MT"/>
              </a:rPr>
              <a:t> </a:t>
            </a:r>
            <a:r>
              <a:rPr sz="2400" dirty="0">
                <a:solidFill>
                  <a:srgbClr val="221F1F"/>
                </a:solidFill>
                <a:latin typeface="Arial MT"/>
                <a:cs typeface="Arial MT"/>
              </a:rPr>
              <a:t>the</a:t>
            </a:r>
            <a:r>
              <a:rPr sz="2400" spc="5" dirty="0">
                <a:solidFill>
                  <a:srgbClr val="221F1F"/>
                </a:solidFill>
                <a:latin typeface="Arial MT"/>
                <a:cs typeface="Arial MT"/>
              </a:rPr>
              <a:t> </a:t>
            </a:r>
            <a:r>
              <a:rPr sz="2400" spc="-10" dirty="0">
                <a:solidFill>
                  <a:srgbClr val="221F1F"/>
                </a:solidFill>
                <a:latin typeface="Arial MT"/>
                <a:cs typeface="Arial MT"/>
              </a:rPr>
              <a:t>physical</a:t>
            </a:r>
            <a:r>
              <a:rPr sz="2400" spc="25" dirty="0">
                <a:solidFill>
                  <a:srgbClr val="221F1F"/>
                </a:solidFill>
                <a:latin typeface="Arial MT"/>
                <a:cs typeface="Arial MT"/>
              </a:rPr>
              <a:t> </a:t>
            </a:r>
            <a:r>
              <a:rPr sz="2400" dirty="0">
                <a:solidFill>
                  <a:srgbClr val="221F1F"/>
                </a:solidFill>
                <a:latin typeface="Arial MT"/>
                <a:cs typeface="Arial MT"/>
              </a:rPr>
              <a:t>flow</a:t>
            </a:r>
            <a:r>
              <a:rPr sz="2400" spc="15" dirty="0">
                <a:solidFill>
                  <a:srgbClr val="221F1F"/>
                </a:solidFill>
                <a:latin typeface="Arial MT"/>
                <a:cs typeface="Arial MT"/>
              </a:rPr>
              <a:t> </a:t>
            </a:r>
            <a:r>
              <a:rPr sz="2400" spc="-5" dirty="0">
                <a:solidFill>
                  <a:srgbClr val="221F1F"/>
                </a:solidFill>
                <a:latin typeface="Arial MT"/>
                <a:cs typeface="Arial MT"/>
              </a:rPr>
              <a:t>of</a:t>
            </a:r>
            <a:r>
              <a:rPr sz="2400" dirty="0">
                <a:solidFill>
                  <a:srgbClr val="221F1F"/>
                </a:solidFill>
                <a:latin typeface="Arial MT"/>
                <a:cs typeface="Arial MT"/>
              </a:rPr>
              <a:t> </a:t>
            </a:r>
            <a:r>
              <a:rPr sz="2400" spc="-10" dirty="0">
                <a:solidFill>
                  <a:srgbClr val="221F1F"/>
                </a:solidFill>
                <a:latin typeface="Arial MT"/>
                <a:cs typeface="Arial MT"/>
              </a:rPr>
              <a:t>goods </a:t>
            </a:r>
            <a:r>
              <a:rPr sz="2400" spc="-650" dirty="0">
                <a:solidFill>
                  <a:srgbClr val="221F1F"/>
                </a:solidFill>
                <a:latin typeface="Arial MT"/>
                <a:cs typeface="Arial MT"/>
              </a:rPr>
              <a:t> </a:t>
            </a:r>
            <a:r>
              <a:rPr sz="2400" spc="-5" dirty="0">
                <a:solidFill>
                  <a:srgbClr val="221F1F"/>
                </a:solidFill>
                <a:latin typeface="Arial MT"/>
                <a:cs typeface="Arial MT"/>
              </a:rPr>
              <a:t>through</a:t>
            </a:r>
            <a:r>
              <a:rPr sz="2400" spc="-10" dirty="0">
                <a:solidFill>
                  <a:srgbClr val="221F1F"/>
                </a:solidFill>
                <a:latin typeface="Arial MT"/>
                <a:cs typeface="Arial MT"/>
              </a:rPr>
              <a:t> </a:t>
            </a:r>
            <a:r>
              <a:rPr sz="2400" spc="-5" dirty="0">
                <a:solidFill>
                  <a:srgbClr val="221F1F"/>
                </a:solidFill>
                <a:latin typeface="Arial MT"/>
                <a:cs typeface="Arial MT"/>
              </a:rPr>
              <a:t>channels.</a:t>
            </a:r>
            <a:endParaRPr sz="2400" dirty="0">
              <a:latin typeface="Arial MT"/>
              <a:cs typeface="Arial MT"/>
            </a:endParaRPr>
          </a:p>
          <a:p>
            <a:pPr marL="268605" marR="5080" indent="-256540">
              <a:lnSpc>
                <a:spcPct val="90000"/>
              </a:lnSpc>
              <a:spcBef>
                <a:spcPts val="960"/>
              </a:spcBef>
              <a:buChar char="•"/>
              <a:tabLst>
                <a:tab pos="268605" algn="l"/>
                <a:tab pos="269240" algn="l"/>
              </a:tabLst>
            </a:pPr>
            <a:r>
              <a:rPr sz="2400" dirty="0">
                <a:solidFill>
                  <a:srgbClr val="221F1F"/>
                </a:solidFill>
                <a:latin typeface="Arial MT"/>
                <a:cs typeface="Arial MT"/>
              </a:rPr>
              <a:t>A </a:t>
            </a:r>
            <a:r>
              <a:rPr sz="2400" b="1" spc="-5" dirty="0">
                <a:solidFill>
                  <a:srgbClr val="221F1F"/>
                </a:solidFill>
                <a:latin typeface="Arial" panose="020B0604020202020204"/>
                <a:cs typeface="Arial" panose="020B0604020202020204"/>
              </a:rPr>
              <a:t>channel </a:t>
            </a:r>
            <a:r>
              <a:rPr sz="2400" b="1" dirty="0">
                <a:solidFill>
                  <a:srgbClr val="221F1F"/>
                </a:solidFill>
                <a:latin typeface="Arial" panose="020B0604020202020204"/>
                <a:cs typeface="Arial" panose="020B0604020202020204"/>
              </a:rPr>
              <a:t>of distribution </a:t>
            </a:r>
            <a:r>
              <a:rPr sz="2400" spc="-5" dirty="0">
                <a:solidFill>
                  <a:srgbClr val="221F1F"/>
                </a:solidFill>
                <a:latin typeface="Arial MT"/>
                <a:cs typeface="Arial MT"/>
              </a:rPr>
              <a:t>is </a:t>
            </a:r>
            <a:r>
              <a:rPr sz="2400" dirty="0">
                <a:solidFill>
                  <a:srgbClr val="221F1F"/>
                </a:solidFill>
                <a:latin typeface="Arial MT"/>
                <a:cs typeface="Arial MT"/>
              </a:rPr>
              <a:t>“an </a:t>
            </a:r>
            <a:r>
              <a:rPr sz="2400" spc="-5" dirty="0">
                <a:solidFill>
                  <a:srgbClr val="221F1F"/>
                </a:solidFill>
                <a:latin typeface="Arial MT"/>
                <a:cs typeface="Arial MT"/>
              </a:rPr>
              <a:t>organised</a:t>
            </a:r>
            <a:r>
              <a:rPr sz="2400" spc="-5" dirty="0">
                <a:solidFill>
                  <a:srgbClr val="221F1F"/>
                </a:solidFill>
                <a:latin typeface="Arial MT"/>
                <a:cs typeface="Arial MT"/>
              </a:rPr>
              <a:t> network of </a:t>
            </a:r>
            <a:r>
              <a:rPr sz="2400" dirty="0">
                <a:solidFill>
                  <a:srgbClr val="221F1F"/>
                </a:solidFill>
                <a:latin typeface="Arial MT"/>
                <a:cs typeface="Arial MT"/>
              </a:rPr>
              <a:t> </a:t>
            </a:r>
            <a:r>
              <a:rPr sz="2400" spc="-10" dirty="0">
                <a:solidFill>
                  <a:srgbClr val="221F1F"/>
                </a:solidFill>
                <a:latin typeface="Arial MT"/>
                <a:cs typeface="Arial MT"/>
              </a:rPr>
              <a:t>agencies</a:t>
            </a:r>
            <a:r>
              <a:rPr sz="2400" spc="25" dirty="0">
                <a:solidFill>
                  <a:srgbClr val="221F1F"/>
                </a:solidFill>
                <a:latin typeface="Arial MT"/>
                <a:cs typeface="Arial MT"/>
              </a:rPr>
              <a:t> </a:t>
            </a:r>
            <a:r>
              <a:rPr sz="2400" spc="-5" dirty="0">
                <a:solidFill>
                  <a:srgbClr val="221F1F"/>
                </a:solidFill>
                <a:latin typeface="Arial MT"/>
                <a:cs typeface="Arial MT"/>
              </a:rPr>
              <a:t>and</a:t>
            </a:r>
            <a:r>
              <a:rPr sz="2400" spc="5" dirty="0">
                <a:solidFill>
                  <a:srgbClr val="221F1F"/>
                </a:solidFill>
                <a:latin typeface="Arial MT"/>
                <a:cs typeface="Arial MT"/>
              </a:rPr>
              <a:t> </a:t>
            </a:r>
            <a:r>
              <a:rPr sz="2400" spc="-5" dirty="0">
                <a:solidFill>
                  <a:srgbClr val="221F1F"/>
                </a:solidFill>
                <a:latin typeface="Arial MT"/>
                <a:cs typeface="Arial MT"/>
              </a:rPr>
              <a:t>institutions</a:t>
            </a:r>
            <a:r>
              <a:rPr sz="2400" spc="10" dirty="0">
                <a:solidFill>
                  <a:srgbClr val="221F1F"/>
                </a:solidFill>
                <a:latin typeface="Arial MT"/>
                <a:cs typeface="Arial MT"/>
              </a:rPr>
              <a:t> </a:t>
            </a:r>
            <a:r>
              <a:rPr sz="2400" dirty="0">
                <a:solidFill>
                  <a:srgbClr val="221F1F"/>
                </a:solidFill>
                <a:latin typeface="Arial MT"/>
                <a:cs typeface="Arial MT"/>
              </a:rPr>
              <a:t>that,</a:t>
            </a:r>
            <a:r>
              <a:rPr sz="2400" spc="-15" dirty="0">
                <a:solidFill>
                  <a:srgbClr val="221F1F"/>
                </a:solidFill>
                <a:latin typeface="Arial MT"/>
                <a:cs typeface="Arial MT"/>
              </a:rPr>
              <a:t> </a:t>
            </a:r>
            <a:r>
              <a:rPr sz="2400" spc="-5" dirty="0">
                <a:solidFill>
                  <a:srgbClr val="221F1F"/>
                </a:solidFill>
                <a:latin typeface="Arial MT"/>
                <a:cs typeface="Arial MT"/>
              </a:rPr>
              <a:t>in</a:t>
            </a:r>
            <a:r>
              <a:rPr sz="2400" spc="-10" dirty="0">
                <a:solidFill>
                  <a:srgbClr val="221F1F"/>
                </a:solidFill>
                <a:latin typeface="Arial MT"/>
                <a:cs typeface="Arial MT"/>
              </a:rPr>
              <a:t> </a:t>
            </a:r>
            <a:r>
              <a:rPr sz="2400" spc="-5" dirty="0">
                <a:solidFill>
                  <a:srgbClr val="221F1F"/>
                </a:solidFill>
                <a:latin typeface="Arial MT"/>
                <a:cs typeface="Arial MT"/>
              </a:rPr>
              <a:t>combination,</a:t>
            </a:r>
            <a:r>
              <a:rPr sz="2400" spc="25" dirty="0">
                <a:solidFill>
                  <a:srgbClr val="221F1F"/>
                </a:solidFill>
                <a:latin typeface="Arial MT"/>
                <a:cs typeface="Arial MT"/>
              </a:rPr>
              <a:t> </a:t>
            </a:r>
            <a:r>
              <a:rPr sz="2400" spc="-5" dirty="0">
                <a:solidFill>
                  <a:srgbClr val="221F1F"/>
                </a:solidFill>
                <a:latin typeface="Arial MT"/>
                <a:cs typeface="Arial MT"/>
              </a:rPr>
              <a:t>perform</a:t>
            </a:r>
            <a:r>
              <a:rPr sz="2400" spc="5" dirty="0">
                <a:solidFill>
                  <a:srgbClr val="221F1F"/>
                </a:solidFill>
                <a:latin typeface="Arial MT"/>
                <a:cs typeface="Arial MT"/>
              </a:rPr>
              <a:t> </a:t>
            </a:r>
            <a:r>
              <a:rPr sz="2400" spc="-10" dirty="0">
                <a:solidFill>
                  <a:srgbClr val="221F1F"/>
                </a:solidFill>
                <a:latin typeface="Arial MT"/>
                <a:cs typeface="Arial MT"/>
              </a:rPr>
              <a:t>all </a:t>
            </a:r>
            <a:r>
              <a:rPr sz="2400" spc="-650" dirty="0">
                <a:solidFill>
                  <a:srgbClr val="221F1F"/>
                </a:solidFill>
                <a:latin typeface="Arial MT"/>
                <a:cs typeface="Arial MT"/>
              </a:rPr>
              <a:t> </a:t>
            </a:r>
            <a:r>
              <a:rPr sz="2400" dirty="0">
                <a:solidFill>
                  <a:srgbClr val="221F1F"/>
                </a:solidFill>
                <a:latin typeface="Arial MT"/>
                <a:cs typeface="Arial MT"/>
              </a:rPr>
              <a:t>the</a:t>
            </a:r>
            <a:r>
              <a:rPr sz="2400" spc="-5" dirty="0">
                <a:solidFill>
                  <a:srgbClr val="221F1F"/>
                </a:solidFill>
                <a:latin typeface="Arial MT"/>
                <a:cs typeface="Arial MT"/>
              </a:rPr>
              <a:t> activities</a:t>
            </a:r>
            <a:r>
              <a:rPr sz="2400" spc="10" dirty="0">
                <a:solidFill>
                  <a:srgbClr val="221F1F"/>
                </a:solidFill>
                <a:latin typeface="Arial MT"/>
                <a:cs typeface="Arial MT"/>
              </a:rPr>
              <a:t> </a:t>
            </a:r>
            <a:r>
              <a:rPr sz="2400" spc="-5" dirty="0">
                <a:solidFill>
                  <a:srgbClr val="221F1F"/>
                </a:solidFill>
                <a:latin typeface="Arial MT"/>
                <a:cs typeface="Arial MT"/>
              </a:rPr>
              <a:t>required</a:t>
            </a:r>
            <a:r>
              <a:rPr sz="2400" spc="25" dirty="0">
                <a:solidFill>
                  <a:srgbClr val="221F1F"/>
                </a:solidFill>
                <a:latin typeface="Arial MT"/>
                <a:cs typeface="Arial MT"/>
              </a:rPr>
              <a:t> </a:t>
            </a:r>
            <a:r>
              <a:rPr sz="2400" dirty="0">
                <a:solidFill>
                  <a:srgbClr val="221F1F"/>
                </a:solidFill>
                <a:latin typeface="Arial MT"/>
                <a:cs typeface="Arial MT"/>
              </a:rPr>
              <a:t>to </a:t>
            </a:r>
            <a:r>
              <a:rPr sz="2400" spc="-10" dirty="0">
                <a:solidFill>
                  <a:srgbClr val="221F1F"/>
                </a:solidFill>
                <a:latin typeface="Arial MT"/>
                <a:cs typeface="Arial MT"/>
              </a:rPr>
              <a:t>link</a:t>
            </a:r>
            <a:r>
              <a:rPr sz="2400" spc="10" dirty="0">
                <a:solidFill>
                  <a:srgbClr val="221F1F"/>
                </a:solidFill>
                <a:latin typeface="Arial MT"/>
                <a:cs typeface="Arial MT"/>
              </a:rPr>
              <a:t> </a:t>
            </a:r>
            <a:r>
              <a:rPr sz="2400" spc="-5" dirty="0">
                <a:solidFill>
                  <a:srgbClr val="221F1F"/>
                </a:solidFill>
                <a:latin typeface="Arial MT"/>
                <a:cs typeface="Arial MT"/>
              </a:rPr>
              <a:t>producers</a:t>
            </a:r>
            <a:r>
              <a:rPr sz="2400" spc="10" dirty="0">
                <a:solidFill>
                  <a:srgbClr val="221F1F"/>
                </a:solidFill>
                <a:latin typeface="Arial MT"/>
                <a:cs typeface="Arial MT"/>
              </a:rPr>
              <a:t> </a:t>
            </a:r>
            <a:r>
              <a:rPr sz="2400" spc="-5" dirty="0">
                <a:solidFill>
                  <a:srgbClr val="221F1F"/>
                </a:solidFill>
                <a:latin typeface="Arial MT"/>
                <a:cs typeface="Arial MT"/>
              </a:rPr>
              <a:t>with</a:t>
            </a:r>
            <a:r>
              <a:rPr sz="2400" spc="5" dirty="0">
                <a:solidFill>
                  <a:srgbClr val="221F1F"/>
                </a:solidFill>
                <a:latin typeface="Arial MT"/>
                <a:cs typeface="Arial MT"/>
              </a:rPr>
              <a:t> </a:t>
            </a:r>
            <a:r>
              <a:rPr sz="2400" spc="-5" dirty="0">
                <a:solidFill>
                  <a:srgbClr val="221F1F"/>
                </a:solidFill>
                <a:latin typeface="Arial MT"/>
                <a:cs typeface="Arial MT"/>
              </a:rPr>
              <a:t>users </a:t>
            </a:r>
            <a:r>
              <a:rPr sz="2400" dirty="0">
                <a:solidFill>
                  <a:srgbClr val="221F1F"/>
                </a:solidFill>
                <a:latin typeface="Arial MT"/>
                <a:cs typeface="Arial MT"/>
              </a:rPr>
              <a:t>to </a:t>
            </a:r>
            <a:r>
              <a:rPr sz="2400" spc="5" dirty="0">
                <a:solidFill>
                  <a:srgbClr val="221F1F"/>
                </a:solidFill>
                <a:latin typeface="Arial MT"/>
                <a:cs typeface="Arial MT"/>
              </a:rPr>
              <a:t> </a:t>
            </a:r>
            <a:r>
              <a:rPr sz="2400" spc="-5" dirty="0">
                <a:solidFill>
                  <a:srgbClr val="221F1F"/>
                </a:solidFill>
                <a:latin typeface="Arial MT"/>
                <a:cs typeface="Arial MT"/>
              </a:rPr>
              <a:t>accomplish</a:t>
            </a:r>
            <a:r>
              <a:rPr sz="2400" spc="15" dirty="0">
                <a:solidFill>
                  <a:srgbClr val="221F1F"/>
                </a:solidFill>
                <a:latin typeface="Arial MT"/>
                <a:cs typeface="Arial MT"/>
              </a:rPr>
              <a:t> </a:t>
            </a:r>
            <a:r>
              <a:rPr sz="2400" dirty="0">
                <a:solidFill>
                  <a:srgbClr val="221F1F"/>
                </a:solidFill>
                <a:latin typeface="Arial MT"/>
                <a:cs typeface="Arial MT"/>
              </a:rPr>
              <a:t>the </a:t>
            </a:r>
            <a:r>
              <a:rPr sz="2400" spc="-5" dirty="0">
                <a:solidFill>
                  <a:srgbClr val="221F1F"/>
                </a:solidFill>
                <a:latin typeface="Arial MT"/>
                <a:cs typeface="Arial MT"/>
              </a:rPr>
              <a:t>marketing</a:t>
            </a:r>
            <a:r>
              <a:rPr sz="2400" spc="-10" dirty="0">
                <a:solidFill>
                  <a:srgbClr val="221F1F"/>
                </a:solidFill>
                <a:latin typeface="Arial MT"/>
                <a:cs typeface="Arial MT"/>
              </a:rPr>
              <a:t> </a:t>
            </a:r>
            <a:r>
              <a:rPr sz="2400" dirty="0">
                <a:solidFill>
                  <a:srgbClr val="221F1F"/>
                </a:solidFill>
                <a:latin typeface="Arial MT"/>
                <a:cs typeface="Arial MT"/>
              </a:rPr>
              <a:t>task.”</a:t>
            </a:r>
            <a:endParaRPr sz="2400" dirty="0">
              <a:latin typeface="Arial MT"/>
              <a:cs typeface="Arial MT"/>
            </a:endParaRPr>
          </a:p>
          <a:p>
            <a:pPr marL="268605" indent="-256540">
              <a:lnSpc>
                <a:spcPts val="2735"/>
              </a:lnSpc>
              <a:spcBef>
                <a:spcPts val="710"/>
              </a:spcBef>
              <a:buChar char="•"/>
              <a:tabLst>
                <a:tab pos="268605" algn="l"/>
                <a:tab pos="269240" algn="l"/>
              </a:tabLst>
            </a:pPr>
            <a:r>
              <a:rPr sz="2400" u="heavy" spc="-5" dirty="0">
                <a:solidFill>
                  <a:srgbClr val="221F1F"/>
                </a:solidFill>
                <a:uFill>
                  <a:solidFill>
                    <a:srgbClr val="221F1F"/>
                  </a:solidFill>
                </a:uFill>
                <a:latin typeface="Arial MT"/>
                <a:cs typeface="Arial MT"/>
              </a:rPr>
              <a:t>Distributor</a:t>
            </a:r>
            <a:r>
              <a:rPr sz="2400" spc="10" dirty="0">
                <a:solidFill>
                  <a:srgbClr val="221F1F"/>
                </a:solidFill>
                <a:latin typeface="Arial MT"/>
                <a:cs typeface="Arial MT"/>
              </a:rPr>
              <a:t> </a:t>
            </a:r>
            <a:r>
              <a:rPr sz="2400" dirty="0">
                <a:solidFill>
                  <a:srgbClr val="221F1F"/>
                </a:solidFill>
                <a:latin typeface="Arial MT"/>
                <a:cs typeface="Arial MT"/>
              </a:rPr>
              <a:t>- </a:t>
            </a:r>
            <a:r>
              <a:rPr sz="2400" spc="-5" dirty="0">
                <a:solidFill>
                  <a:srgbClr val="221F1F"/>
                </a:solidFill>
                <a:latin typeface="Arial MT"/>
                <a:cs typeface="Arial MT"/>
              </a:rPr>
              <a:t>wholesale</a:t>
            </a:r>
            <a:r>
              <a:rPr sz="2400" spc="30" dirty="0">
                <a:solidFill>
                  <a:srgbClr val="221F1F"/>
                </a:solidFill>
                <a:latin typeface="Arial MT"/>
                <a:cs typeface="Arial MT"/>
              </a:rPr>
              <a:t> </a:t>
            </a:r>
            <a:r>
              <a:rPr sz="2400" spc="-5" dirty="0">
                <a:solidFill>
                  <a:srgbClr val="221F1F"/>
                </a:solidFill>
                <a:latin typeface="Arial MT"/>
                <a:cs typeface="Arial MT"/>
              </a:rPr>
              <a:t>intermediary</a:t>
            </a:r>
            <a:r>
              <a:rPr sz="2400" spc="30" dirty="0">
                <a:solidFill>
                  <a:srgbClr val="221F1F"/>
                </a:solidFill>
                <a:latin typeface="Arial MT"/>
                <a:cs typeface="Arial MT"/>
              </a:rPr>
              <a:t> </a:t>
            </a:r>
            <a:r>
              <a:rPr sz="2400" dirty="0">
                <a:solidFill>
                  <a:srgbClr val="221F1F"/>
                </a:solidFill>
                <a:latin typeface="Arial MT"/>
                <a:cs typeface="Arial MT"/>
              </a:rPr>
              <a:t>that</a:t>
            </a:r>
            <a:r>
              <a:rPr sz="2400" spc="-15" dirty="0">
                <a:solidFill>
                  <a:srgbClr val="221F1F"/>
                </a:solidFill>
                <a:latin typeface="Arial MT"/>
                <a:cs typeface="Arial MT"/>
              </a:rPr>
              <a:t> </a:t>
            </a:r>
            <a:r>
              <a:rPr sz="2400" spc="-5" dirty="0">
                <a:solidFill>
                  <a:srgbClr val="221F1F"/>
                </a:solidFill>
                <a:latin typeface="Arial MT"/>
                <a:cs typeface="Arial MT"/>
              </a:rPr>
              <a:t>typically</a:t>
            </a:r>
            <a:r>
              <a:rPr sz="2400" spc="20" dirty="0">
                <a:solidFill>
                  <a:srgbClr val="221F1F"/>
                </a:solidFill>
                <a:latin typeface="Arial MT"/>
                <a:cs typeface="Arial MT"/>
              </a:rPr>
              <a:t> </a:t>
            </a:r>
            <a:r>
              <a:rPr sz="2400" dirty="0">
                <a:solidFill>
                  <a:srgbClr val="221F1F"/>
                </a:solidFill>
                <a:latin typeface="Arial MT"/>
                <a:cs typeface="Arial MT"/>
              </a:rPr>
              <a:t>carries</a:t>
            </a:r>
            <a:endParaRPr sz="2400" dirty="0">
              <a:latin typeface="Arial MT"/>
              <a:cs typeface="Arial MT"/>
            </a:endParaRPr>
          </a:p>
          <a:p>
            <a:pPr marL="268605">
              <a:lnSpc>
                <a:spcPts val="2735"/>
              </a:lnSpc>
            </a:pPr>
            <a:r>
              <a:rPr sz="2400" spc="-5" dirty="0">
                <a:solidFill>
                  <a:srgbClr val="221F1F"/>
                </a:solidFill>
                <a:latin typeface="Arial MT"/>
                <a:cs typeface="Arial MT"/>
              </a:rPr>
              <a:t>product</a:t>
            </a:r>
            <a:r>
              <a:rPr sz="2400" spc="-10" dirty="0">
                <a:solidFill>
                  <a:srgbClr val="221F1F"/>
                </a:solidFill>
                <a:latin typeface="Arial MT"/>
                <a:cs typeface="Arial MT"/>
              </a:rPr>
              <a:t> </a:t>
            </a:r>
            <a:r>
              <a:rPr sz="2400" spc="-5" dirty="0">
                <a:solidFill>
                  <a:srgbClr val="221F1F"/>
                </a:solidFill>
                <a:latin typeface="Arial MT"/>
                <a:cs typeface="Arial MT"/>
              </a:rPr>
              <a:t>lines</a:t>
            </a:r>
            <a:r>
              <a:rPr sz="2400" spc="15" dirty="0">
                <a:solidFill>
                  <a:srgbClr val="221F1F"/>
                </a:solidFill>
                <a:latin typeface="Arial MT"/>
                <a:cs typeface="Arial MT"/>
              </a:rPr>
              <a:t> </a:t>
            </a:r>
            <a:r>
              <a:rPr sz="2400" spc="-5" dirty="0">
                <a:solidFill>
                  <a:srgbClr val="221F1F"/>
                </a:solidFill>
                <a:latin typeface="Arial MT"/>
                <a:cs typeface="Arial MT"/>
              </a:rPr>
              <a:t>or</a:t>
            </a:r>
            <a:r>
              <a:rPr sz="2400" spc="-10" dirty="0">
                <a:solidFill>
                  <a:srgbClr val="221F1F"/>
                </a:solidFill>
                <a:latin typeface="Arial MT"/>
                <a:cs typeface="Arial MT"/>
              </a:rPr>
              <a:t> </a:t>
            </a:r>
            <a:r>
              <a:rPr sz="2400" spc="-5" dirty="0">
                <a:solidFill>
                  <a:srgbClr val="221F1F"/>
                </a:solidFill>
                <a:latin typeface="Arial MT"/>
                <a:cs typeface="Arial MT"/>
              </a:rPr>
              <a:t>brands</a:t>
            </a:r>
            <a:r>
              <a:rPr sz="2400" spc="10" dirty="0">
                <a:solidFill>
                  <a:srgbClr val="221F1F"/>
                </a:solidFill>
                <a:latin typeface="Arial MT"/>
                <a:cs typeface="Arial MT"/>
              </a:rPr>
              <a:t> </a:t>
            </a:r>
            <a:r>
              <a:rPr sz="2400" spc="-5" dirty="0">
                <a:solidFill>
                  <a:srgbClr val="221F1F"/>
                </a:solidFill>
                <a:latin typeface="Arial MT"/>
                <a:cs typeface="Arial MT"/>
              </a:rPr>
              <a:t>on</a:t>
            </a:r>
            <a:r>
              <a:rPr sz="2400" spc="-10" dirty="0">
                <a:solidFill>
                  <a:srgbClr val="221F1F"/>
                </a:solidFill>
                <a:latin typeface="Arial MT"/>
                <a:cs typeface="Arial MT"/>
              </a:rPr>
              <a:t> </a:t>
            </a:r>
            <a:r>
              <a:rPr sz="2400" dirty="0">
                <a:solidFill>
                  <a:srgbClr val="221F1F"/>
                </a:solidFill>
                <a:latin typeface="Arial MT"/>
                <a:cs typeface="Arial MT"/>
              </a:rPr>
              <a:t>a</a:t>
            </a:r>
            <a:r>
              <a:rPr sz="2400" spc="-15" dirty="0">
                <a:solidFill>
                  <a:srgbClr val="221F1F"/>
                </a:solidFill>
                <a:latin typeface="Arial MT"/>
                <a:cs typeface="Arial MT"/>
              </a:rPr>
              <a:t> </a:t>
            </a:r>
            <a:r>
              <a:rPr sz="2400" spc="-5" dirty="0">
                <a:solidFill>
                  <a:srgbClr val="221F1F"/>
                </a:solidFill>
                <a:latin typeface="Arial MT"/>
                <a:cs typeface="Arial MT"/>
              </a:rPr>
              <a:t>selective</a:t>
            </a:r>
            <a:r>
              <a:rPr sz="2400" spc="15" dirty="0">
                <a:solidFill>
                  <a:srgbClr val="221F1F"/>
                </a:solidFill>
                <a:latin typeface="Arial MT"/>
                <a:cs typeface="Arial MT"/>
              </a:rPr>
              <a:t> </a:t>
            </a:r>
            <a:r>
              <a:rPr sz="2400" spc="-5" dirty="0">
                <a:solidFill>
                  <a:srgbClr val="221F1F"/>
                </a:solidFill>
                <a:latin typeface="Arial MT"/>
                <a:cs typeface="Arial MT"/>
              </a:rPr>
              <a:t>basis</a:t>
            </a:r>
            <a:endParaRPr sz="2400" dirty="0">
              <a:latin typeface="Arial MT"/>
              <a:cs typeface="Arial MT"/>
            </a:endParaRPr>
          </a:p>
          <a:p>
            <a:pPr marL="268605" marR="6985" indent="-256540">
              <a:lnSpc>
                <a:spcPts val="2590"/>
              </a:lnSpc>
              <a:spcBef>
                <a:spcPts val="1050"/>
              </a:spcBef>
              <a:buChar char="•"/>
              <a:tabLst>
                <a:tab pos="268605" algn="l"/>
                <a:tab pos="269240" algn="l"/>
              </a:tabLst>
            </a:pPr>
            <a:r>
              <a:rPr sz="2400" u="heavy" spc="-5" dirty="0">
                <a:solidFill>
                  <a:srgbClr val="221F1F"/>
                </a:solidFill>
                <a:uFill>
                  <a:solidFill>
                    <a:srgbClr val="221F1F"/>
                  </a:solidFill>
                </a:uFill>
                <a:latin typeface="Arial MT"/>
                <a:cs typeface="Arial MT"/>
              </a:rPr>
              <a:t>Agent</a:t>
            </a:r>
            <a:r>
              <a:rPr sz="2400" spc="10" dirty="0">
                <a:solidFill>
                  <a:srgbClr val="221F1F"/>
                </a:solidFill>
                <a:latin typeface="Arial MT"/>
                <a:cs typeface="Arial MT"/>
              </a:rPr>
              <a:t> </a:t>
            </a:r>
            <a:r>
              <a:rPr sz="2400" dirty="0">
                <a:solidFill>
                  <a:srgbClr val="221F1F"/>
                </a:solidFill>
                <a:latin typeface="Arial MT"/>
                <a:cs typeface="Arial MT"/>
              </a:rPr>
              <a:t>-</a:t>
            </a:r>
            <a:r>
              <a:rPr sz="2400" spc="-5" dirty="0">
                <a:solidFill>
                  <a:srgbClr val="221F1F"/>
                </a:solidFill>
                <a:latin typeface="Arial MT"/>
                <a:cs typeface="Arial MT"/>
              </a:rPr>
              <a:t> an intermediary</a:t>
            </a:r>
            <a:r>
              <a:rPr sz="2400" spc="10" dirty="0">
                <a:solidFill>
                  <a:srgbClr val="221F1F"/>
                </a:solidFill>
                <a:latin typeface="Arial MT"/>
                <a:cs typeface="Arial MT"/>
              </a:rPr>
              <a:t> </a:t>
            </a:r>
            <a:r>
              <a:rPr sz="2400" spc="-5" dirty="0">
                <a:solidFill>
                  <a:srgbClr val="221F1F"/>
                </a:solidFill>
                <a:latin typeface="Arial MT"/>
                <a:cs typeface="Arial MT"/>
              </a:rPr>
              <a:t>who</a:t>
            </a:r>
            <a:r>
              <a:rPr sz="2400" spc="10" dirty="0">
                <a:solidFill>
                  <a:srgbClr val="221F1F"/>
                </a:solidFill>
                <a:latin typeface="Arial MT"/>
                <a:cs typeface="Arial MT"/>
              </a:rPr>
              <a:t> </a:t>
            </a:r>
            <a:r>
              <a:rPr sz="2400" spc="-5" dirty="0">
                <a:solidFill>
                  <a:srgbClr val="221F1F"/>
                </a:solidFill>
                <a:latin typeface="Arial MT"/>
                <a:cs typeface="Arial MT"/>
              </a:rPr>
              <a:t>negotiates</a:t>
            </a:r>
            <a:r>
              <a:rPr sz="2400" spc="20" dirty="0">
                <a:solidFill>
                  <a:srgbClr val="221F1F"/>
                </a:solidFill>
                <a:latin typeface="Arial MT"/>
                <a:cs typeface="Arial MT"/>
              </a:rPr>
              <a:t> </a:t>
            </a:r>
            <a:r>
              <a:rPr sz="2400" spc="-5" dirty="0">
                <a:solidFill>
                  <a:srgbClr val="221F1F"/>
                </a:solidFill>
                <a:latin typeface="Arial MT"/>
                <a:cs typeface="Arial MT"/>
              </a:rPr>
              <a:t>transactions </a:t>
            </a:r>
            <a:r>
              <a:rPr sz="2400" dirty="0">
                <a:solidFill>
                  <a:srgbClr val="221F1F"/>
                </a:solidFill>
                <a:latin typeface="Arial MT"/>
                <a:cs typeface="Arial MT"/>
              </a:rPr>
              <a:t> </a:t>
            </a:r>
            <a:r>
              <a:rPr sz="2400" spc="-5" dirty="0">
                <a:solidFill>
                  <a:srgbClr val="221F1F"/>
                </a:solidFill>
                <a:latin typeface="Arial MT"/>
                <a:cs typeface="Arial MT"/>
              </a:rPr>
              <a:t>between </a:t>
            </a:r>
            <a:r>
              <a:rPr sz="2400" dirty="0">
                <a:solidFill>
                  <a:srgbClr val="221F1F"/>
                </a:solidFill>
                <a:latin typeface="Arial MT"/>
                <a:cs typeface="Arial MT"/>
              </a:rPr>
              <a:t>two </a:t>
            </a:r>
            <a:r>
              <a:rPr sz="2400" spc="-5" dirty="0">
                <a:solidFill>
                  <a:srgbClr val="221F1F"/>
                </a:solidFill>
                <a:latin typeface="Arial MT"/>
                <a:cs typeface="Arial MT"/>
              </a:rPr>
              <a:t>or more parties but does not </a:t>
            </a:r>
            <a:r>
              <a:rPr sz="2400" dirty="0">
                <a:solidFill>
                  <a:srgbClr val="221F1F"/>
                </a:solidFill>
                <a:latin typeface="Arial MT"/>
                <a:cs typeface="Arial MT"/>
              </a:rPr>
              <a:t>take </a:t>
            </a:r>
            <a:r>
              <a:rPr sz="2400" spc="-5" dirty="0">
                <a:solidFill>
                  <a:srgbClr val="221F1F"/>
                </a:solidFill>
                <a:latin typeface="Arial MT"/>
                <a:cs typeface="Arial MT"/>
              </a:rPr>
              <a:t>title </a:t>
            </a:r>
            <a:r>
              <a:rPr sz="2400" dirty="0">
                <a:solidFill>
                  <a:srgbClr val="221F1F"/>
                </a:solidFill>
                <a:latin typeface="Arial MT"/>
                <a:cs typeface="Arial MT"/>
              </a:rPr>
              <a:t>to the </a:t>
            </a:r>
            <a:r>
              <a:rPr sz="2400" spc="-655" dirty="0">
                <a:solidFill>
                  <a:srgbClr val="221F1F"/>
                </a:solidFill>
                <a:latin typeface="Arial MT"/>
                <a:cs typeface="Arial MT"/>
              </a:rPr>
              <a:t> </a:t>
            </a:r>
            <a:r>
              <a:rPr sz="2400" spc="-5" dirty="0">
                <a:solidFill>
                  <a:srgbClr val="221F1F"/>
                </a:solidFill>
                <a:latin typeface="Arial MT"/>
                <a:cs typeface="Arial MT"/>
              </a:rPr>
              <a:t>goods</a:t>
            </a:r>
            <a:r>
              <a:rPr sz="2400" spc="5" dirty="0">
                <a:solidFill>
                  <a:srgbClr val="221F1F"/>
                </a:solidFill>
                <a:latin typeface="Arial MT"/>
                <a:cs typeface="Arial MT"/>
              </a:rPr>
              <a:t> </a:t>
            </a:r>
            <a:r>
              <a:rPr sz="2400" spc="-5" dirty="0">
                <a:solidFill>
                  <a:srgbClr val="221F1F"/>
                </a:solidFill>
                <a:latin typeface="Arial MT"/>
                <a:cs typeface="Arial MT"/>
              </a:rPr>
              <a:t>being</a:t>
            </a:r>
            <a:r>
              <a:rPr sz="2400" spc="20" dirty="0">
                <a:solidFill>
                  <a:srgbClr val="221F1F"/>
                </a:solidFill>
                <a:latin typeface="Arial MT"/>
                <a:cs typeface="Arial MT"/>
              </a:rPr>
              <a:t> </a:t>
            </a:r>
            <a:r>
              <a:rPr sz="2400" spc="-5" dirty="0">
                <a:solidFill>
                  <a:srgbClr val="221F1F"/>
                </a:solidFill>
                <a:latin typeface="Arial MT"/>
                <a:cs typeface="Arial MT"/>
              </a:rPr>
              <a:t>purchased</a:t>
            </a:r>
            <a:r>
              <a:rPr sz="2400" spc="20" dirty="0">
                <a:solidFill>
                  <a:srgbClr val="221F1F"/>
                </a:solidFill>
                <a:latin typeface="Arial MT"/>
                <a:cs typeface="Arial MT"/>
              </a:rPr>
              <a:t> </a:t>
            </a:r>
            <a:r>
              <a:rPr sz="2400" spc="-5" dirty="0">
                <a:solidFill>
                  <a:srgbClr val="221F1F"/>
                </a:solidFill>
                <a:latin typeface="Arial MT"/>
                <a:cs typeface="Arial MT"/>
              </a:rPr>
              <a:t>or</a:t>
            </a:r>
            <a:r>
              <a:rPr sz="2400" spc="-10" dirty="0">
                <a:solidFill>
                  <a:srgbClr val="221F1F"/>
                </a:solidFill>
                <a:latin typeface="Arial MT"/>
                <a:cs typeface="Arial MT"/>
              </a:rPr>
              <a:t> </a:t>
            </a:r>
            <a:r>
              <a:rPr sz="2400" spc="-5" dirty="0">
                <a:solidFill>
                  <a:srgbClr val="221F1F"/>
                </a:solidFill>
                <a:latin typeface="Arial MT"/>
                <a:cs typeface="Arial MT"/>
              </a:rPr>
              <a:t>sold</a:t>
            </a:r>
            <a:endParaRPr sz="2400" dirty="0">
              <a:latin typeface="Arial MT"/>
              <a:cs typeface="Arial MT"/>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81962" y="1215389"/>
            <a:ext cx="8229600" cy="0"/>
          </a:xfrm>
          <a:custGeom>
            <a:avLst/>
            <a:gdLst/>
            <a:ahLst/>
            <a:cxnLst/>
            <a:rect l="l" t="t" r="r" b="b"/>
            <a:pathLst>
              <a:path w="8229600">
                <a:moveTo>
                  <a:pt x="0" y="0"/>
                </a:moveTo>
                <a:lnTo>
                  <a:pt x="8229600" y="0"/>
                </a:lnTo>
              </a:path>
            </a:pathLst>
          </a:custGeom>
          <a:ln w="25908">
            <a:solidFill>
              <a:srgbClr val="221F1F"/>
            </a:solidFill>
          </a:ln>
        </p:spPr>
        <p:txBody>
          <a:bodyPr wrap="square" lIns="0" tIns="0" rIns="0" bIns="0" rtlCol="0"/>
          <a:lstStyle/>
          <a:p/>
        </p:txBody>
      </p:sp>
      <p:pic>
        <p:nvPicPr>
          <p:cNvPr id="3" name="object 3"/>
          <p:cNvPicPr/>
          <p:nvPr/>
        </p:nvPicPr>
        <p:blipFill>
          <a:blip r:embed="rId1" cstate="print"/>
          <a:stretch>
            <a:fillRect/>
          </a:stretch>
        </p:blipFill>
        <p:spPr>
          <a:xfrm>
            <a:off x="1981200" y="275844"/>
            <a:ext cx="2852928" cy="719327"/>
          </a:xfrm>
          <a:prstGeom prst="rect">
            <a:avLst/>
          </a:prstGeom>
        </p:spPr>
      </p:pic>
      <p:sp>
        <p:nvSpPr>
          <p:cNvPr id="4" name="object 4"/>
          <p:cNvSpPr txBox="1">
            <a:spLocks noGrp="1"/>
          </p:cNvSpPr>
          <p:nvPr>
            <p:ph type="title"/>
          </p:nvPr>
        </p:nvSpPr>
        <p:spPr>
          <a:xfrm>
            <a:off x="2592887" y="3066566"/>
            <a:ext cx="6656914" cy="750847"/>
          </a:xfrm>
          <a:prstGeom prst="rect">
            <a:avLst/>
          </a:prstGeom>
        </p:spPr>
        <p:txBody>
          <a:bodyPr vert="horz" wrap="square" lIns="0" tIns="12065" rIns="0" bIns="0" rtlCol="0" anchor="ctr">
            <a:spAutoFit/>
          </a:bodyPr>
          <a:lstStyle/>
          <a:p>
            <a:pPr marL="12700" marR="5080">
              <a:lnSpc>
                <a:spcPct val="100000"/>
              </a:lnSpc>
              <a:spcBef>
                <a:spcPts val="95"/>
              </a:spcBef>
            </a:pPr>
            <a:r>
              <a:rPr sz="4800" spc="-10" dirty="0">
                <a:solidFill>
                  <a:srgbClr val="221F1F"/>
                </a:solidFill>
                <a:latin typeface="Merriweather" panose="00000500000000000000" pitchFamily="2" charset="0"/>
              </a:rPr>
              <a:t>Ad</a:t>
            </a:r>
            <a:r>
              <a:rPr sz="4800" spc="-20" dirty="0">
                <a:solidFill>
                  <a:srgbClr val="221F1F"/>
                </a:solidFill>
                <a:latin typeface="Merriweather" panose="00000500000000000000" pitchFamily="2" charset="0"/>
              </a:rPr>
              <a:t>d</a:t>
            </a:r>
            <a:r>
              <a:rPr sz="4800" spc="-5" dirty="0">
                <a:solidFill>
                  <a:srgbClr val="221F1F"/>
                </a:solidFill>
                <a:latin typeface="Merriweather" panose="00000500000000000000" pitchFamily="2" charset="0"/>
              </a:rPr>
              <a:t>it</a:t>
            </a:r>
            <a:r>
              <a:rPr sz="4800" spc="5" dirty="0">
                <a:solidFill>
                  <a:srgbClr val="221F1F"/>
                </a:solidFill>
                <a:latin typeface="Merriweather" panose="00000500000000000000" pitchFamily="2" charset="0"/>
              </a:rPr>
              <a:t>i</a:t>
            </a:r>
            <a:r>
              <a:rPr sz="4800" spc="-5" dirty="0">
                <a:solidFill>
                  <a:srgbClr val="221F1F"/>
                </a:solidFill>
                <a:latin typeface="Merriweather" panose="00000500000000000000" pitchFamily="2" charset="0"/>
              </a:rPr>
              <a:t>onal  </a:t>
            </a:r>
            <a:r>
              <a:rPr sz="4800" spc="-10" dirty="0">
                <a:solidFill>
                  <a:srgbClr val="221F1F"/>
                </a:solidFill>
                <a:latin typeface="Merriweather" panose="00000500000000000000" pitchFamily="2" charset="0"/>
              </a:rPr>
              <a:t>Reading</a:t>
            </a:r>
            <a:endParaRPr sz="4800" dirty="0">
              <a:latin typeface="Merriweather" panose="00000500000000000000" pitchFamily="2" charset="0"/>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981200" y="268225"/>
            <a:ext cx="2852928" cy="719327"/>
          </a:xfrm>
          <a:prstGeom prst="rect">
            <a:avLst/>
          </a:prstGeom>
        </p:spPr>
      </p:pic>
      <p:sp>
        <p:nvSpPr>
          <p:cNvPr id="3" name="object 3"/>
          <p:cNvSpPr txBox="1">
            <a:spLocks noGrp="1"/>
          </p:cNvSpPr>
          <p:nvPr>
            <p:ph type="title"/>
          </p:nvPr>
        </p:nvSpPr>
        <p:spPr>
          <a:xfrm>
            <a:off x="5448821" y="344477"/>
            <a:ext cx="5831527" cy="566822"/>
          </a:xfrm>
          <a:prstGeom prst="rect">
            <a:avLst/>
          </a:prstGeom>
        </p:spPr>
        <p:txBody>
          <a:bodyPr vert="horz" wrap="square" lIns="0" tIns="12700" rIns="0" bIns="0" rtlCol="0" anchor="ctr">
            <a:spAutoFit/>
          </a:bodyPr>
          <a:lstStyle/>
          <a:p>
            <a:pPr marL="12700">
              <a:lnSpc>
                <a:spcPct val="100000"/>
              </a:lnSpc>
              <a:spcBef>
                <a:spcPts val="100"/>
              </a:spcBef>
            </a:pPr>
            <a:r>
              <a:rPr lang="en-GB" sz="3600" spc="-60" dirty="0" smtClean="0">
                <a:solidFill>
                  <a:srgbClr val="221F1F"/>
                </a:solidFill>
                <a:latin typeface="Merriweather" panose="00000500000000000000" pitchFamily="2" charset="0"/>
              </a:rPr>
              <a:t>TYPES</a:t>
            </a:r>
            <a:r>
              <a:rPr lang="en-GB" sz="3600" spc="-30" dirty="0" smtClean="0">
                <a:solidFill>
                  <a:srgbClr val="221F1F"/>
                </a:solidFill>
                <a:latin typeface="Merriweather" panose="00000500000000000000" pitchFamily="2" charset="0"/>
              </a:rPr>
              <a:t> </a:t>
            </a:r>
            <a:r>
              <a:rPr lang="en-GB" sz="3600" dirty="0" smtClean="0">
                <a:solidFill>
                  <a:srgbClr val="221F1F"/>
                </a:solidFill>
                <a:latin typeface="Merriweather" panose="00000500000000000000" pitchFamily="2" charset="0"/>
              </a:rPr>
              <a:t>OF</a:t>
            </a:r>
            <a:r>
              <a:rPr lang="en-GB" sz="3600" spc="-40" dirty="0" smtClean="0">
                <a:solidFill>
                  <a:srgbClr val="221F1F"/>
                </a:solidFill>
                <a:latin typeface="Merriweather" panose="00000500000000000000" pitchFamily="2" charset="0"/>
              </a:rPr>
              <a:t> </a:t>
            </a:r>
            <a:r>
              <a:rPr lang="en-GB" sz="3600" spc="-5" dirty="0" smtClean="0">
                <a:solidFill>
                  <a:srgbClr val="221F1F"/>
                </a:solidFill>
                <a:latin typeface="Merriweather" panose="00000500000000000000" pitchFamily="2" charset="0"/>
              </a:rPr>
              <a:t>RETAILERS</a:t>
            </a:r>
            <a:endParaRPr lang="en-GB" sz="3600" dirty="0">
              <a:latin typeface="Merriweather" panose="00000500000000000000" pitchFamily="2" charset="0"/>
            </a:endParaRPr>
          </a:p>
        </p:txBody>
      </p:sp>
      <p:sp>
        <p:nvSpPr>
          <p:cNvPr id="4" name="object 4"/>
          <p:cNvSpPr txBox="1"/>
          <p:nvPr/>
        </p:nvSpPr>
        <p:spPr>
          <a:xfrm>
            <a:off x="1968500" y="1410721"/>
            <a:ext cx="8223250" cy="2399665"/>
          </a:xfrm>
          <a:prstGeom prst="rect">
            <a:avLst/>
          </a:prstGeom>
        </p:spPr>
        <p:txBody>
          <a:bodyPr vert="horz" wrap="square" lIns="0" tIns="112395" rIns="0" bIns="0" rtlCol="0">
            <a:spAutoFit/>
          </a:bodyPr>
          <a:lstStyle/>
          <a:p>
            <a:pPr marL="268605" indent="-256540">
              <a:spcBef>
                <a:spcPts val="885"/>
              </a:spcBef>
              <a:buFont typeface="Arial MT"/>
              <a:buChar char="•"/>
              <a:tabLst>
                <a:tab pos="268605" algn="l"/>
                <a:tab pos="269240" algn="l"/>
              </a:tabLst>
            </a:pPr>
            <a:r>
              <a:rPr b="1" spc="-5" dirty="0">
                <a:solidFill>
                  <a:srgbClr val="221F1F"/>
                </a:solidFill>
                <a:latin typeface="Arial" panose="020B0604020202020204"/>
                <a:cs typeface="Arial" panose="020B0604020202020204"/>
              </a:rPr>
              <a:t>Department</a:t>
            </a:r>
            <a:r>
              <a:rPr b="1" spc="10" dirty="0">
                <a:solidFill>
                  <a:srgbClr val="221F1F"/>
                </a:solidFill>
                <a:latin typeface="Arial" panose="020B0604020202020204"/>
                <a:cs typeface="Arial" panose="020B0604020202020204"/>
              </a:rPr>
              <a:t> </a:t>
            </a:r>
            <a:r>
              <a:rPr b="1" spc="-5" dirty="0">
                <a:solidFill>
                  <a:srgbClr val="221F1F"/>
                </a:solidFill>
                <a:latin typeface="Arial" panose="020B0604020202020204"/>
                <a:cs typeface="Arial" panose="020B0604020202020204"/>
              </a:rPr>
              <a:t>stores</a:t>
            </a:r>
            <a:r>
              <a:rPr b="1" dirty="0">
                <a:solidFill>
                  <a:srgbClr val="221F1F"/>
                </a:solidFill>
                <a:latin typeface="Arial" panose="020B0604020202020204"/>
                <a:cs typeface="Arial" panose="020B0604020202020204"/>
              </a:rPr>
              <a:t> </a:t>
            </a:r>
            <a:r>
              <a:rPr spc="-5" dirty="0">
                <a:solidFill>
                  <a:srgbClr val="221F1F"/>
                </a:solidFill>
                <a:latin typeface="Arial MT"/>
                <a:cs typeface="Arial MT"/>
              </a:rPr>
              <a:t>have</a:t>
            </a:r>
            <a:r>
              <a:rPr dirty="0">
                <a:solidFill>
                  <a:srgbClr val="221F1F"/>
                </a:solidFill>
                <a:latin typeface="Arial MT"/>
                <a:cs typeface="Arial MT"/>
              </a:rPr>
              <a:t> a</a:t>
            </a:r>
            <a:r>
              <a:rPr spc="-5" dirty="0">
                <a:solidFill>
                  <a:srgbClr val="221F1F"/>
                </a:solidFill>
                <a:latin typeface="Arial MT"/>
                <a:cs typeface="Arial MT"/>
              </a:rPr>
              <a:t> product</a:t>
            </a:r>
            <a:r>
              <a:rPr spc="20" dirty="0">
                <a:solidFill>
                  <a:srgbClr val="221F1F"/>
                </a:solidFill>
                <a:latin typeface="Arial MT"/>
                <a:cs typeface="Arial MT"/>
              </a:rPr>
              <a:t> </a:t>
            </a:r>
            <a:r>
              <a:rPr dirty="0">
                <a:solidFill>
                  <a:srgbClr val="221F1F"/>
                </a:solidFill>
                <a:latin typeface="Arial MT"/>
                <a:cs typeface="Arial MT"/>
              </a:rPr>
              <a:t>mix</a:t>
            </a:r>
            <a:r>
              <a:rPr spc="-5" dirty="0">
                <a:solidFill>
                  <a:srgbClr val="221F1F"/>
                </a:solidFill>
                <a:latin typeface="Arial MT"/>
                <a:cs typeface="Arial MT"/>
              </a:rPr>
              <a:t> under</a:t>
            </a:r>
            <a:r>
              <a:rPr spc="10" dirty="0">
                <a:solidFill>
                  <a:srgbClr val="221F1F"/>
                </a:solidFill>
                <a:latin typeface="Arial MT"/>
                <a:cs typeface="Arial MT"/>
              </a:rPr>
              <a:t> </a:t>
            </a:r>
            <a:r>
              <a:rPr spc="-5" dirty="0">
                <a:solidFill>
                  <a:srgbClr val="221F1F"/>
                </a:solidFill>
                <a:latin typeface="Arial MT"/>
                <a:cs typeface="Arial MT"/>
              </a:rPr>
              <a:t>one</a:t>
            </a:r>
            <a:r>
              <a:rPr spc="10" dirty="0">
                <a:solidFill>
                  <a:srgbClr val="221F1F"/>
                </a:solidFill>
                <a:latin typeface="Arial MT"/>
                <a:cs typeface="Arial MT"/>
              </a:rPr>
              <a:t> </a:t>
            </a:r>
            <a:r>
              <a:rPr dirty="0">
                <a:solidFill>
                  <a:srgbClr val="221F1F"/>
                </a:solidFill>
                <a:latin typeface="Arial MT"/>
                <a:cs typeface="Arial MT"/>
              </a:rPr>
              <a:t>roof</a:t>
            </a:r>
            <a:endParaRPr>
              <a:latin typeface="Arial MT"/>
              <a:cs typeface="Arial MT"/>
            </a:endParaRPr>
          </a:p>
          <a:p>
            <a:pPr marL="268605" indent="-256540">
              <a:spcBef>
                <a:spcPts val="780"/>
              </a:spcBef>
              <a:buChar char="•"/>
              <a:tabLst>
                <a:tab pos="268605" algn="l"/>
                <a:tab pos="269240" algn="l"/>
              </a:tabLst>
            </a:pPr>
            <a:r>
              <a:rPr spc="-10" dirty="0">
                <a:solidFill>
                  <a:srgbClr val="221F1F"/>
                </a:solidFill>
                <a:latin typeface="Arial MT"/>
                <a:cs typeface="Arial MT"/>
              </a:rPr>
              <a:t>Expansion</a:t>
            </a:r>
            <a:r>
              <a:rPr spc="25" dirty="0">
                <a:solidFill>
                  <a:srgbClr val="221F1F"/>
                </a:solidFill>
                <a:latin typeface="Arial MT"/>
                <a:cs typeface="Arial MT"/>
              </a:rPr>
              <a:t> </a:t>
            </a:r>
            <a:r>
              <a:rPr spc="-5" dirty="0">
                <a:solidFill>
                  <a:srgbClr val="221F1F"/>
                </a:solidFill>
                <a:latin typeface="Arial MT"/>
                <a:cs typeface="Arial MT"/>
              </a:rPr>
              <a:t>outside</a:t>
            </a:r>
            <a:r>
              <a:rPr spc="10" dirty="0">
                <a:solidFill>
                  <a:srgbClr val="221F1F"/>
                </a:solidFill>
                <a:latin typeface="Arial MT"/>
                <a:cs typeface="Arial MT"/>
              </a:rPr>
              <a:t> </a:t>
            </a:r>
            <a:r>
              <a:rPr spc="-5" dirty="0">
                <a:solidFill>
                  <a:srgbClr val="221F1F"/>
                </a:solidFill>
                <a:latin typeface="Arial MT"/>
                <a:cs typeface="Arial MT"/>
              </a:rPr>
              <a:t>of </a:t>
            </a:r>
            <a:r>
              <a:rPr dirty="0">
                <a:solidFill>
                  <a:srgbClr val="221F1F"/>
                </a:solidFill>
                <a:latin typeface="Arial MT"/>
                <a:cs typeface="Arial MT"/>
              </a:rPr>
              <a:t>the</a:t>
            </a:r>
            <a:r>
              <a:rPr spc="-5" dirty="0">
                <a:solidFill>
                  <a:srgbClr val="221F1F"/>
                </a:solidFill>
                <a:latin typeface="Arial MT"/>
                <a:cs typeface="Arial MT"/>
              </a:rPr>
              <a:t> home</a:t>
            </a:r>
            <a:r>
              <a:rPr spc="15" dirty="0">
                <a:solidFill>
                  <a:srgbClr val="221F1F"/>
                </a:solidFill>
                <a:latin typeface="Arial MT"/>
                <a:cs typeface="Arial MT"/>
              </a:rPr>
              <a:t> </a:t>
            </a:r>
            <a:r>
              <a:rPr spc="-5" dirty="0">
                <a:solidFill>
                  <a:srgbClr val="221F1F"/>
                </a:solidFill>
                <a:latin typeface="Arial MT"/>
                <a:cs typeface="Arial MT"/>
              </a:rPr>
              <a:t>market</a:t>
            </a:r>
            <a:r>
              <a:rPr spc="10" dirty="0">
                <a:solidFill>
                  <a:srgbClr val="221F1F"/>
                </a:solidFill>
                <a:latin typeface="Arial MT"/>
                <a:cs typeface="Arial MT"/>
              </a:rPr>
              <a:t> </a:t>
            </a:r>
            <a:r>
              <a:rPr spc="-5" dirty="0">
                <a:solidFill>
                  <a:srgbClr val="221F1F"/>
                </a:solidFill>
                <a:latin typeface="Arial MT"/>
                <a:cs typeface="Arial MT"/>
              </a:rPr>
              <a:t>is </a:t>
            </a:r>
            <a:r>
              <a:rPr spc="-10" dirty="0">
                <a:solidFill>
                  <a:srgbClr val="221F1F"/>
                </a:solidFill>
                <a:latin typeface="Arial MT"/>
                <a:cs typeface="Arial MT"/>
              </a:rPr>
              <a:t>usually</a:t>
            </a:r>
            <a:r>
              <a:rPr spc="15" dirty="0">
                <a:solidFill>
                  <a:srgbClr val="221F1F"/>
                </a:solidFill>
                <a:latin typeface="Arial MT"/>
                <a:cs typeface="Arial MT"/>
              </a:rPr>
              <a:t> </a:t>
            </a:r>
            <a:r>
              <a:rPr spc="-5" dirty="0">
                <a:solidFill>
                  <a:srgbClr val="221F1F"/>
                </a:solidFill>
                <a:latin typeface="Arial MT"/>
                <a:cs typeface="Arial MT"/>
              </a:rPr>
              <a:t>limited</a:t>
            </a:r>
            <a:r>
              <a:rPr spc="10" dirty="0">
                <a:solidFill>
                  <a:srgbClr val="221F1F"/>
                </a:solidFill>
                <a:latin typeface="Arial MT"/>
                <a:cs typeface="Arial MT"/>
              </a:rPr>
              <a:t> </a:t>
            </a:r>
            <a:r>
              <a:rPr dirty="0">
                <a:solidFill>
                  <a:srgbClr val="221F1F"/>
                </a:solidFill>
                <a:latin typeface="Arial MT"/>
                <a:cs typeface="Arial MT"/>
              </a:rPr>
              <a:t>to a few </a:t>
            </a:r>
            <a:r>
              <a:rPr spc="-5" dirty="0">
                <a:solidFill>
                  <a:srgbClr val="221F1F"/>
                </a:solidFill>
                <a:latin typeface="Arial MT"/>
                <a:cs typeface="Arial MT"/>
              </a:rPr>
              <a:t>countries</a:t>
            </a:r>
            <a:endParaRPr>
              <a:latin typeface="Arial MT"/>
              <a:cs typeface="Arial MT"/>
            </a:endParaRPr>
          </a:p>
          <a:p>
            <a:pPr marL="268605" indent="-256540">
              <a:spcBef>
                <a:spcPts val="790"/>
              </a:spcBef>
              <a:buChar char="•"/>
              <a:tabLst>
                <a:tab pos="268605" algn="l"/>
                <a:tab pos="269240" algn="l"/>
              </a:tabLst>
            </a:pPr>
            <a:r>
              <a:rPr spc="-40" dirty="0">
                <a:solidFill>
                  <a:srgbClr val="221F1F"/>
                </a:solidFill>
                <a:latin typeface="Arial MT"/>
                <a:cs typeface="Arial MT"/>
              </a:rPr>
              <a:t>Two</a:t>
            </a:r>
            <a:r>
              <a:rPr spc="-25" dirty="0">
                <a:solidFill>
                  <a:srgbClr val="221F1F"/>
                </a:solidFill>
                <a:latin typeface="Arial MT"/>
                <a:cs typeface="Arial MT"/>
              </a:rPr>
              <a:t> </a:t>
            </a:r>
            <a:r>
              <a:rPr spc="-10" dirty="0">
                <a:solidFill>
                  <a:srgbClr val="221F1F"/>
                </a:solidFill>
                <a:latin typeface="Arial MT"/>
                <a:cs typeface="Arial MT"/>
              </a:rPr>
              <a:t>views:</a:t>
            </a:r>
            <a:endParaRPr>
              <a:latin typeface="Arial MT"/>
              <a:cs typeface="Arial MT"/>
            </a:endParaRPr>
          </a:p>
          <a:p>
            <a:pPr marL="241300" marR="5080" indent="-228600">
              <a:lnSpc>
                <a:spcPct val="90000"/>
              </a:lnSpc>
              <a:spcBef>
                <a:spcPts val="995"/>
              </a:spcBef>
              <a:buClr>
                <a:srgbClr val="221F1F"/>
              </a:buClr>
              <a:buFont typeface="Arial MT"/>
              <a:buChar char="•"/>
              <a:tabLst>
                <a:tab pos="268605" algn="l"/>
                <a:tab pos="269240" algn="l"/>
              </a:tabLst>
            </a:pPr>
            <a:r>
              <a:rPr dirty="0"/>
              <a:t>	</a:t>
            </a:r>
            <a:r>
              <a:rPr spc="-10" dirty="0">
                <a:solidFill>
                  <a:srgbClr val="221F1F"/>
                </a:solidFill>
                <a:latin typeface="Arial MT"/>
                <a:cs typeface="Arial MT"/>
              </a:rPr>
              <a:t>“It’s</a:t>
            </a:r>
            <a:r>
              <a:rPr dirty="0">
                <a:solidFill>
                  <a:srgbClr val="221F1F"/>
                </a:solidFill>
                <a:latin typeface="Arial MT"/>
                <a:cs typeface="Arial MT"/>
              </a:rPr>
              <a:t> </a:t>
            </a:r>
            <a:r>
              <a:rPr spc="-5" dirty="0">
                <a:solidFill>
                  <a:srgbClr val="221F1F"/>
                </a:solidFill>
                <a:latin typeface="Arial MT"/>
                <a:cs typeface="Arial MT"/>
              </a:rPr>
              <a:t>quite </a:t>
            </a:r>
            <a:r>
              <a:rPr spc="-10" dirty="0">
                <a:solidFill>
                  <a:srgbClr val="221F1F"/>
                </a:solidFill>
                <a:latin typeface="Arial MT"/>
                <a:cs typeface="Arial MT"/>
              </a:rPr>
              <a:t>difficult</a:t>
            </a:r>
            <a:r>
              <a:rPr spc="15" dirty="0">
                <a:solidFill>
                  <a:srgbClr val="221F1F"/>
                </a:solidFill>
                <a:latin typeface="Arial MT"/>
                <a:cs typeface="Arial MT"/>
              </a:rPr>
              <a:t> </a:t>
            </a:r>
            <a:r>
              <a:rPr dirty="0">
                <a:solidFill>
                  <a:srgbClr val="221F1F"/>
                </a:solidFill>
                <a:latin typeface="Arial MT"/>
                <a:cs typeface="Arial MT"/>
              </a:rPr>
              <a:t>to </a:t>
            </a:r>
            <a:r>
              <a:rPr spc="-5" dirty="0">
                <a:solidFill>
                  <a:srgbClr val="221F1F"/>
                </a:solidFill>
                <a:latin typeface="Arial MT"/>
                <a:cs typeface="Arial MT"/>
              </a:rPr>
              <a:t>transfer</a:t>
            </a:r>
            <a:r>
              <a:rPr dirty="0">
                <a:solidFill>
                  <a:srgbClr val="221F1F"/>
                </a:solidFill>
                <a:latin typeface="Arial MT"/>
                <a:cs typeface="Arial MT"/>
              </a:rPr>
              <a:t> a</a:t>
            </a:r>
            <a:r>
              <a:rPr spc="-5" dirty="0">
                <a:solidFill>
                  <a:srgbClr val="221F1F"/>
                </a:solidFill>
                <a:latin typeface="Arial MT"/>
                <a:cs typeface="Arial MT"/>
              </a:rPr>
              <a:t> department</a:t>
            </a:r>
            <a:r>
              <a:rPr spc="15" dirty="0">
                <a:solidFill>
                  <a:srgbClr val="221F1F"/>
                </a:solidFill>
                <a:latin typeface="Arial MT"/>
                <a:cs typeface="Arial MT"/>
              </a:rPr>
              <a:t> </a:t>
            </a:r>
            <a:r>
              <a:rPr dirty="0">
                <a:solidFill>
                  <a:srgbClr val="221F1F"/>
                </a:solidFill>
                <a:latin typeface="Arial MT"/>
                <a:cs typeface="Arial MT"/>
              </a:rPr>
              <a:t>store</a:t>
            </a:r>
            <a:r>
              <a:rPr spc="-10" dirty="0">
                <a:solidFill>
                  <a:srgbClr val="221F1F"/>
                </a:solidFill>
                <a:latin typeface="Arial MT"/>
                <a:cs typeface="Arial MT"/>
              </a:rPr>
              <a:t> </a:t>
            </a:r>
            <a:r>
              <a:rPr spc="-5" dirty="0">
                <a:solidFill>
                  <a:srgbClr val="221F1F"/>
                </a:solidFill>
                <a:latin typeface="Arial MT"/>
                <a:cs typeface="Arial MT"/>
              </a:rPr>
              <a:t>brand</a:t>
            </a:r>
            <a:r>
              <a:rPr spc="5" dirty="0">
                <a:solidFill>
                  <a:srgbClr val="221F1F"/>
                </a:solidFill>
                <a:latin typeface="Arial MT"/>
                <a:cs typeface="Arial MT"/>
              </a:rPr>
              <a:t> </a:t>
            </a:r>
            <a:r>
              <a:rPr spc="-5" dirty="0">
                <a:solidFill>
                  <a:srgbClr val="221F1F"/>
                </a:solidFill>
                <a:latin typeface="Arial MT"/>
                <a:cs typeface="Arial MT"/>
              </a:rPr>
              <a:t>abroad.</a:t>
            </a:r>
            <a:r>
              <a:rPr spc="-25" dirty="0">
                <a:solidFill>
                  <a:srgbClr val="221F1F"/>
                </a:solidFill>
                <a:latin typeface="Arial MT"/>
                <a:cs typeface="Arial MT"/>
              </a:rPr>
              <a:t> </a:t>
            </a:r>
            <a:r>
              <a:rPr spc="-60" dirty="0">
                <a:solidFill>
                  <a:srgbClr val="221F1F"/>
                </a:solidFill>
                <a:latin typeface="Arial MT"/>
                <a:cs typeface="Arial MT"/>
              </a:rPr>
              <a:t>You</a:t>
            </a:r>
            <a:r>
              <a:rPr spc="-10" dirty="0">
                <a:solidFill>
                  <a:srgbClr val="221F1F"/>
                </a:solidFill>
                <a:latin typeface="Arial MT"/>
                <a:cs typeface="Arial MT"/>
              </a:rPr>
              <a:t> </a:t>
            </a:r>
            <a:r>
              <a:rPr spc="-5" dirty="0">
                <a:solidFill>
                  <a:srgbClr val="221F1F"/>
                </a:solidFill>
                <a:latin typeface="Arial MT"/>
                <a:cs typeface="Arial MT"/>
              </a:rPr>
              <a:t>have</a:t>
            </a:r>
            <a:r>
              <a:rPr spc="5" dirty="0">
                <a:solidFill>
                  <a:srgbClr val="221F1F"/>
                </a:solidFill>
                <a:latin typeface="Arial MT"/>
                <a:cs typeface="Arial MT"/>
              </a:rPr>
              <a:t> </a:t>
            </a:r>
            <a:r>
              <a:rPr dirty="0">
                <a:solidFill>
                  <a:srgbClr val="221F1F"/>
                </a:solidFill>
                <a:latin typeface="Arial MT"/>
                <a:cs typeface="Arial MT"/>
              </a:rPr>
              <a:t>to </a:t>
            </a:r>
            <a:r>
              <a:rPr spc="-5" dirty="0">
                <a:solidFill>
                  <a:srgbClr val="221F1F"/>
                </a:solidFill>
                <a:latin typeface="Arial MT"/>
                <a:cs typeface="Arial MT"/>
              </a:rPr>
              <a:t>find </a:t>
            </a:r>
            <a:r>
              <a:rPr spc="-490" dirty="0">
                <a:solidFill>
                  <a:srgbClr val="221F1F"/>
                </a:solidFill>
                <a:latin typeface="Arial MT"/>
                <a:cs typeface="Arial MT"/>
              </a:rPr>
              <a:t> </a:t>
            </a:r>
            <a:r>
              <a:rPr dirty="0">
                <a:solidFill>
                  <a:srgbClr val="221F1F"/>
                </a:solidFill>
                <a:latin typeface="Arial MT"/>
                <a:cs typeface="Arial MT"/>
              </a:rPr>
              <a:t>a</a:t>
            </a:r>
            <a:r>
              <a:rPr spc="-5" dirty="0">
                <a:solidFill>
                  <a:srgbClr val="221F1F"/>
                </a:solidFill>
                <a:latin typeface="Arial MT"/>
                <a:cs typeface="Arial MT"/>
              </a:rPr>
              <a:t> </a:t>
            </a:r>
            <a:r>
              <a:rPr dirty="0">
                <a:solidFill>
                  <a:srgbClr val="221F1F"/>
                </a:solidFill>
                <a:latin typeface="Arial MT"/>
                <a:cs typeface="Arial MT"/>
              </a:rPr>
              <a:t>city</a:t>
            </a:r>
            <a:r>
              <a:rPr spc="5" dirty="0">
                <a:solidFill>
                  <a:srgbClr val="221F1F"/>
                </a:solidFill>
                <a:latin typeface="Arial MT"/>
                <a:cs typeface="Arial MT"/>
              </a:rPr>
              <a:t> </a:t>
            </a:r>
            <a:r>
              <a:rPr spc="-15" dirty="0">
                <a:solidFill>
                  <a:srgbClr val="221F1F"/>
                </a:solidFill>
                <a:latin typeface="Arial MT"/>
                <a:cs typeface="Arial MT"/>
              </a:rPr>
              <a:t>with</a:t>
            </a:r>
            <a:r>
              <a:rPr spc="30" dirty="0">
                <a:solidFill>
                  <a:srgbClr val="221F1F"/>
                </a:solidFill>
                <a:latin typeface="Arial MT"/>
                <a:cs typeface="Arial MT"/>
              </a:rPr>
              <a:t> </a:t>
            </a:r>
            <a:r>
              <a:rPr dirty="0">
                <a:solidFill>
                  <a:srgbClr val="221F1F"/>
                </a:solidFill>
                <a:latin typeface="Arial MT"/>
                <a:cs typeface="Arial MT"/>
              </a:rPr>
              <a:t>the</a:t>
            </a:r>
            <a:r>
              <a:rPr spc="-5" dirty="0">
                <a:solidFill>
                  <a:srgbClr val="221F1F"/>
                </a:solidFill>
                <a:latin typeface="Arial MT"/>
                <a:cs typeface="Arial MT"/>
              </a:rPr>
              <a:t> right</a:t>
            </a:r>
            <a:r>
              <a:rPr spc="10" dirty="0">
                <a:solidFill>
                  <a:srgbClr val="221F1F"/>
                </a:solidFill>
                <a:latin typeface="Arial MT"/>
                <a:cs typeface="Arial MT"/>
              </a:rPr>
              <a:t> </a:t>
            </a:r>
            <a:r>
              <a:rPr spc="-10" dirty="0">
                <a:solidFill>
                  <a:srgbClr val="221F1F"/>
                </a:solidFill>
                <a:latin typeface="Arial MT"/>
                <a:cs typeface="Arial MT"/>
              </a:rPr>
              <a:t>demographic</a:t>
            </a:r>
            <a:r>
              <a:rPr spc="30" dirty="0">
                <a:solidFill>
                  <a:srgbClr val="221F1F"/>
                </a:solidFill>
                <a:latin typeface="Arial MT"/>
                <a:cs typeface="Arial MT"/>
              </a:rPr>
              <a:t> </a:t>
            </a:r>
            <a:r>
              <a:rPr dirty="0">
                <a:solidFill>
                  <a:srgbClr val="221F1F"/>
                </a:solidFill>
                <a:latin typeface="Arial MT"/>
                <a:cs typeface="Arial MT"/>
              </a:rPr>
              <a:t>for</a:t>
            </a:r>
            <a:r>
              <a:rPr spc="-10" dirty="0">
                <a:solidFill>
                  <a:srgbClr val="221F1F"/>
                </a:solidFill>
                <a:latin typeface="Arial MT"/>
                <a:cs typeface="Arial MT"/>
              </a:rPr>
              <a:t> </a:t>
            </a:r>
            <a:r>
              <a:rPr spc="-15" dirty="0">
                <a:solidFill>
                  <a:srgbClr val="221F1F"/>
                </a:solidFill>
                <a:latin typeface="Arial MT"/>
                <a:cs typeface="Arial MT"/>
              </a:rPr>
              <a:t>your</a:t>
            </a:r>
            <a:r>
              <a:rPr spc="35" dirty="0">
                <a:solidFill>
                  <a:srgbClr val="221F1F"/>
                </a:solidFill>
                <a:latin typeface="Arial MT"/>
                <a:cs typeface="Arial MT"/>
              </a:rPr>
              <a:t> </a:t>
            </a:r>
            <a:r>
              <a:rPr spc="-25" dirty="0">
                <a:solidFill>
                  <a:srgbClr val="221F1F"/>
                </a:solidFill>
                <a:latin typeface="Arial MT"/>
                <a:cs typeface="Arial MT"/>
              </a:rPr>
              <a:t>offer.</a:t>
            </a:r>
            <a:r>
              <a:rPr dirty="0">
                <a:solidFill>
                  <a:srgbClr val="221F1F"/>
                </a:solidFill>
                <a:latin typeface="Arial MT"/>
                <a:cs typeface="Arial MT"/>
              </a:rPr>
              <a:t> If </a:t>
            </a:r>
            <a:r>
              <a:rPr spc="-15" dirty="0">
                <a:solidFill>
                  <a:srgbClr val="221F1F"/>
                </a:solidFill>
                <a:latin typeface="Arial MT"/>
                <a:cs typeface="Arial MT"/>
              </a:rPr>
              <a:t>you</a:t>
            </a:r>
            <a:r>
              <a:rPr spc="20" dirty="0">
                <a:solidFill>
                  <a:srgbClr val="221F1F"/>
                </a:solidFill>
                <a:latin typeface="Arial MT"/>
                <a:cs typeface="Arial MT"/>
              </a:rPr>
              <a:t> </a:t>
            </a:r>
            <a:r>
              <a:rPr spc="-10" dirty="0">
                <a:solidFill>
                  <a:srgbClr val="221F1F"/>
                </a:solidFill>
                <a:latin typeface="Arial MT"/>
                <a:cs typeface="Arial MT"/>
              </a:rPr>
              <a:t>adapt</a:t>
            </a:r>
            <a:r>
              <a:rPr spc="20" dirty="0">
                <a:solidFill>
                  <a:srgbClr val="221F1F"/>
                </a:solidFill>
                <a:latin typeface="Arial MT"/>
                <a:cs typeface="Arial MT"/>
              </a:rPr>
              <a:t> </a:t>
            </a:r>
            <a:r>
              <a:rPr spc="-15" dirty="0">
                <a:solidFill>
                  <a:srgbClr val="221F1F"/>
                </a:solidFill>
                <a:latin typeface="Arial MT"/>
                <a:cs typeface="Arial MT"/>
              </a:rPr>
              <a:t>your</a:t>
            </a:r>
            <a:r>
              <a:rPr spc="30" dirty="0">
                <a:solidFill>
                  <a:srgbClr val="221F1F"/>
                </a:solidFill>
                <a:latin typeface="Arial MT"/>
                <a:cs typeface="Arial MT"/>
              </a:rPr>
              <a:t> </a:t>
            </a:r>
            <a:r>
              <a:rPr spc="-10" dirty="0">
                <a:solidFill>
                  <a:srgbClr val="221F1F"/>
                </a:solidFill>
                <a:latin typeface="Arial MT"/>
                <a:cs typeface="Arial MT"/>
              </a:rPr>
              <a:t>offer</a:t>
            </a:r>
            <a:r>
              <a:rPr dirty="0">
                <a:solidFill>
                  <a:srgbClr val="221F1F"/>
                </a:solidFill>
                <a:latin typeface="Arial MT"/>
                <a:cs typeface="Arial MT"/>
              </a:rPr>
              <a:t> to</a:t>
            </a:r>
            <a:r>
              <a:rPr spc="5" dirty="0">
                <a:solidFill>
                  <a:srgbClr val="221F1F"/>
                </a:solidFill>
                <a:latin typeface="Arial MT"/>
                <a:cs typeface="Arial MT"/>
              </a:rPr>
              <a:t> </a:t>
            </a:r>
            <a:r>
              <a:rPr dirty="0">
                <a:solidFill>
                  <a:srgbClr val="221F1F"/>
                </a:solidFill>
                <a:latin typeface="Arial MT"/>
                <a:cs typeface="Arial MT"/>
              </a:rPr>
              <a:t>the </a:t>
            </a:r>
            <a:r>
              <a:rPr spc="5" dirty="0">
                <a:solidFill>
                  <a:srgbClr val="221F1F"/>
                </a:solidFill>
                <a:latin typeface="Arial MT"/>
                <a:cs typeface="Arial MT"/>
              </a:rPr>
              <a:t> </a:t>
            </a:r>
            <a:r>
              <a:rPr spc="-25" dirty="0">
                <a:solidFill>
                  <a:srgbClr val="221F1F"/>
                </a:solidFill>
                <a:latin typeface="Arial MT"/>
                <a:cs typeface="Arial MT"/>
              </a:rPr>
              <a:t>locality,</a:t>
            </a:r>
            <a:r>
              <a:rPr spc="35" dirty="0">
                <a:solidFill>
                  <a:srgbClr val="221F1F"/>
                </a:solidFill>
                <a:latin typeface="Arial MT"/>
                <a:cs typeface="Arial MT"/>
              </a:rPr>
              <a:t> </a:t>
            </a:r>
            <a:r>
              <a:rPr spc="-10" dirty="0">
                <a:solidFill>
                  <a:srgbClr val="221F1F"/>
                </a:solidFill>
                <a:latin typeface="Arial MT"/>
                <a:cs typeface="Arial MT"/>
              </a:rPr>
              <a:t>you</a:t>
            </a:r>
            <a:r>
              <a:rPr spc="15" dirty="0">
                <a:solidFill>
                  <a:srgbClr val="221F1F"/>
                </a:solidFill>
                <a:latin typeface="Arial MT"/>
                <a:cs typeface="Arial MT"/>
              </a:rPr>
              <a:t> </a:t>
            </a:r>
            <a:r>
              <a:rPr spc="-5" dirty="0">
                <a:solidFill>
                  <a:srgbClr val="221F1F"/>
                </a:solidFill>
                <a:latin typeface="Arial MT"/>
                <a:cs typeface="Arial MT"/>
              </a:rPr>
              <a:t>dilute</a:t>
            </a:r>
            <a:r>
              <a:rPr spc="10" dirty="0">
                <a:solidFill>
                  <a:srgbClr val="221F1F"/>
                </a:solidFill>
                <a:latin typeface="Arial MT"/>
                <a:cs typeface="Arial MT"/>
              </a:rPr>
              <a:t> </a:t>
            </a:r>
            <a:r>
              <a:rPr spc="-10" dirty="0">
                <a:solidFill>
                  <a:srgbClr val="221F1F"/>
                </a:solidFill>
                <a:latin typeface="Arial MT"/>
                <a:cs typeface="Arial MT"/>
              </a:rPr>
              <a:t>your</a:t>
            </a:r>
            <a:r>
              <a:rPr spc="25" dirty="0">
                <a:solidFill>
                  <a:srgbClr val="221F1F"/>
                </a:solidFill>
                <a:latin typeface="Arial MT"/>
                <a:cs typeface="Arial MT"/>
              </a:rPr>
              <a:t> </a:t>
            </a:r>
            <a:r>
              <a:rPr spc="-5" dirty="0">
                <a:solidFill>
                  <a:srgbClr val="221F1F"/>
                </a:solidFill>
                <a:latin typeface="Arial MT"/>
                <a:cs typeface="Arial MT"/>
              </a:rPr>
              <a:t>brand</a:t>
            </a:r>
            <a:r>
              <a:rPr spc="5" dirty="0">
                <a:solidFill>
                  <a:srgbClr val="221F1F"/>
                </a:solidFill>
                <a:latin typeface="Arial MT"/>
                <a:cs typeface="Arial MT"/>
              </a:rPr>
              <a:t> </a:t>
            </a:r>
            <a:r>
              <a:rPr spc="-5" dirty="0">
                <a:solidFill>
                  <a:srgbClr val="221F1F"/>
                </a:solidFill>
                <a:latin typeface="Arial MT"/>
                <a:cs typeface="Arial MT"/>
              </a:rPr>
              <a:t>name.”</a:t>
            </a:r>
            <a:endParaRPr>
              <a:latin typeface="Arial MT"/>
              <a:cs typeface="Arial MT"/>
            </a:endParaRPr>
          </a:p>
          <a:p>
            <a:pPr marL="4128135">
              <a:spcBef>
                <a:spcPts val="865"/>
              </a:spcBef>
            </a:pPr>
            <a:r>
              <a:rPr spc="-5" dirty="0">
                <a:solidFill>
                  <a:srgbClr val="221F1F"/>
                </a:solidFill>
                <a:latin typeface="Arial MT"/>
                <a:cs typeface="Arial MT"/>
              </a:rPr>
              <a:t>Maureen</a:t>
            </a:r>
            <a:r>
              <a:rPr spc="5" dirty="0">
                <a:solidFill>
                  <a:srgbClr val="221F1F"/>
                </a:solidFill>
                <a:latin typeface="Arial MT"/>
                <a:cs typeface="Arial MT"/>
              </a:rPr>
              <a:t> </a:t>
            </a:r>
            <a:r>
              <a:rPr spc="-10" dirty="0">
                <a:solidFill>
                  <a:srgbClr val="221F1F"/>
                </a:solidFill>
                <a:latin typeface="Arial MT"/>
                <a:cs typeface="Arial MT"/>
              </a:rPr>
              <a:t>Hinton,</a:t>
            </a:r>
            <a:r>
              <a:rPr spc="10" dirty="0">
                <a:solidFill>
                  <a:srgbClr val="221F1F"/>
                </a:solidFill>
                <a:latin typeface="Arial MT"/>
                <a:cs typeface="Arial MT"/>
              </a:rPr>
              <a:t> </a:t>
            </a:r>
            <a:r>
              <a:rPr spc="-10" dirty="0">
                <a:solidFill>
                  <a:srgbClr val="221F1F"/>
                </a:solidFill>
                <a:latin typeface="Arial MT"/>
                <a:cs typeface="Arial MT"/>
              </a:rPr>
              <a:t>London</a:t>
            </a:r>
            <a:r>
              <a:rPr spc="15" dirty="0">
                <a:solidFill>
                  <a:srgbClr val="221F1F"/>
                </a:solidFill>
                <a:latin typeface="Arial MT"/>
                <a:cs typeface="Arial MT"/>
              </a:rPr>
              <a:t> </a:t>
            </a:r>
            <a:r>
              <a:rPr spc="-5" dirty="0">
                <a:solidFill>
                  <a:srgbClr val="221F1F"/>
                </a:solidFill>
                <a:latin typeface="Arial MT"/>
                <a:cs typeface="Arial MT"/>
              </a:rPr>
              <a:t>Retail</a:t>
            </a:r>
            <a:r>
              <a:rPr spc="-105" dirty="0">
                <a:solidFill>
                  <a:srgbClr val="221F1F"/>
                </a:solidFill>
                <a:latin typeface="Arial MT"/>
                <a:cs typeface="Arial MT"/>
              </a:rPr>
              <a:t> </a:t>
            </a:r>
            <a:r>
              <a:rPr spc="-10" dirty="0">
                <a:solidFill>
                  <a:srgbClr val="221F1F"/>
                </a:solidFill>
                <a:latin typeface="Arial MT"/>
                <a:cs typeface="Arial MT"/>
              </a:rPr>
              <a:t>Analyst</a:t>
            </a:r>
            <a:endParaRPr>
              <a:latin typeface="Arial MT"/>
              <a:cs typeface="Arial MT"/>
            </a:endParaRPr>
          </a:p>
        </p:txBody>
      </p:sp>
      <p:sp>
        <p:nvSpPr>
          <p:cNvPr id="5" name="object 5"/>
          <p:cNvSpPr txBox="1"/>
          <p:nvPr/>
        </p:nvSpPr>
        <p:spPr>
          <a:xfrm>
            <a:off x="1968501" y="4497451"/>
            <a:ext cx="8391525" cy="1089660"/>
          </a:xfrm>
          <a:prstGeom prst="rect">
            <a:avLst/>
          </a:prstGeom>
        </p:spPr>
        <p:txBody>
          <a:bodyPr vert="horz" wrap="square" lIns="0" tIns="43815" rIns="0" bIns="0" rtlCol="0">
            <a:spAutoFit/>
          </a:bodyPr>
          <a:lstStyle/>
          <a:p>
            <a:pPr marL="241300" marR="5080" indent="-228600">
              <a:lnSpc>
                <a:spcPts val="1940"/>
              </a:lnSpc>
              <a:spcBef>
                <a:spcPts val="345"/>
              </a:spcBef>
              <a:buClr>
                <a:srgbClr val="221F1F"/>
              </a:buClr>
              <a:buFont typeface="Arial MT"/>
              <a:buChar char="•"/>
              <a:tabLst>
                <a:tab pos="268605" algn="l"/>
                <a:tab pos="269240" algn="l"/>
              </a:tabLst>
            </a:pPr>
            <a:r>
              <a:rPr dirty="0"/>
              <a:t>	</a:t>
            </a:r>
            <a:r>
              <a:rPr spc="-20" dirty="0">
                <a:solidFill>
                  <a:srgbClr val="221F1F"/>
                </a:solidFill>
                <a:latin typeface="Arial MT"/>
                <a:cs typeface="Arial MT"/>
              </a:rPr>
              <a:t>“Conceptually,</a:t>
            </a:r>
            <a:r>
              <a:rPr spc="55" dirty="0">
                <a:solidFill>
                  <a:srgbClr val="221F1F"/>
                </a:solidFill>
                <a:latin typeface="Arial MT"/>
                <a:cs typeface="Arial MT"/>
              </a:rPr>
              <a:t> </a:t>
            </a:r>
            <a:r>
              <a:rPr spc="-5" dirty="0">
                <a:solidFill>
                  <a:srgbClr val="221F1F"/>
                </a:solidFill>
                <a:latin typeface="Arial MT"/>
                <a:cs typeface="Arial MT"/>
              </a:rPr>
              <a:t>department</a:t>
            </a:r>
            <a:r>
              <a:rPr spc="20" dirty="0">
                <a:solidFill>
                  <a:srgbClr val="221F1F"/>
                </a:solidFill>
                <a:latin typeface="Arial MT"/>
                <a:cs typeface="Arial MT"/>
              </a:rPr>
              <a:t> </a:t>
            </a:r>
            <a:r>
              <a:rPr spc="-5" dirty="0">
                <a:solidFill>
                  <a:srgbClr val="221F1F"/>
                </a:solidFill>
                <a:latin typeface="Arial MT"/>
                <a:cs typeface="Arial MT"/>
              </a:rPr>
              <a:t>stores</a:t>
            </a:r>
            <a:r>
              <a:rPr dirty="0">
                <a:solidFill>
                  <a:srgbClr val="221F1F"/>
                </a:solidFill>
                <a:latin typeface="Arial MT"/>
                <a:cs typeface="Arial MT"/>
              </a:rPr>
              <a:t> </a:t>
            </a:r>
            <a:r>
              <a:rPr spc="-5" dirty="0">
                <a:solidFill>
                  <a:srgbClr val="221F1F"/>
                </a:solidFill>
                <a:latin typeface="Arial MT"/>
                <a:cs typeface="Arial MT"/>
              </a:rPr>
              <a:t>are </a:t>
            </a:r>
            <a:r>
              <a:rPr spc="-10" dirty="0">
                <a:solidFill>
                  <a:srgbClr val="221F1F"/>
                </a:solidFill>
                <a:latin typeface="Arial MT"/>
                <a:cs typeface="Arial MT"/>
              </a:rPr>
              <a:t>global</a:t>
            </a:r>
            <a:r>
              <a:rPr spc="25" dirty="0">
                <a:solidFill>
                  <a:srgbClr val="221F1F"/>
                </a:solidFill>
                <a:latin typeface="Arial MT"/>
                <a:cs typeface="Arial MT"/>
              </a:rPr>
              <a:t> </a:t>
            </a:r>
            <a:r>
              <a:rPr spc="-10" dirty="0">
                <a:solidFill>
                  <a:srgbClr val="221F1F"/>
                </a:solidFill>
                <a:latin typeface="Arial MT"/>
                <a:cs typeface="Arial MT"/>
              </a:rPr>
              <a:t>brands</a:t>
            </a:r>
            <a:r>
              <a:rPr spc="15" dirty="0">
                <a:solidFill>
                  <a:srgbClr val="221F1F"/>
                </a:solidFill>
                <a:latin typeface="Arial MT"/>
                <a:cs typeface="Arial MT"/>
              </a:rPr>
              <a:t> </a:t>
            </a:r>
            <a:r>
              <a:rPr spc="-5" dirty="0">
                <a:solidFill>
                  <a:srgbClr val="221F1F"/>
                </a:solidFill>
                <a:latin typeface="Arial MT"/>
                <a:cs typeface="Arial MT"/>
              </a:rPr>
              <a:t>already</a:t>
            </a:r>
            <a:r>
              <a:rPr spc="10" dirty="0">
                <a:solidFill>
                  <a:srgbClr val="221F1F"/>
                </a:solidFill>
                <a:latin typeface="Arial MT"/>
                <a:cs typeface="Arial MT"/>
              </a:rPr>
              <a:t> </a:t>
            </a:r>
            <a:r>
              <a:rPr spc="-5" dirty="0">
                <a:solidFill>
                  <a:srgbClr val="221F1F"/>
                </a:solidFill>
                <a:latin typeface="Arial MT"/>
                <a:cs typeface="Arial MT"/>
              </a:rPr>
              <a:t>because</a:t>
            </a:r>
            <a:r>
              <a:rPr spc="25" dirty="0">
                <a:solidFill>
                  <a:srgbClr val="221F1F"/>
                </a:solidFill>
                <a:latin typeface="Arial MT"/>
                <a:cs typeface="Arial MT"/>
              </a:rPr>
              <a:t> </a:t>
            </a:r>
            <a:r>
              <a:rPr spc="-20" dirty="0">
                <a:solidFill>
                  <a:srgbClr val="221F1F"/>
                </a:solidFill>
                <a:latin typeface="Arial MT"/>
                <a:cs typeface="Arial MT"/>
              </a:rPr>
              <a:t>we</a:t>
            </a:r>
            <a:r>
              <a:rPr spc="35" dirty="0">
                <a:solidFill>
                  <a:srgbClr val="221F1F"/>
                </a:solidFill>
                <a:latin typeface="Arial MT"/>
                <a:cs typeface="Arial MT"/>
              </a:rPr>
              <a:t> </a:t>
            </a:r>
            <a:r>
              <a:rPr spc="-5" dirty="0">
                <a:solidFill>
                  <a:srgbClr val="221F1F"/>
                </a:solidFill>
                <a:latin typeface="Arial MT"/>
                <a:cs typeface="Arial MT"/>
              </a:rPr>
              <a:t>live</a:t>
            </a:r>
            <a:r>
              <a:rPr spc="10" dirty="0">
                <a:solidFill>
                  <a:srgbClr val="221F1F"/>
                </a:solidFill>
                <a:latin typeface="Arial MT"/>
                <a:cs typeface="Arial MT"/>
              </a:rPr>
              <a:t> </a:t>
            </a:r>
            <a:r>
              <a:rPr spc="-5" dirty="0">
                <a:solidFill>
                  <a:srgbClr val="221F1F"/>
                </a:solidFill>
                <a:latin typeface="Arial MT"/>
                <a:cs typeface="Arial MT"/>
              </a:rPr>
              <a:t>in </a:t>
            </a:r>
            <a:r>
              <a:rPr dirty="0">
                <a:solidFill>
                  <a:srgbClr val="221F1F"/>
                </a:solidFill>
                <a:latin typeface="Arial MT"/>
                <a:cs typeface="Arial MT"/>
              </a:rPr>
              <a:t>a </a:t>
            </a:r>
            <a:r>
              <a:rPr spc="-484" dirty="0">
                <a:solidFill>
                  <a:srgbClr val="221F1F"/>
                </a:solidFill>
                <a:latin typeface="Arial MT"/>
                <a:cs typeface="Arial MT"/>
              </a:rPr>
              <a:t> </a:t>
            </a:r>
            <a:r>
              <a:rPr spc="-15" dirty="0">
                <a:solidFill>
                  <a:srgbClr val="221F1F"/>
                </a:solidFill>
                <a:latin typeface="Arial MT"/>
                <a:cs typeface="Arial MT"/>
              </a:rPr>
              <a:t>world</a:t>
            </a:r>
            <a:r>
              <a:rPr spc="40" dirty="0">
                <a:solidFill>
                  <a:srgbClr val="221F1F"/>
                </a:solidFill>
                <a:latin typeface="Arial MT"/>
                <a:cs typeface="Arial MT"/>
              </a:rPr>
              <a:t> </a:t>
            </a:r>
            <a:r>
              <a:rPr spc="-15" dirty="0">
                <a:solidFill>
                  <a:srgbClr val="221F1F"/>
                </a:solidFill>
                <a:latin typeface="Arial MT"/>
                <a:cs typeface="Arial MT"/>
              </a:rPr>
              <a:t>with</a:t>
            </a:r>
            <a:r>
              <a:rPr spc="30" dirty="0">
                <a:solidFill>
                  <a:srgbClr val="221F1F"/>
                </a:solidFill>
                <a:latin typeface="Arial MT"/>
                <a:cs typeface="Arial MT"/>
              </a:rPr>
              <a:t> </a:t>
            </a:r>
            <a:r>
              <a:rPr spc="-5" dirty="0">
                <a:solidFill>
                  <a:srgbClr val="221F1F"/>
                </a:solidFill>
                <a:latin typeface="Arial MT"/>
                <a:cs typeface="Arial MT"/>
              </a:rPr>
              <a:t>an</a:t>
            </a:r>
            <a:r>
              <a:rPr spc="10" dirty="0">
                <a:solidFill>
                  <a:srgbClr val="221F1F"/>
                </a:solidFill>
                <a:latin typeface="Arial MT"/>
                <a:cs typeface="Arial MT"/>
              </a:rPr>
              <a:t> </a:t>
            </a:r>
            <a:r>
              <a:rPr spc="-10" dirty="0">
                <a:solidFill>
                  <a:srgbClr val="221F1F"/>
                </a:solidFill>
                <a:latin typeface="Arial MT"/>
                <a:cs typeface="Arial MT"/>
              </a:rPr>
              <a:t>enormous</a:t>
            </a:r>
            <a:r>
              <a:rPr spc="5" dirty="0">
                <a:solidFill>
                  <a:srgbClr val="221F1F"/>
                </a:solidFill>
                <a:latin typeface="Arial MT"/>
                <a:cs typeface="Arial MT"/>
              </a:rPr>
              <a:t> </a:t>
            </a:r>
            <a:r>
              <a:rPr spc="-10" dirty="0">
                <a:solidFill>
                  <a:srgbClr val="221F1F"/>
                </a:solidFill>
                <a:latin typeface="Arial MT"/>
                <a:cs typeface="Arial MT"/>
              </a:rPr>
              <a:t>amount</a:t>
            </a:r>
            <a:r>
              <a:rPr spc="20" dirty="0">
                <a:solidFill>
                  <a:srgbClr val="221F1F"/>
                </a:solidFill>
                <a:latin typeface="Arial MT"/>
                <a:cs typeface="Arial MT"/>
              </a:rPr>
              <a:t> </a:t>
            </a:r>
            <a:r>
              <a:rPr spc="-5" dirty="0">
                <a:solidFill>
                  <a:srgbClr val="221F1F"/>
                </a:solidFill>
                <a:latin typeface="Arial MT"/>
                <a:cs typeface="Arial MT"/>
              </a:rPr>
              <a:t>of</a:t>
            </a:r>
            <a:r>
              <a:rPr spc="-10" dirty="0">
                <a:solidFill>
                  <a:srgbClr val="221F1F"/>
                </a:solidFill>
                <a:latin typeface="Arial MT"/>
                <a:cs typeface="Arial MT"/>
              </a:rPr>
              <a:t> </a:t>
            </a:r>
            <a:r>
              <a:rPr spc="-5" dirty="0">
                <a:solidFill>
                  <a:srgbClr val="221F1F"/>
                </a:solidFill>
                <a:latin typeface="Arial MT"/>
                <a:cs typeface="Arial MT"/>
              </a:rPr>
              <a:t>travel</a:t>
            </a:r>
            <a:r>
              <a:rPr spc="15" dirty="0">
                <a:solidFill>
                  <a:srgbClr val="221F1F"/>
                </a:solidFill>
                <a:latin typeface="Arial MT"/>
                <a:cs typeface="Arial MT"/>
              </a:rPr>
              <a:t> </a:t>
            </a:r>
            <a:r>
              <a:rPr spc="-10" dirty="0">
                <a:solidFill>
                  <a:srgbClr val="221F1F"/>
                </a:solidFill>
                <a:latin typeface="Arial MT"/>
                <a:cs typeface="Arial MT"/>
              </a:rPr>
              <a:t>between</a:t>
            </a:r>
            <a:r>
              <a:rPr spc="40" dirty="0">
                <a:solidFill>
                  <a:srgbClr val="221F1F"/>
                </a:solidFill>
                <a:latin typeface="Arial MT"/>
                <a:cs typeface="Arial MT"/>
              </a:rPr>
              <a:t> </a:t>
            </a:r>
            <a:r>
              <a:rPr spc="-5" dirty="0">
                <a:solidFill>
                  <a:srgbClr val="221F1F"/>
                </a:solidFill>
                <a:latin typeface="Arial MT"/>
                <a:cs typeface="Arial MT"/>
              </a:rPr>
              <a:t>cities</a:t>
            </a:r>
            <a:r>
              <a:rPr dirty="0">
                <a:solidFill>
                  <a:srgbClr val="221F1F"/>
                </a:solidFill>
                <a:latin typeface="Arial MT"/>
                <a:cs typeface="Arial MT"/>
              </a:rPr>
              <a:t> </a:t>
            </a:r>
            <a:r>
              <a:rPr spc="-5" dirty="0">
                <a:solidFill>
                  <a:srgbClr val="221F1F"/>
                </a:solidFill>
                <a:latin typeface="Arial MT"/>
                <a:cs typeface="Arial MT"/>
              </a:rPr>
              <a:t>and</a:t>
            </a:r>
            <a:r>
              <a:rPr spc="10" dirty="0">
                <a:solidFill>
                  <a:srgbClr val="221F1F"/>
                </a:solidFill>
                <a:latin typeface="Arial MT"/>
                <a:cs typeface="Arial MT"/>
              </a:rPr>
              <a:t> </a:t>
            </a:r>
            <a:r>
              <a:rPr spc="-5" dirty="0">
                <a:solidFill>
                  <a:srgbClr val="221F1F"/>
                </a:solidFill>
                <a:latin typeface="Arial MT"/>
                <a:cs typeface="Arial MT"/>
              </a:rPr>
              <a:t>continents.”</a:t>
            </a:r>
            <a:endParaRPr>
              <a:latin typeface="Arial MT"/>
              <a:cs typeface="Arial MT"/>
            </a:endParaRPr>
          </a:p>
          <a:p>
            <a:pPr>
              <a:spcBef>
                <a:spcPts val="20"/>
              </a:spcBef>
            </a:pPr>
            <a:endParaRPr>
              <a:latin typeface="Arial MT"/>
              <a:cs typeface="Arial MT"/>
            </a:endParaRPr>
          </a:p>
          <a:p>
            <a:pPr marL="3771900"/>
            <a:r>
              <a:rPr spc="-5" dirty="0">
                <a:solidFill>
                  <a:srgbClr val="221F1F"/>
                </a:solidFill>
                <a:latin typeface="Arial MT"/>
                <a:cs typeface="Arial MT"/>
              </a:rPr>
              <a:t>Marvin</a:t>
            </a:r>
            <a:r>
              <a:rPr spc="-35" dirty="0">
                <a:solidFill>
                  <a:srgbClr val="221F1F"/>
                </a:solidFill>
                <a:latin typeface="Arial MT"/>
                <a:cs typeface="Arial MT"/>
              </a:rPr>
              <a:t> </a:t>
            </a:r>
            <a:r>
              <a:rPr spc="-15" dirty="0">
                <a:solidFill>
                  <a:srgbClr val="221F1F"/>
                </a:solidFill>
                <a:latin typeface="Arial MT"/>
                <a:cs typeface="Arial MT"/>
              </a:rPr>
              <a:t>Traub,</a:t>
            </a:r>
            <a:r>
              <a:rPr spc="-5" dirty="0">
                <a:solidFill>
                  <a:srgbClr val="221F1F"/>
                </a:solidFill>
                <a:latin typeface="Arial MT"/>
                <a:cs typeface="Arial MT"/>
              </a:rPr>
              <a:t> </a:t>
            </a:r>
            <a:r>
              <a:rPr dirty="0">
                <a:solidFill>
                  <a:srgbClr val="221F1F"/>
                </a:solidFill>
                <a:latin typeface="Arial MT"/>
                <a:cs typeface="Arial MT"/>
              </a:rPr>
              <a:t>former </a:t>
            </a:r>
            <a:r>
              <a:rPr spc="5" dirty="0">
                <a:solidFill>
                  <a:srgbClr val="221F1F"/>
                </a:solidFill>
                <a:latin typeface="Arial MT"/>
                <a:cs typeface="Arial MT"/>
              </a:rPr>
              <a:t>CEO,</a:t>
            </a:r>
            <a:r>
              <a:rPr spc="-5" dirty="0">
                <a:solidFill>
                  <a:srgbClr val="221F1F"/>
                </a:solidFill>
                <a:latin typeface="Arial MT"/>
                <a:cs typeface="Arial MT"/>
              </a:rPr>
              <a:t> </a:t>
            </a:r>
            <a:r>
              <a:rPr spc="-10" dirty="0">
                <a:solidFill>
                  <a:srgbClr val="221F1F"/>
                </a:solidFill>
                <a:latin typeface="Arial MT"/>
                <a:cs typeface="Arial MT"/>
              </a:rPr>
              <a:t>Bloomingdales</a:t>
            </a:r>
            <a:endParaRPr>
              <a:latin typeface="Arial MT"/>
              <a:cs typeface="Arial MT"/>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968500" y="1409239"/>
            <a:ext cx="3919854" cy="4130618"/>
          </a:xfrm>
          <a:prstGeom prst="rect">
            <a:avLst/>
          </a:prstGeom>
        </p:spPr>
        <p:txBody>
          <a:bodyPr vert="horz" wrap="square" lIns="0" tIns="102870" rIns="0" bIns="0" rtlCol="0">
            <a:spAutoFit/>
          </a:bodyPr>
          <a:lstStyle/>
          <a:p>
            <a:pPr marL="12700">
              <a:spcBef>
                <a:spcPts val="810"/>
              </a:spcBef>
            </a:pPr>
            <a:r>
              <a:rPr sz="2400" b="1" spc="-5" dirty="0">
                <a:solidFill>
                  <a:srgbClr val="221F1F"/>
                </a:solidFill>
                <a:latin typeface="Arial" panose="020B0604020202020204"/>
                <a:cs typeface="Arial" panose="020B0604020202020204"/>
              </a:rPr>
              <a:t>Specialty</a:t>
            </a:r>
            <a:r>
              <a:rPr sz="2400" b="1" spc="-35" dirty="0">
                <a:solidFill>
                  <a:srgbClr val="221F1F"/>
                </a:solidFill>
                <a:latin typeface="Arial" panose="020B0604020202020204"/>
                <a:cs typeface="Arial" panose="020B0604020202020204"/>
              </a:rPr>
              <a:t> </a:t>
            </a:r>
            <a:r>
              <a:rPr sz="2400" b="1" spc="-5" dirty="0">
                <a:solidFill>
                  <a:srgbClr val="221F1F"/>
                </a:solidFill>
                <a:latin typeface="Arial" panose="020B0604020202020204"/>
                <a:cs typeface="Arial" panose="020B0604020202020204"/>
              </a:rPr>
              <a:t>Retailers</a:t>
            </a:r>
            <a:endParaRPr sz="2400" dirty="0">
              <a:latin typeface="Arial" panose="020B0604020202020204"/>
              <a:cs typeface="Arial" panose="020B0604020202020204"/>
            </a:endParaRPr>
          </a:p>
          <a:p>
            <a:pPr marL="268605" marR="1185545" indent="-256540">
              <a:lnSpc>
                <a:spcPts val="2590"/>
              </a:lnSpc>
              <a:spcBef>
                <a:spcPts val="1040"/>
              </a:spcBef>
              <a:buChar char="•"/>
              <a:tabLst>
                <a:tab pos="268605" algn="l"/>
                <a:tab pos="269240" algn="l"/>
              </a:tabLst>
            </a:pPr>
            <a:r>
              <a:rPr sz="2400" spc="-5" dirty="0">
                <a:solidFill>
                  <a:srgbClr val="221F1F"/>
                </a:solidFill>
                <a:latin typeface="Arial MT"/>
                <a:cs typeface="Arial MT"/>
              </a:rPr>
              <a:t>Less </a:t>
            </a:r>
            <a:r>
              <a:rPr sz="2400" dirty="0">
                <a:solidFill>
                  <a:srgbClr val="221F1F"/>
                </a:solidFill>
                <a:latin typeface="Arial MT"/>
                <a:cs typeface="Arial MT"/>
              </a:rPr>
              <a:t>variety </a:t>
            </a:r>
            <a:r>
              <a:rPr sz="2400" spc="-5" dirty="0">
                <a:solidFill>
                  <a:srgbClr val="221F1F"/>
                </a:solidFill>
                <a:latin typeface="Arial MT"/>
                <a:cs typeface="Arial MT"/>
              </a:rPr>
              <a:t>than </a:t>
            </a:r>
            <a:r>
              <a:rPr sz="2400" dirty="0">
                <a:solidFill>
                  <a:srgbClr val="221F1F"/>
                </a:solidFill>
                <a:latin typeface="Arial MT"/>
                <a:cs typeface="Arial MT"/>
              </a:rPr>
              <a:t> </a:t>
            </a:r>
            <a:r>
              <a:rPr sz="2400" spc="-5" dirty="0">
                <a:solidFill>
                  <a:srgbClr val="221F1F"/>
                </a:solidFill>
                <a:latin typeface="Arial MT"/>
                <a:cs typeface="Arial MT"/>
              </a:rPr>
              <a:t>department</a:t>
            </a:r>
            <a:r>
              <a:rPr sz="2400" spc="-70" dirty="0">
                <a:solidFill>
                  <a:srgbClr val="221F1F"/>
                </a:solidFill>
                <a:latin typeface="Arial MT"/>
                <a:cs typeface="Arial MT"/>
              </a:rPr>
              <a:t> </a:t>
            </a:r>
            <a:r>
              <a:rPr sz="2400" spc="-5" dirty="0">
                <a:solidFill>
                  <a:srgbClr val="221F1F"/>
                </a:solidFill>
                <a:latin typeface="Arial MT"/>
                <a:cs typeface="Arial MT"/>
              </a:rPr>
              <a:t>stores</a:t>
            </a:r>
            <a:endParaRPr sz="2400" dirty="0">
              <a:latin typeface="Arial MT"/>
              <a:cs typeface="Arial MT"/>
            </a:endParaRPr>
          </a:p>
          <a:p>
            <a:pPr>
              <a:lnSpc>
                <a:spcPct val="100000"/>
              </a:lnSpc>
              <a:buClr>
                <a:srgbClr val="221F1F"/>
              </a:buClr>
              <a:buFont typeface="Arial MT"/>
              <a:buChar char="•"/>
            </a:pPr>
            <a:endParaRPr sz="4000" dirty="0">
              <a:latin typeface="Arial MT"/>
              <a:cs typeface="Arial MT"/>
            </a:endParaRPr>
          </a:p>
          <a:p>
            <a:pPr marL="268605" marR="5080" indent="-256540">
              <a:lnSpc>
                <a:spcPts val="2590"/>
              </a:lnSpc>
              <a:spcBef>
                <a:spcPts val="5"/>
              </a:spcBef>
              <a:buChar char="•"/>
              <a:tabLst>
                <a:tab pos="268605" algn="l"/>
                <a:tab pos="269240" algn="l"/>
              </a:tabLst>
            </a:pPr>
            <a:r>
              <a:rPr sz="2400" spc="-10" dirty="0">
                <a:solidFill>
                  <a:srgbClr val="221F1F"/>
                </a:solidFill>
                <a:latin typeface="Arial MT"/>
                <a:cs typeface="Arial MT"/>
              </a:rPr>
              <a:t>Offer </a:t>
            </a:r>
            <a:r>
              <a:rPr sz="2400" spc="-5" dirty="0">
                <a:solidFill>
                  <a:srgbClr val="221F1F"/>
                </a:solidFill>
                <a:latin typeface="Arial MT"/>
                <a:cs typeface="Arial MT"/>
              </a:rPr>
              <a:t>merchandise depth </a:t>
            </a:r>
            <a:r>
              <a:rPr sz="2400" dirty="0">
                <a:solidFill>
                  <a:srgbClr val="221F1F"/>
                </a:solidFill>
                <a:latin typeface="Arial MT"/>
                <a:cs typeface="Arial MT"/>
              </a:rPr>
              <a:t>&amp; </a:t>
            </a:r>
            <a:r>
              <a:rPr sz="2400" spc="-655" dirty="0">
                <a:solidFill>
                  <a:srgbClr val="221F1F"/>
                </a:solidFill>
                <a:latin typeface="Arial MT"/>
                <a:cs typeface="Arial MT"/>
              </a:rPr>
              <a:t> </a:t>
            </a:r>
            <a:r>
              <a:rPr sz="2400" spc="-5" dirty="0">
                <a:solidFill>
                  <a:srgbClr val="221F1F"/>
                </a:solidFill>
                <a:latin typeface="Arial MT"/>
                <a:cs typeface="Arial MT"/>
              </a:rPr>
              <a:t>high</a:t>
            </a:r>
            <a:r>
              <a:rPr sz="2400" dirty="0">
                <a:solidFill>
                  <a:srgbClr val="221F1F"/>
                </a:solidFill>
                <a:latin typeface="Arial MT"/>
                <a:cs typeface="Arial MT"/>
              </a:rPr>
              <a:t> </a:t>
            </a:r>
            <a:r>
              <a:rPr sz="2400" spc="-5" dirty="0">
                <a:solidFill>
                  <a:srgbClr val="221F1F"/>
                </a:solidFill>
                <a:latin typeface="Arial MT"/>
                <a:cs typeface="Arial MT"/>
              </a:rPr>
              <a:t>levels</a:t>
            </a:r>
            <a:r>
              <a:rPr sz="2400" spc="10" dirty="0">
                <a:solidFill>
                  <a:srgbClr val="221F1F"/>
                </a:solidFill>
                <a:latin typeface="Arial MT"/>
                <a:cs typeface="Arial MT"/>
              </a:rPr>
              <a:t> </a:t>
            </a:r>
            <a:r>
              <a:rPr sz="2400" spc="-5" dirty="0">
                <a:solidFill>
                  <a:srgbClr val="221F1F"/>
                </a:solidFill>
                <a:latin typeface="Arial MT"/>
                <a:cs typeface="Arial MT"/>
              </a:rPr>
              <a:t>of</a:t>
            </a:r>
            <a:r>
              <a:rPr sz="2400" spc="-10" dirty="0">
                <a:solidFill>
                  <a:srgbClr val="221F1F"/>
                </a:solidFill>
                <a:latin typeface="Arial MT"/>
                <a:cs typeface="Arial MT"/>
              </a:rPr>
              <a:t> </a:t>
            </a:r>
            <a:r>
              <a:rPr sz="2400" spc="-5" dirty="0">
                <a:solidFill>
                  <a:srgbClr val="221F1F"/>
                </a:solidFill>
                <a:latin typeface="Arial MT"/>
                <a:cs typeface="Arial MT"/>
              </a:rPr>
              <a:t>service</a:t>
            </a:r>
            <a:endParaRPr sz="2400" dirty="0">
              <a:latin typeface="Arial MT"/>
              <a:cs typeface="Arial MT"/>
            </a:endParaRPr>
          </a:p>
          <a:p>
            <a:pPr marL="755015" lvl="1" indent="-285750">
              <a:spcBef>
                <a:spcPts val="165"/>
              </a:spcBef>
              <a:buChar char="•"/>
              <a:tabLst>
                <a:tab pos="755015" algn="l"/>
                <a:tab pos="755650" algn="l"/>
              </a:tabLst>
            </a:pPr>
            <a:r>
              <a:rPr sz="2400" dirty="0">
                <a:solidFill>
                  <a:srgbClr val="221F1F"/>
                </a:solidFill>
                <a:latin typeface="Arial MT"/>
                <a:cs typeface="Arial MT"/>
              </a:rPr>
              <a:t>The</a:t>
            </a:r>
            <a:r>
              <a:rPr sz="2400" spc="-45" dirty="0">
                <a:solidFill>
                  <a:srgbClr val="221F1F"/>
                </a:solidFill>
                <a:latin typeface="Arial MT"/>
                <a:cs typeface="Arial MT"/>
              </a:rPr>
              <a:t> </a:t>
            </a:r>
            <a:r>
              <a:rPr sz="2400" dirty="0">
                <a:solidFill>
                  <a:srgbClr val="221F1F"/>
                </a:solidFill>
                <a:latin typeface="Arial MT"/>
                <a:cs typeface="Arial MT"/>
              </a:rPr>
              <a:t>Body</a:t>
            </a:r>
            <a:r>
              <a:rPr sz="2400" spc="-30" dirty="0">
                <a:solidFill>
                  <a:srgbClr val="221F1F"/>
                </a:solidFill>
                <a:latin typeface="Arial MT"/>
                <a:cs typeface="Arial MT"/>
              </a:rPr>
              <a:t> </a:t>
            </a:r>
            <a:r>
              <a:rPr sz="2400" spc="-5" dirty="0">
                <a:solidFill>
                  <a:srgbClr val="221F1F"/>
                </a:solidFill>
                <a:latin typeface="Arial MT"/>
                <a:cs typeface="Arial MT"/>
              </a:rPr>
              <a:t>Shop,</a:t>
            </a:r>
            <a:endParaRPr sz="2400" dirty="0">
              <a:latin typeface="Arial MT"/>
              <a:cs typeface="Arial MT"/>
            </a:endParaRPr>
          </a:p>
          <a:p>
            <a:pPr marL="755015" lvl="1" indent="-285750">
              <a:spcBef>
                <a:spcPts val="215"/>
              </a:spcBef>
              <a:buChar char="•"/>
              <a:tabLst>
                <a:tab pos="755015" algn="l"/>
                <a:tab pos="755650" algn="l"/>
              </a:tabLst>
            </a:pPr>
            <a:r>
              <a:rPr sz="2400" spc="-15" dirty="0">
                <a:solidFill>
                  <a:srgbClr val="221F1F"/>
                </a:solidFill>
                <a:latin typeface="Arial MT"/>
                <a:cs typeface="Arial MT"/>
              </a:rPr>
              <a:t>Victoria’s</a:t>
            </a:r>
            <a:r>
              <a:rPr sz="2400" spc="-10" dirty="0">
                <a:solidFill>
                  <a:srgbClr val="221F1F"/>
                </a:solidFill>
                <a:latin typeface="Arial MT"/>
                <a:cs typeface="Arial MT"/>
              </a:rPr>
              <a:t> </a:t>
            </a:r>
            <a:r>
              <a:rPr sz="2400" spc="-5" dirty="0">
                <a:solidFill>
                  <a:srgbClr val="221F1F"/>
                </a:solidFill>
                <a:latin typeface="Arial MT"/>
                <a:cs typeface="Arial MT"/>
              </a:rPr>
              <a:t>Secret,</a:t>
            </a:r>
            <a:endParaRPr sz="2400" dirty="0">
              <a:latin typeface="Arial MT"/>
              <a:cs typeface="Arial MT"/>
            </a:endParaRPr>
          </a:p>
          <a:p>
            <a:pPr marL="755015" lvl="1" indent="-285750">
              <a:spcBef>
                <a:spcPts val="220"/>
              </a:spcBef>
              <a:buChar char="•"/>
              <a:tabLst>
                <a:tab pos="755015" algn="l"/>
                <a:tab pos="755650" algn="l"/>
              </a:tabLst>
            </a:pPr>
            <a:r>
              <a:rPr sz="2400" dirty="0">
                <a:solidFill>
                  <a:srgbClr val="221F1F"/>
                </a:solidFill>
                <a:latin typeface="Arial MT"/>
                <a:cs typeface="Arial MT"/>
              </a:rPr>
              <a:t>Starbucks</a:t>
            </a:r>
            <a:endParaRPr sz="2400" dirty="0">
              <a:latin typeface="Arial MT"/>
              <a:cs typeface="Arial MT"/>
            </a:endParaRPr>
          </a:p>
          <a:p>
            <a:pPr marL="755015" lvl="1" indent="-285750">
              <a:spcBef>
                <a:spcPts val="205"/>
              </a:spcBef>
              <a:buChar char="•"/>
              <a:tabLst>
                <a:tab pos="755015" algn="l"/>
                <a:tab pos="755650" algn="l"/>
              </a:tabLst>
            </a:pPr>
            <a:r>
              <a:rPr sz="2400" spc="-5" dirty="0">
                <a:solidFill>
                  <a:srgbClr val="221F1F"/>
                </a:solidFill>
                <a:latin typeface="Arial MT"/>
                <a:cs typeface="Arial MT"/>
              </a:rPr>
              <a:t>Shell</a:t>
            </a:r>
            <a:endParaRPr sz="2400" dirty="0">
              <a:latin typeface="Arial MT"/>
              <a:cs typeface="Arial MT"/>
            </a:endParaRPr>
          </a:p>
        </p:txBody>
      </p:sp>
      <p:sp>
        <p:nvSpPr>
          <p:cNvPr id="3" name="object 3"/>
          <p:cNvSpPr txBox="1"/>
          <p:nvPr/>
        </p:nvSpPr>
        <p:spPr>
          <a:xfrm>
            <a:off x="6218936" y="1410970"/>
            <a:ext cx="3790315" cy="3293745"/>
          </a:xfrm>
          <a:prstGeom prst="rect">
            <a:avLst/>
          </a:prstGeom>
        </p:spPr>
        <p:txBody>
          <a:bodyPr vert="horz" wrap="square" lIns="0" tIns="102235" rIns="0" bIns="0" rtlCol="0">
            <a:spAutoFit/>
          </a:bodyPr>
          <a:lstStyle/>
          <a:p>
            <a:pPr marL="12700">
              <a:spcBef>
                <a:spcPts val="805"/>
              </a:spcBef>
            </a:pPr>
            <a:r>
              <a:rPr sz="2400" b="1" spc="-5" dirty="0">
                <a:solidFill>
                  <a:srgbClr val="221F1F"/>
                </a:solidFill>
                <a:latin typeface="Arial" panose="020B0604020202020204"/>
                <a:cs typeface="Arial" panose="020B0604020202020204"/>
              </a:rPr>
              <a:t>Supermarkets</a:t>
            </a:r>
            <a:endParaRPr sz="2400">
              <a:latin typeface="Arial" panose="020B0604020202020204"/>
              <a:cs typeface="Arial" panose="020B0604020202020204"/>
            </a:endParaRPr>
          </a:p>
          <a:p>
            <a:pPr marL="268605" marR="5080" indent="-256540">
              <a:lnSpc>
                <a:spcPts val="2590"/>
              </a:lnSpc>
              <a:spcBef>
                <a:spcPts val="1040"/>
              </a:spcBef>
              <a:buChar char="•"/>
              <a:tabLst>
                <a:tab pos="268605" algn="l"/>
                <a:tab pos="269240" algn="l"/>
              </a:tabLst>
            </a:pPr>
            <a:r>
              <a:rPr sz="2400" spc="-5" dirty="0">
                <a:solidFill>
                  <a:srgbClr val="221F1F"/>
                </a:solidFill>
                <a:latin typeface="Arial MT"/>
                <a:cs typeface="Arial MT"/>
              </a:rPr>
              <a:t>Between 50,000 </a:t>
            </a:r>
            <a:r>
              <a:rPr sz="2400" dirty="0">
                <a:solidFill>
                  <a:srgbClr val="221F1F"/>
                </a:solidFill>
                <a:latin typeface="Arial MT"/>
                <a:cs typeface="Arial MT"/>
              </a:rPr>
              <a:t>&amp; </a:t>
            </a:r>
            <a:r>
              <a:rPr sz="2400" spc="-5" dirty="0">
                <a:solidFill>
                  <a:srgbClr val="221F1F"/>
                </a:solidFill>
                <a:latin typeface="Arial MT"/>
                <a:cs typeface="Arial MT"/>
              </a:rPr>
              <a:t>60,000 </a:t>
            </a:r>
            <a:r>
              <a:rPr sz="2400" spc="-655" dirty="0">
                <a:solidFill>
                  <a:srgbClr val="221F1F"/>
                </a:solidFill>
                <a:latin typeface="Arial MT"/>
                <a:cs typeface="Arial MT"/>
              </a:rPr>
              <a:t> </a:t>
            </a:r>
            <a:r>
              <a:rPr sz="2400" spc="55" dirty="0">
                <a:solidFill>
                  <a:srgbClr val="221F1F"/>
                </a:solidFill>
                <a:latin typeface="Arial MT"/>
                <a:cs typeface="Arial MT"/>
              </a:rPr>
              <a:t>sq.</a:t>
            </a:r>
            <a:r>
              <a:rPr sz="2400" spc="-5" dirty="0">
                <a:solidFill>
                  <a:srgbClr val="221F1F"/>
                </a:solidFill>
                <a:latin typeface="Arial MT"/>
                <a:cs typeface="Arial MT"/>
              </a:rPr>
              <a:t> </a:t>
            </a:r>
            <a:r>
              <a:rPr sz="2400" spc="35" dirty="0">
                <a:solidFill>
                  <a:srgbClr val="221F1F"/>
                </a:solidFill>
                <a:latin typeface="Arial MT"/>
                <a:cs typeface="Arial MT"/>
              </a:rPr>
              <a:t>ft.</a:t>
            </a:r>
            <a:endParaRPr sz="2400">
              <a:latin typeface="Arial MT"/>
              <a:cs typeface="Arial MT"/>
            </a:endParaRPr>
          </a:p>
          <a:p>
            <a:pPr marL="268605" indent="-256540">
              <a:spcBef>
                <a:spcPts val="675"/>
              </a:spcBef>
              <a:buChar char="•"/>
              <a:tabLst>
                <a:tab pos="268605" algn="l"/>
                <a:tab pos="269240" algn="l"/>
              </a:tabLst>
            </a:pPr>
            <a:r>
              <a:rPr sz="2400" spc="-5" dirty="0">
                <a:solidFill>
                  <a:srgbClr val="221F1F"/>
                </a:solidFill>
                <a:latin typeface="Arial MT"/>
                <a:cs typeface="Arial MT"/>
              </a:rPr>
              <a:t>5,000</a:t>
            </a:r>
            <a:r>
              <a:rPr sz="2400" spc="-20" dirty="0">
                <a:solidFill>
                  <a:srgbClr val="221F1F"/>
                </a:solidFill>
                <a:latin typeface="Arial MT"/>
                <a:cs typeface="Arial MT"/>
              </a:rPr>
              <a:t> </a:t>
            </a:r>
            <a:r>
              <a:rPr sz="2400" dirty="0">
                <a:solidFill>
                  <a:srgbClr val="221F1F"/>
                </a:solidFill>
                <a:latin typeface="Arial MT"/>
                <a:cs typeface="Arial MT"/>
              </a:rPr>
              <a:t>to</a:t>
            </a:r>
            <a:r>
              <a:rPr sz="2400" spc="-15" dirty="0">
                <a:solidFill>
                  <a:srgbClr val="221F1F"/>
                </a:solidFill>
                <a:latin typeface="Arial MT"/>
                <a:cs typeface="Arial MT"/>
              </a:rPr>
              <a:t> </a:t>
            </a:r>
            <a:r>
              <a:rPr sz="2400" spc="-5" dirty="0">
                <a:solidFill>
                  <a:srgbClr val="221F1F"/>
                </a:solidFill>
                <a:latin typeface="Arial MT"/>
                <a:cs typeface="Arial MT"/>
              </a:rPr>
              <a:t>50,000 </a:t>
            </a:r>
            <a:r>
              <a:rPr sz="2400" spc="-10" dirty="0">
                <a:solidFill>
                  <a:srgbClr val="221F1F"/>
                </a:solidFill>
                <a:latin typeface="Arial MT"/>
                <a:cs typeface="Arial MT"/>
              </a:rPr>
              <a:t>lines</a:t>
            </a:r>
            <a:endParaRPr sz="2400">
              <a:latin typeface="Arial MT"/>
              <a:cs typeface="Arial MT"/>
            </a:endParaRPr>
          </a:p>
          <a:p>
            <a:pPr marL="268605" marR="280035" indent="-256540">
              <a:lnSpc>
                <a:spcPts val="2590"/>
              </a:lnSpc>
              <a:spcBef>
                <a:spcPts val="1045"/>
              </a:spcBef>
              <a:buChar char="•"/>
              <a:tabLst>
                <a:tab pos="268605" algn="l"/>
                <a:tab pos="269240" algn="l"/>
              </a:tabLst>
            </a:pPr>
            <a:r>
              <a:rPr sz="2400" spc="15" dirty="0">
                <a:solidFill>
                  <a:srgbClr val="221F1F"/>
                </a:solidFill>
                <a:latin typeface="Arial MT"/>
                <a:cs typeface="Arial MT"/>
              </a:rPr>
              <a:t>UK</a:t>
            </a:r>
            <a:r>
              <a:rPr sz="2400" spc="-70" dirty="0">
                <a:solidFill>
                  <a:srgbClr val="221F1F"/>
                </a:solidFill>
                <a:latin typeface="Arial MT"/>
                <a:cs typeface="Arial MT"/>
              </a:rPr>
              <a:t> </a:t>
            </a:r>
            <a:r>
              <a:rPr sz="2400" spc="-60" dirty="0">
                <a:solidFill>
                  <a:srgbClr val="221F1F"/>
                </a:solidFill>
                <a:latin typeface="Arial MT"/>
                <a:cs typeface="Arial MT"/>
              </a:rPr>
              <a:t>Tesco</a:t>
            </a:r>
            <a:r>
              <a:rPr sz="2400" spc="-25" dirty="0">
                <a:solidFill>
                  <a:srgbClr val="221F1F"/>
                </a:solidFill>
                <a:latin typeface="Arial MT"/>
                <a:cs typeface="Arial MT"/>
              </a:rPr>
              <a:t> </a:t>
            </a:r>
            <a:r>
              <a:rPr sz="2400" spc="-5" dirty="0">
                <a:solidFill>
                  <a:srgbClr val="221F1F"/>
                </a:solidFill>
                <a:latin typeface="Arial MT"/>
                <a:cs typeface="Arial MT"/>
              </a:rPr>
              <a:t>is</a:t>
            </a:r>
            <a:r>
              <a:rPr sz="2400" spc="-25" dirty="0">
                <a:solidFill>
                  <a:srgbClr val="221F1F"/>
                </a:solidFill>
                <a:latin typeface="Arial MT"/>
                <a:cs typeface="Arial MT"/>
              </a:rPr>
              <a:t> </a:t>
            </a:r>
            <a:r>
              <a:rPr sz="2400" spc="-5" dirty="0">
                <a:solidFill>
                  <a:srgbClr val="221F1F"/>
                </a:solidFill>
                <a:latin typeface="Arial MT"/>
                <a:cs typeface="Arial MT"/>
              </a:rPr>
              <a:t>global </a:t>
            </a:r>
            <a:r>
              <a:rPr sz="2400" dirty="0">
                <a:solidFill>
                  <a:srgbClr val="221F1F"/>
                </a:solidFill>
                <a:latin typeface="Arial MT"/>
                <a:cs typeface="Arial MT"/>
              </a:rPr>
              <a:t>(less </a:t>
            </a:r>
            <a:r>
              <a:rPr sz="2400" spc="-650" dirty="0">
                <a:solidFill>
                  <a:srgbClr val="221F1F"/>
                </a:solidFill>
                <a:latin typeface="Arial MT"/>
                <a:cs typeface="Arial MT"/>
              </a:rPr>
              <a:t> </a:t>
            </a:r>
            <a:r>
              <a:rPr sz="2400" dirty="0">
                <a:solidFill>
                  <a:srgbClr val="221F1F"/>
                </a:solidFill>
                <a:latin typeface="Arial MT"/>
                <a:cs typeface="Arial MT"/>
              </a:rPr>
              <a:t>than</a:t>
            </a:r>
            <a:r>
              <a:rPr sz="2400" spc="-5" dirty="0">
                <a:solidFill>
                  <a:srgbClr val="221F1F"/>
                </a:solidFill>
                <a:latin typeface="Arial MT"/>
                <a:cs typeface="Arial MT"/>
              </a:rPr>
              <a:t> it</a:t>
            </a:r>
            <a:r>
              <a:rPr sz="2400" spc="-10" dirty="0">
                <a:solidFill>
                  <a:srgbClr val="221F1F"/>
                </a:solidFill>
                <a:latin typeface="Arial MT"/>
                <a:cs typeface="Arial MT"/>
              </a:rPr>
              <a:t> </a:t>
            </a:r>
            <a:r>
              <a:rPr sz="2400" spc="-5" dirty="0">
                <a:solidFill>
                  <a:srgbClr val="221F1F"/>
                </a:solidFill>
                <a:latin typeface="Arial MT"/>
                <a:cs typeface="Arial MT"/>
              </a:rPr>
              <a:t>was</a:t>
            </a:r>
            <a:r>
              <a:rPr sz="2400" spc="-10" dirty="0">
                <a:solidFill>
                  <a:srgbClr val="221F1F"/>
                </a:solidFill>
                <a:latin typeface="Arial MT"/>
                <a:cs typeface="Arial MT"/>
              </a:rPr>
              <a:t> </a:t>
            </a:r>
            <a:r>
              <a:rPr sz="2400" dirty="0">
                <a:solidFill>
                  <a:srgbClr val="221F1F"/>
                </a:solidFill>
                <a:latin typeface="Arial MT"/>
                <a:cs typeface="Arial MT"/>
              </a:rPr>
              <a:t>!)</a:t>
            </a:r>
            <a:endParaRPr sz="2400">
              <a:latin typeface="Arial MT"/>
              <a:cs typeface="Arial MT"/>
            </a:endParaRPr>
          </a:p>
          <a:p>
            <a:pPr marL="268605" indent="-256540">
              <a:lnSpc>
                <a:spcPts val="2735"/>
              </a:lnSpc>
              <a:spcBef>
                <a:spcPts val="675"/>
              </a:spcBef>
              <a:buChar char="•"/>
              <a:tabLst>
                <a:tab pos="268605" algn="l"/>
                <a:tab pos="269240" algn="l"/>
              </a:tabLst>
            </a:pPr>
            <a:r>
              <a:rPr sz="2400" spc="-5" dirty="0">
                <a:solidFill>
                  <a:srgbClr val="221F1F"/>
                </a:solidFill>
                <a:latin typeface="Arial MT"/>
                <a:cs typeface="Arial MT"/>
              </a:rPr>
              <a:t>Focused</a:t>
            </a:r>
            <a:r>
              <a:rPr sz="2400" spc="-25" dirty="0">
                <a:solidFill>
                  <a:srgbClr val="221F1F"/>
                </a:solidFill>
                <a:latin typeface="Arial MT"/>
                <a:cs typeface="Arial MT"/>
              </a:rPr>
              <a:t> </a:t>
            </a:r>
            <a:r>
              <a:rPr sz="2400" spc="-5" dirty="0">
                <a:solidFill>
                  <a:srgbClr val="221F1F"/>
                </a:solidFill>
                <a:latin typeface="Arial MT"/>
                <a:cs typeface="Arial MT"/>
              </a:rPr>
              <a:t>discounters</a:t>
            </a:r>
            <a:endParaRPr sz="2400">
              <a:latin typeface="Arial MT"/>
              <a:cs typeface="Arial MT"/>
            </a:endParaRPr>
          </a:p>
          <a:p>
            <a:pPr marL="268605">
              <a:lnSpc>
                <a:spcPts val="2735"/>
              </a:lnSpc>
            </a:pPr>
            <a:r>
              <a:rPr sz="2400" spc="-5" dirty="0">
                <a:solidFill>
                  <a:srgbClr val="221F1F"/>
                </a:solidFill>
                <a:latin typeface="Arial MT"/>
                <a:cs typeface="Arial MT"/>
              </a:rPr>
              <a:t>increasing</a:t>
            </a:r>
            <a:r>
              <a:rPr sz="2400" dirty="0">
                <a:solidFill>
                  <a:srgbClr val="221F1F"/>
                </a:solidFill>
                <a:latin typeface="Arial MT"/>
                <a:cs typeface="Arial MT"/>
              </a:rPr>
              <a:t> market</a:t>
            </a:r>
            <a:r>
              <a:rPr sz="2400" spc="-40" dirty="0">
                <a:solidFill>
                  <a:srgbClr val="221F1F"/>
                </a:solidFill>
                <a:latin typeface="Arial MT"/>
                <a:cs typeface="Arial MT"/>
              </a:rPr>
              <a:t> </a:t>
            </a:r>
            <a:r>
              <a:rPr sz="2400" dirty="0">
                <a:solidFill>
                  <a:srgbClr val="221F1F"/>
                </a:solidFill>
                <a:latin typeface="Arial MT"/>
                <a:cs typeface="Arial MT"/>
              </a:rPr>
              <a:t>share</a:t>
            </a:r>
            <a:endParaRPr sz="2400">
              <a:latin typeface="Arial MT"/>
              <a:cs typeface="Arial MT"/>
            </a:endParaRPr>
          </a:p>
        </p:txBody>
      </p:sp>
      <p:sp>
        <p:nvSpPr>
          <p:cNvPr id="4" name="object 4"/>
          <p:cNvSpPr txBox="1">
            <a:spLocks noGrp="1"/>
          </p:cNvSpPr>
          <p:nvPr>
            <p:ph type="title"/>
          </p:nvPr>
        </p:nvSpPr>
        <p:spPr>
          <a:xfrm>
            <a:off x="6083935" y="401118"/>
            <a:ext cx="6108065" cy="566822"/>
          </a:xfrm>
          <a:prstGeom prst="rect">
            <a:avLst/>
          </a:prstGeom>
        </p:spPr>
        <p:txBody>
          <a:bodyPr vert="horz" wrap="square" lIns="0" tIns="12700" rIns="0" bIns="0" rtlCol="0" anchor="ctr">
            <a:spAutoFit/>
          </a:bodyPr>
          <a:lstStyle/>
          <a:p>
            <a:pPr marL="12700">
              <a:lnSpc>
                <a:spcPct val="100000"/>
              </a:lnSpc>
              <a:spcBef>
                <a:spcPts val="100"/>
              </a:spcBef>
            </a:pPr>
            <a:r>
              <a:rPr lang="en-GB" sz="3600" spc="-60" dirty="0" smtClean="0">
                <a:solidFill>
                  <a:srgbClr val="221F1F"/>
                </a:solidFill>
                <a:latin typeface="Merriweather" panose="00000500000000000000" pitchFamily="2" charset="0"/>
              </a:rPr>
              <a:t>TYPES</a:t>
            </a:r>
            <a:r>
              <a:rPr lang="en-GB" sz="3600" spc="-30" dirty="0" smtClean="0">
                <a:solidFill>
                  <a:srgbClr val="221F1F"/>
                </a:solidFill>
                <a:latin typeface="Merriweather" panose="00000500000000000000" pitchFamily="2" charset="0"/>
              </a:rPr>
              <a:t> </a:t>
            </a:r>
            <a:r>
              <a:rPr lang="en-GB" sz="3600" dirty="0" smtClean="0">
                <a:solidFill>
                  <a:srgbClr val="221F1F"/>
                </a:solidFill>
                <a:latin typeface="Merriweather" panose="00000500000000000000" pitchFamily="2" charset="0"/>
              </a:rPr>
              <a:t>OF</a:t>
            </a:r>
            <a:r>
              <a:rPr lang="en-GB" sz="3600" spc="-40" dirty="0" smtClean="0">
                <a:solidFill>
                  <a:srgbClr val="221F1F"/>
                </a:solidFill>
                <a:latin typeface="Merriweather" panose="00000500000000000000" pitchFamily="2" charset="0"/>
              </a:rPr>
              <a:t> </a:t>
            </a:r>
            <a:r>
              <a:rPr lang="en-GB" sz="3600" spc="-5" dirty="0" smtClean="0">
                <a:solidFill>
                  <a:srgbClr val="221F1F"/>
                </a:solidFill>
                <a:latin typeface="Merriweather" panose="00000500000000000000" pitchFamily="2" charset="0"/>
              </a:rPr>
              <a:t>RETAILERS</a:t>
            </a:r>
            <a:endParaRPr lang="en-GB" sz="3600" dirty="0">
              <a:latin typeface="Merriweather" panose="00000500000000000000" pitchFamily="2" charset="0"/>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647444" y="295656"/>
            <a:ext cx="2852928" cy="719328"/>
          </a:xfrm>
          <a:prstGeom prst="rect">
            <a:avLst/>
          </a:prstGeom>
        </p:spPr>
      </p:pic>
      <p:sp>
        <p:nvSpPr>
          <p:cNvPr id="3" name="object 3"/>
          <p:cNvSpPr txBox="1"/>
          <p:nvPr/>
        </p:nvSpPr>
        <p:spPr>
          <a:xfrm>
            <a:off x="488515" y="1407128"/>
            <a:ext cx="11235847" cy="3237425"/>
          </a:xfrm>
          <a:prstGeom prst="rect">
            <a:avLst/>
          </a:prstGeom>
        </p:spPr>
        <p:txBody>
          <a:bodyPr vert="horz" wrap="square" lIns="0" tIns="74295" rIns="0" bIns="0" rtlCol="0">
            <a:spAutoFit/>
          </a:bodyPr>
          <a:lstStyle/>
          <a:p>
            <a:pPr marL="12700">
              <a:spcBef>
                <a:spcPts val="585"/>
              </a:spcBef>
            </a:pPr>
            <a:r>
              <a:rPr sz="2200" b="1" spc="-5" dirty="0">
                <a:solidFill>
                  <a:srgbClr val="221F1F"/>
                </a:solidFill>
                <a:latin typeface="Arial" panose="020B0604020202020204"/>
                <a:cs typeface="Arial" panose="020B0604020202020204"/>
              </a:rPr>
              <a:t>Convenience Stores</a:t>
            </a:r>
            <a:endParaRPr sz="2200" dirty="0">
              <a:latin typeface="Arial" panose="020B0604020202020204"/>
              <a:cs typeface="Arial" panose="020B0604020202020204"/>
            </a:endParaRPr>
          </a:p>
          <a:p>
            <a:pPr marL="268605" indent="-256540">
              <a:spcBef>
                <a:spcPts val="480"/>
              </a:spcBef>
              <a:buChar char="•"/>
              <a:tabLst>
                <a:tab pos="268605" algn="l"/>
                <a:tab pos="269240" algn="l"/>
              </a:tabLst>
            </a:pPr>
            <a:r>
              <a:rPr sz="2200" spc="-5" dirty="0">
                <a:solidFill>
                  <a:srgbClr val="221F1F"/>
                </a:solidFill>
                <a:latin typeface="Arial MT"/>
                <a:cs typeface="Arial MT"/>
              </a:rPr>
              <a:t>High-turnover</a:t>
            </a:r>
            <a:r>
              <a:rPr sz="2200" spc="25" dirty="0">
                <a:solidFill>
                  <a:srgbClr val="221F1F"/>
                </a:solidFill>
                <a:latin typeface="Arial MT"/>
                <a:cs typeface="Arial MT"/>
              </a:rPr>
              <a:t> </a:t>
            </a:r>
            <a:r>
              <a:rPr sz="2200" spc="-5" dirty="0">
                <a:solidFill>
                  <a:srgbClr val="221F1F"/>
                </a:solidFill>
                <a:latin typeface="Arial MT"/>
                <a:cs typeface="Arial MT"/>
              </a:rPr>
              <a:t>convenience</a:t>
            </a:r>
            <a:r>
              <a:rPr sz="2200" spc="-10" dirty="0">
                <a:solidFill>
                  <a:srgbClr val="221F1F"/>
                </a:solidFill>
                <a:latin typeface="Arial MT"/>
                <a:cs typeface="Arial MT"/>
              </a:rPr>
              <a:t> </a:t>
            </a:r>
            <a:r>
              <a:rPr sz="2200" spc="-5" dirty="0">
                <a:solidFill>
                  <a:srgbClr val="221F1F"/>
                </a:solidFill>
                <a:latin typeface="Arial MT"/>
                <a:cs typeface="Arial MT"/>
              </a:rPr>
              <a:t>&amp;</a:t>
            </a:r>
            <a:r>
              <a:rPr sz="2200" spc="-10" dirty="0">
                <a:solidFill>
                  <a:srgbClr val="221F1F"/>
                </a:solidFill>
                <a:latin typeface="Arial MT"/>
                <a:cs typeface="Arial MT"/>
              </a:rPr>
              <a:t> </a:t>
            </a:r>
            <a:r>
              <a:rPr sz="2200" spc="-5" dirty="0">
                <a:solidFill>
                  <a:srgbClr val="221F1F"/>
                </a:solidFill>
                <a:latin typeface="Arial MT"/>
                <a:cs typeface="Arial MT"/>
              </a:rPr>
              <a:t>impulse goods</a:t>
            </a:r>
            <a:endParaRPr sz="2200" dirty="0">
              <a:latin typeface="Arial MT"/>
              <a:cs typeface="Arial MT"/>
            </a:endParaRPr>
          </a:p>
          <a:p>
            <a:pPr marL="268605" indent="-256540">
              <a:spcBef>
                <a:spcPts val="470"/>
              </a:spcBef>
              <a:buChar char="•"/>
              <a:tabLst>
                <a:tab pos="268605" algn="l"/>
                <a:tab pos="269240" algn="l"/>
              </a:tabLst>
            </a:pPr>
            <a:r>
              <a:rPr sz="2200" spc="-5" dirty="0">
                <a:solidFill>
                  <a:srgbClr val="221F1F"/>
                </a:solidFill>
                <a:latin typeface="Arial MT"/>
                <a:cs typeface="Arial MT"/>
              </a:rPr>
              <a:t>Prices</a:t>
            </a:r>
            <a:r>
              <a:rPr sz="2200" spc="-10" dirty="0">
                <a:solidFill>
                  <a:srgbClr val="221F1F"/>
                </a:solidFill>
                <a:latin typeface="Arial MT"/>
                <a:cs typeface="Arial MT"/>
              </a:rPr>
              <a:t> </a:t>
            </a:r>
            <a:r>
              <a:rPr sz="2200" spc="-5" dirty="0">
                <a:solidFill>
                  <a:srgbClr val="221F1F"/>
                </a:solidFill>
                <a:latin typeface="Arial MT"/>
                <a:cs typeface="Arial MT"/>
              </a:rPr>
              <a:t>15-20%</a:t>
            </a:r>
            <a:r>
              <a:rPr sz="2200" spc="10" dirty="0">
                <a:solidFill>
                  <a:srgbClr val="221F1F"/>
                </a:solidFill>
                <a:latin typeface="Arial MT"/>
                <a:cs typeface="Arial MT"/>
              </a:rPr>
              <a:t> </a:t>
            </a:r>
            <a:r>
              <a:rPr sz="2200" spc="-5" dirty="0">
                <a:solidFill>
                  <a:srgbClr val="221F1F"/>
                </a:solidFill>
                <a:latin typeface="Arial MT"/>
                <a:cs typeface="Arial MT"/>
              </a:rPr>
              <a:t>higher</a:t>
            </a:r>
            <a:r>
              <a:rPr sz="2200" spc="-10" dirty="0">
                <a:solidFill>
                  <a:srgbClr val="221F1F"/>
                </a:solidFill>
                <a:latin typeface="Arial MT"/>
                <a:cs typeface="Arial MT"/>
              </a:rPr>
              <a:t> </a:t>
            </a:r>
            <a:r>
              <a:rPr sz="2200" spc="-5" dirty="0">
                <a:solidFill>
                  <a:srgbClr val="221F1F"/>
                </a:solidFill>
                <a:latin typeface="Arial MT"/>
                <a:cs typeface="Arial MT"/>
              </a:rPr>
              <a:t>than</a:t>
            </a:r>
            <a:r>
              <a:rPr sz="2200" spc="10" dirty="0">
                <a:solidFill>
                  <a:srgbClr val="221F1F"/>
                </a:solidFill>
                <a:latin typeface="Arial MT"/>
                <a:cs typeface="Arial MT"/>
              </a:rPr>
              <a:t> </a:t>
            </a:r>
            <a:r>
              <a:rPr sz="2200" spc="-5" dirty="0">
                <a:solidFill>
                  <a:srgbClr val="221F1F"/>
                </a:solidFill>
                <a:latin typeface="Arial MT"/>
                <a:cs typeface="Arial MT"/>
              </a:rPr>
              <a:t>grocery</a:t>
            </a:r>
            <a:r>
              <a:rPr sz="2200" dirty="0">
                <a:solidFill>
                  <a:srgbClr val="221F1F"/>
                </a:solidFill>
                <a:latin typeface="Arial MT"/>
                <a:cs typeface="Arial MT"/>
              </a:rPr>
              <a:t> </a:t>
            </a:r>
            <a:r>
              <a:rPr sz="2200" spc="-5" dirty="0">
                <a:solidFill>
                  <a:srgbClr val="221F1F"/>
                </a:solidFill>
                <a:latin typeface="Arial MT"/>
                <a:cs typeface="Arial MT"/>
              </a:rPr>
              <a:t>stores</a:t>
            </a:r>
            <a:endParaRPr sz="2200" dirty="0">
              <a:latin typeface="Arial MT"/>
              <a:cs typeface="Arial MT"/>
            </a:endParaRPr>
          </a:p>
          <a:p>
            <a:pPr marL="268605" indent="-256540">
              <a:spcBef>
                <a:spcPts val="465"/>
              </a:spcBef>
              <a:buChar char="•"/>
              <a:tabLst>
                <a:tab pos="268605" algn="l"/>
                <a:tab pos="269240" algn="l"/>
              </a:tabLst>
            </a:pPr>
            <a:r>
              <a:rPr sz="2200" spc="-45" dirty="0">
                <a:solidFill>
                  <a:srgbClr val="221F1F"/>
                </a:solidFill>
                <a:latin typeface="Arial MT"/>
                <a:cs typeface="Arial MT"/>
              </a:rPr>
              <a:t>7-11</a:t>
            </a:r>
            <a:r>
              <a:rPr sz="2200" spc="5" dirty="0">
                <a:solidFill>
                  <a:srgbClr val="221F1F"/>
                </a:solidFill>
                <a:latin typeface="Arial MT"/>
                <a:cs typeface="Arial MT"/>
              </a:rPr>
              <a:t> </a:t>
            </a:r>
            <a:r>
              <a:rPr sz="2200" spc="-5" dirty="0">
                <a:solidFill>
                  <a:srgbClr val="221F1F"/>
                </a:solidFill>
                <a:latin typeface="Arial MT"/>
                <a:cs typeface="Arial MT"/>
              </a:rPr>
              <a:t>is</a:t>
            </a:r>
            <a:r>
              <a:rPr sz="2200" spc="-10" dirty="0">
                <a:solidFill>
                  <a:srgbClr val="221F1F"/>
                </a:solidFill>
                <a:latin typeface="Arial MT"/>
                <a:cs typeface="Arial MT"/>
              </a:rPr>
              <a:t> </a:t>
            </a:r>
            <a:r>
              <a:rPr sz="2200" spc="-5" dirty="0">
                <a:solidFill>
                  <a:srgbClr val="221F1F"/>
                </a:solidFill>
                <a:latin typeface="Arial MT"/>
                <a:cs typeface="Arial MT"/>
              </a:rPr>
              <a:t>the</a:t>
            </a:r>
            <a:r>
              <a:rPr sz="2200" spc="15" dirty="0">
                <a:solidFill>
                  <a:srgbClr val="221F1F"/>
                </a:solidFill>
                <a:latin typeface="Arial MT"/>
                <a:cs typeface="Arial MT"/>
              </a:rPr>
              <a:t> </a:t>
            </a:r>
            <a:r>
              <a:rPr sz="2200" spc="-10" dirty="0">
                <a:solidFill>
                  <a:srgbClr val="221F1F"/>
                </a:solidFill>
                <a:latin typeface="Arial MT"/>
                <a:cs typeface="Arial MT"/>
              </a:rPr>
              <a:t>world’s </a:t>
            </a:r>
            <a:r>
              <a:rPr sz="2200" spc="-5" dirty="0">
                <a:solidFill>
                  <a:srgbClr val="221F1F"/>
                </a:solidFill>
                <a:latin typeface="Arial MT"/>
                <a:cs typeface="Arial MT"/>
              </a:rPr>
              <a:t>largest</a:t>
            </a:r>
            <a:r>
              <a:rPr sz="2200" dirty="0">
                <a:solidFill>
                  <a:srgbClr val="221F1F"/>
                </a:solidFill>
                <a:latin typeface="Arial MT"/>
                <a:cs typeface="Arial MT"/>
              </a:rPr>
              <a:t> </a:t>
            </a:r>
            <a:r>
              <a:rPr sz="2200" spc="-5" dirty="0">
                <a:solidFill>
                  <a:srgbClr val="221F1F"/>
                </a:solidFill>
                <a:latin typeface="Arial MT"/>
                <a:cs typeface="Arial MT"/>
              </a:rPr>
              <a:t>(64,000</a:t>
            </a:r>
            <a:r>
              <a:rPr sz="2200" spc="10" dirty="0">
                <a:solidFill>
                  <a:srgbClr val="221F1F"/>
                </a:solidFill>
                <a:latin typeface="Arial MT"/>
                <a:cs typeface="Arial MT"/>
              </a:rPr>
              <a:t> </a:t>
            </a:r>
            <a:r>
              <a:rPr sz="2200" spc="-5" dirty="0">
                <a:solidFill>
                  <a:srgbClr val="221F1F"/>
                </a:solidFill>
                <a:latin typeface="Arial MT"/>
                <a:cs typeface="Arial MT"/>
              </a:rPr>
              <a:t>locations)</a:t>
            </a:r>
            <a:endParaRPr sz="2200" dirty="0">
              <a:latin typeface="Arial MT"/>
              <a:cs typeface="Arial MT"/>
            </a:endParaRPr>
          </a:p>
          <a:p>
            <a:pPr marL="268605" indent="-256540">
              <a:spcBef>
                <a:spcPts val="480"/>
              </a:spcBef>
              <a:buChar char="•"/>
              <a:tabLst>
                <a:tab pos="268605" algn="l"/>
                <a:tab pos="269240" algn="l"/>
              </a:tabLst>
            </a:pPr>
            <a:r>
              <a:rPr sz="2200" spc="-25" dirty="0">
                <a:solidFill>
                  <a:srgbClr val="221F1F"/>
                </a:solidFill>
                <a:latin typeface="Arial MT"/>
                <a:cs typeface="Arial MT"/>
              </a:rPr>
              <a:t>Spar, </a:t>
            </a:r>
            <a:r>
              <a:rPr sz="2200" spc="-5" dirty="0">
                <a:solidFill>
                  <a:srgbClr val="221F1F"/>
                </a:solidFill>
                <a:latin typeface="Arial MT"/>
                <a:cs typeface="Arial MT"/>
              </a:rPr>
              <a:t>Nisa,</a:t>
            </a:r>
            <a:r>
              <a:rPr sz="2200" spc="-25" dirty="0">
                <a:solidFill>
                  <a:srgbClr val="221F1F"/>
                </a:solidFill>
                <a:latin typeface="Arial MT"/>
                <a:cs typeface="Arial MT"/>
              </a:rPr>
              <a:t> </a:t>
            </a:r>
            <a:r>
              <a:rPr sz="2200" spc="-5" dirty="0">
                <a:solidFill>
                  <a:srgbClr val="221F1F"/>
                </a:solidFill>
                <a:latin typeface="Arial MT"/>
                <a:cs typeface="Arial MT"/>
              </a:rPr>
              <a:t>CostCutter</a:t>
            </a:r>
            <a:r>
              <a:rPr sz="2200" spc="-5" dirty="0">
                <a:solidFill>
                  <a:srgbClr val="221F1F"/>
                </a:solidFill>
                <a:latin typeface="Arial MT"/>
                <a:cs typeface="Arial MT"/>
              </a:rPr>
              <a:t>…</a:t>
            </a:r>
            <a:endParaRPr sz="2200" dirty="0">
              <a:latin typeface="Arial MT"/>
              <a:cs typeface="Arial MT"/>
            </a:endParaRPr>
          </a:p>
          <a:p>
            <a:pPr marL="268605" marR="5080" indent="-256540">
              <a:lnSpc>
                <a:spcPts val="2110"/>
              </a:lnSpc>
              <a:spcBef>
                <a:spcPts val="985"/>
              </a:spcBef>
              <a:buChar char="•"/>
              <a:tabLst>
                <a:tab pos="268605" algn="l"/>
                <a:tab pos="269240" algn="l"/>
              </a:tabLst>
            </a:pPr>
            <a:r>
              <a:rPr sz="2200" spc="-20" dirty="0">
                <a:solidFill>
                  <a:srgbClr val="221F1F"/>
                </a:solidFill>
                <a:latin typeface="Arial MT"/>
                <a:cs typeface="Arial MT"/>
              </a:rPr>
              <a:t>Trend</a:t>
            </a:r>
            <a:r>
              <a:rPr sz="2200" spc="15" dirty="0">
                <a:solidFill>
                  <a:srgbClr val="221F1F"/>
                </a:solidFill>
                <a:latin typeface="Arial MT"/>
                <a:cs typeface="Arial MT"/>
              </a:rPr>
              <a:t> </a:t>
            </a:r>
            <a:r>
              <a:rPr sz="2200" spc="-5" dirty="0">
                <a:solidFill>
                  <a:srgbClr val="221F1F"/>
                </a:solidFill>
                <a:latin typeface="Arial MT"/>
                <a:cs typeface="Arial MT"/>
              </a:rPr>
              <a:t>towards</a:t>
            </a:r>
            <a:r>
              <a:rPr sz="2200" spc="25" dirty="0">
                <a:solidFill>
                  <a:srgbClr val="221F1F"/>
                </a:solidFill>
                <a:latin typeface="Arial MT"/>
                <a:cs typeface="Arial MT"/>
              </a:rPr>
              <a:t> </a:t>
            </a:r>
            <a:r>
              <a:rPr sz="2200" spc="-5" dirty="0">
                <a:solidFill>
                  <a:srgbClr val="221F1F"/>
                </a:solidFill>
                <a:latin typeface="Arial MT"/>
                <a:cs typeface="Arial MT"/>
              </a:rPr>
              <a:t>locating</a:t>
            </a:r>
            <a:r>
              <a:rPr sz="2200" dirty="0">
                <a:solidFill>
                  <a:srgbClr val="221F1F"/>
                </a:solidFill>
                <a:latin typeface="Arial MT"/>
                <a:cs typeface="Arial MT"/>
              </a:rPr>
              <a:t> in </a:t>
            </a:r>
            <a:r>
              <a:rPr sz="2200" spc="-5" dirty="0">
                <a:solidFill>
                  <a:srgbClr val="221F1F"/>
                </a:solidFill>
                <a:latin typeface="Arial MT"/>
                <a:cs typeface="Arial MT"/>
              </a:rPr>
              <a:t>malls,</a:t>
            </a:r>
            <a:r>
              <a:rPr sz="2200" spc="20" dirty="0">
                <a:solidFill>
                  <a:srgbClr val="221F1F"/>
                </a:solidFill>
                <a:latin typeface="Arial MT"/>
                <a:cs typeface="Arial MT"/>
              </a:rPr>
              <a:t> </a:t>
            </a:r>
            <a:r>
              <a:rPr sz="2200" spc="-5" dirty="0">
                <a:solidFill>
                  <a:srgbClr val="221F1F"/>
                </a:solidFill>
                <a:latin typeface="Arial MT"/>
                <a:cs typeface="Arial MT"/>
              </a:rPr>
              <a:t>airports,</a:t>
            </a:r>
            <a:r>
              <a:rPr sz="2200" spc="5" dirty="0">
                <a:solidFill>
                  <a:srgbClr val="221F1F"/>
                </a:solidFill>
                <a:latin typeface="Arial MT"/>
                <a:cs typeface="Arial MT"/>
              </a:rPr>
              <a:t> </a:t>
            </a:r>
            <a:r>
              <a:rPr sz="2200" spc="-10" dirty="0">
                <a:solidFill>
                  <a:srgbClr val="221F1F"/>
                </a:solidFill>
                <a:latin typeface="Arial MT"/>
                <a:cs typeface="Arial MT"/>
              </a:rPr>
              <a:t>office</a:t>
            </a:r>
            <a:r>
              <a:rPr sz="2200" dirty="0">
                <a:solidFill>
                  <a:srgbClr val="221F1F"/>
                </a:solidFill>
                <a:latin typeface="Arial MT"/>
                <a:cs typeface="Arial MT"/>
              </a:rPr>
              <a:t> </a:t>
            </a:r>
            <a:r>
              <a:rPr sz="2200" spc="-5" dirty="0">
                <a:solidFill>
                  <a:srgbClr val="221F1F"/>
                </a:solidFill>
                <a:latin typeface="Arial MT"/>
                <a:cs typeface="Arial MT"/>
              </a:rPr>
              <a:t>buildings, </a:t>
            </a:r>
            <a:r>
              <a:rPr sz="2200" spc="-10" dirty="0">
                <a:solidFill>
                  <a:srgbClr val="221F1F"/>
                </a:solidFill>
                <a:latin typeface="Arial MT"/>
                <a:cs typeface="Arial MT"/>
              </a:rPr>
              <a:t>and </a:t>
            </a:r>
            <a:r>
              <a:rPr sz="2200" spc="-595" dirty="0">
                <a:solidFill>
                  <a:srgbClr val="221F1F"/>
                </a:solidFill>
                <a:latin typeface="Arial MT"/>
                <a:cs typeface="Arial MT"/>
              </a:rPr>
              <a:t> </a:t>
            </a:r>
            <a:r>
              <a:rPr sz="2200" spc="-5" dirty="0">
                <a:solidFill>
                  <a:srgbClr val="221F1F"/>
                </a:solidFill>
                <a:latin typeface="Arial MT"/>
                <a:cs typeface="Arial MT"/>
              </a:rPr>
              <a:t>college</a:t>
            </a:r>
            <a:r>
              <a:rPr sz="2200" spc="-15" dirty="0">
                <a:solidFill>
                  <a:srgbClr val="221F1F"/>
                </a:solidFill>
                <a:latin typeface="Arial MT"/>
                <a:cs typeface="Arial MT"/>
              </a:rPr>
              <a:t> </a:t>
            </a:r>
            <a:r>
              <a:rPr sz="2200" spc="-5" dirty="0">
                <a:solidFill>
                  <a:srgbClr val="221F1F"/>
                </a:solidFill>
                <a:latin typeface="Arial MT"/>
                <a:cs typeface="Arial MT"/>
              </a:rPr>
              <a:t>&amp; universities</a:t>
            </a:r>
            <a:endParaRPr sz="2200" dirty="0">
              <a:latin typeface="Arial MT"/>
              <a:cs typeface="Arial MT"/>
            </a:endParaRPr>
          </a:p>
          <a:p>
            <a:pPr>
              <a:spcBef>
                <a:spcPts val="45"/>
              </a:spcBef>
              <a:buClr>
                <a:srgbClr val="221F1F"/>
              </a:buClr>
              <a:buFont typeface="Arial MT"/>
              <a:buChar char="•"/>
            </a:pPr>
            <a:endParaRPr sz="3100" dirty="0">
              <a:latin typeface="Arial MT"/>
              <a:cs typeface="Arial MT"/>
            </a:endParaRPr>
          </a:p>
          <a:p>
            <a:pPr marL="268605" indent="-256540">
              <a:buFont typeface="Arial MT"/>
              <a:buChar char="•"/>
              <a:tabLst>
                <a:tab pos="268605" algn="l"/>
                <a:tab pos="269240" algn="l"/>
              </a:tabLst>
            </a:pPr>
            <a:r>
              <a:rPr sz="2200" b="1" spc="-5" dirty="0">
                <a:solidFill>
                  <a:srgbClr val="221F1F"/>
                </a:solidFill>
                <a:latin typeface="Arial" panose="020B0604020202020204"/>
                <a:cs typeface="Arial" panose="020B0604020202020204"/>
              </a:rPr>
              <a:t>What about</a:t>
            </a:r>
            <a:r>
              <a:rPr sz="2200" b="1" spc="10" dirty="0">
                <a:solidFill>
                  <a:srgbClr val="221F1F"/>
                </a:solidFill>
                <a:latin typeface="Arial" panose="020B0604020202020204"/>
                <a:cs typeface="Arial" panose="020B0604020202020204"/>
              </a:rPr>
              <a:t> </a:t>
            </a:r>
            <a:r>
              <a:rPr sz="2200" b="1" spc="-5" dirty="0">
                <a:solidFill>
                  <a:srgbClr val="221F1F"/>
                </a:solidFill>
                <a:latin typeface="Arial" panose="020B0604020202020204"/>
                <a:cs typeface="Arial" panose="020B0604020202020204"/>
              </a:rPr>
              <a:t>M&amp;S Food</a:t>
            </a:r>
            <a:r>
              <a:rPr sz="2200" b="1" spc="10" dirty="0">
                <a:solidFill>
                  <a:srgbClr val="221F1F"/>
                </a:solidFill>
                <a:latin typeface="Arial" panose="020B0604020202020204"/>
                <a:cs typeface="Arial" panose="020B0604020202020204"/>
              </a:rPr>
              <a:t> </a:t>
            </a:r>
            <a:r>
              <a:rPr sz="2200" b="1" spc="-5" dirty="0">
                <a:solidFill>
                  <a:srgbClr val="221F1F"/>
                </a:solidFill>
                <a:latin typeface="Arial" panose="020B0604020202020204"/>
                <a:cs typeface="Arial" panose="020B0604020202020204"/>
              </a:rPr>
              <a:t>?</a:t>
            </a:r>
            <a:endParaRPr sz="2200" dirty="0">
              <a:latin typeface="Arial" panose="020B0604020202020204"/>
              <a:cs typeface="Arial" panose="020B0604020202020204"/>
            </a:endParaRPr>
          </a:p>
        </p:txBody>
      </p:sp>
      <p:sp>
        <p:nvSpPr>
          <p:cNvPr id="4" name="object 4"/>
          <p:cNvSpPr txBox="1">
            <a:spLocks noGrp="1"/>
          </p:cNvSpPr>
          <p:nvPr>
            <p:ph type="title"/>
          </p:nvPr>
        </p:nvSpPr>
        <p:spPr>
          <a:xfrm>
            <a:off x="5336088" y="401118"/>
            <a:ext cx="6739001" cy="566822"/>
          </a:xfrm>
          <a:prstGeom prst="rect">
            <a:avLst/>
          </a:prstGeom>
        </p:spPr>
        <p:txBody>
          <a:bodyPr vert="horz" wrap="square" lIns="0" tIns="12700" rIns="0" bIns="0" rtlCol="0" anchor="ctr">
            <a:spAutoFit/>
          </a:bodyPr>
          <a:lstStyle/>
          <a:p>
            <a:pPr marL="12700">
              <a:lnSpc>
                <a:spcPct val="100000"/>
              </a:lnSpc>
              <a:spcBef>
                <a:spcPts val="100"/>
              </a:spcBef>
            </a:pPr>
            <a:r>
              <a:rPr lang="en-GB" sz="3600" spc="-60" dirty="0" smtClean="0">
                <a:solidFill>
                  <a:srgbClr val="221F1F"/>
                </a:solidFill>
                <a:latin typeface="Merriweather" panose="00000500000000000000" pitchFamily="2" charset="0"/>
              </a:rPr>
              <a:t>TYPES</a:t>
            </a:r>
            <a:r>
              <a:rPr lang="en-GB" sz="3600" spc="-30" dirty="0" smtClean="0">
                <a:solidFill>
                  <a:srgbClr val="221F1F"/>
                </a:solidFill>
                <a:latin typeface="Merriweather" panose="00000500000000000000" pitchFamily="2" charset="0"/>
              </a:rPr>
              <a:t> </a:t>
            </a:r>
            <a:r>
              <a:rPr lang="en-GB" sz="3600" dirty="0" smtClean="0">
                <a:solidFill>
                  <a:srgbClr val="221F1F"/>
                </a:solidFill>
                <a:latin typeface="Merriweather" panose="00000500000000000000" pitchFamily="2" charset="0"/>
              </a:rPr>
              <a:t>OF</a:t>
            </a:r>
            <a:r>
              <a:rPr lang="en-GB" sz="3600" spc="-40" dirty="0" smtClean="0">
                <a:solidFill>
                  <a:srgbClr val="221F1F"/>
                </a:solidFill>
                <a:latin typeface="Merriweather" panose="00000500000000000000" pitchFamily="2" charset="0"/>
              </a:rPr>
              <a:t> </a:t>
            </a:r>
            <a:r>
              <a:rPr lang="en-GB" sz="3600" spc="-5" dirty="0" smtClean="0">
                <a:solidFill>
                  <a:srgbClr val="221F1F"/>
                </a:solidFill>
                <a:latin typeface="Merriweather" panose="00000500000000000000" pitchFamily="2" charset="0"/>
              </a:rPr>
              <a:t>RETAILERS</a:t>
            </a:r>
            <a:endParaRPr lang="en-GB" sz="3600" dirty="0">
              <a:latin typeface="Merriweather" panose="00000500000000000000" pitchFamily="2" charset="0"/>
            </a:endParaRPr>
          </a:p>
        </p:txBody>
      </p:sp>
      <p:pic>
        <p:nvPicPr>
          <p:cNvPr id="5" name="object 5"/>
          <p:cNvPicPr/>
          <p:nvPr/>
        </p:nvPicPr>
        <p:blipFill>
          <a:blip r:embed="rId2" cstate="print"/>
          <a:stretch>
            <a:fillRect/>
          </a:stretch>
        </p:blipFill>
        <p:spPr>
          <a:xfrm>
            <a:off x="8686061" y="5712866"/>
            <a:ext cx="1446942" cy="775208"/>
          </a:xfrm>
          <a:prstGeom prst="rect">
            <a:avLst/>
          </a:prstGeom>
        </p:spPr>
      </p:pic>
      <p:pic>
        <p:nvPicPr>
          <p:cNvPr id="6" name="object 6"/>
          <p:cNvPicPr/>
          <p:nvPr/>
        </p:nvPicPr>
        <p:blipFill>
          <a:blip r:embed="rId3" cstate="print"/>
          <a:stretch>
            <a:fillRect/>
          </a:stretch>
        </p:blipFill>
        <p:spPr>
          <a:xfrm>
            <a:off x="4395716" y="5111564"/>
            <a:ext cx="1215153" cy="1508625"/>
          </a:xfrm>
          <a:prstGeom prst="rect">
            <a:avLst/>
          </a:prstGeom>
        </p:spPr>
      </p:pic>
      <p:pic>
        <p:nvPicPr>
          <p:cNvPr id="7" name="object 7"/>
          <p:cNvPicPr/>
          <p:nvPr/>
        </p:nvPicPr>
        <p:blipFill>
          <a:blip r:embed="rId4" cstate="print"/>
          <a:stretch>
            <a:fillRect/>
          </a:stretch>
        </p:blipFill>
        <p:spPr>
          <a:xfrm>
            <a:off x="6024371" y="5655564"/>
            <a:ext cx="2295144" cy="987552"/>
          </a:xfrm>
          <a:prstGeom prst="rect">
            <a:avLst/>
          </a:prstGeom>
        </p:spPr>
      </p:pic>
      <p:pic>
        <p:nvPicPr>
          <p:cNvPr id="8" name="object 8"/>
          <p:cNvPicPr/>
          <p:nvPr/>
        </p:nvPicPr>
        <p:blipFill>
          <a:blip r:embed="rId5" cstate="print"/>
          <a:stretch>
            <a:fillRect/>
          </a:stretch>
        </p:blipFill>
        <p:spPr>
          <a:xfrm>
            <a:off x="2025395" y="5301996"/>
            <a:ext cx="1894332" cy="1328928"/>
          </a:xfrm>
          <a:prstGeom prst="rect">
            <a:avLst/>
          </a:prstGeo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sz="half" idx="2"/>
          </p:nvPr>
        </p:nvSpPr>
        <p:spPr>
          <a:xfrm>
            <a:off x="1062822" y="1409240"/>
            <a:ext cx="5188372" cy="3330399"/>
          </a:xfrm>
          <a:prstGeom prst="rect">
            <a:avLst/>
          </a:prstGeom>
        </p:spPr>
        <p:txBody>
          <a:bodyPr vert="horz" wrap="square" lIns="0" tIns="102870" rIns="0" bIns="0" rtlCol="0">
            <a:spAutoFit/>
          </a:bodyPr>
          <a:lstStyle/>
          <a:p>
            <a:pPr marL="12700">
              <a:lnSpc>
                <a:spcPct val="100000"/>
              </a:lnSpc>
              <a:spcBef>
                <a:spcPts val="810"/>
              </a:spcBef>
            </a:pPr>
            <a:r>
              <a:rPr spc="-5" dirty="0"/>
              <a:t>Shopping</a:t>
            </a:r>
            <a:r>
              <a:rPr spc="-45" dirty="0"/>
              <a:t> </a:t>
            </a:r>
            <a:r>
              <a:rPr spc="-5" dirty="0"/>
              <a:t>Centres</a:t>
            </a:r>
            <a:endParaRPr spc="-5" dirty="0"/>
          </a:p>
          <a:p>
            <a:pPr marL="268605" marR="447040" indent="-256540">
              <a:lnSpc>
                <a:spcPts val="2590"/>
              </a:lnSpc>
              <a:spcBef>
                <a:spcPts val="1040"/>
              </a:spcBef>
              <a:tabLst>
                <a:tab pos="268605" algn="l"/>
                <a:tab pos="269240" algn="l"/>
              </a:tabLst>
            </a:pPr>
            <a:r>
              <a:rPr b="0" spc="-5" dirty="0">
                <a:latin typeface="Arial MT"/>
                <a:cs typeface="Arial MT"/>
              </a:rPr>
              <a:t>Groups</a:t>
            </a:r>
            <a:r>
              <a:rPr b="0" spc="-30" dirty="0">
                <a:latin typeface="Arial MT"/>
                <a:cs typeface="Arial MT"/>
              </a:rPr>
              <a:t> </a:t>
            </a:r>
            <a:r>
              <a:rPr b="0" spc="-5" dirty="0">
                <a:latin typeface="Arial MT"/>
                <a:cs typeface="Arial MT"/>
              </a:rPr>
              <a:t>of</a:t>
            </a:r>
            <a:r>
              <a:rPr b="0" spc="-20" dirty="0">
                <a:latin typeface="Arial MT"/>
                <a:cs typeface="Arial MT"/>
              </a:rPr>
              <a:t> </a:t>
            </a:r>
            <a:r>
              <a:rPr b="0" dirty="0">
                <a:latin typeface="Arial MT"/>
                <a:cs typeface="Arial MT"/>
              </a:rPr>
              <a:t>stores</a:t>
            </a:r>
            <a:r>
              <a:rPr b="0" spc="-20" dirty="0">
                <a:latin typeface="Arial MT"/>
                <a:cs typeface="Arial MT"/>
              </a:rPr>
              <a:t> </a:t>
            </a:r>
            <a:r>
              <a:rPr b="0" spc="-10" dirty="0">
                <a:latin typeface="Arial MT"/>
                <a:cs typeface="Arial MT"/>
              </a:rPr>
              <a:t>in</a:t>
            </a:r>
            <a:r>
              <a:rPr b="0" spc="-5" dirty="0">
                <a:latin typeface="Arial MT"/>
                <a:cs typeface="Arial MT"/>
              </a:rPr>
              <a:t> one </a:t>
            </a:r>
            <a:r>
              <a:rPr b="0" spc="-655" dirty="0">
                <a:latin typeface="Arial MT"/>
                <a:cs typeface="Arial MT"/>
              </a:rPr>
              <a:t> </a:t>
            </a:r>
            <a:r>
              <a:rPr b="0" spc="-10" dirty="0">
                <a:latin typeface="Arial MT"/>
                <a:cs typeface="Arial MT"/>
              </a:rPr>
              <a:t>place</a:t>
            </a:r>
            <a:endParaRPr b="0" spc="-10" dirty="0">
              <a:latin typeface="Arial MT"/>
              <a:cs typeface="Arial MT"/>
            </a:endParaRPr>
          </a:p>
          <a:p>
            <a:pPr marL="268605" indent="-256540">
              <a:lnSpc>
                <a:spcPct val="100000"/>
              </a:lnSpc>
              <a:spcBef>
                <a:spcPts val="670"/>
              </a:spcBef>
              <a:tabLst>
                <a:tab pos="268605" algn="l"/>
                <a:tab pos="269240" algn="l"/>
              </a:tabLst>
            </a:pPr>
            <a:r>
              <a:rPr b="0" spc="-5" dirty="0">
                <a:latin typeface="Arial MT"/>
                <a:cs typeface="Arial MT"/>
              </a:rPr>
              <a:t>Enclosed</a:t>
            </a:r>
            <a:r>
              <a:rPr b="0" spc="-15" dirty="0">
                <a:latin typeface="Arial MT"/>
                <a:cs typeface="Arial MT"/>
              </a:rPr>
              <a:t> </a:t>
            </a:r>
            <a:r>
              <a:rPr b="0" spc="-5" dirty="0">
                <a:latin typeface="Arial MT"/>
                <a:cs typeface="Arial MT"/>
              </a:rPr>
              <a:t>or</a:t>
            </a:r>
            <a:r>
              <a:rPr b="0" spc="-30" dirty="0">
                <a:latin typeface="Arial MT"/>
                <a:cs typeface="Arial MT"/>
              </a:rPr>
              <a:t> </a:t>
            </a:r>
            <a:r>
              <a:rPr b="0" spc="-5" dirty="0">
                <a:latin typeface="Arial MT"/>
                <a:cs typeface="Arial MT"/>
              </a:rPr>
              <a:t>outdoor</a:t>
            </a:r>
            <a:endParaRPr b="0" spc="-5" dirty="0">
              <a:latin typeface="Arial MT"/>
              <a:cs typeface="Arial MT"/>
            </a:endParaRPr>
          </a:p>
          <a:p>
            <a:pPr marL="268605" marR="213360" indent="-256540">
              <a:lnSpc>
                <a:spcPts val="2590"/>
              </a:lnSpc>
              <a:spcBef>
                <a:spcPts val="1050"/>
              </a:spcBef>
              <a:tabLst>
                <a:tab pos="268605" algn="l"/>
                <a:tab pos="269240" algn="l"/>
              </a:tabLst>
            </a:pPr>
            <a:r>
              <a:rPr b="0" spc="-5" dirty="0">
                <a:latin typeface="Arial MT"/>
                <a:cs typeface="Arial MT"/>
              </a:rPr>
              <a:t>Leisure destinations </a:t>
            </a:r>
            <a:r>
              <a:rPr b="0" spc="-15" dirty="0">
                <a:latin typeface="Arial MT"/>
                <a:cs typeface="Arial MT"/>
              </a:rPr>
              <a:t>offer </a:t>
            </a:r>
            <a:r>
              <a:rPr b="0" spc="-655" dirty="0">
                <a:latin typeface="Arial MT"/>
                <a:cs typeface="Arial MT"/>
              </a:rPr>
              <a:t> </a:t>
            </a:r>
            <a:r>
              <a:rPr b="0" spc="-5" dirty="0">
                <a:latin typeface="Arial MT"/>
                <a:cs typeface="Arial MT"/>
              </a:rPr>
              <a:t>entertainment </a:t>
            </a:r>
            <a:r>
              <a:rPr b="0" dirty="0">
                <a:latin typeface="Arial MT"/>
                <a:cs typeface="Arial MT"/>
              </a:rPr>
              <a:t>&amp; </a:t>
            </a:r>
            <a:r>
              <a:rPr b="0" spc="5" dirty="0">
                <a:latin typeface="Arial MT"/>
                <a:cs typeface="Arial MT"/>
              </a:rPr>
              <a:t> </a:t>
            </a:r>
            <a:r>
              <a:rPr b="0" spc="-5" dirty="0">
                <a:latin typeface="Arial MT"/>
                <a:cs typeface="Arial MT"/>
              </a:rPr>
              <a:t>convenience</a:t>
            </a:r>
            <a:endParaRPr b="0" spc="-5" dirty="0">
              <a:latin typeface="Arial MT"/>
              <a:cs typeface="Arial MT"/>
            </a:endParaRPr>
          </a:p>
          <a:p>
            <a:pPr marL="268605" marR="5080" indent="-256540">
              <a:lnSpc>
                <a:spcPts val="2590"/>
              </a:lnSpc>
              <a:spcBef>
                <a:spcPts val="1005"/>
              </a:spcBef>
              <a:tabLst>
                <a:tab pos="268605" algn="l"/>
                <a:tab pos="269240" algn="l"/>
              </a:tabLst>
            </a:pPr>
            <a:r>
              <a:rPr b="0" spc="-20" dirty="0">
                <a:latin typeface="Arial MT"/>
                <a:cs typeface="Arial MT"/>
              </a:rPr>
              <a:t>Trend</a:t>
            </a:r>
            <a:r>
              <a:rPr b="0" spc="-10" dirty="0">
                <a:latin typeface="Arial MT"/>
                <a:cs typeface="Arial MT"/>
              </a:rPr>
              <a:t> </a:t>
            </a:r>
            <a:r>
              <a:rPr b="0" spc="-5" dirty="0">
                <a:latin typeface="Arial MT"/>
                <a:cs typeface="Arial MT"/>
              </a:rPr>
              <a:t>towards outdoor </a:t>
            </a:r>
            <a:r>
              <a:rPr b="0" dirty="0">
                <a:latin typeface="Arial MT"/>
                <a:cs typeface="Arial MT"/>
              </a:rPr>
              <a:t> “lifestyle</a:t>
            </a:r>
            <a:r>
              <a:rPr b="0" spc="-20" dirty="0">
                <a:latin typeface="Arial MT"/>
                <a:cs typeface="Arial MT"/>
              </a:rPr>
              <a:t> </a:t>
            </a:r>
            <a:r>
              <a:rPr b="0" dirty="0">
                <a:latin typeface="Arial MT"/>
                <a:cs typeface="Arial MT"/>
              </a:rPr>
              <a:t>centres”</a:t>
            </a:r>
            <a:r>
              <a:rPr b="0" spc="-30" dirty="0">
                <a:latin typeface="Arial MT"/>
                <a:cs typeface="Arial MT"/>
              </a:rPr>
              <a:t> </a:t>
            </a:r>
            <a:r>
              <a:rPr b="0" spc="-5" dirty="0">
                <a:latin typeface="Arial MT"/>
                <a:cs typeface="Arial MT"/>
              </a:rPr>
              <a:t>with</a:t>
            </a:r>
            <a:r>
              <a:rPr b="0" spc="-35" dirty="0">
                <a:latin typeface="Arial MT"/>
                <a:cs typeface="Arial MT"/>
              </a:rPr>
              <a:t> </a:t>
            </a:r>
            <a:r>
              <a:rPr b="0" spc="-5" dirty="0">
                <a:latin typeface="Arial MT"/>
                <a:cs typeface="Arial MT"/>
              </a:rPr>
              <a:t>food </a:t>
            </a:r>
            <a:r>
              <a:rPr b="0" spc="-650" dirty="0">
                <a:latin typeface="Arial MT"/>
                <a:cs typeface="Arial MT"/>
              </a:rPr>
              <a:t> </a:t>
            </a:r>
            <a:r>
              <a:rPr b="0" dirty="0">
                <a:latin typeface="Arial MT"/>
                <a:cs typeface="Arial MT"/>
              </a:rPr>
              <a:t>courts</a:t>
            </a:r>
            <a:r>
              <a:rPr b="0" spc="-15" dirty="0">
                <a:latin typeface="Arial MT"/>
                <a:cs typeface="Arial MT"/>
              </a:rPr>
              <a:t> </a:t>
            </a:r>
            <a:r>
              <a:rPr b="0" dirty="0">
                <a:latin typeface="Arial MT"/>
                <a:cs typeface="Arial MT"/>
              </a:rPr>
              <a:t>&amp;</a:t>
            </a:r>
            <a:r>
              <a:rPr b="0" spc="-10" dirty="0">
                <a:latin typeface="Arial MT"/>
                <a:cs typeface="Arial MT"/>
              </a:rPr>
              <a:t> </a:t>
            </a:r>
            <a:r>
              <a:rPr b="0" spc="-5" dirty="0">
                <a:latin typeface="Arial MT"/>
                <a:cs typeface="Arial MT"/>
              </a:rPr>
              <a:t>entertainment</a:t>
            </a:r>
            <a:endParaRPr b="0" spc="-5" dirty="0">
              <a:latin typeface="Arial MT"/>
              <a:cs typeface="Arial MT"/>
            </a:endParaRPr>
          </a:p>
        </p:txBody>
      </p:sp>
      <p:sp>
        <p:nvSpPr>
          <p:cNvPr id="3" name="object 3"/>
          <p:cNvSpPr txBox="1"/>
          <p:nvPr/>
        </p:nvSpPr>
        <p:spPr>
          <a:xfrm>
            <a:off x="6251194" y="1409240"/>
            <a:ext cx="3981450" cy="3039745"/>
          </a:xfrm>
          <a:prstGeom prst="rect">
            <a:avLst/>
          </a:prstGeom>
        </p:spPr>
        <p:txBody>
          <a:bodyPr vert="horz" wrap="square" lIns="0" tIns="102870" rIns="0" bIns="0" rtlCol="0">
            <a:spAutoFit/>
          </a:bodyPr>
          <a:lstStyle/>
          <a:p>
            <a:pPr marL="12700">
              <a:spcBef>
                <a:spcPts val="810"/>
              </a:spcBef>
            </a:pPr>
            <a:r>
              <a:rPr sz="2400" b="1" dirty="0">
                <a:solidFill>
                  <a:srgbClr val="221F1F"/>
                </a:solidFill>
                <a:latin typeface="Arial" panose="020B0604020202020204"/>
                <a:cs typeface="Arial" panose="020B0604020202020204"/>
              </a:rPr>
              <a:t>Outlet</a:t>
            </a:r>
            <a:r>
              <a:rPr sz="2400" b="1" spc="-65" dirty="0">
                <a:solidFill>
                  <a:srgbClr val="221F1F"/>
                </a:solidFill>
                <a:latin typeface="Arial" panose="020B0604020202020204"/>
                <a:cs typeface="Arial" panose="020B0604020202020204"/>
              </a:rPr>
              <a:t> </a:t>
            </a:r>
            <a:r>
              <a:rPr sz="2400" b="1" dirty="0">
                <a:solidFill>
                  <a:srgbClr val="221F1F"/>
                </a:solidFill>
                <a:latin typeface="Arial" panose="020B0604020202020204"/>
                <a:cs typeface="Arial" panose="020B0604020202020204"/>
              </a:rPr>
              <a:t>Stores</a:t>
            </a:r>
            <a:endParaRPr sz="2400" dirty="0">
              <a:latin typeface="Arial" panose="020B0604020202020204"/>
              <a:cs typeface="Arial" panose="020B0604020202020204"/>
            </a:endParaRPr>
          </a:p>
          <a:p>
            <a:pPr marL="268605" marR="527685" indent="-256540">
              <a:lnSpc>
                <a:spcPts val="2590"/>
              </a:lnSpc>
              <a:spcBef>
                <a:spcPts val="1040"/>
              </a:spcBef>
              <a:buChar char="•"/>
              <a:tabLst>
                <a:tab pos="268605" algn="l"/>
                <a:tab pos="269240" algn="l"/>
              </a:tabLst>
            </a:pPr>
            <a:r>
              <a:rPr sz="2400" spc="-5" dirty="0">
                <a:solidFill>
                  <a:srgbClr val="221F1F"/>
                </a:solidFill>
                <a:latin typeface="Arial MT"/>
                <a:cs typeface="Arial MT"/>
              </a:rPr>
              <a:t>Shops</a:t>
            </a:r>
            <a:r>
              <a:rPr sz="2400" spc="-20" dirty="0">
                <a:solidFill>
                  <a:srgbClr val="221F1F"/>
                </a:solidFill>
                <a:latin typeface="Arial MT"/>
                <a:cs typeface="Arial MT"/>
              </a:rPr>
              <a:t> </a:t>
            </a:r>
            <a:r>
              <a:rPr sz="2400" dirty="0">
                <a:solidFill>
                  <a:srgbClr val="221F1F"/>
                </a:solidFill>
                <a:latin typeface="Arial MT"/>
                <a:cs typeface="Arial MT"/>
              </a:rPr>
              <a:t>that</a:t>
            </a:r>
            <a:r>
              <a:rPr sz="2400" spc="-40" dirty="0">
                <a:solidFill>
                  <a:srgbClr val="221F1F"/>
                </a:solidFill>
                <a:latin typeface="Arial MT"/>
                <a:cs typeface="Arial MT"/>
              </a:rPr>
              <a:t> </a:t>
            </a:r>
            <a:r>
              <a:rPr sz="2400" spc="-15" dirty="0">
                <a:solidFill>
                  <a:srgbClr val="221F1F"/>
                </a:solidFill>
                <a:latin typeface="Arial MT"/>
                <a:cs typeface="Arial MT"/>
              </a:rPr>
              <a:t>offer </a:t>
            </a:r>
            <a:r>
              <a:rPr sz="2400" spc="-5" dirty="0">
                <a:solidFill>
                  <a:srgbClr val="221F1F"/>
                </a:solidFill>
                <a:latin typeface="Arial MT"/>
                <a:cs typeface="Arial MT"/>
              </a:rPr>
              <a:t>excess </a:t>
            </a:r>
            <a:r>
              <a:rPr sz="2400" spc="-650" dirty="0">
                <a:solidFill>
                  <a:srgbClr val="221F1F"/>
                </a:solidFill>
                <a:latin typeface="Arial MT"/>
                <a:cs typeface="Arial MT"/>
              </a:rPr>
              <a:t> </a:t>
            </a:r>
            <a:r>
              <a:rPr sz="2400" spc="-20" dirty="0">
                <a:solidFill>
                  <a:srgbClr val="221F1F"/>
                </a:solidFill>
                <a:latin typeface="Arial MT"/>
                <a:cs typeface="Arial MT"/>
              </a:rPr>
              <a:t>inventory,</a:t>
            </a:r>
            <a:r>
              <a:rPr sz="2400" spc="-10" dirty="0">
                <a:solidFill>
                  <a:srgbClr val="221F1F"/>
                </a:solidFill>
                <a:latin typeface="Arial MT"/>
                <a:cs typeface="Arial MT"/>
              </a:rPr>
              <a:t> </a:t>
            </a:r>
            <a:r>
              <a:rPr sz="2400" spc="-5" dirty="0">
                <a:solidFill>
                  <a:srgbClr val="221F1F"/>
                </a:solidFill>
                <a:latin typeface="Arial MT"/>
                <a:cs typeface="Arial MT"/>
              </a:rPr>
              <a:t>out-of-date </a:t>
            </a:r>
            <a:r>
              <a:rPr sz="2400" dirty="0">
                <a:solidFill>
                  <a:srgbClr val="221F1F"/>
                </a:solidFill>
                <a:latin typeface="Arial MT"/>
                <a:cs typeface="Arial MT"/>
              </a:rPr>
              <a:t> </a:t>
            </a:r>
            <a:r>
              <a:rPr sz="2400" spc="-5" dirty="0">
                <a:solidFill>
                  <a:srgbClr val="221F1F"/>
                </a:solidFill>
                <a:latin typeface="Arial MT"/>
                <a:cs typeface="Arial MT"/>
              </a:rPr>
              <a:t>merchandise or </a:t>
            </a:r>
            <a:r>
              <a:rPr sz="2400" dirty="0">
                <a:solidFill>
                  <a:srgbClr val="221F1F"/>
                </a:solidFill>
                <a:latin typeface="Arial MT"/>
                <a:cs typeface="Arial MT"/>
              </a:rPr>
              <a:t>factory </a:t>
            </a:r>
            <a:r>
              <a:rPr sz="2400" spc="-655" dirty="0">
                <a:solidFill>
                  <a:srgbClr val="221F1F"/>
                </a:solidFill>
                <a:latin typeface="Arial MT"/>
                <a:cs typeface="Arial MT"/>
              </a:rPr>
              <a:t> </a:t>
            </a:r>
            <a:r>
              <a:rPr sz="2400" spc="-5" dirty="0">
                <a:solidFill>
                  <a:srgbClr val="221F1F"/>
                </a:solidFill>
                <a:latin typeface="Arial MT"/>
                <a:cs typeface="Arial MT"/>
              </a:rPr>
              <a:t>seconds</a:t>
            </a:r>
            <a:endParaRPr sz="2400" dirty="0">
              <a:latin typeface="Arial MT"/>
              <a:cs typeface="Arial MT"/>
            </a:endParaRPr>
          </a:p>
          <a:p>
            <a:pPr marL="268605" marR="5080" indent="-256540">
              <a:lnSpc>
                <a:spcPts val="2590"/>
              </a:lnSpc>
              <a:spcBef>
                <a:spcPts val="1005"/>
              </a:spcBef>
              <a:buChar char="•"/>
              <a:tabLst>
                <a:tab pos="268605" algn="l"/>
                <a:tab pos="269240" algn="l"/>
              </a:tabLst>
            </a:pPr>
            <a:r>
              <a:rPr sz="2400" spc="-5" dirty="0">
                <a:solidFill>
                  <a:srgbClr val="221F1F"/>
                </a:solidFill>
                <a:latin typeface="Arial MT"/>
                <a:cs typeface="Arial MT"/>
              </a:rPr>
              <a:t>Popular</a:t>
            </a:r>
            <a:r>
              <a:rPr sz="2400" spc="5" dirty="0">
                <a:solidFill>
                  <a:srgbClr val="221F1F"/>
                </a:solidFill>
                <a:latin typeface="Arial MT"/>
                <a:cs typeface="Arial MT"/>
              </a:rPr>
              <a:t> </a:t>
            </a:r>
            <a:r>
              <a:rPr sz="2400" spc="-5" dirty="0">
                <a:solidFill>
                  <a:srgbClr val="221F1F"/>
                </a:solidFill>
                <a:latin typeface="Arial MT"/>
                <a:cs typeface="Arial MT"/>
              </a:rPr>
              <a:t>in</a:t>
            </a:r>
            <a:r>
              <a:rPr sz="2400" spc="-20" dirty="0">
                <a:solidFill>
                  <a:srgbClr val="221F1F"/>
                </a:solidFill>
                <a:latin typeface="Arial MT"/>
                <a:cs typeface="Arial MT"/>
              </a:rPr>
              <a:t> </a:t>
            </a:r>
            <a:r>
              <a:rPr sz="2400" dirty="0">
                <a:solidFill>
                  <a:srgbClr val="221F1F"/>
                </a:solidFill>
                <a:latin typeface="Arial MT"/>
                <a:cs typeface="Arial MT"/>
              </a:rPr>
              <a:t>the</a:t>
            </a:r>
            <a:r>
              <a:rPr sz="2400" spc="-20" dirty="0">
                <a:solidFill>
                  <a:srgbClr val="221F1F"/>
                </a:solidFill>
                <a:latin typeface="Arial MT"/>
                <a:cs typeface="Arial MT"/>
              </a:rPr>
              <a:t> </a:t>
            </a:r>
            <a:r>
              <a:rPr sz="2400" spc="15" dirty="0">
                <a:solidFill>
                  <a:srgbClr val="221F1F"/>
                </a:solidFill>
                <a:latin typeface="Arial MT"/>
                <a:cs typeface="Arial MT"/>
              </a:rPr>
              <a:t>US</a:t>
            </a:r>
            <a:r>
              <a:rPr sz="2400" spc="-30" dirty="0">
                <a:solidFill>
                  <a:srgbClr val="221F1F"/>
                </a:solidFill>
                <a:latin typeface="Arial MT"/>
                <a:cs typeface="Arial MT"/>
              </a:rPr>
              <a:t> </a:t>
            </a:r>
            <a:r>
              <a:rPr sz="2400" spc="-5" dirty="0">
                <a:solidFill>
                  <a:srgbClr val="221F1F"/>
                </a:solidFill>
                <a:latin typeface="Arial MT"/>
                <a:cs typeface="Arial MT"/>
              </a:rPr>
              <a:t>since </a:t>
            </a:r>
            <a:r>
              <a:rPr sz="2400" dirty="0">
                <a:solidFill>
                  <a:srgbClr val="221F1F"/>
                </a:solidFill>
                <a:latin typeface="Arial MT"/>
                <a:cs typeface="Arial MT"/>
              </a:rPr>
              <a:t>the </a:t>
            </a:r>
            <a:r>
              <a:rPr sz="2400" spc="-655" dirty="0">
                <a:solidFill>
                  <a:srgbClr val="221F1F"/>
                </a:solidFill>
                <a:latin typeface="Arial MT"/>
                <a:cs typeface="Arial MT"/>
              </a:rPr>
              <a:t> </a:t>
            </a:r>
            <a:r>
              <a:rPr sz="2400" spc="-15" dirty="0">
                <a:solidFill>
                  <a:srgbClr val="221F1F"/>
                </a:solidFill>
                <a:latin typeface="Arial MT"/>
                <a:cs typeface="Arial MT"/>
              </a:rPr>
              <a:t>70’s,</a:t>
            </a:r>
            <a:r>
              <a:rPr sz="2400" spc="-5" dirty="0">
                <a:solidFill>
                  <a:srgbClr val="221F1F"/>
                </a:solidFill>
                <a:latin typeface="Arial MT"/>
                <a:cs typeface="Arial MT"/>
              </a:rPr>
              <a:t> </a:t>
            </a:r>
            <a:r>
              <a:rPr sz="2400" dirty="0">
                <a:solidFill>
                  <a:srgbClr val="221F1F"/>
                </a:solidFill>
                <a:latin typeface="Arial MT"/>
                <a:cs typeface="Arial MT"/>
              </a:rPr>
              <a:t>fast</a:t>
            </a:r>
            <a:r>
              <a:rPr sz="2400" spc="-5" dirty="0">
                <a:solidFill>
                  <a:srgbClr val="221F1F"/>
                </a:solidFill>
                <a:latin typeface="Arial MT"/>
                <a:cs typeface="Arial MT"/>
              </a:rPr>
              <a:t> </a:t>
            </a:r>
            <a:r>
              <a:rPr sz="2400" spc="-10" dirty="0">
                <a:solidFill>
                  <a:srgbClr val="221F1F"/>
                </a:solidFill>
                <a:latin typeface="Arial MT"/>
                <a:cs typeface="Arial MT"/>
              </a:rPr>
              <a:t>expanding</a:t>
            </a:r>
            <a:r>
              <a:rPr sz="2400" spc="40" dirty="0">
                <a:solidFill>
                  <a:srgbClr val="221F1F"/>
                </a:solidFill>
                <a:latin typeface="Arial MT"/>
                <a:cs typeface="Arial MT"/>
              </a:rPr>
              <a:t> </a:t>
            </a:r>
            <a:r>
              <a:rPr sz="2400" spc="-5" dirty="0">
                <a:solidFill>
                  <a:srgbClr val="221F1F"/>
                </a:solidFill>
                <a:latin typeface="Arial MT"/>
                <a:cs typeface="Arial MT"/>
              </a:rPr>
              <a:t>into </a:t>
            </a:r>
            <a:r>
              <a:rPr sz="2400" dirty="0">
                <a:solidFill>
                  <a:srgbClr val="221F1F"/>
                </a:solidFill>
                <a:latin typeface="Arial MT"/>
                <a:cs typeface="Arial MT"/>
              </a:rPr>
              <a:t> </a:t>
            </a:r>
            <a:r>
              <a:rPr sz="2400" spc="-5" dirty="0">
                <a:solidFill>
                  <a:srgbClr val="221F1F"/>
                </a:solidFill>
                <a:latin typeface="Arial MT"/>
                <a:cs typeface="Arial MT"/>
              </a:rPr>
              <a:t>Europe</a:t>
            </a:r>
            <a:r>
              <a:rPr sz="2400" spc="5" dirty="0">
                <a:solidFill>
                  <a:srgbClr val="221F1F"/>
                </a:solidFill>
                <a:latin typeface="Arial MT"/>
                <a:cs typeface="Arial MT"/>
              </a:rPr>
              <a:t> </a:t>
            </a:r>
            <a:r>
              <a:rPr sz="2400" dirty="0">
                <a:solidFill>
                  <a:srgbClr val="221F1F"/>
                </a:solidFill>
                <a:latin typeface="Arial MT"/>
                <a:cs typeface="Arial MT"/>
              </a:rPr>
              <a:t>&amp;</a:t>
            </a:r>
            <a:r>
              <a:rPr sz="2400" spc="-140" dirty="0">
                <a:solidFill>
                  <a:srgbClr val="221F1F"/>
                </a:solidFill>
                <a:latin typeface="Arial MT"/>
                <a:cs typeface="Arial MT"/>
              </a:rPr>
              <a:t> </a:t>
            </a:r>
            <a:r>
              <a:rPr sz="2400" spc="-5" dirty="0">
                <a:solidFill>
                  <a:srgbClr val="221F1F"/>
                </a:solidFill>
                <a:latin typeface="Arial MT"/>
                <a:cs typeface="Arial MT"/>
              </a:rPr>
              <a:t>Asia</a:t>
            </a:r>
            <a:endParaRPr sz="2400" dirty="0">
              <a:latin typeface="Arial MT"/>
              <a:cs typeface="Arial MT"/>
            </a:endParaRPr>
          </a:p>
        </p:txBody>
      </p:sp>
      <p:sp>
        <p:nvSpPr>
          <p:cNvPr id="4" name="object 4"/>
          <p:cNvSpPr txBox="1">
            <a:spLocks noGrp="1"/>
          </p:cNvSpPr>
          <p:nvPr>
            <p:ph type="title"/>
          </p:nvPr>
        </p:nvSpPr>
        <p:spPr>
          <a:xfrm>
            <a:off x="6083935" y="397509"/>
            <a:ext cx="3931285" cy="574040"/>
          </a:xfrm>
          <a:prstGeom prst="rect">
            <a:avLst/>
          </a:prstGeom>
        </p:spPr>
        <p:txBody>
          <a:bodyPr vert="horz" wrap="square" lIns="0" tIns="12700" rIns="0" bIns="0" rtlCol="0" anchor="ctr">
            <a:spAutoFit/>
          </a:bodyPr>
          <a:lstStyle/>
          <a:p>
            <a:pPr marL="12700">
              <a:lnSpc>
                <a:spcPct val="100000"/>
              </a:lnSpc>
              <a:spcBef>
                <a:spcPts val="100"/>
              </a:spcBef>
            </a:pPr>
            <a:r>
              <a:rPr sz="3600" spc="-60" dirty="0">
                <a:solidFill>
                  <a:srgbClr val="221F1F"/>
                </a:solidFill>
              </a:rPr>
              <a:t>Types</a:t>
            </a:r>
            <a:r>
              <a:rPr sz="3600" spc="-30" dirty="0">
                <a:solidFill>
                  <a:srgbClr val="221F1F"/>
                </a:solidFill>
              </a:rPr>
              <a:t> </a:t>
            </a:r>
            <a:r>
              <a:rPr sz="3600" dirty="0">
                <a:solidFill>
                  <a:srgbClr val="221F1F"/>
                </a:solidFill>
              </a:rPr>
              <a:t>of</a:t>
            </a:r>
            <a:r>
              <a:rPr sz="3600" spc="-40" dirty="0">
                <a:solidFill>
                  <a:srgbClr val="221F1F"/>
                </a:solidFill>
              </a:rPr>
              <a:t> </a:t>
            </a:r>
            <a:r>
              <a:rPr sz="3600" spc="-5" dirty="0">
                <a:solidFill>
                  <a:srgbClr val="221F1F"/>
                </a:solidFill>
              </a:rPr>
              <a:t>Retailers</a:t>
            </a:r>
            <a:endParaRPr sz="360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647444" y="295656"/>
            <a:ext cx="2852928" cy="719328"/>
          </a:xfrm>
          <a:prstGeom prst="rect">
            <a:avLst/>
          </a:prstGeom>
        </p:spPr>
      </p:pic>
      <p:sp>
        <p:nvSpPr>
          <p:cNvPr id="3" name="object 3"/>
          <p:cNvSpPr txBox="1">
            <a:spLocks noGrp="1"/>
          </p:cNvSpPr>
          <p:nvPr>
            <p:ph type="title"/>
          </p:nvPr>
        </p:nvSpPr>
        <p:spPr>
          <a:xfrm>
            <a:off x="6696837" y="112533"/>
            <a:ext cx="3184525" cy="998350"/>
          </a:xfrm>
          <a:prstGeom prst="rect">
            <a:avLst/>
          </a:prstGeom>
        </p:spPr>
        <p:txBody>
          <a:bodyPr vert="horz" wrap="square" lIns="0" tIns="13335" rIns="0" bIns="0" rtlCol="0" anchor="ctr">
            <a:spAutoFit/>
          </a:bodyPr>
          <a:lstStyle/>
          <a:p>
            <a:pPr marL="12700">
              <a:lnSpc>
                <a:spcPct val="100000"/>
              </a:lnSpc>
              <a:spcBef>
                <a:spcPts val="105"/>
              </a:spcBef>
            </a:pPr>
            <a:r>
              <a:rPr lang="en-GB" sz="3200" b="1" spc="-5" dirty="0" smtClean="0">
                <a:solidFill>
                  <a:srgbClr val="221F1F"/>
                </a:solidFill>
                <a:latin typeface="Merriweather" panose="00000500000000000000" pitchFamily="2" charset="0"/>
              </a:rPr>
              <a:t>RETAILING</a:t>
            </a:r>
            <a:r>
              <a:rPr lang="en-GB" sz="3200" b="1" spc="-75" dirty="0" smtClean="0">
                <a:solidFill>
                  <a:srgbClr val="221F1F"/>
                </a:solidFill>
                <a:latin typeface="Merriweather" panose="00000500000000000000" pitchFamily="2" charset="0"/>
              </a:rPr>
              <a:t> </a:t>
            </a:r>
            <a:r>
              <a:rPr lang="en-GB" sz="3200" b="1" spc="-35" dirty="0" smtClean="0">
                <a:solidFill>
                  <a:srgbClr val="221F1F"/>
                </a:solidFill>
                <a:latin typeface="Merriweather" panose="00000500000000000000" pitchFamily="2" charset="0"/>
              </a:rPr>
              <a:t>TRENDS</a:t>
            </a:r>
            <a:endParaRPr lang="en-GB" sz="3200" b="1" dirty="0">
              <a:latin typeface="Merriweather" panose="00000500000000000000" pitchFamily="2" charset="0"/>
            </a:endParaRPr>
          </a:p>
        </p:txBody>
      </p:sp>
      <p:sp>
        <p:nvSpPr>
          <p:cNvPr id="4" name="object 4"/>
          <p:cNvSpPr txBox="1"/>
          <p:nvPr/>
        </p:nvSpPr>
        <p:spPr>
          <a:xfrm>
            <a:off x="1968500" y="1499438"/>
            <a:ext cx="8065134" cy="4255770"/>
          </a:xfrm>
          <a:prstGeom prst="rect">
            <a:avLst/>
          </a:prstGeom>
        </p:spPr>
        <p:txBody>
          <a:bodyPr vert="horz" wrap="square" lIns="0" tIns="12700" rIns="0" bIns="0" rtlCol="0">
            <a:spAutoFit/>
          </a:bodyPr>
          <a:lstStyle/>
          <a:p>
            <a:pPr marL="268605" indent="-256540">
              <a:lnSpc>
                <a:spcPts val="2735"/>
              </a:lnSpc>
              <a:spcBef>
                <a:spcPts val="100"/>
              </a:spcBef>
              <a:buChar char="•"/>
              <a:tabLst>
                <a:tab pos="268605" algn="l"/>
                <a:tab pos="269240" algn="l"/>
              </a:tabLst>
            </a:pPr>
            <a:r>
              <a:rPr sz="2400" spc="-5" dirty="0">
                <a:solidFill>
                  <a:srgbClr val="221F1F"/>
                </a:solidFill>
                <a:latin typeface="Arial MT"/>
                <a:cs typeface="Arial MT"/>
              </a:rPr>
              <a:t>Environmental</a:t>
            </a:r>
            <a:r>
              <a:rPr sz="2400" spc="25" dirty="0">
                <a:solidFill>
                  <a:srgbClr val="221F1F"/>
                </a:solidFill>
                <a:latin typeface="Arial MT"/>
                <a:cs typeface="Arial MT"/>
              </a:rPr>
              <a:t> </a:t>
            </a:r>
            <a:r>
              <a:rPr sz="2400" dirty="0">
                <a:solidFill>
                  <a:srgbClr val="221F1F"/>
                </a:solidFill>
                <a:latin typeface="Arial MT"/>
                <a:cs typeface="Arial MT"/>
              </a:rPr>
              <a:t>Factors</a:t>
            </a:r>
            <a:r>
              <a:rPr sz="2400" spc="-10" dirty="0">
                <a:solidFill>
                  <a:srgbClr val="221F1F"/>
                </a:solidFill>
                <a:latin typeface="Arial MT"/>
                <a:cs typeface="Arial MT"/>
              </a:rPr>
              <a:t> </a:t>
            </a:r>
            <a:r>
              <a:rPr sz="2400" dirty="0">
                <a:solidFill>
                  <a:srgbClr val="221F1F"/>
                </a:solidFill>
                <a:latin typeface="Arial MT"/>
                <a:cs typeface="Arial MT"/>
              </a:rPr>
              <a:t>that</a:t>
            </a:r>
            <a:r>
              <a:rPr sz="2400" spc="5" dirty="0">
                <a:solidFill>
                  <a:srgbClr val="221F1F"/>
                </a:solidFill>
                <a:latin typeface="Arial MT"/>
                <a:cs typeface="Arial MT"/>
              </a:rPr>
              <a:t> </a:t>
            </a:r>
            <a:r>
              <a:rPr sz="2400" spc="-5" dirty="0">
                <a:solidFill>
                  <a:srgbClr val="221F1F"/>
                </a:solidFill>
                <a:latin typeface="Arial MT"/>
                <a:cs typeface="Arial MT"/>
              </a:rPr>
              <a:t>cause</a:t>
            </a:r>
            <a:r>
              <a:rPr sz="2400" spc="5" dirty="0">
                <a:solidFill>
                  <a:srgbClr val="221F1F"/>
                </a:solidFill>
                <a:latin typeface="Arial MT"/>
                <a:cs typeface="Arial MT"/>
              </a:rPr>
              <a:t> </a:t>
            </a:r>
            <a:r>
              <a:rPr sz="2400" spc="-5" dirty="0">
                <a:solidFill>
                  <a:srgbClr val="221F1F"/>
                </a:solidFill>
                <a:latin typeface="Arial MT"/>
                <a:cs typeface="Arial MT"/>
              </a:rPr>
              <a:t>retailers</a:t>
            </a:r>
            <a:r>
              <a:rPr sz="2400" spc="20" dirty="0">
                <a:solidFill>
                  <a:srgbClr val="221F1F"/>
                </a:solidFill>
                <a:latin typeface="Arial MT"/>
                <a:cs typeface="Arial MT"/>
              </a:rPr>
              <a:t> </a:t>
            </a:r>
            <a:r>
              <a:rPr sz="2400" dirty="0">
                <a:solidFill>
                  <a:srgbClr val="221F1F"/>
                </a:solidFill>
                <a:latin typeface="Arial MT"/>
                <a:cs typeface="Arial MT"/>
              </a:rPr>
              <a:t>to</a:t>
            </a:r>
            <a:r>
              <a:rPr sz="2400" spc="-5" dirty="0">
                <a:solidFill>
                  <a:srgbClr val="221F1F"/>
                </a:solidFill>
                <a:latin typeface="Arial MT"/>
                <a:cs typeface="Arial MT"/>
              </a:rPr>
              <a:t> look</a:t>
            </a:r>
            <a:r>
              <a:rPr sz="2400" spc="10" dirty="0">
                <a:solidFill>
                  <a:srgbClr val="221F1F"/>
                </a:solidFill>
                <a:latin typeface="Arial MT"/>
                <a:cs typeface="Arial MT"/>
              </a:rPr>
              <a:t> </a:t>
            </a:r>
            <a:r>
              <a:rPr sz="2400" spc="-5" dirty="0">
                <a:solidFill>
                  <a:srgbClr val="221F1F"/>
                </a:solidFill>
                <a:latin typeface="Arial MT"/>
                <a:cs typeface="Arial MT"/>
              </a:rPr>
              <a:t>outside</a:t>
            </a:r>
            <a:endParaRPr sz="2400">
              <a:latin typeface="Arial MT"/>
              <a:cs typeface="Arial MT"/>
            </a:endParaRPr>
          </a:p>
          <a:p>
            <a:pPr marL="268605">
              <a:lnSpc>
                <a:spcPts val="2735"/>
              </a:lnSpc>
            </a:pPr>
            <a:r>
              <a:rPr sz="2400" dirty="0">
                <a:solidFill>
                  <a:srgbClr val="221F1F"/>
                </a:solidFill>
                <a:latin typeface="Arial MT"/>
                <a:cs typeface="Arial MT"/>
              </a:rPr>
              <a:t>the</a:t>
            </a:r>
            <a:r>
              <a:rPr sz="2400" spc="-35" dirty="0">
                <a:solidFill>
                  <a:srgbClr val="221F1F"/>
                </a:solidFill>
                <a:latin typeface="Arial MT"/>
                <a:cs typeface="Arial MT"/>
              </a:rPr>
              <a:t> </a:t>
            </a:r>
            <a:r>
              <a:rPr sz="2400" spc="-5" dirty="0">
                <a:solidFill>
                  <a:srgbClr val="221F1F"/>
                </a:solidFill>
                <a:latin typeface="Arial MT"/>
                <a:cs typeface="Arial MT"/>
              </a:rPr>
              <a:t>home</a:t>
            </a:r>
            <a:r>
              <a:rPr sz="2400" spc="-15" dirty="0">
                <a:solidFill>
                  <a:srgbClr val="221F1F"/>
                </a:solidFill>
                <a:latin typeface="Arial MT"/>
                <a:cs typeface="Arial MT"/>
              </a:rPr>
              <a:t> </a:t>
            </a:r>
            <a:r>
              <a:rPr sz="2400" dirty="0">
                <a:solidFill>
                  <a:srgbClr val="221F1F"/>
                </a:solidFill>
                <a:latin typeface="Arial MT"/>
                <a:cs typeface="Arial MT"/>
              </a:rPr>
              <a:t>country</a:t>
            </a:r>
            <a:endParaRPr sz="2400">
              <a:latin typeface="Arial MT"/>
              <a:cs typeface="Arial MT"/>
            </a:endParaRPr>
          </a:p>
          <a:p>
            <a:pPr marL="755015" lvl="1" indent="-285750">
              <a:spcBef>
                <a:spcPts val="205"/>
              </a:spcBef>
              <a:buChar char="•"/>
              <a:tabLst>
                <a:tab pos="755015" algn="l"/>
                <a:tab pos="755650" algn="l"/>
              </a:tabLst>
            </a:pPr>
            <a:r>
              <a:rPr sz="2400" spc="-5" dirty="0">
                <a:solidFill>
                  <a:srgbClr val="221F1F"/>
                </a:solidFill>
                <a:latin typeface="Arial MT"/>
                <a:cs typeface="Arial MT"/>
              </a:rPr>
              <a:t>Saturation</a:t>
            </a:r>
            <a:r>
              <a:rPr sz="2400" spc="-10" dirty="0">
                <a:solidFill>
                  <a:srgbClr val="221F1F"/>
                </a:solidFill>
                <a:latin typeface="Arial MT"/>
                <a:cs typeface="Arial MT"/>
              </a:rPr>
              <a:t> </a:t>
            </a:r>
            <a:r>
              <a:rPr sz="2400" spc="-5" dirty="0">
                <a:solidFill>
                  <a:srgbClr val="221F1F"/>
                </a:solidFill>
                <a:latin typeface="Arial MT"/>
                <a:cs typeface="Arial MT"/>
              </a:rPr>
              <a:t>in</a:t>
            </a:r>
            <a:r>
              <a:rPr sz="2400" spc="-20" dirty="0">
                <a:solidFill>
                  <a:srgbClr val="221F1F"/>
                </a:solidFill>
                <a:latin typeface="Arial MT"/>
                <a:cs typeface="Arial MT"/>
              </a:rPr>
              <a:t> </a:t>
            </a:r>
            <a:r>
              <a:rPr sz="2400" dirty="0">
                <a:solidFill>
                  <a:srgbClr val="221F1F"/>
                </a:solidFill>
                <a:latin typeface="Arial MT"/>
                <a:cs typeface="Arial MT"/>
              </a:rPr>
              <a:t>the</a:t>
            </a:r>
            <a:r>
              <a:rPr sz="2400" spc="-15" dirty="0">
                <a:solidFill>
                  <a:srgbClr val="221F1F"/>
                </a:solidFill>
                <a:latin typeface="Arial MT"/>
                <a:cs typeface="Arial MT"/>
              </a:rPr>
              <a:t> </a:t>
            </a:r>
            <a:r>
              <a:rPr sz="2400" spc="-5" dirty="0">
                <a:solidFill>
                  <a:srgbClr val="221F1F"/>
                </a:solidFill>
                <a:latin typeface="Arial MT"/>
                <a:cs typeface="Arial MT"/>
              </a:rPr>
              <a:t>home</a:t>
            </a:r>
            <a:r>
              <a:rPr sz="2400" spc="-15" dirty="0">
                <a:solidFill>
                  <a:srgbClr val="221F1F"/>
                </a:solidFill>
                <a:latin typeface="Arial MT"/>
                <a:cs typeface="Arial MT"/>
              </a:rPr>
              <a:t> </a:t>
            </a:r>
            <a:r>
              <a:rPr sz="2400" dirty="0">
                <a:solidFill>
                  <a:srgbClr val="221F1F"/>
                </a:solidFill>
                <a:latin typeface="Arial MT"/>
                <a:cs typeface="Arial MT"/>
              </a:rPr>
              <a:t>country</a:t>
            </a:r>
            <a:r>
              <a:rPr sz="2400" spc="-10" dirty="0">
                <a:solidFill>
                  <a:srgbClr val="221F1F"/>
                </a:solidFill>
                <a:latin typeface="Arial MT"/>
                <a:cs typeface="Arial MT"/>
              </a:rPr>
              <a:t> </a:t>
            </a:r>
            <a:r>
              <a:rPr sz="2400" dirty="0">
                <a:solidFill>
                  <a:srgbClr val="221F1F"/>
                </a:solidFill>
                <a:latin typeface="Arial MT"/>
                <a:cs typeface="Arial MT"/>
              </a:rPr>
              <a:t>market</a:t>
            </a:r>
            <a:endParaRPr sz="2400">
              <a:latin typeface="Arial MT"/>
              <a:cs typeface="Arial MT"/>
            </a:endParaRPr>
          </a:p>
          <a:p>
            <a:pPr marL="755015" lvl="1" indent="-285750">
              <a:spcBef>
                <a:spcPts val="215"/>
              </a:spcBef>
              <a:buChar char="•"/>
              <a:tabLst>
                <a:tab pos="755015" algn="l"/>
                <a:tab pos="755650" algn="l"/>
              </a:tabLst>
            </a:pPr>
            <a:r>
              <a:rPr sz="2400" spc="-5" dirty="0">
                <a:solidFill>
                  <a:srgbClr val="221F1F"/>
                </a:solidFill>
                <a:latin typeface="Arial MT"/>
                <a:cs typeface="Arial MT"/>
              </a:rPr>
              <a:t>Recession</a:t>
            </a:r>
            <a:r>
              <a:rPr sz="2400" spc="25" dirty="0">
                <a:solidFill>
                  <a:srgbClr val="221F1F"/>
                </a:solidFill>
                <a:latin typeface="Arial MT"/>
                <a:cs typeface="Arial MT"/>
              </a:rPr>
              <a:t> </a:t>
            </a:r>
            <a:r>
              <a:rPr sz="2400" spc="-5" dirty="0">
                <a:solidFill>
                  <a:srgbClr val="221F1F"/>
                </a:solidFill>
                <a:latin typeface="Arial MT"/>
                <a:cs typeface="Arial MT"/>
              </a:rPr>
              <a:t>or</a:t>
            </a:r>
            <a:r>
              <a:rPr sz="2400" spc="-10" dirty="0">
                <a:solidFill>
                  <a:srgbClr val="221F1F"/>
                </a:solidFill>
                <a:latin typeface="Arial MT"/>
                <a:cs typeface="Arial MT"/>
              </a:rPr>
              <a:t> </a:t>
            </a:r>
            <a:r>
              <a:rPr sz="2400" spc="-5" dirty="0">
                <a:solidFill>
                  <a:srgbClr val="221F1F"/>
                </a:solidFill>
                <a:latin typeface="Arial MT"/>
                <a:cs typeface="Arial MT"/>
              </a:rPr>
              <a:t>other</a:t>
            </a:r>
            <a:r>
              <a:rPr sz="2400" spc="-10" dirty="0">
                <a:solidFill>
                  <a:srgbClr val="221F1F"/>
                </a:solidFill>
                <a:latin typeface="Arial MT"/>
                <a:cs typeface="Arial MT"/>
              </a:rPr>
              <a:t> </a:t>
            </a:r>
            <a:r>
              <a:rPr sz="2400" spc="-5" dirty="0">
                <a:solidFill>
                  <a:srgbClr val="221F1F"/>
                </a:solidFill>
                <a:latin typeface="Arial MT"/>
                <a:cs typeface="Arial MT"/>
              </a:rPr>
              <a:t>economic</a:t>
            </a:r>
            <a:r>
              <a:rPr sz="2400" spc="15" dirty="0">
                <a:solidFill>
                  <a:srgbClr val="221F1F"/>
                </a:solidFill>
                <a:latin typeface="Arial MT"/>
                <a:cs typeface="Arial MT"/>
              </a:rPr>
              <a:t> </a:t>
            </a:r>
            <a:r>
              <a:rPr sz="2400" spc="-5" dirty="0">
                <a:solidFill>
                  <a:srgbClr val="221F1F"/>
                </a:solidFill>
                <a:latin typeface="Arial MT"/>
                <a:cs typeface="Arial MT"/>
              </a:rPr>
              <a:t>factors</a:t>
            </a:r>
            <a:endParaRPr sz="2400">
              <a:latin typeface="Arial MT"/>
              <a:cs typeface="Arial MT"/>
            </a:endParaRPr>
          </a:p>
          <a:p>
            <a:pPr marL="755015" lvl="1" indent="-285750">
              <a:spcBef>
                <a:spcPts val="215"/>
              </a:spcBef>
              <a:buChar char="•"/>
              <a:tabLst>
                <a:tab pos="755015" algn="l"/>
                <a:tab pos="755650" algn="l"/>
              </a:tabLst>
            </a:pPr>
            <a:r>
              <a:rPr sz="2400" spc="-5" dirty="0">
                <a:solidFill>
                  <a:srgbClr val="221F1F"/>
                </a:solidFill>
                <a:latin typeface="Arial MT"/>
                <a:cs typeface="Arial MT"/>
              </a:rPr>
              <a:t>Search</a:t>
            </a:r>
            <a:r>
              <a:rPr sz="2400" dirty="0">
                <a:solidFill>
                  <a:srgbClr val="221F1F"/>
                </a:solidFill>
                <a:latin typeface="Arial MT"/>
                <a:cs typeface="Arial MT"/>
              </a:rPr>
              <a:t> for</a:t>
            </a:r>
            <a:r>
              <a:rPr sz="2400" spc="-20" dirty="0">
                <a:solidFill>
                  <a:srgbClr val="221F1F"/>
                </a:solidFill>
                <a:latin typeface="Arial MT"/>
                <a:cs typeface="Arial MT"/>
              </a:rPr>
              <a:t> </a:t>
            </a:r>
            <a:r>
              <a:rPr sz="2400" spc="-5" dirty="0">
                <a:solidFill>
                  <a:srgbClr val="221F1F"/>
                </a:solidFill>
                <a:latin typeface="Arial MT"/>
                <a:cs typeface="Arial MT"/>
              </a:rPr>
              <a:t>scale</a:t>
            </a:r>
            <a:r>
              <a:rPr sz="2400" spc="5" dirty="0">
                <a:solidFill>
                  <a:srgbClr val="221F1F"/>
                </a:solidFill>
                <a:latin typeface="Arial MT"/>
                <a:cs typeface="Arial MT"/>
              </a:rPr>
              <a:t> </a:t>
            </a:r>
            <a:r>
              <a:rPr sz="2400" spc="-5" dirty="0">
                <a:solidFill>
                  <a:srgbClr val="221F1F"/>
                </a:solidFill>
                <a:latin typeface="Arial MT"/>
                <a:cs typeface="Arial MT"/>
              </a:rPr>
              <a:t>related</a:t>
            </a:r>
            <a:r>
              <a:rPr sz="2400" spc="5" dirty="0">
                <a:solidFill>
                  <a:srgbClr val="221F1F"/>
                </a:solidFill>
                <a:latin typeface="Arial MT"/>
                <a:cs typeface="Arial MT"/>
              </a:rPr>
              <a:t> </a:t>
            </a:r>
            <a:r>
              <a:rPr sz="2400" spc="-5" dirty="0">
                <a:solidFill>
                  <a:srgbClr val="221F1F"/>
                </a:solidFill>
                <a:latin typeface="Arial MT"/>
                <a:cs typeface="Arial MT"/>
              </a:rPr>
              <a:t>economies</a:t>
            </a:r>
            <a:endParaRPr sz="2400">
              <a:latin typeface="Arial MT"/>
              <a:cs typeface="Arial MT"/>
            </a:endParaRPr>
          </a:p>
          <a:p>
            <a:pPr marL="755015" lvl="1" indent="-285750">
              <a:spcBef>
                <a:spcPts val="210"/>
              </a:spcBef>
              <a:buChar char="•"/>
              <a:tabLst>
                <a:tab pos="755015" algn="l"/>
                <a:tab pos="755650" algn="l"/>
              </a:tabLst>
            </a:pPr>
            <a:r>
              <a:rPr sz="2400" dirty="0">
                <a:solidFill>
                  <a:srgbClr val="221F1F"/>
                </a:solidFill>
                <a:latin typeface="Arial MT"/>
                <a:cs typeface="Arial MT"/>
              </a:rPr>
              <a:t>Strict</a:t>
            </a:r>
            <a:r>
              <a:rPr sz="2400" spc="-25" dirty="0">
                <a:solidFill>
                  <a:srgbClr val="221F1F"/>
                </a:solidFill>
                <a:latin typeface="Arial MT"/>
                <a:cs typeface="Arial MT"/>
              </a:rPr>
              <a:t> </a:t>
            </a:r>
            <a:r>
              <a:rPr sz="2400" spc="-5" dirty="0">
                <a:solidFill>
                  <a:srgbClr val="221F1F"/>
                </a:solidFill>
                <a:latin typeface="Arial MT"/>
                <a:cs typeface="Arial MT"/>
              </a:rPr>
              <a:t>regulation</a:t>
            </a:r>
            <a:r>
              <a:rPr sz="2400" spc="25" dirty="0">
                <a:solidFill>
                  <a:srgbClr val="221F1F"/>
                </a:solidFill>
                <a:latin typeface="Arial MT"/>
                <a:cs typeface="Arial MT"/>
              </a:rPr>
              <a:t> </a:t>
            </a:r>
            <a:r>
              <a:rPr sz="2400" spc="-5" dirty="0">
                <a:solidFill>
                  <a:srgbClr val="221F1F"/>
                </a:solidFill>
                <a:latin typeface="Arial MT"/>
                <a:cs typeface="Arial MT"/>
              </a:rPr>
              <a:t>on</a:t>
            </a:r>
            <a:r>
              <a:rPr sz="2400" spc="-10" dirty="0">
                <a:solidFill>
                  <a:srgbClr val="221F1F"/>
                </a:solidFill>
                <a:latin typeface="Arial MT"/>
                <a:cs typeface="Arial MT"/>
              </a:rPr>
              <a:t> </a:t>
            </a:r>
            <a:r>
              <a:rPr sz="2400" dirty="0">
                <a:solidFill>
                  <a:srgbClr val="221F1F"/>
                </a:solidFill>
                <a:latin typeface="Arial MT"/>
                <a:cs typeface="Arial MT"/>
              </a:rPr>
              <a:t>store</a:t>
            </a:r>
            <a:r>
              <a:rPr sz="2400" spc="-15" dirty="0">
                <a:solidFill>
                  <a:srgbClr val="221F1F"/>
                </a:solidFill>
                <a:latin typeface="Arial MT"/>
                <a:cs typeface="Arial MT"/>
              </a:rPr>
              <a:t> </a:t>
            </a:r>
            <a:r>
              <a:rPr sz="2400" spc="-10" dirty="0">
                <a:solidFill>
                  <a:srgbClr val="221F1F"/>
                </a:solidFill>
                <a:latin typeface="Arial MT"/>
                <a:cs typeface="Arial MT"/>
              </a:rPr>
              <a:t>development</a:t>
            </a:r>
            <a:endParaRPr sz="2400">
              <a:latin typeface="Arial MT"/>
              <a:cs typeface="Arial MT"/>
            </a:endParaRPr>
          </a:p>
          <a:p>
            <a:pPr marL="755015" lvl="1" indent="-285750">
              <a:spcBef>
                <a:spcPts val="215"/>
              </a:spcBef>
              <a:buChar char="•"/>
              <a:tabLst>
                <a:tab pos="755015" algn="l"/>
                <a:tab pos="755650" algn="l"/>
              </a:tabLst>
            </a:pPr>
            <a:r>
              <a:rPr sz="2400" spc="-5" dirty="0">
                <a:solidFill>
                  <a:srgbClr val="221F1F"/>
                </a:solidFill>
                <a:latin typeface="Arial MT"/>
                <a:cs typeface="Arial MT"/>
              </a:rPr>
              <a:t>High operating</a:t>
            </a:r>
            <a:r>
              <a:rPr sz="2400" spc="-15" dirty="0">
                <a:solidFill>
                  <a:srgbClr val="221F1F"/>
                </a:solidFill>
                <a:latin typeface="Arial MT"/>
                <a:cs typeface="Arial MT"/>
              </a:rPr>
              <a:t> </a:t>
            </a:r>
            <a:r>
              <a:rPr sz="2400" dirty="0">
                <a:solidFill>
                  <a:srgbClr val="221F1F"/>
                </a:solidFill>
                <a:latin typeface="Arial MT"/>
                <a:cs typeface="Arial MT"/>
              </a:rPr>
              <a:t>costs</a:t>
            </a:r>
            <a:endParaRPr sz="2400">
              <a:latin typeface="Arial MT"/>
              <a:cs typeface="Arial MT"/>
            </a:endParaRPr>
          </a:p>
          <a:p>
            <a:pPr lvl="1">
              <a:spcBef>
                <a:spcPts val="10"/>
              </a:spcBef>
              <a:buClr>
                <a:srgbClr val="221F1F"/>
              </a:buClr>
              <a:buFont typeface="Arial MT"/>
              <a:buChar char="•"/>
            </a:pPr>
            <a:endParaRPr sz="3300">
              <a:latin typeface="Arial MT"/>
              <a:cs typeface="Arial MT"/>
            </a:endParaRPr>
          </a:p>
          <a:p>
            <a:pPr marL="12700"/>
            <a:r>
              <a:rPr sz="2400" b="1" spc="-5" dirty="0">
                <a:solidFill>
                  <a:srgbClr val="221F1F"/>
                </a:solidFill>
                <a:latin typeface="Arial" panose="020B0604020202020204"/>
                <a:cs typeface="Arial" panose="020B0604020202020204"/>
              </a:rPr>
              <a:t>Critical</a:t>
            </a:r>
            <a:r>
              <a:rPr sz="2400" b="1" spc="-60" dirty="0">
                <a:solidFill>
                  <a:srgbClr val="221F1F"/>
                </a:solidFill>
                <a:latin typeface="Arial" panose="020B0604020202020204"/>
                <a:cs typeface="Arial" panose="020B0604020202020204"/>
              </a:rPr>
              <a:t> </a:t>
            </a:r>
            <a:r>
              <a:rPr sz="2400" b="1" dirty="0">
                <a:solidFill>
                  <a:srgbClr val="221F1F"/>
                </a:solidFill>
                <a:latin typeface="Arial" panose="020B0604020202020204"/>
                <a:cs typeface="Arial" panose="020B0604020202020204"/>
              </a:rPr>
              <a:t>Question</a:t>
            </a:r>
            <a:endParaRPr sz="2400">
              <a:latin typeface="Arial" panose="020B0604020202020204"/>
              <a:cs typeface="Arial" panose="020B0604020202020204"/>
            </a:endParaRPr>
          </a:p>
          <a:p>
            <a:pPr marL="755015" marR="5080" lvl="1" indent="-285115">
              <a:lnSpc>
                <a:spcPts val="2590"/>
              </a:lnSpc>
              <a:spcBef>
                <a:spcPts val="545"/>
              </a:spcBef>
              <a:buFont typeface="Arial MT"/>
              <a:buChar char="•"/>
              <a:tabLst>
                <a:tab pos="755015" algn="l"/>
                <a:tab pos="755650" algn="l"/>
              </a:tabLst>
            </a:pPr>
            <a:r>
              <a:rPr sz="2400" b="1" dirty="0">
                <a:solidFill>
                  <a:srgbClr val="221F1F"/>
                </a:solidFill>
                <a:latin typeface="Arial" panose="020B0604020202020204"/>
                <a:cs typeface="Arial" panose="020B0604020202020204"/>
              </a:rPr>
              <a:t>What </a:t>
            </a:r>
            <a:r>
              <a:rPr sz="2400" b="1" spc="-5" dirty="0">
                <a:solidFill>
                  <a:srgbClr val="221F1F"/>
                </a:solidFill>
                <a:latin typeface="Arial" panose="020B0604020202020204"/>
                <a:cs typeface="Arial" panose="020B0604020202020204"/>
              </a:rPr>
              <a:t>advantages </a:t>
            </a:r>
            <a:r>
              <a:rPr sz="2400" b="1" dirty="0">
                <a:solidFill>
                  <a:srgbClr val="221F1F"/>
                </a:solidFill>
                <a:latin typeface="Arial" panose="020B0604020202020204"/>
                <a:cs typeface="Arial" panose="020B0604020202020204"/>
              </a:rPr>
              <a:t>do they </a:t>
            </a:r>
            <a:r>
              <a:rPr sz="2400" b="1" spc="-5" dirty="0">
                <a:solidFill>
                  <a:srgbClr val="221F1F"/>
                </a:solidFill>
                <a:latin typeface="Arial" panose="020B0604020202020204"/>
                <a:cs typeface="Arial" panose="020B0604020202020204"/>
              </a:rPr>
              <a:t>have relative </a:t>
            </a:r>
            <a:r>
              <a:rPr sz="2400" b="1" dirty="0">
                <a:solidFill>
                  <a:srgbClr val="221F1F"/>
                </a:solidFill>
                <a:latin typeface="Arial" panose="020B0604020202020204"/>
                <a:cs typeface="Arial" panose="020B0604020202020204"/>
              </a:rPr>
              <a:t>to the local </a:t>
            </a:r>
            <a:r>
              <a:rPr sz="2400" b="1" spc="-660" dirty="0">
                <a:solidFill>
                  <a:srgbClr val="221F1F"/>
                </a:solidFill>
                <a:latin typeface="Arial" panose="020B0604020202020204"/>
                <a:cs typeface="Arial" panose="020B0604020202020204"/>
              </a:rPr>
              <a:t> </a:t>
            </a:r>
            <a:r>
              <a:rPr sz="2400" b="1" spc="-5" dirty="0">
                <a:solidFill>
                  <a:srgbClr val="221F1F"/>
                </a:solidFill>
                <a:latin typeface="Arial" panose="020B0604020202020204"/>
                <a:cs typeface="Arial" panose="020B0604020202020204"/>
              </a:rPr>
              <a:t>competition?</a:t>
            </a:r>
            <a:endParaRPr sz="2400">
              <a:latin typeface="Arial" panose="020B0604020202020204"/>
              <a:cs typeface="Arial" panose="020B0604020202020204"/>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62200" y="760206"/>
            <a:ext cx="10515600" cy="535403"/>
          </a:xfrm>
          <a:prstGeom prst="rect">
            <a:avLst/>
          </a:prstGeom>
        </p:spPr>
        <p:txBody>
          <a:bodyPr vert="horz" wrap="square" lIns="0" tIns="12065" rIns="0" bIns="0" rtlCol="0" anchor="ctr">
            <a:spAutoFit/>
          </a:bodyPr>
          <a:lstStyle/>
          <a:p>
            <a:pPr marL="4582795" marR="5080">
              <a:lnSpc>
                <a:spcPct val="100000"/>
              </a:lnSpc>
              <a:spcBef>
                <a:spcPts val="95"/>
              </a:spcBef>
            </a:pPr>
            <a:r>
              <a:rPr sz="3400" spc="-5" dirty="0">
                <a:solidFill>
                  <a:srgbClr val="221F1F"/>
                </a:solidFill>
              </a:rPr>
              <a:t>Global </a:t>
            </a:r>
            <a:r>
              <a:rPr sz="3400" spc="-10" dirty="0">
                <a:solidFill>
                  <a:srgbClr val="221F1F"/>
                </a:solidFill>
              </a:rPr>
              <a:t>Retailing </a:t>
            </a:r>
            <a:r>
              <a:rPr sz="3400" spc="-930" dirty="0">
                <a:solidFill>
                  <a:srgbClr val="221F1F"/>
                </a:solidFill>
              </a:rPr>
              <a:t> </a:t>
            </a:r>
            <a:r>
              <a:rPr sz="3400" spc="-5" dirty="0">
                <a:solidFill>
                  <a:srgbClr val="221F1F"/>
                </a:solidFill>
              </a:rPr>
              <a:t>Categories</a:t>
            </a:r>
            <a:endParaRPr sz="3400"/>
          </a:p>
        </p:txBody>
      </p:sp>
      <p:pic>
        <p:nvPicPr>
          <p:cNvPr id="3" name="object 3"/>
          <p:cNvPicPr/>
          <p:nvPr/>
        </p:nvPicPr>
        <p:blipFill>
          <a:blip r:embed="rId1" cstate="print"/>
          <a:stretch>
            <a:fillRect/>
          </a:stretch>
        </p:blipFill>
        <p:spPr>
          <a:xfrm>
            <a:off x="2371345" y="1569719"/>
            <a:ext cx="7449311" cy="4200144"/>
          </a:xfrm>
          <a:prstGeom prst="rect">
            <a:avLst/>
          </a:prstGeo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47592" y="65558"/>
            <a:ext cx="10515600" cy="1674176"/>
          </a:xfrm>
          <a:prstGeom prst="rect">
            <a:avLst/>
          </a:prstGeom>
        </p:spPr>
        <p:txBody>
          <a:bodyPr vert="horz" wrap="square" lIns="0" tIns="12065" rIns="0" bIns="0" rtlCol="0" anchor="ctr">
            <a:spAutoFit/>
          </a:bodyPr>
          <a:lstStyle/>
          <a:p>
            <a:pPr marL="3668395" marR="5080">
              <a:lnSpc>
                <a:spcPct val="100000"/>
              </a:lnSpc>
              <a:spcBef>
                <a:spcPts val="95"/>
              </a:spcBef>
            </a:pPr>
            <a:r>
              <a:rPr lang="en-US" sz="3600" spc="-5" dirty="0" smtClean="0">
                <a:solidFill>
                  <a:srgbClr val="221F1F"/>
                </a:solidFill>
                <a:latin typeface="Merriweather" panose="00000500000000000000" pitchFamily="2" charset="0"/>
              </a:rPr>
              <a:t>GLOBAL RETAILING </a:t>
            </a:r>
            <a:r>
              <a:rPr lang="en-US" sz="3600" spc="-10" dirty="0" smtClean="0">
                <a:solidFill>
                  <a:srgbClr val="221F1F"/>
                </a:solidFill>
                <a:latin typeface="Merriweather" panose="00000500000000000000" pitchFamily="2" charset="0"/>
              </a:rPr>
              <a:t>MARKET </a:t>
            </a:r>
            <a:r>
              <a:rPr lang="en-US" sz="3600" spc="-850" dirty="0" smtClean="0">
                <a:solidFill>
                  <a:srgbClr val="221F1F"/>
                </a:solidFill>
                <a:latin typeface="Merriweather" panose="00000500000000000000" pitchFamily="2" charset="0"/>
              </a:rPr>
              <a:t> </a:t>
            </a:r>
            <a:r>
              <a:rPr lang="en-US" sz="3600" spc="-5" dirty="0" smtClean="0">
                <a:solidFill>
                  <a:srgbClr val="221F1F"/>
                </a:solidFill>
                <a:latin typeface="Merriweather" panose="00000500000000000000" pitchFamily="2" charset="0"/>
              </a:rPr>
              <a:t>ENTRY</a:t>
            </a:r>
            <a:r>
              <a:rPr lang="en-US" sz="3600" dirty="0" smtClean="0">
                <a:solidFill>
                  <a:srgbClr val="221F1F"/>
                </a:solidFill>
                <a:latin typeface="Merriweather" panose="00000500000000000000" pitchFamily="2" charset="0"/>
              </a:rPr>
              <a:t> </a:t>
            </a:r>
            <a:r>
              <a:rPr lang="en-US" sz="3600" spc="-5" dirty="0" smtClean="0">
                <a:solidFill>
                  <a:srgbClr val="221F1F"/>
                </a:solidFill>
                <a:latin typeface="Merriweather" panose="00000500000000000000" pitchFamily="2" charset="0"/>
              </a:rPr>
              <a:t>STRATEGY </a:t>
            </a:r>
            <a:r>
              <a:rPr lang="en-US" sz="3600" dirty="0" smtClean="0">
                <a:solidFill>
                  <a:srgbClr val="221F1F"/>
                </a:solidFill>
                <a:latin typeface="Merriweather" panose="00000500000000000000" pitchFamily="2" charset="0"/>
              </a:rPr>
              <a:t> </a:t>
            </a:r>
            <a:r>
              <a:rPr lang="en-US" sz="3600" spc="-10" dirty="0" smtClean="0">
                <a:solidFill>
                  <a:srgbClr val="221F1F"/>
                </a:solidFill>
                <a:latin typeface="Merriweather" panose="00000500000000000000" pitchFamily="2" charset="0"/>
              </a:rPr>
              <a:t>FRAMEWORK</a:t>
            </a:r>
            <a:endParaRPr lang="en-US" sz="3600" spc="-10" dirty="0">
              <a:solidFill>
                <a:srgbClr val="221F1F"/>
              </a:solidFill>
              <a:latin typeface="Merriweather" panose="00000500000000000000" pitchFamily="2" charset="0"/>
            </a:endParaRPr>
          </a:p>
        </p:txBody>
      </p:sp>
      <p:pic>
        <p:nvPicPr>
          <p:cNvPr id="3" name="object 3"/>
          <p:cNvPicPr/>
          <p:nvPr/>
        </p:nvPicPr>
        <p:blipFill>
          <a:blip r:embed="rId1" cstate="print"/>
          <a:stretch>
            <a:fillRect/>
          </a:stretch>
        </p:blipFill>
        <p:spPr>
          <a:xfrm>
            <a:off x="2410968" y="1876044"/>
            <a:ext cx="7414259" cy="3805428"/>
          </a:xfrm>
          <a:prstGeom prst="rect">
            <a:avLst/>
          </a:prstGeo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647444" y="295656"/>
            <a:ext cx="2852928" cy="719328"/>
          </a:xfrm>
          <a:prstGeom prst="rect">
            <a:avLst/>
          </a:prstGeom>
        </p:spPr>
      </p:pic>
      <p:sp>
        <p:nvSpPr>
          <p:cNvPr id="3" name="object 3"/>
          <p:cNvSpPr txBox="1">
            <a:spLocks noGrp="1"/>
          </p:cNvSpPr>
          <p:nvPr>
            <p:ph type="title"/>
          </p:nvPr>
        </p:nvSpPr>
        <p:spPr>
          <a:xfrm>
            <a:off x="5090540" y="367741"/>
            <a:ext cx="5191760" cy="514350"/>
          </a:xfrm>
          <a:prstGeom prst="rect">
            <a:avLst/>
          </a:prstGeom>
        </p:spPr>
        <p:txBody>
          <a:bodyPr vert="horz" wrap="square" lIns="0" tIns="13335" rIns="0" bIns="0" rtlCol="0" anchor="ctr">
            <a:spAutoFit/>
          </a:bodyPr>
          <a:lstStyle/>
          <a:p>
            <a:pPr marL="12700">
              <a:lnSpc>
                <a:spcPct val="100000"/>
              </a:lnSpc>
              <a:spcBef>
                <a:spcPts val="105"/>
              </a:spcBef>
            </a:pPr>
            <a:r>
              <a:rPr sz="3200" dirty="0">
                <a:solidFill>
                  <a:srgbClr val="221F1F"/>
                </a:solidFill>
              </a:rPr>
              <a:t>Global</a:t>
            </a:r>
            <a:r>
              <a:rPr sz="3200" spc="-45" dirty="0">
                <a:solidFill>
                  <a:srgbClr val="221F1F"/>
                </a:solidFill>
              </a:rPr>
              <a:t> </a:t>
            </a:r>
            <a:r>
              <a:rPr sz="3200" spc="-5" dirty="0">
                <a:solidFill>
                  <a:srgbClr val="221F1F"/>
                </a:solidFill>
              </a:rPr>
              <a:t>Retailing</a:t>
            </a:r>
            <a:r>
              <a:rPr sz="3200" spc="-40" dirty="0">
                <a:solidFill>
                  <a:srgbClr val="221F1F"/>
                </a:solidFill>
              </a:rPr>
              <a:t> </a:t>
            </a:r>
            <a:r>
              <a:rPr sz="3200" spc="-5" dirty="0">
                <a:solidFill>
                  <a:srgbClr val="221F1F"/>
                </a:solidFill>
              </a:rPr>
              <a:t>Strategies</a:t>
            </a:r>
            <a:endParaRPr sz="3200"/>
          </a:p>
        </p:txBody>
      </p:sp>
      <p:sp>
        <p:nvSpPr>
          <p:cNvPr id="4" name="object 4"/>
          <p:cNvSpPr txBox="1"/>
          <p:nvPr/>
        </p:nvSpPr>
        <p:spPr>
          <a:xfrm>
            <a:off x="1816101" y="1250442"/>
            <a:ext cx="8612505" cy="4830445"/>
          </a:xfrm>
          <a:prstGeom prst="rect">
            <a:avLst/>
          </a:prstGeom>
        </p:spPr>
        <p:txBody>
          <a:bodyPr vert="horz" wrap="square" lIns="0" tIns="12700" rIns="0" bIns="0" rtlCol="0">
            <a:spAutoFit/>
          </a:bodyPr>
          <a:lstStyle/>
          <a:p>
            <a:pPr marL="268605" indent="-256540">
              <a:lnSpc>
                <a:spcPts val="2840"/>
              </a:lnSpc>
              <a:spcBef>
                <a:spcPts val="100"/>
              </a:spcBef>
              <a:buFont typeface="Arial MT"/>
              <a:buChar char="•"/>
              <a:tabLst>
                <a:tab pos="268605" algn="l"/>
                <a:tab pos="269240" algn="l"/>
              </a:tabLst>
            </a:pPr>
            <a:r>
              <a:rPr sz="2400" b="1" dirty="0">
                <a:solidFill>
                  <a:srgbClr val="221F1F"/>
                </a:solidFill>
                <a:latin typeface="Arial" panose="020B0604020202020204"/>
                <a:cs typeface="Arial" panose="020B0604020202020204"/>
              </a:rPr>
              <a:t>Organic</a:t>
            </a:r>
            <a:r>
              <a:rPr sz="2400" b="1" spc="-65" dirty="0">
                <a:solidFill>
                  <a:srgbClr val="221F1F"/>
                </a:solidFill>
                <a:latin typeface="Arial" panose="020B0604020202020204"/>
                <a:cs typeface="Arial" panose="020B0604020202020204"/>
              </a:rPr>
              <a:t> </a:t>
            </a:r>
            <a:r>
              <a:rPr sz="2400" b="1" spc="5" dirty="0">
                <a:solidFill>
                  <a:srgbClr val="221F1F"/>
                </a:solidFill>
                <a:latin typeface="Arial" panose="020B0604020202020204"/>
                <a:cs typeface="Arial" panose="020B0604020202020204"/>
              </a:rPr>
              <a:t>Growth</a:t>
            </a:r>
            <a:endParaRPr sz="2400">
              <a:latin typeface="Arial" panose="020B0604020202020204"/>
              <a:cs typeface="Arial" panose="020B0604020202020204"/>
            </a:endParaRPr>
          </a:p>
          <a:p>
            <a:pPr marL="755015" marR="563880" lvl="1" indent="-285750">
              <a:lnSpc>
                <a:spcPct val="80000"/>
              </a:lnSpc>
              <a:spcBef>
                <a:spcPts val="535"/>
              </a:spcBef>
              <a:buChar char="•"/>
              <a:tabLst>
                <a:tab pos="755015" algn="l"/>
                <a:tab pos="755650" algn="l"/>
              </a:tabLst>
            </a:pPr>
            <a:r>
              <a:rPr sz="2400" spc="-5" dirty="0">
                <a:solidFill>
                  <a:srgbClr val="221F1F"/>
                </a:solidFill>
                <a:latin typeface="Arial MT"/>
                <a:cs typeface="Arial MT"/>
              </a:rPr>
              <a:t>Company uses its own </a:t>
            </a:r>
            <a:r>
              <a:rPr sz="2400" dirty="0">
                <a:solidFill>
                  <a:srgbClr val="221F1F"/>
                </a:solidFill>
                <a:latin typeface="Arial MT"/>
                <a:cs typeface="Arial MT"/>
              </a:rPr>
              <a:t>resources to </a:t>
            </a:r>
            <a:r>
              <a:rPr sz="2400" spc="-5" dirty="0">
                <a:solidFill>
                  <a:srgbClr val="221F1F"/>
                </a:solidFill>
                <a:latin typeface="Arial MT"/>
                <a:cs typeface="Arial MT"/>
              </a:rPr>
              <a:t>open </a:t>
            </a:r>
            <a:r>
              <a:rPr sz="2400" dirty="0">
                <a:solidFill>
                  <a:srgbClr val="221F1F"/>
                </a:solidFill>
                <a:latin typeface="Arial MT"/>
                <a:cs typeface="Arial MT"/>
              </a:rPr>
              <a:t>a </a:t>
            </a:r>
            <a:r>
              <a:rPr sz="2400" spc="-5" dirty="0">
                <a:solidFill>
                  <a:srgbClr val="221F1F"/>
                </a:solidFill>
                <a:latin typeface="Arial MT"/>
                <a:cs typeface="Arial MT"/>
              </a:rPr>
              <a:t>store on </a:t>
            </a:r>
            <a:r>
              <a:rPr sz="2400" dirty="0">
                <a:solidFill>
                  <a:srgbClr val="221F1F"/>
                </a:solidFill>
                <a:latin typeface="Arial MT"/>
                <a:cs typeface="Arial MT"/>
              </a:rPr>
              <a:t>a </a:t>
            </a:r>
            <a:r>
              <a:rPr sz="2400" spc="-655" dirty="0">
                <a:solidFill>
                  <a:srgbClr val="221F1F"/>
                </a:solidFill>
                <a:latin typeface="Arial MT"/>
                <a:cs typeface="Arial MT"/>
              </a:rPr>
              <a:t> </a:t>
            </a:r>
            <a:r>
              <a:rPr sz="2400" spc="-5" dirty="0">
                <a:solidFill>
                  <a:srgbClr val="221F1F"/>
                </a:solidFill>
                <a:latin typeface="Arial MT"/>
                <a:cs typeface="Arial MT"/>
              </a:rPr>
              <a:t>greenfield</a:t>
            </a:r>
            <a:r>
              <a:rPr sz="2400" spc="10" dirty="0">
                <a:solidFill>
                  <a:srgbClr val="221F1F"/>
                </a:solidFill>
                <a:latin typeface="Arial MT"/>
                <a:cs typeface="Arial MT"/>
              </a:rPr>
              <a:t> </a:t>
            </a:r>
            <a:r>
              <a:rPr sz="2400" dirty="0">
                <a:solidFill>
                  <a:srgbClr val="221F1F"/>
                </a:solidFill>
                <a:latin typeface="Arial MT"/>
                <a:cs typeface="Arial MT"/>
              </a:rPr>
              <a:t>site</a:t>
            </a:r>
            <a:r>
              <a:rPr sz="2400" spc="-5" dirty="0">
                <a:solidFill>
                  <a:srgbClr val="221F1F"/>
                </a:solidFill>
                <a:latin typeface="Arial MT"/>
                <a:cs typeface="Arial MT"/>
              </a:rPr>
              <a:t> or</a:t>
            </a:r>
            <a:r>
              <a:rPr sz="2400" spc="-10" dirty="0">
                <a:solidFill>
                  <a:srgbClr val="221F1F"/>
                </a:solidFill>
                <a:latin typeface="Arial MT"/>
                <a:cs typeface="Arial MT"/>
              </a:rPr>
              <a:t> </a:t>
            </a:r>
            <a:r>
              <a:rPr sz="2400" spc="-5" dirty="0">
                <a:solidFill>
                  <a:srgbClr val="221F1F"/>
                </a:solidFill>
                <a:latin typeface="Arial MT"/>
                <a:cs typeface="Arial MT"/>
              </a:rPr>
              <a:t>acquire</a:t>
            </a:r>
            <a:r>
              <a:rPr sz="2400" spc="15" dirty="0">
                <a:solidFill>
                  <a:srgbClr val="221F1F"/>
                </a:solidFill>
                <a:latin typeface="Arial MT"/>
                <a:cs typeface="Arial MT"/>
              </a:rPr>
              <a:t> </a:t>
            </a:r>
            <a:r>
              <a:rPr sz="2400" spc="-5" dirty="0">
                <a:solidFill>
                  <a:srgbClr val="221F1F"/>
                </a:solidFill>
                <a:latin typeface="Arial MT"/>
                <a:cs typeface="Arial MT"/>
              </a:rPr>
              <a:t>one</a:t>
            </a:r>
            <a:r>
              <a:rPr sz="2400" dirty="0">
                <a:solidFill>
                  <a:srgbClr val="221F1F"/>
                </a:solidFill>
                <a:latin typeface="Arial MT"/>
                <a:cs typeface="Arial MT"/>
              </a:rPr>
              <a:t> </a:t>
            </a:r>
            <a:r>
              <a:rPr sz="2400" spc="-5" dirty="0">
                <a:solidFill>
                  <a:srgbClr val="221F1F"/>
                </a:solidFill>
                <a:latin typeface="Arial MT"/>
                <a:cs typeface="Arial MT"/>
              </a:rPr>
              <a:t>or</a:t>
            </a:r>
            <a:r>
              <a:rPr sz="2400" spc="-10" dirty="0">
                <a:solidFill>
                  <a:srgbClr val="221F1F"/>
                </a:solidFill>
                <a:latin typeface="Arial MT"/>
                <a:cs typeface="Arial MT"/>
              </a:rPr>
              <a:t> </a:t>
            </a:r>
            <a:r>
              <a:rPr sz="2400" dirty="0">
                <a:solidFill>
                  <a:srgbClr val="221F1F"/>
                </a:solidFill>
                <a:latin typeface="Arial MT"/>
                <a:cs typeface="Arial MT"/>
              </a:rPr>
              <a:t>more</a:t>
            </a:r>
            <a:r>
              <a:rPr sz="2400" spc="-5" dirty="0">
                <a:solidFill>
                  <a:srgbClr val="221F1F"/>
                </a:solidFill>
                <a:latin typeface="Arial MT"/>
                <a:cs typeface="Arial MT"/>
              </a:rPr>
              <a:t> </a:t>
            </a:r>
            <a:r>
              <a:rPr sz="2400" spc="-10" dirty="0">
                <a:solidFill>
                  <a:srgbClr val="221F1F"/>
                </a:solidFill>
                <a:latin typeface="Arial MT"/>
                <a:cs typeface="Arial MT"/>
              </a:rPr>
              <a:t>existing</a:t>
            </a:r>
            <a:r>
              <a:rPr sz="2400" spc="20" dirty="0">
                <a:solidFill>
                  <a:srgbClr val="221F1F"/>
                </a:solidFill>
                <a:latin typeface="Arial MT"/>
                <a:cs typeface="Arial MT"/>
              </a:rPr>
              <a:t> </a:t>
            </a:r>
            <a:r>
              <a:rPr sz="2400" dirty="0">
                <a:solidFill>
                  <a:srgbClr val="221F1F"/>
                </a:solidFill>
                <a:latin typeface="Arial MT"/>
                <a:cs typeface="Arial MT"/>
              </a:rPr>
              <a:t>retail </a:t>
            </a:r>
            <a:r>
              <a:rPr sz="2400" spc="5" dirty="0">
                <a:solidFill>
                  <a:srgbClr val="221F1F"/>
                </a:solidFill>
                <a:latin typeface="Arial MT"/>
                <a:cs typeface="Arial MT"/>
              </a:rPr>
              <a:t> </a:t>
            </a:r>
            <a:r>
              <a:rPr sz="2400" spc="-5" dirty="0">
                <a:solidFill>
                  <a:srgbClr val="221F1F"/>
                </a:solidFill>
                <a:latin typeface="Arial MT"/>
                <a:cs typeface="Arial MT"/>
              </a:rPr>
              <a:t>facilities</a:t>
            </a:r>
            <a:endParaRPr sz="2400">
              <a:latin typeface="Arial MT"/>
              <a:cs typeface="Arial MT"/>
            </a:endParaRPr>
          </a:p>
          <a:p>
            <a:pPr marL="268605" indent="-256540">
              <a:lnSpc>
                <a:spcPts val="2840"/>
              </a:lnSpc>
              <a:spcBef>
                <a:spcPts val="430"/>
              </a:spcBef>
              <a:buFont typeface="Arial MT"/>
              <a:buChar char="•"/>
              <a:tabLst>
                <a:tab pos="268605" algn="l"/>
                <a:tab pos="269240" algn="l"/>
              </a:tabLst>
            </a:pPr>
            <a:r>
              <a:rPr sz="2400" b="1" spc="-5" dirty="0">
                <a:solidFill>
                  <a:srgbClr val="221F1F"/>
                </a:solidFill>
                <a:latin typeface="Arial" panose="020B0604020202020204"/>
                <a:cs typeface="Arial" panose="020B0604020202020204"/>
              </a:rPr>
              <a:t>Franchise</a:t>
            </a:r>
            <a:endParaRPr sz="2400">
              <a:latin typeface="Arial" panose="020B0604020202020204"/>
              <a:cs typeface="Arial" panose="020B0604020202020204"/>
            </a:endParaRPr>
          </a:p>
          <a:p>
            <a:pPr marL="755015" marR="5080" lvl="1" indent="-285750">
              <a:lnSpc>
                <a:spcPct val="80000"/>
              </a:lnSpc>
              <a:spcBef>
                <a:spcPts val="535"/>
              </a:spcBef>
              <a:buChar char="•"/>
              <a:tabLst>
                <a:tab pos="755015" algn="l"/>
                <a:tab pos="755650" algn="l"/>
              </a:tabLst>
            </a:pPr>
            <a:r>
              <a:rPr sz="2400" spc="-5" dirty="0">
                <a:solidFill>
                  <a:srgbClr val="221F1F"/>
                </a:solidFill>
                <a:latin typeface="Arial MT"/>
                <a:cs typeface="Arial MT"/>
              </a:rPr>
              <a:t>Appropriate strategy when barriers </a:t>
            </a:r>
            <a:r>
              <a:rPr sz="2400" dirty="0">
                <a:solidFill>
                  <a:srgbClr val="221F1F"/>
                </a:solidFill>
                <a:latin typeface="Arial MT"/>
                <a:cs typeface="Arial MT"/>
              </a:rPr>
              <a:t>to </a:t>
            </a:r>
            <a:r>
              <a:rPr sz="2400" spc="-5" dirty="0">
                <a:solidFill>
                  <a:srgbClr val="221F1F"/>
                </a:solidFill>
                <a:latin typeface="Arial MT"/>
                <a:cs typeface="Arial MT"/>
              </a:rPr>
              <a:t>entry are low </a:t>
            </a:r>
            <a:r>
              <a:rPr sz="2400" dirty="0">
                <a:solidFill>
                  <a:srgbClr val="221F1F"/>
                </a:solidFill>
                <a:latin typeface="Arial MT"/>
                <a:cs typeface="Arial MT"/>
              </a:rPr>
              <a:t>yet the </a:t>
            </a:r>
            <a:r>
              <a:rPr sz="2400" spc="-655" dirty="0">
                <a:solidFill>
                  <a:srgbClr val="221F1F"/>
                </a:solidFill>
                <a:latin typeface="Arial MT"/>
                <a:cs typeface="Arial MT"/>
              </a:rPr>
              <a:t> </a:t>
            </a:r>
            <a:r>
              <a:rPr sz="2400" dirty="0">
                <a:solidFill>
                  <a:srgbClr val="221F1F"/>
                </a:solidFill>
                <a:latin typeface="Arial MT"/>
                <a:cs typeface="Arial MT"/>
              </a:rPr>
              <a:t>market </a:t>
            </a:r>
            <a:r>
              <a:rPr sz="2400" spc="-5" dirty="0">
                <a:solidFill>
                  <a:srgbClr val="221F1F"/>
                </a:solidFill>
                <a:latin typeface="Arial MT"/>
                <a:cs typeface="Arial MT"/>
              </a:rPr>
              <a:t>is</a:t>
            </a:r>
            <a:r>
              <a:rPr sz="2400" dirty="0">
                <a:solidFill>
                  <a:srgbClr val="221F1F"/>
                </a:solidFill>
                <a:latin typeface="Arial MT"/>
                <a:cs typeface="Arial MT"/>
              </a:rPr>
              <a:t> </a:t>
            </a:r>
            <a:r>
              <a:rPr sz="2400" spc="-5" dirty="0">
                <a:solidFill>
                  <a:srgbClr val="221F1F"/>
                </a:solidFill>
                <a:latin typeface="Arial MT"/>
                <a:cs typeface="Arial MT"/>
              </a:rPr>
              <a:t>culturally</a:t>
            </a:r>
            <a:r>
              <a:rPr sz="2400" spc="25" dirty="0">
                <a:solidFill>
                  <a:srgbClr val="221F1F"/>
                </a:solidFill>
                <a:latin typeface="Arial MT"/>
                <a:cs typeface="Arial MT"/>
              </a:rPr>
              <a:t> </a:t>
            </a:r>
            <a:r>
              <a:rPr sz="2400" spc="-5" dirty="0">
                <a:solidFill>
                  <a:srgbClr val="221F1F"/>
                </a:solidFill>
                <a:latin typeface="Arial MT"/>
                <a:cs typeface="Arial MT"/>
              </a:rPr>
              <a:t>distant</a:t>
            </a:r>
            <a:r>
              <a:rPr sz="2400" dirty="0">
                <a:solidFill>
                  <a:srgbClr val="221F1F"/>
                </a:solidFill>
                <a:latin typeface="Arial MT"/>
                <a:cs typeface="Arial MT"/>
              </a:rPr>
              <a:t> </a:t>
            </a:r>
            <a:r>
              <a:rPr sz="2400" spc="-5" dirty="0">
                <a:solidFill>
                  <a:srgbClr val="221F1F"/>
                </a:solidFill>
                <a:latin typeface="Arial MT"/>
                <a:cs typeface="Arial MT"/>
              </a:rPr>
              <a:t>in</a:t>
            </a:r>
            <a:r>
              <a:rPr sz="2400" spc="15" dirty="0">
                <a:solidFill>
                  <a:srgbClr val="221F1F"/>
                </a:solidFill>
                <a:latin typeface="Arial MT"/>
                <a:cs typeface="Arial MT"/>
              </a:rPr>
              <a:t> </a:t>
            </a:r>
            <a:r>
              <a:rPr sz="2400" dirty="0">
                <a:solidFill>
                  <a:srgbClr val="221F1F"/>
                </a:solidFill>
                <a:latin typeface="Arial MT"/>
                <a:cs typeface="Arial MT"/>
              </a:rPr>
              <a:t>terms</a:t>
            </a:r>
            <a:r>
              <a:rPr sz="2400" spc="-15" dirty="0">
                <a:solidFill>
                  <a:srgbClr val="221F1F"/>
                </a:solidFill>
                <a:latin typeface="Arial MT"/>
                <a:cs typeface="Arial MT"/>
              </a:rPr>
              <a:t> </a:t>
            </a:r>
            <a:r>
              <a:rPr sz="2400" spc="-5" dirty="0">
                <a:solidFill>
                  <a:srgbClr val="221F1F"/>
                </a:solidFill>
                <a:latin typeface="Arial MT"/>
                <a:cs typeface="Arial MT"/>
              </a:rPr>
              <a:t>of consumer</a:t>
            </a:r>
            <a:r>
              <a:rPr sz="2400" dirty="0">
                <a:solidFill>
                  <a:srgbClr val="221F1F"/>
                </a:solidFill>
                <a:latin typeface="Arial MT"/>
                <a:cs typeface="Arial MT"/>
              </a:rPr>
              <a:t> </a:t>
            </a:r>
            <a:r>
              <a:rPr sz="2400" spc="-10" dirty="0">
                <a:solidFill>
                  <a:srgbClr val="221F1F"/>
                </a:solidFill>
                <a:latin typeface="Arial MT"/>
                <a:cs typeface="Arial MT"/>
              </a:rPr>
              <a:t>behavior </a:t>
            </a:r>
            <a:r>
              <a:rPr sz="2400" spc="-5" dirty="0">
                <a:solidFill>
                  <a:srgbClr val="221F1F"/>
                </a:solidFill>
                <a:latin typeface="Arial MT"/>
                <a:cs typeface="Arial MT"/>
              </a:rPr>
              <a:t> or</a:t>
            </a:r>
            <a:r>
              <a:rPr sz="2400" spc="-10" dirty="0">
                <a:solidFill>
                  <a:srgbClr val="221F1F"/>
                </a:solidFill>
                <a:latin typeface="Arial MT"/>
                <a:cs typeface="Arial MT"/>
              </a:rPr>
              <a:t> </a:t>
            </a:r>
            <a:r>
              <a:rPr sz="2400" spc="-5" dirty="0">
                <a:solidFill>
                  <a:srgbClr val="221F1F"/>
                </a:solidFill>
                <a:latin typeface="Arial MT"/>
                <a:cs typeface="Arial MT"/>
              </a:rPr>
              <a:t>retailing</a:t>
            </a:r>
            <a:r>
              <a:rPr sz="2400" spc="35" dirty="0">
                <a:solidFill>
                  <a:srgbClr val="221F1F"/>
                </a:solidFill>
                <a:latin typeface="Arial MT"/>
                <a:cs typeface="Arial MT"/>
              </a:rPr>
              <a:t> </a:t>
            </a:r>
            <a:r>
              <a:rPr sz="2400" spc="-5" dirty="0">
                <a:solidFill>
                  <a:srgbClr val="221F1F"/>
                </a:solidFill>
                <a:latin typeface="Arial MT"/>
                <a:cs typeface="Arial MT"/>
              </a:rPr>
              <a:t>structures</a:t>
            </a:r>
            <a:endParaRPr sz="2400">
              <a:latin typeface="Arial MT"/>
              <a:cs typeface="Arial MT"/>
            </a:endParaRPr>
          </a:p>
          <a:p>
            <a:pPr marL="268605" indent="-256540">
              <a:lnSpc>
                <a:spcPts val="2840"/>
              </a:lnSpc>
              <a:spcBef>
                <a:spcPts val="435"/>
              </a:spcBef>
              <a:buFont typeface="Arial MT"/>
              <a:buChar char="•"/>
              <a:tabLst>
                <a:tab pos="268605" algn="l"/>
                <a:tab pos="269240" algn="l"/>
              </a:tabLst>
            </a:pPr>
            <a:r>
              <a:rPr sz="2400" b="1" spc="-5" dirty="0">
                <a:solidFill>
                  <a:srgbClr val="221F1F"/>
                </a:solidFill>
                <a:latin typeface="Arial" panose="020B0604020202020204"/>
                <a:cs typeface="Arial" panose="020B0604020202020204"/>
              </a:rPr>
              <a:t>Chain</a:t>
            </a:r>
            <a:r>
              <a:rPr sz="2400" b="1" spc="-120" dirty="0">
                <a:solidFill>
                  <a:srgbClr val="221F1F"/>
                </a:solidFill>
                <a:latin typeface="Arial" panose="020B0604020202020204"/>
                <a:cs typeface="Arial" panose="020B0604020202020204"/>
              </a:rPr>
              <a:t> </a:t>
            </a:r>
            <a:r>
              <a:rPr sz="2400" b="1" spc="-5" dirty="0">
                <a:solidFill>
                  <a:srgbClr val="221F1F"/>
                </a:solidFill>
                <a:latin typeface="Arial" panose="020B0604020202020204"/>
                <a:cs typeface="Arial" panose="020B0604020202020204"/>
              </a:rPr>
              <a:t>Acquisition</a:t>
            </a:r>
            <a:endParaRPr sz="2400">
              <a:latin typeface="Arial" panose="020B0604020202020204"/>
              <a:cs typeface="Arial" panose="020B0604020202020204"/>
            </a:endParaRPr>
          </a:p>
          <a:p>
            <a:pPr marL="755015" marR="6350" lvl="1" indent="-285750">
              <a:lnSpc>
                <a:spcPts val="2300"/>
              </a:lnSpc>
              <a:spcBef>
                <a:spcPts val="520"/>
              </a:spcBef>
              <a:buChar char="•"/>
              <a:tabLst>
                <a:tab pos="755015" algn="l"/>
                <a:tab pos="755650" algn="l"/>
              </a:tabLst>
            </a:pPr>
            <a:r>
              <a:rPr sz="2400" dirty="0">
                <a:solidFill>
                  <a:srgbClr val="221F1F"/>
                </a:solidFill>
                <a:latin typeface="Arial MT"/>
                <a:cs typeface="Arial MT"/>
              </a:rPr>
              <a:t>A</a:t>
            </a:r>
            <a:r>
              <a:rPr sz="2400" spc="-150" dirty="0">
                <a:solidFill>
                  <a:srgbClr val="221F1F"/>
                </a:solidFill>
                <a:latin typeface="Arial MT"/>
                <a:cs typeface="Arial MT"/>
              </a:rPr>
              <a:t> </a:t>
            </a:r>
            <a:r>
              <a:rPr sz="2400" dirty="0">
                <a:solidFill>
                  <a:srgbClr val="221F1F"/>
                </a:solidFill>
                <a:latin typeface="Arial MT"/>
                <a:cs typeface="Arial MT"/>
              </a:rPr>
              <a:t>market</a:t>
            </a:r>
            <a:r>
              <a:rPr sz="2400" spc="-10" dirty="0">
                <a:solidFill>
                  <a:srgbClr val="221F1F"/>
                </a:solidFill>
                <a:latin typeface="Arial MT"/>
                <a:cs typeface="Arial MT"/>
              </a:rPr>
              <a:t> </a:t>
            </a:r>
            <a:r>
              <a:rPr sz="2400" spc="-5" dirty="0">
                <a:solidFill>
                  <a:srgbClr val="221F1F"/>
                </a:solidFill>
                <a:latin typeface="Arial MT"/>
                <a:cs typeface="Arial MT"/>
              </a:rPr>
              <a:t>entry</a:t>
            </a:r>
            <a:r>
              <a:rPr sz="2400" spc="-15" dirty="0">
                <a:solidFill>
                  <a:srgbClr val="221F1F"/>
                </a:solidFill>
                <a:latin typeface="Arial MT"/>
                <a:cs typeface="Arial MT"/>
              </a:rPr>
              <a:t> </a:t>
            </a:r>
            <a:r>
              <a:rPr sz="2400" spc="-5" dirty="0">
                <a:solidFill>
                  <a:srgbClr val="221F1F"/>
                </a:solidFill>
                <a:latin typeface="Arial MT"/>
                <a:cs typeface="Arial MT"/>
              </a:rPr>
              <a:t>strategy</a:t>
            </a:r>
            <a:r>
              <a:rPr sz="2400" spc="-20" dirty="0">
                <a:solidFill>
                  <a:srgbClr val="221F1F"/>
                </a:solidFill>
                <a:latin typeface="Arial MT"/>
                <a:cs typeface="Arial MT"/>
              </a:rPr>
              <a:t> </a:t>
            </a:r>
            <a:r>
              <a:rPr sz="2400" dirty="0">
                <a:solidFill>
                  <a:srgbClr val="221F1F"/>
                </a:solidFill>
                <a:latin typeface="Arial MT"/>
                <a:cs typeface="Arial MT"/>
              </a:rPr>
              <a:t>that</a:t>
            </a:r>
            <a:r>
              <a:rPr sz="2400" spc="-25" dirty="0">
                <a:solidFill>
                  <a:srgbClr val="221F1F"/>
                </a:solidFill>
                <a:latin typeface="Arial MT"/>
                <a:cs typeface="Arial MT"/>
              </a:rPr>
              <a:t> </a:t>
            </a:r>
            <a:r>
              <a:rPr sz="2400" spc="-5" dirty="0">
                <a:solidFill>
                  <a:srgbClr val="221F1F"/>
                </a:solidFill>
                <a:latin typeface="Arial MT"/>
                <a:cs typeface="Arial MT"/>
              </a:rPr>
              <a:t>entails</a:t>
            </a:r>
            <a:r>
              <a:rPr sz="2400" spc="10" dirty="0">
                <a:solidFill>
                  <a:srgbClr val="221F1F"/>
                </a:solidFill>
                <a:latin typeface="Arial MT"/>
                <a:cs typeface="Arial MT"/>
              </a:rPr>
              <a:t> </a:t>
            </a:r>
            <a:r>
              <a:rPr sz="2400" spc="-5" dirty="0">
                <a:solidFill>
                  <a:srgbClr val="221F1F"/>
                </a:solidFill>
                <a:latin typeface="Arial MT"/>
                <a:cs typeface="Arial MT"/>
              </a:rPr>
              <a:t>purchasing</a:t>
            </a:r>
            <a:r>
              <a:rPr sz="2400" spc="15" dirty="0">
                <a:solidFill>
                  <a:srgbClr val="221F1F"/>
                </a:solidFill>
                <a:latin typeface="Arial MT"/>
                <a:cs typeface="Arial MT"/>
              </a:rPr>
              <a:t> </a:t>
            </a:r>
            <a:r>
              <a:rPr sz="2400" dirty="0">
                <a:solidFill>
                  <a:srgbClr val="221F1F"/>
                </a:solidFill>
                <a:latin typeface="Arial MT"/>
                <a:cs typeface="Arial MT"/>
              </a:rPr>
              <a:t>a</a:t>
            </a:r>
            <a:r>
              <a:rPr sz="2400" spc="-15" dirty="0">
                <a:solidFill>
                  <a:srgbClr val="221F1F"/>
                </a:solidFill>
                <a:latin typeface="Arial MT"/>
                <a:cs typeface="Arial MT"/>
              </a:rPr>
              <a:t> </a:t>
            </a:r>
            <a:r>
              <a:rPr sz="2400" dirty="0">
                <a:solidFill>
                  <a:srgbClr val="221F1F"/>
                </a:solidFill>
                <a:latin typeface="Arial MT"/>
                <a:cs typeface="Arial MT"/>
              </a:rPr>
              <a:t>company </a:t>
            </a:r>
            <a:r>
              <a:rPr sz="2400" spc="-655" dirty="0">
                <a:solidFill>
                  <a:srgbClr val="221F1F"/>
                </a:solidFill>
                <a:latin typeface="Arial MT"/>
                <a:cs typeface="Arial MT"/>
              </a:rPr>
              <a:t> </a:t>
            </a:r>
            <a:r>
              <a:rPr sz="2400" spc="-5" dirty="0">
                <a:solidFill>
                  <a:srgbClr val="221F1F"/>
                </a:solidFill>
                <a:latin typeface="Arial MT"/>
                <a:cs typeface="Arial MT"/>
              </a:rPr>
              <a:t>with</a:t>
            </a:r>
            <a:r>
              <a:rPr sz="2400" dirty="0">
                <a:solidFill>
                  <a:srgbClr val="221F1F"/>
                </a:solidFill>
                <a:latin typeface="Arial MT"/>
                <a:cs typeface="Arial MT"/>
              </a:rPr>
              <a:t> </a:t>
            </a:r>
            <a:r>
              <a:rPr sz="2400" spc="-5" dirty="0">
                <a:solidFill>
                  <a:srgbClr val="221F1F"/>
                </a:solidFill>
                <a:latin typeface="Arial MT"/>
                <a:cs typeface="Arial MT"/>
              </a:rPr>
              <a:t>multiple</a:t>
            </a:r>
            <a:r>
              <a:rPr sz="2400" spc="20" dirty="0">
                <a:solidFill>
                  <a:srgbClr val="221F1F"/>
                </a:solidFill>
                <a:latin typeface="Arial MT"/>
                <a:cs typeface="Arial MT"/>
              </a:rPr>
              <a:t> </a:t>
            </a:r>
            <a:r>
              <a:rPr sz="2400" spc="-10" dirty="0">
                <a:solidFill>
                  <a:srgbClr val="221F1F"/>
                </a:solidFill>
                <a:latin typeface="Arial MT"/>
                <a:cs typeface="Arial MT"/>
              </a:rPr>
              <a:t>existing</a:t>
            </a:r>
            <a:r>
              <a:rPr sz="2400" spc="25" dirty="0">
                <a:solidFill>
                  <a:srgbClr val="221F1F"/>
                </a:solidFill>
                <a:latin typeface="Arial MT"/>
                <a:cs typeface="Arial MT"/>
              </a:rPr>
              <a:t> </a:t>
            </a:r>
            <a:r>
              <a:rPr sz="2400" spc="-5" dirty="0">
                <a:solidFill>
                  <a:srgbClr val="221F1F"/>
                </a:solidFill>
                <a:latin typeface="Arial MT"/>
                <a:cs typeface="Arial MT"/>
              </a:rPr>
              <a:t>outlets</a:t>
            </a:r>
            <a:r>
              <a:rPr sz="2400" dirty="0">
                <a:solidFill>
                  <a:srgbClr val="221F1F"/>
                </a:solidFill>
                <a:latin typeface="Arial MT"/>
                <a:cs typeface="Arial MT"/>
              </a:rPr>
              <a:t> </a:t>
            </a:r>
            <a:r>
              <a:rPr sz="2400" spc="-5" dirty="0">
                <a:solidFill>
                  <a:srgbClr val="221F1F"/>
                </a:solidFill>
                <a:latin typeface="Arial MT"/>
                <a:cs typeface="Arial MT"/>
              </a:rPr>
              <a:t>in</a:t>
            </a:r>
            <a:r>
              <a:rPr sz="2400" spc="10" dirty="0">
                <a:solidFill>
                  <a:srgbClr val="221F1F"/>
                </a:solidFill>
                <a:latin typeface="Arial MT"/>
                <a:cs typeface="Arial MT"/>
              </a:rPr>
              <a:t> </a:t>
            </a:r>
            <a:r>
              <a:rPr sz="2400" dirty="0">
                <a:solidFill>
                  <a:srgbClr val="221F1F"/>
                </a:solidFill>
                <a:latin typeface="Arial MT"/>
                <a:cs typeface="Arial MT"/>
              </a:rPr>
              <a:t>a</a:t>
            </a:r>
            <a:r>
              <a:rPr sz="2400" spc="-5" dirty="0">
                <a:solidFill>
                  <a:srgbClr val="221F1F"/>
                </a:solidFill>
                <a:latin typeface="Arial MT"/>
                <a:cs typeface="Arial MT"/>
              </a:rPr>
              <a:t> foreign </a:t>
            </a:r>
            <a:r>
              <a:rPr sz="2400" dirty="0">
                <a:solidFill>
                  <a:srgbClr val="221F1F"/>
                </a:solidFill>
                <a:latin typeface="Arial MT"/>
                <a:cs typeface="Arial MT"/>
              </a:rPr>
              <a:t>country</a:t>
            </a:r>
            <a:endParaRPr sz="2400">
              <a:latin typeface="Arial MT"/>
              <a:cs typeface="Arial MT"/>
            </a:endParaRPr>
          </a:p>
          <a:p>
            <a:pPr marL="268605" indent="-256540">
              <a:lnSpc>
                <a:spcPts val="2840"/>
              </a:lnSpc>
              <a:spcBef>
                <a:spcPts val="455"/>
              </a:spcBef>
              <a:buFont typeface="Arial MT"/>
              <a:buChar char="•"/>
              <a:tabLst>
                <a:tab pos="268605" algn="l"/>
                <a:tab pos="269240" algn="l"/>
              </a:tabLst>
            </a:pPr>
            <a:r>
              <a:rPr sz="2400" b="1" spc="-5" dirty="0">
                <a:solidFill>
                  <a:srgbClr val="221F1F"/>
                </a:solidFill>
                <a:latin typeface="Arial" panose="020B0604020202020204"/>
                <a:cs typeface="Arial" panose="020B0604020202020204"/>
              </a:rPr>
              <a:t>Joint</a:t>
            </a:r>
            <a:r>
              <a:rPr sz="2400" b="1" spc="-65" dirty="0">
                <a:solidFill>
                  <a:srgbClr val="221F1F"/>
                </a:solidFill>
                <a:latin typeface="Arial" panose="020B0604020202020204"/>
                <a:cs typeface="Arial" panose="020B0604020202020204"/>
              </a:rPr>
              <a:t> </a:t>
            </a:r>
            <a:r>
              <a:rPr sz="2400" b="1" spc="-25" dirty="0">
                <a:solidFill>
                  <a:srgbClr val="221F1F"/>
                </a:solidFill>
                <a:latin typeface="Arial" panose="020B0604020202020204"/>
                <a:cs typeface="Arial" panose="020B0604020202020204"/>
              </a:rPr>
              <a:t>Venture</a:t>
            </a:r>
            <a:endParaRPr sz="2400">
              <a:latin typeface="Arial" panose="020B0604020202020204"/>
              <a:cs typeface="Arial" panose="020B0604020202020204"/>
            </a:endParaRPr>
          </a:p>
          <a:p>
            <a:pPr marL="755015" marR="126365" lvl="1" indent="-285750">
              <a:lnSpc>
                <a:spcPts val="2300"/>
              </a:lnSpc>
              <a:spcBef>
                <a:spcPts val="520"/>
              </a:spcBef>
              <a:buChar char="•"/>
              <a:tabLst>
                <a:tab pos="755015" algn="l"/>
                <a:tab pos="755650" algn="l"/>
              </a:tabLst>
            </a:pPr>
            <a:r>
              <a:rPr sz="2400" spc="-5" dirty="0">
                <a:solidFill>
                  <a:srgbClr val="221F1F"/>
                </a:solidFill>
                <a:latin typeface="Arial MT"/>
                <a:cs typeface="Arial MT"/>
              </a:rPr>
              <a:t>This </a:t>
            </a:r>
            <a:r>
              <a:rPr sz="2400" dirty="0">
                <a:solidFill>
                  <a:srgbClr val="221F1F"/>
                </a:solidFill>
                <a:latin typeface="Arial MT"/>
                <a:cs typeface="Arial MT"/>
              </a:rPr>
              <a:t>strategy</a:t>
            </a:r>
            <a:r>
              <a:rPr sz="2400" spc="-5" dirty="0">
                <a:solidFill>
                  <a:srgbClr val="221F1F"/>
                </a:solidFill>
                <a:latin typeface="Arial MT"/>
                <a:cs typeface="Arial MT"/>
              </a:rPr>
              <a:t> is advisable</a:t>
            </a:r>
            <a:r>
              <a:rPr sz="2400" spc="30" dirty="0">
                <a:solidFill>
                  <a:srgbClr val="221F1F"/>
                </a:solidFill>
                <a:latin typeface="Arial MT"/>
                <a:cs typeface="Arial MT"/>
              </a:rPr>
              <a:t> </a:t>
            </a:r>
            <a:r>
              <a:rPr sz="2400" spc="-5" dirty="0">
                <a:solidFill>
                  <a:srgbClr val="221F1F"/>
                </a:solidFill>
                <a:latin typeface="Arial MT"/>
                <a:cs typeface="Arial MT"/>
              </a:rPr>
              <a:t>when</a:t>
            </a:r>
            <a:r>
              <a:rPr sz="2400" dirty="0">
                <a:solidFill>
                  <a:srgbClr val="221F1F"/>
                </a:solidFill>
                <a:latin typeface="Arial MT"/>
                <a:cs typeface="Arial MT"/>
              </a:rPr>
              <a:t> </a:t>
            </a:r>
            <a:r>
              <a:rPr sz="2400" spc="-5" dirty="0">
                <a:solidFill>
                  <a:srgbClr val="221F1F"/>
                </a:solidFill>
                <a:latin typeface="Arial MT"/>
                <a:cs typeface="Arial MT"/>
              </a:rPr>
              <a:t>culturally</a:t>
            </a:r>
            <a:r>
              <a:rPr sz="2400" spc="20" dirty="0">
                <a:solidFill>
                  <a:srgbClr val="221F1F"/>
                </a:solidFill>
                <a:latin typeface="Arial MT"/>
                <a:cs typeface="Arial MT"/>
              </a:rPr>
              <a:t> </a:t>
            </a:r>
            <a:r>
              <a:rPr sz="2400" spc="-5" dirty="0">
                <a:solidFill>
                  <a:srgbClr val="221F1F"/>
                </a:solidFill>
                <a:latin typeface="Arial MT"/>
                <a:cs typeface="Arial MT"/>
              </a:rPr>
              <a:t>distant,</a:t>
            </a:r>
            <a:r>
              <a:rPr sz="2400" spc="5" dirty="0">
                <a:solidFill>
                  <a:srgbClr val="221F1F"/>
                </a:solidFill>
                <a:latin typeface="Arial MT"/>
                <a:cs typeface="Arial MT"/>
              </a:rPr>
              <a:t> </a:t>
            </a:r>
            <a:r>
              <a:rPr sz="2400" spc="-5" dirty="0">
                <a:solidFill>
                  <a:srgbClr val="221F1F"/>
                </a:solidFill>
                <a:latin typeface="Arial MT"/>
                <a:cs typeface="Arial MT"/>
              </a:rPr>
              <a:t>difficult- </a:t>
            </a:r>
            <a:r>
              <a:rPr sz="2400" spc="-655" dirty="0">
                <a:solidFill>
                  <a:srgbClr val="221F1F"/>
                </a:solidFill>
                <a:latin typeface="Arial MT"/>
                <a:cs typeface="Arial MT"/>
              </a:rPr>
              <a:t> </a:t>
            </a:r>
            <a:r>
              <a:rPr sz="2400" spc="-5" dirty="0">
                <a:solidFill>
                  <a:srgbClr val="221F1F"/>
                </a:solidFill>
                <a:latin typeface="Arial MT"/>
                <a:cs typeface="Arial MT"/>
              </a:rPr>
              <a:t>to-enter</a:t>
            </a:r>
            <a:r>
              <a:rPr sz="2400" spc="-10" dirty="0">
                <a:solidFill>
                  <a:srgbClr val="221F1F"/>
                </a:solidFill>
                <a:latin typeface="Arial MT"/>
                <a:cs typeface="Arial MT"/>
              </a:rPr>
              <a:t> </a:t>
            </a:r>
            <a:r>
              <a:rPr sz="2400" dirty="0">
                <a:solidFill>
                  <a:srgbClr val="221F1F"/>
                </a:solidFill>
                <a:latin typeface="Arial MT"/>
                <a:cs typeface="Arial MT"/>
              </a:rPr>
              <a:t>markets</a:t>
            </a:r>
            <a:r>
              <a:rPr sz="2400" spc="-15" dirty="0">
                <a:solidFill>
                  <a:srgbClr val="221F1F"/>
                </a:solidFill>
                <a:latin typeface="Arial MT"/>
                <a:cs typeface="Arial MT"/>
              </a:rPr>
              <a:t> </a:t>
            </a:r>
            <a:r>
              <a:rPr sz="2400" spc="-5" dirty="0">
                <a:solidFill>
                  <a:srgbClr val="221F1F"/>
                </a:solidFill>
                <a:latin typeface="Arial MT"/>
                <a:cs typeface="Arial MT"/>
              </a:rPr>
              <a:t>are targeted</a:t>
            </a:r>
            <a:endParaRPr sz="2400">
              <a:latin typeface="Arial MT"/>
              <a:cs typeface="Arial M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212950" y="105645"/>
            <a:ext cx="10318116" cy="1243289"/>
          </a:xfrm>
          <a:prstGeom prst="rect">
            <a:avLst/>
          </a:prstGeom>
        </p:spPr>
        <p:txBody>
          <a:bodyPr vert="horz" wrap="square" lIns="0" tIns="12065" rIns="0" bIns="0" rtlCol="0" anchor="ctr">
            <a:spAutoFit/>
          </a:bodyPr>
          <a:lstStyle/>
          <a:p>
            <a:pPr marR="5080" algn="r">
              <a:lnSpc>
                <a:spcPct val="100000"/>
              </a:lnSpc>
              <a:spcBef>
                <a:spcPts val="95"/>
              </a:spcBef>
            </a:pPr>
            <a:r>
              <a:rPr sz="4000" spc="-5" dirty="0">
                <a:solidFill>
                  <a:srgbClr val="221F1F"/>
                </a:solidFill>
                <a:latin typeface="Merriweather" panose="00000500000000000000" pitchFamily="2" charset="0"/>
              </a:rPr>
              <a:t>Marketing</a:t>
            </a:r>
            <a:r>
              <a:rPr sz="4000" spc="-10" dirty="0">
                <a:solidFill>
                  <a:srgbClr val="221F1F"/>
                </a:solidFill>
                <a:latin typeface="Merriweather" panose="00000500000000000000" pitchFamily="2" charset="0"/>
              </a:rPr>
              <a:t> Channels</a:t>
            </a:r>
            <a:endParaRPr sz="4000" dirty="0">
              <a:latin typeface="Merriweather" panose="00000500000000000000" pitchFamily="2" charset="0"/>
            </a:endParaRPr>
          </a:p>
          <a:p>
            <a:pPr marR="34925" algn="r">
              <a:lnSpc>
                <a:spcPct val="100000"/>
              </a:lnSpc>
              <a:spcBef>
                <a:spcPts val="5"/>
              </a:spcBef>
              <a:tabLst>
                <a:tab pos="3716020" algn="l"/>
              </a:tabLst>
            </a:pPr>
            <a:r>
              <a:rPr sz="4000" u="heavy" spc="-5" dirty="0">
                <a:solidFill>
                  <a:srgbClr val="221F1F"/>
                </a:solidFill>
                <a:uFill>
                  <a:solidFill>
                    <a:srgbClr val="221F1F"/>
                  </a:solidFill>
                </a:uFill>
                <a:latin typeface="Merriweather" panose="00000500000000000000" pitchFamily="2" charset="0"/>
              </a:rPr>
              <a:t> 	</a:t>
            </a:r>
            <a:r>
              <a:rPr sz="4000" u="heavy" spc="-10" dirty="0">
                <a:solidFill>
                  <a:srgbClr val="221F1F"/>
                </a:solidFill>
                <a:uFill>
                  <a:solidFill>
                    <a:srgbClr val="221F1F"/>
                  </a:solidFill>
                </a:uFill>
                <a:latin typeface="Merriweather" panose="00000500000000000000" pitchFamily="2" charset="0"/>
              </a:rPr>
              <a:t>and</a:t>
            </a:r>
            <a:r>
              <a:rPr sz="4000" u="heavy" spc="-45" dirty="0">
                <a:solidFill>
                  <a:srgbClr val="221F1F"/>
                </a:solidFill>
                <a:uFill>
                  <a:solidFill>
                    <a:srgbClr val="221F1F"/>
                  </a:solidFill>
                </a:uFill>
                <a:latin typeface="Merriweather" panose="00000500000000000000" pitchFamily="2" charset="0"/>
              </a:rPr>
              <a:t> </a:t>
            </a:r>
            <a:r>
              <a:rPr sz="4000" u="heavy" spc="-50" dirty="0">
                <a:solidFill>
                  <a:srgbClr val="221F1F"/>
                </a:solidFill>
                <a:uFill>
                  <a:solidFill>
                    <a:srgbClr val="221F1F"/>
                  </a:solidFill>
                </a:uFill>
                <a:latin typeface="Merriweather" panose="00000500000000000000" pitchFamily="2" charset="0"/>
              </a:rPr>
              <a:t>Value</a:t>
            </a:r>
            <a:r>
              <a:rPr sz="4000" u="heavy" spc="-30" dirty="0">
                <a:solidFill>
                  <a:srgbClr val="221F1F"/>
                </a:solidFill>
                <a:uFill>
                  <a:solidFill>
                    <a:srgbClr val="221F1F"/>
                  </a:solidFill>
                </a:uFill>
                <a:latin typeface="Merriweather" panose="00000500000000000000" pitchFamily="2" charset="0"/>
              </a:rPr>
              <a:t> </a:t>
            </a:r>
            <a:r>
              <a:rPr sz="4000" u="heavy" spc="-10" dirty="0">
                <a:solidFill>
                  <a:srgbClr val="221F1F"/>
                </a:solidFill>
                <a:uFill>
                  <a:solidFill>
                    <a:srgbClr val="221F1F"/>
                  </a:solidFill>
                </a:uFill>
                <a:latin typeface="Merriweather" panose="00000500000000000000" pitchFamily="2" charset="0"/>
              </a:rPr>
              <a:t>Network</a:t>
            </a:r>
            <a:r>
              <a:rPr sz="4000" spc="-10" dirty="0">
                <a:solidFill>
                  <a:srgbClr val="221F1F"/>
                </a:solidFill>
                <a:latin typeface="Merriweather" panose="00000500000000000000" pitchFamily="2" charset="0"/>
              </a:rPr>
              <a:t>s</a:t>
            </a:r>
            <a:endParaRPr sz="4000" dirty="0">
              <a:latin typeface="Merriweather" panose="00000500000000000000" pitchFamily="2" charset="0"/>
            </a:endParaRPr>
          </a:p>
        </p:txBody>
      </p:sp>
      <p:sp>
        <p:nvSpPr>
          <p:cNvPr id="4" name="object 4"/>
          <p:cNvSpPr txBox="1"/>
          <p:nvPr/>
        </p:nvSpPr>
        <p:spPr>
          <a:xfrm>
            <a:off x="269508" y="1667378"/>
            <a:ext cx="11425187" cy="3260508"/>
          </a:xfrm>
          <a:prstGeom prst="rect">
            <a:avLst/>
          </a:prstGeom>
        </p:spPr>
        <p:txBody>
          <a:bodyPr vert="horz" wrap="square" lIns="0" tIns="86995" rIns="0" bIns="0" rtlCol="0">
            <a:spAutoFit/>
          </a:bodyPr>
          <a:lstStyle/>
          <a:p>
            <a:pPr marL="241300" indent="-228600">
              <a:spcBef>
                <a:spcPts val="685"/>
              </a:spcBef>
              <a:buChar char="•"/>
              <a:tabLst>
                <a:tab pos="241300" algn="l"/>
              </a:tabLst>
            </a:pPr>
            <a:r>
              <a:rPr sz="3200" spc="-5" dirty="0">
                <a:solidFill>
                  <a:srgbClr val="221F1F"/>
                </a:solidFill>
                <a:latin typeface="Arial MT"/>
                <a:cs typeface="Arial MT"/>
              </a:rPr>
              <a:t>Marketing </a:t>
            </a:r>
            <a:r>
              <a:rPr sz="3200" spc="-5" dirty="0" smtClean="0">
                <a:solidFill>
                  <a:srgbClr val="221F1F"/>
                </a:solidFill>
                <a:latin typeface="Arial MT"/>
                <a:cs typeface="Arial MT"/>
              </a:rPr>
              <a:t>channels</a:t>
            </a:r>
            <a:endParaRPr lang="en-CA" sz="3200" spc="-5" dirty="0" smtClean="0">
              <a:solidFill>
                <a:srgbClr val="221F1F"/>
              </a:solidFill>
              <a:latin typeface="Arial MT"/>
              <a:cs typeface="Arial MT"/>
            </a:endParaRPr>
          </a:p>
          <a:p>
            <a:pPr marL="241300" indent="-228600">
              <a:spcBef>
                <a:spcPts val="685"/>
              </a:spcBef>
              <a:buChar char="•"/>
              <a:tabLst>
                <a:tab pos="241300" algn="l"/>
              </a:tabLst>
            </a:pPr>
            <a:endParaRPr sz="3200" dirty="0">
              <a:latin typeface="Arial MT"/>
              <a:cs typeface="Arial MT"/>
            </a:endParaRPr>
          </a:p>
          <a:p>
            <a:pPr marL="720090" marR="5080" lvl="1" indent="-343535">
              <a:spcBef>
                <a:spcPts val="505"/>
              </a:spcBef>
              <a:buChar char="•"/>
              <a:tabLst>
                <a:tab pos="719455" algn="l"/>
                <a:tab pos="720725" algn="l"/>
              </a:tabLst>
            </a:pPr>
            <a:r>
              <a:rPr sz="3200" spc="-5" dirty="0">
                <a:solidFill>
                  <a:srgbClr val="221F1F"/>
                </a:solidFill>
                <a:latin typeface="Arial MT"/>
                <a:cs typeface="Arial MT"/>
              </a:rPr>
              <a:t>Sets of</a:t>
            </a:r>
            <a:r>
              <a:rPr sz="3200" dirty="0">
                <a:solidFill>
                  <a:srgbClr val="221F1F"/>
                </a:solidFill>
                <a:latin typeface="Arial MT"/>
                <a:cs typeface="Arial MT"/>
              </a:rPr>
              <a:t> </a:t>
            </a:r>
            <a:r>
              <a:rPr sz="3200" spc="-10" dirty="0">
                <a:solidFill>
                  <a:srgbClr val="221F1F"/>
                </a:solidFill>
                <a:latin typeface="Arial MT"/>
                <a:cs typeface="Arial MT"/>
              </a:rPr>
              <a:t>interdependent </a:t>
            </a:r>
            <a:r>
              <a:rPr sz="3200" spc="-5" dirty="0">
                <a:solidFill>
                  <a:srgbClr val="221F1F"/>
                </a:solidFill>
                <a:latin typeface="Arial MT"/>
                <a:cs typeface="Arial MT"/>
              </a:rPr>
              <a:t> organizations</a:t>
            </a:r>
            <a:r>
              <a:rPr sz="3200" spc="15" dirty="0">
                <a:solidFill>
                  <a:srgbClr val="221F1F"/>
                </a:solidFill>
                <a:latin typeface="Arial MT"/>
                <a:cs typeface="Arial MT"/>
              </a:rPr>
              <a:t> </a:t>
            </a:r>
            <a:r>
              <a:rPr sz="3200" spc="-5" dirty="0">
                <a:solidFill>
                  <a:srgbClr val="221F1F"/>
                </a:solidFill>
                <a:latin typeface="Arial MT"/>
                <a:cs typeface="Arial MT"/>
              </a:rPr>
              <a:t>participating</a:t>
            </a:r>
            <a:r>
              <a:rPr sz="3200" spc="10" dirty="0">
                <a:solidFill>
                  <a:srgbClr val="221F1F"/>
                </a:solidFill>
                <a:latin typeface="Arial MT"/>
                <a:cs typeface="Arial MT"/>
              </a:rPr>
              <a:t> </a:t>
            </a:r>
            <a:r>
              <a:rPr sz="3200" spc="-5" dirty="0">
                <a:solidFill>
                  <a:srgbClr val="221F1F"/>
                </a:solidFill>
                <a:latin typeface="Arial MT"/>
                <a:cs typeface="Arial MT"/>
              </a:rPr>
              <a:t>in </a:t>
            </a:r>
            <a:r>
              <a:rPr sz="3200" dirty="0">
                <a:solidFill>
                  <a:srgbClr val="221F1F"/>
                </a:solidFill>
                <a:latin typeface="Arial MT"/>
                <a:cs typeface="Arial MT"/>
              </a:rPr>
              <a:t> the </a:t>
            </a:r>
            <a:r>
              <a:rPr sz="3200" spc="-5" dirty="0">
                <a:solidFill>
                  <a:srgbClr val="221F1F"/>
                </a:solidFill>
                <a:latin typeface="Arial MT"/>
                <a:cs typeface="Arial MT"/>
              </a:rPr>
              <a:t>process of </a:t>
            </a:r>
            <a:r>
              <a:rPr sz="3200" dirty="0">
                <a:solidFill>
                  <a:srgbClr val="221F1F"/>
                </a:solidFill>
                <a:latin typeface="Arial MT"/>
                <a:cs typeface="Arial MT"/>
              </a:rPr>
              <a:t>making a </a:t>
            </a:r>
            <a:r>
              <a:rPr sz="3200" spc="5" dirty="0">
                <a:solidFill>
                  <a:srgbClr val="221F1F"/>
                </a:solidFill>
                <a:latin typeface="Arial MT"/>
                <a:cs typeface="Arial MT"/>
              </a:rPr>
              <a:t> </a:t>
            </a:r>
            <a:r>
              <a:rPr sz="3200" spc="-5" dirty="0">
                <a:solidFill>
                  <a:srgbClr val="221F1F"/>
                </a:solidFill>
                <a:latin typeface="Arial MT"/>
                <a:cs typeface="Arial MT"/>
              </a:rPr>
              <a:t>product</a:t>
            </a:r>
            <a:r>
              <a:rPr sz="3200" spc="-20" dirty="0">
                <a:solidFill>
                  <a:srgbClr val="221F1F"/>
                </a:solidFill>
                <a:latin typeface="Arial MT"/>
                <a:cs typeface="Arial MT"/>
              </a:rPr>
              <a:t> </a:t>
            </a:r>
            <a:r>
              <a:rPr sz="3200" spc="-5" dirty="0">
                <a:solidFill>
                  <a:srgbClr val="221F1F"/>
                </a:solidFill>
                <a:latin typeface="Arial MT"/>
                <a:cs typeface="Arial MT"/>
              </a:rPr>
              <a:t>or</a:t>
            </a:r>
            <a:r>
              <a:rPr sz="3200" spc="-15" dirty="0">
                <a:solidFill>
                  <a:srgbClr val="221F1F"/>
                </a:solidFill>
                <a:latin typeface="Arial MT"/>
                <a:cs typeface="Arial MT"/>
              </a:rPr>
              <a:t> </a:t>
            </a:r>
            <a:r>
              <a:rPr sz="3200" spc="-5" dirty="0">
                <a:solidFill>
                  <a:srgbClr val="221F1F"/>
                </a:solidFill>
                <a:latin typeface="Arial MT"/>
                <a:cs typeface="Arial MT"/>
              </a:rPr>
              <a:t>service </a:t>
            </a:r>
            <a:r>
              <a:rPr sz="3200" spc="-10" dirty="0">
                <a:solidFill>
                  <a:srgbClr val="221F1F"/>
                </a:solidFill>
                <a:latin typeface="Arial MT"/>
                <a:cs typeface="Arial MT"/>
              </a:rPr>
              <a:t>available</a:t>
            </a:r>
            <a:r>
              <a:rPr sz="3200" spc="30" dirty="0">
                <a:solidFill>
                  <a:srgbClr val="221F1F"/>
                </a:solidFill>
                <a:latin typeface="Arial MT"/>
                <a:cs typeface="Arial MT"/>
              </a:rPr>
              <a:t> </a:t>
            </a:r>
            <a:r>
              <a:rPr sz="3200" dirty="0">
                <a:solidFill>
                  <a:srgbClr val="221F1F"/>
                </a:solidFill>
                <a:latin typeface="Arial MT"/>
                <a:cs typeface="Arial MT"/>
              </a:rPr>
              <a:t>for </a:t>
            </a:r>
            <a:r>
              <a:rPr sz="3200" spc="-650" dirty="0">
                <a:solidFill>
                  <a:srgbClr val="221F1F"/>
                </a:solidFill>
                <a:latin typeface="Arial MT"/>
                <a:cs typeface="Arial MT"/>
              </a:rPr>
              <a:t> </a:t>
            </a:r>
            <a:r>
              <a:rPr sz="3200" spc="-5" dirty="0">
                <a:solidFill>
                  <a:srgbClr val="221F1F"/>
                </a:solidFill>
                <a:latin typeface="Arial MT"/>
                <a:cs typeface="Arial MT"/>
              </a:rPr>
              <a:t>use</a:t>
            </a:r>
            <a:r>
              <a:rPr sz="3200" spc="-15" dirty="0">
                <a:solidFill>
                  <a:srgbClr val="221F1F"/>
                </a:solidFill>
                <a:latin typeface="Arial MT"/>
                <a:cs typeface="Arial MT"/>
              </a:rPr>
              <a:t> </a:t>
            </a:r>
            <a:r>
              <a:rPr sz="3200" spc="-5" dirty="0">
                <a:solidFill>
                  <a:srgbClr val="221F1F"/>
                </a:solidFill>
                <a:latin typeface="Arial MT"/>
                <a:cs typeface="Arial MT"/>
              </a:rPr>
              <a:t>or</a:t>
            </a:r>
            <a:r>
              <a:rPr sz="3200" dirty="0">
                <a:solidFill>
                  <a:srgbClr val="221F1F"/>
                </a:solidFill>
                <a:latin typeface="Arial MT"/>
                <a:cs typeface="Arial MT"/>
              </a:rPr>
              <a:t> </a:t>
            </a:r>
            <a:r>
              <a:rPr sz="3200" spc="-5" dirty="0">
                <a:solidFill>
                  <a:srgbClr val="221F1F"/>
                </a:solidFill>
                <a:latin typeface="Arial MT"/>
                <a:cs typeface="Arial MT"/>
              </a:rPr>
              <a:t>consumption</a:t>
            </a:r>
            <a:endParaRPr sz="3200" dirty="0">
              <a:latin typeface="Arial MT"/>
              <a:cs typeface="Arial MT"/>
            </a:endParaRPr>
          </a:p>
          <a:p>
            <a:pPr marL="720090" marR="550545" lvl="1" indent="-343535">
              <a:spcBef>
                <a:spcPts val="510"/>
              </a:spcBef>
              <a:buChar char="•"/>
              <a:tabLst>
                <a:tab pos="719455" algn="l"/>
                <a:tab pos="720725" algn="l"/>
              </a:tabLst>
            </a:pPr>
            <a:r>
              <a:rPr sz="3200" spc="-5" dirty="0">
                <a:solidFill>
                  <a:srgbClr val="221F1F"/>
                </a:solidFill>
                <a:latin typeface="Arial MT"/>
                <a:cs typeface="Arial MT"/>
              </a:rPr>
              <a:t>Intermediaries: merchants, </a:t>
            </a:r>
            <a:r>
              <a:rPr sz="3200" spc="-655" dirty="0">
                <a:solidFill>
                  <a:srgbClr val="221F1F"/>
                </a:solidFill>
                <a:latin typeface="Arial MT"/>
                <a:cs typeface="Arial MT"/>
              </a:rPr>
              <a:t> </a:t>
            </a:r>
            <a:r>
              <a:rPr sz="3200" spc="-5" dirty="0">
                <a:solidFill>
                  <a:srgbClr val="221F1F"/>
                </a:solidFill>
                <a:latin typeface="Arial MT"/>
                <a:cs typeface="Arial MT"/>
              </a:rPr>
              <a:t>agents,</a:t>
            </a:r>
            <a:r>
              <a:rPr sz="3200" spc="-10" dirty="0">
                <a:solidFill>
                  <a:srgbClr val="221F1F"/>
                </a:solidFill>
                <a:latin typeface="Arial MT"/>
                <a:cs typeface="Arial MT"/>
              </a:rPr>
              <a:t> </a:t>
            </a:r>
            <a:r>
              <a:rPr sz="3200" spc="-5" dirty="0">
                <a:solidFill>
                  <a:srgbClr val="221F1F"/>
                </a:solidFill>
                <a:latin typeface="Arial MT"/>
                <a:cs typeface="Arial MT"/>
              </a:rPr>
              <a:t>and</a:t>
            </a:r>
            <a:r>
              <a:rPr sz="3200" dirty="0">
                <a:solidFill>
                  <a:srgbClr val="221F1F"/>
                </a:solidFill>
                <a:latin typeface="Arial MT"/>
                <a:cs typeface="Arial MT"/>
              </a:rPr>
              <a:t> </a:t>
            </a:r>
            <a:r>
              <a:rPr sz="3200" spc="-5" dirty="0">
                <a:solidFill>
                  <a:srgbClr val="221F1F"/>
                </a:solidFill>
                <a:latin typeface="Arial MT"/>
                <a:cs typeface="Arial MT"/>
              </a:rPr>
              <a:t>facilitators</a:t>
            </a:r>
            <a:endParaRPr sz="3200" dirty="0">
              <a:latin typeface="Arial MT"/>
              <a:cs typeface="Arial M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059941" y="373526"/>
            <a:ext cx="9869811" cy="1243289"/>
          </a:xfrm>
          <a:prstGeom prst="rect">
            <a:avLst/>
          </a:prstGeom>
        </p:spPr>
        <p:txBody>
          <a:bodyPr vert="horz" wrap="square" lIns="0" tIns="12065" rIns="0" bIns="0" rtlCol="0" anchor="ctr">
            <a:spAutoFit/>
          </a:bodyPr>
          <a:lstStyle/>
          <a:p>
            <a:pPr marR="5080" algn="r">
              <a:lnSpc>
                <a:spcPct val="100000"/>
              </a:lnSpc>
              <a:spcBef>
                <a:spcPts val="95"/>
              </a:spcBef>
            </a:pPr>
            <a:r>
              <a:rPr sz="4000" spc="-10" dirty="0">
                <a:solidFill>
                  <a:srgbClr val="221F1F"/>
                </a:solidFill>
                <a:latin typeface="Merriweather" panose="00000500000000000000" pitchFamily="2" charset="0"/>
              </a:rPr>
              <a:t>Marketing</a:t>
            </a:r>
            <a:r>
              <a:rPr sz="4000" dirty="0">
                <a:solidFill>
                  <a:srgbClr val="221F1F"/>
                </a:solidFill>
                <a:latin typeface="Merriweather" panose="00000500000000000000" pitchFamily="2" charset="0"/>
              </a:rPr>
              <a:t> </a:t>
            </a:r>
            <a:r>
              <a:rPr sz="4000" spc="-10" dirty="0">
                <a:solidFill>
                  <a:srgbClr val="221F1F"/>
                </a:solidFill>
                <a:latin typeface="Merriweather" panose="00000500000000000000" pitchFamily="2" charset="0"/>
              </a:rPr>
              <a:t>Channels</a:t>
            </a:r>
            <a:endParaRPr sz="4000" dirty="0">
              <a:latin typeface="Merriweather" panose="00000500000000000000" pitchFamily="2" charset="0"/>
            </a:endParaRPr>
          </a:p>
          <a:p>
            <a:pPr marR="34290" algn="r">
              <a:lnSpc>
                <a:spcPct val="100000"/>
              </a:lnSpc>
              <a:tabLst>
                <a:tab pos="3750945" algn="l"/>
              </a:tabLst>
            </a:pPr>
            <a:r>
              <a:rPr sz="4000" u="heavy" spc="-5" dirty="0">
                <a:solidFill>
                  <a:srgbClr val="221F1F"/>
                </a:solidFill>
                <a:uFill>
                  <a:solidFill>
                    <a:srgbClr val="221F1F"/>
                  </a:solidFill>
                </a:uFill>
                <a:latin typeface="Merriweather" panose="00000500000000000000" pitchFamily="2" charset="0"/>
              </a:rPr>
              <a:t> 	and</a:t>
            </a:r>
            <a:r>
              <a:rPr sz="4000" u="heavy" spc="-60" dirty="0">
                <a:solidFill>
                  <a:srgbClr val="221F1F"/>
                </a:solidFill>
                <a:uFill>
                  <a:solidFill>
                    <a:srgbClr val="221F1F"/>
                  </a:solidFill>
                </a:uFill>
                <a:latin typeface="Merriweather" panose="00000500000000000000" pitchFamily="2" charset="0"/>
              </a:rPr>
              <a:t> </a:t>
            </a:r>
            <a:r>
              <a:rPr sz="4000" u="heavy" spc="-50" dirty="0">
                <a:solidFill>
                  <a:srgbClr val="221F1F"/>
                </a:solidFill>
                <a:uFill>
                  <a:solidFill>
                    <a:srgbClr val="221F1F"/>
                  </a:solidFill>
                </a:uFill>
                <a:latin typeface="Merriweather" panose="00000500000000000000" pitchFamily="2" charset="0"/>
              </a:rPr>
              <a:t>Value</a:t>
            </a:r>
            <a:r>
              <a:rPr sz="4000" u="heavy" spc="-40" dirty="0">
                <a:solidFill>
                  <a:srgbClr val="221F1F"/>
                </a:solidFill>
                <a:uFill>
                  <a:solidFill>
                    <a:srgbClr val="221F1F"/>
                  </a:solidFill>
                </a:uFill>
                <a:latin typeface="Merriweather" panose="00000500000000000000" pitchFamily="2" charset="0"/>
              </a:rPr>
              <a:t> </a:t>
            </a:r>
            <a:r>
              <a:rPr sz="4000" u="heavy" spc="-5" dirty="0">
                <a:solidFill>
                  <a:srgbClr val="221F1F"/>
                </a:solidFill>
                <a:uFill>
                  <a:solidFill>
                    <a:srgbClr val="221F1F"/>
                  </a:solidFill>
                </a:uFill>
                <a:latin typeface="Merriweather" panose="00000500000000000000" pitchFamily="2" charset="0"/>
              </a:rPr>
              <a:t>Network</a:t>
            </a:r>
            <a:r>
              <a:rPr sz="4000" spc="-5" dirty="0">
                <a:solidFill>
                  <a:srgbClr val="221F1F"/>
                </a:solidFill>
                <a:latin typeface="Merriweather" panose="00000500000000000000" pitchFamily="2" charset="0"/>
              </a:rPr>
              <a:t>s</a:t>
            </a:r>
            <a:endParaRPr sz="4000" dirty="0">
              <a:latin typeface="Merriweather" panose="00000500000000000000" pitchFamily="2" charset="0"/>
            </a:endParaRPr>
          </a:p>
        </p:txBody>
      </p:sp>
      <p:sp>
        <p:nvSpPr>
          <p:cNvPr id="4" name="object 4"/>
          <p:cNvSpPr txBox="1"/>
          <p:nvPr/>
        </p:nvSpPr>
        <p:spPr>
          <a:xfrm>
            <a:off x="904909" y="1886197"/>
            <a:ext cx="10132059" cy="1386277"/>
          </a:xfrm>
          <a:prstGeom prst="rect">
            <a:avLst/>
          </a:prstGeom>
        </p:spPr>
        <p:txBody>
          <a:bodyPr vert="horz" wrap="square" lIns="0" tIns="87630" rIns="0" bIns="0" rtlCol="0">
            <a:spAutoFit/>
          </a:bodyPr>
          <a:lstStyle/>
          <a:p>
            <a:pPr marL="241300" indent="-228600">
              <a:spcBef>
                <a:spcPts val="690"/>
              </a:spcBef>
              <a:buChar char="•"/>
              <a:tabLst>
                <a:tab pos="241300" algn="l"/>
              </a:tabLst>
            </a:pPr>
            <a:r>
              <a:rPr sz="2800" spc="-5" dirty="0">
                <a:solidFill>
                  <a:srgbClr val="221F1F"/>
                </a:solidFill>
                <a:latin typeface="Arial MT"/>
                <a:cs typeface="Arial MT"/>
              </a:rPr>
              <a:t>A</a:t>
            </a:r>
            <a:r>
              <a:rPr sz="2800" spc="-175" dirty="0">
                <a:solidFill>
                  <a:srgbClr val="221F1F"/>
                </a:solidFill>
                <a:latin typeface="Arial MT"/>
                <a:cs typeface="Arial MT"/>
              </a:rPr>
              <a:t> </a:t>
            </a:r>
            <a:r>
              <a:rPr sz="2800" dirty="0">
                <a:solidFill>
                  <a:srgbClr val="221F1F"/>
                </a:solidFill>
                <a:latin typeface="Arial MT"/>
                <a:cs typeface="Arial MT"/>
              </a:rPr>
              <a:t>marketing</a:t>
            </a:r>
            <a:r>
              <a:rPr sz="2800" spc="-5" dirty="0">
                <a:solidFill>
                  <a:srgbClr val="221F1F"/>
                </a:solidFill>
                <a:latin typeface="Arial MT"/>
                <a:cs typeface="Arial MT"/>
              </a:rPr>
              <a:t> </a:t>
            </a:r>
            <a:r>
              <a:rPr sz="2800" dirty="0">
                <a:solidFill>
                  <a:srgbClr val="221F1F"/>
                </a:solidFill>
                <a:latin typeface="Arial MT"/>
                <a:cs typeface="Arial MT"/>
              </a:rPr>
              <a:t>channel</a:t>
            </a:r>
            <a:r>
              <a:rPr sz="2800" spc="-20" dirty="0">
                <a:solidFill>
                  <a:srgbClr val="221F1F"/>
                </a:solidFill>
                <a:latin typeface="Arial MT"/>
                <a:cs typeface="Arial MT"/>
              </a:rPr>
              <a:t> </a:t>
            </a:r>
            <a:r>
              <a:rPr sz="2800" dirty="0">
                <a:solidFill>
                  <a:srgbClr val="221F1F"/>
                </a:solidFill>
                <a:latin typeface="Arial MT"/>
                <a:cs typeface="Arial MT"/>
              </a:rPr>
              <a:t>system</a:t>
            </a:r>
            <a:endParaRPr sz="2800" dirty="0">
              <a:latin typeface="Arial MT"/>
              <a:cs typeface="Arial MT"/>
            </a:endParaRPr>
          </a:p>
          <a:p>
            <a:pPr marL="720090" marR="5080" lvl="1" indent="-343535">
              <a:spcBef>
                <a:spcPts val="510"/>
              </a:spcBef>
              <a:buChar char="•"/>
              <a:tabLst>
                <a:tab pos="719455" algn="l"/>
                <a:tab pos="720725" algn="l"/>
              </a:tabLst>
            </a:pPr>
            <a:r>
              <a:rPr sz="2400" dirty="0">
                <a:solidFill>
                  <a:srgbClr val="221F1F"/>
                </a:solidFill>
                <a:latin typeface="Arial MT"/>
                <a:cs typeface="Arial MT"/>
              </a:rPr>
              <a:t>The</a:t>
            </a:r>
            <a:r>
              <a:rPr sz="2400" spc="-20" dirty="0">
                <a:solidFill>
                  <a:srgbClr val="221F1F"/>
                </a:solidFill>
                <a:latin typeface="Arial MT"/>
                <a:cs typeface="Arial MT"/>
              </a:rPr>
              <a:t> </a:t>
            </a:r>
            <a:r>
              <a:rPr sz="2400" spc="-5" dirty="0">
                <a:solidFill>
                  <a:srgbClr val="221F1F"/>
                </a:solidFill>
                <a:latin typeface="Arial MT"/>
                <a:cs typeface="Arial MT"/>
              </a:rPr>
              <a:t>particular</a:t>
            </a:r>
            <a:r>
              <a:rPr sz="2400" spc="10" dirty="0">
                <a:solidFill>
                  <a:srgbClr val="221F1F"/>
                </a:solidFill>
                <a:latin typeface="Arial MT"/>
                <a:cs typeface="Arial MT"/>
              </a:rPr>
              <a:t> </a:t>
            </a:r>
            <a:r>
              <a:rPr sz="2400" dirty="0">
                <a:solidFill>
                  <a:srgbClr val="221F1F"/>
                </a:solidFill>
                <a:latin typeface="Arial MT"/>
                <a:cs typeface="Arial MT"/>
              </a:rPr>
              <a:t>set</a:t>
            </a:r>
            <a:r>
              <a:rPr sz="2400" spc="-5" dirty="0">
                <a:solidFill>
                  <a:srgbClr val="221F1F"/>
                </a:solidFill>
                <a:latin typeface="Arial MT"/>
                <a:cs typeface="Arial MT"/>
              </a:rPr>
              <a:t> of marketing</a:t>
            </a:r>
            <a:r>
              <a:rPr sz="2400" spc="-10" dirty="0">
                <a:solidFill>
                  <a:srgbClr val="221F1F"/>
                </a:solidFill>
                <a:latin typeface="Arial MT"/>
                <a:cs typeface="Arial MT"/>
              </a:rPr>
              <a:t> </a:t>
            </a:r>
            <a:r>
              <a:rPr sz="2400" spc="-5" dirty="0">
                <a:solidFill>
                  <a:srgbClr val="221F1F"/>
                </a:solidFill>
                <a:latin typeface="Arial MT"/>
                <a:cs typeface="Arial MT"/>
              </a:rPr>
              <a:t>channels</a:t>
            </a:r>
            <a:r>
              <a:rPr sz="2400" spc="25" dirty="0">
                <a:solidFill>
                  <a:srgbClr val="221F1F"/>
                </a:solidFill>
                <a:latin typeface="Arial MT"/>
                <a:cs typeface="Arial MT"/>
              </a:rPr>
              <a:t> </a:t>
            </a:r>
            <a:r>
              <a:rPr sz="2400" dirty="0">
                <a:solidFill>
                  <a:srgbClr val="221F1F"/>
                </a:solidFill>
                <a:latin typeface="Arial MT"/>
                <a:cs typeface="Arial MT"/>
              </a:rPr>
              <a:t>a</a:t>
            </a:r>
            <a:r>
              <a:rPr sz="2400" spc="-15" dirty="0">
                <a:solidFill>
                  <a:srgbClr val="221F1F"/>
                </a:solidFill>
                <a:latin typeface="Arial MT"/>
                <a:cs typeface="Arial MT"/>
              </a:rPr>
              <a:t> </a:t>
            </a:r>
            <a:r>
              <a:rPr sz="2400" dirty="0">
                <a:solidFill>
                  <a:srgbClr val="221F1F"/>
                </a:solidFill>
                <a:latin typeface="Arial MT"/>
                <a:cs typeface="Arial MT"/>
              </a:rPr>
              <a:t>firm </a:t>
            </a:r>
            <a:r>
              <a:rPr sz="2400" spc="-655" dirty="0">
                <a:solidFill>
                  <a:srgbClr val="221F1F"/>
                </a:solidFill>
                <a:latin typeface="Arial MT"/>
                <a:cs typeface="Arial MT"/>
              </a:rPr>
              <a:t> </a:t>
            </a:r>
            <a:r>
              <a:rPr sz="2400" spc="-5" dirty="0">
                <a:solidFill>
                  <a:srgbClr val="221F1F"/>
                </a:solidFill>
                <a:latin typeface="Arial MT"/>
                <a:cs typeface="Arial MT"/>
              </a:rPr>
              <a:t>employs</a:t>
            </a:r>
            <a:endParaRPr sz="2400" dirty="0">
              <a:latin typeface="Arial MT"/>
              <a:cs typeface="Arial MT"/>
            </a:endParaRPr>
          </a:p>
          <a:p>
            <a:pPr marL="720090" lvl="1" indent="-344170">
              <a:spcBef>
                <a:spcPts val="505"/>
              </a:spcBef>
              <a:buChar char="•"/>
              <a:tabLst>
                <a:tab pos="719455" algn="l"/>
                <a:tab pos="720725" algn="l"/>
              </a:tabLst>
            </a:pPr>
            <a:r>
              <a:rPr sz="2400" spc="-5" dirty="0">
                <a:solidFill>
                  <a:srgbClr val="221F1F"/>
                </a:solidFill>
                <a:latin typeface="Arial MT"/>
                <a:cs typeface="Arial MT"/>
              </a:rPr>
              <a:t>Push</a:t>
            </a:r>
            <a:r>
              <a:rPr sz="2400" spc="-15" dirty="0">
                <a:solidFill>
                  <a:srgbClr val="221F1F"/>
                </a:solidFill>
                <a:latin typeface="Arial MT"/>
                <a:cs typeface="Arial MT"/>
              </a:rPr>
              <a:t> </a:t>
            </a:r>
            <a:r>
              <a:rPr sz="2400" dirty="0">
                <a:solidFill>
                  <a:srgbClr val="221F1F"/>
                </a:solidFill>
                <a:latin typeface="Arial MT"/>
                <a:cs typeface="Arial MT"/>
              </a:rPr>
              <a:t>vs.</a:t>
            </a:r>
            <a:r>
              <a:rPr sz="2400" spc="-10" dirty="0">
                <a:solidFill>
                  <a:srgbClr val="221F1F"/>
                </a:solidFill>
                <a:latin typeface="Arial MT"/>
                <a:cs typeface="Arial MT"/>
              </a:rPr>
              <a:t> </a:t>
            </a:r>
            <a:r>
              <a:rPr sz="2400" spc="-10" dirty="0">
                <a:solidFill>
                  <a:srgbClr val="221F1F"/>
                </a:solidFill>
                <a:latin typeface="Arial MT"/>
                <a:cs typeface="Arial MT"/>
              </a:rPr>
              <a:t>pull</a:t>
            </a:r>
            <a:r>
              <a:rPr sz="2400" spc="10" dirty="0">
                <a:solidFill>
                  <a:srgbClr val="221F1F"/>
                </a:solidFill>
                <a:latin typeface="Arial MT"/>
                <a:cs typeface="Arial MT"/>
              </a:rPr>
              <a:t> </a:t>
            </a:r>
            <a:r>
              <a:rPr sz="2400" spc="-5" dirty="0">
                <a:solidFill>
                  <a:srgbClr val="221F1F"/>
                </a:solidFill>
                <a:latin typeface="Arial MT"/>
                <a:cs typeface="Arial MT"/>
              </a:rPr>
              <a:t>strategy</a:t>
            </a:r>
            <a:endParaRPr sz="2400" dirty="0">
              <a:latin typeface="Arial MT"/>
              <a:cs typeface="Arial MT"/>
            </a:endParaRPr>
          </a:p>
        </p:txBody>
      </p:sp>
      <p:pic>
        <p:nvPicPr>
          <p:cNvPr id="5" name="object 5"/>
          <p:cNvPicPr/>
          <p:nvPr/>
        </p:nvPicPr>
        <p:blipFill>
          <a:blip r:embed="rId1" cstate="print"/>
          <a:stretch>
            <a:fillRect/>
          </a:stretch>
        </p:blipFill>
        <p:spPr>
          <a:xfrm>
            <a:off x="2987040" y="4928135"/>
            <a:ext cx="6623686" cy="1339516"/>
          </a:xfrm>
          <a:prstGeom prst="rect">
            <a:avLst/>
          </a:prstGeom>
        </p:spPr>
      </p:pic>
    </p:spTree>
  </p:cSld>
  <p:clrMapOvr>
    <a:masterClrMapping/>
  </p:clrMapOvr>
</p:sld>
</file>

<file path=ppt/tags/tag1.xml><?xml version="1.0" encoding="utf-8"?>
<p:tagLst xmlns:p="http://schemas.openxmlformats.org/presentationml/2006/main">
  <p:tag name="commondata" val="eyJoZGlkIjoiYTk4NWE2MDhkZjdhMjJhYWFhNmJkMDhiY2VmMTM5YzUifQ=="/>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24026</Words>
  <Application>WPS 演示</Application>
  <PresentationFormat>Widescreen</PresentationFormat>
  <Paragraphs>1280</Paragraphs>
  <Slides>78</Slides>
  <Notes>1</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78</vt:i4>
      </vt:variant>
    </vt:vector>
  </HeadingPairs>
  <TitlesOfParts>
    <vt:vector size="95" baseType="lpstr">
      <vt:lpstr>Arial</vt:lpstr>
      <vt:lpstr>宋体</vt:lpstr>
      <vt:lpstr>Wingdings</vt:lpstr>
      <vt:lpstr>Arial</vt:lpstr>
      <vt:lpstr>Arial MT</vt:lpstr>
      <vt:lpstr>Merriweather</vt:lpstr>
      <vt:lpstr>Segoe Print</vt:lpstr>
      <vt:lpstr>微软雅黑</vt:lpstr>
      <vt:lpstr>Arial Unicode MS</vt:lpstr>
      <vt:lpstr>Calibri Light</vt:lpstr>
      <vt:lpstr>Calibri</vt:lpstr>
      <vt:lpstr>等线</vt:lpstr>
      <vt:lpstr>Wingdings</vt:lpstr>
      <vt:lpstr>-apple-system</vt:lpstr>
      <vt:lpstr>Times New Roman</vt:lpstr>
      <vt:lpstr>等线 Light</vt:lpstr>
      <vt:lpstr>Office Theme</vt:lpstr>
      <vt:lpstr>PowerPoint 演示文稿</vt:lpstr>
      <vt:lpstr>Module Overview</vt:lpstr>
      <vt:lpstr>Delivering Value (Channelnomics)</vt:lpstr>
      <vt:lpstr>CHANNELS</vt:lpstr>
      <vt:lpstr>CHANNELS</vt:lpstr>
      <vt:lpstr>CHANNELS</vt:lpstr>
      <vt:lpstr>DISTRIBUTION CHANNELS:  TERMINOLOGY AND STRUCTURE</vt:lpstr>
      <vt:lpstr> 	and Value Networks</vt:lpstr>
      <vt:lpstr> 	and Value Networks</vt:lpstr>
      <vt:lpstr> 	and Value Networks</vt:lpstr>
      <vt:lpstr> 	and Value Networks</vt:lpstr>
      <vt:lpstr> 	and Value Networks</vt:lpstr>
      <vt:lpstr>The Role of</vt:lpstr>
      <vt:lpstr>THE ROLE OF  	MARKETING CHANNELS</vt:lpstr>
      <vt:lpstr> 	Marketing Channels	</vt:lpstr>
      <vt:lpstr>Channel-Design  Decisions</vt:lpstr>
      <vt:lpstr>Consumer  Channels</vt:lpstr>
      <vt:lpstr>PowerPoint 演示文稿</vt:lpstr>
      <vt:lpstr>PowerPoint 演示文稿</vt:lpstr>
      <vt:lpstr> 	Decisions	</vt:lpstr>
      <vt:lpstr>Establishing Channels</vt:lpstr>
      <vt:lpstr>Identifying major  channel alternatives</vt:lpstr>
      <vt:lpstr>Identifying major  Channel Alternatives</vt:lpstr>
      <vt:lpstr> 	Decisions	</vt:lpstr>
      <vt:lpstr> 	Decisions	</vt:lpstr>
      <vt:lpstr>Channel Objectives  &amp; Utility</vt:lpstr>
      <vt:lpstr> 	Channel Members	</vt:lpstr>
      <vt:lpstr> 	Channel Members	</vt:lpstr>
      <vt:lpstr>Peer-to-Peer Marketing</vt:lpstr>
      <vt:lpstr>Door-to-Door Selling</vt:lpstr>
      <vt:lpstr>Retailing in Emerging  Markets</vt:lpstr>
      <vt:lpstr>Marketing Channel Alternatives: Industrial Products</vt:lpstr>
      <vt:lpstr>Working with Channel  Intermediaries</vt:lpstr>
      <vt:lpstr>Intermediaries</vt:lpstr>
      <vt:lpstr>Global Retailing</vt:lpstr>
      <vt:lpstr>Global Retailing</vt:lpstr>
      <vt:lpstr>Top Global Retailers 2017</vt:lpstr>
      <vt:lpstr>Top Global Retailers 2019</vt:lpstr>
      <vt:lpstr>Products /Services</vt:lpstr>
      <vt:lpstr>Thank you</vt:lpstr>
      <vt:lpstr>Supply Chain  Definitions</vt:lpstr>
      <vt:lpstr>Physical Distribution,  Supply Chains, and  Logistics Management</vt:lpstr>
      <vt:lpstr>Physical Distribution,  Supply Chains, and  Logistics Management</vt:lpstr>
      <vt:lpstr>Supply Chain,  Value Chain, and  Logistics</vt:lpstr>
      <vt:lpstr>Transportation</vt:lpstr>
      <vt:lpstr>CHANNELS</vt:lpstr>
      <vt:lpstr>MARKETING CHANNELS</vt:lpstr>
      <vt:lpstr>DELIVERING VALUE</vt:lpstr>
      <vt:lpstr>WHAT IS CUSTOMER VALUE PROPOSITION?</vt:lpstr>
      <vt:lpstr>TYPES OF CUSTOMER VALUE PROPOSITION</vt:lpstr>
      <vt:lpstr>PHYSICAL DISTRIBUTION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Additional  Reading</vt:lpstr>
      <vt:lpstr>TYPES OF RETAILERS</vt:lpstr>
      <vt:lpstr>TYPES OF RETAILERS</vt:lpstr>
      <vt:lpstr>TYPES OF RETAILERS</vt:lpstr>
      <vt:lpstr>Types of Retailers</vt:lpstr>
      <vt:lpstr>RETAILING TRENDS</vt:lpstr>
      <vt:lpstr>Global Retailing  Categories</vt:lpstr>
      <vt:lpstr>GLOBAL RETAILING MARKET  ENTRY STRATEGY  FRAMEWORK</vt:lpstr>
      <vt:lpstr>Global Retailing Strategies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klkoh@stanfort.edu.sg</dc:creator>
  <cp:lastModifiedBy>Jyyy</cp:lastModifiedBy>
  <cp:revision>29</cp:revision>
  <dcterms:created xsi:type="dcterms:W3CDTF">2021-09-28T06:55:00Z</dcterms:created>
  <dcterms:modified xsi:type="dcterms:W3CDTF">2023-12-27T02:42:14Z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55BFD1C228634EC3928A53F8BA699C90_13</vt:lpwstr>
  </property>
  <property fmtid="{D5CDD505-2E9C-101B-9397-08002B2CF9AE}" pid="3" name="KSOProductBuildVer">
    <vt:lpwstr>2052-12.1.0.15946</vt:lpwstr>
  </property>
</Properties>
</file>