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303" r:id="rId3"/>
    <p:sldId id="322" r:id="rId4"/>
    <p:sldId id="262" r:id="rId5"/>
    <p:sldId id="323" r:id="rId7"/>
    <p:sldId id="324" r:id="rId8"/>
    <p:sldId id="325" r:id="rId9"/>
    <p:sldId id="326" r:id="rId10"/>
    <p:sldId id="263" r:id="rId11"/>
    <p:sldId id="327" r:id="rId12"/>
    <p:sldId id="328" r:id="rId13"/>
    <p:sldId id="329" r:id="rId14"/>
    <p:sldId id="330" r:id="rId15"/>
    <p:sldId id="331" r:id="rId16"/>
    <p:sldId id="332" r:id="rId17"/>
    <p:sldId id="333" r:id="rId18"/>
    <p:sldId id="334" r:id="rId19"/>
    <p:sldId id="335" r:id="rId20"/>
    <p:sldId id="336" r:id="rId21"/>
    <p:sldId id="337" r:id="rId22"/>
    <p:sldId id="338" r:id="rId23"/>
    <p:sldId id="339" r:id="rId24"/>
    <p:sldId id="340" r:id="rId25"/>
    <p:sldId id="341" r:id="rId26"/>
    <p:sldId id="342" r:id="rId27"/>
    <p:sldId id="343" r:id="rId28"/>
    <p:sldId id="344" r:id="rId29"/>
    <p:sldId id="345" r:id="rId30"/>
    <p:sldId id="346" r:id="rId31"/>
    <p:sldId id="347" r:id="rId32"/>
    <p:sldId id="349" r:id="rId33"/>
    <p:sldId id="350" r:id="rId34"/>
    <p:sldId id="351" r:id="rId35"/>
    <p:sldId id="352" r:id="rId36"/>
    <p:sldId id="353" r:id="rId37"/>
    <p:sldId id="354" r:id="rId38"/>
    <p:sldId id="355" r:id="rId39"/>
    <p:sldId id="356" r:id="rId40"/>
    <p:sldId id="357" r:id="rId41"/>
    <p:sldId id="358" r:id="rId42"/>
    <p:sldId id="359" r:id="rId43"/>
    <p:sldId id="360" r:id="rId44"/>
    <p:sldId id="266" r:id="rId45"/>
    <p:sldId id="270" r:id="rId46"/>
    <p:sldId id="271" r:id="rId47"/>
    <p:sldId id="272" r:id="rId48"/>
    <p:sldId id="273" r:id="rId49"/>
    <p:sldId id="274" r:id="rId50"/>
    <p:sldId id="275" r:id="rId51"/>
    <p:sldId id="279" r:id="rId52"/>
    <p:sldId id="280" r:id="rId53"/>
    <p:sldId id="281" r:id="rId54"/>
    <p:sldId id="282" r:id="rId55"/>
    <p:sldId id="283" r:id="rId56"/>
    <p:sldId id="284" r:id="rId57"/>
    <p:sldId id="285" r:id="rId58"/>
    <p:sldId id="286" r:id="rId59"/>
    <p:sldId id="287" r:id="rId60"/>
    <p:sldId id="288" r:id="rId61"/>
    <p:sldId id="289" r:id="rId62"/>
    <p:sldId id="290" r:id="rId63"/>
    <p:sldId id="292" r:id="rId64"/>
    <p:sldId id="293" r:id="rId65"/>
    <p:sldId id="294" r:id="rId66"/>
    <p:sldId id="295" r:id="rId67"/>
    <p:sldId id="296" r:id="rId68"/>
    <p:sldId id="297" r:id="rId69"/>
    <p:sldId id="298" r:id="rId70"/>
    <p:sldId id="299" r:id="rId71"/>
    <p:sldId id="300" r:id="rId72"/>
    <p:sldId id="301" r:id="rId73"/>
    <p:sldId id="305" r:id="rId74"/>
    <p:sldId id="304" r:id="rId75"/>
    <p:sldId id="306" r:id="rId76"/>
    <p:sldId id="307" r:id="rId77"/>
    <p:sldId id="308" r:id="rId78"/>
    <p:sldId id="309" r:id="rId79"/>
    <p:sldId id="310" r:id="rId80"/>
    <p:sldId id="311" r:id="rId81"/>
    <p:sldId id="312" r:id="rId82"/>
    <p:sldId id="313" r:id="rId83"/>
    <p:sldId id="314" r:id="rId84"/>
    <p:sldId id="315" r:id="rId85"/>
    <p:sldId id="316" r:id="rId86"/>
    <p:sldId id="317" r:id="rId87"/>
    <p:sldId id="318" r:id="rId88"/>
    <p:sldId id="319" r:id="rId89"/>
    <p:sldId id="320" r:id="rId90"/>
    <p:sldId id="321" r:id="rId91"/>
  </p:sldIdLst>
  <p:sldSz cx="12192000" cy="6858000"/>
  <p:notesSz cx="6858000" cy="9144000"/>
  <p:custDataLst>
    <p:tags r:id="rId9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0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5" Type="http://schemas.openxmlformats.org/officeDocument/2006/relationships/tags" Target="tags/tag1.xml"/><Relationship Id="rId94" Type="http://schemas.openxmlformats.org/officeDocument/2006/relationships/tableStyles" Target="tableStyles.xml"/><Relationship Id="rId93" Type="http://schemas.openxmlformats.org/officeDocument/2006/relationships/viewProps" Target="viewProps.xml"/><Relationship Id="rId92" Type="http://schemas.openxmlformats.org/officeDocument/2006/relationships/presProps" Target="presProps.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notesMaster" Target="notesMasters/notesMaster1.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8A60F6-0590-4092-A032-5048FB2E0CAE}" type="datetimeFigureOut">
              <a:rPr lang="en-SG" smtClean="0"/>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1113A7-3197-48E4-AF61-A001CF8A96F8}" type="slidenum">
              <a:rPr lang="en-SG" smtClean="0"/>
            </a:fld>
            <a:endParaRPr lang="en-SG"/>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Existentialism" TargetMode="External"/><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01"/>
        <p:cNvGrpSpPr/>
        <p:nvPr/>
      </p:nvGrpSpPr>
      <p:grpSpPr>
        <a:xfrm>
          <a:off x="0" y="0"/>
          <a:ext cx="0" cy="0"/>
          <a:chOff x="0" y="0"/>
          <a:chExt cx="0" cy="0"/>
        </a:xfrm>
      </p:grpSpPr>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3" name="Google Shape;103;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a:t>Definition: </a:t>
            </a: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Marketing communications, or </a:t>
            </a:r>
            <a:r>
              <a:rPr lang="en-GB" sz="1200" b="1" i="0" u="none" strike="noStrike" cap="none">
                <a:solidFill>
                  <a:schemeClr val="dk1"/>
                </a:solidFill>
                <a:latin typeface="Calibri" panose="020F0502020204030204"/>
                <a:ea typeface="Calibri" panose="020F0502020204030204"/>
                <a:cs typeface="Calibri" panose="020F0502020204030204"/>
                <a:sym typeface="Calibri" panose="020F0502020204030204"/>
              </a:rPr>
              <a:t>promotion </a:t>
            </a: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as it was originally called, is one element of the marketing mix. It is used to communicate elements of an organization’s offering to a target audience.</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lvl="0" indent="0" algn="l" rtl="0">
              <a:lnSpc>
                <a:spcPct val="100000"/>
              </a:lnSpc>
              <a:spcBef>
                <a:spcPts val="0"/>
              </a:spcBef>
              <a:spcAft>
                <a:spcPts val="0"/>
              </a:spcAft>
              <a:buSzPts val="1400"/>
              <a:buNone/>
            </a:pPr>
          </a:p>
          <a:p>
            <a:pPr marL="0" lvl="0" indent="0" algn="l" rtl="0">
              <a:lnSpc>
                <a:spcPct val="100000"/>
              </a:lnSpc>
              <a:spcBef>
                <a:spcPts val="0"/>
              </a:spcBef>
              <a:spcAft>
                <a:spcPts val="0"/>
              </a:spcAft>
              <a:buSzPts val="1400"/>
              <a:buNone/>
            </a:pPr>
            <a:r>
              <a:rPr lang="en-GB"/>
              <a:t>----------------</a:t>
            </a:r>
            <a:endParaRPr lang="en-GB"/>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There are communications arising from unplanned or unintended experiences (empty stock shelves or accidents) and there are planned marketing communications (Duncan and Moriarty, 1997),</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lvl="0" indent="0" algn="l" rtl="0">
              <a:lnSpc>
                <a:spcPct val="100000"/>
              </a:lnSpc>
              <a:spcBef>
                <a:spcPts val="0"/>
              </a:spcBef>
              <a:spcAft>
                <a:spcPts val="0"/>
              </a:spcAft>
              <a:buSzPts val="1400"/>
              <a:buNone/>
            </a:pPr>
          </a:p>
          <a:p>
            <a:pPr marL="0" lvl="0" indent="0" algn="l" rtl="0">
              <a:lnSpc>
                <a:spcPct val="100000"/>
              </a:lnSpc>
              <a:spcBef>
                <a:spcPts val="0"/>
              </a:spcBef>
              <a:spcAft>
                <a:spcPts val="0"/>
              </a:spcAft>
              <a:buSzPts val="1400"/>
              <a:buNone/>
            </a:pPr>
            <a:r>
              <a:rPr lang="en-GB"/>
              <a:t>Communication: 1) Either </a:t>
            </a:r>
            <a:r>
              <a:rPr lang="en-GB" u="sng"/>
              <a:t>planned </a:t>
            </a:r>
            <a:r>
              <a:rPr lang="en-GB"/>
              <a:t>or </a:t>
            </a:r>
            <a:r>
              <a:rPr lang="en-GB" u="sng"/>
              <a:t>unplanned</a:t>
            </a:r>
            <a:r>
              <a:rPr lang="en-GB"/>
              <a:t> 2) Either </a:t>
            </a:r>
            <a:r>
              <a:rPr lang="en-GB" u="sng"/>
              <a:t>about service </a:t>
            </a:r>
            <a:r>
              <a:rPr lang="en-GB"/>
              <a:t>or a </a:t>
            </a:r>
            <a:r>
              <a:rPr lang="en-GB" u="sng"/>
              <a:t>product</a:t>
            </a:r>
            <a:endParaRPr lang="en-GB" u="sng"/>
          </a:p>
          <a:p>
            <a:pPr marL="0" lvl="0" indent="0" algn="l" rtl="0">
              <a:lnSpc>
                <a:spcPct val="100000"/>
              </a:lnSpc>
              <a:spcBef>
                <a:spcPts val="0"/>
              </a:spcBef>
              <a:spcAft>
                <a:spcPts val="0"/>
              </a:spcAft>
              <a:buSzPts val="1400"/>
              <a:buNone/>
            </a:pPr>
          </a:p>
          <a:p>
            <a:pPr marL="0" lvl="0" indent="0" algn="l" rtl="0">
              <a:lnSpc>
                <a:spcPct val="100000"/>
              </a:lnSpc>
              <a:spcBef>
                <a:spcPts val="0"/>
              </a:spcBef>
              <a:spcAft>
                <a:spcPts val="0"/>
              </a:spcAft>
              <a:buSzPts val="1400"/>
              <a:buNone/>
            </a:pPr>
            <a:r>
              <a:rPr lang="en-GB" b="1"/>
              <a:t>Planned marketing communications </a:t>
            </a:r>
            <a:r>
              <a:rPr lang="en-GB"/>
              <a:t>incorporates three key elements: </a:t>
            </a:r>
            <a:r>
              <a:rPr lang="en-GB" u="sng"/>
              <a:t>tools, media and messages. </a:t>
            </a:r>
            <a:r>
              <a:rPr lang="en-GB"/>
              <a:t>The main communication tools are </a:t>
            </a:r>
            <a:r>
              <a:rPr lang="en-GB" u="sng"/>
              <a:t>advertising, sales promotion, public relations, direct marketing, personal selling and added-value approaches such as sponsorship.</a:t>
            </a:r>
            <a:r>
              <a:rPr lang="en-GB"/>
              <a:t> </a:t>
            </a:r>
            <a:endParaRPr lang="en-GB"/>
          </a:p>
          <a:p>
            <a:pPr marL="0" lvl="0" indent="0" algn="l" rtl="0">
              <a:lnSpc>
                <a:spcPct val="100000"/>
              </a:lnSpc>
              <a:spcBef>
                <a:spcPts val="0"/>
              </a:spcBef>
              <a:spcAft>
                <a:spcPts val="0"/>
              </a:spcAft>
              <a:buSzPts val="1400"/>
              <a:buNone/>
            </a:pPr>
          </a:p>
          <a:p>
            <a:pPr marL="0" lvl="0" indent="0" algn="l" rtl="0">
              <a:lnSpc>
                <a:spcPct val="100000"/>
              </a:lnSpc>
              <a:spcBef>
                <a:spcPts val="0"/>
              </a:spcBef>
              <a:spcAft>
                <a:spcPts val="0"/>
              </a:spcAft>
              <a:buSzPts val="1400"/>
              <a:buNone/>
            </a:pPr>
            <a:r>
              <a:rPr lang="en-GB"/>
              <a:t>Messages can be primarily </a:t>
            </a:r>
            <a:r>
              <a:rPr lang="en-GB" u="sng"/>
              <a:t>informative or emotional </a:t>
            </a:r>
            <a:r>
              <a:rPr lang="en-GB"/>
              <a:t>but are usually a subtle blend of both dimensions reflecting the preferences and needs of the target audience. </a:t>
            </a:r>
            <a:endParaRPr lang="en-GB"/>
          </a:p>
          <a:p>
            <a:pPr marL="0" lvl="0" indent="0" algn="l" rtl="0">
              <a:lnSpc>
                <a:spcPct val="100000"/>
              </a:lnSpc>
              <a:spcBef>
                <a:spcPts val="0"/>
              </a:spcBef>
              <a:spcAft>
                <a:spcPts val="0"/>
              </a:spcAft>
              <a:buSzPts val="1400"/>
              <a:buNone/>
            </a:pPr>
          </a:p>
          <a:p>
            <a:pPr marL="0" lvl="0" indent="0" algn="l" rtl="0">
              <a:lnSpc>
                <a:spcPct val="100000"/>
              </a:lnSpc>
              <a:spcBef>
                <a:spcPts val="0"/>
              </a:spcBef>
              <a:spcAft>
                <a:spcPts val="0"/>
              </a:spcAft>
              <a:buSzPts val="1400"/>
              <a:buNone/>
            </a:pPr>
            <a:r>
              <a:rPr lang="en-GB"/>
              <a:t>To help get these messages through to their audiences, organisations use two main types of media. One refers to </a:t>
            </a:r>
            <a:r>
              <a:rPr lang="en-GB" u="sng"/>
              <a:t>traditional media </a:t>
            </a:r>
            <a:r>
              <a:rPr lang="en-GB"/>
              <a:t>such as print and broadcast, cinema and outdoor. The other refers to the increasing use of </a:t>
            </a:r>
            <a:r>
              <a:rPr lang="en-GB" u="sng"/>
              <a:t>digital media</a:t>
            </a:r>
            <a:r>
              <a:rPr lang="en-GB"/>
              <a:t>, and the Internet in particular, in order to listen to and converse with their audiences.</a:t>
            </a:r>
            <a:endParaRPr lang="en-GB"/>
          </a:p>
          <a:p>
            <a:pPr marL="0" lvl="0" indent="0" algn="l" rtl="0">
              <a:lnSpc>
                <a:spcPct val="100000"/>
              </a:lnSpc>
              <a:spcBef>
                <a:spcPts val="0"/>
              </a:spcBef>
              <a:spcAft>
                <a:spcPts val="0"/>
              </a:spcAft>
              <a:buSzPts val="1400"/>
              <a:buNone/>
            </a:pPr>
          </a:p>
          <a:p>
            <a:pPr marL="0" lvl="0" indent="0" algn="l" rtl="0">
              <a:lnSpc>
                <a:spcPct val="100000"/>
              </a:lnSpc>
              <a:spcBef>
                <a:spcPts val="0"/>
              </a:spcBef>
              <a:spcAft>
                <a:spcPts val="0"/>
              </a:spcAft>
              <a:buSzPts val="1400"/>
              <a:buNone/>
            </a:pPr>
            <a:r>
              <a:rPr lang="en-GB"/>
              <a:t>Unplanned marketing communications involve communications that have not been anticipated. These may be both positive and negative but here the emphasis is more on how the organisation reacts to and manages the meaning attributed by audiences. So, </a:t>
            </a:r>
            <a:r>
              <a:rPr lang="en-GB" u="sng"/>
              <a:t>comments by third-party experts, changes in legislation or regulations by government, the actions of competitors, failures in the production or distribution processes or perhaps the most potent of all communications, word-of-mouth comments between customers</a:t>
            </a:r>
            <a:r>
              <a:rPr lang="en-GB"/>
              <a:t>, all impact on the way in which organisations and brands are perceived and the images and reputations that are developed</a:t>
            </a:r>
            <a:endParaRPr lang="en-GB"/>
          </a:p>
          <a:p>
            <a:pPr marL="0" lvl="0" indent="0" algn="l" rtl="0">
              <a:lnSpc>
                <a:spcPct val="100000"/>
              </a:lnSpc>
              <a:spcBef>
                <a:spcPts val="0"/>
              </a:spcBef>
              <a:spcAft>
                <a:spcPts val="0"/>
              </a:spcAft>
              <a:buSzPts val="1400"/>
              <a:buNone/>
            </a:pPr>
          </a:p>
          <a:p>
            <a:pPr marL="0" lvl="0" indent="0" algn="l" rtl="0">
              <a:lnSpc>
                <a:spcPct val="100000"/>
              </a:lnSpc>
              <a:spcBef>
                <a:spcPts val="0"/>
              </a:spcBef>
              <a:spcAft>
                <a:spcPts val="0"/>
              </a:spcAft>
              <a:buSzPts val="1400"/>
              <a:buNone/>
            </a:pPr>
            <a:r>
              <a:rPr lang="en-GB"/>
              <a:t>-------------------------------------</a:t>
            </a:r>
            <a:endParaRPr lang="en-GB"/>
          </a:p>
          <a:p>
            <a:pPr marL="0" lvl="0" indent="0" algn="l" rtl="0">
              <a:lnSpc>
                <a:spcPct val="100000"/>
              </a:lnSpc>
              <a:spcBef>
                <a:spcPts val="0"/>
              </a:spcBef>
              <a:spcAft>
                <a:spcPts val="0"/>
              </a:spcAft>
              <a:buSzPts val="1400"/>
              <a:buNone/>
            </a:pPr>
          </a:p>
        </p:txBody>
      </p:sp>
      <p:sp>
        <p:nvSpPr>
          <p:cNvPr id="104" name="Google Shape;104;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panose="020B0604020202020204"/>
                <a:ea typeface="Arial" panose="020B0604020202020204"/>
                <a:cs typeface="Arial" panose="020B0604020202020204"/>
                <a:sym typeface="Arial" panose="020B0604020202020204"/>
              </a:rPr>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44"/>
        <p:cNvGrpSpPr/>
        <p:nvPr/>
      </p:nvGrpSpPr>
      <p:grpSpPr>
        <a:xfrm>
          <a:off x="0" y="0"/>
          <a:ext cx="0" cy="0"/>
          <a:chOff x="0" y="0"/>
          <a:chExt cx="0" cy="0"/>
        </a:xfrm>
      </p:grpSpPr>
      <p:sp>
        <p:nvSpPr>
          <p:cNvPr id="245" name="Google Shape;245;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246" name="Google Shape;24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50"/>
        <p:cNvGrpSpPr/>
        <p:nvPr/>
      </p:nvGrpSpPr>
      <p:grpSpPr>
        <a:xfrm>
          <a:off x="0" y="0"/>
          <a:ext cx="0" cy="0"/>
          <a:chOff x="0" y="0"/>
          <a:chExt cx="0" cy="0"/>
        </a:xfrm>
      </p:grpSpPr>
      <p:sp>
        <p:nvSpPr>
          <p:cNvPr id="251" name="Google Shape;25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52" name="Google Shape;252;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Tool: Advertising, Sales promotion, personal selling, public relations, direct marketing</a:t>
            </a:r>
            <a:endParaRPr lang="en-GB"/>
          </a:p>
          <a:p>
            <a:pPr marL="0" lvl="0" indent="0" algn="l" rtl="0">
              <a:lnSpc>
                <a:spcPct val="100000"/>
              </a:lnSpc>
              <a:spcBef>
                <a:spcPts val="0"/>
              </a:spcBef>
              <a:spcAft>
                <a:spcPts val="0"/>
              </a:spcAft>
              <a:buSzPts val="1400"/>
              <a:buNone/>
            </a:pPr>
          </a:p>
          <a:p>
            <a:pPr marL="0" lvl="0" indent="0" algn="l" rtl="0">
              <a:lnSpc>
                <a:spcPct val="100000"/>
              </a:lnSpc>
              <a:spcBef>
                <a:spcPts val="0"/>
              </a:spcBef>
              <a:spcAft>
                <a:spcPts val="0"/>
              </a:spcAft>
              <a:buSzPts val="1400"/>
              <a:buNone/>
            </a:pPr>
            <a:r>
              <a:rPr lang="en-GB"/>
              <a:t>Next slide: </a:t>
            </a:r>
            <a:endParaRPr lang="en-GB"/>
          </a:p>
          <a:p>
            <a:pPr marL="0" lvl="0" indent="0" algn="l" rtl="0">
              <a:lnSpc>
                <a:spcPct val="100000"/>
              </a:lnSpc>
              <a:spcBef>
                <a:spcPts val="0"/>
              </a:spcBef>
              <a:spcAft>
                <a:spcPts val="0"/>
              </a:spcAft>
              <a:buSzPts val="1400"/>
              <a:buNone/>
            </a:pPr>
          </a:p>
          <a:p>
            <a:pPr marL="0" lvl="0" indent="0" algn="l" rtl="0">
              <a:lnSpc>
                <a:spcPct val="100000"/>
              </a:lnSpc>
              <a:spcBef>
                <a:spcPts val="0"/>
              </a:spcBef>
              <a:spcAft>
                <a:spcPts val="0"/>
              </a:spcAft>
              <a:buSzPts val="1400"/>
              <a:buNone/>
            </a:pPr>
          </a:p>
          <a:p>
            <a:pPr marL="0" lvl="0" indent="0" algn="l" rtl="0">
              <a:lnSpc>
                <a:spcPct val="100000"/>
              </a:lnSpc>
              <a:spcBef>
                <a:spcPts val="0"/>
              </a:spcBef>
              <a:spcAft>
                <a:spcPts val="0"/>
              </a:spcAft>
              <a:buSzPts val="1400"/>
              <a:buNone/>
            </a:pPr>
            <a:r>
              <a:rPr lang="en-GB"/>
              <a:t>Media: Social media, traditional media (radio, TV, newspapers), website, mobile, third-party websites, word-of-mouth</a:t>
            </a:r>
            <a:endParaRPr lang="en-GB"/>
          </a:p>
        </p:txBody>
      </p:sp>
      <p:sp>
        <p:nvSpPr>
          <p:cNvPr id="253" name="Google Shape;253;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67"/>
        <p:cNvGrpSpPr/>
        <p:nvPr/>
      </p:nvGrpSpPr>
      <p:grpSpPr>
        <a:xfrm>
          <a:off x="0" y="0"/>
          <a:ext cx="0" cy="0"/>
          <a:chOff x="0" y="0"/>
          <a:chExt cx="0" cy="0"/>
        </a:xfrm>
      </p:grpSpPr>
      <p:sp>
        <p:nvSpPr>
          <p:cNvPr id="268" name="Google Shape;268;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269" name="Google Shape;26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02"/>
        <p:cNvGrpSpPr/>
        <p:nvPr/>
      </p:nvGrpSpPr>
      <p:grpSpPr>
        <a:xfrm>
          <a:off x="0" y="0"/>
          <a:ext cx="0" cy="0"/>
          <a:chOff x="0" y="0"/>
          <a:chExt cx="0" cy="0"/>
        </a:xfrm>
      </p:grpSpPr>
      <p:sp>
        <p:nvSpPr>
          <p:cNvPr id="303" name="Google Shape;30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04" name="Google Shape;304;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05" name="Google Shape;305;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09"/>
        <p:cNvGrpSpPr/>
        <p:nvPr/>
      </p:nvGrpSpPr>
      <p:grpSpPr>
        <a:xfrm>
          <a:off x="0" y="0"/>
          <a:ext cx="0" cy="0"/>
          <a:chOff x="0" y="0"/>
          <a:chExt cx="0" cy="0"/>
        </a:xfrm>
      </p:grpSpPr>
      <p:sp>
        <p:nvSpPr>
          <p:cNvPr id="310" name="Google Shape;31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11" name="Google Shape;311;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12" name="Google Shape;312;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16"/>
        <p:cNvGrpSpPr/>
        <p:nvPr/>
      </p:nvGrpSpPr>
      <p:grpSpPr>
        <a:xfrm>
          <a:off x="0" y="0"/>
          <a:ext cx="0" cy="0"/>
          <a:chOff x="0" y="0"/>
          <a:chExt cx="0" cy="0"/>
        </a:xfrm>
      </p:grpSpPr>
      <p:sp>
        <p:nvSpPr>
          <p:cNvPr id="317" name="Google Shape;31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18" name="Google Shape;318;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19" name="Google Shape;319;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23"/>
        <p:cNvGrpSpPr/>
        <p:nvPr/>
      </p:nvGrpSpPr>
      <p:grpSpPr>
        <a:xfrm>
          <a:off x="0" y="0"/>
          <a:ext cx="0" cy="0"/>
          <a:chOff x="0" y="0"/>
          <a:chExt cx="0" cy="0"/>
        </a:xfrm>
      </p:grpSpPr>
      <p:sp>
        <p:nvSpPr>
          <p:cNvPr id="324" name="Google Shape;32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25" name="Google Shape;325;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26" name="Google Shape;326;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30"/>
        <p:cNvGrpSpPr/>
        <p:nvPr/>
      </p:nvGrpSpPr>
      <p:grpSpPr>
        <a:xfrm>
          <a:off x="0" y="0"/>
          <a:ext cx="0" cy="0"/>
          <a:chOff x="0" y="0"/>
          <a:chExt cx="0" cy="0"/>
        </a:xfrm>
      </p:grpSpPr>
      <p:sp>
        <p:nvSpPr>
          <p:cNvPr id="331" name="Google Shape;33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32" name="Google Shape;332;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33" name="Google Shape;333;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38"/>
        <p:cNvGrpSpPr/>
        <p:nvPr/>
      </p:nvGrpSpPr>
      <p:grpSpPr>
        <a:xfrm>
          <a:off x="0" y="0"/>
          <a:ext cx="0" cy="0"/>
          <a:chOff x="0" y="0"/>
          <a:chExt cx="0" cy="0"/>
        </a:xfrm>
      </p:grpSpPr>
      <p:sp>
        <p:nvSpPr>
          <p:cNvPr id="339" name="Google Shape;33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40" name="Google Shape;340;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41" name="Google Shape;341;p2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45"/>
        <p:cNvGrpSpPr/>
        <p:nvPr/>
      </p:nvGrpSpPr>
      <p:grpSpPr>
        <a:xfrm>
          <a:off x="0" y="0"/>
          <a:ext cx="0" cy="0"/>
          <a:chOff x="0" y="0"/>
          <a:chExt cx="0" cy="0"/>
        </a:xfrm>
      </p:grpSpPr>
      <p:sp>
        <p:nvSpPr>
          <p:cNvPr id="346" name="Google Shape;34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47" name="Google Shape;347;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48" name="Google Shape;348;p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09"/>
        <p:cNvGrpSpPr/>
        <p:nvPr/>
      </p:nvGrpSpPr>
      <p:grpSpPr>
        <a:xfrm>
          <a:off x="0" y="0"/>
          <a:ext cx="0" cy="0"/>
          <a:chOff x="0" y="0"/>
          <a:chExt cx="0" cy="0"/>
        </a:xfrm>
      </p:grpSpPr>
      <p:sp>
        <p:nvSpPr>
          <p:cNvPr id="110" name="Google Shape;110;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a:t>Let’s start with communication theory. </a:t>
            </a: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This is important because it helps to</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explain how and why certain marketing communication activities take place. Communication is the process by which individuals share meaning.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People in a communication are able to interpret the meanings embedded in the messages that they receive and then, as far as the sender is concerned, are able to respond coherently.</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 act of responding is important because it completes an episode in the communication process.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Communication that travels only from the sender to the </a:t>
            </a:r>
            <a:r>
              <a:rPr lang="en-GB" sz="1200" b="1" i="0" u="none" strike="noStrike" cap="none">
                <a:solidFill>
                  <a:schemeClr val="dk1"/>
                </a:solidFill>
                <a:latin typeface="Calibri" panose="020F0502020204030204"/>
                <a:ea typeface="Calibri" panose="020F0502020204030204"/>
                <a:cs typeface="Calibri" panose="020F0502020204030204"/>
                <a:sym typeface="Calibri" panose="020F0502020204030204"/>
              </a:rPr>
              <a:t>receiver </a:t>
            </a: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is essentially a one-way process and the full communication process remains incomplete.</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For example: When Cadbury presents its Dairy Milk chocolate bar, the person standing on the platform can read it, understand it, and may even enjoy being</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entertained by it. He or she does not, however, have any immediate opportunity to respond to the ad in such a way that Cadbury can hear, understand, and act on the person’s comments and feelings.</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What if– the same ad presented by a sales promotion representative when he/she is shopping in a supermarket, there are opportunities to hear, record, and even respond to the comments that person makes. This form of communication travels from a sender (Cadbury) to a receiver</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 person in the supermarket) and back again to Cadbury, and is referred to as a two-way communication and represents a complete communication episode.</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Through knowledge and understanding of the communications process, marketing managers are more likely to achieve their objective of sharing meaning with each member of their target audiences. This not only helps to create opportunities to interact with their audiences, but also encourages some people to develop a </a:t>
            </a:r>
            <a:r>
              <a:rPr lang="en-GB" sz="1200" b="1" i="0" u="none" strike="noStrike" cap="none">
                <a:solidFill>
                  <a:schemeClr val="dk1"/>
                </a:solidFill>
                <a:latin typeface="Calibri" panose="020F0502020204030204"/>
                <a:ea typeface="Calibri" panose="020F0502020204030204"/>
                <a:cs typeface="Calibri" panose="020F0502020204030204"/>
                <a:sym typeface="Calibri" panose="020F0502020204030204"/>
              </a:rPr>
              <a:t>dialogue</a:t>
            </a: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 richest and most meaningful form of communication.</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There are three models of communication: the linear model; the two-way model; and the interactive model of communication.</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111" name="Google Shape;11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52"/>
        <p:cNvGrpSpPr/>
        <p:nvPr/>
      </p:nvGrpSpPr>
      <p:grpSpPr>
        <a:xfrm>
          <a:off x="0" y="0"/>
          <a:ext cx="0" cy="0"/>
          <a:chOff x="0" y="0"/>
          <a:chExt cx="0" cy="0"/>
        </a:xfrm>
      </p:grpSpPr>
      <p:sp>
        <p:nvSpPr>
          <p:cNvPr id="353" name="Google Shape;35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54" name="Google Shape;354;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55" name="Google Shape;355;p2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61"/>
        <p:cNvGrpSpPr/>
        <p:nvPr/>
      </p:nvGrpSpPr>
      <p:grpSpPr>
        <a:xfrm>
          <a:off x="0" y="0"/>
          <a:ext cx="0" cy="0"/>
          <a:chOff x="0" y="0"/>
          <a:chExt cx="0" cy="0"/>
        </a:xfrm>
      </p:grpSpPr>
      <p:sp>
        <p:nvSpPr>
          <p:cNvPr id="362" name="Google Shape;362;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63" name="Google Shape;363;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Field marketing involves working on site to connect with markets. As such, it comprises all marketing activities that involve face-to-face contact with the consumer. For some companies, it includes coordinating large sales teams who meet with customers face to face, while others run street promotions and hand out flyers</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lvl="0" indent="0" algn="l" rtl="0">
              <a:lnSpc>
                <a:spcPct val="100000"/>
              </a:lnSpc>
              <a:spcBef>
                <a:spcPts val="0"/>
              </a:spcBef>
              <a:spcAft>
                <a:spcPts val="0"/>
              </a:spcAft>
              <a:buSzPts val="1400"/>
              <a:buNone/>
            </a:pPr>
          </a:p>
        </p:txBody>
      </p:sp>
      <p:sp>
        <p:nvSpPr>
          <p:cNvPr id="364" name="Google Shape;364;p2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77"/>
        <p:cNvGrpSpPr/>
        <p:nvPr/>
      </p:nvGrpSpPr>
      <p:grpSpPr>
        <a:xfrm>
          <a:off x="0" y="0"/>
          <a:ext cx="0" cy="0"/>
          <a:chOff x="0" y="0"/>
          <a:chExt cx="0" cy="0"/>
        </a:xfrm>
      </p:grpSpPr>
      <p:sp>
        <p:nvSpPr>
          <p:cNvPr id="378" name="Google Shape;378;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79" name="Google Shape;379;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80" name="Google Shape;380;p2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86"/>
        <p:cNvGrpSpPr/>
        <p:nvPr/>
      </p:nvGrpSpPr>
      <p:grpSpPr>
        <a:xfrm>
          <a:off x="0" y="0"/>
          <a:ext cx="0" cy="0"/>
          <a:chOff x="0" y="0"/>
          <a:chExt cx="0" cy="0"/>
        </a:xfrm>
      </p:grpSpPr>
      <p:sp>
        <p:nvSpPr>
          <p:cNvPr id="387" name="Google Shape;387;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88" name="Google Shape;388;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89" name="Google Shape;389;p2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96"/>
        <p:cNvGrpSpPr/>
        <p:nvPr/>
      </p:nvGrpSpPr>
      <p:grpSpPr>
        <a:xfrm>
          <a:off x="0" y="0"/>
          <a:ext cx="0" cy="0"/>
          <a:chOff x="0" y="0"/>
          <a:chExt cx="0" cy="0"/>
        </a:xfrm>
      </p:grpSpPr>
      <p:sp>
        <p:nvSpPr>
          <p:cNvPr id="397" name="Google Shape;39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98" name="Google Shape;398;p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99" name="Google Shape;399;p3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04"/>
        <p:cNvGrpSpPr/>
        <p:nvPr/>
      </p:nvGrpSpPr>
      <p:grpSpPr>
        <a:xfrm>
          <a:off x="0" y="0"/>
          <a:ext cx="0" cy="0"/>
          <a:chOff x="0" y="0"/>
          <a:chExt cx="0" cy="0"/>
        </a:xfrm>
      </p:grpSpPr>
      <p:sp>
        <p:nvSpPr>
          <p:cNvPr id="405" name="Google Shape;405;p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
        <p:nvSpPr>
          <p:cNvPr id="406" name="Google Shape;406;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407" name="Google Shape;407;p31:notes"/>
          <p:cNvSpPr txBox="1">
            <a:spLocks noGrp="1"/>
          </p:cNvSpPr>
          <p:nvPr>
            <p:ph type="body" idx="1"/>
          </p:nvPr>
        </p:nvSpPr>
        <p:spPr>
          <a:xfrm>
            <a:off x="931863" y="4806950"/>
            <a:ext cx="5121275" cy="4554538"/>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11"/>
        <p:cNvGrpSpPr/>
        <p:nvPr/>
      </p:nvGrpSpPr>
      <p:grpSpPr>
        <a:xfrm>
          <a:off x="0" y="0"/>
          <a:ext cx="0" cy="0"/>
          <a:chOff x="0" y="0"/>
          <a:chExt cx="0" cy="0"/>
        </a:xfrm>
      </p:grpSpPr>
      <p:sp>
        <p:nvSpPr>
          <p:cNvPr id="412" name="Google Shape;412;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13" name="Google Shape;413;p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14" name="Google Shape;414;p3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19"/>
        <p:cNvGrpSpPr/>
        <p:nvPr/>
      </p:nvGrpSpPr>
      <p:grpSpPr>
        <a:xfrm>
          <a:off x="0" y="0"/>
          <a:ext cx="0" cy="0"/>
          <a:chOff x="0" y="0"/>
          <a:chExt cx="0" cy="0"/>
        </a:xfrm>
      </p:grpSpPr>
      <p:sp>
        <p:nvSpPr>
          <p:cNvPr id="420" name="Google Shape;420;p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21" name="Google Shape;421;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28"/>
        <p:cNvGrpSpPr/>
        <p:nvPr/>
      </p:nvGrpSpPr>
      <p:grpSpPr>
        <a:xfrm>
          <a:off x="0" y="0"/>
          <a:ext cx="0" cy="0"/>
          <a:chOff x="0" y="0"/>
          <a:chExt cx="0" cy="0"/>
        </a:xfrm>
      </p:grpSpPr>
      <p:sp>
        <p:nvSpPr>
          <p:cNvPr id="429" name="Google Shape;429;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30" name="Google Shape;430;p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31" name="Google Shape;431;p3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83"/>
        <p:cNvGrpSpPr/>
        <p:nvPr/>
      </p:nvGrpSpPr>
      <p:grpSpPr>
        <a:xfrm>
          <a:off x="0" y="0"/>
          <a:ext cx="0" cy="0"/>
          <a:chOff x="0" y="0"/>
          <a:chExt cx="0" cy="0"/>
        </a:xfrm>
      </p:grpSpPr>
      <p:sp>
        <p:nvSpPr>
          <p:cNvPr id="484" name="Google Shape;484;p3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
        <p:nvSpPr>
          <p:cNvPr id="485" name="Google Shape;485;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6" name="Google Shape;486;p3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32"/>
        <p:cNvGrpSpPr/>
        <p:nvPr/>
      </p:nvGrpSpPr>
      <p:grpSpPr>
        <a:xfrm>
          <a:off x="0" y="0"/>
          <a:ext cx="0" cy="0"/>
          <a:chOff x="0" y="0"/>
          <a:chExt cx="0" cy="0"/>
        </a:xfrm>
      </p:grpSpPr>
      <p:sp>
        <p:nvSpPr>
          <p:cNvPr id="133" name="Google Shape;13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34" name="Google Shape;134;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a:solidFill>
                <a:schemeClr val="dk1"/>
              </a:solidFill>
              <a:latin typeface="Calibri" panose="020F0502020204030204"/>
              <a:ea typeface="Calibri" panose="020F0502020204030204"/>
              <a:cs typeface="Calibri" panose="020F0502020204030204"/>
              <a:sym typeface="Calibri" panose="020F0502020204030204"/>
            </a:endParaRPr>
          </a:p>
          <a:p>
            <a:pPr marL="0" lvl="0" indent="0" algn="l" rtl="0">
              <a:lnSpc>
                <a:spcPct val="100000"/>
              </a:lnSpc>
              <a:spcBef>
                <a:spcPts val="0"/>
              </a:spcBef>
              <a:spcAft>
                <a:spcPts val="0"/>
              </a:spcAft>
              <a:buSzPts val="1400"/>
              <a:buNone/>
            </a:pPr>
            <a:r>
              <a:rPr lang="en-GB" sz="1200" b="0" i="0" u="none" strike="noStrike">
                <a:solidFill>
                  <a:schemeClr val="dk1"/>
                </a:solidFill>
                <a:latin typeface="Calibri" panose="020F0502020204030204"/>
                <a:ea typeface="Calibri" panose="020F0502020204030204"/>
                <a:cs typeface="Calibri" panose="020F0502020204030204"/>
                <a:sym typeface="Calibri" panose="020F0502020204030204"/>
              </a:rPr>
              <a:t>-----------------------</a:t>
            </a:r>
            <a:endParaRPr lang="en-GB" sz="1200" b="0" i="0" u="none" strike="noStrik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a:solidFill>
                  <a:schemeClr val="dk1"/>
                </a:solidFill>
                <a:latin typeface="Calibri" panose="020F0502020204030204"/>
                <a:ea typeface="Calibri" panose="020F0502020204030204"/>
                <a:cs typeface="Calibri" panose="020F0502020204030204"/>
                <a:sym typeface="Calibri" panose="020F0502020204030204"/>
              </a:rPr>
              <a:t>Opinion leaders:</a:t>
            </a:r>
            <a:endParaRPr lang="en-GB" sz="1200" b="0" i="0" u="none" strike="noStrik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they belong to the same peer group as the people whom they influence;</a:t>
            </a:r>
            <a:endParaRPr sz="1200" b="0" i="0" u="none" strike="noStrike">
              <a:solidFill>
                <a:schemeClr val="dk1"/>
              </a:solidFill>
              <a:latin typeface="Calibri" panose="020F0502020204030204"/>
              <a:ea typeface="Calibri" panose="020F0502020204030204"/>
              <a:cs typeface="Calibri" panose="020F0502020204030204"/>
              <a:sym typeface="Calibri" panose="020F0502020204030204"/>
            </a:endParaRPr>
          </a:p>
          <a:p>
            <a:pPr marL="0" lvl="0" indent="0" algn="l" rtl="0">
              <a:lnSpc>
                <a:spcPct val="100000"/>
              </a:lnSpc>
              <a:spcBef>
                <a:spcPts val="0"/>
              </a:spcBef>
              <a:spcAft>
                <a:spcPts val="0"/>
              </a:spcAft>
              <a:buSzPts val="1400"/>
              <a:buNone/>
            </a:pPr>
            <a:endParaRPr sz="1200" b="0" i="0" u="none" strike="noStrik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Studies by Katz and Lazarsfeld (1955) into American voting and purchase behaviour led them to conclude that some individuals were more predisposed to receiving information and then reprocessing it to influence others.</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They found that these individuals had the capacity to be</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more persuasive than information received directly from the mass media</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Clr>
                <a:srgbClr val="000000"/>
              </a:buClr>
              <a:buSzPts val="1400"/>
              <a:buFont typeface="Arial" panose="020B0604020202020204"/>
              <a:buNone/>
            </a:pPr>
            <a:r>
              <a:rPr lang="en-GB" sz="1200" b="0" i="0" u="none" strike="noStrike">
                <a:solidFill>
                  <a:schemeClr val="dk1"/>
                </a:solidFill>
                <a:latin typeface="Calibri" panose="020F0502020204030204"/>
                <a:ea typeface="Calibri" panose="020F0502020204030204"/>
                <a:cs typeface="Calibri" panose="020F0502020204030204"/>
                <a:sym typeface="Calibri" panose="020F0502020204030204"/>
              </a:rPr>
              <a:t>-----------------------</a:t>
            </a:r>
            <a:endParaRPr lang="en-GB" sz="1200" b="0" i="0" u="none" strike="noStrik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Opinion formers:</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These people are not part of the same peer group as the people whom they influence. Their defining characteristic is that they exert personal influence because of their profession, authority, education, or status associated with the object of the communication process. They provide information and advice as part of the formal expertise that they are perceived to hold.</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Clr>
                <a:srgbClr val="000000"/>
              </a:buClr>
              <a:buSzPts val="1400"/>
              <a:buFont typeface="Arial" panose="020B0604020202020204"/>
              <a:buNone/>
            </a:pPr>
            <a:r>
              <a:rPr lang="en-GB" sz="1200" b="0" i="0" u="none" strike="noStrike">
                <a:solidFill>
                  <a:schemeClr val="dk1"/>
                </a:solidFill>
                <a:latin typeface="Calibri" panose="020F0502020204030204"/>
                <a:ea typeface="Calibri" panose="020F0502020204030204"/>
                <a:cs typeface="Calibri" panose="020F0502020204030204"/>
                <a:sym typeface="Calibri" panose="020F0502020204030204"/>
              </a:rPr>
              <a:t>For example, shop assistants in music equipment shops are often experienced musicians in their own right.</a:t>
            </a:r>
            <a:endParaRPr lang="en-GB" sz="1200" b="0" i="0" u="none" strike="noStrik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Clr>
                <a:srgbClr val="000000"/>
              </a:buClr>
              <a:buSzPts val="1400"/>
              <a:buFont typeface="Arial" panose="020B0604020202020204"/>
              <a:buNone/>
            </a:pPr>
            <a:r>
              <a:rPr lang="en-GB" sz="1200" b="0" i="0" u="none" strike="noStrike">
                <a:solidFill>
                  <a:schemeClr val="dk1"/>
                </a:solidFill>
                <a:latin typeface="Calibri" panose="020F0502020204030204"/>
                <a:ea typeface="Calibri" panose="020F0502020204030204"/>
                <a:cs typeface="Calibri" panose="020F0502020204030204"/>
                <a:sym typeface="Calibri" panose="020F0502020204030204"/>
              </a:rPr>
              <a:t>------------------------</a:t>
            </a:r>
            <a:endParaRPr lang="en-GB" sz="1200" b="0" i="0" u="none" strike="noStrik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a:solidFill>
                  <a:schemeClr val="dk1"/>
                </a:solidFill>
                <a:latin typeface="Calibri" panose="020F0502020204030204"/>
                <a:ea typeface="Calibri" panose="020F0502020204030204"/>
                <a:cs typeface="Calibri" panose="020F0502020204030204"/>
                <a:sym typeface="Calibri" panose="020F0502020204030204"/>
              </a:rPr>
              <a:t>Organizations target their marketing communications at opinion leaders and formers in order to penetrate the market more quickly than relying on communicating directly with the target audience. </a:t>
            </a: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in addition to these forms of influence, reference needs to be made to spokespersons.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There are some potential problems of which advertisers need to be aware when considering the use of celebrities: first, does the celebrity fit the</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image of the brand and will the celebrity be an acceptable ‘face’ of the brand, to the target audience, now and in the long run?</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Next slide</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Word-of-mouth communication is ‘interpersonal communication regarding products or services where the receiver regards the communicator as impartial’ (Stokes and Lomax, 2002). This is because</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customers perceive word-of-mouth recommendations to be objective and unbiased. In comparison to advertising messages, word-of-mouth communications are more robust (Berkman and Gilson, 1986). Word-of-mouth messages are used either as information inputs prior to purchase, or as a support and reinforcement of their own purchasing decisions.</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For example, websites such as TripAdvisor feature reviews and advice from those who have first-hand experience of hotels, resorts, flights, holiday rentals, and holidays.</a:t>
            </a:r>
            <a:endParaRPr sz="1200" b="0" i="0" u="none" strike="noStrik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p>
        </p:txBody>
      </p:sp>
      <p:sp>
        <p:nvSpPr>
          <p:cNvPr id="135" name="Google Shape;135;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90"/>
        <p:cNvGrpSpPr/>
        <p:nvPr/>
      </p:nvGrpSpPr>
      <p:grpSpPr>
        <a:xfrm>
          <a:off x="0" y="0"/>
          <a:ext cx="0" cy="0"/>
          <a:chOff x="0" y="0"/>
          <a:chExt cx="0" cy="0"/>
        </a:xfrm>
      </p:grpSpPr>
      <p:sp>
        <p:nvSpPr>
          <p:cNvPr id="491" name="Google Shape;491;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p5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This 1957 map of Walt Disney’s vision defined his company’s key assets, including a valuable and unique core, and identified patterns of complementarity among them. It implicitly revealed the industry’s future evolution and provided guidance concerning adjacent competitive terrain that Disney might explore.</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This is an entertainment-related assets- books, comic books, music, TV, magazine, themepark, merchandise licensing.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comic strips promote films, films “feed material to” comic strips.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Clr>
                <a:srgbClr val="000000"/>
              </a:buClr>
              <a:buSzPts val="1400"/>
              <a:buFont typeface="Arial" panose="020B0604020202020204"/>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 theme park, Disneyland, plugs movies, and movies plug the park</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Clr>
                <a:srgbClr val="000000"/>
              </a:buClr>
              <a:buSzPts val="1400"/>
              <a:buFont typeface="Arial" panose="020B0604020202020204"/>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Clr>
                <a:srgbClr val="000000"/>
              </a:buClr>
              <a:buSzPts val="1400"/>
              <a:buFont typeface="Arial" panose="020B0604020202020204"/>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After 64 years, we are still working out with this.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Walt’s theory in words might read: “Disney sustains value-creating growth by developing an unrivaled capability in family-friendly animated (and live-action) films and then assembling other entertainment assets that both support and draw value from the characters and images in those films.”</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Within 15 years leadership at Disney seemed to lose sight of his vision. As the company’s films markedly shifted away from the core capability of animation, Film revenues declined.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Eisner followed the strategy, and Disney’s box office share jumped from 4% to 19%. Character licensing grew by a factor of eight.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 company failed to keep up with technology trends and the best-in-the-world animators migrated from Disney to Pixar.  Disney gained access to their skills through a contract, but the relationship between Disney and Pixar grew contentious and was finally severed just before Eisner stepped down, in October 2005.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Robert Iger, quickly moved not merely to repair the Pixar relationship but to acquire the company, for more than $7 billion.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https://hbr.org/2013/06/what-is-the-theory-of-your-firm</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93" name="Google Shape;493;p5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97"/>
        <p:cNvGrpSpPr/>
        <p:nvPr/>
      </p:nvGrpSpPr>
      <p:grpSpPr>
        <a:xfrm>
          <a:off x="0" y="0"/>
          <a:ext cx="0" cy="0"/>
          <a:chOff x="0" y="0"/>
          <a:chExt cx="0" cy="0"/>
        </a:xfrm>
      </p:grpSpPr>
      <p:sp>
        <p:nvSpPr>
          <p:cNvPr id="498" name="Google Shape;498;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9" name="Google Shape;499;p5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a:t>https://thewaltdisneycompany.com/walt-disney-company-announces-strategic-reorganization/</a:t>
            </a:r>
            <a:endParaRPr lang="en-GB"/>
          </a:p>
          <a:p>
            <a:pPr marL="457200" marR="0" lvl="0" indent="-228600" algn="l" rtl="0">
              <a:lnSpc>
                <a:spcPct val="100000"/>
              </a:lnSpc>
              <a:spcBef>
                <a:spcPts val="0"/>
              </a:spcBef>
              <a:spcAft>
                <a:spcPts val="0"/>
              </a:spcAft>
              <a:buSzPts val="1400"/>
              <a:buNone/>
            </a:pPr>
          </a:p>
          <a:p>
            <a:pPr marL="457200" marR="0" lvl="0" indent="-228600" algn="l" rtl="0">
              <a:lnSpc>
                <a:spcPct val="100000"/>
              </a:lnSpc>
              <a:spcBef>
                <a:spcPts val="0"/>
              </a:spcBef>
              <a:spcAft>
                <a:spcPts val="0"/>
              </a:spcAft>
              <a:buSzPts val="1400"/>
              <a:buNone/>
            </a:pPr>
            <a:r>
              <a:rPr lang="en-GB"/>
              <a:t>https://www.forbes.com/sites/willburns/2015/06/09/disney-proves-that-profitable-marketing-is-about-brand-stories/?sh=1f197ebe227b</a:t>
            </a:r>
            <a:endParaRPr lang="en-GB"/>
          </a:p>
          <a:p>
            <a:pPr marL="457200" marR="0" lvl="0" indent="-228600" algn="l" rtl="0">
              <a:lnSpc>
                <a:spcPct val="100000"/>
              </a:lnSpc>
              <a:spcBef>
                <a:spcPts val="0"/>
              </a:spcBef>
              <a:spcAft>
                <a:spcPts val="0"/>
              </a:spcAft>
              <a:buSzPts val="1400"/>
              <a:buNone/>
            </a:pPr>
          </a:p>
          <a:p>
            <a:pPr marL="457200" marR="0" lvl="0" indent="-228600" algn="l" rtl="0">
              <a:lnSpc>
                <a:spcPct val="100000"/>
              </a:lnSpc>
              <a:spcBef>
                <a:spcPts val="0"/>
              </a:spcBef>
              <a:spcAft>
                <a:spcPts val="0"/>
              </a:spcAft>
              <a:buSzPts val="1400"/>
              <a:buNone/>
            </a:pPr>
            <a:r>
              <a:rPr lang="en-GB"/>
              <a:t>Content marketing🡪 Stories first, products later. </a:t>
            </a:r>
            <a:endParaRPr lang="en-GB"/>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Disney has refocused on its core movie franchises under the leadership of CEO Robert Iger.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00" name="Google Shape;500;p5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5"/>
        <p:cNvGrpSpPr/>
        <p:nvPr/>
      </p:nvGrpSpPr>
      <p:grpSpPr>
        <a:xfrm>
          <a:off x="0" y="0"/>
          <a:ext cx="0" cy="0"/>
          <a:chOff x="0" y="0"/>
          <a:chExt cx="0" cy="0"/>
        </a:xfrm>
      </p:grpSpPr>
      <p:sp>
        <p:nvSpPr>
          <p:cNvPr id="166" name="Google Shape;166;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167" name="Google Shape;16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9"/>
        <p:cNvGrpSpPr/>
        <p:nvPr/>
      </p:nvGrpSpPr>
      <p:grpSpPr>
        <a:xfrm>
          <a:off x="0" y="0"/>
          <a:ext cx="0" cy="0"/>
          <a:chOff x="0" y="0"/>
          <a:chExt cx="0" cy="0"/>
        </a:xfrm>
      </p:grpSpPr>
      <p:sp>
        <p:nvSpPr>
          <p:cNvPr id="180" name="Google Shape;18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1" name="Google Shape;181;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ROMI</a:t>
            </a:r>
            <a:endParaRPr lang="en-GB"/>
          </a:p>
        </p:txBody>
      </p:sp>
      <p:sp>
        <p:nvSpPr>
          <p:cNvPr id="182" name="Google Shape;182;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87"/>
        <p:cNvGrpSpPr/>
        <p:nvPr/>
      </p:nvGrpSpPr>
      <p:grpSpPr>
        <a:xfrm>
          <a:off x="0" y="0"/>
          <a:ext cx="0" cy="0"/>
          <a:chOff x="0" y="0"/>
          <a:chExt cx="0" cy="0"/>
        </a:xfrm>
      </p:grpSpPr>
      <p:sp>
        <p:nvSpPr>
          <p:cNvPr id="188" name="Google Shape;18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9" name="Google Shape;189;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This means that everything anybody ever says always exists in response to things that have been said before and in anticipation of things that will be said in response.</a:t>
            </a:r>
            <a:endParaRPr lang="en-GB"/>
          </a:p>
          <a:p>
            <a:pPr marL="0" lvl="0" indent="0" algn="l" rtl="0">
              <a:lnSpc>
                <a:spcPct val="100000"/>
              </a:lnSpc>
              <a:spcBef>
                <a:spcPts val="0"/>
              </a:spcBef>
              <a:spcAft>
                <a:spcPts val="0"/>
              </a:spcAft>
              <a:buSzPts val="1400"/>
              <a:buNone/>
            </a:pPr>
            <a:r>
              <a:rPr lang="en-GB"/>
              <a:t>In a dialogic process, various approaches coexist and are comparatively </a:t>
            </a:r>
            <a:r>
              <a:rPr lang="en-GB" u="sng">
                <a:solidFill>
                  <a:schemeClr val="hlink"/>
                </a:solidFill>
                <a:hlinkClick r:id="rId3"/>
              </a:rPr>
              <a:t>existential</a:t>
            </a:r>
            <a:r>
              <a:rPr lang="en-GB"/>
              <a:t> and relativistic in their interaction. Here, each ideology can hold more salience in particular circumstances. Changes can be made within these ideologies if a strategy does not have the desired effect.</a:t>
            </a:r>
            <a:endParaRPr lang="en-GB"/>
          </a:p>
        </p:txBody>
      </p:sp>
      <p:sp>
        <p:nvSpPr>
          <p:cNvPr id="190" name="Google Shape;190;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5"/>
        <p:cNvGrpSpPr/>
        <p:nvPr/>
      </p:nvGrpSpPr>
      <p:grpSpPr>
        <a:xfrm>
          <a:off x="0" y="0"/>
          <a:ext cx="0" cy="0"/>
          <a:chOff x="0" y="0"/>
          <a:chExt cx="0" cy="0"/>
        </a:xfrm>
      </p:grpSpPr>
      <p:sp>
        <p:nvSpPr>
          <p:cNvPr id="196" name="Google Shape;19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97" name="Google Shape;197;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Nike &amp; Adidas- to differentiate</a:t>
            </a:r>
            <a:endParaRPr lang="en-GB"/>
          </a:p>
          <a:p>
            <a:pPr marL="0" lvl="0" indent="0" algn="l" rtl="0">
              <a:lnSpc>
                <a:spcPct val="100000"/>
              </a:lnSpc>
              <a:spcBef>
                <a:spcPts val="0"/>
              </a:spcBef>
              <a:spcAft>
                <a:spcPts val="0"/>
              </a:spcAft>
              <a:buSzPts val="1400"/>
              <a:buNone/>
            </a:p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In many markets, there is little to separate brands (e.g. mineral water, coffee, printers). In these cases, it is the images created by marketing communications that help to </a:t>
            </a:r>
            <a:r>
              <a:rPr lang="en-GB" sz="1200" b="0" i="1" u="none" strike="noStrike" cap="none">
                <a:solidFill>
                  <a:schemeClr val="dk1"/>
                </a:solidFill>
                <a:latin typeface="Calibri" panose="020F0502020204030204"/>
                <a:ea typeface="Calibri" panose="020F0502020204030204"/>
                <a:cs typeface="Calibri" panose="020F0502020204030204"/>
                <a:sym typeface="Calibri" panose="020F0502020204030204"/>
              </a:rPr>
              <a:t>differentiate </a:t>
            </a: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one brand from another and to position them, so that consumers develop positive attitudes and can make purchasing decisions.</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To reinforce</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Communications may be used to </a:t>
            </a:r>
            <a:r>
              <a:rPr lang="en-GB" sz="1200" b="0" i="1" u="none" strike="noStrike" cap="none">
                <a:solidFill>
                  <a:schemeClr val="dk1"/>
                </a:solidFill>
                <a:latin typeface="Calibri" panose="020F0502020204030204"/>
                <a:ea typeface="Calibri" panose="020F0502020204030204"/>
                <a:cs typeface="Calibri" panose="020F0502020204030204"/>
                <a:sym typeface="Calibri" panose="020F0502020204030204"/>
              </a:rPr>
              <a:t>remind </a:t>
            </a: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people of a need that they might have or of the benefits of past transactions, with a view to convincing them that they should enter into a similar exchange.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Target- existing customer. provide reassurance or comfort either immediately prior to an exchange or, more commonly, post-purchase. This is important because it helps to retain current customers and improve profitability.</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To inform</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McDonald- next slide</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Disney + next slide</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p>
        </p:txBody>
      </p:sp>
      <p:sp>
        <p:nvSpPr>
          <p:cNvPr id="198" name="Google Shape;198;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04"/>
        <p:cNvGrpSpPr/>
        <p:nvPr/>
      </p:nvGrpSpPr>
      <p:grpSpPr>
        <a:xfrm>
          <a:off x="0" y="0"/>
          <a:ext cx="0" cy="0"/>
          <a:chOff x="0" y="0"/>
          <a:chExt cx="0" cy="0"/>
        </a:xfrm>
      </p:grpSpPr>
      <p:sp>
        <p:nvSpPr>
          <p:cNvPr id="205" name="Google Shape;20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To inform</a:t>
            </a:r>
            <a:endParaRPr lang="en-GB"/>
          </a:p>
          <a:p>
            <a:pPr marL="0" lvl="0" indent="0" algn="l" rtl="0">
              <a:lnSpc>
                <a:spcPct val="100000"/>
              </a:lnSpc>
              <a:spcBef>
                <a:spcPts val="0"/>
              </a:spcBef>
              <a:spcAft>
                <a:spcPts val="0"/>
              </a:spcAft>
              <a:buSzPts val="1400"/>
              <a:buNone/>
            </a:pPr>
          </a:p>
          <a:p>
            <a:pPr marL="0" lvl="0" indent="0" algn="l" rtl="0">
              <a:lnSpc>
                <a:spcPct val="100000"/>
              </a:lnSpc>
              <a:spcBef>
                <a:spcPts val="0"/>
              </a:spcBef>
              <a:spcAft>
                <a:spcPts val="0"/>
              </a:spcAft>
              <a:buSzPts val="1400"/>
              <a:buNone/>
            </a:pPr>
            <a:r>
              <a:rPr lang="en-GB"/>
              <a:t>https://www.youtube.com/watch?v=j7sXpbi11AU</a:t>
            </a:r>
            <a:endParaRPr lang="en-GB"/>
          </a:p>
        </p:txBody>
      </p:sp>
      <p:sp>
        <p:nvSpPr>
          <p:cNvPr id="207" name="Google Shape;207;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12"/>
        <p:cNvGrpSpPr/>
        <p:nvPr/>
      </p:nvGrpSpPr>
      <p:grpSpPr>
        <a:xfrm>
          <a:off x="0" y="0"/>
          <a:ext cx="0" cy="0"/>
          <a:chOff x="0" y="0"/>
          <a:chExt cx="0" cy="0"/>
        </a:xfrm>
      </p:grpSpPr>
      <p:sp>
        <p:nvSpPr>
          <p:cNvPr id="213" name="Google Shape;213;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5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a:t>To inform</a:t>
            </a:r>
            <a:endParaRPr lang="en-GB"/>
          </a:p>
        </p:txBody>
      </p:sp>
      <p:sp>
        <p:nvSpPr>
          <p:cNvPr id="215" name="Google Shape;215;p5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G"/>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SG"/>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G"/>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5" name="Date Placeholder 4"/>
          <p:cNvSpPr>
            <a:spLocks noGrp="1"/>
          </p:cNvSpPr>
          <p:nvPr>
            <p:ph type="dt" sz="half" idx="10"/>
          </p:nvPr>
        </p:nvSpPr>
        <p:spPr/>
        <p:txBody>
          <a:bodyPr/>
          <a:lstStyle/>
          <a:p>
            <a:fld id="{2287AAAD-F8A9-4EAE-99CB-0374A2A88771}" type="datetimeFigureOut">
              <a:rPr lang="en-SG" smtClean="0"/>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SG"/>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7" name="Date Placeholder 6"/>
          <p:cNvSpPr>
            <a:spLocks noGrp="1"/>
          </p:cNvSpPr>
          <p:nvPr>
            <p:ph type="dt" sz="half" idx="10"/>
          </p:nvPr>
        </p:nvSpPr>
        <p:spPr/>
        <p:txBody>
          <a:bodyPr/>
          <a:lstStyle/>
          <a:p>
            <a:fld id="{2287AAAD-F8A9-4EAE-99CB-0374A2A88771}" type="datetimeFigureOut">
              <a:rPr lang="en-SG" smtClean="0"/>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Date Placeholder 2"/>
          <p:cNvSpPr>
            <a:spLocks noGrp="1"/>
          </p:cNvSpPr>
          <p:nvPr>
            <p:ph type="dt" sz="half" idx="10"/>
          </p:nvPr>
        </p:nvSpPr>
        <p:spPr/>
        <p:txBody>
          <a:bodyPr/>
          <a:lstStyle/>
          <a:p>
            <a:fld id="{2287AAAD-F8A9-4EAE-99CB-0374A2A88771}" type="datetimeFigureOut">
              <a:rPr lang="en-SG" smtClean="0"/>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87AAAD-F8A9-4EAE-99CB-0374A2A88771}" type="datetimeFigureOut">
              <a:rPr lang="en-SG" smtClean="0"/>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287AAAD-F8A9-4EAE-99CB-0374A2A88771}" type="datetimeFigureOut">
              <a:rPr lang="en-SG" smtClean="0"/>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287AAAD-F8A9-4EAE-99CB-0374A2A88771}" type="datetimeFigureOut">
              <a:rPr lang="en-SG" smtClean="0"/>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G"/>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87AAAD-F8A9-4EAE-99CB-0374A2A88771}" type="datetimeFigureOut">
              <a:rPr lang="en-SG" smtClean="0"/>
            </a:fld>
            <a:endParaRPr lang="en-SG"/>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2219-BB7D-4FEB-9047-06D2DEFF9B93}" type="slidenum">
              <a:rPr lang="en-SG" smtClean="0"/>
            </a:fld>
            <a:endParaRPr lang="en-S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3.jpeg"/><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4.jpeg"/><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png"/><Relationship Id="rId1"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8.png"/><Relationship Id="rId1" Type="http://schemas.openxmlformats.org/officeDocument/2006/relationships/image" Target="../media/image18.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9.jpeg"/><Relationship Id="rId1" Type="http://schemas.openxmlformats.org/officeDocument/2006/relationships/image" Target="../media/image20.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9.jpeg"/><Relationship Id="rId1" Type="http://schemas.openxmlformats.org/officeDocument/2006/relationships/image" Target="../media/image21.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jpe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jpeg"/></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3.jpeg"/><Relationship Id="rId2" Type="http://schemas.openxmlformats.org/officeDocument/2006/relationships/hyperlink" Target="http://www.yelp.com/" TargetMode="External"/><Relationship Id="rId1" Type="http://schemas.openxmlformats.org/officeDocument/2006/relationships/hyperlink" Target="http://www.tripadvisor.com/"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46.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27.png"/><Relationship Id="rId1" Type="http://schemas.openxmlformats.org/officeDocument/2006/relationships/image" Target="../media/image26.png"/></Relationships>
</file>

<file path=ppt/slides/_rels/slide47.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2.xml"/><Relationship Id="rId2" Type="http://schemas.openxmlformats.org/officeDocument/2006/relationships/image" Target="../media/image28.jpeg"/><Relationship Id="rId1" Type="http://schemas.openxmlformats.org/officeDocument/2006/relationships/hyperlink" Target="http://www.youtube.com/watch?v=j7sXpbi11AU" TargetMode="Externa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29.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30.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image" Target="../media/image31.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8.png"/><Relationship Id="rId1" Type="http://schemas.openxmlformats.org/officeDocument/2006/relationships/image" Target="../media/image9.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32.jpe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image" Target="../media/image33.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8.png"/><Relationship Id="rId1" Type="http://schemas.openxmlformats.org/officeDocument/2006/relationships/image" Target="../media/image10.jpeg"/></Relationships>
</file>

<file path=ppt/slides/_rels/slide70.xml.rels><?xml version="1.0" encoding="UTF-8" standalone="yes"?>
<Relationships xmlns="http://schemas.openxmlformats.org/package/2006/relationships"><Relationship Id="rId5" Type="http://schemas.openxmlformats.org/officeDocument/2006/relationships/notesSlide" Target="../notesSlides/notesSlide31.xml"/><Relationship Id="rId4" Type="http://schemas.openxmlformats.org/officeDocument/2006/relationships/slideLayout" Target="../slideLayouts/slideLayout6.xml"/><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8.emf"/></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9.png"/></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0.png"/></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1.png"/></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2.png"/></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3.png"/></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4.png"/></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6.png"/></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7.png"/></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8.png"/></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9.png"/></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0.png"/></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1.png"/></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2.png"/></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3.png"/></Relationships>
</file>

<file path=ppt/slides/_rels/slide8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9414" y="509620"/>
            <a:ext cx="9144000" cy="1743385"/>
          </a:xfrm>
        </p:spPr>
        <p:txBody>
          <a:bodyPr>
            <a:normAutofit/>
          </a:bodyPr>
          <a:lstStyle/>
          <a:p>
            <a:pPr algn="l"/>
            <a:r>
              <a:rPr lang="en-US" sz="4000" b="1" dirty="0" smtClean="0">
                <a:solidFill>
                  <a:srgbClr val="0C0C0C"/>
                </a:solidFill>
                <a:latin typeface="Arial" panose="020B0604020202020204"/>
                <a:ea typeface="Arial" panose="020B0604020202020204"/>
                <a:cs typeface="Arial" panose="020B0604020202020204"/>
                <a:sym typeface="Arial" panose="020B0604020202020204"/>
              </a:rPr>
              <a:t>MN7032SR</a:t>
            </a:r>
            <a:br>
              <a:rPr lang="en-US" sz="4000" dirty="0">
                <a:solidFill>
                  <a:srgbClr val="000000"/>
                </a:solidFill>
                <a:latin typeface="Arial" panose="020B0604020202020204"/>
                <a:ea typeface="Arial" panose="020B0604020202020204"/>
                <a:cs typeface="Arial" panose="020B0604020202020204"/>
                <a:sym typeface="Arial" panose="020B0604020202020204"/>
              </a:rPr>
            </a:br>
            <a:r>
              <a:rPr lang="en-US" sz="4000" b="1" dirty="0" smtClean="0">
                <a:solidFill>
                  <a:srgbClr val="0C0C0C"/>
                </a:solidFill>
                <a:latin typeface="Arial" panose="020B0604020202020204"/>
                <a:ea typeface="Arial" panose="020B0604020202020204"/>
                <a:cs typeface="Arial" panose="020B0604020202020204"/>
                <a:sym typeface="Arial" panose="020B0604020202020204"/>
              </a:rPr>
              <a:t>Communicating Value</a:t>
            </a:r>
            <a:endParaRPr lang="en-GB" sz="4000" dirty="0"/>
          </a:p>
        </p:txBody>
      </p:sp>
      <p:sp>
        <p:nvSpPr>
          <p:cNvPr id="4" name="Subtitle 3"/>
          <p:cNvSpPr>
            <a:spLocks noGrp="1"/>
          </p:cNvSpPr>
          <p:nvPr>
            <p:ph type="subTitle" idx="1"/>
          </p:nvPr>
        </p:nvSpPr>
        <p:spPr/>
        <p:txBody>
          <a:bodyPr/>
          <a:lstStyle/>
          <a:p>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66062" y="6462166"/>
            <a:ext cx="1143635" cy="197490"/>
          </a:xfrm>
          <a:prstGeom prst="rect">
            <a:avLst/>
          </a:prstGeom>
        </p:spPr>
        <p:txBody>
          <a:bodyPr vert="horz" wrap="square" lIns="0" tIns="12700" rIns="0" bIns="0" rtlCol="0">
            <a:spAutoFit/>
          </a:bodyPr>
          <a:lstStyle/>
          <a:p>
            <a:pPr marL="12700">
              <a:spcBef>
                <a:spcPts val="100"/>
              </a:spcBef>
            </a:pPr>
            <a:r>
              <a:rPr sz="1200" spc="-5" dirty="0">
                <a:solidFill>
                  <a:srgbClr val="221F1F"/>
                </a:solidFill>
                <a:latin typeface="Arial MT"/>
                <a:cs typeface="Arial MT"/>
              </a:rPr>
              <a:t>londonmet.ac.uk</a:t>
            </a:r>
            <a:endParaRPr sz="1200">
              <a:latin typeface="Arial MT"/>
              <a:cs typeface="Arial MT"/>
            </a:endParaRPr>
          </a:p>
        </p:txBody>
      </p:sp>
      <p:pic>
        <p:nvPicPr>
          <p:cNvPr id="3" name="object 3"/>
          <p:cNvPicPr/>
          <p:nvPr/>
        </p:nvPicPr>
        <p:blipFill>
          <a:blip r:embed="rId1" cstate="print"/>
          <a:stretch>
            <a:fillRect/>
          </a:stretch>
        </p:blipFill>
        <p:spPr>
          <a:xfrm>
            <a:off x="7463028" y="217931"/>
            <a:ext cx="3204972" cy="6405372"/>
          </a:xfrm>
          <a:prstGeom prst="rect">
            <a:avLst/>
          </a:prstGeom>
        </p:spPr>
      </p:pic>
      <p:sp>
        <p:nvSpPr>
          <p:cNvPr id="5" name="object 5"/>
          <p:cNvSpPr txBox="1">
            <a:spLocks noGrp="1"/>
          </p:cNvSpPr>
          <p:nvPr>
            <p:ph type="title"/>
          </p:nvPr>
        </p:nvSpPr>
        <p:spPr>
          <a:xfrm>
            <a:off x="8462010" y="206198"/>
            <a:ext cx="1717675" cy="391795"/>
          </a:xfrm>
          <a:prstGeom prst="rect">
            <a:avLst/>
          </a:prstGeom>
        </p:spPr>
        <p:txBody>
          <a:bodyPr vert="horz" wrap="square" lIns="0" tIns="12700" rIns="0" bIns="0" rtlCol="0" anchor="ctr">
            <a:spAutoFit/>
          </a:bodyPr>
          <a:lstStyle/>
          <a:p>
            <a:pPr marL="12700">
              <a:lnSpc>
                <a:spcPct val="100000"/>
              </a:lnSpc>
              <a:spcBef>
                <a:spcPts val="100"/>
              </a:spcBef>
            </a:pPr>
            <a:r>
              <a:rPr sz="2400" dirty="0"/>
              <a:t>E</a:t>
            </a:r>
            <a:r>
              <a:rPr sz="2400" spc="-10" dirty="0"/>
              <a:t>n</a:t>
            </a:r>
            <a:r>
              <a:rPr sz="2400" spc="-5" dirty="0"/>
              <a:t>c</a:t>
            </a:r>
            <a:r>
              <a:rPr sz="2400" spc="-10" dirty="0"/>
              <a:t>o</a:t>
            </a:r>
            <a:r>
              <a:rPr sz="2400" dirty="0"/>
              <a:t>din</a:t>
            </a:r>
            <a:r>
              <a:rPr sz="2400" spc="-10" dirty="0"/>
              <a:t>g</a:t>
            </a:r>
            <a:r>
              <a:rPr sz="2400" dirty="0"/>
              <a:t>…</a:t>
            </a:r>
            <a:endParaRPr sz="2400"/>
          </a:p>
        </p:txBody>
      </p:sp>
      <p:pic>
        <p:nvPicPr>
          <p:cNvPr id="6" name="object 6"/>
          <p:cNvPicPr/>
          <p:nvPr/>
        </p:nvPicPr>
        <p:blipFill>
          <a:blip r:embed="rId2" cstate="print"/>
          <a:stretch>
            <a:fillRect/>
          </a:stretch>
        </p:blipFill>
        <p:spPr>
          <a:xfrm>
            <a:off x="2324100" y="1269490"/>
            <a:ext cx="7359396" cy="551992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66062" y="6462166"/>
            <a:ext cx="1143635" cy="197490"/>
          </a:xfrm>
          <a:prstGeom prst="rect">
            <a:avLst/>
          </a:prstGeom>
        </p:spPr>
        <p:txBody>
          <a:bodyPr vert="horz" wrap="square" lIns="0" tIns="12700" rIns="0" bIns="0" rtlCol="0">
            <a:spAutoFit/>
          </a:bodyPr>
          <a:lstStyle/>
          <a:p>
            <a:pPr marL="12700">
              <a:spcBef>
                <a:spcPts val="100"/>
              </a:spcBef>
            </a:pPr>
            <a:r>
              <a:rPr sz="1200" spc="-5" dirty="0">
                <a:solidFill>
                  <a:srgbClr val="221F1F"/>
                </a:solidFill>
                <a:latin typeface="Arial MT"/>
                <a:cs typeface="Arial MT"/>
              </a:rPr>
              <a:t>londonmet.ac.uk</a:t>
            </a:r>
            <a:endParaRPr sz="1200">
              <a:latin typeface="Arial MT"/>
              <a:cs typeface="Arial MT"/>
            </a:endParaRPr>
          </a:p>
        </p:txBody>
      </p:sp>
      <p:pic>
        <p:nvPicPr>
          <p:cNvPr id="3" name="object 3"/>
          <p:cNvPicPr/>
          <p:nvPr/>
        </p:nvPicPr>
        <p:blipFill>
          <a:blip r:embed="rId1" cstate="print"/>
          <a:stretch>
            <a:fillRect/>
          </a:stretch>
        </p:blipFill>
        <p:spPr>
          <a:xfrm>
            <a:off x="7463028" y="217931"/>
            <a:ext cx="3204972" cy="6405372"/>
          </a:xfrm>
          <a:prstGeom prst="rect">
            <a:avLst/>
          </a:prstGeom>
        </p:spPr>
      </p:pic>
      <p:sp>
        <p:nvSpPr>
          <p:cNvPr id="5" name="object 5"/>
          <p:cNvSpPr txBox="1">
            <a:spLocks noGrp="1"/>
          </p:cNvSpPr>
          <p:nvPr>
            <p:ph type="title"/>
          </p:nvPr>
        </p:nvSpPr>
        <p:spPr>
          <a:xfrm>
            <a:off x="6958711" y="206198"/>
            <a:ext cx="1801495" cy="391795"/>
          </a:xfrm>
          <a:prstGeom prst="rect">
            <a:avLst/>
          </a:prstGeom>
        </p:spPr>
        <p:txBody>
          <a:bodyPr vert="horz" wrap="square" lIns="0" tIns="12700" rIns="0" bIns="0" rtlCol="0" anchor="ctr">
            <a:spAutoFit/>
          </a:bodyPr>
          <a:lstStyle/>
          <a:p>
            <a:pPr marL="12700">
              <a:lnSpc>
                <a:spcPct val="100000"/>
              </a:lnSpc>
              <a:spcBef>
                <a:spcPts val="100"/>
              </a:spcBef>
            </a:pPr>
            <a:r>
              <a:rPr sz="2400" spc="-5" dirty="0"/>
              <a:t>Encoding</a:t>
            </a:r>
            <a:r>
              <a:rPr sz="2400" spc="-80" dirty="0"/>
              <a:t> </a:t>
            </a:r>
            <a:r>
              <a:rPr sz="2400" dirty="0"/>
              <a:t>…</a:t>
            </a:r>
            <a:endParaRPr sz="2400"/>
          </a:p>
        </p:txBody>
      </p:sp>
      <p:pic>
        <p:nvPicPr>
          <p:cNvPr id="6" name="object 6"/>
          <p:cNvPicPr/>
          <p:nvPr/>
        </p:nvPicPr>
        <p:blipFill>
          <a:blip r:embed="rId2" cstate="print"/>
          <a:stretch>
            <a:fillRect/>
          </a:stretch>
        </p:blipFill>
        <p:spPr>
          <a:xfrm>
            <a:off x="2574037" y="1217675"/>
            <a:ext cx="7519415" cy="564032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67754" y="194817"/>
            <a:ext cx="2898775" cy="574040"/>
          </a:xfrm>
          <a:prstGeom prst="rect">
            <a:avLst/>
          </a:prstGeom>
        </p:spPr>
        <p:txBody>
          <a:bodyPr vert="horz" wrap="square" lIns="0" tIns="12700" rIns="0" bIns="0" rtlCol="0" anchor="ctr">
            <a:spAutoFit/>
          </a:bodyPr>
          <a:lstStyle/>
          <a:p>
            <a:pPr marL="12700">
              <a:lnSpc>
                <a:spcPct val="100000"/>
              </a:lnSpc>
              <a:spcBef>
                <a:spcPts val="100"/>
              </a:spcBef>
            </a:pPr>
            <a:r>
              <a:rPr sz="3600" dirty="0">
                <a:solidFill>
                  <a:srgbClr val="007EA2"/>
                </a:solidFill>
              </a:rPr>
              <a:t>The</a:t>
            </a:r>
            <a:r>
              <a:rPr sz="3600" spc="-85" dirty="0">
                <a:solidFill>
                  <a:srgbClr val="007EA2"/>
                </a:solidFill>
              </a:rPr>
              <a:t> </a:t>
            </a:r>
            <a:r>
              <a:rPr sz="3600" dirty="0">
                <a:solidFill>
                  <a:srgbClr val="007EA2"/>
                </a:solidFill>
              </a:rPr>
              <a:t>Message</a:t>
            </a:r>
            <a:endParaRPr sz="3600"/>
          </a:p>
        </p:txBody>
      </p:sp>
      <p:sp>
        <p:nvSpPr>
          <p:cNvPr id="3" name="object 3"/>
          <p:cNvSpPr txBox="1"/>
          <p:nvPr/>
        </p:nvSpPr>
        <p:spPr>
          <a:xfrm>
            <a:off x="2059941" y="1279906"/>
            <a:ext cx="5206365" cy="4572000"/>
          </a:xfrm>
          <a:prstGeom prst="rect">
            <a:avLst/>
          </a:prstGeom>
        </p:spPr>
        <p:txBody>
          <a:bodyPr vert="horz" wrap="square" lIns="0" tIns="52705" rIns="0" bIns="0" rtlCol="0">
            <a:spAutoFit/>
          </a:bodyPr>
          <a:lstStyle/>
          <a:p>
            <a:pPr marL="241300" marR="542290" indent="-228600">
              <a:lnSpc>
                <a:spcPct val="90000"/>
              </a:lnSpc>
              <a:spcBef>
                <a:spcPts val="415"/>
              </a:spcBef>
              <a:buChar char="•"/>
              <a:tabLst>
                <a:tab pos="241300" algn="l"/>
              </a:tabLst>
            </a:pPr>
            <a:r>
              <a:rPr sz="2600" spc="5" dirty="0">
                <a:solidFill>
                  <a:srgbClr val="221F1F"/>
                </a:solidFill>
                <a:latin typeface="Arial MT"/>
                <a:cs typeface="Arial MT"/>
              </a:rPr>
              <a:t>The </a:t>
            </a:r>
            <a:r>
              <a:rPr sz="2600" b="1" dirty="0">
                <a:solidFill>
                  <a:srgbClr val="221F1F"/>
                </a:solidFill>
                <a:latin typeface="Arial" panose="020B0604020202020204"/>
                <a:cs typeface="Arial" panose="020B0604020202020204"/>
              </a:rPr>
              <a:t>message </a:t>
            </a:r>
            <a:r>
              <a:rPr sz="2600" spc="-5" dirty="0">
                <a:solidFill>
                  <a:srgbClr val="221F1F"/>
                </a:solidFill>
                <a:latin typeface="Arial MT"/>
                <a:cs typeface="Arial MT"/>
              </a:rPr>
              <a:t>is </a:t>
            </a:r>
            <a:r>
              <a:rPr sz="2600" dirty="0">
                <a:solidFill>
                  <a:srgbClr val="221F1F"/>
                </a:solidFill>
                <a:latin typeface="Arial MT"/>
                <a:cs typeface="Arial MT"/>
              </a:rPr>
              <a:t>the actual </a:t>
            </a:r>
            <a:r>
              <a:rPr sz="2600" spc="5" dirty="0">
                <a:solidFill>
                  <a:srgbClr val="221F1F"/>
                </a:solidFill>
                <a:latin typeface="Arial MT"/>
                <a:cs typeface="Arial MT"/>
              </a:rPr>
              <a:t> </a:t>
            </a:r>
            <a:r>
              <a:rPr sz="2600" dirty="0">
                <a:solidFill>
                  <a:srgbClr val="221F1F"/>
                </a:solidFill>
                <a:latin typeface="Arial MT"/>
                <a:cs typeface="Arial MT"/>
              </a:rPr>
              <a:t>content</a:t>
            </a:r>
            <a:r>
              <a:rPr sz="2600" spc="-30" dirty="0">
                <a:solidFill>
                  <a:srgbClr val="221F1F"/>
                </a:solidFill>
                <a:latin typeface="Arial MT"/>
                <a:cs typeface="Arial MT"/>
              </a:rPr>
              <a:t> </a:t>
            </a:r>
            <a:r>
              <a:rPr sz="2600" dirty="0">
                <a:solidFill>
                  <a:srgbClr val="221F1F"/>
                </a:solidFill>
                <a:latin typeface="Arial MT"/>
                <a:cs typeface="Arial MT"/>
              </a:rPr>
              <a:t>of</a:t>
            </a:r>
            <a:r>
              <a:rPr sz="2600" spc="-10" dirty="0">
                <a:solidFill>
                  <a:srgbClr val="221F1F"/>
                </a:solidFill>
                <a:latin typeface="Arial MT"/>
                <a:cs typeface="Arial MT"/>
              </a:rPr>
              <a:t> </a:t>
            </a:r>
            <a:r>
              <a:rPr sz="2600" dirty="0">
                <a:solidFill>
                  <a:srgbClr val="221F1F"/>
                </a:solidFill>
                <a:latin typeface="Arial MT"/>
                <a:cs typeface="Arial MT"/>
              </a:rPr>
              <a:t>communication</a:t>
            </a:r>
            <a:r>
              <a:rPr sz="2600" spc="-55" dirty="0">
                <a:solidFill>
                  <a:srgbClr val="221F1F"/>
                </a:solidFill>
                <a:latin typeface="Arial MT"/>
                <a:cs typeface="Arial MT"/>
              </a:rPr>
              <a:t> </a:t>
            </a:r>
            <a:r>
              <a:rPr sz="2600" dirty="0">
                <a:solidFill>
                  <a:srgbClr val="221F1F"/>
                </a:solidFill>
                <a:latin typeface="Arial MT"/>
                <a:cs typeface="Arial MT"/>
              </a:rPr>
              <a:t>that </a:t>
            </a:r>
            <a:r>
              <a:rPr sz="2600" spc="-710" dirty="0">
                <a:solidFill>
                  <a:srgbClr val="221F1F"/>
                </a:solidFill>
                <a:latin typeface="Arial MT"/>
                <a:cs typeface="Arial MT"/>
              </a:rPr>
              <a:t> </a:t>
            </a:r>
            <a:r>
              <a:rPr sz="2600" dirty="0">
                <a:solidFill>
                  <a:srgbClr val="221F1F"/>
                </a:solidFill>
                <a:latin typeface="Arial MT"/>
                <a:cs typeface="Arial MT"/>
              </a:rPr>
              <a:t>goes from the source to a </a:t>
            </a:r>
            <a:r>
              <a:rPr sz="2600" spc="5" dirty="0">
                <a:solidFill>
                  <a:srgbClr val="221F1F"/>
                </a:solidFill>
                <a:latin typeface="Arial MT"/>
                <a:cs typeface="Arial MT"/>
              </a:rPr>
              <a:t> </a:t>
            </a:r>
            <a:r>
              <a:rPr sz="2600" spc="-15" dirty="0">
                <a:solidFill>
                  <a:srgbClr val="221F1F"/>
                </a:solidFill>
                <a:latin typeface="Arial MT"/>
                <a:cs typeface="Arial MT"/>
              </a:rPr>
              <a:t>receiver.</a:t>
            </a:r>
            <a:endParaRPr sz="2600">
              <a:latin typeface="Arial MT"/>
              <a:cs typeface="Arial MT"/>
            </a:endParaRPr>
          </a:p>
          <a:p>
            <a:pPr marL="241300" indent="-228600">
              <a:lnSpc>
                <a:spcPts val="2810"/>
              </a:lnSpc>
              <a:buChar char="•"/>
              <a:tabLst>
                <a:tab pos="241300" algn="l"/>
              </a:tabLst>
            </a:pPr>
            <a:r>
              <a:rPr sz="2600" spc="5" dirty="0">
                <a:solidFill>
                  <a:srgbClr val="221F1F"/>
                </a:solidFill>
                <a:latin typeface="Arial MT"/>
                <a:cs typeface="Arial MT"/>
              </a:rPr>
              <a:t>May</a:t>
            </a:r>
            <a:r>
              <a:rPr sz="2600" spc="-20" dirty="0">
                <a:solidFill>
                  <a:srgbClr val="221F1F"/>
                </a:solidFill>
                <a:latin typeface="Arial MT"/>
                <a:cs typeface="Arial MT"/>
              </a:rPr>
              <a:t> </a:t>
            </a:r>
            <a:r>
              <a:rPr sz="2600" spc="-5" dirty="0">
                <a:solidFill>
                  <a:srgbClr val="221F1F"/>
                </a:solidFill>
                <a:latin typeface="Arial MT"/>
                <a:cs typeface="Arial MT"/>
              </a:rPr>
              <a:t>be</a:t>
            </a:r>
            <a:r>
              <a:rPr sz="2600" dirty="0">
                <a:solidFill>
                  <a:srgbClr val="221F1F"/>
                </a:solidFill>
                <a:latin typeface="Arial MT"/>
                <a:cs typeface="Arial MT"/>
              </a:rPr>
              <a:t> </a:t>
            </a:r>
            <a:r>
              <a:rPr sz="2600" spc="-5" dirty="0">
                <a:solidFill>
                  <a:srgbClr val="221F1F"/>
                </a:solidFill>
                <a:latin typeface="Arial MT"/>
                <a:cs typeface="Arial MT"/>
              </a:rPr>
              <a:t>in</a:t>
            </a:r>
            <a:r>
              <a:rPr sz="2600" spc="-10" dirty="0">
                <a:solidFill>
                  <a:srgbClr val="221F1F"/>
                </a:solidFill>
                <a:latin typeface="Arial MT"/>
                <a:cs typeface="Arial MT"/>
              </a:rPr>
              <a:t> </a:t>
            </a:r>
            <a:r>
              <a:rPr sz="2600" dirty="0">
                <a:solidFill>
                  <a:srgbClr val="221F1F"/>
                </a:solidFill>
                <a:latin typeface="Arial MT"/>
                <a:cs typeface="Arial MT"/>
              </a:rPr>
              <a:t>the form</a:t>
            </a:r>
            <a:r>
              <a:rPr sz="2600" spc="-20" dirty="0">
                <a:solidFill>
                  <a:srgbClr val="221F1F"/>
                </a:solidFill>
                <a:latin typeface="Arial MT"/>
                <a:cs typeface="Arial MT"/>
              </a:rPr>
              <a:t> </a:t>
            </a:r>
            <a:r>
              <a:rPr sz="2600" spc="-5" dirty="0">
                <a:solidFill>
                  <a:srgbClr val="221F1F"/>
                </a:solidFill>
                <a:latin typeface="Arial MT"/>
                <a:cs typeface="Arial MT"/>
              </a:rPr>
              <a:t>of:</a:t>
            </a:r>
            <a:endParaRPr sz="2600">
              <a:latin typeface="Arial MT"/>
              <a:cs typeface="Arial MT"/>
            </a:endParaRPr>
          </a:p>
          <a:p>
            <a:pPr marL="524510" lvl="1" indent="-283845">
              <a:spcBef>
                <a:spcPts val="545"/>
              </a:spcBef>
              <a:buFont typeface="Wingdings" panose="05000000000000000000"/>
              <a:buChar char=""/>
              <a:tabLst>
                <a:tab pos="524510" algn="l"/>
                <a:tab pos="525145" algn="l"/>
              </a:tabLst>
            </a:pPr>
            <a:r>
              <a:rPr sz="2200" spc="-5" dirty="0">
                <a:solidFill>
                  <a:srgbClr val="221F1F"/>
                </a:solidFill>
                <a:latin typeface="Arial MT"/>
                <a:cs typeface="Arial MT"/>
              </a:rPr>
              <a:t>Advertising</a:t>
            </a:r>
            <a:endParaRPr sz="2200">
              <a:latin typeface="Arial MT"/>
              <a:cs typeface="Arial MT"/>
            </a:endParaRPr>
          </a:p>
          <a:p>
            <a:pPr marL="524510" lvl="1" indent="-283845">
              <a:spcBef>
                <a:spcPts val="540"/>
              </a:spcBef>
              <a:buFont typeface="Wingdings" panose="05000000000000000000"/>
              <a:buChar char=""/>
              <a:tabLst>
                <a:tab pos="524510" algn="l"/>
                <a:tab pos="525145" algn="l"/>
              </a:tabLst>
            </a:pPr>
            <a:r>
              <a:rPr sz="2200" spc="-5" dirty="0">
                <a:solidFill>
                  <a:srgbClr val="221F1F"/>
                </a:solidFill>
                <a:latin typeface="Arial MT"/>
                <a:cs typeface="Arial MT"/>
              </a:rPr>
              <a:t>Sales</a:t>
            </a:r>
            <a:r>
              <a:rPr sz="2200" spc="-45" dirty="0">
                <a:solidFill>
                  <a:srgbClr val="221F1F"/>
                </a:solidFill>
                <a:latin typeface="Arial MT"/>
                <a:cs typeface="Arial MT"/>
              </a:rPr>
              <a:t> </a:t>
            </a:r>
            <a:r>
              <a:rPr sz="2200" spc="-5" dirty="0">
                <a:solidFill>
                  <a:srgbClr val="221F1F"/>
                </a:solidFill>
                <a:latin typeface="Arial MT"/>
                <a:cs typeface="Arial MT"/>
              </a:rPr>
              <a:t>promotion</a:t>
            </a:r>
            <a:endParaRPr sz="2200">
              <a:latin typeface="Arial MT"/>
              <a:cs typeface="Arial MT"/>
            </a:endParaRPr>
          </a:p>
          <a:p>
            <a:pPr marL="524510" lvl="1" indent="-283845">
              <a:spcBef>
                <a:spcPts val="530"/>
              </a:spcBef>
              <a:buFont typeface="Wingdings" panose="05000000000000000000"/>
              <a:buChar char=""/>
              <a:tabLst>
                <a:tab pos="524510" algn="l"/>
                <a:tab pos="525145" algn="l"/>
              </a:tabLst>
            </a:pPr>
            <a:r>
              <a:rPr sz="2200" spc="-5" dirty="0">
                <a:solidFill>
                  <a:srgbClr val="221F1F"/>
                </a:solidFill>
                <a:latin typeface="Arial MT"/>
                <a:cs typeface="Arial MT"/>
              </a:rPr>
              <a:t>A</a:t>
            </a:r>
            <a:r>
              <a:rPr sz="2200" spc="-135" dirty="0">
                <a:solidFill>
                  <a:srgbClr val="221F1F"/>
                </a:solidFill>
                <a:latin typeface="Arial MT"/>
                <a:cs typeface="Arial MT"/>
              </a:rPr>
              <a:t> </a:t>
            </a:r>
            <a:r>
              <a:rPr sz="2200" spc="-10" dirty="0">
                <a:solidFill>
                  <a:srgbClr val="221F1F"/>
                </a:solidFill>
                <a:latin typeface="Arial MT"/>
                <a:cs typeface="Arial MT"/>
              </a:rPr>
              <a:t>salesperson’s</a:t>
            </a:r>
            <a:r>
              <a:rPr sz="2200" spc="-30" dirty="0">
                <a:solidFill>
                  <a:srgbClr val="221F1F"/>
                </a:solidFill>
                <a:latin typeface="Arial MT"/>
                <a:cs typeface="Arial MT"/>
              </a:rPr>
              <a:t> </a:t>
            </a:r>
            <a:r>
              <a:rPr sz="2200" spc="-5" dirty="0">
                <a:solidFill>
                  <a:srgbClr val="221F1F"/>
                </a:solidFill>
                <a:latin typeface="Arial MT"/>
                <a:cs typeface="Arial MT"/>
              </a:rPr>
              <a:t>pitch</a:t>
            </a:r>
            <a:endParaRPr sz="2200">
              <a:latin typeface="Arial MT"/>
              <a:cs typeface="Arial MT"/>
            </a:endParaRPr>
          </a:p>
          <a:p>
            <a:pPr marL="524510" lvl="1" indent="-283845">
              <a:spcBef>
                <a:spcPts val="540"/>
              </a:spcBef>
              <a:buFont typeface="Wingdings" panose="05000000000000000000"/>
              <a:buChar char=""/>
              <a:tabLst>
                <a:tab pos="524510" algn="l"/>
                <a:tab pos="525145" algn="l"/>
              </a:tabLst>
            </a:pPr>
            <a:r>
              <a:rPr sz="2200" spc="-5" dirty="0">
                <a:solidFill>
                  <a:srgbClr val="221F1F"/>
                </a:solidFill>
                <a:latin typeface="Arial MT"/>
                <a:cs typeface="Arial MT"/>
              </a:rPr>
              <a:t>Infomercial</a:t>
            </a:r>
            <a:endParaRPr sz="2200">
              <a:latin typeface="Arial MT"/>
              <a:cs typeface="Arial MT"/>
            </a:endParaRPr>
          </a:p>
          <a:p>
            <a:pPr marL="524510" marR="5080" lvl="1" indent="-283845">
              <a:lnSpc>
                <a:spcPts val="2380"/>
              </a:lnSpc>
              <a:spcBef>
                <a:spcPts val="835"/>
              </a:spcBef>
              <a:buFont typeface="Wingdings" panose="05000000000000000000"/>
              <a:buChar char=""/>
              <a:tabLst>
                <a:tab pos="524510" algn="l"/>
                <a:tab pos="525145" algn="l"/>
              </a:tabLst>
            </a:pPr>
            <a:r>
              <a:rPr sz="2200" spc="-10" dirty="0">
                <a:solidFill>
                  <a:srgbClr val="221F1F"/>
                </a:solidFill>
                <a:latin typeface="Arial MT"/>
                <a:cs typeface="Arial MT"/>
              </a:rPr>
              <a:t>Websites, </a:t>
            </a:r>
            <a:r>
              <a:rPr sz="2200" spc="-5" dirty="0">
                <a:solidFill>
                  <a:srgbClr val="221F1F"/>
                </a:solidFill>
                <a:latin typeface="Arial MT"/>
                <a:cs typeface="Arial MT"/>
              </a:rPr>
              <a:t>social</a:t>
            </a:r>
            <a:r>
              <a:rPr sz="2200" spc="-10" dirty="0">
                <a:solidFill>
                  <a:srgbClr val="221F1F"/>
                </a:solidFill>
                <a:latin typeface="Arial MT"/>
                <a:cs typeface="Arial MT"/>
              </a:rPr>
              <a:t> </a:t>
            </a:r>
            <a:r>
              <a:rPr sz="2200" spc="-5" dirty="0">
                <a:solidFill>
                  <a:srgbClr val="221F1F"/>
                </a:solidFill>
                <a:latin typeface="Arial MT"/>
                <a:cs typeface="Arial MT"/>
              </a:rPr>
              <a:t>media,</a:t>
            </a:r>
            <a:r>
              <a:rPr sz="2200" spc="10" dirty="0">
                <a:solidFill>
                  <a:srgbClr val="221F1F"/>
                </a:solidFill>
                <a:latin typeface="Arial MT"/>
                <a:cs typeface="Arial MT"/>
              </a:rPr>
              <a:t> </a:t>
            </a:r>
            <a:r>
              <a:rPr sz="2200" spc="-5" dirty="0">
                <a:solidFill>
                  <a:srgbClr val="221F1F"/>
                </a:solidFill>
                <a:latin typeface="Arial MT"/>
                <a:cs typeface="Arial MT"/>
              </a:rPr>
              <a:t>blogs,</a:t>
            </a:r>
            <a:r>
              <a:rPr sz="2200" spc="-10" dirty="0">
                <a:solidFill>
                  <a:srgbClr val="221F1F"/>
                </a:solidFill>
                <a:latin typeface="Arial MT"/>
                <a:cs typeface="Arial MT"/>
              </a:rPr>
              <a:t> </a:t>
            </a:r>
            <a:r>
              <a:rPr sz="2200" spc="-5" dirty="0">
                <a:solidFill>
                  <a:srgbClr val="221F1F"/>
                </a:solidFill>
                <a:latin typeface="Arial MT"/>
                <a:cs typeface="Arial MT"/>
              </a:rPr>
              <a:t>search </a:t>
            </a:r>
            <a:r>
              <a:rPr sz="2200" spc="-595" dirty="0">
                <a:solidFill>
                  <a:srgbClr val="221F1F"/>
                </a:solidFill>
                <a:latin typeface="Arial MT"/>
                <a:cs typeface="Arial MT"/>
              </a:rPr>
              <a:t> </a:t>
            </a:r>
            <a:r>
              <a:rPr sz="2200" spc="-5" dirty="0">
                <a:solidFill>
                  <a:srgbClr val="221F1F"/>
                </a:solidFill>
                <a:latin typeface="Arial MT"/>
                <a:cs typeface="Arial MT"/>
              </a:rPr>
              <a:t>engines</a:t>
            </a:r>
            <a:endParaRPr sz="2200">
              <a:latin typeface="Arial MT"/>
              <a:cs typeface="Arial MT"/>
            </a:endParaRPr>
          </a:p>
          <a:p>
            <a:pPr marL="524510" lvl="1" indent="-283845">
              <a:spcBef>
                <a:spcPts val="490"/>
              </a:spcBef>
              <a:buFont typeface="Wingdings" panose="05000000000000000000"/>
              <a:buChar char=""/>
              <a:tabLst>
                <a:tab pos="524510" algn="l"/>
                <a:tab pos="525145" algn="l"/>
              </a:tabLst>
            </a:pPr>
            <a:r>
              <a:rPr sz="2200" spc="-15" dirty="0">
                <a:solidFill>
                  <a:srgbClr val="221F1F"/>
                </a:solidFill>
                <a:latin typeface="Arial MT"/>
                <a:cs typeface="Arial MT"/>
              </a:rPr>
              <a:t>Word</a:t>
            </a:r>
            <a:r>
              <a:rPr sz="2200" spc="-10" dirty="0">
                <a:solidFill>
                  <a:srgbClr val="221F1F"/>
                </a:solidFill>
                <a:latin typeface="Arial MT"/>
                <a:cs typeface="Arial MT"/>
              </a:rPr>
              <a:t> </a:t>
            </a:r>
            <a:r>
              <a:rPr sz="2200" spc="-5" dirty="0">
                <a:solidFill>
                  <a:srgbClr val="221F1F"/>
                </a:solidFill>
                <a:latin typeface="Arial MT"/>
                <a:cs typeface="Arial MT"/>
              </a:rPr>
              <a:t>of</a:t>
            </a:r>
            <a:r>
              <a:rPr sz="2200" spc="-10" dirty="0">
                <a:solidFill>
                  <a:srgbClr val="221F1F"/>
                </a:solidFill>
                <a:latin typeface="Arial MT"/>
                <a:cs typeface="Arial MT"/>
              </a:rPr>
              <a:t> </a:t>
            </a:r>
            <a:r>
              <a:rPr sz="2200" spc="-5" dirty="0">
                <a:solidFill>
                  <a:srgbClr val="221F1F"/>
                </a:solidFill>
                <a:latin typeface="Arial MT"/>
                <a:cs typeface="Arial MT"/>
              </a:rPr>
              <a:t>mouth</a:t>
            </a:r>
            <a:r>
              <a:rPr sz="2200" spc="15" dirty="0">
                <a:solidFill>
                  <a:srgbClr val="221F1F"/>
                </a:solidFill>
                <a:latin typeface="Arial MT"/>
                <a:cs typeface="Arial MT"/>
              </a:rPr>
              <a:t> </a:t>
            </a:r>
            <a:r>
              <a:rPr sz="2200" spc="-5" dirty="0">
                <a:solidFill>
                  <a:srgbClr val="221F1F"/>
                </a:solidFill>
                <a:latin typeface="Arial MT"/>
                <a:cs typeface="Arial MT"/>
              </a:rPr>
              <a:t>/</a:t>
            </a:r>
            <a:r>
              <a:rPr sz="2200" spc="-130" dirty="0">
                <a:solidFill>
                  <a:srgbClr val="221F1F"/>
                </a:solidFill>
                <a:latin typeface="Arial MT"/>
                <a:cs typeface="Arial MT"/>
              </a:rPr>
              <a:t> </a:t>
            </a:r>
            <a:r>
              <a:rPr sz="2200" spc="-5" dirty="0">
                <a:solidFill>
                  <a:srgbClr val="221F1F"/>
                </a:solidFill>
                <a:latin typeface="Arial MT"/>
                <a:cs typeface="Arial MT"/>
              </a:rPr>
              <a:t>Advocacy</a:t>
            </a:r>
            <a:endParaRPr sz="2200">
              <a:latin typeface="Arial MT"/>
              <a:cs typeface="Arial MT"/>
            </a:endParaRPr>
          </a:p>
        </p:txBody>
      </p:sp>
      <p:pic>
        <p:nvPicPr>
          <p:cNvPr id="4" name="object 4"/>
          <p:cNvPicPr/>
          <p:nvPr/>
        </p:nvPicPr>
        <p:blipFill>
          <a:blip r:embed="rId1" cstate="print"/>
          <a:stretch>
            <a:fillRect/>
          </a:stretch>
        </p:blipFill>
        <p:spPr>
          <a:xfrm>
            <a:off x="7987285" y="1371600"/>
            <a:ext cx="2680715" cy="36042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95997" y="190529"/>
            <a:ext cx="4397081" cy="689932"/>
          </a:xfrm>
          <a:prstGeom prst="rect">
            <a:avLst/>
          </a:prstGeom>
        </p:spPr>
        <p:txBody>
          <a:bodyPr vert="horz" wrap="square" lIns="0" tIns="12700" rIns="0" bIns="0" rtlCol="0" anchor="ctr">
            <a:spAutoFit/>
          </a:bodyPr>
          <a:lstStyle/>
          <a:p>
            <a:pPr marL="12700">
              <a:lnSpc>
                <a:spcPct val="100000"/>
              </a:lnSpc>
              <a:spcBef>
                <a:spcPts val="100"/>
              </a:spcBef>
            </a:pPr>
            <a:r>
              <a:rPr dirty="0"/>
              <a:t>The</a:t>
            </a:r>
            <a:r>
              <a:rPr spc="-100" dirty="0"/>
              <a:t> </a:t>
            </a:r>
            <a:r>
              <a:rPr dirty="0"/>
              <a:t>Medium</a:t>
            </a:r>
            <a:endParaRPr dirty="0"/>
          </a:p>
        </p:txBody>
      </p:sp>
      <p:sp>
        <p:nvSpPr>
          <p:cNvPr id="3" name="object 3"/>
          <p:cNvSpPr txBox="1"/>
          <p:nvPr/>
        </p:nvSpPr>
        <p:spPr>
          <a:xfrm>
            <a:off x="2059941" y="2883788"/>
            <a:ext cx="7186295" cy="2505710"/>
          </a:xfrm>
          <a:prstGeom prst="rect">
            <a:avLst/>
          </a:prstGeom>
        </p:spPr>
        <p:txBody>
          <a:bodyPr vert="horz" wrap="square" lIns="0" tIns="57785" rIns="0" bIns="0" rtlCol="0">
            <a:spAutoFit/>
          </a:bodyPr>
          <a:lstStyle/>
          <a:p>
            <a:pPr marL="241300" marR="40005" indent="-228600">
              <a:lnSpc>
                <a:spcPts val="2810"/>
              </a:lnSpc>
              <a:spcBef>
                <a:spcPts val="455"/>
              </a:spcBef>
              <a:buClr>
                <a:srgbClr val="007EA2"/>
              </a:buClr>
              <a:buChar char="•"/>
              <a:tabLst>
                <a:tab pos="241300" algn="l"/>
              </a:tabLst>
            </a:pPr>
            <a:r>
              <a:rPr sz="2600" spc="5" dirty="0">
                <a:solidFill>
                  <a:srgbClr val="221F1F"/>
                </a:solidFill>
                <a:latin typeface="Arial MT"/>
                <a:cs typeface="Arial MT"/>
              </a:rPr>
              <a:t>The </a:t>
            </a:r>
            <a:r>
              <a:rPr sz="2600" b="1" dirty="0">
                <a:solidFill>
                  <a:srgbClr val="221F1F"/>
                </a:solidFill>
                <a:latin typeface="Arial" panose="020B0604020202020204"/>
                <a:cs typeface="Arial" panose="020B0604020202020204"/>
              </a:rPr>
              <a:t>medium </a:t>
            </a:r>
            <a:r>
              <a:rPr sz="2600" spc="-5" dirty="0">
                <a:solidFill>
                  <a:srgbClr val="221F1F"/>
                </a:solidFill>
                <a:latin typeface="Arial MT"/>
                <a:cs typeface="Arial MT"/>
              </a:rPr>
              <a:t>is </a:t>
            </a:r>
            <a:r>
              <a:rPr sz="2600" dirty="0">
                <a:solidFill>
                  <a:srgbClr val="221F1F"/>
                </a:solidFill>
                <a:latin typeface="Arial MT"/>
                <a:cs typeface="Arial MT"/>
              </a:rPr>
              <a:t>the communication vehicle that </a:t>
            </a:r>
            <a:r>
              <a:rPr sz="2600" spc="-710" dirty="0">
                <a:solidFill>
                  <a:srgbClr val="221F1F"/>
                </a:solidFill>
                <a:latin typeface="Arial MT"/>
                <a:cs typeface="Arial MT"/>
              </a:rPr>
              <a:t> </a:t>
            </a:r>
            <a:r>
              <a:rPr sz="2600" dirty="0">
                <a:solidFill>
                  <a:srgbClr val="221F1F"/>
                </a:solidFill>
                <a:latin typeface="Arial MT"/>
                <a:cs typeface="Arial MT"/>
              </a:rPr>
              <a:t>reaches</a:t>
            </a:r>
            <a:r>
              <a:rPr sz="2600" spc="-25" dirty="0">
                <a:solidFill>
                  <a:srgbClr val="221F1F"/>
                </a:solidFill>
                <a:latin typeface="Arial MT"/>
                <a:cs typeface="Arial MT"/>
              </a:rPr>
              <a:t> </a:t>
            </a:r>
            <a:r>
              <a:rPr sz="2600" dirty="0">
                <a:solidFill>
                  <a:srgbClr val="221F1F"/>
                </a:solidFill>
                <a:latin typeface="Arial MT"/>
                <a:cs typeface="Arial MT"/>
              </a:rPr>
              <a:t>members</a:t>
            </a:r>
            <a:r>
              <a:rPr sz="2600" spc="-20" dirty="0">
                <a:solidFill>
                  <a:srgbClr val="221F1F"/>
                </a:solidFill>
                <a:latin typeface="Arial MT"/>
                <a:cs typeface="Arial MT"/>
              </a:rPr>
              <a:t> </a:t>
            </a:r>
            <a:r>
              <a:rPr sz="2600" spc="-5" dirty="0">
                <a:solidFill>
                  <a:srgbClr val="221F1F"/>
                </a:solidFill>
                <a:latin typeface="Arial MT"/>
                <a:cs typeface="Arial MT"/>
              </a:rPr>
              <a:t>of</a:t>
            </a:r>
            <a:r>
              <a:rPr sz="2600" spc="5" dirty="0">
                <a:solidFill>
                  <a:srgbClr val="221F1F"/>
                </a:solidFill>
                <a:latin typeface="Arial MT"/>
                <a:cs typeface="Arial MT"/>
              </a:rPr>
              <a:t> </a:t>
            </a:r>
            <a:r>
              <a:rPr sz="2600" dirty="0">
                <a:solidFill>
                  <a:srgbClr val="221F1F"/>
                </a:solidFill>
                <a:latin typeface="Arial MT"/>
                <a:cs typeface="Arial MT"/>
              </a:rPr>
              <a:t>the</a:t>
            </a:r>
            <a:r>
              <a:rPr sz="2600" spc="5" dirty="0">
                <a:solidFill>
                  <a:srgbClr val="221F1F"/>
                </a:solidFill>
                <a:latin typeface="Arial MT"/>
                <a:cs typeface="Arial MT"/>
              </a:rPr>
              <a:t> </a:t>
            </a:r>
            <a:r>
              <a:rPr sz="2600" spc="-5" dirty="0">
                <a:solidFill>
                  <a:srgbClr val="221F1F"/>
                </a:solidFill>
                <a:latin typeface="Arial MT"/>
                <a:cs typeface="Arial MT"/>
              </a:rPr>
              <a:t>target</a:t>
            </a:r>
            <a:r>
              <a:rPr sz="2600" spc="5" dirty="0">
                <a:solidFill>
                  <a:srgbClr val="221F1F"/>
                </a:solidFill>
                <a:latin typeface="Arial MT"/>
                <a:cs typeface="Arial MT"/>
              </a:rPr>
              <a:t> </a:t>
            </a:r>
            <a:r>
              <a:rPr sz="2600" dirty="0">
                <a:solidFill>
                  <a:srgbClr val="221F1F"/>
                </a:solidFill>
                <a:latin typeface="Arial MT"/>
                <a:cs typeface="Arial MT"/>
              </a:rPr>
              <a:t>audience.</a:t>
            </a:r>
            <a:endParaRPr sz="2600">
              <a:latin typeface="Arial MT"/>
              <a:cs typeface="Arial MT"/>
            </a:endParaRPr>
          </a:p>
          <a:p>
            <a:pPr marL="241300" indent="-228600">
              <a:spcBef>
                <a:spcPts val="645"/>
              </a:spcBef>
              <a:buClr>
                <a:srgbClr val="007EA2"/>
              </a:buClr>
              <a:buChar char="•"/>
              <a:tabLst>
                <a:tab pos="241300" algn="l"/>
              </a:tabLst>
            </a:pPr>
            <a:r>
              <a:rPr sz="2600" dirty="0">
                <a:solidFill>
                  <a:srgbClr val="221F1F"/>
                </a:solidFill>
                <a:latin typeface="Arial MT"/>
                <a:cs typeface="Arial MT"/>
              </a:rPr>
              <a:t>Marketers</a:t>
            </a:r>
            <a:r>
              <a:rPr sz="2600" spc="-30" dirty="0">
                <a:solidFill>
                  <a:srgbClr val="221F1F"/>
                </a:solidFill>
                <a:latin typeface="Arial MT"/>
                <a:cs typeface="Arial MT"/>
              </a:rPr>
              <a:t> </a:t>
            </a:r>
            <a:r>
              <a:rPr sz="2600" dirty="0">
                <a:solidFill>
                  <a:srgbClr val="221F1F"/>
                </a:solidFill>
                <a:latin typeface="Arial MT"/>
                <a:cs typeface="Arial MT"/>
              </a:rPr>
              <a:t>face</a:t>
            </a:r>
            <a:r>
              <a:rPr sz="2600" spc="-5" dirty="0">
                <a:solidFill>
                  <a:srgbClr val="221F1F"/>
                </a:solidFill>
                <a:latin typeface="Arial MT"/>
                <a:cs typeface="Arial MT"/>
              </a:rPr>
              <a:t> </a:t>
            </a:r>
            <a:r>
              <a:rPr sz="2600" dirty="0">
                <a:solidFill>
                  <a:srgbClr val="221F1F"/>
                </a:solidFill>
                <a:latin typeface="Arial MT"/>
                <a:cs typeface="Arial MT"/>
              </a:rPr>
              <a:t>two major</a:t>
            </a:r>
            <a:r>
              <a:rPr sz="2600" spc="-20" dirty="0">
                <a:solidFill>
                  <a:srgbClr val="221F1F"/>
                </a:solidFill>
                <a:latin typeface="Arial MT"/>
                <a:cs typeface="Arial MT"/>
              </a:rPr>
              <a:t> </a:t>
            </a:r>
            <a:r>
              <a:rPr sz="2600" dirty="0">
                <a:solidFill>
                  <a:srgbClr val="221F1F"/>
                </a:solidFill>
                <a:latin typeface="Arial MT"/>
                <a:cs typeface="Arial MT"/>
              </a:rPr>
              <a:t>challenges</a:t>
            </a:r>
            <a:r>
              <a:rPr sz="2600" spc="-25" dirty="0">
                <a:solidFill>
                  <a:srgbClr val="221F1F"/>
                </a:solidFill>
                <a:latin typeface="Arial MT"/>
                <a:cs typeface="Arial MT"/>
              </a:rPr>
              <a:t> </a:t>
            </a:r>
            <a:r>
              <a:rPr sz="2600" dirty="0">
                <a:solidFill>
                  <a:srgbClr val="221F1F"/>
                </a:solidFill>
                <a:latin typeface="Arial MT"/>
                <a:cs typeface="Arial MT"/>
              </a:rPr>
              <a:t>:</a:t>
            </a:r>
            <a:endParaRPr sz="2600">
              <a:latin typeface="Arial MT"/>
              <a:cs typeface="Arial MT"/>
            </a:endParaRPr>
          </a:p>
          <a:p>
            <a:pPr marL="565785" lvl="1" indent="-287020">
              <a:spcBef>
                <a:spcPts val="715"/>
              </a:spcBef>
              <a:buClr>
                <a:srgbClr val="007EA2"/>
              </a:buClr>
              <a:buFont typeface="Wingdings" panose="05000000000000000000"/>
              <a:buChar char=""/>
              <a:tabLst>
                <a:tab pos="565785" algn="l"/>
                <a:tab pos="566420" algn="l"/>
              </a:tabLst>
            </a:pPr>
            <a:r>
              <a:rPr sz="2400" spc="-50" dirty="0">
                <a:solidFill>
                  <a:srgbClr val="221F1F"/>
                </a:solidFill>
                <a:latin typeface="Arial MT"/>
                <a:cs typeface="Arial MT"/>
              </a:rPr>
              <a:t>Target</a:t>
            </a:r>
            <a:r>
              <a:rPr sz="2400" spc="-15" dirty="0">
                <a:solidFill>
                  <a:srgbClr val="221F1F"/>
                </a:solidFill>
                <a:latin typeface="Arial MT"/>
                <a:cs typeface="Arial MT"/>
              </a:rPr>
              <a:t> </a:t>
            </a:r>
            <a:r>
              <a:rPr sz="2400" dirty="0">
                <a:solidFill>
                  <a:srgbClr val="221F1F"/>
                </a:solidFill>
                <a:latin typeface="Arial MT"/>
                <a:cs typeface="Arial MT"/>
              </a:rPr>
              <a:t>market</a:t>
            </a:r>
            <a:r>
              <a:rPr sz="2400" spc="-10" dirty="0">
                <a:solidFill>
                  <a:srgbClr val="221F1F"/>
                </a:solidFill>
                <a:latin typeface="Arial MT"/>
                <a:cs typeface="Arial MT"/>
              </a:rPr>
              <a:t> exposure</a:t>
            </a:r>
            <a:r>
              <a:rPr sz="2400" spc="15" dirty="0">
                <a:solidFill>
                  <a:srgbClr val="221F1F"/>
                </a:solidFill>
                <a:latin typeface="Arial MT"/>
                <a:cs typeface="Arial MT"/>
              </a:rPr>
              <a:t> </a:t>
            </a:r>
            <a:r>
              <a:rPr sz="2400" dirty="0">
                <a:solidFill>
                  <a:srgbClr val="221F1F"/>
                </a:solidFill>
                <a:latin typeface="Arial MT"/>
                <a:cs typeface="Arial MT"/>
              </a:rPr>
              <a:t>to</a:t>
            </a:r>
            <a:r>
              <a:rPr sz="2400" spc="-10" dirty="0">
                <a:solidFill>
                  <a:srgbClr val="221F1F"/>
                </a:solidFill>
                <a:latin typeface="Arial MT"/>
                <a:cs typeface="Arial MT"/>
              </a:rPr>
              <a:t> </a:t>
            </a:r>
            <a:r>
              <a:rPr sz="2400" spc="-5" dirty="0">
                <a:solidFill>
                  <a:srgbClr val="221F1F"/>
                </a:solidFill>
                <a:latin typeface="Arial MT"/>
                <a:cs typeface="Arial MT"/>
              </a:rPr>
              <a:t>medium</a:t>
            </a:r>
            <a:endParaRPr sz="2400">
              <a:latin typeface="Arial MT"/>
              <a:cs typeface="Arial MT"/>
            </a:endParaRPr>
          </a:p>
          <a:p>
            <a:pPr marL="565785" marR="5080" lvl="1" indent="-287020">
              <a:lnSpc>
                <a:spcPts val="2590"/>
              </a:lnSpc>
              <a:spcBef>
                <a:spcPts val="1045"/>
              </a:spcBef>
              <a:buClr>
                <a:srgbClr val="007EA2"/>
              </a:buClr>
              <a:buFont typeface="Wingdings" panose="05000000000000000000"/>
              <a:buChar char=""/>
              <a:tabLst>
                <a:tab pos="565785" algn="l"/>
                <a:tab pos="566420" algn="l"/>
              </a:tabLst>
            </a:pPr>
            <a:r>
              <a:rPr sz="2400" dirty="0">
                <a:solidFill>
                  <a:srgbClr val="221F1F"/>
                </a:solidFill>
                <a:latin typeface="Arial MT"/>
                <a:cs typeface="Arial MT"/>
              </a:rPr>
              <a:t>Product </a:t>
            </a:r>
            <a:r>
              <a:rPr sz="2400" spc="-5" dirty="0">
                <a:solidFill>
                  <a:srgbClr val="221F1F"/>
                </a:solidFill>
                <a:latin typeface="Arial MT"/>
                <a:cs typeface="Arial MT"/>
              </a:rPr>
              <a:t>characteristics are not in</a:t>
            </a:r>
            <a:r>
              <a:rPr sz="2400" dirty="0">
                <a:solidFill>
                  <a:srgbClr val="221F1F"/>
                </a:solidFill>
                <a:latin typeface="Arial MT"/>
                <a:cs typeface="Arial MT"/>
              </a:rPr>
              <a:t> </a:t>
            </a:r>
            <a:r>
              <a:rPr sz="2400" spc="-5" dirty="0">
                <a:solidFill>
                  <a:srgbClr val="221F1F"/>
                </a:solidFill>
                <a:latin typeface="Arial MT"/>
                <a:cs typeface="Arial MT"/>
              </a:rPr>
              <a:t>conflict</a:t>
            </a:r>
            <a:r>
              <a:rPr sz="2400" spc="5" dirty="0">
                <a:solidFill>
                  <a:srgbClr val="221F1F"/>
                </a:solidFill>
                <a:latin typeface="Arial MT"/>
                <a:cs typeface="Arial MT"/>
              </a:rPr>
              <a:t> </a:t>
            </a:r>
            <a:r>
              <a:rPr sz="2400" spc="-5" dirty="0">
                <a:solidFill>
                  <a:srgbClr val="221F1F"/>
                </a:solidFill>
                <a:latin typeface="Arial MT"/>
                <a:cs typeface="Arial MT"/>
              </a:rPr>
              <a:t>with</a:t>
            </a:r>
            <a:r>
              <a:rPr sz="2400" spc="5" dirty="0">
                <a:solidFill>
                  <a:srgbClr val="221F1F"/>
                </a:solidFill>
                <a:latin typeface="Arial MT"/>
                <a:cs typeface="Arial MT"/>
              </a:rPr>
              <a:t> </a:t>
            </a:r>
            <a:r>
              <a:rPr sz="2400" dirty="0">
                <a:solidFill>
                  <a:srgbClr val="221F1F"/>
                </a:solidFill>
                <a:latin typeface="Arial MT"/>
                <a:cs typeface="Arial MT"/>
              </a:rPr>
              <a:t>the </a:t>
            </a:r>
            <a:r>
              <a:rPr sz="2400" spc="-655" dirty="0">
                <a:solidFill>
                  <a:srgbClr val="221F1F"/>
                </a:solidFill>
                <a:latin typeface="Arial MT"/>
                <a:cs typeface="Arial MT"/>
              </a:rPr>
              <a:t> </a:t>
            </a:r>
            <a:r>
              <a:rPr sz="2400" spc="-5" dirty="0">
                <a:solidFill>
                  <a:srgbClr val="221F1F"/>
                </a:solidFill>
                <a:latin typeface="Arial MT"/>
                <a:cs typeface="Arial MT"/>
              </a:rPr>
              <a:t>medium.</a:t>
            </a:r>
            <a:endParaRPr sz="2400">
              <a:latin typeface="Arial MT"/>
              <a:cs typeface="Arial M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60976" y="145824"/>
            <a:ext cx="7097862" cy="689932"/>
          </a:xfrm>
          <a:prstGeom prst="rect">
            <a:avLst/>
          </a:prstGeom>
        </p:spPr>
        <p:txBody>
          <a:bodyPr vert="horz" wrap="square" lIns="0" tIns="12700" rIns="0" bIns="0" rtlCol="0" anchor="ctr">
            <a:spAutoFit/>
          </a:bodyPr>
          <a:lstStyle/>
          <a:p>
            <a:pPr marL="12700">
              <a:lnSpc>
                <a:spcPct val="100000"/>
              </a:lnSpc>
              <a:spcBef>
                <a:spcPts val="100"/>
              </a:spcBef>
            </a:pPr>
            <a:r>
              <a:rPr dirty="0"/>
              <a:t>The</a:t>
            </a:r>
            <a:r>
              <a:rPr spc="-50" dirty="0"/>
              <a:t> </a:t>
            </a:r>
            <a:r>
              <a:rPr spc="-5" dirty="0"/>
              <a:t>Receiver</a:t>
            </a:r>
            <a:r>
              <a:rPr spc="-40" dirty="0"/>
              <a:t> </a:t>
            </a:r>
            <a:r>
              <a:rPr spc="-5" dirty="0"/>
              <a:t>Decodes</a:t>
            </a:r>
            <a:endParaRPr spc="-5" dirty="0"/>
          </a:p>
        </p:txBody>
      </p:sp>
      <p:sp>
        <p:nvSpPr>
          <p:cNvPr id="3" name="object 3"/>
          <p:cNvSpPr txBox="1"/>
          <p:nvPr/>
        </p:nvSpPr>
        <p:spPr>
          <a:xfrm>
            <a:off x="2059940" y="1479550"/>
            <a:ext cx="4827270" cy="3357245"/>
          </a:xfrm>
          <a:prstGeom prst="rect">
            <a:avLst/>
          </a:prstGeom>
        </p:spPr>
        <p:txBody>
          <a:bodyPr vert="horz" wrap="square" lIns="0" tIns="54610" rIns="0" bIns="0" rtlCol="0">
            <a:spAutoFit/>
          </a:bodyPr>
          <a:lstStyle/>
          <a:p>
            <a:pPr marL="241300" marR="143510" indent="-228600">
              <a:lnSpc>
                <a:spcPct val="90000"/>
              </a:lnSpc>
              <a:spcBef>
                <a:spcPts val="430"/>
              </a:spcBef>
              <a:buClr>
                <a:srgbClr val="007EA2"/>
              </a:buClr>
              <a:buChar char="•"/>
              <a:tabLst>
                <a:tab pos="241300" algn="l"/>
              </a:tabLst>
            </a:pPr>
            <a:r>
              <a:rPr sz="2800" spc="-5" dirty="0">
                <a:solidFill>
                  <a:srgbClr val="221F1F"/>
                </a:solidFill>
                <a:latin typeface="Arial MT"/>
                <a:cs typeface="Arial MT"/>
              </a:rPr>
              <a:t>For</a:t>
            </a:r>
            <a:r>
              <a:rPr sz="2800" spc="10" dirty="0">
                <a:solidFill>
                  <a:srgbClr val="221F1F"/>
                </a:solidFill>
                <a:latin typeface="Arial MT"/>
                <a:cs typeface="Arial MT"/>
              </a:rPr>
              <a:t> </a:t>
            </a:r>
            <a:r>
              <a:rPr sz="2800" spc="-10" dirty="0">
                <a:solidFill>
                  <a:srgbClr val="221F1F"/>
                </a:solidFill>
                <a:latin typeface="Arial MT"/>
                <a:cs typeface="Arial MT"/>
              </a:rPr>
              <a:t>effective</a:t>
            </a:r>
            <a:r>
              <a:rPr sz="2800" spc="-20" dirty="0">
                <a:solidFill>
                  <a:srgbClr val="221F1F"/>
                </a:solidFill>
                <a:latin typeface="Arial MT"/>
                <a:cs typeface="Arial MT"/>
              </a:rPr>
              <a:t> </a:t>
            </a:r>
            <a:r>
              <a:rPr sz="2800" spc="-5" dirty="0">
                <a:solidFill>
                  <a:srgbClr val="221F1F"/>
                </a:solidFill>
                <a:latin typeface="Arial MT"/>
                <a:cs typeface="Arial MT"/>
              </a:rPr>
              <a:t>decoding</a:t>
            </a:r>
            <a:r>
              <a:rPr sz="2800" spc="10" dirty="0">
                <a:solidFill>
                  <a:srgbClr val="221F1F"/>
                </a:solidFill>
                <a:latin typeface="Arial MT"/>
                <a:cs typeface="Arial MT"/>
              </a:rPr>
              <a:t> </a:t>
            </a:r>
            <a:r>
              <a:rPr sz="2800" spc="-5" dirty="0">
                <a:solidFill>
                  <a:srgbClr val="221F1F"/>
                </a:solidFill>
                <a:latin typeface="Arial MT"/>
                <a:cs typeface="Arial MT"/>
              </a:rPr>
              <a:t>to </a:t>
            </a:r>
            <a:r>
              <a:rPr sz="2800" dirty="0">
                <a:solidFill>
                  <a:srgbClr val="221F1F"/>
                </a:solidFill>
                <a:latin typeface="Arial MT"/>
                <a:cs typeface="Arial MT"/>
              </a:rPr>
              <a:t> </a:t>
            </a:r>
            <a:r>
              <a:rPr sz="2800" spc="-30" dirty="0">
                <a:solidFill>
                  <a:srgbClr val="221F1F"/>
                </a:solidFill>
                <a:latin typeface="Arial MT"/>
                <a:cs typeface="Arial MT"/>
              </a:rPr>
              <a:t>occur,</a:t>
            </a:r>
            <a:r>
              <a:rPr sz="2800" spc="-5" dirty="0">
                <a:solidFill>
                  <a:srgbClr val="221F1F"/>
                </a:solidFill>
                <a:latin typeface="Arial MT"/>
                <a:cs typeface="Arial MT"/>
              </a:rPr>
              <a:t> the</a:t>
            </a:r>
            <a:r>
              <a:rPr sz="2800" dirty="0">
                <a:solidFill>
                  <a:srgbClr val="221F1F"/>
                </a:solidFill>
                <a:latin typeface="Arial MT"/>
                <a:cs typeface="Arial MT"/>
              </a:rPr>
              <a:t> source</a:t>
            </a:r>
            <a:r>
              <a:rPr sz="2800" spc="-10" dirty="0">
                <a:solidFill>
                  <a:srgbClr val="221F1F"/>
                </a:solidFill>
                <a:latin typeface="Arial MT"/>
                <a:cs typeface="Arial MT"/>
              </a:rPr>
              <a:t> </a:t>
            </a:r>
            <a:r>
              <a:rPr sz="2800" spc="-5" dirty="0">
                <a:solidFill>
                  <a:srgbClr val="221F1F"/>
                </a:solidFill>
                <a:latin typeface="Arial MT"/>
                <a:cs typeface="Arial MT"/>
              </a:rPr>
              <a:t>and</a:t>
            </a:r>
            <a:r>
              <a:rPr sz="2800" spc="15" dirty="0">
                <a:solidFill>
                  <a:srgbClr val="221F1F"/>
                </a:solidFill>
                <a:latin typeface="Arial MT"/>
                <a:cs typeface="Arial MT"/>
              </a:rPr>
              <a:t> </a:t>
            </a:r>
            <a:r>
              <a:rPr sz="2800" spc="-5" dirty="0">
                <a:solidFill>
                  <a:srgbClr val="221F1F"/>
                </a:solidFill>
                <a:latin typeface="Arial MT"/>
                <a:cs typeface="Arial MT"/>
              </a:rPr>
              <a:t>the </a:t>
            </a:r>
            <a:r>
              <a:rPr sz="2800" dirty="0">
                <a:solidFill>
                  <a:srgbClr val="221F1F"/>
                </a:solidFill>
                <a:latin typeface="Arial MT"/>
                <a:cs typeface="Arial MT"/>
              </a:rPr>
              <a:t> receiver </a:t>
            </a:r>
            <a:r>
              <a:rPr sz="2800" spc="-5" dirty="0">
                <a:solidFill>
                  <a:srgbClr val="221F1F"/>
                </a:solidFill>
                <a:latin typeface="Arial MT"/>
                <a:cs typeface="Arial MT"/>
              </a:rPr>
              <a:t>must </a:t>
            </a:r>
            <a:r>
              <a:rPr sz="2800" dirty="0">
                <a:solidFill>
                  <a:srgbClr val="221F1F"/>
                </a:solidFill>
                <a:latin typeface="Arial MT"/>
                <a:cs typeface="Arial MT"/>
              </a:rPr>
              <a:t>share </a:t>
            </a:r>
            <a:r>
              <a:rPr sz="2800" spc="-5" dirty="0">
                <a:solidFill>
                  <a:srgbClr val="221F1F"/>
                </a:solidFill>
                <a:latin typeface="Arial MT"/>
                <a:cs typeface="Arial MT"/>
              </a:rPr>
              <a:t>a frame </a:t>
            </a:r>
            <a:r>
              <a:rPr sz="2800" spc="-765" dirty="0">
                <a:solidFill>
                  <a:srgbClr val="221F1F"/>
                </a:solidFill>
                <a:latin typeface="Arial MT"/>
                <a:cs typeface="Arial MT"/>
              </a:rPr>
              <a:t> </a:t>
            </a:r>
            <a:r>
              <a:rPr sz="2800" spc="-5" dirty="0">
                <a:solidFill>
                  <a:srgbClr val="221F1F"/>
                </a:solidFill>
                <a:latin typeface="Arial MT"/>
                <a:cs typeface="Arial MT"/>
              </a:rPr>
              <a:t>of</a:t>
            </a:r>
            <a:r>
              <a:rPr sz="2800" spc="-10" dirty="0">
                <a:solidFill>
                  <a:srgbClr val="221F1F"/>
                </a:solidFill>
                <a:latin typeface="Arial MT"/>
                <a:cs typeface="Arial MT"/>
              </a:rPr>
              <a:t> </a:t>
            </a:r>
            <a:r>
              <a:rPr sz="2800" dirty="0">
                <a:solidFill>
                  <a:srgbClr val="221F1F"/>
                </a:solidFill>
                <a:latin typeface="Arial MT"/>
                <a:cs typeface="Arial MT"/>
              </a:rPr>
              <a:t>reference.</a:t>
            </a:r>
            <a:endParaRPr sz="2800">
              <a:latin typeface="Arial MT"/>
              <a:cs typeface="Arial MT"/>
            </a:endParaRPr>
          </a:p>
          <a:p>
            <a:pPr marL="241300" marR="5080" indent="-228600">
              <a:lnSpc>
                <a:spcPts val="3020"/>
              </a:lnSpc>
              <a:spcBef>
                <a:spcPts val="1755"/>
              </a:spcBef>
              <a:buClr>
                <a:srgbClr val="007EA2"/>
              </a:buClr>
              <a:buChar char="•"/>
              <a:tabLst>
                <a:tab pos="241300" algn="l"/>
              </a:tabLst>
            </a:pPr>
            <a:r>
              <a:rPr sz="2800" spc="-5" dirty="0">
                <a:solidFill>
                  <a:srgbClr val="221F1F"/>
                </a:solidFill>
                <a:latin typeface="Arial MT"/>
                <a:cs typeface="Arial MT"/>
              </a:rPr>
              <a:t>In this ad, </a:t>
            </a:r>
            <a:r>
              <a:rPr sz="2800" dirty="0">
                <a:solidFill>
                  <a:srgbClr val="221F1F"/>
                </a:solidFill>
                <a:latin typeface="Arial MT"/>
                <a:cs typeface="Arial MT"/>
              </a:rPr>
              <a:t>the receiver </a:t>
            </a:r>
            <a:r>
              <a:rPr sz="2800" spc="-5" dirty="0">
                <a:solidFill>
                  <a:srgbClr val="221F1F"/>
                </a:solidFill>
                <a:latin typeface="Arial MT"/>
                <a:cs typeface="Arial MT"/>
              </a:rPr>
              <a:t>needs </a:t>
            </a:r>
            <a:r>
              <a:rPr sz="2800" spc="-765" dirty="0">
                <a:solidFill>
                  <a:srgbClr val="221F1F"/>
                </a:solidFill>
                <a:latin typeface="Arial MT"/>
                <a:cs typeface="Arial MT"/>
              </a:rPr>
              <a:t> </a:t>
            </a:r>
            <a:r>
              <a:rPr sz="2800" spc="-5" dirty="0">
                <a:solidFill>
                  <a:srgbClr val="221F1F"/>
                </a:solidFill>
                <a:latin typeface="Arial MT"/>
                <a:cs typeface="Arial MT"/>
              </a:rPr>
              <a:t>to</a:t>
            </a:r>
            <a:r>
              <a:rPr sz="2800" spc="155" dirty="0">
                <a:solidFill>
                  <a:srgbClr val="221F1F"/>
                </a:solidFill>
                <a:latin typeface="Arial MT"/>
                <a:cs typeface="Arial MT"/>
              </a:rPr>
              <a:t> </a:t>
            </a:r>
            <a:r>
              <a:rPr sz="2800" spc="-5" dirty="0">
                <a:solidFill>
                  <a:srgbClr val="221F1F"/>
                </a:solidFill>
                <a:latin typeface="Arial MT"/>
                <a:cs typeface="Arial MT"/>
              </a:rPr>
              <a:t>understand</a:t>
            </a:r>
            <a:r>
              <a:rPr sz="2800" spc="180" dirty="0">
                <a:solidFill>
                  <a:srgbClr val="221F1F"/>
                </a:solidFill>
                <a:latin typeface="Arial MT"/>
                <a:cs typeface="Arial MT"/>
              </a:rPr>
              <a:t> </a:t>
            </a:r>
            <a:r>
              <a:rPr sz="2800" spc="-5" dirty="0">
                <a:solidFill>
                  <a:srgbClr val="221F1F"/>
                </a:solidFill>
                <a:latin typeface="Arial MT"/>
                <a:cs typeface="Arial MT"/>
              </a:rPr>
              <a:t>the</a:t>
            </a:r>
            <a:r>
              <a:rPr sz="2800" spc="160" dirty="0">
                <a:solidFill>
                  <a:srgbClr val="221F1F"/>
                </a:solidFill>
                <a:latin typeface="Arial MT"/>
                <a:cs typeface="Arial MT"/>
              </a:rPr>
              <a:t> </a:t>
            </a:r>
            <a:r>
              <a:rPr sz="2800" spc="-5" dirty="0">
                <a:solidFill>
                  <a:srgbClr val="221F1F"/>
                </a:solidFill>
                <a:latin typeface="Arial MT"/>
                <a:cs typeface="Arial MT"/>
              </a:rPr>
              <a:t>meaning </a:t>
            </a:r>
            <a:r>
              <a:rPr sz="2800" dirty="0">
                <a:solidFill>
                  <a:srgbClr val="221F1F"/>
                </a:solidFill>
                <a:latin typeface="Arial MT"/>
                <a:cs typeface="Arial MT"/>
              </a:rPr>
              <a:t> </a:t>
            </a:r>
            <a:r>
              <a:rPr sz="2800" spc="-5" dirty="0">
                <a:solidFill>
                  <a:srgbClr val="221F1F"/>
                </a:solidFill>
                <a:latin typeface="Arial MT"/>
                <a:cs typeface="Arial MT"/>
              </a:rPr>
              <a:t>of</a:t>
            </a:r>
            <a:r>
              <a:rPr sz="2800" spc="-15" dirty="0">
                <a:solidFill>
                  <a:srgbClr val="221F1F"/>
                </a:solidFill>
                <a:latin typeface="Arial MT"/>
                <a:cs typeface="Arial MT"/>
              </a:rPr>
              <a:t> </a:t>
            </a:r>
            <a:r>
              <a:rPr sz="2800" spc="-5" dirty="0">
                <a:solidFill>
                  <a:srgbClr val="221F1F"/>
                </a:solidFill>
                <a:latin typeface="Arial MT"/>
                <a:cs typeface="Arial MT"/>
              </a:rPr>
              <a:t>the</a:t>
            </a:r>
            <a:r>
              <a:rPr sz="2800" dirty="0">
                <a:solidFill>
                  <a:srgbClr val="221F1F"/>
                </a:solidFill>
                <a:latin typeface="Arial MT"/>
                <a:cs typeface="Arial MT"/>
              </a:rPr>
              <a:t> </a:t>
            </a:r>
            <a:r>
              <a:rPr sz="2800" spc="-5" dirty="0">
                <a:solidFill>
                  <a:srgbClr val="221F1F"/>
                </a:solidFill>
                <a:latin typeface="Arial MT"/>
                <a:cs typeface="Arial MT"/>
              </a:rPr>
              <a:t>“white</a:t>
            </a:r>
            <a:r>
              <a:rPr sz="2800" spc="10" dirty="0">
                <a:solidFill>
                  <a:srgbClr val="221F1F"/>
                </a:solidFill>
                <a:latin typeface="Arial MT"/>
                <a:cs typeface="Arial MT"/>
              </a:rPr>
              <a:t> </a:t>
            </a:r>
            <a:r>
              <a:rPr sz="2800" spc="-5" dirty="0">
                <a:solidFill>
                  <a:srgbClr val="221F1F"/>
                </a:solidFill>
                <a:latin typeface="Arial MT"/>
                <a:cs typeface="Arial MT"/>
              </a:rPr>
              <a:t>flag” in </a:t>
            </a:r>
            <a:r>
              <a:rPr sz="2800" dirty="0">
                <a:solidFill>
                  <a:srgbClr val="221F1F"/>
                </a:solidFill>
                <a:latin typeface="Arial MT"/>
                <a:cs typeface="Arial MT"/>
              </a:rPr>
              <a:t>order</a:t>
            </a:r>
            <a:r>
              <a:rPr sz="2800" spc="15" dirty="0">
                <a:solidFill>
                  <a:srgbClr val="221F1F"/>
                </a:solidFill>
                <a:latin typeface="Arial MT"/>
                <a:cs typeface="Arial MT"/>
              </a:rPr>
              <a:t> </a:t>
            </a:r>
            <a:r>
              <a:rPr sz="2800" dirty="0">
                <a:solidFill>
                  <a:srgbClr val="221F1F"/>
                </a:solidFill>
                <a:latin typeface="Arial MT"/>
                <a:cs typeface="Arial MT"/>
              </a:rPr>
              <a:t>for </a:t>
            </a:r>
            <a:r>
              <a:rPr sz="2800" spc="-765" dirty="0">
                <a:solidFill>
                  <a:srgbClr val="221F1F"/>
                </a:solidFill>
                <a:latin typeface="Arial MT"/>
                <a:cs typeface="Arial MT"/>
              </a:rPr>
              <a:t> </a:t>
            </a:r>
            <a:r>
              <a:rPr sz="2800" dirty="0">
                <a:solidFill>
                  <a:srgbClr val="221F1F"/>
                </a:solidFill>
                <a:latin typeface="Arial MT"/>
                <a:cs typeface="Arial MT"/>
              </a:rPr>
              <a:t>the</a:t>
            </a:r>
            <a:r>
              <a:rPr sz="2800" spc="-15" dirty="0">
                <a:solidFill>
                  <a:srgbClr val="221F1F"/>
                </a:solidFill>
                <a:latin typeface="Arial MT"/>
                <a:cs typeface="Arial MT"/>
              </a:rPr>
              <a:t> </a:t>
            </a:r>
            <a:r>
              <a:rPr sz="2800" spc="-5" dirty="0">
                <a:solidFill>
                  <a:srgbClr val="221F1F"/>
                </a:solidFill>
                <a:latin typeface="Arial MT"/>
                <a:cs typeface="Arial MT"/>
              </a:rPr>
              <a:t>message</a:t>
            </a:r>
            <a:r>
              <a:rPr sz="2800" dirty="0">
                <a:solidFill>
                  <a:srgbClr val="221F1F"/>
                </a:solidFill>
                <a:latin typeface="Arial MT"/>
                <a:cs typeface="Arial MT"/>
              </a:rPr>
              <a:t> </a:t>
            </a:r>
            <a:r>
              <a:rPr sz="2800" spc="-5" dirty="0">
                <a:solidFill>
                  <a:srgbClr val="221F1F"/>
                </a:solidFill>
                <a:latin typeface="Arial MT"/>
                <a:cs typeface="Arial MT"/>
              </a:rPr>
              <a:t>to</a:t>
            </a:r>
            <a:r>
              <a:rPr sz="2800" spc="-10" dirty="0">
                <a:solidFill>
                  <a:srgbClr val="221F1F"/>
                </a:solidFill>
                <a:latin typeface="Arial MT"/>
                <a:cs typeface="Arial MT"/>
              </a:rPr>
              <a:t> </a:t>
            </a:r>
            <a:r>
              <a:rPr sz="2800" dirty="0">
                <a:solidFill>
                  <a:srgbClr val="221F1F"/>
                </a:solidFill>
                <a:latin typeface="Arial MT"/>
                <a:cs typeface="Arial MT"/>
              </a:rPr>
              <a:t>make</a:t>
            </a:r>
            <a:r>
              <a:rPr sz="2800" spc="-10" dirty="0">
                <a:solidFill>
                  <a:srgbClr val="221F1F"/>
                </a:solidFill>
                <a:latin typeface="Arial MT"/>
                <a:cs typeface="Arial MT"/>
              </a:rPr>
              <a:t> </a:t>
            </a:r>
            <a:r>
              <a:rPr sz="2800" dirty="0">
                <a:solidFill>
                  <a:srgbClr val="221F1F"/>
                </a:solidFill>
                <a:latin typeface="Arial MT"/>
                <a:cs typeface="Arial MT"/>
              </a:rPr>
              <a:t>sense</a:t>
            </a:r>
            <a:r>
              <a:rPr sz="2800" dirty="0">
                <a:solidFill>
                  <a:srgbClr val="006FC0"/>
                </a:solidFill>
                <a:latin typeface="Arial MT"/>
                <a:cs typeface="Arial MT"/>
              </a:rPr>
              <a:t>.</a:t>
            </a:r>
            <a:endParaRPr sz="2800">
              <a:latin typeface="Arial MT"/>
              <a:cs typeface="Arial MT"/>
            </a:endParaRPr>
          </a:p>
        </p:txBody>
      </p:sp>
      <p:pic>
        <p:nvPicPr>
          <p:cNvPr id="4" name="object 4"/>
          <p:cNvPicPr/>
          <p:nvPr/>
        </p:nvPicPr>
        <p:blipFill>
          <a:blip r:embed="rId1" cstate="print"/>
          <a:stretch>
            <a:fillRect/>
          </a:stretch>
        </p:blipFill>
        <p:spPr>
          <a:xfrm>
            <a:off x="7376160" y="1146855"/>
            <a:ext cx="3657600" cy="4972325"/>
          </a:xfrm>
          <a:prstGeom prst="rect">
            <a:avLst/>
          </a:prstGeom>
        </p:spPr>
      </p:pic>
      <p:cxnSp>
        <p:nvCxnSpPr>
          <p:cNvPr id="7" name="Straight Arrow Connector 6"/>
          <p:cNvCxnSpPr/>
          <p:nvPr/>
        </p:nvCxnSpPr>
        <p:spPr>
          <a:xfrm>
            <a:off x="6776185" y="3840480"/>
            <a:ext cx="1039528" cy="3753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91063" y="1985707"/>
            <a:ext cx="12922718" cy="567720"/>
          </a:xfrm>
          <a:prstGeom prst="rect">
            <a:avLst/>
          </a:prstGeom>
        </p:spPr>
        <p:txBody>
          <a:bodyPr vert="horz" wrap="square" lIns="0" tIns="67945" rIns="0" bIns="0" rtlCol="0" anchor="ctr">
            <a:spAutoFit/>
          </a:bodyPr>
          <a:lstStyle/>
          <a:p>
            <a:pPr marL="5989955" marR="5080">
              <a:lnSpc>
                <a:spcPts val="3460"/>
              </a:lnSpc>
              <a:spcBef>
                <a:spcPts val="535"/>
              </a:spcBef>
            </a:pPr>
            <a:r>
              <a:rPr lang="en-GB" sz="4800" b="1" spc="-5" dirty="0" smtClean="0"/>
              <a:t>NOISE</a:t>
            </a:r>
            <a:r>
              <a:rPr lang="en-GB" sz="4800" b="1" spc="-105" dirty="0" smtClean="0"/>
              <a:t> </a:t>
            </a:r>
            <a:r>
              <a:rPr lang="en-GB" sz="4800" b="1" spc="-5" dirty="0" smtClean="0"/>
              <a:t>AND </a:t>
            </a:r>
            <a:r>
              <a:rPr lang="en-GB" sz="4800" b="1" spc="-875" dirty="0" smtClean="0"/>
              <a:t> </a:t>
            </a:r>
            <a:r>
              <a:rPr lang="en-GB" sz="4800" b="1" spc="-5" dirty="0" smtClean="0"/>
              <a:t>FEEDBACK</a:t>
            </a:r>
            <a:endParaRPr lang="en-GB" sz="4800" b="1" spc="-5" dirty="0"/>
          </a:p>
        </p:txBody>
      </p:sp>
      <p:sp>
        <p:nvSpPr>
          <p:cNvPr id="3" name="object 3"/>
          <p:cNvSpPr txBox="1"/>
          <p:nvPr/>
        </p:nvSpPr>
        <p:spPr>
          <a:xfrm>
            <a:off x="2059940" y="2767077"/>
            <a:ext cx="7696834" cy="1975485"/>
          </a:xfrm>
          <a:prstGeom prst="rect">
            <a:avLst/>
          </a:prstGeom>
        </p:spPr>
        <p:txBody>
          <a:bodyPr vert="horz" wrap="square" lIns="0" tIns="57785" rIns="0" bIns="0" rtlCol="0">
            <a:spAutoFit/>
          </a:bodyPr>
          <a:lstStyle/>
          <a:p>
            <a:pPr marL="268605" marR="5080" indent="-256540">
              <a:lnSpc>
                <a:spcPts val="2810"/>
              </a:lnSpc>
              <a:spcBef>
                <a:spcPts val="455"/>
              </a:spcBef>
              <a:buChar char="•"/>
              <a:tabLst>
                <a:tab pos="268605" algn="l"/>
                <a:tab pos="269240" algn="l"/>
              </a:tabLst>
            </a:pPr>
            <a:r>
              <a:rPr sz="2600" spc="5" dirty="0">
                <a:solidFill>
                  <a:srgbClr val="221F1F"/>
                </a:solidFill>
                <a:latin typeface="Arial MT"/>
                <a:cs typeface="Arial MT"/>
              </a:rPr>
              <a:t>The</a:t>
            </a:r>
            <a:r>
              <a:rPr sz="2600" spc="-5" dirty="0">
                <a:solidFill>
                  <a:srgbClr val="221F1F"/>
                </a:solidFill>
                <a:latin typeface="Arial MT"/>
                <a:cs typeface="Arial MT"/>
              </a:rPr>
              <a:t> </a:t>
            </a:r>
            <a:r>
              <a:rPr sz="2600" dirty="0">
                <a:solidFill>
                  <a:srgbClr val="221F1F"/>
                </a:solidFill>
                <a:latin typeface="Arial MT"/>
                <a:cs typeface="Arial MT"/>
              </a:rPr>
              <a:t>communication</a:t>
            </a:r>
            <a:r>
              <a:rPr sz="2600" spc="-40" dirty="0">
                <a:solidFill>
                  <a:srgbClr val="221F1F"/>
                </a:solidFill>
                <a:latin typeface="Arial MT"/>
                <a:cs typeface="Arial MT"/>
              </a:rPr>
              <a:t> </a:t>
            </a:r>
            <a:r>
              <a:rPr sz="2600" spc="5" dirty="0">
                <a:solidFill>
                  <a:srgbClr val="221F1F"/>
                </a:solidFill>
                <a:latin typeface="Arial MT"/>
                <a:cs typeface="Arial MT"/>
              </a:rPr>
              <a:t>model</a:t>
            </a:r>
            <a:r>
              <a:rPr sz="2600" spc="-15" dirty="0">
                <a:solidFill>
                  <a:srgbClr val="221F1F"/>
                </a:solidFill>
                <a:latin typeface="Arial MT"/>
                <a:cs typeface="Arial MT"/>
              </a:rPr>
              <a:t> </a:t>
            </a:r>
            <a:r>
              <a:rPr sz="2600" dirty="0">
                <a:solidFill>
                  <a:srgbClr val="221F1F"/>
                </a:solidFill>
                <a:latin typeface="Arial MT"/>
                <a:cs typeface="Arial MT"/>
              </a:rPr>
              <a:t>also</a:t>
            </a:r>
            <a:r>
              <a:rPr sz="2600" spc="-5" dirty="0">
                <a:solidFill>
                  <a:srgbClr val="221F1F"/>
                </a:solidFill>
                <a:latin typeface="Arial MT"/>
                <a:cs typeface="Arial MT"/>
              </a:rPr>
              <a:t> </a:t>
            </a:r>
            <a:r>
              <a:rPr sz="2600" dirty="0">
                <a:solidFill>
                  <a:srgbClr val="221F1F"/>
                </a:solidFill>
                <a:latin typeface="Arial MT"/>
                <a:cs typeface="Arial MT"/>
              </a:rPr>
              <a:t>acknowledges</a:t>
            </a:r>
            <a:r>
              <a:rPr sz="2600" spc="-30" dirty="0">
                <a:solidFill>
                  <a:srgbClr val="221F1F"/>
                </a:solidFill>
                <a:latin typeface="Arial MT"/>
                <a:cs typeface="Arial MT"/>
              </a:rPr>
              <a:t> </a:t>
            </a:r>
            <a:r>
              <a:rPr sz="2600" dirty="0">
                <a:solidFill>
                  <a:srgbClr val="221F1F"/>
                </a:solidFill>
                <a:latin typeface="Arial MT"/>
                <a:cs typeface="Arial MT"/>
              </a:rPr>
              <a:t>that </a:t>
            </a:r>
            <a:r>
              <a:rPr sz="2600" spc="-705" dirty="0">
                <a:solidFill>
                  <a:srgbClr val="221F1F"/>
                </a:solidFill>
                <a:latin typeface="Arial MT"/>
                <a:cs typeface="Arial MT"/>
              </a:rPr>
              <a:t> </a:t>
            </a:r>
            <a:r>
              <a:rPr sz="2600" b="1" dirty="0">
                <a:solidFill>
                  <a:srgbClr val="221F1F"/>
                </a:solidFill>
                <a:latin typeface="Arial" panose="020B0604020202020204"/>
                <a:cs typeface="Arial" panose="020B0604020202020204"/>
              </a:rPr>
              <a:t>noise</a:t>
            </a:r>
            <a:r>
              <a:rPr sz="2600" dirty="0">
                <a:solidFill>
                  <a:srgbClr val="221F1F"/>
                </a:solidFill>
                <a:latin typeface="Arial MT"/>
                <a:cs typeface="Arial MT"/>
              </a:rPr>
              <a:t>—anything that </a:t>
            </a:r>
            <a:r>
              <a:rPr sz="2600" spc="-5" dirty="0">
                <a:solidFill>
                  <a:srgbClr val="221F1F"/>
                </a:solidFill>
                <a:latin typeface="Arial MT"/>
                <a:cs typeface="Arial MT"/>
              </a:rPr>
              <a:t>interferes with effective </a:t>
            </a:r>
            <a:r>
              <a:rPr sz="2600" dirty="0">
                <a:solidFill>
                  <a:srgbClr val="221F1F"/>
                </a:solidFill>
                <a:latin typeface="Arial MT"/>
                <a:cs typeface="Arial MT"/>
              </a:rPr>
              <a:t> communication—can</a:t>
            </a:r>
            <a:r>
              <a:rPr sz="2600" spc="-45" dirty="0">
                <a:solidFill>
                  <a:srgbClr val="221F1F"/>
                </a:solidFill>
                <a:latin typeface="Arial MT"/>
                <a:cs typeface="Arial MT"/>
              </a:rPr>
              <a:t> </a:t>
            </a:r>
            <a:r>
              <a:rPr sz="2600" dirty="0">
                <a:solidFill>
                  <a:srgbClr val="221F1F"/>
                </a:solidFill>
                <a:latin typeface="Arial MT"/>
                <a:cs typeface="Arial MT"/>
              </a:rPr>
              <a:t>block</a:t>
            </a:r>
            <a:r>
              <a:rPr sz="2600" spc="-15" dirty="0">
                <a:solidFill>
                  <a:srgbClr val="221F1F"/>
                </a:solidFill>
                <a:latin typeface="Arial MT"/>
                <a:cs typeface="Arial MT"/>
              </a:rPr>
              <a:t> </a:t>
            </a:r>
            <a:r>
              <a:rPr sz="2600" dirty="0">
                <a:solidFill>
                  <a:srgbClr val="221F1F"/>
                </a:solidFill>
                <a:latin typeface="Arial MT"/>
                <a:cs typeface="Arial MT"/>
              </a:rPr>
              <a:t>messages.</a:t>
            </a:r>
            <a:endParaRPr sz="2600">
              <a:latin typeface="Arial MT"/>
              <a:cs typeface="Arial MT"/>
            </a:endParaRPr>
          </a:p>
          <a:p>
            <a:pPr marL="268605" marR="312420" indent="-256540">
              <a:lnSpc>
                <a:spcPts val="2810"/>
              </a:lnSpc>
              <a:spcBef>
                <a:spcPts val="990"/>
              </a:spcBef>
              <a:buChar char="•"/>
              <a:tabLst>
                <a:tab pos="268605" algn="l"/>
                <a:tab pos="269240" algn="l"/>
              </a:tabLst>
            </a:pPr>
            <a:r>
              <a:rPr sz="2600" spc="-145" dirty="0">
                <a:solidFill>
                  <a:srgbClr val="221F1F"/>
                </a:solidFill>
                <a:latin typeface="Arial MT"/>
                <a:cs typeface="Arial MT"/>
              </a:rPr>
              <a:t>To</a:t>
            </a:r>
            <a:r>
              <a:rPr sz="2600" dirty="0">
                <a:solidFill>
                  <a:srgbClr val="221F1F"/>
                </a:solidFill>
                <a:latin typeface="Arial MT"/>
                <a:cs typeface="Arial MT"/>
              </a:rPr>
              <a:t> complete</a:t>
            </a:r>
            <a:r>
              <a:rPr sz="2600" spc="-20" dirty="0">
                <a:solidFill>
                  <a:srgbClr val="221F1F"/>
                </a:solidFill>
                <a:latin typeface="Arial MT"/>
                <a:cs typeface="Arial MT"/>
              </a:rPr>
              <a:t> </a:t>
            </a:r>
            <a:r>
              <a:rPr sz="2600" dirty="0">
                <a:solidFill>
                  <a:srgbClr val="221F1F"/>
                </a:solidFill>
                <a:latin typeface="Arial MT"/>
                <a:cs typeface="Arial MT"/>
              </a:rPr>
              <a:t>the</a:t>
            </a:r>
            <a:r>
              <a:rPr sz="2600" spc="20" dirty="0">
                <a:solidFill>
                  <a:srgbClr val="221F1F"/>
                </a:solidFill>
                <a:latin typeface="Arial MT"/>
                <a:cs typeface="Arial MT"/>
              </a:rPr>
              <a:t> </a:t>
            </a:r>
            <a:r>
              <a:rPr sz="2600" dirty="0">
                <a:solidFill>
                  <a:srgbClr val="221F1F"/>
                </a:solidFill>
                <a:latin typeface="Arial MT"/>
                <a:cs typeface="Arial MT"/>
              </a:rPr>
              <a:t>communication</a:t>
            </a:r>
            <a:r>
              <a:rPr sz="2600" spc="-25" dirty="0">
                <a:solidFill>
                  <a:srgbClr val="221F1F"/>
                </a:solidFill>
                <a:latin typeface="Arial MT"/>
                <a:cs typeface="Arial MT"/>
              </a:rPr>
              <a:t> </a:t>
            </a:r>
            <a:r>
              <a:rPr sz="2600" dirty="0">
                <a:solidFill>
                  <a:srgbClr val="221F1F"/>
                </a:solidFill>
                <a:latin typeface="Arial MT"/>
                <a:cs typeface="Arial MT"/>
              </a:rPr>
              <a:t>loop,</a:t>
            </a:r>
            <a:r>
              <a:rPr sz="2600" spc="15" dirty="0">
                <a:solidFill>
                  <a:srgbClr val="221F1F"/>
                </a:solidFill>
                <a:latin typeface="Arial MT"/>
                <a:cs typeface="Arial MT"/>
              </a:rPr>
              <a:t> </a:t>
            </a:r>
            <a:r>
              <a:rPr sz="2600" dirty="0">
                <a:solidFill>
                  <a:srgbClr val="221F1F"/>
                </a:solidFill>
                <a:latin typeface="Arial MT"/>
                <a:cs typeface="Arial MT"/>
              </a:rPr>
              <a:t>the</a:t>
            </a:r>
            <a:r>
              <a:rPr sz="2600" spc="5" dirty="0">
                <a:solidFill>
                  <a:srgbClr val="221F1F"/>
                </a:solidFill>
                <a:latin typeface="Arial MT"/>
                <a:cs typeface="Arial MT"/>
              </a:rPr>
              <a:t> </a:t>
            </a:r>
            <a:r>
              <a:rPr sz="2600" dirty="0">
                <a:solidFill>
                  <a:srgbClr val="221F1F"/>
                </a:solidFill>
                <a:latin typeface="Arial MT"/>
                <a:cs typeface="Arial MT"/>
              </a:rPr>
              <a:t>source </a:t>
            </a:r>
            <a:r>
              <a:rPr sz="2600" spc="-705" dirty="0">
                <a:solidFill>
                  <a:srgbClr val="221F1F"/>
                </a:solidFill>
                <a:latin typeface="Arial MT"/>
                <a:cs typeface="Arial MT"/>
              </a:rPr>
              <a:t> </a:t>
            </a:r>
            <a:r>
              <a:rPr sz="2600" dirty="0">
                <a:solidFill>
                  <a:srgbClr val="221F1F"/>
                </a:solidFill>
                <a:latin typeface="Arial MT"/>
                <a:cs typeface="Arial MT"/>
              </a:rPr>
              <a:t>gets</a:t>
            </a:r>
            <a:r>
              <a:rPr sz="2600" spc="-10" dirty="0">
                <a:solidFill>
                  <a:srgbClr val="221F1F"/>
                </a:solidFill>
                <a:latin typeface="Arial MT"/>
                <a:cs typeface="Arial MT"/>
              </a:rPr>
              <a:t> </a:t>
            </a:r>
            <a:r>
              <a:rPr sz="2600" b="1" dirty="0">
                <a:solidFill>
                  <a:srgbClr val="221F1F"/>
                </a:solidFill>
                <a:latin typeface="Arial" panose="020B0604020202020204"/>
                <a:cs typeface="Arial" panose="020B0604020202020204"/>
              </a:rPr>
              <a:t>feedback</a:t>
            </a:r>
            <a:r>
              <a:rPr sz="2600" b="1" spc="-15" dirty="0">
                <a:solidFill>
                  <a:srgbClr val="221F1F"/>
                </a:solidFill>
                <a:latin typeface="Arial" panose="020B0604020202020204"/>
                <a:cs typeface="Arial" panose="020B0604020202020204"/>
              </a:rPr>
              <a:t> </a:t>
            </a:r>
            <a:r>
              <a:rPr sz="2600" dirty="0">
                <a:solidFill>
                  <a:srgbClr val="221F1F"/>
                </a:solidFill>
                <a:latin typeface="Arial MT"/>
                <a:cs typeface="Arial MT"/>
              </a:rPr>
              <a:t>from receivers.</a:t>
            </a:r>
            <a:endParaRPr sz="2600">
              <a:latin typeface="Arial MT"/>
              <a:cs typeface="Arial M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84674" y="1904425"/>
            <a:ext cx="14113577" cy="567720"/>
          </a:xfrm>
          <a:prstGeom prst="rect">
            <a:avLst/>
          </a:prstGeom>
        </p:spPr>
        <p:txBody>
          <a:bodyPr vert="horz" wrap="square" lIns="0" tIns="67945" rIns="0" bIns="0" rtlCol="0" anchor="ctr">
            <a:spAutoFit/>
          </a:bodyPr>
          <a:lstStyle/>
          <a:p>
            <a:pPr marL="4218940" marR="5080">
              <a:lnSpc>
                <a:spcPts val="3460"/>
              </a:lnSpc>
              <a:spcBef>
                <a:spcPts val="535"/>
              </a:spcBef>
            </a:pPr>
            <a:r>
              <a:rPr lang="en-GB" sz="4800" dirty="0" smtClean="0"/>
              <a:t>THE </a:t>
            </a:r>
            <a:r>
              <a:rPr lang="en-GB" sz="4800" spc="-20" dirty="0" smtClean="0"/>
              <a:t>TRADITIONAL </a:t>
            </a:r>
            <a:r>
              <a:rPr lang="en-GB" sz="4800" spc="-15" dirty="0" smtClean="0"/>
              <a:t> </a:t>
            </a:r>
            <a:r>
              <a:rPr lang="en-GB" sz="4800" dirty="0" smtClean="0"/>
              <a:t>PROMOTIONAL</a:t>
            </a:r>
            <a:r>
              <a:rPr lang="en-GB" sz="4800" spc="-114" dirty="0" smtClean="0"/>
              <a:t> </a:t>
            </a:r>
            <a:r>
              <a:rPr lang="en-GB" sz="4800" dirty="0" smtClean="0"/>
              <a:t>MIX</a:t>
            </a:r>
            <a:endParaRPr lang="en-GB" sz="4800" dirty="0"/>
          </a:p>
        </p:txBody>
      </p:sp>
      <p:sp>
        <p:nvSpPr>
          <p:cNvPr id="3" name="object 3"/>
          <p:cNvSpPr txBox="1"/>
          <p:nvPr/>
        </p:nvSpPr>
        <p:spPr>
          <a:xfrm>
            <a:off x="2059940" y="2640583"/>
            <a:ext cx="7650480" cy="2223770"/>
          </a:xfrm>
          <a:prstGeom prst="rect">
            <a:avLst/>
          </a:prstGeom>
        </p:spPr>
        <p:txBody>
          <a:bodyPr vert="horz" wrap="square" lIns="0" tIns="57785" rIns="0" bIns="0" rtlCol="0">
            <a:spAutoFit/>
          </a:bodyPr>
          <a:lstStyle/>
          <a:p>
            <a:pPr marL="268605" marR="5080" indent="-256540">
              <a:lnSpc>
                <a:spcPts val="2810"/>
              </a:lnSpc>
              <a:spcBef>
                <a:spcPts val="455"/>
              </a:spcBef>
              <a:buFont typeface="Arial MT"/>
              <a:buChar char="•"/>
              <a:tabLst>
                <a:tab pos="268605" algn="l"/>
                <a:tab pos="269240" algn="l"/>
              </a:tabLst>
            </a:pPr>
            <a:r>
              <a:rPr sz="2600" b="1" dirty="0">
                <a:solidFill>
                  <a:srgbClr val="221F1F"/>
                </a:solidFill>
                <a:latin typeface="Arial" panose="020B0604020202020204"/>
                <a:cs typeface="Arial" panose="020B0604020202020204"/>
              </a:rPr>
              <a:t>Promotion </a:t>
            </a:r>
            <a:r>
              <a:rPr sz="2600" b="1" spc="-5" dirty="0">
                <a:solidFill>
                  <a:srgbClr val="221F1F"/>
                </a:solidFill>
                <a:latin typeface="Arial" panose="020B0604020202020204"/>
                <a:cs typeface="Arial" panose="020B0604020202020204"/>
              </a:rPr>
              <a:t>mix </a:t>
            </a:r>
            <a:r>
              <a:rPr sz="2600" dirty="0">
                <a:solidFill>
                  <a:srgbClr val="221F1F"/>
                </a:solidFill>
                <a:latin typeface="Arial MT"/>
                <a:cs typeface="Arial MT"/>
              </a:rPr>
              <a:t>refers to communication elements </a:t>
            </a:r>
            <a:r>
              <a:rPr sz="2600" spc="-715" dirty="0">
                <a:solidFill>
                  <a:srgbClr val="221F1F"/>
                </a:solidFill>
                <a:latin typeface="Arial MT"/>
                <a:cs typeface="Arial MT"/>
              </a:rPr>
              <a:t> </a:t>
            </a:r>
            <a:r>
              <a:rPr sz="2600" dirty="0">
                <a:solidFill>
                  <a:srgbClr val="221F1F"/>
                </a:solidFill>
                <a:latin typeface="Arial MT"/>
                <a:cs typeface="Arial MT"/>
              </a:rPr>
              <a:t>that the</a:t>
            </a:r>
            <a:r>
              <a:rPr sz="2600" spc="5" dirty="0">
                <a:solidFill>
                  <a:srgbClr val="221F1F"/>
                </a:solidFill>
                <a:latin typeface="Arial MT"/>
                <a:cs typeface="Arial MT"/>
              </a:rPr>
              <a:t> </a:t>
            </a:r>
            <a:r>
              <a:rPr sz="2600" dirty="0">
                <a:solidFill>
                  <a:srgbClr val="221F1F"/>
                </a:solidFill>
                <a:latin typeface="Arial MT"/>
                <a:cs typeface="Arial MT"/>
              </a:rPr>
              <a:t>marketer</a:t>
            </a:r>
            <a:r>
              <a:rPr sz="2600" spc="-10" dirty="0">
                <a:solidFill>
                  <a:srgbClr val="221F1F"/>
                </a:solidFill>
                <a:latin typeface="Arial MT"/>
                <a:cs typeface="Arial MT"/>
              </a:rPr>
              <a:t> </a:t>
            </a:r>
            <a:r>
              <a:rPr sz="2600" dirty="0">
                <a:solidFill>
                  <a:srgbClr val="221F1F"/>
                </a:solidFill>
                <a:latin typeface="Arial MT"/>
                <a:cs typeface="Arial MT"/>
              </a:rPr>
              <a:t>controls.</a:t>
            </a:r>
            <a:endParaRPr sz="2600">
              <a:latin typeface="Arial MT"/>
              <a:cs typeface="Arial MT"/>
            </a:endParaRPr>
          </a:p>
          <a:p>
            <a:pPr marL="811530" lvl="1" indent="-342900">
              <a:lnSpc>
                <a:spcPts val="2735"/>
              </a:lnSpc>
              <a:spcBef>
                <a:spcPts val="170"/>
              </a:spcBef>
              <a:buFont typeface="Arial MT"/>
              <a:buChar char="•"/>
              <a:tabLst>
                <a:tab pos="810895" algn="l"/>
                <a:tab pos="811530" algn="l"/>
              </a:tabLst>
            </a:pPr>
            <a:r>
              <a:rPr sz="2400" b="1" dirty="0">
                <a:solidFill>
                  <a:srgbClr val="221F1F"/>
                </a:solidFill>
                <a:latin typeface="Arial" panose="020B0604020202020204"/>
                <a:cs typeface="Arial" panose="020B0604020202020204"/>
              </a:rPr>
              <a:t>Mass </a:t>
            </a:r>
            <a:r>
              <a:rPr sz="2400" b="1" spc="-5" dirty="0">
                <a:solidFill>
                  <a:srgbClr val="221F1F"/>
                </a:solidFill>
                <a:latin typeface="Arial" panose="020B0604020202020204"/>
                <a:cs typeface="Arial" panose="020B0604020202020204"/>
              </a:rPr>
              <a:t>(</a:t>
            </a:r>
            <a:r>
              <a:rPr sz="2400" b="1" i="1" spc="-5" dirty="0">
                <a:solidFill>
                  <a:srgbClr val="221F1F"/>
                </a:solidFill>
                <a:latin typeface="Arial" panose="020B0604020202020204"/>
                <a:cs typeface="Arial" panose="020B0604020202020204"/>
              </a:rPr>
              <a:t>one-to-many</a:t>
            </a:r>
            <a:r>
              <a:rPr sz="2400" b="1" spc="-5" dirty="0">
                <a:solidFill>
                  <a:srgbClr val="221F1F"/>
                </a:solidFill>
                <a:latin typeface="Arial" panose="020B0604020202020204"/>
                <a:cs typeface="Arial" panose="020B0604020202020204"/>
              </a:rPr>
              <a:t>)</a:t>
            </a:r>
            <a:r>
              <a:rPr sz="2400" b="1" spc="10"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communication: </a:t>
            </a:r>
            <a:r>
              <a:rPr sz="2400" spc="-10" dirty="0">
                <a:solidFill>
                  <a:srgbClr val="221F1F"/>
                </a:solidFill>
                <a:latin typeface="Arial MT"/>
                <a:cs typeface="Arial MT"/>
              </a:rPr>
              <a:t>includes</a:t>
            </a:r>
            <a:endParaRPr sz="2400">
              <a:latin typeface="Arial MT"/>
              <a:cs typeface="Arial MT"/>
            </a:endParaRPr>
          </a:p>
          <a:p>
            <a:pPr marL="810895">
              <a:lnSpc>
                <a:spcPts val="2735"/>
              </a:lnSpc>
            </a:pPr>
            <a:r>
              <a:rPr sz="2400" spc="-5" dirty="0">
                <a:solidFill>
                  <a:srgbClr val="221F1F"/>
                </a:solidFill>
                <a:latin typeface="Arial MT"/>
                <a:cs typeface="Arial MT"/>
              </a:rPr>
              <a:t>advertising,</a:t>
            </a:r>
            <a:r>
              <a:rPr sz="2400" spc="5" dirty="0">
                <a:solidFill>
                  <a:srgbClr val="221F1F"/>
                </a:solidFill>
                <a:latin typeface="Arial MT"/>
                <a:cs typeface="Arial MT"/>
              </a:rPr>
              <a:t> </a:t>
            </a:r>
            <a:r>
              <a:rPr sz="2400" spc="-5" dirty="0">
                <a:solidFill>
                  <a:srgbClr val="221F1F"/>
                </a:solidFill>
                <a:latin typeface="Arial MT"/>
                <a:cs typeface="Arial MT"/>
              </a:rPr>
              <a:t>sales</a:t>
            </a:r>
            <a:r>
              <a:rPr sz="2400" spc="10" dirty="0">
                <a:solidFill>
                  <a:srgbClr val="221F1F"/>
                </a:solidFill>
                <a:latin typeface="Arial MT"/>
                <a:cs typeface="Arial MT"/>
              </a:rPr>
              <a:t> </a:t>
            </a:r>
            <a:r>
              <a:rPr sz="2400" spc="-5" dirty="0">
                <a:solidFill>
                  <a:srgbClr val="221F1F"/>
                </a:solidFill>
                <a:latin typeface="Arial MT"/>
                <a:cs typeface="Arial MT"/>
              </a:rPr>
              <a:t>promotion, and</a:t>
            </a:r>
            <a:r>
              <a:rPr sz="2400" spc="5" dirty="0">
                <a:solidFill>
                  <a:srgbClr val="221F1F"/>
                </a:solidFill>
                <a:latin typeface="Arial MT"/>
                <a:cs typeface="Arial MT"/>
              </a:rPr>
              <a:t> </a:t>
            </a:r>
            <a:r>
              <a:rPr sz="2400" spc="-10" dirty="0">
                <a:solidFill>
                  <a:srgbClr val="221F1F"/>
                </a:solidFill>
                <a:latin typeface="Arial MT"/>
                <a:cs typeface="Arial MT"/>
              </a:rPr>
              <a:t>public</a:t>
            </a:r>
            <a:r>
              <a:rPr sz="2400" spc="20" dirty="0">
                <a:solidFill>
                  <a:srgbClr val="221F1F"/>
                </a:solidFill>
                <a:latin typeface="Arial MT"/>
                <a:cs typeface="Arial MT"/>
              </a:rPr>
              <a:t> </a:t>
            </a:r>
            <a:r>
              <a:rPr sz="2400" spc="-5" dirty="0">
                <a:solidFill>
                  <a:srgbClr val="221F1F"/>
                </a:solidFill>
                <a:latin typeface="Arial MT"/>
                <a:cs typeface="Arial MT"/>
              </a:rPr>
              <a:t>relations.</a:t>
            </a:r>
            <a:endParaRPr sz="2400">
              <a:latin typeface="Arial MT"/>
              <a:cs typeface="Arial MT"/>
            </a:endParaRPr>
          </a:p>
          <a:p>
            <a:pPr marL="810895" marR="62230" lvl="1" indent="-342900">
              <a:lnSpc>
                <a:spcPts val="2590"/>
              </a:lnSpc>
              <a:spcBef>
                <a:spcPts val="540"/>
              </a:spcBef>
              <a:buFont typeface="Arial MT"/>
              <a:buChar char="•"/>
              <a:tabLst>
                <a:tab pos="810895" algn="l"/>
                <a:tab pos="811530" algn="l"/>
              </a:tabLst>
            </a:pPr>
            <a:r>
              <a:rPr sz="2400" b="1" spc="-5" dirty="0">
                <a:solidFill>
                  <a:srgbClr val="221F1F"/>
                </a:solidFill>
                <a:latin typeface="Arial" panose="020B0604020202020204"/>
                <a:cs typeface="Arial" panose="020B0604020202020204"/>
              </a:rPr>
              <a:t>Personal (</a:t>
            </a:r>
            <a:r>
              <a:rPr sz="2400" b="1" i="1" spc="-5" dirty="0">
                <a:solidFill>
                  <a:srgbClr val="221F1F"/>
                </a:solidFill>
                <a:latin typeface="Arial" panose="020B0604020202020204"/>
                <a:cs typeface="Arial" panose="020B0604020202020204"/>
              </a:rPr>
              <a:t>one-to-one</a:t>
            </a:r>
            <a:r>
              <a:rPr sz="2400" b="1" spc="-5" dirty="0">
                <a:solidFill>
                  <a:srgbClr val="221F1F"/>
                </a:solidFill>
                <a:latin typeface="Arial" panose="020B0604020202020204"/>
                <a:cs typeface="Arial" panose="020B0604020202020204"/>
              </a:rPr>
              <a:t>) communication</a:t>
            </a:r>
            <a:r>
              <a:rPr sz="2400" spc="-5" dirty="0">
                <a:solidFill>
                  <a:srgbClr val="221F1F"/>
                </a:solidFill>
                <a:latin typeface="Arial MT"/>
                <a:cs typeface="Arial MT"/>
              </a:rPr>
              <a:t>: includes </a:t>
            </a:r>
            <a:r>
              <a:rPr sz="2400" spc="-655" dirty="0">
                <a:solidFill>
                  <a:srgbClr val="221F1F"/>
                </a:solidFill>
                <a:latin typeface="Arial MT"/>
                <a:cs typeface="Arial MT"/>
              </a:rPr>
              <a:t> </a:t>
            </a:r>
            <a:r>
              <a:rPr sz="2400" spc="-5" dirty="0">
                <a:solidFill>
                  <a:srgbClr val="221F1F"/>
                </a:solidFill>
                <a:latin typeface="Arial MT"/>
                <a:cs typeface="Arial MT"/>
              </a:rPr>
              <a:t>personal</a:t>
            </a:r>
            <a:r>
              <a:rPr sz="2400" spc="5" dirty="0">
                <a:solidFill>
                  <a:srgbClr val="221F1F"/>
                </a:solidFill>
                <a:latin typeface="Arial MT"/>
                <a:cs typeface="Arial MT"/>
              </a:rPr>
              <a:t> </a:t>
            </a:r>
            <a:r>
              <a:rPr sz="2400" spc="-5" dirty="0">
                <a:solidFill>
                  <a:srgbClr val="221F1F"/>
                </a:solidFill>
                <a:latin typeface="Arial MT"/>
                <a:cs typeface="Arial MT"/>
              </a:rPr>
              <a:t>selling</a:t>
            </a:r>
            <a:r>
              <a:rPr sz="2400" spc="35" dirty="0">
                <a:solidFill>
                  <a:srgbClr val="221F1F"/>
                </a:solidFill>
                <a:latin typeface="Arial MT"/>
                <a:cs typeface="Arial MT"/>
              </a:rPr>
              <a:t> </a:t>
            </a:r>
            <a:r>
              <a:rPr sz="2400" spc="-5" dirty="0">
                <a:solidFill>
                  <a:srgbClr val="221F1F"/>
                </a:solidFill>
                <a:latin typeface="Arial MT"/>
                <a:cs typeface="Arial MT"/>
              </a:rPr>
              <a:t>and</a:t>
            </a:r>
            <a:r>
              <a:rPr sz="2400" spc="5" dirty="0">
                <a:solidFill>
                  <a:srgbClr val="221F1F"/>
                </a:solidFill>
                <a:latin typeface="Arial MT"/>
                <a:cs typeface="Arial MT"/>
              </a:rPr>
              <a:t> </a:t>
            </a:r>
            <a:r>
              <a:rPr sz="2400" spc="-5" dirty="0">
                <a:solidFill>
                  <a:srgbClr val="221F1F"/>
                </a:solidFill>
                <a:latin typeface="Arial MT"/>
                <a:cs typeface="Arial MT"/>
              </a:rPr>
              <a:t>direct</a:t>
            </a:r>
            <a:r>
              <a:rPr sz="2400" spc="5" dirty="0">
                <a:solidFill>
                  <a:srgbClr val="221F1F"/>
                </a:solidFill>
                <a:latin typeface="Arial MT"/>
                <a:cs typeface="Arial MT"/>
              </a:rPr>
              <a:t> </a:t>
            </a:r>
            <a:r>
              <a:rPr sz="2400" spc="-5" dirty="0">
                <a:solidFill>
                  <a:srgbClr val="221F1F"/>
                </a:solidFill>
                <a:latin typeface="Arial MT"/>
                <a:cs typeface="Arial MT"/>
              </a:rPr>
              <a:t>marketing.</a:t>
            </a:r>
            <a:endParaRPr sz="2400">
              <a:latin typeface="Arial MT"/>
              <a:cs typeface="Arial MT"/>
            </a:endParaRPr>
          </a:p>
        </p:txBody>
      </p:sp>
      <p:pic>
        <p:nvPicPr>
          <p:cNvPr id="4" name="object 4"/>
          <p:cNvPicPr/>
          <p:nvPr/>
        </p:nvPicPr>
        <p:blipFill>
          <a:blip r:embed="rId1" cstate="print"/>
          <a:stretch>
            <a:fillRect/>
          </a:stretch>
        </p:blipFill>
        <p:spPr>
          <a:xfrm>
            <a:off x="1981200" y="225553"/>
            <a:ext cx="2852928" cy="719327"/>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08322" y="1032246"/>
            <a:ext cx="5433568" cy="966290"/>
          </a:xfrm>
          <a:prstGeom prst="rect">
            <a:avLst/>
          </a:prstGeom>
        </p:spPr>
        <p:txBody>
          <a:bodyPr vert="horz" wrap="square" lIns="0" tIns="67945" rIns="0" bIns="0" rtlCol="0" anchor="ctr">
            <a:spAutoFit/>
          </a:bodyPr>
          <a:lstStyle/>
          <a:p>
            <a:pPr marL="12700" marR="5080">
              <a:lnSpc>
                <a:spcPts val="3460"/>
              </a:lnSpc>
              <a:spcBef>
                <a:spcPts val="535"/>
              </a:spcBef>
            </a:pPr>
            <a:r>
              <a:rPr spc="-5" dirty="0"/>
              <a:t>Marketing </a:t>
            </a:r>
            <a:r>
              <a:rPr dirty="0"/>
              <a:t> </a:t>
            </a:r>
            <a:r>
              <a:rPr spc="-5" dirty="0"/>
              <a:t>Commu</a:t>
            </a:r>
            <a:r>
              <a:rPr spc="-15" dirty="0"/>
              <a:t>n</a:t>
            </a:r>
            <a:r>
              <a:rPr dirty="0"/>
              <a:t>ic</a:t>
            </a:r>
            <a:r>
              <a:rPr spc="-15" dirty="0"/>
              <a:t>a</a:t>
            </a:r>
            <a:r>
              <a:rPr dirty="0"/>
              <a:t>tions</a:t>
            </a:r>
            <a:endParaRPr dirty="0"/>
          </a:p>
        </p:txBody>
      </p:sp>
      <p:sp>
        <p:nvSpPr>
          <p:cNvPr id="3" name="object 3"/>
          <p:cNvSpPr txBox="1"/>
          <p:nvPr/>
        </p:nvSpPr>
        <p:spPr>
          <a:xfrm>
            <a:off x="2059940" y="2270252"/>
            <a:ext cx="8047990" cy="2211705"/>
          </a:xfrm>
          <a:prstGeom prst="rect">
            <a:avLst/>
          </a:prstGeom>
        </p:spPr>
        <p:txBody>
          <a:bodyPr vert="horz" wrap="square" lIns="0" tIns="89535" rIns="0" bIns="0" rtlCol="0">
            <a:spAutoFit/>
          </a:bodyPr>
          <a:lstStyle/>
          <a:p>
            <a:pPr marL="241300" marR="5080" indent="-228600">
              <a:lnSpc>
                <a:spcPts val="2500"/>
              </a:lnSpc>
              <a:spcBef>
                <a:spcPts val="705"/>
              </a:spcBef>
              <a:buClr>
                <a:srgbClr val="007EA2"/>
              </a:buClr>
              <a:buSzPct val="98000"/>
              <a:buChar char="•"/>
              <a:tabLst>
                <a:tab pos="241300" algn="l"/>
              </a:tabLst>
            </a:pPr>
            <a:r>
              <a:rPr sz="2600" dirty="0">
                <a:solidFill>
                  <a:srgbClr val="221F1F"/>
                </a:solidFill>
                <a:latin typeface="Arial MT"/>
                <a:cs typeface="Arial MT"/>
              </a:rPr>
              <a:t>Marketing communications </a:t>
            </a:r>
            <a:r>
              <a:rPr sz="2600" spc="-5" dirty="0">
                <a:solidFill>
                  <a:srgbClr val="221F1F"/>
                </a:solidFill>
                <a:latin typeface="Arial MT"/>
                <a:cs typeface="Arial MT"/>
              </a:rPr>
              <a:t>inform, </a:t>
            </a:r>
            <a:r>
              <a:rPr sz="2600" dirty="0">
                <a:solidFill>
                  <a:srgbClr val="221F1F"/>
                </a:solidFill>
                <a:latin typeface="Arial MT"/>
                <a:cs typeface="Arial MT"/>
              </a:rPr>
              <a:t>remind, persuade</a:t>
            </a:r>
            <a:r>
              <a:rPr sz="2600" dirty="0">
                <a:solidFill>
                  <a:srgbClr val="006FC0"/>
                </a:solidFill>
                <a:latin typeface="Arial MT"/>
                <a:cs typeface="Arial MT"/>
              </a:rPr>
              <a:t>, </a:t>
            </a:r>
            <a:r>
              <a:rPr sz="2600" spc="-710" dirty="0">
                <a:solidFill>
                  <a:srgbClr val="006FC0"/>
                </a:solidFill>
                <a:latin typeface="Arial MT"/>
                <a:cs typeface="Arial MT"/>
              </a:rPr>
              <a:t> </a:t>
            </a:r>
            <a:r>
              <a:rPr sz="2600" dirty="0">
                <a:solidFill>
                  <a:srgbClr val="221F1F"/>
                </a:solidFill>
                <a:latin typeface="Arial MT"/>
                <a:cs typeface="Arial MT"/>
              </a:rPr>
              <a:t>and </a:t>
            </a:r>
            <a:r>
              <a:rPr sz="2600" spc="-5" dirty="0">
                <a:solidFill>
                  <a:srgbClr val="221F1F"/>
                </a:solidFill>
                <a:latin typeface="Arial MT"/>
                <a:cs typeface="Arial MT"/>
              </a:rPr>
              <a:t>build</a:t>
            </a:r>
            <a:r>
              <a:rPr sz="2600" spc="5" dirty="0">
                <a:solidFill>
                  <a:srgbClr val="221F1F"/>
                </a:solidFill>
                <a:latin typeface="Arial MT"/>
                <a:cs typeface="Arial MT"/>
              </a:rPr>
              <a:t> </a:t>
            </a:r>
            <a:r>
              <a:rPr sz="2600" dirty="0">
                <a:solidFill>
                  <a:srgbClr val="221F1F"/>
                </a:solidFill>
                <a:latin typeface="Arial MT"/>
                <a:cs typeface="Arial MT"/>
              </a:rPr>
              <a:t>relationships</a:t>
            </a:r>
            <a:r>
              <a:rPr sz="2600" spc="-20" dirty="0">
                <a:solidFill>
                  <a:srgbClr val="221F1F"/>
                </a:solidFill>
                <a:latin typeface="Arial MT"/>
                <a:cs typeface="Arial MT"/>
              </a:rPr>
              <a:t> </a:t>
            </a:r>
            <a:r>
              <a:rPr sz="2600" spc="-5" dirty="0">
                <a:solidFill>
                  <a:srgbClr val="221F1F"/>
                </a:solidFill>
                <a:latin typeface="Arial MT"/>
                <a:cs typeface="Arial MT"/>
              </a:rPr>
              <a:t>with</a:t>
            </a:r>
            <a:r>
              <a:rPr sz="2600" dirty="0">
                <a:solidFill>
                  <a:srgbClr val="221F1F"/>
                </a:solidFill>
                <a:latin typeface="Arial MT"/>
                <a:cs typeface="Arial MT"/>
              </a:rPr>
              <a:t> consumers.</a:t>
            </a:r>
            <a:endParaRPr sz="2600">
              <a:latin typeface="Arial MT"/>
              <a:cs typeface="Arial MT"/>
            </a:endParaRPr>
          </a:p>
          <a:p>
            <a:pPr marL="584200" marR="860425" lvl="1" indent="-343535">
              <a:lnSpc>
                <a:spcPts val="2300"/>
              </a:lnSpc>
              <a:spcBef>
                <a:spcPts val="1000"/>
              </a:spcBef>
              <a:buClr>
                <a:srgbClr val="007EA2"/>
              </a:buClr>
              <a:buSzPct val="98000"/>
              <a:buFont typeface="Wingdings" panose="05000000000000000000"/>
              <a:buChar char=""/>
              <a:tabLst>
                <a:tab pos="584200" algn="l"/>
                <a:tab pos="584835" algn="l"/>
              </a:tabLst>
            </a:pPr>
            <a:r>
              <a:rPr sz="2400" dirty="0">
                <a:solidFill>
                  <a:srgbClr val="221F1F"/>
                </a:solidFill>
                <a:latin typeface="Arial MT"/>
                <a:cs typeface="Arial MT"/>
              </a:rPr>
              <a:t>IMC</a:t>
            </a:r>
            <a:r>
              <a:rPr sz="2400" spc="-20" dirty="0">
                <a:solidFill>
                  <a:srgbClr val="221F1F"/>
                </a:solidFill>
                <a:latin typeface="Arial MT"/>
                <a:cs typeface="Arial MT"/>
              </a:rPr>
              <a:t> </a:t>
            </a:r>
            <a:r>
              <a:rPr sz="2400" spc="-5" dirty="0">
                <a:solidFill>
                  <a:srgbClr val="221F1F"/>
                </a:solidFill>
                <a:latin typeface="Arial MT"/>
                <a:cs typeface="Arial MT"/>
              </a:rPr>
              <a:t>involves</a:t>
            </a:r>
            <a:r>
              <a:rPr sz="2400" spc="20" dirty="0">
                <a:solidFill>
                  <a:srgbClr val="221F1F"/>
                </a:solidFill>
                <a:latin typeface="Arial MT"/>
                <a:cs typeface="Arial MT"/>
              </a:rPr>
              <a:t> </a:t>
            </a:r>
            <a:r>
              <a:rPr sz="2400" spc="-5" dirty="0">
                <a:solidFill>
                  <a:srgbClr val="221F1F"/>
                </a:solidFill>
                <a:latin typeface="Arial MT"/>
                <a:cs typeface="Arial MT"/>
              </a:rPr>
              <a:t>coordination</a:t>
            </a:r>
            <a:r>
              <a:rPr sz="2400" spc="25" dirty="0">
                <a:solidFill>
                  <a:srgbClr val="221F1F"/>
                </a:solidFill>
                <a:latin typeface="Arial MT"/>
                <a:cs typeface="Arial MT"/>
              </a:rPr>
              <a:t> </a:t>
            </a:r>
            <a:r>
              <a:rPr sz="2400" spc="-5" dirty="0">
                <a:solidFill>
                  <a:srgbClr val="221F1F"/>
                </a:solidFill>
                <a:latin typeface="Arial MT"/>
                <a:cs typeface="Arial MT"/>
              </a:rPr>
              <a:t>of</a:t>
            </a:r>
            <a:r>
              <a:rPr sz="2400" spc="-10" dirty="0">
                <a:solidFill>
                  <a:srgbClr val="221F1F"/>
                </a:solidFill>
                <a:latin typeface="Arial MT"/>
                <a:cs typeface="Arial MT"/>
              </a:rPr>
              <a:t> </a:t>
            </a:r>
            <a:r>
              <a:rPr sz="2400" spc="-5" dirty="0">
                <a:solidFill>
                  <a:srgbClr val="221F1F"/>
                </a:solidFill>
                <a:latin typeface="Arial MT"/>
                <a:cs typeface="Arial MT"/>
              </a:rPr>
              <a:t>messaging</a:t>
            </a:r>
            <a:r>
              <a:rPr sz="2400" spc="15" dirty="0">
                <a:solidFill>
                  <a:srgbClr val="221F1F"/>
                </a:solidFill>
                <a:latin typeface="Arial MT"/>
                <a:cs typeface="Arial MT"/>
              </a:rPr>
              <a:t> </a:t>
            </a:r>
            <a:r>
              <a:rPr sz="2400" dirty="0">
                <a:solidFill>
                  <a:srgbClr val="221F1F"/>
                </a:solidFill>
                <a:latin typeface="Arial MT"/>
                <a:cs typeface="Arial MT"/>
              </a:rPr>
              <a:t>to target </a:t>
            </a:r>
            <a:r>
              <a:rPr sz="2400" spc="-655" dirty="0">
                <a:solidFill>
                  <a:srgbClr val="221F1F"/>
                </a:solidFill>
                <a:latin typeface="Arial MT"/>
                <a:cs typeface="Arial MT"/>
              </a:rPr>
              <a:t> </a:t>
            </a:r>
            <a:r>
              <a:rPr sz="2400" dirty="0">
                <a:solidFill>
                  <a:srgbClr val="221F1F"/>
                </a:solidFill>
                <a:latin typeface="Arial MT"/>
                <a:cs typeface="Arial MT"/>
              </a:rPr>
              <a:t>customers</a:t>
            </a:r>
            <a:r>
              <a:rPr sz="2400" spc="-15" dirty="0">
                <a:solidFill>
                  <a:srgbClr val="221F1F"/>
                </a:solidFill>
                <a:latin typeface="Arial MT"/>
                <a:cs typeface="Arial MT"/>
              </a:rPr>
              <a:t> </a:t>
            </a:r>
            <a:r>
              <a:rPr sz="2400" spc="-5" dirty="0">
                <a:solidFill>
                  <a:srgbClr val="221F1F"/>
                </a:solidFill>
                <a:latin typeface="Arial MT"/>
                <a:cs typeface="Arial MT"/>
              </a:rPr>
              <a:t>across</a:t>
            </a:r>
            <a:r>
              <a:rPr sz="2400" spc="-10" dirty="0">
                <a:solidFill>
                  <a:srgbClr val="221F1F"/>
                </a:solidFill>
                <a:latin typeface="Arial MT"/>
                <a:cs typeface="Arial MT"/>
              </a:rPr>
              <a:t> </a:t>
            </a:r>
            <a:r>
              <a:rPr sz="2400" spc="-5" dirty="0">
                <a:solidFill>
                  <a:srgbClr val="221F1F"/>
                </a:solidFill>
                <a:latin typeface="Arial MT"/>
                <a:cs typeface="Arial MT"/>
              </a:rPr>
              <a:t>platforms</a:t>
            </a:r>
            <a:r>
              <a:rPr sz="2400" dirty="0">
                <a:solidFill>
                  <a:srgbClr val="221F1F"/>
                </a:solidFill>
                <a:latin typeface="Arial MT"/>
                <a:cs typeface="Arial MT"/>
              </a:rPr>
              <a:t> </a:t>
            </a:r>
            <a:r>
              <a:rPr sz="2400" spc="-5" dirty="0">
                <a:solidFill>
                  <a:srgbClr val="221F1F"/>
                </a:solidFill>
                <a:latin typeface="Arial MT"/>
                <a:cs typeface="Arial MT"/>
              </a:rPr>
              <a:t>over</a:t>
            </a:r>
            <a:r>
              <a:rPr sz="2400" spc="-10" dirty="0">
                <a:solidFill>
                  <a:srgbClr val="221F1F"/>
                </a:solidFill>
                <a:latin typeface="Arial MT"/>
                <a:cs typeface="Arial MT"/>
              </a:rPr>
              <a:t> </a:t>
            </a:r>
            <a:r>
              <a:rPr sz="2400" spc="-5" dirty="0">
                <a:solidFill>
                  <a:srgbClr val="221F1F"/>
                </a:solidFill>
                <a:latin typeface="Arial MT"/>
                <a:cs typeface="Arial MT"/>
              </a:rPr>
              <a:t>time.</a:t>
            </a:r>
            <a:endParaRPr sz="2400">
              <a:latin typeface="Arial MT"/>
              <a:cs typeface="Arial MT"/>
            </a:endParaRPr>
          </a:p>
          <a:p>
            <a:pPr marL="241300" marR="1209040" indent="-228600">
              <a:lnSpc>
                <a:spcPct val="80000"/>
              </a:lnSpc>
              <a:spcBef>
                <a:spcPts val="1015"/>
              </a:spcBef>
              <a:buClr>
                <a:srgbClr val="007EA2"/>
              </a:buClr>
              <a:buSzPct val="98000"/>
              <a:buChar char="•"/>
              <a:tabLst>
                <a:tab pos="241300" algn="l"/>
              </a:tabLst>
            </a:pPr>
            <a:r>
              <a:rPr sz="2600" spc="5" dirty="0">
                <a:solidFill>
                  <a:srgbClr val="221F1F"/>
                </a:solidFill>
                <a:latin typeface="Arial MT"/>
                <a:cs typeface="Arial MT"/>
              </a:rPr>
              <a:t>The </a:t>
            </a:r>
            <a:r>
              <a:rPr sz="2600" dirty="0">
                <a:solidFill>
                  <a:srgbClr val="221F1F"/>
                </a:solidFill>
                <a:latin typeface="Arial MT"/>
                <a:cs typeface="Arial MT"/>
              </a:rPr>
              <a:t>communication </a:t>
            </a:r>
            <a:r>
              <a:rPr sz="2600" spc="5" dirty="0">
                <a:solidFill>
                  <a:srgbClr val="221F1F"/>
                </a:solidFill>
                <a:latin typeface="Arial MT"/>
                <a:cs typeface="Arial MT"/>
              </a:rPr>
              <a:t>model </a:t>
            </a:r>
            <a:r>
              <a:rPr sz="2600" dirty="0">
                <a:solidFill>
                  <a:srgbClr val="221F1F"/>
                </a:solidFill>
                <a:latin typeface="Arial MT"/>
                <a:cs typeface="Arial MT"/>
              </a:rPr>
              <a:t>explains how </a:t>
            </a:r>
            <a:r>
              <a:rPr sz="2600" spc="5" dirty="0">
                <a:solidFill>
                  <a:srgbClr val="221F1F"/>
                </a:solidFill>
                <a:latin typeface="Arial MT"/>
                <a:cs typeface="Arial MT"/>
              </a:rPr>
              <a:t> </a:t>
            </a:r>
            <a:r>
              <a:rPr sz="2600" dirty="0">
                <a:solidFill>
                  <a:srgbClr val="221F1F"/>
                </a:solidFill>
                <a:latin typeface="Arial MT"/>
                <a:cs typeface="Arial MT"/>
              </a:rPr>
              <a:t>organisations</a:t>
            </a:r>
            <a:r>
              <a:rPr sz="2600" spc="-25" dirty="0">
                <a:solidFill>
                  <a:srgbClr val="221F1F"/>
                </a:solidFill>
                <a:latin typeface="Arial MT"/>
                <a:cs typeface="Arial MT"/>
              </a:rPr>
              <a:t> </a:t>
            </a:r>
            <a:r>
              <a:rPr sz="2600" dirty="0">
                <a:solidFill>
                  <a:srgbClr val="221F1F"/>
                </a:solidFill>
                <a:latin typeface="Arial MT"/>
                <a:cs typeface="Arial MT"/>
              </a:rPr>
              <a:t>create and</a:t>
            </a:r>
            <a:r>
              <a:rPr sz="2600" spc="10" dirty="0">
                <a:solidFill>
                  <a:srgbClr val="221F1F"/>
                </a:solidFill>
                <a:latin typeface="Arial MT"/>
                <a:cs typeface="Arial MT"/>
              </a:rPr>
              <a:t> </a:t>
            </a:r>
            <a:r>
              <a:rPr sz="2600" dirty="0">
                <a:solidFill>
                  <a:srgbClr val="221F1F"/>
                </a:solidFill>
                <a:latin typeface="Arial MT"/>
                <a:cs typeface="Arial MT"/>
              </a:rPr>
              <a:t>transmit</a:t>
            </a:r>
            <a:r>
              <a:rPr sz="2600" spc="-5" dirty="0">
                <a:solidFill>
                  <a:srgbClr val="221F1F"/>
                </a:solidFill>
                <a:latin typeface="Arial MT"/>
                <a:cs typeface="Arial MT"/>
              </a:rPr>
              <a:t> </a:t>
            </a:r>
            <a:r>
              <a:rPr sz="2600" dirty="0">
                <a:solidFill>
                  <a:srgbClr val="221F1F"/>
                </a:solidFill>
                <a:latin typeface="Arial MT"/>
                <a:cs typeface="Arial MT"/>
              </a:rPr>
              <a:t>messages.</a:t>
            </a:r>
            <a:endParaRPr sz="2600">
              <a:latin typeface="Arial MT"/>
              <a:cs typeface="Arial MT"/>
            </a:endParaRPr>
          </a:p>
        </p:txBody>
      </p:sp>
      <p:sp>
        <p:nvSpPr>
          <p:cNvPr id="4" name="object 4"/>
          <p:cNvSpPr txBox="1"/>
          <p:nvPr/>
        </p:nvSpPr>
        <p:spPr>
          <a:xfrm>
            <a:off x="2072640" y="5025390"/>
            <a:ext cx="7969250" cy="927100"/>
          </a:xfrm>
          <a:prstGeom prst="rect">
            <a:avLst/>
          </a:prstGeom>
          <a:solidFill>
            <a:srgbClr val="C0C0C0"/>
          </a:solidFill>
        </p:spPr>
        <p:txBody>
          <a:bodyPr vert="horz" wrap="square" lIns="0" tIns="40640" rIns="0" bIns="0" rtlCol="0">
            <a:spAutoFit/>
          </a:bodyPr>
          <a:lstStyle/>
          <a:p>
            <a:pPr marR="74295">
              <a:lnSpc>
                <a:spcPct val="80000"/>
              </a:lnSpc>
              <a:spcBef>
                <a:spcPts val="320"/>
              </a:spcBef>
            </a:pPr>
            <a:r>
              <a:rPr sz="2400" b="1" dirty="0">
                <a:solidFill>
                  <a:srgbClr val="444447"/>
                </a:solidFill>
                <a:latin typeface="Arial" panose="020B0604020202020204"/>
                <a:cs typeface="Arial" panose="020B0604020202020204"/>
              </a:rPr>
              <a:t>Marketers </a:t>
            </a:r>
            <a:r>
              <a:rPr sz="2400" b="1" spc="-5" dirty="0">
                <a:solidFill>
                  <a:srgbClr val="444447"/>
                </a:solidFill>
                <a:latin typeface="Arial" panose="020B0604020202020204"/>
                <a:cs typeface="Arial" panose="020B0604020202020204"/>
              </a:rPr>
              <a:t>are spending</a:t>
            </a:r>
            <a:r>
              <a:rPr sz="2400" b="1" spc="-15" dirty="0">
                <a:solidFill>
                  <a:srgbClr val="444447"/>
                </a:solidFill>
                <a:latin typeface="Arial" panose="020B0604020202020204"/>
                <a:cs typeface="Arial" panose="020B0604020202020204"/>
              </a:rPr>
              <a:t> </a:t>
            </a:r>
            <a:r>
              <a:rPr sz="2400" b="1" dirty="0">
                <a:solidFill>
                  <a:srgbClr val="444447"/>
                </a:solidFill>
                <a:latin typeface="Arial" panose="020B0604020202020204"/>
                <a:cs typeface="Arial" panose="020B0604020202020204"/>
              </a:rPr>
              <a:t>less</a:t>
            </a:r>
            <a:r>
              <a:rPr sz="2400" b="1" spc="-5" dirty="0">
                <a:solidFill>
                  <a:srgbClr val="444447"/>
                </a:solidFill>
                <a:latin typeface="Arial" panose="020B0604020202020204"/>
                <a:cs typeface="Arial" panose="020B0604020202020204"/>
              </a:rPr>
              <a:t> and</a:t>
            </a:r>
            <a:r>
              <a:rPr sz="2400" b="1" spc="-15" dirty="0">
                <a:solidFill>
                  <a:srgbClr val="444447"/>
                </a:solidFill>
                <a:latin typeface="Arial" panose="020B0604020202020204"/>
                <a:cs typeface="Arial" panose="020B0604020202020204"/>
              </a:rPr>
              <a:t> </a:t>
            </a:r>
            <a:r>
              <a:rPr sz="2400" b="1" dirty="0">
                <a:solidFill>
                  <a:srgbClr val="444447"/>
                </a:solidFill>
                <a:latin typeface="Arial" panose="020B0604020202020204"/>
                <a:cs typeface="Arial" panose="020B0604020202020204"/>
              </a:rPr>
              <a:t>less</a:t>
            </a:r>
            <a:r>
              <a:rPr sz="2400" b="1" spc="-5" dirty="0">
                <a:solidFill>
                  <a:srgbClr val="444447"/>
                </a:solidFill>
                <a:latin typeface="Arial" panose="020B0604020202020204"/>
                <a:cs typeface="Arial" panose="020B0604020202020204"/>
              </a:rPr>
              <a:t> each</a:t>
            </a:r>
            <a:r>
              <a:rPr sz="2400" b="1" spc="5" dirty="0">
                <a:solidFill>
                  <a:srgbClr val="444447"/>
                </a:solidFill>
                <a:latin typeface="Arial" panose="020B0604020202020204"/>
                <a:cs typeface="Arial" panose="020B0604020202020204"/>
              </a:rPr>
              <a:t> </a:t>
            </a:r>
            <a:r>
              <a:rPr sz="2400" b="1" spc="-10" dirty="0">
                <a:solidFill>
                  <a:srgbClr val="444447"/>
                </a:solidFill>
                <a:latin typeface="Arial" panose="020B0604020202020204"/>
                <a:cs typeface="Arial" panose="020B0604020202020204"/>
              </a:rPr>
              <a:t>year</a:t>
            </a:r>
            <a:r>
              <a:rPr sz="2400" b="1" spc="20" dirty="0">
                <a:solidFill>
                  <a:srgbClr val="444447"/>
                </a:solidFill>
                <a:latin typeface="Arial" panose="020B0604020202020204"/>
                <a:cs typeface="Arial" panose="020B0604020202020204"/>
              </a:rPr>
              <a:t> </a:t>
            </a:r>
            <a:r>
              <a:rPr sz="2400" b="1" dirty="0">
                <a:solidFill>
                  <a:srgbClr val="444447"/>
                </a:solidFill>
                <a:latin typeface="Arial" panose="020B0604020202020204"/>
                <a:cs typeface="Arial" panose="020B0604020202020204"/>
              </a:rPr>
              <a:t>on </a:t>
            </a:r>
            <a:r>
              <a:rPr sz="2400" b="1" spc="5" dirty="0">
                <a:solidFill>
                  <a:srgbClr val="444447"/>
                </a:solidFill>
                <a:latin typeface="Arial" panose="020B0604020202020204"/>
                <a:cs typeface="Arial" panose="020B0604020202020204"/>
              </a:rPr>
              <a:t> </a:t>
            </a:r>
            <a:r>
              <a:rPr sz="2400" b="1" spc="-5" dirty="0">
                <a:solidFill>
                  <a:srgbClr val="444447"/>
                </a:solidFill>
                <a:latin typeface="Arial" panose="020B0604020202020204"/>
                <a:cs typeface="Arial" panose="020B0604020202020204"/>
              </a:rPr>
              <a:t>mass-media advertising </a:t>
            </a:r>
            <a:r>
              <a:rPr sz="2400" b="1" dirty="0">
                <a:solidFill>
                  <a:srgbClr val="444447"/>
                </a:solidFill>
                <a:latin typeface="Arial" panose="020B0604020202020204"/>
                <a:cs typeface="Arial" panose="020B0604020202020204"/>
              </a:rPr>
              <a:t>in favour of digital </a:t>
            </a:r>
            <a:r>
              <a:rPr sz="2400" b="1" spc="-5" dirty="0">
                <a:solidFill>
                  <a:srgbClr val="444447"/>
                </a:solidFill>
                <a:latin typeface="Arial" panose="020B0604020202020204"/>
                <a:cs typeface="Arial" panose="020B0604020202020204"/>
              </a:rPr>
              <a:t>and mobile </a:t>
            </a:r>
            <a:r>
              <a:rPr sz="2400" b="1" spc="-655" dirty="0">
                <a:solidFill>
                  <a:srgbClr val="444447"/>
                </a:solidFill>
                <a:latin typeface="Arial" panose="020B0604020202020204"/>
                <a:cs typeface="Arial" panose="020B0604020202020204"/>
              </a:rPr>
              <a:t> </a:t>
            </a:r>
            <a:r>
              <a:rPr sz="2400" b="1" dirty="0">
                <a:solidFill>
                  <a:srgbClr val="444447"/>
                </a:solidFill>
                <a:latin typeface="Arial" panose="020B0604020202020204"/>
                <a:cs typeface="Arial" panose="020B0604020202020204"/>
              </a:rPr>
              <a:t>outlets.</a:t>
            </a:r>
            <a:r>
              <a:rPr sz="2400" b="1" spc="-25" dirty="0">
                <a:solidFill>
                  <a:srgbClr val="444447"/>
                </a:solidFill>
                <a:latin typeface="Arial" panose="020B0604020202020204"/>
                <a:cs typeface="Arial" panose="020B0604020202020204"/>
              </a:rPr>
              <a:t> </a:t>
            </a:r>
            <a:r>
              <a:rPr sz="2400" b="1" dirty="0">
                <a:solidFill>
                  <a:srgbClr val="444447"/>
                </a:solidFill>
                <a:latin typeface="Arial" panose="020B0604020202020204"/>
                <a:cs typeface="Arial" panose="020B0604020202020204"/>
              </a:rPr>
              <a:t>What</a:t>
            </a:r>
            <a:r>
              <a:rPr sz="2400" b="1" spc="-20" dirty="0">
                <a:solidFill>
                  <a:srgbClr val="444447"/>
                </a:solidFill>
                <a:latin typeface="Arial" panose="020B0604020202020204"/>
                <a:cs typeface="Arial" panose="020B0604020202020204"/>
              </a:rPr>
              <a:t> </a:t>
            </a:r>
            <a:r>
              <a:rPr sz="2400" b="1" dirty="0">
                <a:solidFill>
                  <a:srgbClr val="444447"/>
                </a:solidFill>
                <a:latin typeface="Arial" panose="020B0604020202020204"/>
                <a:cs typeface="Arial" panose="020B0604020202020204"/>
              </a:rPr>
              <a:t>in</a:t>
            </a:r>
            <a:r>
              <a:rPr sz="2400" b="1" spc="-5" dirty="0">
                <a:solidFill>
                  <a:srgbClr val="444447"/>
                </a:solidFill>
                <a:latin typeface="Arial" panose="020B0604020202020204"/>
                <a:cs typeface="Arial" panose="020B0604020202020204"/>
              </a:rPr>
              <a:t> </a:t>
            </a:r>
            <a:r>
              <a:rPr sz="2400" b="1" spc="-10" dirty="0">
                <a:solidFill>
                  <a:srgbClr val="444447"/>
                </a:solidFill>
                <a:latin typeface="Arial" panose="020B0604020202020204"/>
                <a:cs typeface="Arial" panose="020B0604020202020204"/>
              </a:rPr>
              <a:t>your</a:t>
            </a:r>
            <a:r>
              <a:rPr sz="2400" b="1" spc="10" dirty="0">
                <a:solidFill>
                  <a:srgbClr val="444447"/>
                </a:solidFill>
                <a:latin typeface="Arial" panose="020B0604020202020204"/>
                <a:cs typeface="Arial" panose="020B0604020202020204"/>
              </a:rPr>
              <a:t> </a:t>
            </a:r>
            <a:r>
              <a:rPr sz="2400" b="1" spc="-5" dirty="0">
                <a:solidFill>
                  <a:srgbClr val="444447"/>
                </a:solidFill>
                <a:latin typeface="Arial" panose="020B0604020202020204"/>
                <a:cs typeface="Arial" panose="020B0604020202020204"/>
              </a:rPr>
              <a:t>view</a:t>
            </a:r>
            <a:r>
              <a:rPr sz="2400" b="1" spc="-10" dirty="0">
                <a:solidFill>
                  <a:srgbClr val="444447"/>
                </a:solidFill>
                <a:latin typeface="Arial" panose="020B0604020202020204"/>
                <a:cs typeface="Arial" panose="020B0604020202020204"/>
              </a:rPr>
              <a:t> </a:t>
            </a:r>
            <a:r>
              <a:rPr sz="2400" b="1" dirty="0">
                <a:solidFill>
                  <a:srgbClr val="444447"/>
                </a:solidFill>
                <a:latin typeface="Arial" panose="020B0604020202020204"/>
                <a:cs typeface="Arial" panose="020B0604020202020204"/>
              </a:rPr>
              <a:t>is the</a:t>
            </a:r>
            <a:r>
              <a:rPr sz="2400" b="1" spc="-20" dirty="0">
                <a:solidFill>
                  <a:srgbClr val="444447"/>
                </a:solidFill>
                <a:latin typeface="Arial" panose="020B0604020202020204"/>
                <a:cs typeface="Arial" panose="020B0604020202020204"/>
              </a:rPr>
              <a:t> </a:t>
            </a:r>
            <a:r>
              <a:rPr sz="2400" b="1" spc="-5" dirty="0">
                <a:solidFill>
                  <a:srgbClr val="444447"/>
                </a:solidFill>
                <a:latin typeface="Arial" panose="020B0604020202020204"/>
                <a:cs typeface="Arial" panose="020B0604020202020204"/>
              </a:rPr>
              <a:t>trend</a:t>
            </a:r>
            <a:r>
              <a:rPr sz="2400" b="1" spc="-10" dirty="0">
                <a:solidFill>
                  <a:srgbClr val="444447"/>
                </a:solidFill>
                <a:latin typeface="Arial" panose="020B0604020202020204"/>
                <a:cs typeface="Arial" panose="020B0604020202020204"/>
              </a:rPr>
              <a:t> </a:t>
            </a:r>
            <a:r>
              <a:rPr sz="2400" b="1" dirty="0">
                <a:solidFill>
                  <a:srgbClr val="444447"/>
                </a:solidFill>
                <a:latin typeface="Arial" panose="020B0604020202020204"/>
                <a:cs typeface="Arial" panose="020B0604020202020204"/>
              </a:rPr>
              <a:t>?</a:t>
            </a:r>
            <a:endParaRPr sz="2400">
              <a:latin typeface="Arial" panose="020B0604020202020204"/>
              <a:cs typeface="Arial" panose="020B0604020202020204"/>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88839" y="258317"/>
            <a:ext cx="4119879" cy="1068070"/>
          </a:xfrm>
          <a:prstGeom prst="rect">
            <a:avLst/>
          </a:prstGeom>
        </p:spPr>
        <p:txBody>
          <a:bodyPr vert="horz" wrap="square" lIns="0" tIns="74295" rIns="0" bIns="0" rtlCol="0" anchor="ctr">
            <a:spAutoFit/>
          </a:bodyPr>
          <a:lstStyle/>
          <a:p>
            <a:pPr marL="12700" marR="5080">
              <a:lnSpc>
                <a:spcPts val="3890"/>
              </a:lnSpc>
              <a:spcBef>
                <a:spcPts val="585"/>
              </a:spcBef>
            </a:pPr>
            <a:r>
              <a:rPr sz="3600" dirty="0"/>
              <a:t>Step</a:t>
            </a:r>
            <a:r>
              <a:rPr sz="3600" spc="-35" dirty="0"/>
              <a:t> </a:t>
            </a:r>
            <a:r>
              <a:rPr sz="3600" spc="-5" dirty="0"/>
              <a:t>1:</a:t>
            </a:r>
            <a:r>
              <a:rPr sz="3600" spc="-20" dirty="0"/>
              <a:t> </a:t>
            </a:r>
            <a:r>
              <a:rPr sz="3600" dirty="0"/>
              <a:t>Identify</a:t>
            </a:r>
            <a:r>
              <a:rPr sz="3600" spc="-15" dirty="0"/>
              <a:t> </a:t>
            </a:r>
            <a:r>
              <a:rPr sz="3600" spc="-5" dirty="0"/>
              <a:t>the </a:t>
            </a:r>
            <a:r>
              <a:rPr sz="3600" spc="-985" dirty="0"/>
              <a:t> </a:t>
            </a:r>
            <a:r>
              <a:rPr sz="3600" spc="-50" dirty="0"/>
              <a:t>Target</a:t>
            </a:r>
            <a:r>
              <a:rPr sz="3600" spc="-180" dirty="0"/>
              <a:t> </a:t>
            </a:r>
            <a:r>
              <a:rPr sz="3600" spc="-5" dirty="0"/>
              <a:t>Audience(s)</a:t>
            </a:r>
            <a:endParaRPr sz="3600"/>
          </a:p>
        </p:txBody>
      </p:sp>
      <p:sp>
        <p:nvSpPr>
          <p:cNvPr id="3" name="object 3"/>
          <p:cNvSpPr txBox="1"/>
          <p:nvPr/>
        </p:nvSpPr>
        <p:spPr>
          <a:xfrm>
            <a:off x="2128216" y="2345563"/>
            <a:ext cx="7727315" cy="2924810"/>
          </a:xfrm>
          <a:prstGeom prst="rect">
            <a:avLst/>
          </a:prstGeom>
        </p:spPr>
        <p:txBody>
          <a:bodyPr vert="horz" wrap="square" lIns="0" tIns="57785" rIns="0" bIns="0" rtlCol="0">
            <a:spAutoFit/>
          </a:bodyPr>
          <a:lstStyle/>
          <a:p>
            <a:pPr marL="240665" marR="5080" indent="-228600">
              <a:lnSpc>
                <a:spcPts val="2810"/>
              </a:lnSpc>
              <a:spcBef>
                <a:spcPts val="455"/>
              </a:spcBef>
              <a:buClr>
                <a:srgbClr val="007EA2"/>
              </a:buClr>
              <a:buChar char="•"/>
              <a:tabLst>
                <a:tab pos="241300" algn="l"/>
              </a:tabLst>
            </a:pPr>
            <a:r>
              <a:rPr sz="2600" dirty="0">
                <a:solidFill>
                  <a:srgbClr val="221F1F"/>
                </a:solidFill>
                <a:latin typeface="Arial MT"/>
                <a:cs typeface="Arial MT"/>
              </a:rPr>
              <a:t>Must</a:t>
            </a:r>
            <a:r>
              <a:rPr sz="2600" spc="-25" dirty="0">
                <a:solidFill>
                  <a:srgbClr val="221F1F"/>
                </a:solidFill>
                <a:latin typeface="Arial MT"/>
                <a:cs typeface="Arial MT"/>
              </a:rPr>
              <a:t> </a:t>
            </a:r>
            <a:r>
              <a:rPr sz="2600" dirty="0">
                <a:solidFill>
                  <a:srgbClr val="221F1F"/>
                </a:solidFill>
                <a:latin typeface="Arial MT"/>
                <a:cs typeface="Arial MT"/>
              </a:rPr>
              <a:t>communicate</a:t>
            </a:r>
            <a:r>
              <a:rPr sz="2600" spc="-40" dirty="0">
                <a:solidFill>
                  <a:srgbClr val="221F1F"/>
                </a:solidFill>
                <a:latin typeface="Arial MT"/>
                <a:cs typeface="Arial MT"/>
              </a:rPr>
              <a:t> </a:t>
            </a:r>
            <a:r>
              <a:rPr sz="2600" spc="-5" dirty="0">
                <a:solidFill>
                  <a:srgbClr val="221F1F"/>
                </a:solidFill>
                <a:latin typeface="Arial MT"/>
                <a:cs typeface="Arial MT"/>
              </a:rPr>
              <a:t>with</a:t>
            </a:r>
            <a:r>
              <a:rPr sz="2600" dirty="0">
                <a:solidFill>
                  <a:srgbClr val="221F1F"/>
                </a:solidFill>
                <a:latin typeface="Arial MT"/>
                <a:cs typeface="Arial MT"/>
              </a:rPr>
              <a:t> more</a:t>
            </a:r>
            <a:r>
              <a:rPr sz="2600" spc="-10" dirty="0">
                <a:solidFill>
                  <a:srgbClr val="221F1F"/>
                </a:solidFill>
                <a:latin typeface="Arial MT"/>
                <a:cs typeface="Arial MT"/>
              </a:rPr>
              <a:t> </a:t>
            </a:r>
            <a:r>
              <a:rPr sz="2600" dirty="0">
                <a:solidFill>
                  <a:srgbClr val="221F1F"/>
                </a:solidFill>
                <a:latin typeface="Arial MT"/>
                <a:cs typeface="Arial MT"/>
              </a:rPr>
              <a:t>than</a:t>
            </a:r>
            <a:r>
              <a:rPr sz="2600" spc="10" dirty="0">
                <a:solidFill>
                  <a:srgbClr val="221F1F"/>
                </a:solidFill>
                <a:latin typeface="Arial MT"/>
                <a:cs typeface="Arial MT"/>
              </a:rPr>
              <a:t> </a:t>
            </a:r>
            <a:r>
              <a:rPr sz="2600" spc="-5" dirty="0">
                <a:solidFill>
                  <a:srgbClr val="221F1F"/>
                </a:solidFill>
                <a:latin typeface="Arial MT"/>
                <a:cs typeface="Arial MT"/>
              </a:rPr>
              <a:t>just</a:t>
            </a:r>
            <a:r>
              <a:rPr sz="2600" spc="-20" dirty="0">
                <a:solidFill>
                  <a:srgbClr val="221F1F"/>
                </a:solidFill>
                <a:latin typeface="Arial MT"/>
                <a:cs typeface="Arial MT"/>
              </a:rPr>
              <a:t> </a:t>
            </a:r>
            <a:r>
              <a:rPr sz="2600" dirty="0">
                <a:solidFill>
                  <a:srgbClr val="221F1F"/>
                </a:solidFill>
                <a:latin typeface="Arial MT"/>
                <a:cs typeface="Arial MT"/>
              </a:rPr>
              <a:t>members</a:t>
            </a:r>
            <a:r>
              <a:rPr sz="2600" spc="-25" dirty="0">
                <a:solidFill>
                  <a:srgbClr val="221F1F"/>
                </a:solidFill>
                <a:latin typeface="Arial MT"/>
                <a:cs typeface="Arial MT"/>
              </a:rPr>
              <a:t> </a:t>
            </a:r>
            <a:r>
              <a:rPr sz="2600" spc="-5" dirty="0">
                <a:solidFill>
                  <a:srgbClr val="221F1F"/>
                </a:solidFill>
                <a:latin typeface="Arial MT"/>
                <a:cs typeface="Arial MT"/>
              </a:rPr>
              <a:t>of </a:t>
            </a:r>
            <a:r>
              <a:rPr sz="2600" spc="-705" dirty="0">
                <a:solidFill>
                  <a:srgbClr val="221F1F"/>
                </a:solidFill>
                <a:latin typeface="Arial MT"/>
                <a:cs typeface="Arial MT"/>
              </a:rPr>
              <a:t> </a:t>
            </a:r>
            <a:r>
              <a:rPr sz="2600" dirty="0">
                <a:solidFill>
                  <a:srgbClr val="221F1F"/>
                </a:solidFill>
                <a:latin typeface="Arial MT"/>
                <a:cs typeface="Arial MT"/>
              </a:rPr>
              <a:t>the</a:t>
            </a:r>
            <a:r>
              <a:rPr sz="2600" spc="-5" dirty="0">
                <a:solidFill>
                  <a:srgbClr val="221F1F"/>
                </a:solidFill>
                <a:latin typeface="Arial MT"/>
                <a:cs typeface="Arial MT"/>
              </a:rPr>
              <a:t> </a:t>
            </a:r>
            <a:r>
              <a:rPr sz="2600" dirty="0">
                <a:solidFill>
                  <a:srgbClr val="221F1F"/>
                </a:solidFill>
                <a:latin typeface="Arial MT"/>
                <a:cs typeface="Arial MT"/>
              </a:rPr>
              <a:t>target</a:t>
            </a:r>
            <a:r>
              <a:rPr sz="2600" spc="10" dirty="0">
                <a:solidFill>
                  <a:srgbClr val="221F1F"/>
                </a:solidFill>
                <a:latin typeface="Arial MT"/>
                <a:cs typeface="Arial MT"/>
              </a:rPr>
              <a:t> </a:t>
            </a:r>
            <a:r>
              <a:rPr sz="2600" dirty="0">
                <a:solidFill>
                  <a:srgbClr val="221F1F"/>
                </a:solidFill>
                <a:latin typeface="Arial MT"/>
                <a:cs typeface="Arial MT"/>
              </a:rPr>
              <a:t>market</a:t>
            </a:r>
            <a:endParaRPr sz="2600">
              <a:latin typeface="Arial MT"/>
              <a:cs typeface="Arial MT"/>
            </a:endParaRPr>
          </a:p>
          <a:p>
            <a:pPr marL="241300" indent="-228600">
              <a:spcBef>
                <a:spcPts val="640"/>
              </a:spcBef>
              <a:buClr>
                <a:srgbClr val="007EA2"/>
              </a:buClr>
              <a:buChar char="•"/>
              <a:tabLst>
                <a:tab pos="241300" algn="l"/>
              </a:tabLst>
            </a:pPr>
            <a:r>
              <a:rPr sz="2600" dirty="0">
                <a:solidFill>
                  <a:srgbClr val="221F1F"/>
                </a:solidFill>
                <a:latin typeface="Arial MT"/>
                <a:cs typeface="Arial MT"/>
              </a:rPr>
              <a:t>Other</a:t>
            </a:r>
            <a:r>
              <a:rPr sz="2600" spc="-5" dirty="0">
                <a:solidFill>
                  <a:srgbClr val="221F1F"/>
                </a:solidFill>
                <a:latin typeface="Arial MT"/>
                <a:cs typeface="Arial MT"/>
              </a:rPr>
              <a:t> </a:t>
            </a:r>
            <a:r>
              <a:rPr sz="2600" dirty="0">
                <a:solidFill>
                  <a:srgbClr val="221F1F"/>
                </a:solidFill>
                <a:latin typeface="Arial MT"/>
                <a:cs typeface="Arial MT"/>
              </a:rPr>
              <a:t>stakeholders</a:t>
            </a:r>
            <a:r>
              <a:rPr sz="2600" spc="-30" dirty="0">
                <a:solidFill>
                  <a:srgbClr val="221F1F"/>
                </a:solidFill>
                <a:latin typeface="Arial MT"/>
                <a:cs typeface="Arial MT"/>
              </a:rPr>
              <a:t> </a:t>
            </a:r>
            <a:r>
              <a:rPr sz="2600" spc="-5" dirty="0">
                <a:solidFill>
                  <a:srgbClr val="221F1F"/>
                </a:solidFill>
                <a:latin typeface="Arial MT"/>
                <a:cs typeface="Arial MT"/>
              </a:rPr>
              <a:t>influence</a:t>
            </a:r>
            <a:r>
              <a:rPr sz="2600" spc="-10" dirty="0">
                <a:solidFill>
                  <a:srgbClr val="221F1F"/>
                </a:solidFill>
                <a:latin typeface="Arial MT"/>
                <a:cs typeface="Arial MT"/>
              </a:rPr>
              <a:t> </a:t>
            </a:r>
            <a:r>
              <a:rPr sz="2600" dirty="0">
                <a:solidFill>
                  <a:srgbClr val="221F1F"/>
                </a:solidFill>
                <a:latin typeface="Arial MT"/>
                <a:cs typeface="Arial MT"/>
              </a:rPr>
              <a:t>the</a:t>
            </a:r>
            <a:r>
              <a:rPr sz="2600" spc="-5" dirty="0">
                <a:solidFill>
                  <a:srgbClr val="221F1F"/>
                </a:solidFill>
                <a:latin typeface="Arial MT"/>
                <a:cs typeface="Arial MT"/>
              </a:rPr>
              <a:t> </a:t>
            </a:r>
            <a:r>
              <a:rPr sz="2600" dirty="0">
                <a:solidFill>
                  <a:srgbClr val="221F1F"/>
                </a:solidFill>
                <a:latin typeface="Arial MT"/>
                <a:cs typeface="Arial MT"/>
              </a:rPr>
              <a:t>target</a:t>
            </a:r>
            <a:r>
              <a:rPr sz="2600" spc="10" dirty="0">
                <a:solidFill>
                  <a:srgbClr val="221F1F"/>
                </a:solidFill>
                <a:latin typeface="Arial MT"/>
                <a:cs typeface="Arial MT"/>
              </a:rPr>
              <a:t> </a:t>
            </a:r>
            <a:r>
              <a:rPr sz="2600" dirty="0">
                <a:solidFill>
                  <a:srgbClr val="221F1F"/>
                </a:solidFill>
                <a:latin typeface="Arial MT"/>
                <a:cs typeface="Arial MT"/>
              </a:rPr>
              <a:t>market</a:t>
            </a:r>
            <a:endParaRPr sz="2600">
              <a:latin typeface="Arial MT"/>
              <a:cs typeface="Arial MT"/>
            </a:endParaRPr>
          </a:p>
          <a:p>
            <a:pPr marL="241300" indent="-228600">
              <a:spcBef>
                <a:spcPts val="685"/>
              </a:spcBef>
              <a:buClr>
                <a:srgbClr val="007EA2"/>
              </a:buClr>
              <a:buChar char="•"/>
              <a:tabLst>
                <a:tab pos="241300" algn="l"/>
              </a:tabLst>
            </a:pPr>
            <a:r>
              <a:rPr sz="2600" dirty="0">
                <a:solidFill>
                  <a:srgbClr val="221F1F"/>
                </a:solidFill>
                <a:latin typeface="Arial MT"/>
                <a:cs typeface="Arial MT"/>
              </a:rPr>
              <a:t>Consumers</a:t>
            </a:r>
            <a:r>
              <a:rPr sz="2600" spc="-20" dirty="0">
                <a:solidFill>
                  <a:srgbClr val="221F1F"/>
                </a:solidFill>
                <a:latin typeface="Arial MT"/>
                <a:cs typeface="Arial MT"/>
              </a:rPr>
              <a:t> </a:t>
            </a:r>
            <a:r>
              <a:rPr sz="2600" spc="-5" dirty="0">
                <a:solidFill>
                  <a:srgbClr val="221F1F"/>
                </a:solidFill>
                <a:latin typeface="Arial MT"/>
                <a:cs typeface="Arial MT"/>
              </a:rPr>
              <a:t>learn</a:t>
            </a:r>
            <a:r>
              <a:rPr sz="2600" spc="-50" dirty="0">
                <a:solidFill>
                  <a:srgbClr val="221F1F"/>
                </a:solidFill>
                <a:latin typeface="Arial MT"/>
                <a:cs typeface="Arial MT"/>
              </a:rPr>
              <a:t> </a:t>
            </a:r>
            <a:r>
              <a:rPr sz="2600" dirty="0">
                <a:solidFill>
                  <a:srgbClr val="221F1F"/>
                </a:solidFill>
                <a:latin typeface="Arial MT"/>
                <a:cs typeface="Arial MT"/>
              </a:rPr>
              <a:t>about</a:t>
            </a:r>
            <a:r>
              <a:rPr sz="2600" spc="-10" dirty="0">
                <a:solidFill>
                  <a:srgbClr val="221F1F"/>
                </a:solidFill>
                <a:latin typeface="Arial MT"/>
                <a:cs typeface="Arial MT"/>
              </a:rPr>
              <a:t> </a:t>
            </a:r>
            <a:r>
              <a:rPr sz="2600" dirty="0">
                <a:solidFill>
                  <a:srgbClr val="221F1F"/>
                </a:solidFill>
                <a:latin typeface="Arial MT"/>
                <a:cs typeface="Arial MT"/>
              </a:rPr>
              <a:t>products</a:t>
            </a:r>
            <a:r>
              <a:rPr sz="2600" spc="-35" dirty="0">
                <a:solidFill>
                  <a:srgbClr val="221F1F"/>
                </a:solidFill>
                <a:latin typeface="Arial MT"/>
                <a:cs typeface="Arial MT"/>
              </a:rPr>
              <a:t> </a:t>
            </a:r>
            <a:r>
              <a:rPr sz="2600" dirty="0">
                <a:solidFill>
                  <a:srgbClr val="221F1F"/>
                </a:solidFill>
                <a:latin typeface="Arial MT"/>
                <a:cs typeface="Arial MT"/>
              </a:rPr>
              <a:t>from</a:t>
            </a:r>
            <a:endParaRPr sz="2600">
              <a:latin typeface="Arial MT"/>
              <a:cs typeface="Arial MT"/>
            </a:endParaRPr>
          </a:p>
          <a:p>
            <a:pPr marL="582295" lvl="1" indent="-285750">
              <a:spcBef>
                <a:spcPts val="225"/>
              </a:spcBef>
              <a:buClr>
                <a:srgbClr val="007EA2"/>
              </a:buClr>
              <a:buChar char="•"/>
              <a:tabLst>
                <a:tab pos="582295" algn="l"/>
                <a:tab pos="582930" algn="l"/>
              </a:tabLst>
            </a:pPr>
            <a:r>
              <a:rPr sz="2400" spc="-5" dirty="0">
                <a:solidFill>
                  <a:srgbClr val="221F1F"/>
                </a:solidFill>
                <a:latin typeface="Arial MT"/>
                <a:cs typeface="Arial MT"/>
              </a:rPr>
              <a:t>News</a:t>
            </a:r>
            <a:r>
              <a:rPr sz="2400" spc="-45" dirty="0">
                <a:solidFill>
                  <a:srgbClr val="221F1F"/>
                </a:solidFill>
                <a:latin typeface="Arial MT"/>
                <a:cs typeface="Arial MT"/>
              </a:rPr>
              <a:t> </a:t>
            </a:r>
            <a:r>
              <a:rPr sz="2400" dirty="0">
                <a:solidFill>
                  <a:srgbClr val="221F1F"/>
                </a:solidFill>
                <a:latin typeface="Arial MT"/>
                <a:cs typeface="Arial MT"/>
              </a:rPr>
              <a:t>media</a:t>
            </a:r>
            <a:endParaRPr sz="2400">
              <a:latin typeface="Arial MT"/>
              <a:cs typeface="Arial MT"/>
            </a:endParaRPr>
          </a:p>
          <a:p>
            <a:pPr marL="582295" lvl="1" indent="-285750">
              <a:spcBef>
                <a:spcPts val="215"/>
              </a:spcBef>
              <a:buClr>
                <a:srgbClr val="007EA2"/>
              </a:buClr>
              <a:buChar char="•"/>
              <a:tabLst>
                <a:tab pos="582295" algn="l"/>
                <a:tab pos="582930" algn="l"/>
              </a:tabLst>
            </a:pPr>
            <a:r>
              <a:rPr sz="2400" spc="-5" dirty="0">
                <a:solidFill>
                  <a:srgbClr val="221F1F"/>
                </a:solidFill>
                <a:latin typeface="Arial MT"/>
                <a:cs typeface="Arial MT"/>
              </a:rPr>
              <a:t>Friends</a:t>
            </a:r>
            <a:r>
              <a:rPr sz="2400" spc="-10" dirty="0">
                <a:solidFill>
                  <a:srgbClr val="221F1F"/>
                </a:solidFill>
                <a:latin typeface="Arial MT"/>
                <a:cs typeface="Arial MT"/>
              </a:rPr>
              <a:t> </a:t>
            </a:r>
            <a:r>
              <a:rPr sz="2400" spc="-5" dirty="0">
                <a:solidFill>
                  <a:srgbClr val="221F1F"/>
                </a:solidFill>
                <a:latin typeface="Arial MT"/>
                <a:cs typeface="Arial MT"/>
              </a:rPr>
              <a:t>and</a:t>
            </a:r>
            <a:r>
              <a:rPr sz="2400" spc="-10" dirty="0">
                <a:solidFill>
                  <a:srgbClr val="221F1F"/>
                </a:solidFill>
                <a:latin typeface="Arial MT"/>
                <a:cs typeface="Arial MT"/>
              </a:rPr>
              <a:t> </a:t>
            </a:r>
            <a:r>
              <a:rPr sz="2400" spc="-5" dirty="0">
                <a:solidFill>
                  <a:srgbClr val="221F1F"/>
                </a:solidFill>
                <a:latin typeface="Arial MT"/>
                <a:cs typeface="Arial MT"/>
              </a:rPr>
              <a:t>family</a:t>
            </a:r>
            <a:endParaRPr sz="2400">
              <a:latin typeface="Arial MT"/>
              <a:cs typeface="Arial MT"/>
            </a:endParaRPr>
          </a:p>
          <a:p>
            <a:pPr marL="582295" lvl="1" indent="-285750">
              <a:spcBef>
                <a:spcPts val="205"/>
              </a:spcBef>
              <a:buClr>
                <a:srgbClr val="007EA2"/>
              </a:buClr>
              <a:buChar char="•"/>
              <a:tabLst>
                <a:tab pos="582295" algn="l"/>
                <a:tab pos="582930" algn="l"/>
              </a:tabLst>
            </a:pPr>
            <a:r>
              <a:rPr sz="2400" spc="-5" dirty="0">
                <a:solidFill>
                  <a:srgbClr val="221F1F"/>
                </a:solidFill>
                <a:latin typeface="Arial MT"/>
                <a:cs typeface="Arial MT"/>
              </a:rPr>
              <a:t>Producers</a:t>
            </a:r>
            <a:r>
              <a:rPr sz="2400" dirty="0">
                <a:solidFill>
                  <a:srgbClr val="221F1F"/>
                </a:solidFill>
                <a:latin typeface="Arial MT"/>
                <a:cs typeface="Arial MT"/>
              </a:rPr>
              <a:t> </a:t>
            </a:r>
            <a:r>
              <a:rPr sz="2400" spc="-5" dirty="0">
                <a:solidFill>
                  <a:srgbClr val="221F1F"/>
                </a:solidFill>
                <a:latin typeface="Arial MT"/>
                <a:cs typeface="Arial MT"/>
              </a:rPr>
              <a:t>of</a:t>
            </a:r>
            <a:r>
              <a:rPr sz="2400" spc="-20" dirty="0">
                <a:solidFill>
                  <a:srgbClr val="221F1F"/>
                </a:solidFill>
                <a:latin typeface="Arial MT"/>
                <a:cs typeface="Arial MT"/>
              </a:rPr>
              <a:t> </a:t>
            </a:r>
            <a:r>
              <a:rPr sz="2400" dirty="0">
                <a:solidFill>
                  <a:srgbClr val="221F1F"/>
                </a:solidFill>
                <a:latin typeface="Arial MT"/>
                <a:cs typeface="Arial MT"/>
              </a:rPr>
              <a:t>competitive</a:t>
            </a:r>
            <a:r>
              <a:rPr sz="2400" spc="-25" dirty="0">
                <a:solidFill>
                  <a:srgbClr val="221F1F"/>
                </a:solidFill>
                <a:latin typeface="Arial MT"/>
                <a:cs typeface="Arial MT"/>
              </a:rPr>
              <a:t> </a:t>
            </a:r>
            <a:r>
              <a:rPr sz="2400" spc="-5" dirty="0">
                <a:solidFill>
                  <a:srgbClr val="221F1F"/>
                </a:solidFill>
                <a:latin typeface="Arial MT"/>
                <a:cs typeface="Arial MT"/>
              </a:rPr>
              <a:t>products</a:t>
            </a:r>
            <a:endParaRPr sz="2400">
              <a:latin typeface="Arial MT"/>
              <a:cs typeface="Arial M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175375" y="464896"/>
            <a:ext cx="3959860" cy="721360"/>
          </a:xfrm>
          <a:prstGeom prst="rect">
            <a:avLst/>
          </a:prstGeom>
        </p:spPr>
        <p:txBody>
          <a:bodyPr vert="horz" wrap="square" lIns="0" tIns="12700" rIns="0" bIns="0" rtlCol="0" anchor="ctr">
            <a:spAutoFit/>
          </a:bodyPr>
          <a:lstStyle/>
          <a:p>
            <a:pPr marL="12700">
              <a:lnSpc>
                <a:spcPts val="2735"/>
              </a:lnSpc>
              <a:spcBef>
                <a:spcPts val="100"/>
              </a:spcBef>
            </a:pPr>
            <a:r>
              <a:rPr sz="2400" dirty="0"/>
              <a:t>Step</a:t>
            </a:r>
            <a:r>
              <a:rPr sz="2400" spc="-15" dirty="0"/>
              <a:t> </a:t>
            </a:r>
            <a:r>
              <a:rPr sz="2400" spc="-5" dirty="0"/>
              <a:t>2: Establish</a:t>
            </a:r>
            <a:r>
              <a:rPr sz="2400" spc="-10" dirty="0"/>
              <a:t> </a:t>
            </a:r>
            <a:r>
              <a:rPr sz="2400" dirty="0"/>
              <a:t>the</a:t>
            </a:r>
            <a:endParaRPr sz="2400"/>
          </a:p>
          <a:p>
            <a:pPr marL="12700">
              <a:lnSpc>
                <a:spcPts val="2735"/>
              </a:lnSpc>
            </a:pPr>
            <a:r>
              <a:rPr sz="2400" spc="-5" dirty="0"/>
              <a:t>Communication</a:t>
            </a:r>
            <a:r>
              <a:rPr sz="2400" spc="-10" dirty="0"/>
              <a:t> </a:t>
            </a:r>
            <a:r>
              <a:rPr sz="2400" spc="-5" dirty="0"/>
              <a:t>Objectives</a:t>
            </a:r>
            <a:endParaRPr sz="2400"/>
          </a:p>
        </p:txBody>
      </p:sp>
      <p:sp>
        <p:nvSpPr>
          <p:cNvPr id="3" name="object 3"/>
          <p:cNvSpPr txBox="1"/>
          <p:nvPr/>
        </p:nvSpPr>
        <p:spPr>
          <a:xfrm>
            <a:off x="1852371" y="2251330"/>
            <a:ext cx="8268970" cy="2492349"/>
          </a:xfrm>
          <a:prstGeom prst="rect">
            <a:avLst/>
          </a:prstGeom>
        </p:spPr>
        <p:txBody>
          <a:bodyPr vert="horz" wrap="square" lIns="0" tIns="57785" rIns="0" bIns="0" rtlCol="0">
            <a:spAutoFit/>
          </a:bodyPr>
          <a:lstStyle/>
          <a:p>
            <a:pPr marL="268605" marR="5080" indent="-256540" algn="just">
              <a:lnSpc>
                <a:spcPts val="2810"/>
              </a:lnSpc>
              <a:spcBef>
                <a:spcPts val="455"/>
              </a:spcBef>
              <a:buClr>
                <a:srgbClr val="007EA2"/>
              </a:buClr>
              <a:buChar char="•"/>
              <a:tabLst>
                <a:tab pos="269240" algn="l"/>
              </a:tabLst>
            </a:pPr>
            <a:r>
              <a:rPr sz="2600" dirty="0">
                <a:solidFill>
                  <a:srgbClr val="221F1F"/>
                </a:solidFill>
                <a:latin typeface="Arial MT"/>
                <a:cs typeface="Arial MT"/>
              </a:rPr>
              <a:t>Creating a new customer occurs </a:t>
            </a:r>
            <a:r>
              <a:rPr sz="2600" spc="-5" dirty="0">
                <a:solidFill>
                  <a:srgbClr val="221F1F"/>
                </a:solidFill>
                <a:latin typeface="Arial MT"/>
                <a:cs typeface="Arial MT"/>
              </a:rPr>
              <a:t>as </a:t>
            </a:r>
            <a:r>
              <a:rPr sz="2600" dirty="0">
                <a:solidFill>
                  <a:srgbClr val="221F1F"/>
                </a:solidFill>
                <a:latin typeface="Arial MT"/>
                <a:cs typeface="Arial MT"/>
              </a:rPr>
              <a:t>a result </a:t>
            </a:r>
            <a:r>
              <a:rPr sz="2600" spc="-5" dirty="0">
                <a:solidFill>
                  <a:srgbClr val="221F1F"/>
                </a:solidFill>
                <a:latin typeface="Arial MT"/>
                <a:cs typeface="Arial MT"/>
              </a:rPr>
              <a:t>of </a:t>
            </a:r>
            <a:r>
              <a:rPr sz="2600" dirty="0">
                <a:solidFill>
                  <a:srgbClr val="221F1F"/>
                </a:solidFill>
                <a:latin typeface="Arial MT"/>
                <a:cs typeface="Arial MT"/>
              </a:rPr>
              <a:t>a series </a:t>
            </a:r>
            <a:r>
              <a:rPr sz="2600" spc="-710" dirty="0">
                <a:solidFill>
                  <a:srgbClr val="221F1F"/>
                </a:solidFill>
                <a:latin typeface="Arial MT"/>
                <a:cs typeface="Arial MT"/>
              </a:rPr>
              <a:t> </a:t>
            </a:r>
            <a:r>
              <a:rPr sz="2600" dirty="0">
                <a:solidFill>
                  <a:srgbClr val="221F1F"/>
                </a:solidFill>
                <a:latin typeface="Arial MT"/>
                <a:cs typeface="Arial MT"/>
              </a:rPr>
              <a:t>of</a:t>
            </a:r>
            <a:r>
              <a:rPr sz="2600" spc="5" dirty="0">
                <a:solidFill>
                  <a:srgbClr val="221F1F"/>
                </a:solidFill>
                <a:latin typeface="Arial MT"/>
                <a:cs typeface="Arial MT"/>
              </a:rPr>
              <a:t> </a:t>
            </a:r>
            <a:r>
              <a:rPr sz="2600" dirty="0">
                <a:solidFill>
                  <a:srgbClr val="221F1F"/>
                </a:solidFill>
                <a:latin typeface="Arial MT"/>
                <a:cs typeface="Arial MT"/>
              </a:rPr>
              <a:t>messages.</a:t>
            </a:r>
            <a:endParaRPr sz="2600">
              <a:latin typeface="Arial MT"/>
              <a:cs typeface="Arial MT"/>
            </a:endParaRPr>
          </a:p>
          <a:p>
            <a:pPr>
              <a:spcBef>
                <a:spcPts val="25"/>
              </a:spcBef>
              <a:buClr>
                <a:srgbClr val="007EA2"/>
              </a:buClr>
              <a:buFont typeface="Arial MT"/>
              <a:buChar char="•"/>
            </a:pPr>
            <a:endParaRPr sz="4150">
              <a:latin typeface="Arial MT"/>
              <a:cs typeface="Arial MT"/>
            </a:endParaRPr>
          </a:p>
          <a:p>
            <a:pPr marL="268605" marR="132715" indent="-256540" algn="just">
              <a:lnSpc>
                <a:spcPts val="2810"/>
              </a:lnSpc>
              <a:buClr>
                <a:srgbClr val="007EA2"/>
              </a:buClr>
              <a:buChar char="•"/>
              <a:tabLst>
                <a:tab pos="269240" algn="l"/>
              </a:tabLst>
            </a:pPr>
            <a:r>
              <a:rPr sz="2600" dirty="0">
                <a:solidFill>
                  <a:srgbClr val="221F1F"/>
                </a:solidFill>
                <a:latin typeface="Arial MT"/>
                <a:cs typeface="Arial MT"/>
              </a:rPr>
              <a:t>Messages </a:t>
            </a:r>
            <a:r>
              <a:rPr sz="2600" spc="-5" dirty="0">
                <a:solidFill>
                  <a:srgbClr val="221F1F"/>
                </a:solidFill>
                <a:latin typeface="Arial MT"/>
                <a:cs typeface="Arial MT"/>
              </a:rPr>
              <a:t>are </a:t>
            </a:r>
            <a:r>
              <a:rPr sz="2600" dirty="0">
                <a:solidFill>
                  <a:srgbClr val="221F1F"/>
                </a:solidFill>
                <a:latin typeface="Arial MT"/>
                <a:cs typeface="Arial MT"/>
              </a:rPr>
              <a:t>designed to move </a:t>
            </a:r>
            <a:r>
              <a:rPr sz="2600" spc="-5" dirty="0">
                <a:solidFill>
                  <a:srgbClr val="221F1F"/>
                </a:solidFill>
                <a:latin typeface="Arial MT"/>
                <a:cs typeface="Arial MT"/>
              </a:rPr>
              <a:t>the </a:t>
            </a:r>
            <a:r>
              <a:rPr sz="2600" dirty="0">
                <a:solidFill>
                  <a:srgbClr val="221F1F"/>
                </a:solidFill>
                <a:latin typeface="Arial MT"/>
                <a:cs typeface="Arial MT"/>
              </a:rPr>
              <a:t>consumer closer </a:t>
            </a:r>
            <a:r>
              <a:rPr sz="2600" spc="-710" dirty="0">
                <a:solidFill>
                  <a:srgbClr val="221F1F"/>
                </a:solidFill>
                <a:latin typeface="Arial MT"/>
                <a:cs typeface="Arial MT"/>
              </a:rPr>
              <a:t> </a:t>
            </a:r>
            <a:r>
              <a:rPr sz="2600" dirty="0">
                <a:solidFill>
                  <a:srgbClr val="221F1F"/>
                </a:solidFill>
                <a:latin typeface="Arial MT"/>
                <a:cs typeface="Arial MT"/>
              </a:rPr>
              <a:t>to purchase, and </a:t>
            </a:r>
            <a:r>
              <a:rPr sz="2600" spc="-20" dirty="0">
                <a:solidFill>
                  <a:srgbClr val="221F1F"/>
                </a:solidFill>
                <a:latin typeface="Arial MT"/>
                <a:cs typeface="Arial MT"/>
              </a:rPr>
              <a:t>hopefully, </a:t>
            </a:r>
            <a:r>
              <a:rPr sz="2600" spc="-5" dirty="0">
                <a:solidFill>
                  <a:srgbClr val="221F1F"/>
                </a:solidFill>
                <a:latin typeface="Arial MT"/>
                <a:cs typeface="Arial MT"/>
              </a:rPr>
              <a:t>loyalty </a:t>
            </a:r>
            <a:r>
              <a:rPr sz="2600" dirty="0">
                <a:solidFill>
                  <a:srgbClr val="221F1F"/>
                </a:solidFill>
                <a:latin typeface="Arial MT"/>
                <a:cs typeface="Arial MT"/>
              </a:rPr>
              <a:t>through a series </a:t>
            </a:r>
            <a:r>
              <a:rPr sz="2600" spc="-5" dirty="0">
                <a:solidFill>
                  <a:srgbClr val="221F1F"/>
                </a:solidFill>
                <a:latin typeface="Arial MT"/>
                <a:cs typeface="Arial MT"/>
              </a:rPr>
              <a:t>of </a:t>
            </a:r>
            <a:r>
              <a:rPr sz="2600" spc="-710" dirty="0">
                <a:solidFill>
                  <a:srgbClr val="221F1F"/>
                </a:solidFill>
                <a:latin typeface="Arial MT"/>
                <a:cs typeface="Arial MT"/>
              </a:rPr>
              <a:t> </a:t>
            </a:r>
            <a:r>
              <a:rPr sz="2600" dirty="0">
                <a:solidFill>
                  <a:srgbClr val="221F1F"/>
                </a:solidFill>
                <a:latin typeface="Arial MT"/>
                <a:cs typeface="Arial MT"/>
              </a:rPr>
              <a:t>steps</a:t>
            </a:r>
            <a:r>
              <a:rPr sz="2600" spc="-10" dirty="0">
                <a:solidFill>
                  <a:srgbClr val="221F1F"/>
                </a:solidFill>
                <a:latin typeface="Arial MT"/>
                <a:cs typeface="Arial MT"/>
              </a:rPr>
              <a:t> </a:t>
            </a:r>
            <a:r>
              <a:rPr sz="2600" dirty="0">
                <a:solidFill>
                  <a:srgbClr val="221F1F"/>
                </a:solidFill>
                <a:latin typeface="Arial MT"/>
                <a:cs typeface="Arial MT"/>
              </a:rPr>
              <a:t>known</a:t>
            </a:r>
            <a:r>
              <a:rPr sz="2600" spc="-5" dirty="0">
                <a:solidFill>
                  <a:srgbClr val="221F1F"/>
                </a:solidFill>
                <a:latin typeface="Arial MT"/>
                <a:cs typeface="Arial MT"/>
              </a:rPr>
              <a:t> as</a:t>
            </a:r>
            <a:r>
              <a:rPr sz="2600" dirty="0">
                <a:solidFill>
                  <a:srgbClr val="221F1F"/>
                </a:solidFill>
                <a:latin typeface="Arial MT"/>
                <a:cs typeface="Arial MT"/>
              </a:rPr>
              <a:t> the</a:t>
            </a:r>
            <a:r>
              <a:rPr sz="2600" spc="-5" dirty="0">
                <a:solidFill>
                  <a:srgbClr val="221F1F"/>
                </a:solidFill>
                <a:latin typeface="Arial MT"/>
                <a:cs typeface="Arial MT"/>
              </a:rPr>
              <a:t> </a:t>
            </a:r>
            <a:r>
              <a:rPr sz="2600" b="1" i="1" dirty="0">
                <a:solidFill>
                  <a:srgbClr val="221F1F"/>
                </a:solidFill>
                <a:latin typeface="Arial" panose="020B0604020202020204"/>
                <a:cs typeface="Arial" panose="020B0604020202020204"/>
              </a:rPr>
              <a:t>hierarchy</a:t>
            </a:r>
            <a:r>
              <a:rPr sz="2600" b="1" i="1" spc="-15" dirty="0">
                <a:solidFill>
                  <a:srgbClr val="221F1F"/>
                </a:solidFill>
                <a:latin typeface="Arial" panose="020B0604020202020204"/>
                <a:cs typeface="Arial" panose="020B0604020202020204"/>
              </a:rPr>
              <a:t> </a:t>
            </a:r>
            <a:r>
              <a:rPr sz="2600" b="1" i="1" dirty="0">
                <a:solidFill>
                  <a:srgbClr val="221F1F"/>
                </a:solidFill>
                <a:latin typeface="Arial" panose="020B0604020202020204"/>
                <a:cs typeface="Arial" panose="020B0604020202020204"/>
              </a:rPr>
              <a:t>of </a:t>
            </a:r>
            <a:r>
              <a:rPr sz="2600" b="1" i="1" spc="-10" dirty="0">
                <a:solidFill>
                  <a:srgbClr val="221F1F"/>
                </a:solidFill>
                <a:latin typeface="Arial" panose="020B0604020202020204"/>
                <a:cs typeface="Arial" panose="020B0604020202020204"/>
              </a:rPr>
              <a:t>effects.</a:t>
            </a:r>
            <a:endParaRPr sz="2600">
              <a:latin typeface="Arial" panose="020B0604020202020204"/>
              <a:cs typeface="Arial" panose="020B060402020202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66062" y="6462166"/>
            <a:ext cx="1143635" cy="197490"/>
          </a:xfrm>
          <a:prstGeom prst="rect">
            <a:avLst/>
          </a:prstGeom>
        </p:spPr>
        <p:txBody>
          <a:bodyPr vert="horz" wrap="square" lIns="0" tIns="12700" rIns="0" bIns="0" rtlCol="0">
            <a:spAutoFit/>
          </a:bodyPr>
          <a:lstStyle/>
          <a:p>
            <a:pPr marL="12700">
              <a:spcBef>
                <a:spcPts val="100"/>
              </a:spcBef>
            </a:pPr>
            <a:r>
              <a:rPr sz="1200" spc="-5" dirty="0">
                <a:solidFill>
                  <a:srgbClr val="221F1F"/>
                </a:solidFill>
                <a:latin typeface="Arial MT"/>
                <a:cs typeface="Arial MT"/>
              </a:rPr>
              <a:t>londonmet.ac.uk</a:t>
            </a:r>
            <a:endParaRPr sz="1200">
              <a:latin typeface="Arial MT"/>
              <a:cs typeface="Arial MT"/>
            </a:endParaRPr>
          </a:p>
        </p:txBody>
      </p:sp>
      <p:pic>
        <p:nvPicPr>
          <p:cNvPr id="3" name="object 3"/>
          <p:cNvPicPr/>
          <p:nvPr/>
        </p:nvPicPr>
        <p:blipFill>
          <a:blip r:embed="rId1" cstate="print"/>
          <a:stretch>
            <a:fillRect/>
          </a:stretch>
        </p:blipFill>
        <p:spPr>
          <a:xfrm>
            <a:off x="7463028" y="217931"/>
            <a:ext cx="3204972" cy="6405372"/>
          </a:xfrm>
          <a:prstGeom prst="rect">
            <a:avLst/>
          </a:prstGeom>
        </p:spPr>
      </p:pic>
      <p:pic>
        <p:nvPicPr>
          <p:cNvPr id="4" name="object 4"/>
          <p:cNvPicPr/>
          <p:nvPr/>
        </p:nvPicPr>
        <p:blipFill>
          <a:blip r:embed="rId2" cstate="print"/>
          <a:stretch>
            <a:fillRect/>
          </a:stretch>
        </p:blipFill>
        <p:spPr>
          <a:xfrm>
            <a:off x="2004059" y="478537"/>
            <a:ext cx="2855976" cy="719327"/>
          </a:xfrm>
          <a:prstGeom prst="rect">
            <a:avLst/>
          </a:prstGeom>
        </p:spPr>
      </p:pic>
      <p:sp>
        <p:nvSpPr>
          <p:cNvPr id="5" name="object 5"/>
          <p:cNvSpPr txBox="1">
            <a:spLocks noGrp="1"/>
          </p:cNvSpPr>
          <p:nvPr>
            <p:ph type="title"/>
          </p:nvPr>
        </p:nvSpPr>
        <p:spPr>
          <a:xfrm>
            <a:off x="6958710" y="206198"/>
            <a:ext cx="2532380" cy="391795"/>
          </a:xfrm>
          <a:prstGeom prst="rect">
            <a:avLst/>
          </a:prstGeom>
        </p:spPr>
        <p:txBody>
          <a:bodyPr vert="horz" wrap="square" lIns="0" tIns="12700" rIns="0" bIns="0" rtlCol="0" anchor="ctr">
            <a:spAutoFit/>
          </a:bodyPr>
          <a:lstStyle/>
          <a:p>
            <a:pPr marL="12700">
              <a:lnSpc>
                <a:spcPct val="100000"/>
              </a:lnSpc>
              <a:spcBef>
                <a:spcPts val="100"/>
              </a:spcBef>
            </a:pPr>
            <a:r>
              <a:rPr sz="2400" spc="-5" dirty="0"/>
              <a:t>Module</a:t>
            </a:r>
            <a:r>
              <a:rPr sz="2400" spc="-75" dirty="0"/>
              <a:t> </a:t>
            </a:r>
            <a:r>
              <a:rPr sz="2400" dirty="0"/>
              <a:t>Overview</a:t>
            </a:r>
            <a:endParaRPr sz="2400"/>
          </a:p>
        </p:txBody>
      </p:sp>
      <p:grpSp>
        <p:nvGrpSpPr>
          <p:cNvPr id="6" name="object 6"/>
          <p:cNvGrpSpPr/>
          <p:nvPr/>
        </p:nvGrpSpPr>
        <p:grpSpPr>
          <a:xfrm>
            <a:off x="3000756" y="1325880"/>
            <a:ext cx="1525905" cy="1369060"/>
            <a:chOff x="1476755" y="1325880"/>
            <a:chExt cx="1525905" cy="1369060"/>
          </a:xfrm>
        </p:grpSpPr>
        <p:sp>
          <p:nvSpPr>
            <p:cNvPr id="7" name="object 7"/>
            <p:cNvSpPr/>
            <p:nvPr/>
          </p:nvSpPr>
          <p:spPr>
            <a:xfrm>
              <a:off x="1716023" y="1554480"/>
              <a:ext cx="137160" cy="1140460"/>
            </a:xfrm>
            <a:custGeom>
              <a:avLst/>
              <a:gdLst/>
              <a:ahLst/>
              <a:cxnLst/>
              <a:rect l="l" t="t" r="r" b="b"/>
              <a:pathLst>
                <a:path w="137160" h="1140460">
                  <a:moveTo>
                    <a:pt x="137160" y="0"/>
                  </a:moveTo>
                  <a:lnTo>
                    <a:pt x="0" y="0"/>
                  </a:lnTo>
                  <a:lnTo>
                    <a:pt x="0" y="1139952"/>
                  </a:lnTo>
                  <a:lnTo>
                    <a:pt x="137160" y="1139952"/>
                  </a:lnTo>
                  <a:lnTo>
                    <a:pt x="137160" y="0"/>
                  </a:lnTo>
                  <a:close/>
                </a:path>
              </a:pathLst>
            </a:custGeom>
            <a:solidFill>
              <a:srgbClr val="AAC9BB"/>
            </a:solidFill>
          </p:spPr>
          <p:txBody>
            <a:bodyPr wrap="square" lIns="0" tIns="0" rIns="0" bIns="0" rtlCol="0"/>
            <a:lstStyle/>
            <a:p/>
          </p:txBody>
        </p:sp>
        <p:sp>
          <p:nvSpPr>
            <p:cNvPr id="8" name="object 8"/>
            <p:cNvSpPr/>
            <p:nvPr/>
          </p:nvSpPr>
          <p:spPr>
            <a:xfrm>
              <a:off x="1476755" y="1325880"/>
              <a:ext cx="1525905" cy="916305"/>
            </a:xfrm>
            <a:custGeom>
              <a:avLst/>
              <a:gdLst/>
              <a:ahLst/>
              <a:cxnLst/>
              <a:rect l="l" t="t" r="r" b="b"/>
              <a:pathLst>
                <a:path w="1525905" h="916305">
                  <a:moveTo>
                    <a:pt x="1433957" y="0"/>
                  </a:moveTo>
                  <a:lnTo>
                    <a:pt x="91566" y="0"/>
                  </a:lnTo>
                  <a:lnTo>
                    <a:pt x="55935" y="7199"/>
                  </a:lnTo>
                  <a:lnTo>
                    <a:pt x="26828" y="26828"/>
                  </a:lnTo>
                  <a:lnTo>
                    <a:pt x="7199" y="55935"/>
                  </a:lnTo>
                  <a:lnTo>
                    <a:pt x="0" y="91567"/>
                  </a:lnTo>
                  <a:lnTo>
                    <a:pt x="0" y="824357"/>
                  </a:lnTo>
                  <a:lnTo>
                    <a:pt x="7199" y="859988"/>
                  </a:lnTo>
                  <a:lnTo>
                    <a:pt x="26828" y="889095"/>
                  </a:lnTo>
                  <a:lnTo>
                    <a:pt x="55935" y="908724"/>
                  </a:lnTo>
                  <a:lnTo>
                    <a:pt x="91566" y="915924"/>
                  </a:lnTo>
                  <a:lnTo>
                    <a:pt x="1433957" y="915924"/>
                  </a:lnTo>
                  <a:lnTo>
                    <a:pt x="1469588" y="908724"/>
                  </a:lnTo>
                  <a:lnTo>
                    <a:pt x="1498695" y="889095"/>
                  </a:lnTo>
                  <a:lnTo>
                    <a:pt x="1518324" y="859988"/>
                  </a:lnTo>
                  <a:lnTo>
                    <a:pt x="1525524" y="824357"/>
                  </a:lnTo>
                  <a:lnTo>
                    <a:pt x="1525524" y="91567"/>
                  </a:lnTo>
                  <a:lnTo>
                    <a:pt x="1518324" y="55935"/>
                  </a:lnTo>
                  <a:lnTo>
                    <a:pt x="1498695" y="26828"/>
                  </a:lnTo>
                  <a:lnTo>
                    <a:pt x="1469588" y="7199"/>
                  </a:lnTo>
                  <a:lnTo>
                    <a:pt x="1433957" y="0"/>
                  </a:lnTo>
                  <a:close/>
                </a:path>
              </a:pathLst>
            </a:custGeom>
            <a:solidFill>
              <a:srgbClr val="009A71"/>
            </a:solidFill>
          </p:spPr>
          <p:txBody>
            <a:bodyPr wrap="square" lIns="0" tIns="0" rIns="0" bIns="0" rtlCol="0"/>
            <a:lstStyle/>
            <a:p/>
          </p:txBody>
        </p:sp>
      </p:grpSp>
      <p:sp>
        <p:nvSpPr>
          <p:cNvPr id="9" name="object 9"/>
          <p:cNvSpPr txBox="1"/>
          <p:nvPr/>
        </p:nvSpPr>
        <p:spPr>
          <a:xfrm>
            <a:off x="3222498" y="1665173"/>
            <a:ext cx="1083310" cy="197490"/>
          </a:xfrm>
          <a:prstGeom prst="rect">
            <a:avLst/>
          </a:prstGeom>
        </p:spPr>
        <p:txBody>
          <a:bodyPr vert="horz" wrap="square" lIns="0" tIns="12700" rIns="0" bIns="0" rtlCol="0">
            <a:spAutoFit/>
          </a:bodyPr>
          <a:lstStyle/>
          <a:p>
            <a:pPr marL="12700">
              <a:spcBef>
                <a:spcPts val="100"/>
              </a:spcBef>
            </a:pPr>
            <a:r>
              <a:rPr sz="1200" b="1" spc="-5" dirty="0">
                <a:solidFill>
                  <a:srgbClr val="FFFFFF"/>
                </a:solidFill>
                <a:latin typeface="Arial" panose="020B0604020202020204"/>
                <a:cs typeface="Arial" panose="020B0604020202020204"/>
              </a:rPr>
              <a:t>1.</a:t>
            </a:r>
            <a:r>
              <a:rPr sz="1200" b="1" spc="-45" dirty="0">
                <a:solidFill>
                  <a:srgbClr val="FFFFFF"/>
                </a:solidFill>
                <a:latin typeface="Arial" panose="020B0604020202020204"/>
                <a:cs typeface="Arial" panose="020B0604020202020204"/>
              </a:rPr>
              <a:t> </a:t>
            </a:r>
            <a:r>
              <a:rPr sz="1200" b="1" spc="-5" dirty="0">
                <a:solidFill>
                  <a:srgbClr val="FFFFFF"/>
                </a:solidFill>
                <a:latin typeface="Arial" panose="020B0604020202020204"/>
                <a:cs typeface="Arial" panose="020B0604020202020204"/>
              </a:rPr>
              <a:t>Introduction</a:t>
            </a:r>
            <a:endParaRPr sz="1200">
              <a:latin typeface="Arial" panose="020B0604020202020204"/>
              <a:cs typeface="Arial" panose="020B0604020202020204"/>
            </a:endParaRPr>
          </a:p>
        </p:txBody>
      </p:sp>
      <p:grpSp>
        <p:nvGrpSpPr>
          <p:cNvPr id="10" name="object 10"/>
          <p:cNvGrpSpPr/>
          <p:nvPr/>
        </p:nvGrpSpPr>
        <p:grpSpPr>
          <a:xfrm>
            <a:off x="3000756" y="2473452"/>
            <a:ext cx="1525905" cy="1365885"/>
            <a:chOff x="1476755" y="2473451"/>
            <a:chExt cx="1525905" cy="1365885"/>
          </a:xfrm>
        </p:grpSpPr>
        <p:sp>
          <p:nvSpPr>
            <p:cNvPr id="11" name="object 11"/>
            <p:cNvSpPr/>
            <p:nvPr/>
          </p:nvSpPr>
          <p:spPr>
            <a:xfrm>
              <a:off x="1716023" y="2700527"/>
              <a:ext cx="137160" cy="1138555"/>
            </a:xfrm>
            <a:custGeom>
              <a:avLst/>
              <a:gdLst/>
              <a:ahLst/>
              <a:cxnLst/>
              <a:rect l="l" t="t" r="r" b="b"/>
              <a:pathLst>
                <a:path w="137160" h="1138554">
                  <a:moveTo>
                    <a:pt x="137160" y="0"/>
                  </a:moveTo>
                  <a:lnTo>
                    <a:pt x="0" y="0"/>
                  </a:lnTo>
                  <a:lnTo>
                    <a:pt x="0" y="1138428"/>
                  </a:lnTo>
                  <a:lnTo>
                    <a:pt x="137160" y="1138428"/>
                  </a:lnTo>
                  <a:lnTo>
                    <a:pt x="137160" y="0"/>
                  </a:lnTo>
                  <a:close/>
                </a:path>
              </a:pathLst>
            </a:custGeom>
            <a:solidFill>
              <a:srgbClr val="AAC9BB"/>
            </a:solidFill>
          </p:spPr>
          <p:txBody>
            <a:bodyPr wrap="square" lIns="0" tIns="0" rIns="0" bIns="0" rtlCol="0"/>
            <a:lstStyle/>
            <a:p/>
          </p:txBody>
        </p:sp>
        <p:sp>
          <p:nvSpPr>
            <p:cNvPr id="12" name="object 12"/>
            <p:cNvSpPr/>
            <p:nvPr/>
          </p:nvSpPr>
          <p:spPr>
            <a:xfrm>
              <a:off x="1476755" y="2473451"/>
              <a:ext cx="1525905" cy="914400"/>
            </a:xfrm>
            <a:custGeom>
              <a:avLst/>
              <a:gdLst/>
              <a:ahLst/>
              <a:cxnLst/>
              <a:rect l="l" t="t" r="r" b="b"/>
              <a:pathLst>
                <a:path w="1525905" h="914400">
                  <a:moveTo>
                    <a:pt x="1434083" y="0"/>
                  </a:moveTo>
                  <a:lnTo>
                    <a:pt x="91440" y="0"/>
                  </a:lnTo>
                  <a:lnTo>
                    <a:pt x="55828" y="7179"/>
                  </a:lnTo>
                  <a:lnTo>
                    <a:pt x="26765" y="26765"/>
                  </a:lnTo>
                  <a:lnTo>
                    <a:pt x="7179" y="55828"/>
                  </a:lnTo>
                  <a:lnTo>
                    <a:pt x="0" y="91439"/>
                  </a:lnTo>
                  <a:lnTo>
                    <a:pt x="0" y="822960"/>
                  </a:lnTo>
                  <a:lnTo>
                    <a:pt x="7179" y="858571"/>
                  </a:lnTo>
                  <a:lnTo>
                    <a:pt x="26765" y="887634"/>
                  </a:lnTo>
                  <a:lnTo>
                    <a:pt x="55828" y="907220"/>
                  </a:lnTo>
                  <a:lnTo>
                    <a:pt x="91440" y="914400"/>
                  </a:lnTo>
                  <a:lnTo>
                    <a:pt x="1434083" y="914400"/>
                  </a:lnTo>
                  <a:lnTo>
                    <a:pt x="1469695" y="907220"/>
                  </a:lnTo>
                  <a:lnTo>
                    <a:pt x="1498758" y="887634"/>
                  </a:lnTo>
                  <a:lnTo>
                    <a:pt x="1518344" y="858571"/>
                  </a:lnTo>
                  <a:lnTo>
                    <a:pt x="1525524" y="822960"/>
                  </a:lnTo>
                  <a:lnTo>
                    <a:pt x="1525524" y="91439"/>
                  </a:lnTo>
                  <a:lnTo>
                    <a:pt x="1518344" y="55828"/>
                  </a:lnTo>
                  <a:lnTo>
                    <a:pt x="1498758" y="26765"/>
                  </a:lnTo>
                  <a:lnTo>
                    <a:pt x="1469695" y="7179"/>
                  </a:lnTo>
                  <a:lnTo>
                    <a:pt x="1434083" y="0"/>
                  </a:lnTo>
                  <a:close/>
                </a:path>
              </a:pathLst>
            </a:custGeom>
            <a:solidFill>
              <a:srgbClr val="009A71"/>
            </a:solidFill>
          </p:spPr>
          <p:txBody>
            <a:bodyPr wrap="square" lIns="0" tIns="0" rIns="0" bIns="0" rtlCol="0"/>
            <a:lstStyle/>
            <a:p/>
          </p:txBody>
        </p:sp>
      </p:grpSp>
      <p:sp>
        <p:nvSpPr>
          <p:cNvPr id="13" name="object 13"/>
          <p:cNvSpPr txBox="1"/>
          <p:nvPr/>
        </p:nvSpPr>
        <p:spPr>
          <a:xfrm>
            <a:off x="3270886" y="2733294"/>
            <a:ext cx="985519"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2.</a:t>
            </a:r>
            <a:r>
              <a:rPr sz="1200" b="1" spc="-50"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The</a:t>
            </a:r>
            <a:r>
              <a:rPr sz="1200" b="1" spc="-30"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Global</a:t>
            </a:r>
            <a:endParaRPr sz="1200">
              <a:latin typeface="Arial" panose="020B0604020202020204"/>
              <a:cs typeface="Arial" panose="020B0604020202020204"/>
            </a:endParaRPr>
          </a:p>
        </p:txBody>
      </p:sp>
      <p:sp>
        <p:nvSpPr>
          <p:cNvPr id="14" name="object 14"/>
          <p:cNvSpPr txBox="1"/>
          <p:nvPr/>
        </p:nvSpPr>
        <p:spPr>
          <a:xfrm>
            <a:off x="3308985" y="2891790"/>
            <a:ext cx="910590"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Ma</a:t>
            </a:r>
            <a:r>
              <a:rPr sz="1200" b="1" spc="-5" dirty="0">
                <a:solidFill>
                  <a:srgbClr val="FFFFFF"/>
                </a:solidFill>
                <a:latin typeface="Arial" panose="020B0604020202020204"/>
                <a:cs typeface="Arial" panose="020B0604020202020204"/>
              </a:rPr>
              <a:t>r</a:t>
            </a:r>
            <a:r>
              <a:rPr sz="1200" b="1" spc="5" dirty="0">
                <a:solidFill>
                  <a:srgbClr val="FFFFFF"/>
                </a:solidFill>
                <a:latin typeface="Arial" panose="020B0604020202020204"/>
                <a:cs typeface="Arial" panose="020B0604020202020204"/>
              </a:rPr>
              <a:t>ke</a:t>
            </a:r>
            <a:r>
              <a:rPr sz="1200" b="1" dirty="0">
                <a:solidFill>
                  <a:srgbClr val="FFFFFF"/>
                </a:solidFill>
                <a:latin typeface="Arial" panose="020B0604020202020204"/>
                <a:cs typeface="Arial" panose="020B0604020202020204"/>
              </a:rPr>
              <a:t>tpl</a:t>
            </a:r>
            <a:r>
              <a:rPr sz="1200" b="1" spc="5" dirty="0">
                <a:solidFill>
                  <a:srgbClr val="FFFFFF"/>
                </a:solidFill>
                <a:latin typeface="Arial" panose="020B0604020202020204"/>
                <a:cs typeface="Arial" panose="020B0604020202020204"/>
              </a:rPr>
              <a:t>ac</a:t>
            </a:r>
            <a:r>
              <a:rPr sz="1200" b="1" dirty="0">
                <a:solidFill>
                  <a:srgbClr val="FFFFFF"/>
                </a:solidFill>
                <a:latin typeface="Arial" panose="020B0604020202020204"/>
                <a:cs typeface="Arial" panose="020B0604020202020204"/>
              </a:rPr>
              <a:t>e</a:t>
            </a:r>
            <a:endParaRPr sz="1200">
              <a:latin typeface="Arial" panose="020B0604020202020204"/>
              <a:cs typeface="Arial" panose="020B0604020202020204"/>
            </a:endParaRPr>
          </a:p>
        </p:txBody>
      </p:sp>
      <p:grpSp>
        <p:nvGrpSpPr>
          <p:cNvPr id="15" name="object 15"/>
          <p:cNvGrpSpPr/>
          <p:nvPr/>
        </p:nvGrpSpPr>
        <p:grpSpPr>
          <a:xfrm>
            <a:off x="3000756" y="3616453"/>
            <a:ext cx="1525905" cy="1365885"/>
            <a:chOff x="1476755" y="3616452"/>
            <a:chExt cx="1525905" cy="1365885"/>
          </a:xfrm>
        </p:grpSpPr>
        <p:sp>
          <p:nvSpPr>
            <p:cNvPr id="16" name="object 16"/>
            <p:cNvSpPr/>
            <p:nvPr/>
          </p:nvSpPr>
          <p:spPr>
            <a:xfrm>
              <a:off x="1716023" y="3845052"/>
              <a:ext cx="137160" cy="1137285"/>
            </a:xfrm>
            <a:custGeom>
              <a:avLst/>
              <a:gdLst/>
              <a:ahLst/>
              <a:cxnLst/>
              <a:rect l="l" t="t" r="r" b="b"/>
              <a:pathLst>
                <a:path w="137160" h="1137285">
                  <a:moveTo>
                    <a:pt x="137160" y="0"/>
                  </a:moveTo>
                  <a:lnTo>
                    <a:pt x="0" y="0"/>
                  </a:lnTo>
                  <a:lnTo>
                    <a:pt x="0" y="1136904"/>
                  </a:lnTo>
                  <a:lnTo>
                    <a:pt x="137160" y="1136904"/>
                  </a:lnTo>
                  <a:lnTo>
                    <a:pt x="137160" y="0"/>
                  </a:lnTo>
                  <a:close/>
                </a:path>
              </a:pathLst>
            </a:custGeom>
            <a:solidFill>
              <a:srgbClr val="AAC9BB"/>
            </a:solidFill>
          </p:spPr>
          <p:txBody>
            <a:bodyPr wrap="square" lIns="0" tIns="0" rIns="0" bIns="0" rtlCol="0"/>
            <a:lstStyle/>
            <a:p/>
          </p:txBody>
        </p:sp>
        <p:sp>
          <p:nvSpPr>
            <p:cNvPr id="17" name="object 17"/>
            <p:cNvSpPr/>
            <p:nvPr/>
          </p:nvSpPr>
          <p:spPr>
            <a:xfrm>
              <a:off x="1476755" y="3616452"/>
              <a:ext cx="1525905" cy="916305"/>
            </a:xfrm>
            <a:custGeom>
              <a:avLst/>
              <a:gdLst/>
              <a:ahLst/>
              <a:cxnLst/>
              <a:rect l="l" t="t" r="r" b="b"/>
              <a:pathLst>
                <a:path w="1525905" h="916304">
                  <a:moveTo>
                    <a:pt x="1433957" y="0"/>
                  </a:moveTo>
                  <a:lnTo>
                    <a:pt x="91566" y="0"/>
                  </a:lnTo>
                  <a:lnTo>
                    <a:pt x="55935" y="7199"/>
                  </a:lnTo>
                  <a:lnTo>
                    <a:pt x="26828" y="26828"/>
                  </a:lnTo>
                  <a:lnTo>
                    <a:pt x="7199" y="55935"/>
                  </a:lnTo>
                  <a:lnTo>
                    <a:pt x="0" y="91567"/>
                  </a:lnTo>
                  <a:lnTo>
                    <a:pt x="0" y="824357"/>
                  </a:lnTo>
                  <a:lnTo>
                    <a:pt x="7199" y="859988"/>
                  </a:lnTo>
                  <a:lnTo>
                    <a:pt x="26828" y="889095"/>
                  </a:lnTo>
                  <a:lnTo>
                    <a:pt x="55935" y="908724"/>
                  </a:lnTo>
                  <a:lnTo>
                    <a:pt x="91566" y="915924"/>
                  </a:lnTo>
                  <a:lnTo>
                    <a:pt x="1433957" y="915924"/>
                  </a:lnTo>
                  <a:lnTo>
                    <a:pt x="1469588" y="908724"/>
                  </a:lnTo>
                  <a:lnTo>
                    <a:pt x="1498695" y="889095"/>
                  </a:lnTo>
                  <a:lnTo>
                    <a:pt x="1518324" y="859988"/>
                  </a:lnTo>
                  <a:lnTo>
                    <a:pt x="1525524" y="824357"/>
                  </a:lnTo>
                  <a:lnTo>
                    <a:pt x="1525524" y="91567"/>
                  </a:lnTo>
                  <a:lnTo>
                    <a:pt x="1518324" y="55935"/>
                  </a:lnTo>
                  <a:lnTo>
                    <a:pt x="1498695" y="26828"/>
                  </a:lnTo>
                  <a:lnTo>
                    <a:pt x="1469588" y="7199"/>
                  </a:lnTo>
                  <a:lnTo>
                    <a:pt x="1433957" y="0"/>
                  </a:lnTo>
                  <a:close/>
                </a:path>
              </a:pathLst>
            </a:custGeom>
            <a:solidFill>
              <a:srgbClr val="009A71"/>
            </a:solidFill>
          </p:spPr>
          <p:txBody>
            <a:bodyPr wrap="square" lIns="0" tIns="0" rIns="0" bIns="0" rtlCol="0"/>
            <a:lstStyle/>
            <a:p/>
          </p:txBody>
        </p:sp>
      </p:grpSp>
      <p:sp>
        <p:nvSpPr>
          <p:cNvPr id="18" name="object 18"/>
          <p:cNvSpPr txBox="1"/>
          <p:nvPr/>
        </p:nvSpPr>
        <p:spPr>
          <a:xfrm>
            <a:off x="3189478" y="3760978"/>
            <a:ext cx="1146175" cy="182101"/>
          </a:xfrm>
          <a:prstGeom prst="rect">
            <a:avLst/>
          </a:prstGeom>
        </p:spPr>
        <p:txBody>
          <a:bodyPr vert="horz" wrap="square" lIns="0" tIns="12700" rIns="0" bIns="0" rtlCol="0">
            <a:spAutoFit/>
          </a:bodyPr>
          <a:lstStyle/>
          <a:p>
            <a:pPr marL="12700">
              <a:spcBef>
                <a:spcPts val="100"/>
              </a:spcBef>
            </a:pPr>
            <a:r>
              <a:rPr sz="1100" b="1" spc="-5" dirty="0">
                <a:solidFill>
                  <a:srgbClr val="FFFFFF"/>
                </a:solidFill>
                <a:latin typeface="Arial" panose="020B0604020202020204"/>
                <a:cs typeface="Arial" panose="020B0604020202020204"/>
              </a:rPr>
              <a:t>3.</a:t>
            </a:r>
            <a:r>
              <a:rPr sz="1100" b="1" spc="-40" dirty="0">
                <a:solidFill>
                  <a:srgbClr val="FFFFFF"/>
                </a:solidFill>
                <a:latin typeface="Arial" panose="020B0604020202020204"/>
                <a:cs typeface="Arial" panose="020B0604020202020204"/>
              </a:rPr>
              <a:t> </a:t>
            </a:r>
            <a:r>
              <a:rPr sz="1100" b="1" spc="-5" dirty="0">
                <a:solidFill>
                  <a:srgbClr val="FFFFFF"/>
                </a:solidFill>
                <a:latin typeface="Arial" panose="020B0604020202020204"/>
                <a:cs typeface="Arial" panose="020B0604020202020204"/>
              </a:rPr>
              <a:t>Segmentation,</a:t>
            </a:r>
            <a:endParaRPr sz="1100">
              <a:latin typeface="Arial" panose="020B0604020202020204"/>
              <a:cs typeface="Arial" panose="020B0604020202020204"/>
            </a:endParaRPr>
          </a:p>
        </p:txBody>
      </p:sp>
      <p:sp>
        <p:nvSpPr>
          <p:cNvPr id="19" name="object 19"/>
          <p:cNvSpPr txBox="1"/>
          <p:nvPr/>
        </p:nvSpPr>
        <p:spPr>
          <a:xfrm>
            <a:off x="3411983" y="3905759"/>
            <a:ext cx="701675" cy="182101"/>
          </a:xfrm>
          <a:prstGeom prst="rect">
            <a:avLst/>
          </a:prstGeom>
        </p:spPr>
        <p:txBody>
          <a:bodyPr vert="horz" wrap="square" lIns="0" tIns="12700" rIns="0" bIns="0" rtlCol="0">
            <a:spAutoFit/>
          </a:bodyPr>
          <a:lstStyle/>
          <a:p>
            <a:pPr marL="12700">
              <a:spcBef>
                <a:spcPts val="100"/>
              </a:spcBef>
            </a:pPr>
            <a:r>
              <a:rPr sz="1100" b="1" spc="-5" dirty="0">
                <a:solidFill>
                  <a:srgbClr val="FFFFFF"/>
                </a:solidFill>
                <a:latin typeface="Arial" panose="020B0604020202020204"/>
                <a:cs typeface="Arial" panose="020B0604020202020204"/>
              </a:rPr>
              <a:t>Targeting,</a:t>
            </a:r>
            <a:endParaRPr sz="1100">
              <a:latin typeface="Arial" panose="020B0604020202020204"/>
              <a:cs typeface="Arial" panose="020B0604020202020204"/>
            </a:endParaRPr>
          </a:p>
        </p:txBody>
      </p:sp>
      <p:sp>
        <p:nvSpPr>
          <p:cNvPr id="20" name="object 20"/>
          <p:cNvSpPr txBox="1"/>
          <p:nvPr/>
        </p:nvSpPr>
        <p:spPr>
          <a:xfrm>
            <a:off x="3369311" y="4050539"/>
            <a:ext cx="789305" cy="182101"/>
          </a:xfrm>
          <a:prstGeom prst="rect">
            <a:avLst/>
          </a:prstGeom>
        </p:spPr>
        <p:txBody>
          <a:bodyPr vert="horz" wrap="square" lIns="0" tIns="12700" rIns="0" bIns="0" rtlCol="0">
            <a:spAutoFit/>
          </a:bodyPr>
          <a:lstStyle/>
          <a:p>
            <a:pPr marL="12700">
              <a:spcBef>
                <a:spcPts val="100"/>
              </a:spcBef>
            </a:pPr>
            <a:r>
              <a:rPr sz="1100" b="1" spc="-5" dirty="0">
                <a:solidFill>
                  <a:srgbClr val="FFFFFF"/>
                </a:solidFill>
                <a:latin typeface="Arial" panose="020B0604020202020204"/>
                <a:cs typeface="Arial" panose="020B0604020202020204"/>
              </a:rPr>
              <a:t>P</a:t>
            </a:r>
            <a:r>
              <a:rPr sz="1100" b="1" dirty="0">
                <a:solidFill>
                  <a:srgbClr val="FFFFFF"/>
                </a:solidFill>
                <a:latin typeface="Arial" panose="020B0604020202020204"/>
                <a:cs typeface="Arial" panose="020B0604020202020204"/>
              </a:rPr>
              <a:t>o</a:t>
            </a:r>
            <a:r>
              <a:rPr sz="1100" b="1" spc="-5" dirty="0">
                <a:solidFill>
                  <a:srgbClr val="FFFFFF"/>
                </a:solidFill>
                <a:latin typeface="Arial" panose="020B0604020202020204"/>
                <a:cs typeface="Arial" panose="020B0604020202020204"/>
              </a:rPr>
              <a:t>s</a:t>
            </a:r>
            <a:r>
              <a:rPr sz="1100" b="1" dirty="0">
                <a:solidFill>
                  <a:srgbClr val="FFFFFF"/>
                </a:solidFill>
                <a:latin typeface="Arial" panose="020B0604020202020204"/>
                <a:cs typeface="Arial" panose="020B0604020202020204"/>
              </a:rPr>
              <a:t>itio</a:t>
            </a:r>
            <a:r>
              <a:rPr sz="1100" b="1" spc="-10" dirty="0">
                <a:solidFill>
                  <a:srgbClr val="FFFFFF"/>
                </a:solidFill>
                <a:latin typeface="Arial" panose="020B0604020202020204"/>
                <a:cs typeface="Arial" panose="020B0604020202020204"/>
              </a:rPr>
              <a:t>n</a:t>
            </a:r>
            <a:r>
              <a:rPr sz="1100" b="1" dirty="0">
                <a:solidFill>
                  <a:srgbClr val="FFFFFF"/>
                </a:solidFill>
                <a:latin typeface="Arial" panose="020B0604020202020204"/>
                <a:cs typeface="Arial" panose="020B0604020202020204"/>
              </a:rPr>
              <a:t>ing</a:t>
            </a:r>
            <a:endParaRPr sz="1100">
              <a:latin typeface="Arial" panose="020B0604020202020204"/>
              <a:cs typeface="Arial" panose="020B0604020202020204"/>
            </a:endParaRPr>
          </a:p>
        </p:txBody>
      </p:sp>
      <p:sp>
        <p:nvSpPr>
          <p:cNvPr id="21" name="object 21"/>
          <p:cNvSpPr txBox="1"/>
          <p:nvPr/>
        </p:nvSpPr>
        <p:spPr>
          <a:xfrm>
            <a:off x="3081275" y="4199891"/>
            <a:ext cx="1364615" cy="151323"/>
          </a:xfrm>
          <a:prstGeom prst="rect">
            <a:avLst/>
          </a:prstGeom>
        </p:spPr>
        <p:txBody>
          <a:bodyPr vert="horz" wrap="square" lIns="0" tIns="12700" rIns="0" bIns="0" rtlCol="0">
            <a:spAutoFit/>
          </a:bodyPr>
          <a:lstStyle/>
          <a:p>
            <a:pPr marL="12700">
              <a:spcBef>
                <a:spcPts val="100"/>
              </a:spcBef>
            </a:pPr>
            <a:r>
              <a:rPr sz="900" b="1" dirty="0">
                <a:solidFill>
                  <a:srgbClr val="FFFFFF"/>
                </a:solidFill>
                <a:latin typeface="Arial" panose="020B0604020202020204"/>
                <a:cs typeface="Arial" panose="020B0604020202020204"/>
              </a:rPr>
              <a:t>(Connected</a:t>
            </a:r>
            <a:r>
              <a:rPr sz="900" b="1" spc="-20" dirty="0">
                <a:solidFill>
                  <a:srgbClr val="FFFFFF"/>
                </a:solidFill>
                <a:latin typeface="Arial" panose="020B0604020202020204"/>
                <a:cs typeface="Arial" panose="020B0604020202020204"/>
              </a:rPr>
              <a:t> </a:t>
            </a:r>
            <a:r>
              <a:rPr sz="900" b="1" dirty="0">
                <a:solidFill>
                  <a:srgbClr val="FFFFFF"/>
                </a:solidFill>
                <a:latin typeface="Arial" panose="020B0604020202020204"/>
                <a:cs typeface="Arial" panose="020B0604020202020204"/>
              </a:rPr>
              <a:t>consu</a:t>
            </a:r>
            <a:r>
              <a:rPr sz="900" b="1" spc="5" dirty="0">
                <a:solidFill>
                  <a:srgbClr val="FFFFFF"/>
                </a:solidFill>
                <a:latin typeface="Arial" panose="020B0604020202020204"/>
                <a:cs typeface="Arial" panose="020B0604020202020204"/>
              </a:rPr>
              <a:t>m</a:t>
            </a:r>
            <a:r>
              <a:rPr sz="900" b="1" dirty="0">
                <a:solidFill>
                  <a:srgbClr val="FFFFFF"/>
                </a:solidFill>
                <a:latin typeface="Arial" panose="020B0604020202020204"/>
                <a:cs typeface="Arial" panose="020B0604020202020204"/>
              </a:rPr>
              <a:t>e</a:t>
            </a:r>
            <a:r>
              <a:rPr sz="900" b="1" spc="-5" dirty="0">
                <a:solidFill>
                  <a:srgbClr val="FFFFFF"/>
                </a:solidFill>
                <a:latin typeface="Arial" panose="020B0604020202020204"/>
                <a:cs typeface="Arial" panose="020B0604020202020204"/>
              </a:rPr>
              <a:t>r</a:t>
            </a:r>
            <a:r>
              <a:rPr sz="900" b="1" dirty="0">
                <a:solidFill>
                  <a:srgbClr val="FFFFFF"/>
                </a:solidFill>
                <a:latin typeface="Arial" panose="020B0604020202020204"/>
                <a:cs typeface="Arial" panose="020B0604020202020204"/>
              </a:rPr>
              <a:t>s</a:t>
            </a:r>
            <a:r>
              <a:rPr sz="900" b="1" spc="-25" dirty="0">
                <a:solidFill>
                  <a:srgbClr val="FFFFFF"/>
                </a:solidFill>
                <a:latin typeface="Arial" panose="020B0604020202020204"/>
                <a:cs typeface="Arial" panose="020B0604020202020204"/>
              </a:rPr>
              <a:t> </a:t>
            </a:r>
            <a:r>
              <a:rPr sz="900" b="1" dirty="0">
                <a:solidFill>
                  <a:srgbClr val="FFFFFF"/>
                </a:solidFill>
                <a:latin typeface="Arial" panose="020B0604020202020204"/>
                <a:cs typeface="Arial" panose="020B0604020202020204"/>
              </a:rPr>
              <a:t>)</a:t>
            </a:r>
            <a:endParaRPr sz="900">
              <a:latin typeface="Arial" panose="020B0604020202020204"/>
              <a:cs typeface="Arial" panose="020B0604020202020204"/>
            </a:endParaRPr>
          </a:p>
        </p:txBody>
      </p:sp>
      <p:grpSp>
        <p:nvGrpSpPr>
          <p:cNvPr id="22" name="object 22"/>
          <p:cNvGrpSpPr/>
          <p:nvPr/>
        </p:nvGrpSpPr>
        <p:grpSpPr>
          <a:xfrm>
            <a:off x="2986914" y="4747134"/>
            <a:ext cx="2348865" cy="945515"/>
            <a:chOff x="1462913" y="4747133"/>
            <a:chExt cx="2348865" cy="945515"/>
          </a:xfrm>
        </p:grpSpPr>
        <p:sp>
          <p:nvSpPr>
            <p:cNvPr id="23" name="object 23"/>
            <p:cNvSpPr/>
            <p:nvPr/>
          </p:nvSpPr>
          <p:spPr>
            <a:xfrm>
              <a:off x="1787652" y="4916424"/>
              <a:ext cx="2024380" cy="139065"/>
            </a:xfrm>
            <a:custGeom>
              <a:avLst/>
              <a:gdLst/>
              <a:ahLst/>
              <a:cxnLst/>
              <a:rect l="l" t="t" r="r" b="b"/>
              <a:pathLst>
                <a:path w="2024379" h="139064">
                  <a:moveTo>
                    <a:pt x="2023872" y="0"/>
                  </a:moveTo>
                  <a:lnTo>
                    <a:pt x="0" y="0"/>
                  </a:lnTo>
                  <a:lnTo>
                    <a:pt x="0" y="138683"/>
                  </a:lnTo>
                  <a:lnTo>
                    <a:pt x="2023872" y="138683"/>
                  </a:lnTo>
                  <a:lnTo>
                    <a:pt x="2023872" y="0"/>
                  </a:lnTo>
                  <a:close/>
                </a:path>
              </a:pathLst>
            </a:custGeom>
            <a:solidFill>
              <a:srgbClr val="AAC9BB"/>
            </a:solidFill>
          </p:spPr>
          <p:txBody>
            <a:bodyPr wrap="square" lIns="0" tIns="0" rIns="0" bIns="0" rtlCol="0"/>
            <a:lstStyle/>
            <a:p/>
          </p:txBody>
        </p:sp>
        <p:pic>
          <p:nvPicPr>
            <p:cNvPr id="24" name="object 24"/>
            <p:cNvPicPr/>
            <p:nvPr/>
          </p:nvPicPr>
          <p:blipFill>
            <a:blip r:embed="rId3" cstate="print"/>
            <a:stretch>
              <a:fillRect/>
            </a:stretch>
          </p:blipFill>
          <p:spPr>
            <a:xfrm>
              <a:off x="1477518" y="4761738"/>
              <a:ext cx="1525524" cy="915924"/>
            </a:xfrm>
            <a:prstGeom prst="rect">
              <a:avLst/>
            </a:prstGeom>
          </p:spPr>
        </p:pic>
        <p:sp>
          <p:nvSpPr>
            <p:cNvPr id="25" name="object 25"/>
            <p:cNvSpPr/>
            <p:nvPr/>
          </p:nvSpPr>
          <p:spPr>
            <a:xfrm>
              <a:off x="1477518" y="4761738"/>
              <a:ext cx="1525905" cy="916305"/>
            </a:xfrm>
            <a:custGeom>
              <a:avLst/>
              <a:gdLst/>
              <a:ahLst/>
              <a:cxnLst/>
              <a:rect l="l" t="t" r="r" b="b"/>
              <a:pathLst>
                <a:path w="1525905" h="916304">
                  <a:moveTo>
                    <a:pt x="0" y="91567"/>
                  </a:moveTo>
                  <a:lnTo>
                    <a:pt x="7199" y="55935"/>
                  </a:lnTo>
                  <a:lnTo>
                    <a:pt x="26828" y="26828"/>
                  </a:lnTo>
                  <a:lnTo>
                    <a:pt x="55935" y="7199"/>
                  </a:lnTo>
                  <a:lnTo>
                    <a:pt x="91566" y="0"/>
                  </a:lnTo>
                  <a:lnTo>
                    <a:pt x="1433957" y="0"/>
                  </a:lnTo>
                  <a:lnTo>
                    <a:pt x="1469588" y="7199"/>
                  </a:lnTo>
                  <a:lnTo>
                    <a:pt x="1498695" y="26828"/>
                  </a:lnTo>
                  <a:lnTo>
                    <a:pt x="1518324" y="55935"/>
                  </a:lnTo>
                  <a:lnTo>
                    <a:pt x="1525524" y="91567"/>
                  </a:lnTo>
                  <a:lnTo>
                    <a:pt x="1525524" y="824357"/>
                  </a:lnTo>
                  <a:lnTo>
                    <a:pt x="1518324" y="859993"/>
                  </a:lnTo>
                  <a:lnTo>
                    <a:pt x="1498695" y="889100"/>
                  </a:lnTo>
                  <a:lnTo>
                    <a:pt x="1469588" y="908726"/>
                  </a:lnTo>
                  <a:lnTo>
                    <a:pt x="1433957" y="915924"/>
                  </a:lnTo>
                  <a:lnTo>
                    <a:pt x="91566" y="915924"/>
                  </a:lnTo>
                  <a:lnTo>
                    <a:pt x="55935" y="908726"/>
                  </a:lnTo>
                  <a:lnTo>
                    <a:pt x="26828" y="889100"/>
                  </a:lnTo>
                  <a:lnTo>
                    <a:pt x="7199" y="859993"/>
                  </a:lnTo>
                  <a:lnTo>
                    <a:pt x="0" y="824357"/>
                  </a:lnTo>
                  <a:lnTo>
                    <a:pt x="0" y="91567"/>
                  </a:lnTo>
                  <a:close/>
                </a:path>
              </a:pathLst>
            </a:custGeom>
            <a:ln w="28956">
              <a:solidFill>
                <a:srgbClr val="FF0000"/>
              </a:solidFill>
            </a:ln>
          </p:spPr>
          <p:txBody>
            <a:bodyPr wrap="square" lIns="0" tIns="0" rIns="0" bIns="0" rtlCol="0"/>
            <a:lstStyle/>
            <a:p/>
          </p:txBody>
        </p:sp>
      </p:grpSp>
      <p:sp>
        <p:nvSpPr>
          <p:cNvPr id="26" name="object 26"/>
          <p:cNvSpPr txBox="1"/>
          <p:nvPr/>
        </p:nvSpPr>
        <p:spPr>
          <a:xfrm>
            <a:off x="3255645" y="5022342"/>
            <a:ext cx="1014730"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4.</a:t>
            </a:r>
            <a:r>
              <a:rPr sz="1200" b="1" spc="-70"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Developing</a:t>
            </a:r>
            <a:endParaRPr sz="1200">
              <a:latin typeface="Arial" panose="020B0604020202020204"/>
              <a:cs typeface="Arial" panose="020B0604020202020204"/>
            </a:endParaRPr>
          </a:p>
        </p:txBody>
      </p:sp>
      <p:sp>
        <p:nvSpPr>
          <p:cNvPr id="27" name="object 27"/>
          <p:cNvSpPr txBox="1"/>
          <p:nvPr/>
        </p:nvSpPr>
        <p:spPr>
          <a:xfrm>
            <a:off x="3550157" y="5180838"/>
            <a:ext cx="425450" cy="197490"/>
          </a:xfrm>
          <a:prstGeom prst="rect">
            <a:avLst/>
          </a:prstGeom>
        </p:spPr>
        <p:txBody>
          <a:bodyPr vert="horz" wrap="square" lIns="0" tIns="12700" rIns="0" bIns="0" rtlCol="0">
            <a:spAutoFit/>
          </a:bodyPr>
          <a:lstStyle/>
          <a:p>
            <a:pPr marL="12700">
              <a:spcBef>
                <a:spcPts val="100"/>
              </a:spcBef>
            </a:pPr>
            <a:r>
              <a:rPr sz="1200" b="1" spc="-60" dirty="0">
                <a:solidFill>
                  <a:srgbClr val="221F1F"/>
                </a:solidFill>
                <a:latin typeface="Arial" panose="020B0604020202020204"/>
                <a:cs typeface="Arial" panose="020B0604020202020204"/>
              </a:rPr>
              <a:t>V</a:t>
            </a:r>
            <a:r>
              <a:rPr sz="1200" b="1" dirty="0">
                <a:solidFill>
                  <a:srgbClr val="221F1F"/>
                </a:solidFill>
                <a:latin typeface="Arial" panose="020B0604020202020204"/>
                <a:cs typeface="Arial" panose="020B0604020202020204"/>
              </a:rPr>
              <a:t>alue</a:t>
            </a:r>
            <a:endParaRPr sz="1200">
              <a:latin typeface="Arial" panose="020B0604020202020204"/>
              <a:cs typeface="Arial" panose="020B0604020202020204"/>
            </a:endParaRPr>
          </a:p>
        </p:txBody>
      </p:sp>
      <p:grpSp>
        <p:nvGrpSpPr>
          <p:cNvPr id="28" name="object 28"/>
          <p:cNvGrpSpPr/>
          <p:nvPr/>
        </p:nvGrpSpPr>
        <p:grpSpPr>
          <a:xfrm>
            <a:off x="5022851" y="3845053"/>
            <a:ext cx="1539875" cy="1838325"/>
            <a:chOff x="3498850" y="3845052"/>
            <a:chExt cx="1539875" cy="1838325"/>
          </a:xfrm>
        </p:grpSpPr>
        <p:sp>
          <p:nvSpPr>
            <p:cNvPr id="29" name="object 29"/>
            <p:cNvSpPr/>
            <p:nvPr/>
          </p:nvSpPr>
          <p:spPr>
            <a:xfrm>
              <a:off x="3745991" y="3845052"/>
              <a:ext cx="137160" cy="1137285"/>
            </a:xfrm>
            <a:custGeom>
              <a:avLst/>
              <a:gdLst/>
              <a:ahLst/>
              <a:cxnLst/>
              <a:rect l="l" t="t" r="r" b="b"/>
              <a:pathLst>
                <a:path w="137160" h="1137285">
                  <a:moveTo>
                    <a:pt x="137160" y="0"/>
                  </a:moveTo>
                  <a:lnTo>
                    <a:pt x="0" y="0"/>
                  </a:lnTo>
                  <a:lnTo>
                    <a:pt x="0" y="1136904"/>
                  </a:lnTo>
                  <a:lnTo>
                    <a:pt x="137160" y="1136904"/>
                  </a:lnTo>
                  <a:lnTo>
                    <a:pt x="137160" y="0"/>
                  </a:lnTo>
                  <a:close/>
                </a:path>
              </a:pathLst>
            </a:custGeom>
            <a:solidFill>
              <a:srgbClr val="AAC9BB"/>
            </a:solidFill>
          </p:spPr>
          <p:txBody>
            <a:bodyPr wrap="square" lIns="0" tIns="0" rIns="0" bIns="0" rtlCol="0"/>
            <a:lstStyle/>
            <a:p/>
          </p:txBody>
        </p:sp>
        <p:sp>
          <p:nvSpPr>
            <p:cNvPr id="30" name="object 30"/>
            <p:cNvSpPr/>
            <p:nvPr/>
          </p:nvSpPr>
          <p:spPr>
            <a:xfrm>
              <a:off x="3505200" y="4760976"/>
              <a:ext cx="1527175" cy="916305"/>
            </a:xfrm>
            <a:custGeom>
              <a:avLst/>
              <a:gdLst/>
              <a:ahLst/>
              <a:cxnLst/>
              <a:rect l="l" t="t" r="r" b="b"/>
              <a:pathLst>
                <a:path w="1527175" h="916304">
                  <a:moveTo>
                    <a:pt x="1435480" y="0"/>
                  </a:moveTo>
                  <a:lnTo>
                    <a:pt x="91566" y="0"/>
                  </a:lnTo>
                  <a:lnTo>
                    <a:pt x="55935" y="7199"/>
                  </a:lnTo>
                  <a:lnTo>
                    <a:pt x="26828" y="26828"/>
                  </a:lnTo>
                  <a:lnTo>
                    <a:pt x="7199" y="55935"/>
                  </a:lnTo>
                  <a:lnTo>
                    <a:pt x="0" y="91567"/>
                  </a:lnTo>
                  <a:lnTo>
                    <a:pt x="0" y="824357"/>
                  </a:lnTo>
                  <a:lnTo>
                    <a:pt x="7199" y="859993"/>
                  </a:lnTo>
                  <a:lnTo>
                    <a:pt x="26828" y="889100"/>
                  </a:lnTo>
                  <a:lnTo>
                    <a:pt x="55935" y="908726"/>
                  </a:lnTo>
                  <a:lnTo>
                    <a:pt x="91566" y="915924"/>
                  </a:lnTo>
                  <a:lnTo>
                    <a:pt x="1435480" y="915924"/>
                  </a:lnTo>
                  <a:lnTo>
                    <a:pt x="1471112" y="908726"/>
                  </a:lnTo>
                  <a:lnTo>
                    <a:pt x="1500219" y="889100"/>
                  </a:lnTo>
                  <a:lnTo>
                    <a:pt x="1519848" y="859993"/>
                  </a:lnTo>
                  <a:lnTo>
                    <a:pt x="1527048" y="824357"/>
                  </a:lnTo>
                  <a:lnTo>
                    <a:pt x="1527048" y="91567"/>
                  </a:lnTo>
                  <a:lnTo>
                    <a:pt x="1519848" y="55935"/>
                  </a:lnTo>
                  <a:lnTo>
                    <a:pt x="1500219" y="26828"/>
                  </a:lnTo>
                  <a:lnTo>
                    <a:pt x="1471112" y="7199"/>
                  </a:lnTo>
                  <a:lnTo>
                    <a:pt x="1435480" y="0"/>
                  </a:lnTo>
                  <a:close/>
                </a:path>
              </a:pathLst>
            </a:custGeom>
            <a:solidFill>
              <a:srgbClr val="009A71"/>
            </a:solidFill>
          </p:spPr>
          <p:txBody>
            <a:bodyPr wrap="square" lIns="0" tIns="0" rIns="0" bIns="0" rtlCol="0"/>
            <a:lstStyle/>
            <a:p/>
          </p:txBody>
        </p:sp>
        <p:sp>
          <p:nvSpPr>
            <p:cNvPr id="31" name="object 31"/>
            <p:cNvSpPr/>
            <p:nvPr/>
          </p:nvSpPr>
          <p:spPr>
            <a:xfrm>
              <a:off x="3505200" y="4760976"/>
              <a:ext cx="1527175" cy="916305"/>
            </a:xfrm>
            <a:custGeom>
              <a:avLst/>
              <a:gdLst/>
              <a:ahLst/>
              <a:cxnLst/>
              <a:rect l="l" t="t" r="r" b="b"/>
              <a:pathLst>
                <a:path w="1527175" h="916304">
                  <a:moveTo>
                    <a:pt x="0" y="91567"/>
                  </a:moveTo>
                  <a:lnTo>
                    <a:pt x="7199" y="55935"/>
                  </a:lnTo>
                  <a:lnTo>
                    <a:pt x="26828" y="26828"/>
                  </a:lnTo>
                  <a:lnTo>
                    <a:pt x="55935" y="7199"/>
                  </a:lnTo>
                  <a:lnTo>
                    <a:pt x="91566" y="0"/>
                  </a:lnTo>
                  <a:lnTo>
                    <a:pt x="1435480" y="0"/>
                  </a:lnTo>
                  <a:lnTo>
                    <a:pt x="1471112" y="7199"/>
                  </a:lnTo>
                  <a:lnTo>
                    <a:pt x="1500219" y="26828"/>
                  </a:lnTo>
                  <a:lnTo>
                    <a:pt x="1519848" y="55935"/>
                  </a:lnTo>
                  <a:lnTo>
                    <a:pt x="1527048" y="91567"/>
                  </a:lnTo>
                  <a:lnTo>
                    <a:pt x="1527048" y="824357"/>
                  </a:lnTo>
                  <a:lnTo>
                    <a:pt x="1519848" y="859993"/>
                  </a:lnTo>
                  <a:lnTo>
                    <a:pt x="1500219" y="889100"/>
                  </a:lnTo>
                  <a:lnTo>
                    <a:pt x="1471112" y="908726"/>
                  </a:lnTo>
                  <a:lnTo>
                    <a:pt x="1435480" y="915924"/>
                  </a:lnTo>
                  <a:lnTo>
                    <a:pt x="91566" y="915924"/>
                  </a:lnTo>
                  <a:lnTo>
                    <a:pt x="55935" y="908726"/>
                  </a:lnTo>
                  <a:lnTo>
                    <a:pt x="26828" y="889100"/>
                  </a:lnTo>
                  <a:lnTo>
                    <a:pt x="7199" y="859993"/>
                  </a:lnTo>
                  <a:lnTo>
                    <a:pt x="0" y="824357"/>
                  </a:lnTo>
                  <a:lnTo>
                    <a:pt x="0" y="91567"/>
                  </a:lnTo>
                  <a:close/>
                </a:path>
              </a:pathLst>
            </a:custGeom>
            <a:ln w="12191">
              <a:solidFill>
                <a:srgbClr val="FFFFFF"/>
              </a:solidFill>
            </a:ln>
          </p:spPr>
          <p:txBody>
            <a:bodyPr wrap="square" lIns="0" tIns="0" rIns="0" bIns="0" rtlCol="0"/>
            <a:lstStyle/>
            <a:p/>
          </p:txBody>
        </p:sp>
      </p:grpSp>
      <p:sp>
        <p:nvSpPr>
          <p:cNvPr id="32" name="object 32"/>
          <p:cNvSpPr txBox="1"/>
          <p:nvPr/>
        </p:nvSpPr>
        <p:spPr>
          <a:xfrm>
            <a:off x="5140579" y="5022342"/>
            <a:ext cx="1306195"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5.Communi</a:t>
            </a:r>
            <a:r>
              <a:rPr sz="1200" b="1" spc="5" dirty="0">
                <a:solidFill>
                  <a:srgbClr val="FFFFFF"/>
                </a:solidFill>
                <a:latin typeface="Arial" panose="020B0604020202020204"/>
                <a:cs typeface="Arial" panose="020B0604020202020204"/>
              </a:rPr>
              <a:t>c</a:t>
            </a:r>
            <a:r>
              <a:rPr sz="1200" b="1" dirty="0">
                <a:solidFill>
                  <a:srgbClr val="FFFFFF"/>
                </a:solidFill>
                <a:latin typeface="Arial" panose="020B0604020202020204"/>
                <a:cs typeface="Arial" panose="020B0604020202020204"/>
              </a:rPr>
              <a:t>ating</a:t>
            </a:r>
            <a:endParaRPr sz="1200">
              <a:latin typeface="Arial" panose="020B0604020202020204"/>
              <a:cs typeface="Arial" panose="020B0604020202020204"/>
            </a:endParaRPr>
          </a:p>
        </p:txBody>
      </p:sp>
      <p:sp>
        <p:nvSpPr>
          <p:cNvPr id="33" name="object 33"/>
          <p:cNvSpPr txBox="1"/>
          <p:nvPr/>
        </p:nvSpPr>
        <p:spPr>
          <a:xfrm>
            <a:off x="5579490" y="5180838"/>
            <a:ext cx="425450" cy="197490"/>
          </a:xfrm>
          <a:prstGeom prst="rect">
            <a:avLst/>
          </a:prstGeom>
        </p:spPr>
        <p:txBody>
          <a:bodyPr vert="horz" wrap="square" lIns="0" tIns="12700" rIns="0" bIns="0" rtlCol="0">
            <a:spAutoFit/>
          </a:bodyPr>
          <a:lstStyle/>
          <a:p>
            <a:pPr marL="12700">
              <a:spcBef>
                <a:spcPts val="100"/>
              </a:spcBef>
            </a:pPr>
            <a:r>
              <a:rPr sz="1200" b="1" spc="-60" dirty="0">
                <a:solidFill>
                  <a:srgbClr val="FFFFFF"/>
                </a:solidFill>
                <a:latin typeface="Arial" panose="020B0604020202020204"/>
                <a:cs typeface="Arial" panose="020B0604020202020204"/>
              </a:rPr>
              <a:t>V</a:t>
            </a:r>
            <a:r>
              <a:rPr sz="1200" b="1" dirty="0">
                <a:solidFill>
                  <a:srgbClr val="FFFFFF"/>
                </a:solidFill>
                <a:latin typeface="Arial" panose="020B0604020202020204"/>
                <a:cs typeface="Arial" panose="020B0604020202020204"/>
              </a:rPr>
              <a:t>alue</a:t>
            </a:r>
            <a:endParaRPr sz="1200">
              <a:latin typeface="Arial" panose="020B0604020202020204"/>
              <a:cs typeface="Arial" panose="020B0604020202020204"/>
            </a:endParaRPr>
          </a:p>
        </p:txBody>
      </p:sp>
      <p:grpSp>
        <p:nvGrpSpPr>
          <p:cNvPr id="34" name="object 34"/>
          <p:cNvGrpSpPr/>
          <p:nvPr/>
        </p:nvGrpSpPr>
        <p:grpSpPr>
          <a:xfrm>
            <a:off x="5022851" y="2700528"/>
            <a:ext cx="1539875" cy="1838325"/>
            <a:chOff x="3498850" y="2700527"/>
            <a:chExt cx="1539875" cy="1838325"/>
          </a:xfrm>
        </p:grpSpPr>
        <p:sp>
          <p:nvSpPr>
            <p:cNvPr id="35" name="object 35"/>
            <p:cNvSpPr/>
            <p:nvPr/>
          </p:nvSpPr>
          <p:spPr>
            <a:xfrm>
              <a:off x="3745991" y="2700527"/>
              <a:ext cx="137160" cy="1138555"/>
            </a:xfrm>
            <a:custGeom>
              <a:avLst/>
              <a:gdLst/>
              <a:ahLst/>
              <a:cxnLst/>
              <a:rect l="l" t="t" r="r" b="b"/>
              <a:pathLst>
                <a:path w="137160" h="1138554">
                  <a:moveTo>
                    <a:pt x="137160" y="0"/>
                  </a:moveTo>
                  <a:lnTo>
                    <a:pt x="0" y="0"/>
                  </a:lnTo>
                  <a:lnTo>
                    <a:pt x="0" y="1138428"/>
                  </a:lnTo>
                  <a:lnTo>
                    <a:pt x="137160" y="1138428"/>
                  </a:lnTo>
                  <a:lnTo>
                    <a:pt x="137160" y="0"/>
                  </a:lnTo>
                  <a:close/>
                </a:path>
              </a:pathLst>
            </a:custGeom>
            <a:solidFill>
              <a:srgbClr val="AAC9BB"/>
            </a:solidFill>
          </p:spPr>
          <p:txBody>
            <a:bodyPr wrap="square" lIns="0" tIns="0" rIns="0" bIns="0" rtlCol="0"/>
            <a:lstStyle/>
            <a:p/>
          </p:txBody>
        </p:sp>
        <p:sp>
          <p:nvSpPr>
            <p:cNvPr id="36" name="object 36"/>
            <p:cNvSpPr/>
            <p:nvPr/>
          </p:nvSpPr>
          <p:spPr>
            <a:xfrm>
              <a:off x="3505200" y="3616452"/>
              <a:ext cx="1527175" cy="916305"/>
            </a:xfrm>
            <a:custGeom>
              <a:avLst/>
              <a:gdLst/>
              <a:ahLst/>
              <a:cxnLst/>
              <a:rect l="l" t="t" r="r" b="b"/>
              <a:pathLst>
                <a:path w="1527175" h="916304">
                  <a:moveTo>
                    <a:pt x="1435480" y="0"/>
                  </a:moveTo>
                  <a:lnTo>
                    <a:pt x="91566" y="0"/>
                  </a:lnTo>
                  <a:lnTo>
                    <a:pt x="55935" y="7199"/>
                  </a:lnTo>
                  <a:lnTo>
                    <a:pt x="26828" y="26828"/>
                  </a:lnTo>
                  <a:lnTo>
                    <a:pt x="7199" y="55935"/>
                  </a:lnTo>
                  <a:lnTo>
                    <a:pt x="0" y="91567"/>
                  </a:lnTo>
                  <a:lnTo>
                    <a:pt x="0" y="824357"/>
                  </a:lnTo>
                  <a:lnTo>
                    <a:pt x="7199" y="859988"/>
                  </a:lnTo>
                  <a:lnTo>
                    <a:pt x="26828" y="889095"/>
                  </a:lnTo>
                  <a:lnTo>
                    <a:pt x="55935" y="908724"/>
                  </a:lnTo>
                  <a:lnTo>
                    <a:pt x="91566" y="915924"/>
                  </a:lnTo>
                  <a:lnTo>
                    <a:pt x="1435480" y="915924"/>
                  </a:lnTo>
                  <a:lnTo>
                    <a:pt x="1471112" y="908724"/>
                  </a:lnTo>
                  <a:lnTo>
                    <a:pt x="1500219" y="889095"/>
                  </a:lnTo>
                  <a:lnTo>
                    <a:pt x="1519848" y="859988"/>
                  </a:lnTo>
                  <a:lnTo>
                    <a:pt x="1527048" y="824357"/>
                  </a:lnTo>
                  <a:lnTo>
                    <a:pt x="1527048" y="91567"/>
                  </a:lnTo>
                  <a:lnTo>
                    <a:pt x="1519848" y="55935"/>
                  </a:lnTo>
                  <a:lnTo>
                    <a:pt x="1500219" y="26828"/>
                  </a:lnTo>
                  <a:lnTo>
                    <a:pt x="1471112" y="7199"/>
                  </a:lnTo>
                  <a:lnTo>
                    <a:pt x="1435480" y="0"/>
                  </a:lnTo>
                  <a:close/>
                </a:path>
              </a:pathLst>
            </a:custGeom>
            <a:solidFill>
              <a:srgbClr val="009A71"/>
            </a:solidFill>
          </p:spPr>
          <p:txBody>
            <a:bodyPr wrap="square" lIns="0" tIns="0" rIns="0" bIns="0" rtlCol="0"/>
            <a:lstStyle/>
            <a:p/>
          </p:txBody>
        </p:sp>
        <p:sp>
          <p:nvSpPr>
            <p:cNvPr id="37" name="object 37"/>
            <p:cNvSpPr/>
            <p:nvPr/>
          </p:nvSpPr>
          <p:spPr>
            <a:xfrm>
              <a:off x="3505200" y="3616452"/>
              <a:ext cx="1527175" cy="916305"/>
            </a:xfrm>
            <a:custGeom>
              <a:avLst/>
              <a:gdLst/>
              <a:ahLst/>
              <a:cxnLst/>
              <a:rect l="l" t="t" r="r" b="b"/>
              <a:pathLst>
                <a:path w="1527175" h="916304">
                  <a:moveTo>
                    <a:pt x="0" y="91567"/>
                  </a:moveTo>
                  <a:lnTo>
                    <a:pt x="7199" y="55935"/>
                  </a:lnTo>
                  <a:lnTo>
                    <a:pt x="26828" y="26828"/>
                  </a:lnTo>
                  <a:lnTo>
                    <a:pt x="55935" y="7199"/>
                  </a:lnTo>
                  <a:lnTo>
                    <a:pt x="91566" y="0"/>
                  </a:lnTo>
                  <a:lnTo>
                    <a:pt x="1435480" y="0"/>
                  </a:lnTo>
                  <a:lnTo>
                    <a:pt x="1471112" y="7199"/>
                  </a:lnTo>
                  <a:lnTo>
                    <a:pt x="1500219" y="26828"/>
                  </a:lnTo>
                  <a:lnTo>
                    <a:pt x="1519848" y="55935"/>
                  </a:lnTo>
                  <a:lnTo>
                    <a:pt x="1527048" y="91567"/>
                  </a:lnTo>
                  <a:lnTo>
                    <a:pt x="1527048" y="824357"/>
                  </a:lnTo>
                  <a:lnTo>
                    <a:pt x="1519848" y="859988"/>
                  </a:lnTo>
                  <a:lnTo>
                    <a:pt x="1500219" y="889095"/>
                  </a:lnTo>
                  <a:lnTo>
                    <a:pt x="1471112" y="908724"/>
                  </a:lnTo>
                  <a:lnTo>
                    <a:pt x="1435480" y="915924"/>
                  </a:lnTo>
                  <a:lnTo>
                    <a:pt x="91566" y="915924"/>
                  </a:lnTo>
                  <a:lnTo>
                    <a:pt x="55935" y="908724"/>
                  </a:lnTo>
                  <a:lnTo>
                    <a:pt x="26828" y="889095"/>
                  </a:lnTo>
                  <a:lnTo>
                    <a:pt x="7199" y="859988"/>
                  </a:lnTo>
                  <a:lnTo>
                    <a:pt x="0" y="824357"/>
                  </a:lnTo>
                  <a:lnTo>
                    <a:pt x="0" y="91567"/>
                  </a:lnTo>
                  <a:close/>
                </a:path>
              </a:pathLst>
            </a:custGeom>
            <a:ln w="12191">
              <a:solidFill>
                <a:srgbClr val="FFFFFF"/>
              </a:solidFill>
            </a:ln>
          </p:spPr>
          <p:txBody>
            <a:bodyPr wrap="square" lIns="0" tIns="0" rIns="0" bIns="0" rtlCol="0"/>
            <a:lstStyle/>
            <a:p/>
          </p:txBody>
        </p:sp>
      </p:grpSp>
      <p:sp>
        <p:nvSpPr>
          <p:cNvPr id="38" name="object 38"/>
          <p:cNvSpPr txBox="1"/>
          <p:nvPr/>
        </p:nvSpPr>
        <p:spPr>
          <a:xfrm>
            <a:off x="5236590" y="3956684"/>
            <a:ext cx="1111250"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6.</a:t>
            </a:r>
            <a:r>
              <a:rPr sz="1200" b="1" spc="5" dirty="0">
                <a:solidFill>
                  <a:srgbClr val="FFFFFF"/>
                </a:solidFill>
                <a:latin typeface="Arial" panose="020B0604020202020204"/>
                <a:cs typeface="Arial" panose="020B0604020202020204"/>
              </a:rPr>
              <a:t>P</a:t>
            </a:r>
            <a:r>
              <a:rPr sz="1200" b="1" spc="-5" dirty="0">
                <a:solidFill>
                  <a:srgbClr val="FFFFFF"/>
                </a:solidFill>
                <a:latin typeface="Arial" panose="020B0604020202020204"/>
                <a:cs typeface="Arial" panose="020B0604020202020204"/>
              </a:rPr>
              <a:t>ri</a:t>
            </a:r>
            <a:r>
              <a:rPr sz="1200" b="1" spc="5" dirty="0">
                <a:solidFill>
                  <a:srgbClr val="FFFFFF"/>
                </a:solidFill>
                <a:latin typeface="Arial" panose="020B0604020202020204"/>
                <a:cs typeface="Arial" panose="020B0604020202020204"/>
              </a:rPr>
              <a:t>c</a:t>
            </a:r>
            <a:r>
              <a:rPr sz="1200" b="1" dirty="0">
                <a:solidFill>
                  <a:srgbClr val="FFFFFF"/>
                </a:solidFill>
                <a:latin typeface="Arial" panose="020B0604020202020204"/>
                <a:cs typeface="Arial" panose="020B0604020202020204"/>
              </a:rPr>
              <a:t>ing</a:t>
            </a:r>
            <a:r>
              <a:rPr sz="1200" b="1" spc="-25" dirty="0">
                <a:solidFill>
                  <a:srgbClr val="FFFFFF"/>
                </a:solidFill>
                <a:latin typeface="Arial" panose="020B0604020202020204"/>
                <a:cs typeface="Arial" panose="020B0604020202020204"/>
              </a:rPr>
              <a:t> </a:t>
            </a:r>
            <a:r>
              <a:rPr sz="1200" b="1" spc="-60" dirty="0">
                <a:solidFill>
                  <a:srgbClr val="FFFFFF"/>
                </a:solidFill>
                <a:latin typeface="Arial" panose="020B0604020202020204"/>
                <a:cs typeface="Arial" panose="020B0604020202020204"/>
              </a:rPr>
              <a:t>V</a:t>
            </a:r>
            <a:r>
              <a:rPr sz="1200" b="1" dirty="0">
                <a:solidFill>
                  <a:srgbClr val="FFFFFF"/>
                </a:solidFill>
                <a:latin typeface="Arial" panose="020B0604020202020204"/>
                <a:cs typeface="Arial" panose="020B0604020202020204"/>
              </a:rPr>
              <a:t>alue</a:t>
            </a:r>
            <a:endParaRPr sz="1200">
              <a:latin typeface="Arial" panose="020B0604020202020204"/>
              <a:cs typeface="Arial" panose="020B0604020202020204"/>
            </a:endParaRPr>
          </a:p>
        </p:txBody>
      </p:sp>
      <p:grpSp>
        <p:nvGrpSpPr>
          <p:cNvPr id="39" name="object 39"/>
          <p:cNvGrpSpPr/>
          <p:nvPr/>
        </p:nvGrpSpPr>
        <p:grpSpPr>
          <a:xfrm>
            <a:off x="5015358" y="1556003"/>
            <a:ext cx="1556385" cy="1847214"/>
            <a:chOff x="3491357" y="1556003"/>
            <a:chExt cx="1556385" cy="1847214"/>
          </a:xfrm>
        </p:grpSpPr>
        <p:sp>
          <p:nvSpPr>
            <p:cNvPr id="40" name="object 40"/>
            <p:cNvSpPr/>
            <p:nvPr/>
          </p:nvSpPr>
          <p:spPr>
            <a:xfrm>
              <a:off x="3745992" y="1556003"/>
              <a:ext cx="137160" cy="1138555"/>
            </a:xfrm>
            <a:custGeom>
              <a:avLst/>
              <a:gdLst/>
              <a:ahLst/>
              <a:cxnLst/>
              <a:rect l="l" t="t" r="r" b="b"/>
              <a:pathLst>
                <a:path w="137160" h="1138555">
                  <a:moveTo>
                    <a:pt x="137160" y="0"/>
                  </a:moveTo>
                  <a:lnTo>
                    <a:pt x="0" y="0"/>
                  </a:lnTo>
                  <a:lnTo>
                    <a:pt x="0" y="1138427"/>
                  </a:lnTo>
                  <a:lnTo>
                    <a:pt x="137160" y="1138427"/>
                  </a:lnTo>
                  <a:lnTo>
                    <a:pt x="137160" y="0"/>
                  </a:lnTo>
                  <a:close/>
                </a:path>
              </a:pathLst>
            </a:custGeom>
            <a:solidFill>
              <a:srgbClr val="AAC9BB"/>
            </a:solidFill>
          </p:spPr>
          <p:txBody>
            <a:bodyPr wrap="square" lIns="0" tIns="0" rIns="0" bIns="0" rtlCol="0"/>
            <a:lstStyle/>
            <a:p/>
          </p:txBody>
        </p:sp>
        <p:pic>
          <p:nvPicPr>
            <p:cNvPr id="41" name="object 41"/>
            <p:cNvPicPr/>
            <p:nvPr/>
          </p:nvPicPr>
          <p:blipFill>
            <a:blip r:embed="rId4" cstate="print"/>
            <a:stretch>
              <a:fillRect/>
            </a:stretch>
          </p:blipFill>
          <p:spPr>
            <a:xfrm>
              <a:off x="3505962" y="2474213"/>
              <a:ext cx="1527048" cy="914400"/>
            </a:xfrm>
            <a:prstGeom prst="rect">
              <a:avLst/>
            </a:prstGeom>
          </p:spPr>
        </p:pic>
        <p:sp>
          <p:nvSpPr>
            <p:cNvPr id="42" name="object 42"/>
            <p:cNvSpPr/>
            <p:nvPr/>
          </p:nvSpPr>
          <p:spPr>
            <a:xfrm>
              <a:off x="3505962" y="2474213"/>
              <a:ext cx="1527175" cy="914400"/>
            </a:xfrm>
            <a:custGeom>
              <a:avLst/>
              <a:gdLst/>
              <a:ahLst/>
              <a:cxnLst/>
              <a:rect l="l" t="t" r="r" b="b"/>
              <a:pathLst>
                <a:path w="1527175" h="914400">
                  <a:moveTo>
                    <a:pt x="0" y="91439"/>
                  </a:moveTo>
                  <a:lnTo>
                    <a:pt x="7179" y="55828"/>
                  </a:lnTo>
                  <a:lnTo>
                    <a:pt x="26765" y="26765"/>
                  </a:lnTo>
                  <a:lnTo>
                    <a:pt x="55828" y="7179"/>
                  </a:lnTo>
                  <a:lnTo>
                    <a:pt x="91439" y="0"/>
                  </a:lnTo>
                  <a:lnTo>
                    <a:pt x="1435608" y="0"/>
                  </a:lnTo>
                  <a:lnTo>
                    <a:pt x="1471219" y="7179"/>
                  </a:lnTo>
                  <a:lnTo>
                    <a:pt x="1500282" y="26765"/>
                  </a:lnTo>
                  <a:lnTo>
                    <a:pt x="1519868" y="55828"/>
                  </a:lnTo>
                  <a:lnTo>
                    <a:pt x="1527048" y="91439"/>
                  </a:lnTo>
                  <a:lnTo>
                    <a:pt x="1527048" y="822960"/>
                  </a:lnTo>
                  <a:lnTo>
                    <a:pt x="1519868" y="858571"/>
                  </a:lnTo>
                  <a:lnTo>
                    <a:pt x="1500282" y="887634"/>
                  </a:lnTo>
                  <a:lnTo>
                    <a:pt x="1471219" y="907220"/>
                  </a:lnTo>
                  <a:lnTo>
                    <a:pt x="1435608" y="914400"/>
                  </a:lnTo>
                  <a:lnTo>
                    <a:pt x="91439" y="914400"/>
                  </a:lnTo>
                  <a:lnTo>
                    <a:pt x="55828" y="907220"/>
                  </a:lnTo>
                  <a:lnTo>
                    <a:pt x="26765" y="887634"/>
                  </a:lnTo>
                  <a:lnTo>
                    <a:pt x="7179" y="858571"/>
                  </a:lnTo>
                  <a:lnTo>
                    <a:pt x="0" y="822960"/>
                  </a:lnTo>
                  <a:lnTo>
                    <a:pt x="0" y="91439"/>
                  </a:lnTo>
                  <a:close/>
                </a:path>
              </a:pathLst>
            </a:custGeom>
            <a:ln w="28956">
              <a:solidFill>
                <a:srgbClr val="FF0000"/>
              </a:solidFill>
            </a:ln>
          </p:spPr>
          <p:txBody>
            <a:bodyPr wrap="square" lIns="0" tIns="0" rIns="0" bIns="0" rtlCol="0"/>
            <a:lstStyle/>
            <a:p/>
          </p:txBody>
        </p:sp>
      </p:grpSp>
      <p:sp>
        <p:nvSpPr>
          <p:cNvPr id="43" name="object 43"/>
          <p:cNvSpPr txBox="1"/>
          <p:nvPr/>
        </p:nvSpPr>
        <p:spPr>
          <a:xfrm>
            <a:off x="5105527" y="2733294"/>
            <a:ext cx="1374140"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7.</a:t>
            </a:r>
            <a:r>
              <a:rPr sz="1200" b="1" spc="-45"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Delivering</a:t>
            </a:r>
            <a:r>
              <a:rPr sz="1200" b="1" spc="-20" dirty="0">
                <a:solidFill>
                  <a:srgbClr val="221F1F"/>
                </a:solidFill>
                <a:latin typeface="Arial" panose="020B0604020202020204"/>
                <a:cs typeface="Arial" panose="020B0604020202020204"/>
              </a:rPr>
              <a:t> </a:t>
            </a:r>
            <a:r>
              <a:rPr sz="1200" b="1" spc="-15" dirty="0">
                <a:solidFill>
                  <a:srgbClr val="221F1F"/>
                </a:solidFill>
                <a:latin typeface="Arial" panose="020B0604020202020204"/>
                <a:cs typeface="Arial" panose="020B0604020202020204"/>
              </a:rPr>
              <a:t>Value</a:t>
            </a:r>
            <a:endParaRPr sz="1200">
              <a:latin typeface="Arial" panose="020B0604020202020204"/>
              <a:cs typeface="Arial" panose="020B0604020202020204"/>
            </a:endParaRPr>
          </a:p>
        </p:txBody>
      </p:sp>
      <p:sp>
        <p:nvSpPr>
          <p:cNvPr id="44" name="object 44"/>
          <p:cNvSpPr txBox="1"/>
          <p:nvPr/>
        </p:nvSpPr>
        <p:spPr>
          <a:xfrm>
            <a:off x="5161915" y="2891790"/>
            <a:ext cx="1263650" cy="197490"/>
          </a:xfrm>
          <a:prstGeom prst="rect">
            <a:avLst/>
          </a:prstGeom>
        </p:spPr>
        <p:txBody>
          <a:bodyPr vert="horz" wrap="square" lIns="0" tIns="12700" rIns="0" bIns="0" rtlCol="0">
            <a:spAutoFit/>
          </a:bodyPr>
          <a:lstStyle/>
          <a:p>
            <a:pPr marL="12700">
              <a:spcBef>
                <a:spcPts val="100"/>
              </a:spcBef>
            </a:pPr>
            <a:r>
              <a:rPr sz="1200" b="1" spc="-5" dirty="0">
                <a:solidFill>
                  <a:srgbClr val="221F1F"/>
                </a:solidFill>
                <a:latin typeface="Arial" panose="020B0604020202020204"/>
                <a:cs typeface="Arial" panose="020B0604020202020204"/>
              </a:rPr>
              <a:t>(Channelnomics)</a:t>
            </a:r>
            <a:endParaRPr sz="1200">
              <a:latin typeface="Arial" panose="020B0604020202020204"/>
              <a:cs typeface="Arial" panose="020B0604020202020204"/>
            </a:endParaRPr>
          </a:p>
        </p:txBody>
      </p:sp>
      <p:grpSp>
        <p:nvGrpSpPr>
          <p:cNvPr id="45" name="object 45"/>
          <p:cNvGrpSpPr/>
          <p:nvPr/>
        </p:nvGrpSpPr>
        <p:grpSpPr>
          <a:xfrm>
            <a:off x="5015358" y="1315085"/>
            <a:ext cx="2348865" cy="943610"/>
            <a:chOff x="3491357" y="1315085"/>
            <a:chExt cx="2348865" cy="943610"/>
          </a:xfrm>
        </p:grpSpPr>
        <p:sp>
          <p:nvSpPr>
            <p:cNvPr id="46" name="object 46"/>
            <p:cNvSpPr/>
            <p:nvPr/>
          </p:nvSpPr>
          <p:spPr>
            <a:xfrm>
              <a:off x="3817620" y="1484376"/>
              <a:ext cx="2022475" cy="137160"/>
            </a:xfrm>
            <a:custGeom>
              <a:avLst/>
              <a:gdLst/>
              <a:ahLst/>
              <a:cxnLst/>
              <a:rect l="l" t="t" r="r" b="b"/>
              <a:pathLst>
                <a:path w="2022475" h="137159">
                  <a:moveTo>
                    <a:pt x="2022348" y="0"/>
                  </a:moveTo>
                  <a:lnTo>
                    <a:pt x="0" y="0"/>
                  </a:lnTo>
                  <a:lnTo>
                    <a:pt x="0" y="137160"/>
                  </a:lnTo>
                  <a:lnTo>
                    <a:pt x="2022348" y="137160"/>
                  </a:lnTo>
                  <a:lnTo>
                    <a:pt x="2022348" y="0"/>
                  </a:lnTo>
                  <a:close/>
                </a:path>
              </a:pathLst>
            </a:custGeom>
            <a:solidFill>
              <a:srgbClr val="AAC9BB"/>
            </a:solidFill>
          </p:spPr>
          <p:txBody>
            <a:bodyPr wrap="square" lIns="0" tIns="0" rIns="0" bIns="0" rtlCol="0"/>
            <a:lstStyle/>
            <a:p/>
          </p:txBody>
        </p:sp>
        <p:pic>
          <p:nvPicPr>
            <p:cNvPr id="47" name="object 47"/>
            <p:cNvPicPr/>
            <p:nvPr/>
          </p:nvPicPr>
          <p:blipFill>
            <a:blip r:embed="rId4" cstate="print"/>
            <a:stretch>
              <a:fillRect/>
            </a:stretch>
          </p:blipFill>
          <p:spPr>
            <a:xfrm>
              <a:off x="3505962" y="1329690"/>
              <a:ext cx="1527048" cy="914400"/>
            </a:xfrm>
            <a:prstGeom prst="rect">
              <a:avLst/>
            </a:prstGeom>
          </p:spPr>
        </p:pic>
        <p:sp>
          <p:nvSpPr>
            <p:cNvPr id="48" name="object 48"/>
            <p:cNvSpPr/>
            <p:nvPr/>
          </p:nvSpPr>
          <p:spPr>
            <a:xfrm>
              <a:off x="3505962" y="1329690"/>
              <a:ext cx="1527175" cy="914400"/>
            </a:xfrm>
            <a:custGeom>
              <a:avLst/>
              <a:gdLst/>
              <a:ahLst/>
              <a:cxnLst/>
              <a:rect l="l" t="t" r="r" b="b"/>
              <a:pathLst>
                <a:path w="1527175" h="914400">
                  <a:moveTo>
                    <a:pt x="0" y="91439"/>
                  </a:moveTo>
                  <a:lnTo>
                    <a:pt x="7179" y="55828"/>
                  </a:lnTo>
                  <a:lnTo>
                    <a:pt x="26765" y="26765"/>
                  </a:lnTo>
                  <a:lnTo>
                    <a:pt x="55828" y="7179"/>
                  </a:lnTo>
                  <a:lnTo>
                    <a:pt x="91439" y="0"/>
                  </a:lnTo>
                  <a:lnTo>
                    <a:pt x="1435608" y="0"/>
                  </a:lnTo>
                  <a:lnTo>
                    <a:pt x="1471219" y="7179"/>
                  </a:lnTo>
                  <a:lnTo>
                    <a:pt x="1500282" y="26765"/>
                  </a:lnTo>
                  <a:lnTo>
                    <a:pt x="1519868" y="55828"/>
                  </a:lnTo>
                  <a:lnTo>
                    <a:pt x="1527048" y="91439"/>
                  </a:lnTo>
                  <a:lnTo>
                    <a:pt x="1527048" y="822960"/>
                  </a:lnTo>
                  <a:lnTo>
                    <a:pt x="1519868" y="858571"/>
                  </a:lnTo>
                  <a:lnTo>
                    <a:pt x="1500282" y="887634"/>
                  </a:lnTo>
                  <a:lnTo>
                    <a:pt x="1471219" y="907220"/>
                  </a:lnTo>
                  <a:lnTo>
                    <a:pt x="1435608" y="914400"/>
                  </a:lnTo>
                  <a:lnTo>
                    <a:pt x="91439" y="914400"/>
                  </a:lnTo>
                  <a:lnTo>
                    <a:pt x="55828" y="907220"/>
                  </a:lnTo>
                  <a:lnTo>
                    <a:pt x="26765" y="887634"/>
                  </a:lnTo>
                  <a:lnTo>
                    <a:pt x="7179" y="858571"/>
                  </a:lnTo>
                  <a:lnTo>
                    <a:pt x="0" y="822960"/>
                  </a:lnTo>
                  <a:lnTo>
                    <a:pt x="0" y="91439"/>
                  </a:lnTo>
                  <a:close/>
                </a:path>
              </a:pathLst>
            </a:custGeom>
            <a:ln w="28956">
              <a:solidFill>
                <a:srgbClr val="FF0000"/>
              </a:solidFill>
            </a:ln>
          </p:spPr>
          <p:txBody>
            <a:bodyPr wrap="square" lIns="0" tIns="0" rIns="0" bIns="0" rtlCol="0"/>
            <a:lstStyle/>
            <a:p/>
          </p:txBody>
        </p:sp>
      </p:grpSp>
      <p:sp>
        <p:nvSpPr>
          <p:cNvPr id="49" name="object 49"/>
          <p:cNvSpPr txBox="1"/>
          <p:nvPr/>
        </p:nvSpPr>
        <p:spPr>
          <a:xfrm>
            <a:off x="5236591" y="1588770"/>
            <a:ext cx="1116965"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8.</a:t>
            </a:r>
            <a:r>
              <a:rPr sz="1200" b="1" spc="-40"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Market</a:t>
            </a:r>
            <a:r>
              <a:rPr sz="1200" b="1" spc="-45"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Entry</a:t>
            </a:r>
            <a:endParaRPr sz="1200">
              <a:latin typeface="Arial" panose="020B0604020202020204"/>
              <a:cs typeface="Arial" panose="020B0604020202020204"/>
            </a:endParaRPr>
          </a:p>
        </p:txBody>
      </p:sp>
      <p:sp>
        <p:nvSpPr>
          <p:cNvPr id="50" name="object 50"/>
          <p:cNvSpPr txBox="1"/>
          <p:nvPr/>
        </p:nvSpPr>
        <p:spPr>
          <a:xfrm>
            <a:off x="5410328" y="1747265"/>
            <a:ext cx="763905"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Strategi</a:t>
            </a:r>
            <a:r>
              <a:rPr sz="1200" b="1" spc="5" dirty="0">
                <a:solidFill>
                  <a:srgbClr val="221F1F"/>
                </a:solidFill>
                <a:latin typeface="Arial" panose="020B0604020202020204"/>
                <a:cs typeface="Arial" panose="020B0604020202020204"/>
              </a:rPr>
              <a:t>e</a:t>
            </a:r>
            <a:r>
              <a:rPr sz="1200" b="1" dirty="0">
                <a:solidFill>
                  <a:srgbClr val="221F1F"/>
                </a:solidFill>
                <a:latin typeface="Arial" panose="020B0604020202020204"/>
                <a:cs typeface="Arial" panose="020B0604020202020204"/>
              </a:rPr>
              <a:t>s</a:t>
            </a:r>
            <a:endParaRPr sz="1200">
              <a:latin typeface="Arial" panose="020B0604020202020204"/>
              <a:cs typeface="Arial" panose="020B0604020202020204"/>
            </a:endParaRPr>
          </a:p>
        </p:txBody>
      </p:sp>
      <p:grpSp>
        <p:nvGrpSpPr>
          <p:cNvPr id="51" name="object 51"/>
          <p:cNvGrpSpPr/>
          <p:nvPr/>
        </p:nvGrpSpPr>
        <p:grpSpPr>
          <a:xfrm>
            <a:off x="7052818" y="1322578"/>
            <a:ext cx="1538605" cy="1372235"/>
            <a:chOff x="5528817" y="1322577"/>
            <a:chExt cx="1538605" cy="1372235"/>
          </a:xfrm>
        </p:grpSpPr>
        <p:sp>
          <p:nvSpPr>
            <p:cNvPr id="52" name="object 52"/>
            <p:cNvSpPr/>
            <p:nvPr/>
          </p:nvSpPr>
          <p:spPr>
            <a:xfrm>
              <a:off x="5774435" y="1556003"/>
              <a:ext cx="137160" cy="1138555"/>
            </a:xfrm>
            <a:custGeom>
              <a:avLst/>
              <a:gdLst/>
              <a:ahLst/>
              <a:cxnLst/>
              <a:rect l="l" t="t" r="r" b="b"/>
              <a:pathLst>
                <a:path w="137160" h="1138555">
                  <a:moveTo>
                    <a:pt x="137160" y="0"/>
                  </a:moveTo>
                  <a:lnTo>
                    <a:pt x="0" y="0"/>
                  </a:lnTo>
                  <a:lnTo>
                    <a:pt x="0" y="1138427"/>
                  </a:lnTo>
                  <a:lnTo>
                    <a:pt x="137160" y="1138427"/>
                  </a:lnTo>
                  <a:lnTo>
                    <a:pt x="137160" y="0"/>
                  </a:lnTo>
                  <a:close/>
                </a:path>
              </a:pathLst>
            </a:custGeom>
            <a:solidFill>
              <a:srgbClr val="AAC9BB"/>
            </a:solidFill>
          </p:spPr>
          <p:txBody>
            <a:bodyPr wrap="square" lIns="0" tIns="0" rIns="0" bIns="0" rtlCol="0"/>
            <a:lstStyle/>
            <a:p/>
          </p:txBody>
        </p:sp>
        <p:sp>
          <p:nvSpPr>
            <p:cNvPr id="53" name="object 53"/>
            <p:cNvSpPr/>
            <p:nvPr/>
          </p:nvSpPr>
          <p:spPr>
            <a:xfrm>
              <a:off x="5535167" y="1328927"/>
              <a:ext cx="1525905" cy="914400"/>
            </a:xfrm>
            <a:custGeom>
              <a:avLst/>
              <a:gdLst/>
              <a:ahLst/>
              <a:cxnLst/>
              <a:rect l="l" t="t" r="r" b="b"/>
              <a:pathLst>
                <a:path w="1525904" h="914400">
                  <a:moveTo>
                    <a:pt x="1434084" y="0"/>
                  </a:moveTo>
                  <a:lnTo>
                    <a:pt x="91440" y="0"/>
                  </a:lnTo>
                  <a:lnTo>
                    <a:pt x="55828" y="7179"/>
                  </a:lnTo>
                  <a:lnTo>
                    <a:pt x="26765" y="26765"/>
                  </a:lnTo>
                  <a:lnTo>
                    <a:pt x="7179" y="55828"/>
                  </a:lnTo>
                  <a:lnTo>
                    <a:pt x="0" y="91439"/>
                  </a:lnTo>
                  <a:lnTo>
                    <a:pt x="0" y="822960"/>
                  </a:lnTo>
                  <a:lnTo>
                    <a:pt x="7179" y="858571"/>
                  </a:lnTo>
                  <a:lnTo>
                    <a:pt x="26765" y="887634"/>
                  </a:lnTo>
                  <a:lnTo>
                    <a:pt x="55828" y="907220"/>
                  </a:lnTo>
                  <a:lnTo>
                    <a:pt x="91440" y="914400"/>
                  </a:lnTo>
                  <a:lnTo>
                    <a:pt x="1434084" y="914400"/>
                  </a:lnTo>
                  <a:lnTo>
                    <a:pt x="1469695" y="907220"/>
                  </a:lnTo>
                  <a:lnTo>
                    <a:pt x="1498758" y="887634"/>
                  </a:lnTo>
                  <a:lnTo>
                    <a:pt x="1518344" y="858571"/>
                  </a:lnTo>
                  <a:lnTo>
                    <a:pt x="1525524" y="822960"/>
                  </a:lnTo>
                  <a:lnTo>
                    <a:pt x="1525524" y="91439"/>
                  </a:lnTo>
                  <a:lnTo>
                    <a:pt x="1518344" y="55828"/>
                  </a:lnTo>
                  <a:lnTo>
                    <a:pt x="1498758" y="26765"/>
                  </a:lnTo>
                  <a:lnTo>
                    <a:pt x="1469695" y="7179"/>
                  </a:lnTo>
                  <a:lnTo>
                    <a:pt x="1434084" y="0"/>
                  </a:lnTo>
                  <a:close/>
                </a:path>
              </a:pathLst>
            </a:custGeom>
            <a:solidFill>
              <a:srgbClr val="009A71"/>
            </a:solidFill>
          </p:spPr>
          <p:txBody>
            <a:bodyPr wrap="square" lIns="0" tIns="0" rIns="0" bIns="0" rtlCol="0"/>
            <a:lstStyle/>
            <a:p/>
          </p:txBody>
        </p:sp>
        <p:sp>
          <p:nvSpPr>
            <p:cNvPr id="54" name="object 54"/>
            <p:cNvSpPr/>
            <p:nvPr/>
          </p:nvSpPr>
          <p:spPr>
            <a:xfrm>
              <a:off x="5535167" y="1328927"/>
              <a:ext cx="1525905" cy="914400"/>
            </a:xfrm>
            <a:custGeom>
              <a:avLst/>
              <a:gdLst/>
              <a:ahLst/>
              <a:cxnLst/>
              <a:rect l="l" t="t" r="r" b="b"/>
              <a:pathLst>
                <a:path w="1525904" h="914400">
                  <a:moveTo>
                    <a:pt x="0" y="91439"/>
                  </a:moveTo>
                  <a:lnTo>
                    <a:pt x="7179" y="55828"/>
                  </a:lnTo>
                  <a:lnTo>
                    <a:pt x="26765" y="26765"/>
                  </a:lnTo>
                  <a:lnTo>
                    <a:pt x="55828" y="7179"/>
                  </a:lnTo>
                  <a:lnTo>
                    <a:pt x="91440" y="0"/>
                  </a:lnTo>
                  <a:lnTo>
                    <a:pt x="1434084" y="0"/>
                  </a:lnTo>
                  <a:lnTo>
                    <a:pt x="1469695" y="7179"/>
                  </a:lnTo>
                  <a:lnTo>
                    <a:pt x="1498758" y="26765"/>
                  </a:lnTo>
                  <a:lnTo>
                    <a:pt x="1518344" y="55828"/>
                  </a:lnTo>
                  <a:lnTo>
                    <a:pt x="1525524" y="91439"/>
                  </a:lnTo>
                  <a:lnTo>
                    <a:pt x="1525524" y="822960"/>
                  </a:lnTo>
                  <a:lnTo>
                    <a:pt x="1518344" y="858571"/>
                  </a:lnTo>
                  <a:lnTo>
                    <a:pt x="1498758" y="887634"/>
                  </a:lnTo>
                  <a:lnTo>
                    <a:pt x="1469695" y="907220"/>
                  </a:lnTo>
                  <a:lnTo>
                    <a:pt x="1434084" y="914400"/>
                  </a:lnTo>
                  <a:lnTo>
                    <a:pt x="91440" y="914400"/>
                  </a:lnTo>
                  <a:lnTo>
                    <a:pt x="55828" y="907220"/>
                  </a:lnTo>
                  <a:lnTo>
                    <a:pt x="26765" y="887634"/>
                  </a:lnTo>
                  <a:lnTo>
                    <a:pt x="7179" y="858571"/>
                  </a:lnTo>
                  <a:lnTo>
                    <a:pt x="0" y="822960"/>
                  </a:lnTo>
                  <a:lnTo>
                    <a:pt x="0" y="91439"/>
                  </a:lnTo>
                  <a:close/>
                </a:path>
              </a:pathLst>
            </a:custGeom>
            <a:ln w="12192">
              <a:solidFill>
                <a:srgbClr val="FFFFFF"/>
              </a:solidFill>
            </a:ln>
          </p:spPr>
          <p:txBody>
            <a:bodyPr wrap="square" lIns="0" tIns="0" rIns="0" bIns="0" rtlCol="0"/>
            <a:lstStyle/>
            <a:p/>
          </p:txBody>
        </p:sp>
      </p:grpSp>
      <p:sp>
        <p:nvSpPr>
          <p:cNvPr id="55" name="object 55"/>
          <p:cNvSpPr txBox="1"/>
          <p:nvPr/>
        </p:nvSpPr>
        <p:spPr>
          <a:xfrm>
            <a:off x="7267702" y="1430782"/>
            <a:ext cx="1109980"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9.</a:t>
            </a:r>
            <a:r>
              <a:rPr sz="1200" b="1" spc="-10"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International</a:t>
            </a:r>
            <a:endParaRPr sz="1200">
              <a:latin typeface="Arial" panose="020B0604020202020204"/>
              <a:cs typeface="Arial" panose="020B0604020202020204"/>
            </a:endParaRPr>
          </a:p>
        </p:txBody>
      </p:sp>
      <p:sp>
        <p:nvSpPr>
          <p:cNvPr id="56" name="object 56"/>
          <p:cNvSpPr txBox="1"/>
          <p:nvPr/>
        </p:nvSpPr>
        <p:spPr>
          <a:xfrm>
            <a:off x="7141210" y="1589278"/>
            <a:ext cx="1364615"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Sales</a:t>
            </a:r>
            <a:r>
              <a:rPr sz="1200" b="1" spc="-50" dirty="0">
                <a:solidFill>
                  <a:srgbClr val="FFFFFF"/>
                </a:solidFill>
                <a:latin typeface="Arial" panose="020B0604020202020204"/>
                <a:cs typeface="Arial" panose="020B0604020202020204"/>
              </a:rPr>
              <a:t> </a:t>
            </a:r>
            <a:r>
              <a:rPr sz="1200" b="1" spc="-5" dirty="0">
                <a:solidFill>
                  <a:srgbClr val="FFFFFF"/>
                </a:solidFill>
                <a:latin typeface="Arial" panose="020B0604020202020204"/>
                <a:cs typeface="Arial" panose="020B0604020202020204"/>
              </a:rPr>
              <a:t>(Producrts</a:t>
            </a:r>
            <a:r>
              <a:rPr sz="1200" b="1" spc="-25"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v</a:t>
            </a:r>
            <a:endParaRPr sz="1200">
              <a:latin typeface="Arial" panose="020B0604020202020204"/>
              <a:cs typeface="Arial" panose="020B0604020202020204"/>
            </a:endParaRPr>
          </a:p>
        </p:txBody>
      </p:sp>
      <p:sp>
        <p:nvSpPr>
          <p:cNvPr id="57" name="object 57"/>
          <p:cNvSpPr txBox="1"/>
          <p:nvPr/>
        </p:nvSpPr>
        <p:spPr>
          <a:xfrm>
            <a:off x="7179310" y="1746250"/>
            <a:ext cx="1287145" cy="197490"/>
          </a:xfrm>
          <a:prstGeom prst="rect">
            <a:avLst/>
          </a:prstGeom>
        </p:spPr>
        <p:txBody>
          <a:bodyPr vert="horz" wrap="square" lIns="0" tIns="12700" rIns="0" bIns="0" rtlCol="0">
            <a:spAutoFit/>
          </a:bodyPr>
          <a:lstStyle/>
          <a:p>
            <a:pPr marL="12700">
              <a:spcBef>
                <a:spcPts val="100"/>
              </a:spcBef>
            </a:pPr>
            <a:r>
              <a:rPr sz="1200" b="1" spc="-5" dirty="0">
                <a:solidFill>
                  <a:srgbClr val="FFFFFF"/>
                </a:solidFill>
                <a:latin typeface="Arial" panose="020B0604020202020204"/>
                <a:cs typeface="Arial" panose="020B0604020202020204"/>
              </a:rPr>
              <a:t>Services</a:t>
            </a:r>
            <a:r>
              <a:rPr sz="1200" b="1" spc="-30"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a:t>
            </a:r>
            <a:r>
              <a:rPr sz="1200" b="1" spc="300" dirty="0">
                <a:solidFill>
                  <a:srgbClr val="FFFFFF"/>
                </a:solidFill>
                <a:latin typeface="Arial" panose="020B0604020202020204"/>
                <a:cs typeface="Arial" panose="020B0604020202020204"/>
              </a:rPr>
              <a:t> </a:t>
            </a:r>
            <a:r>
              <a:rPr sz="1200" b="1" spc="-5" dirty="0">
                <a:solidFill>
                  <a:srgbClr val="FFFFFF"/>
                </a:solidFill>
                <a:latin typeface="Arial" panose="020B0604020202020204"/>
                <a:cs typeface="Arial" panose="020B0604020202020204"/>
              </a:rPr>
              <a:t>B2C</a:t>
            </a:r>
            <a:r>
              <a:rPr sz="1200" b="1" spc="-15"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&amp;</a:t>
            </a:r>
            <a:endParaRPr sz="1200">
              <a:latin typeface="Arial" panose="020B0604020202020204"/>
              <a:cs typeface="Arial" panose="020B0604020202020204"/>
            </a:endParaRPr>
          </a:p>
        </p:txBody>
      </p:sp>
      <p:sp>
        <p:nvSpPr>
          <p:cNvPr id="58" name="object 58"/>
          <p:cNvSpPr txBox="1"/>
          <p:nvPr/>
        </p:nvSpPr>
        <p:spPr>
          <a:xfrm>
            <a:off x="7657846" y="1904746"/>
            <a:ext cx="330200" cy="197490"/>
          </a:xfrm>
          <a:prstGeom prst="rect">
            <a:avLst/>
          </a:prstGeom>
        </p:spPr>
        <p:txBody>
          <a:bodyPr vert="horz" wrap="square" lIns="0" tIns="12700" rIns="0" bIns="0" rtlCol="0">
            <a:spAutoFit/>
          </a:bodyPr>
          <a:lstStyle/>
          <a:p>
            <a:pPr marL="12700">
              <a:spcBef>
                <a:spcPts val="100"/>
              </a:spcBef>
            </a:pPr>
            <a:r>
              <a:rPr sz="1200" b="1" spc="-5" dirty="0">
                <a:solidFill>
                  <a:srgbClr val="FFFFFF"/>
                </a:solidFill>
                <a:latin typeface="Arial" panose="020B0604020202020204"/>
                <a:cs typeface="Arial" panose="020B0604020202020204"/>
              </a:rPr>
              <a:t>B2B</a:t>
            </a:r>
            <a:endParaRPr sz="1200">
              <a:latin typeface="Arial" panose="020B0604020202020204"/>
              <a:cs typeface="Arial" panose="020B0604020202020204"/>
            </a:endParaRPr>
          </a:p>
        </p:txBody>
      </p:sp>
      <p:grpSp>
        <p:nvGrpSpPr>
          <p:cNvPr id="59" name="object 59"/>
          <p:cNvGrpSpPr/>
          <p:nvPr/>
        </p:nvGrpSpPr>
        <p:grpSpPr>
          <a:xfrm>
            <a:off x="7055993" y="2470276"/>
            <a:ext cx="1532255" cy="1369060"/>
            <a:chOff x="5531992" y="2470276"/>
            <a:chExt cx="1532255" cy="1369060"/>
          </a:xfrm>
        </p:grpSpPr>
        <p:sp>
          <p:nvSpPr>
            <p:cNvPr id="60" name="object 60"/>
            <p:cNvSpPr/>
            <p:nvPr/>
          </p:nvSpPr>
          <p:spPr>
            <a:xfrm>
              <a:off x="5774435" y="2700527"/>
              <a:ext cx="137160" cy="1138555"/>
            </a:xfrm>
            <a:custGeom>
              <a:avLst/>
              <a:gdLst/>
              <a:ahLst/>
              <a:cxnLst/>
              <a:rect l="l" t="t" r="r" b="b"/>
              <a:pathLst>
                <a:path w="137160" h="1138554">
                  <a:moveTo>
                    <a:pt x="137160" y="0"/>
                  </a:moveTo>
                  <a:lnTo>
                    <a:pt x="0" y="0"/>
                  </a:lnTo>
                  <a:lnTo>
                    <a:pt x="0" y="1138428"/>
                  </a:lnTo>
                  <a:lnTo>
                    <a:pt x="137160" y="1138428"/>
                  </a:lnTo>
                  <a:lnTo>
                    <a:pt x="137160" y="0"/>
                  </a:lnTo>
                  <a:close/>
                </a:path>
              </a:pathLst>
            </a:custGeom>
            <a:solidFill>
              <a:srgbClr val="AAC9BB"/>
            </a:solidFill>
          </p:spPr>
          <p:txBody>
            <a:bodyPr wrap="square" lIns="0" tIns="0" rIns="0" bIns="0" rtlCol="0"/>
            <a:lstStyle/>
            <a:p/>
          </p:txBody>
        </p:sp>
        <p:pic>
          <p:nvPicPr>
            <p:cNvPr id="61" name="object 61"/>
            <p:cNvPicPr/>
            <p:nvPr/>
          </p:nvPicPr>
          <p:blipFill>
            <a:blip r:embed="rId5" cstate="print"/>
            <a:stretch>
              <a:fillRect/>
            </a:stretch>
          </p:blipFill>
          <p:spPr>
            <a:xfrm>
              <a:off x="5535167" y="2473451"/>
              <a:ext cx="1525524" cy="914400"/>
            </a:xfrm>
            <a:prstGeom prst="rect">
              <a:avLst/>
            </a:prstGeom>
          </p:spPr>
        </p:pic>
        <p:sp>
          <p:nvSpPr>
            <p:cNvPr id="62" name="object 62"/>
            <p:cNvSpPr/>
            <p:nvPr/>
          </p:nvSpPr>
          <p:spPr>
            <a:xfrm>
              <a:off x="5535167" y="2473451"/>
              <a:ext cx="1525905" cy="914400"/>
            </a:xfrm>
            <a:custGeom>
              <a:avLst/>
              <a:gdLst/>
              <a:ahLst/>
              <a:cxnLst/>
              <a:rect l="l" t="t" r="r" b="b"/>
              <a:pathLst>
                <a:path w="1525904" h="914400">
                  <a:moveTo>
                    <a:pt x="0" y="91439"/>
                  </a:moveTo>
                  <a:lnTo>
                    <a:pt x="7179" y="55828"/>
                  </a:lnTo>
                  <a:lnTo>
                    <a:pt x="26765" y="26765"/>
                  </a:lnTo>
                  <a:lnTo>
                    <a:pt x="55828" y="7179"/>
                  </a:lnTo>
                  <a:lnTo>
                    <a:pt x="91440" y="0"/>
                  </a:lnTo>
                  <a:lnTo>
                    <a:pt x="1434084" y="0"/>
                  </a:lnTo>
                  <a:lnTo>
                    <a:pt x="1469695" y="7179"/>
                  </a:lnTo>
                  <a:lnTo>
                    <a:pt x="1498758" y="26765"/>
                  </a:lnTo>
                  <a:lnTo>
                    <a:pt x="1518344" y="55828"/>
                  </a:lnTo>
                  <a:lnTo>
                    <a:pt x="1525524" y="91439"/>
                  </a:lnTo>
                  <a:lnTo>
                    <a:pt x="1525524" y="822960"/>
                  </a:lnTo>
                  <a:lnTo>
                    <a:pt x="1518344" y="858571"/>
                  </a:lnTo>
                  <a:lnTo>
                    <a:pt x="1498758" y="887634"/>
                  </a:lnTo>
                  <a:lnTo>
                    <a:pt x="1469695" y="907220"/>
                  </a:lnTo>
                  <a:lnTo>
                    <a:pt x="1434084" y="914400"/>
                  </a:lnTo>
                  <a:lnTo>
                    <a:pt x="91440" y="914400"/>
                  </a:lnTo>
                  <a:lnTo>
                    <a:pt x="55828" y="907220"/>
                  </a:lnTo>
                  <a:lnTo>
                    <a:pt x="26765" y="887634"/>
                  </a:lnTo>
                  <a:lnTo>
                    <a:pt x="7179" y="858571"/>
                  </a:lnTo>
                  <a:lnTo>
                    <a:pt x="0" y="822960"/>
                  </a:lnTo>
                  <a:lnTo>
                    <a:pt x="0" y="91439"/>
                  </a:lnTo>
                  <a:close/>
                </a:path>
              </a:pathLst>
            </a:custGeom>
            <a:ln w="6096">
              <a:solidFill>
                <a:srgbClr val="009A71"/>
              </a:solidFill>
            </a:ln>
          </p:spPr>
          <p:txBody>
            <a:bodyPr wrap="square" lIns="0" tIns="0" rIns="0" bIns="0" rtlCol="0"/>
            <a:lstStyle/>
            <a:p/>
          </p:txBody>
        </p:sp>
      </p:grpSp>
      <p:sp>
        <p:nvSpPr>
          <p:cNvPr id="63" name="object 63"/>
          <p:cNvSpPr txBox="1"/>
          <p:nvPr/>
        </p:nvSpPr>
        <p:spPr>
          <a:xfrm>
            <a:off x="7165594" y="2654300"/>
            <a:ext cx="1313180"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10.</a:t>
            </a:r>
            <a:r>
              <a:rPr sz="1200" b="1" spc="-40"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Marketing</a:t>
            </a:r>
            <a:r>
              <a:rPr sz="1200" b="1" spc="-4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and</a:t>
            </a:r>
            <a:endParaRPr sz="1200">
              <a:latin typeface="Arial" panose="020B0604020202020204"/>
              <a:cs typeface="Arial" panose="020B0604020202020204"/>
            </a:endParaRPr>
          </a:p>
        </p:txBody>
      </p:sp>
      <p:sp>
        <p:nvSpPr>
          <p:cNvPr id="64" name="object 64"/>
          <p:cNvSpPr txBox="1"/>
          <p:nvPr/>
        </p:nvSpPr>
        <p:spPr>
          <a:xfrm>
            <a:off x="7314946" y="2812796"/>
            <a:ext cx="1016000" cy="197490"/>
          </a:xfrm>
          <a:prstGeom prst="rect">
            <a:avLst/>
          </a:prstGeom>
        </p:spPr>
        <p:txBody>
          <a:bodyPr vert="horz" wrap="square" lIns="0" tIns="12700" rIns="0" bIns="0" rtlCol="0">
            <a:spAutoFit/>
          </a:bodyPr>
          <a:lstStyle/>
          <a:p>
            <a:pPr marL="12700">
              <a:spcBef>
                <a:spcPts val="100"/>
              </a:spcBef>
            </a:pPr>
            <a:r>
              <a:rPr sz="1200" b="1" spc="-5" dirty="0">
                <a:solidFill>
                  <a:srgbClr val="221F1F"/>
                </a:solidFill>
                <a:latin typeface="Arial" panose="020B0604020202020204"/>
                <a:cs typeface="Arial" panose="020B0604020202020204"/>
              </a:rPr>
              <a:t>the</a:t>
            </a:r>
            <a:r>
              <a:rPr sz="1200" b="1" spc="-25"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impact</a:t>
            </a:r>
            <a:r>
              <a:rPr sz="1200" b="1" spc="28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of</a:t>
            </a:r>
            <a:endParaRPr sz="1200">
              <a:latin typeface="Arial" panose="020B0604020202020204"/>
              <a:cs typeface="Arial" panose="020B0604020202020204"/>
            </a:endParaRPr>
          </a:p>
        </p:txBody>
      </p:sp>
      <p:sp>
        <p:nvSpPr>
          <p:cNvPr id="65" name="object 65"/>
          <p:cNvSpPr txBox="1"/>
          <p:nvPr/>
        </p:nvSpPr>
        <p:spPr>
          <a:xfrm>
            <a:off x="7577073" y="2969767"/>
            <a:ext cx="491490" cy="197490"/>
          </a:xfrm>
          <a:prstGeom prst="rect">
            <a:avLst/>
          </a:prstGeom>
        </p:spPr>
        <p:txBody>
          <a:bodyPr vert="horz" wrap="square" lIns="0" tIns="12700" rIns="0" bIns="0" rtlCol="0">
            <a:spAutoFit/>
          </a:bodyPr>
          <a:lstStyle/>
          <a:p>
            <a:pPr marL="12700">
              <a:spcBef>
                <a:spcPts val="100"/>
              </a:spcBef>
            </a:pPr>
            <a:r>
              <a:rPr sz="1200" b="1" spc="-5" dirty="0">
                <a:solidFill>
                  <a:srgbClr val="221F1F"/>
                </a:solidFill>
                <a:latin typeface="Arial" panose="020B0604020202020204"/>
                <a:cs typeface="Arial" panose="020B0604020202020204"/>
              </a:rPr>
              <a:t>Digital</a:t>
            </a:r>
            <a:endParaRPr sz="1200">
              <a:latin typeface="Arial" panose="020B0604020202020204"/>
              <a:cs typeface="Arial" panose="020B0604020202020204"/>
            </a:endParaRPr>
          </a:p>
        </p:txBody>
      </p:sp>
      <p:grpSp>
        <p:nvGrpSpPr>
          <p:cNvPr id="66" name="object 66"/>
          <p:cNvGrpSpPr/>
          <p:nvPr/>
        </p:nvGrpSpPr>
        <p:grpSpPr>
          <a:xfrm>
            <a:off x="7055993" y="3613277"/>
            <a:ext cx="1532255" cy="1369060"/>
            <a:chOff x="5531992" y="3613277"/>
            <a:chExt cx="1532255" cy="1369060"/>
          </a:xfrm>
        </p:grpSpPr>
        <p:sp>
          <p:nvSpPr>
            <p:cNvPr id="67" name="object 67"/>
            <p:cNvSpPr/>
            <p:nvPr/>
          </p:nvSpPr>
          <p:spPr>
            <a:xfrm>
              <a:off x="5774435" y="3845052"/>
              <a:ext cx="137160" cy="1137285"/>
            </a:xfrm>
            <a:custGeom>
              <a:avLst/>
              <a:gdLst/>
              <a:ahLst/>
              <a:cxnLst/>
              <a:rect l="l" t="t" r="r" b="b"/>
              <a:pathLst>
                <a:path w="137160" h="1137285">
                  <a:moveTo>
                    <a:pt x="137160" y="0"/>
                  </a:moveTo>
                  <a:lnTo>
                    <a:pt x="0" y="0"/>
                  </a:lnTo>
                  <a:lnTo>
                    <a:pt x="0" y="1136904"/>
                  </a:lnTo>
                  <a:lnTo>
                    <a:pt x="137160" y="1136904"/>
                  </a:lnTo>
                  <a:lnTo>
                    <a:pt x="137160" y="0"/>
                  </a:lnTo>
                  <a:close/>
                </a:path>
              </a:pathLst>
            </a:custGeom>
            <a:solidFill>
              <a:srgbClr val="AAC9BB"/>
            </a:solidFill>
          </p:spPr>
          <p:txBody>
            <a:bodyPr wrap="square" lIns="0" tIns="0" rIns="0" bIns="0" rtlCol="0"/>
            <a:lstStyle/>
            <a:p/>
          </p:txBody>
        </p:sp>
        <p:pic>
          <p:nvPicPr>
            <p:cNvPr id="68" name="object 68"/>
            <p:cNvPicPr/>
            <p:nvPr/>
          </p:nvPicPr>
          <p:blipFill>
            <a:blip r:embed="rId6" cstate="print"/>
            <a:stretch>
              <a:fillRect/>
            </a:stretch>
          </p:blipFill>
          <p:spPr>
            <a:xfrm>
              <a:off x="5535167" y="3616452"/>
              <a:ext cx="1525524" cy="915924"/>
            </a:xfrm>
            <a:prstGeom prst="rect">
              <a:avLst/>
            </a:prstGeom>
          </p:spPr>
        </p:pic>
        <p:sp>
          <p:nvSpPr>
            <p:cNvPr id="69" name="object 69"/>
            <p:cNvSpPr/>
            <p:nvPr/>
          </p:nvSpPr>
          <p:spPr>
            <a:xfrm>
              <a:off x="5535167" y="3616452"/>
              <a:ext cx="1525905" cy="916305"/>
            </a:xfrm>
            <a:custGeom>
              <a:avLst/>
              <a:gdLst/>
              <a:ahLst/>
              <a:cxnLst/>
              <a:rect l="l" t="t" r="r" b="b"/>
              <a:pathLst>
                <a:path w="1525904" h="916304">
                  <a:moveTo>
                    <a:pt x="0" y="91567"/>
                  </a:moveTo>
                  <a:lnTo>
                    <a:pt x="7199" y="55935"/>
                  </a:lnTo>
                  <a:lnTo>
                    <a:pt x="26828" y="26828"/>
                  </a:lnTo>
                  <a:lnTo>
                    <a:pt x="55935" y="7199"/>
                  </a:lnTo>
                  <a:lnTo>
                    <a:pt x="91567" y="0"/>
                  </a:lnTo>
                  <a:lnTo>
                    <a:pt x="1433957" y="0"/>
                  </a:lnTo>
                  <a:lnTo>
                    <a:pt x="1469588" y="7199"/>
                  </a:lnTo>
                  <a:lnTo>
                    <a:pt x="1498695" y="26828"/>
                  </a:lnTo>
                  <a:lnTo>
                    <a:pt x="1518324" y="55935"/>
                  </a:lnTo>
                  <a:lnTo>
                    <a:pt x="1525524" y="91567"/>
                  </a:lnTo>
                  <a:lnTo>
                    <a:pt x="1525524" y="824357"/>
                  </a:lnTo>
                  <a:lnTo>
                    <a:pt x="1518324" y="859988"/>
                  </a:lnTo>
                  <a:lnTo>
                    <a:pt x="1498695" y="889095"/>
                  </a:lnTo>
                  <a:lnTo>
                    <a:pt x="1469588" y="908724"/>
                  </a:lnTo>
                  <a:lnTo>
                    <a:pt x="1433957" y="915924"/>
                  </a:lnTo>
                  <a:lnTo>
                    <a:pt x="91567" y="915924"/>
                  </a:lnTo>
                  <a:lnTo>
                    <a:pt x="55935" y="908724"/>
                  </a:lnTo>
                  <a:lnTo>
                    <a:pt x="26828" y="889095"/>
                  </a:lnTo>
                  <a:lnTo>
                    <a:pt x="7199" y="859988"/>
                  </a:lnTo>
                  <a:lnTo>
                    <a:pt x="0" y="824357"/>
                  </a:lnTo>
                  <a:lnTo>
                    <a:pt x="0" y="91567"/>
                  </a:lnTo>
                  <a:close/>
                </a:path>
              </a:pathLst>
            </a:custGeom>
            <a:ln w="6095">
              <a:solidFill>
                <a:srgbClr val="009A71"/>
              </a:solidFill>
            </a:ln>
          </p:spPr>
          <p:txBody>
            <a:bodyPr wrap="square" lIns="0" tIns="0" rIns="0" bIns="0" rtlCol="0"/>
            <a:lstStyle/>
            <a:p/>
          </p:txBody>
        </p:sp>
      </p:grpSp>
      <p:sp>
        <p:nvSpPr>
          <p:cNvPr id="70" name="object 70"/>
          <p:cNvSpPr txBox="1"/>
          <p:nvPr/>
        </p:nvSpPr>
        <p:spPr>
          <a:xfrm>
            <a:off x="7371334" y="3877817"/>
            <a:ext cx="897890" cy="197490"/>
          </a:xfrm>
          <a:prstGeom prst="rect">
            <a:avLst/>
          </a:prstGeom>
        </p:spPr>
        <p:txBody>
          <a:bodyPr vert="horz" wrap="square" lIns="0" tIns="12700" rIns="0" bIns="0" rtlCol="0">
            <a:spAutoFit/>
          </a:bodyPr>
          <a:lstStyle/>
          <a:p>
            <a:pPr marL="12700">
              <a:spcBef>
                <a:spcPts val="100"/>
              </a:spcBef>
            </a:pPr>
            <a:r>
              <a:rPr sz="1200" b="1" spc="-20" dirty="0">
                <a:solidFill>
                  <a:srgbClr val="221F1F"/>
                </a:solidFill>
                <a:latin typeface="Arial" panose="020B0604020202020204"/>
                <a:cs typeface="Arial" panose="020B0604020202020204"/>
              </a:rPr>
              <a:t>11.</a:t>
            </a:r>
            <a:r>
              <a:rPr sz="1200" b="1" spc="-65"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The</a:t>
            </a:r>
            <a:r>
              <a:rPr sz="1200" b="1" spc="-40"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New</a:t>
            </a:r>
            <a:endParaRPr sz="1200">
              <a:latin typeface="Arial" panose="020B0604020202020204"/>
              <a:cs typeface="Arial" panose="020B0604020202020204"/>
            </a:endParaRPr>
          </a:p>
        </p:txBody>
      </p:sp>
      <p:sp>
        <p:nvSpPr>
          <p:cNvPr id="71" name="object 71"/>
          <p:cNvSpPr txBox="1"/>
          <p:nvPr/>
        </p:nvSpPr>
        <p:spPr>
          <a:xfrm>
            <a:off x="7267703" y="4036314"/>
            <a:ext cx="1110615" cy="197490"/>
          </a:xfrm>
          <a:prstGeom prst="rect">
            <a:avLst/>
          </a:prstGeom>
        </p:spPr>
        <p:txBody>
          <a:bodyPr vert="horz" wrap="square" lIns="0" tIns="12700" rIns="0" bIns="0" rtlCol="0">
            <a:spAutoFit/>
          </a:bodyPr>
          <a:lstStyle/>
          <a:p>
            <a:pPr marL="12700">
              <a:spcBef>
                <a:spcPts val="100"/>
              </a:spcBef>
            </a:pPr>
            <a:r>
              <a:rPr sz="1200" b="1" spc="-5" dirty="0">
                <a:solidFill>
                  <a:srgbClr val="221F1F"/>
                </a:solidFill>
                <a:latin typeface="Arial" panose="020B0604020202020204"/>
                <a:cs typeface="Arial" panose="020B0604020202020204"/>
              </a:rPr>
              <a:t>Customer</a:t>
            </a:r>
            <a:r>
              <a:rPr sz="1200" b="1" spc="-6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Path</a:t>
            </a:r>
            <a:endParaRPr sz="1200">
              <a:latin typeface="Arial" panose="020B0604020202020204"/>
              <a:cs typeface="Arial" panose="020B0604020202020204"/>
            </a:endParaRPr>
          </a:p>
        </p:txBody>
      </p:sp>
      <p:grpSp>
        <p:nvGrpSpPr>
          <p:cNvPr id="72" name="object 72"/>
          <p:cNvGrpSpPr/>
          <p:nvPr/>
        </p:nvGrpSpPr>
        <p:grpSpPr>
          <a:xfrm>
            <a:off x="7055993" y="4757802"/>
            <a:ext cx="1532255" cy="922655"/>
            <a:chOff x="5531992" y="4757801"/>
            <a:chExt cx="1532255" cy="922655"/>
          </a:xfrm>
        </p:grpSpPr>
        <p:pic>
          <p:nvPicPr>
            <p:cNvPr id="73" name="object 73"/>
            <p:cNvPicPr/>
            <p:nvPr/>
          </p:nvPicPr>
          <p:blipFill>
            <a:blip r:embed="rId3" cstate="print"/>
            <a:stretch>
              <a:fillRect/>
            </a:stretch>
          </p:blipFill>
          <p:spPr>
            <a:xfrm>
              <a:off x="5535167" y="4760976"/>
              <a:ext cx="1525524" cy="915924"/>
            </a:xfrm>
            <a:prstGeom prst="rect">
              <a:avLst/>
            </a:prstGeom>
          </p:spPr>
        </p:pic>
        <p:sp>
          <p:nvSpPr>
            <p:cNvPr id="74" name="object 74"/>
            <p:cNvSpPr/>
            <p:nvPr/>
          </p:nvSpPr>
          <p:spPr>
            <a:xfrm>
              <a:off x="5535167" y="4760976"/>
              <a:ext cx="1525905" cy="916305"/>
            </a:xfrm>
            <a:custGeom>
              <a:avLst/>
              <a:gdLst/>
              <a:ahLst/>
              <a:cxnLst/>
              <a:rect l="l" t="t" r="r" b="b"/>
              <a:pathLst>
                <a:path w="1525904" h="916304">
                  <a:moveTo>
                    <a:pt x="0" y="91567"/>
                  </a:moveTo>
                  <a:lnTo>
                    <a:pt x="7199" y="55935"/>
                  </a:lnTo>
                  <a:lnTo>
                    <a:pt x="26828" y="26828"/>
                  </a:lnTo>
                  <a:lnTo>
                    <a:pt x="55935" y="7199"/>
                  </a:lnTo>
                  <a:lnTo>
                    <a:pt x="91567" y="0"/>
                  </a:lnTo>
                  <a:lnTo>
                    <a:pt x="1433957" y="0"/>
                  </a:lnTo>
                  <a:lnTo>
                    <a:pt x="1469588" y="7199"/>
                  </a:lnTo>
                  <a:lnTo>
                    <a:pt x="1498695" y="26828"/>
                  </a:lnTo>
                  <a:lnTo>
                    <a:pt x="1518324" y="55935"/>
                  </a:lnTo>
                  <a:lnTo>
                    <a:pt x="1525524" y="91567"/>
                  </a:lnTo>
                  <a:lnTo>
                    <a:pt x="1525524" y="824357"/>
                  </a:lnTo>
                  <a:lnTo>
                    <a:pt x="1518324" y="859993"/>
                  </a:lnTo>
                  <a:lnTo>
                    <a:pt x="1498695" y="889100"/>
                  </a:lnTo>
                  <a:lnTo>
                    <a:pt x="1469588" y="908726"/>
                  </a:lnTo>
                  <a:lnTo>
                    <a:pt x="1433957" y="915924"/>
                  </a:lnTo>
                  <a:lnTo>
                    <a:pt x="91567" y="915924"/>
                  </a:lnTo>
                  <a:lnTo>
                    <a:pt x="55935" y="908726"/>
                  </a:lnTo>
                  <a:lnTo>
                    <a:pt x="26828" y="889100"/>
                  </a:lnTo>
                  <a:lnTo>
                    <a:pt x="7199" y="859993"/>
                  </a:lnTo>
                  <a:lnTo>
                    <a:pt x="0" y="824357"/>
                  </a:lnTo>
                  <a:lnTo>
                    <a:pt x="0" y="91567"/>
                  </a:lnTo>
                  <a:close/>
                </a:path>
              </a:pathLst>
            </a:custGeom>
            <a:ln w="6095">
              <a:solidFill>
                <a:srgbClr val="009A71"/>
              </a:solidFill>
            </a:ln>
          </p:spPr>
          <p:txBody>
            <a:bodyPr wrap="square" lIns="0" tIns="0" rIns="0" bIns="0" rtlCol="0"/>
            <a:lstStyle/>
            <a:p/>
          </p:txBody>
        </p:sp>
      </p:grpSp>
      <p:sp>
        <p:nvSpPr>
          <p:cNvPr id="75" name="object 75"/>
          <p:cNvSpPr txBox="1"/>
          <p:nvPr/>
        </p:nvSpPr>
        <p:spPr>
          <a:xfrm>
            <a:off x="7260083" y="5022343"/>
            <a:ext cx="1125855" cy="371897"/>
          </a:xfrm>
          <a:prstGeom prst="rect">
            <a:avLst/>
          </a:prstGeom>
        </p:spPr>
        <p:txBody>
          <a:bodyPr vert="horz" wrap="square" lIns="0" tIns="38100" rIns="0" bIns="0" rtlCol="0">
            <a:spAutoFit/>
          </a:bodyPr>
          <a:lstStyle/>
          <a:p>
            <a:pPr marL="239395" marR="5080" indent="-227330">
              <a:lnSpc>
                <a:spcPts val="1250"/>
              </a:lnSpc>
              <a:spcBef>
                <a:spcPts val="300"/>
              </a:spcBef>
            </a:pPr>
            <a:r>
              <a:rPr sz="1200" b="1" dirty="0">
                <a:solidFill>
                  <a:srgbClr val="221F1F"/>
                </a:solidFill>
                <a:latin typeface="Arial" panose="020B0604020202020204"/>
                <a:cs typeface="Arial" panose="020B0604020202020204"/>
              </a:rPr>
              <a:t>12.</a:t>
            </a:r>
            <a:r>
              <a:rPr sz="1200" b="1" spc="-6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Summary</a:t>
            </a:r>
            <a:r>
              <a:rPr sz="1200" b="1" spc="-65"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&amp; </a:t>
            </a:r>
            <a:r>
              <a:rPr sz="1200" b="1" spc="-32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Planning</a:t>
            </a:r>
            <a:endParaRPr sz="1200">
              <a:latin typeface="Arial" panose="020B0604020202020204"/>
              <a:cs typeface="Arial" panose="020B0604020202020204"/>
            </a:endParaRPr>
          </a:p>
        </p:txBody>
      </p:sp>
      <p:grpSp>
        <p:nvGrpSpPr>
          <p:cNvPr id="76" name="object 76"/>
          <p:cNvGrpSpPr/>
          <p:nvPr/>
        </p:nvGrpSpPr>
        <p:grpSpPr>
          <a:xfrm>
            <a:off x="2843783" y="5672329"/>
            <a:ext cx="6253480" cy="1030605"/>
            <a:chOff x="1319783" y="5672328"/>
            <a:chExt cx="6253480" cy="1030605"/>
          </a:xfrm>
        </p:grpSpPr>
        <p:sp>
          <p:nvSpPr>
            <p:cNvPr id="77" name="object 77"/>
            <p:cNvSpPr/>
            <p:nvPr/>
          </p:nvSpPr>
          <p:spPr>
            <a:xfrm>
              <a:off x="1325879" y="5678424"/>
              <a:ext cx="6240780" cy="1018540"/>
            </a:xfrm>
            <a:custGeom>
              <a:avLst/>
              <a:gdLst/>
              <a:ahLst/>
              <a:cxnLst/>
              <a:rect l="l" t="t" r="r" b="b"/>
              <a:pathLst>
                <a:path w="6240780" h="1018540">
                  <a:moveTo>
                    <a:pt x="5731764" y="0"/>
                  </a:moveTo>
                  <a:lnTo>
                    <a:pt x="5731764" y="254507"/>
                  </a:lnTo>
                  <a:lnTo>
                    <a:pt x="0" y="254507"/>
                  </a:lnTo>
                  <a:lnTo>
                    <a:pt x="0" y="763524"/>
                  </a:lnTo>
                  <a:lnTo>
                    <a:pt x="5731764" y="763524"/>
                  </a:lnTo>
                  <a:lnTo>
                    <a:pt x="5731764" y="1018032"/>
                  </a:lnTo>
                  <a:lnTo>
                    <a:pt x="6240780" y="509016"/>
                  </a:lnTo>
                  <a:lnTo>
                    <a:pt x="5731764" y="0"/>
                  </a:lnTo>
                  <a:close/>
                </a:path>
              </a:pathLst>
            </a:custGeom>
            <a:solidFill>
              <a:srgbClr val="FF9A31"/>
            </a:solidFill>
          </p:spPr>
          <p:txBody>
            <a:bodyPr wrap="square" lIns="0" tIns="0" rIns="0" bIns="0" rtlCol="0"/>
            <a:lstStyle/>
            <a:p/>
          </p:txBody>
        </p:sp>
        <p:sp>
          <p:nvSpPr>
            <p:cNvPr id="78" name="object 78"/>
            <p:cNvSpPr/>
            <p:nvPr/>
          </p:nvSpPr>
          <p:spPr>
            <a:xfrm>
              <a:off x="1325879" y="5678424"/>
              <a:ext cx="6240780" cy="1018540"/>
            </a:xfrm>
            <a:custGeom>
              <a:avLst/>
              <a:gdLst/>
              <a:ahLst/>
              <a:cxnLst/>
              <a:rect l="l" t="t" r="r" b="b"/>
              <a:pathLst>
                <a:path w="6240780" h="1018540">
                  <a:moveTo>
                    <a:pt x="0" y="254507"/>
                  </a:moveTo>
                  <a:lnTo>
                    <a:pt x="5731764" y="254507"/>
                  </a:lnTo>
                  <a:lnTo>
                    <a:pt x="5731764" y="0"/>
                  </a:lnTo>
                  <a:lnTo>
                    <a:pt x="6240780" y="509016"/>
                  </a:lnTo>
                  <a:lnTo>
                    <a:pt x="5731764" y="1018032"/>
                  </a:lnTo>
                  <a:lnTo>
                    <a:pt x="5731764" y="763524"/>
                  </a:lnTo>
                  <a:lnTo>
                    <a:pt x="0" y="763524"/>
                  </a:lnTo>
                  <a:lnTo>
                    <a:pt x="0" y="254507"/>
                  </a:lnTo>
                  <a:close/>
                </a:path>
              </a:pathLst>
            </a:custGeom>
            <a:ln w="12192">
              <a:solidFill>
                <a:srgbClr val="BB6F21"/>
              </a:solidFill>
            </a:ln>
          </p:spPr>
          <p:txBody>
            <a:bodyPr wrap="square" lIns="0" tIns="0" rIns="0" bIns="0" rtlCol="0"/>
            <a:lstStyle/>
            <a:p/>
          </p:txBody>
        </p:sp>
      </p:grpSp>
      <p:sp>
        <p:nvSpPr>
          <p:cNvPr id="79" name="object 79"/>
          <p:cNvSpPr txBox="1"/>
          <p:nvPr/>
        </p:nvSpPr>
        <p:spPr>
          <a:xfrm>
            <a:off x="5272786" y="6033008"/>
            <a:ext cx="1141095" cy="299720"/>
          </a:xfrm>
          <a:prstGeom prst="rect">
            <a:avLst/>
          </a:prstGeom>
        </p:spPr>
        <p:txBody>
          <a:bodyPr vert="horz" wrap="square" lIns="0" tIns="12700" rIns="0" bIns="0" rtlCol="0">
            <a:spAutoFit/>
          </a:bodyPr>
          <a:lstStyle/>
          <a:p>
            <a:pPr marL="12700">
              <a:spcBef>
                <a:spcPts val="100"/>
              </a:spcBef>
            </a:pPr>
            <a:r>
              <a:rPr dirty="0">
                <a:solidFill>
                  <a:srgbClr val="221F1F"/>
                </a:solidFill>
                <a:latin typeface="Arial MT"/>
                <a:cs typeface="Arial MT"/>
              </a:rPr>
              <a:t>A</a:t>
            </a:r>
            <a:r>
              <a:rPr spc="-10" dirty="0">
                <a:solidFill>
                  <a:srgbClr val="221F1F"/>
                </a:solidFill>
                <a:latin typeface="Arial MT"/>
                <a:cs typeface="Arial MT"/>
              </a:rPr>
              <a:t>p</a:t>
            </a:r>
            <a:r>
              <a:rPr spc="-5" dirty="0">
                <a:solidFill>
                  <a:srgbClr val="221F1F"/>
                </a:solidFill>
                <a:latin typeface="Arial MT"/>
                <a:cs typeface="Arial MT"/>
              </a:rPr>
              <a:t>p</a:t>
            </a:r>
            <a:r>
              <a:rPr spc="-10" dirty="0">
                <a:solidFill>
                  <a:srgbClr val="221F1F"/>
                </a:solidFill>
                <a:latin typeface="Arial MT"/>
                <a:cs typeface="Arial MT"/>
              </a:rPr>
              <a:t>l</a:t>
            </a:r>
            <a:r>
              <a:rPr spc="-5" dirty="0">
                <a:solidFill>
                  <a:srgbClr val="221F1F"/>
                </a:solidFill>
                <a:latin typeface="Arial MT"/>
                <a:cs typeface="Arial MT"/>
              </a:rPr>
              <a:t>ic</a:t>
            </a:r>
            <a:r>
              <a:rPr spc="-10" dirty="0">
                <a:solidFill>
                  <a:srgbClr val="221F1F"/>
                </a:solidFill>
                <a:latin typeface="Arial MT"/>
                <a:cs typeface="Arial MT"/>
              </a:rPr>
              <a:t>a</a:t>
            </a:r>
            <a:r>
              <a:rPr dirty="0">
                <a:solidFill>
                  <a:srgbClr val="221F1F"/>
                </a:solidFill>
                <a:latin typeface="Arial MT"/>
                <a:cs typeface="Arial MT"/>
              </a:rPr>
              <a:t>tion</a:t>
            </a:r>
            <a:endParaRPr>
              <a:latin typeface="Arial MT"/>
              <a:cs typeface="Arial M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2150364" y="1196339"/>
            <a:ext cx="7891271" cy="4922520"/>
          </a:xfrm>
          <a:prstGeom prst="rect">
            <a:avLst/>
          </a:prstGeom>
        </p:spPr>
      </p:pic>
      <p:pic>
        <p:nvPicPr>
          <p:cNvPr id="3" name="object 3"/>
          <p:cNvPicPr/>
          <p:nvPr/>
        </p:nvPicPr>
        <p:blipFill>
          <a:blip r:embed="rId2" cstate="print"/>
          <a:stretch>
            <a:fillRect/>
          </a:stretch>
        </p:blipFill>
        <p:spPr>
          <a:xfrm>
            <a:off x="1693163" y="131063"/>
            <a:ext cx="2852928" cy="71932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86374" y="452374"/>
            <a:ext cx="4683125" cy="720725"/>
          </a:xfrm>
          <a:prstGeom prst="rect">
            <a:avLst/>
          </a:prstGeom>
        </p:spPr>
        <p:txBody>
          <a:bodyPr vert="horz" wrap="square" lIns="0" tIns="53975" rIns="0" bIns="0" rtlCol="0" anchor="ctr">
            <a:spAutoFit/>
          </a:bodyPr>
          <a:lstStyle/>
          <a:p>
            <a:pPr marL="12700" marR="5080">
              <a:lnSpc>
                <a:spcPts val="2590"/>
              </a:lnSpc>
              <a:spcBef>
                <a:spcPts val="425"/>
              </a:spcBef>
            </a:pPr>
            <a:r>
              <a:rPr sz="2400" dirty="0"/>
              <a:t>Step</a:t>
            </a:r>
            <a:r>
              <a:rPr sz="2400" spc="-20" dirty="0"/>
              <a:t> </a:t>
            </a:r>
            <a:r>
              <a:rPr sz="2400" spc="-5" dirty="0"/>
              <a:t>3:</a:t>
            </a:r>
            <a:r>
              <a:rPr sz="2400" spc="-25" dirty="0"/>
              <a:t> </a:t>
            </a:r>
            <a:r>
              <a:rPr sz="2400" spc="-5" dirty="0"/>
              <a:t>Determine</a:t>
            </a:r>
            <a:r>
              <a:rPr sz="2400" spc="-20" dirty="0"/>
              <a:t> </a:t>
            </a:r>
            <a:r>
              <a:rPr sz="2400" dirty="0"/>
              <a:t>the</a:t>
            </a:r>
            <a:r>
              <a:rPr sz="2400" spc="-25" dirty="0"/>
              <a:t> </a:t>
            </a:r>
            <a:r>
              <a:rPr sz="2400" dirty="0"/>
              <a:t>Marketing </a:t>
            </a:r>
            <a:r>
              <a:rPr sz="2400" spc="-655" dirty="0"/>
              <a:t> </a:t>
            </a:r>
            <a:r>
              <a:rPr sz="2400" spc="-5" dirty="0"/>
              <a:t>Communication</a:t>
            </a:r>
            <a:r>
              <a:rPr sz="2400" spc="-20" dirty="0"/>
              <a:t> </a:t>
            </a:r>
            <a:r>
              <a:rPr sz="2400" spc="-5" dirty="0"/>
              <a:t>Budget</a:t>
            </a:r>
            <a:endParaRPr sz="2400"/>
          </a:p>
        </p:txBody>
      </p:sp>
      <p:pic>
        <p:nvPicPr>
          <p:cNvPr id="3" name="object 3"/>
          <p:cNvPicPr/>
          <p:nvPr/>
        </p:nvPicPr>
        <p:blipFill>
          <a:blip r:embed="rId1" cstate="print"/>
          <a:stretch>
            <a:fillRect/>
          </a:stretch>
        </p:blipFill>
        <p:spPr>
          <a:xfrm>
            <a:off x="3141757" y="1285436"/>
            <a:ext cx="6272313" cy="5572560"/>
          </a:xfrm>
          <a:prstGeom prst="rect">
            <a:avLst/>
          </a:prstGeom>
        </p:spPr>
      </p:pic>
      <p:pic>
        <p:nvPicPr>
          <p:cNvPr id="4" name="object 4"/>
          <p:cNvPicPr/>
          <p:nvPr/>
        </p:nvPicPr>
        <p:blipFill>
          <a:blip r:embed="rId2" cstate="print"/>
          <a:stretch>
            <a:fillRect/>
          </a:stretch>
        </p:blipFill>
        <p:spPr>
          <a:xfrm>
            <a:off x="1702307" y="118872"/>
            <a:ext cx="2852928" cy="71932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5193" y="2242580"/>
            <a:ext cx="11949429" cy="561436"/>
          </a:xfrm>
          <a:prstGeom prst="rect">
            <a:avLst/>
          </a:prstGeom>
        </p:spPr>
        <p:txBody>
          <a:bodyPr vert="horz" wrap="square" lIns="0" tIns="62230" rIns="0" bIns="0" rtlCol="0" anchor="ctr">
            <a:spAutoFit/>
          </a:bodyPr>
          <a:lstStyle/>
          <a:p>
            <a:pPr marL="12700" marR="5080">
              <a:spcBef>
                <a:spcPts val="490"/>
              </a:spcBef>
            </a:pPr>
            <a:r>
              <a:rPr lang="en-US" sz="3600" b="1" spc="-5" dirty="0" smtClean="0"/>
              <a:t>DETERMINE THE </a:t>
            </a:r>
            <a:r>
              <a:rPr lang="en-US" sz="3600" b="1" spc="-50" dirty="0" smtClean="0"/>
              <a:t>TOTAL </a:t>
            </a:r>
            <a:r>
              <a:rPr lang="en-US" sz="3600" b="1" spc="-45" dirty="0" smtClean="0"/>
              <a:t> </a:t>
            </a:r>
            <a:r>
              <a:rPr lang="en-US" sz="3600" b="1" spc="-5" dirty="0" smtClean="0"/>
              <a:t>MARKETING </a:t>
            </a:r>
            <a:r>
              <a:rPr lang="en-US" sz="3600" b="1" dirty="0" smtClean="0"/>
              <a:t> </a:t>
            </a:r>
            <a:r>
              <a:rPr lang="en-US" sz="3600" b="1" spc="-5" dirty="0" smtClean="0"/>
              <a:t>COMMUNICATION</a:t>
            </a:r>
            <a:r>
              <a:rPr lang="en-US" sz="3600" b="1" spc="-105" dirty="0" smtClean="0"/>
              <a:t> </a:t>
            </a:r>
            <a:r>
              <a:rPr lang="en-US" sz="3600" b="1" spc="-5" dirty="0" smtClean="0"/>
              <a:t>BUDGET</a:t>
            </a:r>
            <a:endParaRPr lang="en-US" sz="3600" b="1" spc="-5" dirty="0"/>
          </a:p>
        </p:txBody>
      </p:sp>
      <p:sp>
        <p:nvSpPr>
          <p:cNvPr id="3" name="object 3"/>
          <p:cNvSpPr txBox="1"/>
          <p:nvPr/>
        </p:nvSpPr>
        <p:spPr>
          <a:xfrm>
            <a:off x="242571" y="3123553"/>
            <a:ext cx="11076738" cy="2113915"/>
          </a:xfrm>
          <a:prstGeom prst="rect">
            <a:avLst/>
          </a:prstGeom>
        </p:spPr>
        <p:txBody>
          <a:bodyPr vert="horz" wrap="square" lIns="0" tIns="41910" rIns="0" bIns="0" rtlCol="0">
            <a:spAutoFit/>
          </a:bodyPr>
          <a:lstStyle/>
          <a:p>
            <a:pPr marL="241300" indent="-228600">
              <a:spcBef>
                <a:spcPts val="330"/>
              </a:spcBef>
              <a:buClr>
                <a:srgbClr val="007EA2"/>
              </a:buClr>
              <a:buChar char="•"/>
              <a:tabLst>
                <a:tab pos="241300" algn="l"/>
              </a:tabLst>
            </a:pPr>
            <a:r>
              <a:rPr sz="2600" spc="-35" dirty="0">
                <a:solidFill>
                  <a:srgbClr val="221F1F"/>
                </a:solidFill>
                <a:latin typeface="Arial MT"/>
                <a:cs typeface="Arial MT"/>
              </a:rPr>
              <a:t>Top-down</a:t>
            </a:r>
            <a:r>
              <a:rPr sz="2600" spc="-45" dirty="0">
                <a:solidFill>
                  <a:srgbClr val="221F1F"/>
                </a:solidFill>
                <a:latin typeface="Arial MT"/>
                <a:cs typeface="Arial MT"/>
              </a:rPr>
              <a:t> </a:t>
            </a:r>
            <a:r>
              <a:rPr sz="2600" spc="-5" dirty="0">
                <a:solidFill>
                  <a:srgbClr val="221F1F"/>
                </a:solidFill>
                <a:latin typeface="Arial MT"/>
                <a:cs typeface="Arial MT"/>
              </a:rPr>
              <a:t>budgeting</a:t>
            </a:r>
            <a:r>
              <a:rPr sz="2600" spc="-15" dirty="0">
                <a:solidFill>
                  <a:srgbClr val="221F1F"/>
                </a:solidFill>
                <a:latin typeface="Arial MT"/>
                <a:cs typeface="Arial MT"/>
              </a:rPr>
              <a:t> </a:t>
            </a:r>
            <a:r>
              <a:rPr sz="2600" dirty="0">
                <a:solidFill>
                  <a:srgbClr val="221F1F"/>
                </a:solidFill>
                <a:latin typeface="Arial MT"/>
                <a:cs typeface="Arial MT"/>
              </a:rPr>
              <a:t>techniques</a:t>
            </a:r>
            <a:endParaRPr sz="2600" dirty="0">
              <a:latin typeface="Arial MT"/>
              <a:cs typeface="Arial MT"/>
            </a:endParaRPr>
          </a:p>
          <a:p>
            <a:pPr marL="582930" lvl="1" indent="-229870">
              <a:spcBef>
                <a:spcPts val="215"/>
              </a:spcBef>
              <a:buClr>
                <a:srgbClr val="007EA2"/>
              </a:buClr>
              <a:buChar char="•"/>
              <a:tabLst>
                <a:tab pos="583565" algn="l"/>
              </a:tabLst>
            </a:pPr>
            <a:r>
              <a:rPr sz="2400" spc="-5" dirty="0">
                <a:solidFill>
                  <a:srgbClr val="221F1F"/>
                </a:solidFill>
                <a:latin typeface="Arial MT"/>
                <a:cs typeface="Arial MT"/>
              </a:rPr>
              <a:t>Percentage-of-Sales</a:t>
            </a:r>
            <a:r>
              <a:rPr sz="2400" spc="10" dirty="0">
                <a:solidFill>
                  <a:srgbClr val="221F1F"/>
                </a:solidFill>
                <a:latin typeface="Arial MT"/>
                <a:cs typeface="Arial MT"/>
              </a:rPr>
              <a:t> </a:t>
            </a:r>
            <a:r>
              <a:rPr sz="2400" spc="-5" dirty="0">
                <a:solidFill>
                  <a:srgbClr val="221F1F"/>
                </a:solidFill>
                <a:latin typeface="Arial MT"/>
                <a:cs typeface="Arial MT"/>
              </a:rPr>
              <a:t>method</a:t>
            </a:r>
            <a:endParaRPr sz="2400" dirty="0">
              <a:latin typeface="Arial MT"/>
              <a:cs typeface="Arial MT"/>
            </a:endParaRPr>
          </a:p>
          <a:p>
            <a:pPr marL="582930" lvl="1" indent="-229870">
              <a:spcBef>
                <a:spcPts val="215"/>
              </a:spcBef>
              <a:buClr>
                <a:srgbClr val="007EA2"/>
              </a:buClr>
              <a:buChar char="•"/>
              <a:tabLst>
                <a:tab pos="583565" algn="l"/>
              </a:tabLst>
            </a:pPr>
            <a:r>
              <a:rPr sz="2400" spc="-5" dirty="0">
                <a:solidFill>
                  <a:srgbClr val="221F1F"/>
                </a:solidFill>
                <a:latin typeface="Arial MT"/>
                <a:cs typeface="Arial MT"/>
              </a:rPr>
              <a:t>Competitive-parity</a:t>
            </a:r>
            <a:r>
              <a:rPr sz="2400" spc="10" dirty="0">
                <a:solidFill>
                  <a:srgbClr val="221F1F"/>
                </a:solidFill>
                <a:latin typeface="Arial MT"/>
                <a:cs typeface="Arial MT"/>
              </a:rPr>
              <a:t> </a:t>
            </a:r>
            <a:r>
              <a:rPr sz="2400" spc="-5" dirty="0">
                <a:solidFill>
                  <a:srgbClr val="221F1F"/>
                </a:solidFill>
                <a:latin typeface="Arial MT"/>
                <a:cs typeface="Arial MT"/>
              </a:rPr>
              <a:t>method</a:t>
            </a:r>
            <a:endParaRPr sz="2400" dirty="0">
              <a:latin typeface="Arial MT"/>
              <a:cs typeface="Arial MT"/>
            </a:endParaRPr>
          </a:p>
          <a:p>
            <a:pPr marL="241300" indent="-228600">
              <a:spcBef>
                <a:spcPts val="680"/>
              </a:spcBef>
              <a:buClr>
                <a:srgbClr val="007EA2"/>
              </a:buClr>
              <a:buChar char="•"/>
              <a:tabLst>
                <a:tab pos="241300" algn="l"/>
              </a:tabLst>
            </a:pPr>
            <a:r>
              <a:rPr sz="2600" dirty="0">
                <a:solidFill>
                  <a:srgbClr val="221F1F"/>
                </a:solidFill>
                <a:latin typeface="Arial MT"/>
                <a:cs typeface="Arial MT"/>
              </a:rPr>
              <a:t>Bottom-up</a:t>
            </a:r>
            <a:r>
              <a:rPr sz="2600" spc="-35" dirty="0">
                <a:solidFill>
                  <a:srgbClr val="221F1F"/>
                </a:solidFill>
                <a:latin typeface="Arial MT"/>
                <a:cs typeface="Arial MT"/>
              </a:rPr>
              <a:t> </a:t>
            </a:r>
            <a:r>
              <a:rPr sz="2600" spc="-5" dirty="0">
                <a:solidFill>
                  <a:srgbClr val="221F1F"/>
                </a:solidFill>
                <a:latin typeface="Arial MT"/>
                <a:cs typeface="Arial MT"/>
              </a:rPr>
              <a:t>budgeting</a:t>
            </a:r>
            <a:r>
              <a:rPr sz="2600" spc="-20" dirty="0">
                <a:solidFill>
                  <a:srgbClr val="221F1F"/>
                </a:solidFill>
                <a:latin typeface="Arial MT"/>
                <a:cs typeface="Arial MT"/>
              </a:rPr>
              <a:t> </a:t>
            </a:r>
            <a:r>
              <a:rPr sz="2600" dirty="0">
                <a:solidFill>
                  <a:srgbClr val="221F1F"/>
                </a:solidFill>
                <a:latin typeface="Arial MT"/>
                <a:cs typeface="Arial MT"/>
              </a:rPr>
              <a:t>techniques</a:t>
            </a:r>
            <a:endParaRPr sz="2600" dirty="0">
              <a:latin typeface="Arial MT"/>
              <a:cs typeface="Arial MT"/>
            </a:endParaRPr>
          </a:p>
          <a:p>
            <a:pPr marL="582930" lvl="1" indent="-229870">
              <a:spcBef>
                <a:spcPts val="225"/>
              </a:spcBef>
              <a:buClr>
                <a:srgbClr val="007EA2"/>
              </a:buClr>
              <a:buChar char="•"/>
              <a:tabLst>
                <a:tab pos="583565" algn="l"/>
              </a:tabLst>
            </a:pPr>
            <a:r>
              <a:rPr sz="2400" spc="-5" dirty="0">
                <a:solidFill>
                  <a:srgbClr val="221F1F"/>
                </a:solidFill>
                <a:latin typeface="Arial MT"/>
                <a:cs typeface="Arial MT"/>
              </a:rPr>
              <a:t>Objective-task</a:t>
            </a:r>
            <a:r>
              <a:rPr sz="2400" spc="-25" dirty="0">
                <a:solidFill>
                  <a:srgbClr val="221F1F"/>
                </a:solidFill>
                <a:latin typeface="Arial MT"/>
                <a:cs typeface="Arial MT"/>
              </a:rPr>
              <a:t> </a:t>
            </a:r>
            <a:r>
              <a:rPr sz="2400" dirty="0">
                <a:solidFill>
                  <a:srgbClr val="221F1F"/>
                </a:solidFill>
                <a:latin typeface="Arial MT"/>
                <a:cs typeface="Arial MT"/>
              </a:rPr>
              <a:t>method</a:t>
            </a:r>
            <a:endParaRPr sz="2400" dirty="0">
              <a:latin typeface="Arial MT"/>
              <a:cs typeface="Arial MT"/>
            </a:endParaRPr>
          </a:p>
        </p:txBody>
      </p:sp>
      <p:pic>
        <p:nvPicPr>
          <p:cNvPr id="4" name="object 4"/>
          <p:cNvPicPr/>
          <p:nvPr/>
        </p:nvPicPr>
        <p:blipFill>
          <a:blip r:embed="rId1" cstate="print"/>
          <a:stretch>
            <a:fillRect/>
          </a:stretch>
        </p:blipFill>
        <p:spPr>
          <a:xfrm>
            <a:off x="1664207" y="196595"/>
            <a:ext cx="2852928" cy="72542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5518" y="2289975"/>
            <a:ext cx="10515600" cy="517449"/>
          </a:xfrm>
          <a:prstGeom prst="rect">
            <a:avLst/>
          </a:prstGeom>
        </p:spPr>
        <p:txBody>
          <a:bodyPr vert="horz" wrap="square" lIns="0" tIns="67945" rIns="0" bIns="0" rtlCol="0" anchor="ctr">
            <a:spAutoFit/>
          </a:bodyPr>
          <a:lstStyle/>
          <a:p>
            <a:pPr marL="3440430" marR="5080">
              <a:lnSpc>
                <a:spcPts val="3460"/>
              </a:lnSpc>
              <a:spcBef>
                <a:spcPts val="535"/>
              </a:spcBef>
            </a:pPr>
            <a:r>
              <a:rPr dirty="0"/>
              <a:t>Step</a:t>
            </a:r>
            <a:r>
              <a:rPr spc="-50" dirty="0"/>
              <a:t> </a:t>
            </a:r>
            <a:r>
              <a:rPr dirty="0"/>
              <a:t>4:</a:t>
            </a:r>
            <a:r>
              <a:rPr spc="-40" dirty="0"/>
              <a:t> </a:t>
            </a:r>
            <a:r>
              <a:rPr spc="-5" dirty="0"/>
              <a:t>Design</a:t>
            </a:r>
            <a:r>
              <a:rPr spc="-40" dirty="0"/>
              <a:t> </a:t>
            </a:r>
            <a:r>
              <a:rPr spc="-5" dirty="0"/>
              <a:t>the </a:t>
            </a:r>
            <a:r>
              <a:rPr spc="-875" dirty="0"/>
              <a:t> </a:t>
            </a:r>
            <a:r>
              <a:rPr spc="-5" dirty="0"/>
              <a:t>Comms</a:t>
            </a:r>
            <a:r>
              <a:rPr spc="-25" dirty="0"/>
              <a:t> </a:t>
            </a:r>
            <a:r>
              <a:rPr spc="-5" dirty="0"/>
              <a:t>Mix</a:t>
            </a:r>
            <a:endParaRPr spc="-5" dirty="0"/>
          </a:p>
        </p:txBody>
      </p:sp>
      <p:sp>
        <p:nvSpPr>
          <p:cNvPr id="3" name="object 3"/>
          <p:cNvSpPr txBox="1"/>
          <p:nvPr/>
        </p:nvSpPr>
        <p:spPr>
          <a:xfrm>
            <a:off x="2059940" y="2935018"/>
            <a:ext cx="8007984" cy="1665605"/>
          </a:xfrm>
          <a:prstGeom prst="rect">
            <a:avLst/>
          </a:prstGeom>
        </p:spPr>
        <p:txBody>
          <a:bodyPr vert="horz" wrap="square" lIns="0" tIns="45085" rIns="0" bIns="0" rtlCol="0">
            <a:spAutoFit/>
          </a:bodyPr>
          <a:lstStyle/>
          <a:p>
            <a:pPr marL="268605" indent="-256540">
              <a:spcBef>
                <a:spcPts val="355"/>
              </a:spcBef>
              <a:buClr>
                <a:srgbClr val="007EA2"/>
              </a:buClr>
              <a:buChar char="•"/>
              <a:tabLst>
                <a:tab pos="269240" algn="l"/>
              </a:tabLst>
            </a:pPr>
            <a:r>
              <a:rPr sz="2800" spc="-5" dirty="0">
                <a:solidFill>
                  <a:srgbClr val="221F1F"/>
                </a:solidFill>
                <a:latin typeface="Arial MT"/>
                <a:cs typeface="Arial MT"/>
              </a:rPr>
              <a:t>Designing</a:t>
            </a:r>
            <a:r>
              <a:rPr sz="2800" spc="10" dirty="0">
                <a:solidFill>
                  <a:srgbClr val="221F1F"/>
                </a:solidFill>
                <a:latin typeface="Arial MT"/>
                <a:cs typeface="Arial MT"/>
              </a:rPr>
              <a:t> </a:t>
            </a:r>
            <a:r>
              <a:rPr sz="2800" dirty="0">
                <a:solidFill>
                  <a:srgbClr val="221F1F"/>
                </a:solidFill>
                <a:latin typeface="Arial MT"/>
                <a:cs typeface="Arial MT"/>
              </a:rPr>
              <a:t>the comms</a:t>
            </a:r>
            <a:r>
              <a:rPr sz="2800" spc="5" dirty="0">
                <a:solidFill>
                  <a:srgbClr val="221F1F"/>
                </a:solidFill>
                <a:latin typeface="Arial MT"/>
                <a:cs typeface="Arial MT"/>
              </a:rPr>
              <a:t> </a:t>
            </a:r>
            <a:r>
              <a:rPr sz="2800" spc="-5" dirty="0">
                <a:solidFill>
                  <a:srgbClr val="221F1F"/>
                </a:solidFill>
                <a:latin typeface="Arial MT"/>
                <a:cs typeface="Arial MT"/>
              </a:rPr>
              <a:t>mix</a:t>
            </a:r>
            <a:r>
              <a:rPr sz="2800" dirty="0">
                <a:solidFill>
                  <a:srgbClr val="221F1F"/>
                </a:solidFill>
                <a:latin typeface="Arial MT"/>
                <a:cs typeface="Arial MT"/>
              </a:rPr>
              <a:t> involves:</a:t>
            </a:r>
            <a:endParaRPr sz="2800">
              <a:latin typeface="Arial MT"/>
              <a:cs typeface="Arial MT"/>
            </a:endParaRPr>
          </a:p>
          <a:p>
            <a:pPr marL="806450" lvl="1" indent="-343535">
              <a:spcBef>
                <a:spcPts val="225"/>
              </a:spcBef>
              <a:buClr>
                <a:srgbClr val="007EA2"/>
              </a:buClr>
              <a:buChar char="•"/>
              <a:tabLst>
                <a:tab pos="806450" algn="l"/>
                <a:tab pos="807085" algn="l"/>
              </a:tabLst>
            </a:pPr>
            <a:r>
              <a:rPr sz="2400" spc="-5" dirty="0">
                <a:solidFill>
                  <a:srgbClr val="221F1F"/>
                </a:solidFill>
                <a:latin typeface="Arial MT"/>
                <a:cs typeface="Arial MT"/>
              </a:rPr>
              <a:t>Determining</a:t>
            </a:r>
            <a:r>
              <a:rPr sz="2400" spc="15" dirty="0">
                <a:solidFill>
                  <a:srgbClr val="221F1F"/>
                </a:solidFill>
                <a:latin typeface="Arial MT"/>
                <a:cs typeface="Arial MT"/>
              </a:rPr>
              <a:t> </a:t>
            </a:r>
            <a:r>
              <a:rPr sz="2400" spc="-5" dirty="0">
                <a:solidFill>
                  <a:srgbClr val="221F1F"/>
                </a:solidFill>
                <a:latin typeface="Arial MT"/>
                <a:cs typeface="Arial MT"/>
              </a:rPr>
              <a:t>communication</a:t>
            </a:r>
            <a:r>
              <a:rPr sz="2400" spc="30" dirty="0">
                <a:solidFill>
                  <a:srgbClr val="221F1F"/>
                </a:solidFill>
                <a:latin typeface="Arial MT"/>
                <a:cs typeface="Arial MT"/>
              </a:rPr>
              <a:t> </a:t>
            </a:r>
            <a:r>
              <a:rPr sz="2400" dirty="0">
                <a:solidFill>
                  <a:srgbClr val="221F1F"/>
                </a:solidFill>
                <a:latin typeface="Arial MT"/>
                <a:cs typeface="Arial MT"/>
              </a:rPr>
              <a:t>tools</a:t>
            </a:r>
            <a:r>
              <a:rPr sz="2400" spc="-5" dirty="0">
                <a:solidFill>
                  <a:srgbClr val="221F1F"/>
                </a:solidFill>
                <a:latin typeface="Arial MT"/>
                <a:cs typeface="Arial MT"/>
              </a:rPr>
              <a:t> </a:t>
            </a:r>
            <a:r>
              <a:rPr sz="2400" dirty="0">
                <a:solidFill>
                  <a:srgbClr val="221F1F"/>
                </a:solidFill>
                <a:latin typeface="Arial MT"/>
                <a:cs typeface="Arial MT"/>
              </a:rPr>
              <a:t>to </a:t>
            </a:r>
            <a:r>
              <a:rPr sz="2400" spc="-5" dirty="0">
                <a:solidFill>
                  <a:srgbClr val="221F1F"/>
                </a:solidFill>
                <a:latin typeface="Arial MT"/>
                <a:cs typeface="Arial MT"/>
              </a:rPr>
              <a:t>be</a:t>
            </a:r>
            <a:r>
              <a:rPr sz="2400" spc="-15" dirty="0">
                <a:solidFill>
                  <a:srgbClr val="221F1F"/>
                </a:solidFill>
                <a:latin typeface="Arial MT"/>
                <a:cs typeface="Arial MT"/>
              </a:rPr>
              <a:t> </a:t>
            </a:r>
            <a:r>
              <a:rPr sz="2400" spc="-5" dirty="0">
                <a:solidFill>
                  <a:srgbClr val="221F1F"/>
                </a:solidFill>
                <a:latin typeface="Arial MT"/>
                <a:cs typeface="Arial MT"/>
              </a:rPr>
              <a:t>used</a:t>
            </a:r>
            <a:endParaRPr sz="2400">
              <a:latin typeface="Arial MT"/>
              <a:cs typeface="Arial MT"/>
            </a:endParaRPr>
          </a:p>
          <a:p>
            <a:pPr marL="806450" lvl="1" indent="-343535">
              <a:spcBef>
                <a:spcPts val="215"/>
              </a:spcBef>
              <a:buClr>
                <a:srgbClr val="007EA2"/>
              </a:buClr>
              <a:buChar char="•"/>
              <a:tabLst>
                <a:tab pos="806450" algn="l"/>
                <a:tab pos="807085" algn="l"/>
                <a:tab pos="2382520" algn="l"/>
              </a:tabLst>
            </a:pPr>
            <a:r>
              <a:rPr sz="2400" spc="-5" dirty="0">
                <a:solidFill>
                  <a:srgbClr val="221F1F"/>
                </a:solidFill>
                <a:latin typeface="Arial MT"/>
                <a:cs typeface="Arial MT"/>
              </a:rPr>
              <a:t>Specifying	message </a:t>
            </a:r>
            <a:r>
              <a:rPr sz="2400" dirty="0">
                <a:solidFill>
                  <a:srgbClr val="221F1F"/>
                </a:solidFill>
                <a:latin typeface="Arial MT"/>
                <a:cs typeface="Arial MT"/>
              </a:rPr>
              <a:t>to</a:t>
            </a:r>
            <a:r>
              <a:rPr sz="2400" spc="-10" dirty="0">
                <a:solidFill>
                  <a:srgbClr val="221F1F"/>
                </a:solidFill>
                <a:latin typeface="Arial MT"/>
                <a:cs typeface="Arial MT"/>
              </a:rPr>
              <a:t> </a:t>
            </a:r>
            <a:r>
              <a:rPr sz="2400" spc="-5" dirty="0">
                <a:solidFill>
                  <a:srgbClr val="221F1F"/>
                </a:solidFill>
                <a:latin typeface="Arial MT"/>
                <a:cs typeface="Arial MT"/>
              </a:rPr>
              <a:t>be</a:t>
            </a:r>
            <a:r>
              <a:rPr sz="2400" spc="-10" dirty="0">
                <a:solidFill>
                  <a:srgbClr val="221F1F"/>
                </a:solidFill>
                <a:latin typeface="Arial MT"/>
                <a:cs typeface="Arial MT"/>
              </a:rPr>
              <a:t> </a:t>
            </a:r>
            <a:r>
              <a:rPr sz="2400" spc="-5" dirty="0">
                <a:solidFill>
                  <a:srgbClr val="221F1F"/>
                </a:solidFill>
                <a:latin typeface="Arial MT"/>
                <a:cs typeface="Arial MT"/>
              </a:rPr>
              <a:t>communicated</a:t>
            </a:r>
            <a:endParaRPr sz="2400">
              <a:latin typeface="Arial MT"/>
              <a:cs typeface="Arial MT"/>
            </a:endParaRPr>
          </a:p>
          <a:p>
            <a:pPr marL="806450" lvl="1" indent="-343535">
              <a:spcBef>
                <a:spcPts val="215"/>
              </a:spcBef>
              <a:buClr>
                <a:srgbClr val="007EA2"/>
              </a:buClr>
              <a:buChar char="•"/>
              <a:tabLst>
                <a:tab pos="806450" algn="l"/>
                <a:tab pos="807085" algn="l"/>
              </a:tabLst>
            </a:pPr>
            <a:r>
              <a:rPr sz="2400" spc="-5" dirty="0">
                <a:solidFill>
                  <a:srgbClr val="221F1F"/>
                </a:solidFill>
                <a:latin typeface="Arial MT"/>
                <a:cs typeface="Arial MT"/>
              </a:rPr>
              <a:t>Determining</a:t>
            </a:r>
            <a:r>
              <a:rPr sz="2400" spc="20" dirty="0">
                <a:solidFill>
                  <a:srgbClr val="221F1F"/>
                </a:solidFill>
                <a:latin typeface="Arial MT"/>
                <a:cs typeface="Arial MT"/>
              </a:rPr>
              <a:t> </a:t>
            </a:r>
            <a:r>
              <a:rPr sz="2400" dirty="0">
                <a:solidFill>
                  <a:srgbClr val="221F1F"/>
                </a:solidFill>
                <a:latin typeface="Arial MT"/>
                <a:cs typeface="Arial MT"/>
              </a:rPr>
              <a:t>the </a:t>
            </a:r>
            <a:r>
              <a:rPr sz="2400" spc="-5" dirty="0">
                <a:solidFill>
                  <a:srgbClr val="221F1F"/>
                </a:solidFill>
                <a:latin typeface="Arial MT"/>
                <a:cs typeface="Arial MT"/>
              </a:rPr>
              <a:t>communication</a:t>
            </a:r>
            <a:r>
              <a:rPr sz="2400" spc="20" dirty="0">
                <a:solidFill>
                  <a:srgbClr val="221F1F"/>
                </a:solidFill>
                <a:latin typeface="Arial MT"/>
                <a:cs typeface="Arial MT"/>
              </a:rPr>
              <a:t> </a:t>
            </a:r>
            <a:r>
              <a:rPr sz="2400" spc="-5" dirty="0">
                <a:solidFill>
                  <a:srgbClr val="221F1F"/>
                </a:solidFill>
                <a:latin typeface="Arial MT"/>
                <a:cs typeface="Arial MT"/>
              </a:rPr>
              <a:t>channels</a:t>
            </a:r>
            <a:r>
              <a:rPr sz="2400" spc="25" dirty="0">
                <a:solidFill>
                  <a:srgbClr val="221F1F"/>
                </a:solidFill>
                <a:latin typeface="Arial MT"/>
                <a:cs typeface="Arial MT"/>
              </a:rPr>
              <a:t> </a:t>
            </a:r>
            <a:r>
              <a:rPr sz="2400" dirty="0">
                <a:solidFill>
                  <a:srgbClr val="221F1F"/>
                </a:solidFill>
                <a:latin typeface="Arial MT"/>
                <a:cs typeface="Arial MT"/>
              </a:rPr>
              <a:t>to </a:t>
            </a:r>
            <a:r>
              <a:rPr sz="2400" spc="-5" dirty="0">
                <a:solidFill>
                  <a:srgbClr val="221F1F"/>
                </a:solidFill>
                <a:latin typeface="Arial MT"/>
                <a:cs typeface="Arial MT"/>
              </a:rPr>
              <a:t>be used.</a:t>
            </a:r>
            <a:endParaRPr sz="2400">
              <a:latin typeface="Arial MT"/>
              <a:cs typeface="Arial MT"/>
            </a:endParaRPr>
          </a:p>
        </p:txBody>
      </p:sp>
      <p:pic>
        <p:nvPicPr>
          <p:cNvPr id="4" name="object 4"/>
          <p:cNvPicPr/>
          <p:nvPr/>
        </p:nvPicPr>
        <p:blipFill>
          <a:blip r:embed="rId1" cstate="print"/>
          <a:stretch>
            <a:fillRect/>
          </a:stretch>
        </p:blipFill>
        <p:spPr>
          <a:xfrm>
            <a:off x="1808988" y="208789"/>
            <a:ext cx="2852928" cy="725423"/>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59941" y="464897"/>
            <a:ext cx="8214995" cy="5253355"/>
          </a:xfrm>
          <a:prstGeom prst="rect">
            <a:avLst/>
          </a:prstGeom>
        </p:spPr>
        <p:txBody>
          <a:bodyPr vert="horz" wrap="square" lIns="0" tIns="12700" rIns="0" bIns="0" rtlCol="0">
            <a:spAutoFit/>
          </a:bodyPr>
          <a:lstStyle/>
          <a:p>
            <a:pPr marL="2882900">
              <a:lnSpc>
                <a:spcPts val="2735"/>
              </a:lnSpc>
              <a:spcBef>
                <a:spcPts val="100"/>
              </a:spcBef>
            </a:pPr>
            <a:r>
              <a:rPr sz="2400" b="1" dirty="0">
                <a:solidFill>
                  <a:srgbClr val="221F1F"/>
                </a:solidFill>
                <a:latin typeface="Arial" panose="020B0604020202020204"/>
                <a:cs typeface="Arial" panose="020B0604020202020204"/>
              </a:rPr>
              <a:t>Step</a:t>
            </a:r>
            <a:r>
              <a:rPr sz="2400" b="1" spc="-15"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5:</a:t>
            </a:r>
            <a:r>
              <a:rPr sz="2400" b="1"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Evaluate</a:t>
            </a:r>
            <a:r>
              <a:rPr sz="2400" b="1" dirty="0">
                <a:solidFill>
                  <a:srgbClr val="221F1F"/>
                </a:solidFill>
                <a:latin typeface="Arial" panose="020B0604020202020204"/>
                <a:cs typeface="Arial" panose="020B0604020202020204"/>
              </a:rPr>
              <a:t> the</a:t>
            </a:r>
            <a:r>
              <a:rPr sz="2400" b="1" spc="-10"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Effectiveness</a:t>
            </a:r>
            <a:r>
              <a:rPr sz="2400" b="1" spc="5" dirty="0">
                <a:solidFill>
                  <a:srgbClr val="221F1F"/>
                </a:solidFill>
                <a:latin typeface="Arial" panose="020B0604020202020204"/>
                <a:cs typeface="Arial" panose="020B0604020202020204"/>
              </a:rPr>
              <a:t> </a:t>
            </a:r>
            <a:r>
              <a:rPr sz="2400" b="1" dirty="0">
                <a:solidFill>
                  <a:srgbClr val="221F1F"/>
                </a:solidFill>
                <a:latin typeface="Arial" panose="020B0604020202020204"/>
                <a:cs typeface="Arial" panose="020B0604020202020204"/>
              </a:rPr>
              <a:t>of</a:t>
            </a:r>
            <a:endParaRPr sz="2400">
              <a:latin typeface="Arial" panose="020B0604020202020204"/>
              <a:cs typeface="Arial" panose="020B0604020202020204"/>
            </a:endParaRPr>
          </a:p>
          <a:p>
            <a:pPr marL="2882900">
              <a:lnSpc>
                <a:spcPts val="2735"/>
              </a:lnSpc>
            </a:pPr>
            <a:r>
              <a:rPr sz="2400" b="1" dirty="0">
                <a:solidFill>
                  <a:srgbClr val="221F1F"/>
                </a:solidFill>
                <a:latin typeface="Arial" panose="020B0604020202020204"/>
                <a:cs typeface="Arial" panose="020B0604020202020204"/>
              </a:rPr>
              <a:t>the</a:t>
            </a:r>
            <a:r>
              <a:rPr sz="2400" b="1" spc="-35"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Communication</a:t>
            </a:r>
            <a:r>
              <a:rPr sz="2400" b="1" spc="-30"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Programme</a:t>
            </a:r>
            <a:endParaRPr sz="2400">
              <a:latin typeface="Arial" panose="020B0604020202020204"/>
              <a:cs typeface="Arial" panose="020B0604020202020204"/>
            </a:endParaRPr>
          </a:p>
          <a:p>
            <a:pPr>
              <a:spcBef>
                <a:spcPts val="10"/>
              </a:spcBef>
            </a:pPr>
            <a:endParaRPr sz="3100">
              <a:latin typeface="Arial" panose="020B0604020202020204"/>
              <a:cs typeface="Arial" panose="020B0604020202020204"/>
            </a:endParaRPr>
          </a:p>
          <a:p>
            <a:pPr marL="228600" marR="583565" indent="-228600" algn="r">
              <a:lnSpc>
                <a:spcPts val="3025"/>
              </a:lnSpc>
              <a:buClr>
                <a:srgbClr val="007EA2"/>
              </a:buClr>
              <a:buChar char="•"/>
              <a:tabLst>
                <a:tab pos="228600" algn="l"/>
              </a:tabLst>
            </a:pPr>
            <a:r>
              <a:rPr sz="2800" dirty="0">
                <a:solidFill>
                  <a:srgbClr val="221F1F"/>
                </a:solidFill>
                <a:latin typeface="Arial MT"/>
                <a:cs typeface="Arial MT"/>
              </a:rPr>
              <a:t>Marketers use</a:t>
            </a:r>
            <a:r>
              <a:rPr sz="2800" spc="5" dirty="0">
                <a:solidFill>
                  <a:srgbClr val="221F1F"/>
                </a:solidFill>
                <a:latin typeface="Arial MT"/>
                <a:cs typeface="Arial MT"/>
              </a:rPr>
              <a:t> </a:t>
            </a:r>
            <a:r>
              <a:rPr sz="2800" spc="-5" dirty="0">
                <a:solidFill>
                  <a:srgbClr val="221F1F"/>
                </a:solidFill>
                <a:latin typeface="Arial MT"/>
                <a:cs typeface="Arial MT"/>
              </a:rPr>
              <a:t>a</a:t>
            </a:r>
            <a:r>
              <a:rPr sz="2800" spc="5" dirty="0">
                <a:solidFill>
                  <a:srgbClr val="221F1F"/>
                </a:solidFill>
                <a:latin typeface="Arial MT"/>
                <a:cs typeface="Arial MT"/>
              </a:rPr>
              <a:t> </a:t>
            </a:r>
            <a:r>
              <a:rPr sz="2800" dirty="0">
                <a:solidFill>
                  <a:srgbClr val="221F1F"/>
                </a:solidFill>
                <a:latin typeface="Arial MT"/>
                <a:cs typeface="Arial MT"/>
              </a:rPr>
              <a:t>variety </a:t>
            </a:r>
            <a:r>
              <a:rPr sz="2800" spc="-5" dirty="0">
                <a:solidFill>
                  <a:srgbClr val="221F1F"/>
                </a:solidFill>
                <a:latin typeface="Arial MT"/>
                <a:cs typeface="Arial MT"/>
              </a:rPr>
              <a:t>of ways</a:t>
            </a:r>
            <a:r>
              <a:rPr sz="2800" spc="5" dirty="0">
                <a:solidFill>
                  <a:srgbClr val="221F1F"/>
                </a:solidFill>
                <a:latin typeface="Arial MT"/>
                <a:cs typeface="Arial MT"/>
              </a:rPr>
              <a:t> </a:t>
            </a:r>
            <a:r>
              <a:rPr sz="2800" spc="-5" dirty="0">
                <a:solidFill>
                  <a:srgbClr val="221F1F"/>
                </a:solidFill>
                <a:latin typeface="Arial MT"/>
                <a:cs typeface="Arial MT"/>
              </a:rPr>
              <a:t>to monitor</a:t>
            </a:r>
            <a:r>
              <a:rPr sz="2800" spc="10" dirty="0">
                <a:solidFill>
                  <a:srgbClr val="221F1F"/>
                </a:solidFill>
                <a:latin typeface="Arial MT"/>
                <a:cs typeface="Arial MT"/>
              </a:rPr>
              <a:t> </a:t>
            </a:r>
            <a:r>
              <a:rPr sz="2800" dirty="0">
                <a:solidFill>
                  <a:srgbClr val="221F1F"/>
                </a:solidFill>
                <a:latin typeface="Arial MT"/>
                <a:cs typeface="Arial MT"/>
              </a:rPr>
              <a:t>and</a:t>
            </a:r>
            <a:endParaRPr sz="2800">
              <a:latin typeface="Arial MT"/>
              <a:cs typeface="Arial MT"/>
            </a:endParaRPr>
          </a:p>
          <a:p>
            <a:pPr marR="549910" algn="r">
              <a:lnSpc>
                <a:spcPts val="3025"/>
              </a:lnSpc>
            </a:pPr>
            <a:r>
              <a:rPr sz="2800" spc="-5" dirty="0">
                <a:solidFill>
                  <a:srgbClr val="221F1F"/>
                </a:solidFill>
                <a:latin typeface="Arial MT"/>
                <a:cs typeface="Arial MT"/>
              </a:rPr>
              <a:t>evaluate</a:t>
            </a:r>
            <a:r>
              <a:rPr sz="2800" dirty="0">
                <a:solidFill>
                  <a:srgbClr val="221F1F"/>
                </a:solidFill>
                <a:latin typeface="Arial MT"/>
                <a:cs typeface="Arial MT"/>
              </a:rPr>
              <a:t> the</a:t>
            </a:r>
            <a:r>
              <a:rPr sz="2800" spc="5" dirty="0">
                <a:solidFill>
                  <a:srgbClr val="221F1F"/>
                </a:solidFill>
                <a:latin typeface="Arial MT"/>
                <a:cs typeface="Arial MT"/>
              </a:rPr>
              <a:t> </a:t>
            </a:r>
            <a:r>
              <a:rPr sz="2800" spc="-5" dirty="0">
                <a:solidFill>
                  <a:srgbClr val="221F1F"/>
                </a:solidFill>
                <a:latin typeface="Arial MT"/>
                <a:cs typeface="Arial MT"/>
              </a:rPr>
              <a:t>company’s</a:t>
            </a:r>
            <a:r>
              <a:rPr sz="2800" dirty="0">
                <a:solidFill>
                  <a:srgbClr val="221F1F"/>
                </a:solidFill>
                <a:latin typeface="Arial MT"/>
                <a:cs typeface="Arial MT"/>
              </a:rPr>
              <a:t> communication</a:t>
            </a:r>
            <a:r>
              <a:rPr sz="2800" spc="15" dirty="0">
                <a:solidFill>
                  <a:srgbClr val="221F1F"/>
                </a:solidFill>
                <a:latin typeface="Arial MT"/>
                <a:cs typeface="Arial MT"/>
              </a:rPr>
              <a:t> </a:t>
            </a:r>
            <a:r>
              <a:rPr sz="2800" spc="-10" dirty="0">
                <a:solidFill>
                  <a:srgbClr val="221F1F"/>
                </a:solidFill>
                <a:latin typeface="Arial MT"/>
                <a:cs typeface="Arial MT"/>
              </a:rPr>
              <a:t>efforts.</a:t>
            </a:r>
            <a:endParaRPr sz="2800">
              <a:latin typeface="Arial MT"/>
              <a:cs typeface="Arial MT"/>
            </a:endParaRPr>
          </a:p>
          <a:p>
            <a:pPr marL="241300" marR="389255" indent="-228600">
              <a:lnSpc>
                <a:spcPct val="80000"/>
              </a:lnSpc>
              <a:spcBef>
                <a:spcPts val="1000"/>
              </a:spcBef>
              <a:buClr>
                <a:srgbClr val="007EA2"/>
              </a:buClr>
              <a:buChar char="•"/>
              <a:tabLst>
                <a:tab pos="241300" algn="l"/>
              </a:tabLst>
            </a:pPr>
            <a:r>
              <a:rPr sz="2800" spc="-35" dirty="0">
                <a:solidFill>
                  <a:srgbClr val="221F1F"/>
                </a:solidFill>
                <a:latin typeface="Arial MT"/>
                <a:cs typeface="Arial MT"/>
              </a:rPr>
              <a:t>Various</a:t>
            </a:r>
            <a:r>
              <a:rPr sz="2800" spc="10" dirty="0">
                <a:solidFill>
                  <a:srgbClr val="221F1F"/>
                </a:solidFill>
                <a:latin typeface="Arial MT"/>
                <a:cs typeface="Arial MT"/>
              </a:rPr>
              <a:t> </a:t>
            </a:r>
            <a:r>
              <a:rPr sz="2800" dirty="0">
                <a:solidFill>
                  <a:srgbClr val="221F1F"/>
                </a:solidFill>
                <a:latin typeface="Arial MT"/>
                <a:cs typeface="Arial MT"/>
              </a:rPr>
              <a:t>types</a:t>
            </a:r>
            <a:r>
              <a:rPr sz="2800" spc="-5" dirty="0">
                <a:solidFill>
                  <a:srgbClr val="221F1F"/>
                </a:solidFill>
                <a:latin typeface="Arial MT"/>
                <a:cs typeface="Arial MT"/>
              </a:rPr>
              <a:t> of sales</a:t>
            </a:r>
            <a:r>
              <a:rPr sz="2800" spc="5" dirty="0">
                <a:solidFill>
                  <a:srgbClr val="221F1F"/>
                </a:solidFill>
                <a:latin typeface="Arial MT"/>
                <a:cs typeface="Arial MT"/>
              </a:rPr>
              <a:t> </a:t>
            </a:r>
            <a:r>
              <a:rPr sz="2800" spc="-5" dirty="0">
                <a:solidFill>
                  <a:srgbClr val="221F1F"/>
                </a:solidFill>
                <a:latin typeface="Arial MT"/>
                <a:cs typeface="Arial MT"/>
              </a:rPr>
              <a:t>promotion</a:t>
            </a:r>
            <a:r>
              <a:rPr sz="2800" spc="20" dirty="0">
                <a:solidFill>
                  <a:srgbClr val="221F1F"/>
                </a:solidFill>
                <a:latin typeface="Arial MT"/>
                <a:cs typeface="Arial MT"/>
              </a:rPr>
              <a:t> </a:t>
            </a:r>
            <a:r>
              <a:rPr sz="2800" spc="-5" dirty="0">
                <a:solidFill>
                  <a:srgbClr val="221F1F"/>
                </a:solidFill>
                <a:latin typeface="Arial MT"/>
                <a:cs typeface="Arial MT"/>
              </a:rPr>
              <a:t>are</a:t>
            </a:r>
            <a:r>
              <a:rPr sz="2800" spc="5" dirty="0">
                <a:solidFill>
                  <a:srgbClr val="221F1F"/>
                </a:solidFill>
                <a:latin typeface="Arial MT"/>
                <a:cs typeface="Arial MT"/>
              </a:rPr>
              <a:t> </a:t>
            </a:r>
            <a:r>
              <a:rPr sz="2800" spc="-5" dirty="0">
                <a:solidFill>
                  <a:srgbClr val="221F1F"/>
                </a:solidFill>
                <a:latin typeface="Arial MT"/>
                <a:cs typeface="Arial MT"/>
              </a:rPr>
              <a:t>the</a:t>
            </a:r>
            <a:r>
              <a:rPr sz="2800" spc="5" dirty="0">
                <a:solidFill>
                  <a:srgbClr val="221F1F"/>
                </a:solidFill>
                <a:latin typeface="Arial MT"/>
                <a:cs typeface="Arial MT"/>
              </a:rPr>
              <a:t> </a:t>
            </a:r>
            <a:r>
              <a:rPr sz="2800" dirty="0">
                <a:solidFill>
                  <a:srgbClr val="221F1F"/>
                </a:solidFill>
                <a:latin typeface="Arial MT"/>
                <a:cs typeface="Arial MT"/>
              </a:rPr>
              <a:t>easiest </a:t>
            </a:r>
            <a:r>
              <a:rPr sz="2800" spc="-765" dirty="0">
                <a:solidFill>
                  <a:srgbClr val="221F1F"/>
                </a:solidFill>
                <a:latin typeface="Arial MT"/>
                <a:cs typeface="Arial MT"/>
              </a:rPr>
              <a:t> </a:t>
            </a:r>
            <a:r>
              <a:rPr sz="2800" spc="-5" dirty="0">
                <a:solidFill>
                  <a:srgbClr val="221F1F"/>
                </a:solidFill>
                <a:latin typeface="Arial MT"/>
                <a:cs typeface="Arial MT"/>
              </a:rPr>
              <a:t>to</a:t>
            </a:r>
            <a:r>
              <a:rPr sz="2800" spc="-10" dirty="0">
                <a:solidFill>
                  <a:srgbClr val="221F1F"/>
                </a:solidFill>
                <a:latin typeface="Arial MT"/>
                <a:cs typeface="Arial MT"/>
              </a:rPr>
              <a:t> </a:t>
            </a:r>
            <a:r>
              <a:rPr sz="2800" spc="-5" dirty="0">
                <a:solidFill>
                  <a:srgbClr val="221F1F"/>
                </a:solidFill>
                <a:latin typeface="Arial MT"/>
                <a:cs typeface="Arial MT"/>
              </a:rPr>
              <a:t>evaluate</a:t>
            </a:r>
            <a:r>
              <a:rPr sz="2800" spc="5" dirty="0">
                <a:solidFill>
                  <a:srgbClr val="221F1F"/>
                </a:solidFill>
                <a:latin typeface="Arial MT"/>
                <a:cs typeface="Arial MT"/>
              </a:rPr>
              <a:t> </a:t>
            </a:r>
            <a:r>
              <a:rPr sz="2800" dirty="0">
                <a:solidFill>
                  <a:srgbClr val="221F1F"/>
                </a:solidFill>
                <a:latin typeface="Arial MT"/>
                <a:cs typeface="Arial MT"/>
              </a:rPr>
              <a:t>as they </a:t>
            </a:r>
            <a:r>
              <a:rPr sz="2800" spc="-5" dirty="0">
                <a:solidFill>
                  <a:srgbClr val="221F1F"/>
                </a:solidFill>
                <a:latin typeface="Arial MT"/>
                <a:cs typeface="Arial MT"/>
              </a:rPr>
              <a:t>often occur</a:t>
            </a:r>
            <a:r>
              <a:rPr sz="2800" spc="5" dirty="0">
                <a:solidFill>
                  <a:srgbClr val="221F1F"/>
                </a:solidFill>
                <a:latin typeface="Arial MT"/>
                <a:cs typeface="Arial MT"/>
              </a:rPr>
              <a:t> </a:t>
            </a:r>
            <a:r>
              <a:rPr sz="2800" dirty="0">
                <a:solidFill>
                  <a:srgbClr val="221F1F"/>
                </a:solidFill>
                <a:latin typeface="Arial MT"/>
                <a:cs typeface="Arial MT"/>
              </a:rPr>
              <a:t>over </a:t>
            </a:r>
            <a:r>
              <a:rPr sz="2800" spc="-5" dirty="0">
                <a:solidFill>
                  <a:srgbClr val="221F1F"/>
                </a:solidFill>
                <a:latin typeface="Arial MT"/>
                <a:cs typeface="Arial MT"/>
              </a:rPr>
              <a:t>a </a:t>
            </a:r>
            <a:r>
              <a:rPr sz="2800" dirty="0">
                <a:solidFill>
                  <a:srgbClr val="221F1F"/>
                </a:solidFill>
                <a:latin typeface="Arial MT"/>
                <a:cs typeface="Arial MT"/>
              </a:rPr>
              <a:t>fixed, </a:t>
            </a:r>
            <a:r>
              <a:rPr sz="2800" spc="5" dirty="0">
                <a:solidFill>
                  <a:srgbClr val="221F1F"/>
                </a:solidFill>
                <a:latin typeface="Arial MT"/>
                <a:cs typeface="Arial MT"/>
              </a:rPr>
              <a:t> </a:t>
            </a:r>
            <a:r>
              <a:rPr sz="2800" dirty="0">
                <a:solidFill>
                  <a:srgbClr val="221F1F"/>
                </a:solidFill>
                <a:latin typeface="Arial MT"/>
                <a:cs typeface="Arial MT"/>
              </a:rPr>
              <a:t>short</a:t>
            </a:r>
            <a:r>
              <a:rPr sz="2800" spc="-5" dirty="0">
                <a:solidFill>
                  <a:srgbClr val="221F1F"/>
                </a:solidFill>
                <a:latin typeface="Arial MT"/>
                <a:cs typeface="Arial MT"/>
              </a:rPr>
              <a:t> period.</a:t>
            </a:r>
            <a:endParaRPr sz="2800">
              <a:latin typeface="Arial MT"/>
              <a:cs typeface="Arial MT"/>
            </a:endParaRPr>
          </a:p>
          <a:p>
            <a:pPr marL="241300" marR="450215" indent="-228600" algn="just">
              <a:lnSpc>
                <a:spcPct val="80000"/>
              </a:lnSpc>
              <a:spcBef>
                <a:spcPts val="1005"/>
              </a:spcBef>
              <a:buClr>
                <a:srgbClr val="007EA2"/>
              </a:buClr>
              <a:buChar char="•"/>
              <a:tabLst>
                <a:tab pos="241300" algn="l"/>
              </a:tabLst>
            </a:pPr>
            <a:r>
              <a:rPr sz="2800" spc="-5" dirty="0">
                <a:solidFill>
                  <a:srgbClr val="221F1F"/>
                </a:solidFill>
                <a:latin typeface="Arial MT"/>
                <a:cs typeface="Arial MT"/>
              </a:rPr>
              <a:t>Advertising has lagged </a:t>
            </a:r>
            <a:r>
              <a:rPr sz="2800" dirty="0">
                <a:solidFill>
                  <a:srgbClr val="221F1F"/>
                </a:solidFill>
                <a:latin typeface="Arial MT"/>
                <a:cs typeface="Arial MT"/>
              </a:rPr>
              <a:t>or </a:t>
            </a:r>
            <a:r>
              <a:rPr sz="2800" spc="-5" dirty="0">
                <a:solidFill>
                  <a:srgbClr val="221F1F"/>
                </a:solidFill>
                <a:latin typeface="Arial MT"/>
                <a:cs typeface="Arial MT"/>
              </a:rPr>
              <a:t>delayed </a:t>
            </a:r>
            <a:r>
              <a:rPr sz="2800" spc="-10" dirty="0">
                <a:solidFill>
                  <a:srgbClr val="221F1F"/>
                </a:solidFill>
                <a:latin typeface="Arial MT"/>
                <a:cs typeface="Arial MT"/>
              </a:rPr>
              <a:t>effects, </a:t>
            </a:r>
            <a:r>
              <a:rPr sz="2800" spc="-5" dirty="0">
                <a:solidFill>
                  <a:srgbClr val="221F1F"/>
                </a:solidFill>
                <a:latin typeface="Arial MT"/>
                <a:cs typeface="Arial MT"/>
              </a:rPr>
              <a:t>more </a:t>
            </a:r>
            <a:r>
              <a:rPr sz="2800" spc="-765" dirty="0">
                <a:solidFill>
                  <a:srgbClr val="221F1F"/>
                </a:solidFill>
                <a:latin typeface="Arial MT"/>
                <a:cs typeface="Arial MT"/>
              </a:rPr>
              <a:t> </a:t>
            </a:r>
            <a:r>
              <a:rPr sz="2800" spc="-10" dirty="0">
                <a:solidFill>
                  <a:srgbClr val="221F1F"/>
                </a:solidFill>
                <a:latin typeface="Arial MT"/>
                <a:cs typeface="Arial MT"/>
              </a:rPr>
              <a:t>difficult </a:t>
            </a:r>
            <a:r>
              <a:rPr sz="2800" spc="-5" dirty="0">
                <a:solidFill>
                  <a:srgbClr val="221F1F"/>
                </a:solidFill>
                <a:latin typeface="Arial MT"/>
                <a:cs typeface="Arial MT"/>
              </a:rPr>
              <a:t>to clearly link to sales… </a:t>
            </a:r>
            <a:r>
              <a:rPr sz="2800" u="heavy" spc="-5" dirty="0">
                <a:solidFill>
                  <a:srgbClr val="221F1F"/>
                </a:solidFill>
                <a:uFill>
                  <a:solidFill>
                    <a:srgbClr val="221F1F"/>
                  </a:solidFill>
                </a:uFill>
                <a:latin typeface="Arial MT"/>
                <a:cs typeface="Arial MT"/>
              </a:rPr>
              <a:t>until the advent </a:t>
            </a:r>
            <a:r>
              <a:rPr sz="2800" spc="-765" dirty="0">
                <a:solidFill>
                  <a:srgbClr val="221F1F"/>
                </a:solidFill>
                <a:latin typeface="Arial MT"/>
                <a:cs typeface="Arial MT"/>
              </a:rPr>
              <a:t> </a:t>
            </a:r>
            <a:r>
              <a:rPr sz="2800" u="heavy" spc="-5" dirty="0">
                <a:solidFill>
                  <a:srgbClr val="221F1F"/>
                </a:solidFill>
                <a:uFill>
                  <a:solidFill>
                    <a:srgbClr val="221F1F"/>
                  </a:solidFill>
                </a:uFill>
                <a:latin typeface="Arial MT"/>
                <a:cs typeface="Arial MT"/>
              </a:rPr>
              <a:t>of</a:t>
            </a:r>
            <a:r>
              <a:rPr sz="2800" u="heavy" spc="-15" dirty="0">
                <a:solidFill>
                  <a:srgbClr val="221F1F"/>
                </a:solidFill>
                <a:uFill>
                  <a:solidFill>
                    <a:srgbClr val="221F1F"/>
                  </a:solidFill>
                </a:uFill>
                <a:latin typeface="Arial MT"/>
                <a:cs typeface="Arial MT"/>
              </a:rPr>
              <a:t> </a:t>
            </a:r>
            <a:r>
              <a:rPr sz="2800" u="heavy" dirty="0">
                <a:solidFill>
                  <a:srgbClr val="221F1F"/>
                </a:solidFill>
                <a:uFill>
                  <a:solidFill>
                    <a:srgbClr val="221F1F"/>
                  </a:solidFill>
                </a:uFill>
                <a:latin typeface="Arial MT"/>
                <a:cs typeface="Arial MT"/>
              </a:rPr>
              <a:t>digital</a:t>
            </a:r>
            <a:r>
              <a:rPr sz="2800" u="heavy" spc="-5" dirty="0">
                <a:solidFill>
                  <a:srgbClr val="221F1F"/>
                </a:solidFill>
                <a:uFill>
                  <a:solidFill>
                    <a:srgbClr val="221F1F"/>
                  </a:solidFill>
                </a:uFill>
                <a:latin typeface="Arial MT"/>
                <a:cs typeface="Arial MT"/>
              </a:rPr>
              <a:t> </a:t>
            </a:r>
            <a:r>
              <a:rPr sz="2800" u="heavy" dirty="0">
                <a:solidFill>
                  <a:srgbClr val="221F1F"/>
                </a:solidFill>
                <a:uFill>
                  <a:solidFill>
                    <a:srgbClr val="221F1F"/>
                  </a:solidFill>
                </a:uFill>
                <a:latin typeface="Arial MT"/>
                <a:cs typeface="Arial MT"/>
              </a:rPr>
              <a:t>media</a:t>
            </a:r>
            <a:r>
              <a:rPr sz="2800" u="heavy" spc="25" dirty="0">
                <a:solidFill>
                  <a:srgbClr val="221F1F"/>
                </a:solidFill>
                <a:uFill>
                  <a:solidFill>
                    <a:srgbClr val="221F1F"/>
                  </a:solidFill>
                </a:uFill>
                <a:latin typeface="Arial MT"/>
                <a:cs typeface="Arial MT"/>
              </a:rPr>
              <a:t> </a:t>
            </a:r>
            <a:r>
              <a:rPr sz="2800" u="heavy" spc="-5" dirty="0">
                <a:solidFill>
                  <a:srgbClr val="221F1F"/>
                </a:solidFill>
                <a:uFill>
                  <a:solidFill>
                    <a:srgbClr val="221F1F"/>
                  </a:solidFill>
                </a:uFill>
                <a:latin typeface="Arial MT"/>
                <a:cs typeface="Arial MT"/>
              </a:rPr>
              <a:t>.</a:t>
            </a:r>
            <a:endParaRPr sz="2800">
              <a:latin typeface="Arial MT"/>
              <a:cs typeface="Arial MT"/>
            </a:endParaRPr>
          </a:p>
          <a:p>
            <a:pPr marL="698500" marR="408305" lvl="1" indent="-457835">
              <a:lnSpc>
                <a:spcPct val="80000"/>
              </a:lnSpc>
              <a:spcBef>
                <a:spcPts val="1015"/>
              </a:spcBef>
              <a:buClr>
                <a:srgbClr val="007EA2"/>
              </a:buClr>
              <a:buSzPct val="98000"/>
              <a:buFont typeface="Wingdings" panose="05000000000000000000"/>
              <a:buChar char=""/>
              <a:tabLst>
                <a:tab pos="698500" algn="l"/>
                <a:tab pos="699135" algn="l"/>
              </a:tabLst>
            </a:pPr>
            <a:r>
              <a:rPr sz="2400" dirty="0">
                <a:solidFill>
                  <a:srgbClr val="221F1F"/>
                </a:solidFill>
                <a:latin typeface="Arial MT"/>
                <a:cs typeface="Arial MT"/>
              </a:rPr>
              <a:t>Measure</a:t>
            </a:r>
            <a:r>
              <a:rPr sz="2400" spc="-5" dirty="0">
                <a:solidFill>
                  <a:srgbClr val="221F1F"/>
                </a:solidFill>
                <a:latin typeface="Arial MT"/>
                <a:cs typeface="Arial MT"/>
              </a:rPr>
              <a:t> brand</a:t>
            </a:r>
            <a:r>
              <a:rPr sz="2400" dirty="0">
                <a:solidFill>
                  <a:srgbClr val="221F1F"/>
                </a:solidFill>
                <a:latin typeface="Arial MT"/>
                <a:cs typeface="Arial MT"/>
              </a:rPr>
              <a:t> </a:t>
            </a:r>
            <a:r>
              <a:rPr sz="2400" spc="-5" dirty="0">
                <a:solidFill>
                  <a:srgbClr val="221F1F"/>
                </a:solidFill>
                <a:latin typeface="Arial MT"/>
                <a:cs typeface="Arial MT"/>
              </a:rPr>
              <a:t>awareness,</a:t>
            </a:r>
            <a:r>
              <a:rPr sz="2400" spc="5" dirty="0">
                <a:solidFill>
                  <a:srgbClr val="221F1F"/>
                </a:solidFill>
                <a:latin typeface="Arial MT"/>
                <a:cs typeface="Arial MT"/>
              </a:rPr>
              <a:t> </a:t>
            </a:r>
            <a:r>
              <a:rPr sz="2400" dirty="0">
                <a:solidFill>
                  <a:srgbClr val="221F1F"/>
                </a:solidFill>
                <a:latin typeface="Arial MT"/>
                <a:cs typeface="Arial MT"/>
              </a:rPr>
              <a:t>recall</a:t>
            </a:r>
            <a:r>
              <a:rPr sz="2400" spc="10" dirty="0">
                <a:solidFill>
                  <a:srgbClr val="221F1F"/>
                </a:solidFill>
                <a:latin typeface="Arial MT"/>
                <a:cs typeface="Arial MT"/>
              </a:rPr>
              <a:t> </a:t>
            </a:r>
            <a:r>
              <a:rPr sz="2400" spc="-5" dirty="0">
                <a:solidFill>
                  <a:srgbClr val="221F1F"/>
                </a:solidFill>
                <a:latin typeface="Arial MT"/>
                <a:cs typeface="Arial MT"/>
              </a:rPr>
              <a:t>of</a:t>
            </a:r>
            <a:r>
              <a:rPr sz="2400" spc="-10" dirty="0">
                <a:solidFill>
                  <a:srgbClr val="221F1F"/>
                </a:solidFill>
                <a:latin typeface="Arial MT"/>
                <a:cs typeface="Arial MT"/>
              </a:rPr>
              <a:t> </a:t>
            </a:r>
            <a:r>
              <a:rPr sz="2400" spc="-5" dirty="0">
                <a:solidFill>
                  <a:srgbClr val="221F1F"/>
                </a:solidFill>
                <a:latin typeface="Arial MT"/>
                <a:cs typeface="Arial MT"/>
              </a:rPr>
              <a:t>product</a:t>
            </a:r>
            <a:r>
              <a:rPr sz="2400" dirty="0">
                <a:solidFill>
                  <a:srgbClr val="221F1F"/>
                </a:solidFill>
                <a:latin typeface="Arial MT"/>
                <a:cs typeface="Arial MT"/>
              </a:rPr>
              <a:t> </a:t>
            </a:r>
            <a:r>
              <a:rPr sz="2400" spc="-10" dirty="0">
                <a:solidFill>
                  <a:srgbClr val="221F1F"/>
                </a:solidFill>
                <a:latin typeface="Arial MT"/>
                <a:cs typeface="Arial MT"/>
              </a:rPr>
              <a:t>benefits </a:t>
            </a:r>
            <a:r>
              <a:rPr sz="2400" spc="-655" dirty="0">
                <a:solidFill>
                  <a:srgbClr val="221F1F"/>
                </a:solidFill>
                <a:latin typeface="Arial MT"/>
                <a:cs typeface="Arial MT"/>
              </a:rPr>
              <a:t> </a:t>
            </a:r>
            <a:r>
              <a:rPr sz="2400" spc="-5" dirty="0">
                <a:solidFill>
                  <a:srgbClr val="221F1F"/>
                </a:solidFill>
                <a:latin typeface="Arial MT"/>
                <a:cs typeface="Arial MT"/>
              </a:rPr>
              <a:t>communicated,</a:t>
            </a:r>
            <a:r>
              <a:rPr sz="2400" spc="10" dirty="0">
                <a:solidFill>
                  <a:srgbClr val="221F1F"/>
                </a:solidFill>
                <a:latin typeface="Arial MT"/>
                <a:cs typeface="Arial MT"/>
              </a:rPr>
              <a:t> </a:t>
            </a:r>
            <a:r>
              <a:rPr sz="2400" spc="-5" dirty="0">
                <a:solidFill>
                  <a:srgbClr val="221F1F"/>
                </a:solidFill>
                <a:latin typeface="Arial MT"/>
                <a:cs typeface="Arial MT"/>
              </a:rPr>
              <a:t>and</a:t>
            </a:r>
            <a:r>
              <a:rPr sz="2400" spc="-15" dirty="0">
                <a:solidFill>
                  <a:srgbClr val="221F1F"/>
                </a:solidFill>
                <a:latin typeface="Arial MT"/>
                <a:cs typeface="Arial MT"/>
              </a:rPr>
              <a:t> </a:t>
            </a:r>
            <a:r>
              <a:rPr sz="2400" spc="-5" dirty="0">
                <a:solidFill>
                  <a:srgbClr val="221F1F"/>
                </a:solidFill>
                <a:latin typeface="Arial MT"/>
                <a:cs typeface="Arial MT"/>
              </a:rPr>
              <a:t>image</a:t>
            </a:r>
            <a:r>
              <a:rPr sz="2400" spc="10" dirty="0">
                <a:solidFill>
                  <a:srgbClr val="221F1F"/>
                </a:solidFill>
                <a:latin typeface="Arial MT"/>
                <a:cs typeface="Arial MT"/>
              </a:rPr>
              <a:t> </a:t>
            </a:r>
            <a:r>
              <a:rPr sz="2400" spc="-5" dirty="0">
                <a:solidFill>
                  <a:srgbClr val="221F1F"/>
                </a:solidFill>
                <a:latin typeface="Arial MT"/>
                <a:cs typeface="Arial MT"/>
              </a:rPr>
              <a:t>of</a:t>
            </a:r>
            <a:r>
              <a:rPr sz="2400" spc="-10" dirty="0">
                <a:solidFill>
                  <a:srgbClr val="221F1F"/>
                </a:solidFill>
                <a:latin typeface="Arial MT"/>
                <a:cs typeface="Arial MT"/>
              </a:rPr>
              <a:t> </a:t>
            </a:r>
            <a:r>
              <a:rPr sz="2400" dirty="0">
                <a:solidFill>
                  <a:srgbClr val="221F1F"/>
                </a:solidFill>
                <a:latin typeface="Arial MT"/>
                <a:cs typeface="Arial MT"/>
              </a:rPr>
              <a:t>the</a:t>
            </a:r>
            <a:r>
              <a:rPr sz="2400" spc="-15" dirty="0">
                <a:solidFill>
                  <a:srgbClr val="221F1F"/>
                </a:solidFill>
                <a:latin typeface="Arial MT"/>
                <a:cs typeface="Arial MT"/>
              </a:rPr>
              <a:t> </a:t>
            </a:r>
            <a:r>
              <a:rPr sz="2400" spc="-5" dirty="0">
                <a:solidFill>
                  <a:srgbClr val="221F1F"/>
                </a:solidFill>
                <a:latin typeface="Arial MT"/>
                <a:cs typeface="Arial MT"/>
              </a:rPr>
              <a:t>brand</a:t>
            </a:r>
            <a:r>
              <a:rPr sz="2400" dirty="0">
                <a:solidFill>
                  <a:srgbClr val="221F1F"/>
                </a:solidFill>
                <a:latin typeface="Arial MT"/>
                <a:cs typeface="Arial MT"/>
              </a:rPr>
              <a:t> </a:t>
            </a:r>
            <a:r>
              <a:rPr sz="2400" spc="-5" dirty="0">
                <a:solidFill>
                  <a:srgbClr val="221F1F"/>
                </a:solidFill>
                <a:latin typeface="Arial MT"/>
                <a:cs typeface="Arial MT"/>
              </a:rPr>
              <a:t>before</a:t>
            </a:r>
            <a:r>
              <a:rPr sz="2400" spc="-10" dirty="0">
                <a:solidFill>
                  <a:srgbClr val="221F1F"/>
                </a:solidFill>
                <a:latin typeface="Arial MT"/>
                <a:cs typeface="Arial MT"/>
              </a:rPr>
              <a:t> </a:t>
            </a:r>
            <a:r>
              <a:rPr sz="2400" spc="-5" dirty="0">
                <a:solidFill>
                  <a:srgbClr val="221F1F"/>
                </a:solidFill>
                <a:latin typeface="Arial MT"/>
                <a:cs typeface="Arial MT"/>
              </a:rPr>
              <a:t>and </a:t>
            </a:r>
            <a:r>
              <a:rPr sz="2400" dirty="0">
                <a:solidFill>
                  <a:srgbClr val="221F1F"/>
                </a:solidFill>
                <a:latin typeface="Arial MT"/>
                <a:cs typeface="Arial MT"/>
              </a:rPr>
              <a:t> </a:t>
            </a:r>
            <a:r>
              <a:rPr sz="2400" spc="-5" dirty="0">
                <a:solidFill>
                  <a:srgbClr val="221F1F"/>
                </a:solidFill>
                <a:latin typeface="Arial MT"/>
                <a:cs typeface="Arial MT"/>
              </a:rPr>
              <a:t>after</a:t>
            </a:r>
            <a:r>
              <a:rPr sz="2400" spc="-25" dirty="0">
                <a:solidFill>
                  <a:srgbClr val="221F1F"/>
                </a:solidFill>
                <a:latin typeface="Arial MT"/>
                <a:cs typeface="Arial MT"/>
              </a:rPr>
              <a:t> </a:t>
            </a:r>
            <a:r>
              <a:rPr sz="2400" spc="-5" dirty="0">
                <a:solidFill>
                  <a:srgbClr val="221F1F"/>
                </a:solidFill>
                <a:latin typeface="Arial MT"/>
                <a:cs typeface="Arial MT"/>
              </a:rPr>
              <a:t>any campaign.</a:t>
            </a:r>
            <a:endParaRPr sz="2400">
              <a:latin typeface="Arial MT"/>
              <a:cs typeface="Arial MT"/>
            </a:endParaRPr>
          </a:p>
        </p:txBody>
      </p:sp>
      <p:pic>
        <p:nvPicPr>
          <p:cNvPr id="3" name="object 3"/>
          <p:cNvPicPr/>
          <p:nvPr/>
        </p:nvPicPr>
        <p:blipFill>
          <a:blip r:embed="rId1" cstate="print"/>
          <a:stretch>
            <a:fillRect/>
          </a:stretch>
        </p:blipFill>
        <p:spPr>
          <a:xfrm>
            <a:off x="1828800" y="225552"/>
            <a:ext cx="2852928" cy="72542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29050" y="2088722"/>
            <a:ext cx="14616764" cy="554191"/>
          </a:xfrm>
          <a:prstGeom prst="rect">
            <a:avLst/>
          </a:prstGeom>
        </p:spPr>
        <p:txBody>
          <a:bodyPr vert="horz" wrap="square" lIns="0" tIns="67945" rIns="0" bIns="0" rtlCol="0" anchor="ctr">
            <a:spAutoFit/>
          </a:bodyPr>
          <a:lstStyle/>
          <a:p>
            <a:pPr marL="3184525" marR="5080">
              <a:lnSpc>
                <a:spcPts val="3460"/>
              </a:lnSpc>
              <a:spcBef>
                <a:spcPts val="535"/>
              </a:spcBef>
            </a:pPr>
            <a:r>
              <a:rPr lang="en-GB" spc="-5" dirty="0" smtClean="0"/>
              <a:t>MULTICHANNEL</a:t>
            </a:r>
            <a:r>
              <a:rPr lang="en-GB" spc="-75" dirty="0" smtClean="0"/>
              <a:t> </a:t>
            </a:r>
            <a:r>
              <a:rPr lang="en-GB" dirty="0" smtClean="0"/>
              <a:t>PROMOTION </a:t>
            </a:r>
            <a:r>
              <a:rPr lang="en-GB" spc="-875" dirty="0" smtClean="0"/>
              <a:t> </a:t>
            </a:r>
            <a:r>
              <a:rPr lang="en-GB" dirty="0" smtClean="0"/>
              <a:t>STRATEGIES</a:t>
            </a:r>
            <a:endParaRPr lang="en-GB" dirty="0"/>
          </a:p>
        </p:txBody>
      </p:sp>
      <p:sp>
        <p:nvSpPr>
          <p:cNvPr id="3" name="object 3"/>
          <p:cNvSpPr txBox="1"/>
          <p:nvPr/>
        </p:nvSpPr>
        <p:spPr>
          <a:xfrm>
            <a:off x="2059941" y="2620518"/>
            <a:ext cx="7407909" cy="2578100"/>
          </a:xfrm>
          <a:prstGeom prst="rect">
            <a:avLst/>
          </a:prstGeom>
        </p:spPr>
        <p:txBody>
          <a:bodyPr vert="horz" wrap="square" lIns="0" tIns="92075" rIns="0" bIns="0" rtlCol="0">
            <a:spAutoFit/>
          </a:bodyPr>
          <a:lstStyle/>
          <a:p>
            <a:pPr marL="241300" marR="111760" indent="-228600">
              <a:lnSpc>
                <a:spcPct val="80000"/>
              </a:lnSpc>
              <a:spcBef>
                <a:spcPts val="725"/>
              </a:spcBef>
              <a:buClr>
                <a:srgbClr val="007EA2"/>
              </a:buClr>
              <a:buChar char="•"/>
              <a:tabLst>
                <a:tab pos="241300" algn="l"/>
              </a:tabLst>
            </a:pPr>
            <a:r>
              <a:rPr sz="2600" dirty="0">
                <a:solidFill>
                  <a:srgbClr val="221F1F"/>
                </a:solidFill>
                <a:latin typeface="Arial MT"/>
                <a:cs typeface="Arial MT"/>
              </a:rPr>
              <a:t>Combination </a:t>
            </a:r>
            <a:r>
              <a:rPr sz="2600" spc="-5" dirty="0">
                <a:solidFill>
                  <a:srgbClr val="221F1F"/>
                </a:solidFill>
                <a:latin typeface="Arial MT"/>
                <a:cs typeface="Arial MT"/>
              </a:rPr>
              <a:t>of </a:t>
            </a:r>
            <a:r>
              <a:rPr sz="2600" dirty="0">
                <a:solidFill>
                  <a:srgbClr val="221F1F"/>
                </a:solidFill>
                <a:latin typeface="Arial MT"/>
                <a:cs typeface="Arial MT"/>
              </a:rPr>
              <a:t>traditional advertising, sales </a:t>
            </a:r>
            <a:r>
              <a:rPr sz="2600" spc="5" dirty="0">
                <a:solidFill>
                  <a:srgbClr val="221F1F"/>
                </a:solidFill>
                <a:latin typeface="Arial MT"/>
                <a:cs typeface="Arial MT"/>
              </a:rPr>
              <a:t> </a:t>
            </a:r>
            <a:r>
              <a:rPr sz="2600" dirty="0">
                <a:solidFill>
                  <a:srgbClr val="221F1F"/>
                </a:solidFill>
                <a:latin typeface="Arial MT"/>
                <a:cs typeface="Arial MT"/>
              </a:rPr>
              <a:t>promotion, public relations, and </a:t>
            </a:r>
            <a:r>
              <a:rPr sz="2600" spc="-5" dirty="0">
                <a:solidFill>
                  <a:srgbClr val="221F1F"/>
                </a:solidFill>
                <a:latin typeface="Arial MT"/>
                <a:cs typeface="Arial MT"/>
              </a:rPr>
              <a:t>direct </a:t>
            </a:r>
            <a:r>
              <a:rPr sz="2600" dirty="0">
                <a:solidFill>
                  <a:srgbClr val="221F1F"/>
                </a:solidFill>
                <a:latin typeface="Arial MT"/>
                <a:cs typeface="Arial MT"/>
              </a:rPr>
              <a:t>marketing </a:t>
            </a:r>
            <a:r>
              <a:rPr sz="2600" spc="-710" dirty="0">
                <a:solidFill>
                  <a:srgbClr val="221F1F"/>
                </a:solidFill>
                <a:latin typeface="Arial MT"/>
                <a:cs typeface="Arial MT"/>
              </a:rPr>
              <a:t> </a:t>
            </a:r>
            <a:r>
              <a:rPr sz="2600" dirty="0">
                <a:solidFill>
                  <a:srgbClr val="221F1F"/>
                </a:solidFill>
                <a:latin typeface="Arial MT"/>
                <a:cs typeface="Arial MT"/>
              </a:rPr>
              <a:t>activities</a:t>
            </a:r>
            <a:r>
              <a:rPr sz="2600" spc="-10" dirty="0">
                <a:solidFill>
                  <a:srgbClr val="221F1F"/>
                </a:solidFill>
                <a:latin typeface="Arial MT"/>
                <a:cs typeface="Arial MT"/>
              </a:rPr>
              <a:t> </a:t>
            </a:r>
            <a:r>
              <a:rPr sz="2600" spc="-5" dirty="0">
                <a:solidFill>
                  <a:srgbClr val="221F1F"/>
                </a:solidFill>
                <a:latin typeface="Arial MT"/>
                <a:cs typeface="Arial MT"/>
              </a:rPr>
              <a:t>with </a:t>
            </a:r>
            <a:r>
              <a:rPr sz="2600" dirty="0">
                <a:solidFill>
                  <a:srgbClr val="221F1F"/>
                </a:solidFill>
                <a:latin typeface="Arial MT"/>
                <a:cs typeface="Arial MT"/>
              </a:rPr>
              <a:t>social</a:t>
            </a:r>
            <a:r>
              <a:rPr sz="2600" spc="-30" dirty="0">
                <a:solidFill>
                  <a:srgbClr val="221F1F"/>
                </a:solidFill>
                <a:latin typeface="Arial MT"/>
                <a:cs typeface="Arial MT"/>
              </a:rPr>
              <a:t> </a:t>
            </a:r>
            <a:r>
              <a:rPr sz="2600" dirty="0">
                <a:solidFill>
                  <a:srgbClr val="221F1F"/>
                </a:solidFill>
                <a:latin typeface="Arial MT"/>
                <a:cs typeface="Arial MT"/>
              </a:rPr>
              <a:t>media</a:t>
            </a:r>
            <a:r>
              <a:rPr sz="2600" spc="-15" dirty="0">
                <a:solidFill>
                  <a:srgbClr val="221F1F"/>
                </a:solidFill>
                <a:latin typeface="Arial MT"/>
                <a:cs typeface="Arial MT"/>
              </a:rPr>
              <a:t> </a:t>
            </a:r>
            <a:r>
              <a:rPr sz="2600" dirty="0">
                <a:solidFill>
                  <a:srgbClr val="221F1F"/>
                </a:solidFill>
                <a:latin typeface="Arial MT"/>
                <a:cs typeface="Arial MT"/>
              </a:rPr>
              <a:t>activities</a:t>
            </a:r>
            <a:endParaRPr sz="2600">
              <a:latin typeface="Arial MT"/>
              <a:cs typeface="Arial MT"/>
            </a:endParaRPr>
          </a:p>
          <a:p>
            <a:pPr marL="241300" marR="678180" indent="-228600">
              <a:lnSpc>
                <a:spcPct val="80000"/>
              </a:lnSpc>
              <a:spcBef>
                <a:spcPts val="1000"/>
              </a:spcBef>
              <a:buClr>
                <a:srgbClr val="007EA2"/>
              </a:buClr>
              <a:buChar char="•"/>
              <a:tabLst>
                <a:tab pos="241300" algn="l"/>
              </a:tabLst>
            </a:pPr>
            <a:r>
              <a:rPr sz="2600" spc="5" dirty="0">
                <a:solidFill>
                  <a:srgbClr val="221F1F"/>
                </a:solidFill>
                <a:latin typeface="Arial MT"/>
                <a:cs typeface="Arial MT"/>
              </a:rPr>
              <a:t>Boost </a:t>
            </a:r>
            <a:r>
              <a:rPr sz="2600" spc="-5" dirty="0">
                <a:solidFill>
                  <a:srgbClr val="221F1F"/>
                </a:solidFill>
                <a:latin typeface="Arial MT"/>
                <a:cs typeface="Arial MT"/>
              </a:rPr>
              <a:t>effectiveness of </a:t>
            </a:r>
            <a:r>
              <a:rPr sz="2600" dirty="0">
                <a:solidFill>
                  <a:srgbClr val="221F1F"/>
                </a:solidFill>
                <a:latin typeface="Arial MT"/>
                <a:cs typeface="Arial MT"/>
              </a:rPr>
              <a:t>either online </a:t>
            </a:r>
            <a:r>
              <a:rPr sz="2600" spc="-5" dirty="0">
                <a:solidFill>
                  <a:srgbClr val="221F1F"/>
                </a:solidFill>
                <a:latin typeface="Arial MT"/>
                <a:cs typeface="Arial MT"/>
              </a:rPr>
              <a:t>or </a:t>
            </a:r>
            <a:r>
              <a:rPr sz="2600" spc="-10" dirty="0">
                <a:solidFill>
                  <a:srgbClr val="221F1F"/>
                </a:solidFill>
                <a:latin typeface="Arial MT"/>
                <a:cs typeface="Arial MT"/>
              </a:rPr>
              <a:t>offline </a:t>
            </a:r>
            <a:r>
              <a:rPr sz="2600" spc="-710" dirty="0">
                <a:solidFill>
                  <a:srgbClr val="221F1F"/>
                </a:solidFill>
                <a:latin typeface="Arial MT"/>
                <a:cs typeface="Arial MT"/>
              </a:rPr>
              <a:t> </a:t>
            </a:r>
            <a:r>
              <a:rPr sz="2600" dirty="0">
                <a:solidFill>
                  <a:srgbClr val="221F1F"/>
                </a:solidFill>
                <a:latin typeface="Arial MT"/>
                <a:cs typeface="Arial MT"/>
              </a:rPr>
              <a:t>strategies</a:t>
            </a:r>
            <a:r>
              <a:rPr sz="2600" spc="-15" dirty="0">
                <a:solidFill>
                  <a:srgbClr val="221F1F"/>
                </a:solidFill>
                <a:latin typeface="Arial MT"/>
                <a:cs typeface="Arial MT"/>
              </a:rPr>
              <a:t> </a:t>
            </a:r>
            <a:r>
              <a:rPr sz="2600" dirty="0">
                <a:solidFill>
                  <a:srgbClr val="221F1F"/>
                </a:solidFill>
                <a:latin typeface="Arial MT"/>
                <a:cs typeface="Arial MT"/>
              </a:rPr>
              <a:t>used</a:t>
            </a:r>
            <a:r>
              <a:rPr sz="2600" spc="-5" dirty="0">
                <a:solidFill>
                  <a:srgbClr val="221F1F"/>
                </a:solidFill>
                <a:latin typeface="Arial MT"/>
                <a:cs typeface="Arial MT"/>
              </a:rPr>
              <a:t> alone</a:t>
            </a:r>
            <a:endParaRPr sz="2600">
              <a:latin typeface="Arial MT"/>
              <a:cs typeface="Arial MT"/>
            </a:endParaRPr>
          </a:p>
          <a:p>
            <a:pPr marL="241300" marR="5080" indent="-228600">
              <a:lnSpc>
                <a:spcPts val="2500"/>
              </a:lnSpc>
              <a:spcBef>
                <a:spcPts val="970"/>
              </a:spcBef>
              <a:buClr>
                <a:srgbClr val="007EA2"/>
              </a:buClr>
              <a:buChar char="•"/>
              <a:tabLst>
                <a:tab pos="241300" algn="l"/>
              </a:tabLst>
            </a:pPr>
            <a:r>
              <a:rPr sz="2600" dirty="0">
                <a:solidFill>
                  <a:srgbClr val="221F1F"/>
                </a:solidFill>
                <a:latin typeface="Arial MT"/>
                <a:cs typeface="Arial MT"/>
              </a:rPr>
              <a:t>Allow marketers to repeat their messages across </a:t>
            </a:r>
            <a:r>
              <a:rPr sz="2600" spc="-710" dirty="0">
                <a:solidFill>
                  <a:srgbClr val="221F1F"/>
                </a:solidFill>
                <a:latin typeface="Arial MT"/>
                <a:cs typeface="Arial MT"/>
              </a:rPr>
              <a:t> </a:t>
            </a:r>
            <a:r>
              <a:rPr sz="2600" dirty="0">
                <a:solidFill>
                  <a:srgbClr val="221F1F"/>
                </a:solidFill>
                <a:latin typeface="Arial MT"/>
                <a:cs typeface="Arial MT"/>
              </a:rPr>
              <a:t>various</a:t>
            </a:r>
            <a:r>
              <a:rPr sz="2600" spc="-30" dirty="0">
                <a:solidFill>
                  <a:srgbClr val="221F1F"/>
                </a:solidFill>
                <a:latin typeface="Arial MT"/>
                <a:cs typeface="Arial MT"/>
              </a:rPr>
              <a:t> </a:t>
            </a:r>
            <a:r>
              <a:rPr sz="2600" dirty="0">
                <a:solidFill>
                  <a:srgbClr val="221F1F"/>
                </a:solidFill>
                <a:latin typeface="Arial MT"/>
                <a:cs typeface="Arial MT"/>
              </a:rPr>
              <a:t>channels.</a:t>
            </a:r>
            <a:endParaRPr sz="2600">
              <a:latin typeface="Arial MT"/>
              <a:cs typeface="Arial MT"/>
            </a:endParaRPr>
          </a:p>
        </p:txBody>
      </p:sp>
      <p:pic>
        <p:nvPicPr>
          <p:cNvPr id="4" name="object 4"/>
          <p:cNvPicPr/>
          <p:nvPr/>
        </p:nvPicPr>
        <p:blipFill>
          <a:blip r:embed="rId1" cstate="print"/>
          <a:stretch>
            <a:fillRect/>
          </a:stretch>
        </p:blipFill>
        <p:spPr>
          <a:xfrm>
            <a:off x="1857756" y="294131"/>
            <a:ext cx="2852928" cy="72542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4386" y="910054"/>
            <a:ext cx="6748059" cy="689932"/>
          </a:xfrm>
          <a:prstGeom prst="rect">
            <a:avLst/>
          </a:prstGeom>
        </p:spPr>
        <p:txBody>
          <a:bodyPr vert="horz" wrap="square" lIns="0" tIns="12700" rIns="0" bIns="0" rtlCol="0" anchor="ctr">
            <a:spAutoFit/>
          </a:bodyPr>
          <a:lstStyle/>
          <a:p>
            <a:pPr marL="12700">
              <a:lnSpc>
                <a:spcPct val="100000"/>
              </a:lnSpc>
              <a:spcBef>
                <a:spcPts val="100"/>
              </a:spcBef>
            </a:pPr>
            <a:r>
              <a:rPr spc="-55" dirty="0"/>
              <a:t>Types </a:t>
            </a:r>
            <a:r>
              <a:rPr dirty="0"/>
              <a:t>of</a:t>
            </a:r>
            <a:r>
              <a:rPr spc="-165" dirty="0"/>
              <a:t> </a:t>
            </a:r>
            <a:r>
              <a:rPr spc="-5" dirty="0"/>
              <a:t>Advertising</a:t>
            </a:r>
            <a:endParaRPr spc="-5" dirty="0"/>
          </a:p>
        </p:txBody>
      </p:sp>
      <p:pic>
        <p:nvPicPr>
          <p:cNvPr id="3" name="object 3"/>
          <p:cNvPicPr/>
          <p:nvPr/>
        </p:nvPicPr>
        <p:blipFill>
          <a:blip r:embed="rId1" cstate="print"/>
          <a:stretch>
            <a:fillRect/>
          </a:stretch>
        </p:blipFill>
        <p:spPr>
          <a:xfrm>
            <a:off x="2565635" y="2048559"/>
            <a:ext cx="7117267" cy="3354021"/>
          </a:xfrm>
          <a:prstGeom prst="rect">
            <a:avLst/>
          </a:prstGeom>
        </p:spPr>
      </p:pic>
      <p:pic>
        <p:nvPicPr>
          <p:cNvPr id="4" name="object 4"/>
          <p:cNvPicPr/>
          <p:nvPr/>
        </p:nvPicPr>
        <p:blipFill>
          <a:blip r:embed="rId2" cstate="print"/>
          <a:stretch>
            <a:fillRect/>
          </a:stretch>
        </p:blipFill>
        <p:spPr>
          <a:xfrm>
            <a:off x="1760220" y="208789"/>
            <a:ext cx="2854452" cy="725423"/>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62200" y="544761"/>
            <a:ext cx="10515600" cy="966290"/>
          </a:xfrm>
          <a:prstGeom prst="rect">
            <a:avLst/>
          </a:prstGeom>
        </p:spPr>
        <p:txBody>
          <a:bodyPr vert="horz" wrap="square" lIns="0" tIns="67945" rIns="0" bIns="0" rtlCol="0" anchor="ctr">
            <a:spAutoFit/>
          </a:bodyPr>
          <a:lstStyle/>
          <a:p>
            <a:pPr marL="4646930" marR="5080">
              <a:lnSpc>
                <a:spcPts val="3460"/>
              </a:lnSpc>
              <a:spcBef>
                <a:spcPts val="535"/>
              </a:spcBef>
            </a:pPr>
            <a:r>
              <a:rPr spc="-5" dirty="0"/>
              <a:t>Ethical</a:t>
            </a:r>
            <a:r>
              <a:rPr spc="-45" dirty="0"/>
              <a:t> </a:t>
            </a:r>
            <a:r>
              <a:rPr spc="-5" dirty="0"/>
              <a:t>Issues</a:t>
            </a:r>
            <a:r>
              <a:rPr spc="-50" dirty="0"/>
              <a:t> </a:t>
            </a:r>
            <a:r>
              <a:rPr dirty="0"/>
              <a:t>in </a:t>
            </a:r>
            <a:r>
              <a:rPr spc="-869" dirty="0"/>
              <a:t> </a:t>
            </a:r>
            <a:r>
              <a:rPr spc="-5" dirty="0"/>
              <a:t>Advertising</a:t>
            </a:r>
            <a:endParaRPr spc="-5" dirty="0"/>
          </a:p>
        </p:txBody>
      </p:sp>
      <p:sp>
        <p:nvSpPr>
          <p:cNvPr id="3" name="object 3"/>
          <p:cNvSpPr txBox="1"/>
          <p:nvPr/>
        </p:nvSpPr>
        <p:spPr>
          <a:xfrm>
            <a:off x="2059941" y="2325700"/>
            <a:ext cx="7445375" cy="2663190"/>
          </a:xfrm>
          <a:prstGeom prst="rect">
            <a:avLst/>
          </a:prstGeom>
        </p:spPr>
        <p:txBody>
          <a:bodyPr vert="horz" wrap="square" lIns="0" tIns="60325" rIns="0" bIns="0" rtlCol="0">
            <a:spAutoFit/>
          </a:bodyPr>
          <a:lstStyle/>
          <a:p>
            <a:pPr marL="241300" marR="503555" indent="-228600">
              <a:lnSpc>
                <a:spcPts val="3030"/>
              </a:lnSpc>
              <a:spcBef>
                <a:spcPts val="475"/>
              </a:spcBef>
              <a:buClr>
                <a:srgbClr val="007EA2"/>
              </a:buClr>
              <a:buChar char="•"/>
              <a:tabLst>
                <a:tab pos="241300" algn="l"/>
              </a:tabLst>
            </a:pPr>
            <a:r>
              <a:rPr sz="2800" dirty="0">
                <a:solidFill>
                  <a:srgbClr val="221F1F"/>
                </a:solidFill>
                <a:latin typeface="Arial MT"/>
                <a:cs typeface="Arial MT"/>
              </a:rPr>
              <a:t>Advertising, more </a:t>
            </a:r>
            <a:r>
              <a:rPr sz="2800" spc="-5" dirty="0">
                <a:solidFill>
                  <a:srgbClr val="221F1F"/>
                </a:solidFill>
                <a:latin typeface="Arial MT"/>
                <a:cs typeface="Arial MT"/>
              </a:rPr>
              <a:t>than any </a:t>
            </a:r>
            <a:r>
              <a:rPr sz="2800" dirty="0">
                <a:solidFill>
                  <a:srgbClr val="221F1F"/>
                </a:solidFill>
                <a:latin typeface="Arial MT"/>
                <a:cs typeface="Arial MT"/>
              </a:rPr>
              <a:t>other aspect </a:t>
            </a:r>
            <a:r>
              <a:rPr sz="2800" spc="-10" dirty="0">
                <a:solidFill>
                  <a:srgbClr val="221F1F"/>
                </a:solidFill>
                <a:latin typeface="Arial MT"/>
                <a:cs typeface="Arial MT"/>
              </a:rPr>
              <a:t>of </a:t>
            </a:r>
            <a:r>
              <a:rPr sz="2800" spc="-765" dirty="0">
                <a:solidFill>
                  <a:srgbClr val="221F1F"/>
                </a:solidFill>
                <a:latin typeface="Arial MT"/>
                <a:cs typeface="Arial MT"/>
              </a:rPr>
              <a:t> </a:t>
            </a:r>
            <a:r>
              <a:rPr sz="2800" spc="-5" dirty="0">
                <a:solidFill>
                  <a:srgbClr val="221F1F"/>
                </a:solidFill>
                <a:latin typeface="Arial MT"/>
                <a:cs typeface="Arial MT"/>
              </a:rPr>
              <a:t>marketing,</a:t>
            </a:r>
            <a:r>
              <a:rPr sz="2800" dirty="0">
                <a:solidFill>
                  <a:srgbClr val="221F1F"/>
                </a:solidFill>
                <a:latin typeface="Arial MT"/>
                <a:cs typeface="Arial MT"/>
              </a:rPr>
              <a:t> </a:t>
            </a:r>
            <a:r>
              <a:rPr sz="2800" spc="-5" dirty="0">
                <a:solidFill>
                  <a:srgbClr val="221F1F"/>
                </a:solidFill>
                <a:latin typeface="Arial MT"/>
                <a:cs typeface="Arial MT"/>
              </a:rPr>
              <a:t>has</a:t>
            </a:r>
            <a:r>
              <a:rPr sz="2800" spc="10" dirty="0">
                <a:solidFill>
                  <a:srgbClr val="221F1F"/>
                </a:solidFill>
                <a:latin typeface="Arial MT"/>
                <a:cs typeface="Arial MT"/>
              </a:rPr>
              <a:t> </a:t>
            </a:r>
            <a:r>
              <a:rPr sz="2800" dirty="0">
                <a:solidFill>
                  <a:srgbClr val="221F1F"/>
                </a:solidFill>
                <a:latin typeface="Arial MT"/>
                <a:cs typeface="Arial MT"/>
              </a:rPr>
              <a:t>been</a:t>
            </a:r>
            <a:r>
              <a:rPr sz="2800" spc="10" dirty="0">
                <a:solidFill>
                  <a:srgbClr val="221F1F"/>
                </a:solidFill>
                <a:latin typeface="Arial MT"/>
                <a:cs typeface="Arial MT"/>
              </a:rPr>
              <a:t> </a:t>
            </a:r>
            <a:r>
              <a:rPr sz="2800" spc="-5" dirty="0">
                <a:solidFill>
                  <a:srgbClr val="221F1F"/>
                </a:solidFill>
                <a:latin typeface="Arial MT"/>
                <a:cs typeface="Arial MT"/>
              </a:rPr>
              <a:t>criticised</a:t>
            </a:r>
            <a:r>
              <a:rPr sz="2800" spc="10" dirty="0">
                <a:solidFill>
                  <a:srgbClr val="221F1F"/>
                </a:solidFill>
                <a:latin typeface="Arial MT"/>
                <a:cs typeface="Arial MT"/>
              </a:rPr>
              <a:t> </a:t>
            </a:r>
            <a:r>
              <a:rPr sz="2800" spc="-5" dirty="0">
                <a:solidFill>
                  <a:srgbClr val="221F1F"/>
                </a:solidFill>
                <a:latin typeface="Arial MT"/>
                <a:cs typeface="Arial MT"/>
              </a:rPr>
              <a:t>;</a:t>
            </a:r>
            <a:endParaRPr sz="2800">
              <a:latin typeface="Arial MT"/>
              <a:cs typeface="Arial MT"/>
            </a:endParaRPr>
          </a:p>
          <a:p>
            <a:pPr marL="584200" lvl="1" indent="-343535">
              <a:spcBef>
                <a:spcPts val="675"/>
              </a:spcBef>
              <a:buClr>
                <a:srgbClr val="007EA2"/>
              </a:buClr>
              <a:buFont typeface="Wingdings" panose="05000000000000000000"/>
              <a:buChar char=""/>
              <a:tabLst>
                <a:tab pos="584200" algn="l"/>
                <a:tab pos="584835" algn="l"/>
              </a:tabLst>
            </a:pPr>
            <a:r>
              <a:rPr sz="2400" spc="-5" dirty="0">
                <a:solidFill>
                  <a:srgbClr val="221F1F"/>
                </a:solidFill>
                <a:latin typeface="Arial MT"/>
                <a:cs typeface="Arial MT"/>
              </a:rPr>
              <a:t>Advertising</a:t>
            </a:r>
            <a:r>
              <a:rPr sz="2400" spc="5" dirty="0">
                <a:solidFill>
                  <a:srgbClr val="221F1F"/>
                </a:solidFill>
                <a:latin typeface="Arial MT"/>
                <a:cs typeface="Arial MT"/>
              </a:rPr>
              <a:t> </a:t>
            </a:r>
            <a:r>
              <a:rPr sz="2400" spc="-5" dirty="0">
                <a:solidFill>
                  <a:srgbClr val="221F1F"/>
                </a:solidFill>
                <a:latin typeface="Arial MT"/>
                <a:cs typeface="Arial MT"/>
              </a:rPr>
              <a:t>is</a:t>
            </a:r>
            <a:r>
              <a:rPr sz="2400" spc="-15" dirty="0">
                <a:solidFill>
                  <a:srgbClr val="221F1F"/>
                </a:solidFill>
                <a:latin typeface="Arial MT"/>
                <a:cs typeface="Arial MT"/>
              </a:rPr>
              <a:t> </a:t>
            </a:r>
            <a:r>
              <a:rPr sz="2400" spc="-5" dirty="0">
                <a:solidFill>
                  <a:srgbClr val="221F1F"/>
                </a:solidFill>
                <a:latin typeface="Arial MT"/>
                <a:cs typeface="Arial MT"/>
              </a:rPr>
              <a:t>manipulative</a:t>
            </a:r>
            <a:r>
              <a:rPr sz="2400" i="1" spc="-5" dirty="0">
                <a:solidFill>
                  <a:srgbClr val="221F1F"/>
                </a:solidFill>
                <a:latin typeface="Arial" panose="020B0604020202020204"/>
                <a:cs typeface="Arial" panose="020B0604020202020204"/>
              </a:rPr>
              <a:t>,</a:t>
            </a:r>
            <a:endParaRPr sz="2400">
              <a:latin typeface="Arial" panose="020B0604020202020204"/>
              <a:cs typeface="Arial" panose="020B0604020202020204"/>
            </a:endParaRPr>
          </a:p>
          <a:p>
            <a:pPr marL="584200" lvl="1" indent="-343535">
              <a:spcBef>
                <a:spcPts val="705"/>
              </a:spcBef>
              <a:buClr>
                <a:srgbClr val="007EA2"/>
              </a:buClr>
              <a:buFont typeface="Wingdings" panose="05000000000000000000"/>
              <a:buChar char=""/>
              <a:tabLst>
                <a:tab pos="584200" algn="l"/>
                <a:tab pos="584835" algn="l"/>
              </a:tabLst>
            </a:pPr>
            <a:r>
              <a:rPr sz="2400" spc="-5" dirty="0">
                <a:solidFill>
                  <a:srgbClr val="221F1F"/>
                </a:solidFill>
                <a:latin typeface="Arial MT"/>
                <a:cs typeface="Arial MT"/>
              </a:rPr>
              <a:t>is</a:t>
            </a:r>
            <a:r>
              <a:rPr sz="2400" spc="-15" dirty="0">
                <a:solidFill>
                  <a:srgbClr val="221F1F"/>
                </a:solidFill>
                <a:latin typeface="Arial MT"/>
                <a:cs typeface="Arial MT"/>
              </a:rPr>
              <a:t> </a:t>
            </a:r>
            <a:r>
              <a:rPr sz="2400" spc="-5" dirty="0">
                <a:solidFill>
                  <a:srgbClr val="221F1F"/>
                </a:solidFill>
                <a:latin typeface="Arial MT"/>
                <a:cs typeface="Arial MT"/>
              </a:rPr>
              <a:t>deceptive</a:t>
            </a:r>
            <a:r>
              <a:rPr sz="2400" spc="10" dirty="0">
                <a:solidFill>
                  <a:srgbClr val="221F1F"/>
                </a:solidFill>
                <a:latin typeface="Arial MT"/>
                <a:cs typeface="Arial MT"/>
              </a:rPr>
              <a:t> </a:t>
            </a:r>
            <a:r>
              <a:rPr sz="2400" spc="-5" dirty="0">
                <a:solidFill>
                  <a:srgbClr val="221F1F"/>
                </a:solidFill>
                <a:latin typeface="Arial MT"/>
                <a:cs typeface="Arial MT"/>
              </a:rPr>
              <a:t>and</a:t>
            </a:r>
            <a:r>
              <a:rPr sz="2400" spc="-10" dirty="0">
                <a:solidFill>
                  <a:srgbClr val="221F1F"/>
                </a:solidFill>
                <a:latin typeface="Arial MT"/>
                <a:cs typeface="Arial MT"/>
              </a:rPr>
              <a:t> </a:t>
            </a:r>
            <a:r>
              <a:rPr sz="2400" spc="-5" dirty="0">
                <a:solidFill>
                  <a:srgbClr val="221F1F"/>
                </a:solidFill>
                <a:latin typeface="Arial MT"/>
                <a:cs typeface="Arial MT"/>
              </a:rPr>
              <a:t>untruthful</a:t>
            </a:r>
            <a:r>
              <a:rPr sz="2400" i="1" spc="-5" dirty="0">
                <a:solidFill>
                  <a:srgbClr val="221F1F"/>
                </a:solidFill>
                <a:latin typeface="Arial" panose="020B0604020202020204"/>
                <a:cs typeface="Arial" panose="020B0604020202020204"/>
              </a:rPr>
              <a:t>,</a:t>
            </a:r>
            <a:endParaRPr sz="2400">
              <a:latin typeface="Arial" panose="020B0604020202020204"/>
              <a:cs typeface="Arial" panose="020B0604020202020204"/>
            </a:endParaRPr>
          </a:p>
          <a:p>
            <a:pPr marL="584200" lvl="1" indent="-343535">
              <a:spcBef>
                <a:spcPts val="725"/>
              </a:spcBef>
              <a:buClr>
                <a:srgbClr val="007EA2"/>
              </a:buClr>
              <a:buFont typeface="Wingdings" panose="05000000000000000000"/>
              <a:buChar char=""/>
              <a:tabLst>
                <a:tab pos="584200" algn="l"/>
                <a:tab pos="584835" algn="l"/>
              </a:tabLst>
            </a:pPr>
            <a:r>
              <a:rPr sz="2400" spc="-5" dirty="0">
                <a:solidFill>
                  <a:srgbClr val="221F1F"/>
                </a:solidFill>
                <a:latin typeface="Arial MT"/>
                <a:cs typeface="Arial MT"/>
              </a:rPr>
              <a:t>is</a:t>
            </a:r>
            <a:r>
              <a:rPr sz="2400" spc="-10" dirty="0">
                <a:solidFill>
                  <a:srgbClr val="221F1F"/>
                </a:solidFill>
                <a:latin typeface="Arial MT"/>
                <a:cs typeface="Arial MT"/>
              </a:rPr>
              <a:t> offensive</a:t>
            </a:r>
            <a:r>
              <a:rPr sz="2400" dirty="0">
                <a:solidFill>
                  <a:srgbClr val="221F1F"/>
                </a:solidFill>
                <a:latin typeface="Arial MT"/>
                <a:cs typeface="Arial MT"/>
              </a:rPr>
              <a:t> </a:t>
            </a:r>
            <a:r>
              <a:rPr sz="2400" spc="-5" dirty="0">
                <a:solidFill>
                  <a:srgbClr val="221F1F"/>
                </a:solidFill>
                <a:latin typeface="Arial MT"/>
                <a:cs typeface="Arial MT"/>
              </a:rPr>
              <a:t>and</a:t>
            </a:r>
            <a:r>
              <a:rPr sz="2400" spc="-15" dirty="0">
                <a:solidFill>
                  <a:srgbClr val="221F1F"/>
                </a:solidFill>
                <a:latin typeface="Arial MT"/>
                <a:cs typeface="Arial MT"/>
              </a:rPr>
              <a:t> </a:t>
            </a:r>
            <a:r>
              <a:rPr sz="2400" spc="-5" dirty="0">
                <a:solidFill>
                  <a:srgbClr val="221F1F"/>
                </a:solidFill>
                <a:latin typeface="Arial MT"/>
                <a:cs typeface="Arial MT"/>
              </a:rPr>
              <a:t>in</a:t>
            </a:r>
            <a:r>
              <a:rPr sz="2400" spc="5" dirty="0">
                <a:solidFill>
                  <a:srgbClr val="221F1F"/>
                </a:solidFill>
                <a:latin typeface="Arial MT"/>
                <a:cs typeface="Arial MT"/>
              </a:rPr>
              <a:t> </a:t>
            </a:r>
            <a:r>
              <a:rPr sz="2400" spc="-5" dirty="0">
                <a:solidFill>
                  <a:srgbClr val="221F1F"/>
                </a:solidFill>
                <a:latin typeface="Arial MT"/>
                <a:cs typeface="Arial MT"/>
              </a:rPr>
              <a:t>bad</a:t>
            </a:r>
            <a:r>
              <a:rPr sz="2400" spc="-15" dirty="0">
                <a:solidFill>
                  <a:srgbClr val="221F1F"/>
                </a:solidFill>
                <a:latin typeface="Arial MT"/>
                <a:cs typeface="Arial MT"/>
              </a:rPr>
              <a:t> </a:t>
            </a:r>
            <a:r>
              <a:rPr sz="2400" spc="-5" dirty="0">
                <a:solidFill>
                  <a:srgbClr val="221F1F"/>
                </a:solidFill>
                <a:latin typeface="Arial MT"/>
                <a:cs typeface="Arial MT"/>
              </a:rPr>
              <a:t>taste,</a:t>
            </a:r>
            <a:r>
              <a:rPr sz="2400" spc="-15" dirty="0">
                <a:solidFill>
                  <a:srgbClr val="221F1F"/>
                </a:solidFill>
                <a:latin typeface="Arial MT"/>
                <a:cs typeface="Arial MT"/>
              </a:rPr>
              <a:t> </a:t>
            </a:r>
            <a:r>
              <a:rPr sz="2400" spc="-5" dirty="0">
                <a:solidFill>
                  <a:srgbClr val="221F1F"/>
                </a:solidFill>
                <a:latin typeface="Arial MT"/>
                <a:cs typeface="Arial MT"/>
              </a:rPr>
              <a:t>and</a:t>
            </a:r>
            <a:endParaRPr sz="2400">
              <a:latin typeface="Arial MT"/>
              <a:cs typeface="Arial MT"/>
            </a:endParaRPr>
          </a:p>
          <a:p>
            <a:pPr marL="584200" lvl="1" indent="-343535">
              <a:spcBef>
                <a:spcPts val="705"/>
              </a:spcBef>
              <a:buClr>
                <a:srgbClr val="007EA2"/>
              </a:buClr>
              <a:buFont typeface="Wingdings" panose="05000000000000000000"/>
              <a:buChar char=""/>
              <a:tabLst>
                <a:tab pos="584200" algn="l"/>
                <a:tab pos="584835" algn="l"/>
              </a:tabLst>
            </a:pPr>
            <a:r>
              <a:rPr sz="2400" dirty="0">
                <a:solidFill>
                  <a:srgbClr val="221F1F"/>
                </a:solidFill>
                <a:latin typeface="Arial MT"/>
                <a:cs typeface="Arial MT"/>
              </a:rPr>
              <a:t>causes </a:t>
            </a:r>
            <a:r>
              <a:rPr sz="2400" spc="-10" dirty="0">
                <a:solidFill>
                  <a:srgbClr val="221F1F"/>
                </a:solidFill>
                <a:latin typeface="Arial MT"/>
                <a:cs typeface="Arial MT"/>
              </a:rPr>
              <a:t>people</a:t>
            </a:r>
            <a:r>
              <a:rPr sz="2400" spc="15" dirty="0">
                <a:solidFill>
                  <a:srgbClr val="221F1F"/>
                </a:solidFill>
                <a:latin typeface="Arial MT"/>
                <a:cs typeface="Arial MT"/>
              </a:rPr>
              <a:t> </a:t>
            </a:r>
            <a:r>
              <a:rPr sz="2400" dirty="0">
                <a:solidFill>
                  <a:srgbClr val="221F1F"/>
                </a:solidFill>
                <a:latin typeface="Arial MT"/>
                <a:cs typeface="Arial MT"/>
              </a:rPr>
              <a:t>to </a:t>
            </a:r>
            <a:r>
              <a:rPr sz="2400" spc="-5" dirty="0">
                <a:solidFill>
                  <a:srgbClr val="221F1F"/>
                </a:solidFill>
                <a:latin typeface="Arial MT"/>
                <a:cs typeface="Arial MT"/>
              </a:rPr>
              <a:t>buy</a:t>
            </a:r>
            <a:r>
              <a:rPr sz="2400" spc="-10" dirty="0">
                <a:solidFill>
                  <a:srgbClr val="221F1F"/>
                </a:solidFill>
                <a:latin typeface="Arial MT"/>
                <a:cs typeface="Arial MT"/>
              </a:rPr>
              <a:t> </a:t>
            </a:r>
            <a:r>
              <a:rPr sz="2400" spc="-5" dirty="0">
                <a:solidFill>
                  <a:srgbClr val="221F1F"/>
                </a:solidFill>
                <a:latin typeface="Arial MT"/>
                <a:cs typeface="Arial MT"/>
              </a:rPr>
              <a:t>things </a:t>
            </a:r>
            <a:r>
              <a:rPr sz="2400" dirty="0">
                <a:solidFill>
                  <a:srgbClr val="221F1F"/>
                </a:solidFill>
                <a:latin typeface="Arial MT"/>
                <a:cs typeface="Arial MT"/>
              </a:rPr>
              <a:t>they</a:t>
            </a:r>
            <a:r>
              <a:rPr sz="2400" spc="-5" dirty="0">
                <a:solidFill>
                  <a:srgbClr val="221F1F"/>
                </a:solidFill>
                <a:latin typeface="Arial MT"/>
                <a:cs typeface="Arial MT"/>
              </a:rPr>
              <a:t> don’t</a:t>
            </a:r>
            <a:r>
              <a:rPr sz="2400" dirty="0">
                <a:solidFill>
                  <a:srgbClr val="221F1F"/>
                </a:solidFill>
                <a:latin typeface="Arial MT"/>
                <a:cs typeface="Arial MT"/>
              </a:rPr>
              <a:t> </a:t>
            </a:r>
            <a:r>
              <a:rPr sz="2400" spc="-5" dirty="0">
                <a:solidFill>
                  <a:srgbClr val="221F1F"/>
                </a:solidFill>
                <a:latin typeface="Arial MT"/>
                <a:cs typeface="Arial MT"/>
              </a:rPr>
              <a:t>really</a:t>
            </a:r>
            <a:r>
              <a:rPr sz="2400" spc="25" dirty="0">
                <a:solidFill>
                  <a:srgbClr val="221F1F"/>
                </a:solidFill>
                <a:latin typeface="Arial MT"/>
                <a:cs typeface="Arial MT"/>
              </a:rPr>
              <a:t> </a:t>
            </a:r>
            <a:r>
              <a:rPr sz="2400" spc="-10" dirty="0">
                <a:solidFill>
                  <a:srgbClr val="221F1F"/>
                </a:solidFill>
                <a:latin typeface="Arial MT"/>
                <a:cs typeface="Arial MT"/>
              </a:rPr>
              <a:t>need.</a:t>
            </a:r>
            <a:endParaRPr sz="2400">
              <a:latin typeface="Arial MT"/>
              <a:cs typeface="Arial MT"/>
            </a:endParaRPr>
          </a:p>
        </p:txBody>
      </p:sp>
      <p:pic>
        <p:nvPicPr>
          <p:cNvPr id="4" name="object 4"/>
          <p:cNvPicPr/>
          <p:nvPr/>
        </p:nvPicPr>
        <p:blipFill>
          <a:blip r:embed="rId1" cstate="print"/>
          <a:stretch>
            <a:fillRect/>
          </a:stretch>
        </p:blipFill>
        <p:spPr>
          <a:xfrm>
            <a:off x="1790700" y="214885"/>
            <a:ext cx="2852928" cy="725423"/>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42509" y="94885"/>
            <a:ext cx="4338320" cy="1415131"/>
          </a:xfrm>
          <a:prstGeom prst="rect">
            <a:avLst/>
          </a:prstGeom>
        </p:spPr>
        <p:txBody>
          <a:bodyPr vert="horz" wrap="square" lIns="0" tIns="67945" rIns="0" bIns="0" rtlCol="0" anchor="ctr">
            <a:spAutoFit/>
          </a:bodyPr>
          <a:lstStyle/>
          <a:p>
            <a:pPr marL="12700" marR="5080">
              <a:lnSpc>
                <a:spcPts val="3460"/>
              </a:lnSpc>
              <a:spcBef>
                <a:spcPts val="535"/>
              </a:spcBef>
            </a:pPr>
            <a:r>
              <a:rPr dirty="0"/>
              <a:t>Steps </a:t>
            </a:r>
            <a:r>
              <a:rPr spc="-5" dirty="0"/>
              <a:t>to Develop an </a:t>
            </a:r>
            <a:r>
              <a:rPr dirty="0"/>
              <a:t> </a:t>
            </a:r>
            <a:r>
              <a:rPr spc="-5" dirty="0"/>
              <a:t>Advertising</a:t>
            </a:r>
            <a:r>
              <a:rPr spc="-85" dirty="0"/>
              <a:t> </a:t>
            </a:r>
            <a:r>
              <a:rPr spc="-5" dirty="0"/>
              <a:t>Campaign</a:t>
            </a:r>
            <a:endParaRPr spc="-5" dirty="0"/>
          </a:p>
        </p:txBody>
      </p:sp>
      <p:pic>
        <p:nvPicPr>
          <p:cNvPr id="3" name="object 3"/>
          <p:cNvPicPr/>
          <p:nvPr/>
        </p:nvPicPr>
        <p:blipFill>
          <a:blip r:embed="rId1" cstate="print"/>
          <a:stretch>
            <a:fillRect/>
          </a:stretch>
        </p:blipFill>
        <p:spPr>
          <a:xfrm>
            <a:off x="4142141" y="1994387"/>
            <a:ext cx="3767286" cy="4154953"/>
          </a:xfrm>
          <a:prstGeom prst="rect">
            <a:avLst/>
          </a:prstGeom>
        </p:spPr>
      </p:pic>
      <p:pic>
        <p:nvPicPr>
          <p:cNvPr id="4" name="object 4"/>
          <p:cNvPicPr/>
          <p:nvPr/>
        </p:nvPicPr>
        <p:blipFill>
          <a:blip r:embed="rId2" cstate="print"/>
          <a:stretch>
            <a:fillRect/>
          </a:stretch>
        </p:blipFill>
        <p:spPr>
          <a:xfrm>
            <a:off x="1770888" y="112776"/>
            <a:ext cx="2852928" cy="725424"/>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70127" y="1079084"/>
            <a:ext cx="7774901" cy="689932"/>
          </a:xfrm>
          <a:prstGeom prst="rect">
            <a:avLst/>
          </a:prstGeom>
        </p:spPr>
        <p:txBody>
          <a:bodyPr vert="horz" wrap="square" lIns="0" tIns="12700" rIns="0" bIns="0" rtlCol="0" anchor="ctr">
            <a:spAutoFit/>
          </a:bodyPr>
          <a:lstStyle/>
          <a:p>
            <a:pPr marL="12700">
              <a:lnSpc>
                <a:spcPct val="100000"/>
              </a:lnSpc>
              <a:spcBef>
                <a:spcPts val="100"/>
              </a:spcBef>
            </a:pPr>
            <a:r>
              <a:rPr lang="en-GB" spc="-5" dirty="0" smtClean="0"/>
              <a:t>ADVERTISING</a:t>
            </a:r>
            <a:r>
              <a:rPr lang="en-GB" spc="-210" dirty="0" smtClean="0"/>
              <a:t> </a:t>
            </a:r>
            <a:r>
              <a:rPr lang="en-GB" spc="-5" dirty="0" smtClean="0"/>
              <a:t>APPEALS</a:t>
            </a:r>
            <a:endParaRPr lang="en-GB" spc="-5" dirty="0"/>
          </a:p>
        </p:txBody>
      </p:sp>
      <p:sp>
        <p:nvSpPr>
          <p:cNvPr id="3" name="object 3"/>
          <p:cNvSpPr txBox="1"/>
          <p:nvPr/>
        </p:nvSpPr>
        <p:spPr>
          <a:xfrm>
            <a:off x="2059940" y="1907793"/>
            <a:ext cx="7597140" cy="4032250"/>
          </a:xfrm>
          <a:prstGeom prst="rect">
            <a:avLst/>
          </a:prstGeom>
        </p:spPr>
        <p:txBody>
          <a:bodyPr vert="horz" wrap="square" lIns="0" tIns="12065" rIns="0" bIns="0" rtlCol="0">
            <a:spAutoFit/>
          </a:bodyPr>
          <a:lstStyle/>
          <a:p>
            <a:pPr marL="340360" indent="-327660">
              <a:lnSpc>
                <a:spcPts val="3190"/>
              </a:lnSpc>
              <a:spcBef>
                <a:spcPts val="95"/>
              </a:spcBef>
              <a:buClr>
                <a:srgbClr val="007EA2"/>
              </a:buClr>
              <a:buFont typeface="Arial MT"/>
              <a:buChar char="•"/>
              <a:tabLst>
                <a:tab pos="339725" algn="l"/>
                <a:tab pos="340360" algn="l"/>
              </a:tabLst>
            </a:pPr>
            <a:r>
              <a:rPr sz="2800" b="1" spc="-5" dirty="0">
                <a:solidFill>
                  <a:srgbClr val="221F1F"/>
                </a:solidFill>
                <a:latin typeface="Arial" panose="020B0604020202020204"/>
                <a:cs typeface="Arial" panose="020B0604020202020204"/>
              </a:rPr>
              <a:t>Informational</a:t>
            </a:r>
            <a:r>
              <a:rPr sz="2800" b="1" spc="-85" dirty="0">
                <a:solidFill>
                  <a:srgbClr val="221F1F"/>
                </a:solidFill>
                <a:latin typeface="Arial" panose="020B0604020202020204"/>
                <a:cs typeface="Arial" panose="020B0604020202020204"/>
              </a:rPr>
              <a:t> </a:t>
            </a:r>
            <a:r>
              <a:rPr sz="2800" b="1" spc="-5" dirty="0">
                <a:solidFill>
                  <a:srgbClr val="221F1F"/>
                </a:solidFill>
                <a:latin typeface="Arial" panose="020B0604020202020204"/>
                <a:cs typeface="Arial" panose="020B0604020202020204"/>
              </a:rPr>
              <a:t>Appeals</a:t>
            </a:r>
            <a:r>
              <a:rPr sz="2800" b="1" dirty="0">
                <a:solidFill>
                  <a:srgbClr val="221F1F"/>
                </a:solidFill>
                <a:latin typeface="Arial" panose="020B0604020202020204"/>
                <a:cs typeface="Arial" panose="020B0604020202020204"/>
              </a:rPr>
              <a:t> </a:t>
            </a:r>
            <a:r>
              <a:rPr sz="2800" dirty="0">
                <a:solidFill>
                  <a:srgbClr val="221F1F"/>
                </a:solidFill>
                <a:latin typeface="Arial MT"/>
                <a:cs typeface="Arial MT"/>
              </a:rPr>
              <a:t>satisfies</a:t>
            </a:r>
            <a:r>
              <a:rPr sz="2800" spc="-20" dirty="0">
                <a:solidFill>
                  <a:srgbClr val="221F1F"/>
                </a:solidFill>
                <a:latin typeface="Arial MT"/>
                <a:cs typeface="Arial MT"/>
              </a:rPr>
              <a:t> </a:t>
            </a:r>
            <a:r>
              <a:rPr sz="2800" dirty="0">
                <a:solidFill>
                  <a:srgbClr val="221F1F"/>
                </a:solidFill>
                <a:latin typeface="Arial MT"/>
                <a:cs typeface="Arial MT"/>
              </a:rPr>
              <a:t>consumers’</a:t>
            </a:r>
            <a:endParaRPr sz="2800">
              <a:latin typeface="Arial MT"/>
              <a:cs typeface="Arial MT"/>
            </a:endParaRPr>
          </a:p>
          <a:p>
            <a:pPr marL="438150">
              <a:lnSpc>
                <a:spcPts val="3190"/>
              </a:lnSpc>
            </a:pPr>
            <a:r>
              <a:rPr sz="2800" spc="-5" dirty="0">
                <a:solidFill>
                  <a:srgbClr val="221F1F"/>
                </a:solidFill>
                <a:latin typeface="Arial MT"/>
                <a:cs typeface="Arial MT"/>
              </a:rPr>
              <a:t>practical need</a:t>
            </a:r>
            <a:r>
              <a:rPr sz="2800" spc="5" dirty="0">
                <a:solidFill>
                  <a:srgbClr val="221F1F"/>
                </a:solidFill>
                <a:latin typeface="Arial MT"/>
                <a:cs typeface="Arial MT"/>
              </a:rPr>
              <a:t> </a:t>
            </a:r>
            <a:r>
              <a:rPr sz="2800" dirty="0">
                <a:solidFill>
                  <a:srgbClr val="221F1F"/>
                </a:solidFill>
                <a:latin typeface="Arial MT"/>
                <a:cs typeface="Arial MT"/>
              </a:rPr>
              <a:t>for</a:t>
            </a:r>
            <a:r>
              <a:rPr sz="2800" spc="-10" dirty="0">
                <a:solidFill>
                  <a:srgbClr val="221F1F"/>
                </a:solidFill>
                <a:latin typeface="Arial MT"/>
                <a:cs typeface="Arial MT"/>
              </a:rPr>
              <a:t> </a:t>
            </a:r>
            <a:r>
              <a:rPr sz="2800" spc="-5" dirty="0">
                <a:solidFill>
                  <a:srgbClr val="221F1F"/>
                </a:solidFill>
                <a:latin typeface="Arial MT"/>
                <a:cs typeface="Arial MT"/>
              </a:rPr>
              <a:t>information</a:t>
            </a:r>
            <a:endParaRPr sz="2800">
              <a:latin typeface="Arial MT"/>
              <a:cs typeface="Arial MT"/>
            </a:endParaRPr>
          </a:p>
          <a:p>
            <a:pPr marL="438150" indent="-426085">
              <a:spcBef>
                <a:spcPts val="660"/>
              </a:spcBef>
              <a:buClr>
                <a:srgbClr val="007EA2"/>
              </a:buClr>
              <a:buFont typeface="Arial MT"/>
              <a:buChar char="•"/>
              <a:tabLst>
                <a:tab pos="437515" algn="l"/>
                <a:tab pos="438150" algn="l"/>
              </a:tabLst>
            </a:pPr>
            <a:r>
              <a:rPr sz="2800" b="1" spc="-5" dirty="0">
                <a:solidFill>
                  <a:srgbClr val="221F1F"/>
                </a:solidFill>
                <a:latin typeface="Arial" panose="020B0604020202020204"/>
                <a:cs typeface="Arial" panose="020B0604020202020204"/>
              </a:rPr>
              <a:t>Emotional</a:t>
            </a:r>
            <a:r>
              <a:rPr sz="2800" b="1" spc="-85" dirty="0">
                <a:solidFill>
                  <a:srgbClr val="221F1F"/>
                </a:solidFill>
                <a:latin typeface="Arial" panose="020B0604020202020204"/>
                <a:cs typeface="Arial" panose="020B0604020202020204"/>
              </a:rPr>
              <a:t> </a:t>
            </a:r>
            <a:r>
              <a:rPr sz="2800" b="1" spc="-5" dirty="0">
                <a:solidFill>
                  <a:srgbClr val="221F1F"/>
                </a:solidFill>
                <a:latin typeface="Arial" panose="020B0604020202020204"/>
                <a:cs typeface="Arial" panose="020B0604020202020204"/>
              </a:rPr>
              <a:t>Appeals</a:t>
            </a:r>
            <a:r>
              <a:rPr sz="2800" b="1" spc="30" dirty="0">
                <a:solidFill>
                  <a:srgbClr val="221F1F"/>
                </a:solidFill>
                <a:latin typeface="Arial" panose="020B0604020202020204"/>
                <a:cs typeface="Arial" panose="020B0604020202020204"/>
              </a:rPr>
              <a:t> </a:t>
            </a:r>
            <a:r>
              <a:rPr sz="2800" spc="-5" dirty="0">
                <a:solidFill>
                  <a:srgbClr val="221F1F"/>
                </a:solidFill>
                <a:latin typeface="Arial MT"/>
                <a:cs typeface="Arial MT"/>
              </a:rPr>
              <a:t>try to influence</a:t>
            </a:r>
            <a:r>
              <a:rPr sz="2800" spc="5" dirty="0">
                <a:solidFill>
                  <a:srgbClr val="221F1F"/>
                </a:solidFill>
                <a:latin typeface="Arial MT"/>
                <a:cs typeface="Arial MT"/>
              </a:rPr>
              <a:t> </a:t>
            </a:r>
            <a:r>
              <a:rPr sz="2800" spc="-5" dirty="0">
                <a:solidFill>
                  <a:srgbClr val="221F1F"/>
                </a:solidFill>
                <a:latin typeface="Arial MT"/>
                <a:cs typeface="Arial MT"/>
              </a:rPr>
              <a:t>emotions</a:t>
            </a:r>
            <a:endParaRPr sz="2800">
              <a:latin typeface="Arial MT"/>
              <a:cs typeface="Arial MT"/>
            </a:endParaRPr>
          </a:p>
          <a:p>
            <a:pPr marL="417830" marR="490855" indent="-417830">
              <a:lnSpc>
                <a:spcPts val="3020"/>
              </a:lnSpc>
              <a:spcBef>
                <a:spcPts val="1060"/>
              </a:spcBef>
              <a:buClr>
                <a:srgbClr val="007EA2"/>
              </a:buClr>
              <a:buChar char="•"/>
              <a:tabLst>
                <a:tab pos="417830" algn="l"/>
                <a:tab pos="418465" algn="l"/>
              </a:tabLst>
            </a:pPr>
            <a:r>
              <a:rPr sz="2800" spc="-5" dirty="0">
                <a:solidFill>
                  <a:srgbClr val="221F1F"/>
                </a:solidFill>
                <a:latin typeface="Arial MT"/>
                <a:cs typeface="Arial MT"/>
              </a:rPr>
              <a:t>A</a:t>
            </a:r>
            <a:r>
              <a:rPr sz="2800" spc="-160" dirty="0">
                <a:solidFill>
                  <a:srgbClr val="221F1F"/>
                </a:solidFill>
                <a:latin typeface="Arial MT"/>
                <a:cs typeface="Arial MT"/>
              </a:rPr>
              <a:t> </a:t>
            </a:r>
            <a:r>
              <a:rPr sz="2800" b="1" spc="-10" dirty="0">
                <a:solidFill>
                  <a:srgbClr val="221F1F"/>
                </a:solidFill>
                <a:latin typeface="Arial" panose="020B0604020202020204"/>
                <a:cs typeface="Arial" panose="020B0604020202020204"/>
              </a:rPr>
              <a:t>Unique</a:t>
            </a:r>
            <a:r>
              <a:rPr sz="2800" b="1" spc="25" dirty="0">
                <a:solidFill>
                  <a:srgbClr val="221F1F"/>
                </a:solidFill>
                <a:latin typeface="Arial" panose="020B0604020202020204"/>
                <a:cs typeface="Arial" panose="020B0604020202020204"/>
              </a:rPr>
              <a:t> </a:t>
            </a:r>
            <a:r>
              <a:rPr sz="2800" b="1" spc="-5" dirty="0">
                <a:solidFill>
                  <a:srgbClr val="221F1F"/>
                </a:solidFill>
                <a:latin typeface="Arial" panose="020B0604020202020204"/>
                <a:cs typeface="Arial" panose="020B0604020202020204"/>
              </a:rPr>
              <a:t>Selling</a:t>
            </a:r>
            <a:r>
              <a:rPr sz="2800" b="1" spc="5" dirty="0">
                <a:solidFill>
                  <a:srgbClr val="221F1F"/>
                </a:solidFill>
                <a:latin typeface="Arial" panose="020B0604020202020204"/>
                <a:cs typeface="Arial" panose="020B0604020202020204"/>
              </a:rPr>
              <a:t> </a:t>
            </a:r>
            <a:r>
              <a:rPr sz="2800" b="1" spc="-5" dirty="0">
                <a:solidFill>
                  <a:srgbClr val="221F1F"/>
                </a:solidFill>
                <a:latin typeface="Arial" panose="020B0604020202020204"/>
                <a:cs typeface="Arial" panose="020B0604020202020204"/>
              </a:rPr>
              <a:t>Proposition</a:t>
            </a:r>
            <a:r>
              <a:rPr sz="2800" b="1" spc="35" dirty="0">
                <a:solidFill>
                  <a:srgbClr val="221F1F"/>
                </a:solidFill>
                <a:latin typeface="Arial" panose="020B0604020202020204"/>
                <a:cs typeface="Arial" panose="020B0604020202020204"/>
              </a:rPr>
              <a:t> </a:t>
            </a:r>
            <a:r>
              <a:rPr sz="2800" spc="-5" dirty="0">
                <a:solidFill>
                  <a:srgbClr val="221F1F"/>
                </a:solidFill>
                <a:latin typeface="Arial MT"/>
                <a:cs typeface="Arial MT"/>
              </a:rPr>
              <a:t>focuses </a:t>
            </a:r>
            <a:r>
              <a:rPr sz="2800" spc="-10" dirty="0">
                <a:solidFill>
                  <a:srgbClr val="221F1F"/>
                </a:solidFill>
                <a:latin typeface="Arial MT"/>
                <a:cs typeface="Arial MT"/>
              </a:rPr>
              <a:t>on </a:t>
            </a:r>
            <a:r>
              <a:rPr sz="2800" spc="-760" dirty="0">
                <a:solidFill>
                  <a:srgbClr val="221F1F"/>
                </a:solidFill>
                <a:latin typeface="Arial MT"/>
                <a:cs typeface="Arial MT"/>
              </a:rPr>
              <a:t> </a:t>
            </a:r>
            <a:r>
              <a:rPr sz="2800" spc="-5" dirty="0">
                <a:solidFill>
                  <a:srgbClr val="221F1F"/>
                </a:solidFill>
                <a:latin typeface="Arial MT"/>
                <a:cs typeface="Arial MT"/>
              </a:rPr>
              <a:t>clear</a:t>
            </a:r>
            <a:r>
              <a:rPr sz="2800" spc="-10" dirty="0">
                <a:solidFill>
                  <a:srgbClr val="221F1F"/>
                </a:solidFill>
                <a:latin typeface="Arial MT"/>
                <a:cs typeface="Arial MT"/>
              </a:rPr>
              <a:t> </a:t>
            </a:r>
            <a:r>
              <a:rPr sz="2800" spc="-5" dirty="0">
                <a:solidFill>
                  <a:srgbClr val="221F1F"/>
                </a:solidFill>
                <a:latin typeface="Arial MT"/>
                <a:cs typeface="Arial MT"/>
              </a:rPr>
              <a:t>reason</a:t>
            </a:r>
            <a:r>
              <a:rPr sz="2800" spc="-10" dirty="0">
                <a:solidFill>
                  <a:srgbClr val="221F1F"/>
                </a:solidFill>
                <a:latin typeface="Arial MT"/>
                <a:cs typeface="Arial MT"/>
              </a:rPr>
              <a:t> </a:t>
            </a:r>
            <a:r>
              <a:rPr sz="2800" spc="-5" dirty="0">
                <a:solidFill>
                  <a:srgbClr val="221F1F"/>
                </a:solidFill>
                <a:latin typeface="Arial MT"/>
                <a:cs typeface="Arial MT"/>
              </a:rPr>
              <a:t>why</a:t>
            </a:r>
            <a:r>
              <a:rPr sz="2800" spc="5" dirty="0">
                <a:solidFill>
                  <a:srgbClr val="221F1F"/>
                </a:solidFill>
                <a:latin typeface="Arial MT"/>
                <a:cs typeface="Arial MT"/>
              </a:rPr>
              <a:t> </a:t>
            </a:r>
            <a:r>
              <a:rPr sz="2800" spc="-5" dirty="0">
                <a:solidFill>
                  <a:srgbClr val="221F1F"/>
                </a:solidFill>
                <a:latin typeface="Arial MT"/>
                <a:cs typeface="Arial MT"/>
              </a:rPr>
              <a:t>a</a:t>
            </a:r>
            <a:r>
              <a:rPr sz="2800" spc="-10" dirty="0">
                <a:solidFill>
                  <a:srgbClr val="221F1F"/>
                </a:solidFill>
                <a:latin typeface="Arial MT"/>
                <a:cs typeface="Arial MT"/>
              </a:rPr>
              <a:t> </a:t>
            </a:r>
            <a:r>
              <a:rPr sz="2800" dirty="0">
                <a:solidFill>
                  <a:srgbClr val="221F1F"/>
                </a:solidFill>
                <a:latin typeface="Arial MT"/>
                <a:cs typeface="Arial MT"/>
              </a:rPr>
              <a:t>product</a:t>
            </a:r>
            <a:r>
              <a:rPr sz="2800" spc="5" dirty="0">
                <a:solidFill>
                  <a:srgbClr val="221F1F"/>
                </a:solidFill>
                <a:latin typeface="Arial MT"/>
                <a:cs typeface="Arial MT"/>
              </a:rPr>
              <a:t> </a:t>
            </a:r>
            <a:r>
              <a:rPr sz="2800" spc="-5" dirty="0">
                <a:solidFill>
                  <a:srgbClr val="221F1F"/>
                </a:solidFill>
                <a:latin typeface="Arial MT"/>
                <a:cs typeface="Arial MT"/>
              </a:rPr>
              <a:t>is</a:t>
            </a:r>
            <a:r>
              <a:rPr sz="2800" spc="-10" dirty="0">
                <a:solidFill>
                  <a:srgbClr val="221F1F"/>
                </a:solidFill>
                <a:latin typeface="Arial MT"/>
                <a:cs typeface="Arial MT"/>
              </a:rPr>
              <a:t> </a:t>
            </a:r>
            <a:r>
              <a:rPr sz="2800" dirty="0">
                <a:solidFill>
                  <a:srgbClr val="221F1F"/>
                </a:solidFill>
                <a:latin typeface="Arial MT"/>
                <a:cs typeface="Arial MT"/>
              </a:rPr>
              <a:t>superior</a:t>
            </a:r>
            <a:endParaRPr sz="2800">
              <a:latin typeface="Arial MT"/>
              <a:cs typeface="Arial MT"/>
            </a:endParaRPr>
          </a:p>
          <a:p>
            <a:pPr marL="241300" marR="136525" indent="-228600">
              <a:lnSpc>
                <a:spcPts val="3030"/>
              </a:lnSpc>
              <a:spcBef>
                <a:spcPts val="995"/>
              </a:spcBef>
              <a:buClr>
                <a:srgbClr val="007EA2"/>
              </a:buClr>
              <a:buFont typeface="Arial MT"/>
              <a:buChar char="•"/>
              <a:tabLst>
                <a:tab pos="437515" algn="l"/>
                <a:tab pos="438150" algn="l"/>
              </a:tabLst>
            </a:pPr>
            <a:r>
              <a:rPr dirty="0"/>
              <a:t>	</a:t>
            </a:r>
            <a:r>
              <a:rPr sz="2800" b="1" spc="-10" dirty="0">
                <a:solidFill>
                  <a:srgbClr val="221F1F"/>
                </a:solidFill>
                <a:latin typeface="Arial" panose="020B0604020202020204"/>
                <a:cs typeface="Arial" panose="020B0604020202020204"/>
              </a:rPr>
              <a:t>Reminder </a:t>
            </a:r>
            <a:r>
              <a:rPr sz="2800" b="1" spc="-5" dirty="0">
                <a:solidFill>
                  <a:srgbClr val="221F1F"/>
                </a:solidFill>
                <a:latin typeface="Arial" panose="020B0604020202020204"/>
                <a:cs typeface="Arial" panose="020B0604020202020204"/>
              </a:rPr>
              <a:t>Advertising </a:t>
            </a:r>
            <a:r>
              <a:rPr sz="2800" dirty="0">
                <a:solidFill>
                  <a:srgbClr val="221F1F"/>
                </a:solidFill>
                <a:latin typeface="Arial MT"/>
                <a:cs typeface="Arial MT"/>
              </a:rPr>
              <a:t>keeps the </a:t>
            </a:r>
            <a:r>
              <a:rPr sz="2800" spc="-5" dirty="0">
                <a:solidFill>
                  <a:srgbClr val="221F1F"/>
                </a:solidFill>
                <a:latin typeface="Arial MT"/>
                <a:cs typeface="Arial MT"/>
              </a:rPr>
              <a:t>name of a </a:t>
            </a:r>
            <a:r>
              <a:rPr sz="2800" spc="-765" dirty="0">
                <a:solidFill>
                  <a:srgbClr val="221F1F"/>
                </a:solidFill>
                <a:latin typeface="Arial MT"/>
                <a:cs typeface="Arial MT"/>
              </a:rPr>
              <a:t> </a:t>
            </a:r>
            <a:r>
              <a:rPr sz="2800" dirty="0">
                <a:solidFill>
                  <a:srgbClr val="221F1F"/>
                </a:solidFill>
                <a:latin typeface="Arial MT"/>
                <a:cs typeface="Arial MT"/>
              </a:rPr>
              <a:t>brand</a:t>
            </a:r>
            <a:endParaRPr sz="2800">
              <a:latin typeface="Arial MT"/>
              <a:cs typeface="Arial MT"/>
            </a:endParaRPr>
          </a:p>
          <a:p>
            <a:pPr marL="438150">
              <a:lnSpc>
                <a:spcPts val="2975"/>
              </a:lnSpc>
            </a:pPr>
            <a:r>
              <a:rPr sz="2800" spc="-5" dirty="0">
                <a:solidFill>
                  <a:srgbClr val="221F1F"/>
                </a:solidFill>
                <a:latin typeface="Arial MT"/>
                <a:cs typeface="Arial MT"/>
              </a:rPr>
              <a:t>in</a:t>
            </a:r>
            <a:r>
              <a:rPr sz="2800" spc="-20" dirty="0">
                <a:solidFill>
                  <a:srgbClr val="221F1F"/>
                </a:solidFill>
                <a:latin typeface="Arial MT"/>
                <a:cs typeface="Arial MT"/>
              </a:rPr>
              <a:t> </a:t>
            </a:r>
            <a:r>
              <a:rPr sz="2800" spc="-10" dirty="0">
                <a:solidFill>
                  <a:srgbClr val="221F1F"/>
                </a:solidFill>
                <a:latin typeface="Arial MT"/>
                <a:cs typeface="Arial MT"/>
              </a:rPr>
              <a:t>people’s </a:t>
            </a:r>
            <a:r>
              <a:rPr sz="2800" spc="-5" dirty="0">
                <a:solidFill>
                  <a:srgbClr val="221F1F"/>
                </a:solidFill>
                <a:latin typeface="Arial MT"/>
                <a:cs typeface="Arial MT"/>
              </a:rPr>
              <a:t>minds</a:t>
            </a:r>
            <a:endParaRPr sz="2800">
              <a:latin typeface="Arial MT"/>
              <a:cs typeface="Arial MT"/>
            </a:endParaRPr>
          </a:p>
          <a:p>
            <a:pPr marL="438150" indent="-426085">
              <a:spcBef>
                <a:spcPts val="660"/>
              </a:spcBef>
              <a:buClr>
                <a:srgbClr val="007EA2"/>
              </a:buClr>
              <a:buFont typeface="Arial MT"/>
              <a:buChar char="•"/>
              <a:tabLst>
                <a:tab pos="437515" algn="l"/>
                <a:tab pos="438150" algn="l"/>
              </a:tabLst>
            </a:pPr>
            <a:r>
              <a:rPr sz="2800" b="1" spc="-40" dirty="0">
                <a:solidFill>
                  <a:srgbClr val="221F1F"/>
                </a:solidFill>
                <a:latin typeface="Arial" panose="020B0604020202020204"/>
                <a:cs typeface="Arial" panose="020B0604020202020204"/>
              </a:rPr>
              <a:t>Teaser</a:t>
            </a:r>
            <a:r>
              <a:rPr sz="2800" b="1" spc="10" dirty="0">
                <a:solidFill>
                  <a:srgbClr val="221F1F"/>
                </a:solidFill>
                <a:latin typeface="Arial" panose="020B0604020202020204"/>
                <a:cs typeface="Arial" panose="020B0604020202020204"/>
              </a:rPr>
              <a:t> </a:t>
            </a:r>
            <a:r>
              <a:rPr sz="2800" b="1" spc="-5" dirty="0">
                <a:solidFill>
                  <a:srgbClr val="221F1F"/>
                </a:solidFill>
                <a:latin typeface="Arial" panose="020B0604020202020204"/>
                <a:cs typeface="Arial" panose="020B0604020202020204"/>
              </a:rPr>
              <a:t>or</a:t>
            </a:r>
            <a:r>
              <a:rPr sz="2800" b="1" dirty="0">
                <a:solidFill>
                  <a:srgbClr val="221F1F"/>
                </a:solidFill>
                <a:latin typeface="Arial" panose="020B0604020202020204"/>
                <a:cs typeface="Arial" panose="020B0604020202020204"/>
              </a:rPr>
              <a:t> </a:t>
            </a:r>
            <a:r>
              <a:rPr sz="2800" b="1" spc="-10" dirty="0">
                <a:solidFill>
                  <a:srgbClr val="221F1F"/>
                </a:solidFill>
                <a:latin typeface="Arial" panose="020B0604020202020204"/>
                <a:cs typeface="Arial" panose="020B0604020202020204"/>
              </a:rPr>
              <a:t>Mystery</a:t>
            </a:r>
            <a:r>
              <a:rPr sz="2800" b="1" spc="-65" dirty="0">
                <a:solidFill>
                  <a:srgbClr val="221F1F"/>
                </a:solidFill>
                <a:latin typeface="Arial" panose="020B0604020202020204"/>
                <a:cs typeface="Arial" panose="020B0604020202020204"/>
              </a:rPr>
              <a:t> </a:t>
            </a:r>
            <a:r>
              <a:rPr sz="2800" b="1" spc="-10" dirty="0">
                <a:solidFill>
                  <a:srgbClr val="221F1F"/>
                </a:solidFill>
                <a:latin typeface="Arial" panose="020B0604020202020204"/>
                <a:cs typeface="Arial" panose="020B0604020202020204"/>
              </a:rPr>
              <a:t>Ads</a:t>
            </a:r>
            <a:r>
              <a:rPr sz="2800" b="1" spc="25" dirty="0">
                <a:solidFill>
                  <a:srgbClr val="221F1F"/>
                </a:solidFill>
                <a:latin typeface="Arial" panose="020B0604020202020204"/>
                <a:cs typeface="Arial" panose="020B0604020202020204"/>
              </a:rPr>
              <a:t> </a:t>
            </a:r>
            <a:r>
              <a:rPr sz="2800" spc="-5" dirty="0">
                <a:solidFill>
                  <a:srgbClr val="221F1F"/>
                </a:solidFill>
                <a:latin typeface="Arial MT"/>
                <a:cs typeface="Arial MT"/>
              </a:rPr>
              <a:t>generate</a:t>
            </a:r>
            <a:r>
              <a:rPr sz="2800" spc="15" dirty="0">
                <a:solidFill>
                  <a:srgbClr val="221F1F"/>
                </a:solidFill>
                <a:latin typeface="Arial MT"/>
                <a:cs typeface="Arial MT"/>
              </a:rPr>
              <a:t> </a:t>
            </a:r>
            <a:r>
              <a:rPr sz="2800" dirty="0">
                <a:solidFill>
                  <a:srgbClr val="221F1F"/>
                </a:solidFill>
                <a:latin typeface="Arial MT"/>
                <a:cs typeface="Arial MT"/>
              </a:rPr>
              <a:t>curiosity</a:t>
            </a:r>
            <a:endParaRPr sz="2800">
              <a:latin typeface="Arial MT"/>
              <a:cs typeface="Arial MT"/>
            </a:endParaRPr>
          </a:p>
        </p:txBody>
      </p:sp>
      <p:pic>
        <p:nvPicPr>
          <p:cNvPr id="4" name="object 4"/>
          <p:cNvPicPr/>
          <p:nvPr/>
        </p:nvPicPr>
        <p:blipFill>
          <a:blip r:embed="rId1" cstate="print"/>
          <a:stretch>
            <a:fillRect/>
          </a:stretch>
        </p:blipFill>
        <p:spPr>
          <a:xfrm>
            <a:off x="1857756" y="214885"/>
            <a:ext cx="2852928" cy="72542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3"/>
          <p:cNvSpPr txBox="1">
            <a:spLocks noGrp="1"/>
          </p:cNvSpPr>
          <p:nvPr>
            <p:ph type="title"/>
          </p:nvPr>
        </p:nvSpPr>
        <p:spPr>
          <a:xfrm>
            <a:off x="2008576" y="557212"/>
            <a:ext cx="91440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2400"/>
            </a:pPr>
            <a:r>
              <a:rPr lang="en-GB" sz="2400" b="1" dirty="0"/>
              <a:t>A Macro Perspective of </a:t>
            </a:r>
            <a:r>
              <a:rPr lang="en-GB" sz="2400" b="1" dirty="0">
                <a:solidFill>
                  <a:srgbClr val="31859B"/>
                </a:solidFill>
              </a:rPr>
              <a:t>Marketing Communications  </a:t>
            </a:r>
            <a:endParaRPr dirty="0"/>
          </a:p>
        </p:txBody>
      </p:sp>
      <p:sp>
        <p:nvSpPr>
          <p:cNvPr id="107" name="Google Shape;107;p3"/>
          <p:cNvSpPr txBox="1"/>
          <p:nvPr/>
        </p:nvSpPr>
        <p:spPr>
          <a:xfrm>
            <a:off x="8075613" y="6488114"/>
            <a:ext cx="5670550" cy="369887"/>
          </a:xfrm>
          <a:prstGeom prst="rect">
            <a:avLst/>
          </a:prstGeom>
          <a:noFill/>
          <a:ln>
            <a:noFill/>
          </a:ln>
        </p:spPr>
        <p:txBody>
          <a:bodyPr spcFirstLastPara="1" wrap="square" lIns="91425" tIns="45700" rIns="91425" bIns="45700" anchor="t" anchorCtr="0">
            <a:spAutoFit/>
          </a:bodyPr>
          <a:lstStyle/>
          <a:p>
            <a:pPr>
              <a:buClr>
                <a:schemeClr val="dk1"/>
              </a:buClr>
              <a:buSzPts val="1800"/>
            </a:pPr>
            <a:r>
              <a:rPr lang="en-GB">
                <a:solidFill>
                  <a:schemeClr val="dk1"/>
                </a:solidFill>
                <a:latin typeface="Arial" panose="020B0604020202020204"/>
                <a:ea typeface="Arial" panose="020B0604020202020204"/>
                <a:cs typeface="Arial" panose="020B0604020202020204"/>
                <a:sym typeface="Arial" panose="020B0604020202020204"/>
              </a:rPr>
              <a:t>Hughes and Fill (2007)</a:t>
            </a:r>
            <a:endParaRPr sz="1400">
              <a:solidFill>
                <a:srgbClr val="000000"/>
              </a:solidFill>
              <a:latin typeface="Arial" panose="020B0604020202020204"/>
              <a:ea typeface="Arial" panose="020B0604020202020204"/>
              <a:cs typeface="Arial" panose="020B0604020202020204"/>
              <a:sym typeface="Arial" panose="020B0604020202020204"/>
            </a:endParaRPr>
          </a:p>
        </p:txBody>
      </p:sp>
      <p:pic>
        <p:nvPicPr>
          <p:cNvPr id="108" name="Google Shape;108;p3" descr="fig10_1"/>
          <p:cNvPicPr preferRelativeResize="0"/>
          <p:nvPr/>
        </p:nvPicPr>
        <p:blipFill rotWithShape="1">
          <a:blip r:embed="rId1"/>
          <a:srcRect/>
          <a:stretch>
            <a:fillRect/>
          </a:stretch>
        </p:blipFill>
        <p:spPr>
          <a:xfrm>
            <a:off x="2225675" y="1538288"/>
            <a:ext cx="7353300" cy="43434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183251" y="94885"/>
            <a:ext cx="4467860" cy="1415131"/>
          </a:xfrm>
          <a:prstGeom prst="rect">
            <a:avLst/>
          </a:prstGeom>
        </p:spPr>
        <p:txBody>
          <a:bodyPr vert="horz" wrap="square" lIns="0" tIns="67945" rIns="0" bIns="0" rtlCol="0" anchor="ctr">
            <a:spAutoFit/>
          </a:bodyPr>
          <a:lstStyle/>
          <a:p>
            <a:pPr marL="12700" marR="5080">
              <a:lnSpc>
                <a:spcPts val="3460"/>
              </a:lnSpc>
              <a:spcBef>
                <a:spcPts val="535"/>
              </a:spcBef>
            </a:pPr>
            <a:r>
              <a:rPr dirty="0"/>
              <a:t>Where </a:t>
            </a:r>
            <a:r>
              <a:rPr spc="-5" dirty="0"/>
              <a:t>to </a:t>
            </a:r>
            <a:r>
              <a:rPr dirty="0"/>
              <a:t>Say It: </a:t>
            </a:r>
            <a:r>
              <a:rPr spc="5" dirty="0"/>
              <a:t> </a:t>
            </a:r>
            <a:r>
              <a:rPr spc="-20" dirty="0"/>
              <a:t>Traditional</a:t>
            </a:r>
            <a:r>
              <a:rPr spc="-75" dirty="0"/>
              <a:t> </a:t>
            </a:r>
            <a:r>
              <a:rPr spc="-5" dirty="0"/>
              <a:t>Mass</a:t>
            </a:r>
            <a:r>
              <a:rPr spc="-60" dirty="0"/>
              <a:t> </a:t>
            </a:r>
            <a:r>
              <a:rPr dirty="0"/>
              <a:t>Media</a:t>
            </a:r>
            <a:endParaRPr dirty="0"/>
          </a:p>
        </p:txBody>
      </p:sp>
      <p:sp>
        <p:nvSpPr>
          <p:cNvPr id="3" name="object 3"/>
          <p:cNvSpPr txBox="1"/>
          <p:nvPr/>
        </p:nvSpPr>
        <p:spPr>
          <a:xfrm>
            <a:off x="2072640" y="1572730"/>
            <a:ext cx="7563484" cy="3862070"/>
          </a:xfrm>
          <a:prstGeom prst="rect">
            <a:avLst/>
          </a:prstGeom>
        </p:spPr>
        <p:txBody>
          <a:bodyPr vert="horz" wrap="square" lIns="0" tIns="97155" rIns="0" bIns="0" rtlCol="0">
            <a:spAutoFit/>
          </a:bodyPr>
          <a:lstStyle/>
          <a:p>
            <a:pPr marL="172085" indent="-172720">
              <a:spcBef>
                <a:spcPts val="765"/>
              </a:spcBef>
              <a:buClr>
                <a:srgbClr val="007EA2"/>
              </a:buClr>
              <a:buChar char="•"/>
              <a:tabLst>
                <a:tab pos="172720" algn="l"/>
              </a:tabLst>
            </a:pPr>
            <a:r>
              <a:rPr sz="2800" dirty="0">
                <a:solidFill>
                  <a:srgbClr val="221F1F"/>
                </a:solidFill>
                <a:latin typeface="Arial MT"/>
                <a:cs typeface="Arial MT"/>
              </a:rPr>
              <a:t>Where</a:t>
            </a:r>
            <a:r>
              <a:rPr sz="2800" spc="-15" dirty="0">
                <a:solidFill>
                  <a:srgbClr val="221F1F"/>
                </a:solidFill>
                <a:latin typeface="Arial MT"/>
                <a:cs typeface="Arial MT"/>
              </a:rPr>
              <a:t> </a:t>
            </a:r>
            <a:r>
              <a:rPr sz="2800" dirty="0">
                <a:solidFill>
                  <a:srgbClr val="221F1F"/>
                </a:solidFill>
                <a:latin typeface="Arial MT"/>
                <a:cs typeface="Arial MT"/>
              </a:rPr>
              <a:t>your</a:t>
            </a:r>
            <a:r>
              <a:rPr sz="2800" spc="-10" dirty="0">
                <a:solidFill>
                  <a:srgbClr val="221F1F"/>
                </a:solidFill>
                <a:latin typeface="Arial MT"/>
                <a:cs typeface="Arial MT"/>
              </a:rPr>
              <a:t> </a:t>
            </a:r>
            <a:r>
              <a:rPr sz="2800" dirty="0">
                <a:solidFill>
                  <a:srgbClr val="221F1F"/>
                </a:solidFill>
                <a:latin typeface="Arial MT"/>
                <a:cs typeface="Arial MT"/>
              </a:rPr>
              <a:t>market</a:t>
            </a:r>
            <a:r>
              <a:rPr sz="2800" spc="-15" dirty="0">
                <a:solidFill>
                  <a:srgbClr val="221F1F"/>
                </a:solidFill>
                <a:latin typeface="Arial MT"/>
                <a:cs typeface="Arial MT"/>
              </a:rPr>
              <a:t> </a:t>
            </a:r>
            <a:r>
              <a:rPr sz="2800" spc="-5" dirty="0">
                <a:solidFill>
                  <a:srgbClr val="221F1F"/>
                </a:solidFill>
                <a:latin typeface="Arial MT"/>
                <a:cs typeface="Arial MT"/>
              </a:rPr>
              <a:t>is</a:t>
            </a:r>
            <a:r>
              <a:rPr sz="2800" spc="-20" dirty="0">
                <a:solidFill>
                  <a:srgbClr val="221F1F"/>
                </a:solidFill>
                <a:latin typeface="Arial MT"/>
                <a:cs typeface="Arial MT"/>
              </a:rPr>
              <a:t> </a:t>
            </a:r>
            <a:r>
              <a:rPr sz="2800" spc="-5" dirty="0">
                <a:solidFill>
                  <a:srgbClr val="221F1F"/>
                </a:solidFill>
                <a:latin typeface="Arial MT"/>
                <a:cs typeface="Arial MT"/>
              </a:rPr>
              <a:t>!</a:t>
            </a:r>
            <a:endParaRPr sz="2800">
              <a:latin typeface="Arial MT"/>
              <a:cs typeface="Arial MT"/>
            </a:endParaRPr>
          </a:p>
          <a:p>
            <a:pPr>
              <a:spcBef>
                <a:spcPts val="665"/>
              </a:spcBef>
            </a:pPr>
            <a:r>
              <a:rPr sz="2800" spc="-5" dirty="0">
                <a:solidFill>
                  <a:srgbClr val="007EA2"/>
                </a:solidFill>
                <a:latin typeface="Arial MT"/>
                <a:cs typeface="Arial MT"/>
              </a:rPr>
              <a:t>•</a:t>
            </a:r>
            <a:endParaRPr sz="2800">
              <a:latin typeface="Arial MT"/>
              <a:cs typeface="Arial MT"/>
            </a:endParaRPr>
          </a:p>
          <a:p>
            <a:pPr marL="172085" marR="542925" indent="-172720">
              <a:lnSpc>
                <a:spcPts val="3020"/>
              </a:lnSpc>
              <a:spcBef>
                <a:spcPts val="1055"/>
              </a:spcBef>
              <a:buClr>
                <a:srgbClr val="007EA2"/>
              </a:buClr>
              <a:buFont typeface="Arial MT"/>
              <a:buChar char="•"/>
              <a:tabLst>
                <a:tab pos="172720" algn="l"/>
              </a:tabLst>
            </a:pPr>
            <a:r>
              <a:rPr sz="2800" b="1" spc="-10" dirty="0">
                <a:solidFill>
                  <a:srgbClr val="221F1F"/>
                </a:solidFill>
                <a:latin typeface="Arial" panose="020B0604020202020204"/>
                <a:cs typeface="Arial" panose="020B0604020202020204"/>
              </a:rPr>
              <a:t>TV</a:t>
            </a:r>
            <a:r>
              <a:rPr sz="2800" b="1" spc="-5" dirty="0">
                <a:solidFill>
                  <a:srgbClr val="221F1F"/>
                </a:solidFill>
                <a:latin typeface="Arial" panose="020B0604020202020204"/>
                <a:cs typeface="Arial" panose="020B0604020202020204"/>
              </a:rPr>
              <a:t> </a:t>
            </a:r>
            <a:r>
              <a:rPr sz="2800" spc="-5" dirty="0">
                <a:solidFill>
                  <a:srgbClr val="221F1F"/>
                </a:solidFill>
                <a:latin typeface="Arial MT"/>
                <a:cs typeface="Arial MT"/>
              </a:rPr>
              <a:t>is</a:t>
            </a:r>
            <a:r>
              <a:rPr sz="2800" dirty="0">
                <a:solidFill>
                  <a:srgbClr val="221F1F"/>
                </a:solidFill>
                <a:latin typeface="Arial MT"/>
                <a:cs typeface="Arial MT"/>
              </a:rPr>
              <a:t> </a:t>
            </a:r>
            <a:r>
              <a:rPr sz="2800" spc="-5" dirty="0">
                <a:solidFill>
                  <a:srgbClr val="221F1F"/>
                </a:solidFill>
                <a:latin typeface="Arial MT"/>
                <a:cs typeface="Arial MT"/>
              </a:rPr>
              <a:t>often</a:t>
            </a:r>
            <a:r>
              <a:rPr sz="2800" spc="5" dirty="0">
                <a:solidFill>
                  <a:srgbClr val="221F1F"/>
                </a:solidFill>
                <a:latin typeface="Arial MT"/>
                <a:cs typeface="Arial MT"/>
              </a:rPr>
              <a:t> </a:t>
            </a:r>
            <a:r>
              <a:rPr sz="2800" spc="-5" dirty="0">
                <a:solidFill>
                  <a:srgbClr val="221F1F"/>
                </a:solidFill>
                <a:latin typeface="Arial MT"/>
                <a:cs typeface="Arial MT"/>
              </a:rPr>
              <a:t>the</a:t>
            </a:r>
            <a:r>
              <a:rPr sz="2800" spc="10" dirty="0">
                <a:solidFill>
                  <a:srgbClr val="221F1F"/>
                </a:solidFill>
                <a:latin typeface="Arial MT"/>
                <a:cs typeface="Arial MT"/>
              </a:rPr>
              <a:t> </a:t>
            </a:r>
            <a:r>
              <a:rPr sz="2800" spc="-5" dirty="0">
                <a:solidFill>
                  <a:srgbClr val="221F1F"/>
                </a:solidFill>
                <a:latin typeface="Arial MT"/>
                <a:cs typeface="Arial MT"/>
              </a:rPr>
              <a:t>medium</a:t>
            </a:r>
            <a:r>
              <a:rPr sz="2800" spc="20" dirty="0">
                <a:solidFill>
                  <a:srgbClr val="221F1F"/>
                </a:solidFill>
                <a:latin typeface="Arial MT"/>
                <a:cs typeface="Arial MT"/>
              </a:rPr>
              <a:t> </a:t>
            </a:r>
            <a:r>
              <a:rPr sz="2800" spc="-5" dirty="0">
                <a:solidFill>
                  <a:srgbClr val="221F1F"/>
                </a:solidFill>
                <a:latin typeface="Arial MT"/>
                <a:cs typeface="Arial MT"/>
              </a:rPr>
              <a:t>of</a:t>
            </a:r>
            <a:r>
              <a:rPr sz="2800" dirty="0">
                <a:solidFill>
                  <a:srgbClr val="221F1F"/>
                </a:solidFill>
                <a:latin typeface="Arial MT"/>
                <a:cs typeface="Arial MT"/>
              </a:rPr>
              <a:t> </a:t>
            </a:r>
            <a:r>
              <a:rPr sz="2800" spc="-5" dirty="0">
                <a:solidFill>
                  <a:srgbClr val="221F1F"/>
                </a:solidFill>
                <a:latin typeface="Arial MT"/>
                <a:cs typeface="Arial MT"/>
              </a:rPr>
              <a:t>choice,</a:t>
            </a:r>
            <a:r>
              <a:rPr sz="2800" dirty="0">
                <a:solidFill>
                  <a:srgbClr val="221F1F"/>
                </a:solidFill>
                <a:latin typeface="Arial MT"/>
                <a:cs typeface="Arial MT"/>
              </a:rPr>
              <a:t> </a:t>
            </a:r>
            <a:r>
              <a:rPr sz="2800" spc="-10" dirty="0">
                <a:solidFill>
                  <a:srgbClr val="221F1F"/>
                </a:solidFill>
                <a:latin typeface="Arial MT"/>
                <a:cs typeface="Arial MT"/>
              </a:rPr>
              <a:t>but</a:t>
            </a:r>
            <a:r>
              <a:rPr sz="2800" spc="5" dirty="0">
                <a:solidFill>
                  <a:srgbClr val="221F1F"/>
                </a:solidFill>
                <a:latin typeface="Arial MT"/>
                <a:cs typeface="Arial MT"/>
              </a:rPr>
              <a:t> </a:t>
            </a:r>
            <a:r>
              <a:rPr sz="2800" spc="-5" dirty="0">
                <a:solidFill>
                  <a:srgbClr val="221F1F"/>
                </a:solidFill>
                <a:latin typeface="Arial MT"/>
                <a:cs typeface="Arial MT"/>
              </a:rPr>
              <a:t>is still </a:t>
            </a:r>
            <a:r>
              <a:rPr sz="2800" spc="-765" dirty="0">
                <a:solidFill>
                  <a:srgbClr val="221F1F"/>
                </a:solidFill>
                <a:latin typeface="Arial MT"/>
                <a:cs typeface="Arial MT"/>
              </a:rPr>
              <a:t> </a:t>
            </a:r>
            <a:r>
              <a:rPr sz="2800" spc="-5" dirty="0">
                <a:solidFill>
                  <a:srgbClr val="221F1F"/>
                </a:solidFill>
                <a:latin typeface="Arial MT"/>
                <a:cs typeface="Arial MT"/>
              </a:rPr>
              <a:t>expensive</a:t>
            </a:r>
            <a:endParaRPr sz="2800">
              <a:latin typeface="Arial MT"/>
              <a:cs typeface="Arial MT"/>
            </a:endParaRPr>
          </a:p>
          <a:p>
            <a:pPr marL="271145" indent="-271780">
              <a:spcBef>
                <a:spcPts val="620"/>
              </a:spcBef>
              <a:buClr>
                <a:srgbClr val="007EA2"/>
              </a:buClr>
              <a:buFont typeface="Arial MT"/>
              <a:buChar char="•"/>
              <a:tabLst>
                <a:tab pos="271780" algn="l"/>
              </a:tabLst>
            </a:pPr>
            <a:r>
              <a:rPr sz="2800" b="1" spc="-5" dirty="0">
                <a:solidFill>
                  <a:srgbClr val="221F1F"/>
                </a:solidFill>
                <a:latin typeface="Arial" panose="020B0604020202020204"/>
                <a:cs typeface="Arial" panose="020B0604020202020204"/>
              </a:rPr>
              <a:t>Radio</a:t>
            </a:r>
            <a:r>
              <a:rPr sz="2800" b="1" spc="5" dirty="0">
                <a:solidFill>
                  <a:srgbClr val="221F1F"/>
                </a:solidFill>
                <a:latin typeface="Arial" panose="020B0604020202020204"/>
                <a:cs typeface="Arial" panose="020B0604020202020204"/>
              </a:rPr>
              <a:t> </a:t>
            </a:r>
            <a:r>
              <a:rPr sz="2800" spc="-5" dirty="0">
                <a:solidFill>
                  <a:srgbClr val="221F1F"/>
                </a:solidFill>
                <a:latin typeface="Arial MT"/>
                <a:cs typeface="Arial MT"/>
              </a:rPr>
              <a:t>is flexible but</a:t>
            </a:r>
            <a:r>
              <a:rPr sz="2800" spc="5" dirty="0">
                <a:solidFill>
                  <a:srgbClr val="221F1F"/>
                </a:solidFill>
                <a:latin typeface="Arial MT"/>
                <a:cs typeface="Arial MT"/>
              </a:rPr>
              <a:t> </a:t>
            </a:r>
            <a:r>
              <a:rPr sz="2800" spc="-5" dirty="0">
                <a:solidFill>
                  <a:srgbClr val="221F1F"/>
                </a:solidFill>
                <a:latin typeface="Arial MT"/>
                <a:cs typeface="Arial MT"/>
              </a:rPr>
              <a:t>is</a:t>
            </a:r>
            <a:r>
              <a:rPr sz="2800" dirty="0">
                <a:solidFill>
                  <a:srgbClr val="221F1F"/>
                </a:solidFill>
                <a:latin typeface="Arial MT"/>
                <a:cs typeface="Arial MT"/>
              </a:rPr>
              <a:t> </a:t>
            </a:r>
            <a:r>
              <a:rPr sz="2800" spc="-5" dirty="0">
                <a:solidFill>
                  <a:srgbClr val="221F1F"/>
                </a:solidFill>
                <a:latin typeface="Arial MT"/>
                <a:cs typeface="Arial MT"/>
              </a:rPr>
              <a:t>declining</a:t>
            </a:r>
            <a:r>
              <a:rPr sz="2800" spc="15" dirty="0">
                <a:solidFill>
                  <a:srgbClr val="221F1F"/>
                </a:solidFill>
                <a:latin typeface="Arial MT"/>
                <a:cs typeface="Arial MT"/>
              </a:rPr>
              <a:t> </a:t>
            </a:r>
            <a:r>
              <a:rPr sz="2800" spc="-5" dirty="0">
                <a:solidFill>
                  <a:srgbClr val="221F1F"/>
                </a:solidFill>
                <a:latin typeface="Arial MT"/>
                <a:cs typeface="Arial MT"/>
              </a:rPr>
              <a:t>in</a:t>
            </a:r>
            <a:r>
              <a:rPr sz="2800" dirty="0">
                <a:solidFill>
                  <a:srgbClr val="221F1F"/>
                </a:solidFill>
                <a:latin typeface="Arial MT"/>
                <a:cs typeface="Arial MT"/>
              </a:rPr>
              <a:t> </a:t>
            </a:r>
            <a:r>
              <a:rPr sz="2800" spc="-5" dirty="0">
                <a:solidFill>
                  <a:srgbClr val="221F1F"/>
                </a:solidFill>
                <a:latin typeface="Arial MT"/>
                <a:cs typeface="Arial MT"/>
              </a:rPr>
              <a:t>use</a:t>
            </a:r>
            <a:endParaRPr sz="2800">
              <a:latin typeface="Arial MT"/>
              <a:cs typeface="Arial MT"/>
            </a:endParaRPr>
          </a:p>
          <a:p>
            <a:pPr marL="271145" indent="-271780">
              <a:spcBef>
                <a:spcPts val="660"/>
              </a:spcBef>
              <a:buClr>
                <a:srgbClr val="007EA2"/>
              </a:buClr>
              <a:buFont typeface="Arial MT"/>
              <a:buChar char="•"/>
              <a:tabLst>
                <a:tab pos="271780" algn="l"/>
              </a:tabLst>
            </a:pPr>
            <a:r>
              <a:rPr sz="2800" b="1" spc="-5" dirty="0">
                <a:solidFill>
                  <a:srgbClr val="221F1F"/>
                </a:solidFill>
                <a:latin typeface="Arial" panose="020B0604020202020204"/>
                <a:cs typeface="Arial" panose="020B0604020202020204"/>
              </a:rPr>
              <a:t>Newspapers</a:t>
            </a:r>
            <a:r>
              <a:rPr sz="2800" b="1" spc="25" dirty="0">
                <a:solidFill>
                  <a:srgbClr val="221F1F"/>
                </a:solidFill>
                <a:latin typeface="Arial" panose="020B0604020202020204"/>
                <a:cs typeface="Arial" panose="020B0604020202020204"/>
              </a:rPr>
              <a:t> </a:t>
            </a:r>
            <a:r>
              <a:rPr sz="2800" spc="-5" dirty="0">
                <a:solidFill>
                  <a:srgbClr val="221F1F"/>
                </a:solidFill>
                <a:latin typeface="Arial MT"/>
                <a:cs typeface="Arial MT"/>
              </a:rPr>
              <a:t>are excellent</a:t>
            </a:r>
            <a:r>
              <a:rPr sz="2800" spc="5" dirty="0">
                <a:solidFill>
                  <a:srgbClr val="221F1F"/>
                </a:solidFill>
                <a:latin typeface="Arial MT"/>
                <a:cs typeface="Arial MT"/>
              </a:rPr>
              <a:t> </a:t>
            </a:r>
            <a:r>
              <a:rPr sz="2800" spc="-5" dirty="0">
                <a:solidFill>
                  <a:srgbClr val="221F1F"/>
                </a:solidFill>
                <a:latin typeface="Arial MT"/>
                <a:cs typeface="Arial MT"/>
              </a:rPr>
              <a:t>for</a:t>
            </a:r>
            <a:r>
              <a:rPr sz="2800" dirty="0">
                <a:solidFill>
                  <a:srgbClr val="221F1F"/>
                </a:solidFill>
                <a:latin typeface="Arial MT"/>
                <a:cs typeface="Arial MT"/>
              </a:rPr>
              <a:t> </a:t>
            </a:r>
            <a:r>
              <a:rPr sz="2800" spc="-5" dirty="0">
                <a:solidFill>
                  <a:srgbClr val="221F1F"/>
                </a:solidFill>
                <a:latin typeface="Arial MT"/>
                <a:cs typeface="Arial MT"/>
              </a:rPr>
              <a:t>local ads</a:t>
            </a:r>
            <a:endParaRPr sz="2800">
              <a:latin typeface="Arial MT"/>
              <a:cs typeface="Arial MT"/>
            </a:endParaRPr>
          </a:p>
          <a:p>
            <a:pPr marL="172085" indent="-172720">
              <a:lnSpc>
                <a:spcPts val="3020"/>
              </a:lnSpc>
              <a:spcBef>
                <a:spcPts val="1060"/>
              </a:spcBef>
              <a:buClr>
                <a:srgbClr val="007EA2"/>
              </a:buClr>
              <a:buFont typeface="Arial MT"/>
              <a:buChar char="•"/>
              <a:tabLst>
                <a:tab pos="271780" algn="l"/>
              </a:tabLst>
            </a:pPr>
            <a:r>
              <a:rPr dirty="0"/>
              <a:t>	</a:t>
            </a:r>
            <a:r>
              <a:rPr sz="2800" b="1" dirty="0">
                <a:solidFill>
                  <a:srgbClr val="221F1F"/>
                </a:solidFill>
                <a:latin typeface="Arial" panose="020B0604020202020204"/>
                <a:cs typeface="Arial" panose="020B0604020202020204"/>
              </a:rPr>
              <a:t>Magazines</a:t>
            </a:r>
            <a:r>
              <a:rPr sz="2800" b="1" spc="-5" dirty="0">
                <a:solidFill>
                  <a:srgbClr val="221F1F"/>
                </a:solidFill>
                <a:latin typeface="Arial" panose="020B0604020202020204"/>
                <a:cs typeface="Arial" panose="020B0604020202020204"/>
              </a:rPr>
              <a:t> </a:t>
            </a:r>
            <a:r>
              <a:rPr sz="2800" spc="-5" dirty="0">
                <a:solidFill>
                  <a:srgbClr val="221F1F"/>
                </a:solidFill>
                <a:latin typeface="Arial MT"/>
                <a:cs typeface="Arial MT"/>
              </a:rPr>
              <a:t>are</a:t>
            </a:r>
            <a:r>
              <a:rPr sz="2800" spc="15" dirty="0">
                <a:solidFill>
                  <a:srgbClr val="221F1F"/>
                </a:solidFill>
                <a:latin typeface="Arial MT"/>
                <a:cs typeface="Arial MT"/>
              </a:rPr>
              <a:t> </a:t>
            </a:r>
            <a:r>
              <a:rPr sz="2800" dirty="0">
                <a:solidFill>
                  <a:srgbClr val="221F1F"/>
                </a:solidFill>
                <a:latin typeface="Arial MT"/>
                <a:cs typeface="Arial MT"/>
              </a:rPr>
              <a:t>varied </a:t>
            </a:r>
            <a:r>
              <a:rPr sz="2800" spc="-5" dirty="0">
                <a:solidFill>
                  <a:srgbClr val="221F1F"/>
                </a:solidFill>
                <a:latin typeface="Arial MT"/>
                <a:cs typeface="Arial MT"/>
              </a:rPr>
              <a:t>in</a:t>
            </a:r>
            <a:r>
              <a:rPr sz="2800" spc="5" dirty="0">
                <a:solidFill>
                  <a:srgbClr val="221F1F"/>
                </a:solidFill>
                <a:latin typeface="Arial MT"/>
                <a:cs typeface="Arial MT"/>
              </a:rPr>
              <a:t> </a:t>
            </a:r>
            <a:r>
              <a:rPr sz="2800" dirty="0">
                <a:solidFill>
                  <a:srgbClr val="221F1F"/>
                </a:solidFill>
                <a:latin typeface="Arial MT"/>
                <a:cs typeface="Arial MT"/>
              </a:rPr>
              <a:t>scope</a:t>
            </a:r>
            <a:r>
              <a:rPr sz="2800" spc="-15" dirty="0">
                <a:solidFill>
                  <a:srgbClr val="221F1F"/>
                </a:solidFill>
                <a:latin typeface="Arial MT"/>
                <a:cs typeface="Arial MT"/>
              </a:rPr>
              <a:t> </a:t>
            </a:r>
            <a:r>
              <a:rPr sz="2800" spc="-5" dirty="0">
                <a:solidFill>
                  <a:srgbClr val="221F1F"/>
                </a:solidFill>
                <a:latin typeface="Arial MT"/>
                <a:cs typeface="Arial MT"/>
              </a:rPr>
              <a:t>and</a:t>
            </a:r>
            <a:r>
              <a:rPr sz="2800" spc="5" dirty="0">
                <a:solidFill>
                  <a:srgbClr val="221F1F"/>
                </a:solidFill>
                <a:latin typeface="Arial MT"/>
                <a:cs typeface="Arial MT"/>
              </a:rPr>
              <a:t> </a:t>
            </a:r>
            <a:r>
              <a:rPr sz="2800" spc="-5" dirty="0">
                <a:solidFill>
                  <a:srgbClr val="221F1F"/>
                </a:solidFill>
                <a:latin typeface="Arial MT"/>
                <a:cs typeface="Arial MT"/>
              </a:rPr>
              <a:t>can</a:t>
            </a:r>
            <a:r>
              <a:rPr sz="2800" spc="5" dirty="0">
                <a:solidFill>
                  <a:srgbClr val="221F1F"/>
                </a:solidFill>
                <a:latin typeface="Arial MT"/>
                <a:cs typeface="Arial MT"/>
              </a:rPr>
              <a:t> </a:t>
            </a:r>
            <a:r>
              <a:rPr sz="2800" dirty="0">
                <a:solidFill>
                  <a:srgbClr val="221F1F"/>
                </a:solidFill>
                <a:latin typeface="Arial MT"/>
                <a:cs typeface="Arial MT"/>
              </a:rPr>
              <a:t>target </a:t>
            </a:r>
            <a:r>
              <a:rPr sz="2800" spc="-765" dirty="0">
                <a:solidFill>
                  <a:srgbClr val="221F1F"/>
                </a:solidFill>
                <a:latin typeface="Arial MT"/>
                <a:cs typeface="Arial MT"/>
              </a:rPr>
              <a:t> </a:t>
            </a:r>
            <a:r>
              <a:rPr sz="2800" dirty="0">
                <a:solidFill>
                  <a:srgbClr val="221F1F"/>
                </a:solidFill>
                <a:latin typeface="Arial MT"/>
                <a:cs typeface="Arial MT"/>
              </a:rPr>
              <a:t>local</a:t>
            </a:r>
            <a:r>
              <a:rPr sz="2800" spc="-10" dirty="0">
                <a:solidFill>
                  <a:srgbClr val="221F1F"/>
                </a:solidFill>
                <a:latin typeface="Arial MT"/>
                <a:cs typeface="Arial MT"/>
              </a:rPr>
              <a:t> </a:t>
            </a:r>
            <a:r>
              <a:rPr sz="2800" dirty="0">
                <a:solidFill>
                  <a:srgbClr val="221F1F"/>
                </a:solidFill>
                <a:latin typeface="Arial MT"/>
                <a:cs typeface="Arial MT"/>
              </a:rPr>
              <a:t>markets</a:t>
            </a:r>
            <a:r>
              <a:rPr sz="2800" spc="5" dirty="0">
                <a:solidFill>
                  <a:srgbClr val="221F1F"/>
                </a:solidFill>
                <a:latin typeface="Arial MT"/>
                <a:cs typeface="Arial MT"/>
              </a:rPr>
              <a:t> </a:t>
            </a:r>
            <a:r>
              <a:rPr sz="2800" spc="-10" dirty="0">
                <a:solidFill>
                  <a:srgbClr val="221F1F"/>
                </a:solidFill>
                <a:latin typeface="Arial MT"/>
                <a:cs typeface="Arial MT"/>
              </a:rPr>
              <a:t>with</a:t>
            </a:r>
            <a:r>
              <a:rPr sz="2800" spc="10" dirty="0">
                <a:solidFill>
                  <a:srgbClr val="221F1F"/>
                </a:solidFill>
                <a:latin typeface="Arial MT"/>
                <a:cs typeface="Arial MT"/>
              </a:rPr>
              <a:t> </a:t>
            </a:r>
            <a:r>
              <a:rPr sz="2800" spc="-5" dirty="0">
                <a:solidFill>
                  <a:srgbClr val="221F1F"/>
                </a:solidFill>
                <a:latin typeface="Arial MT"/>
                <a:cs typeface="Arial MT"/>
              </a:rPr>
              <a:t>selective binding</a:t>
            </a:r>
            <a:endParaRPr sz="2800">
              <a:latin typeface="Arial MT"/>
              <a:cs typeface="Arial MT"/>
            </a:endParaRPr>
          </a:p>
        </p:txBody>
      </p:sp>
      <p:pic>
        <p:nvPicPr>
          <p:cNvPr id="4" name="object 4"/>
          <p:cNvPicPr/>
          <p:nvPr/>
        </p:nvPicPr>
        <p:blipFill>
          <a:blip r:embed="rId1" cstate="print"/>
          <a:stretch>
            <a:fillRect/>
          </a:stretch>
        </p:blipFill>
        <p:spPr>
          <a:xfrm>
            <a:off x="1760220" y="304800"/>
            <a:ext cx="2854452" cy="725424"/>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61749" y="1548829"/>
            <a:ext cx="10515600" cy="517449"/>
          </a:xfrm>
          <a:prstGeom prst="rect">
            <a:avLst/>
          </a:prstGeom>
        </p:spPr>
        <p:txBody>
          <a:bodyPr vert="horz" wrap="square" lIns="0" tIns="67945" rIns="0" bIns="0" rtlCol="0" anchor="ctr">
            <a:spAutoFit/>
          </a:bodyPr>
          <a:lstStyle/>
          <a:p>
            <a:pPr marL="2905760" marR="5080">
              <a:lnSpc>
                <a:spcPts val="3460"/>
              </a:lnSpc>
              <a:spcBef>
                <a:spcPts val="535"/>
              </a:spcBef>
            </a:pPr>
            <a:r>
              <a:rPr spc="-5" dirty="0"/>
              <a:t>Where</a:t>
            </a:r>
            <a:r>
              <a:rPr spc="-15" dirty="0"/>
              <a:t> </a:t>
            </a:r>
            <a:r>
              <a:rPr dirty="0"/>
              <a:t>to</a:t>
            </a:r>
            <a:r>
              <a:rPr spc="-40" dirty="0"/>
              <a:t> </a:t>
            </a:r>
            <a:r>
              <a:rPr dirty="0"/>
              <a:t>Say</a:t>
            </a:r>
            <a:r>
              <a:rPr spc="-40" dirty="0"/>
              <a:t> </a:t>
            </a:r>
            <a:r>
              <a:rPr dirty="0"/>
              <a:t>It:</a:t>
            </a:r>
            <a:r>
              <a:rPr spc="-30" dirty="0"/>
              <a:t> </a:t>
            </a:r>
            <a:r>
              <a:rPr dirty="0"/>
              <a:t>Support </a:t>
            </a:r>
            <a:r>
              <a:rPr spc="-875" dirty="0"/>
              <a:t> </a:t>
            </a:r>
            <a:r>
              <a:rPr dirty="0"/>
              <a:t>Media</a:t>
            </a:r>
            <a:endParaRPr dirty="0"/>
          </a:p>
        </p:txBody>
      </p:sp>
      <p:sp>
        <p:nvSpPr>
          <p:cNvPr id="3" name="object 3"/>
          <p:cNvSpPr txBox="1"/>
          <p:nvPr/>
        </p:nvSpPr>
        <p:spPr>
          <a:xfrm>
            <a:off x="2098040" y="2344038"/>
            <a:ext cx="7609840" cy="3011170"/>
          </a:xfrm>
          <a:prstGeom prst="rect">
            <a:avLst/>
          </a:prstGeom>
        </p:spPr>
        <p:txBody>
          <a:bodyPr vert="horz" wrap="square" lIns="0" tIns="60960" rIns="0" bIns="0" rtlCol="0">
            <a:spAutoFit/>
          </a:bodyPr>
          <a:lstStyle/>
          <a:p>
            <a:pPr marL="241300" marR="216535" indent="-228600">
              <a:lnSpc>
                <a:spcPts val="3020"/>
              </a:lnSpc>
              <a:spcBef>
                <a:spcPts val="480"/>
              </a:spcBef>
              <a:buClr>
                <a:srgbClr val="007EA2"/>
              </a:buClr>
              <a:buFont typeface="Arial MT"/>
              <a:buChar char="•"/>
              <a:tabLst>
                <a:tab pos="241300" algn="l"/>
              </a:tabLst>
            </a:pPr>
            <a:r>
              <a:rPr sz="2800" b="1" spc="-5" dirty="0">
                <a:solidFill>
                  <a:srgbClr val="221F1F"/>
                </a:solidFill>
                <a:latin typeface="Arial" panose="020B0604020202020204"/>
                <a:cs typeface="Arial" panose="020B0604020202020204"/>
              </a:rPr>
              <a:t>Directory</a:t>
            </a:r>
            <a:r>
              <a:rPr sz="2800" b="1" spc="10" dirty="0">
                <a:solidFill>
                  <a:srgbClr val="221F1F"/>
                </a:solidFill>
                <a:latin typeface="Arial" panose="020B0604020202020204"/>
                <a:cs typeface="Arial" panose="020B0604020202020204"/>
              </a:rPr>
              <a:t> </a:t>
            </a:r>
            <a:r>
              <a:rPr sz="2800" b="1" spc="-5" dirty="0">
                <a:solidFill>
                  <a:srgbClr val="221F1F"/>
                </a:solidFill>
                <a:latin typeface="Arial" panose="020B0604020202020204"/>
                <a:cs typeface="Arial" panose="020B0604020202020204"/>
              </a:rPr>
              <a:t>advertising</a:t>
            </a:r>
            <a:r>
              <a:rPr sz="2800" b="1" spc="-15" dirty="0">
                <a:solidFill>
                  <a:srgbClr val="221F1F"/>
                </a:solidFill>
                <a:latin typeface="Arial" panose="020B0604020202020204"/>
                <a:cs typeface="Arial" panose="020B0604020202020204"/>
              </a:rPr>
              <a:t> </a:t>
            </a:r>
            <a:r>
              <a:rPr sz="2800" spc="-5" dirty="0">
                <a:solidFill>
                  <a:srgbClr val="221F1F"/>
                </a:solidFill>
                <a:latin typeface="Arial MT"/>
                <a:cs typeface="Arial MT"/>
              </a:rPr>
              <a:t>is</a:t>
            </a:r>
            <a:r>
              <a:rPr sz="2800" spc="-10" dirty="0">
                <a:solidFill>
                  <a:srgbClr val="221F1F"/>
                </a:solidFill>
                <a:latin typeface="Arial MT"/>
                <a:cs typeface="Arial MT"/>
              </a:rPr>
              <a:t> </a:t>
            </a:r>
            <a:r>
              <a:rPr sz="2800" dirty="0">
                <a:solidFill>
                  <a:srgbClr val="221F1F"/>
                </a:solidFill>
                <a:latin typeface="Arial MT"/>
                <a:cs typeface="Arial MT"/>
              </a:rPr>
              <a:t>information-focused </a:t>
            </a:r>
            <a:r>
              <a:rPr sz="2800" spc="-760" dirty="0">
                <a:solidFill>
                  <a:srgbClr val="221F1F"/>
                </a:solidFill>
                <a:latin typeface="Arial MT"/>
                <a:cs typeface="Arial MT"/>
              </a:rPr>
              <a:t> </a:t>
            </a:r>
            <a:r>
              <a:rPr sz="2800" dirty="0">
                <a:solidFill>
                  <a:srgbClr val="221F1F"/>
                </a:solidFill>
                <a:latin typeface="Arial MT"/>
                <a:cs typeface="Arial MT"/>
              </a:rPr>
              <a:t>advertising such</a:t>
            </a:r>
            <a:r>
              <a:rPr sz="2800" spc="-10" dirty="0">
                <a:solidFill>
                  <a:srgbClr val="221F1F"/>
                </a:solidFill>
                <a:latin typeface="Arial MT"/>
                <a:cs typeface="Arial MT"/>
              </a:rPr>
              <a:t> </a:t>
            </a:r>
            <a:r>
              <a:rPr sz="2800" dirty="0">
                <a:solidFill>
                  <a:srgbClr val="221F1F"/>
                </a:solidFill>
                <a:latin typeface="Arial MT"/>
                <a:cs typeface="Arial MT"/>
              </a:rPr>
              <a:t>as</a:t>
            </a:r>
            <a:r>
              <a:rPr sz="2800" spc="5" dirty="0">
                <a:solidFill>
                  <a:srgbClr val="221F1F"/>
                </a:solidFill>
                <a:latin typeface="Arial MT"/>
                <a:cs typeface="Arial MT"/>
              </a:rPr>
              <a:t> </a:t>
            </a:r>
            <a:r>
              <a:rPr sz="2800" spc="-5" dirty="0">
                <a:solidFill>
                  <a:srgbClr val="221F1F"/>
                </a:solidFill>
                <a:latin typeface="Arial MT"/>
                <a:cs typeface="Arial MT"/>
              </a:rPr>
              <a:t>the</a:t>
            </a:r>
            <a:r>
              <a:rPr sz="2800" spc="-20" dirty="0">
                <a:solidFill>
                  <a:srgbClr val="221F1F"/>
                </a:solidFill>
                <a:latin typeface="Arial MT"/>
                <a:cs typeface="Arial MT"/>
              </a:rPr>
              <a:t> </a:t>
            </a:r>
            <a:r>
              <a:rPr sz="2800" i="1" spc="-30" dirty="0">
                <a:solidFill>
                  <a:srgbClr val="221F1F"/>
                </a:solidFill>
                <a:latin typeface="Arial" panose="020B0604020202020204"/>
                <a:cs typeface="Arial" panose="020B0604020202020204"/>
              </a:rPr>
              <a:t>Yellow</a:t>
            </a:r>
            <a:r>
              <a:rPr sz="2800" i="1" dirty="0">
                <a:solidFill>
                  <a:srgbClr val="221F1F"/>
                </a:solidFill>
                <a:latin typeface="Arial" panose="020B0604020202020204"/>
                <a:cs typeface="Arial" panose="020B0604020202020204"/>
              </a:rPr>
              <a:t> </a:t>
            </a:r>
            <a:r>
              <a:rPr sz="2800" i="1" spc="-5" dirty="0">
                <a:solidFill>
                  <a:srgbClr val="221F1F"/>
                </a:solidFill>
                <a:latin typeface="Arial" panose="020B0604020202020204"/>
                <a:cs typeface="Arial" panose="020B0604020202020204"/>
              </a:rPr>
              <a:t>Pages</a:t>
            </a:r>
            <a:endParaRPr sz="2800">
              <a:latin typeface="Arial" panose="020B0604020202020204"/>
              <a:cs typeface="Arial" panose="020B0604020202020204"/>
            </a:endParaRPr>
          </a:p>
          <a:p>
            <a:pPr marL="241300" marR="157480" indent="-228600">
              <a:lnSpc>
                <a:spcPts val="3020"/>
              </a:lnSpc>
              <a:spcBef>
                <a:spcPts val="1005"/>
              </a:spcBef>
              <a:buClr>
                <a:srgbClr val="007EA2"/>
              </a:buClr>
              <a:buFont typeface="Arial MT"/>
              <a:buChar char="•"/>
              <a:tabLst>
                <a:tab pos="241300" algn="l"/>
              </a:tabLst>
            </a:pPr>
            <a:r>
              <a:rPr sz="2800" b="1" spc="-5" dirty="0">
                <a:solidFill>
                  <a:srgbClr val="221F1F"/>
                </a:solidFill>
                <a:latin typeface="Arial" panose="020B0604020202020204"/>
                <a:cs typeface="Arial" panose="020B0604020202020204"/>
              </a:rPr>
              <a:t>Out-of-home</a:t>
            </a:r>
            <a:r>
              <a:rPr sz="2800" b="1" spc="40" dirty="0">
                <a:solidFill>
                  <a:srgbClr val="221F1F"/>
                </a:solidFill>
                <a:latin typeface="Arial" panose="020B0604020202020204"/>
                <a:cs typeface="Arial" panose="020B0604020202020204"/>
              </a:rPr>
              <a:t> </a:t>
            </a:r>
            <a:r>
              <a:rPr sz="2800" b="1" spc="-10" dirty="0">
                <a:solidFill>
                  <a:srgbClr val="221F1F"/>
                </a:solidFill>
                <a:latin typeface="Arial" panose="020B0604020202020204"/>
                <a:cs typeface="Arial" panose="020B0604020202020204"/>
              </a:rPr>
              <a:t>media</a:t>
            </a:r>
            <a:r>
              <a:rPr sz="2800" b="1" spc="15" dirty="0">
                <a:solidFill>
                  <a:srgbClr val="221F1F"/>
                </a:solidFill>
                <a:latin typeface="Arial" panose="020B0604020202020204"/>
                <a:cs typeface="Arial" panose="020B0604020202020204"/>
              </a:rPr>
              <a:t> </a:t>
            </a:r>
            <a:r>
              <a:rPr sz="2800" spc="-5" dirty="0">
                <a:solidFill>
                  <a:srgbClr val="221F1F"/>
                </a:solidFill>
                <a:latin typeface="Arial MT"/>
                <a:cs typeface="Arial MT"/>
              </a:rPr>
              <a:t>reaches</a:t>
            </a:r>
            <a:r>
              <a:rPr sz="2800" dirty="0">
                <a:solidFill>
                  <a:srgbClr val="221F1F"/>
                </a:solidFill>
                <a:latin typeface="Arial MT"/>
                <a:cs typeface="Arial MT"/>
              </a:rPr>
              <a:t> </a:t>
            </a:r>
            <a:r>
              <a:rPr sz="2800" spc="-5" dirty="0">
                <a:solidFill>
                  <a:srgbClr val="221F1F"/>
                </a:solidFill>
                <a:latin typeface="Arial MT"/>
                <a:cs typeface="Arial MT"/>
              </a:rPr>
              <a:t>people</a:t>
            </a:r>
            <a:r>
              <a:rPr sz="2800" spc="10" dirty="0">
                <a:solidFill>
                  <a:srgbClr val="221F1F"/>
                </a:solidFill>
                <a:latin typeface="Arial MT"/>
                <a:cs typeface="Arial MT"/>
              </a:rPr>
              <a:t> </a:t>
            </a:r>
            <a:r>
              <a:rPr sz="2800" spc="-5" dirty="0">
                <a:solidFill>
                  <a:srgbClr val="221F1F"/>
                </a:solidFill>
                <a:latin typeface="Arial MT"/>
                <a:cs typeface="Arial MT"/>
              </a:rPr>
              <a:t>in</a:t>
            </a:r>
            <a:r>
              <a:rPr sz="2800" dirty="0">
                <a:solidFill>
                  <a:srgbClr val="221F1F"/>
                </a:solidFill>
                <a:latin typeface="Arial MT"/>
                <a:cs typeface="Arial MT"/>
              </a:rPr>
              <a:t> </a:t>
            </a:r>
            <a:r>
              <a:rPr sz="2800" spc="-5" dirty="0">
                <a:solidFill>
                  <a:srgbClr val="221F1F"/>
                </a:solidFill>
                <a:latin typeface="Arial MT"/>
                <a:cs typeface="Arial MT"/>
              </a:rPr>
              <a:t>public </a:t>
            </a:r>
            <a:r>
              <a:rPr sz="2800" spc="-765" dirty="0">
                <a:solidFill>
                  <a:srgbClr val="221F1F"/>
                </a:solidFill>
                <a:latin typeface="Arial MT"/>
                <a:cs typeface="Arial MT"/>
              </a:rPr>
              <a:t> </a:t>
            </a:r>
            <a:r>
              <a:rPr sz="2800" spc="-5" dirty="0">
                <a:solidFill>
                  <a:srgbClr val="221F1F"/>
                </a:solidFill>
                <a:latin typeface="Arial MT"/>
                <a:cs typeface="Arial MT"/>
              </a:rPr>
              <a:t>places</a:t>
            </a:r>
            <a:endParaRPr sz="2800">
              <a:latin typeface="Arial MT"/>
              <a:cs typeface="Arial MT"/>
            </a:endParaRPr>
          </a:p>
          <a:p>
            <a:pPr marL="241300" marR="5080" indent="-228600">
              <a:lnSpc>
                <a:spcPct val="90000"/>
              </a:lnSpc>
              <a:spcBef>
                <a:spcPts val="970"/>
              </a:spcBef>
              <a:buClr>
                <a:srgbClr val="007EA2"/>
              </a:buClr>
              <a:buFont typeface="Arial MT"/>
              <a:buChar char="•"/>
              <a:tabLst>
                <a:tab pos="241300" algn="l"/>
              </a:tabLst>
            </a:pPr>
            <a:r>
              <a:rPr sz="2800" b="1" spc="-5" dirty="0">
                <a:solidFill>
                  <a:srgbClr val="221F1F"/>
                </a:solidFill>
                <a:latin typeface="Arial" panose="020B0604020202020204"/>
                <a:cs typeface="Arial" panose="020B0604020202020204"/>
              </a:rPr>
              <a:t>Place-based</a:t>
            </a:r>
            <a:r>
              <a:rPr sz="2800" b="1" spc="25" dirty="0">
                <a:solidFill>
                  <a:srgbClr val="221F1F"/>
                </a:solidFill>
                <a:latin typeface="Arial" panose="020B0604020202020204"/>
                <a:cs typeface="Arial" panose="020B0604020202020204"/>
              </a:rPr>
              <a:t> </a:t>
            </a:r>
            <a:r>
              <a:rPr sz="2800" b="1" spc="-5" dirty="0">
                <a:solidFill>
                  <a:srgbClr val="221F1F"/>
                </a:solidFill>
                <a:latin typeface="Arial" panose="020B0604020202020204"/>
                <a:cs typeface="Arial" panose="020B0604020202020204"/>
              </a:rPr>
              <a:t>media</a:t>
            </a:r>
            <a:r>
              <a:rPr sz="2800" b="1" spc="20" dirty="0">
                <a:solidFill>
                  <a:srgbClr val="221F1F"/>
                </a:solidFill>
                <a:latin typeface="Arial" panose="020B0604020202020204"/>
                <a:cs typeface="Arial" panose="020B0604020202020204"/>
              </a:rPr>
              <a:t> </a:t>
            </a:r>
            <a:r>
              <a:rPr sz="2800" spc="-5" dirty="0">
                <a:solidFill>
                  <a:srgbClr val="221F1F"/>
                </a:solidFill>
                <a:latin typeface="Arial MT"/>
                <a:cs typeface="Arial MT"/>
              </a:rPr>
              <a:t>transmits</a:t>
            </a:r>
            <a:r>
              <a:rPr sz="2800" spc="5" dirty="0">
                <a:solidFill>
                  <a:srgbClr val="221F1F"/>
                </a:solidFill>
                <a:latin typeface="Arial MT"/>
                <a:cs typeface="Arial MT"/>
              </a:rPr>
              <a:t> </a:t>
            </a:r>
            <a:r>
              <a:rPr sz="2800" spc="-5" dirty="0">
                <a:solidFill>
                  <a:srgbClr val="221F1F"/>
                </a:solidFill>
                <a:latin typeface="Arial MT"/>
                <a:cs typeface="Arial MT"/>
              </a:rPr>
              <a:t>messages</a:t>
            </a:r>
            <a:r>
              <a:rPr sz="2800" spc="10" dirty="0">
                <a:solidFill>
                  <a:srgbClr val="221F1F"/>
                </a:solidFill>
                <a:latin typeface="Arial MT"/>
                <a:cs typeface="Arial MT"/>
              </a:rPr>
              <a:t> </a:t>
            </a:r>
            <a:r>
              <a:rPr sz="2800" spc="-10" dirty="0">
                <a:solidFill>
                  <a:srgbClr val="221F1F"/>
                </a:solidFill>
                <a:latin typeface="Arial MT"/>
                <a:cs typeface="Arial MT"/>
              </a:rPr>
              <a:t>in </a:t>
            </a:r>
            <a:r>
              <a:rPr sz="2800" spc="-5" dirty="0">
                <a:solidFill>
                  <a:srgbClr val="221F1F"/>
                </a:solidFill>
                <a:latin typeface="Arial MT"/>
                <a:cs typeface="Arial MT"/>
              </a:rPr>
              <a:t> public</a:t>
            </a:r>
            <a:r>
              <a:rPr sz="2800" spc="5" dirty="0">
                <a:solidFill>
                  <a:srgbClr val="221F1F"/>
                </a:solidFill>
                <a:latin typeface="Arial MT"/>
                <a:cs typeface="Arial MT"/>
              </a:rPr>
              <a:t> </a:t>
            </a:r>
            <a:r>
              <a:rPr sz="2800" dirty="0">
                <a:solidFill>
                  <a:srgbClr val="221F1F"/>
                </a:solidFill>
                <a:latin typeface="Arial MT"/>
                <a:cs typeface="Arial MT"/>
              </a:rPr>
              <a:t>places</a:t>
            </a:r>
            <a:r>
              <a:rPr sz="2800" spc="5" dirty="0">
                <a:solidFill>
                  <a:srgbClr val="221F1F"/>
                </a:solidFill>
                <a:latin typeface="Arial MT"/>
                <a:cs typeface="Arial MT"/>
              </a:rPr>
              <a:t> </a:t>
            </a:r>
            <a:r>
              <a:rPr sz="2800" spc="-5" dirty="0">
                <a:solidFill>
                  <a:srgbClr val="221F1F"/>
                </a:solidFill>
                <a:latin typeface="Arial MT"/>
                <a:cs typeface="Arial MT"/>
              </a:rPr>
              <a:t>where</a:t>
            </a:r>
            <a:r>
              <a:rPr sz="2800" spc="15" dirty="0">
                <a:solidFill>
                  <a:srgbClr val="221F1F"/>
                </a:solidFill>
                <a:latin typeface="Arial MT"/>
                <a:cs typeface="Arial MT"/>
              </a:rPr>
              <a:t> </a:t>
            </a:r>
            <a:r>
              <a:rPr sz="2800" dirty="0">
                <a:solidFill>
                  <a:srgbClr val="221F1F"/>
                </a:solidFill>
                <a:latin typeface="Arial MT"/>
                <a:cs typeface="Arial MT"/>
              </a:rPr>
              <a:t>certain</a:t>
            </a:r>
            <a:r>
              <a:rPr sz="2800" spc="5" dirty="0">
                <a:solidFill>
                  <a:srgbClr val="221F1F"/>
                </a:solidFill>
                <a:latin typeface="Arial MT"/>
                <a:cs typeface="Arial MT"/>
              </a:rPr>
              <a:t> </a:t>
            </a:r>
            <a:r>
              <a:rPr sz="2800" spc="-5" dirty="0">
                <a:solidFill>
                  <a:srgbClr val="221F1F"/>
                </a:solidFill>
                <a:latin typeface="Arial MT"/>
                <a:cs typeface="Arial MT"/>
              </a:rPr>
              <a:t>people</a:t>
            </a:r>
            <a:r>
              <a:rPr sz="2800" spc="15" dirty="0">
                <a:solidFill>
                  <a:srgbClr val="221F1F"/>
                </a:solidFill>
                <a:latin typeface="Arial MT"/>
                <a:cs typeface="Arial MT"/>
              </a:rPr>
              <a:t> </a:t>
            </a:r>
            <a:r>
              <a:rPr sz="2800" dirty="0">
                <a:solidFill>
                  <a:srgbClr val="221F1F"/>
                </a:solidFill>
                <a:latin typeface="Arial MT"/>
                <a:cs typeface="Arial MT"/>
              </a:rPr>
              <a:t>congregate </a:t>
            </a:r>
            <a:r>
              <a:rPr sz="2800" spc="-760" dirty="0">
                <a:solidFill>
                  <a:srgbClr val="221F1F"/>
                </a:solidFill>
                <a:latin typeface="Arial MT"/>
                <a:cs typeface="Arial MT"/>
              </a:rPr>
              <a:t> </a:t>
            </a:r>
            <a:r>
              <a:rPr sz="2800" dirty="0">
                <a:solidFill>
                  <a:srgbClr val="221F1F"/>
                </a:solidFill>
                <a:latin typeface="Arial MT"/>
                <a:cs typeface="Arial MT"/>
              </a:rPr>
              <a:t>(airports,</a:t>
            </a:r>
            <a:r>
              <a:rPr sz="2800" spc="-5" dirty="0">
                <a:solidFill>
                  <a:srgbClr val="221F1F"/>
                </a:solidFill>
                <a:latin typeface="Arial MT"/>
                <a:cs typeface="Arial MT"/>
              </a:rPr>
              <a:t> </a:t>
            </a:r>
            <a:r>
              <a:rPr sz="2800" dirty="0">
                <a:solidFill>
                  <a:srgbClr val="221F1F"/>
                </a:solidFill>
                <a:latin typeface="Arial MT"/>
                <a:cs typeface="Arial MT"/>
              </a:rPr>
              <a:t>doctors’</a:t>
            </a:r>
            <a:r>
              <a:rPr sz="2800" spc="-105" dirty="0">
                <a:solidFill>
                  <a:srgbClr val="221F1F"/>
                </a:solidFill>
                <a:latin typeface="Arial MT"/>
                <a:cs typeface="Arial MT"/>
              </a:rPr>
              <a:t> </a:t>
            </a:r>
            <a:r>
              <a:rPr sz="2800" spc="-5" dirty="0">
                <a:solidFill>
                  <a:srgbClr val="221F1F"/>
                </a:solidFill>
                <a:latin typeface="Arial MT"/>
                <a:cs typeface="Arial MT"/>
              </a:rPr>
              <a:t>offices,</a:t>
            </a:r>
            <a:r>
              <a:rPr sz="2800" spc="-20" dirty="0">
                <a:solidFill>
                  <a:srgbClr val="221F1F"/>
                </a:solidFill>
                <a:latin typeface="Arial MT"/>
                <a:cs typeface="Arial MT"/>
              </a:rPr>
              <a:t> </a:t>
            </a:r>
            <a:r>
              <a:rPr sz="2800" dirty="0">
                <a:solidFill>
                  <a:srgbClr val="221F1F"/>
                </a:solidFill>
                <a:latin typeface="Arial MT"/>
                <a:cs typeface="Arial MT"/>
              </a:rPr>
              <a:t>etc.)</a:t>
            </a:r>
            <a:endParaRPr sz="2800">
              <a:latin typeface="Arial MT"/>
              <a:cs typeface="Arial MT"/>
            </a:endParaRPr>
          </a:p>
        </p:txBody>
      </p:sp>
      <p:pic>
        <p:nvPicPr>
          <p:cNvPr id="4" name="object 4"/>
          <p:cNvPicPr/>
          <p:nvPr/>
        </p:nvPicPr>
        <p:blipFill>
          <a:blip r:embed="rId1" cstate="print"/>
          <a:stretch>
            <a:fillRect/>
          </a:stretch>
        </p:blipFill>
        <p:spPr>
          <a:xfrm>
            <a:off x="1819656" y="208789"/>
            <a:ext cx="2852928" cy="725423"/>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182761" y="287032"/>
            <a:ext cx="6434931" cy="966290"/>
          </a:xfrm>
          <a:prstGeom prst="rect">
            <a:avLst/>
          </a:prstGeom>
        </p:spPr>
        <p:txBody>
          <a:bodyPr vert="horz" wrap="square" lIns="0" tIns="67945" rIns="0" bIns="0" rtlCol="0" anchor="ctr">
            <a:spAutoFit/>
          </a:bodyPr>
          <a:lstStyle/>
          <a:p>
            <a:pPr marL="12700" marR="5080">
              <a:lnSpc>
                <a:spcPts val="3460"/>
              </a:lnSpc>
              <a:spcBef>
                <a:spcPts val="535"/>
              </a:spcBef>
            </a:pPr>
            <a:r>
              <a:rPr dirty="0"/>
              <a:t>Where</a:t>
            </a:r>
            <a:r>
              <a:rPr spc="-25" dirty="0"/>
              <a:t> </a:t>
            </a:r>
            <a:r>
              <a:rPr spc="-5" dirty="0"/>
              <a:t>to</a:t>
            </a:r>
            <a:r>
              <a:rPr spc="-40" dirty="0"/>
              <a:t> </a:t>
            </a:r>
            <a:r>
              <a:rPr dirty="0"/>
              <a:t>Say</a:t>
            </a:r>
            <a:r>
              <a:rPr spc="-40" dirty="0"/>
              <a:t> </a:t>
            </a:r>
            <a:r>
              <a:rPr dirty="0"/>
              <a:t>It: </a:t>
            </a:r>
            <a:r>
              <a:rPr spc="-875" dirty="0"/>
              <a:t> </a:t>
            </a:r>
            <a:r>
              <a:rPr spc="-5" dirty="0"/>
              <a:t>Digital</a:t>
            </a:r>
            <a:r>
              <a:rPr spc="-50" dirty="0"/>
              <a:t> </a:t>
            </a:r>
            <a:r>
              <a:rPr dirty="0"/>
              <a:t>Media</a:t>
            </a:r>
            <a:endParaRPr dirty="0"/>
          </a:p>
        </p:txBody>
      </p:sp>
      <p:sp>
        <p:nvSpPr>
          <p:cNvPr id="3" name="object 3"/>
          <p:cNvSpPr txBox="1"/>
          <p:nvPr/>
        </p:nvSpPr>
        <p:spPr>
          <a:xfrm>
            <a:off x="2059941" y="1124459"/>
            <a:ext cx="7865745" cy="4791075"/>
          </a:xfrm>
          <a:prstGeom prst="rect">
            <a:avLst/>
          </a:prstGeom>
        </p:spPr>
        <p:txBody>
          <a:bodyPr vert="horz" wrap="square" lIns="0" tIns="60960" rIns="0" bIns="0" rtlCol="0">
            <a:spAutoFit/>
          </a:bodyPr>
          <a:lstStyle/>
          <a:p>
            <a:pPr marL="241300" marR="676275" indent="-228600">
              <a:lnSpc>
                <a:spcPts val="3020"/>
              </a:lnSpc>
              <a:spcBef>
                <a:spcPts val="480"/>
              </a:spcBef>
              <a:buClr>
                <a:srgbClr val="007EA2"/>
              </a:buClr>
              <a:buFont typeface="Arial MT"/>
              <a:buChar char="•"/>
              <a:tabLst>
                <a:tab pos="241300" algn="l"/>
              </a:tabLst>
            </a:pPr>
            <a:r>
              <a:rPr sz="2800" b="1" spc="-5" dirty="0">
                <a:solidFill>
                  <a:srgbClr val="221F1F"/>
                </a:solidFill>
                <a:latin typeface="Arial" panose="020B0604020202020204"/>
                <a:cs typeface="Arial" panose="020B0604020202020204"/>
              </a:rPr>
              <a:t>Owned</a:t>
            </a:r>
            <a:r>
              <a:rPr sz="2800" b="1" spc="25" dirty="0">
                <a:solidFill>
                  <a:srgbClr val="221F1F"/>
                </a:solidFill>
                <a:latin typeface="Arial" panose="020B0604020202020204"/>
                <a:cs typeface="Arial" panose="020B0604020202020204"/>
              </a:rPr>
              <a:t> </a:t>
            </a:r>
            <a:r>
              <a:rPr sz="2800" b="1" spc="-5" dirty="0">
                <a:solidFill>
                  <a:srgbClr val="221F1F"/>
                </a:solidFill>
                <a:latin typeface="Arial" panose="020B0604020202020204"/>
                <a:cs typeface="Arial" panose="020B0604020202020204"/>
              </a:rPr>
              <a:t>media </a:t>
            </a:r>
            <a:r>
              <a:rPr sz="2800" spc="-5" dirty="0">
                <a:solidFill>
                  <a:srgbClr val="221F1F"/>
                </a:solidFill>
                <a:latin typeface="Arial MT"/>
                <a:cs typeface="Arial MT"/>
              </a:rPr>
              <a:t>may</a:t>
            </a:r>
            <a:r>
              <a:rPr sz="2800" spc="15" dirty="0">
                <a:solidFill>
                  <a:srgbClr val="221F1F"/>
                </a:solidFill>
                <a:latin typeface="Arial MT"/>
                <a:cs typeface="Arial MT"/>
              </a:rPr>
              <a:t> </a:t>
            </a:r>
            <a:r>
              <a:rPr sz="2800" spc="-5" dirty="0">
                <a:solidFill>
                  <a:srgbClr val="221F1F"/>
                </a:solidFill>
                <a:latin typeface="Arial MT"/>
                <a:cs typeface="Arial MT"/>
              </a:rPr>
              <a:t>include websites, </a:t>
            </a:r>
            <a:r>
              <a:rPr sz="2800" spc="-5" dirty="0" smtClean="0">
                <a:solidFill>
                  <a:srgbClr val="221F1F"/>
                </a:solidFill>
                <a:latin typeface="Arial MT"/>
                <a:cs typeface="Arial MT"/>
              </a:rPr>
              <a:t>blogs,</a:t>
            </a:r>
            <a:r>
              <a:rPr lang="en-CA" sz="2800" spc="-5" dirty="0" smtClean="0">
                <a:solidFill>
                  <a:srgbClr val="221F1F"/>
                </a:solidFill>
                <a:latin typeface="Arial MT"/>
                <a:cs typeface="Arial MT"/>
              </a:rPr>
              <a:t>Meta</a:t>
            </a:r>
            <a:r>
              <a:rPr sz="2800" dirty="0" smtClean="0">
                <a:solidFill>
                  <a:srgbClr val="221F1F"/>
                </a:solidFill>
                <a:latin typeface="Arial MT"/>
                <a:cs typeface="Arial MT"/>
              </a:rPr>
              <a:t>,</a:t>
            </a:r>
            <a:r>
              <a:rPr sz="2800" spc="-10" dirty="0" smtClean="0">
                <a:solidFill>
                  <a:srgbClr val="221F1F"/>
                </a:solidFill>
                <a:latin typeface="Arial MT"/>
                <a:cs typeface="Arial MT"/>
              </a:rPr>
              <a:t> </a:t>
            </a:r>
            <a:r>
              <a:rPr sz="2800" dirty="0">
                <a:solidFill>
                  <a:srgbClr val="221F1F"/>
                </a:solidFill>
                <a:latin typeface="Arial MT"/>
                <a:cs typeface="Arial MT"/>
              </a:rPr>
              <a:t>Instagram</a:t>
            </a:r>
            <a:r>
              <a:rPr sz="2800" spc="-10" dirty="0">
                <a:solidFill>
                  <a:srgbClr val="221F1F"/>
                </a:solidFill>
                <a:latin typeface="Arial MT"/>
                <a:cs typeface="Arial MT"/>
              </a:rPr>
              <a:t> </a:t>
            </a:r>
            <a:r>
              <a:rPr sz="2800" dirty="0">
                <a:solidFill>
                  <a:srgbClr val="221F1F"/>
                </a:solidFill>
                <a:latin typeface="Arial MT"/>
                <a:cs typeface="Arial MT"/>
              </a:rPr>
              <a:t>and</a:t>
            </a:r>
            <a:r>
              <a:rPr sz="2800" spc="-50" dirty="0">
                <a:solidFill>
                  <a:srgbClr val="221F1F"/>
                </a:solidFill>
                <a:latin typeface="Arial MT"/>
                <a:cs typeface="Arial MT"/>
              </a:rPr>
              <a:t> </a:t>
            </a:r>
            <a:r>
              <a:rPr lang="en-CA" sz="2800" spc="-50" dirty="0" smtClean="0">
                <a:solidFill>
                  <a:srgbClr val="221F1F"/>
                </a:solidFill>
                <a:latin typeface="Arial MT"/>
                <a:cs typeface="Arial MT"/>
              </a:rPr>
              <a:t>X </a:t>
            </a:r>
            <a:r>
              <a:rPr sz="2800" spc="-5" dirty="0" smtClean="0">
                <a:solidFill>
                  <a:srgbClr val="221F1F"/>
                </a:solidFill>
                <a:latin typeface="Arial MT"/>
                <a:cs typeface="Arial MT"/>
              </a:rPr>
              <a:t>accounts</a:t>
            </a:r>
            <a:r>
              <a:rPr sz="2800" spc="-5" dirty="0">
                <a:solidFill>
                  <a:srgbClr val="221F1F"/>
                </a:solidFill>
                <a:latin typeface="Arial MT"/>
                <a:cs typeface="Arial MT"/>
              </a:rPr>
              <a:t>.</a:t>
            </a:r>
            <a:endParaRPr sz="2800" dirty="0">
              <a:latin typeface="Arial MT"/>
              <a:cs typeface="Arial MT"/>
            </a:endParaRPr>
          </a:p>
          <a:p>
            <a:pPr marL="634365" marR="194945" lvl="1" indent="-347980">
              <a:lnSpc>
                <a:spcPts val="2810"/>
              </a:lnSpc>
              <a:spcBef>
                <a:spcPts val="1005"/>
              </a:spcBef>
              <a:buClr>
                <a:srgbClr val="007EA2"/>
              </a:buClr>
              <a:buSzPct val="98000"/>
              <a:buChar char="•"/>
              <a:tabLst>
                <a:tab pos="634365" algn="l"/>
                <a:tab pos="635000" algn="l"/>
              </a:tabLst>
            </a:pPr>
            <a:r>
              <a:rPr sz="2600" spc="-5" dirty="0">
                <a:solidFill>
                  <a:srgbClr val="221F1F"/>
                </a:solidFill>
                <a:latin typeface="Arial MT"/>
                <a:cs typeface="Arial MT"/>
              </a:rPr>
              <a:t>Controlled by </a:t>
            </a:r>
            <a:r>
              <a:rPr sz="2600" spc="-25" dirty="0">
                <a:solidFill>
                  <a:srgbClr val="221F1F"/>
                </a:solidFill>
                <a:latin typeface="Arial MT"/>
                <a:cs typeface="Arial MT"/>
              </a:rPr>
              <a:t>company, </a:t>
            </a:r>
            <a:r>
              <a:rPr sz="2600" spc="-5" dirty="0">
                <a:solidFill>
                  <a:srgbClr val="221F1F"/>
                </a:solidFill>
                <a:latin typeface="Arial MT"/>
                <a:cs typeface="Arial MT"/>
              </a:rPr>
              <a:t>effective </a:t>
            </a:r>
            <a:r>
              <a:rPr sz="2600" dirty="0">
                <a:solidFill>
                  <a:srgbClr val="221F1F"/>
                </a:solidFill>
                <a:latin typeface="Arial MT"/>
                <a:cs typeface="Arial MT"/>
              </a:rPr>
              <a:t>for relationship </a:t>
            </a:r>
            <a:r>
              <a:rPr sz="2600" spc="-710" dirty="0">
                <a:solidFill>
                  <a:srgbClr val="221F1F"/>
                </a:solidFill>
                <a:latin typeface="Arial MT"/>
                <a:cs typeface="Arial MT"/>
              </a:rPr>
              <a:t> </a:t>
            </a:r>
            <a:r>
              <a:rPr sz="2600" spc="-5" dirty="0">
                <a:solidFill>
                  <a:srgbClr val="221F1F"/>
                </a:solidFill>
                <a:latin typeface="Arial MT"/>
                <a:cs typeface="Arial MT"/>
              </a:rPr>
              <a:t>building</a:t>
            </a:r>
            <a:endParaRPr sz="2600" dirty="0">
              <a:latin typeface="Arial MT"/>
              <a:cs typeface="Arial MT"/>
            </a:endParaRPr>
          </a:p>
          <a:p>
            <a:pPr marL="241300" marR="49530" indent="-228600">
              <a:lnSpc>
                <a:spcPts val="3030"/>
              </a:lnSpc>
              <a:spcBef>
                <a:spcPts val="995"/>
              </a:spcBef>
              <a:buClr>
                <a:srgbClr val="007EA2"/>
              </a:buClr>
              <a:buFont typeface="Arial MT"/>
              <a:buChar char="•"/>
              <a:tabLst>
                <a:tab pos="241300" algn="l"/>
              </a:tabLst>
            </a:pPr>
            <a:r>
              <a:rPr sz="2800" b="1" spc="-5" dirty="0">
                <a:solidFill>
                  <a:srgbClr val="221F1F"/>
                </a:solidFill>
                <a:latin typeface="Arial" panose="020B0604020202020204"/>
                <a:cs typeface="Arial" panose="020B0604020202020204"/>
              </a:rPr>
              <a:t>Paid</a:t>
            </a:r>
            <a:r>
              <a:rPr sz="2800" b="1" dirty="0">
                <a:solidFill>
                  <a:srgbClr val="221F1F"/>
                </a:solidFill>
                <a:latin typeface="Arial" panose="020B0604020202020204"/>
                <a:cs typeface="Arial" panose="020B0604020202020204"/>
              </a:rPr>
              <a:t> </a:t>
            </a:r>
            <a:r>
              <a:rPr sz="2800" b="1" spc="-5" dirty="0">
                <a:solidFill>
                  <a:srgbClr val="221F1F"/>
                </a:solidFill>
                <a:latin typeface="Arial" panose="020B0604020202020204"/>
                <a:cs typeface="Arial" panose="020B0604020202020204"/>
              </a:rPr>
              <a:t>media</a:t>
            </a:r>
            <a:r>
              <a:rPr sz="2800" b="1" spc="15" dirty="0">
                <a:solidFill>
                  <a:srgbClr val="221F1F"/>
                </a:solidFill>
                <a:latin typeface="Arial" panose="020B0604020202020204"/>
                <a:cs typeface="Arial" panose="020B0604020202020204"/>
              </a:rPr>
              <a:t> </a:t>
            </a:r>
            <a:r>
              <a:rPr sz="2800" spc="-5" dirty="0">
                <a:solidFill>
                  <a:srgbClr val="221F1F"/>
                </a:solidFill>
                <a:latin typeface="Arial MT"/>
                <a:cs typeface="Arial MT"/>
              </a:rPr>
              <a:t>includes</a:t>
            </a:r>
            <a:r>
              <a:rPr sz="2800" spc="15" dirty="0">
                <a:solidFill>
                  <a:srgbClr val="221F1F"/>
                </a:solidFill>
                <a:latin typeface="Arial MT"/>
                <a:cs typeface="Arial MT"/>
              </a:rPr>
              <a:t> </a:t>
            </a:r>
            <a:r>
              <a:rPr sz="2800" spc="-5" dirty="0">
                <a:solidFill>
                  <a:srgbClr val="221F1F"/>
                </a:solidFill>
                <a:latin typeface="Arial MT"/>
                <a:cs typeface="Arial MT"/>
              </a:rPr>
              <a:t>display</a:t>
            </a:r>
            <a:r>
              <a:rPr sz="2800" spc="10" dirty="0">
                <a:solidFill>
                  <a:srgbClr val="221F1F"/>
                </a:solidFill>
                <a:latin typeface="Arial MT"/>
                <a:cs typeface="Arial MT"/>
              </a:rPr>
              <a:t> </a:t>
            </a:r>
            <a:r>
              <a:rPr sz="2800" dirty="0">
                <a:solidFill>
                  <a:srgbClr val="221F1F"/>
                </a:solidFill>
                <a:latin typeface="Arial MT"/>
                <a:cs typeface="Arial MT"/>
              </a:rPr>
              <a:t>ads,</a:t>
            </a:r>
            <a:r>
              <a:rPr sz="2800" spc="5" dirty="0">
                <a:solidFill>
                  <a:srgbClr val="221F1F"/>
                </a:solidFill>
                <a:latin typeface="Arial MT"/>
                <a:cs typeface="Arial MT"/>
              </a:rPr>
              <a:t> </a:t>
            </a:r>
            <a:r>
              <a:rPr sz="2800" dirty="0">
                <a:solidFill>
                  <a:srgbClr val="221F1F"/>
                </a:solidFill>
                <a:latin typeface="Arial MT"/>
                <a:cs typeface="Arial MT"/>
              </a:rPr>
              <a:t>sponsorships, </a:t>
            </a:r>
            <a:r>
              <a:rPr sz="2800" spc="-765" dirty="0">
                <a:solidFill>
                  <a:srgbClr val="221F1F"/>
                </a:solidFill>
                <a:latin typeface="Arial MT"/>
                <a:cs typeface="Arial MT"/>
              </a:rPr>
              <a:t> </a:t>
            </a:r>
            <a:r>
              <a:rPr sz="2800" spc="-5" dirty="0">
                <a:solidFill>
                  <a:srgbClr val="221F1F"/>
                </a:solidFill>
                <a:latin typeface="Arial MT"/>
                <a:cs typeface="Arial MT"/>
              </a:rPr>
              <a:t>and</a:t>
            </a:r>
            <a:r>
              <a:rPr sz="2800" dirty="0">
                <a:solidFill>
                  <a:srgbClr val="221F1F"/>
                </a:solidFill>
                <a:latin typeface="Arial MT"/>
                <a:cs typeface="Arial MT"/>
              </a:rPr>
              <a:t> </a:t>
            </a:r>
            <a:r>
              <a:rPr sz="2800" spc="-5" dirty="0">
                <a:solidFill>
                  <a:srgbClr val="221F1F"/>
                </a:solidFill>
                <a:latin typeface="Arial MT"/>
                <a:cs typeface="Arial MT"/>
              </a:rPr>
              <a:t>paid</a:t>
            </a:r>
            <a:r>
              <a:rPr sz="2800" spc="5" dirty="0">
                <a:solidFill>
                  <a:srgbClr val="221F1F"/>
                </a:solidFill>
                <a:latin typeface="Arial MT"/>
                <a:cs typeface="Arial MT"/>
              </a:rPr>
              <a:t> </a:t>
            </a:r>
            <a:r>
              <a:rPr sz="2800" spc="-5" dirty="0">
                <a:solidFill>
                  <a:srgbClr val="221F1F"/>
                </a:solidFill>
                <a:latin typeface="Arial MT"/>
                <a:cs typeface="Arial MT"/>
              </a:rPr>
              <a:t>key</a:t>
            </a:r>
            <a:r>
              <a:rPr sz="2800" spc="10" dirty="0">
                <a:solidFill>
                  <a:srgbClr val="221F1F"/>
                </a:solidFill>
                <a:latin typeface="Arial MT"/>
                <a:cs typeface="Arial MT"/>
              </a:rPr>
              <a:t> </a:t>
            </a:r>
            <a:r>
              <a:rPr sz="2800" spc="-5" dirty="0">
                <a:solidFill>
                  <a:srgbClr val="221F1F"/>
                </a:solidFill>
                <a:latin typeface="Arial MT"/>
                <a:cs typeface="Arial MT"/>
              </a:rPr>
              <a:t>word</a:t>
            </a:r>
            <a:r>
              <a:rPr sz="2800" spc="20" dirty="0">
                <a:solidFill>
                  <a:srgbClr val="221F1F"/>
                </a:solidFill>
                <a:latin typeface="Arial MT"/>
                <a:cs typeface="Arial MT"/>
              </a:rPr>
              <a:t> </a:t>
            </a:r>
            <a:r>
              <a:rPr sz="2800" dirty="0">
                <a:solidFill>
                  <a:srgbClr val="221F1F"/>
                </a:solidFill>
                <a:latin typeface="Arial MT"/>
                <a:cs typeface="Arial MT"/>
              </a:rPr>
              <a:t>searches.</a:t>
            </a:r>
            <a:endParaRPr sz="2800" dirty="0">
              <a:latin typeface="Arial MT"/>
              <a:cs typeface="Arial MT"/>
            </a:endParaRPr>
          </a:p>
          <a:p>
            <a:pPr marL="634365" marR="5080" lvl="1" indent="-347980">
              <a:lnSpc>
                <a:spcPts val="2810"/>
              </a:lnSpc>
              <a:spcBef>
                <a:spcPts val="995"/>
              </a:spcBef>
              <a:buClr>
                <a:srgbClr val="007EA2"/>
              </a:buClr>
              <a:buSzPct val="98000"/>
              <a:buChar char="•"/>
              <a:tabLst>
                <a:tab pos="634365" algn="l"/>
                <a:tab pos="635000" algn="l"/>
              </a:tabLst>
            </a:pPr>
            <a:r>
              <a:rPr sz="2600" dirty="0">
                <a:solidFill>
                  <a:srgbClr val="221F1F"/>
                </a:solidFill>
                <a:latin typeface="Arial MT"/>
                <a:cs typeface="Arial MT"/>
              </a:rPr>
              <a:t>Most similar to </a:t>
            </a:r>
            <a:r>
              <a:rPr sz="2600" spc="-5" dirty="0">
                <a:solidFill>
                  <a:srgbClr val="221F1F"/>
                </a:solidFill>
                <a:latin typeface="Arial MT"/>
                <a:cs typeface="Arial MT"/>
              </a:rPr>
              <a:t>traditional advertising, less </a:t>
            </a:r>
            <a:r>
              <a:rPr sz="2600" dirty="0">
                <a:solidFill>
                  <a:srgbClr val="221F1F"/>
                </a:solidFill>
                <a:latin typeface="Arial MT"/>
                <a:cs typeface="Arial MT"/>
              </a:rPr>
              <a:t>trusted </a:t>
            </a:r>
            <a:r>
              <a:rPr sz="2600" spc="-710" dirty="0">
                <a:solidFill>
                  <a:srgbClr val="221F1F"/>
                </a:solidFill>
                <a:latin typeface="Arial MT"/>
                <a:cs typeface="Arial MT"/>
              </a:rPr>
              <a:t> </a:t>
            </a:r>
            <a:r>
              <a:rPr sz="2600" spc="-5" dirty="0">
                <a:solidFill>
                  <a:srgbClr val="221F1F"/>
                </a:solidFill>
                <a:latin typeface="Arial MT"/>
                <a:cs typeface="Arial MT"/>
              </a:rPr>
              <a:t>by</a:t>
            </a:r>
            <a:r>
              <a:rPr sz="2600" dirty="0">
                <a:solidFill>
                  <a:srgbClr val="221F1F"/>
                </a:solidFill>
                <a:latin typeface="Arial MT"/>
                <a:cs typeface="Arial MT"/>
              </a:rPr>
              <a:t> consumers</a:t>
            </a:r>
            <a:endParaRPr sz="2600" dirty="0">
              <a:latin typeface="Arial MT"/>
              <a:cs typeface="Arial MT"/>
            </a:endParaRPr>
          </a:p>
          <a:p>
            <a:pPr marL="241300" marR="258445" indent="-228600">
              <a:lnSpc>
                <a:spcPts val="3020"/>
              </a:lnSpc>
              <a:spcBef>
                <a:spcPts val="995"/>
              </a:spcBef>
              <a:buClr>
                <a:srgbClr val="007EA2"/>
              </a:buClr>
              <a:buFont typeface="Arial MT"/>
              <a:buChar char="•"/>
              <a:tabLst>
                <a:tab pos="241300" algn="l"/>
              </a:tabLst>
            </a:pPr>
            <a:r>
              <a:rPr sz="2800" b="1" spc="-5" dirty="0">
                <a:solidFill>
                  <a:srgbClr val="221F1F"/>
                </a:solidFill>
                <a:latin typeface="Arial" panose="020B0604020202020204"/>
                <a:cs typeface="Arial" panose="020B0604020202020204"/>
              </a:rPr>
              <a:t>Earned</a:t>
            </a:r>
            <a:r>
              <a:rPr sz="2800" b="1" spc="10" dirty="0">
                <a:solidFill>
                  <a:srgbClr val="221F1F"/>
                </a:solidFill>
                <a:latin typeface="Arial" panose="020B0604020202020204"/>
                <a:cs typeface="Arial" panose="020B0604020202020204"/>
              </a:rPr>
              <a:t> </a:t>
            </a:r>
            <a:r>
              <a:rPr sz="2800" b="1" spc="-5" dirty="0">
                <a:solidFill>
                  <a:srgbClr val="221F1F"/>
                </a:solidFill>
                <a:latin typeface="Arial" panose="020B0604020202020204"/>
                <a:cs typeface="Arial" panose="020B0604020202020204"/>
              </a:rPr>
              <a:t>media</a:t>
            </a:r>
            <a:r>
              <a:rPr sz="2800" b="1" spc="10" dirty="0">
                <a:solidFill>
                  <a:srgbClr val="221F1F"/>
                </a:solidFill>
                <a:latin typeface="Arial" panose="020B0604020202020204"/>
                <a:cs typeface="Arial" panose="020B0604020202020204"/>
              </a:rPr>
              <a:t> </a:t>
            </a:r>
            <a:r>
              <a:rPr sz="2800" dirty="0">
                <a:solidFill>
                  <a:srgbClr val="221F1F"/>
                </a:solidFill>
                <a:latin typeface="Arial MT"/>
                <a:cs typeface="Arial MT"/>
              </a:rPr>
              <a:t>refers</a:t>
            </a:r>
            <a:r>
              <a:rPr sz="2800" spc="-5" dirty="0">
                <a:solidFill>
                  <a:srgbClr val="221F1F"/>
                </a:solidFill>
                <a:latin typeface="Arial MT"/>
                <a:cs typeface="Arial MT"/>
              </a:rPr>
              <a:t> to</a:t>
            </a:r>
            <a:r>
              <a:rPr sz="2800" dirty="0">
                <a:solidFill>
                  <a:srgbClr val="221F1F"/>
                </a:solidFill>
                <a:latin typeface="Arial MT"/>
                <a:cs typeface="Arial MT"/>
              </a:rPr>
              <a:t> </a:t>
            </a:r>
            <a:r>
              <a:rPr sz="2800" spc="-5" dirty="0">
                <a:solidFill>
                  <a:srgbClr val="221F1F"/>
                </a:solidFill>
                <a:latin typeface="Arial MT"/>
                <a:cs typeface="Arial MT"/>
              </a:rPr>
              <a:t>word</a:t>
            </a:r>
            <a:r>
              <a:rPr sz="2800" spc="10" dirty="0">
                <a:solidFill>
                  <a:srgbClr val="221F1F"/>
                </a:solidFill>
                <a:latin typeface="Arial MT"/>
                <a:cs typeface="Arial MT"/>
              </a:rPr>
              <a:t> </a:t>
            </a:r>
            <a:r>
              <a:rPr sz="2800" spc="-5" dirty="0">
                <a:solidFill>
                  <a:srgbClr val="221F1F"/>
                </a:solidFill>
                <a:latin typeface="Arial MT"/>
                <a:cs typeface="Arial MT"/>
              </a:rPr>
              <a:t>of mouth</a:t>
            </a:r>
            <a:r>
              <a:rPr sz="2800" spc="15" dirty="0">
                <a:solidFill>
                  <a:srgbClr val="221F1F"/>
                </a:solidFill>
                <a:latin typeface="Arial MT"/>
                <a:cs typeface="Arial MT"/>
              </a:rPr>
              <a:t> </a:t>
            </a:r>
            <a:r>
              <a:rPr sz="2800" spc="-5" dirty="0">
                <a:solidFill>
                  <a:srgbClr val="221F1F"/>
                </a:solidFill>
                <a:latin typeface="Arial MT"/>
                <a:cs typeface="Arial MT"/>
              </a:rPr>
              <a:t>or buzz </a:t>
            </a:r>
            <a:r>
              <a:rPr sz="2800" spc="-765" dirty="0">
                <a:solidFill>
                  <a:srgbClr val="221F1F"/>
                </a:solidFill>
                <a:latin typeface="Arial MT"/>
                <a:cs typeface="Arial MT"/>
              </a:rPr>
              <a:t> </a:t>
            </a:r>
            <a:r>
              <a:rPr sz="2800" spc="-5" dirty="0">
                <a:solidFill>
                  <a:srgbClr val="221F1F"/>
                </a:solidFill>
                <a:latin typeface="Arial MT"/>
                <a:cs typeface="Arial MT"/>
              </a:rPr>
              <a:t>on</a:t>
            </a:r>
            <a:r>
              <a:rPr sz="2800" spc="5" dirty="0">
                <a:solidFill>
                  <a:srgbClr val="221F1F"/>
                </a:solidFill>
                <a:latin typeface="Arial MT"/>
                <a:cs typeface="Arial MT"/>
              </a:rPr>
              <a:t> </a:t>
            </a:r>
            <a:r>
              <a:rPr sz="2800" dirty="0">
                <a:solidFill>
                  <a:srgbClr val="221F1F"/>
                </a:solidFill>
                <a:latin typeface="Arial MT"/>
                <a:cs typeface="Arial MT"/>
              </a:rPr>
              <a:t>social</a:t>
            </a:r>
            <a:r>
              <a:rPr sz="2800" spc="-5" dirty="0">
                <a:solidFill>
                  <a:srgbClr val="221F1F"/>
                </a:solidFill>
                <a:latin typeface="Arial MT"/>
                <a:cs typeface="Arial MT"/>
              </a:rPr>
              <a:t> media.</a:t>
            </a:r>
            <a:endParaRPr sz="2800" dirty="0">
              <a:latin typeface="Arial MT"/>
              <a:cs typeface="Arial MT"/>
            </a:endParaRPr>
          </a:p>
          <a:p>
            <a:pPr marL="634365" lvl="1" indent="-348615">
              <a:spcBef>
                <a:spcPts val="650"/>
              </a:spcBef>
              <a:buClr>
                <a:srgbClr val="007EA2"/>
              </a:buClr>
              <a:buSzPct val="98000"/>
              <a:buChar char="•"/>
              <a:tabLst>
                <a:tab pos="634365" algn="l"/>
                <a:tab pos="635000" algn="l"/>
              </a:tabLst>
            </a:pPr>
            <a:r>
              <a:rPr sz="2600" dirty="0">
                <a:solidFill>
                  <a:srgbClr val="221F1F"/>
                </a:solidFill>
                <a:latin typeface="Arial MT"/>
                <a:cs typeface="Arial MT"/>
              </a:rPr>
              <a:t>Most</a:t>
            </a:r>
            <a:r>
              <a:rPr sz="2600" spc="-25" dirty="0">
                <a:solidFill>
                  <a:srgbClr val="221F1F"/>
                </a:solidFill>
                <a:latin typeface="Arial MT"/>
                <a:cs typeface="Arial MT"/>
              </a:rPr>
              <a:t> </a:t>
            </a:r>
            <a:r>
              <a:rPr sz="2600" dirty="0">
                <a:solidFill>
                  <a:srgbClr val="221F1F"/>
                </a:solidFill>
                <a:latin typeface="Arial MT"/>
                <a:cs typeface="Arial MT"/>
              </a:rPr>
              <a:t>credible</a:t>
            </a:r>
            <a:r>
              <a:rPr sz="2600" spc="-20" dirty="0">
                <a:solidFill>
                  <a:srgbClr val="221F1F"/>
                </a:solidFill>
                <a:latin typeface="Arial MT"/>
                <a:cs typeface="Arial MT"/>
              </a:rPr>
              <a:t> </a:t>
            </a:r>
            <a:r>
              <a:rPr sz="2600" dirty="0">
                <a:solidFill>
                  <a:srgbClr val="221F1F"/>
                </a:solidFill>
                <a:latin typeface="Arial MT"/>
                <a:cs typeface="Arial MT"/>
              </a:rPr>
              <a:t>to</a:t>
            </a:r>
            <a:r>
              <a:rPr sz="2600" spc="5" dirty="0">
                <a:solidFill>
                  <a:srgbClr val="221F1F"/>
                </a:solidFill>
                <a:latin typeface="Arial MT"/>
                <a:cs typeface="Arial MT"/>
              </a:rPr>
              <a:t> </a:t>
            </a:r>
            <a:r>
              <a:rPr sz="2600" dirty="0">
                <a:solidFill>
                  <a:srgbClr val="221F1F"/>
                </a:solidFill>
                <a:latin typeface="Arial MT"/>
                <a:cs typeface="Arial MT"/>
              </a:rPr>
              <a:t>consumers,</a:t>
            </a:r>
            <a:r>
              <a:rPr sz="2600" spc="-35" dirty="0">
                <a:solidFill>
                  <a:srgbClr val="221F1F"/>
                </a:solidFill>
                <a:latin typeface="Arial MT"/>
                <a:cs typeface="Arial MT"/>
              </a:rPr>
              <a:t> </a:t>
            </a:r>
            <a:r>
              <a:rPr sz="2600" spc="-5" dirty="0">
                <a:solidFill>
                  <a:srgbClr val="221F1F"/>
                </a:solidFill>
                <a:latin typeface="Arial MT"/>
                <a:cs typeface="Arial MT"/>
              </a:rPr>
              <a:t>no</a:t>
            </a:r>
            <a:r>
              <a:rPr sz="2600" spc="5" dirty="0">
                <a:solidFill>
                  <a:srgbClr val="221F1F"/>
                </a:solidFill>
                <a:latin typeface="Arial MT"/>
                <a:cs typeface="Arial MT"/>
              </a:rPr>
              <a:t> </a:t>
            </a:r>
            <a:r>
              <a:rPr sz="2600" dirty="0">
                <a:solidFill>
                  <a:srgbClr val="221F1F"/>
                </a:solidFill>
                <a:latin typeface="Arial MT"/>
                <a:cs typeface="Arial MT"/>
              </a:rPr>
              <a:t>company</a:t>
            </a:r>
            <a:r>
              <a:rPr sz="2600" spc="-25" dirty="0">
                <a:solidFill>
                  <a:srgbClr val="221F1F"/>
                </a:solidFill>
                <a:latin typeface="Arial MT"/>
                <a:cs typeface="Arial MT"/>
              </a:rPr>
              <a:t> </a:t>
            </a:r>
            <a:r>
              <a:rPr sz="2600" spc="-5" dirty="0">
                <a:solidFill>
                  <a:srgbClr val="221F1F"/>
                </a:solidFill>
                <a:latin typeface="Arial MT"/>
                <a:cs typeface="Arial MT"/>
              </a:rPr>
              <a:t>control</a:t>
            </a:r>
            <a:endParaRPr sz="2600" dirty="0">
              <a:latin typeface="Arial MT"/>
              <a:cs typeface="Arial MT"/>
            </a:endParaRPr>
          </a:p>
        </p:txBody>
      </p:sp>
      <p:pic>
        <p:nvPicPr>
          <p:cNvPr id="4" name="object 4"/>
          <p:cNvPicPr/>
          <p:nvPr/>
        </p:nvPicPr>
        <p:blipFill>
          <a:blip r:embed="rId1" cstate="print"/>
          <a:stretch>
            <a:fillRect/>
          </a:stretch>
        </p:blipFill>
        <p:spPr>
          <a:xfrm>
            <a:off x="1857756" y="164593"/>
            <a:ext cx="2852928" cy="725423"/>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581903" y="200405"/>
            <a:ext cx="4395470" cy="574040"/>
          </a:xfrm>
          <a:prstGeom prst="rect">
            <a:avLst/>
          </a:prstGeom>
        </p:spPr>
        <p:txBody>
          <a:bodyPr vert="horz" wrap="square" lIns="0" tIns="12700" rIns="0" bIns="0" rtlCol="0" anchor="ctr">
            <a:spAutoFit/>
          </a:bodyPr>
          <a:lstStyle/>
          <a:p>
            <a:pPr marL="12700">
              <a:lnSpc>
                <a:spcPct val="100000"/>
              </a:lnSpc>
              <a:spcBef>
                <a:spcPts val="100"/>
              </a:spcBef>
            </a:pPr>
            <a:r>
              <a:rPr sz="3600" spc="-15" dirty="0"/>
              <a:t>Website</a:t>
            </a:r>
            <a:r>
              <a:rPr sz="3600" spc="-180" dirty="0"/>
              <a:t> </a:t>
            </a:r>
            <a:r>
              <a:rPr sz="3600" spc="-5" dirty="0"/>
              <a:t>Advertising</a:t>
            </a:r>
            <a:endParaRPr sz="3600"/>
          </a:p>
        </p:txBody>
      </p:sp>
      <p:sp>
        <p:nvSpPr>
          <p:cNvPr id="3" name="object 3"/>
          <p:cNvSpPr txBox="1"/>
          <p:nvPr/>
        </p:nvSpPr>
        <p:spPr>
          <a:xfrm>
            <a:off x="1943201" y="1372616"/>
            <a:ext cx="6903084" cy="3567002"/>
          </a:xfrm>
          <a:prstGeom prst="rect">
            <a:avLst/>
          </a:prstGeom>
        </p:spPr>
        <p:txBody>
          <a:bodyPr vert="horz" wrap="square" lIns="0" tIns="12065" rIns="0" bIns="0" rtlCol="0">
            <a:spAutoFit/>
          </a:bodyPr>
          <a:lstStyle/>
          <a:p>
            <a:pPr marL="241300" indent="-228600">
              <a:lnSpc>
                <a:spcPts val="3250"/>
              </a:lnSpc>
              <a:spcBef>
                <a:spcPts val="95"/>
              </a:spcBef>
              <a:buClr>
                <a:srgbClr val="007EA2"/>
              </a:buClr>
              <a:buChar char="•"/>
              <a:tabLst>
                <a:tab pos="241300" algn="l"/>
              </a:tabLst>
            </a:pPr>
            <a:r>
              <a:rPr sz="2800" spc="-5" dirty="0">
                <a:solidFill>
                  <a:srgbClr val="221F1F"/>
                </a:solidFill>
                <a:latin typeface="Arial MT"/>
                <a:cs typeface="Arial MT"/>
              </a:rPr>
              <a:t>Online</a:t>
            </a:r>
            <a:r>
              <a:rPr sz="2800" dirty="0">
                <a:solidFill>
                  <a:srgbClr val="221F1F"/>
                </a:solidFill>
                <a:latin typeface="Arial MT"/>
                <a:cs typeface="Arial MT"/>
              </a:rPr>
              <a:t> </a:t>
            </a:r>
            <a:r>
              <a:rPr sz="2800" spc="-5" dirty="0">
                <a:solidFill>
                  <a:srgbClr val="221F1F"/>
                </a:solidFill>
                <a:latin typeface="Arial MT"/>
                <a:cs typeface="Arial MT"/>
              </a:rPr>
              <a:t>advertising</a:t>
            </a:r>
            <a:endParaRPr sz="2800">
              <a:latin typeface="Arial MT"/>
              <a:cs typeface="Arial MT"/>
            </a:endParaRPr>
          </a:p>
          <a:p>
            <a:pPr marL="582930" lvl="1" indent="-286385">
              <a:lnSpc>
                <a:spcPts val="2290"/>
              </a:lnSpc>
              <a:buClr>
                <a:srgbClr val="007EA2"/>
              </a:buClr>
              <a:buChar char="•"/>
              <a:tabLst>
                <a:tab pos="582295" algn="l"/>
                <a:tab pos="583565" algn="l"/>
              </a:tabLst>
            </a:pPr>
            <a:r>
              <a:rPr sz="2000" spc="-5" dirty="0">
                <a:solidFill>
                  <a:srgbClr val="221F1F"/>
                </a:solidFill>
                <a:latin typeface="Arial MT"/>
                <a:cs typeface="Arial MT"/>
              </a:rPr>
              <a:t>Adults</a:t>
            </a:r>
            <a:r>
              <a:rPr sz="2000" spc="-10" dirty="0">
                <a:solidFill>
                  <a:srgbClr val="221F1F"/>
                </a:solidFill>
                <a:latin typeface="Arial MT"/>
                <a:cs typeface="Arial MT"/>
              </a:rPr>
              <a:t> </a:t>
            </a:r>
            <a:r>
              <a:rPr sz="2000" dirty="0">
                <a:solidFill>
                  <a:srgbClr val="221F1F"/>
                </a:solidFill>
                <a:latin typeface="Arial MT"/>
                <a:cs typeface="Arial MT"/>
              </a:rPr>
              <a:t>now</a:t>
            </a:r>
            <a:r>
              <a:rPr sz="2000" spc="-15" dirty="0">
                <a:solidFill>
                  <a:srgbClr val="221F1F"/>
                </a:solidFill>
                <a:latin typeface="Arial MT"/>
                <a:cs typeface="Arial MT"/>
              </a:rPr>
              <a:t> </a:t>
            </a:r>
            <a:r>
              <a:rPr sz="2000" dirty="0">
                <a:solidFill>
                  <a:srgbClr val="221F1F"/>
                </a:solidFill>
                <a:latin typeface="Arial MT"/>
                <a:cs typeface="Arial MT"/>
              </a:rPr>
              <a:t>spend</a:t>
            </a:r>
            <a:r>
              <a:rPr sz="2000" spc="-30" dirty="0">
                <a:solidFill>
                  <a:srgbClr val="221F1F"/>
                </a:solidFill>
                <a:latin typeface="Arial MT"/>
                <a:cs typeface="Arial MT"/>
              </a:rPr>
              <a:t> </a:t>
            </a:r>
            <a:r>
              <a:rPr sz="2000" dirty="0">
                <a:solidFill>
                  <a:srgbClr val="221F1F"/>
                </a:solidFill>
                <a:latin typeface="Arial MT"/>
                <a:cs typeface="Arial MT"/>
              </a:rPr>
              <a:t>more</a:t>
            </a:r>
            <a:r>
              <a:rPr sz="2000" spc="-30" dirty="0">
                <a:solidFill>
                  <a:srgbClr val="221F1F"/>
                </a:solidFill>
                <a:latin typeface="Arial MT"/>
                <a:cs typeface="Arial MT"/>
              </a:rPr>
              <a:t> </a:t>
            </a:r>
            <a:r>
              <a:rPr sz="2000" dirty="0">
                <a:solidFill>
                  <a:srgbClr val="221F1F"/>
                </a:solidFill>
                <a:latin typeface="Arial MT"/>
                <a:cs typeface="Arial MT"/>
              </a:rPr>
              <a:t>time</a:t>
            </a:r>
            <a:r>
              <a:rPr sz="2000" spc="-10" dirty="0">
                <a:solidFill>
                  <a:srgbClr val="221F1F"/>
                </a:solidFill>
                <a:latin typeface="Arial MT"/>
                <a:cs typeface="Arial MT"/>
              </a:rPr>
              <a:t> </a:t>
            </a:r>
            <a:r>
              <a:rPr sz="2000" dirty="0">
                <a:solidFill>
                  <a:srgbClr val="221F1F"/>
                </a:solidFill>
                <a:latin typeface="Arial MT"/>
                <a:cs typeface="Arial MT"/>
              </a:rPr>
              <a:t>on</a:t>
            </a:r>
            <a:r>
              <a:rPr sz="2000" spc="-15" dirty="0">
                <a:solidFill>
                  <a:srgbClr val="221F1F"/>
                </a:solidFill>
                <a:latin typeface="Arial MT"/>
                <a:cs typeface="Arial MT"/>
              </a:rPr>
              <a:t> </a:t>
            </a:r>
            <a:r>
              <a:rPr sz="2000" dirty="0">
                <a:solidFill>
                  <a:srgbClr val="221F1F"/>
                </a:solidFill>
                <a:latin typeface="Arial MT"/>
                <a:cs typeface="Arial MT"/>
              </a:rPr>
              <a:t>mobile</a:t>
            </a:r>
            <a:r>
              <a:rPr sz="2000" spc="-10" dirty="0">
                <a:solidFill>
                  <a:srgbClr val="221F1F"/>
                </a:solidFill>
                <a:latin typeface="Arial MT"/>
                <a:cs typeface="Arial MT"/>
              </a:rPr>
              <a:t> </a:t>
            </a:r>
            <a:r>
              <a:rPr sz="2000" spc="-5" dirty="0">
                <a:solidFill>
                  <a:srgbClr val="221F1F"/>
                </a:solidFill>
                <a:latin typeface="Arial MT"/>
                <a:cs typeface="Arial MT"/>
              </a:rPr>
              <a:t>devices</a:t>
            </a:r>
            <a:r>
              <a:rPr sz="2000" spc="-25" dirty="0">
                <a:solidFill>
                  <a:srgbClr val="221F1F"/>
                </a:solidFill>
                <a:latin typeface="Arial MT"/>
                <a:cs typeface="Arial MT"/>
              </a:rPr>
              <a:t> </a:t>
            </a:r>
            <a:r>
              <a:rPr sz="2000" dirty="0">
                <a:solidFill>
                  <a:srgbClr val="221F1F"/>
                </a:solidFill>
                <a:latin typeface="Arial MT"/>
                <a:cs typeface="Arial MT"/>
              </a:rPr>
              <a:t>than</a:t>
            </a:r>
            <a:r>
              <a:rPr sz="2000" spc="-60" dirty="0">
                <a:solidFill>
                  <a:srgbClr val="221F1F"/>
                </a:solidFill>
                <a:latin typeface="Arial MT"/>
                <a:cs typeface="Arial MT"/>
              </a:rPr>
              <a:t> TV.</a:t>
            </a:r>
            <a:endParaRPr sz="2000">
              <a:latin typeface="Arial MT"/>
              <a:cs typeface="Arial MT"/>
            </a:endParaRPr>
          </a:p>
          <a:p>
            <a:pPr marL="241300" indent="-228600">
              <a:spcBef>
                <a:spcPts val="640"/>
              </a:spcBef>
              <a:buClr>
                <a:srgbClr val="007EA2"/>
              </a:buClr>
              <a:buChar char="•"/>
              <a:tabLst>
                <a:tab pos="241300" algn="l"/>
              </a:tabLst>
            </a:pPr>
            <a:r>
              <a:rPr sz="2800" spc="-55" dirty="0">
                <a:solidFill>
                  <a:srgbClr val="221F1F"/>
                </a:solidFill>
                <a:latin typeface="Arial MT"/>
                <a:cs typeface="Arial MT"/>
              </a:rPr>
              <a:t>Target</a:t>
            </a:r>
            <a:r>
              <a:rPr sz="2800" spc="-20" dirty="0">
                <a:solidFill>
                  <a:srgbClr val="221F1F"/>
                </a:solidFill>
                <a:latin typeface="Arial MT"/>
                <a:cs typeface="Arial MT"/>
              </a:rPr>
              <a:t> </a:t>
            </a:r>
            <a:r>
              <a:rPr sz="2800" dirty="0">
                <a:solidFill>
                  <a:srgbClr val="221F1F"/>
                </a:solidFill>
                <a:latin typeface="Arial MT"/>
                <a:cs typeface="Arial MT"/>
              </a:rPr>
              <a:t>customers</a:t>
            </a:r>
            <a:r>
              <a:rPr sz="2800" spc="-30" dirty="0">
                <a:solidFill>
                  <a:srgbClr val="221F1F"/>
                </a:solidFill>
                <a:latin typeface="Arial MT"/>
                <a:cs typeface="Arial MT"/>
              </a:rPr>
              <a:t> </a:t>
            </a:r>
            <a:r>
              <a:rPr sz="2800" dirty="0">
                <a:solidFill>
                  <a:srgbClr val="221F1F"/>
                </a:solidFill>
                <a:latin typeface="Arial MT"/>
                <a:cs typeface="Arial MT"/>
              </a:rPr>
              <a:t>via:</a:t>
            </a:r>
            <a:endParaRPr sz="2800">
              <a:latin typeface="Arial MT"/>
              <a:cs typeface="Arial MT"/>
            </a:endParaRPr>
          </a:p>
          <a:p>
            <a:pPr marL="925830" indent="-343535">
              <a:spcBef>
                <a:spcPts val="790"/>
              </a:spcBef>
              <a:buClr>
                <a:srgbClr val="007EA2"/>
              </a:buClr>
              <a:buFont typeface="Wingdings" panose="05000000000000000000"/>
              <a:buChar char=""/>
              <a:tabLst>
                <a:tab pos="924560" algn="l"/>
                <a:tab pos="926465" algn="l"/>
              </a:tabLst>
            </a:pPr>
            <a:r>
              <a:rPr sz="2000" spc="-10" dirty="0">
                <a:solidFill>
                  <a:srgbClr val="221F1F"/>
                </a:solidFill>
                <a:latin typeface="Arial MT"/>
                <a:cs typeface="Arial MT"/>
              </a:rPr>
              <a:t>Website</a:t>
            </a:r>
            <a:r>
              <a:rPr sz="2000" spc="-55" dirty="0">
                <a:solidFill>
                  <a:srgbClr val="221F1F"/>
                </a:solidFill>
                <a:latin typeface="Arial MT"/>
                <a:cs typeface="Arial MT"/>
              </a:rPr>
              <a:t> </a:t>
            </a:r>
            <a:r>
              <a:rPr sz="2000" spc="-5" dirty="0">
                <a:solidFill>
                  <a:srgbClr val="221F1F"/>
                </a:solidFill>
                <a:latin typeface="Arial MT"/>
                <a:cs typeface="Arial MT"/>
              </a:rPr>
              <a:t>advertising</a:t>
            </a:r>
            <a:endParaRPr sz="2000">
              <a:latin typeface="Arial MT"/>
              <a:cs typeface="Arial MT"/>
            </a:endParaRPr>
          </a:p>
          <a:p>
            <a:pPr marL="1614170" lvl="1" indent="-343535">
              <a:spcBef>
                <a:spcPts val="1005"/>
              </a:spcBef>
              <a:buClr>
                <a:srgbClr val="007EA2"/>
              </a:buClr>
              <a:buChar char="•"/>
              <a:tabLst>
                <a:tab pos="1614170" algn="l"/>
                <a:tab pos="1614805" algn="l"/>
              </a:tabLst>
            </a:pPr>
            <a:r>
              <a:rPr spc="-5" dirty="0">
                <a:solidFill>
                  <a:srgbClr val="221F1F"/>
                </a:solidFill>
                <a:latin typeface="Arial MT"/>
                <a:cs typeface="Arial MT"/>
              </a:rPr>
              <a:t>Banners,</a:t>
            </a:r>
            <a:r>
              <a:rPr spc="-10" dirty="0">
                <a:solidFill>
                  <a:srgbClr val="221F1F"/>
                </a:solidFill>
                <a:latin typeface="Arial MT"/>
                <a:cs typeface="Arial MT"/>
              </a:rPr>
              <a:t> </a:t>
            </a:r>
            <a:r>
              <a:rPr spc="-5" dirty="0">
                <a:solidFill>
                  <a:srgbClr val="221F1F"/>
                </a:solidFill>
                <a:latin typeface="Arial MT"/>
                <a:cs typeface="Arial MT"/>
              </a:rPr>
              <a:t>buttons,</a:t>
            </a:r>
            <a:r>
              <a:rPr spc="-10" dirty="0">
                <a:solidFill>
                  <a:srgbClr val="221F1F"/>
                </a:solidFill>
                <a:latin typeface="Arial MT"/>
                <a:cs typeface="Arial MT"/>
              </a:rPr>
              <a:t> </a:t>
            </a:r>
            <a:r>
              <a:rPr spc="-5" dirty="0">
                <a:solidFill>
                  <a:srgbClr val="221F1F"/>
                </a:solidFill>
                <a:latin typeface="Arial MT"/>
                <a:cs typeface="Arial MT"/>
              </a:rPr>
              <a:t>and</a:t>
            </a:r>
            <a:r>
              <a:rPr spc="-20" dirty="0">
                <a:solidFill>
                  <a:srgbClr val="221F1F"/>
                </a:solidFill>
                <a:latin typeface="Arial MT"/>
                <a:cs typeface="Arial MT"/>
              </a:rPr>
              <a:t> </a:t>
            </a:r>
            <a:r>
              <a:rPr spc="-5" dirty="0">
                <a:solidFill>
                  <a:srgbClr val="221F1F"/>
                </a:solidFill>
                <a:latin typeface="Arial MT"/>
                <a:cs typeface="Arial MT"/>
              </a:rPr>
              <a:t>pop-up</a:t>
            </a:r>
            <a:r>
              <a:rPr dirty="0">
                <a:solidFill>
                  <a:srgbClr val="221F1F"/>
                </a:solidFill>
                <a:latin typeface="Arial MT"/>
                <a:cs typeface="Arial MT"/>
              </a:rPr>
              <a:t> </a:t>
            </a:r>
            <a:r>
              <a:rPr spc="-5" dirty="0">
                <a:solidFill>
                  <a:srgbClr val="221F1F"/>
                </a:solidFill>
                <a:latin typeface="Arial MT"/>
                <a:cs typeface="Arial MT"/>
              </a:rPr>
              <a:t>ads</a:t>
            </a:r>
            <a:endParaRPr>
              <a:latin typeface="Arial MT"/>
              <a:cs typeface="Arial MT"/>
            </a:endParaRPr>
          </a:p>
          <a:p>
            <a:pPr marL="1040130" indent="-457835">
              <a:spcBef>
                <a:spcPts val="750"/>
              </a:spcBef>
              <a:buClr>
                <a:srgbClr val="007EA2"/>
              </a:buClr>
              <a:buFont typeface="Wingdings" panose="05000000000000000000"/>
              <a:buChar char=""/>
              <a:tabLst>
                <a:tab pos="1038860" algn="l"/>
                <a:tab pos="1040765" algn="l"/>
              </a:tabLst>
            </a:pPr>
            <a:r>
              <a:rPr sz="2000" dirty="0">
                <a:solidFill>
                  <a:srgbClr val="221F1F"/>
                </a:solidFill>
                <a:latin typeface="Arial MT"/>
                <a:cs typeface="Arial MT"/>
              </a:rPr>
              <a:t>Permission</a:t>
            </a:r>
            <a:r>
              <a:rPr sz="2000" spc="-50" dirty="0">
                <a:solidFill>
                  <a:srgbClr val="221F1F"/>
                </a:solidFill>
                <a:latin typeface="Arial MT"/>
                <a:cs typeface="Arial MT"/>
              </a:rPr>
              <a:t> </a:t>
            </a:r>
            <a:r>
              <a:rPr sz="2000" dirty="0">
                <a:solidFill>
                  <a:srgbClr val="221F1F"/>
                </a:solidFill>
                <a:latin typeface="Arial MT"/>
                <a:cs typeface="Arial MT"/>
              </a:rPr>
              <a:t>e-mail</a:t>
            </a:r>
            <a:r>
              <a:rPr sz="2000" spc="-40" dirty="0">
                <a:solidFill>
                  <a:srgbClr val="221F1F"/>
                </a:solidFill>
                <a:latin typeface="Arial MT"/>
                <a:cs typeface="Arial MT"/>
              </a:rPr>
              <a:t> </a:t>
            </a:r>
            <a:r>
              <a:rPr sz="2000" dirty="0">
                <a:solidFill>
                  <a:srgbClr val="221F1F"/>
                </a:solidFill>
                <a:latin typeface="Arial MT"/>
                <a:cs typeface="Arial MT"/>
              </a:rPr>
              <a:t>marketing</a:t>
            </a:r>
            <a:endParaRPr sz="2000">
              <a:latin typeface="Arial MT"/>
              <a:cs typeface="Arial MT"/>
            </a:endParaRPr>
          </a:p>
          <a:p>
            <a:pPr marL="1040130" indent="-457835">
              <a:spcBef>
                <a:spcPts val="265"/>
              </a:spcBef>
              <a:buClr>
                <a:srgbClr val="007EA2"/>
              </a:buClr>
              <a:buFont typeface="Wingdings" panose="05000000000000000000"/>
              <a:buChar char=""/>
              <a:tabLst>
                <a:tab pos="1038860" algn="l"/>
                <a:tab pos="1040765" algn="l"/>
              </a:tabLst>
            </a:pPr>
            <a:r>
              <a:rPr sz="2000" dirty="0">
                <a:solidFill>
                  <a:srgbClr val="221F1F"/>
                </a:solidFill>
                <a:latin typeface="Arial MT"/>
                <a:cs typeface="Arial MT"/>
              </a:rPr>
              <a:t>Search</a:t>
            </a:r>
            <a:r>
              <a:rPr sz="2000" spc="-60" dirty="0">
                <a:solidFill>
                  <a:srgbClr val="221F1F"/>
                </a:solidFill>
                <a:latin typeface="Arial MT"/>
                <a:cs typeface="Arial MT"/>
              </a:rPr>
              <a:t> </a:t>
            </a:r>
            <a:r>
              <a:rPr sz="2000" spc="-5" dirty="0">
                <a:solidFill>
                  <a:srgbClr val="221F1F"/>
                </a:solidFill>
                <a:latin typeface="Arial MT"/>
                <a:cs typeface="Arial MT"/>
              </a:rPr>
              <a:t>engines</a:t>
            </a:r>
            <a:endParaRPr sz="2000">
              <a:latin typeface="Arial MT"/>
              <a:cs typeface="Arial MT"/>
            </a:endParaRPr>
          </a:p>
          <a:p>
            <a:pPr marL="1040130" indent="-457835">
              <a:spcBef>
                <a:spcPts val="265"/>
              </a:spcBef>
              <a:buClr>
                <a:srgbClr val="007EA2"/>
              </a:buClr>
              <a:buFont typeface="Wingdings" panose="05000000000000000000"/>
              <a:buChar char=""/>
              <a:tabLst>
                <a:tab pos="1038860" algn="l"/>
                <a:tab pos="1040765" algn="l"/>
              </a:tabLst>
            </a:pPr>
            <a:r>
              <a:rPr sz="2000" dirty="0">
                <a:solidFill>
                  <a:srgbClr val="221F1F"/>
                </a:solidFill>
                <a:latin typeface="Arial MT"/>
                <a:cs typeface="Arial MT"/>
              </a:rPr>
              <a:t>Mobile</a:t>
            </a:r>
            <a:r>
              <a:rPr sz="2000" spc="-50" dirty="0">
                <a:solidFill>
                  <a:srgbClr val="221F1F"/>
                </a:solidFill>
                <a:latin typeface="Arial MT"/>
                <a:cs typeface="Arial MT"/>
              </a:rPr>
              <a:t> </a:t>
            </a:r>
            <a:r>
              <a:rPr sz="2000" spc="-5" dirty="0">
                <a:solidFill>
                  <a:srgbClr val="221F1F"/>
                </a:solidFill>
                <a:latin typeface="Arial MT"/>
                <a:cs typeface="Arial MT"/>
              </a:rPr>
              <a:t>advertising</a:t>
            </a:r>
            <a:endParaRPr sz="2000">
              <a:latin typeface="Arial MT"/>
              <a:cs typeface="Arial MT"/>
            </a:endParaRPr>
          </a:p>
          <a:p>
            <a:pPr marL="1040130" indent="-457835">
              <a:spcBef>
                <a:spcPts val="755"/>
              </a:spcBef>
              <a:buClr>
                <a:srgbClr val="007EA2"/>
              </a:buClr>
              <a:buFont typeface="Wingdings" panose="05000000000000000000"/>
              <a:buChar char=""/>
              <a:tabLst>
                <a:tab pos="1038860" algn="l"/>
                <a:tab pos="1040765" algn="l"/>
              </a:tabLst>
            </a:pPr>
            <a:r>
              <a:rPr sz="2000" spc="-10" dirty="0">
                <a:solidFill>
                  <a:srgbClr val="221F1F"/>
                </a:solidFill>
                <a:latin typeface="Arial MT"/>
                <a:cs typeface="Arial MT"/>
              </a:rPr>
              <a:t>Video</a:t>
            </a:r>
            <a:r>
              <a:rPr sz="2000" spc="-35" dirty="0">
                <a:solidFill>
                  <a:srgbClr val="221F1F"/>
                </a:solidFill>
                <a:latin typeface="Arial MT"/>
                <a:cs typeface="Arial MT"/>
              </a:rPr>
              <a:t> </a:t>
            </a:r>
            <a:r>
              <a:rPr sz="2000" dirty="0">
                <a:solidFill>
                  <a:srgbClr val="221F1F"/>
                </a:solidFill>
                <a:latin typeface="Arial MT"/>
                <a:cs typeface="Arial MT"/>
              </a:rPr>
              <a:t>sharing</a:t>
            </a:r>
            <a:endParaRPr sz="2000">
              <a:latin typeface="Arial MT"/>
              <a:cs typeface="Arial MT"/>
            </a:endParaRPr>
          </a:p>
        </p:txBody>
      </p:sp>
      <p:pic>
        <p:nvPicPr>
          <p:cNvPr id="4" name="object 4"/>
          <p:cNvPicPr/>
          <p:nvPr/>
        </p:nvPicPr>
        <p:blipFill>
          <a:blip r:embed="rId1" cstate="print"/>
          <a:stretch>
            <a:fillRect/>
          </a:stretch>
        </p:blipFill>
        <p:spPr>
          <a:xfrm>
            <a:off x="1722120" y="112776"/>
            <a:ext cx="2852928" cy="725424"/>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173472" y="305512"/>
            <a:ext cx="5081905" cy="574675"/>
          </a:xfrm>
          <a:prstGeom prst="rect">
            <a:avLst/>
          </a:prstGeom>
        </p:spPr>
        <p:txBody>
          <a:bodyPr vert="horz" wrap="square" lIns="0" tIns="12700" rIns="0" bIns="0" rtlCol="0" anchor="ctr">
            <a:spAutoFit/>
          </a:bodyPr>
          <a:lstStyle/>
          <a:p>
            <a:pPr marL="12700">
              <a:lnSpc>
                <a:spcPct val="100000"/>
              </a:lnSpc>
              <a:spcBef>
                <a:spcPts val="100"/>
              </a:spcBef>
            </a:pPr>
            <a:r>
              <a:rPr sz="3600" spc="-5" dirty="0"/>
              <a:t>Social</a:t>
            </a:r>
            <a:r>
              <a:rPr sz="3600" spc="-30" dirty="0"/>
              <a:t> </a:t>
            </a:r>
            <a:r>
              <a:rPr sz="3600" spc="-5" dirty="0"/>
              <a:t>Media</a:t>
            </a:r>
            <a:r>
              <a:rPr sz="3600" spc="-40" dirty="0"/>
              <a:t> </a:t>
            </a:r>
            <a:r>
              <a:rPr sz="3600" dirty="0"/>
              <a:t>Marketing</a:t>
            </a:r>
            <a:endParaRPr sz="3600"/>
          </a:p>
        </p:txBody>
      </p:sp>
      <p:sp>
        <p:nvSpPr>
          <p:cNvPr id="3" name="object 3"/>
          <p:cNvSpPr txBox="1"/>
          <p:nvPr/>
        </p:nvSpPr>
        <p:spPr>
          <a:xfrm>
            <a:off x="2059940" y="1832560"/>
            <a:ext cx="7462520" cy="3513141"/>
          </a:xfrm>
          <a:prstGeom prst="rect">
            <a:avLst/>
          </a:prstGeom>
        </p:spPr>
        <p:txBody>
          <a:bodyPr vert="horz" wrap="square" lIns="0" tIns="57785" rIns="0" bIns="0" rtlCol="0">
            <a:spAutoFit/>
          </a:bodyPr>
          <a:lstStyle/>
          <a:p>
            <a:pPr marL="268605" marR="300355" indent="-256540">
              <a:lnSpc>
                <a:spcPts val="2810"/>
              </a:lnSpc>
              <a:spcBef>
                <a:spcPts val="455"/>
              </a:spcBef>
              <a:buClr>
                <a:srgbClr val="007EA2"/>
              </a:buClr>
              <a:buChar char="•"/>
              <a:tabLst>
                <a:tab pos="268605" algn="l"/>
                <a:tab pos="269240" algn="l"/>
              </a:tabLst>
            </a:pPr>
            <a:r>
              <a:rPr sz="2600" dirty="0">
                <a:solidFill>
                  <a:srgbClr val="221F1F"/>
                </a:solidFill>
                <a:latin typeface="Arial MT"/>
                <a:cs typeface="Arial MT"/>
              </a:rPr>
              <a:t>Marketers no longer </a:t>
            </a:r>
            <a:r>
              <a:rPr sz="2600" spc="-5" dirty="0">
                <a:solidFill>
                  <a:srgbClr val="221F1F"/>
                </a:solidFill>
                <a:latin typeface="Arial MT"/>
                <a:cs typeface="Arial MT"/>
              </a:rPr>
              <a:t>are </a:t>
            </a:r>
            <a:r>
              <a:rPr sz="2600" dirty="0">
                <a:solidFill>
                  <a:srgbClr val="221F1F"/>
                </a:solidFill>
                <a:latin typeface="Arial MT"/>
                <a:cs typeface="Arial MT"/>
              </a:rPr>
              <a:t>the only ones who talk </a:t>
            </a:r>
            <a:r>
              <a:rPr sz="2600" spc="-710" dirty="0">
                <a:solidFill>
                  <a:srgbClr val="221F1F"/>
                </a:solidFill>
                <a:latin typeface="Arial MT"/>
                <a:cs typeface="Arial MT"/>
              </a:rPr>
              <a:t> </a:t>
            </a:r>
            <a:r>
              <a:rPr sz="2600" dirty="0">
                <a:solidFill>
                  <a:srgbClr val="221F1F"/>
                </a:solidFill>
                <a:latin typeface="Arial MT"/>
                <a:cs typeface="Arial MT"/>
              </a:rPr>
              <a:t>about</a:t>
            </a:r>
            <a:r>
              <a:rPr sz="2600" spc="-5" dirty="0">
                <a:solidFill>
                  <a:srgbClr val="221F1F"/>
                </a:solidFill>
                <a:latin typeface="Arial MT"/>
                <a:cs typeface="Arial MT"/>
              </a:rPr>
              <a:t> </a:t>
            </a:r>
            <a:r>
              <a:rPr sz="2600" dirty="0">
                <a:solidFill>
                  <a:srgbClr val="221F1F"/>
                </a:solidFill>
                <a:latin typeface="Arial MT"/>
                <a:cs typeface="Arial MT"/>
              </a:rPr>
              <a:t>their products.</a:t>
            </a:r>
            <a:endParaRPr sz="2600">
              <a:latin typeface="Arial MT"/>
              <a:cs typeface="Arial MT"/>
            </a:endParaRPr>
          </a:p>
          <a:p>
            <a:pPr>
              <a:spcBef>
                <a:spcPts val="35"/>
              </a:spcBef>
              <a:buClr>
                <a:srgbClr val="007EA2"/>
              </a:buClr>
              <a:buFont typeface="Arial MT"/>
              <a:buChar char="•"/>
            </a:pPr>
            <a:endParaRPr sz="3800">
              <a:latin typeface="Arial MT"/>
              <a:cs typeface="Arial MT"/>
            </a:endParaRPr>
          </a:p>
          <a:p>
            <a:pPr marL="755015" marR="141605" lvl="1" indent="-285115">
              <a:lnSpc>
                <a:spcPts val="2600"/>
              </a:lnSpc>
              <a:buClr>
                <a:srgbClr val="007EA2"/>
              </a:buClr>
              <a:buFont typeface="Wingdings" panose="05000000000000000000"/>
              <a:buChar char=""/>
              <a:tabLst>
                <a:tab pos="755015" algn="l"/>
                <a:tab pos="755650" algn="l"/>
              </a:tabLst>
            </a:pPr>
            <a:r>
              <a:rPr sz="2400" spc="-5" dirty="0">
                <a:solidFill>
                  <a:srgbClr val="221F1F"/>
                </a:solidFill>
                <a:latin typeface="Arial MT"/>
                <a:cs typeface="Arial MT"/>
              </a:rPr>
              <a:t>Millions</a:t>
            </a:r>
            <a:r>
              <a:rPr sz="2400" spc="25" dirty="0">
                <a:solidFill>
                  <a:srgbClr val="221F1F"/>
                </a:solidFill>
                <a:latin typeface="Arial MT"/>
                <a:cs typeface="Arial MT"/>
              </a:rPr>
              <a:t> </a:t>
            </a:r>
            <a:r>
              <a:rPr sz="2400" spc="-5" dirty="0">
                <a:solidFill>
                  <a:srgbClr val="221F1F"/>
                </a:solidFill>
                <a:latin typeface="Arial MT"/>
                <a:cs typeface="Arial MT"/>
              </a:rPr>
              <a:t>of</a:t>
            </a:r>
            <a:r>
              <a:rPr sz="2400" spc="-10" dirty="0">
                <a:solidFill>
                  <a:srgbClr val="221F1F"/>
                </a:solidFill>
                <a:latin typeface="Arial MT"/>
                <a:cs typeface="Arial MT"/>
              </a:rPr>
              <a:t> </a:t>
            </a:r>
            <a:r>
              <a:rPr sz="2400" spc="-5" dirty="0">
                <a:solidFill>
                  <a:srgbClr val="221F1F"/>
                </a:solidFill>
                <a:latin typeface="Arial MT"/>
                <a:cs typeface="Arial MT"/>
              </a:rPr>
              <a:t>consumers have</a:t>
            </a:r>
            <a:r>
              <a:rPr sz="2400" dirty="0">
                <a:solidFill>
                  <a:srgbClr val="221F1F"/>
                </a:solidFill>
                <a:latin typeface="Arial MT"/>
                <a:cs typeface="Arial MT"/>
              </a:rPr>
              <a:t> the</a:t>
            </a:r>
            <a:r>
              <a:rPr sz="2400" spc="-5" dirty="0">
                <a:solidFill>
                  <a:srgbClr val="221F1F"/>
                </a:solidFill>
                <a:latin typeface="Arial MT"/>
                <a:cs typeface="Arial MT"/>
              </a:rPr>
              <a:t> </a:t>
            </a:r>
            <a:r>
              <a:rPr sz="2400" spc="-10" dirty="0">
                <a:solidFill>
                  <a:srgbClr val="221F1F"/>
                </a:solidFill>
                <a:latin typeface="Arial MT"/>
                <a:cs typeface="Arial MT"/>
              </a:rPr>
              <a:t>ability</a:t>
            </a:r>
            <a:r>
              <a:rPr sz="2400" spc="25" dirty="0">
                <a:solidFill>
                  <a:srgbClr val="221F1F"/>
                </a:solidFill>
                <a:latin typeface="Arial MT"/>
                <a:cs typeface="Arial MT"/>
              </a:rPr>
              <a:t> </a:t>
            </a:r>
            <a:r>
              <a:rPr sz="2400" spc="-5" dirty="0">
                <a:solidFill>
                  <a:srgbClr val="221F1F"/>
                </a:solidFill>
                <a:latin typeface="Arial MT"/>
                <a:cs typeface="Arial MT"/>
              </a:rPr>
              <a:t>and</a:t>
            </a:r>
            <a:r>
              <a:rPr sz="2400" spc="-15" dirty="0">
                <a:solidFill>
                  <a:srgbClr val="221F1F"/>
                </a:solidFill>
                <a:latin typeface="Arial MT"/>
                <a:cs typeface="Arial MT"/>
              </a:rPr>
              <a:t> </a:t>
            </a:r>
            <a:r>
              <a:rPr sz="2400" spc="-5" dirty="0">
                <a:solidFill>
                  <a:srgbClr val="221F1F"/>
                </a:solidFill>
                <a:latin typeface="Arial MT"/>
                <a:cs typeface="Arial MT"/>
              </a:rPr>
              <a:t>desire </a:t>
            </a:r>
            <a:r>
              <a:rPr sz="2400" spc="-655" dirty="0">
                <a:solidFill>
                  <a:srgbClr val="221F1F"/>
                </a:solidFill>
                <a:latin typeface="Arial MT"/>
                <a:cs typeface="Arial MT"/>
              </a:rPr>
              <a:t> </a:t>
            </a:r>
            <a:r>
              <a:rPr sz="2400" dirty="0">
                <a:solidFill>
                  <a:srgbClr val="221F1F"/>
                </a:solidFill>
                <a:latin typeface="Arial MT"/>
                <a:cs typeface="Arial MT"/>
              </a:rPr>
              <a:t>to</a:t>
            </a:r>
            <a:r>
              <a:rPr sz="2400" spc="-10" dirty="0">
                <a:solidFill>
                  <a:srgbClr val="221F1F"/>
                </a:solidFill>
                <a:latin typeface="Arial MT"/>
                <a:cs typeface="Arial MT"/>
              </a:rPr>
              <a:t> </a:t>
            </a:r>
            <a:r>
              <a:rPr sz="2400" spc="-5" dirty="0">
                <a:solidFill>
                  <a:srgbClr val="221F1F"/>
                </a:solidFill>
                <a:latin typeface="Arial MT"/>
                <a:cs typeface="Arial MT"/>
              </a:rPr>
              <a:t>spread</a:t>
            </a:r>
            <a:r>
              <a:rPr sz="2400" spc="5" dirty="0">
                <a:solidFill>
                  <a:srgbClr val="221F1F"/>
                </a:solidFill>
                <a:latin typeface="Arial MT"/>
                <a:cs typeface="Arial MT"/>
              </a:rPr>
              <a:t> </a:t>
            </a:r>
            <a:r>
              <a:rPr sz="2400" spc="-5" dirty="0">
                <a:solidFill>
                  <a:srgbClr val="221F1F"/>
                </a:solidFill>
                <a:latin typeface="Arial MT"/>
                <a:cs typeface="Arial MT"/>
              </a:rPr>
              <a:t>good</a:t>
            </a:r>
            <a:r>
              <a:rPr sz="2400" spc="5" dirty="0">
                <a:solidFill>
                  <a:srgbClr val="221F1F"/>
                </a:solidFill>
                <a:latin typeface="Arial MT"/>
                <a:cs typeface="Arial MT"/>
              </a:rPr>
              <a:t> </a:t>
            </a:r>
            <a:r>
              <a:rPr sz="2400" dirty="0">
                <a:solidFill>
                  <a:srgbClr val="221F1F"/>
                </a:solidFill>
                <a:latin typeface="Arial MT"/>
                <a:cs typeface="Arial MT"/>
              </a:rPr>
              <a:t>(or</a:t>
            </a:r>
            <a:r>
              <a:rPr sz="2400" spc="-5" dirty="0">
                <a:solidFill>
                  <a:srgbClr val="221F1F"/>
                </a:solidFill>
                <a:latin typeface="Arial MT"/>
                <a:cs typeface="Arial MT"/>
              </a:rPr>
              <a:t> bad)</a:t>
            </a:r>
            <a:r>
              <a:rPr sz="2400" spc="-10" dirty="0">
                <a:solidFill>
                  <a:srgbClr val="221F1F"/>
                </a:solidFill>
                <a:latin typeface="Arial MT"/>
                <a:cs typeface="Arial MT"/>
              </a:rPr>
              <a:t> </a:t>
            </a:r>
            <a:r>
              <a:rPr sz="2400" spc="-5" dirty="0">
                <a:solidFill>
                  <a:srgbClr val="221F1F"/>
                </a:solidFill>
                <a:latin typeface="Arial MT"/>
                <a:cs typeface="Arial MT"/>
              </a:rPr>
              <a:t>news</a:t>
            </a:r>
            <a:r>
              <a:rPr sz="2400" dirty="0">
                <a:solidFill>
                  <a:srgbClr val="221F1F"/>
                </a:solidFill>
                <a:latin typeface="Arial MT"/>
                <a:cs typeface="Arial MT"/>
              </a:rPr>
              <a:t> </a:t>
            </a:r>
            <a:r>
              <a:rPr sz="2400" spc="-5" dirty="0">
                <a:solidFill>
                  <a:srgbClr val="221F1F"/>
                </a:solidFill>
                <a:latin typeface="Arial MT"/>
                <a:cs typeface="Arial MT"/>
              </a:rPr>
              <a:t>about products.</a:t>
            </a:r>
            <a:endParaRPr sz="2400">
              <a:latin typeface="Arial MT"/>
              <a:cs typeface="Arial MT"/>
            </a:endParaRPr>
          </a:p>
          <a:p>
            <a:pPr marL="755015" marR="5080" lvl="1" indent="-285115">
              <a:lnSpc>
                <a:spcPts val="2590"/>
              </a:lnSpc>
              <a:spcBef>
                <a:spcPts val="595"/>
              </a:spcBef>
              <a:buClr>
                <a:srgbClr val="007EA2"/>
              </a:buClr>
              <a:buFont typeface="Wingdings" panose="05000000000000000000"/>
              <a:buChar char=""/>
              <a:tabLst>
                <a:tab pos="755015" algn="l"/>
                <a:tab pos="755650" algn="l"/>
              </a:tabLst>
            </a:pPr>
            <a:r>
              <a:rPr sz="2400" dirty="0">
                <a:solidFill>
                  <a:srgbClr val="221F1F"/>
                </a:solidFill>
                <a:latin typeface="Arial MT"/>
                <a:cs typeface="Arial MT"/>
              </a:rPr>
              <a:t>The</a:t>
            </a:r>
            <a:r>
              <a:rPr sz="2400" spc="-15" dirty="0">
                <a:solidFill>
                  <a:srgbClr val="221F1F"/>
                </a:solidFill>
                <a:latin typeface="Arial MT"/>
                <a:cs typeface="Arial MT"/>
              </a:rPr>
              <a:t> </a:t>
            </a:r>
            <a:r>
              <a:rPr sz="2400" spc="-5" dirty="0">
                <a:solidFill>
                  <a:srgbClr val="221F1F"/>
                </a:solidFill>
                <a:latin typeface="Arial MT"/>
                <a:cs typeface="Arial MT"/>
              </a:rPr>
              <a:t>many-to-many</a:t>
            </a:r>
            <a:r>
              <a:rPr sz="2400" dirty="0">
                <a:solidFill>
                  <a:srgbClr val="221F1F"/>
                </a:solidFill>
                <a:latin typeface="Arial MT"/>
                <a:cs typeface="Arial MT"/>
              </a:rPr>
              <a:t> </a:t>
            </a:r>
            <a:r>
              <a:rPr sz="2400" spc="-5" dirty="0">
                <a:solidFill>
                  <a:srgbClr val="221F1F"/>
                </a:solidFill>
                <a:latin typeface="Arial MT"/>
                <a:cs typeface="Arial MT"/>
              </a:rPr>
              <a:t>communication</a:t>
            </a:r>
            <a:r>
              <a:rPr sz="2400" spc="15" dirty="0">
                <a:solidFill>
                  <a:srgbClr val="221F1F"/>
                </a:solidFill>
                <a:latin typeface="Arial MT"/>
                <a:cs typeface="Arial MT"/>
              </a:rPr>
              <a:t> </a:t>
            </a:r>
            <a:r>
              <a:rPr sz="2400" dirty="0">
                <a:solidFill>
                  <a:srgbClr val="221F1F"/>
                </a:solidFill>
                <a:latin typeface="Arial MT"/>
                <a:cs typeface="Arial MT"/>
              </a:rPr>
              <a:t>model</a:t>
            </a:r>
            <a:r>
              <a:rPr sz="2400" spc="15" dirty="0">
                <a:solidFill>
                  <a:srgbClr val="221F1F"/>
                </a:solidFill>
                <a:latin typeface="Arial MT"/>
                <a:cs typeface="Arial MT"/>
              </a:rPr>
              <a:t> </a:t>
            </a:r>
            <a:r>
              <a:rPr sz="2400" spc="-5" dirty="0">
                <a:solidFill>
                  <a:srgbClr val="221F1F"/>
                </a:solidFill>
                <a:latin typeface="Arial MT"/>
                <a:cs typeface="Arial MT"/>
              </a:rPr>
              <a:t>is </a:t>
            </a:r>
            <a:r>
              <a:rPr sz="2400" dirty="0">
                <a:solidFill>
                  <a:srgbClr val="221F1F"/>
                </a:solidFill>
                <a:latin typeface="Arial MT"/>
                <a:cs typeface="Arial MT"/>
              </a:rPr>
              <a:t> </a:t>
            </a:r>
            <a:r>
              <a:rPr sz="2400" spc="-5" dirty="0">
                <a:solidFill>
                  <a:srgbClr val="221F1F"/>
                </a:solidFill>
                <a:latin typeface="Arial MT"/>
                <a:cs typeface="Arial MT"/>
              </a:rPr>
              <a:t>based</a:t>
            </a:r>
            <a:r>
              <a:rPr sz="2400" spc="5" dirty="0">
                <a:solidFill>
                  <a:srgbClr val="221F1F"/>
                </a:solidFill>
                <a:latin typeface="Arial MT"/>
                <a:cs typeface="Arial MT"/>
              </a:rPr>
              <a:t> </a:t>
            </a:r>
            <a:r>
              <a:rPr sz="2400" spc="-5" dirty="0">
                <a:solidFill>
                  <a:srgbClr val="221F1F"/>
                </a:solidFill>
                <a:latin typeface="Arial MT"/>
                <a:cs typeface="Arial MT"/>
              </a:rPr>
              <a:t>on consumers</a:t>
            </a:r>
            <a:r>
              <a:rPr sz="2400" spc="10" dirty="0">
                <a:solidFill>
                  <a:srgbClr val="221F1F"/>
                </a:solidFill>
                <a:latin typeface="Arial MT"/>
                <a:cs typeface="Arial MT"/>
              </a:rPr>
              <a:t> </a:t>
            </a:r>
            <a:r>
              <a:rPr sz="2400" spc="-5" dirty="0">
                <a:solidFill>
                  <a:srgbClr val="221F1F"/>
                </a:solidFill>
                <a:latin typeface="Arial MT"/>
                <a:cs typeface="Arial MT"/>
              </a:rPr>
              <a:t>talking</a:t>
            </a:r>
            <a:r>
              <a:rPr sz="2400" spc="5" dirty="0">
                <a:solidFill>
                  <a:srgbClr val="221F1F"/>
                </a:solidFill>
                <a:latin typeface="Arial MT"/>
                <a:cs typeface="Arial MT"/>
              </a:rPr>
              <a:t> </a:t>
            </a:r>
            <a:r>
              <a:rPr sz="2400" dirty="0">
                <a:solidFill>
                  <a:srgbClr val="221F1F"/>
                </a:solidFill>
                <a:latin typeface="Arial MT"/>
                <a:cs typeface="Arial MT"/>
              </a:rPr>
              <a:t>to </a:t>
            </a:r>
            <a:r>
              <a:rPr sz="2400" spc="-5" dirty="0">
                <a:solidFill>
                  <a:srgbClr val="221F1F"/>
                </a:solidFill>
                <a:latin typeface="Arial MT"/>
                <a:cs typeface="Arial MT"/>
              </a:rPr>
              <a:t>one another</a:t>
            </a:r>
            <a:r>
              <a:rPr sz="2400" spc="10" dirty="0">
                <a:solidFill>
                  <a:srgbClr val="221F1F"/>
                </a:solidFill>
                <a:latin typeface="Arial MT"/>
                <a:cs typeface="Arial MT"/>
              </a:rPr>
              <a:t> </a:t>
            </a:r>
            <a:r>
              <a:rPr sz="2400" spc="-10" dirty="0">
                <a:solidFill>
                  <a:srgbClr val="221F1F"/>
                </a:solidFill>
                <a:latin typeface="Arial MT"/>
                <a:cs typeface="Arial MT"/>
              </a:rPr>
              <a:t>about </a:t>
            </a:r>
            <a:r>
              <a:rPr sz="2400" spc="-655" dirty="0">
                <a:solidFill>
                  <a:srgbClr val="221F1F"/>
                </a:solidFill>
                <a:latin typeface="Arial MT"/>
                <a:cs typeface="Arial MT"/>
              </a:rPr>
              <a:t> </a:t>
            </a:r>
            <a:r>
              <a:rPr sz="2400" spc="-5" dirty="0">
                <a:solidFill>
                  <a:srgbClr val="221F1F"/>
                </a:solidFill>
                <a:latin typeface="Arial MT"/>
                <a:cs typeface="Arial MT"/>
              </a:rPr>
              <a:t>goods, </a:t>
            </a:r>
            <a:r>
              <a:rPr sz="2400" dirty="0">
                <a:solidFill>
                  <a:srgbClr val="221F1F"/>
                </a:solidFill>
                <a:latin typeface="Arial MT"/>
                <a:cs typeface="Arial MT"/>
              </a:rPr>
              <a:t>services, </a:t>
            </a:r>
            <a:r>
              <a:rPr sz="2400" spc="-5" dirty="0">
                <a:solidFill>
                  <a:srgbClr val="221F1F"/>
                </a:solidFill>
                <a:latin typeface="Arial MT"/>
                <a:cs typeface="Arial MT"/>
              </a:rPr>
              <a:t>and</a:t>
            </a:r>
            <a:r>
              <a:rPr sz="2400" spc="5" dirty="0">
                <a:solidFill>
                  <a:srgbClr val="221F1F"/>
                </a:solidFill>
                <a:latin typeface="Arial MT"/>
                <a:cs typeface="Arial MT"/>
              </a:rPr>
              <a:t> </a:t>
            </a:r>
            <a:r>
              <a:rPr sz="2400" spc="-5" dirty="0">
                <a:solidFill>
                  <a:srgbClr val="221F1F"/>
                </a:solidFill>
                <a:latin typeface="Arial MT"/>
                <a:cs typeface="Arial MT"/>
              </a:rPr>
              <a:t>organizations.</a:t>
            </a:r>
            <a:endParaRPr sz="2400">
              <a:latin typeface="Arial MT"/>
              <a:cs typeface="Arial MT"/>
            </a:endParaRPr>
          </a:p>
          <a:p>
            <a:pPr marL="755015" lvl="1" indent="-285750">
              <a:spcBef>
                <a:spcPts val="280"/>
              </a:spcBef>
              <a:buClr>
                <a:srgbClr val="007EA2"/>
              </a:buClr>
              <a:buFont typeface="Wingdings" panose="05000000000000000000"/>
              <a:buChar char=""/>
              <a:tabLst>
                <a:tab pos="755015" algn="l"/>
                <a:tab pos="755650" algn="l"/>
              </a:tabLst>
            </a:pPr>
            <a:r>
              <a:rPr sz="2400" spc="-5" dirty="0">
                <a:solidFill>
                  <a:srgbClr val="221F1F"/>
                </a:solidFill>
                <a:latin typeface="Arial MT"/>
                <a:cs typeface="Arial MT"/>
              </a:rPr>
              <a:t>Consumer</a:t>
            </a:r>
            <a:r>
              <a:rPr sz="2400" spc="5" dirty="0">
                <a:solidFill>
                  <a:srgbClr val="221F1F"/>
                </a:solidFill>
                <a:latin typeface="Arial MT"/>
                <a:cs typeface="Arial MT"/>
              </a:rPr>
              <a:t> </a:t>
            </a:r>
            <a:r>
              <a:rPr sz="2400" spc="-5" dirty="0">
                <a:solidFill>
                  <a:srgbClr val="221F1F"/>
                </a:solidFill>
                <a:latin typeface="Arial MT"/>
                <a:cs typeface="Arial MT"/>
              </a:rPr>
              <a:t>advocacy</a:t>
            </a:r>
            <a:r>
              <a:rPr sz="2400" dirty="0">
                <a:solidFill>
                  <a:srgbClr val="221F1F"/>
                </a:solidFill>
                <a:latin typeface="Arial MT"/>
                <a:cs typeface="Arial MT"/>
              </a:rPr>
              <a:t> /</a:t>
            </a:r>
            <a:r>
              <a:rPr sz="2400" spc="-10" dirty="0">
                <a:solidFill>
                  <a:srgbClr val="221F1F"/>
                </a:solidFill>
                <a:latin typeface="Arial MT"/>
                <a:cs typeface="Arial MT"/>
              </a:rPr>
              <a:t> Reviews</a:t>
            </a:r>
            <a:r>
              <a:rPr sz="2400" spc="10" dirty="0">
                <a:solidFill>
                  <a:srgbClr val="221F1F"/>
                </a:solidFill>
                <a:latin typeface="Arial MT"/>
                <a:cs typeface="Arial MT"/>
              </a:rPr>
              <a:t> </a:t>
            </a:r>
            <a:r>
              <a:rPr sz="2400" dirty="0">
                <a:solidFill>
                  <a:srgbClr val="221F1F"/>
                </a:solidFill>
                <a:latin typeface="Arial MT"/>
                <a:cs typeface="Arial MT"/>
              </a:rPr>
              <a:t>/</a:t>
            </a:r>
            <a:r>
              <a:rPr sz="2400" spc="10" dirty="0">
                <a:solidFill>
                  <a:srgbClr val="221F1F"/>
                </a:solidFill>
                <a:latin typeface="Arial MT"/>
                <a:cs typeface="Arial MT"/>
              </a:rPr>
              <a:t> </a:t>
            </a:r>
            <a:r>
              <a:rPr sz="2400" dirty="0">
                <a:solidFill>
                  <a:srgbClr val="221F1F"/>
                </a:solidFill>
                <a:latin typeface="Arial MT"/>
                <a:cs typeface="Arial MT"/>
              </a:rPr>
              <a:t>MtM</a:t>
            </a:r>
            <a:endParaRPr sz="2400">
              <a:latin typeface="Arial MT"/>
              <a:cs typeface="Arial MT"/>
            </a:endParaRPr>
          </a:p>
        </p:txBody>
      </p:sp>
      <p:pic>
        <p:nvPicPr>
          <p:cNvPr id="4" name="object 4"/>
          <p:cNvPicPr/>
          <p:nvPr/>
        </p:nvPicPr>
        <p:blipFill>
          <a:blip r:embed="rId1" cstate="print"/>
          <a:stretch>
            <a:fillRect/>
          </a:stretch>
        </p:blipFill>
        <p:spPr>
          <a:xfrm>
            <a:off x="1764791" y="265175"/>
            <a:ext cx="2859024" cy="73152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00773" y="333833"/>
            <a:ext cx="2795270" cy="574675"/>
          </a:xfrm>
          <a:prstGeom prst="rect">
            <a:avLst/>
          </a:prstGeom>
        </p:spPr>
        <p:txBody>
          <a:bodyPr vert="horz" wrap="square" lIns="0" tIns="12700" rIns="0" bIns="0" rtlCol="0" anchor="ctr">
            <a:spAutoFit/>
          </a:bodyPr>
          <a:lstStyle/>
          <a:p>
            <a:pPr marL="12700">
              <a:lnSpc>
                <a:spcPct val="100000"/>
              </a:lnSpc>
              <a:spcBef>
                <a:spcPts val="100"/>
              </a:spcBef>
            </a:pPr>
            <a:r>
              <a:rPr sz="3600" spc="-5" dirty="0"/>
              <a:t>Social</a:t>
            </a:r>
            <a:r>
              <a:rPr sz="3600" spc="-70" dirty="0"/>
              <a:t> </a:t>
            </a:r>
            <a:r>
              <a:rPr sz="3600" dirty="0"/>
              <a:t>Media</a:t>
            </a:r>
            <a:endParaRPr sz="3600"/>
          </a:p>
        </p:txBody>
      </p:sp>
      <p:sp>
        <p:nvSpPr>
          <p:cNvPr id="3" name="object 3"/>
          <p:cNvSpPr txBox="1"/>
          <p:nvPr/>
        </p:nvSpPr>
        <p:spPr>
          <a:xfrm>
            <a:off x="2059940" y="1966087"/>
            <a:ext cx="8145780" cy="2851422"/>
          </a:xfrm>
          <a:prstGeom prst="rect">
            <a:avLst/>
          </a:prstGeom>
        </p:spPr>
        <p:txBody>
          <a:bodyPr vert="horz" wrap="square" lIns="0" tIns="57785" rIns="0" bIns="0" rtlCol="0">
            <a:spAutoFit/>
          </a:bodyPr>
          <a:lstStyle/>
          <a:p>
            <a:pPr marL="268605" marR="5080" indent="-256540">
              <a:lnSpc>
                <a:spcPts val="2810"/>
              </a:lnSpc>
              <a:spcBef>
                <a:spcPts val="455"/>
              </a:spcBef>
              <a:buClr>
                <a:srgbClr val="007EA2"/>
              </a:buClr>
              <a:buChar char="•"/>
              <a:tabLst>
                <a:tab pos="268605" algn="l"/>
                <a:tab pos="269240" algn="l"/>
              </a:tabLst>
            </a:pPr>
            <a:r>
              <a:rPr sz="2600" dirty="0">
                <a:solidFill>
                  <a:srgbClr val="221F1F"/>
                </a:solidFill>
                <a:latin typeface="Arial MT"/>
                <a:cs typeface="Arial MT"/>
              </a:rPr>
              <a:t>Internet-based </a:t>
            </a:r>
            <a:r>
              <a:rPr sz="2600" spc="-5" dirty="0">
                <a:solidFill>
                  <a:srgbClr val="221F1F"/>
                </a:solidFill>
                <a:latin typeface="Arial MT"/>
                <a:cs typeface="Arial MT"/>
              </a:rPr>
              <a:t>platforms that allow </a:t>
            </a:r>
            <a:r>
              <a:rPr sz="2600" dirty="0">
                <a:solidFill>
                  <a:srgbClr val="221F1F"/>
                </a:solidFill>
                <a:latin typeface="Arial MT"/>
                <a:cs typeface="Arial MT"/>
              </a:rPr>
              <a:t>users to create </a:t>
            </a:r>
            <a:r>
              <a:rPr sz="2600" spc="5" dirty="0">
                <a:solidFill>
                  <a:srgbClr val="221F1F"/>
                </a:solidFill>
                <a:latin typeface="Arial MT"/>
                <a:cs typeface="Arial MT"/>
              </a:rPr>
              <a:t> </a:t>
            </a:r>
            <a:r>
              <a:rPr sz="2600" dirty="0">
                <a:solidFill>
                  <a:srgbClr val="221F1F"/>
                </a:solidFill>
                <a:latin typeface="Arial MT"/>
                <a:cs typeface="Arial MT"/>
              </a:rPr>
              <a:t>their own</a:t>
            </a:r>
            <a:r>
              <a:rPr sz="2600" spc="5" dirty="0">
                <a:solidFill>
                  <a:srgbClr val="221F1F"/>
                </a:solidFill>
                <a:latin typeface="Arial MT"/>
                <a:cs typeface="Arial MT"/>
              </a:rPr>
              <a:t> </a:t>
            </a:r>
            <a:r>
              <a:rPr sz="2600" dirty="0">
                <a:solidFill>
                  <a:srgbClr val="221F1F"/>
                </a:solidFill>
                <a:latin typeface="Arial MT"/>
                <a:cs typeface="Arial MT"/>
              </a:rPr>
              <a:t>content</a:t>
            </a:r>
            <a:r>
              <a:rPr sz="2600" spc="5" dirty="0">
                <a:solidFill>
                  <a:srgbClr val="221F1F"/>
                </a:solidFill>
                <a:latin typeface="Arial MT"/>
                <a:cs typeface="Arial MT"/>
              </a:rPr>
              <a:t> </a:t>
            </a:r>
            <a:r>
              <a:rPr sz="2600" dirty="0">
                <a:solidFill>
                  <a:srgbClr val="221F1F"/>
                </a:solidFill>
                <a:latin typeface="Arial MT"/>
                <a:cs typeface="Arial MT"/>
              </a:rPr>
              <a:t>and</a:t>
            </a:r>
            <a:r>
              <a:rPr sz="2600" spc="5" dirty="0">
                <a:solidFill>
                  <a:srgbClr val="221F1F"/>
                </a:solidFill>
                <a:latin typeface="Arial MT"/>
                <a:cs typeface="Arial MT"/>
              </a:rPr>
              <a:t> </a:t>
            </a:r>
            <a:r>
              <a:rPr sz="2600" dirty="0">
                <a:solidFill>
                  <a:srgbClr val="221F1F"/>
                </a:solidFill>
                <a:latin typeface="Arial MT"/>
                <a:cs typeface="Arial MT"/>
              </a:rPr>
              <a:t>share</a:t>
            </a:r>
            <a:r>
              <a:rPr sz="2600" spc="15" dirty="0">
                <a:solidFill>
                  <a:srgbClr val="221F1F"/>
                </a:solidFill>
                <a:latin typeface="Arial MT"/>
                <a:cs typeface="Arial MT"/>
              </a:rPr>
              <a:t> </a:t>
            </a:r>
            <a:r>
              <a:rPr sz="2600" spc="-5" dirty="0">
                <a:solidFill>
                  <a:srgbClr val="221F1F"/>
                </a:solidFill>
                <a:latin typeface="Arial MT"/>
                <a:cs typeface="Arial MT"/>
              </a:rPr>
              <a:t>it</a:t>
            </a:r>
            <a:r>
              <a:rPr sz="2600" spc="5" dirty="0">
                <a:solidFill>
                  <a:srgbClr val="221F1F"/>
                </a:solidFill>
                <a:latin typeface="Arial MT"/>
                <a:cs typeface="Arial MT"/>
              </a:rPr>
              <a:t> </a:t>
            </a:r>
            <a:r>
              <a:rPr sz="2600" spc="-5" dirty="0">
                <a:solidFill>
                  <a:srgbClr val="221F1F"/>
                </a:solidFill>
                <a:latin typeface="Arial MT"/>
                <a:cs typeface="Arial MT"/>
              </a:rPr>
              <a:t>with</a:t>
            </a:r>
            <a:r>
              <a:rPr sz="2600" spc="5" dirty="0">
                <a:solidFill>
                  <a:srgbClr val="221F1F"/>
                </a:solidFill>
                <a:latin typeface="Arial MT"/>
                <a:cs typeface="Arial MT"/>
              </a:rPr>
              <a:t> </a:t>
            </a:r>
            <a:r>
              <a:rPr sz="2600" dirty="0">
                <a:solidFill>
                  <a:srgbClr val="221F1F"/>
                </a:solidFill>
                <a:latin typeface="Arial MT"/>
                <a:cs typeface="Arial MT"/>
              </a:rPr>
              <a:t>others</a:t>
            </a:r>
            <a:r>
              <a:rPr sz="2600" spc="5" dirty="0">
                <a:solidFill>
                  <a:srgbClr val="221F1F"/>
                </a:solidFill>
                <a:latin typeface="Arial MT"/>
                <a:cs typeface="Arial MT"/>
              </a:rPr>
              <a:t> </a:t>
            </a:r>
            <a:r>
              <a:rPr sz="2600" dirty="0">
                <a:solidFill>
                  <a:srgbClr val="221F1F"/>
                </a:solidFill>
                <a:latin typeface="Arial MT"/>
                <a:cs typeface="Arial MT"/>
              </a:rPr>
              <a:t>who access </a:t>
            </a:r>
            <a:r>
              <a:rPr sz="2600" spc="-705" dirty="0">
                <a:solidFill>
                  <a:srgbClr val="221F1F"/>
                </a:solidFill>
                <a:latin typeface="Arial MT"/>
                <a:cs typeface="Arial MT"/>
              </a:rPr>
              <a:t> </a:t>
            </a:r>
            <a:r>
              <a:rPr sz="2600" dirty="0">
                <a:solidFill>
                  <a:srgbClr val="221F1F"/>
                </a:solidFill>
                <a:latin typeface="Arial MT"/>
                <a:cs typeface="Arial MT"/>
              </a:rPr>
              <a:t>these</a:t>
            </a:r>
            <a:r>
              <a:rPr sz="2600" spc="-5" dirty="0">
                <a:solidFill>
                  <a:srgbClr val="221F1F"/>
                </a:solidFill>
                <a:latin typeface="Arial MT"/>
                <a:cs typeface="Arial MT"/>
              </a:rPr>
              <a:t> </a:t>
            </a:r>
            <a:r>
              <a:rPr sz="2600" dirty="0">
                <a:solidFill>
                  <a:srgbClr val="221F1F"/>
                </a:solidFill>
                <a:latin typeface="Arial MT"/>
                <a:cs typeface="Arial MT"/>
              </a:rPr>
              <a:t>sites.</a:t>
            </a:r>
            <a:endParaRPr sz="2600">
              <a:latin typeface="Arial MT"/>
              <a:cs typeface="Arial MT"/>
            </a:endParaRPr>
          </a:p>
          <a:p>
            <a:pPr>
              <a:spcBef>
                <a:spcPts val="20"/>
              </a:spcBef>
              <a:buClr>
                <a:srgbClr val="007EA2"/>
              </a:buClr>
              <a:buFont typeface="Arial MT"/>
              <a:buChar char="•"/>
            </a:pPr>
            <a:endParaRPr sz="4150">
              <a:latin typeface="Arial MT"/>
              <a:cs typeface="Arial MT"/>
            </a:endParaRPr>
          </a:p>
          <a:p>
            <a:pPr marL="268605" marR="201295" indent="-256540" algn="just">
              <a:lnSpc>
                <a:spcPts val="2810"/>
              </a:lnSpc>
              <a:spcBef>
                <a:spcPts val="5"/>
              </a:spcBef>
              <a:buClr>
                <a:srgbClr val="007EA2"/>
              </a:buClr>
              <a:buChar char="•"/>
              <a:tabLst>
                <a:tab pos="269240" algn="l"/>
              </a:tabLst>
            </a:pPr>
            <a:r>
              <a:rPr sz="2600" dirty="0">
                <a:solidFill>
                  <a:srgbClr val="221F1F"/>
                </a:solidFill>
                <a:latin typeface="Arial MT"/>
                <a:cs typeface="Arial MT"/>
              </a:rPr>
              <a:t>Examples </a:t>
            </a:r>
            <a:r>
              <a:rPr sz="2600" spc="-5" dirty="0">
                <a:solidFill>
                  <a:srgbClr val="221F1F"/>
                </a:solidFill>
                <a:latin typeface="Arial MT"/>
                <a:cs typeface="Arial MT"/>
              </a:rPr>
              <a:t>of </a:t>
            </a:r>
            <a:r>
              <a:rPr sz="2600" dirty="0">
                <a:solidFill>
                  <a:srgbClr val="221F1F"/>
                </a:solidFill>
                <a:latin typeface="Arial MT"/>
                <a:cs typeface="Arial MT"/>
              </a:rPr>
              <a:t>social media include Facebook, </a:t>
            </a:r>
            <a:r>
              <a:rPr sz="2600" spc="-40" dirty="0">
                <a:solidFill>
                  <a:srgbClr val="221F1F"/>
                </a:solidFill>
                <a:latin typeface="Arial MT"/>
                <a:cs typeface="Arial MT"/>
              </a:rPr>
              <a:t>Twitter, </a:t>
            </a:r>
            <a:r>
              <a:rPr sz="2600" spc="-710" dirty="0">
                <a:solidFill>
                  <a:srgbClr val="221F1F"/>
                </a:solidFill>
                <a:latin typeface="Arial MT"/>
                <a:cs typeface="Arial MT"/>
              </a:rPr>
              <a:t> </a:t>
            </a:r>
            <a:r>
              <a:rPr sz="2600" dirty="0">
                <a:solidFill>
                  <a:srgbClr val="221F1F"/>
                </a:solidFill>
                <a:latin typeface="Arial MT"/>
                <a:cs typeface="Arial MT"/>
              </a:rPr>
              <a:t>Pinterest, Instagram, </a:t>
            </a:r>
            <a:r>
              <a:rPr sz="2600" spc="-40" dirty="0">
                <a:solidFill>
                  <a:srgbClr val="221F1F"/>
                </a:solidFill>
                <a:latin typeface="Arial MT"/>
                <a:cs typeface="Arial MT"/>
              </a:rPr>
              <a:t>YouTube, </a:t>
            </a:r>
            <a:r>
              <a:rPr sz="2600" spc="-50" dirty="0">
                <a:solidFill>
                  <a:srgbClr val="221F1F"/>
                </a:solidFill>
                <a:latin typeface="Arial MT"/>
                <a:cs typeface="Arial MT"/>
              </a:rPr>
              <a:t>Yelp, </a:t>
            </a:r>
            <a:r>
              <a:rPr sz="2600" dirty="0">
                <a:solidFill>
                  <a:srgbClr val="221F1F"/>
                </a:solidFill>
                <a:latin typeface="Arial MT"/>
                <a:cs typeface="Arial MT"/>
              </a:rPr>
              <a:t>Wikipedia, and </a:t>
            </a:r>
            <a:r>
              <a:rPr sz="2600" spc="-710" dirty="0">
                <a:solidFill>
                  <a:srgbClr val="221F1F"/>
                </a:solidFill>
                <a:latin typeface="Arial MT"/>
                <a:cs typeface="Arial MT"/>
              </a:rPr>
              <a:t> </a:t>
            </a:r>
            <a:r>
              <a:rPr sz="2600" spc="5" dirty="0">
                <a:solidFill>
                  <a:srgbClr val="221F1F"/>
                </a:solidFill>
                <a:latin typeface="Arial MT"/>
                <a:cs typeface="Arial MT"/>
              </a:rPr>
              <a:t>Second</a:t>
            </a:r>
            <a:r>
              <a:rPr sz="2600" spc="-10" dirty="0">
                <a:solidFill>
                  <a:srgbClr val="221F1F"/>
                </a:solidFill>
                <a:latin typeface="Arial MT"/>
                <a:cs typeface="Arial MT"/>
              </a:rPr>
              <a:t> </a:t>
            </a:r>
            <a:r>
              <a:rPr sz="2600" spc="-5" dirty="0">
                <a:solidFill>
                  <a:srgbClr val="221F1F"/>
                </a:solidFill>
                <a:latin typeface="Arial MT"/>
                <a:cs typeface="Arial MT"/>
              </a:rPr>
              <a:t>Life.</a:t>
            </a:r>
            <a:endParaRPr sz="2600">
              <a:latin typeface="Arial MT"/>
              <a:cs typeface="Arial MT"/>
            </a:endParaRPr>
          </a:p>
        </p:txBody>
      </p:sp>
      <p:pic>
        <p:nvPicPr>
          <p:cNvPr id="4" name="object 4"/>
          <p:cNvPicPr/>
          <p:nvPr/>
        </p:nvPicPr>
        <p:blipFill>
          <a:blip r:embed="rId1" cstate="print"/>
          <a:stretch>
            <a:fillRect/>
          </a:stretch>
        </p:blipFill>
        <p:spPr>
          <a:xfrm>
            <a:off x="1767840" y="254508"/>
            <a:ext cx="2859024" cy="73152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56263" y="539496"/>
            <a:ext cx="3164205" cy="1367682"/>
          </a:xfrm>
          <a:prstGeom prst="rect">
            <a:avLst/>
          </a:prstGeom>
        </p:spPr>
        <p:txBody>
          <a:bodyPr vert="horz" wrap="square" lIns="0" tIns="13335" rIns="0" bIns="0" rtlCol="0" anchor="ctr">
            <a:spAutoFit/>
          </a:bodyPr>
          <a:lstStyle/>
          <a:p>
            <a:pPr marL="12700">
              <a:lnSpc>
                <a:spcPct val="100000"/>
              </a:lnSpc>
              <a:spcBef>
                <a:spcPts val="105"/>
              </a:spcBef>
            </a:pPr>
            <a:r>
              <a:rPr spc="-5" dirty="0"/>
              <a:t>Social</a:t>
            </a:r>
            <a:r>
              <a:rPr spc="-70" dirty="0"/>
              <a:t> </a:t>
            </a:r>
            <a:r>
              <a:rPr spc="-5" dirty="0"/>
              <a:t>Networks</a:t>
            </a:r>
            <a:endParaRPr spc="-5" dirty="0"/>
          </a:p>
        </p:txBody>
      </p:sp>
      <p:sp>
        <p:nvSpPr>
          <p:cNvPr id="3" name="object 3"/>
          <p:cNvSpPr txBox="1"/>
          <p:nvPr/>
        </p:nvSpPr>
        <p:spPr>
          <a:xfrm>
            <a:off x="2059941" y="2241551"/>
            <a:ext cx="7530465" cy="3313429"/>
          </a:xfrm>
          <a:prstGeom prst="rect">
            <a:avLst/>
          </a:prstGeom>
        </p:spPr>
        <p:txBody>
          <a:bodyPr vert="horz" wrap="square" lIns="0" tIns="57785" rIns="0" bIns="0" rtlCol="0">
            <a:spAutoFit/>
          </a:bodyPr>
          <a:lstStyle/>
          <a:p>
            <a:pPr marL="268605" marR="166370" indent="-256540" algn="just">
              <a:lnSpc>
                <a:spcPts val="2810"/>
              </a:lnSpc>
              <a:spcBef>
                <a:spcPts val="455"/>
              </a:spcBef>
              <a:buClr>
                <a:srgbClr val="007EA2"/>
              </a:buClr>
              <a:buFont typeface="Arial MT"/>
              <a:buChar char="•"/>
              <a:tabLst>
                <a:tab pos="269240" algn="l"/>
              </a:tabLst>
            </a:pPr>
            <a:r>
              <a:rPr sz="2600" b="1" dirty="0">
                <a:solidFill>
                  <a:srgbClr val="221F1F"/>
                </a:solidFill>
                <a:latin typeface="Arial" panose="020B0604020202020204"/>
                <a:cs typeface="Arial" panose="020B0604020202020204"/>
              </a:rPr>
              <a:t>Social </a:t>
            </a:r>
            <a:r>
              <a:rPr sz="2600" b="1" spc="5" dirty="0">
                <a:solidFill>
                  <a:srgbClr val="221F1F"/>
                </a:solidFill>
                <a:latin typeface="Arial" panose="020B0604020202020204"/>
                <a:cs typeface="Arial" panose="020B0604020202020204"/>
              </a:rPr>
              <a:t>networks, </a:t>
            </a:r>
            <a:r>
              <a:rPr sz="2600" spc="-5" dirty="0">
                <a:solidFill>
                  <a:srgbClr val="221F1F"/>
                </a:solidFill>
                <a:latin typeface="Arial MT"/>
                <a:cs typeface="Arial MT"/>
              </a:rPr>
              <a:t>like </a:t>
            </a:r>
            <a:r>
              <a:rPr sz="2600" dirty="0">
                <a:solidFill>
                  <a:srgbClr val="221F1F"/>
                </a:solidFill>
                <a:latin typeface="Arial MT"/>
                <a:cs typeface="Arial MT"/>
              </a:rPr>
              <a:t>Facebook and </a:t>
            </a:r>
            <a:r>
              <a:rPr sz="2600" spc="-40" dirty="0">
                <a:solidFill>
                  <a:srgbClr val="221F1F"/>
                </a:solidFill>
                <a:latin typeface="Arial MT"/>
                <a:cs typeface="Arial MT"/>
              </a:rPr>
              <a:t>Twitter, </a:t>
            </a:r>
            <a:r>
              <a:rPr sz="2600" spc="-5" dirty="0">
                <a:solidFill>
                  <a:srgbClr val="221F1F"/>
                </a:solidFill>
                <a:latin typeface="Arial MT"/>
                <a:cs typeface="Arial MT"/>
              </a:rPr>
              <a:t>are </a:t>
            </a:r>
            <a:r>
              <a:rPr sz="2600" spc="-715" dirty="0">
                <a:solidFill>
                  <a:srgbClr val="221F1F"/>
                </a:solidFill>
                <a:latin typeface="Arial MT"/>
                <a:cs typeface="Arial MT"/>
              </a:rPr>
              <a:t> </a:t>
            </a:r>
            <a:r>
              <a:rPr sz="2600" dirty="0">
                <a:solidFill>
                  <a:srgbClr val="221F1F"/>
                </a:solidFill>
                <a:latin typeface="Arial MT"/>
                <a:cs typeface="Arial MT"/>
              </a:rPr>
              <a:t>sites that connect</a:t>
            </a:r>
            <a:r>
              <a:rPr sz="2600" spc="-10" dirty="0">
                <a:solidFill>
                  <a:srgbClr val="221F1F"/>
                </a:solidFill>
                <a:latin typeface="Arial MT"/>
                <a:cs typeface="Arial MT"/>
              </a:rPr>
              <a:t> </a:t>
            </a:r>
            <a:r>
              <a:rPr sz="2600" dirty="0">
                <a:solidFill>
                  <a:srgbClr val="221F1F"/>
                </a:solidFill>
                <a:latin typeface="Arial MT"/>
                <a:cs typeface="Arial MT"/>
              </a:rPr>
              <a:t>people </a:t>
            </a:r>
            <a:r>
              <a:rPr sz="2600" spc="-5" dirty="0">
                <a:solidFill>
                  <a:srgbClr val="221F1F"/>
                </a:solidFill>
                <a:latin typeface="Arial MT"/>
                <a:cs typeface="Arial MT"/>
              </a:rPr>
              <a:t>with other</a:t>
            </a:r>
            <a:r>
              <a:rPr sz="2600" spc="15" dirty="0">
                <a:solidFill>
                  <a:srgbClr val="221F1F"/>
                </a:solidFill>
                <a:latin typeface="Arial MT"/>
                <a:cs typeface="Arial MT"/>
              </a:rPr>
              <a:t> </a:t>
            </a:r>
            <a:r>
              <a:rPr sz="2600" dirty="0">
                <a:solidFill>
                  <a:srgbClr val="221F1F"/>
                </a:solidFill>
                <a:latin typeface="Arial MT"/>
                <a:cs typeface="Arial MT"/>
              </a:rPr>
              <a:t>people.</a:t>
            </a:r>
            <a:endParaRPr sz="2600">
              <a:latin typeface="Arial MT"/>
              <a:cs typeface="Arial MT"/>
            </a:endParaRPr>
          </a:p>
          <a:p>
            <a:pPr marL="755015" marR="292100" lvl="1" indent="-285115" algn="just">
              <a:lnSpc>
                <a:spcPts val="2590"/>
              </a:lnSpc>
              <a:spcBef>
                <a:spcPts val="605"/>
              </a:spcBef>
              <a:buClr>
                <a:srgbClr val="007EA2"/>
              </a:buClr>
              <a:buFont typeface="Wingdings" panose="05000000000000000000"/>
              <a:buChar char=""/>
              <a:tabLst>
                <a:tab pos="755650" algn="l"/>
              </a:tabLst>
            </a:pPr>
            <a:r>
              <a:rPr sz="2400" dirty="0">
                <a:solidFill>
                  <a:srgbClr val="221F1F"/>
                </a:solidFill>
                <a:latin typeface="Arial MT"/>
                <a:cs typeface="Arial MT"/>
              </a:rPr>
              <a:t>Marketers </a:t>
            </a:r>
            <a:r>
              <a:rPr sz="2400" spc="-5" dirty="0">
                <a:solidFill>
                  <a:srgbClr val="221F1F"/>
                </a:solidFill>
                <a:latin typeface="Arial MT"/>
                <a:cs typeface="Arial MT"/>
              </a:rPr>
              <a:t>monitor social networks </a:t>
            </a:r>
            <a:r>
              <a:rPr sz="2400" dirty="0">
                <a:solidFill>
                  <a:srgbClr val="221F1F"/>
                </a:solidFill>
                <a:latin typeface="Arial MT"/>
                <a:cs typeface="Arial MT"/>
              </a:rPr>
              <a:t>to </a:t>
            </a:r>
            <a:r>
              <a:rPr sz="2400" spc="-5" dirty="0">
                <a:solidFill>
                  <a:srgbClr val="221F1F"/>
                </a:solidFill>
                <a:latin typeface="Arial MT"/>
                <a:cs typeface="Arial MT"/>
              </a:rPr>
              <a:t>learn what </a:t>
            </a:r>
            <a:r>
              <a:rPr sz="2400" spc="-655" dirty="0">
                <a:solidFill>
                  <a:srgbClr val="221F1F"/>
                </a:solidFill>
                <a:latin typeface="Arial MT"/>
                <a:cs typeface="Arial MT"/>
              </a:rPr>
              <a:t> </a:t>
            </a:r>
            <a:r>
              <a:rPr sz="2400" dirty="0">
                <a:solidFill>
                  <a:srgbClr val="221F1F"/>
                </a:solidFill>
                <a:latin typeface="Arial MT"/>
                <a:cs typeface="Arial MT"/>
              </a:rPr>
              <a:t>consumers </a:t>
            </a:r>
            <a:r>
              <a:rPr sz="2400" spc="-5" dirty="0">
                <a:solidFill>
                  <a:srgbClr val="221F1F"/>
                </a:solidFill>
                <a:latin typeface="Arial MT"/>
                <a:cs typeface="Arial MT"/>
              </a:rPr>
              <a:t>are thinking about </a:t>
            </a:r>
            <a:r>
              <a:rPr sz="2400" dirty="0">
                <a:solidFill>
                  <a:srgbClr val="221F1F"/>
                </a:solidFill>
                <a:latin typeface="Arial MT"/>
                <a:cs typeface="Arial MT"/>
              </a:rPr>
              <a:t>the </a:t>
            </a:r>
            <a:r>
              <a:rPr sz="2400" spc="-5" dirty="0">
                <a:solidFill>
                  <a:srgbClr val="221F1F"/>
                </a:solidFill>
                <a:latin typeface="Arial MT"/>
                <a:cs typeface="Arial MT"/>
              </a:rPr>
              <a:t>brand and </a:t>
            </a:r>
            <a:r>
              <a:rPr sz="2400" dirty="0">
                <a:solidFill>
                  <a:srgbClr val="221F1F"/>
                </a:solidFill>
                <a:latin typeface="Arial MT"/>
                <a:cs typeface="Arial MT"/>
              </a:rPr>
              <a:t>the </a:t>
            </a:r>
            <a:r>
              <a:rPr sz="2400" spc="-655" dirty="0">
                <a:solidFill>
                  <a:srgbClr val="221F1F"/>
                </a:solidFill>
                <a:latin typeface="Arial MT"/>
                <a:cs typeface="Arial MT"/>
              </a:rPr>
              <a:t> </a:t>
            </a:r>
            <a:r>
              <a:rPr sz="2400" spc="-5" dirty="0">
                <a:solidFill>
                  <a:srgbClr val="221F1F"/>
                </a:solidFill>
                <a:latin typeface="Arial MT"/>
                <a:cs typeface="Arial MT"/>
              </a:rPr>
              <a:t>competition..</a:t>
            </a:r>
            <a:endParaRPr sz="2400">
              <a:latin typeface="Arial MT"/>
              <a:cs typeface="Arial MT"/>
            </a:endParaRPr>
          </a:p>
          <a:p>
            <a:pPr marL="755015" lvl="1" indent="-285750" algn="just">
              <a:lnSpc>
                <a:spcPts val="2735"/>
              </a:lnSpc>
              <a:spcBef>
                <a:spcPts val="280"/>
              </a:spcBef>
              <a:buClr>
                <a:srgbClr val="007EA2"/>
              </a:buClr>
              <a:buFont typeface="Wingdings" panose="05000000000000000000"/>
              <a:buChar char=""/>
              <a:tabLst>
                <a:tab pos="755650" algn="l"/>
              </a:tabLst>
            </a:pPr>
            <a:r>
              <a:rPr sz="2400" dirty="0">
                <a:solidFill>
                  <a:srgbClr val="221F1F"/>
                </a:solidFill>
                <a:latin typeface="Arial MT"/>
                <a:cs typeface="Arial MT"/>
              </a:rPr>
              <a:t>Marketers</a:t>
            </a:r>
            <a:r>
              <a:rPr sz="2400" spc="-5" dirty="0">
                <a:solidFill>
                  <a:srgbClr val="221F1F"/>
                </a:solidFill>
                <a:latin typeface="Arial MT"/>
                <a:cs typeface="Arial MT"/>
              </a:rPr>
              <a:t> reach</a:t>
            </a:r>
            <a:r>
              <a:rPr sz="2400" dirty="0">
                <a:solidFill>
                  <a:srgbClr val="221F1F"/>
                </a:solidFill>
                <a:latin typeface="Arial MT"/>
                <a:cs typeface="Arial MT"/>
              </a:rPr>
              <a:t> </a:t>
            </a:r>
            <a:r>
              <a:rPr sz="2400" spc="-5" dirty="0">
                <a:solidFill>
                  <a:srgbClr val="221F1F"/>
                </a:solidFill>
                <a:latin typeface="Arial MT"/>
                <a:cs typeface="Arial MT"/>
              </a:rPr>
              <a:t>influential</a:t>
            </a:r>
            <a:r>
              <a:rPr sz="2400" spc="30" dirty="0">
                <a:solidFill>
                  <a:srgbClr val="221F1F"/>
                </a:solidFill>
                <a:latin typeface="Arial MT"/>
                <a:cs typeface="Arial MT"/>
              </a:rPr>
              <a:t> </a:t>
            </a:r>
            <a:r>
              <a:rPr sz="2400" spc="-10" dirty="0">
                <a:solidFill>
                  <a:srgbClr val="221F1F"/>
                </a:solidFill>
                <a:latin typeface="Arial MT"/>
                <a:cs typeface="Arial MT"/>
              </a:rPr>
              <a:t>opinion</a:t>
            </a:r>
            <a:r>
              <a:rPr sz="2400" spc="25" dirty="0">
                <a:solidFill>
                  <a:srgbClr val="221F1F"/>
                </a:solidFill>
                <a:latin typeface="Arial MT"/>
                <a:cs typeface="Arial MT"/>
              </a:rPr>
              <a:t> </a:t>
            </a:r>
            <a:r>
              <a:rPr sz="2400" spc="-5" dirty="0">
                <a:solidFill>
                  <a:srgbClr val="221F1F"/>
                </a:solidFill>
                <a:latin typeface="Arial MT"/>
                <a:cs typeface="Arial MT"/>
              </a:rPr>
              <a:t>leaders</a:t>
            </a:r>
            <a:r>
              <a:rPr sz="2400" spc="20" dirty="0">
                <a:solidFill>
                  <a:srgbClr val="221F1F"/>
                </a:solidFill>
                <a:latin typeface="Arial MT"/>
                <a:cs typeface="Arial MT"/>
              </a:rPr>
              <a:t> </a:t>
            </a:r>
            <a:r>
              <a:rPr sz="2400" spc="5" dirty="0">
                <a:solidFill>
                  <a:srgbClr val="221F1F"/>
                </a:solidFill>
                <a:latin typeface="Arial MT"/>
                <a:cs typeface="Arial MT"/>
              </a:rPr>
              <a:t>by</a:t>
            </a:r>
            <a:endParaRPr sz="2400">
              <a:latin typeface="Arial MT"/>
              <a:cs typeface="Arial MT"/>
            </a:endParaRPr>
          </a:p>
          <a:p>
            <a:pPr marL="755015" algn="just">
              <a:lnSpc>
                <a:spcPts val="2735"/>
              </a:lnSpc>
            </a:pPr>
            <a:r>
              <a:rPr sz="2400" spc="-5" dirty="0">
                <a:solidFill>
                  <a:srgbClr val="221F1F"/>
                </a:solidFill>
                <a:latin typeface="Arial MT"/>
                <a:cs typeface="Arial MT"/>
              </a:rPr>
              <a:t>participating</a:t>
            </a:r>
            <a:r>
              <a:rPr sz="2400" spc="20" dirty="0">
                <a:solidFill>
                  <a:srgbClr val="221F1F"/>
                </a:solidFill>
                <a:latin typeface="Arial MT"/>
                <a:cs typeface="Arial MT"/>
              </a:rPr>
              <a:t> </a:t>
            </a:r>
            <a:r>
              <a:rPr sz="2400" spc="-5" dirty="0">
                <a:solidFill>
                  <a:srgbClr val="221F1F"/>
                </a:solidFill>
                <a:latin typeface="Arial MT"/>
                <a:cs typeface="Arial MT"/>
              </a:rPr>
              <a:t>in</a:t>
            </a:r>
            <a:r>
              <a:rPr sz="2400" spc="5" dirty="0">
                <a:solidFill>
                  <a:srgbClr val="221F1F"/>
                </a:solidFill>
                <a:latin typeface="Arial MT"/>
                <a:cs typeface="Arial MT"/>
              </a:rPr>
              <a:t> </a:t>
            </a:r>
            <a:r>
              <a:rPr sz="2400" spc="-5" dirty="0">
                <a:solidFill>
                  <a:srgbClr val="221F1F"/>
                </a:solidFill>
                <a:latin typeface="Arial MT"/>
                <a:cs typeface="Arial MT"/>
              </a:rPr>
              <a:t>social</a:t>
            </a:r>
            <a:r>
              <a:rPr sz="2400" spc="20" dirty="0">
                <a:solidFill>
                  <a:srgbClr val="221F1F"/>
                </a:solidFill>
                <a:latin typeface="Arial MT"/>
                <a:cs typeface="Arial MT"/>
              </a:rPr>
              <a:t> </a:t>
            </a:r>
            <a:r>
              <a:rPr sz="2400" dirty="0">
                <a:solidFill>
                  <a:srgbClr val="221F1F"/>
                </a:solidFill>
                <a:latin typeface="Arial MT"/>
                <a:cs typeface="Arial MT"/>
              </a:rPr>
              <a:t>media</a:t>
            </a:r>
            <a:r>
              <a:rPr sz="2400" spc="5" dirty="0">
                <a:solidFill>
                  <a:srgbClr val="221F1F"/>
                </a:solidFill>
                <a:latin typeface="Arial MT"/>
                <a:cs typeface="Arial MT"/>
              </a:rPr>
              <a:t> </a:t>
            </a:r>
            <a:r>
              <a:rPr sz="2400" spc="-5" dirty="0">
                <a:solidFill>
                  <a:srgbClr val="221F1F"/>
                </a:solidFill>
                <a:latin typeface="Arial MT"/>
                <a:cs typeface="Arial MT"/>
              </a:rPr>
              <a:t>conversations.</a:t>
            </a:r>
            <a:endParaRPr sz="2400">
              <a:latin typeface="Arial MT"/>
              <a:cs typeface="Arial MT"/>
            </a:endParaRPr>
          </a:p>
          <a:p>
            <a:pPr marL="755015" lvl="1" indent="-285750" algn="just">
              <a:lnSpc>
                <a:spcPts val="2735"/>
              </a:lnSpc>
              <a:spcBef>
                <a:spcPts val="310"/>
              </a:spcBef>
              <a:buClr>
                <a:srgbClr val="007EA2"/>
              </a:buClr>
              <a:buFont typeface="Wingdings" panose="05000000000000000000"/>
              <a:buChar char=""/>
              <a:tabLst>
                <a:tab pos="755650" algn="l"/>
              </a:tabLst>
            </a:pPr>
            <a:r>
              <a:rPr sz="2400" spc="-5" dirty="0">
                <a:solidFill>
                  <a:srgbClr val="221F1F"/>
                </a:solidFill>
                <a:latin typeface="Arial MT"/>
                <a:cs typeface="Arial MT"/>
              </a:rPr>
              <a:t>Social</a:t>
            </a:r>
            <a:r>
              <a:rPr sz="2400" spc="10" dirty="0">
                <a:solidFill>
                  <a:srgbClr val="221F1F"/>
                </a:solidFill>
                <a:latin typeface="Arial MT"/>
                <a:cs typeface="Arial MT"/>
              </a:rPr>
              <a:t> </a:t>
            </a:r>
            <a:r>
              <a:rPr sz="2400" spc="-5" dirty="0">
                <a:solidFill>
                  <a:srgbClr val="221F1F"/>
                </a:solidFill>
                <a:latin typeface="Arial MT"/>
                <a:cs typeface="Arial MT"/>
              </a:rPr>
              <a:t>networks provide</a:t>
            </a:r>
            <a:r>
              <a:rPr sz="2400" spc="10" dirty="0">
                <a:solidFill>
                  <a:srgbClr val="221F1F"/>
                </a:solidFill>
                <a:latin typeface="Arial MT"/>
                <a:cs typeface="Arial MT"/>
              </a:rPr>
              <a:t> </a:t>
            </a:r>
            <a:r>
              <a:rPr sz="2400" spc="-5" dirty="0">
                <a:solidFill>
                  <a:srgbClr val="221F1F"/>
                </a:solidFill>
                <a:latin typeface="Arial MT"/>
                <a:cs typeface="Arial MT"/>
              </a:rPr>
              <a:t>an</a:t>
            </a:r>
            <a:r>
              <a:rPr sz="2400" spc="-15" dirty="0">
                <a:solidFill>
                  <a:srgbClr val="221F1F"/>
                </a:solidFill>
                <a:latin typeface="Arial MT"/>
                <a:cs typeface="Arial MT"/>
              </a:rPr>
              <a:t> </a:t>
            </a:r>
            <a:r>
              <a:rPr sz="2400" spc="-5" dirty="0">
                <a:solidFill>
                  <a:srgbClr val="221F1F"/>
                </a:solidFill>
                <a:latin typeface="Arial MT"/>
                <a:cs typeface="Arial MT"/>
              </a:rPr>
              <a:t>opportunity</a:t>
            </a:r>
            <a:r>
              <a:rPr sz="2400" spc="15" dirty="0">
                <a:solidFill>
                  <a:srgbClr val="221F1F"/>
                </a:solidFill>
                <a:latin typeface="Arial MT"/>
                <a:cs typeface="Arial MT"/>
              </a:rPr>
              <a:t> </a:t>
            </a:r>
            <a:r>
              <a:rPr sz="2400" dirty="0">
                <a:solidFill>
                  <a:srgbClr val="221F1F"/>
                </a:solidFill>
                <a:latin typeface="Arial MT"/>
                <a:cs typeface="Arial MT"/>
              </a:rPr>
              <a:t>to</a:t>
            </a:r>
            <a:r>
              <a:rPr sz="2400" spc="-10" dirty="0">
                <a:solidFill>
                  <a:srgbClr val="221F1F"/>
                </a:solidFill>
                <a:latin typeface="Arial MT"/>
                <a:cs typeface="Arial MT"/>
              </a:rPr>
              <a:t> </a:t>
            </a:r>
            <a:r>
              <a:rPr sz="2400" dirty="0">
                <a:solidFill>
                  <a:srgbClr val="221F1F"/>
                </a:solidFill>
                <a:latin typeface="Arial MT"/>
                <a:cs typeface="Arial MT"/>
              </a:rPr>
              <a:t>create</a:t>
            </a:r>
            <a:r>
              <a:rPr sz="2400" spc="-15" dirty="0">
                <a:solidFill>
                  <a:srgbClr val="221F1F"/>
                </a:solidFill>
                <a:latin typeface="Arial MT"/>
                <a:cs typeface="Arial MT"/>
              </a:rPr>
              <a:t> </a:t>
            </a:r>
            <a:r>
              <a:rPr sz="2400" dirty="0">
                <a:solidFill>
                  <a:srgbClr val="221F1F"/>
                </a:solidFill>
                <a:latin typeface="Arial MT"/>
                <a:cs typeface="Arial MT"/>
              </a:rPr>
              <a:t>a</a:t>
            </a:r>
            <a:endParaRPr sz="2400">
              <a:latin typeface="Arial MT"/>
              <a:cs typeface="Arial MT"/>
            </a:endParaRPr>
          </a:p>
          <a:p>
            <a:pPr marL="755015" algn="just">
              <a:lnSpc>
                <a:spcPts val="2735"/>
              </a:lnSpc>
            </a:pPr>
            <a:r>
              <a:rPr sz="2400" b="1" dirty="0">
                <a:solidFill>
                  <a:srgbClr val="221F1F"/>
                </a:solidFill>
                <a:latin typeface="Arial" panose="020B0604020202020204"/>
                <a:cs typeface="Arial" panose="020B0604020202020204"/>
              </a:rPr>
              <a:t>brand</a:t>
            </a:r>
            <a:r>
              <a:rPr sz="2400" b="1" spc="-40" dirty="0">
                <a:solidFill>
                  <a:srgbClr val="221F1F"/>
                </a:solidFill>
                <a:latin typeface="Arial" panose="020B0604020202020204"/>
                <a:cs typeface="Arial" panose="020B0604020202020204"/>
              </a:rPr>
              <a:t> </a:t>
            </a:r>
            <a:r>
              <a:rPr sz="2400" b="1" spc="-25" dirty="0">
                <a:solidFill>
                  <a:srgbClr val="221F1F"/>
                </a:solidFill>
                <a:latin typeface="Arial" panose="020B0604020202020204"/>
                <a:cs typeface="Arial" panose="020B0604020202020204"/>
              </a:rPr>
              <a:t>community.</a:t>
            </a:r>
            <a:endParaRPr sz="2400">
              <a:latin typeface="Arial" panose="020B0604020202020204"/>
              <a:cs typeface="Arial" panose="020B0604020202020204"/>
            </a:endParaRPr>
          </a:p>
        </p:txBody>
      </p:sp>
      <p:pic>
        <p:nvPicPr>
          <p:cNvPr id="4" name="object 4"/>
          <p:cNvPicPr/>
          <p:nvPr/>
        </p:nvPicPr>
        <p:blipFill>
          <a:blip r:embed="rId1" cstate="print"/>
          <a:stretch>
            <a:fillRect/>
          </a:stretch>
        </p:blipFill>
        <p:spPr>
          <a:xfrm>
            <a:off x="1819656" y="176785"/>
            <a:ext cx="2852928" cy="725423"/>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00193" y="2201936"/>
            <a:ext cx="4673600" cy="574675"/>
          </a:xfrm>
          <a:prstGeom prst="rect">
            <a:avLst/>
          </a:prstGeom>
        </p:spPr>
        <p:txBody>
          <a:bodyPr vert="horz" wrap="square" lIns="0" tIns="12700" rIns="0" bIns="0" rtlCol="0" anchor="ctr">
            <a:spAutoFit/>
          </a:bodyPr>
          <a:lstStyle/>
          <a:p>
            <a:pPr marL="12700">
              <a:lnSpc>
                <a:spcPct val="100000"/>
              </a:lnSpc>
              <a:spcBef>
                <a:spcPts val="100"/>
              </a:spcBef>
            </a:pPr>
            <a:r>
              <a:rPr sz="3600" spc="-5" dirty="0"/>
              <a:t>Product</a:t>
            </a:r>
            <a:r>
              <a:rPr sz="3600" spc="-25" dirty="0"/>
              <a:t> </a:t>
            </a:r>
            <a:r>
              <a:rPr sz="3600" spc="-5" dirty="0"/>
              <a:t>Review</a:t>
            </a:r>
            <a:r>
              <a:rPr sz="3600" spc="-45" dirty="0"/>
              <a:t> </a:t>
            </a:r>
            <a:r>
              <a:rPr sz="3600" dirty="0"/>
              <a:t>Sites</a:t>
            </a:r>
            <a:endParaRPr sz="3600" dirty="0"/>
          </a:p>
        </p:txBody>
      </p:sp>
      <p:sp>
        <p:nvSpPr>
          <p:cNvPr id="3" name="object 3"/>
          <p:cNvSpPr txBox="1"/>
          <p:nvPr/>
        </p:nvSpPr>
        <p:spPr>
          <a:xfrm>
            <a:off x="2059940" y="2981070"/>
            <a:ext cx="8058150" cy="2580640"/>
          </a:xfrm>
          <a:prstGeom prst="rect">
            <a:avLst/>
          </a:prstGeom>
        </p:spPr>
        <p:txBody>
          <a:bodyPr vert="horz" wrap="square" lIns="0" tIns="57785" rIns="0" bIns="0" rtlCol="0">
            <a:spAutoFit/>
          </a:bodyPr>
          <a:lstStyle/>
          <a:p>
            <a:pPr marL="268605" marR="5080" indent="-256540">
              <a:lnSpc>
                <a:spcPts val="2810"/>
              </a:lnSpc>
              <a:spcBef>
                <a:spcPts val="455"/>
              </a:spcBef>
              <a:buClr>
                <a:srgbClr val="007EA2"/>
              </a:buClr>
              <a:buFont typeface="Arial MT"/>
              <a:buChar char="•"/>
              <a:tabLst>
                <a:tab pos="268605" algn="l"/>
                <a:tab pos="269240" algn="l"/>
              </a:tabLst>
            </a:pPr>
            <a:r>
              <a:rPr sz="2600" b="1" dirty="0">
                <a:solidFill>
                  <a:srgbClr val="221F1F"/>
                </a:solidFill>
                <a:latin typeface="Arial" panose="020B0604020202020204"/>
                <a:cs typeface="Arial" panose="020B0604020202020204"/>
              </a:rPr>
              <a:t>Product</a:t>
            </a:r>
            <a:r>
              <a:rPr sz="2600" b="1" spc="85" dirty="0">
                <a:solidFill>
                  <a:srgbClr val="221F1F"/>
                </a:solidFill>
                <a:latin typeface="Arial" panose="020B0604020202020204"/>
                <a:cs typeface="Arial" panose="020B0604020202020204"/>
              </a:rPr>
              <a:t> </a:t>
            </a:r>
            <a:r>
              <a:rPr sz="2600" b="1" dirty="0">
                <a:solidFill>
                  <a:srgbClr val="221F1F"/>
                </a:solidFill>
                <a:latin typeface="Arial" panose="020B0604020202020204"/>
                <a:cs typeface="Arial" panose="020B0604020202020204"/>
              </a:rPr>
              <a:t>review</a:t>
            </a:r>
            <a:r>
              <a:rPr sz="2600" b="1" spc="130" dirty="0">
                <a:solidFill>
                  <a:srgbClr val="221F1F"/>
                </a:solidFill>
                <a:latin typeface="Arial" panose="020B0604020202020204"/>
                <a:cs typeface="Arial" panose="020B0604020202020204"/>
              </a:rPr>
              <a:t> </a:t>
            </a:r>
            <a:r>
              <a:rPr sz="2600" b="1" spc="-5" dirty="0">
                <a:solidFill>
                  <a:srgbClr val="221F1F"/>
                </a:solidFill>
                <a:latin typeface="Arial" panose="020B0604020202020204"/>
                <a:cs typeface="Arial" panose="020B0604020202020204"/>
              </a:rPr>
              <a:t>sites:</a:t>
            </a:r>
            <a:r>
              <a:rPr sz="2600" b="1" spc="80" dirty="0">
                <a:solidFill>
                  <a:srgbClr val="221F1F"/>
                </a:solidFill>
                <a:latin typeface="Arial" panose="020B0604020202020204"/>
                <a:cs typeface="Arial" panose="020B0604020202020204"/>
              </a:rPr>
              <a:t> </a:t>
            </a:r>
            <a:r>
              <a:rPr sz="2600" dirty="0">
                <a:solidFill>
                  <a:srgbClr val="221F1F"/>
                </a:solidFill>
                <a:latin typeface="Arial MT"/>
                <a:cs typeface="Arial MT"/>
              </a:rPr>
              <a:t>Social</a:t>
            </a:r>
            <a:r>
              <a:rPr sz="2600" spc="95" dirty="0">
                <a:solidFill>
                  <a:srgbClr val="221F1F"/>
                </a:solidFill>
                <a:latin typeface="Arial MT"/>
                <a:cs typeface="Arial MT"/>
              </a:rPr>
              <a:t> </a:t>
            </a:r>
            <a:r>
              <a:rPr sz="2600" dirty="0">
                <a:solidFill>
                  <a:srgbClr val="221F1F"/>
                </a:solidFill>
                <a:latin typeface="Arial MT"/>
                <a:cs typeface="Arial MT"/>
              </a:rPr>
              <a:t>media</a:t>
            </a:r>
            <a:r>
              <a:rPr sz="2600" spc="95" dirty="0">
                <a:solidFill>
                  <a:srgbClr val="221F1F"/>
                </a:solidFill>
                <a:latin typeface="Arial MT"/>
                <a:cs typeface="Arial MT"/>
              </a:rPr>
              <a:t> </a:t>
            </a:r>
            <a:r>
              <a:rPr sz="2600" dirty="0">
                <a:solidFill>
                  <a:srgbClr val="221F1F"/>
                </a:solidFill>
                <a:latin typeface="Arial MT"/>
                <a:cs typeface="Arial MT"/>
              </a:rPr>
              <a:t>sites</a:t>
            </a:r>
            <a:r>
              <a:rPr sz="2600" spc="100" dirty="0">
                <a:solidFill>
                  <a:srgbClr val="221F1F"/>
                </a:solidFill>
                <a:latin typeface="Arial MT"/>
                <a:cs typeface="Arial MT"/>
              </a:rPr>
              <a:t> </a:t>
            </a:r>
            <a:r>
              <a:rPr sz="2600" dirty="0">
                <a:solidFill>
                  <a:srgbClr val="221F1F"/>
                </a:solidFill>
                <a:latin typeface="Arial MT"/>
                <a:cs typeface="Arial MT"/>
              </a:rPr>
              <a:t>that </a:t>
            </a:r>
            <a:r>
              <a:rPr sz="2600" spc="5" dirty="0">
                <a:solidFill>
                  <a:srgbClr val="221F1F"/>
                </a:solidFill>
                <a:latin typeface="Arial MT"/>
                <a:cs typeface="Arial MT"/>
              </a:rPr>
              <a:t> </a:t>
            </a:r>
            <a:r>
              <a:rPr sz="2600" dirty="0">
                <a:solidFill>
                  <a:srgbClr val="221F1F"/>
                </a:solidFill>
                <a:latin typeface="Arial MT"/>
                <a:cs typeface="Arial MT"/>
              </a:rPr>
              <a:t>enable people to post stories about their </a:t>
            </a:r>
            <a:r>
              <a:rPr sz="2600" spc="5" dirty="0">
                <a:solidFill>
                  <a:srgbClr val="221F1F"/>
                </a:solidFill>
                <a:latin typeface="Arial MT"/>
                <a:cs typeface="Arial MT"/>
              </a:rPr>
              <a:t>experiences </a:t>
            </a:r>
            <a:r>
              <a:rPr sz="2600" spc="-710" dirty="0">
                <a:solidFill>
                  <a:srgbClr val="221F1F"/>
                </a:solidFill>
                <a:latin typeface="Arial MT"/>
                <a:cs typeface="Arial MT"/>
              </a:rPr>
              <a:t> </a:t>
            </a:r>
            <a:r>
              <a:rPr sz="2600" spc="-5" dirty="0">
                <a:solidFill>
                  <a:srgbClr val="221F1F"/>
                </a:solidFill>
                <a:latin typeface="Arial MT"/>
                <a:cs typeface="Arial MT"/>
              </a:rPr>
              <a:t>with</a:t>
            </a:r>
            <a:r>
              <a:rPr sz="2600" dirty="0">
                <a:solidFill>
                  <a:srgbClr val="221F1F"/>
                </a:solidFill>
                <a:latin typeface="Arial MT"/>
                <a:cs typeface="Arial MT"/>
              </a:rPr>
              <a:t> goods</a:t>
            </a:r>
            <a:r>
              <a:rPr sz="2600" spc="-10" dirty="0">
                <a:solidFill>
                  <a:srgbClr val="221F1F"/>
                </a:solidFill>
                <a:latin typeface="Arial MT"/>
                <a:cs typeface="Arial MT"/>
              </a:rPr>
              <a:t> </a:t>
            </a:r>
            <a:r>
              <a:rPr sz="2600" dirty="0">
                <a:solidFill>
                  <a:srgbClr val="221F1F"/>
                </a:solidFill>
                <a:latin typeface="Arial MT"/>
                <a:cs typeface="Arial MT"/>
              </a:rPr>
              <a:t>and services.</a:t>
            </a:r>
            <a:endParaRPr sz="2600">
              <a:latin typeface="Arial MT"/>
              <a:cs typeface="Arial MT"/>
            </a:endParaRPr>
          </a:p>
          <a:p>
            <a:pPr marL="810895" marR="750570" lvl="1" indent="-342900">
              <a:lnSpc>
                <a:spcPts val="2590"/>
              </a:lnSpc>
              <a:spcBef>
                <a:spcPts val="495"/>
              </a:spcBef>
              <a:buClr>
                <a:srgbClr val="007EA2"/>
              </a:buClr>
              <a:buFont typeface="Wingdings" panose="05000000000000000000"/>
              <a:buChar char=""/>
              <a:tabLst>
                <a:tab pos="810895" algn="l"/>
                <a:tab pos="811530" algn="l"/>
              </a:tabLst>
            </a:pPr>
            <a:r>
              <a:rPr sz="2400" spc="-5" dirty="0">
                <a:solidFill>
                  <a:srgbClr val="221F1F"/>
                </a:solidFill>
                <a:latin typeface="Arial MT"/>
                <a:cs typeface="Arial MT"/>
              </a:rPr>
              <a:t>Popular</a:t>
            </a:r>
            <a:r>
              <a:rPr sz="2400" spc="10" dirty="0">
                <a:solidFill>
                  <a:srgbClr val="221F1F"/>
                </a:solidFill>
                <a:latin typeface="Arial MT"/>
                <a:cs typeface="Arial MT"/>
              </a:rPr>
              <a:t> </a:t>
            </a:r>
            <a:r>
              <a:rPr sz="2400" dirty="0">
                <a:solidFill>
                  <a:srgbClr val="221F1F"/>
                </a:solidFill>
                <a:latin typeface="Arial MT"/>
                <a:cs typeface="Arial MT"/>
              </a:rPr>
              <a:t>review</a:t>
            </a:r>
            <a:r>
              <a:rPr sz="2400" spc="-5" dirty="0">
                <a:solidFill>
                  <a:srgbClr val="221F1F"/>
                </a:solidFill>
                <a:latin typeface="Arial MT"/>
                <a:cs typeface="Arial MT"/>
              </a:rPr>
              <a:t> </a:t>
            </a:r>
            <a:r>
              <a:rPr sz="2400" dirty="0">
                <a:solidFill>
                  <a:srgbClr val="221F1F"/>
                </a:solidFill>
                <a:latin typeface="Arial MT"/>
                <a:cs typeface="Arial MT"/>
              </a:rPr>
              <a:t>sites</a:t>
            </a:r>
            <a:r>
              <a:rPr sz="2400" spc="-10" dirty="0">
                <a:solidFill>
                  <a:srgbClr val="221F1F"/>
                </a:solidFill>
                <a:latin typeface="Arial MT"/>
                <a:cs typeface="Arial MT"/>
              </a:rPr>
              <a:t> </a:t>
            </a:r>
            <a:r>
              <a:rPr sz="2400" spc="-5" dirty="0">
                <a:solidFill>
                  <a:srgbClr val="221F1F"/>
                </a:solidFill>
                <a:latin typeface="Arial MT"/>
                <a:cs typeface="Arial MT"/>
              </a:rPr>
              <a:t>include</a:t>
            </a:r>
            <a:r>
              <a:rPr sz="2400" spc="25" dirty="0">
                <a:solidFill>
                  <a:srgbClr val="0462C1"/>
                </a:solidFill>
                <a:latin typeface="Arial MT"/>
                <a:cs typeface="Arial MT"/>
              </a:rPr>
              <a:t> </a:t>
            </a:r>
            <a:r>
              <a:rPr sz="2400" i="1" u="heavy" spc="-20" dirty="0">
                <a:solidFill>
                  <a:srgbClr val="0462C1"/>
                </a:solidFill>
                <a:uFill>
                  <a:solidFill>
                    <a:srgbClr val="0462C1"/>
                  </a:solidFill>
                </a:uFill>
                <a:latin typeface="Arial" panose="020B0604020202020204"/>
                <a:cs typeface="Arial" panose="020B0604020202020204"/>
                <a:hlinkClick r:id="rId1"/>
              </a:rPr>
              <a:t>TripAdvisor</a:t>
            </a:r>
            <a:r>
              <a:rPr sz="2400" spc="-20" dirty="0">
                <a:solidFill>
                  <a:srgbClr val="221F1F"/>
                </a:solidFill>
                <a:latin typeface="Arial MT"/>
                <a:cs typeface="Arial MT"/>
              </a:rPr>
              <a:t>,</a:t>
            </a:r>
            <a:r>
              <a:rPr sz="2400" spc="10" dirty="0">
                <a:solidFill>
                  <a:srgbClr val="006FC0"/>
                </a:solidFill>
                <a:latin typeface="Arial MT"/>
                <a:cs typeface="Arial MT"/>
              </a:rPr>
              <a:t> </a:t>
            </a:r>
            <a:r>
              <a:rPr sz="2400" i="1" u="heavy" spc="-5" dirty="0">
                <a:solidFill>
                  <a:srgbClr val="006FC0"/>
                </a:solidFill>
                <a:uFill>
                  <a:solidFill>
                    <a:srgbClr val="006FC0"/>
                  </a:solidFill>
                </a:uFill>
                <a:latin typeface="Arial" panose="020B0604020202020204"/>
                <a:cs typeface="Arial" panose="020B0604020202020204"/>
              </a:rPr>
              <a:t>Which</a:t>
            </a:r>
            <a:r>
              <a:rPr sz="2400" spc="-5" dirty="0">
                <a:solidFill>
                  <a:srgbClr val="221F1F"/>
                </a:solidFill>
                <a:latin typeface="Arial MT"/>
                <a:cs typeface="Arial MT"/>
              </a:rPr>
              <a:t>, </a:t>
            </a:r>
            <a:r>
              <a:rPr sz="2400" spc="-655" dirty="0">
                <a:solidFill>
                  <a:srgbClr val="0462C1"/>
                </a:solidFill>
                <a:latin typeface="Arial MT"/>
                <a:cs typeface="Arial MT"/>
              </a:rPr>
              <a:t> </a:t>
            </a:r>
            <a:r>
              <a:rPr sz="2400" i="1" u="heavy" spc="-40" dirty="0">
                <a:solidFill>
                  <a:srgbClr val="0462C1"/>
                </a:solidFill>
                <a:uFill>
                  <a:solidFill>
                    <a:srgbClr val="0462C1"/>
                  </a:solidFill>
                </a:uFill>
                <a:latin typeface="Arial" panose="020B0604020202020204"/>
                <a:cs typeface="Arial" panose="020B0604020202020204"/>
                <a:hlinkClick r:id="rId2"/>
              </a:rPr>
              <a:t>Yelp</a:t>
            </a:r>
            <a:endParaRPr sz="2400">
              <a:latin typeface="Arial" panose="020B0604020202020204"/>
              <a:cs typeface="Arial" panose="020B0604020202020204"/>
            </a:endParaRPr>
          </a:p>
          <a:p>
            <a:pPr marL="810895" marR="190500" lvl="1" indent="-342900">
              <a:lnSpc>
                <a:spcPts val="2590"/>
              </a:lnSpc>
              <a:spcBef>
                <a:spcPts val="510"/>
              </a:spcBef>
              <a:buClr>
                <a:srgbClr val="007EA2"/>
              </a:buClr>
              <a:buFont typeface="Wingdings" panose="05000000000000000000"/>
              <a:buChar char=""/>
              <a:tabLst>
                <a:tab pos="810895" algn="l"/>
                <a:tab pos="811530" algn="l"/>
              </a:tabLst>
            </a:pPr>
            <a:r>
              <a:rPr sz="2400" spc="-5" dirty="0">
                <a:solidFill>
                  <a:srgbClr val="221F1F"/>
                </a:solidFill>
                <a:latin typeface="Arial MT"/>
                <a:cs typeface="Arial MT"/>
              </a:rPr>
              <a:t>Also</a:t>
            </a:r>
            <a:r>
              <a:rPr sz="2400" dirty="0">
                <a:solidFill>
                  <a:srgbClr val="221F1F"/>
                </a:solidFill>
                <a:latin typeface="Arial MT"/>
                <a:cs typeface="Arial MT"/>
              </a:rPr>
              <a:t> most</a:t>
            </a:r>
            <a:r>
              <a:rPr sz="2400" spc="-25" dirty="0">
                <a:solidFill>
                  <a:srgbClr val="221F1F"/>
                </a:solidFill>
                <a:latin typeface="Arial MT"/>
                <a:cs typeface="Arial MT"/>
              </a:rPr>
              <a:t> </a:t>
            </a:r>
            <a:r>
              <a:rPr sz="2400" spc="-5" dirty="0">
                <a:solidFill>
                  <a:srgbClr val="221F1F"/>
                </a:solidFill>
                <a:latin typeface="Arial MT"/>
                <a:cs typeface="Arial MT"/>
              </a:rPr>
              <a:t>commercial</a:t>
            </a:r>
            <a:r>
              <a:rPr sz="2400" spc="10" dirty="0">
                <a:solidFill>
                  <a:srgbClr val="221F1F"/>
                </a:solidFill>
                <a:latin typeface="Arial MT"/>
                <a:cs typeface="Arial MT"/>
              </a:rPr>
              <a:t> </a:t>
            </a:r>
            <a:r>
              <a:rPr sz="2400" dirty="0">
                <a:solidFill>
                  <a:srgbClr val="221F1F"/>
                </a:solidFill>
                <a:latin typeface="Arial MT"/>
                <a:cs typeface="Arial MT"/>
              </a:rPr>
              <a:t>sites</a:t>
            </a:r>
            <a:r>
              <a:rPr sz="2400" spc="-20" dirty="0">
                <a:solidFill>
                  <a:srgbClr val="221F1F"/>
                </a:solidFill>
                <a:latin typeface="Arial MT"/>
                <a:cs typeface="Arial MT"/>
              </a:rPr>
              <a:t> </a:t>
            </a:r>
            <a:r>
              <a:rPr sz="2400" spc="-5" dirty="0">
                <a:solidFill>
                  <a:srgbClr val="221F1F"/>
                </a:solidFill>
                <a:latin typeface="Arial MT"/>
                <a:cs typeface="Arial MT"/>
              </a:rPr>
              <a:t>include</a:t>
            </a:r>
            <a:r>
              <a:rPr sz="2400" spc="20" dirty="0">
                <a:solidFill>
                  <a:srgbClr val="221F1F"/>
                </a:solidFill>
                <a:latin typeface="Arial MT"/>
                <a:cs typeface="Arial MT"/>
              </a:rPr>
              <a:t> </a:t>
            </a:r>
            <a:r>
              <a:rPr sz="2400" dirty="0">
                <a:solidFill>
                  <a:srgbClr val="221F1F"/>
                </a:solidFill>
                <a:latin typeface="Arial MT"/>
                <a:cs typeface="Arial MT"/>
              </a:rPr>
              <a:t>customer </a:t>
            </a:r>
            <a:r>
              <a:rPr sz="2400" spc="-5" dirty="0">
                <a:solidFill>
                  <a:srgbClr val="221F1F"/>
                </a:solidFill>
                <a:latin typeface="Arial MT"/>
                <a:cs typeface="Arial MT"/>
              </a:rPr>
              <a:t>review </a:t>
            </a:r>
            <a:r>
              <a:rPr sz="2400" spc="-655" dirty="0">
                <a:solidFill>
                  <a:srgbClr val="221F1F"/>
                </a:solidFill>
                <a:latin typeface="Arial MT"/>
                <a:cs typeface="Arial MT"/>
              </a:rPr>
              <a:t> </a:t>
            </a:r>
            <a:r>
              <a:rPr sz="2400" dirty="0">
                <a:solidFill>
                  <a:srgbClr val="221F1F"/>
                </a:solidFill>
                <a:latin typeface="Arial MT"/>
                <a:cs typeface="Arial MT"/>
              </a:rPr>
              <a:t>sections</a:t>
            </a:r>
            <a:endParaRPr sz="2400">
              <a:latin typeface="Arial MT"/>
              <a:cs typeface="Arial MT"/>
            </a:endParaRPr>
          </a:p>
        </p:txBody>
      </p:sp>
      <p:pic>
        <p:nvPicPr>
          <p:cNvPr id="4" name="object 4"/>
          <p:cNvPicPr/>
          <p:nvPr/>
        </p:nvPicPr>
        <p:blipFill>
          <a:blip r:embed="rId3" cstate="print"/>
          <a:stretch>
            <a:fillRect/>
          </a:stretch>
        </p:blipFill>
        <p:spPr>
          <a:xfrm>
            <a:off x="1741931" y="254509"/>
            <a:ext cx="2852928" cy="725423"/>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160638" y="617220"/>
            <a:ext cx="6675227" cy="1280991"/>
          </a:xfrm>
          <a:prstGeom prst="rect">
            <a:avLst/>
          </a:prstGeom>
        </p:spPr>
        <p:txBody>
          <a:bodyPr vert="horz" wrap="square" lIns="0" tIns="61594" rIns="0" bIns="0" rtlCol="0" anchor="ctr">
            <a:spAutoFit/>
          </a:bodyPr>
          <a:lstStyle/>
          <a:p>
            <a:pPr marL="12700" marR="5080">
              <a:spcBef>
                <a:spcPts val="485"/>
              </a:spcBef>
            </a:pPr>
            <a:r>
              <a:rPr b="1" dirty="0"/>
              <a:t>Mobile</a:t>
            </a:r>
            <a:r>
              <a:rPr b="1" spc="-180" dirty="0"/>
              <a:t> </a:t>
            </a:r>
            <a:r>
              <a:rPr b="1" spc="-5" dirty="0"/>
              <a:t>Apps</a:t>
            </a:r>
            <a:r>
              <a:rPr b="1" spc="-75" dirty="0"/>
              <a:t> </a:t>
            </a:r>
            <a:r>
              <a:rPr b="1" spc="-5" dirty="0"/>
              <a:t>and </a:t>
            </a:r>
            <a:r>
              <a:rPr b="1" spc="-875" dirty="0"/>
              <a:t> </a:t>
            </a:r>
            <a:r>
              <a:rPr b="1" spc="-5" dirty="0"/>
              <a:t>Location-Based </a:t>
            </a:r>
            <a:r>
              <a:rPr b="1" dirty="0"/>
              <a:t> </a:t>
            </a:r>
            <a:r>
              <a:rPr b="1" spc="-5" dirty="0"/>
              <a:t>Social</a:t>
            </a:r>
            <a:r>
              <a:rPr b="1" spc="-55" dirty="0"/>
              <a:t> </a:t>
            </a:r>
            <a:r>
              <a:rPr b="1" spc="-5" dirty="0"/>
              <a:t>Networks</a:t>
            </a:r>
            <a:endParaRPr b="1" spc="-5" dirty="0"/>
          </a:p>
        </p:txBody>
      </p:sp>
      <p:sp>
        <p:nvSpPr>
          <p:cNvPr id="3" name="object 3"/>
          <p:cNvSpPr txBox="1"/>
          <p:nvPr/>
        </p:nvSpPr>
        <p:spPr>
          <a:xfrm>
            <a:off x="337017" y="2118362"/>
            <a:ext cx="11742687" cy="1996572"/>
          </a:xfrm>
          <a:prstGeom prst="rect">
            <a:avLst/>
          </a:prstGeom>
        </p:spPr>
        <p:txBody>
          <a:bodyPr vert="horz" wrap="square" lIns="0" tIns="48895" rIns="0" bIns="0" rtlCol="0">
            <a:spAutoFit/>
          </a:bodyPr>
          <a:lstStyle/>
          <a:p>
            <a:pPr marL="268605" marR="5080" indent="-256540" algn="just">
              <a:lnSpc>
                <a:spcPct val="90000"/>
              </a:lnSpc>
              <a:spcBef>
                <a:spcPts val="385"/>
              </a:spcBef>
              <a:buClr>
                <a:srgbClr val="007EA2"/>
              </a:buClr>
              <a:buFont typeface="Arial MT"/>
              <a:buChar char="•"/>
              <a:tabLst>
                <a:tab pos="269240" algn="l"/>
              </a:tabLst>
            </a:pPr>
            <a:r>
              <a:rPr sz="2400" b="1" spc="-5" dirty="0">
                <a:solidFill>
                  <a:srgbClr val="221F1F"/>
                </a:solidFill>
                <a:latin typeface="Arial" panose="020B0604020202020204"/>
                <a:cs typeface="Arial" panose="020B0604020202020204"/>
              </a:rPr>
              <a:t>Location-based social </a:t>
            </a:r>
            <a:r>
              <a:rPr sz="2400" b="1" dirty="0">
                <a:solidFill>
                  <a:srgbClr val="221F1F"/>
                </a:solidFill>
                <a:latin typeface="Arial" panose="020B0604020202020204"/>
                <a:cs typeface="Arial" panose="020B0604020202020204"/>
              </a:rPr>
              <a:t>networks </a:t>
            </a:r>
            <a:r>
              <a:rPr sz="2400" spc="-5" dirty="0">
                <a:solidFill>
                  <a:srgbClr val="221F1F"/>
                </a:solidFill>
                <a:latin typeface="Arial MT"/>
                <a:cs typeface="Arial MT"/>
              </a:rPr>
              <a:t>integrate sophisticated </a:t>
            </a:r>
            <a:r>
              <a:rPr sz="2400" spc="-655" dirty="0">
                <a:solidFill>
                  <a:srgbClr val="221F1F"/>
                </a:solidFill>
                <a:latin typeface="Arial MT"/>
                <a:cs typeface="Arial MT"/>
              </a:rPr>
              <a:t> </a:t>
            </a:r>
            <a:r>
              <a:rPr sz="2400" dirty="0">
                <a:solidFill>
                  <a:srgbClr val="221F1F"/>
                </a:solidFill>
                <a:latin typeface="Arial MT"/>
                <a:cs typeface="Arial MT"/>
              </a:rPr>
              <a:t>GPS </a:t>
            </a:r>
            <a:r>
              <a:rPr sz="2400" spc="-5" dirty="0">
                <a:solidFill>
                  <a:srgbClr val="221F1F"/>
                </a:solidFill>
                <a:latin typeface="Arial MT"/>
                <a:cs typeface="Arial MT"/>
              </a:rPr>
              <a:t>technology </a:t>
            </a:r>
            <a:r>
              <a:rPr sz="2400" dirty="0">
                <a:solidFill>
                  <a:srgbClr val="221F1F"/>
                </a:solidFill>
                <a:latin typeface="Arial MT"/>
                <a:cs typeface="Arial MT"/>
              </a:rPr>
              <a:t>that </a:t>
            </a:r>
            <a:r>
              <a:rPr sz="2400" spc="-5" dirty="0">
                <a:solidFill>
                  <a:srgbClr val="221F1F"/>
                </a:solidFill>
                <a:latin typeface="Arial MT"/>
                <a:cs typeface="Arial MT"/>
              </a:rPr>
              <a:t>enables users </a:t>
            </a:r>
            <a:r>
              <a:rPr sz="2400" dirty="0">
                <a:solidFill>
                  <a:srgbClr val="221F1F"/>
                </a:solidFill>
                <a:latin typeface="Arial MT"/>
                <a:cs typeface="Arial MT"/>
              </a:rPr>
              <a:t>to </a:t>
            </a:r>
            <a:r>
              <a:rPr sz="2400" spc="-5" dirty="0">
                <a:solidFill>
                  <a:srgbClr val="221F1F"/>
                </a:solidFill>
                <a:latin typeface="Arial MT"/>
                <a:cs typeface="Arial MT"/>
              </a:rPr>
              <a:t>alert friends of their </a:t>
            </a:r>
            <a:r>
              <a:rPr sz="2400" spc="-655" dirty="0">
                <a:solidFill>
                  <a:srgbClr val="221F1F"/>
                </a:solidFill>
                <a:latin typeface="Arial MT"/>
                <a:cs typeface="Arial MT"/>
              </a:rPr>
              <a:t> </a:t>
            </a:r>
            <a:r>
              <a:rPr sz="2400" spc="-5" dirty="0">
                <a:solidFill>
                  <a:srgbClr val="221F1F"/>
                </a:solidFill>
                <a:latin typeface="Arial MT"/>
                <a:cs typeface="Arial MT"/>
              </a:rPr>
              <a:t>exact</a:t>
            </a:r>
            <a:r>
              <a:rPr sz="2400" dirty="0">
                <a:solidFill>
                  <a:srgbClr val="221F1F"/>
                </a:solidFill>
                <a:latin typeface="Arial MT"/>
                <a:cs typeface="Arial MT"/>
              </a:rPr>
              <a:t> </a:t>
            </a:r>
            <a:r>
              <a:rPr sz="2400" spc="-5" dirty="0">
                <a:solidFill>
                  <a:srgbClr val="221F1F"/>
                </a:solidFill>
                <a:latin typeface="Arial MT"/>
                <a:cs typeface="Arial MT"/>
              </a:rPr>
              <a:t>whereabouts</a:t>
            </a:r>
            <a:r>
              <a:rPr sz="2400" spc="35" dirty="0">
                <a:solidFill>
                  <a:srgbClr val="221F1F"/>
                </a:solidFill>
                <a:latin typeface="Arial MT"/>
                <a:cs typeface="Arial MT"/>
              </a:rPr>
              <a:t> </a:t>
            </a:r>
            <a:r>
              <a:rPr sz="2400" dirty="0">
                <a:solidFill>
                  <a:srgbClr val="221F1F"/>
                </a:solidFill>
                <a:latin typeface="Arial MT"/>
                <a:cs typeface="Arial MT"/>
              </a:rPr>
              <a:t>via</a:t>
            </a:r>
            <a:r>
              <a:rPr sz="2400" spc="10" dirty="0">
                <a:solidFill>
                  <a:srgbClr val="221F1F"/>
                </a:solidFill>
                <a:latin typeface="Arial MT"/>
                <a:cs typeface="Arial MT"/>
              </a:rPr>
              <a:t> </a:t>
            </a:r>
            <a:r>
              <a:rPr sz="2400" spc="-5" dirty="0">
                <a:solidFill>
                  <a:srgbClr val="221F1F"/>
                </a:solidFill>
                <a:latin typeface="Arial MT"/>
                <a:cs typeface="Arial MT"/>
              </a:rPr>
              <a:t>their</a:t>
            </a:r>
            <a:r>
              <a:rPr sz="2400" spc="5" dirty="0">
                <a:solidFill>
                  <a:srgbClr val="221F1F"/>
                </a:solidFill>
                <a:latin typeface="Arial MT"/>
                <a:cs typeface="Arial MT"/>
              </a:rPr>
              <a:t> </a:t>
            </a:r>
            <a:r>
              <a:rPr sz="2400" spc="-5" dirty="0">
                <a:solidFill>
                  <a:srgbClr val="221F1F"/>
                </a:solidFill>
                <a:latin typeface="Arial MT"/>
                <a:cs typeface="Arial MT"/>
              </a:rPr>
              <a:t>mobile</a:t>
            </a:r>
            <a:r>
              <a:rPr sz="2400" spc="20" dirty="0">
                <a:solidFill>
                  <a:srgbClr val="221F1F"/>
                </a:solidFill>
                <a:latin typeface="Arial MT"/>
                <a:cs typeface="Arial MT"/>
              </a:rPr>
              <a:t> </a:t>
            </a:r>
            <a:r>
              <a:rPr sz="2400" spc="-5" dirty="0">
                <a:solidFill>
                  <a:srgbClr val="221F1F"/>
                </a:solidFill>
                <a:latin typeface="Arial MT"/>
                <a:cs typeface="Arial MT"/>
              </a:rPr>
              <a:t>phone.</a:t>
            </a:r>
            <a:endParaRPr sz="2400" dirty="0">
              <a:latin typeface="Arial MT"/>
              <a:cs typeface="Arial MT"/>
            </a:endParaRPr>
          </a:p>
          <a:p>
            <a:pPr>
              <a:spcBef>
                <a:spcPts val="25"/>
              </a:spcBef>
              <a:buClr>
                <a:srgbClr val="007EA2"/>
              </a:buClr>
              <a:buFont typeface="Arial MT"/>
              <a:buChar char="•"/>
            </a:pPr>
            <a:endParaRPr sz="4000" dirty="0">
              <a:latin typeface="Arial MT"/>
              <a:cs typeface="Arial MT"/>
            </a:endParaRPr>
          </a:p>
          <a:p>
            <a:pPr marL="268605" marR="725170" indent="-256540" algn="just">
              <a:lnSpc>
                <a:spcPts val="2590"/>
              </a:lnSpc>
              <a:buClr>
                <a:srgbClr val="007EA2"/>
              </a:buClr>
              <a:buFont typeface="Arial MT"/>
              <a:buChar char="•"/>
              <a:tabLst>
                <a:tab pos="269240" algn="l"/>
              </a:tabLst>
            </a:pPr>
            <a:r>
              <a:rPr sz="2400" b="1" spc="-5" dirty="0">
                <a:solidFill>
                  <a:srgbClr val="221F1F"/>
                </a:solidFill>
                <a:latin typeface="Arial" panose="020B0604020202020204"/>
                <a:cs typeface="Arial" panose="020B0604020202020204"/>
              </a:rPr>
              <a:t>Augmented </a:t>
            </a:r>
            <a:r>
              <a:rPr sz="2400" b="1" dirty="0">
                <a:solidFill>
                  <a:srgbClr val="221F1F"/>
                </a:solidFill>
                <a:latin typeface="Arial" panose="020B0604020202020204"/>
                <a:cs typeface="Arial" panose="020B0604020202020204"/>
              </a:rPr>
              <a:t>reality (AR) </a:t>
            </a:r>
            <a:r>
              <a:rPr sz="2400" spc="-5" dirty="0">
                <a:solidFill>
                  <a:srgbClr val="221F1F"/>
                </a:solidFill>
                <a:latin typeface="Arial MT"/>
                <a:cs typeface="Arial MT"/>
              </a:rPr>
              <a:t>views </a:t>
            </a:r>
            <a:r>
              <a:rPr sz="2400" dirty="0">
                <a:solidFill>
                  <a:srgbClr val="221F1F"/>
                </a:solidFill>
                <a:latin typeface="Arial MT"/>
                <a:cs typeface="Arial MT"/>
              </a:rPr>
              <a:t>a </a:t>
            </a:r>
            <a:r>
              <a:rPr sz="2400" spc="-5" dirty="0">
                <a:solidFill>
                  <a:srgbClr val="221F1F"/>
                </a:solidFill>
                <a:latin typeface="Arial MT"/>
                <a:cs typeface="Arial MT"/>
              </a:rPr>
              <a:t>physical </a:t>
            </a:r>
            <a:r>
              <a:rPr sz="2400" dirty="0">
                <a:solidFill>
                  <a:srgbClr val="221F1F"/>
                </a:solidFill>
                <a:latin typeface="Arial MT"/>
                <a:cs typeface="Arial MT"/>
              </a:rPr>
              <a:t>real </a:t>
            </a:r>
            <a:r>
              <a:rPr sz="2400" spc="-5" dirty="0">
                <a:solidFill>
                  <a:srgbClr val="221F1F"/>
                </a:solidFill>
                <a:latin typeface="Arial MT"/>
                <a:cs typeface="Arial MT"/>
              </a:rPr>
              <a:t>world </a:t>
            </a:r>
            <a:r>
              <a:rPr sz="2400" spc="-655" dirty="0">
                <a:solidFill>
                  <a:srgbClr val="221F1F"/>
                </a:solidFill>
                <a:latin typeface="Arial MT"/>
                <a:cs typeface="Arial MT"/>
              </a:rPr>
              <a:t> </a:t>
            </a:r>
            <a:r>
              <a:rPr sz="2400" spc="-5" dirty="0">
                <a:solidFill>
                  <a:srgbClr val="221F1F"/>
                </a:solidFill>
                <a:latin typeface="Arial MT"/>
                <a:cs typeface="Arial MT"/>
              </a:rPr>
              <a:t>enhanced or altered by </a:t>
            </a:r>
            <a:r>
              <a:rPr sz="2400" spc="-10" dirty="0">
                <a:solidFill>
                  <a:srgbClr val="221F1F"/>
                </a:solidFill>
                <a:latin typeface="Arial MT"/>
                <a:cs typeface="Arial MT"/>
              </a:rPr>
              <a:t>computer-generated </a:t>
            </a:r>
            <a:r>
              <a:rPr sz="2400" spc="-5" dirty="0">
                <a:solidFill>
                  <a:srgbClr val="221F1F"/>
                </a:solidFill>
                <a:latin typeface="Arial MT"/>
                <a:cs typeface="Arial MT"/>
              </a:rPr>
              <a:t>sounds, </a:t>
            </a:r>
            <a:r>
              <a:rPr sz="2400" spc="-655" dirty="0">
                <a:solidFill>
                  <a:srgbClr val="221F1F"/>
                </a:solidFill>
                <a:latin typeface="Arial MT"/>
                <a:cs typeface="Arial MT"/>
              </a:rPr>
              <a:t> </a:t>
            </a:r>
            <a:r>
              <a:rPr sz="2400" dirty="0">
                <a:solidFill>
                  <a:srgbClr val="221F1F"/>
                </a:solidFill>
                <a:latin typeface="Arial MT"/>
                <a:cs typeface="Arial MT"/>
              </a:rPr>
              <a:t>videos,</a:t>
            </a:r>
            <a:r>
              <a:rPr sz="2400" spc="15" dirty="0">
                <a:solidFill>
                  <a:srgbClr val="221F1F"/>
                </a:solidFill>
                <a:latin typeface="Arial MT"/>
                <a:cs typeface="Arial MT"/>
              </a:rPr>
              <a:t> </a:t>
            </a:r>
            <a:r>
              <a:rPr sz="2400" spc="-5" dirty="0">
                <a:solidFill>
                  <a:srgbClr val="221F1F"/>
                </a:solidFill>
                <a:latin typeface="Arial MT"/>
                <a:cs typeface="Arial MT"/>
              </a:rPr>
              <a:t>graphics</a:t>
            </a:r>
            <a:r>
              <a:rPr sz="2400" spc="15" dirty="0">
                <a:solidFill>
                  <a:srgbClr val="221F1F"/>
                </a:solidFill>
                <a:latin typeface="Arial MT"/>
                <a:cs typeface="Arial MT"/>
              </a:rPr>
              <a:t> </a:t>
            </a:r>
            <a:r>
              <a:rPr sz="2400" spc="-5" dirty="0">
                <a:solidFill>
                  <a:srgbClr val="221F1F"/>
                </a:solidFill>
                <a:latin typeface="Arial MT"/>
                <a:cs typeface="Arial MT"/>
              </a:rPr>
              <a:t>or</a:t>
            </a:r>
            <a:r>
              <a:rPr sz="2400" spc="-10" dirty="0">
                <a:solidFill>
                  <a:srgbClr val="221F1F"/>
                </a:solidFill>
                <a:latin typeface="Arial MT"/>
                <a:cs typeface="Arial MT"/>
              </a:rPr>
              <a:t> </a:t>
            </a:r>
            <a:r>
              <a:rPr sz="2400" dirty="0">
                <a:solidFill>
                  <a:srgbClr val="221F1F"/>
                </a:solidFill>
                <a:latin typeface="Arial MT"/>
                <a:cs typeface="Arial MT"/>
              </a:rPr>
              <a:t>GPS </a:t>
            </a:r>
            <a:r>
              <a:rPr sz="2400" spc="-5" dirty="0">
                <a:solidFill>
                  <a:srgbClr val="221F1F"/>
                </a:solidFill>
                <a:latin typeface="Arial MT"/>
                <a:cs typeface="Arial MT"/>
              </a:rPr>
              <a:t>data. </a:t>
            </a:r>
            <a:r>
              <a:rPr sz="2400" dirty="0">
                <a:solidFill>
                  <a:srgbClr val="221F1F"/>
                </a:solidFill>
                <a:latin typeface="Arial MT"/>
                <a:cs typeface="Arial MT"/>
              </a:rPr>
              <a:t>(IKEA)</a:t>
            </a:r>
            <a:endParaRPr sz="2400" dirty="0">
              <a:latin typeface="Arial MT"/>
              <a:cs typeface="Arial M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135206" y="1024287"/>
            <a:ext cx="4825365" cy="574675"/>
          </a:xfrm>
          <a:prstGeom prst="rect">
            <a:avLst/>
          </a:prstGeom>
        </p:spPr>
        <p:txBody>
          <a:bodyPr vert="horz" wrap="square" lIns="0" tIns="12700" rIns="0" bIns="0" rtlCol="0" anchor="ctr">
            <a:spAutoFit/>
          </a:bodyPr>
          <a:lstStyle/>
          <a:p>
            <a:pPr marL="12700">
              <a:lnSpc>
                <a:spcPct val="100000"/>
              </a:lnSpc>
              <a:spcBef>
                <a:spcPts val="100"/>
              </a:spcBef>
            </a:pPr>
            <a:r>
              <a:rPr lang="en-GB" sz="3600" b="1" dirty="0" smtClean="0"/>
              <a:t>THE</a:t>
            </a:r>
            <a:r>
              <a:rPr lang="en-GB" sz="3600" b="1" spc="-25" dirty="0" smtClean="0"/>
              <a:t> </a:t>
            </a:r>
            <a:r>
              <a:rPr lang="en-GB" sz="3600" b="1" spc="-5" dirty="0" smtClean="0"/>
              <a:t>INTERNET</a:t>
            </a:r>
            <a:r>
              <a:rPr lang="en-GB" sz="3600" b="1" spc="-25" dirty="0" smtClean="0"/>
              <a:t> </a:t>
            </a:r>
            <a:r>
              <a:rPr lang="en-GB" sz="3600" b="1" dirty="0" smtClean="0"/>
              <a:t>OF</a:t>
            </a:r>
            <a:r>
              <a:rPr lang="en-GB" sz="3600" b="1" spc="-25" dirty="0" smtClean="0"/>
              <a:t> </a:t>
            </a:r>
            <a:r>
              <a:rPr lang="en-GB" sz="3600" b="1" spc="-5" dirty="0" smtClean="0"/>
              <a:t>THINGS</a:t>
            </a:r>
            <a:endParaRPr lang="en-GB" sz="3600" b="1" dirty="0"/>
          </a:p>
        </p:txBody>
      </p:sp>
      <p:sp>
        <p:nvSpPr>
          <p:cNvPr id="3" name="object 3"/>
          <p:cNvSpPr txBox="1"/>
          <p:nvPr/>
        </p:nvSpPr>
        <p:spPr>
          <a:xfrm>
            <a:off x="6193417" y="2176416"/>
            <a:ext cx="3844156" cy="4374403"/>
          </a:xfrm>
          <a:prstGeom prst="rect">
            <a:avLst/>
          </a:prstGeom>
        </p:spPr>
        <p:txBody>
          <a:bodyPr vert="horz" wrap="square" lIns="0" tIns="52705" rIns="0" bIns="0" rtlCol="0">
            <a:spAutoFit/>
          </a:bodyPr>
          <a:lstStyle/>
          <a:p>
            <a:pPr marL="268605" marR="5080" indent="-256540">
              <a:lnSpc>
                <a:spcPct val="90000"/>
              </a:lnSpc>
              <a:spcBef>
                <a:spcPts val="415"/>
              </a:spcBef>
              <a:buClr>
                <a:srgbClr val="007EA2"/>
              </a:buClr>
              <a:buFont typeface="Arial MT"/>
              <a:buChar char="•"/>
              <a:tabLst>
                <a:tab pos="268605" algn="l"/>
                <a:tab pos="269240" algn="l"/>
              </a:tabLst>
            </a:pPr>
            <a:r>
              <a:rPr sz="2600" b="1" spc="5" dirty="0">
                <a:solidFill>
                  <a:srgbClr val="221F1F"/>
                </a:solidFill>
                <a:latin typeface="Arial" panose="020B0604020202020204"/>
                <a:cs typeface="Arial" panose="020B0604020202020204"/>
              </a:rPr>
              <a:t>The </a:t>
            </a:r>
            <a:r>
              <a:rPr sz="2600" b="1" dirty="0">
                <a:solidFill>
                  <a:srgbClr val="221F1F"/>
                </a:solidFill>
                <a:latin typeface="Arial" panose="020B0604020202020204"/>
                <a:cs typeface="Arial" panose="020B0604020202020204"/>
              </a:rPr>
              <a:t>Internet of </a:t>
            </a:r>
            <a:r>
              <a:rPr sz="2600" b="1" spc="5" dirty="0">
                <a:solidFill>
                  <a:srgbClr val="221F1F"/>
                </a:solidFill>
                <a:latin typeface="Arial" panose="020B0604020202020204"/>
                <a:cs typeface="Arial" panose="020B0604020202020204"/>
              </a:rPr>
              <a:t>Things </a:t>
            </a:r>
            <a:r>
              <a:rPr sz="2600" dirty="0">
                <a:solidFill>
                  <a:srgbClr val="221F1F"/>
                </a:solidFill>
                <a:latin typeface="Arial MT"/>
                <a:cs typeface="Arial MT"/>
              </a:rPr>
              <a:t>refers </a:t>
            </a:r>
            <a:r>
              <a:rPr sz="2600" spc="-5" dirty="0">
                <a:solidFill>
                  <a:srgbClr val="221F1F"/>
                </a:solidFill>
                <a:latin typeface="Arial MT"/>
                <a:cs typeface="Arial MT"/>
              </a:rPr>
              <a:t>to network of </a:t>
            </a:r>
            <a:r>
              <a:rPr sz="2600" dirty="0">
                <a:solidFill>
                  <a:srgbClr val="221F1F"/>
                </a:solidFill>
                <a:latin typeface="Arial MT"/>
                <a:cs typeface="Arial MT"/>
              </a:rPr>
              <a:t> physical things, vehicles, buildings, devices which </a:t>
            </a:r>
            <a:r>
              <a:rPr sz="2600" spc="5" dirty="0">
                <a:solidFill>
                  <a:srgbClr val="221F1F"/>
                </a:solidFill>
                <a:latin typeface="Arial MT"/>
                <a:cs typeface="Arial MT"/>
              </a:rPr>
              <a:t> </a:t>
            </a:r>
            <a:r>
              <a:rPr sz="2600" dirty="0">
                <a:solidFill>
                  <a:srgbClr val="221F1F"/>
                </a:solidFill>
                <a:latin typeface="Arial MT"/>
                <a:cs typeface="Arial MT"/>
              </a:rPr>
              <a:t>have embedded sensors, electronics, and </a:t>
            </a:r>
            <a:r>
              <a:rPr sz="2600" spc="-5" dirty="0">
                <a:solidFill>
                  <a:srgbClr val="221F1F"/>
                </a:solidFill>
                <a:latin typeface="Arial MT"/>
                <a:cs typeface="Arial MT"/>
              </a:rPr>
              <a:t>network </a:t>
            </a:r>
            <a:r>
              <a:rPr sz="2600" dirty="0">
                <a:solidFill>
                  <a:srgbClr val="221F1F"/>
                </a:solidFill>
                <a:latin typeface="Arial MT"/>
                <a:cs typeface="Arial MT"/>
              </a:rPr>
              <a:t> connectivity that can collect data and communicate </a:t>
            </a:r>
            <a:r>
              <a:rPr sz="2600" spc="-710" dirty="0">
                <a:solidFill>
                  <a:srgbClr val="221F1F"/>
                </a:solidFill>
                <a:latin typeface="Arial MT"/>
                <a:cs typeface="Arial MT"/>
              </a:rPr>
              <a:t> </a:t>
            </a:r>
            <a:r>
              <a:rPr sz="2600" spc="-5" dirty="0">
                <a:solidFill>
                  <a:srgbClr val="221F1F"/>
                </a:solidFill>
                <a:latin typeface="Arial MT"/>
                <a:cs typeface="Arial MT"/>
              </a:rPr>
              <a:t>it</a:t>
            </a:r>
            <a:r>
              <a:rPr sz="2600" dirty="0">
                <a:solidFill>
                  <a:srgbClr val="221F1F"/>
                </a:solidFill>
                <a:latin typeface="Arial MT"/>
                <a:cs typeface="Arial MT"/>
              </a:rPr>
              <a:t> to</a:t>
            </a:r>
            <a:r>
              <a:rPr sz="2600" spc="10" dirty="0">
                <a:solidFill>
                  <a:srgbClr val="221F1F"/>
                </a:solidFill>
                <a:latin typeface="Arial MT"/>
                <a:cs typeface="Arial MT"/>
              </a:rPr>
              <a:t> </a:t>
            </a:r>
            <a:r>
              <a:rPr sz="2600" dirty="0">
                <a:solidFill>
                  <a:srgbClr val="221F1F"/>
                </a:solidFill>
                <a:latin typeface="Arial MT"/>
                <a:cs typeface="Arial MT"/>
              </a:rPr>
              <a:t>each</a:t>
            </a:r>
            <a:r>
              <a:rPr sz="2600" spc="10" dirty="0">
                <a:solidFill>
                  <a:srgbClr val="221F1F"/>
                </a:solidFill>
                <a:latin typeface="Arial MT"/>
                <a:cs typeface="Arial MT"/>
              </a:rPr>
              <a:t> </a:t>
            </a:r>
            <a:r>
              <a:rPr sz="2600" spc="-5" dirty="0">
                <a:solidFill>
                  <a:srgbClr val="221F1F"/>
                </a:solidFill>
                <a:latin typeface="Arial MT"/>
                <a:cs typeface="Arial MT"/>
              </a:rPr>
              <a:t>other—the</a:t>
            </a:r>
            <a:r>
              <a:rPr sz="2600" dirty="0">
                <a:solidFill>
                  <a:srgbClr val="221F1F"/>
                </a:solidFill>
                <a:latin typeface="Arial MT"/>
                <a:cs typeface="Arial MT"/>
              </a:rPr>
              <a:t> many-to-many</a:t>
            </a:r>
            <a:r>
              <a:rPr sz="2600" spc="-40" dirty="0">
                <a:solidFill>
                  <a:srgbClr val="221F1F"/>
                </a:solidFill>
                <a:latin typeface="Arial MT"/>
                <a:cs typeface="Arial MT"/>
              </a:rPr>
              <a:t> </a:t>
            </a:r>
            <a:r>
              <a:rPr sz="2600" dirty="0">
                <a:solidFill>
                  <a:srgbClr val="221F1F"/>
                </a:solidFill>
                <a:latin typeface="Arial MT"/>
                <a:cs typeface="Arial MT"/>
              </a:rPr>
              <a:t>of things.</a:t>
            </a:r>
            <a:endParaRPr sz="2600" dirty="0">
              <a:latin typeface="Arial MT"/>
              <a:cs typeface="Arial MT"/>
            </a:endParaRPr>
          </a:p>
        </p:txBody>
      </p:sp>
      <p:pic>
        <p:nvPicPr>
          <p:cNvPr id="5" name="Picture 4"/>
          <p:cNvPicPr>
            <a:picLocks noChangeAspect="1"/>
          </p:cNvPicPr>
          <p:nvPr/>
        </p:nvPicPr>
        <p:blipFill>
          <a:blip r:embed="rId1"/>
          <a:stretch>
            <a:fillRect/>
          </a:stretch>
        </p:blipFill>
        <p:spPr>
          <a:xfrm>
            <a:off x="224155" y="2709515"/>
            <a:ext cx="5715000" cy="40386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175376" y="257867"/>
            <a:ext cx="5134308" cy="962443"/>
          </a:xfrm>
          <a:prstGeom prst="rect">
            <a:avLst/>
          </a:prstGeom>
        </p:spPr>
        <p:txBody>
          <a:bodyPr vert="horz" wrap="square" lIns="0" tIns="13335" rIns="0" bIns="0" rtlCol="0" anchor="ctr">
            <a:spAutoFit/>
          </a:bodyPr>
          <a:lstStyle/>
          <a:p>
            <a:pPr marL="12700">
              <a:lnSpc>
                <a:spcPts val="3650"/>
              </a:lnSpc>
              <a:spcBef>
                <a:spcPts val="105"/>
              </a:spcBef>
            </a:pPr>
            <a:r>
              <a:rPr spc="-5" dirty="0"/>
              <a:t>Communication</a:t>
            </a:r>
            <a:r>
              <a:rPr spc="-90" dirty="0"/>
              <a:t> </a:t>
            </a:r>
            <a:r>
              <a:rPr dirty="0"/>
              <a:t>is</a:t>
            </a:r>
            <a:endParaRPr dirty="0"/>
          </a:p>
          <a:p>
            <a:pPr marL="12700">
              <a:lnSpc>
                <a:spcPts val="3650"/>
              </a:lnSpc>
            </a:pPr>
            <a:r>
              <a:rPr dirty="0"/>
              <a:t>“Always</a:t>
            </a:r>
            <a:r>
              <a:rPr spc="-65" dirty="0"/>
              <a:t> </a:t>
            </a:r>
            <a:r>
              <a:rPr dirty="0"/>
              <a:t>On”</a:t>
            </a:r>
            <a:endParaRPr dirty="0"/>
          </a:p>
        </p:txBody>
      </p:sp>
      <p:sp>
        <p:nvSpPr>
          <p:cNvPr id="3" name="object 3"/>
          <p:cNvSpPr txBox="1"/>
          <p:nvPr/>
        </p:nvSpPr>
        <p:spPr>
          <a:xfrm>
            <a:off x="2059940" y="1581353"/>
            <a:ext cx="8018780" cy="3481070"/>
          </a:xfrm>
          <a:prstGeom prst="rect">
            <a:avLst/>
          </a:prstGeom>
        </p:spPr>
        <p:txBody>
          <a:bodyPr vert="horz" wrap="square" lIns="0" tIns="60325" rIns="0" bIns="0" rtlCol="0">
            <a:spAutoFit/>
          </a:bodyPr>
          <a:lstStyle/>
          <a:p>
            <a:pPr marL="268605" marR="471170" indent="-256540">
              <a:lnSpc>
                <a:spcPts val="3030"/>
              </a:lnSpc>
              <a:spcBef>
                <a:spcPts val="475"/>
              </a:spcBef>
              <a:buClr>
                <a:srgbClr val="007EA2"/>
              </a:buClr>
              <a:buChar char="•"/>
              <a:tabLst>
                <a:tab pos="269240" algn="l"/>
              </a:tabLst>
            </a:pPr>
            <a:r>
              <a:rPr sz="2800" dirty="0">
                <a:solidFill>
                  <a:srgbClr val="221F1F"/>
                </a:solidFill>
                <a:latin typeface="Arial MT"/>
                <a:cs typeface="Arial MT"/>
              </a:rPr>
              <a:t>Marketing messages can assume many forms </a:t>
            </a:r>
            <a:r>
              <a:rPr sz="2800" spc="-765" dirty="0">
                <a:solidFill>
                  <a:srgbClr val="221F1F"/>
                </a:solidFill>
                <a:latin typeface="Arial MT"/>
                <a:cs typeface="Arial MT"/>
              </a:rPr>
              <a:t> </a:t>
            </a:r>
            <a:r>
              <a:rPr sz="2800" spc="-5" dirty="0">
                <a:solidFill>
                  <a:srgbClr val="221F1F"/>
                </a:solidFill>
                <a:latin typeface="Arial MT"/>
                <a:cs typeface="Arial MT"/>
              </a:rPr>
              <a:t>with</a:t>
            </a:r>
            <a:r>
              <a:rPr sz="2800" dirty="0">
                <a:solidFill>
                  <a:srgbClr val="221F1F"/>
                </a:solidFill>
                <a:latin typeface="Arial MT"/>
                <a:cs typeface="Arial MT"/>
              </a:rPr>
              <a:t> </a:t>
            </a:r>
            <a:r>
              <a:rPr sz="2800" spc="-5" dirty="0">
                <a:solidFill>
                  <a:srgbClr val="221F1F"/>
                </a:solidFill>
                <a:latin typeface="Arial MT"/>
                <a:cs typeface="Arial MT"/>
              </a:rPr>
              <a:t>a</a:t>
            </a:r>
            <a:r>
              <a:rPr sz="2800" spc="5" dirty="0">
                <a:solidFill>
                  <a:srgbClr val="221F1F"/>
                </a:solidFill>
                <a:latin typeface="Arial MT"/>
                <a:cs typeface="Arial MT"/>
              </a:rPr>
              <a:t> </a:t>
            </a:r>
            <a:r>
              <a:rPr sz="2800" dirty="0">
                <a:solidFill>
                  <a:srgbClr val="221F1F"/>
                </a:solidFill>
                <a:latin typeface="Arial MT"/>
                <a:cs typeface="Arial MT"/>
              </a:rPr>
              <a:t>variety</a:t>
            </a:r>
            <a:r>
              <a:rPr sz="2800" spc="5" dirty="0">
                <a:solidFill>
                  <a:srgbClr val="221F1F"/>
                </a:solidFill>
                <a:latin typeface="Arial MT"/>
                <a:cs typeface="Arial MT"/>
              </a:rPr>
              <a:t> </a:t>
            </a:r>
            <a:r>
              <a:rPr sz="2800" spc="-5" dirty="0">
                <a:solidFill>
                  <a:srgbClr val="221F1F"/>
                </a:solidFill>
                <a:latin typeface="Arial MT"/>
                <a:cs typeface="Arial MT"/>
              </a:rPr>
              <a:t>of</a:t>
            </a:r>
            <a:r>
              <a:rPr sz="2800" spc="5" dirty="0">
                <a:solidFill>
                  <a:srgbClr val="221F1F"/>
                </a:solidFill>
                <a:latin typeface="Arial MT"/>
                <a:cs typeface="Arial MT"/>
              </a:rPr>
              <a:t> </a:t>
            </a:r>
            <a:r>
              <a:rPr sz="2800" dirty="0">
                <a:solidFill>
                  <a:srgbClr val="221F1F"/>
                </a:solidFill>
                <a:latin typeface="Arial MT"/>
                <a:cs typeface="Arial MT"/>
              </a:rPr>
              <a:t>objectives.</a:t>
            </a:r>
            <a:endParaRPr sz="2800">
              <a:latin typeface="Arial MT"/>
              <a:cs typeface="Arial MT"/>
            </a:endParaRPr>
          </a:p>
          <a:p>
            <a:pPr marL="755015" marR="838835" lvl="1" indent="-285115">
              <a:lnSpc>
                <a:spcPts val="2590"/>
              </a:lnSpc>
              <a:spcBef>
                <a:spcPts val="1695"/>
              </a:spcBef>
              <a:buClr>
                <a:srgbClr val="007EA2"/>
              </a:buClr>
              <a:buFont typeface="Wingdings" panose="05000000000000000000"/>
              <a:buChar char=""/>
              <a:tabLst>
                <a:tab pos="755015" algn="l"/>
                <a:tab pos="755650" algn="l"/>
              </a:tabLst>
            </a:pPr>
            <a:r>
              <a:rPr sz="2400" dirty="0">
                <a:solidFill>
                  <a:srgbClr val="221F1F"/>
                </a:solidFill>
                <a:latin typeface="Arial MT"/>
                <a:cs typeface="Arial MT"/>
              </a:rPr>
              <a:t>From </a:t>
            </a:r>
            <a:r>
              <a:rPr sz="2400" spc="-5" dirty="0">
                <a:solidFill>
                  <a:srgbClr val="221F1F"/>
                </a:solidFill>
                <a:latin typeface="Arial MT"/>
                <a:cs typeface="Arial MT"/>
              </a:rPr>
              <a:t>quirky </a:t>
            </a:r>
            <a:r>
              <a:rPr sz="2400" dirty="0">
                <a:solidFill>
                  <a:srgbClr val="221F1F"/>
                </a:solidFill>
                <a:latin typeface="Arial MT"/>
                <a:cs typeface="Arial MT"/>
              </a:rPr>
              <a:t>TV </a:t>
            </a:r>
            <a:r>
              <a:rPr sz="2400" spc="-5" dirty="0">
                <a:solidFill>
                  <a:srgbClr val="221F1F"/>
                </a:solidFill>
                <a:latin typeface="Arial MT"/>
                <a:cs typeface="Arial MT"/>
              </a:rPr>
              <a:t>commercials and </a:t>
            </a:r>
            <a:r>
              <a:rPr sz="2400" dirty="0">
                <a:solidFill>
                  <a:srgbClr val="221F1F"/>
                </a:solidFill>
                <a:latin typeface="Arial MT"/>
                <a:cs typeface="Arial MT"/>
              </a:rPr>
              <a:t>viral </a:t>
            </a:r>
            <a:r>
              <a:rPr sz="2400" spc="-5" dirty="0">
                <a:solidFill>
                  <a:srgbClr val="221F1F"/>
                </a:solidFill>
                <a:latin typeface="Arial MT"/>
                <a:cs typeface="Arial MT"/>
              </a:rPr>
              <a:t>videos </a:t>
            </a:r>
            <a:r>
              <a:rPr sz="2400" dirty="0">
                <a:solidFill>
                  <a:srgbClr val="221F1F"/>
                </a:solidFill>
                <a:latin typeface="Arial MT"/>
                <a:cs typeface="Arial MT"/>
              </a:rPr>
              <a:t>to </a:t>
            </a:r>
            <a:r>
              <a:rPr sz="2400" spc="-655" dirty="0">
                <a:solidFill>
                  <a:srgbClr val="221F1F"/>
                </a:solidFill>
                <a:latin typeface="Arial MT"/>
                <a:cs typeface="Arial MT"/>
              </a:rPr>
              <a:t> </a:t>
            </a:r>
            <a:r>
              <a:rPr sz="2400" spc="-5" dirty="0">
                <a:solidFill>
                  <a:srgbClr val="221F1F"/>
                </a:solidFill>
                <a:latin typeface="Arial MT"/>
                <a:cs typeface="Arial MT"/>
              </a:rPr>
              <a:t>blimps</a:t>
            </a:r>
            <a:r>
              <a:rPr sz="2400" dirty="0">
                <a:solidFill>
                  <a:srgbClr val="221F1F"/>
                </a:solidFill>
                <a:latin typeface="Arial MT"/>
                <a:cs typeface="Arial MT"/>
              </a:rPr>
              <a:t> </a:t>
            </a:r>
            <a:r>
              <a:rPr sz="2400" spc="-5" dirty="0">
                <a:solidFill>
                  <a:srgbClr val="221F1F"/>
                </a:solidFill>
                <a:latin typeface="Arial MT"/>
                <a:cs typeface="Arial MT"/>
              </a:rPr>
              <a:t>with</a:t>
            </a:r>
            <a:r>
              <a:rPr sz="2400" spc="15" dirty="0">
                <a:solidFill>
                  <a:srgbClr val="221F1F"/>
                </a:solidFill>
                <a:latin typeface="Arial MT"/>
                <a:cs typeface="Arial MT"/>
              </a:rPr>
              <a:t> </a:t>
            </a:r>
            <a:r>
              <a:rPr sz="2400" spc="-5" dirty="0">
                <a:solidFill>
                  <a:srgbClr val="221F1F"/>
                </a:solidFill>
                <a:latin typeface="Arial MT"/>
                <a:cs typeface="Arial MT"/>
              </a:rPr>
              <a:t>blinking</a:t>
            </a:r>
            <a:r>
              <a:rPr sz="2400" spc="30" dirty="0">
                <a:solidFill>
                  <a:srgbClr val="221F1F"/>
                </a:solidFill>
                <a:latin typeface="Arial MT"/>
                <a:cs typeface="Arial MT"/>
              </a:rPr>
              <a:t> </a:t>
            </a:r>
            <a:r>
              <a:rPr sz="2400" spc="-5" dirty="0">
                <a:solidFill>
                  <a:srgbClr val="221F1F"/>
                </a:solidFill>
                <a:latin typeface="Arial MT"/>
                <a:cs typeface="Arial MT"/>
              </a:rPr>
              <a:t>messages</a:t>
            </a:r>
            <a:endParaRPr sz="2400">
              <a:latin typeface="Arial MT"/>
              <a:cs typeface="Arial MT"/>
            </a:endParaRPr>
          </a:p>
          <a:p>
            <a:pPr marL="755015" marR="5080" lvl="1" indent="-285115">
              <a:lnSpc>
                <a:spcPts val="2590"/>
              </a:lnSpc>
              <a:spcBef>
                <a:spcPts val="1015"/>
              </a:spcBef>
              <a:buClr>
                <a:srgbClr val="007EA2"/>
              </a:buClr>
              <a:buFont typeface="Wingdings" panose="05000000000000000000"/>
              <a:buChar char=""/>
              <a:tabLst>
                <a:tab pos="755015" algn="l"/>
                <a:tab pos="755650" algn="l"/>
              </a:tabLst>
            </a:pPr>
            <a:r>
              <a:rPr sz="2400" spc="-5" dirty="0">
                <a:solidFill>
                  <a:srgbClr val="221F1F"/>
                </a:solidFill>
                <a:latin typeface="Arial MT"/>
                <a:cs typeface="Arial MT"/>
              </a:rPr>
              <a:t>Savvy marketers </a:t>
            </a:r>
            <a:r>
              <a:rPr sz="2400" dirty="0">
                <a:solidFill>
                  <a:srgbClr val="221F1F"/>
                </a:solidFill>
                <a:latin typeface="Arial MT"/>
                <a:cs typeface="Arial MT"/>
              </a:rPr>
              <a:t>know </a:t>
            </a:r>
            <a:r>
              <a:rPr sz="2400" spc="-5" dirty="0">
                <a:solidFill>
                  <a:srgbClr val="221F1F"/>
                </a:solidFill>
                <a:latin typeface="Arial MT"/>
                <a:cs typeface="Arial MT"/>
              </a:rPr>
              <a:t>each element of </a:t>
            </a:r>
            <a:r>
              <a:rPr sz="2400" dirty="0">
                <a:solidFill>
                  <a:srgbClr val="221F1F"/>
                </a:solidFill>
                <a:latin typeface="Arial MT"/>
                <a:cs typeface="Arial MT"/>
              </a:rPr>
              <a:t>the marketing </a:t>
            </a:r>
            <a:r>
              <a:rPr sz="2400" spc="-655" dirty="0">
                <a:solidFill>
                  <a:srgbClr val="221F1F"/>
                </a:solidFill>
                <a:latin typeface="Arial MT"/>
                <a:cs typeface="Arial MT"/>
              </a:rPr>
              <a:t> </a:t>
            </a:r>
            <a:r>
              <a:rPr sz="2400" dirty="0">
                <a:solidFill>
                  <a:srgbClr val="221F1F"/>
                </a:solidFill>
                <a:latin typeface="Arial MT"/>
                <a:cs typeface="Arial MT"/>
              </a:rPr>
              <a:t>mix</a:t>
            </a:r>
            <a:r>
              <a:rPr sz="2400" spc="-5" dirty="0">
                <a:solidFill>
                  <a:srgbClr val="221F1F"/>
                </a:solidFill>
                <a:latin typeface="Arial MT"/>
                <a:cs typeface="Arial MT"/>
              </a:rPr>
              <a:t> is </a:t>
            </a:r>
            <a:r>
              <a:rPr sz="2400" dirty="0">
                <a:solidFill>
                  <a:srgbClr val="221F1F"/>
                </a:solidFill>
                <a:latin typeface="Arial MT"/>
                <a:cs typeface="Arial MT"/>
              </a:rPr>
              <a:t>a</a:t>
            </a:r>
            <a:r>
              <a:rPr sz="2400" spc="-10" dirty="0">
                <a:solidFill>
                  <a:srgbClr val="221F1F"/>
                </a:solidFill>
                <a:latin typeface="Arial MT"/>
                <a:cs typeface="Arial MT"/>
              </a:rPr>
              <a:t> </a:t>
            </a:r>
            <a:r>
              <a:rPr sz="2400" dirty="0">
                <a:solidFill>
                  <a:srgbClr val="221F1F"/>
                </a:solidFill>
                <a:latin typeface="Arial MT"/>
                <a:cs typeface="Arial MT"/>
              </a:rPr>
              <a:t>form </a:t>
            </a:r>
            <a:r>
              <a:rPr sz="2400" spc="-5" dirty="0">
                <a:solidFill>
                  <a:srgbClr val="221F1F"/>
                </a:solidFill>
                <a:latin typeface="Arial MT"/>
                <a:cs typeface="Arial MT"/>
              </a:rPr>
              <a:t>of</a:t>
            </a:r>
            <a:r>
              <a:rPr sz="2400" spc="-20" dirty="0">
                <a:solidFill>
                  <a:srgbClr val="221F1F"/>
                </a:solidFill>
                <a:latin typeface="Arial MT"/>
                <a:cs typeface="Arial MT"/>
              </a:rPr>
              <a:t> </a:t>
            </a:r>
            <a:r>
              <a:rPr sz="2400" spc="-5" dirty="0">
                <a:solidFill>
                  <a:srgbClr val="221F1F"/>
                </a:solidFill>
                <a:latin typeface="Arial MT"/>
                <a:cs typeface="Arial MT"/>
              </a:rPr>
              <a:t>communication!</a:t>
            </a:r>
            <a:endParaRPr sz="2400">
              <a:latin typeface="Arial MT"/>
              <a:cs typeface="Arial MT"/>
            </a:endParaRPr>
          </a:p>
          <a:p>
            <a:pPr marL="241300" marR="241300" indent="-228600">
              <a:lnSpc>
                <a:spcPts val="3030"/>
              </a:lnSpc>
              <a:spcBef>
                <a:spcPts val="1695"/>
              </a:spcBef>
              <a:buClr>
                <a:srgbClr val="007EA2"/>
              </a:buClr>
              <a:buChar char="•"/>
              <a:tabLst>
                <a:tab pos="241300" algn="l"/>
              </a:tabLst>
            </a:pPr>
            <a:r>
              <a:rPr sz="2800" spc="-5" dirty="0">
                <a:solidFill>
                  <a:srgbClr val="221F1F"/>
                </a:solidFill>
                <a:latin typeface="Arial MT"/>
                <a:cs typeface="Arial MT"/>
              </a:rPr>
              <a:t>All</a:t>
            </a:r>
            <a:r>
              <a:rPr sz="2800" dirty="0">
                <a:solidFill>
                  <a:srgbClr val="221F1F"/>
                </a:solidFill>
                <a:latin typeface="Arial MT"/>
                <a:cs typeface="Arial MT"/>
              </a:rPr>
              <a:t> marketing</a:t>
            </a:r>
            <a:r>
              <a:rPr sz="2800" spc="15" dirty="0">
                <a:solidFill>
                  <a:srgbClr val="221F1F"/>
                </a:solidFill>
                <a:latin typeface="Arial MT"/>
                <a:cs typeface="Arial MT"/>
              </a:rPr>
              <a:t> </a:t>
            </a:r>
            <a:r>
              <a:rPr sz="2800" spc="-5" dirty="0">
                <a:solidFill>
                  <a:srgbClr val="221F1F"/>
                </a:solidFill>
                <a:latin typeface="Arial MT"/>
                <a:cs typeface="Arial MT"/>
              </a:rPr>
              <a:t>communications</a:t>
            </a:r>
            <a:r>
              <a:rPr sz="2800" spc="20" dirty="0">
                <a:solidFill>
                  <a:srgbClr val="221F1F"/>
                </a:solidFill>
                <a:latin typeface="Arial MT"/>
                <a:cs typeface="Arial MT"/>
              </a:rPr>
              <a:t> </a:t>
            </a:r>
            <a:r>
              <a:rPr sz="2800" spc="-5" dirty="0">
                <a:solidFill>
                  <a:srgbClr val="221F1F"/>
                </a:solidFill>
                <a:latin typeface="Arial MT"/>
                <a:cs typeface="Arial MT"/>
              </a:rPr>
              <a:t>aim</a:t>
            </a:r>
            <a:r>
              <a:rPr sz="2800" dirty="0">
                <a:solidFill>
                  <a:srgbClr val="221F1F"/>
                </a:solidFill>
                <a:latin typeface="Arial MT"/>
                <a:cs typeface="Arial MT"/>
              </a:rPr>
              <a:t> </a:t>
            </a:r>
            <a:r>
              <a:rPr sz="2800" spc="-5" dirty="0">
                <a:solidFill>
                  <a:srgbClr val="221F1F"/>
                </a:solidFill>
                <a:latin typeface="Arial MT"/>
                <a:cs typeface="Arial MT"/>
              </a:rPr>
              <a:t>to</a:t>
            </a:r>
            <a:r>
              <a:rPr sz="2800" spc="5" dirty="0">
                <a:solidFill>
                  <a:srgbClr val="221F1F"/>
                </a:solidFill>
                <a:latin typeface="Arial MT"/>
                <a:cs typeface="Arial MT"/>
              </a:rPr>
              <a:t> </a:t>
            </a:r>
            <a:r>
              <a:rPr sz="2800" spc="-5" dirty="0">
                <a:solidFill>
                  <a:srgbClr val="221F1F"/>
                </a:solidFill>
                <a:latin typeface="Arial MT"/>
                <a:cs typeface="Arial MT"/>
              </a:rPr>
              <a:t>either </a:t>
            </a:r>
            <a:r>
              <a:rPr sz="2800" dirty="0">
                <a:solidFill>
                  <a:srgbClr val="221F1F"/>
                </a:solidFill>
                <a:latin typeface="Arial MT"/>
                <a:cs typeface="Arial MT"/>
              </a:rPr>
              <a:t> </a:t>
            </a:r>
            <a:r>
              <a:rPr sz="2800" spc="-5" dirty="0">
                <a:solidFill>
                  <a:srgbClr val="221F1F"/>
                </a:solidFill>
                <a:latin typeface="Arial MT"/>
                <a:cs typeface="Arial MT"/>
              </a:rPr>
              <a:t>inform, remind,</a:t>
            </a:r>
            <a:r>
              <a:rPr sz="2800" spc="15" dirty="0">
                <a:solidFill>
                  <a:srgbClr val="221F1F"/>
                </a:solidFill>
                <a:latin typeface="Arial MT"/>
                <a:cs typeface="Arial MT"/>
              </a:rPr>
              <a:t> </a:t>
            </a:r>
            <a:r>
              <a:rPr sz="2800" dirty="0">
                <a:solidFill>
                  <a:srgbClr val="221F1F"/>
                </a:solidFill>
                <a:latin typeface="Arial MT"/>
                <a:cs typeface="Arial MT"/>
              </a:rPr>
              <a:t>persuade, or</a:t>
            </a:r>
            <a:r>
              <a:rPr sz="2800" spc="-5" dirty="0">
                <a:solidFill>
                  <a:srgbClr val="221F1F"/>
                </a:solidFill>
                <a:latin typeface="Arial MT"/>
                <a:cs typeface="Arial MT"/>
              </a:rPr>
              <a:t> build</a:t>
            </a:r>
            <a:r>
              <a:rPr sz="2800" spc="5" dirty="0">
                <a:solidFill>
                  <a:srgbClr val="221F1F"/>
                </a:solidFill>
                <a:latin typeface="Arial MT"/>
                <a:cs typeface="Arial MT"/>
              </a:rPr>
              <a:t> </a:t>
            </a:r>
            <a:r>
              <a:rPr sz="2800" dirty="0">
                <a:solidFill>
                  <a:srgbClr val="221F1F"/>
                </a:solidFill>
                <a:latin typeface="Arial MT"/>
                <a:cs typeface="Arial MT"/>
              </a:rPr>
              <a:t>relationships.</a:t>
            </a:r>
            <a:endParaRPr sz="2800">
              <a:latin typeface="Arial MT"/>
              <a:cs typeface="Arial MT"/>
            </a:endParaRPr>
          </a:p>
        </p:txBody>
      </p:sp>
      <p:pic>
        <p:nvPicPr>
          <p:cNvPr id="4" name="object 4"/>
          <p:cNvPicPr/>
          <p:nvPr/>
        </p:nvPicPr>
        <p:blipFill>
          <a:blip r:embed="rId1" cstate="print"/>
          <a:stretch>
            <a:fillRect/>
          </a:stretch>
        </p:blipFill>
        <p:spPr>
          <a:xfrm>
            <a:off x="1722120" y="141731"/>
            <a:ext cx="2852928" cy="71932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65609" y="1142926"/>
            <a:ext cx="5812798" cy="566822"/>
          </a:xfrm>
          <a:prstGeom prst="rect">
            <a:avLst/>
          </a:prstGeom>
        </p:spPr>
        <p:txBody>
          <a:bodyPr vert="horz" wrap="square" lIns="0" tIns="12700" rIns="0" bIns="0" rtlCol="0" anchor="ctr">
            <a:spAutoFit/>
          </a:bodyPr>
          <a:lstStyle/>
          <a:p>
            <a:pPr marL="12700">
              <a:lnSpc>
                <a:spcPct val="100000"/>
              </a:lnSpc>
              <a:spcBef>
                <a:spcPts val="100"/>
              </a:spcBef>
            </a:pPr>
            <a:r>
              <a:rPr lang="en-GB" sz="3600" b="1" spc="-5" dirty="0" smtClean="0"/>
              <a:t>DIRECT</a:t>
            </a:r>
            <a:r>
              <a:rPr lang="en-GB" sz="3600" b="1" spc="-90" dirty="0" smtClean="0"/>
              <a:t> </a:t>
            </a:r>
            <a:r>
              <a:rPr lang="en-GB" sz="3600" b="1" dirty="0" smtClean="0"/>
              <a:t>MARKETING</a:t>
            </a:r>
            <a:endParaRPr lang="en-GB" sz="3600" b="1" dirty="0"/>
          </a:p>
        </p:txBody>
      </p:sp>
      <p:sp>
        <p:nvSpPr>
          <p:cNvPr id="3" name="object 3"/>
          <p:cNvSpPr txBox="1"/>
          <p:nvPr/>
        </p:nvSpPr>
        <p:spPr>
          <a:xfrm>
            <a:off x="2059940" y="1910843"/>
            <a:ext cx="8047990" cy="2332355"/>
          </a:xfrm>
          <a:prstGeom prst="rect">
            <a:avLst/>
          </a:prstGeom>
        </p:spPr>
        <p:txBody>
          <a:bodyPr vert="horz" wrap="square" lIns="0" tIns="52705" rIns="0" bIns="0" rtlCol="0">
            <a:spAutoFit/>
          </a:bodyPr>
          <a:lstStyle/>
          <a:p>
            <a:pPr marL="268605" marR="5080" indent="-256540">
              <a:lnSpc>
                <a:spcPct val="90000"/>
              </a:lnSpc>
              <a:spcBef>
                <a:spcPts val="415"/>
              </a:spcBef>
              <a:buClr>
                <a:srgbClr val="007EA2"/>
              </a:buClr>
              <a:buChar char="•"/>
              <a:tabLst>
                <a:tab pos="268605" algn="l"/>
                <a:tab pos="269240" algn="l"/>
              </a:tabLst>
            </a:pPr>
            <a:r>
              <a:rPr sz="2600" spc="5" dirty="0">
                <a:solidFill>
                  <a:srgbClr val="221F1F"/>
                </a:solidFill>
                <a:latin typeface="Arial MT"/>
                <a:cs typeface="Arial MT"/>
              </a:rPr>
              <a:t>Any </a:t>
            </a:r>
            <a:r>
              <a:rPr sz="2600" dirty="0">
                <a:solidFill>
                  <a:srgbClr val="221F1F"/>
                </a:solidFill>
                <a:latin typeface="Arial MT"/>
                <a:cs typeface="Arial MT"/>
              </a:rPr>
              <a:t>direct communication to a consumer </a:t>
            </a:r>
            <a:r>
              <a:rPr sz="2600" spc="-5" dirty="0">
                <a:solidFill>
                  <a:srgbClr val="221F1F"/>
                </a:solidFill>
                <a:latin typeface="Arial MT"/>
                <a:cs typeface="Arial MT"/>
              </a:rPr>
              <a:t>or </a:t>
            </a:r>
            <a:r>
              <a:rPr sz="2600" dirty="0">
                <a:solidFill>
                  <a:srgbClr val="221F1F"/>
                </a:solidFill>
                <a:latin typeface="Arial MT"/>
                <a:cs typeface="Arial MT"/>
              </a:rPr>
              <a:t>business </a:t>
            </a:r>
            <a:r>
              <a:rPr sz="2600" spc="-710" dirty="0">
                <a:solidFill>
                  <a:srgbClr val="221F1F"/>
                </a:solidFill>
                <a:latin typeface="Arial MT"/>
                <a:cs typeface="Arial MT"/>
              </a:rPr>
              <a:t> </a:t>
            </a:r>
            <a:r>
              <a:rPr sz="2600" dirty="0">
                <a:solidFill>
                  <a:srgbClr val="221F1F"/>
                </a:solidFill>
                <a:latin typeface="Arial MT"/>
                <a:cs typeface="Arial MT"/>
              </a:rPr>
              <a:t>designed</a:t>
            </a:r>
            <a:r>
              <a:rPr sz="2600" spc="-5" dirty="0">
                <a:solidFill>
                  <a:srgbClr val="221F1F"/>
                </a:solidFill>
                <a:latin typeface="Arial MT"/>
                <a:cs typeface="Arial MT"/>
              </a:rPr>
              <a:t> </a:t>
            </a:r>
            <a:r>
              <a:rPr sz="2600" dirty="0">
                <a:solidFill>
                  <a:srgbClr val="221F1F"/>
                </a:solidFill>
                <a:latin typeface="Arial MT"/>
                <a:cs typeface="Arial MT"/>
              </a:rPr>
              <a:t>to generate</a:t>
            </a:r>
            <a:r>
              <a:rPr sz="2600" spc="5" dirty="0">
                <a:solidFill>
                  <a:srgbClr val="221F1F"/>
                </a:solidFill>
                <a:latin typeface="Arial MT"/>
                <a:cs typeface="Arial MT"/>
              </a:rPr>
              <a:t> </a:t>
            </a:r>
            <a:r>
              <a:rPr sz="2600" dirty="0">
                <a:solidFill>
                  <a:srgbClr val="221F1F"/>
                </a:solidFill>
                <a:latin typeface="Arial MT"/>
                <a:cs typeface="Arial MT"/>
              </a:rPr>
              <a:t>a</a:t>
            </a:r>
            <a:r>
              <a:rPr sz="2600" spc="5" dirty="0">
                <a:solidFill>
                  <a:srgbClr val="221F1F"/>
                </a:solidFill>
                <a:latin typeface="Arial MT"/>
                <a:cs typeface="Arial MT"/>
              </a:rPr>
              <a:t> </a:t>
            </a:r>
            <a:r>
              <a:rPr sz="2600" dirty="0">
                <a:solidFill>
                  <a:srgbClr val="221F1F"/>
                </a:solidFill>
                <a:latin typeface="Arial MT"/>
                <a:cs typeface="Arial MT"/>
              </a:rPr>
              <a:t>response</a:t>
            </a:r>
            <a:r>
              <a:rPr sz="2600" spc="-20" dirty="0">
                <a:solidFill>
                  <a:srgbClr val="221F1F"/>
                </a:solidFill>
                <a:latin typeface="Arial MT"/>
                <a:cs typeface="Arial MT"/>
              </a:rPr>
              <a:t> </a:t>
            </a:r>
            <a:r>
              <a:rPr sz="2600" spc="-5" dirty="0">
                <a:solidFill>
                  <a:srgbClr val="221F1F"/>
                </a:solidFill>
                <a:latin typeface="Arial MT"/>
                <a:cs typeface="Arial MT"/>
              </a:rPr>
              <a:t>in</a:t>
            </a:r>
            <a:r>
              <a:rPr sz="2600" spc="20" dirty="0">
                <a:solidFill>
                  <a:srgbClr val="221F1F"/>
                </a:solidFill>
                <a:latin typeface="Arial MT"/>
                <a:cs typeface="Arial MT"/>
              </a:rPr>
              <a:t> </a:t>
            </a:r>
            <a:r>
              <a:rPr sz="2600" dirty="0">
                <a:solidFill>
                  <a:srgbClr val="221F1F"/>
                </a:solidFill>
                <a:latin typeface="Arial MT"/>
                <a:cs typeface="Arial MT"/>
              </a:rPr>
              <a:t>the</a:t>
            </a:r>
            <a:r>
              <a:rPr sz="2600" spc="5" dirty="0">
                <a:solidFill>
                  <a:srgbClr val="221F1F"/>
                </a:solidFill>
                <a:latin typeface="Arial MT"/>
                <a:cs typeface="Arial MT"/>
              </a:rPr>
              <a:t> </a:t>
            </a:r>
            <a:r>
              <a:rPr sz="2600" dirty="0">
                <a:solidFill>
                  <a:srgbClr val="221F1F"/>
                </a:solidFill>
                <a:latin typeface="Arial MT"/>
                <a:cs typeface="Arial MT"/>
              </a:rPr>
              <a:t>form</a:t>
            </a:r>
            <a:r>
              <a:rPr sz="2600" spc="5" dirty="0">
                <a:solidFill>
                  <a:srgbClr val="221F1F"/>
                </a:solidFill>
                <a:latin typeface="Arial MT"/>
                <a:cs typeface="Arial MT"/>
              </a:rPr>
              <a:t> </a:t>
            </a:r>
            <a:r>
              <a:rPr sz="2600" spc="-5" dirty="0">
                <a:solidFill>
                  <a:srgbClr val="221F1F"/>
                </a:solidFill>
                <a:latin typeface="Arial MT"/>
                <a:cs typeface="Arial MT"/>
              </a:rPr>
              <a:t>of</a:t>
            </a:r>
            <a:r>
              <a:rPr sz="2600" spc="15" dirty="0">
                <a:solidFill>
                  <a:srgbClr val="221F1F"/>
                </a:solidFill>
                <a:latin typeface="Arial MT"/>
                <a:cs typeface="Arial MT"/>
              </a:rPr>
              <a:t> </a:t>
            </a:r>
            <a:r>
              <a:rPr sz="2600" spc="-5" dirty="0">
                <a:solidFill>
                  <a:srgbClr val="221F1F"/>
                </a:solidFill>
                <a:latin typeface="Arial MT"/>
                <a:cs typeface="Arial MT"/>
              </a:rPr>
              <a:t>an </a:t>
            </a:r>
            <a:r>
              <a:rPr sz="2600" dirty="0">
                <a:solidFill>
                  <a:srgbClr val="221F1F"/>
                </a:solidFill>
                <a:latin typeface="Arial MT"/>
                <a:cs typeface="Arial MT"/>
              </a:rPr>
              <a:t> </a:t>
            </a:r>
            <a:r>
              <a:rPr sz="2600" spc="-25" dirty="0">
                <a:solidFill>
                  <a:srgbClr val="221F1F"/>
                </a:solidFill>
                <a:latin typeface="Arial MT"/>
                <a:cs typeface="Arial MT"/>
              </a:rPr>
              <a:t>order,</a:t>
            </a:r>
            <a:r>
              <a:rPr sz="2600" spc="-5" dirty="0">
                <a:solidFill>
                  <a:srgbClr val="221F1F"/>
                </a:solidFill>
                <a:latin typeface="Arial MT"/>
                <a:cs typeface="Arial MT"/>
              </a:rPr>
              <a:t> </a:t>
            </a:r>
            <a:r>
              <a:rPr sz="2600" dirty="0">
                <a:solidFill>
                  <a:srgbClr val="221F1F"/>
                </a:solidFill>
                <a:latin typeface="Arial MT"/>
                <a:cs typeface="Arial MT"/>
              </a:rPr>
              <a:t>a </a:t>
            </a:r>
            <a:r>
              <a:rPr sz="2600" spc="5" dirty="0">
                <a:solidFill>
                  <a:srgbClr val="221F1F"/>
                </a:solidFill>
                <a:latin typeface="Arial MT"/>
                <a:cs typeface="Arial MT"/>
              </a:rPr>
              <a:t>request</a:t>
            </a:r>
            <a:r>
              <a:rPr sz="2600" dirty="0">
                <a:solidFill>
                  <a:srgbClr val="221F1F"/>
                </a:solidFill>
                <a:latin typeface="Arial MT"/>
                <a:cs typeface="Arial MT"/>
              </a:rPr>
              <a:t> for further</a:t>
            </a:r>
            <a:r>
              <a:rPr sz="2600" spc="10" dirty="0">
                <a:solidFill>
                  <a:srgbClr val="221F1F"/>
                </a:solidFill>
                <a:latin typeface="Arial MT"/>
                <a:cs typeface="Arial MT"/>
              </a:rPr>
              <a:t> </a:t>
            </a:r>
            <a:r>
              <a:rPr sz="2600" dirty="0">
                <a:solidFill>
                  <a:srgbClr val="221F1F"/>
                </a:solidFill>
                <a:latin typeface="Arial MT"/>
                <a:cs typeface="Arial MT"/>
              </a:rPr>
              <a:t>information</a:t>
            </a:r>
            <a:r>
              <a:rPr sz="2600" spc="-15" dirty="0">
                <a:solidFill>
                  <a:srgbClr val="221F1F"/>
                </a:solidFill>
                <a:latin typeface="Arial MT"/>
                <a:cs typeface="Arial MT"/>
              </a:rPr>
              <a:t> </a:t>
            </a:r>
            <a:r>
              <a:rPr sz="2600" dirty="0">
                <a:solidFill>
                  <a:srgbClr val="221F1F"/>
                </a:solidFill>
                <a:latin typeface="Arial MT"/>
                <a:cs typeface="Arial MT"/>
              </a:rPr>
              <a:t>or a</a:t>
            </a:r>
            <a:r>
              <a:rPr sz="2600" spc="10" dirty="0">
                <a:solidFill>
                  <a:srgbClr val="221F1F"/>
                </a:solidFill>
                <a:latin typeface="Arial MT"/>
                <a:cs typeface="Arial MT"/>
              </a:rPr>
              <a:t> </a:t>
            </a:r>
            <a:r>
              <a:rPr sz="2600" dirty="0">
                <a:solidFill>
                  <a:srgbClr val="221F1F"/>
                </a:solidFill>
                <a:latin typeface="Arial MT"/>
                <a:cs typeface="Arial MT"/>
              </a:rPr>
              <a:t>visit</a:t>
            </a:r>
            <a:r>
              <a:rPr sz="2600" spc="-15" dirty="0">
                <a:solidFill>
                  <a:srgbClr val="221F1F"/>
                </a:solidFill>
                <a:latin typeface="Arial MT"/>
                <a:cs typeface="Arial MT"/>
              </a:rPr>
              <a:t> </a:t>
            </a:r>
            <a:r>
              <a:rPr sz="2600" dirty="0">
                <a:solidFill>
                  <a:srgbClr val="221F1F"/>
                </a:solidFill>
                <a:latin typeface="Arial MT"/>
                <a:cs typeface="Arial MT"/>
              </a:rPr>
              <a:t>to</a:t>
            </a:r>
            <a:r>
              <a:rPr sz="2600" spc="10" dirty="0">
                <a:solidFill>
                  <a:srgbClr val="221F1F"/>
                </a:solidFill>
                <a:latin typeface="Arial MT"/>
                <a:cs typeface="Arial MT"/>
              </a:rPr>
              <a:t> </a:t>
            </a:r>
            <a:r>
              <a:rPr sz="2600" dirty="0">
                <a:solidFill>
                  <a:srgbClr val="221F1F"/>
                </a:solidFill>
                <a:latin typeface="Arial MT"/>
                <a:cs typeface="Arial MT"/>
              </a:rPr>
              <a:t>a </a:t>
            </a:r>
            <a:r>
              <a:rPr sz="2600" spc="5" dirty="0">
                <a:solidFill>
                  <a:srgbClr val="221F1F"/>
                </a:solidFill>
                <a:latin typeface="Arial MT"/>
                <a:cs typeface="Arial MT"/>
              </a:rPr>
              <a:t> </a:t>
            </a:r>
            <a:r>
              <a:rPr sz="2600" dirty="0">
                <a:solidFill>
                  <a:srgbClr val="221F1F"/>
                </a:solidFill>
                <a:latin typeface="Arial MT"/>
                <a:cs typeface="Arial MT"/>
              </a:rPr>
              <a:t>place </a:t>
            </a:r>
            <a:r>
              <a:rPr sz="2600" spc="-5" dirty="0">
                <a:solidFill>
                  <a:srgbClr val="221F1F"/>
                </a:solidFill>
                <a:latin typeface="Arial MT"/>
                <a:cs typeface="Arial MT"/>
              </a:rPr>
              <a:t>of</a:t>
            </a:r>
            <a:r>
              <a:rPr sz="2600" spc="5" dirty="0">
                <a:solidFill>
                  <a:srgbClr val="221F1F"/>
                </a:solidFill>
                <a:latin typeface="Arial MT"/>
                <a:cs typeface="Arial MT"/>
              </a:rPr>
              <a:t> </a:t>
            </a:r>
            <a:r>
              <a:rPr sz="2600" dirty="0">
                <a:solidFill>
                  <a:srgbClr val="221F1F"/>
                </a:solidFill>
                <a:latin typeface="Arial MT"/>
                <a:cs typeface="Arial MT"/>
              </a:rPr>
              <a:t>business</a:t>
            </a:r>
            <a:r>
              <a:rPr sz="2600" spc="-20" dirty="0">
                <a:solidFill>
                  <a:srgbClr val="221F1F"/>
                </a:solidFill>
                <a:latin typeface="Arial MT"/>
                <a:cs typeface="Arial MT"/>
              </a:rPr>
              <a:t> </a:t>
            </a:r>
            <a:r>
              <a:rPr sz="2600" dirty="0">
                <a:solidFill>
                  <a:srgbClr val="221F1F"/>
                </a:solidFill>
                <a:latin typeface="Arial MT"/>
                <a:cs typeface="Arial MT"/>
              </a:rPr>
              <a:t>for</a:t>
            </a:r>
            <a:r>
              <a:rPr sz="2600" spc="5" dirty="0">
                <a:solidFill>
                  <a:srgbClr val="221F1F"/>
                </a:solidFill>
                <a:latin typeface="Arial MT"/>
                <a:cs typeface="Arial MT"/>
              </a:rPr>
              <a:t> </a:t>
            </a:r>
            <a:r>
              <a:rPr sz="2600" dirty="0">
                <a:solidFill>
                  <a:srgbClr val="221F1F"/>
                </a:solidFill>
                <a:latin typeface="Arial MT"/>
                <a:cs typeface="Arial MT"/>
              </a:rPr>
              <a:t>purchase</a:t>
            </a:r>
            <a:r>
              <a:rPr sz="2600" spc="-20" dirty="0">
                <a:solidFill>
                  <a:srgbClr val="221F1F"/>
                </a:solidFill>
                <a:latin typeface="Arial MT"/>
                <a:cs typeface="Arial MT"/>
              </a:rPr>
              <a:t> </a:t>
            </a:r>
            <a:r>
              <a:rPr sz="2600" spc="-5" dirty="0">
                <a:solidFill>
                  <a:srgbClr val="221F1F"/>
                </a:solidFill>
                <a:latin typeface="Arial MT"/>
                <a:cs typeface="Arial MT"/>
              </a:rPr>
              <a:t>of</a:t>
            </a:r>
            <a:r>
              <a:rPr sz="2600" spc="10" dirty="0">
                <a:solidFill>
                  <a:srgbClr val="221F1F"/>
                </a:solidFill>
                <a:latin typeface="Arial MT"/>
                <a:cs typeface="Arial MT"/>
              </a:rPr>
              <a:t> </a:t>
            </a:r>
            <a:r>
              <a:rPr sz="2600" dirty="0">
                <a:solidFill>
                  <a:srgbClr val="221F1F"/>
                </a:solidFill>
                <a:latin typeface="Arial MT"/>
                <a:cs typeface="Arial MT"/>
              </a:rPr>
              <a:t>a</a:t>
            </a:r>
            <a:r>
              <a:rPr sz="2600" spc="5" dirty="0">
                <a:solidFill>
                  <a:srgbClr val="221F1F"/>
                </a:solidFill>
                <a:latin typeface="Arial MT"/>
                <a:cs typeface="Arial MT"/>
              </a:rPr>
              <a:t> </a:t>
            </a:r>
            <a:r>
              <a:rPr sz="2600" dirty="0">
                <a:solidFill>
                  <a:srgbClr val="221F1F"/>
                </a:solidFill>
                <a:latin typeface="Arial MT"/>
                <a:cs typeface="Arial MT"/>
              </a:rPr>
              <a:t>product.</a:t>
            </a:r>
            <a:endParaRPr sz="2600">
              <a:latin typeface="Arial MT"/>
              <a:cs typeface="Arial MT"/>
            </a:endParaRPr>
          </a:p>
          <a:p>
            <a:pPr marL="268605" marR="368935" indent="-256540">
              <a:lnSpc>
                <a:spcPts val="2810"/>
              </a:lnSpc>
              <a:spcBef>
                <a:spcPts val="1035"/>
              </a:spcBef>
              <a:buClr>
                <a:srgbClr val="007EA2"/>
              </a:buClr>
              <a:buChar char="•"/>
              <a:tabLst>
                <a:tab pos="268605" algn="l"/>
                <a:tab pos="269240" algn="l"/>
              </a:tabLst>
            </a:pPr>
            <a:r>
              <a:rPr sz="2600" dirty="0">
                <a:solidFill>
                  <a:srgbClr val="221F1F"/>
                </a:solidFill>
                <a:latin typeface="Arial MT"/>
                <a:cs typeface="Arial MT"/>
              </a:rPr>
              <a:t>Includes</a:t>
            </a:r>
            <a:r>
              <a:rPr sz="2600" spc="5" dirty="0">
                <a:solidFill>
                  <a:srgbClr val="221F1F"/>
                </a:solidFill>
                <a:latin typeface="Arial MT"/>
                <a:cs typeface="Arial MT"/>
              </a:rPr>
              <a:t> </a:t>
            </a:r>
            <a:r>
              <a:rPr sz="2600" dirty="0">
                <a:solidFill>
                  <a:srgbClr val="221F1F"/>
                </a:solidFill>
                <a:latin typeface="Arial MT"/>
                <a:cs typeface="Arial MT"/>
              </a:rPr>
              <a:t>mail</a:t>
            </a:r>
            <a:r>
              <a:rPr sz="2600" spc="-5" dirty="0">
                <a:solidFill>
                  <a:srgbClr val="221F1F"/>
                </a:solidFill>
                <a:latin typeface="Arial MT"/>
                <a:cs typeface="Arial MT"/>
              </a:rPr>
              <a:t> </a:t>
            </a:r>
            <a:r>
              <a:rPr sz="2600" spc="-25" dirty="0">
                <a:solidFill>
                  <a:srgbClr val="221F1F"/>
                </a:solidFill>
                <a:latin typeface="Arial MT"/>
                <a:cs typeface="Arial MT"/>
              </a:rPr>
              <a:t>order,</a:t>
            </a:r>
            <a:r>
              <a:rPr sz="2600" spc="10" dirty="0">
                <a:solidFill>
                  <a:srgbClr val="221F1F"/>
                </a:solidFill>
                <a:latin typeface="Arial MT"/>
                <a:cs typeface="Arial MT"/>
              </a:rPr>
              <a:t> </a:t>
            </a:r>
            <a:r>
              <a:rPr sz="2600" dirty="0">
                <a:solidFill>
                  <a:srgbClr val="221F1F"/>
                </a:solidFill>
                <a:latin typeface="Arial MT"/>
                <a:cs typeface="Arial MT"/>
              </a:rPr>
              <a:t>telemarketing,</a:t>
            </a:r>
            <a:r>
              <a:rPr sz="2600" spc="-5" dirty="0">
                <a:solidFill>
                  <a:srgbClr val="221F1F"/>
                </a:solidFill>
                <a:latin typeface="Arial MT"/>
                <a:cs typeface="Arial MT"/>
              </a:rPr>
              <a:t> </a:t>
            </a:r>
            <a:r>
              <a:rPr sz="2600" dirty="0">
                <a:solidFill>
                  <a:srgbClr val="221F1F"/>
                </a:solidFill>
                <a:latin typeface="Arial MT"/>
                <a:cs typeface="Arial MT"/>
              </a:rPr>
              <a:t>direct</a:t>
            </a:r>
            <a:r>
              <a:rPr sz="2600" spc="10" dirty="0">
                <a:solidFill>
                  <a:srgbClr val="221F1F"/>
                </a:solidFill>
                <a:latin typeface="Arial MT"/>
                <a:cs typeface="Arial MT"/>
              </a:rPr>
              <a:t> </a:t>
            </a:r>
            <a:r>
              <a:rPr sz="2600" dirty="0">
                <a:solidFill>
                  <a:srgbClr val="221F1F"/>
                </a:solidFill>
                <a:latin typeface="Arial MT"/>
                <a:cs typeface="Arial MT"/>
              </a:rPr>
              <a:t>response </a:t>
            </a:r>
            <a:r>
              <a:rPr sz="2600" spc="-705" dirty="0">
                <a:solidFill>
                  <a:srgbClr val="221F1F"/>
                </a:solidFill>
                <a:latin typeface="Arial MT"/>
                <a:cs typeface="Arial MT"/>
              </a:rPr>
              <a:t> </a:t>
            </a:r>
            <a:r>
              <a:rPr sz="2600" dirty="0">
                <a:solidFill>
                  <a:srgbClr val="221F1F"/>
                </a:solidFill>
                <a:latin typeface="Arial MT"/>
                <a:cs typeface="Arial MT"/>
              </a:rPr>
              <a:t>advertising,</a:t>
            </a:r>
            <a:r>
              <a:rPr sz="2600" spc="-20" dirty="0">
                <a:solidFill>
                  <a:srgbClr val="221F1F"/>
                </a:solidFill>
                <a:latin typeface="Arial MT"/>
                <a:cs typeface="Arial MT"/>
              </a:rPr>
              <a:t> </a:t>
            </a:r>
            <a:r>
              <a:rPr sz="2600" dirty="0">
                <a:solidFill>
                  <a:srgbClr val="221F1F"/>
                </a:solidFill>
                <a:latin typeface="Arial MT"/>
                <a:cs typeface="Arial MT"/>
              </a:rPr>
              <a:t>social</a:t>
            </a:r>
            <a:r>
              <a:rPr sz="2600" spc="-20" dirty="0">
                <a:solidFill>
                  <a:srgbClr val="221F1F"/>
                </a:solidFill>
                <a:latin typeface="Arial MT"/>
                <a:cs typeface="Arial MT"/>
              </a:rPr>
              <a:t> </a:t>
            </a:r>
            <a:r>
              <a:rPr sz="2600" dirty="0">
                <a:solidFill>
                  <a:srgbClr val="221F1F"/>
                </a:solidFill>
                <a:latin typeface="Arial MT"/>
                <a:cs typeface="Arial MT"/>
              </a:rPr>
              <a:t>media, and </a:t>
            </a:r>
            <a:r>
              <a:rPr sz="2600" spc="-5" dirty="0">
                <a:solidFill>
                  <a:srgbClr val="221F1F"/>
                </a:solidFill>
                <a:latin typeface="Arial MT"/>
                <a:cs typeface="Arial MT"/>
              </a:rPr>
              <a:t>M-commerce</a:t>
            </a:r>
            <a:endParaRPr sz="2600">
              <a:latin typeface="Arial MT"/>
              <a:cs typeface="Arial MT"/>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55992" y="631291"/>
            <a:ext cx="7108209" cy="517449"/>
          </a:xfrm>
          <a:prstGeom prst="rect">
            <a:avLst/>
          </a:prstGeom>
        </p:spPr>
        <p:txBody>
          <a:bodyPr vert="horz" wrap="square" lIns="0" tIns="67945" rIns="0" bIns="0" rtlCol="0" anchor="ctr">
            <a:spAutoFit/>
          </a:bodyPr>
          <a:lstStyle/>
          <a:p>
            <a:pPr marL="12700" marR="5080">
              <a:lnSpc>
                <a:spcPts val="3460"/>
              </a:lnSpc>
              <a:spcBef>
                <a:spcPts val="535"/>
              </a:spcBef>
            </a:pPr>
            <a:r>
              <a:rPr dirty="0"/>
              <a:t>When</a:t>
            </a:r>
            <a:r>
              <a:rPr spc="-55" dirty="0"/>
              <a:t> </a:t>
            </a:r>
            <a:r>
              <a:rPr spc="-5" dirty="0"/>
              <a:t>and</a:t>
            </a:r>
            <a:r>
              <a:rPr spc="-60" dirty="0"/>
              <a:t> </a:t>
            </a:r>
            <a:r>
              <a:rPr spc="-5" dirty="0"/>
              <a:t>How </a:t>
            </a:r>
            <a:r>
              <a:rPr spc="-875" dirty="0"/>
              <a:t> </a:t>
            </a:r>
            <a:r>
              <a:rPr dirty="0"/>
              <a:t>Often</a:t>
            </a:r>
            <a:r>
              <a:rPr spc="-50" dirty="0"/>
              <a:t> </a:t>
            </a:r>
            <a:r>
              <a:rPr spc="-5" dirty="0"/>
              <a:t>to</a:t>
            </a:r>
            <a:r>
              <a:rPr spc="-30" dirty="0"/>
              <a:t> </a:t>
            </a:r>
            <a:r>
              <a:rPr dirty="0"/>
              <a:t>Say</a:t>
            </a:r>
            <a:r>
              <a:rPr spc="-30" dirty="0"/>
              <a:t> </a:t>
            </a:r>
            <a:r>
              <a:rPr dirty="0"/>
              <a:t>It</a:t>
            </a:r>
            <a:endParaRPr dirty="0"/>
          </a:p>
        </p:txBody>
      </p:sp>
      <p:sp>
        <p:nvSpPr>
          <p:cNvPr id="3" name="object 3"/>
          <p:cNvSpPr txBox="1"/>
          <p:nvPr/>
        </p:nvSpPr>
        <p:spPr>
          <a:xfrm>
            <a:off x="183015" y="1649677"/>
            <a:ext cx="8032115" cy="4730750"/>
          </a:xfrm>
          <a:prstGeom prst="rect">
            <a:avLst/>
          </a:prstGeom>
        </p:spPr>
        <p:txBody>
          <a:bodyPr vert="horz" wrap="square" lIns="0" tIns="97155" rIns="0" bIns="0" rtlCol="0">
            <a:spAutoFit/>
          </a:bodyPr>
          <a:lstStyle/>
          <a:p>
            <a:pPr marL="241300" marR="247015" indent="-228600">
              <a:lnSpc>
                <a:spcPct val="80000"/>
              </a:lnSpc>
              <a:spcBef>
                <a:spcPts val="765"/>
              </a:spcBef>
              <a:buClr>
                <a:srgbClr val="007EA2"/>
              </a:buClr>
              <a:buChar char="•"/>
              <a:tabLst>
                <a:tab pos="241300" algn="l"/>
              </a:tabLst>
            </a:pPr>
            <a:r>
              <a:rPr sz="2800" spc="-5" dirty="0">
                <a:solidFill>
                  <a:srgbClr val="221F1F"/>
                </a:solidFill>
                <a:latin typeface="Arial MT"/>
                <a:cs typeface="Arial MT"/>
              </a:rPr>
              <a:t>A </a:t>
            </a:r>
            <a:r>
              <a:rPr sz="2800" b="1" spc="-10" dirty="0">
                <a:solidFill>
                  <a:srgbClr val="221F1F"/>
                </a:solidFill>
                <a:latin typeface="Arial" panose="020B0604020202020204"/>
                <a:cs typeface="Arial" panose="020B0604020202020204"/>
              </a:rPr>
              <a:t>media </a:t>
            </a:r>
            <a:r>
              <a:rPr sz="2800" b="1" spc="-5" dirty="0">
                <a:solidFill>
                  <a:srgbClr val="221F1F"/>
                </a:solidFill>
                <a:latin typeface="Arial" panose="020B0604020202020204"/>
                <a:cs typeface="Arial" panose="020B0604020202020204"/>
              </a:rPr>
              <a:t>schedule </a:t>
            </a:r>
            <a:r>
              <a:rPr sz="2800" spc="-5" dirty="0">
                <a:solidFill>
                  <a:srgbClr val="221F1F"/>
                </a:solidFill>
                <a:latin typeface="Arial MT"/>
                <a:cs typeface="Arial MT"/>
              </a:rPr>
              <a:t>is a </a:t>
            </a:r>
            <a:r>
              <a:rPr sz="2800" dirty="0">
                <a:solidFill>
                  <a:srgbClr val="221F1F"/>
                </a:solidFill>
                <a:latin typeface="Arial MT"/>
                <a:cs typeface="Arial MT"/>
              </a:rPr>
              <a:t>plan </a:t>
            </a:r>
            <a:r>
              <a:rPr sz="2800" spc="-5" dirty="0">
                <a:solidFill>
                  <a:srgbClr val="221F1F"/>
                </a:solidFill>
                <a:latin typeface="Arial MT"/>
                <a:cs typeface="Arial MT"/>
              </a:rPr>
              <a:t>that specifies exact </a:t>
            </a:r>
            <a:r>
              <a:rPr sz="2800" spc="-765" dirty="0">
                <a:solidFill>
                  <a:srgbClr val="221F1F"/>
                </a:solidFill>
                <a:latin typeface="Arial MT"/>
                <a:cs typeface="Arial MT"/>
              </a:rPr>
              <a:t> </a:t>
            </a:r>
            <a:r>
              <a:rPr sz="2800" dirty="0">
                <a:solidFill>
                  <a:srgbClr val="221F1F"/>
                </a:solidFill>
                <a:latin typeface="Arial MT"/>
                <a:cs typeface="Arial MT"/>
              </a:rPr>
              <a:t>media</a:t>
            </a:r>
            <a:r>
              <a:rPr sz="2800" spc="5" dirty="0">
                <a:solidFill>
                  <a:srgbClr val="221F1F"/>
                </a:solidFill>
                <a:latin typeface="Arial MT"/>
                <a:cs typeface="Arial MT"/>
              </a:rPr>
              <a:t> </a:t>
            </a:r>
            <a:r>
              <a:rPr sz="2800" spc="-5" dirty="0">
                <a:solidFill>
                  <a:srgbClr val="221F1F"/>
                </a:solidFill>
                <a:latin typeface="Arial MT"/>
                <a:cs typeface="Arial MT"/>
              </a:rPr>
              <a:t>to</a:t>
            </a:r>
            <a:r>
              <a:rPr sz="2800" dirty="0">
                <a:solidFill>
                  <a:srgbClr val="221F1F"/>
                </a:solidFill>
                <a:latin typeface="Arial MT"/>
                <a:cs typeface="Arial MT"/>
              </a:rPr>
              <a:t> </a:t>
            </a:r>
            <a:r>
              <a:rPr sz="2800" spc="-5" dirty="0">
                <a:solidFill>
                  <a:srgbClr val="221F1F"/>
                </a:solidFill>
                <a:latin typeface="Arial MT"/>
                <a:cs typeface="Arial MT"/>
              </a:rPr>
              <a:t>use</a:t>
            </a:r>
            <a:r>
              <a:rPr sz="2800" spc="5" dirty="0">
                <a:solidFill>
                  <a:srgbClr val="221F1F"/>
                </a:solidFill>
                <a:latin typeface="Arial MT"/>
                <a:cs typeface="Arial MT"/>
              </a:rPr>
              <a:t> </a:t>
            </a:r>
            <a:r>
              <a:rPr sz="2800" spc="-5" dirty="0">
                <a:solidFill>
                  <a:srgbClr val="221F1F"/>
                </a:solidFill>
                <a:latin typeface="Arial MT"/>
                <a:cs typeface="Arial MT"/>
              </a:rPr>
              <a:t>and</a:t>
            </a:r>
            <a:r>
              <a:rPr sz="2800" spc="-10" dirty="0">
                <a:solidFill>
                  <a:srgbClr val="221F1F"/>
                </a:solidFill>
                <a:latin typeface="Arial MT"/>
                <a:cs typeface="Arial MT"/>
              </a:rPr>
              <a:t> </a:t>
            </a:r>
            <a:r>
              <a:rPr sz="2800" spc="-5" dirty="0">
                <a:solidFill>
                  <a:srgbClr val="221F1F"/>
                </a:solidFill>
                <a:latin typeface="Arial MT"/>
                <a:cs typeface="Arial MT"/>
              </a:rPr>
              <a:t>when</a:t>
            </a:r>
            <a:r>
              <a:rPr sz="2800" spc="10" dirty="0">
                <a:solidFill>
                  <a:srgbClr val="221F1F"/>
                </a:solidFill>
                <a:latin typeface="Arial MT"/>
                <a:cs typeface="Arial MT"/>
              </a:rPr>
              <a:t> </a:t>
            </a:r>
            <a:r>
              <a:rPr sz="2800" spc="-5" dirty="0">
                <a:solidFill>
                  <a:srgbClr val="221F1F"/>
                </a:solidFill>
                <a:latin typeface="Arial MT"/>
                <a:cs typeface="Arial MT"/>
              </a:rPr>
              <a:t>to</a:t>
            </a:r>
            <a:r>
              <a:rPr sz="2800" dirty="0">
                <a:solidFill>
                  <a:srgbClr val="221F1F"/>
                </a:solidFill>
                <a:latin typeface="Arial MT"/>
                <a:cs typeface="Arial MT"/>
              </a:rPr>
              <a:t> use</a:t>
            </a:r>
            <a:r>
              <a:rPr sz="2800" spc="-10" dirty="0">
                <a:solidFill>
                  <a:srgbClr val="221F1F"/>
                </a:solidFill>
                <a:latin typeface="Arial MT"/>
                <a:cs typeface="Arial MT"/>
              </a:rPr>
              <a:t> it.</a:t>
            </a:r>
            <a:endParaRPr sz="2800" dirty="0">
              <a:latin typeface="Arial MT"/>
              <a:cs typeface="Arial MT"/>
            </a:endParaRPr>
          </a:p>
          <a:p>
            <a:pPr marL="241300" marR="5080" indent="-228600">
              <a:lnSpc>
                <a:spcPts val="2690"/>
              </a:lnSpc>
              <a:spcBef>
                <a:spcPts val="1685"/>
              </a:spcBef>
              <a:buClr>
                <a:srgbClr val="007EA2"/>
              </a:buClr>
              <a:buFont typeface="Arial MT"/>
              <a:buChar char="•"/>
              <a:tabLst>
                <a:tab pos="241300" algn="l"/>
              </a:tabLst>
            </a:pPr>
            <a:r>
              <a:rPr sz="2800" b="1" spc="-5" dirty="0">
                <a:solidFill>
                  <a:srgbClr val="221F1F"/>
                </a:solidFill>
                <a:latin typeface="Arial" panose="020B0604020202020204"/>
                <a:cs typeface="Arial" panose="020B0604020202020204"/>
              </a:rPr>
              <a:t>Reach</a:t>
            </a:r>
            <a:r>
              <a:rPr sz="2800" b="1" spc="15" dirty="0">
                <a:solidFill>
                  <a:srgbClr val="221F1F"/>
                </a:solidFill>
                <a:latin typeface="Arial" panose="020B0604020202020204"/>
                <a:cs typeface="Arial" panose="020B0604020202020204"/>
              </a:rPr>
              <a:t> </a:t>
            </a:r>
            <a:r>
              <a:rPr sz="2800" spc="-5" dirty="0">
                <a:solidFill>
                  <a:srgbClr val="221F1F"/>
                </a:solidFill>
                <a:latin typeface="Arial MT"/>
                <a:cs typeface="Arial MT"/>
              </a:rPr>
              <a:t>is</a:t>
            </a:r>
            <a:r>
              <a:rPr sz="2800" spc="-10" dirty="0">
                <a:solidFill>
                  <a:srgbClr val="221F1F"/>
                </a:solidFill>
                <a:latin typeface="Arial MT"/>
                <a:cs typeface="Arial MT"/>
              </a:rPr>
              <a:t> </a:t>
            </a:r>
            <a:r>
              <a:rPr sz="2800" spc="-5" dirty="0">
                <a:solidFill>
                  <a:srgbClr val="221F1F"/>
                </a:solidFill>
                <a:latin typeface="Arial MT"/>
                <a:cs typeface="Arial MT"/>
              </a:rPr>
              <a:t>the</a:t>
            </a:r>
            <a:r>
              <a:rPr sz="2800" spc="5" dirty="0">
                <a:solidFill>
                  <a:srgbClr val="221F1F"/>
                </a:solidFill>
                <a:latin typeface="Arial MT"/>
                <a:cs typeface="Arial MT"/>
              </a:rPr>
              <a:t> </a:t>
            </a:r>
            <a:r>
              <a:rPr sz="2800" dirty="0">
                <a:solidFill>
                  <a:srgbClr val="221F1F"/>
                </a:solidFill>
                <a:latin typeface="Arial MT"/>
                <a:cs typeface="Arial MT"/>
              </a:rPr>
              <a:t>percentage</a:t>
            </a:r>
            <a:r>
              <a:rPr sz="2800" spc="-10" dirty="0">
                <a:solidFill>
                  <a:srgbClr val="221F1F"/>
                </a:solidFill>
                <a:latin typeface="Arial MT"/>
                <a:cs typeface="Arial MT"/>
              </a:rPr>
              <a:t> </a:t>
            </a:r>
            <a:r>
              <a:rPr sz="2800" dirty="0">
                <a:solidFill>
                  <a:srgbClr val="221F1F"/>
                </a:solidFill>
                <a:latin typeface="Arial MT"/>
                <a:cs typeface="Arial MT"/>
              </a:rPr>
              <a:t>of</a:t>
            </a:r>
            <a:r>
              <a:rPr sz="2800" spc="-5" dirty="0">
                <a:solidFill>
                  <a:srgbClr val="221F1F"/>
                </a:solidFill>
                <a:latin typeface="Arial MT"/>
                <a:cs typeface="Arial MT"/>
              </a:rPr>
              <a:t> the</a:t>
            </a:r>
            <a:r>
              <a:rPr sz="2800" dirty="0">
                <a:solidFill>
                  <a:srgbClr val="221F1F"/>
                </a:solidFill>
                <a:latin typeface="Arial MT"/>
                <a:cs typeface="Arial MT"/>
              </a:rPr>
              <a:t> target</a:t>
            </a:r>
            <a:r>
              <a:rPr sz="2800" spc="-5" dirty="0">
                <a:solidFill>
                  <a:srgbClr val="221F1F"/>
                </a:solidFill>
                <a:latin typeface="Arial MT"/>
                <a:cs typeface="Arial MT"/>
              </a:rPr>
              <a:t> market</a:t>
            </a:r>
            <a:r>
              <a:rPr sz="2800" spc="10" dirty="0">
                <a:solidFill>
                  <a:srgbClr val="221F1F"/>
                </a:solidFill>
                <a:latin typeface="Arial MT"/>
                <a:cs typeface="Arial MT"/>
              </a:rPr>
              <a:t> </a:t>
            </a:r>
            <a:r>
              <a:rPr sz="2800" dirty="0">
                <a:solidFill>
                  <a:srgbClr val="221F1F"/>
                </a:solidFill>
                <a:latin typeface="Arial MT"/>
                <a:cs typeface="Arial MT"/>
              </a:rPr>
              <a:t>that </a:t>
            </a:r>
            <a:r>
              <a:rPr sz="2800" spc="-765" dirty="0">
                <a:solidFill>
                  <a:srgbClr val="221F1F"/>
                </a:solidFill>
                <a:latin typeface="Arial MT"/>
                <a:cs typeface="Arial MT"/>
              </a:rPr>
              <a:t> </a:t>
            </a:r>
            <a:r>
              <a:rPr sz="2800" spc="-10" dirty="0">
                <a:solidFill>
                  <a:srgbClr val="221F1F"/>
                </a:solidFill>
                <a:latin typeface="Arial MT"/>
                <a:cs typeface="Arial MT"/>
              </a:rPr>
              <a:t>will</a:t>
            </a:r>
            <a:r>
              <a:rPr sz="2800" spc="10" dirty="0">
                <a:solidFill>
                  <a:srgbClr val="221F1F"/>
                </a:solidFill>
                <a:latin typeface="Arial MT"/>
                <a:cs typeface="Arial MT"/>
              </a:rPr>
              <a:t> </a:t>
            </a:r>
            <a:r>
              <a:rPr sz="2800" spc="-5" dirty="0">
                <a:solidFill>
                  <a:srgbClr val="221F1F"/>
                </a:solidFill>
                <a:latin typeface="Arial MT"/>
                <a:cs typeface="Arial MT"/>
              </a:rPr>
              <a:t>be</a:t>
            </a:r>
            <a:r>
              <a:rPr sz="2800" spc="10" dirty="0">
                <a:solidFill>
                  <a:srgbClr val="221F1F"/>
                </a:solidFill>
                <a:latin typeface="Arial MT"/>
                <a:cs typeface="Arial MT"/>
              </a:rPr>
              <a:t> </a:t>
            </a:r>
            <a:r>
              <a:rPr sz="2800" dirty="0">
                <a:solidFill>
                  <a:srgbClr val="221F1F"/>
                </a:solidFill>
                <a:latin typeface="Arial MT"/>
                <a:cs typeface="Arial MT"/>
              </a:rPr>
              <a:t>exposed</a:t>
            </a:r>
            <a:r>
              <a:rPr sz="2800" spc="10" dirty="0">
                <a:solidFill>
                  <a:srgbClr val="221F1F"/>
                </a:solidFill>
                <a:latin typeface="Arial MT"/>
                <a:cs typeface="Arial MT"/>
              </a:rPr>
              <a:t> </a:t>
            </a:r>
            <a:r>
              <a:rPr sz="2800" spc="-5" dirty="0">
                <a:solidFill>
                  <a:srgbClr val="221F1F"/>
                </a:solidFill>
                <a:latin typeface="Arial MT"/>
                <a:cs typeface="Arial MT"/>
              </a:rPr>
              <a:t>to</a:t>
            </a:r>
            <a:r>
              <a:rPr sz="2800" dirty="0">
                <a:solidFill>
                  <a:srgbClr val="221F1F"/>
                </a:solidFill>
                <a:latin typeface="Arial MT"/>
                <a:cs typeface="Arial MT"/>
              </a:rPr>
              <a:t> </a:t>
            </a:r>
            <a:r>
              <a:rPr sz="2800" spc="-5" dirty="0">
                <a:solidFill>
                  <a:srgbClr val="221F1F"/>
                </a:solidFill>
                <a:latin typeface="Arial MT"/>
                <a:cs typeface="Arial MT"/>
              </a:rPr>
              <a:t>the</a:t>
            </a:r>
            <a:r>
              <a:rPr sz="2800" spc="5" dirty="0">
                <a:solidFill>
                  <a:srgbClr val="221F1F"/>
                </a:solidFill>
                <a:latin typeface="Arial MT"/>
                <a:cs typeface="Arial MT"/>
              </a:rPr>
              <a:t> </a:t>
            </a:r>
            <a:r>
              <a:rPr sz="2800" spc="-5" dirty="0">
                <a:solidFill>
                  <a:srgbClr val="221F1F"/>
                </a:solidFill>
                <a:latin typeface="Arial MT"/>
                <a:cs typeface="Arial MT"/>
              </a:rPr>
              <a:t>media</a:t>
            </a:r>
            <a:r>
              <a:rPr sz="2800" spc="15" dirty="0">
                <a:solidFill>
                  <a:srgbClr val="221F1F"/>
                </a:solidFill>
                <a:latin typeface="Arial MT"/>
                <a:cs typeface="Arial MT"/>
              </a:rPr>
              <a:t> </a:t>
            </a:r>
            <a:r>
              <a:rPr sz="2800" spc="-5" dirty="0">
                <a:solidFill>
                  <a:srgbClr val="221F1F"/>
                </a:solidFill>
                <a:latin typeface="Arial MT"/>
                <a:cs typeface="Arial MT"/>
              </a:rPr>
              <a:t>vehicle.</a:t>
            </a:r>
            <a:endParaRPr sz="2800" dirty="0">
              <a:latin typeface="Arial MT"/>
              <a:cs typeface="Arial MT"/>
            </a:endParaRPr>
          </a:p>
          <a:p>
            <a:pPr marL="241300" marR="473075" indent="-228600">
              <a:lnSpc>
                <a:spcPts val="2690"/>
              </a:lnSpc>
              <a:spcBef>
                <a:spcPts val="1690"/>
              </a:spcBef>
              <a:buClr>
                <a:srgbClr val="007EA2"/>
              </a:buClr>
              <a:buFont typeface="Arial MT"/>
              <a:buChar char="•"/>
              <a:tabLst>
                <a:tab pos="241300" algn="l"/>
              </a:tabLst>
            </a:pPr>
            <a:r>
              <a:rPr sz="2800" b="1" dirty="0">
                <a:solidFill>
                  <a:srgbClr val="221F1F"/>
                </a:solidFill>
                <a:latin typeface="Arial" panose="020B0604020202020204"/>
                <a:cs typeface="Arial" panose="020B0604020202020204"/>
              </a:rPr>
              <a:t>Frequency</a:t>
            </a:r>
            <a:r>
              <a:rPr sz="2800" b="1" spc="5" dirty="0">
                <a:solidFill>
                  <a:srgbClr val="221F1F"/>
                </a:solidFill>
                <a:latin typeface="Arial" panose="020B0604020202020204"/>
                <a:cs typeface="Arial" panose="020B0604020202020204"/>
              </a:rPr>
              <a:t> </a:t>
            </a:r>
            <a:r>
              <a:rPr sz="2800" spc="-5" dirty="0">
                <a:solidFill>
                  <a:srgbClr val="221F1F"/>
                </a:solidFill>
                <a:latin typeface="Arial MT"/>
                <a:cs typeface="Arial MT"/>
              </a:rPr>
              <a:t>is</a:t>
            </a:r>
            <a:r>
              <a:rPr sz="2800" spc="-10" dirty="0">
                <a:solidFill>
                  <a:srgbClr val="221F1F"/>
                </a:solidFill>
                <a:latin typeface="Arial MT"/>
                <a:cs typeface="Arial MT"/>
              </a:rPr>
              <a:t> </a:t>
            </a:r>
            <a:r>
              <a:rPr sz="2800" spc="-5" dirty="0">
                <a:solidFill>
                  <a:srgbClr val="221F1F"/>
                </a:solidFill>
                <a:latin typeface="Arial MT"/>
                <a:cs typeface="Arial MT"/>
              </a:rPr>
              <a:t>the</a:t>
            </a:r>
            <a:r>
              <a:rPr sz="2800" spc="5" dirty="0">
                <a:solidFill>
                  <a:srgbClr val="221F1F"/>
                </a:solidFill>
                <a:latin typeface="Arial MT"/>
                <a:cs typeface="Arial MT"/>
              </a:rPr>
              <a:t> </a:t>
            </a:r>
            <a:r>
              <a:rPr sz="2800" dirty="0">
                <a:solidFill>
                  <a:srgbClr val="221F1F"/>
                </a:solidFill>
                <a:latin typeface="Arial MT"/>
                <a:cs typeface="Arial MT"/>
              </a:rPr>
              <a:t>average</a:t>
            </a:r>
            <a:r>
              <a:rPr sz="2800" spc="5" dirty="0">
                <a:solidFill>
                  <a:srgbClr val="221F1F"/>
                </a:solidFill>
                <a:latin typeface="Arial MT"/>
                <a:cs typeface="Arial MT"/>
              </a:rPr>
              <a:t> </a:t>
            </a:r>
            <a:r>
              <a:rPr sz="2800" spc="-5" dirty="0">
                <a:solidFill>
                  <a:srgbClr val="221F1F"/>
                </a:solidFill>
                <a:latin typeface="Arial MT"/>
                <a:cs typeface="Arial MT"/>
              </a:rPr>
              <a:t>number</a:t>
            </a:r>
            <a:r>
              <a:rPr sz="2800" spc="25" dirty="0">
                <a:solidFill>
                  <a:srgbClr val="221F1F"/>
                </a:solidFill>
                <a:latin typeface="Arial MT"/>
                <a:cs typeface="Arial MT"/>
              </a:rPr>
              <a:t> </a:t>
            </a:r>
            <a:r>
              <a:rPr sz="2800" spc="-5" dirty="0">
                <a:solidFill>
                  <a:srgbClr val="221F1F"/>
                </a:solidFill>
                <a:latin typeface="Arial MT"/>
                <a:cs typeface="Arial MT"/>
              </a:rPr>
              <a:t>of</a:t>
            </a:r>
            <a:r>
              <a:rPr sz="2800" spc="-10" dirty="0">
                <a:solidFill>
                  <a:srgbClr val="221F1F"/>
                </a:solidFill>
                <a:latin typeface="Arial MT"/>
                <a:cs typeface="Arial MT"/>
              </a:rPr>
              <a:t> </a:t>
            </a:r>
            <a:r>
              <a:rPr sz="2800" dirty="0">
                <a:solidFill>
                  <a:srgbClr val="221F1F"/>
                </a:solidFill>
                <a:latin typeface="Arial MT"/>
                <a:cs typeface="Arial MT"/>
              </a:rPr>
              <a:t>times</a:t>
            </a:r>
            <a:r>
              <a:rPr sz="2800" spc="-5" dirty="0">
                <a:solidFill>
                  <a:srgbClr val="221F1F"/>
                </a:solidFill>
                <a:latin typeface="Arial MT"/>
                <a:cs typeface="Arial MT"/>
              </a:rPr>
              <a:t> a </a:t>
            </a:r>
            <a:r>
              <a:rPr sz="2800" dirty="0">
                <a:solidFill>
                  <a:srgbClr val="221F1F"/>
                </a:solidFill>
                <a:latin typeface="Arial MT"/>
                <a:cs typeface="Arial MT"/>
              </a:rPr>
              <a:t> </a:t>
            </a:r>
            <a:r>
              <a:rPr sz="2800" spc="-5" dirty="0">
                <a:solidFill>
                  <a:srgbClr val="221F1F"/>
                </a:solidFill>
                <a:latin typeface="Arial MT"/>
                <a:cs typeface="Arial MT"/>
              </a:rPr>
              <a:t>person</a:t>
            </a:r>
            <a:r>
              <a:rPr sz="2800" spc="5" dirty="0">
                <a:solidFill>
                  <a:srgbClr val="221F1F"/>
                </a:solidFill>
                <a:latin typeface="Arial MT"/>
                <a:cs typeface="Arial MT"/>
              </a:rPr>
              <a:t> </a:t>
            </a:r>
            <a:r>
              <a:rPr sz="2800" spc="-5" dirty="0">
                <a:solidFill>
                  <a:srgbClr val="221F1F"/>
                </a:solidFill>
                <a:latin typeface="Arial MT"/>
                <a:cs typeface="Arial MT"/>
              </a:rPr>
              <a:t>in</a:t>
            </a:r>
            <a:r>
              <a:rPr sz="2800" spc="5" dirty="0">
                <a:solidFill>
                  <a:srgbClr val="221F1F"/>
                </a:solidFill>
                <a:latin typeface="Arial MT"/>
                <a:cs typeface="Arial MT"/>
              </a:rPr>
              <a:t> </a:t>
            </a:r>
            <a:r>
              <a:rPr sz="2800" dirty="0">
                <a:solidFill>
                  <a:srgbClr val="221F1F"/>
                </a:solidFill>
                <a:latin typeface="Arial MT"/>
                <a:cs typeface="Arial MT"/>
              </a:rPr>
              <a:t>the target</a:t>
            </a:r>
            <a:r>
              <a:rPr sz="2800" spc="-10" dirty="0">
                <a:solidFill>
                  <a:srgbClr val="221F1F"/>
                </a:solidFill>
                <a:latin typeface="Arial MT"/>
                <a:cs typeface="Arial MT"/>
              </a:rPr>
              <a:t> </a:t>
            </a:r>
            <a:r>
              <a:rPr sz="2800" dirty="0">
                <a:solidFill>
                  <a:srgbClr val="221F1F"/>
                </a:solidFill>
                <a:latin typeface="Arial MT"/>
                <a:cs typeface="Arial MT"/>
              </a:rPr>
              <a:t>group</a:t>
            </a:r>
            <a:r>
              <a:rPr sz="2800" spc="10" dirty="0">
                <a:solidFill>
                  <a:srgbClr val="221F1F"/>
                </a:solidFill>
                <a:latin typeface="Arial MT"/>
                <a:cs typeface="Arial MT"/>
              </a:rPr>
              <a:t> </a:t>
            </a:r>
            <a:r>
              <a:rPr sz="2800" spc="-10" dirty="0">
                <a:solidFill>
                  <a:srgbClr val="221F1F"/>
                </a:solidFill>
                <a:latin typeface="Arial MT"/>
                <a:cs typeface="Arial MT"/>
              </a:rPr>
              <a:t>will</a:t>
            </a:r>
            <a:r>
              <a:rPr sz="2800" dirty="0">
                <a:solidFill>
                  <a:srgbClr val="221F1F"/>
                </a:solidFill>
                <a:latin typeface="Arial MT"/>
                <a:cs typeface="Arial MT"/>
              </a:rPr>
              <a:t> be exposed </a:t>
            </a:r>
            <a:r>
              <a:rPr sz="2800" spc="-5" dirty="0">
                <a:solidFill>
                  <a:srgbClr val="221F1F"/>
                </a:solidFill>
                <a:latin typeface="Arial MT"/>
                <a:cs typeface="Arial MT"/>
              </a:rPr>
              <a:t>to</a:t>
            </a:r>
            <a:r>
              <a:rPr sz="2800" dirty="0">
                <a:solidFill>
                  <a:srgbClr val="221F1F"/>
                </a:solidFill>
                <a:latin typeface="Arial MT"/>
                <a:cs typeface="Arial MT"/>
              </a:rPr>
              <a:t> </a:t>
            </a:r>
            <a:r>
              <a:rPr sz="2800" spc="-5" dirty="0">
                <a:solidFill>
                  <a:srgbClr val="221F1F"/>
                </a:solidFill>
                <a:latin typeface="Arial MT"/>
                <a:cs typeface="Arial MT"/>
              </a:rPr>
              <a:t>a </a:t>
            </a:r>
            <a:r>
              <a:rPr sz="2800" spc="-760" dirty="0">
                <a:solidFill>
                  <a:srgbClr val="221F1F"/>
                </a:solidFill>
                <a:latin typeface="Arial MT"/>
                <a:cs typeface="Arial MT"/>
              </a:rPr>
              <a:t> </a:t>
            </a:r>
            <a:r>
              <a:rPr sz="2800" spc="-5" dirty="0">
                <a:solidFill>
                  <a:srgbClr val="221F1F"/>
                </a:solidFill>
                <a:latin typeface="Arial MT"/>
                <a:cs typeface="Arial MT"/>
              </a:rPr>
              <a:t>message.</a:t>
            </a:r>
            <a:endParaRPr sz="2800" dirty="0">
              <a:latin typeface="Arial MT"/>
              <a:cs typeface="Arial MT"/>
            </a:endParaRPr>
          </a:p>
          <a:p>
            <a:pPr marL="241300" marR="450850" indent="-228600">
              <a:lnSpc>
                <a:spcPct val="80000"/>
              </a:lnSpc>
              <a:spcBef>
                <a:spcPts val="1720"/>
              </a:spcBef>
              <a:buClr>
                <a:srgbClr val="007EA2"/>
              </a:buClr>
              <a:buFont typeface="Arial MT"/>
              <a:buChar char="•"/>
              <a:tabLst>
                <a:tab pos="241300" algn="l"/>
              </a:tabLst>
            </a:pPr>
            <a:r>
              <a:rPr sz="2800" b="1" spc="-5" dirty="0">
                <a:solidFill>
                  <a:srgbClr val="221F1F"/>
                </a:solidFill>
                <a:latin typeface="Arial" panose="020B0604020202020204"/>
                <a:cs typeface="Arial" panose="020B0604020202020204"/>
              </a:rPr>
              <a:t>Gross</a:t>
            </a:r>
            <a:r>
              <a:rPr sz="2800" b="1" spc="15" dirty="0">
                <a:solidFill>
                  <a:srgbClr val="221F1F"/>
                </a:solidFill>
                <a:latin typeface="Arial" panose="020B0604020202020204"/>
                <a:cs typeface="Arial" panose="020B0604020202020204"/>
              </a:rPr>
              <a:t> </a:t>
            </a:r>
            <a:r>
              <a:rPr sz="2800" b="1" spc="-5" dirty="0">
                <a:solidFill>
                  <a:srgbClr val="221F1F"/>
                </a:solidFill>
                <a:latin typeface="Arial" panose="020B0604020202020204"/>
                <a:cs typeface="Arial" panose="020B0604020202020204"/>
              </a:rPr>
              <a:t>rating points</a:t>
            </a:r>
            <a:r>
              <a:rPr sz="2800" b="1" spc="30" dirty="0">
                <a:solidFill>
                  <a:srgbClr val="221F1F"/>
                </a:solidFill>
                <a:latin typeface="Arial" panose="020B0604020202020204"/>
                <a:cs typeface="Arial" panose="020B0604020202020204"/>
              </a:rPr>
              <a:t> </a:t>
            </a:r>
            <a:r>
              <a:rPr sz="2800" spc="-5" dirty="0">
                <a:solidFill>
                  <a:srgbClr val="221F1F"/>
                </a:solidFill>
                <a:latin typeface="Arial MT"/>
                <a:cs typeface="Arial MT"/>
              </a:rPr>
              <a:t>compare</a:t>
            </a:r>
            <a:r>
              <a:rPr sz="2800" spc="15" dirty="0">
                <a:solidFill>
                  <a:srgbClr val="221F1F"/>
                </a:solidFill>
                <a:latin typeface="Arial MT"/>
                <a:cs typeface="Arial MT"/>
              </a:rPr>
              <a:t> </a:t>
            </a:r>
            <a:r>
              <a:rPr sz="2800" spc="-5" dirty="0">
                <a:solidFill>
                  <a:srgbClr val="221F1F"/>
                </a:solidFill>
                <a:latin typeface="Arial MT"/>
                <a:cs typeface="Arial MT"/>
              </a:rPr>
              <a:t>effectiveness</a:t>
            </a:r>
            <a:r>
              <a:rPr sz="2800" spc="-15" dirty="0">
                <a:solidFill>
                  <a:srgbClr val="221F1F"/>
                </a:solidFill>
                <a:latin typeface="Arial MT"/>
                <a:cs typeface="Arial MT"/>
              </a:rPr>
              <a:t> </a:t>
            </a:r>
            <a:r>
              <a:rPr sz="2800" spc="-10" dirty="0">
                <a:solidFill>
                  <a:srgbClr val="221F1F"/>
                </a:solidFill>
                <a:latin typeface="Arial MT"/>
                <a:cs typeface="Arial MT"/>
              </a:rPr>
              <a:t>of </a:t>
            </a:r>
            <a:r>
              <a:rPr sz="2800" spc="-760" dirty="0">
                <a:solidFill>
                  <a:srgbClr val="221F1F"/>
                </a:solidFill>
                <a:latin typeface="Arial MT"/>
                <a:cs typeface="Arial MT"/>
              </a:rPr>
              <a:t> </a:t>
            </a:r>
            <a:r>
              <a:rPr sz="2800" spc="-10" dirty="0">
                <a:solidFill>
                  <a:srgbClr val="221F1F"/>
                </a:solidFill>
                <a:latin typeface="Arial MT"/>
                <a:cs typeface="Arial MT"/>
              </a:rPr>
              <a:t>different</a:t>
            </a:r>
            <a:r>
              <a:rPr sz="2800" spc="-15" dirty="0">
                <a:solidFill>
                  <a:srgbClr val="221F1F"/>
                </a:solidFill>
                <a:latin typeface="Arial MT"/>
                <a:cs typeface="Arial MT"/>
              </a:rPr>
              <a:t> </a:t>
            </a:r>
            <a:r>
              <a:rPr sz="2800" spc="-5" dirty="0">
                <a:solidFill>
                  <a:srgbClr val="221F1F"/>
                </a:solidFill>
                <a:latin typeface="Arial MT"/>
                <a:cs typeface="Arial MT"/>
              </a:rPr>
              <a:t>media</a:t>
            </a:r>
            <a:r>
              <a:rPr sz="2800" spc="15" dirty="0">
                <a:solidFill>
                  <a:srgbClr val="221F1F"/>
                </a:solidFill>
                <a:latin typeface="Arial MT"/>
                <a:cs typeface="Arial MT"/>
              </a:rPr>
              <a:t> </a:t>
            </a:r>
            <a:r>
              <a:rPr sz="2800" dirty="0">
                <a:solidFill>
                  <a:srgbClr val="221F1F"/>
                </a:solidFill>
                <a:latin typeface="Arial MT"/>
                <a:cs typeface="Arial MT"/>
              </a:rPr>
              <a:t>vehicles. </a:t>
            </a:r>
            <a:r>
              <a:rPr sz="2800" spc="-5" dirty="0">
                <a:solidFill>
                  <a:srgbClr val="221F1F"/>
                </a:solidFill>
                <a:latin typeface="Arial MT"/>
                <a:cs typeface="Arial MT"/>
              </a:rPr>
              <a:t>(GRPs)</a:t>
            </a:r>
            <a:endParaRPr sz="2800" dirty="0">
              <a:latin typeface="Arial MT"/>
              <a:cs typeface="Arial MT"/>
            </a:endParaRPr>
          </a:p>
          <a:p>
            <a:pPr marL="241300" marR="1097915" indent="-228600">
              <a:lnSpc>
                <a:spcPct val="80000"/>
              </a:lnSpc>
              <a:spcBef>
                <a:spcPts val="1710"/>
              </a:spcBef>
              <a:buClr>
                <a:srgbClr val="007EA2"/>
              </a:buClr>
              <a:buFont typeface="Arial MT"/>
              <a:buChar char="•"/>
              <a:tabLst>
                <a:tab pos="241300" algn="l"/>
              </a:tabLst>
            </a:pPr>
            <a:r>
              <a:rPr sz="2800" b="1" spc="-10" dirty="0">
                <a:solidFill>
                  <a:srgbClr val="221F1F"/>
                </a:solidFill>
                <a:latin typeface="Arial" panose="020B0604020202020204"/>
                <a:cs typeface="Arial" panose="020B0604020202020204"/>
              </a:rPr>
              <a:t>Cost</a:t>
            </a:r>
            <a:r>
              <a:rPr sz="2800" b="1" spc="10" dirty="0">
                <a:solidFill>
                  <a:srgbClr val="221F1F"/>
                </a:solidFill>
                <a:latin typeface="Arial" panose="020B0604020202020204"/>
                <a:cs typeface="Arial" panose="020B0604020202020204"/>
              </a:rPr>
              <a:t> </a:t>
            </a:r>
            <a:r>
              <a:rPr sz="2800" b="1" spc="-5" dirty="0">
                <a:solidFill>
                  <a:srgbClr val="221F1F"/>
                </a:solidFill>
                <a:latin typeface="Arial" panose="020B0604020202020204"/>
                <a:cs typeface="Arial" panose="020B0604020202020204"/>
              </a:rPr>
              <a:t>per</a:t>
            </a:r>
            <a:r>
              <a:rPr sz="2800" b="1" spc="5" dirty="0">
                <a:solidFill>
                  <a:srgbClr val="221F1F"/>
                </a:solidFill>
                <a:latin typeface="Arial" panose="020B0604020202020204"/>
                <a:cs typeface="Arial" panose="020B0604020202020204"/>
              </a:rPr>
              <a:t> </a:t>
            </a:r>
            <a:r>
              <a:rPr sz="2800" b="1" spc="-5" dirty="0">
                <a:solidFill>
                  <a:srgbClr val="221F1F"/>
                </a:solidFill>
                <a:latin typeface="Arial" panose="020B0604020202020204"/>
                <a:cs typeface="Arial" panose="020B0604020202020204"/>
              </a:rPr>
              <a:t>thousand</a:t>
            </a:r>
            <a:r>
              <a:rPr sz="2800" b="1" spc="40" dirty="0">
                <a:solidFill>
                  <a:srgbClr val="221F1F"/>
                </a:solidFill>
                <a:latin typeface="Arial" panose="020B0604020202020204"/>
                <a:cs typeface="Arial" panose="020B0604020202020204"/>
              </a:rPr>
              <a:t> </a:t>
            </a:r>
            <a:r>
              <a:rPr sz="2800" spc="-5" dirty="0">
                <a:solidFill>
                  <a:srgbClr val="221F1F"/>
                </a:solidFill>
                <a:latin typeface="Arial MT"/>
                <a:cs typeface="Arial MT"/>
              </a:rPr>
              <a:t>is the </a:t>
            </a:r>
            <a:r>
              <a:rPr sz="2800" dirty="0">
                <a:solidFill>
                  <a:srgbClr val="221F1F"/>
                </a:solidFill>
                <a:latin typeface="Arial MT"/>
                <a:cs typeface="Arial MT"/>
              </a:rPr>
              <a:t>cost </a:t>
            </a:r>
            <a:r>
              <a:rPr sz="2800" spc="-5" dirty="0">
                <a:solidFill>
                  <a:srgbClr val="221F1F"/>
                </a:solidFill>
                <a:latin typeface="Arial MT"/>
                <a:cs typeface="Arial MT"/>
              </a:rPr>
              <a:t>to</a:t>
            </a:r>
            <a:r>
              <a:rPr sz="2800" dirty="0">
                <a:solidFill>
                  <a:srgbClr val="221F1F"/>
                </a:solidFill>
                <a:latin typeface="Arial MT"/>
                <a:cs typeface="Arial MT"/>
              </a:rPr>
              <a:t> </a:t>
            </a:r>
            <a:r>
              <a:rPr sz="2800" spc="-5" dirty="0">
                <a:solidFill>
                  <a:srgbClr val="221F1F"/>
                </a:solidFill>
                <a:latin typeface="Arial MT"/>
                <a:cs typeface="Arial MT"/>
              </a:rPr>
              <a:t>deliver</a:t>
            </a:r>
            <a:r>
              <a:rPr sz="2800" spc="-10" dirty="0">
                <a:solidFill>
                  <a:srgbClr val="221F1F"/>
                </a:solidFill>
                <a:latin typeface="Arial MT"/>
                <a:cs typeface="Arial MT"/>
              </a:rPr>
              <a:t> </a:t>
            </a:r>
            <a:r>
              <a:rPr sz="2800" spc="-5" dirty="0">
                <a:solidFill>
                  <a:srgbClr val="221F1F"/>
                </a:solidFill>
                <a:latin typeface="Arial MT"/>
                <a:cs typeface="Arial MT"/>
              </a:rPr>
              <a:t>a </a:t>
            </a:r>
            <a:r>
              <a:rPr sz="2800" spc="-760" dirty="0">
                <a:solidFill>
                  <a:srgbClr val="221F1F"/>
                </a:solidFill>
                <a:latin typeface="Arial MT"/>
                <a:cs typeface="Arial MT"/>
              </a:rPr>
              <a:t> </a:t>
            </a:r>
            <a:r>
              <a:rPr sz="2800" spc="-5" dirty="0">
                <a:solidFill>
                  <a:srgbClr val="221F1F"/>
                </a:solidFill>
                <a:latin typeface="Arial MT"/>
                <a:cs typeface="Arial MT"/>
              </a:rPr>
              <a:t>message</a:t>
            </a:r>
            <a:r>
              <a:rPr sz="2800" spc="15" dirty="0">
                <a:solidFill>
                  <a:srgbClr val="221F1F"/>
                </a:solidFill>
                <a:latin typeface="Arial MT"/>
                <a:cs typeface="Arial MT"/>
              </a:rPr>
              <a:t> </a:t>
            </a:r>
            <a:r>
              <a:rPr sz="2800" spc="-5" dirty="0">
                <a:solidFill>
                  <a:srgbClr val="221F1F"/>
                </a:solidFill>
                <a:latin typeface="Arial MT"/>
                <a:cs typeface="Arial MT"/>
              </a:rPr>
              <a:t>to 1,000</a:t>
            </a:r>
            <a:r>
              <a:rPr sz="2800" spc="5" dirty="0">
                <a:solidFill>
                  <a:srgbClr val="221F1F"/>
                </a:solidFill>
                <a:latin typeface="Arial MT"/>
                <a:cs typeface="Arial MT"/>
              </a:rPr>
              <a:t> </a:t>
            </a:r>
            <a:r>
              <a:rPr sz="2800" spc="-5" dirty="0">
                <a:solidFill>
                  <a:srgbClr val="221F1F"/>
                </a:solidFill>
                <a:latin typeface="Arial MT"/>
                <a:cs typeface="Arial MT"/>
              </a:rPr>
              <a:t>people</a:t>
            </a:r>
            <a:r>
              <a:rPr sz="2800" spc="15" dirty="0">
                <a:solidFill>
                  <a:srgbClr val="221F1F"/>
                </a:solidFill>
                <a:latin typeface="Arial MT"/>
                <a:cs typeface="Arial MT"/>
              </a:rPr>
              <a:t> </a:t>
            </a:r>
            <a:r>
              <a:rPr sz="2800" spc="-5" dirty="0">
                <a:solidFill>
                  <a:srgbClr val="221F1F"/>
                </a:solidFill>
                <a:latin typeface="Arial MT"/>
                <a:cs typeface="Arial MT"/>
              </a:rPr>
              <a:t>or</a:t>
            </a:r>
            <a:r>
              <a:rPr sz="2800" spc="10" dirty="0">
                <a:solidFill>
                  <a:srgbClr val="221F1F"/>
                </a:solidFill>
                <a:latin typeface="Arial MT"/>
                <a:cs typeface="Arial MT"/>
              </a:rPr>
              <a:t> </a:t>
            </a:r>
            <a:r>
              <a:rPr sz="2800" spc="-5" dirty="0">
                <a:solidFill>
                  <a:srgbClr val="221F1F"/>
                </a:solidFill>
                <a:latin typeface="Arial MT"/>
                <a:cs typeface="Arial MT"/>
              </a:rPr>
              <a:t>homes.</a:t>
            </a:r>
            <a:endParaRPr sz="2800" dirty="0">
              <a:latin typeface="Arial MT"/>
              <a:cs typeface="Arial MT"/>
            </a:endParaRPr>
          </a:p>
        </p:txBody>
      </p:sp>
      <p:pic>
        <p:nvPicPr>
          <p:cNvPr id="4" name="object 4"/>
          <p:cNvPicPr/>
          <p:nvPr/>
        </p:nvPicPr>
        <p:blipFill>
          <a:blip r:embed="rId1" cstate="print"/>
          <a:stretch>
            <a:fillRect/>
          </a:stretch>
        </p:blipFill>
        <p:spPr>
          <a:xfrm>
            <a:off x="1731263" y="164593"/>
            <a:ext cx="2852928" cy="725423"/>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5"/>
          <p:cNvSpPr txBox="1"/>
          <p:nvPr/>
        </p:nvSpPr>
        <p:spPr>
          <a:xfrm>
            <a:off x="2286000" y="1524001"/>
            <a:ext cx="7467600" cy="1311275"/>
          </a:xfrm>
          <a:prstGeom prst="rect">
            <a:avLst/>
          </a:prstGeom>
          <a:noFill/>
          <a:ln>
            <a:noFill/>
          </a:ln>
        </p:spPr>
        <p:txBody>
          <a:bodyPr spcFirstLastPara="1" wrap="square" lIns="91425" tIns="45700" rIns="91425" bIns="45700" anchor="t" anchorCtr="0">
            <a:spAutoFit/>
          </a:bodyPr>
          <a:lstStyle/>
          <a:p>
            <a:pPr>
              <a:buClr>
                <a:schemeClr val="accent1"/>
              </a:buClr>
              <a:buSzPts val="2000"/>
            </a:pPr>
            <a:r>
              <a:rPr lang="en-GB" sz="2000" b="1" u="sng">
                <a:solidFill>
                  <a:schemeClr val="accent1"/>
                </a:solidFill>
                <a:latin typeface="Arial" panose="020B0604020202020204"/>
                <a:ea typeface="Arial" panose="020B0604020202020204"/>
                <a:cs typeface="Arial" panose="020B0604020202020204"/>
                <a:sym typeface="Arial" panose="020B0604020202020204"/>
              </a:rPr>
              <a:t>Opinion Leaders </a:t>
            </a:r>
            <a:r>
              <a:rPr lang="en-GB" sz="2000" b="1">
                <a:solidFill>
                  <a:schemeClr val="accent1"/>
                </a:solidFill>
                <a:latin typeface="Arial" panose="020B0604020202020204"/>
                <a:ea typeface="Arial" panose="020B0604020202020204"/>
                <a:cs typeface="Arial" panose="020B0604020202020204"/>
                <a:sym typeface="Arial" panose="020B0604020202020204"/>
              </a:rPr>
              <a:t>belong to the same peer group </a:t>
            </a:r>
            <a:r>
              <a:rPr lang="en-GB" sz="2000" b="1">
                <a:solidFill>
                  <a:schemeClr val="dk1"/>
                </a:solidFill>
                <a:latin typeface="Arial" panose="020B0604020202020204"/>
                <a:ea typeface="Arial" panose="020B0604020202020204"/>
                <a:cs typeface="Arial" panose="020B0604020202020204"/>
                <a:sym typeface="Arial" panose="020B0604020202020204"/>
              </a:rPr>
              <a:t>as the people they influence, they are more gregarious and more self-confident than non-leaders and are more confident of their role. Their influence is based on </a:t>
            </a:r>
            <a:r>
              <a:rPr lang="en-GB" sz="2000" b="1" i="1">
                <a:solidFill>
                  <a:schemeClr val="accent1"/>
                </a:solidFill>
                <a:latin typeface="Arial" panose="020B0604020202020204"/>
                <a:ea typeface="Arial" panose="020B0604020202020204"/>
                <a:cs typeface="Arial" panose="020B0604020202020204"/>
                <a:sym typeface="Arial" panose="020B0604020202020204"/>
              </a:rPr>
              <a:t>informal</a:t>
            </a:r>
            <a:r>
              <a:rPr lang="en-GB" sz="2000" b="1">
                <a:solidFill>
                  <a:schemeClr val="accent1"/>
                </a:solidFill>
                <a:latin typeface="Arial" panose="020B0604020202020204"/>
                <a:ea typeface="Arial" panose="020B0604020202020204"/>
                <a:cs typeface="Arial" panose="020B0604020202020204"/>
                <a:sym typeface="Arial" panose="020B0604020202020204"/>
              </a:rPr>
              <a:t> expertise</a:t>
            </a:r>
            <a:r>
              <a:rPr lang="en-GB" sz="2000" b="1">
                <a:solidFill>
                  <a:schemeClr val="dk1"/>
                </a:solidFill>
                <a:latin typeface="Arial" panose="020B0604020202020204"/>
                <a:ea typeface="Arial" panose="020B0604020202020204"/>
                <a:cs typeface="Arial" panose="020B0604020202020204"/>
                <a:sym typeface="Arial" panose="020B0604020202020204"/>
              </a:rPr>
              <a:t>.</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138" name="Google Shape;138;p15"/>
          <p:cNvSpPr txBox="1"/>
          <p:nvPr/>
        </p:nvSpPr>
        <p:spPr>
          <a:xfrm>
            <a:off x="2286000" y="3048000"/>
            <a:ext cx="7620000" cy="1631950"/>
          </a:xfrm>
          <a:prstGeom prst="rect">
            <a:avLst/>
          </a:prstGeom>
          <a:noFill/>
          <a:ln>
            <a:noFill/>
          </a:ln>
        </p:spPr>
        <p:txBody>
          <a:bodyPr spcFirstLastPara="1" wrap="square" lIns="91425" tIns="45700" rIns="91425" bIns="45700" anchor="t" anchorCtr="0">
            <a:spAutoFit/>
          </a:bodyPr>
          <a:lstStyle/>
          <a:p>
            <a:pPr>
              <a:buClr>
                <a:schemeClr val="accent1"/>
              </a:buClr>
              <a:buSzPts val="2000"/>
            </a:pPr>
            <a:r>
              <a:rPr lang="en-GB" sz="2000" b="1" u="sng">
                <a:solidFill>
                  <a:schemeClr val="accent1"/>
                </a:solidFill>
                <a:latin typeface="Arial" panose="020B0604020202020204"/>
                <a:ea typeface="Arial" panose="020B0604020202020204"/>
                <a:cs typeface="Arial" panose="020B0604020202020204"/>
                <a:sym typeface="Arial" panose="020B0604020202020204"/>
              </a:rPr>
              <a:t>Opinion Formers </a:t>
            </a:r>
            <a:r>
              <a:rPr lang="en-GB" sz="2000" b="1">
                <a:solidFill>
                  <a:schemeClr val="accent1"/>
                </a:solidFill>
                <a:latin typeface="Arial" panose="020B0604020202020204"/>
                <a:ea typeface="Arial" panose="020B0604020202020204"/>
                <a:cs typeface="Arial" panose="020B0604020202020204"/>
                <a:sym typeface="Arial" panose="020B0604020202020204"/>
              </a:rPr>
              <a:t>do not (necessarily) belong to the same peer group</a:t>
            </a:r>
            <a:r>
              <a:rPr lang="en-GB" sz="2000" b="1">
                <a:solidFill>
                  <a:srgbClr val="FF0000"/>
                </a:solidFill>
                <a:latin typeface="Arial" panose="020B0604020202020204"/>
                <a:ea typeface="Arial" panose="020B0604020202020204"/>
                <a:cs typeface="Arial" panose="020B0604020202020204"/>
                <a:sym typeface="Arial" panose="020B0604020202020204"/>
              </a:rPr>
              <a:t> </a:t>
            </a:r>
            <a:r>
              <a:rPr lang="en-GB" sz="2000" b="1">
                <a:solidFill>
                  <a:srgbClr val="000000"/>
                </a:solidFill>
                <a:latin typeface="Arial" panose="020B0604020202020204"/>
                <a:ea typeface="Arial" panose="020B0604020202020204"/>
                <a:cs typeface="Arial" panose="020B0604020202020204"/>
                <a:sym typeface="Arial" panose="020B0604020202020204"/>
              </a:rPr>
              <a:t>as the people they influence</a:t>
            </a:r>
            <a:r>
              <a:rPr lang="en-GB" sz="2000" b="1">
                <a:solidFill>
                  <a:schemeClr val="dk1"/>
                </a:solidFill>
                <a:latin typeface="Arial" panose="020B0604020202020204"/>
                <a:ea typeface="Arial" panose="020B0604020202020204"/>
                <a:cs typeface="Arial" panose="020B0604020202020204"/>
                <a:sym typeface="Arial" panose="020B0604020202020204"/>
              </a:rPr>
              <a:t>. They exert personal influence because of their </a:t>
            </a:r>
            <a:r>
              <a:rPr lang="en-GB" sz="2000" b="1">
                <a:solidFill>
                  <a:schemeClr val="accent1"/>
                </a:solidFill>
                <a:latin typeface="Arial" panose="020B0604020202020204"/>
                <a:ea typeface="Arial" panose="020B0604020202020204"/>
                <a:cs typeface="Arial" panose="020B0604020202020204"/>
                <a:sym typeface="Arial" panose="020B0604020202020204"/>
              </a:rPr>
              <a:t>profession, authority, education or status</a:t>
            </a:r>
            <a:r>
              <a:rPr lang="en-GB" sz="2000" b="1">
                <a:solidFill>
                  <a:schemeClr val="dk1"/>
                </a:solidFill>
                <a:latin typeface="Arial" panose="020B0604020202020204"/>
                <a:ea typeface="Arial" panose="020B0604020202020204"/>
                <a:cs typeface="Arial" panose="020B0604020202020204"/>
                <a:sym typeface="Arial" panose="020B0604020202020204"/>
              </a:rPr>
              <a:t> associated with the object of the communication process. Their influence is based on </a:t>
            </a:r>
            <a:r>
              <a:rPr lang="en-GB" sz="2000" b="1" i="1">
                <a:solidFill>
                  <a:srgbClr val="FF0000"/>
                </a:solidFill>
                <a:latin typeface="Arial" panose="020B0604020202020204"/>
                <a:ea typeface="Arial" panose="020B0604020202020204"/>
                <a:cs typeface="Arial" panose="020B0604020202020204"/>
                <a:sym typeface="Arial" panose="020B0604020202020204"/>
              </a:rPr>
              <a:t>formal </a:t>
            </a:r>
            <a:r>
              <a:rPr lang="en-GB" sz="2000" b="1">
                <a:solidFill>
                  <a:srgbClr val="FF0000"/>
                </a:solidFill>
                <a:latin typeface="Arial" panose="020B0604020202020204"/>
                <a:ea typeface="Arial" panose="020B0604020202020204"/>
                <a:cs typeface="Arial" panose="020B0604020202020204"/>
                <a:sym typeface="Arial" panose="020B0604020202020204"/>
              </a:rPr>
              <a:t>expertise</a:t>
            </a:r>
            <a:r>
              <a:rPr lang="en-GB" sz="2000" b="1">
                <a:solidFill>
                  <a:schemeClr val="dk1"/>
                </a:solidFill>
                <a:latin typeface="Arial" panose="020B0604020202020204"/>
                <a:ea typeface="Arial" panose="020B0604020202020204"/>
                <a:cs typeface="Arial" panose="020B0604020202020204"/>
                <a:sym typeface="Arial" panose="020B0604020202020204"/>
              </a:rPr>
              <a:t>. </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139" name="Google Shape;139;p15"/>
          <p:cNvSpPr txBox="1"/>
          <p:nvPr/>
        </p:nvSpPr>
        <p:spPr>
          <a:xfrm>
            <a:off x="2286000" y="4953001"/>
            <a:ext cx="7086600" cy="708025"/>
          </a:xfrm>
          <a:prstGeom prst="rect">
            <a:avLst/>
          </a:prstGeom>
          <a:noFill/>
          <a:ln>
            <a:noFill/>
          </a:ln>
        </p:spPr>
        <p:txBody>
          <a:bodyPr spcFirstLastPara="1" wrap="square" lIns="91425" tIns="45700" rIns="91425" bIns="45700" anchor="t" anchorCtr="0">
            <a:spAutoFit/>
          </a:bodyPr>
          <a:lstStyle/>
          <a:p>
            <a:pPr>
              <a:buClr>
                <a:schemeClr val="accent1"/>
              </a:buClr>
              <a:buSzPts val="2000"/>
            </a:pPr>
            <a:r>
              <a:rPr lang="en-GB" sz="2000" b="1" u="sng">
                <a:solidFill>
                  <a:schemeClr val="accent1"/>
                </a:solidFill>
                <a:latin typeface="Arial" panose="020B0604020202020204"/>
                <a:ea typeface="Arial" panose="020B0604020202020204"/>
                <a:cs typeface="Arial" panose="020B0604020202020204"/>
                <a:sym typeface="Arial" panose="020B0604020202020204"/>
              </a:rPr>
              <a:t>Word of Mouth </a:t>
            </a:r>
            <a:r>
              <a:rPr lang="en-GB" sz="2000" b="1">
                <a:solidFill>
                  <a:schemeClr val="dk1"/>
                </a:solidFill>
                <a:latin typeface="Arial" panose="020B0604020202020204"/>
                <a:ea typeface="Arial" panose="020B0604020202020204"/>
                <a:cs typeface="Arial" panose="020B0604020202020204"/>
                <a:sym typeface="Arial" panose="020B0604020202020204"/>
              </a:rPr>
              <a:t>has become one of the most significant and most </a:t>
            </a:r>
            <a:r>
              <a:rPr lang="en-GB" sz="2000" b="1">
                <a:solidFill>
                  <a:srgbClr val="FF0000"/>
                </a:solidFill>
                <a:latin typeface="Arial" panose="020B0604020202020204"/>
                <a:ea typeface="Arial" panose="020B0604020202020204"/>
                <a:cs typeface="Arial" panose="020B0604020202020204"/>
                <a:sym typeface="Arial" panose="020B0604020202020204"/>
              </a:rPr>
              <a:t>powerful forms of marketing communications</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140" name="Google Shape;140;p15"/>
          <p:cNvSpPr txBox="1">
            <a:spLocks noGrp="1"/>
          </p:cNvSpPr>
          <p:nvPr>
            <p:ph type="title"/>
          </p:nvPr>
        </p:nvSpPr>
        <p:spPr>
          <a:xfrm>
            <a:off x="2225675" y="233363"/>
            <a:ext cx="77724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accent1"/>
              </a:buClr>
              <a:buSzPts val="3200"/>
            </a:pPr>
            <a:r>
              <a:rPr lang="en-GB" sz="3200" b="1">
                <a:solidFill>
                  <a:schemeClr val="accent1"/>
                </a:solidFill>
              </a:rPr>
              <a:t>Personal Influencers</a:t>
            </a:r>
            <a:endParaRPr lang="en-GB" sz="3200" b="1">
              <a:solidFill>
                <a:schemeClr val="accent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7"/>
          <p:cNvSpPr/>
          <p:nvPr/>
        </p:nvSpPr>
        <p:spPr>
          <a:xfrm>
            <a:off x="4848225" y="1843089"/>
            <a:ext cx="2266950" cy="307777"/>
          </a:xfrm>
          <a:prstGeom prst="rect">
            <a:avLst/>
          </a:prstGeom>
          <a:noFill/>
          <a:ln>
            <a:noFill/>
          </a:ln>
        </p:spPr>
        <p:txBody>
          <a:bodyPr spcFirstLastPara="1" wrap="square" lIns="0" tIns="0" rIns="40625" bIns="0" anchor="t" anchorCtr="0">
            <a:spAutoFit/>
          </a:bodyPr>
          <a:lstStyle/>
          <a:p>
            <a:pPr marL="40005" algn="ctr">
              <a:buClr>
                <a:schemeClr val="dk1"/>
              </a:buClr>
              <a:buSzPts val="2000"/>
            </a:pPr>
            <a:r>
              <a:rPr lang="en-GB" sz="2000">
                <a:solidFill>
                  <a:schemeClr val="dk1"/>
                </a:solidFill>
                <a:latin typeface="Arial" panose="020B0604020202020204"/>
                <a:ea typeface="Arial" panose="020B0604020202020204"/>
                <a:cs typeface="Arial" panose="020B0604020202020204"/>
                <a:sym typeface="Arial" panose="020B0604020202020204"/>
              </a:rPr>
              <a:t>Corporate Mission</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170" name="Google Shape;170;p7"/>
          <p:cNvSpPr/>
          <p:nvPr/>
        </p:nvSpPr>
        <p:spPr>
          <a:xfrm>
            <a:off x="4343400" y="2682876"/>
            <a:ext cx="3289300" cy="396875"/>
          </a:xfrm>
          <a:prstGeom prst="rect">
            <a:avLst/>
          </a:prstGeom>
          <a:noFill/>
          <a:ln>
            <a:noFill/>
          </a:ln>
        </p:spPr>
        <p:txBody>
          <a:bodyPr spcFirstLastPara="1" wrap="square" lIns="0" tIns="0" rIns="40625" bIns="0" anchor="t" anchorCtr="0">
            <a:noAutofit/>
          </a:bodyPr>
          <a:lstStyle/>
          <a:p>
            <a:pPr marL="40005" algn="ctr">
              <a:buClr>
                <a:schemeClr val="dk1"/>
              </a:buClr>
              <a:buSzPts val="2000"/>
            </a:pPr>
            <a:r>
              <a:rPr lang="en-GB" sz="2000">
                <a:solidFill>
                  <a:schemeClr val="dk1"/>
                </a:solidFill>
                <a:latin typeface="Arial" panose="020B0604020202020204"/>
                <a:ea typeface="Arial" panose="020B0604020202020204"/>
                <a:cs typeface="Arial" panose="020B0604020202020204"/>
                <a:sym typeface="Arial" panose="020B0604020202020204"/>
              </a:rPr>
              <a:t>Corporate Objectives</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171" name="Google Shape;171;p7"/>
          <p:cNvSpPr/>
          <p:nvPr/>
        </p:nvSpPr>
        <p:spPr>
          <a:xfrm>
            <a:off x="4640263" y="3519489"/>
            <a:ext cx="2665412" cy="307777"/>
          </a:xfrm>
          <a:prstGeom prst="rect">
            <a:avLst/>
          </a:prstGeom>
          <a:noFill/>
          <a:ln>
            <a:noFill/>
          </a:ln>
        </p:spPr>
        <p:txBody>
          <a:bodyPr spcFirstLastPara="1" wrap="square" lIns="0" tIns="0" rIns="40625" bIns="0" anchor="t" anchorCtr="0">
            <a:spAutoFit/>
          </a:bodyPr>
          <a:lstStyle/>
          <a:p>
            <a:pPr marL="40005" algn="ctr">
              <a:buClr>
                <a:schemeClr val="dk1"/>
              </a:buClr>
              <a:buSzPts val="2000"/>
            </a:pPr>
            <a:r>
              <a:rPr lang="en-GB" sz="2000">
                <a:solidFill>
                  <a:schemeClr val="dk1"/>
                </a:solidFill>
                <a:latin typeface="Arial" panose="020B0604020202020204"/>
                <a:ea typeface="Arial" panose="020B0604020202020204"/>
                <a:cs typeface="Arial" panose="020B0604020202020204"/>
                <a:sym typeface="Arial" panose="020B0604020202020204"/>
              </a:rPr>
              <a:t>Marketing Objectives</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172" name="Google Shape;172;p7"/>
          <p:cNvSpPr/>
          <p:nvPr/>
        </p:nvSpPr>
        <p:spPr>
          <a:xfrm>
            <a:off x="4775200" y="4357689"/>
            <a:ext cx="2381250" cy="307777"/>
          </a:xfrm>
          <a:prstGeom prst="rect">
            <a:avLst/>
          </a:prstGeom>
          <a:noFill/>
          <a:ln>
            <a:noFill/>
          </a:ln>
        </p:spPr>
        <p:txBody>
          <a:bodyPr spcFirstLastPara="1" wrap="square" lIns="0" tIns="0" rIns="40625" bIns="0" anchor="t" anchorCtr="0">
            <a:spAutoFit/>
          </a:bodyPr>
          <a:lstStyle/>
          <a:p>
            <a:pPr marL="40005" algn="ctr">
              <a:buClr>
                <a:schemeClr val="dk1"/>
              </a:buClr>
              <a:buSzPts val="2000"/>
            </a:pPr>
            <a:r>
              <a:rPr lang="en-GB" sz="2000">
                <a:solidFill>
                  <a:schemeClr val="dk1"/>
                </a:solidFill>
                <a:latin typeface="Arial" panose="020B0604020202020204"/>
                <a:ea typeface="Arial" panose="020B0604020202020204"/>
                <a:cs typeface="Arial" panose="020B0604020202020204"/>
                <a:sym typeface="Arial" panose="020B0604020202020204"/>
              </a:rPr>
              <a:t>Marketing Strategy</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173" name="Google Shape;173;p7"/>
          <p:cNvSpPr/>
          <p:nvPr/>
        </p:nvSpPr>
        <p:spPr>
          <a:xfrm>
            <a:off x="3582988" y="5195889"/>
            <a:ext cx="4697412" cy="307777"/>
          </a:xfrm>
          <a:prstGeom prst="rect">
            <a:avLst/>
          </a:prstGeom>
          <a:noFill/>
          <a:ln>
            <a:noFill/>
          </a:ln>
        </p:spPr>
        <p:txBody>
          <a:bodyPr spcFirstLastPara="1" wrap="square" lIns="0" tIns="0" rIns="40625" bIns="0" anchor="t" anchorCtr="0">
            <a:spAutoFit/>
          </a:bodyPr>
          <a:lstStyle/>
          <a:p>
            <a:pPr marL="40005" algn="ctr">
              <a:buClr>
                <a:schemeClr val="dk1"/>
              </a:buClr>
              <a:buSzPts val="2000"/>
            </a:pPr>
            <a:r>
              <a:rPr lang="en-GB" sz="2000">
                <a:solidFill>
                  <a:schemeClr val="dk1"/>
                </a:solidFill>
                <a:latin typeface="Arial" panose="020B0604020202020204"/>
                <a:ea typeface="Arial" panose="020B0604020202020204"/>
                <a:cs typeface="Arial" panose="020B0604020202020204"/>
                <a:sym typeface="Arial" panose="020B0604020202020204"/>
              </a:rPr>
              <a:t>Marketing Communications Objectives</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174" name="Google Shape;174;p7"/>
          <p:cNvSpPr txBox="1">
            <a:spLocks noGrp="1"/>
          </p:cNvSpPr>
          <p:nvPr>
            <p:ph type="title"/>
          </p:nvPr>
        </p:nvSpPr>
        <p:spPr>
          <a:xfrm>
            <a:off x="1818998" y="341018"/>
            <a:ext cx="7772400" cy="1060450"/>
          </a:xfrm>
          <a:prstGeom prst="rect">
            <a:avLst/>
          </a:prstGeom>
          <a:noFill/>
          <a:ln>
            <a:noFill/>
          </a:ln>
        </p:spPr>
        <p:txBody>
          <a:bodyPr spcFirstLastPara="1" vert="horz" wrap="square" lIns="91425" tIns="45700" rIns="132075" bIns="45700" rtlCol="0" anchor="ctr" anchorCtr="0">
            <a:noAutofit/>
          </a:bodyPr>
          <a:lstStyle/>
          <a:p>
            <a:pPr>
              <a:lnSpc>
                <a:spcPct val="100000"/>
              </a:lnSpc>
              <a:spcBef>
                <a:spcPts val="0"/>
              </a:spcBef>
              <a:buClr>
                <a:srgbClr val="31859B"/>
              </a:buClr>
              <a:buSzPts val="2800"/>
            </a:pPr>
            <a:r>
              <a:rPr lang="en-GB" sz="2800" dirty="0">
                <a:solidFill>
                  <a:srgbClr val="31859B"/>
                </a:solidFill>
              </a:rPr>
              <a:t>Where do marcoms objectives come from?</a:t>
            </a:r>
            <a:endParaRPr dirty="0"/>
          </a:p>
        </p:txBody>
      </p:sp>
      <p:sp>
        <p:nvSpPr>
          <p:cNvPr id="175" name="Google Shape;175;p7"/>
          <p:cNvSpPr/>
          <p:nvPr/>
        </p:nvSpPr>
        <p:spPr>
          <a:xfrm>
            <a:off x="5808663" y="2241550"/>
            <a:ext cx="360362" cy="431800"/>
          </a:xfrm>
          <a:custGeom>
            <a:avLst/>
            <a:gdLst/>
            <a:ahLst/>
            <a:cxnLst/>
            <a:rect l="l" t="t" r="r" b="b"/>
            <a:pathLst>
              <a:path w="21600" h="21600" extrusionOk="0">
                <a:moveTo>
                  <a:pt x="0" y="16200"/>
                </a:moveTo>
                <a:lnTo>
                  <a:pt x="5400" y="16200"/>
                </a:lnTo>
                <a:lnTo>
                  <a:pt x="5400" y="0"/>
                </a:lnTo>
                <a:lnTo>
                  <a:pt x="16200" y="0"/>
                </a:lnTo>
                <a:lnTo>
                  <a:pt x="16200" y="16200"/>
                </a:lnTo>
                <a:lnTo>
                  <a:pt x="21600" y="16200"/>
                </a:lnTo>
                <a:lnTo>
                  <a:pt x="10800" y="21600"/>
                </a:lnTo>
                <a:lnTo>
                  <a:pt x="0" y="16200"/>
                </a:lnTo>
                <a:close/>
                <a:moveTo>
                  <a:pt x="0" y="16200"/>
                </a:moveTo>
              </a:path>
            </a:pathLst>
          </a:custGeom>
          <a:solidFill>
            <a:schemeClr val="accent1"/>
          </a:solid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176" name="Google Shape;176;p7"/>
          <p:cNvSpPr/>
          <p:nvPr/>
        </p:nvSpPr>
        <p:spPr>
          <a:xfrm>
            <a:off x="5808663" y="3033713"/>
            <a:ext cx="360362" cy="431800"/>
          </a:xfrm>
          <a:custGeom>
            <a:avLst/>
            <a:gdLst/>
            <a:ahLst/>
            <a:cxnLst/>
            <a:rect l="l" t="t" r="r" b="b"/>
            <a:pathLst>
              <a:path w="21600" h="21600" extrusionOk="0">
                <a:moveTo>
                  <a:pt x="0" y="16200"/>
                </a:moveTo>
                <a:lnTo>
                  <a:pt x="5400" y="16200"/>
                </a:lnTo>
                <a:lnTo>
                  <a:pt x="5400" y="0"/>
                </a:lnTo>
                <a:lnTo>
                  <a:pt x="16200" y="0"/>
                </a:lnTo>
                <a:lnTo>
                  <a:pt x="16200" y="16200"/>
                </a:lnTo>
                <a:lnTo>
                  <a:pt x="21600" y="16200"/>
                </a:lnTo>
                <a:lnTo>
                  <a:pt x="10800" y="21600"/>
                </a:lnTo>
                <a:lnTo>
                  <a:pt x="0" y="16200"/>
                </a:lnTo>
                <a:close/>
                <a:moveTo>
                  <a:pt x="0" y="16200"/>
                </a:moveTo>
              </a:path>
            </a:pathLst>
          </a:custGeom>
          <a:solidFill>
            <a:schemeClr val="accent1"/>
          </a:solid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177" name="Google Shape;177;p7"/>
          <p:cNvSpPr/>
          <p:nvPr/>
        </p:nvSpPr>
        <p:spPr>
          <a:xfrm>
            <a:off x="5808663" y="3897313"/>
            <a:ext cx="360362" cy="431800"/>
          </a:xfrm>
          <a:custGeom>
            <a:avLst/>
            <a:gdLst/>
            <a:ahLst/>
            <a:cxnLst/>
            <a:rect l="l" t="t" r="r" b="b"/>
            <a:pathLst>
              <a:path w="21600" h="21600" extrusionOk="0">
                <a:moveTo>
                  <a:pt x="0" y="16200"/>
                </a:moveTo>
                <a:lnTo>
                  <a:pt x="5400" y="16200"/>
                </a:lnTo>
                <a:lnTo>
                  <a:pt x="5400" y="0"/>
                </a:lnTo>
                <a:lnTo>
                  <a:pt x="16200" y="0"/>
                </a:lnTo>
                <a:lnTo>
                  <a:pt x="16200" y="16200"/>
                </a:lnTo>
                <a:lnTo>
                  <a:pt x="21600" y="16200"/>
                </a:lnTo>
                <a:lnTo>
                  <a:pt x="10800" y="21600"/>
                </a:lnTo>
                <a:lnTo>
                  <a:pt x="0" y="16200"/>
                </a:lnTo>
                <a:close/>
                <a:moveTo>
                  <a:pt x="0" y="16200"/>
                </a:moveTo>
              </a:path>
            </a:pathLst>
          </a:custGeom>
          <a:solidFill>
            <a:schemeClr val="accent1"/>
          </a:solid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178" name="Google Shape;178;p7"/>
          <p:cNvSpPr/>
          <p:nvPr/>
        </p:nvSpPr>
        <p:spPr>
          <a:xfrm>
            <a:off x="5808663" y="4762500"/>
            <a:ext cx="360362" cy="431800"/>
          </a:xfrm>
          <a:custGeom>
            <a:avLst/>
            <a:gdLst/>
            <a:ahLst/>
            <a:cxnLst/>
            <a:rect l="l" t="t" r="r" b="b"/>
            <a:pathLst>
              <a:path w="21600" h="21600" extrusionOk="0">
                <a:moveTo>
                  <a:pt x="0" y="16200"/>
                </a:moveTo>
                <a:lnTo>
                  <a:pt x="5400" y="16200"/>
                </a:lnTo>
                <a:lnTo>
                  <a:pt x="5400" y="0"/>
                </a:lnTo>
                <a:lnTo>
                  <a:pt x="16200" y="0"/>
                </a:lnTo>
                <a:lnTo>
                  <a:pt x="16200" y="16200"/>
                </a:lnTo>
                <a:lnTo>
                  <a:pt x="21600" y="16200"/>
                </a:lnTo>
                <a:lnTo>
                  <a:pt x="10800" y="21600"/>
                </a:lnTo>
                <a:lnTo>
                  <a:pt x="0" y="16200"/>
                </a:lnTo>
                <a:close/>
                <a:moveTo>
                  <a:pt x="0" y="16200"/>
                </a:moveTo>
              </a:path>
            </a:pathLst>
          </a:custGeom>
          <a:solidFill>
            <a:schemeClr val="accent1"/>
          </a:solid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Tree>
  </p:cSld>
  <p:clrMapOvr>
    <a:masterClrMapping/>
  </p:clrMapOvr>
  <p:transition>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8"/>
          <p:cNvSpPr txBox="1"/>
          <p:nvPr/>
        </p:nvSpPr>
        <p:spPr>
          <a:xfrm>
            <a:off x="2270126" y="1538288"/>
            <a:ext cx="7650163" cy="4432300"/>
          </a:xfrm>
          <a:prstGeom prst="rect">
            <a:avLst/>
          </a:prstGeom>
          <a:noFill/>
          <a:ln>
            <a:noFill/>
          </a:ln>
        </p:spPr>
        <p:txBody>
          <a:bodyPr spcFirstLastPara="1" wrap="square" lIns="91425" tIns="45700" rIns="91425" bIns="45700" anchor="t" anchorCtr="0">
            <a:spAutoFit/>
          </a:bodyPr>
          <a:lstStyle/>
          <a:p>
            <a:pPr algn="ctr">
              <a:buClr>
                <a:srgbClr val="333333"/>
              </a:buClr>
              <a:buSzPts val="2400"/>
            </a:pPr>
            <a:r>
              <a:rPr lang="en-GB" sz="2400">
                <a:solidFill>
                  <a:srgbClr val="333333"/>
                </a:solidFill>
                <a:latin typeface="Arial" panose="020B0604020202020204"/>
                <a:ea typeface="Arial" panose="020B0604020202020204"/>
                <a:cs typeface="Arial" panose="020B0604020202020204"/>
                <a:sym typeface="Arial" panose="020B0604020202020204"/>
              </a:rPr>
              <a:t>“Marketing communications is a </a:t>
            </a:r>
            <a:r>
              <a:rPr lang="en-GB" sz="2400">
                <a:solidFill>
                  <a:srgbClr val="31859B"/>
                </a:solidFill>
                <a:latin typeface="Arial" panose="020B0604020202020204"/>
                <a:ea typeface="Arial" panose="020B0604020202020204"/>
                <a:cs typeface="Arial" panose="020B0604020202020204"/>
                <a:sym typeface="Arial" panose="020B0604020202020204"/>
              </a:rPr>
              <a:t>management process </a:t>
            </a:r>
            <a:r>
              <a:rPr lang="en-GB" sz="2400">
                <a:solidFill>
                  <a:srgbClr val="333333"/>
                </a:solidFill>
                <a:latin typeface="Arial" panose="020B0604020202020204"/>
                <a:ea typeface="Arial" panose="020B0604020202020204"/>
                <a:cs typeface="Arial" panose="020B0604020202020204"/>
                <a:sym typeface="Arial" panose="020B0604020202020204"/>
              </a:rPr>
              <a:t>through which an organisation attempts to </a:t>
            </a:r>
            <a:r>
              <a:rPr lang="en-GB" sz="2400">
                <a:solidFill>
                  <a:srgbClr val="31859B"/>
                </a:solidFill>
                <a:latin typeface="Arial" panose="020B0604020202020204"/>
                <a:ea typeface="Arial" panose="020B0604020202020204"/>
                <a:cs typeface="Arial" panose="020B0604020202020204"/>
                <a:sym typeface="Arial" panose="020B0604020202020204"/>
              </a:rPr>
              <a:t>engage with its </a:t>
            </a:r>
            <a:r>
              <a:rPr lang="en-GB" sz="2400" u="sng">
                <a:solidFill>
                  <a:srgbClr val="31859B"/>
                </a:solidFill>
                <a:latin typeface="Arial" panose="020B0604020202020204"/>
                <a:ea typeface="Arial" panose="020B0604020202020204"/>
                <a:cs typeface="Arial" panose="020B0604020202020204"/>
                <a:sym typeface="Arial" panose="020B0604020202020204"/>
              </a:rPr>
              <a:t>various </a:t>
            </a:r>
            <a:r>
              <a:rPr lang="en-GB" sz="2400" b="1" u="sng">
                <a:solidFill>
                  <a:srgbClr val="31859B"/>
                </a:solidFill>
                <a:latin typeface="Arial" panose="020B0604020202020204"/>
                <a:ea typeface="Arial" panose="020B0604020202020204"/>
                <a:cs typeface="Arial" panose="020B0604020202020204"/>
                <a:sym typeface="Arial" panose="020B0604020202020204"/>
              </a:rPr>
              <a:t>audiences</a:t>
            </a:r>
            <a:r>
              <a:rPr lang="en-GB" sz="2400">
                <a:solidFill>
                  <a:srgbClr val="333333"/>
                </a:solidFill>
                <a:latin typeface="Arial" panose="020B0604020202020204"/>
                <a:ea typeface="Arial" panose="020B0604020202020204"/>
                <a:cs typeface="Arial" panose="020B0604020202020204"/>
                <a:sym typeface="Arial" panose="020B0604020202020204"/>
              </a:rPr>
              <a:t>. By </a:t>
            </a:r>
            <a:r>
              <a:rPr lang="en-GB" sz="2400">
                <a:solidFill>
                  <a:srgbClr val="31859B"/>
                </a:solidFill>
                <a:latin typeface="Arial" panose="020B0604020202020204"/>
                <a:ea typeface="Arial" panose="020B0604020202020204"/>
                <a:cs typeface="Arial" panose="020B0604020202020204"/>
                <a:sym typeface="Arial" panose="020B0604020202020204"/>
              </a:rPr>
              <a:t>understanding an audience’s</a:t>
            </a:r>
            <a:r>
              <a:rPr lang="en-GB" sz="2400">
                <a:solidFill>
                  <a:srgbClr val="FF0000"/>
                </a:solidFill>
                <a:latin typeface="Arial" panose="020B0604020202020204"/>
                <a:ea typeface="Arial" panose="020B0604020202020204"/>
                <a:cs typeface="Arial" panose="020B0604020202020204"/>
                <a:sym typeface="Arial" panose="020B0604020202020204"/>
              </a:rPr>
              <a:t> </a:t>
            </a:r>
            <a:r>
              <a:rPr lang="en-GB" sz="2400">
                <a:solidFill>
                  <a:srgbClr val="333333"/>
                </a:solidFill>
                <a:latin typeface="Arial" panose="020B0604020202020204"/>
                <a:ea typeface="Arial" panose="020B0604020202020204"/>
                <a:cs typeface="Arial" panose="020B0604020202020204"/>
                <a:sym typeface="Arial" panose="020B0604020202020204"/>
              </a:rPr>
              <a:t>communications environment, organisations seek to develop and </a:t>
            </a:r>
            <a:r>
              <a:rPr lang="en-GB" sz="2400" u="sng">
                <a:solidFill>
                  <a:srgbClr val="31859B"/>
                </a:solidFill>
                <a:latin typeface="Arial" panose="020B0604020202020204"/>
                <a:ea typeface="Arial" panose="020B0604020202020204"/>
                <a:cs typeface="Arial" panose="020B0604020202020204"/>
                <a:sym typeface="Arial" panose="020B0604020202020204"/>
              </a:rPr>
              <a:t>present messages</a:t>
            </a:r>
            <a:r>
              <a:rPr lang="en-GB" sz="2400">
                <a:solidFill>
                  <a:srgbClr val="31859B"/>
                </a:solidFill>
                <a:latin typeface="Arial" panose="020B0604020202020204"/>
                <a:ea typeface="Arial" panose="020B0604020202020204"/>
                <a:cs typeface="Arial" panose="020B0604020202020204"/>
                <a:sym typeface="Arial" panose="020B0604020202020204"/>
              </a:rPr>
              <a:t> </a:t>
            </a:r>
            <a:r>
              <a:rPr lang="en-GB" sz="2400">
                <a:solidFill>
                  <a:srgbClr val="333333"/>
                </a:solidFill>
                <a:latin typeface="Arial" panose="020B0604020202020204"/>
                <a:ea typeface="Arial" panose="020B0604020202020204"/>
                <a:cs typeface="Arial" panose="020B0604020202020204"/>
                <a:sym typeface="Arial" panose="020B0604020202020204"/>
              </a:rPr>
              <a:t>for its identified stakeholder groups, before </a:t>
            </a:r>
            <a:r>
              <a:rPr lang="en-GB" sz="2400" u="sng">
                <a:solidFill>
                  <a:srgbClr val="31859B"/>
                </a:solidFill>
                <a:latin typeface="Arial" panose="020B0604020202020204"/>
                <a:ea typeface="Arial" panose="020B0604020202020204"/>
                <a:cs typeface="Arial" panose="020B0604020202020204"/>
                <a:sym typeface="Arial" panose="020B0604020202020204"/>
              </a:rPr>
              <a:t>evaluating and acting upon </a:t>
            </a:r>
            <a:r>
              <a:rPr lang="en-GB" sz="2400">
                <a:solidFill>
                  <a:srgbClr val="333333"/>
                </a:solidFill>
                <a:latin typeface="Arial" panose="020B0604020202020204"/>
                <a:ea typeface="Arial" panose="020B0604020202020204"/>
                <a:cs typeface="Arial" panose="020B0604020202020204"/>
                <a:sym typeface="Arial" panose="020B0604020202020204"/>
              </a:rPr>
              <a:t>any responses. </a:t>
            </a:r>
            <a:endParaRPr sz="1400">
              <a:solidFill>
                <a:srgbClr val="000000"/>
              </a:solidFill>
              <a:latin typeface="Arial" panose="020B0604020202020204"/>
              <a:ea typeface="Arial" panose="020B0604020202020204"/>
              <a:cs typeface="Arial" panose="020B0604020202020204"/>
              <a:sym typeface="Arial" panose="020B0604020202020204"/>
            </a:endParaRPr>
          </a:p>
          <a:p>
            <a:pPr algn="ctr">
              <a:spcBef>
                <a:spcPts val="1200"/>
              </a:spcBef>
              <a:buClr>
                <a:srgbClr val="333333"/>
              </a:buClr>
              <a:buSzPts val="2400"/>
            </a:pPr>
            <a:r>
              <a:rPr lang="en-GB" sz="2400">
                <a:solidFill>
                  <a:srgbClr val="333333"/>
                </a:solidFill>
                <a:latin typeface="Arial" panose="020B0604020202020204"/>
                <a:ea typeface="Arial" panose="020B0604020202020204"/>
                <a:cs typeface="Arial" panose="020B0604020202020204"/>
                <a:sym typeface="Arial" panose="020B0604020202020204"/>
              </a:rPr>
              <a:t>By conveying messages that are of significant value, audiences are encouraged to produce </a:t>
            </a:r>
            <a:r>
              <a:rPr lang="en-GB" sz="2400">
                <a:solidFill>
                  <a:srgbClr val="31859B"/>
                </a:solidFill>
                <a:latin typeface="Arial" panose="020B0604020202020204"/>
                <a:ea typeface="Arial" panose="020B0604020202020204"/>
                <a:cs typeface="Arial" panose="020B0604020202020204"/>
                <a:sym typeface="Arial" panose="020B0604020202020204"/>
              </a:rPr>
              <a:t>attitudinal and behavioural responses</a:t>
            </a:r>
            <a:r>
              <a:rPr lang="en-GB" sz="2400">
                <a:solidFill>
                  <a:srgbClr val="000000"/>
                </a:solidFill>
                <a:latin typeface="Arial" panose="020B0604020202020204"/>
                <a:ea typeface="Arial" panose="020B0604020202020204"/>
                <a:cs typeface="Arial" panose="020B0604020202020204"/>
                <a:sym typeface="Arial" panose="020B0604020202020204"/>
              </a:rPr>
              <a:t>”</a:t>
            </a:r>
            <a:endParaRPr sz="2400">
              <a:solidFill>
                <a:srgbClr val="000000"/>
              </a:solidFill>
              <a:latin typeface="Arial" panose="020B0604020202020204"/>
              <a:ea typeface="Arial" panose="020B0604020202020204"/>
              <a:cs typeface="Arial" panose="020B0604020202020204"/>
              <a:sym typeface="Arial" panose="020B0604020202020204"/>
            </a:endParaRPr>
          </a:p>
          <a:p>
            <a:pPr algn="ctr">
              <a:spcBef>
                <a:spcPts val="1000"/>
              </a:spcBef>
              <a:buClr>
                <a:srgbClr val="FF0000"/>
              </a:buClr>
              <a:buSzPts val="2000"/>
            </a:pPr>
            <a:r>
              <a:rPr lang="en-GB" sz="2000" b="1">
                <a:solidFill>
                  <a:srgbClr val="FF0000"/>
                </a:solidFill>
                <a:latin typeface="Arial" panose="020B0604020202020204"/>
                <a:ea typeface="Arial" panose="020B0604020202020204"/>
                <a:cs typeface="Arial" panose="020B0604020202020204"/>
                <a:sym typeface="Arial" panose="020B0604020202020204"/>
              </a:rPr>
              <a:t> </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185" name="Google Shape;185;p8"/>
          <p:cNvSpPr txBox="1">
            <a:spLocks noGrp="1"/>
          </p:cNvSpPr>
          <p:nvPr>
            <p:ph type="title"/>
          </p:nvPr>
        </p:nvSpPr>
        <p:spPr>
          <a:xfrm>
            <a:off x="2225675" y="279400"/>
            <a:ext cx="77724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2800"/>
            </a:pPr>
            <a:r>
              <a:rPr lang="en-GB" sz="2800" b="1"/>
              <a:t>A </a:t>
            </a:r>
            <a:r>
              <a:rPr lang="en-GB" sz="2800" b="1">
                <a:solidFill>
                  <a:srgbClr val="31859B"/>
                </a:solidFill>
              </a:rPr>
              <a:t>Definition</a:t>
            </a:r>
            <a:r>
              <a:rPr lang="en-GB" sz="2800" b="1"/>
              <a:t> of Marketing Communications </a:t>
            </a:r>
            <a:endParaRPr lang="en-GB" sz="2800" b="1"/>
          </a:p>
        </p:txBody>
      </p:sp>
      <p:sp>
        <p:nvSpPr>
          <p:cNvPr id="186" name="Google Shape;186;p8"/>
          <p:cNvSpPr txBox="1"/>
          <p:nvPr/>
        </p:nvSpPr>
        <p:spPr>
          <a:xfrm>
            <a:off x="9213850" y="6488114"/>
            <a:ext cx="2908300" cy="369887"/>
          </a:xfrm>
          <a:prstGeom prst="rect">
            <a:avLst/>
          </a:prstGeom>
          <a:noFill/>
          <a:ln>
            <a:noFill/>
          </a:ln>
        </p:spPr>
        <p:txBody>
          <a:bodyPr spcFirstLastPara="1" wrap="square" lIns="91425" tIns="45700" rIns="91425" bIns="45700" anchor="t" anchorCtr="0">
            <a:spAutoFit/>
          </a:bodyPr>
          <a:lstStyle/>
          <a:p>
            <a:pPr>
              <a:buClr>
                <a:schemeClr val="dk1"/>
              </a:buClr>
              <a:buSzPts val="1800"/>
            </a:pPr>
            <a:r>
              <a:rPr lang="en-GB">
                <a:solidFill>
                  <a:schemeClr val="dk1"/>
                </a:solidFill>
                <a:latin typeface="Arial" panose="020B0604020202020204"/>
                <a:ea typeface="Arial" panose="020B0604020202020204"/>
                <a:cs typeface="Arial" panose="020B0604020202020204"/>
                <a:sym typeface="Arial" panose="020B0604020202020204"/>
              </a:rPr>
              <a:t>Fill (2005)</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p:nvPr/>
        </p:nvSpPr>
        <p:spPr>
          <a:xfrm>
            <a:off x="1685131" y="1359941"/>
            <a:ext cx="8821738" cy="5309146"/>
          </a:xfrm>
          <a:prstGeom prst="rect">
            <a:avLst/>
          </a:prstGeom>
          <a:noFill/>
          <a:ln>
            <a:noFill/>
          </a:ln>
        </p:spPr>
        <p:txBody>
          <a:bodyPr spcFirstLastPara="1" wrap="square" lIns="91425" tIns="45700" rIns="91425" bIns="45700" anchor="t" anchorCtr="0">
            <a:spAutoFit/>
          </a:bodyPr>
          <a:lstStyle/>
          <a:p>
            <a:pPr marL="285750" indent="-285750">
              <a:buClr>
                <a:schemeClr val="accent1"/>
              </a:buClr>
              <a:buSzPts val="2400"/>
              <a:buFont typeface="Arial" panose="020B0604020202020204"/>
              <a:buChar char="•"/>
            </a:pPr>
            <a:r>
              <a:rPr lang="en-GB" sz="2400" b="1" u="sng">
                <a:solidFill>
                  <a:schemeClr val="accent1"/>
                </a:solidFill>
                <a:latin typeface="Arial" panose="020B0604020202020204"/>
                <a:ea typeface="Arial" panose="020B0604020202020204"/>
                <a:cs typeface="Arial" panose="020B0604020202020204"/>
                <a:sym typeface="Arial" panose="020B0604020202020204"/>
              </a:rPr>
              <a:t>Audiences to target </a:t>
            </a:r>
            <a:r>
              <a:rPr lang="en-GB" sz="2400" b="1">
                <a:solidFill>
                  <a:schemeClr val="dk1"/>
                </a:solidFill>
                <a:latin typeface="Arial" panose="020B0604020202020204"/>
                <a:ea typeface="Arial" panose="020B0604020202020204"/>
                <a:cs typeface="Arial" panose="020B0604020202020204"/>
                <a:sym typeface="Arial" panose="020B0604020202020204"/>
              </a:rPr>
              <a:t>– </a:t>
            </a:r>
            <a:r>
              <a:rPr lang="en-GB" sz="2400" b="1">
                <a:solidFill>
                  <a:schemeClr val="accent1"/>
                </a:solidFill>
                <a:latin typeface="Arial" panose="020B0604020202020204"/>
                <a:ea typeface="Arial" panose="020B0604020202020204"/>
                <a:cs typeface="Arial" panose="020B0604020202020204"/>
                <a:sym typeface="Arial" panose="020B0604020202020204"/>
              </a:rPr>
              <a:t>which specific audience(s) </a:t>
            </a:r>
            <a:r>
              <a:rPr lang="en-GB" sz="2400" b="1">
                <a:solidFill>
                  <a:schemeClr val="dk1"/>
                </a:solidFill>
                <a:latin typeface="Arial" panose="020B0604020202020204"/>
                <a:ea typeface="Arial" panose="020B0604020202020204"/>
                <a:cs typeface="Arial" panose="020B0604020202020204"/>
                <a:sym typeface="Arial" panose="020B0604020202020204"/>
              </a:rPr>
              <a:t>do we need to communicate with and what are their various </a:t>
            </a:r>
            <a:r>
              <a:rPr lang="en-GB" sz="2400" b="1">
                <a:solidFill>
                  <a:schemeClr val="accent1"/>
                </a:solidFill>
                <a:latin typeface="Arial" panose="020B0604020202020204"/>
                <a:ea typeface="Arial" panose="020B0604020202020204"/>
                <a:cs typeface="Arial" panose="020B0604020202020204"/>
                <a:sym typeface="Arial" panose="020B0604020202020204"/>
              </a:rPr>
              <a:t>behaviour and information processing needs</a:t>
            </a:r>
            <a:r>
              <a:rPr lang="en-GB" sz="2400" b="1">
                <a:solidFill>
                  <a:schemeClr val="dk1"/>
                </a:solidFill>
                <a:latin typeface="Arial" panose="020B0604020202020204"/>
                <a:ea typeface="Arial" panose="020B0604020202020204"/>
                <a:cs typeface="Arial" panose="020B0604020202020204"/>
                <a:sym typeface="Arial" panose="020B0604020202020204"/>
              </a:rPr>
              <a:t>? </a:t>
            </a:r>
            <a:r>
              <a:rPr lang="en-GB" sz="2400" b="1">
                <a:solidFill>
                  <a:schemeClr val="accent1"/>
                </a:solidFill>
                <a:latin typeface="Arial" panose="020B0604020202020204"/>
                <a:ea typeface="Arial" panose="020B0604020202020204"/>
                <a:cs typeface="Arial" panose="020B0604020202020204"/>
                <a:sym typeface="Arial" panose="020B0604020202020204"/>
              </a:rPr>
              <a:t>(Who?)  </a:t>
            </a:r>
            <a:endParaRPr sz="2400" b="1">
              <a:solidFill>
                <a:schemeClr val="dk1"/>
              </a:solidFill>
              <a:latin typeface="Arial" panose="020B0604020202020204"/>
              <a:ea typeface="Arial" panose="020B0604020202020204"/>
              <a:cs typeface="Arial" panose="020B0604020202020204"/>
              <a:sym typeface="Arial" panose="020B0604020202020204"/>
            </a:endParaRPr>
          </a:p>
          <a:p>
            <a:pPr marL="285750" indent="-285750">
              <a:spcBef>
                <a:spcPts val="1200"/>
              </a:spcBef>
              <a:buClr>
                <a:schemeClr val="accent1"/>
              </a:buClr>
              <a:buSzPts val="2400"/>
              <a:buFont typeface="Arial" panose="020B0604020202020204"/>
              <a:buChar char="•"/>
            </a:pPr>
            <a:r>
              <a:rPr lang="en-GB" sz="2400" b="1" u="sng">
                <a:solidFill>
                  <a:schemeClr val="accent1"/>
                </a:solidFill>
                <a:latin typeface="Arial" panose="020B0604020202020204"/>
                <a:ea typeface="Arial" panose="020B0604020202020204"/>
                <a:cs typeface="Arial" panose="020B0604020202020204"/>
                <a:sym typeface="Arial" panose="020B0604020202020204"/>
              </a:rPr>
              <a:t>How to Engage them? </a:t>
            </a:r>
            <a:r>
              <a:rPr lang="en-GB" sz="2400" b="1">
                <a:solidFill>
                  <a:schemeClr val="dk1"/>
                </a:solidFill>
                <a:latin typeface="Arial" panose="020B0604020202020204"/>
                <a:ea typeface="Arial" panose="020B0604020202020204"/>
                <a:cs typeface="Arial" panose="020B0604020202020204"/>
                <a:sym typeface="Arial" panose="020B0604020202020204"/>
              </a:rPr>
              <a:t>– </a:t>
            </a:r>
            <a:r>
              <a:rPr lang="en-GB" sz="2400" b="1">
                <a:solidFill>
                  <a:srgbClr val="000000"/>
                </a:solidFill>
                <a:latin typeface="Arial" panose="020B0604020202020204"/>
                <a:ea typeface="Arial" panose="020B0604020202020204"/>
                <a:cs typeface="Arial" panose="020B0604020202020204"/>
                <a:sym typeface="Arial" panose="020B0604020202020204"/>
              </a:rPr>
              <a:t>what are the audiences’ </a:t>
            </a:r>
            <a:r>
              <a:rPr lang="en-GB" sz="2400" b="1">
                <a:solidFill>
                  <a:schemeClr val="accent1"/>
                </a:solidFill>
                <a:latin typeface="Arial" panose="020B0604020202020204"/>
                <a:ea typeface="Arial" panose="020B0604020202020204"/>
                <a:cs typeface="Arial" panose="020B0604020202020204"/>
                <a:sym typeface="Arial" panose="020B0604020202020204"/>
              </a:rPr>
              <a:t>communications needs </a:t>
            </a:r>
            <a:r>
              <a:rPr lang="en-GB" sz="2400" b="1">
                <a:solidFill>
                  <a:srgbClr val="000000"/>
                </a:solidFill>
                <a:latin typeface="Arial" panose="020B0604020202020204"/>
                <a:ea typeface="Arial" panose="020B0604020202020204"/>
                <a:cs typeface="Arial" panose="020B0604020202020204"/>
                <a:sym typeface="Arial" panose="020B0604020202020204"/>
              </a:rPr>
              <a:t>and is it possible to engage with them on their terms </a:t>
            </a:r>
            <a:r>
              <a:rPr lang="en-GB" sz="2400" b="1">
                <a:solidFill>
                  <a:schemeClr val="accent1"/>
                </a:solidFill>
                <a:latin typeface="Arial" panose="020B0604020202020204"/>
                <a:ea typeface="Arial" panose="020B0604020202020204"/>
                <a:cs typeface="Arial" panose="020B0604020202020204"/>
                <a:sym typeface="Arial" panose="020B0604020202020204"/>
              </a:rPr>
              <a:t>using one-way, two-way or dialogic communications?</a:t>
            </a:r>
            <a:r>
              <a:rPr lang="en-GB" sz="2400" b="1">
                <a:solidFill>
                  <a:schemeClr val="dk1"/>
                </a:solidFill>
                <a:latin typeface="Arial" panose="020B0604020202020204"/>
                <a:ea typeface="Arial" panose="020B0604020202020204"/>
                <a:cs typeface="Arial" panose="020B0604020202020204"/>
                <a:sym typeface="Arial" panose="020B0604020202020204"/>
              </a:rPr>
              <a:t> </a:t>
            </a:r>
            <a:r>
              <a:rPr lang="en-GB" sz="2400" b="1">
                <a:solidFill>
                  <a:srgbClr val="000000"/>
                </a:solidFill>
                <a:latin typeface="Arial" panose="020B0604020202020204"/>
                <a:ea typeface="Arial" panose="020B0604020202020204"/>
                <a:cs typeface="Arial" panose="020B0604020202020204"/>
                <a:sym typeface="Arial" panose="020B0604020202020204"/>
              </a:rPr>
              <a:t>(</a:t>
            </a:r>
            <a:r>
              <a:rPr lang="en-GB" sz="2400" b="1">
                <a:solidFill>
                  <a:schemeClr val="accent1"/>
                </a:solidFill>
                <a:latin typeface="Arial" panose="020B0604020202020204"/>
                <a:ea typeface="Arial" panose="020B0604020202020204"/>
                <a:cs typeface="Arial" panose="020B0604020202020204"/>
                <a:sym typeface="Arial" panose="020B0604020202020204"/>
              </a:rPr>
              <a:t>How</a:t>
            </a:r>
            <a:r>
              <a:rPr lang="en-GB" sz="2400" b="1">
                <a:solidFill>
                  <a:srgbClr val="000000"/>
                </a:solidFill>
                <a:latin typeface="Arial" panose="020B0604020202020204"/>
                <a:ea typeface="Arial" panose="020B0604020202020204"/>
                <a:cs typeface="Arial" panose="020B0604020202020204"/>
                <a:sym typeface="Arial" panose="020B0604020202020204"/>
              </a:rPr>
              <a:t>: Com Need?) </a:t>
            </a:r>
            <a:r>
              <a:rPr lang="en-GB" sz="2400" b="1">
                <a:solidFill>
                  <a:schemeClr val="dk1"/>
                </a:solidFill>
                <a:latin typeface="Arial" panose="020B0604020202020204"/>
                <a:ea typeface="Arial" panose="020B0604020202020204"/>
                <a:cs typeface="Arial" panose="020B0604020202020204"/>
                <a:sym typeface="Arial" panose="020B0604020202020204"/>
              </a:rPr>
              <a:t> </a:t>
            </a:r>
            <a:endParaRPr sz="2400" b="1">
              <a:solidFill>
                <a:schemeClr val="dk1"/>
              </a:solidFill>
              <a:latin typeface="Arial" panose="020B0604020202020204"/>
              <a:ea typeface="Arial" panose="020B0604020202020204"/>
              <a:cs typeface="Arial" panose="020B0604020202020204"/>
              <a:sym typeface="Arial" panose="020B0604020202020204"/>
            </a:endParaRPr>
          </a:p>
          <a:p>
            <a:pPr marL="285750" indent="-285750">
              <a:spcBef>
                <a:spcPts val="1200"/>
              </a:spcBef>
              <a:buClr>
                <a:schemeClr val="accent1"/>
              </a:buClr>
              <a:buSzPts val="2400"/>
              <a:buFont typeface="Arial" panose="020B0604020202020204"/>
              <a:buChar char="•"/>
            </a:pPr>
            <a:r>
              <a:rPr lang="en-GB" sz="2400" b="1" u="sng">
                <a:solidFill>
                  <a:schemeClr val="accent1"/>
                </a:solidFill>
                <a:latin typeface="Arial" panose="020B0604020202020204"/>
                <a:ea typeface="Arial" panose="020B0604020202020204"/>
                <a:cs typeface="Arial" panose="020B0604020202020204"/>
                <a:sym typeface="Arial" panose="020B0604020202020204"/>
              </a:rPr>
              <a:t>What Responses to aim for? </a:t>
            </a:r>
            <a:r>
              <a:rPr lang="en-GB" sz="2400" b="1">
                <a:solidFill>
                  <a:schemeClr val="dk1"/>
                </a:solidFill>
                <a:latin typeface="Arial" panose="020B0604020202020204"/>
                <a:ea typeface="Arial" panose="020B0604020202020204"/>
                <a:cs typeface="Arial" panose="020B0604020202020204"/>
                <a:sym typeface="Arial" panose="020B0604020202020204"/>
              </a:rPr>
              <a:t>– what are the </a:t>
            </a:r>
            <a:r>
              <a:rPr lang="en-GB" sz="2400" b="1" u="sng">
                <a:solidFill>
                  <a:schemeClr val="accent1"/>
                </a:solidFill>
                <a:latin typeface="Arial" panose="020B0604020202020204"/>
                <a:ea typeface="Arial" panose="020B0604020202020204"/>
                <a:cs typeface="Arial" panose="020B0604020202020204"/>
                <a:sym typeface="Arial" panose="020B0604020202020204"/>
              </a:rPr>
              <a:t>desired outcomes </a:t>
            </a:r>
            <a:r>
              <a:rPr lang="en-GB" sz="2400" b="1">
                <a:solidFill>
                  <a:schemeClr val="dk1"/>
                </a:solidFill>
                <a:latin typeface="Arial" panose="020B0604020202020204"/>
                <a:ea typeface="Arial" panose="020B0604020202020204"/>
                <a:cs typeface="Arial" panose="020B0604020202020204"/>
                <a:sym typeface="Arial" panose="020B0604020202020204"/>
              </a:rPr>
              <a:t>of the communication process? Are they based on changes in </a:t>
            </a:r>
            <a:r>
              <a:rPr lang="en-GB" sz="2400" b="1">
                <a:solidFill>
                  <a:schemeClr val="accent1"/>
                </a:solidFill>
                <a:latin typeface="Arial" panose="020B0604020202020204"/>
                <a:ea typeface="Arial" panose="020B0604020202020204"/>
                <a:cs typeface="Arial" panose="020B0604020202020204"/>
                <a:sym typeface="Arial" panose="020B0604020202020204"/>
              </a:rPr>
              <a:t>perception, values and beliefs or are changes in behaviour required? (consider </a:t>
            </a:r>
            <a:r>
              <a:rPr lang="en-GB" sz="2400" b="1" u="sng">
                <a:solidFill>
                  <a:schemeClr val="accent1"/>
                </a:solidFill>
                <a:latin typeface="Arial" panose="020B0604020202020204"/>
                <a:ea typeface="Arial" panose="020B0604020202020204"/>
                <a:cs typeface="Arial" panose="020B0604020202020204"/>
                <a:sym typeface="Arial" panose="020B0604020202020204"/>
              </a:rPr>
              <a:t>Drip – see next slide</a:t>
            </a:r>
            <a:r>
              <a:rPr lang="en-GB" sz="2400" b="1">
                <a:solidFill>
                  <a:schemeClr val="accent1"/>
                </a:solidFill>
                <a:latin typeface="Arial" panose="020B0604020202020204"/>
                <a:ea typeface="Arial" panose="020B0604020202020204"/>
                <a:cs typeface="Arial" panose="020B0604020202020204"/>
                <a:sym typeface="Arial" panose="020B0604020202020204"/>
              </a:rPr>
              <a:t>)</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900"/>
              </a:spcBef>
              <a:buClr>
                <a:srgbClr val="000000"/>
              </a:buClr>
              <a:buSzPts val="1800"/>
            </a:pPr>
            <a:endParaRPr b="1">
              <a:solidFill>
                <a:schemeClr val="dk1"/>
              </a:solidFill>
              <a:latin typeface="Arial" panose="020B0604020202020204"/>
              <a:ea typeface="Arial" panose="020B0604020202020204"/>
              <a:cs typeface="Arial" panose="020B0604020202020204"/>
              <a:sym typeface="Arial" panose="020B0604020202020204"/>
            </a:endParaRPr>
          </a:p>
        </p:txBody>
      </p:sp>
      <p:sp>
        <p:nvSpPr>
          <p:cNvPr id="193" name="Google Shape;193;p9"/>
          <p:cNvSpPr txBox="1">
            <a:spLocks noGrp="1"/>
          </p:cNvSpPr>
          <p:nvPr>
            <p:ph type="title"/>
          </p:nvPr>
        </p:nvSpPr>
        <p:spPr>
          <a:xfrm>
            <a:off x="1955800" y="188913"/>
            <a:ext cx="82296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2800"/>
            </a:pPr>
            <a:r>
              <a:rPr lang="en-GB" sz="2800" b="1"/>
              <a:t>Three Elements of Marketing Communications</a:t>
            </a:r>
            <a:r>
              <a:rPr lang="en-GB"/>
              <a:t>   </a:t>
            </a:r>
            <a:endParaRPr lang="en-GB"/>
          </a:p>
        </p:txBody>
      </p:sp>
      <p:pic>
        <p:nvPicPr>
          <p:cNvPr id="194" name="Google Shape;194;p9" descr="Like and Share on Youtube transparent PNG - StickPNG"/>
          <p:cNvPicPr preferRelativeResize="0"/>
          <p:nvPr/>
        </p:nvPicPr>
        <p:blipFill rotWithShape="1">
          <a:blip r:embed="rId1"/>
          <a:srcRect/>
          <a:stretch>
            <a:fillRect/>
          </a:stretch>
        </p:blipFill>
        <p:spPr>
          <a:xfrm>
            <a:off x="9408541" y="3717033"/>
            <a:ext cx="1210221" cy="1210221"/>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0"/>
          <p:cNvSpPr txBox="1"/>
          <p:nvPr/>
        </p:nvSpPr>
        <p:spPr>
          <a:xfrm>
            <a:off x="2135560" y="1406108"/>
            <a:ext cx="8064896" cy="3231654"/>
          </a:xfrm>
          <a:prstGeom prst="rect">
            <a:avLst/>
          </a:prstGeom>
          <a:noFill/>
          <a:ln>
            <a:noFill/>
          </a:ln>
        </p:spPr>
        <p:txBody>
          <a:bodyPr spcFirstLastPara="1" wrap="square" lIns="91425" tIns="45700" rIns="91425" bIns="45700" anchor="t" anchorCtr="0">
            <a:spAutoFit/>
          </a:bodyPr>
          <a:lstStyle/>
          <a:p>
            <a:pPr>
              <a:buClr>
                <a:srgbClr val="333333"/>
              </a:buClr>
              <a:buSzPts val="2400"/>
            </a:pPr>
            <a:r>
              <a:rPr lang="en-GB" sz="2400">
                <a:solidFill>
                  <a:srgbClr val="333333"/>
                </a:solidFill>
                <a:highlight>
                  <a:srgbClr val="FFFF00"/>
                </a:highlight>
                <a:latin typeface="Arial" panose="020B0604020202020204"/>
                <a:ea typeface="Arial" panose="020B0604020202020204"/>
                <a:cs typeface="Arial" panose="020B0604020202020204"/>
                <a:sym typeface="Arial" panose="020B0604020202020204"/>
              </a:rPr>
              <a:t>Differentiate</a:t>
            </a:r>
            <a:r>
              <a:rPr lang="en-GB" sz="2400">
                <a:solidFill>
                  <a:srgbClr val="333333"/>
                </a:solidFill>
                <a:latin typeface="Arial" panose="020B0604020202020204"/>
                <a:ea typeface="Arial" panose="020B0604020202020204"/>
                <a:cs typeface="Arial" panose="020B0604020202020204"/>
                <a:sym typeface="Arial" panose="020B0604020202020204"/>
              </a:rPr>
              <a:t>- to </a:t>
            </a:r>
            <a:r>
              <a:rPr lang="en-GB" sz="2400">
                <a:solidFill>
                  <a:schemeClr val="accent1"/>
                </a:solidFill>
                <a:latin typeface="Arial" panose="020B0604020202020204"/>
                <a:ea typeface="Arial" panose="020B0604020202020204"/>
                <a:cs typeface="Arial" panose="020B0604020202020204"/>
                <a:sym typeface="Arial" panose="020B0604020202020204"/>
              </a:rPr>
              <a:t>position </a:t>
            </a:r>
            <a:r>
              <a:rPr lang="en-GB" sz="2400">
                <a:solidFill>
                  <a:srgbClr val="333333"/>
                </a:solidFill>
                <a:latin typeface="Arial" panose="020B0604020202020204"/>
                <a:ea typeface="Arial" panose="020B0604020202020204"/>
                <a:cs typeface="Arial" panose="020B0604020202020204"/>
                <a:sym typeface="Arial" panose="020B0604020202020204"/>
              </a:rPr>
              <a:t>a brand so that it is perceived to be </a:t>
            </a:r>
            <a:r>
              <a:rPr lang="en-GB" sz="2400">
                <a:solidFill>
                  <a:schemeClr val="accent1"/>
                </a:solidFill>
                <a:latin typeface="Arial" panose="020B0604020202020204"/>
                <a:ea typeface="Arial" panose="020B0604020202020204"/>
                <a:cs typeface="Arial" panose="020B0604020202020204"/>
                <a:sym typeface="Arial" panose="020B0604020202020204"/>
              </a:rPr>
              <a:t>different</a:t>
            </a:r>
            <a:r>
              <a:rPr lang="en-GB" sz="2400">
                <a:solidFill>
                  <a:srgbClr val="333333"/>
                </a:solidFill>
                <a:latin typeface="Arial" panose="020B0604020202020204"/>
                <a:ea typeface="Arial" panose="020B0604020202020204"/>
                <a:cs typeface="Arial" panose="020B0604020202020204"/>
                <a:sym typeface="Arial" panose="020B0604020202020204"/>
              </a:rPr>
              <a:t> to its competitors</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1200"/>
              </a:spcBef>
              <a:buClr>
                <a:srgbClr val="333333"/>
              </a:buClr>
              <a:buSzPts val="2400"/>
            </a:pPr>
            <a:r>
              <a:rPr lang="en-GB" sz="2400">
                <a:solidFill>
                  <a:srgbClr val="333333"/>
                </a:solidFill>
                <a:highlight>
                  <a:srgbClr val="FFFF00"/>
                </a:highlight>
                <a:latin typeface="Arial" panose="020B0604020202020204"/>
                <a:ea typeface="Arial" panose="020B0604020202020204"/>
                <a:cs typeface="Arial" panose="020B0604020202020204"/>
                <a:sym typeface="Arial" panose="020B0604020202020204"/>
              </a:rPr>
              <a:t>Reinforce</a:t>
            </a:r>
            <a:r>
              <a:rPr lang="en-GB" sz="2400">
                <a:solidFill>
                  <a:srgbClr val="333333"/>
                </a:solidFill>
                <a:latin typeface="Arial" panose="020B0604020202020204"/>
                <a:ea typeface="Arial" panose="020B0604020202020204"/>
                <a:cs typeface="Arial" panose="020B0604020202020204"/>
                <a:sym typeface="Arial" panose="020B0604020202020204"/>
              </a:rPr>
              <a:t>- to </a:t>
            </a:r>
            <a:r>
              <a:rPr lang="en-GB" sz="2400">
                <a:solidFill>
                  <a:schemeClr val="accent1"/>
                </a:solidFill>
                <a:latin typeface="Arial" panose="020B0604020202020204"/>
                <a:ea typeface="Arial" panose="020B0604020202020204"/>
                <a:cs typeface="Arial" panose="020B0604020202020204"/>
                <a:sym typeface="Arial" panose="020B0604020202020204"/>
              </a:rPr>
              <a:t>remind or reassure </a:t>
            </a:r>
            <a:r>
              <a:rPr lang="en-GB" sz="2400">
                <a:solidFill>
                  <a:srgbClr val="333333"/>
                </a:solidFill>
                <a:latin typeface="Arial" panose="020B0604020202020204"/>
                <a:ea typeface="Arial" panose="020B0604020202020204"/>
                <a:cs typeface="Arial" panose="020B0604020202020204"/>
                <a:sym typeface="Arial" panose="020B0604020202020204"/>
              </a:rPr>
              <a:t>customers about a brand</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1200"/>
              </a:spcBef>
              <a:buClr>
                <a:srgbClr val="333333"/>
              </a:buClr>
              <a:buSzPts val="2400"/>
            </a:pPr>
            <a:r>
              <a:rPr lang="en-GB" sz="2400">
                <a:solidFill>
                  <a:srgbClr val="333333"/>
                </a:solidFill>
                <a:highlight>
                  <a:srgbClr val="FFFF00"/>
                </a:highlight>
                <a:latin typeface="Arial" panose="020B0604020202020204"/>
                <a:ea typeface="Arial" panose="020B0604020202020204"/>
                <a:cs typeface="Arial" panose="020B0604020202020204"/>
                <a:sym typeface="Arial" panose="020B0604020202020204"/>
              </a:rPr>
              <a:t>Inform </a:t>
            </a:r>
            <a:r>
              <a:rPr lang="en-GB" sz="2400">
                <a:solidFill>
                  <a:srgbClr val="333333"/>
                </a:solidFill>
                <a:latin typeface="Arial" panose="020B0604020202020204"/>
                <a:ea typeface="Arial" panose="020B0604020202020204"/>
                <a:cs typeface="Arial" panose="020B0604020202020204"/>
                <a:sym typeface="Arial" panose="020B0604020202020204"/>
              </a:rPr>
              <a:t>-  to make customers</a:t>
            </a:r>
            <a:r>
              <a:rPr lang="en-GB" sz="2400">
                <a:solidFill>
                  <a:schemeClr val="accent1"/>
                </a:solidFill>
                <a:latin typeface="Arial" panose="020B0604020202020204"/>
                <a:ea typeface="Arial" panose="020B0604020202020204"/>
                <a:cs typeface="Arial" panose="020B0604020202020204"/>
                <a:sym typeface="Arial" panose="020B0604020202020204"/>
              </a:rPr>
              <a:t> aware </a:t>
            </a:r>
            <a:r>
              <a:rPr lang="en-GB" sz="2400">
                <a:solidFill>
                  <a:srgbClr val="333333"/>
                </a:solidFill>
                <a:latin typeface="Arial" panose="020B0604020202020204"/>
                <a:ea typeface="Arial" panose="020B0604020202020204"/>
                <a:cs typeface="Arial" panose="020B0604020202020204"/>
                <a:sym typeface="Arial" panose="020B0604020202020204"/>
              </a:rPr>
              <a:t>of a brand’s existence or attributes</a:t>
            </a:r>
            <a:endParaRPr sz="2400">
              <a:solidFill>
                <a:srgbClr val="333333"/>
              </a:solidFill>
              <a:latin typeface="Arial" panose="020B0604020202020204"/>
              <a:ea typeface="Arial" panose="020B0604020202020204"/>
              <a:cs typeface="Arial" panose="020B0604020202020204"/>
              <a:sym typeface="Arial" panose="020B0604020202020204"/>
            </a:endParaRPr>
          </a:p>
          <a:p>
            <a:pPr>
              <a:spcBef>
                <a:spcPts val="1200"/>
              </a:spcBef>
              <a:buClr>
                <a:srgbClr val="333333"/>
              </a:buClr>
              <a:buSzPts val="2400"/>
            </a:pPr>
            <a:r>
              <a:rPr lang="en-GB" sz="2400">
                <a:solidFill>
                  <a:srgbClr val="333333"/>
                </a:solidFill>
                <a:highlight>
                  <a:srgbClr val="FFFF00"/>
                </a:highlight>
                <a:latin typeface="Arial" panose="020B0604020202020204"/>
                <a:ea typeface="Arial" panose="020B0604020202020204"/>
                <a:cs typeface="Arial" panose="020B0604020202020204"/>
                <a:sym typeface="Arial" panose="020B0604020202020204"/>
              </a:rPr>
              <a:t>Persuade</a:t>
            </a:r>
            <a:r>
              <a:rPr lang="en-GB" sz="2400">
                <a:solidFill>
                  <a:srgbClr val="333333"/>
                </a:solidFill>
                <a:latin typeface="Arial" panose="020B0604020202020204"/>
                <a:ea typeface="Arial" panose="020B0604020202020204"/>
                <a:cs typeface="Arial" panose="020B0604020202020204"/>
                <a:sym typeface="Arial" panose="020B0604020202020204"/>
              </a:rPr>
              <a:t>- to encourage customers to </a:t>
            </a:r>
            <a:r>
              <a:rPr lang="en-GB" sz="2400">
                <a:solidFill>
                  <a:schemeClr val="accent1"/>
                </a:solidFill>
                <a:latin typeface="Arial" panose="020B0604020202020204"/>
                <a:ea typeface="Arial" panose="020B0604020202020204"/>
                <a:cs typeface="Arial" panose="020B0604020202020204"/>
                <a:sym typeface="Arial" panose="020B0604020202020204"/>
              </a:rPr>
              <a:t>behave</a:t>
            </a:r>
            <a:r>
              <a:rPr lang="en-GB" sz="2400">
                <a:solidFill>
                  <a:srgbClr val="333333"/>
                </a:solidFill>
                <a:latin typeface="Arial" panose="020B0604020202020204"/>
                <a:ea typeface="Arial" panose="020B0604020202020204"/>
                <a:cs typeface="Arial" panose="020B0604020202020204"/>
                <a:sym typeface="Arial" panose="020B0604020202020204"/>
              </a:rPr>
              <a:t> in particular ways</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201" name="Google Shape;201;p10"/>
          <p:cNvSpPr txBox="1">
            <a:spLocks noGrp="1"/>
          </p:cNvSpPr>
          <p:nvPr>
            <p:ph type="title"/>
          </p:nvPr>
        </p:nvSpPr>
        <p:spPr>
          <a:xfrm>
            <a:off x="1820864" y="188913"/>
            <a:ext cx="8474075"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2800"/>
            </a:pPr>
            <a:r>
              <a:rPr lang="en-GB" sz="2800" b="1"/>
              <a:t>DRIP – </a:t>
            </a:r>
            <a:r>
              <a:rPr lang="en-GB" sz="2800" b="1">
                <a:solidFill>
                  <a:schemeClr val="accent1"/>
                </a:solidFill>
              </a:rPr>
              <a:t>Purposes</a:t>
            </a:r>
            <a:r>
              <a:rPr lang="en-GB" sz="2800" b="1"/>
              <a:t> of Communications</a:t>
            </a:r>
            <a:r>
              <a:rPr lang="en-GB"/>
              <a:t> </a:t>
            </a:r>
            <a:endParaRPr lang="en-GB"/>
          </a:p>
        </p:txBody>
      </p:sp>
      <p:pic>
        <p:nvPicPr>
          <p:cNvPr id="202" name="Google Shape;202;p10"/>
          <p:cNvPicPr preferRelativeResize="0"/>
          <p:nvPr/>
        </p:nvPicPr>
        <p:blipFill rotWithShape="1">
          <a:blip r:embed="rId1"/>
          <a:srcRect/>
          <a:stretch>
            <a:fillRect/>
          </a:stretch>
        </p:blipFill>
        <p:spPr>
          <a:xfrm>
            <a:off x="6323048" y="4811775"/>
            <a:ext cx="3314700" cy="1358778"/>
          </a:xfrm>
          <a:prstGeom prst="rect">
            <a:avLst/>
          </a:prstGeom>
          <a:noFill/>
          <a:ln>
            <a:noFill/>
          </a:ln>
        </p:spPr>
      </p:pic>
      <p:pic>
        <p:nvPicPr>
          <p:cNvPr id="203" name="Google Shape;203;p10"/>
          <p:cNvPicPr preferRelativeResize="0"/>
          <p:nvPr/>
        </p:nvPicPr>
        <p:blipFill rotWithShape="1">
          <a:blip r:embed="rId2"/>
          <a:srcRect/>
          <a:stretch>
            <a:fillRect/>
          </a:stretch>
        </p:blipFill>
        <p:spPr>
          <a:xfrm>
            <a:off x="3751706" y="4811774"/>
            <a:ext cx="2416303" cy="1358778"/>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1"/>
          <p:cNvSpPr txBox="1">
            <a:spLocks noGrp="1"/>
          </p:cNvSpPr>
          <p:nvPr>
            <p:ph type="title"/>
          </p:nvPr>
        </p:nvSpPr>
        <p:spPr>
          <a:xfrm>
            <a:off x="1524000" y="16778"/>
            <a:ext cx="9144000" cy="1052736"/>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a:t>McDonald’s Samurai Beef Burger</a:t>
            </a:r>
            <a:endParaRPr lang="en-GB"/>
          </a:p>
        </p:txBody>
      </p:sp>
      <p:sp>
        <p:nvSpPr>
          <p:cNvPr id="210" name="Google Shape;210;p11"/>
          <p:cNvSpPr txBox="1">
            <a:spLocks noGrp="1"/>
          </p:cNvSpPr>
          <p:nvPr>
            <p:ph type="body" idx="1"/>
          </p:nvPr>
        </p:nvSpPr>
        <p:spPr>
          <a:xfrm>
            <a:off x="1981200" y="1600201"/>
            <a:ext cx="8229600" cy="4525963"/>
          </a:xfrm>
          <a:prstGeom prst="rect">
            <a:avLst/>
          </a:prstGeom>
          <a:noFill/>
          <a:ln>
            <a:noFill/>
          </a:ln>
        </p:spPr>
        <p:txBody>
          <a:bodyPr spcFirstLastPara="1" vert="horz" wrap="square" lIns="91425" tIns="45700" rIns="91425" bIns="45700" rtlCol="0" anchor="t" anchorCtr="0">
            <a:normAutofit/>
          </a:bodyPr>
          <a:lstStyle/>
          <a:p>
            <a:pPr marL="342900" indent="-139700">
              <a:lnSpc>
                <a:spcPct val="100000"/>
              </a:lnSpc>
              <a:spcBef>
                <a:spcPts val="0"/>
              </a:spcBef>
              <a:buClr>
                <a:schemeClr val="dk1"/>
              </a:buClr>
              <a:buSzPts val="3200"/>
              <a:buNone/>
            </a:pPr>
          </a:p>
        </p:txBody>
      </p:sp>
      <p:pic>
        <p:nvPicPr>
          <p:cNvPr id="211" name="Google Shape;211;p11" title="McDonald's - Samurai Beef Burger 6s">
            <a:hlinkClick r:id="rId1"/>
          </p:cNvPr>
          <p:cNvPicPr preferRelativeResize="0"/>
          <p:nvPr/>
        </p:nvPicPr>
        <p:blipFill rotWithShape="1">
          <a:blip r:embed="rId2"/>
          <a:srcRect/>
          <a:stretch>
            <a:fillRect/>
          </a:stretch>
        </p:blipFill>
        <p:spPr>
          <a:xfrm>
            <a:off x="1787425" y="1259100"/>
            <a:ext cx="8657324" cy="51167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1"/>
                                        </p:tgtEl>
                                        <p:attrNameLst>
                                          <p:attrName>style.visibility</p:attrName>
                                        </p:attrNameLst>
                                      </p:cBhvr>
                                      <p:to>
                                        <p:strVal val="visible"/>
                                      </p:to>
                                    </p:set>
                                    <p:animEffect transition="in" filter="fade">
                                      <p:cBhvr>
                                        <p:cTn id="7" dur="1000"/>
                                        <p:tgtEl>
                                          <p:spTgt spid="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52"/>
          <p:cNvSpPr txBox="1">
            <a:spLocks noGrp="1"/>
          </p:cNvSpPr>
          <p:nvPr>
            <p:ph type="title"/>
          </p:nvPr>
        </p:nvSpPr>
        <p:spPr>
          <a:xfrm>
            <a:off x="1524000" y="16778"/>
            <a:ext cx="9144000" cy="1052736"/>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US" dirty="0" smtClean="0"/>
              <a:t>DISNEY’S BUS ADVERTISING </a:t>
            </a:r>
            <a:endParaRPr lang="en-US" dirty="0"/>
          </a:p>
        </p:txBody>
      </p:sp>
      <p:pic>
        <p:nvPicPr>
          <p:cNvPr id="219" name="Google Shape;219;p52"/>
          <p:cNvPicPr preferRelativeResize="0"/>
          <p:nvPr/>
        </p:nvPicPr>
        <p:blipFill rotWithShape="1">
          <a:blip r:embed="rId1"/>
          <a:srcRect/>
          <a:stretch>
            <a:fillRect/>
          </a:stretch>
        </p:blipFill>
        <p:spPr>
          <a:xfrm>
            <a:off x="1524000" y="1200150"/>
            <a:ext cx="8753475" cy="542925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Shape 247"/>
        <p:cNvGrpSpPr/>
        <p:nvPr/>
      </p:nvGrpSpPr>
      <p:grpSpPr>
        <a:xfrm>
          <a:off x="0" y="0"/>
          <a:ext cx="0" cy="0"/>
          <a:chOff x="0" y="0"/>
          <a:chExt cx="0" cy="0"/>
        </a:xfrm>
      </p:grpSpPr>
      <p:sp>
        <p:nvSpPr>
          <p:cNvPr id="248" name="Google Shape;248;p14"/>
          <p:cNvSpPr/>
          <p:nvPr/>
        </p:nvSpPr>
        <p:spPr>
          <a:xfrm>
            <a:off x="1905000" y="685800"/>
            <a:ext cx="8318500" cy="444500"/>
          </a:xfrm>
          <a:prstGeom prst="rect">
            <a:avLst/>
          </a:prstGeom>
          <a:noFill/>
          <a:ln>
            <a:noFill/>
          </a:ln>
        </p:spPr>
        <p:txBody>
          <a:bodyPr spcFirstLastPara="1" wrap="square" lIns="0" tIns="0" rIns="40625" bIns="0" anchor="t" anchorCtr="0">
            <a:noAutofit/>
          </a:bodyPr>
          <a:lstStyle/>
          <a:p>
            <a:pPr marL="497205" indent="-457200" algn="ctr">
              <a:buClr>
                <a:schemeClr val="dk1"/>
              </a:buClr>
              <a:buSzPts val="1800"/>
            </a:pPr>
            <a:r>
              <a:rPr lang="en-GB" sz="2800" dirty="0" smtClean="0">
                <a:solidFill>
                  <a:schemeClr val="dk1"/>
                </a:solidFill>
                <a:latin typeface="Arial" panose="020B0604020202020204"/>
                <a:ea typeface="Arial" panose="020B0604020202020204"/>
                <a:cs typeface="Arial" panose="020B0604020202020204"/>
                <a:sym typeface="Arial" panose="020B0604020202020204"/>
              </a:rPr>
              <a:t>SIMPLE COMMUNICATION MODEL</a:t>
            </a:r>
            <a:endParaRPr lang="en-GB" sz="2800" dirty="0">
              <a:solidFill>
                <a:srgbClr val="000000"/>
              </a:solidFill>
              <a:latin typeface="Arial" panose="020B0604020202020204"/>
              <a:ea typeface="Arial" panose="020B0604020202020204"/>
              <a:cs typeface="Arial" panose="020B0604020202020204"/>
              <a:sym typeface="Arial" panose="020B0604020202020204"/>
            </a:endParaRPr>
          </a:p>
        </p:txBody>
      </p:sp>
      <p:pic>
        <p:nvPicPr>
          <p:cNvPr id="249" name="Google Shape;249;p14"/>
          <p:cNvPicPr preferRelativeResize="0"/>
          <p:nvPr/>
        </p:nvPicPr>
        <p:blipFill rotWithShape="1">
          <a:blip r:embed="rId1"/>
          <a:srcRect/>
          <a:stretch>
            <a:fillRect/>
          </a:stretch>
        </p:blipFill>
        <p:spPr>
          <a:xfrm>
            <a:off x="1901825" y="1209675"/>
            <a:ext cx="8388350" cy="4433888"/>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108575" y="255944"/>
            <a:ext cx="6403240" cy="966290"/>
          </a:xfrm>
          <a:prstGeom prst="rect">
            <a:avLst/>
          </a:prstGeom>
        </p:spPr>
        <p:txBody>
          <a:bodyPr vert="horz" wrap="square" lIns="0" tIns="67945" rIns="0" bIns="0" rtlCol="0" anchor="ctr">
            <a:spAutoFit/>
          </a:bodyPr>
          <a:lstStyle/>
          <a:p>
            <a:pPr marL="12700" marR="5080">
              <a:lnSpc>
                <a:spcPts val="3460"/>
              </a:lnSpc>
              <a:spcBef>
                <a:spcPts val="535"/>
              </a:spcBef>
            </a:pPr>
            <a:r>
              <a:rPr spc="-5" dirty="0"/>
              <a:t>Integrated Marketing </a:t>
            </a:r>
            <a:r>
              <a:rPr dirty="0"/>
              <a:t> </a:t>
            </a:r>
            <a:r>
              <a:rPr spc="-5" dirty="0"/>
              <a:t>Communications</a:t>
            </a:r>
            <a:r>
              <a:rPr spc="-95" dirty="0"/>
              <a:t> </a:t>
            </a:r>
            <a:r>
              <a:rPr dirty="0"/>
              <a:t>(IMC)</a:t>
            </a:r>
            <a:endParaRPr dirty="0"/>
          </a:p>
        </p:txBody>
      </p:sp>
      <p:sp>
        <p:nvSpPr>
          <p:cNvPr id="3" name="object 3"/>
          <p:cNvSpPr txBox="1"/>
          <p:nvPr/>
        </p:nvSpPr>
        <p:spPr>
          <a:xfrm>
            <a:off x="2059940" y="1660602"/>
            <a:ext cx="8001634" cy="3267075"/>
          </a:xfrm>
          <a:prstGeom prst="rect">
            <a:avLst/>
          </a:prstGeom>
        </p:spPr>
        <p:txBody>
          <a:bodyPr vert="horz" wrap="square" lIns="0" tIns="52705" rIns="0" bIns="0" rtlCol="0">
            <a:spAutoFit/>
          </a:bodyPr>
          <a:lstStyle/>
          <a:p>
            <a:pPr marL="268605" marR="319405" indent="-256540">
              <a:lnSpc>
                <a:spcPct val="90000"/>
              </a:lnSpc>
              <a:spcBef>
                <a:spcPts val="415"/>
              </a:spcBef>
              <a:buClr>
                <a:srgbClr val="007EA2"/>
              </a:buClr>
              <a:buFont typeface="Arial MT"/>
              <a:buChar char="•"/>
              <a:tabLst>
                <a:tab pos="268605" algn="l"/>
                <a:tab pos="269240" algn="l"/>
              </a:tabLst>
            </a:pPr>
            <a:r>
              <a:rPr sz="2600" b="1" dirty="0">
                <a:solidFill>
                  <a:srgbClr val="221F1F"/>
                </a:solidFill>
                <a:latin typeface="Arial" panose="020B0604020202020204"/>
                <a:cs typeface="Arial" panose="020B0604020202020204"/>
              </a:rPr>
              <a:t>Integrated </a:t>
            </a:r>
            <a:r>
              <a:rPr sz="2600" b="1" spc="-5" dirty="0">
                <a:solidFill>
                  <a:srgbClr val="221F1F"/>
                </a:solidFill>
                <a:latin typeface="Arial" panose="020B0604020202020204"/>
                <a:cs typeface="Arial" panose="020B0604020202020204"/>
              </a:rPr>
              <a:t>marketing </a:t>
            </a:r>
            <a:r>
              <a:rPr sz="2600" b="1" dirty="0">
                <a:solidFill>
                  <a:srgbClr val="221F1F"/>
                </a:solidFill>
                <a:latin typeface="Arial" panose="020B0604020202020204"/>
                <a:cs typeface="Arial" panose="020B0604020202020204"/>
              </a:rPr>
              <a:t>communication (IMC) </a:t>
            </a:r>
            <a:r>
              <a:rPr sz="2600" b="1" spc="5" dirty="0">
                <a:solidFill>
                  <a:srgbClr val="221F1F"/>
                </a:solidFill>
                <a:latin typeface="Arial" panose="020B0604020202020204"/>
                <a:cs typeface="Arial" panose="020B0604020202020204"/>
              </a:rPr>
              <a:t> </a:t>
            </a:r>
            <a:r>
              <a:rPr sz="2600" dirty="0">
                <a:solidFill>
                  <a:srgbClr val="221F1F"/>
                </a:solidFill>
                <a:latin typeface="Arial MT"/>
                <a:cs typeface="Arial MT"/>
              </a:rPr>
              <a:t>involves the planning, execution, and evaluation </a:t>
            </a:r>
            <a:r>
              <a:rPr sz="2600" spc="-5" dirty="0">
                <a:solidFill>
                  <a:srgbClr val="221F1F"/>
                </a:solidFill>
                <a:latin typeface="Arial MT"/>
                <a:cs typeface="Arial MT"/>
              </a:rPr>
              <a:t>of </a:t>
            </a:r>
            <a:r>
              <a:rPr sz="2600" spc="-710" dirty="0">
                <a:solidFill>
                  <a:srgbClr val="221F1F"/>
                </a:solidFill>
                <a:latin typeface="Arial MT"/>
                <a:cs typeface="Arial MT"/>
              </a:rPr>
              <a:t> </a:t>
            </a:r>
            <a:r>
              <a:rPr sz="2600" dirty="0">
                <a:solidFill>
                  <a:srgbClr val="221F1F"/>
                </a:solidFill>
                <a:latin typeface="Arial MT"/>
                <a:cs typeface="Arial MT"/>
              </a:rPr>
              <a:t>coordinated, brand communication programs over </a:t>
            </a:r>
            <a:r>
              <a:rPr sz="2600" spc="5" dirty="0">
                <a:solidFill>
                  <a:srgbClr val="221F1F"/>
                </a:solidFill>
                <a:latin typeface="Arial MT"/>
                <a:cs typeface="Arial MT"/>
              </a:rPr>
              <a:t> </a:t>
            </a:r>
            <a:r>
              <a:rPr sz="2600" dirty="0">
                <a:solidFill>
                  <a:srgbClr val="221F1F"/>
                </a:solidFill>
                <a:latin typeface="Arial MT"/>
                <a:cs typeface="Arial MT"/>
              </a:rPr>
              <a:t>time to targeted</a:t>
            </a:r>
            <a:r>
              <a:rPr sz="2600" spc="15" dirty="0">
                <a:solidFill>
                  <a:srgbClr val="221F1F"/>
                </a:solidFill>
                <a:latin typeface="Arial MT"/>
                <a:cs typeface="Arial MT"/>
              </a:rPr>
              <a:t> </a:t>
            </a:r>
            <a:r>
              <a:rPr sz="2600" dirty="0">
                <a:solidFill>
                  <a:srgbClr val="221F1F"/>
                </a:solidFill>
                <a:latin typeface="Arial MT"/>
                <a:cs typeface="Arial MT"/>
              </a:rPr>
              <a:t>audiences.</a:t>
            </a:r>
            <a:endParaRPr sz="2600">
              <a:latin typeface="Arial MT"/>
              <a:cs typeface="Arial MT"/>
            </a:endParaRPr>
          </a:p>
          <a:p>
            <a:pPr marL="810895" marR="1030605" lvl="1" indent="-342900">
              <a:lnSpc>
                <a:spcPts val="2590"/>
              </a:lnSpc>
              <a:spcBef>
                <a:spcPts val="545"/>
              </a:spcBef>
              <a:buClr>
                <a:srgbClr val="007EA2"/>
              </a:buClr>
              <a:buChar char="•"/>
              <a:tabLst>
                <a:tab pos="810895" algn="l"/>
                <a:tab pos="811530" algn="l"/>
              </a:tabLst>
            </a:pPr>
            <a:r>
              <a:rPr sz="2400" spc="-5" dirty="0">
                <a:solidFill>
                  <a:srgbClr val="221F1F"/>
                </a:solidFill>
                <a:latin typeface="Arial MT"/>
                <a:cs typeface="Arial MT"/>
              </a:rPr>
              <a:t>Aim</a:t>
            </a:r>
            <a:r>
              <a:rPr sz="2400" dirty="0">
                <a:solidFill>
                  <a:srgbClr val="221F1F"/>
                </a:solidFill>
                <a:latin typeface="Arial MT"/>
                <a:cs typeface="Arial MT"/>
              </a:rPr>
              <a:t> </a:t>
            </a:r>
            <a:r>
              <a:rPr sz="2400" spc="-5" dirty="0">
                <a:solidFill>
                  <a:srgbClr val="221F1F"/>
                </a:solidFill>
                <a:latin typeface="Arial MT"/>
                <a:cs typeface="Arial MT"/>
              </a:rPr>
              <a:t>is </a:t>
            </a:r>
            <a:r>
              <a:rPr sz="2400" dirty="0">
                <a:solidFill>
                  <a:srgbClr val="221F1F"/>
                </a:solidFill>
                <a:latin typeface="Arial MT"/>
                <a:cs typeface="Arial MT"/>
              </a:rPr>
              <a:t>to </a:t>
            </a:r>
            <a:r>
              <a:rPr sz="2400" spc="-5" dirty="0">
                <a:solidFill>
                  <a:srgbClr val="221F1F"/>
                </a:solidFill>
                <a:latin typeface="Arial MT"/>
                <a:cs typeface="Arial MT"/>
              </a:rPr>
              <a:t>deliver</a:t>
            </a:r>
            <a:r>
              <a:rPr sz="2400" spc="20" dirty="0">
                <a:solidFill>
                  <a:srgbClr val="221F1F"/>
                </a:solidFill>
                <a:latin typeface="Arial MT"/>
                <a:cs typeface="Arial MT"/>
              </a:rPr>
              <a:t> </a:t>
            </a:r>
            <a:r>
              <a:rPr sz="2400" spc="-5" dirty="0">
                <a:solidFill>
                  <a:srgbClr val="221F1F"/>
                </a:solidFill>
                <a:latin typeface="Arial MT"/>
                <a:cs typeface="Arial MT"/>
              </a:rPr>
              <a:t>consistent</a:t>
            </a:r>
            <a:r>
              <a:rPr sz="2400" spc="5" dirty="0">
                <a:solidFill>
                  <a:srgbClr val="221F1F"/>
                </a:solidFill>
                <a:latin typeface="Arial MT"/>
                <a:cs typeface="Arial MT"/>
              </a:rPr>
              <a:t> </a:t>
            </a:r>
            <a:r>
              <a:rPr sz="2400" spc="-5" dirty="0">
                <a:solidFill>
                  <a:srgbClr val="221F1F"/>
                </a:solidFill>
                <a:latin typeface="Arial MT"/>
                <a:cs typeface="Arial MT"/>
              </a:rPr>
              <a:t>messaging</a:t>
            </a:r>
            <a:r>
              <a:rPr sz="2400" spc="20" dirty="0">
                <a:solidFill>
                  <a:srgbClr val="221F1F"/>
                </a:solidFill>
                <a:latin typeface="Arial MT"/>
                <a:cs typeface="Arial MT"/>
              </a:rPr>
              <a:t> </a:t>
            </a:r>
            <a:r>
              <a:rPr sz="2400" spc="-5" dirty="0">
                <a:solidFill>
                  <a:srgbClr val="221F1F"/>
                </a:solidFill>
                <a:latin typeface="Arial MT"/>
                <a:cs typeface="Arial MT"/>
              </a:rPr>
              <a:t>across </a:t>
            </a:r>
            <a:r>
              <a:rPr sz="2400" spc="-655" dirty="0">
                <a:solidFill>
                  <a:srgbClr val="221F1F"/>
                </a:solidFill>
                <a:latin typeface="Arial MT"/>
                <a:cs typeface="Arial MT"/>
              </a:rPr>
              <a:t> </a:t>
            </a:r>
            <a:r>
              <a:rPr sz="2400" spc="-5" dirty="0">
                <a:solidFill>
                  <a:srgbClr val="221F1F"/>
                </a:solidFill>
                <a:latin typeface="Arial MT"/>
                <a:cs typeface="Arial MT"/>
              </a:rPr>
              <a:t>platforms.</a:t>
            </a:r>
            <a:endParaRPr sz="2400">
              <a:latin typeface="Arial MT"/>
              <a:cs typeface="Arial MT"/>
            </a:endParaRPr>
          </a:p>
          <a:p>
            <a:pPr marL="810895" marR="5080" lvl="1" indent="-342900">
              <a:lnSpc>
                <a:spcPct val="90000"/>
              </a:lnSpc>
              <a:spcBef>
                <a:spcPts val="465"/>
              </a:spcBef>
              <a:buClr>
                <a:srgbClr val="007EA2"/>
              </a:buClr>
              <a:buChar char="•"/>
              <a:tabLst>
                <a:tab pos="810895" algn="l"/>
                <a:tab pos="811530" algn="l"/>
              </a:tabLst>
            </a:pPr>
            <a:r>
              <a:rPr sz="2400" dirty="0">
                <a:solidFill>
                  <a:srgbClr val="221F1F"/>
                </a:solidFill>
                <a:latin typeface="Arial MT"/>
                <a:cs typeface="Arial MT"/>
              </a:rPr>
              <a:t>Must </a:t>
            </a:r>
            <a:r>
              <a:rPr sz="2400" spc="-5" dirty="0">
                <a:solidFill>
                  <a:srgbClr val="221F1F"/>
                </a:solidFill>
                <a:latin typeface="Arial MT"/>
                <a:cs typeface="Arial MT"/>
              </a:rPr>
              <a:t>use </a:t>
            </a:r>
            <a:r>
              <a:rPr sz="2400" dirty="0">
                <a:solidFill>
                  <a:srgbClr val="221F1F"/>
                </a:solidFill>
                <a:latin typeface="Arial MT"/>
                <a:cs typeface="Arial MT"/>
              </a:rPr>
              <a:t>a </a:t>
            </a:r>
            <a:r>
              <a:rPr sz="2400" b="1" spc="-5" dirty="0">
                <a:solidFill>
                  <a:srgbClr val="221F1F"/>
                </a:solidFill>
                <a:latin typeface="Arial" panose="020B0604020202020204"/>
                <a:cs typeface="Arial" panose="020B0604020202020204"/>
              </a:rPr>
              <a:t>multichannel </a:t>
            </a:r>
            <a:r>
              <a:rPr sz="2400" b="1" dirty="0">
                <a:solidFill>
                  <a:srgbClr val="221F1F"/>
                </a:solidFill>
                <a:latin typeface="Arial" panose="020B0604020202020204"/>
                <a:cs typeface="Arial" panose="020B0604020202020204"/>
              </a:rPr>
              <a:t>promotion </a:t>
            </a:r>
            <a:r>
              <a:rPr sz="2400" b="1" spc="-5" dirty="0">
                <a:solidFill>
                  <a:srgbClr val="221F1F"/>
                </a:solidFill>
                <a:latin typeface="Arial" panose="020B0604020202020204"/>
                <a:cs typeface="Arial" panose="020B0604020202020204"/>
              </a:rPr>
              <a:t>strategy </a:t>
            </a:r>
            <a:r>
              <a:rPr sz="2400" spc="-10" dirty="0">
                <a:solidFill>
                  <a:srgbClr val="221F1F"/>
                </a:solidFill>
                <a:latin typeface="Arial MT"/>
                <a:cs typeface="Arial MT"/>
              </a:rPr>
              <a:t>which </a:t>
            </a:r>
            <a:r>
              <a:rPr sz="2400" spc="-655" dirty="0">
                <a:solidFill>
                  <a:srgbClr val="221F1F"/>
                </a:solidFill>
                <a:latin typeface="Arial MT"/>
                <a:cs typeface="Arial MT"/>
              </a:rPr>
              <a:t> </a:t>
            </a:r>
            <a:r>
              <a:rPr sz="2400" spc="-5" dirty="0">
                <a:solidFill>
                  <a:srgbClr val="221F1F"/>
                </a:solidFill>
                <a:latin typeface="Arial MT"/>
                <a:cs typeface="Arial MT"/>
              </a:rPr>
              <a:t>combines</a:t>
            </a:r>
            <a:r>
              <a:rPr sz="2400" spc="10" dirty="0">
                <a:solidFill>
                  <a:srgbClr val="221F1F"/>
                </a:solidFill>
                <a:latin typeface="Arial MT"/>
                <a:cs typeface="Arial MT"/>
              </a:rPr>
              <a:t> </a:t>
            </a:r>
            <a:r>
              <a:rPr sz="2400" spc="-5" dirty="0">
                <a:solidFill>
                  <a:srgbClr val="221F1F"/>
                </a:solidFill>
                <a:latin typeface="Arial MT"/>
                <a:cs typeface="Arial MT"/>
              </a:rPr>
              <a:t>traditional</a:t>
            </a:r>
            <a:r>
              <a:rPr sz="2400" spc="20" dirty="0">
                <a:solidFill>
                  <a:srgbClr val="221F1F"/>
                </a:solidFill>
                <a:latin typeface="Arial MT"/>
                <a:cs typeface="Arial MT"/>
              </a:rPr>
              <a:t> </a:t>
            </a:r>
            <a:r>
              <a:rPr sz="2400" dirty="0">
                <a:solidFill>
                  <a:srgbClr val="221F1F"/>
                </a:solidFill>
                <a:latin typeface="Arial MT"/>
                <a:cs typeface="Arial MT"/>
              </a:rPr>
              <a:t>marketing</a:t>
            </a:r>
            <a:r>
              <a:rPr sz="2400" spc="5" dirty="0">
                <a:solidFill>
                  <a:srgbClr val="221F1F"/>
                </a:solidFill>
                <a:latin typeface="Arial MT"/>
                <a:cs typeface="Arial MT"/>
              </a:rPr>
              <a:t> </a:t>
            </a:r>
            <a:r>
              <a:rPr sz="2400" spc="-5" dirty="0">
                <a:solidFill>
                  <a:srgbClr val="221F1F"/>
                </a:solidFill>
                <a:latin typeface="Arial MT"/>
                <a:cs typeface="Arial MT"/>
              </a:rPr>
              <a:t>communication</a:t>
            </a:r>
            <a:r>
              <a:rPr sz="2400" spc="20" dirty="0">
                <a:solidFill>
                  <a:srgbClr val="221F1F"/>
                </a:solidFill>
                <a:latin typeface="Arial MT"/>
                <a:cs typeface="Arial MT"/>
              </a:rPr>
              <a:t> </a:t>
            </a:r>
            <a:r>
              <a:rPr sz="2400" spc="-5" dirty="0">
                <a:solidFill>
                  <a:srgbClr val="221F1F"/>
                </a:solidFill>
                <a:latin typeface="Arial MT"/>
                <a:cs typeface="Arial MT"/>
              </a:rPr>
              <a:t>with </a:t>
            </a:r>
            <a:r>
              <a:rPr sz="2400" dirty="0">
                <a:solidFill>
                  <a:srgbClr val="221F1F"/>
                </a:solidFill>
                <a:latin typeface="Arial MT"/>
                <a:cs typeface="Arial MT"/>
              </a:rPr>
              <a:t> </a:t>
            </a:r>
            <a:r>
              <a:rPr sz="2400" spc="-5" dirty="0">
                <a:solidFill>
                  <a:srgbClr val="221F1F"/>
                </a:solidFill>
                <a:latin typeface="Arial MT"/>
                <a:cs typeface="Arial MT"/>
              </a:rPr>
              <a:t>social</a:t>
            </a:r>
            <a:r>
              <a:rPr sz="2400" spc="15" dirty="0">
                <a:solidFill>
                  <a:srgbClr val="221F1F"/>
                </a:solidFill>
                <a:latin typeface="Arial MT"/>
                <a:cs typeface="Arial MT"/>
              </a:rPr>
              <a:t> </a:t>
            </a:r>
            <a:r>
              <a:rPr sz="2400" dirty="0">
                <a:solidFill>
                  <a:srgbClr val="221F1F"/>
                </a:solidFill>
                <a:latin typeface="Arial MT"/>
                <a:cs typeface="Arial MT"/>
              </a:rPr>
              <a:t>media</a:t>
            </a:r>
            <a:r>
              <a:rPr sz="2400" spc="5" dirty="0">
                <a:solidFill>
                  <a:srgbClr val="221F1F"/>
                </a:solidFill>
                <a:latin typeface="Arial MT"/>
                <a:cs typeface="Arial MT"/>
              </a:rPr>
              <a:t> </a:t>
            </a:r>
            <a:r>
              <a:rPr sz="2400" spc="-5" dirty="0">
                <a:solidFill>
                  <a:srgbClr val="221F1F"/>
                </a:solidFill>
                <a:latin typeface="Arial MT"/>
                <a:cs typeface="Arial MT"/>
              </a:rPr>
              <a:t>and</a:t>
            </a:r>
            <a:r>
              <a:rPr sz="2400" spc="-15" dirty="0">
                <a:solidFill>
                  <a:srgbClr val="221F1F"/>
                </a:solidFill>
                <a:latin typeface="Arial MT"/>
                <a:cs typeface="Arial MT"/>
              </a:rPr>
              <a:t> </a:t>
            </a:r>
            <a:r>
              <a:rPr sz="2400" spc="-5" dirty="0">
                <a:solidFill>
                  <a:srgbClr val="221F1F"/>
                </a:solidFill>
                <a:latin typeface="Arial MT"/>
                <a:cs typeface="Arial MT"/>
              </a:rPr>
              <a:t>other online</a:t>
            </a:r>
            <a:r>
              <a:rPr sz="2400" spc="15" dirty="0">
                <a:solidFill>
                  <a:srgbClr val="221F1F"/>
                </a:solidFill>
                <a:latin typeface="Arial MT"/>
                <a:cs typeface="Arial MT"/>
              </a:rPr>
              <a:t> </a:t>
            </a:r>
            <a:r>
              <a:rPr sz="2400" spc="-5" dirty="0">
                <a:solidFill>
                  <a:srgbClr val="221F1F"/>
                </a:solidFill>
                <a:latin typeface="Arial MT"/>
                <a:cs typeface="Arial MT"/>
              </a:rPr>
              <a:t>activities.</a:t>
            </a:r>
            <a:endParaRPr sz="2400">
              <a:latin typeface="Arial MT"/>
              <a:cs typeface="Arial MT"/>
            </a:endParaRPr>
          </a:p>
        </p:txBody>
      </p:sp>
      <p:pic>
        <p:nvPicPr>
          <p:cNvPr id="4" name="object 4"/>
          <p:cNvPicPr/>
          <p:nvPr/>
        </p:nvPicPr>
        <p:blipFill>
          <a:blip r:embed="rId1" cstate="print"/>
          <a:stretch>
            <a:fillRect/>
          </a:stretch>
        </p:blipFill>
        <p:spPr>
          <a:xfrm>
            <a:off x="1644395" y="195072"/>
            <a:ext cx="2852928" cy="719327"/>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16"/>
          <p:cNvSpPr txBox="1"/>
          <p:nvPr/>
        </p:nvSpPr>
        <p:spPr>
          <a:xfrm>
            <a:off x="1726498" y="1143674"/>
            <a:ext cx="10102950" cy="584735"/>
          </a:xfrm>
          <a:prstGeom prst="rect">
            <a:avLst/>
          </a:prstGeom>
          <a:noFill/>
          <a:ln>
            <a:noFill/>
          </a:ln>
        </p:spPr>
        <p:txBody>
          <a:bodyPr spcFirstLastPara="1" wrap="square" lIns="91425" tIns="45700" rIns="91425" bIns="45700" anchor="t" anchorCtr="0">
            <a:spAutoFit/>
          </a:bodyPr>
          <a:lstStyle/>
          <a:p>
            <a:pPr algn="ctr">
              <a:buClr>
                <a:srgbClr val="000000"/>
              </a:buClr>
              <a:buSzPts val="3200"/>
            </a:pPr>
            <a:r>
              <a:rPr lang="en-GB" sz="3200" b="1" dirty="0" smtClean="0">
                <a:solidFill>
                  <a:srgbClr val="000000"/>
                </a:solidFill>
                <a:latin typeface="Arial" panose="020B0604020202020204"/>
                <a:ea typeface="Arial" panose="020B0604020202020204"/>
                <a:cs typeface="Arial" panose="020B0604020202020204"/>
                <a:sym typeface="Arial" panose="020B0604020202020204"/>
              </a:rPr>
              <a:t>THE MARKETING COMMUNICATIONS MIX</a:t>
            </a:r>
            <a:endParaRPr lang="en-GB" sz="140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256" name="Google Shape;256;p16"/>
          <p:cNvSpPr txBox="1"/>
          <p:nvPr/>
        </p:nvSpPr>
        <p:spPr>
          <a:xfrm>
            <a:off x="3179763" y="2312989"/>
            <a:ext cx="1204912" cy="1477287"/>
          </a:xfrm>
          <a:prstGeom prst="rect">
            <a:avLst/>
          </a:prstGeom>
          <a:noFill/>
          <a:ln>
            <a:noFill/>
          </a:ln>
        </p:spPr>
        <p:txBody>
          <a:bodyPr spcFirstLastPara="1" wrap="square" lIns="91425" tIns="45700" rIns="91425" bIns="45700" anchor="t" anchorCtr="0">
            <a:spAutoFit/>
          </a:bodyPr>
          <a:lstStyle/>
          <a:p>
            <a:pPr lvl="2">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a:p>
            <a:pPr lvl="2">
              <a:buClr>
                <a:srgbClr val="000000"/>
              </a:buClr>
              <a:buSzPts val="1800"/>
            </a:pPr>
            <a:endParaRPr b="1">
              <a:solidFill>
                <a:schemeClr val="dk1"/>
              </a:solidFill>
              <a:latin typeface="Arial" panose="020B0604020202020204"/>
              <a:ea typeface="Arial" panose="020B0604020202020204"/>
              <a:cs typeface="Arial" panose="020B0604020202020204"/>
              <a:sym typeface="Arial" panose="020B0604020202020204"/>
            </a:endParaRPr>
          </a:p>
          <a:p>
            <a:pPr lvl="1">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a:p>
            <a:pPr lvl="1">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a:p>
            <a:pPr lvl="1">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257" name="Google Shape;257;p16"/>
          <p:cNvSpPr txBox="1"/>
          <p:nvPr/>
        </p:nvSpPr>
        <p:spPr>
          <a:xfrm>
            <a:off x="8715375" y="2124075"/>
            <a:ext cx="1828800" cy="369888"/>
          </a:xfrm>
          <a:prstGeom prst="rect">
            <a:avLst/>
          </a:prstGeom>
          <a:noFill/>
          <a:ln>
            <a:noFill/>
          </a:ln>
        </p:spPr>
        <p:txBody>
          <a:bodyPr spcFirstLastPara="1" wrap="square" lIns="91425" tIns="45700" rIns="91425" bIns="45700" anchor="t" anchorCtr="0">
            <a:spAutoFit/>
          </a:bodyPr>
          <a:lstStyle/>
          <a:p>
            <a:pPr algn="ctr">
              <a:buClr>
                <a:schemeClr val="dk1"/>
              </a:buClr>
              <a:buSzPts val="1800"/>
            </a:pPr>
            <a:r>
              <a:rPr lang="en-GB" b="1">
                <a:solidFill>
                  <a:schemeClr val="dk1"/>
                </a:solidFill>
                <a:latin typeface="Arial" panose="020B0604020202020204"/>
                <a:ea typeface="Arial" panose="020B0604020202020204"/>
                <a:cs typeface="Arial" panose="020B0604020202020204"/>
                <a:sym typeface="Arial" panose="020B0604020202020204"/>
              </a:rPr>
              <a:t> </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258" name="Google Shape;258;p16"/>
          <p:cNvSpPr/>
          <p:nvPr/>
        </p:nvSpPr>
        <p:spPr>
          <a:xfrm rot="-1354307">
            <a:off x="2641601" y="2540001"/>
            <a:ext cx="6315075" cy="2620963"/>
          </a:xfrm>
          <a:prstGeom prst="ellipse">
            <a:avLst/>
          </a:prstGeom>
          <a:solidFill>
            <a:srgbClr val="A3FFFF"/>
          </a:solidFill>
          <a:ln>
            <a:noFill/>
          </a:ln>
        </p:spPr>
        <p:txBody>
          <a:bodyPr spcFirstLastPara="1" wrap="square" lIns="91425" tIns="45700" rIns="91425" bIns="45700" anchor="t" anchorCtr="0">
            <a:noAutofit/>
          </a:bodyPr>
          <a:lstStyle/>
          <a:p>
            <a:pPr>
              <a:buClr>
                <a:srgbClr val="000000"/>
              </a:buClr>
              <a:buSzPts val="1800"/>
            </a:pPr>
            <a:endParaRPr>
              <a:solidFill>
                <a:schemeClr val="lt1"/>
              </a:solidFill>
              <a:latin typeface="Arial" panose="020B0604020202020204"/>
              <a:ea typeface="Arial" panose="020B0604020202020204"/>
              <a:cs typeface="Arial" panose="020B0604020202020204"/>
              <a:sym typeface="Arial" panose="020B0604020202020204"/>
            </a:endParaRPr>
          </a:p>
        </p:txBody>
      </p:sp>
      <p:sp>
        <p:nvSpPr>
          <p:cNvPr id="259" name="Google Shape;259;p16"/>
          <p:cNvSpPr/>
          <p:nvPr/>
        </p:nvSpPr>
        <p:spPr>
          <a:xfrm>
            <a:off x="5286375" y="2124075"/>
            <a:ext cx="1905000" cy="762000"/>
          </a:xfrm>
          <a:prstGeom prst="ellipse">
            <a:avLst/>
          </a:prstGeom>
          <a:solidFill>
            <a:srgbClr val="F2DADA"/>
          </a:solidFill>
          <a:ln>
            <a:noFill/>
          </a:ln>
        </p:spPr>
        <p:txBody>
          <a:bodyPr spcFirstLastPara="1" wrap="square" lIns="91425" tIns="45700" rIns="91425" bIns="45700" anchor="ctr" anchorCtr="0">
            <a:noAutofit/>
          </a:bodyPr>
          <a:lstStyle/>
          <a:p>
            <a:pPr>
              <a:buClr>
                <a:srgbClr val="000000"/>
              </a:buClr>
              <a:buSzPts val="2000"/>
            </a:pPr>
            <a:endParaRPr sz="2000" b="1">
              <a:solidFill>
                <a:schemeClr val="dk1"/>
              </a:solidFill>
              <a:latin typeface="Arial" panose="020B0604020202020204"/>
              <a:ea typeface="Arial" panose="020B0604020202020204"/>
              <a:cs typeface="Arial" panose="020B0604020202020204"/>
              <a:sym typeface="Arial" panose="020B0604020202020204"/>
            </a:endParaRPr>
          </a:p>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260" name="Google Shape;260;p16"/>
          <p:cNvSpPr/>
          <p:nvPr/>
        </p:nvSpPr>
        <p:spPr>
          <a:xfrm>
            <a:off x="2270125" y="4914900"/>
            <a:ext cx="1905000" cy="762000"/>
          </a:xfrm>
          <a:prstGeom prst="ellipse">
            <a:avLst/>
          </a:prstGeom>
          <a:solidFill>
            <a:srgbClr val="F2DADA"/>
          </a:solidFill>
          <a:ln>
            <a:noFill/>
          </a:ln>
        </p:spPr>
        <p:txBody>
          <a:bodyPr spcFirstLastPara="1" wrap="square" lIns="91425" tIns="45700" rIns="91425" bIns="45700" anchor="ctr" anchorCtr="0">
            <a:noAutofit/>
          </a:bodyPr>
          <a:lstStyle/>
          <a:p>
            <a:pPr>
              <a:buClr>
                <a:srgbClr val="000000"/>
              </a:buClr>
              <a:buSzPts val="2000"/>
            </a:pPr>
            <a:endParaRPr sz="2000" b="1">
              <a:solidFill>
                <a:schemeClr val="dk1"/>
              </a:solidFill>
              <a:latin typeface="Arial" panose="020B0604020202020204"/>
              <a:ea typeface="Arial" panose="020B0604020202020204"/>
              <a:cs typeface="Arial" panose="020B0604020202020204"/>
              <a:sym typeface="Arial" panose="020B0604020202020204"/>
            </a:endParaRPr>
          </a:p>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261" name="Google Shape;261;p16"/>
          <p:cNvSpPr/>
          <p:nvPr/>
        </p:nvSpPr>
        <p:spPr>
          <a:xfrm>
            <a:off x="7858125" y="3409950"/>
            <a:ext cx="1905000" cy="762000"/>
          </a:xfrm>
          <a:prstGeom prst="ellipse">
            <a:avLst/>
          </a:prstGeom>
          <a:solidFill>
            <a:srgbClr val="F2DADA"/>
          </a:solidFill>
          <a:ln>
            <a:noFill/>
          </a:ln>
        </p:spPr>
        <p:txBody>
          <a:bodyPr spcFirstLastPara="1" wrap="square" lIns="91425" tIns="45700" rIns="91425" bIns="45700" anchor="ctr" anchorCtr="0">
            <a:noAutofit/>
          </a:bodyPr>
          <a:lstStyle/>
          <a:p>
            <a:pPr>
              <a:buClr>
                <a:srgbClr val="000000"/>
              </a:buClr>
              <a:buSzPts val="2000"/>
            </a:pPr>
            <a:endParaRPr sz="2000" b="1">
              <a:solidFill>
                <a:schemeClr val="dk1"/>
              </a:solidFill>
              <a:latin typeface="Arial" panose="020B0604020202020204"/>
              <a:ea typeface="Arial" panose="020B0604020202020204"/>
              <a:cs typeface="Arial" panose="020B0604020202020204"/>
              <a:sym typeface="Arial" panose="020B0604020202020204"/>
            </a:endParaRPr>
          </a:p>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262" name="Google Shape;262;p16"/>
          <p:cNvSpPr txBox="1"/>
          <p:nvPr/>
        </p:nvSpPr>
        <p:spPr>
          <a:xfrm>
            <a:off x="5786438" y="2266950"/>
            <a:ext cx="1428750" cy="400050"/>
          </a:xfrm>
          <a:prstGeom prst="rect">
            <a:avLst/>
          </a:prstGeom>
          <a:noFill/>
          <a:ln>
            <a:noFill/>
          </a:ln>
        </p:spPr>
        <p:txBody>
          <a:bodyPr spcFirstLastPara="1" wrap="square" lIns="91425" tIns="45700" rIns="91425" bIns="45700" anchor="t" anchorCtr="0">
            <a:spAutoFit/>
          </a:bodyPr>
          <a:lstStyle/>
          <a:p>
            <a:pPr>
              <a:buClr>
                <a:srgbClr val="000000"/>
              </a:buClr>
              <a:buSzPts val="2000"/>
            </a:pPr>
            <a:r>
              <a:rPr lang="en-GB" sz="2000" b="1">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rPr>
              <a:t>Tools</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263" name="Google Shape;263;p16"/>
          <p:cNvSpPr txBox="1"/>
          <p:nvPr/>
        </p:nvSpPr>
        <p:spPr>
          <a:xfrm>
            <a:off x="8429625" y="3552825"/>
            <a:ext cx="2643188" cy="400050"/>
          </a:xfrm>
          <a:prstGeom prst="rect">
            <a:avLst/>
          </a:prstGeom>
          <a:noFill/>
          <a:ln>
            <a:noFill/>
          </a:ln>
        </p:spPr>
        <p:txBody>
          <a:bodyPr spcFirstLastPara="1" wrap="square" lIns="91425" tIns="45700" rIns="91425" bIns="45700" anchor="t" anchorCtr="0">
            <a:spAutoFit/>
          </a:bodyPr>
          <a:lstStyle/>
          <a:p>
            <a:pPr>
              <a:buClr>
                <a:schemeClr val="dk1"/>
              </a:buClr>
              <a:buSzPts val="2000"/>
            </a:pPr>
            <a:r>
              <a:rPr lang="en-GB" sz="2000" b="1">
                <a:solidFill>
                  <a:schemeClr val="dk1"/>
                </a:solidFill>
                <a:latin typeface="Arial" panose="020B0604020202020204"/>
                <a:ea typeface="Arial" panose="020B0604020202020204"/>
                <a:cs typeface="Arial" panose="020B0604020202020204"/>
                <a:sym typeface="Arial" panose="020B0604020202020204"/>
              </a:rPr>
              <a:t>Media</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264" name="Google Shape;264;p16"/>
          <p:cNvSpPr txBox="1"/>
          <p:nvPr/>
        </p:nvSpPr>
        <p:spPr>
          <a:xfrm>
            <a:off x="2720976" y="5094288"/>
            <a:ext cx="2786063" cy="400050"/>
          </a:xfrm>
          <a:prstGeom prst="rect">
            <a:avLst/>
          </a:prstGeom>
          <a:noFill/>
          <a:ln>
            <a:noFill/>
          </a:ln>
        </p:spPr>
        <p:txBody>
          <a:bodyPr spcFirstLastPara="1" wrap="square" lIns="91425" tIns="45700" rIns="91425" bIns="45700" anchor="t" anchorCtr="0">
            <a:spAutoFit/>
          </a:bodyPr>
          <a:lstStyle/>
          <a:p>
            <a:pPr>
              <a:buClr>
                <a:schemeClr val="dk1"/>
              </a:buClr>
              <a:buSzPts val="2000"/>
            </a:pPr>
            <a:r>
              <a:rPr lang="en-GB" sz="2000" b="1">
                <a:solidFill>
                  <a:schemeClr val="dk1"/>
                </a:solidFill>
                <a:latin typeface="Arial" panose="020B0604020202020204"/>
                <a:ea typeface="Arial" panose="020B0604020202020204"/>
                <a:cs typeface="Arial" panose="020B0604020202020204"/>
                <a:sym typeface="Arial" panose="020B0604020202020204"/>
              </a:rPr>
              <a:t> Content</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265" name="Google Shape;265;p16"/>
          <p:cNvSpPr/>
          <p:nvPr/>
        </p:nvSpPr>
        <p:spPr>
          <a:xfrm rot="-1461784">
            <a:off x="3957639" y="3384550"/>
            <a:ext cx="3686175" cy="901700"/>
          </a:xfrm>
          <a:prstGeom prst="ellipse">
            <a:avLst/>
          </a:prstGeom>
          <a:solidFill>
            <a:srgbClr val="FFFF00"/>
          </a:solidFill>
          <a:ln>
            <a:noFill/>
          </a:ln>
        </p:spPr>
        <p:txBody>
          <a:bodyPr spcFirstLastPara="1" wrap="square" lIns="91425" tIns="45700" rIns="91425" bIns="45700" anchor="t" anchorCtr="0">
            <a:noAutofit/>
          </a:bodyPr>
          <a:lstStyle/>
          <a:p>
            <a:pPr>
              <a:buClr>
                <a:srgbClr val="000000"/>
              </a:buClr>
              <a:buSzPts val="1800"/>
            </a:pPr>
            <a:endParaRPr>
              <a:solidFill>
                <a:schemeClr val="lt1"/>
              </a:solidFill>
              <a:latin typeface="Arial" panose="020B0604020202020204"/>
              <a:ea typeface="Arial" panose="020B0604020202020204"/>
              <a:cs typeface="Arial" panose="020B0604020202020204"/>
              <a:sym typeface="Arial" panose="020B0604020202020204"/>
            </a:endParaRPr>
          </a:p>
        </p:txBody>
      </p:sp>
      <p:sp>
        <p:nvSpPr>
          <p:cNvPr id="266" name="Google Shape;266;p16"/>
          <p:cNvSpPr txBox="1"/>
          <p:nvPr/>
        </p:nvSpPr>
        <p:spPr>
          <a:xfrm rot="-1451488">
            <a:off x="4738688" y="3455988"/>
            <a:ext cx="3071812" cy="400050"/>
          </a:xfrm>
          <a:prstGeom prst="rect">
            <a:avLst/>
          </a:prstGeom>
          <a:noFill/>
          <a:ln>
            <a:noFill/>
          </a:ln>
        </p:spPr>
        <p:txBody>
          <a:bodyPr spcFirstLastPara="1" wrap="square" lIns="91425" tIns="45700" rIns="91425" bIns="45700" anchor="t" anchorCtr="0">
            <a:spAutoFit/>
          </a:bodyPr>
          <a:lstStyle/>
          <a:p>
            <a:pPr>
              <a:buClr>
                <a:schemeClr val="dk1"/>
              </a:buClr>
              <a:buSzPts val="2000"/>
            </a:pPr>
            <a:r>
              <a:rPr lang="en-GB" sz="2000" b="1">
                <a:solidFill>
                  <a:schemeClr val="dk1"/>
                </a:solidFill>
                <a:latin typeface="Arial" panose="020B0604020202020204"/>
                <a:ea typeface="Arial" panose="020B0604020202020204"/>
                <a:cs typeface="Arial" panose="020B0604020202020204"/>
                <a:sym typeface="Arial" panose="020B0604020202020204"/>
              </a:rPr>
              <a:t>Target Audience </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57"/>
                                        </p:tgtEl>
                                        <p:attrNameLst>
                                          <p:attrName>style.visibility</p:attrName>
                                        </p:attrNameLst>
                                      </p:cBhvr>
                                      <p:to>
                                        <p:strVal val="visible"/>
                                      </p:to>
                                    </p:set>
                                    <p:anim calcmode="lin" valueType="num">
                                      <p:cBhvr additive="base">
                                        <p:cTn id="7" dur="500"/>
                                        <p:tgtEl>
                                          <p:spTgt spid="25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7"/>
          <p:cNvSpPr txBox="1">
            <a:spLocks noGrp="1"/>
          </p:cNvSpPr>
          <p:nvPr>
            <p:ph type="title"/>
          </p:nvPr>
        </p:nvSpPr>
        <p:spPr>
          <a:xfrm>
            <a:off x="1993900" y="540545"/>
            <a:ext cx="7772400" cy="798513"/>
          </a:xfrm>
          <a:prstGeom prst="rect">
            <a:avLst/>
          </a:prstGeom>
          <a:noFill/>
          <a:ln>
            <a:noFill/>
          </a:ln>
        </p:spPr>
        <p:txBody>
          <a:bodyPr spcFirstLastPara="1" vert="horz" wrap="square" lIns="91425" tIns="45700" rIns="132075" bIns="45700" rtlCol="0" anchor="ctr" anchorCtr="0">
            <a:noAutofit/>
          </a:bodyPr>
          <a:lstStyle/>
          <a:p>
            <a:pPr>
              <a:lnSpc>
                <a:spcPct val="100000"/>
              </a:lnSpc>
              <a:spcBef>
                <a:spcPts val="0"/>
              </a:spcBef>
              <a:buClr>
                <a:schemeClr val="dk1"/>
              </a:buClr>
              <a:buSzPts val="4000"/>
            </a:pPr>
            <a:r>
              <a:rPr lang="en-GB" dirty="0">
                <a:latin typeface="Arial" panose="020B0604020202020204"/>
                <a:ea typeface="Arial" panose="020B0604020202020204"/>
                <a:cs typeface="Arial" panose="020B0604020202020204"/>
                <a:sym typeface="Arial" panose="020B0604020202020204"/>
              </a:rPr>
              <a:t>Promotional Tools</a:t>
            </a:r>
            <a:endParaRPr dirty="0">
              <a:latin typeface="Arial" panose="020B0604020202020204"/>
              <a:ea typeface="Arial" panose="020B0604020202020204"/>
              <a:cs typeface="Arial" panose="020B0604020202020204"/>
              <a:sym typeface="Arial" panose="020B0604020202020204"/>
            </a:endParaRPr>
          </a:p>
        </p:txBody>
      </p:sp>
      <p:sp>
        <p:nvSpPr>
          <p:cNvPr id="272" name="Google Shape;272;p17"/>
          <p:cNvSpPr/>
          <p:nvPr/>
        </p:nvSpPr>
        <p:spPr>
          <a:xfrm>
            <a:off x="3581400" y="1600200"/>
            <a:ext cx="5181600" cy="4724400"/>
          </a:xfrm>
          <a:prstGeom prst="ellipse">
            <a:avLst/>
          </a:prstGeom>
          <a:solidFill>
            <a:srgbClr val="FFFFFF"/>
          </a:solidFill>
          <a:ln w="38100" cap="flat" cmpd="sng">
            <a:solidFill>
              <a:schemeClr val="dk1"/>
            </a:solidFill>
            <a:prstDash val="solid"/>
            <a:round/>
            <a:headEnd type="none" w="sm" len="sm"/>
            <a:tailEnd type="none" w="sm" len="sm"/>
          </a:ln>
        </p:spPr>
        <p:txBody>
          <a:bodyPr spcFirstLastPara="1" wrap="square" lIns="0" tIns="0" rIns="0" bIns="0" anchor="t"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273" name="Google Shape;273;p17"/>
          <p:cNvSpPr/>
          <p:nvPr/>
        </p:nvSpPr>
        <p:spPr>
          <a:xfrm>
            <a:off x="5181600" y="2971800"/>
            <a:ext cx="1981200" cy="1905000"/>
          </a:xfrm>
          <a:prstGeom prst="ellipse">
            <a:avLst/>
          </a:prstGeom>
          <a:solidFill>
            <a:srgbClr val="FFFFFF"/>
          </a:solidFill>
          <a:ln w="38100" cap="flat" cmpd="sng">
            <a:solidFill>
              <a:schemeClr val="dk1"/>
            </a:solidFill>
            <a:prstDash val="solid"/>
            <a:round/>
            <a:headEnd type="none" w="sm" len="sm"/>
            <a:tailEnd type="none" w="sm" len="sm"/>
          </a:ln>
        </p:spPr>
        <p:txBody>
          <a:bodyPr spcFirstLastPara="1" wrap="square" lIns="0" tIns="0" rIns="0" bIns="0" anchor="t"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cxnSp>
        <p:nvCxnSpPr>
          <p:cNvPr id="274" name="Google Shape;274;p17"/>
          <p:cNvCxnSpPr/>
          <p:nvPr/>
        </p:nvCxnSpPr>
        <p:spPr>
          <a:xfrm>
            <a:off x="6096000" y="2133600"/>
            <a:ext cx="1588" cy="685800"/>
          </a:xfrm>
          <a:prstGeom prst="straightConnector1">
            <a:avLst/>
          </a:prstGeom>
          <a:noFill/>
          <a:ln w="28575" cap="flat" cmpd="sng">
            <a:solidFill>
              <a:schemeClr val="dk1"/>
            </a:solidFill>
            <a:prstDash val="solid"/>
            <a:round/>
            <a:headEnd type="none" w="sm" len="sm"/>
            <a:tailEnd type="triangle" w="med" len="med"/>
          </a:ln>
        </p:spPr>
      </p:cxnSp>
      <p:cxnSp>
        <p:nvCxnSpPr>
          <p:cNvPr id="275" name="Google Shape;275;p17"/>
          <p:cNvCxnSpPr/>
          <p:nvPr/>
        </p:nvCxnSpPr>
        <p:spPr>
          <a:xfrm flipH="1">
            <a:off x="6757989" y="2333626"/>
            <a:ext cx="352425" cy="588963"/>
          </a:xfrm>
          <a:prstGeom prst="straightConnector1">
            <a:avLst/>
          </a:prstGeom>
          <a:noFill/>
          <a:ln w="28575" cap="flat" cmpd="sng">
            <a:solidFill>
              <a:schemeClr val="dk1"/>
            </a:solidFill>
            <a:prstDash val="solid"/>
            <a:round/>
            <a:headEnd type="none" w="sm" len="sm"/>
            <a:tailEnd type="triangle" w="med" len="med"/>
          </a:ln>
        </p:spPr>
      </p:cxnSp>
      <p:cxnSp>
        <p:nvCxnSpPr>
          <p:cNvPr id="276" name="Google Shape;276;p17"/>
          <p:cNvCxnSpPr/>
          <p:nvPr/>
        </p:nvCxnSpPr>
        <p:spPr>
          <a:xfrm flipH="1">
            <a:off x="7162801" y="2906713"/>
            <a:ext cx="531813" cy="431800"/>
          </a:xfrm>
          <a:prstGeom prst="straightConnector1">
            <a:avLst/>
          </a:prstGeom>
          <a:noFill/>
          <a:ln w="28575" cap="flat" cmpd="sng">
            <a:solidFill>
              <a:schemeClr val="dk1"/>
            </a:solidFill>
            <a:prstDash val="solid"/>
            <a:round/>
            <a:headEnd type="none" w="sm" len="sm"/>
            <a:tailEnd type="triangle" w="med" len="med"/>
          </a:ln>
        </p:spPr>
      </p:cxnSp>
      <p:cxnSp>
        <p:nvCxnSpPr>
          <p:cNvPr id="277" name="Google Shape;277;p17"/>
          <p:cNvCxnSpPr/>
          <p:nvPr/>
        </p:nvCxnSpPr>
        <p:spPr>
          <a:xfrm flipH="1">
            <a:off x="7345364" y="3513139"/>
            <a:ext cx="625475" cy="280987"/>
          </a:xfrm>
          <a:prstGeom prst="straightConnector1">
            <a:avLst/>
          </a:prstGeom>
          <a:noFill/>
          <a:ln w="28575" cap="flat" cmpd="sng">
            <a:solidFill>
              <a:schemeClr val="dk1"/>
            </a:solidFill>
            <a:prstDash val="solid"/>
            <a:round/>
            <a:headEnd type="none" w="sm" len="sm"/>
            <a:tailEnd type="triangle" w="med" len="med"/>
          </a:ln>
        </p:spPr>
      </p:cxnSp>
      <p:cxnSp>
        <p:nvCxnSpPr>
          <p:cNvPr id="278" name="Google Shape;278;p17"/>
          <p:cNvCxnSpPr/>
          <p:nvPr/>
        </p:nvCxnSpPr>
        <p:spPr>
          <a:xfrm rot="10800000">
            <a:off x="7337425" y="4219575"/>
            <a:ext cx="641350" cy="242888"/>
          </a:xfrm>
          <a:prstGeom prst="straightConnector1">
            <a:avLst/>
          </a:prstGeom>
          <a:noFill/>
          <a:ln w="28575" cap="flat" cmpd="sng">
            <a:solidFill>
              <a:schemeClr val="dk1"/>
            </a:solidFill>
            <a:prstDash val="solid"/>
            <a:round/>
            <a:headEnd type="none" w="sm" len="sm"/>
            <a:tailEnd type="triangle" w="med" len="med"/>
          </a:ln>
        </p:spPr>
      </p:cxnSp>
      <p:cxnSp>
        <p:nvCxnSpPr>
          <p:cNvPr id="279" name="Google Shape;279;p17"/>
          <p:cNvCxnSpPr/>
          <p:nvPr/>
        </p:nvCxnSpPr>
        <p:spPr>
          <a:xfrm rot="10800000">
            <a:off x="6973889" y="4943476"/>
            <a:ext cx="604837" cy="320675"/>
          </a:xfrm>
          <a:prstGeom prst="straightConnector1">
            <a:avLst/>
          </a:prstGeom>
          <a:noFill/>
          <a:ln w="28575" cap="flat" cmpd="sng">
            <a:solidFill>
              <a:schemeClr val="dk1"/>
            </a:solidFill>
            <a:prstDash val="solid"/>
            <a:round/>
            <a:headEnd type="none" w="sm" len="sm"/>
            <a:tailEnd type="triangle" w="med" len="med"/>
          </a:ln>
        </p:spPr>
      </p:cxnSp>
      <p:cxnSp>
        <p:nvCxnSpPr>
          <p:cNvPr id="280" name="Google Shape;280;p17"/>
          <p:cNvCxnSpPr/>
          <p:nvPr/>
        </p:nvCxnSpPr>
        <p:spPr>
          <a:xfrm rot="10800000">
            <a:off x="6554789" y="5064125"/>
            <a:ext cx="301625" cy="615950"/>
          </a:xfrm>
          <a:prstGeom prst="straightConnector1">
            <a:avLst/>
          </a:prstGeom>
          <a:noFill/>
          <a:ln w="28575" cap="flat" cmpd="sng">
            <a:solidFill>
              <a:schemeClr val="dk1"/>
            </a:solidFill>
            <a:prstDash val="solid"/>
            <a:round/>
            <a:headEnd type="none" w="sm" len="sm"/>
            <a:tailEnd type="triangle" w="med" len="med"/>
          </a:ln>
        </p:spPr>
      </p:cxnSp>
      <p:cxnSp>
        <p:nvCxnSpPr>
          <p:cNvPr id="281" name="Google Shape;281;p17"/>
          <p:cNvCxnSpPr/>
          <p:nvPr/>
        </p:nvCxnSpPr>
        <p:spPr>
          <a:xfrm rot="10800000" flipH="1">
            <a:off x="5703888" y="5116514"/>
            <a:ext cx="176212" cy="661987"/>
          </a:xfrm>
          <a:prstGeom prst="straightConnector1">
            <a:avLst/>
          </a:prstGeom>
          <a:noFill/>
          <a:ln w="28575" cap="flat" cmpd="sng">
            <a:solidFill>
              <a:schemeClr val="dk1"/>
            </a:solidFill>
            <a:prstDash val="solid"/>
            <a:round/>
            <a:headEnd type="none" w="sm" len="sm"/>
            <a:tailEnd type="triangle" w="med" len="med"/>
          </a:ln>
        </p:spPr>
      </p:cxnSp>
      <p:cxnSp>
        <p:nvCxnSpPr>
          <p:cNvPr id="282" name="Google Shape;282;p17"/>
          <p:cNvCxnSpPr/>
          <p:nvPr/>
        </p:nvCxnSpPr>
        <p:spPr>
          <a:xfrm>
            <a:off x="4230688" y="3957639"/>
            <a:ext cx="684212" cy="9525"/>
          </a:xfrm>
          <a:prstGeom prst="straightConnector1">
            <a:avLst/>
          </a:prstGeom>
          <a:noFill/>
          <a:ln w="28575" cap="flat" cmpd="sng">
            <a:solidFill>
              <a:schemeClr val="dk1"/>
            </a:solidFill>
            <a:prstDash val="solid"/>
            <a:round/>
            <a:headEnd type="none" w="sm" len="sm"/>
            <a:tailEnd type="triangle" w="med" len="med"/>
          </a:ln>
        </p:spPr>
      </p:cxnSp>
      <p:cxnSp>
        <p:nvCxnSpPr>
          <p:cNvPr id="283" name="Google Shape;283;p17"/>
          <p:cNvCxnSpPr/>
          <p:nvPr/>
        </p:nvCxnSpPr>
        <p:spPr>
          <a:xfrm>
            <a:off x="5070475" y="2416176"/>
            <a:ext cx="374650" cy="574675"/>
          </a:xfrm>
          <a:prstGeom prst="straightConnector1">
            <a:avLst/>
          </a:prstGeom>
          <a:noFill/>
          <a:ln w="28575" cap="flat" cmpd="sng">
            <a:solidFill>
              <a:schemeClr val="dk1"/>
            </a:solidFill>
            <a:prstDash val="solid"/>
            <a:round/>
            <a:headEnd type="none" w="sm" len="sm"/>
            <a:tailEnd type="triangle" w="med" len="med"/>
          </a:ln>
        </p:spPr>
      </p:cxnSp>
      <p:cxnSp>
        <p:nvCxnSpPr>
          <p:cNvPr id="284" name="Google Shape;284;p17"/>
          <p:cNvCxnSpPr/>
          <p:nvPr/>
        </p:nvCxnSpPr>
        <p:spPr>
          <a:xfrm>
            <a:off x="4484689" y="2998789"/>
            <a:ext cx="555625" cy="401637"/>
          </a:xfrm>
          <a:prstGeom prst="straightConnector1">
            <a:avLst/>
          </a:prstGeom>
          <a:noFill/>
          <a:ln w="28575" cap="flat" cmpd="sng">
            <a:solidFill>
              <a:schemeClr val="dk1"/>
            </a:solidFill>
            <a:prstDash val="solid"/>
            <a:round/>
            <a:headEnd type="none" w="sm" len="sm"/>
            <a:tailEnd type="triangle" w="med" len="med"/>
          </a:ln>
        </p:spPr>
      </p:cxnSp>
      <p:cxnSp>
        <p:nvCxnSpPr>
          <p:cNvPr id="285" name="Google Shape;285;p17"/>
          <p:cNvCxnSpPr/>
          <p:nvPr/>
        </p:nvCxnSpPr>
        <p:spPr>
          <a:xfrm rot="10800000" flipH="1">
            <a:off x="4930776" y="4919663"/>
            <a:ext cx="574675" cy="374650"/>
          </a:xfrm>
          <a:prstGeom prst="straightConnector1">
            <a:avLst/>
          </a:prstGeom>
          <a:noFill/>
          <a:ln w="28575" cap="flat" cmpd="sng">
            <a:solidFill>
              <a:schemeClr val="dk1"/>
            </a:solidFill>
            <a:prstDash val="solid"/>
            <a:round/>
            <a:headEnd type="none" w="sm" len="sm"/>
            <a:tailEnd type="triangle" w="med" len="med"/>
          </a:ln>
        </p:spPr>
      </p:cxnSp>
      <p:cxnSp>
        <p:nvCxnSpPr>
          <p:cNvPr id="286" name="Google Shape;286;p17"/>
          <p:cNvCxnSpPr/>
          <p:nvPr/>
        </p:nvCxnSpPr>
        <p:spPr>
          <a:xfrm rot="10800000" flipH="1">
            <a:off x="4513263" y="4460876"/>
            <a:ext cx="647700" cy="225425"/>
          </a:xfrm>
          <a:prstGeom prst="straightConnector1">
            <a:avLst/>
          </a:prstGeom>
          <a:noFill/>
          <a:ln w="28575" cap="flat" cmpd="sng">
            <a:solidFill>
              <a:schemeClr val="dk1"/>
            </a:solidFill>
            <a:prstDash val="solid"/>
            <a:round/>
            <a:headEnd type="none" w="sm" len="sm"/>
            <a:tailEnd type="triangle" w="med" len="med"/>
          </a:ln>
        </p:spPr>
      </p:cxnSp>
      <p:sp>
        <p:nvSpPr>
          <p:cNvPr id="287" name="Google Shape;287;p17"/>
          <p:cNvSpPr/>
          <p:nvPr/>
        </p:nvSpPr>
        <p:spPr>
          <a:xfrm>
            <a:off x="5410201" y="1843088"/>
            <a:ext cx="1450975" cy="215444"/>
          </a:xfrm>
          <a:prstGeom prst="rect">
            <a:avLst/>
          </a:prstGeom>
          <a:noFill/>
          <a:ln>
            <a:noFill/>
          </a:ln>
        </p:spPr>
        <p:txBody>
          <a:bodyPr spcFirstLastPara="1" wrap="square" lIns="0" tIns="0" rIns="40625" bIns="0" anchor="t" anchorCtr="0">
            <a:spAutoFit/>
          </a:bodyPr>
          <a:lstStyle/>
          <a:p>
            <a:pPr marL="40005">
              <a:buClr>
                <a:schemeClr val="dk1"/>
              </a:buClr>
              <a:buSzPts val="1400"/>
            </a:pPr>
            <a:r>
              <a:rPr lang="en-GB" sz="1400">
                <a:solidFill>
                  <a:schemeClr val="dk1"/>
                </a:solidFill>
                <a:latin typeface="Comic Sans MS" panose="030F0702030302020204"/>
                <a:ea typeface="Comic Sans MS" panose="030F0702030302020204"/>
                <a:cs typeface="Comic Sans MS" panose="030F0702030302020204"/>
                <a:sym typeface="Comic Sans MS" panose="030F0702030302020204"/>
              </a:rPr>
              <a:t>Personal Selling</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288" name="Google Shape;288;p17"/>
          <p:cNvSpPr/>
          <p:nvPr/>
        </p:nvSpPr>
        <p:spPr>
          <a:xfrm>
            <a:off x="6781800" y="2071688"/>
            <a:ext cx="877888" cy="215444"/>
          </a:xfrm>
          <a:prstGeom prst="rect">
            <a:avLst/>
          </a:prstGeom>
          <a:noFill/>
          <a:ln>
            <a:noFill/>
          </a:ln>
        </p:spPr>
        <p:txBody>
          <a:bodyPr spcFirstLastPara="1" wrap="square" lIns="0" tIns="0" rIns="40625" bIns="0" anchor="t" anchorCtr="0">
            <a:spAutoFit/>
          </a:bodyPr>
          <a:lstStyle/>
          <a:p>
            <a:pPr marL="40005">
              <a:buClr>
                <a:schemeClr val="dk1"/>
              </a:buClr>
              <a:buSzPts val="1400"/>
            </a:pPr>
            <a:r>
              <a:rPr lang="en-GB" sz="1400">
                <a:solidFill>
                  <a:schemeClr val="dk1"/>
                </a:solidFill>
                <a:latin typeface="Comic Sans MS" panose="030F0702030302020204"/>
                <a:ea typeface="Comic Sans MS" panose="030F0702030302020204"/>
                <a:cs typeface="Comic Sans MS" panose="030F0702030302020204"/>
                <a:sym typeface="Comic Sans MS" panose="030F0702030302020204"/>
              </a:rPr>
              <a:t>Branding</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289" name="Google Shape;289;p17"/>
          <p:cNvSpPr/>
          <p:nvPr/>
        </p:nvSpPr>
        <p:spPr>
          <a:xfrm>
            <a:off x="7000876" y="2593975"/>
            <a:ext cx="601663" cy="215444"/>
          </a:xfrm>
          <a:prstGeom prst="rect">
            <a:avLst/>
          </a:prstGeom>
          <a:noFill/>
          <a:ln>
            <a:noFill/>
          </a:ln>
        </p:spPr>
        <p:txBody>
          <a:bodyPr spcFirstLastPara="1" wrap="square" lIns="0" tIns="0" rIns="40625" bIns="0" anchor="t" anchorCtr="0">
            <a:spAutoFit/>
          </a:bodyPr>
          <a:lstStyle/>
          <a:p>
            <a:pPr marL="40005" algn="ctr">
              <a:buClr>
                <a:schemeClr val="dk1"/>
              </a:buClr>
              <a:buSzPts val="1400"/>
            </a:pPr>
            <a:r>
              <a:rPr lang="en-GB" sz="1400">
                <a:solidFill>
                  <a:schemeClr val="dk1"/>
                </a:solidFill>
                <a:latin typeface="Comic Sans MS" panose="030F0702030302020204"/>
                <a:ea typeface="Comic Sans MS" panose="030F0702030302020204"/>
                <a:cs typeface="Comic Sans MS" panose="030F0702030302020204"/>
                <a:sym typeface="Comic Sans MS" panose="030F0702030302020204"/>
              </a:rPr>
              <a:t>Sales</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290" name="Google Shape;290;p17"/>
          <p:cNvSpPr/>
          <p:nvPr/>
        </p:nvSpPr>
        <p:spPr>
          <a:xfrm>
            <a:off x="7391400" y="2593975"/>
            <a:ext cx="1030288" cy="215444"/>
          </a:xfrm>
          <a:prstGeom prst="rect">
            <a:avLst/>
          </a:prstGeom>
          <a:noFill/>
          <a:ln>
            <a:noFill/>
          </a:ln>
        </p:spPr>
        <p:txBody>
          <a:bodyPr spcFirstLastPara="1" wrap="square" lIns="0" tIns="0" rIns="40625" bIns="0" anchor="t" anchorCtr="0">
            <a:spAutoFit/>
          </a:bodyPr>
          <a:lstStyle/>
          <a:p>
            <a:pPr marL="40005">
              <a:buClr>
                <a:schemeClr val="dk1"/>
              </a:buClr>
              <a:buSzPts val="1400"/>
            </a:pPr>
            <a:r>
              <a:rPr lang="en-GB" sz="1400">
                <a:solidFill>
                  <a:schemeClr val="dk1"/>
                </a:solidFill>
                <a:latin typeface="Comic Sans MS" panose="030F0702030302020204"/>
                <a:ea typeface="Comic Sans MS" panose="030F0702030302020204"/>
                <a:cs typeface="Comic Sans MS" panose="030F0702030302020204"/>
                <a:sym typeface="Comic Sans MS" panose="030F0702030302020204"/>
              </a:rPr>
              <a:t> Promotion</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291" name="Google Shape;291;p17"/>
          <p:cNvSpPr/>
          <p:nvPr/>
        </p:nvSpPr>
        <p:spPr>
          <a:xfrm>
            <a:off x="7389814" y="3203575"/>
            <a:ext cx="1419225" cy="215444"/>
          </a:xfrm>
          <a:prstGeom prst="rect">
            <a:avLst/>
          </a:prstGeom>
          <a:noFill/>
          <a:ln>
            <a:noFill/>
          </a:ln>
        </p:spPr>
        <p:txBody>
          <a:bodyPr spcFirstLastPara="1" wrap="square" lIns="0" tIns="0" rIns="40625" bIns="0" anchor="t" anchorCtr="0">
            <a:spAutoFit/>
          </a:bodyPr>
          <a:lstStyle/>
          <a:p>
            <a:pPr marL="40005">
              <a:buClr>
                <a:schemeClr val="dk1"/>
              </a:buClr>
              <a:buSzPts val="1400"/>
            </a:pPr>
            <a:r>
              <a:rPr lang="en-GB" sz="1400">
                <a:solidFill>
                  <a:schemeClr val="dk1"/>
                </a:solidFill>
                <a:latin typeface="Comic Sans MS" panose="030F0702030302020204"/>
                <a:ea typeface="Comic Sans MS" panose="030F0702030302020204"/>
                <a:cs typeface="Comic Sans MS" panose="030F0702030302020204"/>
                <a:sym typeface="Comic Sans MS" panose="030F0702030302020204"/>
              </a:rPr>
              <a:t>Public relations</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292" name="Google Shape;292;p17"/>
          <p:cNvSpPr/>
          <p:nvPr/>
        </p:nvSpPr>
        <p:spPr>
          <a:xfrm>
            <a:off x="7466013" y="4041775"/>
            <a:ext cx="1350962" cy="215444"/>
          </a:xfrm>
          <a:prstGeom prst="rect">
            <a:avLst/>
          </a:prstGeom>
          <a:noFill/>
          <a:ln>
            <a:noFill/>
          </a:ln>
        </p:spPr>
        <p:txBody>
          <a:bodyPr spcFirstLastPara="1" wrap="square" lIns="0" tIns="0" rIns="40625" bIns="0" anchor="t" anchorCtr="0">
            <a:spAutoFit/>
          </a:bodyPr>
          <a:lstStyle/>
          <a:p>
            <a:pPr marL="40005">
              <a:buClr>
                <a:schemeClr val="dk1"/>
              </a:buClr>
              <a:buSzPts val="1400"/>
            </a:pPr>
            <a:r>
              <a:rPr lang="en-GB" sz="1400">
                <a:solidFill>
                  <a:schemeClr val="dk1"/>
                </a:solidFill>
                <a:latin typeface="Comic Sans MS" panose="030F0702030302020204"/>
                <a:ea typeface="Comic Sans MS" panose="030F0702030302020204"/>
                <a:cs typeface="Comic Sans MS" panose="030F0702030302020204"/>
                <a:sym typeface="Comic Sans MS" panose="030F0702030302020204"/>
              </a:rPr>
              <a:t>Merchandising</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293" name="Google Shape;293;p17"/>
          <p:cNvSpPr/>
          <p:nvPr/>
        </p:nvSpPr>
        <p:spPr>
          <a:xfrm>
            <a:off x="6932613" y="4651375"/>
            <a:ext cx="2228850" cy="215444"/>
          </a:xfrm>
          <a:prstGeom prst="rect">
            <a:avLst/>
          </a:prstGeom>
          <a:noFill/>
          <a:ln>
            <a:noFill/>
          </a:ln>
        </p:spPr>
        <p:txBody>
          <a:bodyPr spcFirstLastPara="1" wrap="square" lIns="0" tIns="0" rIns="40625" bIns="0" anchor="t" anchorCtr="0">
            <a:spAutoFit/>
          </a:bodyPr>
          <a:lstStyle/>
          <a:p>
            <a:pPr marL="40005">
              <a:buClr>
                <a:schemeClr val="dk1"/>
              </a:buClr>
              <a:buSzPts val="1400"/>
            </a:pPr>
            <a:r>
              <a:rPr lang="en-GB" sz="1400">
                <a:solidFill>
                  <a:schemeClr val="dk1"/>
                </a:solidFill>
                <a:latin typeface="Comic Sans MS" panose="030F0702030302020204"/>
                <a:ea typeface="Comic Sans MS" panose="030F0702030302020204"/>
                <a:cs typeface="Comic Sans MS" panose="030F0702030302020204"/>
                <a:sym typeface="Comic Sans MS" panose="030F0702030302020204"/>
              </a:rPr>
              <a:t>Direct/Digital Marketing</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294" name="Google Shape;294;p17"/>
          <p:cNvSpPr/>
          <p:nvPr/>
        </p:nvSpPr>
        <p:spPr>
          <a:xfrm>
            <a:off x="6781801" y="5565775"/>
            <a:ext cx="1084263" cy="215444"/>
          </a:xfrm>
          <a:prstGeom prst="rect">
            <a:avLst/>
          </a:prstGeom>
          <a:noFill/>
          <a:ln>
            <a:noFill/>
          </a:ln>
        </p:spPr>
        <p:txBody>
          <a:bodyPr spcFirstLastPara="1" wrap="square" lIns="0" tIns="0" rIns="40625" bIns="0" anchor="t" anchorCtr="0">
            <a:spAutoFit/>
          </a:bodyPr>
          <a:lstStyle/>
          <a:p>
            <a:pPr marL="40005">
              <a:buClr>
                <a:schemeClr val="dk1"/>
              </a:buClr>
              <a:buSzPts val="1400"/>
            </a:pPr>
            <a:r>
              <a:rPr lang="en-GB" sz="1400">
                <a:solidFill>
                  <a:schemeClr val="dk1"/>
                </a:solidFill>
                <a:latin typeface="Comic Sans MS" panose="030F0702030302020204"/>
                <a:ea typeface="Comic Sans MS" panose="030F0702030302020204"/>
                <a:cs typeface="Comic Sans MS" panose="030F0702030302020204"/>
                <a:sym typeface="Comic Sans MS" panose="030F0702030302020204"/>
              </a:rPr>
              <a:t>Exhibitions</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295" name="Google Shape;295;p17"/>
          <p:cNvSpPr/>
          <p:nvPr/>
        </p:nvSpPr>
        <p:spPr>
          <a:xfrm>
            <a:off x="5100638" y="5794375"/>
            <a:ext cx="1441450" cy="215444"/>
          </a:xfrm>
          <a:prstGeom prst="rect">
            <a:avLst/>
          </a:prstGeom>
          <a:noFill/>
          <a:ln>
            <a:noFill/>
          </a:ln>
        </p:spPr>
        <p:txBody>
          <a:bodyPr spcFirstLastPara="1" wrap="square" lIns="0" tIns="0" rIns="40625" bIns="0" anchor="t" anchorCtr="0">
            <a:spAutoFit/>
          </a:bodyPr>
          <a:lstStyle/>
          <a:p>
            <a:pPr marL="40005">
              <a:buClr>
                <a:schemeClr val="dk1"/>
              </a:buClr>
              <a:buSzPts val="1400"/>
            </a:pPr>
            <a:r>
              <a:rPr lang="en-GB" sz="1400">
                <a:solidFill>
                  <a:schemeClr val="dk1"/>
                </a:solidFill>
                <a:latin typeface="Comic Sans MS" panose="030F0702030302020204"/>
                <a:ea typeface="Comic Sans MS" panose="030F0702030302020204"/>
                <a:cs typeface="Comic Sans MS" panose="030F0702030302020204"/>
                <a:sym typeface="Comic Sans MS" panose="030F0702030302020204"/>
              </a:rPr>
              <a:t>Word of Mouth</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296" name="Google Shape;296;p17"/>
          <p:cNvSpPr/>
          <p:nvPr/>
        </p:nvSpPr>
        <p:spPr>
          <a:xfrm>
            <a:off x="4114801" y="5260975"/>
            <a:ext cx="1744663" cy="215444"/>
          </a:xfrm>
          <a:prstGeom prst="rect">
            <a:avLst/>
          </a:prstGeom>
          <a:noFill/>
          <a:ln>
            <a:noFill/>
          </a:ln>
        </p:spPr>
        <p:txBody>
          <a:bodyPr spcFirstLastPara="1" wrap="square" lIns="0" tIns="0" rIns="40625" bIns="0" anchor="t" anchorCtr="0">
            <a:spAutoFit/>
          </a:bodyPr>
          <a:lstStyle/>
          <a:p>
            <a:pPr marL="40005">
              <a:buClr>
                <a:schemeClr val="dk1"/>
              </a:buClr>
              <a:buSzPts val="1400"/>
            </a:pPr>
            <a:r>
              <a:rPr lang="en-GB" sz="1400">
                <a:solidFill>
                  <a:schemeClr val="dk1"/>
                </a:solidFill>
                <a:latin typeface="Comic Sans MS" panose="030F0702030302020204"/>
                <a:ea typeface="Comic Sans MS" panose="030F0702030302020204"/>
                <a:cs typeface="Comic Sans MS" panose="030F0702030302020204"/>
                <a:sym typeface="Comic Sans MS" panose="030F0702030302020204"/>
              </a:rPr>
              <a:t>Internal Marketing</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297" name="Google Shape;297;p17"/>
          <p:cNvSpPr/>
          <p:nvPr/>
        </p:nvSpPr>
        <p:spPr>
          <a:xfrm>
            <a:off x="3581400" y="4346575"/>
            <a:ext cx="1557338" cy="215444"/>
          </a:xfrm>
          <a:prstGeom prst="rect">
            <a:avLst/>
          </a:prstGeom>
          <a:noFill/>
          <a:ln>
            <a:noFill/>
          </a:ln>
        </p:spPr>
        <p:txBody>
          <a:bodyPr spcFirstLastPara="1" wrap="square" lIns="0" tIns="0" rIns="40625" bIns="0" anchor="t" anchorCtr="0">
            <a:spAutoFit/>
          </a:bodyPr>
          <a:lstStyle/>
          <a:p>
            <a:pPr marL="40005">
              <a:buClr>
                <a:schemeClr val="dk1"/>
              </a:buClr>
              <a:buSzPts val="1400"/>
            </a:pPr>
            <a:r>
              <a:rPr lang="en-GB" sz="1400">
                <a:solidFill>
                  <a:schemeClr val="dk1"/>
                </a:solidFill>
                <a:latin typeface="Comic Sans MS" panose="030F0702030302020204"/>
                <a:ea typeface="Comic Sans MS" panose="030F0702030302020204"/>
                <a:cs typeface="Comic Sans MS" panose="030F0702030302020204"/>
                <a:sym typeface="Comic Sans MS" panose="030F0702030302020204"/>
              </a:rPr>
              <a:t>Corporate Image</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298" name="Google Shape;298;p17"/>
          <p:cNvSpPr/>
          <p:nvPr/>
        </p:nvSpPr>
        <p:spPr>
          <a:xfrm>
            <a:off x="3717925" y="3671888"/>
            <a:ext cx="947738" cy="215444"/>
          </a:xfrm>
          <a:prstGeom prst="rect">
            <a:avLst/>
          </a:prstGeom>
          <a:noFill/>
          <a:ln>
            <a:noFill/>
          </a:ln>
        </p:spPr>
        <p:txBody>
          <a:bodyPr spcFirstLastPara="1" wrap="square" lIns="0" tIns="0" rIns="40625" bIns="0" anchor="t" anchorCtr="0">
            <a:spAutoFit/>
          </a:bodyPr>
          <a:lstStyle/>
          <a:p>
            <a:pPr marL="40005">
              <a:buClr>
                <a:schemeClr val="dk1"/>
              </a:buClr>
              <a:buSzPts val="1400"/>
            </a:pPr>
            <a:r>
              <a:rPr lang="en-GB" sz="1400">
                <a:solidFill>
                  <a:schemeClr val="dk1"/>
                </a:solidFill>
                <a:latin typeface="Comic Sans MS" panose="030F0702030302020204"/>
                <a:ea typeface="Comic Sans MS" panose="030F0702030302020204"/>
                <a:cs typeface="Comic Sans MS" panose="030F0702030302020204"/>
                <a:sym typeface="Comic Sans MS" panose="030F0702030302020204"/>
              </a:rPr>
              <a:t>Packaging</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299" name="Google Shape;299;p17"/>
          <p:cNvSpPr/>
          <p:nvPr/>
        </p:nvSpPr>
        <p:spPr>
          <a:xfrm>
            <a:off x="3886201" y="2746375"/>
            <a:ext cx="1158875" cy="215444"/>
          </a:xfrm>
          <a:prstGeom prst="rect">
            <a:avLst/>
          </a:prstGeom>
          <a:noFill/>
          <a:ln>
            <a:noFill/>
          </a:ln>
        </p:spPr>
        <p:txBody>
          <a:bodyPr spcFirstLastPara="1" wrap="square" lIns="0" tIns="0" rIns="40625" bIns="0" anchor="t" anchorCtr="0">
            <a:spAutoFit/>
          </a:bodyPr>
          <a:lstStyle/>
          <a:p>
            <a:pPr marL="40005">
              <a:buClr>
                <a:schemeClr val="dk1"/>
              </a:buClr>
              <a:buSzPts val="1400"/>
            </a:pPr>
            <a:r>
              <a:rPr lang="en-GB" sz="1400">
                <a:solidFill>
                  <a:schemeClr val="dk1"/>
                </a:solidFill>
                <a:latin typeface="Comic Sans MS" panose="030F0702030302020204"/>
                <a:ea typeface="Comic Sans MS" panose="030F0702030302020204"/>
                <a:cs typeface="Comic Sans MS" panose="030F0702030302020204"/>
                <a:sym typeface="Comic Sans MS" panose="030F0702030302020204"/>
              </a:rPr>
              <a:t>Sponsorship</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300" name="Google Shape;300;p17"/>
          <p:cNvSpPr/>
          <p:nvPr/>
        </p:nvSpPr>
        <p:spPr>
          <a:xfrm>
            <a:off x="4419601" y="2147888"/>
            <a:ext cx="1116013" cy="215444"/>
          </a:xfrm>
          <a:prstGeom prst="rect">
            <a:avLst/>
          </a:prstGeom>
          <a:noFill/>
          <a:ln>
            <a:noFill/>
          </a:ln>
        </p:spPr>
        <p:txBody>
          <a:bodyPr spcFirstLastPara="1" wrap="square" lIns="0" tIns="0" rIns="40625" bIns="0" anchor="t" anchorCtr="0">
            <a:spAutoFit/>
          </a:bodyPr>
          <a:lstStyle/>
          <a:p>
            <a:pPr marL="40005">
              <a:buClr>
                <a:schemeClr val="dk1"/>
              </a:buClr>
              <a:buSzPts val="1400"/>
            </a:pPr>
            <a:r>
              <a:rPr lang="en-GB" sz="1400">
                <a:solidFill>
                  <a:schemeClr val="dk1"/>
                </a:solidFill>
                <a:latin typeface="Comic Sans MS" panose="030F0702030302020204"/>
                <a:ea typeface="Comic Sans MS" panose="030F0702030302020204"/>
                <a:cs typeface="Comic Sans MS" panose="030F0702030302020204"/>
                <a:sym typeface="Comic Sans MS" panose="030F0702030302020204"/>
              </a:rPr>
              <a:t>Advertising</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301" name="Google Shape;301;p17"/>
          <p:cNvSpPr/>
          <p:nvPr/>
        </p:nvSpPr>
        <p:spPr>
          <a:xfrm>
            <a:off x="5518150" y="3492501"/>
            <a:ext cx="1282700" cy="615553"/>
          </a:xfrm>
          <a:prstGeom prst="rect">
            <a:avLst/>
          </a:prstGeom>
          <a:noFill/>
          <a:ln>
            <a:noFill/>
          </a:ln>
        </p:spPr>
        <p:txBody>
          <a:bodyPr spcFirstLastPara="1" wrap="square" lIns="0" tIns="0" rIns="40625" bIns="0" anchor="t" anchorCtr="0">
            <a:spAutoFit/>
          </a:bodyPr>
          <a:lstStyle/>
          <a:p>
            <a:pPr marL="40005" algn="ctr">
              <a:buClr>
                <a:schemeClr val="dk1"/>
              </a:buClr>
              <a:buSzPts val="2000"/>
            </a:pPr>
            <a:r>
              <a:rPr lang="en-GB" sz="2000">
                <a:solidFill>
                  <a:schemeClr val="dk1"/>
                </a:solidFill>
                <a:latin typeface="Arial" panose="020B0604020202020204"/>
                <a:ea typeface="Arial" panose="020B0604020202020204"/>
                <a:cs typeface="Arial" panose="020B0604020202020204"/>
                <a:sym typeface="Arial" panose="020B0604020202020204"/>
              </a:rPr>
              <a:t>The </a:t>
            </a:r>
            <a:endParaRPr sz="1400">
              <a:solidFill>
                <a:srgbClr val="000000"/>
              </a:solidFill>
              <a:latin typeface="Arial" panose="020B0604020202020204"/>
              <a:ea typeface="Arial" panose="020B0604020202020204"/>
              <a:cs typeface="Arial" panose="020B0604020202020204"/>
              <a:sym typeface="Arial" panose="020B0604020202020204"/>
            </a:endParaRPr>
          </a:p>
          <a:p>
            <a:pPr marL="40005" algn="ctr">
              <a:buClr>
                <a:schemeClr val="dk1"/>
              </a:buClr>
              <a:buSzPts val="2000"/>
            </a:pPr>
            <a:r>
              <a:rPr lang="en-GB" sz="2000">
                <a:solidFill>
                  <a:schemeClr val="dk1"/>
                </a:solidFill>
                <a:latin typeface="Arial" panose="020B0604020202020204"/>
                <a:ea typeface="Arial" panose="020B0604020202020204"/>
                <a:cs typeface="Arial" panose="020B0604020202020204"/>
                <a:sym typeface="Arial" panose="020B0604020202020204"/>
              </a:rPr>
              <a:t>Customer</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transition>
    <p:fade thruBlk="1"/>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8"/>
          <p:cNvSpPr txBox="1"/>
          <p:nvPr/>
        </p:nvSpPr>
        <p:spPr>
          <a:xfrm>
            <a:off x="4165944" y="2611308"/>
            <a:ext cx="4545012" cy="3077725"/>
          </a:xfrm>
          <a:prstGeom prst="rect">
            <a:avLst/>
          </a:prstGeom>
          <a:noFill/>
          <a:ln>
            <a:noFill/>
          </a:ln>
        </p:spPr>
        <p:txBody>
          <a:bodyPr spcFirstLastPara="1" wrap="square" lIns="91425" tIns="45700" rIns="91425" bIns="45700" anchor="t" anchorCtr="0">
            <a:spAutoFit/>
          </a:bodyPr>
          <a:lstStyle/>
          <a:p>
            <a:pPr>
              <a:buClr>
                <a:srgbClr val="333333"/>
              </a:buClr>
              <a:buSzPts val="2400"/>
              <a:buFont typeface="Arial" panose="020B0604020202020204"/>
              <a:buChar char="•"/>
            </a:pPr>
            <a:r>
              <a:rPr lang="en-GB" sz="2400" b="1">
                <a:solidFill>
                  <a:srgbClr val="333333"/>
                </a:solidFill>
                <a:latin typeface="Arial" panose="020B0604020202020204"/>
                <a:ea typeface="Arial" panose="020B0604020202020204"/>
                <a:cs typeface="Arial" panose="020B0604020202020204"/>
                <a:sym typeface="Arial" panose="020B0604020202020204"/>
              </a:rPr>
              <a:t>   Advertising</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1200"/>
              </a:spcBef>
              <a:buClr>
                <a:srgbClr val="333333"/>
              </a:buClr>
              <a:buSzPts val="2400"/>
              <a:buFont typeface="Arial" panose="020B0604020202020204"/>
              <a:buChar char="•"/>
            </a:pPr>
            <a:r>
              <a:rPr lang="en-GB" sz="2400" b="1">
                <a:solidFill>
                  <a:srgbClr val="333333"/>
                </a:solidFill>
                <a:latin typeface="Arial" panose="020B0604020202020204"/>
                <a:ea typeface="Arial" panose="020B0604020202020204"/>
                <a:cs typeface="Arial" panose="020B0604020202020204"/>
                <a:sym typeface="Arial" panose="020B0604020202020204"/>
              </a:rPr>
              <a:t>   Sales Promotion</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1200"/>
              </a:spcBef>
              <a:buClr>
                <a:srgbClr val="333333"/>
              </a:buClr>
              <a:buSzPts val="2400"/>
              <a:buFont typeface="Arial" panose="020B0604020202020204"/>
              <a:buChar char="•"/>
            </a:pPr>
            <a:r>
              <a:rPr lang="en-GB" sz="2400" b="1">
                <a:solidFill>
                  <a:srgbClr val="333333"/>
                </a:solidFill>
                <a:latin typeface="Arial" panose="020B0604020202020204"/>
                <a:ea typeface="Arial" panose="020B0604020202020204"/>
                <a:cs typeface="Arial" panose="020B0604020202020204"/>
                <a:sym typeface="Arial" panose="020B0604020202020204"/>
              </a:rPr>
              <a:t>   Public Relations</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1200"/>
              </a:spcBef>
              <a:buClr>
                <a:srgbClr val="333333"/>
              </a:buClr>
              <a:buSzPts val="2400"/>
              <a:buFont typeface="Arial" panose="020B0604020202020204"/>
              <a:buChar char="•"/>
            </a:pPr>
            <a:r>
              <a:rPr lang="en-GB" sz="2400" b="1">
                <a:solidFill>
                  <a:srgbClr val="333333"/>
                </a:solidFill>
                <a:latin typeface="Arial" panose="020B0604020202020204"/>
                <a:ea typeface="Arial" panose="020B0604020202020204"/>
                <a:cs typeface="Arial" panose="020B0604020202020204"/>
                <a:sym typeface="Arial" panose="020B0604020202020204"/>
              </a:rPr>
              <a:t>   Direct Marketing</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1200"/>
              </a:spcBef>
              <a:buClr>
                <a:srgbClr val="333333"/>
              </a:buClr>
              <a:buSzPts val="2400"/>
              <a:buFont typeface="Arial" panose="020B0604020202020204"/>
              <a:buChar char="•"/>
            </a:pPr>
            <a:r>
              <a:rPr lang="en-GB" sz="2400" b="1">
                <a:solidFill>
                  <a:srgbClr val="333333"/>
                </a:solidFill>
                <a:latin typeface="Arial" panose="020B0604020202020204"/>
                <a:ea typeface="Arial" panose="020B0604020202020204"/>
                <a:cs typeface="Arial" panose="020B0604020202020204"/>
                <a:sym typeface="Arial" panose="020B0604020202020204"/>
              </a:rPr>
              <a:t>   Personal Selling</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1200"/>
              </a:spcBef>
              <a:buClr>
                <a:schemeClr val="dk1"/>
              </a:buClr>
              <a:buSzPts val="2400"/>
            </a:pPr>
            <a:r>
              <a:rPr lang="en-GB" sz="2400" b="1">
                <a:solidFill>
                  <a:schemeClr val="dk1"/>
                </a:solidFill>
                <a:latin typeface="Arial" panose="020B0604020202020204"/>
                <a:ea typeface="Arial" panose="020B0604020202020204"/>
                <a:cs typeface="Arial" panose="020B0604020202020204"/>
                <a:sym typeface="Arial" panose="020B0604020202020204"/>
              </a:rPr>
              <a:t> </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308" name="Google Shape;308;p18"/>
          <p:cNvSpPr txBox="1"/>
          <p:nvPr/>
        </p:nvSpPr>
        <p:spPr>
          <a:xfrm>
            <a:off x="2124801" y="1624296"/>
            <a:ext cx="6190268" cy="584200"/>
          </a:xfrm>
          <a:prstGeom prst="rect">
            <a:avLst/>
          </a:prstGeom>
          <a:noFill/>
          <a:ln>
            <a:noFill/>
          </a:ln>
        </p:spPr>
        <p:txBody>
          <a:bodyPr spcFirstLastPara="1" wrap="square" lIns="91425" tIns="45700" rIns="91425" bIns="45700" anchor="t" anchorCtr="0">
            <a:spAutoFit/>
          </a:bodyPr>
          <a:lstStyle/>
          <a:p>
            <a:pPr algn="ctr">
              <a:buClr>
                <a:srgbClr val="000000"/>
              </a:buClr>
              <a:buSzPts val="3200"/>
            </a:pPr>
            <a:r>
              <a:rPr lang="en-GB" sz="3200" b="1" dirty="0" smtClean="0">
                <a:solidFill>
                  <a:srgbClr val="000000"/>
                </a:solidFill>
                <a:latin typeface="Arial" panose="020B0604020202020204"/>
                <a:ea typeface="Arial" panose="020B0604020202020204"/>
                <a:cs typeface="Arial" panose="020B0604020202020204"/>
                <a:sym typeface="Arial" panose="020B0604020202020204"/>
              </a:rPr>
              <a:t>FIVE CORE TOOLS </a:t>
            </a:r>
            <a:endParaRPr lang="en-GB" sz="1400" dirty="0">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9"/>
          <p:cNvSpPr txBox="1"/>
          <p:nvPr/>
        </p:nvSpPr>
        <p:spPr>
          <a:xfrm>
            <a:off x="1981200" y="1524000"/>
            <a:ext cx="8305800" cy="4554538"/>
          </a:xfrm>
          <a:prstGeom prst="rect">
            <a:avLst/>
          </a:prstGeom>
          <a:noFill/>
          <a:ln>
            <a:noFill/>
          </a:ln>
        </p:spPr>
        <p:txBody>
          <a:bodyPr spcFirstLastPara="1" wrap="square" lIns="91425" tIns="45700" rIns="91425" bIns="45700" anchor="t" anchorCtr="0">
            <a:spAutoFit/>
          </a:bodyPr>
          <a:lstStyle/>
          <a:p>
            <a:pPr>
              <a:buClr>
                <a:srgbClr val="333333"/>
              </a:buClr>
              <a:buSzPts val="2000"/>
            </a:pPr>
            <a:r>
              <a:rPr lang="en-GB" sz="2000">
                <a:solidFill>
                  <a:srgbClr val="333333"/>
                </a:solidFill>
                <a:latin typeface="Arial" panose="020B0604020202020204"/>
                <a:ea typeface="Arial" panose="020B0604020202020204"/>
                <a:cs typeface="Arial" panose="020B0604020202020204"/>
                <a:sym typeface="Arial" panose="020B0604020202020204"/>
              </a:rPr>
              <a:t>Advertising is a </a:t>
            </a:r>
            <a:r>
              <a:rPr lang="en-GB" sz="2000">
                <a:solidFill>
                  <a:schemeClr val="accent1"/>
                </a:solidFill>
                <a:latin typeface="Arial" panose="020B0604020202020204"/>
                <a:ea typeface="Arial" panose="020B0604020202020204"/>
                <a:cs typeface="Arial" panose="020B0604020202020204"/>
                <a:sym typeface="Arial" panose="020B0604020202020204"/>
              </a:rPr>
              <a:t>non-personal</a:t>
            </a:r>
            <a:r>
              <a:rPr lang="en-GB" sz="2000">
                <a:solidFill>
                  <a:srgbClr val="FF0000"/>
                </a:solidFill>
                <a:latin typeface="Arial" panose="020B0604020202020204"/>
                <a:ea typeface="Arial" panose="020B0604020202020204"/>
                <a:cs typeface="Arial" panose="020B0604020202020204"/>
                <a:sym typeface="Arial" panose="020B0604020202020204"/>
              </a:rPr>
              <a:t> </a:t>
            </a:r>
            <a:r>
              <a:rPr lang="en-GB" sz="2000">
                <a:solidFill>
                  <a:srgbClr val="333333"/>
                </a:solidFill>
                <a:latin typeface="Arial" panose="020B0604020202020204"/>
                <a:ea typeface="Arial" panose="020B0604020202020204"/>
                <a:cs typeface="Arial" panose="020B0604020202020204"/>
                <a:sym typeface="Arial" panose="020B0604020202020204"/>
              </a:rPr>
              <a:t>form of communication, where a clearly identifiable sponsor pays for a message to be transmitted through media.  One of the distinctive qualities that advertising brings to the mix is that it </a:t>
            </a:r>
            <a:r>
              <a:rPr lang="en-GB" sz="2000">
                <a:solidFill>
                  <a:schemeClr val="accent1"/>
                </a:solidFill>
                <a:latin typeface="Arial" panose="020B0604020202020204"/>
                <a:ea typeface="Arial" panose="020B0604020202020204"/>
                <a:cs typeface="Arial" panose="020B0604020202020204"/>
                <a:sym typeface="Arial" panose="020B0604020202020204"/>
              </a:rPr>
              <a:t>reaches large, often mass audiences </a:t>
            </a:r>
            <a:r>
              <a:rPr lang="en-GB" sz="2000">
                <a:solidFill>
                  <a:srgbClr val="333333"/>
                </a:solidFill>
                <a:latin typeface="Arial" panose="020B0604020202020204"/>
                <a:ea typeface="Arial" panose="020B0604020202020204"/>
                <a:cs typeface="Arial" panose="020B0604020202020204"/>
                <a:sym typeface="Arial" panose="020B0604020202020204"/>
              </a:rPr>
              <a:t>in an impersonal way. </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1000"/>
              </a:spcBef>
              <a:buClr>
                <a:srgbClr val="000000"/>
              </a:buClr>
              <a:buSzPts val="2000"/>
            </a:pPr>
            <a:endParaRPr sz="2000">
              <a:solidFill>
                <a:srgbClr val="333333"/>
              </a:solidFill>
              <a:latin typeface="Arial" panose="020B0604020202020204"/>
              <a:ea typeface="Arial" panose="020B0604020202020204"/>
              <a:cs typeface="Arial" panose="020B0604020202020204"/>
              <a:sym typeface="Arial" panose="020B0604020202020204"/>
            </a:endParaRPr>
          </a:p>
          <a:p>
            <a:pPr marL="742950" lvl="1" indent="-285750">
              <a:spcBef>
                <a:spcPts val="1000"/>
              </a:spcBef>
              <a:buClr>
                <a:srgbClr val="333333"/>
              </a:buClr>
              <a:buSzPts val="2000"/>
              <a:buFont typeface="Arial" panose="020B0604020202020204"/>
              <a:buChar char="•"/>
            </a:pPr>
            <a:r>
              <a:rPr lang="en-GB" sz="2000">
                <a:solidFill>
                  <a:srgbClr val="333333"/>
                </a:solidFill>
                <a:latin typeface="Arial" panose="020B0604020202020204"/>
                <a:ea typeface="Arial" panose="020B0604020202020204"/>
                <a:cs typeface="Arial" panose="020B0604020202020204"/>
                <a:sym typeface="Arial" panose="020B0604020202020204"/>
              </a:rPr>
              <a:t>Advertising can be used to </a:t>
            </a:r>
            <a:r>
              <a:rPr lang="en-GB" sz="2000">
                <a:solidFill>
                  <a:schemeClr val="accent1"/>
                </a:solidFill>
                <a:latin typeface="Arial" panose="020B0604020202020204"/>
                <a:ea typeface="Arial" panose="020B0604020202020204"/>
                <a:cs typeface="Arial" panose="020B0604020202020204"/>
                <a:sym typeface="Arial" panose="020B0604020202020204"/>
              </a:rPr>
              <a:t>influence demand </a:t>
            </a:r>
            <a:r>
              <a:rPr lang="en-GB" sz="2000">
                <a:solidFill>
                  <a:srgbClr val="333333"/>
                </a:solidFill>
                <a:latin typeface="Arial" panose="020B0604020202020204"/>
                <a:ea typeface="Arial" panose="020B0604020202020204"/>
                <a:cs typeface="Arial" panose="020B0604020202020204"/>
                <a:sym typeface="Arial" panose="020B0604020202020204"/>
              </a:rPr>
              <a:t>for products 	(and services). </a:t>
            </a:r>
            <a:endParaRPr sz="1400">
              <a:solidFill>
                <a:srgbClr val="000000"/>
              </a:solidFill>
              <a:latin typeface="Arial" panose="020B0604020202020204"/>
              <a:ea typeface="Arial" panose="020B0604020202020204"/>
              <a:cs typeface="Arial" panose="020B0604020202020204"/>
              <a:sym typeface="Arial" panose="020B0604020202020204"/>
            </a:endParaRPr>
          </a:p>
          <a:p>
            <a:pPr marL="742950" lvl="1" indent="-285750">
              <a:spcBef>
                <a:spcPts val="1000"/>
              </a:spcBef>
              <a:buClr>
                <a:srgbClr val="333333"/>
              </a:buClr>
              <a:buSzPts val="2000"/>
              <a:buFont typeface="Arial" panose="020B0604020202020204"/>
              <a:buChar char="•"/>
            </a:pPr>
            <a:r>
              <a:rPr lang="en-GB" sz="2000">
                <a:solidFill>
                  <a:srgbClr val="333333"/>
                </a:solidFill>
                <a:latin typeface="Arial" panose="020B0604020202020204"/>
                <a:ea typeface="Arial" panose="020B0604020202020204"/>
                <a:cs typeface="Arial" panose="020B0604020202020204"/>
                <a:sym typeface="Arial" panose="020B0604020202020204"/>
              </a:rPr>
              <a:t>Advertising can be used to </a:t>
            </a:r>
            <a:r>
              <a:rPr lang="en-GB" sz="2000">
                <a:solidFill>
                  <a:schemeClr val="accent1"/>
                </a:solidFill>
                <a:latin typeface="Arial" panose="020B0604020202020204"/>
                <a:ea typeface="Arial" panose="020B0604020202020204"/>
                <a:cs typeface="Arial" panose="020B0604020202020204"/>
                <a:sym typeface="Arial" panose="020B0604020202020204"/>
              </a:rPr>
              <a:t>manage perceptions and understanding about the </a:t>
            </a:r>
            <a:r>
              <a:rPr lang="en-GB" sz="2000" u="sng">
                <a:solidFill>
                  <a:schemeClr val="accent1"/>
                </a:solidFill>
                <a:latin typeface="Arial" panose="020B0604020202020204"/>
                <a:ea typeface="Arial" panose="020B0604020202020204"/>
                <a:cs typeface="Arial" panose="020B0604020202020204"/>
                <a:sym typeface="Arial" panose="020B0604020202020204"/>
              </a:rPr>
              <a:t>organization</a:t>
            </a:r>
            <a:r>
              <a:rPr lang="en-GB" sz="2000">
                <a:solidFill>
                  <a:schemeClr val="accent1"/>
                </a:solidFill>
                <a:latin typeface="Arial" panose="020B0604020202020204"/>
                <a:ea typeface="Arial" panose="020B0604020202020204"/>
                <a:cs typeface="Arial" panose="020B0604020202020204"/>
                <a:sym typeface="Arial" panose="020B0604020202020204"/>
              </a:rPr>
              <a:t> </a:t>
            </a:r>
            <a:r>
              <a:rPr lang="en-GB" sz="2000">
                <a:solidFill>
                  <a:srgbClr val="333333"/>
                </a:solidFill>
                <a:latin typeface="Arial" panose="020B0604020202020204"/>
                <a:ea typeface="Arial" panose="020B0604020202020204"/>
                <a:cs typeface="Arial" panose="020B0604020202020204"/>
                <a:sym typeface="Arial" panose="020B0604020202020204"/>
              </a:rPr>
              <a:t>as a whole. </a:t>
            </a:r>
            <a:endParaRPr sz="1400">
              <a:solidFill>
                <a:srgbClr val="000000"/>
              </a:solidFill>
              <a:latin typeface="Arial" panose="020B0604020202020204"/>
              <a:ea typeface="Arial" panose="020B0604020202020204"/>
              <a:cs typeface="Arial" panose="020B0604020202020204"/>
              <a:sym typeface="Arial" panose="020B0604020202020204"/>
            </a:endParaRPr>
          </a:p>
          <a:p>
            <a:pPr marL="742950" lvl="1" indent="-158750">
              <a:spcBef>
                <a:spcPts val="1000"/>
              </a:spcBef>
              <a:buClr>
                <a:srgbClr val="000000"/>
              </a:buClr>
              <a:buSzPts val="2000"/>
            </a:pPr>
            <a:endParaRPr sz="2000">
              <a:solidFill>
                <a:srgbClr val="333333"/>
              </a:solidFill>
              <a:latin typeface="Arial" panose="020B0604020202020204"/>
              <a:ea typeface="Arial" panose="020B0604020202020204"/>
              <a:cs typeface="Arial" panose="020B0604020202020204"/>
              <a:sym typeface="Arial" panose="020B0604020202020204"/>
            </a:endParaRPr>
          </a:p>
          <a:p>
            <a:pPr>
              <a:spcBef>
                <a:spcPts val="1000"/>
              </a:spcBef>
              <a:buClr>
                <a:srgbClr val="333333"/>
              </a:buClr>
              <a:buSzPts val="2000"/>
            </a:pPr>
            <a:r>
              <a:rPr lang="en-GB" sz="2000">
                <a:solidFill>
                  <a:srgbClr val="333333"/>
                </a:solidFill>
                <a:latin typeface="Arial" panose="020B0604020202020204"/>
                <a:ea typeface="Arial" panose="020B0604020202020204"/>
                <a:cs typeface="Arial" panose="020B0604020202020204"/>
                <a:sym typeface="Arial" panose="020B0604020202020204"/>
              </a:rPr>
              <a:t>The role of advertising is to </a:t>
            </a:r>
            <a:r>
              <a:rPr lang="en-GB" sz="2000">
                <a:solidFill>
                  <a:schemeClr val="accent1"/>
                </a:solidFill>
                <a:latin typeface="Arial" panose="020B0604020202020204"/>
                <a:ea typeface="Arial" panose="020B0604020202020204"/>
                <a:cs typeface="Arial" panose="020B0604020202020204"/>
                <a:sym typeface="Arial" panose="020B0604020202020204"/>
              </a:rPr>
              <a:t>engage audiences </a:t>
            </a:r>
            <a:r>
              <a:rPr lang="en-GB" sz="2000">
                <a:solidFill>
                  <a:srgbClr val="333333"/>
                </a:solidFill>
                <a:latin typeface="Arial" panose="020B0604020202020204"/>
                <a:ea typeface="Arial" panose="020B0604020202020204"/>
                <a:cs typeface="Arial" panose="020B0604020202020204"/>
                <a:sym typeface="Arial" panose="020B0604020202020204"/>
              </a:rPr>
              <a:t>and this engagement is dependent upon the context in which the communication occurs.</a:t>
            </a:r>
            <a:r>
              <a:rPr lang="en-GB" sz="2000" b="1">
                <a:solidFill>
                  <a:schemeClr val="dk1"/>
                </a:solidFill>
                <a:latin typeface="Arial" panose="020B0604020202020204"/>
                <a:ea typeface="Arial" panose="020B0604020202020204"/>
                <a:cs typeface="Arial" panose="020B0604020202020204"/>
                <a:sym typeface="Arial" panose="020B0604020202020204"/>
              </a:rPr>
              <a:t> </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315" name="Google Shape;315;p19"/>
          <p:cNvSpPr txBox="1">
            <a:spLocks noGrp="1"/>
          </p:cNvSpPr>
          <p:nvPr>
            <p:ph type="title"/>
          </p:nvPr>
        </p:nvSpPr>
        <p:spPr>
          <a:xfrm>
            <a:off x="1778524" y="337290"/>
            <a:ext cx="9144000" cy="1052736"/>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b="1" dirty="0" smtClean="0"/>
              <a:t>ADVERTISING</a:t>
            </a:r>
            <a:r>
              <a:rPr lang="en-GB" dirty="0" smtClean="0"/>
              <a:t>   </a:t>
            </a:r>
            <a:endParaRPr lang="en-GB"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20"/>
          <p:cNvSpPr txBox="1"/>
          <p:nvPr/>
        </p:nvSpPr>
        <p:spPr>
          <a:xfrm>
            <a:off x="2057067" y="1437756"/>
            <a:ext cx="7772400" cy="5493771"/>
          </a:xfrm>
          <a:prstGeom prst="rect">
            <a:avLst/>
          </a:prstGeom>
          <a:noFill/>
          <a:ln>
            <a:noFill/>
          </a:ln>
        </p:spPr>
        <p:txBody>
          <a:bodyPr spcFirstLastPara="1" wrap="square" lIns="91425" tIns="45700" rIns="91425" bIns="45700" anchor="t" anchorCtr="0">
            <a:spAutoFit/>
          </a:bodyPr>
          <a:lstStyle/>
          <a:p>
            <a:pPr>
              <a:buClr>
                <a:srgbClr val="333333"/>
              </a:buClr>
              <a:buSzPts val="2000"/>
              <a:buFont typeface="Arial" panose="020B0604020202020204"/>
              <a:buChar char="•"/>
            </a:pPr>
            <a:r>
              <a:rPr lang="en-GB" sz="2000">
                <a:solidFill>
                  <a:srgbClr val="333333"/>
                </a:solidFill>
                <a:latin typeface="Arial" panose="020B0604020202020204"/>
                <a:ea typeface="Arial" panose="020B0604020202020204"/>
                <a:cs typeface="Arial" panose="020B0604020202020204"/>
                <a:sym typeface="Arial" panose="020B0604020202020204"/>
              </a:rPr>
              <a:t> </a:t>
            </a:r>
            <a:r>
              <a:rPr lang="en-GB" sz="2400">
                <a:solidFill>
                  <a:srgbClr val="333333"/>
                </a:solidFill>
                <a:latin typeface="Arial" panose="020B0604020202020204"/>
                <a:ea typeface="Arial" panose="020B0604020202020204"/>
                <a:cs typeface="Arial" panose="020B0604020202020204"/>
                <a:sym typeface="Arial" panose="020B0604020202020204"/>
              </a:rPr>
              <a:t>Sales promotions work by offering customers an </a:t>
            </a:r>
            <a:r>
              <a:rPr lang="en-GB" sz="2400">
                <a:solidFill>
                  <a:schemeClr val="accent1"/>
                </a:solidFill>
                <a:latin typeface="Arial" panose="020B0604020202020204"/>
                <a:ea typeface="Arial" panose="020B0604020202020204"/>
                <a:cs typeface="Arial" panose="020B0604020202020204"/>
                <a:sym typeface="Arial" panose="020B0604020202020204"/>
              </a:rPr>
              <a:t>incentive to buy now</a:t>
            </a:r>
            <a:r>
              <a:rPr lang="en-GB" sz="2400">
                <a:solidFill>
                  <a:srgbClr val="333333"/>
                </a:solidFill>
                <a:latin typeface="Arial" panose="020B0604020202020204"/>
                <a:ea typeface="Arial" panose="020B0604020202020204"/>
                <a:cs typeface="Arial" panose="020B0604020202020204"/>
                <a:sym typeface="Arial" panose="020B0604020202020204"/>
              </a:rPr>
              <a:t> rather than in the future, they </a:t>
            </a:r>
            <a:r>
              <a:rPr lang="en-GB" sz="2400">
                <a:solidFill>
                  <a:schemeClr val="accent1"/>
                </a:solidFill>
                <a:latin typeface="Arial" panose="020B0604020202020204"/>
                <a:ea typeface="Arial" panose="020B0604020202020204"/>
                <a:cs typeface="Arial" panose="020B0604020202020204"/>
                <a:sym typeface="Arial" panose="020B0604020202020204"/>
              </a:rPr>
              <a:t>‘accelerate’ sales. </a:t>
            </a:r>
            <a:r>
              <a:rPr lang="en-GB" sz="2400">
                <a:solidFill>
                  <a:srgbClr val="333333"/>
                </a:solidFill>
                <a:latin typeface="Arial" panose="020B0604020202020204"/>
                <a:ea typeface="Arial" panose="020B0604020202020204"/>
                <a:cs typeface="Arial" panose="020B0604020202020204"/>
                <a:sym typeface="Arial" panose="020B0604020202020204"/>
              </a:rPr>
              <a:t>They </a:t>
            </a:r>
            <a:r>
              <a:rPr lang="en-GB" sz="2400">
                <a:solidFill>
                  <a:schemeClr val="accent1"/>
                </a:solidFill>
                <a:latin typeface="Arial" panose="020B0604020202020204"/>
                <a:ea typeface="Arial" panose="020B0604020202020204"/>
                <a:cs typeface="Arial" panose="020B0604020202020204"/>
                <a:sym typeface="Arial" panose="020B0604020202020204"/>
              </a:rPr>
              <a:t>provide additional value</a:t>
            </a:r>
            <a:r>
              <a:rPr lang="en-GB" sz="2400">
                <a:solidFill>
                  <a:srgbClr val="333333"/>
                </a:solidFill>
                <a:latin typeface="Arial" panose="020B0604020202020204"/>
                <a:ea typeface="Arial" panose="020B0604020202020204"/>
                <a:cs typeface="Arial" panose="020B0604020202020204"/>
                <a:sym typeface="Arial" panose="020B0604020202020204"/>
              </a:rPr>
              <a:t>, in order to induce an immediate sale.    </a:t>
            </a:r>
            <a:endParaRPr sz="1600">
              <a:solidFill>
                <a:srgbClr val="000000"/>
              </a:solidFill>
              <a:latin typeface="Arial" panose="020B0604020202020204"/>
              <a:ea typeface="Arial" panose="020B0604020202020204"/>
              <a:cs typeface="Arial" panose="020B0604020202020204"/>
              <a:sym typeface="Arial" panose="020B0604020202020204"/>
            </a:endParaRPr>
          </a:p>
          <a:p>
            <a:pPr>
              <a:spcBef>
                <a:spcPts val="1000"/>
              </a:spcBef>
              <a:buClr>
                <a:srgbClr val="333333"/>
              </a:buClr>
              <a:buSzPts val="2000"/>
              <a:buFont typeface="Arial" panose="020B0604020202020204"/>
              <a:buChar char="•"/>
            </a:pPr>
            <a:r>
              <a:rPr lang="en-GB" sz="2400">
                <a:solidFill>
                  <a:srgbClr val="333333"/>
                </a:solidFill>
                <a:latin typeface="Arial" panose="020B0604020202020204"/>
                <a:ea typeface="Arial" panose="020B0604020202020204"/>
                <a:cs typeface="Arial" panose="020B0604020202020204"/>
                <a:sym typeface="Arial" panose="020B0604020202020204"/>
              </a:rPr>
              <a:t> Sales promotions are </a:t>
            </a:r>
            <a:r>
              <a:rPr lang="en-GB" sz="2400">
                <a:solidFill>
                  <a:schemeClr val="accent1"/>
                </a:solidFill>
                <a:latin typeface="Arial" panose="020B0604020202020204"/>
                <a:ea typeface="Arial" panose="020B0604020202020204"/>
                <a:cs typeface="Arial" panose="020B0604020202020204"/>
                <a:sym typeface="Arial" panose="020B0604020202020204"/>
              </a:rPr>
              <a:t>used extensively in consumer markets.</a:t>
            </a:r>
            <a:endParaRPr sz="1600">
              <a:solidFill>
                <a:srgbClr val="000000"/>
              </a:solidFill>
              <a:latin typeface="Arial" panose="020B0604020202020204"/>
              <a:ea typeface="Arial" panose="020B0604020202020204"/>
              <a:cs typeface="Arial" panose="020B0604020202020204"/>
              <a:sym typeface="Arial" panose="020B0604020202020204"/>
            </a:endParaRPr>
          </a:p>
          <a:p>
            <a:pPr>
              <a:spcBef>
                <a:spcPts val="1000"/>
              </a:spcBef>
              <a:buClr>
                <a:srgbClr val="333333"/>
              </a:buClr>
              <a:buSzPts val="2000"/>
              <a:buFont typeface="Arial" panose="020B0604020202020204"/>
              <a:buChar char="•"/>
            </a:pPr>
            <a:r>
              <a:rPr lang="en-GB" sz="2400">
                <a:solidFill>
                  <a:srgbClr val="333333"/>
                </a:solidFill>
                <a:latin typeface="Arial" panose="020B0604020202020204"/>
                <a:ea typeface="Arial" panose="020B0604020202020204"/>
                <a:cs typeface="Arial" panose="020B0604020202020204"/>
                <a:sym typeface="Arial" panose="020B0604020202020204"/>
              </a:rPr>
              <a:t> </a:t>
            </a:r>
            <a:r>
              <a:rPr lang="en-GB" sz="2400">
                <a:solidFill>
                  <a:schemeClr val="accent1"/>
                </a:solidFill>
                <a:latin typeface="Arial" panose="020B0604020202020204"/>
                <a:ea typeface="Arial" panose="020B0604020202020204"/>
                <a:cs typeface="Arial" panose="020B0604020202020204"/>
                <a:sym typeface="Arial" panose="020B0604020202020204"/>
              </a:rPr>
              <a:t>Need to be used integrated with other communication tools</a:t>
            </a:r>
            <a:r>
              <a:rPr lang="en-GB" sz="2400">
                <a:solidFill>
                  <a:srgbClr val="333333"/>
                </a:solidFill>
                <a:latin typeface="Arial" panose="020B0604020202020204"/>
                <a:ea typeface="Arial" panose="020B0604020202020204"/>
                <a:cs typeface="Arial" panose="020B0604020202020204"/>
                <a:sym typeface="Arial" panose="020B0604020202020204"/>
              </a:rPr>
              <a:t>, such as advertising, personal selling and direct marketing.</a:t>
            </a:r>
            <a:endParaRPr sz="1600">
              <a:solidFill>
                <a:srgbClr val="000000"/>
              </a:solidFill>
              <a:latin typeface="Arial" panose="020B0604020202020204"/>
              <a:ea typeface="Arial" panose="020B0604020202020204"/>
              <a:cs typeface="Arial" panose="020B0604020202020204"/>
              <a:sym typeface="Arial" panose="020B0604020202020204"/>
            </a:endParaRPr>
          </a:p>
          <a:p>
            <a:pPr>
              <a:spcBef>
                <a:spcPts val="1000"/>
              </a:spcBef>
              <a:buClr>
                <a:srgbClr val="333333"/>
              </a:buClr>
              <a:buSzPts val="2000"/>
              <a:buFont typeface="Arial" panose="020B0604020202020204"/>
              <a:buChar char="•"/>
            </a:pPr>
            <a:r>
              <a:rPr lang="en-GB" sz="2400">
                <a:solidFill>
                  <a:srgbClr val="333333"/>
                </a:solidFill>
                <a:latin typeface="Arial" panose="020B0604020202020204"/>
                <a:ea typeface="Arial" panose="020B0604020202020204"/>
                <a:cs typeface="Arial" panose="020B0604020202020204"/>
                <a:sym typeface="Arial" panose="020B0604020202020204"/>
              </a:rPr>
              <a:t> </a:t>
            </a:r>
            <a:r>
              <a:rPr lang="en-GB" sz="2400">
                <a:solidFill>
                  <a:schemeClr val="accent1"/>
                </a:solidFill>
                <a:latin typeface="Arial" panose="020B0604020202020204"/>
                <a:ea typeface="Arial" panose="020B0604020202020204"/>
                <a:cs typeface="Arial" panose="020B0604020202020204"/>
                <a:sym typeface="Arial" panose="020B0604020202020204"/>
              </a:rPr>
              <a:t>Sampling, coupons, price deals, premiums and bonus packs </a:t>
            </a:r>
            <a:r>
              <a:rPr lang="en-GB" sz="2400">
                <a:solidFill>
                  <a:srgbClr val="333333"/>
                </a:solidFill>
                <a:latin typeface="Arial" panose="020B0604020202020204"/>
                <a:ea typeface="Arial" panose="020B0604020202020204"/>
                <a:cs typeface="Arial" panose="020B0604020202020204"/>
                <a:sym typeface="Arial" panose="020B0604020202020204"/>
              </a:rPr>
              <a:t>are the more common consumer sales promotion techniques. </a:t>
            </a:r>
            <a:endParaRPr sz="1600">
              <a:solidFill>
                <a:srgbClr val="000000"/>
              </a:solidFill>
              <a:latin typeface="Arial" panose="020B0604020202020204"/>
              <a:ea typeface="Arial" panose="020B0604020202020204"/>
              <a:cs typeface="Arial" panose="020B0604020202020204"/>
              <a:sym typeface="Arial" panose="020B0604020202020204"/>
            </a:endParaRPr>
          </a:p>
          <a:p>
            <a:pPr>
              <a:spcBef>
                <a:spcPts val="1200"/>
              </a:spcBef>
              <a:buClr>
                <a:schemeClr val="dk1"/>
              </a:buClr>
              <a:buSzPts val="2400"/>
            </a:pPr>
            <a:r>
              <a:rPr lang="en-GB" sz="2800" b="1">
                <a:solidFill>
                  <a:schemeClr val="dk1"/>
                </a:solidFill>
                <a:latin typeface="Arial" panose="020B0604020202020204"/>
                <a:ea typeface="Arial" panose="020B0604020202020204"/>
                <a:cs typeface="Arial" panose="020B0604020202020204"/>
                <a:sym typeface="Arial" panose="020B0604020202020204"/>
              </a:rPr>
              <a:t> </a:t>
            </a:r>
            <a:endParaRPr sz="1600">
              <a:solidFill>
                <a:srgbClr val="000000"/>
              </a:solidFill>
              <a:latin typeface="Arial" panose="020B0604020202020204"/>
              <a:ea typeface="Arial" panose="020B0604020202020204"/>
              <a:cs typeface="Arial" panose="020B0604020202020204"/>
              <a:sym typeface="Arial" panose="020B0604020202020204"/>
            </a:endParaRPr>
          </a:p>
        </p:txBody>
      </p:sp>
      <p:sp>
        <p:nvSpPr>
          <p:cNvPr id="322" name="Google Shape;322;p20"/>
          <p:cNvSpPr txBox="1"/>
          <p:nvPr/>
        </p:nvSpPr>
        <p:spPr>
          <a:xfrm>
            <a:off x="1128386" y="430229"/>
            <a:ext cx="7467600" cy="641350"/>
          </a:xfrm>
          <a:prstGeom prst="rect">
            <a:avLst/>
          </a:prstGeom>
          <a:noFill/>
          <a:ln>
            <a:noFill/>
          </a:ln>
        </p:spPr>
        <p:txBody>
          <a:bodyPr spcFirstLastPara="1" wrap="square" lIns="91425" tIns="45700" rIns="91425" bIns="45700" anchor="t" anchorCtr="0">
            <a:spAutoFit/>
          </a:bodyPr>
          <a:lstStyle/>
          <a:p>
            <a:pPr algn="ctr">
              <a:buClr>
                <a:srgbClr val="000000"/>
              </a:buClr>
              <a:buSzPts val="3600"/>
            </a:pPr>
            <a:r>
              <a:rPr lang="en-GB" sz="3600" b="1" dirty="0" smtClean="0">
                <a:solidFill>
                  <a:srgbClr val="000000"/>
                </a:solidFill>
                <a:latin typeface="Arial" panose="020B0604020202020204"/>
                <a:ea typeface="Arial" panose="020B0604020202020204"/>
                <a:cs typeface="Arial" panose="020B0604020202020204"/>
                <a:sym typeface="Arial" panose="020B0604020202020204"/>
              </a:rPr>
              <a:t>SALES PROMOTION</a:t>
            </a:r>
            <a:endParaRPr lang="en-GB" sz="1400" dirty="0">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21"/>
          <p:cNvSpPr txBox="1"/>
          <p:nvPr/>
        </p:nvSpPr>
        <p:spPr>
          <a:xfrm>
            <a:off x="2438400" y="1905001"/>
            <a:ext cx="7620000" cy="3046413"/>
          </a:xfrm>
          <a:prstGeom prst="rect">
            <a:avLst/>
          </a:prstGeom>
          <a:noFill/>
          <a:ln>
            <a:noFill/>
          </a:ln>
        </p:spPr>
        <p:txBody>
          <a:bodyPr spcFirstLastPara="1" wrap="square" lIns="91425" tIns="45700" rIns="91425" bIns="45700" anchor="t" anchorCtr="0">
            <a:spAutoFit/>
          </a:bodyPr>
          <a:lstStyle/>
          <a:p>
            <a:pPr>
              <a:buClr>
                <a:srgbClr val="333333"/>
              </a:buClr>
              <a:buSzPts val="2400"/>
            </a:pPr>
            <a:r>
              <a:rPr lang="en-GB" sz="2400">
                <a:solidFill>
                  <a:srgbClr val="333333"/>
                </a:solidFill>
                <a:latin typeface="Arial" panose="020B0604020202020204"/>
                <a:ea typeface="Arial" panose="020B0604020202020204"/>
                <a:cs typeface="Arial" panose="020B0604020202020204"/>
                <a:sym typeface="Arial" panose="020B0604020202020204"/>
              </a:rPr>
              <a:t>………… is a management activity that attempts to </a:t>
            </a:r>
            <a:r>
              <a:rPr lang="en-GB" sz="2400">
                <a:solidFill>
                  <a:schemeClr val="accent1"/>
                </a:solidFill>
                <a:latin typeface="Arial" panose="020B0604020202020204"/>
                <a:ea typeface="Arial" panose="020B0604020202020204"/>
                <a:cs typeface="Arial" panose="020B0604020202020204"/>
                <a:sym typeface="Arial" panose="020B0604020202020204"/>
              </a:rPr>
              <a:t>shape the attitudes and opinions </a:t>
            </a:r>
            <a:r>
              <a:rPr lang="en-GB" sz="2400">
                <a:solidFill>
                  <a:srgbClr val="333333"/>
                </a:solidFill>
                <a:latin typeface="Arial" panose="020B0604020202020204"/>
                <a:ea typeface="Arial" panose="020B0604020202020204"/>
                <a:cs typeface="Arial" panose="020B0604020202020204"/>
                <a:sym typeface="Arial" panose="020B0604020202020204"/>
              </a:rPr>
              <a:t>held by an organisation’s stakeholders. It attempts to </a:t>
            </a:r>
            <a:r>
              <a:rPr lang="en-GB" sz="2400">
                <a:solidFill>
                  <a:schemeClr val="accent1"/>
                </a:solidFill>
                <a:latin typeface="Arial" panose="020B0604020202020204"/>
                <a:ea typeface="Arial" panose="020B0604020202020204"/>
                <a:cs typeface="Arial" panose="020B0604020202020204"/>
                <a:sym typeface="Arial" panose="020B0604020202020204"/>
              </a:rPr>
              <a:t>identify its own policies with the interests of its stakeholders</a:t>
            </a:r>
            <a:r>
              <a:rPr lang="en-GB" sz="2400">
                <a:solidFill>
                  <a:srgbClr val="FF0000"/>
                </a:solidFill>
                <a:latin typeface="Arial" panose="020B0604020202020204"/>
                <a:ea typeface="Arial" panose="020B0604020202020204"/>
                <a:cs typeface="Arial" panose="020B0604020202020204"/>
                <a:sym typeface="Arial" panose="020B0604020202020204"/>
              </a:rPr>
              <a:t> </a:t>
            </a:r>
            <a:r>
              <a:rPr lang="en-GB" sz="2400">
                <a:solidFill>
                  <a:srgbClr val="333333"/>
                </a:solidFill>
                <a:latin typeface="Arial" panose="020B0604020202020204"/>
                <a:ea typeface="Arial" panose="020B0604020202020204"/>
                <a:cs typeface="Arial" panose="020B0604020202020204"/>
                <a:sym typeface="Arial" panose="020B0604020202020204"/>
              </a:rPr>
              <a:t>and formulates and executes a programme of action to </a:t>
            </a:r>
            <a:r>
              <a:rPr lang="en-GB" sz="2400">
                <a:solidFill>
                  <a:schemeClr val="accent1"/>
                </a:solidFill>
                <a:latin typeface="Arial" panose="020B0604020202020204"/>
                <a:ea typeface="Arial" panose="020B0604020202020204"/>
                <a:cs typeface="Arial" panose="020B0604020202020204"/>
                <a:sym typeface="Arial" panose="020B0604020202020204"/>
              </a:rPr>
              <a:t>develop mutual goodwill and understanding</a:t>
            </a:r>
            <a:r>
              <a:rPr lang="en-GB" sz="2400">
                <a:solidFill>
                  <a:srgbClr val="333333"/>
                </a:solidFill>
                <a:latin typeface="Arial" panose="020B0604020202020204"/>
                <a:ea typeface="Arial" panose="020B0604020202020204"/>
                <a:cs typeface="Arial" panose="020B0604020202020204"/>
                <a:sym typeface="Arial" panose="020B0604020202020204"/>
              </a:rPr>
              <a:t>. Through this process relationships are developed which are in the long-run interests of all parties.</a:t>
            </a:r>
            <a:r>
              <a:rPr lang="en-GB" sz="2000" b="1">
                <a:solidFill>
                  <a:schemeClr val="dk1"/>
                </a:solidFill>
                <a:latin typeface="Arial" panose="020B0604020202020204"/>
                <a:ea typeface="Arial" panose="020B0604020202020204"/>
                <a:cs typeface="Arial" panose="020B0604020202020204"/>
                <a:sym typeface="Arial" panose="020B0604020202020204"/>
              </a:rPr>
              <a:t> </a:t>
            </a:r>
            <a:r>
              <a:rPr lang="en-GB" sz="2400" b="1">
                <a:solidFill>
                  <a:schemeClr val="dk1"/>
                </a:solidFill>
                <a:latin typeface="Arial" panose="020B0604020202020204"/>
                <a:ea typeface="Arial" panose="020B0604020202020204"/>
                <a:cs typeface="Arial" panose="020B0604020202020204"/>
                <a:sym typeface="Arial" panose="020B0604020202020204"/>
              </a:rPr>
              <a:t> </a:t>
            </a:r>
            <a:endParaRPr sz="2400" b="1">
              <a:solidFill>
                <a:schemeClr val="dk1"/>
              </a:solidFill>
              <a:latin typeface="Arial" panose="020B0604020202020204"/>
              <a:ea typeface="Arial" panose="020B0604020202020204"/>
              <a:cs typeface="Arial" panose="020B0604020202020204"/>
              <a:sym typeface="Arial" panose="020B0604020202020204"/>
            </a:endParaRPr>
          </a:p>
        </p:txBody>
      </p:sp>
      <p:sp>
        <p:nvSpPr>
          <p:cNvPr id="329" name="Google Shape;329;p21"/>
          <p:cNvSpPr txBox="1"/>
          <p:nvPr/>
        </p:nvSpPr>
        <p:spPr>
          <a:xfrm>
            <a:off x="2013964" y="431325"/>
            <a:ext cx="6781800" cy="641350"/>
          </a:xfrm>
          <a:prstGeom prst="rect">
            <a:avLst/>
          </a:prstGeom>
          <a:noFill/>
          <a:ln>
            <a:noFill/>
          </a:ln>
        </p:spPr>
        <p:txBody>
          <a:bodyPr spcFirstLastPara="1" wrap="square" lIns="91425" tIns="45700" rIns="91425" bIns="45700" anchor="t" anchorCtr="0">
            <a:spAutoFit/>
          </a:bodyPr>
          <a:lstStyle/>
          <a:p>
            <a:pPr algn="ctr">
              <a:buClr>
                <a:srgbClr val="000000"/>
              </a:buClr>
              <a:buSzPts val="3600"/>
            </a:pPr>
            <a:r>
              <a:rPr lang="en-GB" sz="3600" b="1" dirty="0">
                <a:solidFill>
                  <a:srgbClr val="000000"/>
                </a:solidFill>
                <a:latin typeface="Arial" panose="020B0604020202020204"/>
                <a:ea typeface="Arial" panose="020B0604020202020204"/>
                <a:cs typeface="Arial" panose="020B0604020202020204"/>
                <a:sym typeface="Arial" panose="020B0604020202020204"/>
              </a:rPr>
              <a:t>Public Relations </a:t>
            </a:r>
            <a:r>
              <a:rPr lang="en-GB" sz="3600" b="1" dirty="0">
                <a:solidFill>
                  <a:srgbClr val="FF0000"/>
                </a:solidFill>
                <a:latin typeface="Arial" panose="020B0604020202020204"/>
                <a:ea typeface="Arial" panose="020B0604020202020204"/>
                <a:cs typeface="Arial" panose="020B0604020202020204"/>
                <a:sym typeface="Arial" panose="020B0604020202020204"/>
              </a:rPr>
              <a:t>(1)</a:t>
            </a:r>
            <a:endParaRPr sz="1400" dirty="0">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22"/>
          <p:cNvSpPr txBox="1"/>
          <p:nvPr/>
        </p:nvSpPr>
        <p:spPr>
          <a:xfrm>
            <a:off x="5257800" y="1905001"/>
            <a:ext cx="2667000" cy="944563"/>
          </a:xfrm>
          <a:prstGeom prst="rect">
            <a:avLst/>
          </a:prstGeom>
          <a:noFill/>
          <a:ln>
            <a:noFill/>
          </a:ln>
        </p:spPr>
        <p:txBody>
          <a:bodyPr spcFirstLastPara="1" wrap="square" lIns="91425" tIns="45700" rIns="91425" bIns="45700" anchor="t" anchorCtr="0">
            <a:spAutoFit/>
          </a:bodyPr>
          <a:lstStyle/>
          <a:p>
            <a:pPr>
              <a:buClr>
                <a:schemeClr val="dk1"/>
              </a:buClr>
              <a:buSzPts val="2000"/>
            </a:pPr>
            <a:r>
              <a:rPr lang="en-GB" sz="2000" b="1">
                <a:solidFill>
                  <a:schemeClr val="dk1"/>
                </a:solidFill>
                <a:latin typeface="Arial" panose="020B0604020202020204"/>
                <a:ea typeface="Arial" panose="020B0604020202020204"/>
                <a:cs typeface="Arial" panose="020B0604020202020204"/>
                <a:sym typeface="Arial" panose="020B0604020202020204"/>
              </a:rPr>
              <a:t> </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1200"/>
              </a:spcBef>
              <a:buClr>
                <a:schemeClr val="dk1"/>
              </a:buClr>
              <a:buSzPts val="2400"/>
            </a:pPr>
            <a:r>
              <a:rPr lang="en-GB" sz="2400" b="1">
                <a:solidFill>
                  <a:schemeClr val="dk1"/>
                </a:solidFill>
                <a:latin typeface="Arial" panose="020B0604020202020204"/>
                <a:ea typeface="Arial" panose="020B0604020202020204"/>
                <a:cs typeface="Arial" panose="020B0604020202020204"/>
                <a:sym typeface="Arial" panose="020B0604020202020204"/>
              </a:rPr>
              <a:t> </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336" name="Google Shape;336;p22"/>
          <p:cNvSpPr txBox="1"/>
          <p:nvPr/>
        </p:nvSpPr>
        <p:spPr>
          <a:xfrm>
            <a:off x="2038350" y="1491916"/>
            <a:ext cx="8077200" cy="4908996"/>
          </a:xfrm>
          <a:prstGeom prst="rect">
            <a:avLst/>
          </a:prstGeom>
          <a:noFill/>
          <a:ln>
            <a:noFill/>
          </a:ln>
        </p:spPr>
        <p:txBody>
          <a:bodyPr spcFirstLastPara="1" wrap="square" lIns="91425" tIns="45700" rIns="91425" bIns="45700" anchor="t" anchorCtr="0">
            <a:spAutoFit/>
          </a:bodyPr>
          <a:lstStyle/>
          <a:p>
            <a:pPr algn="just">
              <a:buClr>
                <a:srgbClr val="333333"/>
              </a:buClr>
              <a:buSzPts val="2000"/>
              <a:buFont typeface="Arial" panose="020B0604020202020204"/>
              <a:buChar char="•"/>
            </a:pPr>
            <a:r>
              <a:rPr lang="en-GB" sz="2000">
                <a:solidFill>
                  <a:srgbClr val="333333"/>
                </a:solidFill>
                <a:latin typeface="Arial" panose="020B0604020202020204"/>
                <a:ea typeface="Arial" panose="020B0604020202020204"/>
                <a:cs typeface="Arial" panose="020B0604020202020204"/>
                <a:sym typeface="Arial" panose="020B0604020202020204"/>
              </a:rPr>
              <a:t>  </a:t>
            </a:r>
            <a:r>
              <a:rPr lang="en-GB" sz="2400">
                <a:solidFill>
                  <a:srgbClr val="333333"/>
                </a:solidFill>
                <a:latin typeface="Arial" panose="020B0604020202020204"/>
                <a:ea typeface="Arial" panose="020B0604020202020204"/>
                <a:cs typeface="Arial" panose="020B0604020202020204"/>
                <a:sym typeface="Arial" panose="020B0604020202020204"/>
              </a:rPr>
              <a:t>Public relations </a:t>
            </a:r>
            <a:r>
              <a:rPr lang="en-GB" sz="2400">
                <a:solidFill>
                  <a:schemeClr val="accent1"/>
                </a:solidFill>
                <a:latin typeface="Arial" panose="020B0604020202020204"/>
                <a:ea typeface="Arial" panose="020B0604020202020204"/>
                <a:cs typeface="Arial" panose="020B0604020202020204"/>
                <a:sym typeface="Arial" panose="020B0604020202020204"/>
              </a:rPr>
              <a:t>does not require the purchase of airtime or space in    media vehicles, such as television or magazines</a:t>
            </a:r>
            <a:r>
              <a:rPr lang="en-GB" sz="2400">
                <a:solidFill>
                  <a:srgbClr val="333333"/>
                </a:solidFill>
                <a:latin typeface="Arial" panose="020B0604020202020204"/>
                <a:ea typeface="Arial" panose="020B0604020202020204"/>
                <a:cs typeface="Arial" panose="020B0604020202020204"/>
                <a:sym typeface="Arial" panose="020B0604020202020204"/>
              </a:rPr>
              <a:t>. The outcome is that these messages usually </a:t>
            </a:r>
            <a:r>
              <a:rPr lang="en-GB" sz="2400">
                <a:solidFill>
                  <a:schemeClr val="accent1"/>
                </a:solidFill>
                <a:latin typeface="Arial" panose="020B0604020202020204"/>
                <a:ea typeface="Arial" panose="020B0604020202020204"/>
                <a:cs typeface="Arial" panose="020B0604020202020204"/>
                <a:sym typeface="Arial" panose="020B0604020202020204"/>
              </a:rPr>
              <a:t>carry greater perceived credibility</a:t>
            </a:r>
            <a:r>
              <a:rPr lang="en-GB" sz="2400">
                <a:solidFill>
                  <a:srgbClr val="333333"/>
                </a:solidFill>
                <a:latin typeface="Arial" panose="020B0604020202020204"/>
                <a:ea typeface="Arial" panose="020B0604020202020204"/>
                <a:cs typeface="Arial" panose="020B0604020202020204"/>
                <a:sym typeface="Arial" panose="020B0604020202020204"/>
              </a:rPr>
              <a:t> than those messages transmitted through paid media, such as advertising. </a:t>
            </a:r>
            <a:endParaRPr sz="1600">
              <a:solidFill>
                <a:srgbClr val="000000"/>
              </a:solidFill>
              <a:latin typeface="Arial" panose="020B0604020202020204"/>
              <a:ea typeface="Arial" panose="020B0604020202020204"/>
              <a:cs typeface="Arial" panose="020B0604020202020204"/>
              <a:sym typeface="Arial" panose="020B0604020202020204"/>
            </a:endParaRPr>
          </a:p>
          <a:p>
            <a:pPr algn="just">
              <a:spcBef>
                <a:spcPts val="1000"/>
              </a:spcBef>
              <a:buClr>
                <a:srgbClr val="333333"/>
              </a:buClr>
              <a:buSzPts val="2000"/>
              <a:buFont typeface="Arial" panose="020B0604020202020204"/>
              <a:buChar char="•"/>
            </a:pPr>
            <a:r>
              <a:rPr lang="en-GB" sz="2400">
                <a:solidFill>
                  <a:srgbClr val="333333"/>
                </a:solidFill>
                <a:latin typeface="Arial" panose="020B0604020202020204"/>
                <a:ea typeface="Arial" panose="020B0604020202020204"/>
                <a:cs typeface="Arial" panose="020B0604020202020204"/>
                <a:sym typeface="Arial" panose="020B0604020202020204"/>
              </a:rPr>
              <a:t>  There is a </a:t>
            </a:r>
            <a:r>
              <a:rPr lang="en-GB" sz="2400">
                <a:solidFill>
                  <a:schemeClr val="accent1"/>
                </a:solidFill>
                <a:latin typeface="Arial" panose="020B0604020202020204"/>
                <a:ea typeface="Arial" panose="020B0604020202020204"/>
                <a:cs typeface="Arial" panose="020B0604020202020204"/>
                <a:sym typeface="Arial" panose="020B0604020202020204"/>
              </a:rPr>
              <a:t>low level of control </a:t>
            </a:r>
            <a:r>
              <a:rPr lang="en-GB" sz="2400">
                <a:solidFill>
                  <a:srgbClr val="333333"/>
                </a:solidFill>
                <a:latin typeface="Arial" panose="020B0604020202020204"/>
                <a:ea typeface="Arial" panose="020B0604020202020204"/>
                <a:cs typeface="Arial" panose="020B0604020202020204"/>
                <a:sym typeface="Arial" panose="020B0604020202020204"/>
              </a:rPr>
              <a:t>over PR messages.</a:t>
            </a:r>
            <a:endParaRPr sz="1600">
              <a:solidFill>
                <a:srgbClr val="000000"/>
              </a:solidFill>
              <a:latin typeface="Arial" panose="020B0604020202020204"/>
              <a:ea typeface="Arial" panose="020B0604020202020204"/>
              <a:cs typeface="Arial" panose="020B0604020202020204"/>
              <a:sym typeface="Arial" panose="020B0604020202020204"/>
            </a:endParaRPr>
          </a:p>
          <a:p>
            <a:pPr algn="just">
              <a:spcBef>
                <a:spcPts val="1000"/>
              </a:spcBef>
              <a:buClr>
                <a:srgbClr val="333333"/>
              </a:buClr>
              <a:buSzPts val="2000"/>
              <a:buFont typeface="Arial" panose="020B0604020202020204"/>
              <a:buChar char="•"/>
            </a:pPr>
            <a:r>
              <a:rPr lang="en-GB" sz="2400">
                <a:solidFill>
                  <a:srgbClr val="333333"/>
                </a:solidFill>
                <a:latin typeface="Arial" panose="020B0604020202020204"/>
                <a:ea typeface="Arial" panose="020B0604020202020204"/>
                <a:cs typeface="Arial" panose="020B0604020202020204"/>
                <a:sym typeface="Arial" panose="020B0604020202020204"/>
              </a:rPr>
              <a:t>  As no media time has to be purchased the </a:t>
            </a:r>
            <a:r>
              <a:rPr lang="en-GB" sz="2400">
                <a:solidFill>
                  <a:schemeClr val="accent1"/>
                </a:solidFill>
                <a:latin typeface="Arial" panose="020B0604020202020204"/>
                <a:ea typeface="Arial" panose="020B0604020202020204"/>
                <a:cs typeface="Arial" panose="020B0604020202020204"/>
                <a:sym typeface="Arial" panose="020B0604020202020204"/>
              </a:rPr>
              <a:t>costs of public relations are very low </a:t>
            </a:r>
            <a:r>
              <a:rPr lang="en-GB" sz="2400">
                <a:solidFill>
                  <a:srgbClr val="333333"/>
                </a:solidFill>
                <a:latin typeface="Arial" panose="020B0604020202020204"/>
                <a:ea typeface="Arial" panose="020B0604020202020204"/>
                <a:cs typeface="Arial" panose="020B0604020202020204"/>
                <a:sym typeface="Arial" panose="020B0604020202020204"/>
              </a:rPr>
              <a:t>compared to the other tools of the mix.  </a:t>
            </a:r>
            <a:endParaRPr sz="1600">
              <a:solidFill>
                <a:srgbClr val="000000"/>
              </a:solidFill>
              <a:latin typeface="Arial" panose="020B0604020202020204"/>
              <a:ea typeface="Arial" panose="020B0604020202020204"/>
              <a:cs typeface="Arial" panose="020B0604020202020204"/>
              <a:sym typeface="Arial" panose="020B0604020202020204"/>
            </a:endParaRPr>
          </a:p>
          <a:p>
            <a:pPr algn="just">
              <a:spcBef>
                <a:spcPts val="1000"/>
              </a:spcBef>
              <a:buClr>
                <a:srgbClr val="333333"/>
              </a:buClr>
              <a:buSzPts val="2000"/>
              <a:buFont typeface="Arial" panose="020B0604020202020204"/>
              <a:buChar char="•"/>
            </a:pPr>
            <a:r>
              <a:rPr lang="en-GB" sz="2400">
                <a:solidFill>
                  <a:srgbClr val="333333"/>
                </a:solidFill>
                <a:latin typeface="Arial" panose="020B0604020202020204"/>
                <a:ea typeface="Arial" panose="020B0604020202020204"/>
                <a:cs typeface="Arial" panose="020B0604020202020204"/>
                <a:sym typeface="Arial" panose="020B0604020202020204"/>
              </a:rPr>
              <a:t>  The main </a:t>
            </a:r>
            <a:r>
              <a:rPr lang="en-GB" sz="2400">
                <a:solidFill>
                  <a:schemeClr val="accent1"/>
                </a:solidFill>
                <a:latin typeface="Arial" panose="020B0604020202020204"/>
                <a:ea typeface="Arial" panose="020B0604020202020204"/>
                <a:cs typeface="Arial" panose="020B0604020202020204"/>
                <a:sym typeface="Arial" panose="020B0604020202020204"/>
              </a:rPr>
              <a:t>methods are: </a:t>
            </a:r>
            <a:r>
              <a:rPr lang="en-GB" sz="2400">
                <a:solidFill>
                  <a:srgbClr val="333333"/>
                </a:solidFill>
                <a:latin typeface="Arial" panose="020B0604020202020204"/>
                <a:ea typeface="Arial" panose="020B0604020202020204"/>
                <a:cs typeface="Arial" panose="020B0604020202020204"/>
                <a:sym typeface="Arial" panose="020B0604020202020204"/>
              </a:rPr>
              <a:t>Media Relations, Publicity and Events, Lobbying, Sponsorship, Crisis Management, Public Affairs, Industry Relations, Issues Management.</a:t>
            </a:r>
            <a:endParaRPr sz="1600">
              <a:solidFill>
                <a:srgbClr val="000000"/>
              </a:solidFill>
              <a:latin typeface="Arial" panose="020B0604020202020204"/>
              <a:ea typeface="Arial" panose="020B0604020202020204"/>
              <a:cs typeface="Arial" panose="020B0604020202020204"/>
              <a:sym typeface="Arial" panose="020B0604020202020204"/>
            </a:endParaRPr>
          </a:p>
        </p:txBody>
      </p:sp>
      <p:sp>
        <p:nvSpPr>
          <p:cNvPr id="337" name="Google Shape;337;p22"/>
          <p:cNvSpPr txBox="1"/>
          <p:nvPr/>
        </p:nvSpPr>
        <p:spPr>
          <a:xfrm>
            <a:off x="1807393" y="457088"/>
            <a:ext cx="7162800" cy="641350"/>
          </a:xfrm>
          <a:prstGeom prst="rect">
            <a:avLst/>
          </a:prstGeom>
          <a:noFill/>
          <a:ln>
            <a:noFill/>
          </a:ln>
        </p:spPr>
        <p:txBody>
          <a:bodyPr spcFirstLastPara="1" wrap="square" lIns="91425" tIns="45700" rIns="91425" bIns="45700" anchor="t" anchorCtr="0">
            <a:spAutoFit/>
          </a:bodyPr>
          <a:lstStyle/>
          <a:p>
            <a:pPr algn="ctr">
              <a:buClr>
                <a:srgbClr val="000000"/>
              </a:buClr>
              <a:buSzPts val="3600"/>
            </a:pPr>
            <a:r>
              <a:rPr lang="en-GB" sz="3600" b="1" dirty="0">
                <a:solidFill>
                  <a:srgbClr val="000000"/>
                </a:solidFill>
                <a:latin typeface="Arial" panose="020B0604020202020204"/>
                <a:ea typeface="Arial" panose="020B0604020202020204"/>
                <a:cs typeface="Arial" panose="020B0604020202020204"/>
                <a:sym typeface="Arial" panose="020B0604020202020204"/>
              </a:rPr>
              <a:t>Public Relations </a:t>
            </a:r>
            <a:r>
              <a:rPr lang="en-GB" sz="3600" b="1" dirty="0">
                <a:solidFill>
                  <a:srgbClr val="FF0000"/>
                </a:solidFill>
                <a:latin typeface="Arial" panose="020B0604020202020204"/>
                <a:ea typeface="Arial" panose="020B0604020202020204"/>
                <a:cs typeface="Arial" panose="020B0604020202020204"/>
                <a:sym typeface="Arial" panose="020B0604020202020204"/>
              </a:rPr>
              <a:t>Methods (2)</a:t>
            </a:r>
            <a:endParaRPr sz="1400" dirty="0">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23"/>
          <p:cNvSpPr txBox="1"/>
          <p:nvPr/>
        </p:nvSpPr>
        <p:spPr>
          <a:xfrm>
            <a:off x="1919537" y="1071564"/>
            <a:ext cx="8496943" cy="5109284"/>
          </a:xfrm>
          <a:prstGeom prst="rect">
            <a:avLst/>
          </a:prstGeom>
          <a:noFill/>
          <a:ln>
            <a:noFill/>
          </a:ln>
        </p:spPr>
        <p:txBody>
          <a:bodyPr spcFirstLastPara="1" wrap="square" lIns="91425" tIns="45700" rIns="91425" bIns="45700" anchor="t" anchorCtr="0">
            <a:spAutoFit/>
          </a:bodyPr>
          <a:lstStyle/>
          <a:p>
            <a:pPr marL="342900" indent="-342900" algn="just">
              <a:lnSpc>
                <a:spcPct val="114000"/>
              </a:lnSpc>
              <a:buClr>
                <a:srgbClr val="333333"/>
              </a:buClr>
              <a:buSzPts val="2400"/>
              <a:buFont typeface="Arial" panose="020B0604020202020204"/>
              <a:buChar char="•"/>
            </a:pPr>
            <a:r>
              <a:rPr lang="en-GB" sz="2400">
                <a:solidFill>
                  <a:srgbClr val="333333"/>
                </a:solidFill>
                <a:latin typeface="Arial" panose="020B0604020202020204"/>
                <a:ea typeface="Arial" panose="020B0604020202020204"/>
                <a:cs typeface="Arial" panose="020B0604020202020204"/>
                <a:sym typeface="Arial" panose="020B0604020202020204"/>
              </a:rPr>
              <a:t>Direct marketing refers to all media based activities that generate a series of </a:t>
            </a:r>
            <a:r>
              <a:rPr lang="en-GB" sz="2400">
                <a:solidFill>
                  <a:schemeClr val="accent1"/>
                </a:solidFill>
                <a:latin typeface="Arial" panose="020B0604020202020204"/>
                <a:ea typeface="Arial" panose="020B0604020202020204"/>
                <a:cs typeface="Arial" panose="020B0604020202020204"/>
                <a:sym typeface="Arial" panose="020B0604020202020204"/>
              </a:rPr>
              <a:t>communications and responses directly</a:t>
            </a:r>
            <a:r>
              <a:rPr lang="en-GB" sz="2400">
                <a:solidFill>
                  <a:srgbClr val="333333"/>
                </a:solidFill>
                <a:latin typeface="Arial" panose="020B0604020202020204"/>
                <a:ea typeface="Arial" panose="020B0604020202020204"/>
                <a:cs typeface="Arial" panose="020B0604020202020204"/>
                <a:sym typeface="Arial" panose="020B0604020202020204"/>
              </a:rPr>
              <a:t> with an existing or potential customer.</a:t>
            </a:r>
            <a:r>
              <a:rPr lang="en-GB" sz="2400" b="1">
                <a:solidFill>
                  <a:schemeClr val="dk1"/>
                </a:solidFill>
                <a:latin typeface="Arial" panose="020B0604020202020204"/>
                <a:ea typeface="Arial" panose="020B0604020202020204"/>
                <a:cs typeface="Arial" panose="020B0604020202020204"/>
                <a:sym typeface="Arial" panose="020B0604020202020204"/>
              </a:rPr>
              <a:t> </a:t>
            </a:r>
            <a:endParaRPr sz="1400">
              <a:solidFill>
                <a:srgbClr val="000000"/>
              </a:solidFill>
              <a:latin typeface="Arial" panose="020B0604020202020204"/>
              <a:ea typeface="Arial" panose="020B0604020202020204"/>
              <a:cs typeface="Arial" panose="020B0604020202020204"/>
              <a:sym typeface="Arial" panose="020B0604020202020204"/>
            </a:endParaRPr>
          </a:p>
          <a:p>
            <a:pPr marL="342900" indent="-342900" algn="just">
              <a:lnSpc>
                <a:spcPct val="114000"/>
              </a:lnSpc>
              <a:buClr>
                <a:srgbClr val="333333"/>
              </a:buClr>
              <a:buSzPts val="2400"/>
              <a:buFont typeface="Arial" panose="020B0604020202020204"/>
              <a:buChar char="•"/>
            </a:pPr>
            <a:r>
              <a:rPr lang="en-GB" sz="2400">
                <a:solidFill>
                  <a:srgbClr val="333333"/>
                </a:solidFill>
                <a:latin typeface="Arial" panose="020B0604020202020204"/>
                <a:ea typeface="Arial" panose="020B0604020202020204"/>
                <a:cs typeface="Arial" panose="020B0604020202020204"/>
                <a:sym typeface="Arial" panose="020B0604020202020204"/>
              </a:rPr>
              <a:t>The key role of direct marketing is to reach target audiences with </a:t>
            </a:r>
            <a:r>
              <a:rPr lang="en-GB" sz="2400">
                <a:solidFill>
                  <a:schemeClr val="accent1"/>
                </a:solidFill>
                <a:latin typeface="Arial" panose="020B0604020202020204"/>
                <a:ea typeface="Arial" panose="020B0604020202020204"/>
                <a:cs typeface="Arial" panose="020B0604020202020204"/>
                <a:sym typeface="Arial" panose="020B0604020202020204"/>
              </a:rPr>
              <a:t>personalized and customized messages </a:t>
            </a:r>
            <a:r>
              <a:rPr lang="en-GB" sz="2400">
                <a:solidFill>
                  <a:srgbClr val="333333"/>
                </a:solidFill>
                <a:latin typeface="Arial" panose="020B0604020202020204"/>
                <a:ea typeface="Arial" panose="020B0604020202020204"/>
                <a:cs typeface="Arial" panose="020B0604020202020204"/>
                <a:sym typeface="Arial" panose="020B0604020202020204"/>
              </a:rPr>
              <a:t>that aim to provoke a change in the audience’s behaviour.</a:t>
            </a:r>
            <a:endParaRPr sz="2400">
              <a:solidFill>
                <a:srgbClr val="333333"/>
              </a:solidFill>
              <a:latin typeface="Arial" panose="020B0604020202020204"/>
              <a:ea typeface="Arial" panose="020B0604020202020204"/>
              <a:cs typeface="Arial" panose="020B0604020202020204"/>
              <a:sym typeface="Arial" panose="020B0604020202020204"/>
            </a:endParaRPr>
          </a:p>
          <a:p>
            <a:pPr marL="342900" indent="-342900" algn="just">
              <a:lnSpc>
                <a:spcPct val="114000"/>
              </a:lnSpc>
              <a:buClr>
                <a:srgbClr val="333333"/>
              </a:buClr>
              <a:buSzPts val="2400"/>
              <a:buFont typeface="Arial" panose="020B0604020202020204"/>
              <a:buChar char="•"/>
            </a:pPr>
            <a:r>
              <a:rPr lang="en-GB" sz="2400">
                <a:solidFill>
                  <a:srgbClr val="333333"/>
                </a:solidFill>
                <a:latin typeface="Arial" panose="020B0604020202020204"/>
                <a:ea typeface="Arial" panose="020B0604020202020204"/>
                <a:cs typeface="Arial" panose="020B0604020202020204"/>
                <a:sym typeface="Arial" panose="020B0604020202020204"/>
              </a:rPr>
              <a:t> A secondary role of direct marketing is to </a:t>
            </a:r>
            <a:r>
              <a:rPr lang="en-GB" sz="2400">
                <a:solidFill>
                  <a:schemeClr val="accent1"/>
                </a:solidFill>
                <a:latin typeface="Arial" panose="020B0604020202020204"/>
                <a:ea typeface="Arial" panose="020B0604020202020204"/>
                <a:cs typeface="Arial" panose="020B0604020202020204"/>
                <a:sym typeface="Arial" panose="020B0604020202020204"/>
              </a:rPr>
              <a:t>collect customer information,</a:t>
            </a:r>
            <a:r>
              <a:rPr lang="en-GB" sz="2400">
                <a:solidFill>
                  <a:srgbClr val="333333"/>
                </a:solidFill>
                <a:latin typeface="Arial" panose="020B0604020202020204"/>
                <a:ea typeface="Arial" panose="020B0604020202020204"/>
                <a:cs typeface="Arial" panose="020B0604020202020204"/>
                <a:sym typeface="Arial" panose="020B0604020202020204"/>
              </a:rPr>
              <a:t> in order to feed future strategies and campaigns. </a:t>
            </a:r>
            <a:endParaRPr sz="1400">
              <a:solidFill>
                <a:srgbClr val="000000"/>
              </a:solidFill>
              <a:latin typeface="Arial" panose="020B0604020202020204"/>
              <a:ea typeface="Arial" panose="020B0604020202020204"/>
              <a:cs typeface="Arial" panose="020B0604020202020204"/>
              <a:sym typeface="Arial" panose="020B0604020202020204"/>
            </a:endParaRPr>
          </a:p>
          <a:p>
            <a:pPr marL="342900" indent="-342900" algn="just">
              <a:lnSpc>
                <a:spcPct val="114000"/>
              </a:lnSpc>
              <a:buClr>
                <a:srgbClr val="333333"/>
              </a:buClr>
              <a:buSzPts val="2400"/>
              <a:buFont typeface="Arial" panose="020B0604020202020204"/>
              <a:buChar char="•"/>
            </a:pPr>
            <a:r>
              <a:rPr lang="en-GB" sz="2400">
                <a:solidFill>
                  <a:srgbClr val="333333"/>
                </a:solidFill>
                <a:latin typeface="Arial" panose="020B0604020202020204"/>
                <a:ea typeface="Arial" panose="020B0604020202020204"/>
                <a:cs typeface="Arial" panose="020B0604020202020204"/>
                <a:sym typeface="Arial" panose="020B0604020202020204"/>
              </a:rPr>
              <a:t>In order to reach audiences with call-to-action messages, direct marketing uses a variety of media. These include the </a:t>
            </a:r>
            <a:r>
              <a:rPr lang="en-GB" sz="2400">
                <a:solidFill>
                  <a:schemeClr val="accent1"/>
                </a:solidFill>
                <a:latin typeface="Arial" panose="020B0604020202020204"/>
                <a:ea typeface="Arial" panose="020B0604020202020204"/>
                <a:cs typeface="Arial" panose="020B0604020202020204"/>
                <a:sym typeface="Arial" panose="020B0604020202020204"/>
              </a:rPr>
              <a:t>telephone, Internet, direct mail, email, press and posters.</a:t>
            </a:r>
            <a:r>
              <a:rPr lang="en-GB" sz="2400" b="1">
                <a:solidFill>
                  <a:schemeClr val="accent1"/>
                </a:solidFill>
                <a:latin typeface="Arial" panose="020B0604020202020204"/>
                <a:ea typeface="Arial" panose="020B0604020202020204"/>
                <a:cs typeface="Arial" panose="020B0604020202020204"/>
                <a:sym typeface="Arial" panose="020B0604020202020204"/>
              </a:rPr>
              <a:t> </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344" name="Google Shape;344;p23"/>
          <p:cNvSpPr txBox="1">
            <a:spLocks noGrp="1"/>
          </p:cNvSpPr>
          <p:nvPr>
            <p:ph type="title"/>
          </p:nvPr>
        </p:nvSpPr>
        <p:spPr>
          <a:xfrm>
            <a:off x="2181225" y="233363"/>
            <a:ext cx="77724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b="1"/>
              <a:t>Direct Marketing </a:t>
            </a:r>
            <a:endParaRPr b="1">
              <a:solidFill>
                <a:srgbClr val="FF0000"/>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24"/>
          <p:cNvSpPr txBox="1"/>
          <p:nvPr/>
        </p:nvSpPr>
        <p:spPr>
          <a:xfrm>
            <a:off x="2225675" y="1538289"/>
            <a:ext cx="8118797" cy="4708981"/>
          </a:xfrm>
          <a:prstGeom prst="rect">
            <a:avLst/>
          </a:prstGeom>
          <a:noFill/>
          <a:ln>
            <a:noFill/>
          </a:ln>
        </p:spPr>
        <p:txBody>
          <a:bodyPr spcFirstLastPara="1" wrap="square" lIns="91425" tIns="45700" rIns="91425" bIns="45700" anchor="t" anchorCtr="0">
            <a:spAutoFit/>
          </a:bodyPr>
          <a:lstStyle/>
          <a:p>
            <a:pPr>
              <a:buClr>
                <a:srgbClr val="333333"/>
              </a:buClr>
              <a:buSzPts val="2400"/>
              <a:buFont typeface="Arial" panose="020B0604020202020204"/>
              <a:buChar char="•"/>
            </a:pPr>
            <a:r>
              <a:rPr lang="en-GB" sz="2400">
                <a:solidFill>
                  <a:srgbClr val="333333"/>
                </a:solidFill>
                <a:latin typeface="Arial" panose="020B0604020202020204"/>
                <a:ea typeface="Arial" panose="020B0604020202020204"/>
                <a:cs typeface="Arial" panose="020B0604020202020204"/>
                <a:sym typeface="Arial" panose="020B0604020202020204"/>
              </a:rPr>
              <a:t>   Personal selling concerns </a:t>
            </a:r>
            <a:r>
              <a:rPr lang="en-GB" sz="2400">
                <a:solidFill>
                  <a:schemeClr val="accent1"/>
                </a:solidFill>
                <a:latin typeface="Arial" panose="020B0604020202020204"/>
                <a:ea typeface="Arial" panose="020B0604020202020204"/>
                <a:cs typeface="Arial" panose="020B0604020202020204"/>
                <a:sym typeface="Arial" panose="020B0604020202020204"/>
              </a:rPr>
              <a:t>interpersonal communication </a:t>
            </a:r>
            <a:r>
              <a:rPr lang="en-GB" sz="2400">
                <a:solidFill>
                  <a:srgbClr val="333333"/>
                </a:solidFill>
                <a:latin typeface="Arial" panose="020B0604020202020204"/>
                <a:ea typeface="Arial" panose="020B0604020202020204"/>
                <a:cs typeface="Arial" panose="020B0604020202020204"/>
                <a:sym typeface="Arial" panose="020B0604020202020204"/>
              </a:rPr>
              <a:t>and the role is largely one of representation. </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1200"/>
              </a:spcBef>
              <a:buClr>
                <a:srgbClr val="333333"/>
              </a:buClr>
              <a:buSzPts val="2400"/>
              <a:buFont typeface="Arial" panose="020B0604020202020204"/>
              <a:buChar char="•"/>
            </a:pPr>
            <a:r>
              <a:rPr lang="en-GB" sz="2400">
                <a:solidFill>
                  <a:srgbClr val="333333"/>
                </a:solidFill>
                <a:latin typeface="Arial" panose="020B0604020202020204"/>
                <a:ea typeface="Arial" panose="020B0604020202020204"/>
                <a:cs typeface="Arial" panose="020B0604020202020204"/>
                <a:sym typeface="Arial" panose="020B0604020202020204"/>
              </a:rPr>
              <a:t>   Personal selling is a highly potent form of communication simply because </a:t>
            </a:r>
            <a:r>
              <a:rPr lang="en-GB" sz="2400">
                <a:solidFill>
                  <a:schemeClr val="accent1"/>
                </a:solidFill>
                <a:latin typeface="Arial" panose="020B0604020202020204"/>
                <a:ea typeface="Arial" panose="020B0604020202020204"/>
                <a:cs typeface="Arial" panose="020B0604020202020204"/>
                <a:sym typeface="Arial" panose="020B0604020202020204"/>
              </a:rPr>
              <a:t>messages can be adapted </a:t>
            </a:r>
            <a:r>
              <a:rPr lang="en-GB" sz="2400">
                <a:solidFill>
                  <a:srgbClr val="333333"/>
                </a:solidFill>
                <a:latin typeface="Arial" panose="020B0604020202020204"/>
                <a:ea typeface="Arial" panose="020B0604020202020204"/>
                <a:cs typeface="Arial" panose="020B0604020202020204"/>
                <a:sym typeface="Arial" panose="020B0604020202020204"/>
              </a:rPr>
              <a:t>to </a:t>
            </a:r>
            <a:r>
              <a:rPr lang="en-GB" sz="2400">
                <a:solidFill>
                  <a:srgbClr val="000000"/>
                </a:solidFill>
                <a:latin typeface="Arial" panose="020B0604020202020204"/>
                <a:ea typeface="Arial" panose="020B0604020202020204"/>
                <a:cs typeface="Arial" panose="020B0604020202020204"/>
                <a:sym typeface="Arial" panose="020B0604020202020204"/>
              </a:rPr>
              <a:t>meet the requirements of both parties</a:t>
            </a:r>
            <a:r>
              <a:rPr lang="en-GB" sz="2400">
                <a:solidFill>
                  <a:srgbClr val="333333"/>
                </a:solidFill>
                <a:latin typeface="Arial" panose="020B0604020202020204"/>
                <a:ea typeface="Arial" panose="020B0604020202020204"/>
                <a:cs typeface="Arial" panose="020B0604020202020204"/>
                <a:sym typeface="Arial" panose="020B0604020202020204"/>
              </a:rPr>
              <a:t>, who meet face-to-face, as the communication develops. </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1200"/>
              </a:spcBef>
              <a:buClr>
                <a:srgbClr val="333333"/>
              </a:buClr>
              <a:buSzPts val="2400"/>
              <a:buFont typeface="Arial" panose="020B0604020202020204"/>
              <a:buChar char="•"/>
            </a:pPr>
            <a:r>
              <a:rPr lang="en-GB" sz="2400">
                <a:solidFill>
                  <a:srgbClr val="333333"/>
                </a:solidFill>
                <a:latin typeface="Arial" panose="020B0604020202020204"/>
                <a:ea typeface="Arial" panose="020B0604020202020204"/>
                <a:cs typeface="Arial" panose="020B0604020202020204"/>
                <a:sym typeface="Arial" panose="020B0604020202020204"/>
              </a:rPr>
              <a:t>   Objections can be overcome, information provided in the context of the buyer’s environment and the </a:t>
            </a:r>
            <a:r>
              <a:rPr lang="en-GB" sz="2400">
                <a:solidFill>
                  <a:schemeClr val="accent1"/>
                </a:solidFill>
                <a:latin typeface="Arial" panose="020B0604020202020204"/>
                <a:ea typeface="Arial" panose="020B0604020202020204"/>
                <a:cs typeface="Arial" panose="020B0604020202020204"/>
                <a:sym typeface="Arial" panose="020B0604020202020204"/>
              </a:rPr>
              <a:t>conviction and power of demonstration can be brought to the buyer when requested</a:t>
            </a:r>
            <a:r>
              <a:rPr lang="en-GB" sz="2400">
                <a:solidFill>
                  <a:srgbClr val="333333"/>
                </a:solidFill>
                <a:latin typeface="Arial" panose="020B0604020202020204"/>
                <a:ea typeface="Arial" panose="020B0604020202020204"/>
                <a:cs typeface="Arial" panose="020B0604020202020204"/>
                <a:sym typeface="Arial" panose="020B0604020202020204"/>
              </a:rPr>
              <a:t>.</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1200"/>
              </a:spcBef>
              <a:buClr>
                <a:srgbClr val="000000"/>
              </a:buClr>
              <a:buSzPts val="2400"/>
            </a:pPr>
            <a:endParaRPr sz="2400">
              <a:solidFill>
                <a:srgbClr val="333333"/>
              </a:solidFill>
              <a:latin typeface="Arial" panose="020B0604020202020204"/>
              <a:ea typeface="Arial" panose="020B0604020202020204"/>
              <a:cs typeface="Arial" panose="020B0604020202020204"/>
              <a:sym typeface="Arial" panose="020B0604020202020204"/>
            </a:endParaRPr>
          </a:p>
        </p:txBody>
      </p:sp>
      <p:sp>
        <p:nvSpPr>
          <p:cNvPr id="351" name="Google Shape;351;p24"/>
          <p:cNvSpPr txBox="1">
            <a:spLocks noGrp="1"/>
          </p:cNvSpPr>
          <p:nvPr>
            <p:ph type="title"/>
          </p:nvPr>
        </p:nvSpPr>
        <p:spPr>
          <a:xfrm>
            <a:off x="2181225" y="279400"/>
            <a:ext cx="77724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b="1"/>
              <a:t>Personal Selling</a:t>
            </a:r>
            <a:endParaRPr lang="en-GB" b="1"/>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25"/>
          <p:cNvSpPr txBox="1">
            <a:spLocks noGrp="1"/>
          </p:cNvSpPr>
          <p:nvPr>
            <p:ph type="title"/>
          </p:nvPr>
        </p:nvSpPr>
        <p:spPr>
          <a:xfrm>
            <a:off x="2238375" y="520704"/>
            <a:ext cx="77724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b="1" dirty="0" smtClean="0"/>
              <a:t>SELECTING THE RIGHT TOOLS</a:t>
            </a:r>
            <a:endParaRPr lang="en-GB" dirty="0"/>
          </a:p>
        </p:txBody>
      </p:sp>
      <p:pic>
        <p:nvPicPr>
          <p:cNvPr id="358" name="Google Shape;358;p25" descr="table11_2"/>
          <p:cNvPicPr preferRelativeResize="0"/>
          <p:nvPr/>
        </p:nvPicPr>
        <p:blipFill rotWithShape="1">
          <a:blip r:embed="rId1"/>
          <a:srcRect/>
          <a:stretch>
            <a:fillRect/>
          </a:stretch>
        </p:blipFill>
        <p:spPr>
          <a:xfrm>
            <a:off x="2451101" y="2033589"/>
            <a:ext cx="7038975" cy="3762375"/>
          </a:xfrm>
          <a:prstGeom prst="rect">
            <a:avLst/>
          </a:prstGeom>
          <a:noFill/>
          <a:ln>
            <a:noFill/>
          </a:ln>
        </p:spPr>
      </p:pic>
      <p:sp>
        <p:nvSpPr>
          <p:cNvPr id="359" name="Google Shape;359;p25"/>
          <p:cNvSpPr txBox="1"/>
          <p:nvPr/>
        </p:nvSpPr>
        <p:spPr>
          <a:xfrm>
            <a:off x="1874740" y="1512890"/>
            <a:ext cx="1350962" cy="366713"/>
          </a:xfrm>
          <a:prstGeom prst="rect">
            <a:avLst/>
          </a:prstGeom>
          <a:noFill/>
          <a:ln>
            <a:noFill/>
          </a:ln>
        </p:spPr>
        <p:txBody>
          <a:bodyPr spcFirstLastPara="1" wrap="square" lIns="91425" tIns="45700" rIns="91425" bIns="45700" anchor="t" anchorCtr="0">
            <a:spAutoFit/>
          </a:bodyPr>
          <a:lstStyle/>
          <a:p>
            <a:pPr>
              <a:buClr>
                <a:schemeClr val="dk1"/>
              </a:buClr>
              <a:buSzPts val="1800"/>
            </a:pPr>
            <a:r>
              <a:rPr lang="en-GB">
                <a:solidFill>
                  <a:schemeClr val="dk1"/>
                </a:solidFill>
                <a:latin typeface="Arial" panose="020B0604020202020204"/>
                <a:ea typeface="Arial" panose="020B0604020202020204"/>
                <a:cs typeface="Arial" panose="020B0604020202020204"/>
                <a:sym typeface="Arial" panose="020B0604020202020204"/>
              </a:rPr>
              <a:t>Table 11.2</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360" name="Google Shape;360;p25"/>
          <p:cNvSpPr txBox="1"/>
          <p:nvPr/>
        </p:nvSpPr>
        <p:spPr>
          <a:xfrm>
            <a:off x="2360613" y="5949950"/>
            <a:ext cx="7650162" cy="522288"/>
          </a:xfrm>
          <a:prstGeom prst="rect">
            <a:avLst/>
          </a:prstGeom>
          <a:noFill/>
          <a:ln>
            <a:noFill/>
          </a:ln>
        </p:spPr>
        <p:txBody>
          <a:bodyPr spcFirstLastPara="1" wrap="square" lIns="91425" tIns="45700" rIns="91425" bIns="45700" anchor="t" anchorCtr="0">
            <a:spAutoFit/>
          </a:bodyPr>
          <a:lstStyle/>
          <a:p>
            <a:pPr>
              <a:buClr>
                <a:schemeClr val="dk1"/>
              </a:buClr>
              <a:buSzPts val="1400"/>
            </a:pPr>
            <a:r>
              <a:rPr lang="en-GB" sz="1400">
                <a:solidFill>
                  <a:schemeClr val="dk1"/>
                </a:solidFill>
                <a:latin typeface="Arial" panose="020B0604020202020204"/>
                <a:ea typeface="Arial" panose="020B0604020202020204"/>
                <a:cs typeface="Arial" panose="020B0604020202020204"/>
                <a:sym typeface="Arial" panose="020B0604020202020204"/>
              </a:rPr>
              <a:t>A consumer audience, often </a:t>
            </a:r>
            <a:r>
              <a:rPr lang="en-GB" sz="1400">
                <a:solidFill>
                  <a:schemeClr val="accent1"/>
                </a:solidFill>
                <a:latin typeface="Arial" panose="020B0604020202020204"/>
                <a:ea typeface="Arial" panose="020B0604020202020204"/>
                <a:cs typeface="Arial" panose="020B0604020202020204"/>
                <a:sym typeface="Arial" panose="020B0604020202020204"/>
              </a:rPr>
              <a:t>national, can be reached effectively only if tools </a:t>
            </a:r>
            <a:endParaRPr sz="1400">
              <a:solidFill>
                <a:srgbClr val="000000"/>
              </a:solidFill>
              <a:latin typeface="Arial" panose="020B0604020202020204"/>
              <a:ea typeface="Arial" panose="020B0604020202020204"/>
              <a:cs typeface="Arial" panose="020B0604020202020204"/>
              <a:sym typeface="Arial" panose="020B0604020202020204"/>
            </a:endParaRPr>
          </a:p>
          <a:p>
            <a:pPr>
              <a:buClr>
                <a:schemeClr val="accent1"/>
              </a:buClr>
              <a:buSzPts val="1400"/>
            </a:pPr>
            <a:r>
              <a:rPr lang="en-GB" sz="1400">
                <a:solidFill>
                  <a:schemeClr val="accent1"/>
                </a:solidFill>
                <a:latin typeface="Arial" panose="020B0604020202020204"/>
                <a:ea typeface="Arial" panose="020B0604020202020204"/>
                <a:cs typeface="Arial" panose="020B0604020202020204"/>
                <a:sym typeface="Arial" panose="020B0604020202020204"/>
              </a:rPr>
              <a:t>of mass communication such as advertising and sales promotion</a:t>
            </a:r>
            <a:r>
              <a:rPr lang="en-GB" sz="1400">
                <a:solidFill>
                  <a:schemeClr val="dk1"/>
                </a:solidFill>
                <a:latin typeface="Arial" panose="020B0604020202020204"/>
                <a:ea typeface="Arial" panose="020B0604020202020204"/>
                <a:cs typeface="Arial" panose="020B0604020202020204"/>
                <a:sym typeface="Arial" panose="020B0604020202020204"/>
              </a:rPr>
              <a:t> are used (Fill, 2006).</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333423" y="324083"/>
            <a:ext cx="5698155" cy="973985"/>
          </a:xfrm>
          <a:prstGeom prst="rect">
            <a:avLst/>
          </a:prstGeom>
        </p:spPr>
        <p:txBody>
          <a:bodyPr vert="horz" wrap="square" lIns="0" tIns="12065" rIns="0" bIns="0" rtlCol="0" anchor="ctr">
            <a:spAutoFit/>
          </a:bodyPr>
          <a:lstStyle/>
          <a:p>
            <a:pPr marL="12700">
              <a:lnSpc>
                <a:spcPts val="2510"/>
              </a:lnSpc>
              <a:spcBef>
                <a:spcPts val="95"/>
              </a:spcBef>
            </a:pPr>
            <a:r>
              <a:rPr sz="4000" spc="-5" dirty="0"/>
              <a:t>Three</a:t>
            </a:r>
            <a:r>
              <a:rPr sz="4000" dirty="0"/>
              <a:t> </a:t>
            </a:r>
            <a:r>
              <a:rPr sz="4000" spc="-5" dirty="0"/>
              <a:t>Models</a:t>
            </a:r>
            <a:r>
              <a:rPr sz="4000" spc="20" dirty="0"/>
              <a:t> </a:t>
            </a:r>
            <a:r>
              <a:rPr sz="4000" spc="-5" dirty="0"/>
              <a:t>of</a:t>
            </a:r>
            <a:r>
              <a:rPr sz="4000" dirty="0"/>
              <a:t> </a:t>
            </a:r>
            <a:r>
              <a:rPr sz="4000" spc="-10" dirty="0"/>
              <a:t>Marketing</a:t>
            </a:r>
            <a:endParaRPr sz="4000" dirty="0"/>
          </a:p>
          <a:p>
            <a:pPr marL="12700">
              <a:lnSpc>
                <a:spcPts val="2510"/>
              </a:lnSpc>
            </a:pPr>
            <a:br>
              <a:rPr lang="en-CA" sz="4000" spc="-5" dirty="0" smtClean="0"/>
            </a:br>
            <a:r>
              <a:rPr sz="4000" spc="-5" dirty="0" smtClean="0"/>
              <a:t>Communication</a:t>
            </a:r>
            <a:endParaRPr sz="4000" dirty="0"/>
          </a:p>
        </p:txBody>
      </p:sp>
      <p:pic>
        <p:nvPicPr>
          <p:cNvPr id="3" name="object 3"/>
          <p:cNvPicPr/>
          <p:nvPr/>
        </p:nvPicPr>
        <p:blipFill>
          <a:blip r:embed="rId1" cstate="print"/>
          <a:stretch>
            <a:fillRect/>
          </a:stretch>
        </p:blipFill>
        <p:spPr>
          <a:xfrm>
            <a:off x="3417225" y="1199740"/>
            <a:ext cx="4330165" cy="5630199"/>
          </a:xfrm>
          <a:prstGeom prst="rect">
            <a:avLst/>
          </a:prstGeom>
        </p:spPr>
      </p:pic>
      <p:pic>
        <p:nvPicPr>
          <p:cNvPr id="4" name="object 4"/>
          <p:cNvPicPr/>
          <p:nvPr/>
        </p:nvPicPr>
        <p:blipFill>
          <a:blip r:embed="rId2" cstate="print"/>
          <a:stretch>
            <a:fillRect/>
          </a:stretch>
        </p:blipFill>
        <p:spPr>
          <a:xfrm>
            <a:off x="1676400" y="213359"/>
            <a:ext cx="2852928" cy="719328"/>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26"/>
          <p:cNvSpPr txBox="1"/>
          <p:nvPr/>
        </p:nvSpPr>
        <p:spPr>
          <a:xfrm>
            <a:off x="2286000" y="1524001"/>
            <a:ext cx="7467600" cy="396875"/>
          </a:xfrm>
          <a:prstGeom prst="rect">
            <a:avLst/>
          </a:prstGeom>
          <a:noFill/>
          <a:ln>
            <a:noFill/>
          </a:ln>
        </p:spPr>
        <p:txBody>
          <a:bodyPr spcFirstLastPara="1" wrap="square" lIns="91425" tIns="45700" rIns="91425" bIns="45700" anchor="t" anchorCtr="0">
            <a:spAutoFit/>
          </a:bodyPr>
          <a:lstStyle/>
          <a:p>
            <a:pPr>
              <a:buClr>
                <a:srgbClr val="000000"/>
              </a:buClr>
              <a:buSzPts val="2000"/>
            </a:pPr>
            <a:r>
              <a:rPr lang="en-GB" sz="2000" b="1">
                <a:solidFill>
                  <a:srgbClr val="000000"/>
                </a:solidFill>
                <a:latin typeface="Arial" panose="020B0604020202020204"/>
                <a:ea typeface="Arial" panose="020B0604020202020204"/>
                <a:cs typeface="Arial" panose="020B0604020202020204"/>
                <a:sym typeface="Arial" panose="020B0604020202020204"/>
              </a:rPr>
              <a:t> </a:t>
            </a:r>
            <a:endParaRPr sz="2000" b="1">
              <a:solidFill>
                <a:schemeClr val="dk1"/>
              </a:solidFill>
              <a:latin typeface="Arial" panose="020B0604020202020204"/>
              <a:ea typeface="Arial" panose="020B0604020202020204"/>
              <a:cs typeface="Arial" panose="020B0604020202020204"/>
              <a:sym typeface="Arial" panose="020B0604020202020204"/>
            </a:endParaRPr>
          </a:p>
        </p:txBody>
      </p:sp>
      <p:sp>
        <p:nvSpPr>
          <p:cNvPr id="367" name="Google Shape;367;p26"/>
          <p:cNvSpPr txBox="1"/>
          <p:nvPr/>
        </p:nvSpPr>
        <p:spPr>
          <a:xfrm>
            <a:off x="2286000" y="3048001"/>
            <a:ext cx="7620000" cy="396875"/>
          </a:xfrm>
          <a:prstGeom prst="rect">
            <a:avLst/>
          </a:prstGeom>
          <a:noFill/>
          <a:ln>
            <a:noFill/>
          </a:ln>
        </p:spPr>
        <p:txBody>
          <a:bodyPr spcFirstLastPara="1" wrap="square" lIns="91425" tIns="45700" rIns="91425" bIns="45700" anchor="t" anchorCtr="0">
            <a:spAutoFit/>
          </a:bodyPr>
          <a:lstStyle/>
          <a:p>
            <a:pPr>
              <a:buClr>
                <a:srgbClr val="000000"/>
              </a:buClr>
              <a:buSzPts val="2000"/>
            </a:pPr>
            <a:r>
              <a:rPr lang="en-GB" sz="2000" b="1">
                <a:solidFill>
                  <a:srgbClr val="000000"/>
                </a:solidFill>
                <a:latin typeface="Arial" panose="020B0604020202020204"/>
                <a:ea typeface="Arial" panose="020B0604020202020204"/>
                <a:cs typeface="Arial" panose="020B0604020202020204"/>
                <a:sym typeface="Arial" panose="020B0604020202020204"/>
              </a:rPr>
              <a:t> </a:t>
            </a:r>
            <a:endParaRPr sz="2000" b="1">
              <a:solidFill>
                <a:schemeClr val="dk1"/>
              </a:solidFill>
              <a:latin typeface="Arial" panose="020B0604020202020204"/>
              <a:ea typeface="Arial" panose="020B0604020202020204"/>
              <a:cs typeface="Arial" panose="020B0604020202020204"/>
              <a:sym typeface="Arial" panose="020B0604020202020204"/>
            </a:endParaRPr>
          </a:p>
        </p:txBody>
      </p:sp>
      <p:sp>
        <p:nvSpPr>
          <p:cNvPr id="368" name="Google Shape;368;p26"/>
          <p:cNvSpPr txBox="1"/>
          <p:nvPr/>
        </p:nvSpPr>
        <p:spPr>
          <a:xfrm>
            <a:off x="2286000" y="4953001"/>
            <a:ext cx="7086600" cy="396875"/>
          </a:xfrm>
          <a:prstGeom prst="rect">
            <a:avLst/>
          </a:prstGeom>
          <a:noFill/>
          <a:ln>
            <a:noFill/>
          </a:ln>
        </p:spPr>
        <p:txBody>
          <a:bodyPr spcFirstLastPara="1" wrap="square" lIns="91425" tIns="45700" rIns="91425" bIns="45700" anchor="t" anchorCtr="0">
            <a:spAutoFit/>
          </a:bodyPr>
          <a:lstStyle/>
          <a:p>
            <a:pPr>
              <a:buClr>
                <a:srgbClr val="000000"/>
              </a:buClr>
              <a:buSzPts val="2000"/>
            </a:pPr>
            <a:r>
              <a:rPr lang="en-GB" sz="2000" b="1">
                <a:solidFill>
                  <a:srgbClr val="000000"/>
                </a:solidFill>
                <a:latin typeface="Arial" panose="020B0604020202020204"/>
                <a:ea typeface="Arial" panose="020B0604020202020204"/>
                <a:cs typeface="Arial" panose="020B0604020202020204"/>
                <a:sym typeface="Arial" panose="020B0604020202020204"/>
              </a:rPr>
              <a:t> </a:t>
            </a:r>
            <a:endParaRPr sz="2000" b="1">
              <a:solidFill>
                <a:schemeClr val="dk1"/>
              </a:solidFill>
              <a:latin typeface="Arial" panose="020B0604020202020204"/>
              <a:ea typeface="Arial" panose="020B0604020202020204"/>
              <a:cs typeface="Arial" panose="020B0604020202020204"/>
              <a:sym typeface="Arial" panose="020B0604020202020204"/>
            </a:endParaRPr>
          </a:p>
        </p:txBody>
      </p:sp>
      <p:sp>
        <p:nvSpPr>
          <p:cNvPr id="369" name="Google Shape;369;p26"/>
          <p:cNvSpPr txBox="1"/>
          <p:nvPr/>
        </p:nvSpPr>
        <p:spPr>
          <a:xfrm>
            <a:off x="2286000" y="2373314"/>
            <a:ext cx="7315200" cy="3195638"/>
          </a:xfrm>
          <a:prstGeom prst="rect">
            <a:avLst/>
          </a:prstGeom>
          <a:noFill/>
          <a:ln>
            <a:noFill/>
          </a:ln>
        </p:spPr>
        <p:txBody>
          <a:bodyPr spcFirstLastPara="1" wrap="square" lIns="91425" tIns="45700" rIns="91425" bIns="45700" anchor="t" anchorCtr="0">
            <a:spAutoFit/>
          </a:bodyPr>
          <a:lstStyle/>
          <a:p>
            <a:pPr>
              <a:buClr>
                <a:srgbClr val="333333"/>
              </a:buClr>
              <a:buSzPts val="2400"/>
              <a:buFont typeface="Arial" panose="020B0604020202020204"/>
              <a:buChar char="•"/>
            </a:pPr>
            <a:r>
              <a:rPr lang="en-GB" sz="2400" dirty="0">
                <a:solidFill>
                  <a:srgbClr val="333333"/>
                </a:solidFill>
                <a:latin typeface="Arial" panose="020B0604020202020204"/>
                <a:ea typeface="Arial" panose="020B0604020202020204"/>
                <a:cs typeface="Arial" panose="020B0604020202020204"/>
                <a:sym typeface="Arial" panose="020B0604020202020204"/>
              </a:rPr>
              <a:t>   Sponsorship</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1200"/>
              </a:spcBef>
              <a:buClr>
                <a:srgbClr val="333333"/>
              </a:buClr>
              <a:buSzPts val="2400"/>
              <a:buFont typeface="Arial" panose="020B0604020202020204"/>
              <a:buChar char="•"/>
            </a:pPr>
            <a:r>
              <a:rPr lang="en-GB" sz="2400" dirty="0">
                <a:solidFill>
                  <a:srgbClr val="333333"/>
                </a:solidFill>
                <a:latin typeface="Arial" panose="020B0604020202020204"/>
                <a:ea typeface="Arial" panose="020B0604020202020204"/>
                <a:cs typeface="Arial" panose="020B0604020202020204"/>
                <a:sym typeface="Arial" panose="020B0604020202020204"/>
              </a:rPr>
              <a:t>   Product Placement</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1200"/>
              </a:spcBef>
              <a:buClr>
                <a:srgbClr val="333333"/>
              </a:buClr>
              <a:buSzPts val="2400"/>
              <a:buFont typeface="Arial" panose="020B0604020202020204"/>
              <a:buChar char="•"/>
            </a:pPr>
            <a:r>
              <a:rPr lang="en-GB" sz="2400" dirty="0">
                <a:solidFill>
                  <a:srgbClr val="333333"/>
                </a:solidFill>
                <a:latin typeface="Arial" panose="020B0604020202020204"/>
                <a:ea typeface="Arial" panose="020B0604020202020204"/>
                <a:cs typeface="Arial" panose="020B0604020202020204"/>
                <a:sym typeface="Arial" panose="020B0604020202020204"/>
              </a:rPr>
              <a:t>   Field Marketing</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1200"/>
              </a:spcBef>
              <a:buClr>
                <a:srgbClr val="333333"/>
              </a:buClr>
              <a:buSzPts val="2400"/>
              <a:buFont typeface="Arial" panose="020B0604020202020204"/>
              <a:buChar char="•"/>
            </a:pPr>
            <a:r>
              <a:rPr lang="en-GB" sz="2400" dirty="0">
                <a:solidFill>
                  <a:srgbClr val="333333"/>
                </a:solidFill>
                <a:latin typeface="Arial" panose="020B0604020202020204"/>
                <a:ea typeface="Arial" panose="020B0604020202020204"/>
                <a:cs typeface="Arial" panose="020B0604020202020204"/>
                <a:sym typeface="Arial" panose="020B0604020202020204"/>
              </a:rPr>
              <a:t>   Exhibitions</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1200"/>
              </a:spcBef>
              <a:buClr>
                <a:srgbClr val="333333"/>
              </a:buClr>
              <a:buSzPts val="2400"/>
              <a:buFont typeface="Arial" panose="020B0604020202020204"/>
              <a:buChar char="•"/>
            </a:pPr>
            <a:r>
              <a:rPr lang="en-GB" sz="2400" dirty="0">
                <a:solidFill>
                  <a:srgbClr val="333333"/>
                </a:solidFill>
                <a:latin typeface="Arial" panose="020B0604020202020204"/>
                <a:ea typeface="Arial" panose="020B0604020202020204"/>
                <a:cs typeface="Arial" panose="020B0604020202020204"/>
                <a:sym typeface="Arial" panose="020B0604020202020204"/>
              </a:rPr>
              <a:t>   Viral Marketing</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1200"/>
              </a:spcBef>
              <a:buClr>
                <a:srgbClr val="000000"/>
              </a:buClr>
              <a:buSzPts val="2400"/>
            </a:pPr>
            <a:endParaRPr sz="2400" dirty="0">
              <a:solidFill>
                <a:srgbClr val="333333"/>
              </a:solidFill>
              <a:latin typeface="Arial" panose="020B0604020202020204"/>
              <a:ea typeface="Arial" panose="020B0604020202020204"/>
              <a:cs typeface="Arial" panose="020B0604020202020204"/>
              <a:sym typeface="Arial" panose="020B0604020202020204"/>
            </a:endParaRPr>
          </a:p>
        </p:txBody>
      </p:sp>
      <p:sp>
        <p:nvSpPr>
          <p:cNvPr id="370" name="Google Shape;370;p26"/>
          <p:cNvSpPr txBox="1">
            <a:spLocks noGrp="1"/>
          </p:cNvSpPr>
          <p:nvPr>
            <p:ph type="title"/>
          </p:nvPr>
        </p:nvSpPr>
        <p:spPr>
          <a:xfrm>
            <a:off x="1836820" y="1227139"/>
            <a:ext cx="9886749"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b="1" dirty="0" smtClean="0"/>
              <a:t>SOME OTHER PROMOTIONAL METHODS</a:t>
            </a:r>
            <a:endParaRPr lang="en-GB"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28"/>
          <p:cNvSpPr txBox="1">
            <a:spLocks noGrp="1"/>
          </p:cNvSpPr>
          <p:nvPr>
            <p:ph type="title"/>
          </p:nvPr>
        </p:nvSpPr>
        <p:spPr>
          <a:xfrm>
            <a:off x="1524000" y="16778"/>
            <a:ext cx="9144000" cy="1052736"/>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2800"/>
            </a:pPr>
            <a:r>
              <a:rPr lang="en-GB" sz="2800" b="1"/>
              <a:t> </a:t>
            </a:r>
            <a:endParaRPr lang="en-GB" sz="2800" b="1"/>
          </a:p>
        </p:txBody>
      </p:sp>
      <p:sp>
        <p:nvSpPr>
          <p:cNvPr id="383" name="Google Shape;383;p28"/>
          <p:cNvSpPr txBox="1"/>
          <p:nvPr/>
        </p:nvSpPr>
        <p:spPr>
          <a:xfrm>
            <a:off x="4114800" y="3810000"/>
            <a:ext cx="2743200" cy="457200"/>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GB" sz="2400">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384" name="Google Shape;384;p28"/>
          <p:cNvSpPr txBox="1"/>
          <p:nvPr/>
        </p:nvSpPr>
        <p:spPr>
          <a:xfrm>
            <a:off x="1725105" y="1524001"/>
            <a:ext cx="8305015" cy="4821792"/>
          </a:xfrm>
          <a:prstGeom prst="rect">
            <a:avLst/>
          </a:prstGeom>
          <a:noFill/>
          <a:ln>
            <a:noFill/>
          </a:ln>
        </p:spPr>
        <p:txBody>
          <a:bodyPr spcFirstLastPara="1" wrap="square" lIns="91425" tIns="45700" rIns="91425" bIns="45700" anchor="t" anchorCtr="0">
            <a:spAutoFit/>
          </a:bodyPr>
          <a:lstStyle/>
          <a:p>
            <a:pPr>
              <a:buClr>
                <a:schemeClr val="dk1"/>
              </a:buClr>
              <a:buSzPts val="2000"/>
              <a:buFont typeface="Arial" panose="020B0604020202020204"/>
              <a:buChar char="•"/>
            </a:pPr>
            <a:r>
              <a:rPr lang="en-GB" sz="2000" b="1" dirty="0">
                <a:solidFill>
                  <a:schemeClr val="dk1"/>
                </a:solidFill>
                <a:latin typeface="Arial" panose="020B0604020202020204"/>
                <a:ea typeface="Arial" panose="020B0604020202020204"/>
                <a:cs typeface="Arial" panose="020B0604020202020204"/>
                <a:sym typeface="Arial" panose="020B0604020202020204"/>
              </a:rPr>
              <a:t>  </a:t>
            </a:r>
            <a:r>
              <a:rPr lang="en-GB" sz="2000" b="1" dirty="0">
                <a:solidFill>
                  <a:schemeClr val="accent1"/>
                </a:solidFill>
                <a:latin typeface="Arial" panose="020B0604020202020204"/>
                <a:ea typeface="Arial" panose="020B0604020202020204"/>
                <a:cs typeface="Arial" panose="020B0604020202020204"/>
                <a:sym typeface="Arial" panose="020B0604020202020204"/>
              </a:rPr>
              <a:t>Print</a:t>
            </a:r>
            <a:r>
              <a:rPr lang="en-GB" sz="2000" b="1" dirty="0">
                <a:solidFill>
                  <a:schemeClr val="dk1"/>
                </a:solidFill>
                <a:latin typeface="Arial" panose="020B0604020202020204"/>
                <a:ea typeface="Arial" panose="020B0604020202020204"/>
                <a:cs typeface="Arial" panose="020B0604020202020204"/>
                <a:sym typeface="Arial" panose="020B0604020202020204"/>
              </a:rPr>
              <a:t> Media - </a:t>
            </a:r>
            <a:r>
              <a:rPr lang="en-GB" sz="1600" b="1" dirty="0">
                <a:solidFill>
                  <a:schemeClr val="dk1"/>
                </a:solidFill>
                <a:latin typeface="Arial" panose="020B0604020202020204"/>
                <a:ea typeface="Arial" panose="020B0604020202020204"/>
                <a:cs typeface="Arial" panose="020B0604020202020204"/>
                <a:sym typeface="Arial" panose="020B0604020202020204"/>
              </a:rPr>
              <a:t>newspapers and magazines are the two main media,  </a:t>
            </a:r>
            <a:endParaRPr lang="en-GB" sz="1600" b="1" dirty="0">
              <a:solidFill>
                <a:schemeClr val="dk1"/>
              </a:solidFill>
              <a:latin typeface="Arial" panose="020B0604020202020204"/>
              <a:ea typeface="Arial" panose="020B0604020202020204"/>
              <a:cs typeface="Arial" panose="020B0604020202020204"/>
              <a:sym typeface="Arial" panose="020B0604020202020204"/>
            </a:endParaRPr>
          </a:p>
          <a:p>
            <a:pPr>
              <a:buClr>
                <a:schemeClr val="dk1"/>
              </a:buClr>
              <a:buSzPts val="2000"/>
            </a:pPr>
            <a:r>
              <a:rPr lang="en-GB" sz="1600" b="1" dirty="0">
                <a:solidFill>
                  <a:schemeClr val="dk1"/>
                </a:solidFill>
                <a:latin typeface="Arial" panose="020B0604020202020204"/>
                <a:ea typeface="Arial" panose="020B0604020202020204"/>
                <a:cs typeface="Arial" panose="020B0604020202020204"/>
                <a:sym typeface="Arial" panose="020B0604020202020204"/>
              </a:rPr>
              <a:t>    others include custom magazines and directories.   </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1000"/>
              </a:spcBef>
              <a:buClr>
                <a:schemeClr val="dk1"/>
              </a:buClr>
              <a:buSzPts val="2000"/>
              <a:buFont typeface="Arial" panose="020B0604020202020204"/>
              <a:buChar char="•"/>
            </a:pPr>
            <a:r>
              <a:rPr lang="en-GB" sz="2000" b="1" dirty="0">
                <a:solidFill>
                  <a:schemeClr val="dk1"/>
                </a:solidFill>
                <a:latin typeface="Arial" panose="020B0604020202020204"/>
                <a:ea typeface="Arial" panose="020B0604020202020204"/>
                <a:cs typeface="Arial" panose="020B0604020202020204"/>
                <a:sym typeface="Arial" panose="020B0604020202020204"/>
              </a:rPr>
              <a:t>  </a:t>
            </a:r>
            <a:r>
              <a:rPr lang="en-GB" sz="2000" b="1" dirty="0">
                <a:solidFill>
                  <a:schemeClr val="accent1"/>
                </a:solidFill>
                <a:latin typeface="Arial" panose="020B0604020202020204"/>
                <a:ea typeface="Arial" panose="020B0604020202020204"/>
                <a:cs typeface="Arial" panose="020B0604020202020204"/>
                <a:sym typeface="Arial" panose="020B0604020202020204"/>
              </a:rPr>
              <a:t>Broadcast</a:t>
            </a:r>
            <a:r>
              <a:rPr lang="en-GB" sz="2000" b="1" dirty="0">
                <a:solidFill>
                  <a:schemeClr val="dk1"/>
                </a:solidFill>
                <a:latin typeface="Arial" panose="020B0604020202020204"/>
                <a:ea typeface="Arial" panose="020B0604020202020204"/>
                <a:cs typeface="Arial" panose="020B0604020202020204"/>
                <a:sym typeface="Arial" panose="020B0604020202020204"/>
              </a:rPr>
              <a:t> - </a:t>
            </a:r>
            <a:r>
              <a:rPr lang="en-GB" sz="1600" b="1" dirty="0">
                <a:solidFill>
                  <a:schemeClr val="dk1"/>
                </a:solidFill>
                <a:latin typeface="Arial" panose="020B0604020202020204"/>
                <a:ea typeface="Arial" panose="020B0604020202020204"/>
                <a:cs typeface="Arial" panose="020B0604020202020204"/>
                <a:sym typeface="Arial" panose="020B0604020202020204"/>
              </a:rPr>
              <a:t>television and radio can reach mass audiences with at a </a:t>
            </a:r>
            <a:endParaRPr lang="en-GB" sz="1600" b="1" dirty="0">
              <a:solidFill>
                <a:schemeClr val="dk1"/>
              </a:solidFill>
              <a:latin typeface="Arial" panose="020B0604020202020204"/>
              <a:ea typeface="Arial" panose="020B0604020202020204"/>
              <a:cs typeface="Arial" panose="020B0604020202020204"/>
              <a:sym typeface="Arial" panose="020B0604020202020204"/>
            </a:endParaRPr>
          </a:p>
          <a:p>
            <a:pPr>
              <a:spcBef>
                <a:spcPts val="1000"/>
              </a:spcBef>
              <a:buClr>
                <a:schemeClr val="dk1"/>
              </a:buClr>
              <a:buSzPts val="2000"/>
            </a:pPr>
            <a:r>
              <a:rPr lang="en-GB" sz="1600" b="1" dirty="0">
                <a:solidFill>
                  <a:schemeClr val="dk1"/>
                </a:solidFill>
                <a:latin typeface="Arial" panose="020B0604020202020204"/>
                <a:ea typeface="Arial" panose="020B0604020202020204"/>
                <a:cs typeface="Arial" panose="020B0604020202020204"/>
                <a:sym typeface="Arial" panose="020B0604020202020204"/>
              </a:rPr>
              <a:t>    relatively low cost per target reached.</a:t>
            </a:r>
            <a:r>
              <a:rPr lang="en-GB" sz="2000" b="1" dirty="0">
                <a:solidFill>
                  <a:schemeClr val="dk1"/>
                </a:solidFill>
                <a:latin typeface="Arial" panose="020B0604020202020204"/>
                <a:ea typeface="Arial" panose="020B0604020202020204"/>
                <a:cs typeface="Arial" panose="020B0604020202020204"/>
                <a:sym typeface="Arial" panose="020B0604020202020204"/>
              </a:rPr>
              <a:t> </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1000"/>
              </a:spcBef>
              <a:buClr>
                <a:schemeClr val="dk1"/>
              </a:buClr>
              <a:buSzPts val="2000"/>
              <a:buFont typeface="Arial" panose="020B0604020202020204"/>
              <a:buChar char="•"/>
            </a:pPr>
            <a:r>
              <a:rPr lang="en-GB" sz="2000" b="1" dirty="0">
                <a:solidFill>
                  <a:schemeClr val="dk1"/>
                </a:solidFill>
                <a:latin typeface="Arial" panose="020B0604020202020204"/>
                <a:ea typeface="Arial" panose="020B0604020202020204"/>
                <a:cs typeface="Arial" panose="020B0604020202020204"/>
                <a:sym typeface="Arial" panose="020B0604020202020204"/>
              </a:rPr>
              <a:t>  </a:t>
            </a:r>
            <a:r>
              <a:rPr lang="en-GB" sz="2000" b="1" dirty="0">
                <a:solidFill>
                  <a:schemeClr val="accent1"/>
                </a:solidFill>
                <a:latin typeface="Arial" panose="020B0604020202020204"/>
                <a:ea typeface="Arial" panose="020B0604020202020204"/>
                <a:cs typeface="Arial" panose="020B0604020202020204"/>
                <a:sym typeface="Arial" panose="020B0604020202020204"/>
              </a:rPr>
              <a:t>Outdoor</a:t>
            </a:r>
            <a:r>
              <a:rPr lang="en-GB" sz="2000" b="1" dirty="0">
                <a:solidFill>
                  <a:schemeClr val="dk1"/>
                </a:solidFill>
                <a:latin typeface="Arial" panose="020B0604020202020204"/>
                <a:ea typeface="Arial" panose="020B0604020202020204"/>
                <a:cs typeface="Arial" panose="020B0604020202020204"/>
                <a:sym typeface="Arial" panose="020B0604020202020204"/>
              </a:rPr>
              <a:t> - </a:t>
            </a:r>
            <a:r>
              <a:rPr lang="en-GB" sz="1600" b="1" dirty="0">
                <a:solidFill>
                  <a:schemeClr val="dk1"/>
                </a:solidFill>
                <a:latin typeface="Arial" panose="020B0604020202020204"/>
                <a:ea typeface="Arial" panose="020B0604020202020204"/>
                <a:cs typeface="Arial" panose="020B0604020202020204"/>
                <a:sym typeface="Arial" panose="020B0604020202020204"/>
              </a:rPr>
              <a:t>street furniture (such as bus shelters); billboards and Transit  </a:t>
            </a:r>
            <a:endParaRPr lang="en-GB" sz="1600" b="1" dirty="0">
              <a:solidFill>
                <a:schemeClr val="dk1"/>
              </a:solidFill>
              <a:latin typeface="Arial" panose="020B0604020202020204"/>
              <a:ea typeface="Arial" panose="020B0604020202020204"/>
              <a:cs typeface="Arial" panose="020B0604020202020204"/>
              <a:sym typeface="Arial" panose="020B0604020202020204"/>
            </a:endParaRPr>
          </a:p>
          <a:p>
            <a:pPr>
              <a:spcBef>
                <a:spcPts val="1000"/>
              </a:spcBef>
              <a:buClr>
                <a:schemeClr val="dk1"/>
              </a:buClr>
              <a:buSzPts val="2000"/>
            </a:pPr>
            <a:r>
              <a:rPr lang="en-GB" sz="1600" b="1" dirty="0">
                <a:solidFill>
                  <a:schemeClr val="dk1"/>
                </a:solidFill>
                <a:latin typeface="Arial" panose="020B0604020202020204"/>
                <a:ea typeface="Arial" panose="020B0604020202020204"/>
                <a:cs typeface="Arial" panose="020B0604020202020204"/>
                <a:sym typeface="Arial" panose="020B0604020202020204"/>
              </a:rPr>
              <a:t>    (which includes buses, taxis and the underground). </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1000"/>
              </a:spcBef>
              <a:buClr>
                <a:schemeClr val="dk1"/>
              </a:buClr>
              <a:buSzPts val="2000"/>
              <a:buFont typeface="Arial" panose="020B0604020202020204"/>
              <a:buChar char="•"/>
            </a:pPr>
            <a:r>
              <a:rPr lang="en-GB" sz="2000" b="1" dirty="0">
                <a:solidFill>
                  <a:schemeClr val="dk1"/>
                </a:solidFill>
                <a:latin typeface="Arial" panose="020B0604020202020204"/>
                <a:ea typeface="Arial" panose="020B0604020202020204"/>
                <a:cs typeface="Arial" panose="020B0604020202020204"/>
                <a:sym typeface="Arial" panose="020B0604020202020204"/>
              </a:rPr>
              <a:t> </a:t>
            </a:r>
            <a:r>
              <a:rPr lang="en-GB" sz="2000" b="1" dirty="0">
                <a:solidFill>
                  <a:srgbClr val="FF0000"/>
                </a:solidFill>
                <a:latin typeface="Arial" panose="020B0604020202020204"/>
                <a:ea typeface="Arial" panose="020B0604020202020204"/>
                <a:cs typeface="Arial" panose="020B0604020202020204"/>
                <a:sym typeface="Arial" panose="020B0604020202020204"/>
              </a:rPr>
              <a:t> </a:t>
            </a:r>
            <a:r>
              <a:rPr lang="en-GB" sz="2000" b="1" dirty="0">
                <a:solidFill>
                  <a:schemeClr val="accent1"/>
                </a:solidFill>
                <a:latin typeface="Arial" panose="020B0604020202020204"/>
                <a:ea typeface="Arial" panose="020B0604020202020204"/>
                <a:cs typeface="Arial" panose="020B0604020202020204"/>
                <a:sym typeface="Arial" panose="020B0604020202020204"/>
              </a:rPr>
              <a:t>In-Store </a:t>
            </a:r>
            <a:r>
              <a:rPr lang="en-GB" sz="2000" b="1" dirty="0">
                <a:solidFill>
                  <a:schemeClr val="dk1"/>
                </a:solidFill>
                <a:latin typeface="Arial" panose="020B0604020202020204"/>
                <a:ea typeface="Arial" panose="020B0604020202020204"/>
                <a:cs typeface="Arial" panose="020B0604020202020204"/>
                <a:sym typeface="Arial" panose="020B0604020202020204"/>
              </a:rPr>
              <a:t>- </a:t>
            </a:r>
            <a:r>
              <a:rPr lang="en-GB" sz="1600" b="1" dirty="0">
                <a:solidFill>
                  <a:schemeClr val="dk1"/>
                </a:solidFill>
                <a:latin typeface="Arial" panose="020B0604020202020204"/>
                <a:ea typeface="Arial" panose="020B0604020202020204"/>
                <a:cs typeface="Arial" panose="020B0604020202020204"/>
                <a:sym typeface="Arial" panose="020B0604020202020204"/>
              </a:rPr>
              <a:t>point-of-purchase displays and packaging. Retailers control  </a:t>
            </a:r>
            <a:endParaRPr lang="en-GB" sz="1600" b="1" dirty="0">
              <a:solidFill>
                <a:schemeClr val="dk1"/>
              </a:solidFill>
              <a:latin typeface="Arial" panose="020B0604020202020204"/>
              <a:ea typeface="Arial" panose="020B0604020202020204"/>
              <a:cs typeface="Arial" panose="020B0604020202020204"/>
              <a:sym typeface="Arial" panose="020B0604020202020204"/>
            </a:endParaRPr>
          </a:p>
          <a:p>
            <a:pPr>
              <a:spcBef>
                <a:spcPts val="1000"/>
              </a:spcBef>
              <a:buClr>
                <a:schemeClr val="dk1"/>
              </a:buClr>
              <a:buSzPts val="2000"/>
            </a:pPr>
            <a:r>
              <a:rPr lang="en-GB" sz="1600" b="1" dirty="0">
                <a:solidFill>
                  <a:schemeClr val="dk1"/>
                </a:solidFill>
                <a:latin typeface="Arial" panose="020B0604020202020204"/>
                <a:ea typeface="Arial" panose="020B0604020202020204"/>
                <a:cs typeface="Arial" panose="020B0604020202020204"/>
                <a:sym typeface="Arial" panose="020B0604020202020204"/>
              </a:rPr>
              <a:t>    the former and manufacturers the latter.</a:t>
            </a:r>
            <a:r>
              <a:rPr lang="en-GB" sz="2000" b="1" dirty="0">
                <a:solidFill>
                  <a:schemeClr val="dk1"/>
                </a:solidFill>
                <a:latin typeface="Arial" panose="020B0604020202020204"/>
                <a:ea typeface="Arial" panose="020B0604020202020204"/>
                <a:cs typeface="Arial" panose="020B0604020202020204"/>
                <a:sym typeface="Arial" panose="020B0604020202020204"/>
              </a:rPr>
              <a:t> </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1000"/>
              </a:spcBef>
              <a:buClr>
                <a:schemeClr val="dk1"/>
              </a:buClr>
              <a:buSzPts val="2000"/>
              <a:buFont typeface="Arial" panose="020B0604020202020204"/>
              <a:buChar char="•"/>
            </a:pPr>
            <a:r>
              <a:rPr lang="en-GB" sz="2000" b="1" dirty="0">
                <a:solidFill>
                  <a:schemeClr val="dk1"/>
                </a:solidFill>
                <a:latin typeface="Arial" panose="020B0604020202020204"/>
                <a:ea typeface="Arial" panose="020B0604020202020204"/>
                <a:cs typeface="Arial" panose="020B0604020202020204"/>
                <a:sym typeface="Arial" panose="020B0604020202020204"/>
              </a:rPr>
              <a:t>  </a:t>
            </a:r>
            <a:r>
              <a:rPr lang="en-GB" sz="2000" b="1" dirty="0">
                <a:solidFill>
                  <a:schemeClr val="accent1"/>
                </a:solidFill>
                <a:latin typeface="Arial" panose="020B0604020202020204"/>
                <a:ea typeface="Arial" panose="020B0604020202020204"/>
                <a:cs typeface="Arial" panose="020B0604020202020204"/>
                <a:sym typeface="Arial" panose="020B0604020202020204"/>
              </a:rPr>
              <a:t>Digital</a:t>
            </a:r>
            <a:r>
              <a:rPr lang="en-GB" sz="2000" b="1" dirty="0">
                <a:solidFill>
                  <a:schemeClr val="dk1"/>
                </a:solidFill>
                <a:latin typeface="Arial" panose="020B0604020202020204"/>
                <a:ea typeface="Arial" panose="020B0604020202020204"/>
                <a:cs typeface="Arial" panose="020B0604020202020204"/>
                <a:sym typeface="Arial" panose="020B0604020202020204"/>
              </a:rPr>
              <a:t> - </a:t>
            </a:r>
            <a:r>
              <a:rPr lang="en-GB" sz="1600" b="1" dirty="0">
                <a:solidFill>
                  <a:schemeClr val="dk1"/>
                </a:solidFill>
                <a:latin typeface="Arial" panose="020B0604020202020204"/>
                <a:ea typeface="Arial" panose="020B0604020202020204"/>
                <a:cs typeface="Arial" panose="020B0604020202020204"/>
                <a:sym typeface="Arial" panose="020B0604020202020204"/>
              </a:rPr>
              <a:t>includes Internet and online marketing, wireless, mobile and </a:t>
            </a:r>
            <a:endParaRPr lang="en-GB" sz="1600" b="1" dirty="0">
              <a:solidFill>
                <a:schemeClr val="dk1"/>
              </a:solidFill>
              <a:latin typeface="Arial" panose="020B0604020202020204"/>
              <a:ea typeface="Arial" panose="020B0604020202020204"/>
              <a:cs typeface="Arial" panose="020B0604020202020204"/>
              <a:sym typeface="Arial" panose="020B0604020202020204"/>
            </a:endParaRPr>
          </a:p>
          <a:p>
            <a:pPr>
              <a:spcBef>
                <a:spcPts val="1000"/>
              </a:spcBef>
              <a:buClr>
                <a:schemeClr val="dk1"/>
              </a:buClr>
              <a:buSzPts val="2000"/>
            </a:pPr>
            <a:r>
              <a:rPr lang="en-GB" sz="1600" b="1" dirty="0">
                <a:solidFill>
                  <a:schemeClr val="dk1"/>
                </a:solidFill>
                <a:latin typeface="Arial" panose="020B0604020202020204"/>
                <a:ea typeface="Arial" panose="020B0604020202020204"/>
                <a:cs typeface="Arial" panose="020B0604020202020204"/>
                <a:sym typeface="Arial" panose="020B0604020202020204"/>
              </a:rPr>
              <a:t>    interactive tv. </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1000"/>
              </a:spcBef>
              <a:buClr>
                <a:schemeClr val="dk1"/>
              </a:buClr>
              <a:buSzPts val="2000"/>
              <a:buFont typeface="Arial" panose="020B0604020202020204"/>
              <a:buChar char="•"/>
            </a:pPr>
            <a:r>
              <a:rPr lang="en-GB" sz="2000" b="1" dirty="0">
                <a:solidFill>
                  <a:schemeClr val="dk1"/>
                </a:solidFill>
                <a:latin typeface="Arial" panose="020B0604020202020204"/>
                <a:ea typeface="Arial" panose="020B0604020202020204"/>
                <a:cs typeface="Arial" panose="020B0604020202020204"/>
                <a:sym typeface="Arial" panose="020B0604020202020204"/>
              </a:rPr>
              <a:t>  </a:t>
            </a:r>
            <a:r>
              <a:rPr lang="en-GB" sz="2000" b="1" dirty="0">
                <a:solidFill>
                  <a:schemeClr val="accent1"/>
                </a:solidFill>
                <a:latin typeface="Arial" panose="020B0604020202020204"/>
                <a:ea typeface="Arial" panose="020B0604020202020204"/>
                <a:cs typeface="Arial" panose="020B0604020202020204"/>
                <a:sym typeface="Arial" panose="020B0604020202020204"/>
              </a:rPr>
              <a:t>Other</a:t>
            </a:r>
            <a:r>
              <a:rPr lang="en-GB" sz="2000" b="1" dirty="0">
                <a:solidFill>
                  <a:schemeClr val="dk1"/>
                </a:solidFill>
                <a:latin typeface="Arial" panose="020B0604020202020204"/>
                <a:ea typeface="Arial" panose="020B0604020202020204"/>
                <a:cs typeface="Arial" panose="020B0604020202020204"/>
                <a:sym typeface="Arial" panose="020B0604020202020204"/>
              </a:rPr>
              <a:t> - </a:t>
            </a:r>
            <a:r>
              <a:rPr lang="en-GB" sz="1600" b="1" dirty="0">
                <a:solidFill>
                  <a:schemeClr val="dk1"/>
                </a:solidFill>
                <a:latin typeface="Arial" panose="020B0604020202020204"/>
                <a:ea typeface="Arial" panose="020B0604020202020204"/>
                <a:cs typeface="Arial" panose="020B0604020202020204"/>
                <a:sym typeface="Arial" panose="020B0604020202020204"/>
              </a:rPr>
              <a:t>includes two main media; </a:t>
            </a:r>
            <a:r>
              <a:rPr lang="en-GB" sz="1600" b="1" dirty="0">
                <a:solidFill>
                  <a:schemeClr val="accent1"/>
                </a:solidFill>
                <a:latin typeface="Arial" panose="020B0604020202020204"/>
                <a:ea typeface="Arial" panose="020B0604020202020204"/>
                <a:cs typeface="Arial" panose="020B0604020202020204"/>
                <a:sym typeface="Arial" panose="020B0604020202020204"/>
              </a:rPr>
              <a:t>cinema</a:t>
            </a:r>
            <a:r>
              <a:rPr lang="en-GB" sz="1600" b="1" dirty="0">
                <a:solidFill>
                  <a:schemeClr val="dk1"/>
                </a:solidFill>
                <a:latin typeface="Arial" panose="020B0604020202020204"/>
                <a:ea typeface="Arial" panose="020B0604020202020204"/>
                <a:cs typeface="Arial" panose="020B0604020202020204"/>
                <a:sym typeface="Arial" panose="020B0604020202020204"/>
              </a:rPr>
              <a:t> and </a:t>
            </a:r>
            <a:r>
              <a:rPr lang="en-GB" sz="1600" b="1" dirty="0">
                <a:solidFill>
                  <a:schemeClr val="accent1"/>
                </a:solidFill>
                <a:latin typeface="Arial" panose="020B0604020202020204"/>
                <a:ea typeface="Arial" panose="020B0604020202020204"/>
                <a:cs typeface="Arial" panose="020B0604020202020204"/>
                <a:sym typeface="Arial" panose="020B0604020202020204"/>
              </a:rPr>
              <a:t>ambient</a:t>
            </a:r>
            <a:r>
              <a:rPr lang="en-GB" sz="1600" b="1" dirty="0">
                <a:solidFill>
                  <a:schemeClr val="dk1"/>
                </a:solidFill>
                <a:latin typeface="Arial" panose="020B0604020202020204"/>
                <a:ea typeface="Arial" panose="020B0604020202020204"/>
                <a:cs typeface="Arial" panose="020B0604020202020204"/>
                <a:sym typeface="Arial" panose="020B0604020202020204"/>
              </a:rPr>
              <a:t> (e.g. back of </a:t>
            </a:r>
            <a:endParaRPr lang="en-GB" sz="1600" b="1" dirty="0">
              <a:solidFill>
                <a:schemeClr val="dk1"/>
              </a:solidFill>
              <a:latin typeface="Arial" panose="020B0604020202020204"/>
              <a:ea typeface="Arial" panose="020B0604020202020204"/>
              <a:cs typeface="Arial" panose="020B0604020202020204"/>
              <a:sym typeface="Arial" panose="020B0604020202020204"/>
            </a:endParaRPr>
          </a:p>
          <a:p>
            <a:pPr>
              <a:spcBef>
                <a:spcPts val="1000"/>
              </a:spcBef>
              <a:buClr>
                <a:schemeClr val="dk1"/>
              </a:buClr>
              <a:buSzPts val="2000"/>
            </a:pPr>
            <a:r>
              <a:rPr lang="en-GB" sz="1600" b="1" dirty="0">
                <a:solidFill>
                  <a:schemeClr val="dk1"/>
                </a:solidFill>
                <a:latin typeface="Arial" panose="020B0604020202020204"/>
                <a:ea typeface="Arial" panose="020B0604020202020204"/>
                <a:cs typeface="Arial" panose="020B0604020202020204"/>
                <a:sym typeface="Arial" panose="020B0604020202020204"/>
              </a:rPr>
              <a:t>    tickets). </a:t>
            </a:r>
            <a:endParaRPr sz="140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385" name="Google Shape;385;p28"/>
          <p:cNvSpPr txBox="1"/>
          <p:nvPr/>
        </p:nvSpPr>
        <p:spPr>
          <a:xfrm>
            <a:off x="1524000" y="546306"/>
            <a:ext cx="6477000" cy="646113"/>
          </a:xfrm>
          <a:prstGeom prst="rect">
            <a:avLst/>
          </a:prstGeom>
          <a:noFill/>
          <a:ln>
            <a:noFill/>
          </a:ln>
        </p:spPr>
        <p:txBody>
          <a:bodyPr spcFirstLastPara="1" wrap="square" lIns="91425" tIns="45700" rIns="91425" bIns="45700" anchor="t" anchorCtr="0">
            <a:spAutoFit/>
          </a:bodyPr>
          <a:lstStyle/>
          <a:p>
            <a:pPr algn="ctr">
              <a:buClr>
                <a:srgbClr val="000000"/>
              </a:buClr>
              <a:buSzPts val="3600"/>
            </a:pPr>
            <a:r>
              <a:rPr lang="en-GB" sz="3600" b="1" dirty="0">
                <a:solidFill>
                  <a:srgbClr val="000000"/>
                </a:solidFill>
                <a:latin typeface="Arial" panose="020B0604020202020204"/>
                <a:ea typeface="Arial" panose="020B0604020202020204"/>
                <a:cs typeface="Arial" panose="020B0604020202020204"/>
                <a:sym typeface="Arial" panose="020B0604020202020204"/>
              </a:rPr>
              <a:t>The Six Classes of </a:t>
            </a:r>
            <a:r>
              <a:rPr lang="en-GB" sz="3600" b="1" dirty="0">
                <a:solidFill>
                  <a:schemeClr val="accent1"/>
                </a:solidFill>
                <a:latin typeface="Arial" panose="020B0604020202020204"/>
                <a:ea typeface="Arial" panose="020B0604020202020204"/>
                <a:cs typeface="Arial" panose="020B0604020202020204"/>
                <a:sym typeface="Arial" panose="020B0604020202020204"/>
              </a:rPr>
              <a:t>Media</a:t>
            </a:r>
            <a:r>
              <a:rPr lang="en-GB" sz="3600" b="1" dirty="0">
                <a:solidFill>
                  <a:srgbClr val="000000"/>
                </a:solidFill>
                <a:latin typeface="Arial" panose="020B0604020202020204"/>
                <a:ea typeface="Arial" panose="020B0604020202020204"/>
                <a:cs typeface="Arial" panose="020B0604020202020204"/>
                <a:sym typeface="Arial" panose="020B0604020202020204"/>
              </a:rPr>
              <a:t> </a:t>
            </a:r>
            <a:endParaRPr sz="1400" dirty="0">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9"/>
          <p:cNvSpPr txBox="1">
            <a:spLocks noGrp="1"/>
          </p:cNvSpPr>
          <p:nvPr>
            <p:ph type="title"/>
          </p:nvPr>
        </p:nvSpPr>
        <p:spPr>
          <a:xfrm>
            <a:off x="1524000" y="16778"/>
            <a:ext cx="9144000" cy="1052736"/>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2800"/>
            </a:pPr>
            <a:r>
              <a:rPr lang="en-GB" sz="2800" b="1"/>
              <a:t> </a:t>
            </a:r>
            <a:endParaRPr lang="en-GB" sz="2800" b="1"/>
          </a:p>
        </p:txBody>
      </p:sp>
      <p:sp>
        <p:nvSpPr>
          <p:cNvPr id="392" name="Google Shape;392;p29"/>
          <p:cNvSpPr txBox="1"/>
          <p:nvPr/>
        </p:nvSpPr>
        <p:spPr>
          <a:xfrm>
            <a:off x="4114800" y="3810000"/>
            <a:ext cx="2743200" cy="457200"/>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GB" sz="2400">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393" name="Google Shape;393;p29"/>
          <p:cNvSpPr txBox="1"/>
          <p:nvPr/>
        </p:nvSpPr>
        <p:spPr>
          <a:xfrm>
            <a:off x="2971800" y="762001"/>
            <a:ext cx="6477000" cy="519113"/>
          </a:xfrm>
          <a:prstGeom prst="rect">
            <a:avLst/>
          </a:prstGeom>
          <a:noFill/>
          <a:ln>
            <a:noFill/>
          </a:ln>
        </p:spPr>
        <p:txBody>
          <a:bodyPr spcFirstLastPara="1" wrap="square" lIns="91425" tIns="45700" rIns="91425" bIns="45700" anchor="t" anchorCtr="0">
            <a:spAutoFit/>
          </a:bodyPr>
          <a:lstStyle/>
          <a:p>
            <a:pPr algn="ctr">
              <a:buClr>
                <a:schemeClr val="dk1"/>
              </a:buClr>
              <a:buSzPts val="2800"/>
            </a:pPr>
            <a:r>
              <a:rPr lang="en-GB" sz="2800" b="1">
                <a:solidFill>
                  <a:schemeClr val="dk1"/>
                </a:solidFill>
                <a:latin typeface="Arial" panose="020B0604020202020204"/>
                <a:ea typeface="Arial" panose="020B0604020202020204"/>
                <a:cs typeface="Arial" panose="020B0604020202020204"/>
                <a:sym typeface="Arial" panose="020B0604020202020204"/>
              </a:rPr>
              <a:t> </a:t>
            </a:r>
            <a:endParaRPr sz="1400">
              <a:solidFill>
                <a:srgbClr val="000000"/>
              </a:solidFill>
              <a:latin typeface="Arial" panose="020B0604020202020204"/>
              <a:ea typeface="Arial" panose="020B0604020202020204"/>
              <a:cs typeface="Arial" panose="020B0604020202020204"/>
              <a:sym typeface="Arial" panose="020B0604020202020204"/>
            </a:endParaRPr>
          </a:p>
        </p:txBody>
      </p:sp>
      <p:pic>
        <p:nvPicPr>
          <p:cNvPr id="394" name="Google Shape;394;p29" descr="ch12t06"/>
          <p:cNvPicPr preferRelativeResize="0"/>
          <p:nvPr/>
        </p:nvPicPr>
        <p:blipFill rotWithShape="1">
          <a:blip r:embed="rId1"/>
          <a:srcRect l="23654"/>
          <a:stretch>
            <a:fillRect/>
          </a:stretch>
        </p:blipFill>
        <p:spPr>
          <a:xfrm>
            <a:off x="1722439" y="1866899"/>
            <a:ext cx="8785225" cy="4229100"/>
          </a:xfrm>
          <a:prstGeom prst="rect">
            <a:avLst/>
          </a:prstGeom>
          <a:noFill/>
          <a:ln>
            <a:noFill/>
          </a:ln>
        </p:spPr>
      </p:pic>
      <p:sp>
        <p:nvSpPr>
          <p:cNvPr id="395" name="Google Shape;395;p29"/>
          <p:cNvSpPr txBox="1"/>
          <p:nvPr/>
        </p:nvSpPr>
        <p:spPr>
          <a:xfrm>
            <a:off x="1597582" y="583737"/>
            <a:ext cx="8551863" cy="519113"/>
          </a:xfrm>
          <a:prstGeom prst="rect">
            <a:avLst/>
          </a:prstGeom>
          <a:noFill/>
          <a:ln>
            <a:noFill/>
          </a:ln>
        </p:spPr>
        <p:txBody>
          <a:bodyPr spcFirstLastPara="1" wrap="square" lIns="91425" tIns="45700" rIns="91425" bIns="45700" anchor="t" anchorCtr="0">
            <a:spAutoFit/>
          </a:bodyPr>
          <a:lstStyle/>
          <a:p>
            <a:pPr>
              <a:buClr>
                <a:srgbClr val="000000"/>
              </a:buClr>
              <a:buSzPts val="2800"/>
            </a:pPr>
            <a:r>
              <a:rPr lang="en-GB" sz="2800" b="1" dirty="0">
                <a:solidFill>
                  <a:srgbClr val="000000"/>
                </a:solidFill>
                <a:latin typeface="Arial" panose="020B0604020202020204"/>
                <a:ea typeface="Arial" panose="020B0604020202020204"/>
                <a:cs typeface="Arial" panose="020B0604020202020204"/>
                <a:sym typeface="Arial" panose="020B0604020202020204"/>
              </a:rPr>
              <a:t>A Comparison of </a:t>
            </a:r>
            <a:r>
              <a:rPr lang="en-GB" sz="2800" b="1" dirty="0">
                <a:solidFill>
                  <a:schemeClr val="accent1"/>
                </a:solidFill>
                <a:latin typeface="Arial" panose="020B0604020202020204"/>
                <a:ea typeface="Arial" panose="020B0604020202020204"/>
                <a:cs typeface="Arial" panose="020B0604020202020204"/>
                <a:sym typeface="Arial" panose="020B0604020202020204"/>
              </a:rPr>
              <a:t>Traditional and Digital Media</a:t>
            </a:r>
            <a:endParaRPr sz="2800" b="1" i="1" dirty="0">
              <a:solidFill>
                <a:schemeClr val="accent1"/>
              </a:solidFill>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30"/>
          <p:cNvSpPr txBox="1"/>
          <p:nvPr/>
        </p:nvSpPr>
        <p:spPr>
          <a:xfrm>
            <a:off x="5257800" y="1905001"/>
            <a:ext cx="2667000" cy="944563"/>
          </a:xfrm>
          <a:prstGeom prst="rect">
            <a:avLst/>
          </a:prstGeom>
          <a:noFill/>
          <a:ln>
            <a:noFill/>
          </a:ln>
        </p:spPr>
        <p:txBody>
          <a:bodyPr spcFirstLastPara="1" wrap="square" lIns="91425" tIns="45700" rIns="91425" bIns="45700" anchor="t" anchorCtr="0">
            <a:spAutoFit/>
          </a:bodyPr>
          <a:lstStyle/>
          <a:p>
            <a:pPr>
              <a:buClr>
                <a:schemeClr val="dk1"/>
              </a:buClr>
              <a:buSzPts val="2000"/>
            </a:pPr>
            <a:r>
              <a:rPr lang="en-GB" sz="2000" b="1">
                <a:solidFill>
                  <a:schemeClr val="dk1"/>
                </a:solidFill>
                <a:latin typeface="Arial" panose="020B0604020202020204"/>
                <a:ea typeface="Arial" panose="020B0604020202020204"/>
                <a:cs typeface="Arial" panose="020B0604020202020204"/>
                <a:sym typeface="Arial" panose="020B0604020202020204"/>
              </a:rPr>
              <a:t> </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1200"/>
              </a:spcBef>
              <a:buClr>
                <a:schemeClr val="dk1"/>
              </a:buClr>
              <a:buSzPts val="2400"/>
            </a:pPr>
            <a:r>
              <a:rPr lang="en-GB" sz="2400" b="1">
                <a:solidFill>
                  <a:schemeClr val="dk1"/>
                </a:solidFill>
                <a:latin typeface="Arial" panose="020B0604020202020204"/>
                <a:ea typeface="Arial" panose="020B0604020202020204"/>
                <a:cs typeface="Arial" panose="020B0604020202020204"/>
                <a:sym typeface="Arial" panose="020B0604020202020204"/>
              </a:rPr>
              <a:t> </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402" name="Google Shape;402;p30"/>
          <p:cNvSpPr txBox="1"/>
          <p:nvPr/>
        </p:nvSpPr>
        <p:spPr>
          <a:xfrm>
            <a:off x="2628900" y="2068513"/>
            <a:ext cx="6934200" cy="2720975"/>
          </a:xfrm>
          <a:prstGeom prst="rect">
            <a:avLst/>
          </a:prstGeom>
          <a:noFill/>
          <a:ln>
            <a:noFill/>
          </a:ln>
        </p:spPr>
        <p:txBody>
          <a:bodyPr spcFirstLastPara="1" wrap="square" lIns="91425" tIns="45700" rIns="91425" bIns="45700" anchor="t" anchorCtr="0">
            <a:spAutoFit/>
          </a:bodyPr>
          <a:lstStyle/>
          <a:p>
            <a:pPr>
              <a:buClr>
                <a:schemeClr val="accent1"/>
              </a:buClr>
              <a:buSzPts val="2000"/>
            </a:pPr>
            <a:r>
              <a:rPr lang="en-GB" sz="2000" b="1">
                <a:solidFill>
                  <a:schemeClr val="accent1"/>
                </a:solidFill>
                <a:latin typeface="Arial" panose="020B0604020202020204"/>
                <a:ea typeface="Arial" panose="020B0604020202020204"/>
                <a:cs typeface="Arial" panose="020B0604020202020204"/>
                <a:sym typeface="Arial" panose="020B0604020202020204"/>
              </a:rPr>
              <a:t>Information</a:t>
            </a:r>
            <a:r>
              <a:rPr lang="en-GB" sz="2000" b="1">
                <a:solidFill>
                  <a:srgbClr val="000000"/>
                </a:solidFill>
                <a:latin typeface="Arial" panose="020B0604020202020204"/>
                <a:ea typeface="Arial" panose="020B0604020202020204"/>
                <a:cs typeface="Arial" panose="020B0604020202020204"/>
                <a:sym typeface="Arial" panose="020B0604020202020204"/>
              </a:rPr>
              <a:t> based messages</a:t>
            </a:r>
            <a:r>
              <a:rPr lang="en-GB" sz="2000" b="1">
                <a:solidFill>
                  <a:schemeClr val="dk1"/>
                </a:solidFill>
                <a:latin typeface="Arial" panose="020B0604020202020204"/>
                <a:ea typeface="Arial" panose="020B0604020202020204"/>
                <a:cs typeface="Arial" panose="020B0604020202020204"/>
                <a:sym typeface="Arial" panose="020B0604020202020204"/>
              </a:rPr>
              <a:t> </a:t>
            </a:r>
            <a:r>
              <a:rPr lang="en-GB" sz="2000">
                <a:solidFill>
                  <a:schemeClr val="dk1"/>
                </a:solidFill>
                <a:latin typeface="Arial" panose="020B0604020202020204"/>
                <a:ea typeface="Arial" panose="020B0604020202020204"/>
                <a:cs typeface="Arial" panose="020B0604020202020204"/>
                <a:sym typeface="Arial" panose="020B0604020202020204"/>
              </a:rPr>
              <a:t>use </a:t>
            </a:r>
            <a:r>
              <a:rPr lang="en-GB" sz="2000">
                <a:solidFill>
                  <a:schemeClr val="accent1"/>
                </a:solidFill>
                <a:latin typeface="Arial" panose="020B0604020202020204"/>
                <a:ea typeface="Arial" panose="020B0604020202020204"/>
                <a:cs typeface="Arial" panose="020B0604020202020204"/>
                <a:sym typeface="Arial" panose="020B0604020202020204"/>
              </a:rPr>
              <a:t>factual, rational content</a:t>
            </a:r>
            <a:r>
              <a:rPr lang="en-GB" sz="2000">
                <a:solidFill>
                  <a:schemeClr val="dk1"/>
                </a:solidFill>
                <a:latin typeface="Arial" panose="020B0604020202020204"/>
                <a:ea typeface="Arial" panose="020B0604020202020204"/>
                <a:cs typeface="Arial" panose="020B0604020202020204"/>
                <a:sym typeface="Arial" panose="020B0604020202020204"/>
              </a:rPr>
              <a:t>, often featuring a product’s key attributes. This style is often used where the audience experiences high involvement.</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750"/>
              </a:spcBef>
              <a:buClr>
                <a:schemeClr val="dk1"/>
              </a:buClr>
              <a:buSzPts val="1500"/>
            </a:pPr>
            <a:r>
              <a:rPr lang="en-GB" sz="1500">
                <a:solidFill>
                  <a:schemeClr val="dk1"/>
                </a:solidFill>
                <a:latin typeface="Arial" panose="020B0604020202020204"/>
                <a:ea typeface="Arial" panose="020B0604020202020204"/>
                <a:cs typeface="Arial" panose="020B0604020202020204"/>
                <a:sym typeface="Arial" panose="020B0604020202020204"/>
              </a:rPr>
              <a:t> </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1000"/>
              </a:spcBef>
              <a:buClr>
                <a:schemeClr val="accent1"/>
              </a:buClr>
              <a:buSzPts val="2000"/>
            </a:pPr>
            <a:r>
              <a:rPr lang="en-GB" sz="2000" b="1">
                <a:solidFill>
                  <a:schemeClr val="accent1"/>
                </a:solidFill>
                <a:latin typeface="Arial" panose="020B0604020202020204"/>
                <a:ea typeface="Arial" panose="020B0604020202020204"/>
                <a:cs typeface="Arial" panose="020B0604020202020204"/>
                <a:sym typeface="Arial" panose="020B0604020202020204"/>
              </a:rPr>
              <a:t>Emotional</a:t>
            </a:r>
            <a:r>
              <a:rPr lang="en-GB" sz="2000" b="1">
                <a:solidFill>
                  <a:srgbClr val="000000"/>
                </a:solidFill>
                <a:latin typeface="Arial" panose="020B0604020202020204"/>
                <a:ea typeface="Arial" panose="020B0604020202020204"/>
                <a:cs typeface="Arial" panose="020B0604020202020204"/>
                <a:sym typeface="Arial" panose="020B0604020202020204"/>
              </a:rPr>
              <a:t> based messages</a:t>
            </a:r>
            <a:r>
              <a:rPr lang="en-GB" sz="2000">
                <a:solidFill>
                  <a:schemeClr val="dk1"/>
                </a:solidFill>
                <a:latin typeface="Arial" panose="020B0604020202020204"/>
                <a:ea typeface="Arial" panose="020B0604020202020204"/>
                <a:cs typeface="Arial" panose="020B0604020202020204"/>
                <a:sym typeface="Arial" panose="020B0604020202020204"/>
              </a:rPr>
              <a:t> use sensory, lifestyle and values based content in order to </a:t>
            </a:r>
            <a:r>
              <a:rPr lang="en-GB" sz="2000">
                <a:solidFill>
                  <a:schemeClr val="accent1"/>
                </a:solidFill>
                <a:latin typeface="Arial" panose="020B0604020202020204"/>
                <a:ea typeface="Arial" panose="020B0604020202020204"/>
                <a:cs typeface="Arial" panose="020B0604020202020204"/>
                <a:sym typeface="Arial" panose="020B0604020202020204"/>
              </a:rPr>
              <a:t>provoke an emotional response.</a:t>
            </a:r>
            <a:r>
              <a:rPr lang="en-GB" sz="2000">
                <a:solidFill>
                  <a:schemeClr val="dk1"/>
                </a:solidFill>
                <a:latin typeface="Arial" panose="020B0604020202020204"/>
                <a:ea typeface="Arial" panose="020B0604020202020204"/>
                <a:cs typeface="Arial" panose="020B0604020202020204"/>
                <a:sym typeface="Arial" panose="020B0604020202020204"/>
              </a:rPr>
              <a:t> This style is often used where an audience experiences low-involvement.  </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403" name="Google Shape;403;p30"/>
          <p:cNvSpPr txBox="1"/>
          <p:nvPr/>
        </p:nvSpPr>
        <p:spPr>
          <a:xfrm>
            <a:off x="1346020" y="729203"/>
            <a:ext cx="8145462" cy="579438"/>
          </a:xfrm>
          <a:prstGeom prst="rect">
            <a:avLst/>
          </a:prstGeom>
          <a:noFill/>
          <a:ln>
            <a:noFill/>
          </a:ln>
        </p:spPr>
        <p:txBody>
          <a:bodyPr spcFirstLastPara="1" wrap="square" lIns="91425" tIns="45700" rIns="91425" bIns="45700" anchor="t" anchorCtr="0">
            <a:spAutoFit/>
          </a:bodyPr>
          <a:lstStyle/>
          <a:p>
            <a:pPr algn="ctr">
              <a:buClr>
                <a:srgbClr val="000000"/>
              </a:buClr>
              <a:buSzPts val="3200"/>
            </a:pPr>
            <a:r>
              <a:rPr lang="en-GB" sz="3200" b="1" dirty="0">
                <a:solidFill>
                  <a:srgbClr val="000000"/>
                </a:solidFill>
                <a:latin typeface="Arial" panose="020B0604020202020204"/>
                <a:ea typeface="Arial" panose="020B0604020202020204"/>
                <a:cs typeface="Arial" panose="020B0604020202020204"/>
                <a:sym typeface="Arial" panose="020B0604020202020204"/>
              </a:rPr>
              <a:t>Two Key Types of Messages</a:t>
            </a:r>
            <a:endParaRPr sz="1400" dirty="0">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31"/>
          <p:cNvSpPr txBox="1">
            <a:spLocks noGrp="1"/>
          </p:cNvSpPr>
          <p:nvPr>
            <p:ph type="title"/>
          </p:nvPr>
        </p:nvSpPr>
        <p:spPr>
          <a:xfrm>
            <a:off x="1990626" y="544791"/>
            <a:ext cx="8557967"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accent1"/>
              </a:buClr>
              <a:buSzPts val="3200"/>
            </a:pPr>
            <a:r>
              <a:rPr lang="en-GB" sz="3200" dirty="0">
                <a:solidFill>
                  <a:schemeClr val="accent1"/>
                </a:solidFill>
              </a:rPr>
              <a:t>3 Ps of communications </a:t>
            </a:r>
            <a:r>
              <a:rPr lang="en-GB" sz="3200" dirty="0"/>
              <a:t>(Pull, Push and Profile)</a:t>
            </a:r>
            <a:endParaRPr dirty="0"/>
          </a:p>
        </p:txBody>
      </p:sp>
      <p:sp>
        <p:nvSpPr>
          <p:cNvPr id="410" name="Google Shape;410;p31"/>
          <p:cNvSpPr txBox="1">
            <a:spLocks noGrp="1"/>
          </p:cNvSpPr>
          <p:nvPr>
            <p:ph type="body" idx="1"/>
          </p:nvPr>
        </p:nvSpPr>
        <p:spPr>
          <a:xfrm>
            <a:off x="1752600" y="2029598"/>
            <a:ext cx="8229600" cy="4525963"/>
          </a:xfrm>
          <a:prstGeom prst="rect">
            <a:avLst/>
          </a:prstGeom>
          <a:noFill/>
          <a:ln>
            <a:noFill/>
          </a:ln>
        </p:spPr>
        <p:txBody>
          <a:bodyPr spcFirstLastPara="1" vert="horz" wrap="square" lIns="91425" tIns="45700" rIns="91425" bIns="45700" rtlCol="0" anchor="t" anchorCtr="0">
            <a:normAutofit/>
          </a:bodyPr>
          <a:lstStyle/>
          <a:p>
            <a:pPr marL="342900" indent="-342900">
              <a:lnSpc>
                <a:spcPct val="100000"/>
              </a:lnSpc>
              <a:spcBef>
                <a:spcPts val="0"/>
              </a:spcBef>
              <a:buClr>
                <a:schemeClr val="accent1"/>
              </a:buClr>
              <a:buSzPts val="3200"/>
            </a:pPr>
            <a:r>
              <a:rPr lang="en-GB" dirty="0">
                <a:solidFill>
                  <a:schemeClr val="accent1"/>
                </a:solidFill>
              </a:rPr>
              <a:t>Pull</a:t>
            </a:r>
            <a:r>
              <a:rPr lang="en-GB" dirty="0">
                <a:solidFill>
                  <a:srgbClr val="FF0000"/>
                </a:solidFill>
              </a:rPr>
              <a:t> </a:t>
            </a:r>
            <a:r>
              <a:rPr lang="en-GB" dirty="0"/>
              <a:t>– aims to encourage </a:t>
            </a:r>
            <a:r>
              <a:rPr lang="en-GB" dirty="0">
                <a:solidFill>
                  <a:schemeClr val="accent1"/>
                </a:solidFill>
              </a:rPr>
              <a:t>customers</a:t>
            </a:r>
            <a:r>
              <a:rPr lang="en-GB" dirty="0"/>
              <a:t> to ‘pull’ products through the channel</a:t>
            </a:r>
            <a:endParaRPr dirty="0"/>
          </a:p>
          <a:p>
            <a:pPr marL="342900" indent="-342900">
              <a:lnSpc>
                <a:spcPct val="100000"/>
              </a:lnSpc>
              <a:spcBef>
                <a:spcPts val="640"/>
              </a:spcBef>
              <a:buClr>
                <a:schemeClr val="accent1"/>
              </a:buClr>
              <a:buSzPts val="3200"/>
            </a:pPr>
            <a:r>
              <a:rPr lang="en-GB" dirty="0">
                <a:solidFill>
                  <a:schemeClr val="accent1"/>
                </a:solidFill>
              </a:rPr>
              <a:t>Push</a:t>
            </a:r>
            <a:r>
              <a:rPr lang="en-GB" dirty="0"/>
              <a:t> – aims to communicate with </a:t>
            </a:r>
            <a:r>
              <a:rPr lang="en-GB" dirty="0">
                <a:solidFill>
                  <a:schemeClr val="accent1"/>
                </a:solidFill>
              </a:rPr>
              <a:t>members of the channel</a:t>
            </a:r>
            <a:r>
              <a:rPr lang="en-GB" dirty="0"/>
              <a:t> to encourage them to ‘push’ products through the channel</a:t>
            </a:r>
            <a:endParaRPr dirty="0"/>
          </a:p>
          <a:p>
            <a:pPr marL="342900" indent="-342900">
              <a:lnSpc>
                <a:spcPct val="100000"/>
              </a:lnSpc>
              <a:spcBef>
                <a:spcPts val="640"/>
              </a:spcBef>
              <a:buClr>
                <a:schemeClr val="accent1"/>
              </a:buClr>
              <a:buSzPts val="3200"/>
            </a:pPr>
            <a:r>
              <a:rPr lang="en-GB" dirty="0">
                <a:solidFill>
                  <a:schemeClr val="accent1"/>
                </a:solidFill>
              </a:rPr>
              <a:t>Profile</a:t>
            </a:r>
            <a:r>
              <a:rPr lang="en-GB" dirty="0"/>
              <a:t> – aims to develop </a:t>
            </a:r>
            <a:r>
              <a:rPr lang="en-GB" dirty="0">
                <a:solidFill>
                  <a:schemeClr val="accent1"/>
                </a:solidFill>
              </a:rPr>
              <a:t>corporate reputation </a:t>
            </a:r>
            <a:r>
              <a:rPr lang="en-GB" dirty="0"/>
              <a:t>and image</a:t>
            </a:r>
            <a:endParaRP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32"/>
          <p:cNvSpPr txBox="1">
            <a:spLocks noGrp="1"/>
          </p:cNvSpPr>
          <p:nvPr>
            <p:ph type="title"/>
          </p:nvPr>
        </p:nvSpPr>
        <p:spPr>
          <a:xfrm>
            <a:off x="1448585" y="444103"/>
            <a:ext cx="10514029"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2800"/>
            </a:pPr>
            <a:r>
              <a:rPr lang="en-GB" sz="2800" b="1" dirty="0"/>
              <a:t>The Marketing </a:t>
            </a:r>
            <a:r>
              <a:rPr lang="en-GB" sz="2800" b="1" dirty="0">
                <a:solidFill>
                  <a:schemeClr val="accent1"/>
                </a:solidFill>
              </a:rPr>
              <a:t>Communications </a:t>
            </a:r>
            <a:r>
              <a:rPr lang="en-GB" sz="2800" b="1" u="sng" dirty="0">
                <a:solidFill>
                  <a:schemeClr val="accent1"/>
                </a:solidFill>
              </a:rPr>
              <a:t>Planning Framework</a:t>
            </a:r>
            <a:r>
              <a:rPr lang="en-GB" sz="2800" dirty="0">
                <a:solidFill>
                  <a:schemeClr val="accent1"/>
                </a:solidFill>
              </a:rPr>
              <a:t> </a:t>
            </a:r>
            <a:r>
              <a:rPr lang="en-GB" sz="2800" b="1" dirty="0">
                <a:solidFill>
                  <a:schemeClr val="accent1"/>
                </a:solidFill>
              </a:rPr>
              <a:t>(issues to consider)</a:t>
            </a:r>
            <a:endParaRPr dirty="0"/>
          </a:p>
        </p:txBody>
      </p:sp>
      <p:sp>
        <p:nvSpPr>
          <p:cNvPr id="417" name="Google Shape;417;p32"/>
          <p:cNvSpPr/>
          <p:nvPr/>
        </p:nvSpPr>
        <p:spPr>
          <a:xfrm>
            <a:off x="9382126" y="6581776"/>
            <a:ext cx="1001713" cy="276225"/>
          </a:xfrm>
          <a:prstGeom prst="rect">
            <a:avLst/>
          </a:prstGeom>
          <a:noFill/>
          <a:ln>
            <a:noFill/>
          </a:ln>
        </p:spPr>
        <p:txBody>
          <a:bodyPr spcFirstLastPara="1" wrap="square" lIns="91425" tIns="45700" rIns="91425" bIns="45700" anchor="t" anchorCtr="0">
            <a:spAutoFit/>
          </a:bodyPr>
          <a:lstStyle/>
          <a:p>
            <a:pPr>
              <a:buClr>
                <a:schemeClr val="dk1"/>
              </a:buClr>
              <a:buSzPts val="1200"/>
            </a:pPr>
            <a:r>
              <a:rPr lang="en-GB" sz="1200" b="1">
                <a:solidFill>
                  <a:schemeClr val="dk1"/>
                </a:solidFill>
                <a:latin typeface="Arial" panose="020B0604020202020204"/>
                <a:ea typeface="Arial" panose="020B0604020202020204"/>
                <a:cs typeface="Arial" panose="020B0604020202020204"/>
                <a:sym typeface="Arial" panose="020B0604020202020204"/>
              </a:rPr>
              <a:t>© Chris Fill</a:t>
            </a:r>
            <a:endParaRPr sz="1200">
              <a:solidFill>
                <a:schemeClr val="dk1"/>
              </a:solidFill>
              <a:latin typeface="Arial" panose="020B0604020202020204"/>
              <a:ea typeface="Arial" panose="020B0604020202020204"/>
              <a:cs typeface="Arial" panose="020B0604020202020204"/>
              <a:sym typeface="Arial" panose="020B0604020202020204"/>
            </a:endParaRPr>
          </a:p>
        </p:txBody>
      </p:sp>
      <p:sp>
        <p:nvSpPr>
          <p:cNvPr id="418" name="Google Shape;418;p32"/>
          <p:cNvSpPr txBox="1"/>
          <p:nvPr/>
        </p:nvSpPr>
        <p:spPr>
          <a:xfrm>
            <a:off x="1939910" y="1883021"/>
            <a:ext cx="7831137" cy="3960018"/>
          </a:xfrm>
          <a:prstGeom prst="rect">
            <a:avLst/>
          </a:prstGeom>
          <a:noFill/>
          <a:ln>
            <a:noFill/>
          </a:ln>
        </p:spPr>
        <p:txBody>
          <a:bodyPr spcFirstLastPara="1" wrap="square" lIns="91425" tIns="45700" rIns="91425" bIns="45700" anchor="t" anchorCtr="0">
            <a:spAutoFit/>
          </a:bodyPr>
          <a:lstStyle/>
          <a:p>
            <a:pPr>
              <a:buClr>
                <a:srgbClr val="333333"/>
              </a:buClr>
              <a:buSzPts val="2000"/>
              <a:buFont typeface="Arial" panose="020B0604020202020204"/>
              <a:buChar char="•"/>
            </a:pPr>
            <a:r>
              <a:rPr lang="en-GB" sz="2000" dirty="0">
                <a:solidFill>
                  <a:srgbClr val="333333"/>
                </a:solidFill>
                <a:latin typeface="Arial" panose="020B0604020202020204"/>
                <a:ea typeface="Arial" panose="020B0604020202020204"/>
                <a:cs typeface="Arial" panose="020B0604020202020204"/>
                <a:sym typeface="Arial" panose="020B0604020202020204"/>
              </a:rPr>
              <a:t>  </a:t>
            </a:r>
            <a:r>
              <a:rPr lang="en-GB" sz="2000" dirty="0">
                <a:solidFill>
                  <a:schemeClr val="accent1"/>
                </a:solidFill>
                <a:latin typeface="Arial" panose="020B0604020202020204"/>
                <a:ea typeface="Arial" panose="020B0604020202020204"/>
                <a:cs typeface="Arial" panose="020B0604020202020204"/>
                <a:sym typeface="Arial" panose="020B0604020202020204"/>
              </a:rPr>
              <a:t>Who</a:t>
            </a:r>
            <a:r>
              <a:rPr lang="en-GB" sz="2000" dirty="0">
                <a:solidFill>
                  <a:srgbClr val="333333"/>
                </a:solidFill>
                <a:latin typeface="Arial" panose="020B0604020202020204"/>
                <a:ea typeface="Arial" panose="020B0604020202020204"/>
                <a:cs typeface="Arial" panose="020B0604020202020204"/>
                <a:sym typeface="Arial" panose="020B0604020202020204"/>
              </a:rPr>
              <a:t> should receive the messages?</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1000"/>
              </a:spcBef>
              <a:buClr>
                <a:srgbClr val="333333"/>
              </a:buClr>
              <a:buSzPts val="2000"/>
              <a:buFont typeface="Arial" panose="020B0604020202020204"/>
              <a:buChar char="•"/>
            </a:pPr>
            <a:r>
              <a:rPr lang="en-GB" sz="2000" dirty="0">
                <a:solidFill>
                  <a:srgbClr val="333333"/>
                </a:solidFill>
                <a:latin typeface="Arial" panose="020B0604020202020204"/>
                <a:ea typeface="Arial" panose="020B0604020202020204"/>
                <a:cs typeface="Arial" panose="020B0604020202020204"/>
                <a:sym typeface="Arial" panose="020B0604020202020204"/>
              </a:rPr>
              <a:t>  </a:t>
            </a:r>
            <a:r>
              <a:rPr lang="en-GB" sz="2000" dirty="0">
                <a:solidFill>
                  <a:srgbClr val="000000"/>
                </a:solidFill>
                <a:latin typeface="Arial" panose="020B0604020202020204"/>
                <a:ea typeface="Arial" panose="020B0604020202020204"/>
                <a:cs typeface="Arial" panose="020B0604020202020204"/>
                <a:sym typeface="Arial" panose="020B0604020202020204"/>
              </a:rPr>
              <a:t>What</a:t>
            </a:r>
            <a:r>
              <a:rPr lang="en-GB" sz="2000" dirty="0">
                <a:solidFill>
                  <a:srgbClr val="333333"/>
                </a:solidFill>
                <a:latin typeface="Arial" panose="020B0604020202020204"/>
                <a:ea typeface="Arial" panose="020B0604020202020204"/>
                <a:cs typeface="Arial" panose="020B0604020202020204"/>
                <a:sym typeface="Arial" panose="020B0604020202020204"/>
              </a:rPr>
              <a:t> the </a:t>
            </a:r>
            <a:r>
              <a:rPr lang="en-GB" sz="2000" dirty="0">
                <a:solidFill>
                  <a:schemeClr val="accent1"/>
                </a:solidFill>
                <a:latin typeface="Arial" panose="020B0604020202020204"/>
                <a:ea typeface="Arial" panose="020B0604020202020204"/>
                <a:cs typeface="Arial" panose="020B0604020202020204"/>
                <a:sym typeface="Arial" panose="020B0604020202020204"/>
              </a:rPr>
              <a:t>messages</a:t>
            </a:r>
            <a:r>
              <a:rPr lang="en-GB" sz="2000" dirty="0">
                <a:solidFill>
                  <a:srgbClr val="333333"/>
                </a:solidFill>
                <a:latin typeface="Arial" panose="020B0604020202020204"/>
                <a:ea typeface="Arial" panose="020B0604020202020204"/>
                <a:cs typeface="Arial" panose="020B0604020202020204"/>
                <a:sym typeface="Arial" panose="020B0604020202020204"/>
              </a:rPr>
              <a:t> should say?</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lnSpc>
                <a:spcPct val="70000"/>
              </a:lnSpc>
              <a:spcBef>
                <a:spcPts val="1000"/>
              </a:spcBef>
              <a:buClr>
                <a:srgbClr val="333333"/>
              </a:buClr>
              <a:buSzPts val="2000"/>
              <a:buFont typeface="Arial" panose="020B0604020202020204"/>
              <a:buChar char="•"/>
            </a:pPr>
            <a:r>
              <a:rPr lang="en-GB" sz="2000" dirty="0">
                <a:solidFill>
                  <a:srgbClr val="333333"/>
                </a:solidFill>
                <a:latin typeface="Arial" panose="020B0604020202020204"/>
                <a:ea typeface="Arial" panose="020B0604020202020204"/>
                <a:cs typeface="Arial" panose="020B0604020202020204"/>
                <a:sym typeface="Arial" panose="020B0604020202020204"/>
              </a:rPr>
              <a:t>  </a:t>
            </a:r>
            <a:r>
              <a:rPr lang="en-GB" sz="2000" dirty="0">
                <a:solidFill>
                  <a:schemeClr val="accent1"/>
                </a:solidFill>
                <a:latin typeface="Arial" panose="020B0604020202020204"/>
                <a:ea typeface="Arial" panose="020B0604020202020204"/>
                <a:cs typeface="Arial" panose="020B0604020202020204"/>
                <a:sym typeface="Arial" panose="020B0604020202020204"/>
              </a:rPr>
              <a:t>What image </a:t>
            </a:r>
            <a:r>
              <a:rPr lang="en-GB" sz="2000" dirty="0">
                <a:solidFill>
                  <a:srgbClr val="333333"/>
                </a:solidFill>
                <a:latin typeface="Arial" panose="020B0604020202020204"/>
                <a:ea typeface="Arial" panose="020B0604020202020204"/>
                <a:cs typeface="Arial" panose="020B0604020202020204"/>
                <a:sym typeface="Arial" panose="020B0604020202020204"/>
              </a:rPr>
              <a:t>of the organisation/brand receivers are expected </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lnSpc>
                <a:spcPct val="70000"/>
              </a:lnSpc>
              <a:spcBef>
                <a:spcPts val="1000"/>
              </a:spcBef>
              <a:buClr>
                <a:srgbClr val="333333"/>
              </a:buClr>
              <a:buSzPts val="2000"/>
            </a:pPr>
            <a:r>
              <a:rPr lang="en-GB" sz="2000" dirty="0">
                <a:solidFill>
                  <a:srgbClr val="333333"/>
                </a:solidFill>
                <a:latin typeface="Arial" panose="020B0604020202020204"/>
                <a:ea typeface="Arial" panose="020B0604020202020204"/>
                <a:cs typeface="Arial" panose="020B0604020202020204"/>
                <a:sym typeface="Arial" panose="020B0604020202020204"/>
              </a:rPr>
              <a:t>    to retain?</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lnSpc>
                <a:spcPct val="70000"/>
              </a:lnSpc>
              <a:spcBef>
                <a:spcPts val="1000"/>
              </a:spcBef>
              <a:buClr>
                <a:srgbClr val="333333"/>
              </a:buClr>
              <a:buSzPts val="2000"/>
              <a:buFont typeface="Arial" panose="020B0604020202020204"/>
              <a:buChar char="•"/>
            </a:pPr>
            <a:r>
              <a:rPr lang="en-GB" sz="2000" dirty="0">
                <a:solidFill>
                  <a:srgbClr val="333333"/>
                </a:solidFill>
                <a:latin typeface="Arial" panose="020B0604020202020204"/>
                <a:ea typeface="Arial" panose="020B0604020202020204"/>
                <a:cs typeface="Arial" panose="020B0604020202020204"/>
                <a:sym typeface="Arial" panose="020B0604020202020204"/>
              </a:rPr>
              <a:t>  How much </a:t>
            </a:r>
            <a:r>
              <a:rPr lang="en-GB" sz="2000" dirty="0">
                <a:solidFill>
                  <a:schemeClr val="accent1"/>
                </a:solidFill>
                <a:latin typeface="Arial" panose="020B0604020202020204"/>
                <a:ea typeface="Arial" panose="020B0604020202020204"/>
                <a:cs typeface="Arial" panose="020B0604020202020204"/>
                <a:sym typeface="Arial" panose="020B0604020202020204"/>
              </a:rPr>
              <a:t>budget</a:t>
            </a:r>
            <a:r>
              <a:rPr lang="en-GB" sz="2000" dirty="0">
                <a:solidFill>
                  <a:srgbClr val="333333"/>
                </a:solidFill>
                <a:latin typeface="Arial" panose="020B0604020202020204"/>
                <a:ea typeface="Arial" panose="020B0604020202020204"/>
                <a:cs typeface="Arial" panose="020B0604020202020204"/>
                <a:sym typeface="Arial" panose="020B0604020202020204"/>
              </a:rPr>
              <a:t> is to be spent establishing this new image?</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1000"/>
              </a:spcBef>
              <a:buClr>
                <a:srgbClr val="333333"/>
              </a:buClr>
              <a:buSzPts val="2000"/>
              <a:buFont typeface="Arial" panose="020B0604020202020204"/>
              <a:buChar char="•"/>
            </a:pPr>
            <a:r>
              <a:rPr lang="en-GB" sz="2000" dirty="0">
                <a:solidFill>
                  <a:srgbClr val="333333"/>
                </a:solidFill>
                <a:latin typeface="Arial" panose="020B0604020202020204"/>
                <a:ea typeface="Arial" panose="020B0604020202020204"/>
                <a:cs typeface="Arial" panose="020B0604020202020204"/>
                <a:sym typeface="Arial" panose="020B0604020202020204"/>
              </a:rPr>
              <a:t>  How the messages are to be </a:t>
            </a:r>
            <a:r>
              <a:rPr lang="en-GB" sz="2000" dirty="0">
                <a:solidFill>
                  <a:schemeClr val="accent1"/>
                </a:solidFill>
                <a:latin typeface="Arial" panose="020B0604020202020204"/>
                <a:ea typeface="Arial" panose="020B0604020202020204"/>
                <a:cs typeface="Arial" panose="020B0604020202020204"/>
                <a:sym typeface="Arial" panose="020B0604020202020204"/>
              </a:rPr>
              <a:t>delivered</a:t>
            </a:r>
            <a:r>
              <a:rPr lang="en-GB" sz="2000" dirty="0">
                <a:solidFill>
                  <a:srgbClr val="333333"/>
                </a:solidFill>
                <a:latin typeface="Arial" panose="020B0604020202020204"/>
                <a:ea typeface="Arial" panose="020B0604020202020204"/>
                <a:cs typeface="Arial" panose="020B0604020202020204"/>
                <a:sym typeface="Arial" panose="020B0604020202020204"/>
              </a:rPr>
              <a:t>?</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1000"/>
              </a:spcBef>
              <a:buClr>
                <a:srgbClr val="333333"/>
              </a:buClr>
              <a:buSzPts val="2000"/>
              <a:buFont typeface="Arial" panose="020B0604020202020204"/>
              <a:buChar char="•"/>
            </a:pPr>
            <a:r>
              <a:rPr lang="en-GB" sz="2000" dirty="0">
                <a:solidFill>
                  <a:srgbClr val="333333"/>
                </a:solidFill>
                <a:latin typeface="Arial" panose="020B0604020202020204"/>
                <a:ea typeface="Arial" panose="020B0604020202020204"/>
                <a:cs typeface="Arial" panose="020B0604020202020204"/>
                <a:sym typeface="Arial" panose="020B0604020202020204"/>
              </a:rPr>
              <a:t>  What </a:t>
            </a:r>
            <a:r>
              <a:rPr lang="en-GB" sz="2000" dirty="0">
                <a:solidFill>
                  <a:schemeClr val="accent1"/>
                </a:solidFill>
                <a:latin typeface="Arial" panose="020B0604020202020204"/>
                <a:ea typeface="Arial" panose="020B0604020202020204"/>
                <a:cs typeface="Arial" panose="020B0604020202020204"/>
                <a:sym typeface="Arial" panose="020B0604020202020204"/>
              </a:rPr>
              <a:t>actions the receivers should take</a:t>
            </a:r>
            <a:r>
              <a:rPr lang="en-GB" sz="2000" dirty="0">
                <a:solidFill>
                  <a:srgbClr val="333333"/>
                </a:solidFill>
                <a:latin typeface="Arial" panose="020B0604020202020204"/>
                <a:ea typeface="Arial" panose="020B0604020202020204"/>
                <a:cs typeface="Arial" panose="020B0604020202020204"/>
                <a:sym typeface="Arial" panose="020B0604020202020204"/>
              </a:rPr>
              <a:t>?</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1000"/>
              </a:spcBef>
              <a:buClr>
                <a:srgbClr val="333333"/>
              </a:buClr>
              <a:buSzPts val="2000"/>
              <a:buFont typeface="Arial" panose="020B0604020202020204"/>
              <a:buChar char="•"/>
            </a:pPr>
            <a:r>
              <a:rPr lang="en-GB" sz="2000" dirty="0">
                <a:solidFill>
                  <a:srgbClr val="333333"/>
                </a:solidFill>
                <a:latin typeface="Arial" panose="020B0604020202020204"/>
                <a:ea typeface="Arial" panose="020B0604020202020204"/>
                <a:cs typeface="Arial" panose="020B0604020202020204"/>
                <a:sym typeface="Arial" panose="020B0604020202020204"/>
              </a:rPr>
              <a:t>  How to </a:t>
            </a:r>
            <a:r>
              <a:rPr lang="en-GB" sz="2000" dirty="0">
                <a:solidFill>
                  <a:schemeClr val="accent1"/>
                </a:solidFill>
                <a:latin typeface="Arial" panose="020B0604020202020204"/>
                <a:ea typeface="Arial" panose="020B0604020202020204"/>
                <a:cs typeface="Arial" panose="020B0604020202020204"/>
                <a:sym typeface="Arial" panose="020B0604020202020204"/>
              </a:rPr>
              <a:t>control</a:t>
            </a:r>
            <a:r>
              <a:rPr lang="en-GB" sz="2000" dirty="0">
                <a:solidFill>
                  <a:srgbClr val="333333"/>
                </a:solidFill>
                <a:latin typeface="Arial" panose="020B0604020202020204"/>
                <a:ea typeface="Arial" panose="020B0604020202020204"/>
                <a:cs typeface="Arial" panose="020B0604020202020204"/>
                <a:sym typeface="Arial" panose="020B0604020202020204"/>
              </a:rPr>
              <a:t> the whole process once implemented?</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1000"/>
              </a:spcBef>
              <a:buClr>
                <a:srgbClr val="333333"/>
              </a:buClr>
              <a:buSzPts val="2000"/>
              <a:buFont typeface="Arial" panose="020B0604020202020204"/>
              <a:buChar char="•"/>
            </a:pPr>
            <a:r>
              <a:rPr lang="en-GB" sz="2000" dirty="0">
                <a:solidFill>
                  <a:srgbClr val="333333"/>
                </a:solidFill>
                <a:latin typeface="Arial" panose="020B0604020202020204"/>
                <a:ea typeface="Arial" panose="020B0604020202020204"/>
                <a:cs typeface="Arial" panose="020B0604020202020204"/>
                <a:sym typeface="Arial" panose="020B0604020202020204"/>
              </a:rPr>
              <a:t>  </a:t>
            </a:r>
            <a:r>
              <a:rPr lang="en-GB" sz="2000" dirty="0">
                <a:solidFill>
                  <a:schemeClr val="accent1"/>
                </a:solidFill>
                <a:latin typeface="Arial" panose="020B0604020202020204"/>
                <a:ea typeface="Arial" panose="020B0604020202020204"/>
                <a:cs typeface="Arial" panose="020B0604020202020204"/>
                <a:sym typeface="Arial" panose="020B0604020202020204"/>
              </a:rPr>
              <a:t>What was achieved</a:t>
            </a:r>
            <a:r>
              <a:rPr lang="en-GB" sz="2000" dirty="0">
                <a:solidFill>
                  <a:srgbClr val="333333"/>
                </a:solidFill>
                <a:latin typeface="Arial" panose="020B0604020202020204"/>
                <a:ea typeface="Arial" panose="020B0604020202020204"/>
                <a:cs typeface="Arial" panose="020B0604020202020204"/>
                <a:sym typeface="Arial" panose="020B0604020202020204"/>
              </a:rPr>
              <a:t>?</a:t>
            </a:r>
            <a:r>
              <a:rPr lang="en-GB" sz="1600" dirty="0">
                <a:solidFill>
                  <a:srgbClr val="333333"/>
                </a:solidFill>
                <a:latin typeface="Arial" panose="020B0604020202020204"/>
                <a:ea typeface="Arial" panose="020B0604020202020204"/>
                <a:cs typeface="Arial" panose="020B0604020202020204"/>
                <a:sym typeface="Arial" panose="020B0604020202020204"/>
              </a:rPr>
              <a:t> </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800"/>
              </a:spcBef>
              <a:buClr>
                <a:srgbClr val="000000"/>
              </a:buClr>
              <a:buSzPts val="1600"/>
            </a:pPr>
            <a:endParaRPr sz="1600" b="1" dirty="0">
              <a:solidFill>
                <a:srgbClr val="333333"/>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33"/>
          <p:cNvSpPr/>
          <p:nvPr/>
        </p:nvSpPr>
        <p:spPr>
          <a:xfrm>
            <a:off x="10425114" y="6521678"/>
            <a:ext cx="255587" cy="215444"/>
          </a:xfrm>
          <a:prstGeom prst="rect">
            <a:avLst/>
          </a:prstGeom>
          <a:noFill/>
          <a:ln>
            <a:noFill/>
          </a:ln>
        </p:spPr>
        <p:txBody>
          <a:bodyPr spcFirstLastPara="1" wrap="square" lIns="0" tIns="0" rIns="41275" bIns="0" anchor="ctr" anchorCtr="0">
            <a:spAutoFit/>
          </a:bodyPr>
          <a:lstStyle/>
          <a:p>
            <a:pPr marL="41275">
              <a:buClr>
                <a:schemeClr val="dk1"/>
              </a:buClr>
              <a:buSzPts val="1400"/>
            </a:pPr>
            <a:r>
              <a:rPr lang="en-GB" sz="1400">
                <a:solidFill>
                  <a:schemeClr val="dk1"/>
                </a:solidFill>
                <a:latin typeface="Arial" panose="020B0604020202020204"/>
                <a:ea typeface="Arial" panose="020B0604020202020204"/>
                <a:cs typeface="Arial" panose="020B0604020202020204"/>
                <a:sym typeface="Arial" panose="020B0604020202020204"/>
              </a:rPr>
              <a:t>3</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424" name="Google Shape;424;p33"/>
          <p:cNvSpPr txBox="1">
            <a:spLocks noGrp="1"/>
          </p:cNvSpPr>
          <p:nvPr>
            <p:ph type="title"/>
          </p:nvPr>
        </p:nvSpPr>
        <p:spPr>
          <a:xfrm>
            <a:off x="1774826" y="63500"/>
            <a:ext cx="6697663" cy="1536700"/>
          </a:xfrm>
          <a:prstGeom prst="rect">
            <a:avLst/>
          </a:prstGeom>
          <a:noFill/>
          <a:ln>
            <a:noFill/>
          </a:ln>
        </p:spPr>
        <p:txBody>
          <a:bodyPr spcFirstLastPara="1" vert="horz" wrap="square" lIns="91425" tIns="45700" rIns="133350" bIns="45700" rtlCol="0" anchor="ctr" anchorCtr="0">
            <a:noAutofit/>
          </a:bodyPr>
          <a:lstStyle/>
          <a:p>
            <a:pPr>
              <a:lnSpc>
                <a:spcPct val="100000"/>
              </a:lnSpc>
              <a:spcBef>
                <a:spcPts val="0"/>
              </a:spcBef>
              <a:buClr>
                <a:schemeClr val="dk1"/>
              </a:buClr>
              <a:buSzPts val="4000"/>
            </a:pPr>
            <a:r>
              <a:rPr lang="en-GB"/>
              <a:t>The </a:t>
            </a:r>
            <a:r>
              <a:rPr lang="en-GB">
                <a:solidFill>
                  <a:srgbClr val="FF0000"/>
                </a:solidFill>
              </a:rPr>
              <a:t>communications plan</a:t>
            </a:r>
            <a:endParaRPr lang="en-GB">
              <a:solidFill>
                <a:srgbClr val="FF0000"/>
              </a:solidFill>
            </a:endParaRPr>
          </a:p>
        </p:txBody>
      </p:sp>
      <p:sp>
        <p:nvSpPr>
          <p:cNvPr id="425" name="Google Shape;425;p33"/>
          <p:cNvSpPr txBox="1">
            <a:spLocks noGrp="1"/>
          </p:cNvSpPr>
          <p:nvPr>
            <p:ph type="body" idx="1"/>
          </p:nvPr>
        </p:nvSpPr>
        <p:spPr>
          <a:xfrm>
            <a:off x="1919289" y="1600201"/>
            <a:ext cx="8569325" cy="4619625"/>
          </a:xfrm>
          <a:prstGeom prst="rect">
            <a:avLst/>
          </a:prstGeom>
          <a:noFill/>
          <a:ln>
            <a:noFill/>
          </a:ln>
        </p:spPr>
        <p:txBody>
          <a:bodyPr spcFirstLastPara="1" vert="horz" wrap="square" lIns="91425" tIns="45700" rIns="133350" bIns="45700" rtlCol="0" anchor="t" anchorCtr="0">
            <a:normAutofit/>
          </a:bodyPr>
          <a:lstStyle/>
          <a:p>
            <a:pPr marL="650875" indent="-609600">
              <a:spcBef>
                <a:spcPts val="0"/>
              </a:spcBef>
              <a:buClr>
                <a:schemeClr val="dk1"/>
              </a:buClr>
              <a:buSzPts val="2930"/>
              <a:buFont typeface="Malgun Gothic" panose="020B0503020000020004" charset="-127"/>
              <a:buAutoNum type="arabicPeriod"/>
            </a:pPr>
            <a:r>
              <a:rPr lang="en-GB" sz="2960"/>
              <a:t>Situation </a:t>
            </a:r>
            <a:r>
              <a:rPr lang="en-GB" sz="2960">
                <a:solidFill>
                  <a:schemeClr val="accent1"/>
                </a:solidFill>
              </a:rPr>
              <a:t>Analysis</a:t>
            </a:r>
            <a:r>
              <a:rPr lang="en-GB" sz="2960"/>
              <a:t> </a:t>
            </a:r>
            <a:r>
              <a:rPr lang="en-GB" sz="2960">
                <a:latin typeface="Arial" panose="020B0604020202020204"/>
                <a:ea typeface="Arial" panose="020B0604020202020204"/>
                <a:cs typeface="Arial" panose="020B0604020202020204"/>
                <a:sym typeface="Arial" panose="020B0604020202020204"/>
              </a:rPr>
              <a:t>(Here &amp; Now!) </a:t>
            </a:r>
            <a:endParaRPr sz="2960">
              <a:latin typeface="Arial" panose="020B0604020202020204"/>
              <a:ea typeface="Arial" panose="020B0604020202020204"/>
              <a:cs typeface="Arial" panose="020B0604020202020204"/>
              <a:sym typeface="Arial" panose="020B0604020202020204"/>
            </a:endParaRPr>
          </a:p>
          <a:p>
            <a:pPr marL="650875" indent="-609600">
              <a:spcBef>
                <a:spcPts val="590"/>
              </a:spcBef>
              <a:buClr>
                <a:schemeClr val="accent1"/>
              </a:buClr>
              <a:buSzPts val="2930"/>
              <a:buFont typeface="Malgun Gothic" panose="020B0503020000020004" charset="-127"/>
              <a:buAutoNum type="arabicPeriod"/>
            </a:pPr>
            <a:r>
              <a:rPr lang="en-GB" sz="2960">
                <a:solidFill>
                  <a:schemeClr val="accent1"/>
                </a:solidFill>
              </a:rPr>
              <a:t>Goal</a:t>
            </a:r>
            <a:r>
              <a:rPr lang="en-GB" sz="2960"/>
              <a:t> </a:t>
            </a:r>
            <a:r>
              <a:rPr lang="en-GB" sz="2960">
                <a:latin typeface="Arial" panose="020B0604020202020204"/>
                <a:ea typeface="Arial" panose="020B0604020202020204"/>
                <a:cs typeface="Arial" panose="020B0604020202020204"/>
                <a:sym typeface="Arial" panose="020B0604020202020204"/>
              </a:rPr>
              <a:t>(Why?)</a:t>
            </a:r>
            <a:endParaRPr sz="2960">
              <a:latin typeface="Arial" panose="020B0604020202020204"/>
              <a:ea typeface="Arial" panose="020B0604020202020204"/>
              <a:cs typeface="Arial" panose="020B0604020202020204"/>
              <a:sym typeface="Arial" panose="020B0604020202020204"/>
            </a:endParaRPr>
          </a:p>
          <a:p>
            <a:pPr marL="650875" indent="-609600">
              <a:spcBef>
                <a:spcPts val="590"/>
              </a:spcBef>
              <a:buClr>
                <a:schemeClr val="accent1"/>
              </a:buClr>
              <a:buSzPts val="2930"/>
              <a:buFont typeface="Malgun Gothic" panose="020B0503020000020004" charset="-127"/>
              <a:buAutoNum type="arabicPeriod"/>
            </a:pPr>
            <a:r>
              <a:rPr lang="en-GB" sz="2960">
                <a:solidFill>
                  <a:schemeClr val="accent1"/>
                </a:solidFill>
              </a:rPr>
              <a:t>Target</a:t>
            </a:r>
            <a:r>
              <a:rPr lang="en-GB" sz="2960"/>
              <a:t> Groups (Who?)</a:t>
            </a:r>
            <a:endParaRPr lang="en-GB" sz="2960"/>
          </a:p>
          <a:p>
            <a:pPr marL="650875" indent="-609600">
              <a:spcBef>
                <a:spcPts val="590"/>
              </a:spcBef>
              <a:buClr>
                <a:schemeClr val="dk1"/>
              </a:buClr>
              <a:buSzPts val="2930"/>
              <a:buFont typeface="Malgun Gothic" panose="020B0503020000020004" charset="-127"/>
              <a:buAutoNum type="arabicPeriod"/>
            </a:pPr>
            <a:r>
              <a:rPr lang="en-GB" sz="2960"/>
              <a:t>Specific Communications </a:t>
            </a:r>
            <a:r>
              <a:rPr lang="en-GB" sz="2960">
                <a:solidFill>
                  <a:schemeClr val="accent1"/>
                </a:solidFill>
              </a:rPr>
              <a:t>Objectives</a:t>
            </a:r>
            <a:r>
              <a:rPr lang="en-GB" sz="2960"/>
              <a:t> </a:t>
            </a:r>
            <a:r>
              <a:rPr lang="en-GB" sz="2960">
                <a:latin typeface="Arial" panose="020B0604020202020204"/>
                <a:ea typeface="Arial" panose="020B0604020202020204"/>
                <a:cs typeface="Arial" panose="020B0604020202020204"/>
                <a:sym typeface="Arial" panose="020B0604020202020204"/>
              </a:rPr>
              <a:t>(What?) (When?)</a:t>
            </a:r>
            <a:endParaRPr sz="2960">
              <a:latin typeface="Arial" panose="020B0604020202020204"/>
              <a:ea typeface="Arial" panose="020B0604020202020204"/>
              <a:cs typeface="Arial" panose="020B0604020202020204"/>
              <a:sym typeface="Arial" panose="020B0604020202020204"/>
            </a:endParaRPr>
          </a:p>
          <a:p>
            <a:pPr marL="650875" indent="-609600">
              <a:spcBef>
                <a:spcPts val="590"/>
              </a:spcBef>
              <a:buClr>
                <a:schemeClr val="accent1"/>
              </a:buClr>
              <a:buSzPts val="2930"/>
              <a:buFont typeface="Malgun Gothic" panose="020B0503020000020004" charset="-127"/>
              <a:buAutoNum type="arabicPeriod"/>
            </a:pPr>
            <a:r>
              <a:rPr lang="en-GB" sz="2960">
                <a:solidFill>
                  <a:schemeClr val="accent1"/>
                </a:solidFill>
              </a:rPr>
              <a:t>Tools</a:t>
            </a:r>
            <a:r>
              <a:rPr lang="en-GB" sz="2960"/>
              <a:t>, Techniques, Channels and Media</a:t>
            </a:r>
            <a:endParaRPr lang="en-GB" sz="2960"/>
          </a:p>
          <a:p>
            <a:pPr marL="1031875" lvl="1" indent="-533400">
              <a:spcBef>
                <a:spcPts val="520"/>
              </a:spcBef>
              <a:buClr>
                <a:schemeClr val="dk1"/>
              </a:buClr>
              <a:buSzPts val="2590"/>
              <a:buNone/>
            </a:pPr>
            <a:r>
              <a:rPr lang="en-GB" sz="2590"/>
              <a:t>  </a:t>
            </a:r>
            <a:r>
              <a:rPr lang="en-GB" sz="2590">
                <a:latin typeface="Arial" panose="020B0604020202020204"/>
                <a:ea typeface="Arial" panose="020B0604020202020204"/>
                <a:cs typeface="Arial" panose="020B0604020202020204"/>
                <a:sym typeface="Arial" panose="020B0604020202020204"/>
              </a:rPr>
              <a:t>(How? &amp; Where?) (When?) </a:t>
            </a:r>
            <a:endParaRPr sz="2590">
              <a:latin typeface="Arial" panose="020B0604020202020204"/>
              <a:ea typeface="Arial" panose="020B0604020202020204"/>
              <a:cs typeface="Arial" panose="020B0604020202020204"/>
              <a:sym typeface="Arial" panose="020B0604020202020204"/>
            </a:endParaRPr>
          </a:p>
          <a:p>
            <a:pPr marL="650875" indent="-609600">
              <a:spcBef>
                <a:spcPts val="590"/>
              </a:spcBef>
              <a:buClr>
                <a:schemeClr val="accent1"/>
              </a:buClr>
              <a:buSzPts val="2930"/>
              <a:buFont typeface="Malgun Gothic" panose="020B0503020000020004" charset="-127"/>
              <a:buAutoNum type="arabicPeriod"/>
            </a:pPr>
            <a:r>
              <a:rPr lang="en-GB" sz="2960">
                <a:solidFill>
                  <a:schemeClr val="accent1"/>
                </a:solidFill>
              </a:rPr>
              <a:t>Budgets</a:t>
            </a:r>
            <a:r>
              <a:rPr lang="en-GB" sz="2960"/>
              <a:t> </a:t>
            </a:r>
            <a:r>
              <a:rPr lang="en-GB" sz="2960">
                <a:latin typeface="Arial" panose="020B0604020202020204"/>
                <a:ea typeface="Arial" panose="020B0604020202020204"/>
                <a:cs typeface="Arial" panose="020B0604020202020204"/>
                <a:sym typeface="Arial" panose="020B0604020202020204"/>
              </a:rPr>
              <a:t>(How much?)</a:t>
            </a:r>
            <a:endParaRPr sz="2960">
              <a:latin typeface="Arial" panose="020B0604020202020204"/>
              <a:ea typeface="Arial" panose="020B0604020202020204"/>
              <a:cs typeface="Arial" panose="020B0604020202020204"/>
              <a:sym typeface="Arial" panose="020B0604020202020204"/>
            </a:endParaRPr>
          </a:p>
          <a:p>
            <a:pPr marL="650875" indent="-609600">
              <a:spcBef>
                <a:spcPts val="590"/>
              </a:spcBef>
              <a:buClr>
                <a:schemeClr val="accent1"/>
              </a:buClr>
              <a:buSzPts val="2930"/>
              <a:buFont typeface="Malgun Gothic" panose="020B0503020000020004" charset="-127"/>
              <a:buAutoNum type="arabicPeriod"/>
            </a:pPr>
            <a:r>
              <a:rPr lang="en-GB" sz="2960">
                <a:solidFill>
                  <a:schemeClr val="accent1"/>
                </a:solidFill>
              </a:rPr>
              <a:t>Measurements</a:t>
            </a:r>
            <a:r>
              <a:rPr lang="en-GB" sz="2960"/>
              <a:t> of results </a:t>
            </a:r>
            <a:r>
              <a:rPr lang="en-GB" sz="2960">
                <a:latin typeface="Arial" panose="020B0604020202020204"/>
                <a:ea typeface="Arial" panose="020B0604020202020204"/>
                <a:cs typeface="Arial" panose="020B0604020202020204"/>
                <a:sym typeface="Arial" panose="020B0604020202020204"/>
              </a:rPr>
              <a:t>(How effective?)</a:t>
            </a:r>
            <a:endParaRPr sz="2960">
              <a:latin typeface="Arial" panose="020B0604020202020204"/>
              <a:ea typeface="Arial" panose="020B0604020202020204"/>
              <a:cs typeface="Arial" panose="020B0604020202020204"/>
              <a:sym typeface="Arial" panose="020B0604020202020204"/>
            </a:endParaRPr>
          </a:p>
        </p:txBody>
      </p:sp>
      <p:sp>
        <p:nvSpPr>
          <p:cNvPr id="426" name="Google Shape;426;p33"/>
          <p:cNvSpPr txBox="1"/>
          <p:nvPr/>
        </p:nvSpPr>
        <p:spPr>
          <a:xfrm>
            <a:off x="2000251" y="6399214"/>
            <a:ext cx="7470775" cy="369887"/>
          </a:xfrm>
          <a:prstGeom prst="rect">
            <a:avLst/>
          </a:prstGeom>
          <a:noFill/>
          <a:ln>
            <a:noFill/>
          </a:ln>
        </p:spPr>
        <p:txBody>
          <a:bodyPr spcFirstLastPara="1" wrap="square" lIns="91425" tIns="45700" rIns="91425" bIns="45700" anchor="t" anchorCtr="0">
            <a:spAutoFit/>
          </a:bodyPr>
          <a:lstStyle/>
          <a:p>
            <a:pPr>
              <a:buClr>
                <a:schemeClr val="dk1"/>
              </a:buClr>
              <a:buSzPts val="1800"/>
            </a:pPr>
            <a:r>
              <a:rPr lang="en-GB" dirty="0">
                <a:solidFill>
                  <a:schemeClr val="dk1"/>
                </a:solidFill>
                <a:latin typeface="Arial" panose="020B0604020202020204"/>
                <a:ea typeface="Arial" panose="020B0604020202020204"/>
                <a:cs typeface="Arial" panose="020B0604020202020204"/>
                <a:sym typeface="Arial" panose="020B0604020202020204"/>
              </a:rPr>
              <a:t>Source: De </a:t>
            </a:r>
            <a:r>
              <a:rPr lang="en-GB" dirty="0" err="1">
                <a:solidFill>
                  <a:schemeClr val="dk1"/>
                </a:solidFill>
                <a:latin typeface="Arial" panose="020B0604020202020204"/>
                <a:ea typeface="Arial" panose="020B0604020202020204"/>
                <a:cs typeface="Arial" panose="020B0604020202020204"/>
                <a:sym typeface="Arial" panose="020B0604020202020204"/>
              </a:rPr>
              <a:t>Pelsmaker</a:t>
            </a:r>
            <a:endParaRPr sz="1400" dirty="0">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34"/>
          <p:cNvSpPr txBox="1">
            <a:spLocks noGrp="1"/>
          </p:cNvSpPr>
          <p:nvPr>
            <p:ph type="title"/>
          </p:nvPr>
        </p:nvSpPr>
        <p:spPr>
          <a:xfrm>
            <a:off x="1524000" y="200025"/>
            <a:ext cx="91440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2800"/>
            </a:pPr>
            <a:r>
              <a:rPr lang="en-GB" sz="2800" b="1" dirty="0"/>
              <a:t>The Marketing Communications </a:t>
            </a:r>
            <a:r>
              <a:rPr lang="en-GB" sz="2800" b="1" dirty="0">
                <a:solidFill>
                  <a:schemeClr val="accent1"/>
                </a:solidFill>
              </a:rPr>
              <a:t>Planning</a:t>
            </a:r>
            <a:r>
              <a:rPr lang="en-GB" sz="2800" b="1" dirty="0">
                <a:solidFill>
                  <a:srgbClr val="FF0000"/>
                </a:solidFill>
              </a:rPr>
              <a:t> </a:t>
            </a:r>
            <a:r>
              <a:rPr lang="en-GB" sz="2800" b="1" dirty="0"/>
              <a:t>Framework</a:t>
            </a:r>
            <a:endParaRPr dirty="0"/>
          </a:p>
        </p:txBody>
      </p:sp>
      <p:sp>
        <p:nvSpPr>
          <p:cNvPr id="434" name="Google Shape;434;p34"/>
          <p:cNvSpPr/>
          <p:nvPr/>
        </p:nvSpPr>
        <p:spPr>
          <a:xfrm>
            <a:off x="4343400" y="1143000"/>
            <a:ext cx="2438400" cy="762000"/>
          </a:xfrm>
          <a:prstGeom prst="rect">
            <a:avLst/>
          </a:prstGeom>
          <a:solidFill>
            <a:srgbClr val="DAE5F1"/>
          </a:solidFill>
          <a:ln w="38100" cap="flat" cmpd="sng">
            <a:solidFill>
              <a:srgbClr val="F4F3EC"/>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800"/>
            </a:pPr>
            <a:endParaRPr>
              <a:solidFill>
                <a:schemeClr val="accent2"/>
              </a:solidFill>
              <a:latin typeface="Arial" panose="020B0604020202020204"/>
              <a:ea typeface="Arial" panose="020B0604020202020204"/>
              <a:cs typeface="Arial" panose="020B0604020202020204"/>
              <a:sym typeface="Arial" panose="020B0604020202020204"/>
            </a:endParaRPr>
          </a:p>
        </p:txBody>
      </p:sp>
      <p:sp>
        <p:nvSpPr>
          <p:cNvPr id="435" name="Google Shape;435;p34"/>
          <p:cNvSpPr/>
          <p:nvPr/>
        </p:nvSpPr>
        <p:spPr>
          <a:xfrm>
            <a:off x="3810000" y="2714625"/>
            <a:ext cx="3581400" cy="838200"/>
          </a:xfrm>
          <a:prstGeom prst="rect">
            <a:avLst/>
          </a:prstGeom>
          <a:solidFill>
            <a:srgbClr val="DAE5F1"/>
          </a:solidFill>
          <a:ln w="38100" cap="flat" cmpd="sng">
            <a:solidFill>
              <a:srgbClr val="F4F3EC"/>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36" name="Google Shape;436;p34"/>
          <p:cNvSpPr/>
          <p:nvPr/>
        </p:nvSpPr>
        <p:spPr>
          <a:xfrm>
            <a:off x="4724400" y="3429000"/>
            <a:ext cx="1828800" cy="1447800"/>
          </a:xfrm>
          <a:prstGeom prst="rect">
            <a:avLst/>
          </a:prstGeom>
          <a:solidFill>
            <a:srgbClr val="DAE5F1"/>
          </a:solidFill>
          <a:ln w="38100" cap="flat" cmpd="sng">
            <a:solidFill>
              <a:srgbClr val="F4F3EC"/>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37" name="Google Shape;437;p34"/>
          <p:cNvSpPr/>
          <p:nvPr/>
        </p:nvSpPr>
        <p:spPr>
          <a:xfrm>
            <a:off x="4167188" y="5214938"/>
            <a:ext cx="3048000" cy="838200"/>
          </a:xfrm>
          <a:prstGeom prst="rect">
            <a:avLst/>
          </a:prstGeom>
          <a:solidFill>
            <a:srgbClr val="DAE5F1"/>
          </a:solidFill>
          <a:ln w="38100" cap="flat" cmpd="sng">
            <a:solidFill>
              <a:srgbClr val="F4F3EC"/>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38" name="Google Shape;438;p34"/>
          <p:cNvSpPr/>
          <p:nvPr/>
        </p:nvSpPr>
        <p:spPr>
          <a:xfrm>
            <a:off x="3429000" y="4343400"/>
            <a:ext cx="1371600" cy="914400"/>
          </a:xfrm>
          <a:prstGeom prst="rect">
            <a:avLst/>
          </a:prstGeom>
          <a:solidFill>
            <a:srgbClr val="FFDBB7"/>
          </a:solidFill>
          <a:ln w="2857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39" name="Google Shape;439;p34"/>
          <p:cNvSpPr/>
          <p:nvPr/>
        </p:nvSpPr>
        <p:spPr>
          <a:xfrm>
            <a:off x="1981200" y="3733800"/>
            <a:ext cx="762000" cy="1143000"/>
          </a:xfrm>
          <a:prstGeom prst="rect">
            <a:avLst/>
          </a:prstGeom>
          <a:solidFill>
            <a:srgbClr val="F4E296"/>
          </a:solidFill>
          <a:ln w="38100" cap="flat" cmpd="sng">
            <a:solidFill>
              <a:srgbClr val="F2DADA"/>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40" name="Google Shape;440;p34"/>
          <p:cNvSpPr/>
          <p:nvPr/>
        </p:nvSpPr>
        <p:spPr>
          <a:xfrm>
            <a:off x="1981200" y="1752600"/>
            <a:ext cx="762000" cy="1143000"/>
          </a:xfrm>
          <a:prstGeom prst="rect">
            <a:avLst/>
          </a:prstGeom>
          <a:solidFill>
            <a:srgbClr val="F4E296"/>
          </a:solidFill>
          <a:ln w="38100" cap="flat" cmpd="sng">
            <a:solidFill>
              <a:srgbClr val="F2DADA"/>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41" name="Google Shape;441;p34"/>
          <p:cNvSpPr/>
          <p:nvPr/>
        </p:nvSpPr>
        <p:spPr>
          <a:xfrm>
            <a:off x="7620000" y="1752600"/>
            <a:ext cx="1752600" cy="457200"/>
          </a:xfrm>
          <a:prstGeom prst="rect">
            <a:avLst/>
          </a:prstGeom>
          <a:solidFill>
            <a:srgbClr val="F4E296"/>
          </a:solidFill>
          <a:ln w="28575" cap="flat" cmpd="sng">
            <a:solidFill>
              <a:schemeClr val="accent2"/>
            </a:solidFill>
            <a:prstDash val="solid"/>
            <a:miter lim="800000"/>
            <a:headEnd type="none" w="sm" len="sm"/>
            <a:tailEnd type="none" w="sm" len="sm"/>
          </a:ln>
          <a:effectLst>
            <a:outerShdw dist="35921" dir="2700000" algn="ctr" rotWithShape="0">
              <a:schemeClr val="lt2"/>
            </a:outerShdw>
          </a:effectLst>
        </p:spPr>
        <p:txBody>
          <a:bodyPr spcFirstLastPara="1" wrap="square" lIns="91425" tIns="45700" rIns="91425" bIns="45700" anchor="ctr"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42" name="Google Shape;442;p34"/>
          <p:cNvSpPr/>
          <p:nvPr/>
        </p:nvSpPr>
        <p:spPr>
          <a:xfrm>
            <a:off x="8167688" y="2143125"/>
            <a:ext cx="1828800" cy="457200"/>
          </a:xfrm>
          <a:prstGeom prst="rect">
            <a:avLst/>
          </a:prstGeom>
          <a:solidFill>
            <a:srgbClr val="F4E296"/>
          </a:solidFill>
          <a:ln w="28575" cap="flat" cmpd="sng">
            <a:solidFill>
              <a:schemeClr val="accent2"/>
            </a:solidFill>
            <a:prstDash val="solid"/>
            <a:miter lim="800000"/>
            <a:headEnd type="none" w="sm" len="sm"/>
            <a:tailEnd type="none" w="sm" len="sm"/>
          </a:ln>
          <a:effectLst>
            <a:outerShdw dist="35921" dir="2700000" algn="ctr" rotWithShape="0">
              <a:schemeClr val="lt2"/>
            </a:outerShdw>
          </a:effectLst>
        </p:spPr>
        <p:txBody>
          <a:bodyPr spcFirstLastPara="1" wrap="square" lIns="91425" tIns="45700" rIns="91425" bIns="45700" anchor="ctr"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43" name="Google Shape;443;p34"/>
          <p:cNvSpPr/>
          <p:nvPr/>
        </p:nvSpPr>
        <p:spPr>
          <a:xfrm>
            <a:off x="8610601" y="2514601"/>
            <a:ext cx="1914525" cy="485775"/>
          </a:xfrm>
          <a:prstGeom prst="rect">
            <a:avLst/>
          </a:prstGeom>
          <a:solidFill>
            <a:srgbClr val="F4E296"/>
          </a:solidFill>
          <a:ln w="28575" cap="flat" cmpd="sng">
            <a:solidFill>
              <a:schemeClr val="accent2"/>
            </a:solidFill>
            <a:prstDash val="solid"/>
            <a:miter lim="800000"/>
            <a:headEnd type="none" w="sm" len="sm"/>
            <a:tailEnd type="none" w="sm" len="sm"/>
          </a:ln>
          <a:effectLst>
            <a:outerShdw dist="35921" dir="2700000" algn="ctr" rotWithShape="0">
              <a:schemeClr val="lt2"/>
            </a:outerShdw>
          </a:effectLst>
        </p:spPr>
        <p:txBody>
          <a:bodyPr spcFirstLastPara="1" wrap="square" lIns="91425" tIns="45700" rIns="91425" bIns="45700" anchor="ctr"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44" name="Google Shape;444;p34"/>
          <p:cNvSpPr/>
          <p:nvPr/>
        </p:nvSpPr>
        <p:spPr>
          <a:xfrm>
            <a:off x="7772400" y="3200401"/>
            <a:ext cx="609600" cy="371475"/>
          </a:xfrm>
          <a:prstGeom prst="rect">
            <a:avLst/>
          </a:prstGeom>
          <a:solidFill>
            <a:srgbClr val="F4E296"/>
          </a:solidFill>
          <a:ln w="2857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45" name="Google Shape;445;p34"/>
          <p:cNvSpPr/>
          <p:nvPr/>
        </p:nvSpPr>
        <p:spPr>
          <a:xfrm>
            <a:off x="8239125" y="3500439"/>
            <a:ext cx="609600" cy="414337"/>
          </a:xfrm>
          <a:prstGeom prst="rect">
            <a:avLst/>
          </a:prstGeom>
          <a:solidFill>
            <a:srgbClr val="F4E296"/>
          </a:solidFill>
          <a:ln w="2857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46" name="Google Shape;446;p34"/>
          <p:cNvSpPr/>
          <p:nvPr/>
        </p:nvSpPr>
        <p:spPr>
          <a:xfrm>
            <a:off x="8739188" y="3857625"/>
            <a:ext cx="762000" cy="381000"/>
          </a:xfrm>
          <a:prstGeom prst="rect">
            <a:avLst/>
          </a:prstGeom>
          <a:solidFill>
            <a:srgbClr val="F4E296"/>
          </a:solidFill>
          <a:ln w="2857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47" name="Google Shape;447;p34"/>
          <p:cNvSpPr txBox="1"/>
          <p:nvPr/>
        </p:nvSpPr>
        <p:spPr>
          <a:xfrm>
            <a:off x="4381500" y="1214438"/>
            <a:ext cx="2357438" cy="366712"/>
          </a:xfrm>
          <a:prstGeom prst="rect">
            <a:avLst/>
          </a:prstGeom>
          <a:noFill/>
          <a:ln>
            <a:noFill/>
          </a:ln>
        </p:spPr>
        <p:txBody>
          <a:bodyPr spcFirstLastPara="1" wrap="square" lIns="91425" tIns="45700" rIns="91425" bIns="45700" anchor="t" anchorCtr="0">
            <a:spAutoFit/>
          </a:bodyPr>
          <a:lstStyle/>
          <a:p>
            <a:pPr algn="ctr">
              <a:buClr>
                <a:schemeClr val="dk1"/>
              </a:buClr>
              <a:buSzPts val="1800"/>
            </a:pPr>
            <a:r>
              <a:rPr lang="en-GB" b="1" dirty="0">
                <a:solidFill>
                  <a:schemeClr val="dk1"/>
                </a:solidFill>
                <a:latin typeface="Arial" panose="020B0604020202020204"/>
                <a:ea typeface="Arial" panose="020B0604020202020204"/>
                <a:cs typeface="Arial" panose="020B0604020202020204"/>
                <a:sym typeface="Arial" panose="020B0604020202020204"/>
              </a:rPr>
              <a:t>  Context Analysis</a:t>
            </a:r>
            <a:endParaRPr dirty="0">
              <a:solidFill>
                <a:schemeClr val="dk1"/>
              </a:solidFill>
              <a:latin typeface="Arial" panose="020B0604020202020204"/>
              <a:ea typeface="Arial" panose="020B0604020202020204"/>
              <a:cs typeface="Arial" panose="020B0604020202020204"/>
              <a:sym typeface="Arial" panose="020B0604020202020204"/>
            </a:endParaRPr>
          </a:p>
        </p:txBody>
      </p:sp>
      <p:sp>
        <p:nvSpPr>
          <p:cNvPr id="448" name="Google Shape;448;p34"/>
          <p:cNvSpPr txBox="1"/>
          <p:nvPr/>
        </p:nvSpPr>
        <p:spPr>
          <a:xfrm>
            <a:off x="4565650" y="1854201"/>
            <a:ext cx="2000250" cy="849423"/>
          </a:xfrm>
          <a:prstGeom prst="rect">
            <a:avLst/>
          </a:prstGeom>
          <a:solidFill>
            <a:srgbClr val="DAE5F1"/>
          </a:solidFill>
          <a:ln w="9525" cap="flat" cmpd="sng">
            <a:solidFill>
              <a:srgbClr val="F4F3EC"/>
            </a:solidFill>
            <a:prstDash val="solid"/>
            <a:miter lim="800000"/>
            <a:headEnd type="none" w="sm" len="sm"/>
            <a:tailEnd type="none" w="sm" len="sm"/>
          </a:ln>
        </p:spPr>
        <p:txBody>
          <a:bodyPr spcFirstLastPara="1" wrap="square" lIns="91425" tIns="45700" rIns="91425" bIns="45700" anchor="t" anchorCtr="0">
            <a:spAutoFit/>
          </a:bodyPr>
          <a:lstStyle/>
          <a:p>
            <a:pPr algn="ctr">
              <a:buClr>
                <a:srgbClr val="000000"/>
              </a:buClr>
              <a:buSzPts val="1800"/>
            </a:pPr>
            <a:r>
              <a:rPr lang="en-GB" b="1">
                <a:solidFill>
                  <a:schemeClr val="dk1"/>
                </a:solidFill>
                <a:latin typeface="Arial" panose="020B0604020202020204"/>
                <a:ea typeface="Arial" panose="020B0604020202020204"/>
                <a:cs typeface="Arial" panose="020B0604020202020204"/>
                <a:sym typeface="Arial" panose="020B0604020202020204"/>
              </a:rPr>
              <a:t>Communication</a:t>
            </a:r>
            <a:endParaRPr sz="1400">
              <a:solidFill>
                <a:srgbClr val="000000"/>
              </a:solidFill>
              <a:latin typeface="Arial" panose="020B0604020202020204"/>
              <a:ea typeface="Arial" panose="020B0604020202020204"/>
              <a:cs typeface="Arial" panose="020B0604020202020204"/>
              <a:sym typeface="Arial" panose="020B0604020202020204"/>
            </a:endParaRPr>
          </a:p>
          <a:p>
            <a:pPr algn="ctr">
              <a:lnSpc>
                <a:spcPct val="30000"/>
              </a:lnSpc>
              <a:spcBef>
                <a:spcPts val="900"/>
              </a:spcBef>
              <a:buClr>
                <a:srgbClr val="000000"/>
              </a:buClr>
              <a:buSzPts val="1800"/>
            </a:pPr>
            <a:r>
              <a:rPr lang="en-GB" b="1">
                <a:solidFill>
                  <a:schemeClr val="dk1"/>
                </a:solidFill>
                <a:latin typeface="Arial" panose="020B0604020202020204"/>
                <a:ea typeface="Arial" panose="020B0604020202020204"/>
                <a:cs typeface="Arial" panose="020B0604020202020204"/>
                <a:sym typeface="Arial" panose="020B0604020202020204"/>
              </a:rPr>
              <a:t>  Goals &amp;</a:t>
            </a:r>
            <a:endParaRPr sz="1400">
              <a:solidFill>
                <a:srgbClr val="000000"/>
              </a:solidFill>
              <a:latin typeface="Arial" panose="020B0604020202020204"/>
              <a:ea typeface="Arial" panose="020B0604020202020204"/>
              <a:cs typeface="Arial" panose="020B0604020202020204"/>
              <a:sym typeface="Arial" panose="020B0604020202020204"/>
            </a:endParaRPr>
          </a:p>
          <a:p>
            <a:pPr algn="ctr">
              <a:lnSpc>
                <a:spcPct val="60000"/>
              </a:lnSpc>
              <a:spcBef>
                <a:spcPts val="900"/>
              </a:spcBef>
              <a:buClr>
                <a:srgbClr val="000000"/>
              </a:buClr>
              <a:buSzPts val="1800"/>
            </a:pPr>
            <a:r>
              <a:rPr lang="en-GB" b="1">
                <a:solidFill>
                  <a:schemeClr val="dk1"/>
                </a:solidFill>
                <a:latin typeface="Arial" panose="020B0604020202020204"/>
                <a:ea typeface="Arial" panose="020B0604020202020204"/>
                <a:cs typeface="Arial" panose="020B0604020202020204"/>
                <a:sym typeface="Arial" panose="020B0604020202020204"/>
              </a:rPr>
              <a:t>Positioning</a:t>
            </a: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49" name="Google Shape;449;p34"/>
          <p:cNvSpPr txBox="1"/>
          <p:nvPr/>
        </p:nvSpPr>
        <p:spPr>
          <a:xfrm>
            <a:off x="3810001" y="2786064"/>
            <a:ext cx="3571875" cy="567807"/>
          </a:xfrm>
          <a:prstGeom prst="rect">
            <a:avLst/>
          </a:prstGeom>
          <a:solidFill>
            <a:srgbClr val="DAE5F1"/>
          </a:solidFill>
          <a:ln>
            <a:noFill/>
          </a:ln>
        </p:spPr>
        <p:txBody>
          <a:bodyPr spcFirstLastPara="1" wrap="square" lIns="91425" tIns="45700" rIns="91425" bIns="45700" anchor="t" anchorCtr="0">
            <a:spAutoFit/>
          </a:bodyPr>
          <a:lstStyle/>
          <a:p>
            <a:pPr algn="ctr">
              <a:buClr>
                <a:srgbClr val="000000"/>
              </a:buClr>
              <a:buSzPts val="1800"/>
            </a:pPr>
            <a:r>
              <a:rPr lang="en-GB" b="1" dirty="0">
                <a:solidFill>
                  <a:schemeClr val="dk1"/>
                </a:solidFill>
                <a:latin typeface="Arial" panose="020B0604020202020204"/>
                <a:ea typeface="Arial" panose="020B0604020202020204"/>
                <a:cs typeface="Arial" panose="020B0604020202020204"/>
                <a:sym typeface="Arial" panose="020B0604020202020204"/>
              </a:rPr>
              <a:t>3Ps of Communication</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lgn="ctr">
              <a:lnSpc>
                <a:spcPct val="30000"/>
              </a:lnSpc>
              <a:spcBef>
                <a:spcPts val="900"/>
              </a:spcBef>
              <a:buClr>
                <a:srgbClr val="000000"/>
              </a:buClr>
              <a:buSzPts val="1800"/>
            </a:pPr>
            <a:r>
              <a:rPr lang="en-GB" b="1" dirty="0">
                <a:solidFill>
                  <a:schemeClr val="dk1"/>
                </a:solidFill>
                <a:latin typeface="Arial" panose="020B0604020202020204"/>
                <a:ea typeface="Arial" panose="020B0604020202020204"/>
                <a:cs typeface="Arial" panose="020B0604020202020204"/>
                <a:sym typeface="Arial" panose="020B0604020202020204"/>
              </a:rPr>
              <a:t>  Strategy</a:t>
            </a:r>
            <a:endParaRPr dirty="0">
              <a:solidFill>
                <a:schemeClr val="dk1"/>
              </a:solidFill>
              <a:latin typeface="Arial" panose="020B0604020202020204"/>
              <a:ea typeface="Arial" panose="020B0604020202020204"/>
              <a:cs typeface="Arial" panose="020B0604020202020204"/>
              <a:sym typeface="Arial" panose="020B0604020202020204"/>
            </a:endParaRPr>
          </a:p>
        </p:txBody>
      </p:sp>
      <p:sp>
        <p:nvSpPr>
          <p:cNvPr id="450" name="Google Shape;450;p34"/>
          <p:cNvSpPr txBox="1"/>
          <p:nvPr/>
        </p:nvSpPr>
        <p:spPr>
          <a:xfrm>
            <a:off x="4667251" y="3657600"/>
            <a:ext cx="1928813" cy="987922"/>
          </a:xfrm>
          <a:prstGeom prst="rect">
            <a:avLst/>
          </a:prstGeom>
          <a:noFill/>
          <a:ln>
            <a:noFill/>
          </a:ln>
        </p:spPr>
        <p:txBody>
          <a:bodyPr spcFirstLastPara="1" wrap="square" lIns="91425" tIns="45700" rIns="91425" bIns="45700" anchor="t" anchorCtr="0">
            <a:spAutoFit/>
          </a:bodyPr>
          <a:lstStyle/>
          <a:p>
            <a:pPr algn="ctr">
              <a:buClr>
                <a:schemeClr val="dk1"/>
              </a:buClr>
              <a:buSzPts val="1800"/>
            </a:pPr>
            <a:r>
              <a:rPr lang="en-GB" b="1">
                <a:solidFill>
                  <a:schemeClr val="dk1"/>
                </a:solidFill>
                <a:latin typeface="Arial" panose="020B0604020202020204"/>
                <a:ea typeface="Arial" panose="020B0604020202020204"/>
                <a:cs typeface="Arial" panose="020B0604020202020204"/>
                <a:sym typeface="Arial" panose="020B0604020202020204"/>
              </a:rPr>
              <a:t>Coordinated </a:t>
            </a:r>
            <a:endParaRPr sz="1400">
              <a:solidFill>
                <a:srgbClr val="000000"/>
              </a:solidFill>
              <a:latin typeface="Arial" panose="020B0604020202020204"/>
              <a:ea typeface="Arial" panose="020B0604020202020204"/>
              <a:cs typeface="Arial" panose="020B0604020202020204"/>
              <a:sym typeface="Arial" panose="020B0604020202020204"/>
            </a:endParaRPr>
          </a:p>
          <a:p>
            <a:pPr algn="ctr">
              <a:lnSpc>
                <a:spcPct val="60000"/>
              </a:lnSpc>
              <a:spcBef>
                <a:spcPts val="900"/>
              </a:spcBef>
              <a:buClr>
                <a:schemeClr val="dk1"/>
              </a:buClr>
              <a:buSzPts val="1800"/>
            </a:pPr>
            <a:r>
              <a:rPr lang="en-GB" b="1">
                <a:solidFill>
                  <a:schemeClr val="dk1"/>
                </a:solidFill>
                <a:latin typeface="Arial" panose="020B0604020202020204"/>
                <a:ea typeface="Arial" panose="020B0604020202020204"/>
                <a:cs typeface="Arial" panose="020B0604020202020204"/>
                <a:sym typeface="Arial" panose="020B0604020202020204"/>
              </a:rPr>
              <a:t>Communication </a:t>
            </a:r>
            <a:endParaRPr sz="1400">
              <a:solidFill>
                <a:srgbClr val="000000"/>
              </a:solidFill>
              <a:latin typeface="Arial" panose="020B0604020202020204"/>
              <a:ea typeface="Arial" panose="020B0604020202020204"/>
              <a:cs typeface="Arial" panose="020B0604020202020204"/>
              <a:sym typeface="Arial" panose="020B0604020202020204"/>
            </a:endParaRPr>
          </a:p>
          <a:p>
            <a:pPr algn="ctr">
              <a:lnSpc>
                <a:spcPct val="80000"/>
              </a:lnSpc>
              <a:spcBef>
                <a:spcPts val="900"/>
              </a:spcBef>
              <a:buClr>
                <a:schemeClr val="dk1"/>
              </a:buClr>
              <a:buSzPts val="1800"/>
            </a:pPr>
            <a:r>
              <a:rPr lang="en-GB" b="1">
                <a:solidFill>
                  <a:schemeClr val="dk1"/>
                </a:solidFill>
                <a:latin typeface="Arial" panose="020B0604020202020204"/>
                <a:ea typeface="Arial" panose="020B0604020202020204"/>
                <a:cs typeface="Arial" panose="020B0604020202020204"/>
                <a:sym typeface="Arial" panose="020B0604020202020204"/>
              </a:rPr>
              <a:t>Mix</a:t>
            </a: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51" name="Google Shape;451;p34"/>
          <p:cNvSpPr txBox="1"/>
          <p:nvPr/>
        </p:nvSpPr>
        <p:spPr>
          <a:xfrm>
            <a:off x="4419600" y="5334001"/>
            <a:ext cx="4953000" cy="540107"/>
          </a:xfrm>
          <a:prstGeom prst="rect">
            <a:avLst/>
          </a:prstGeom>
          <a:noFill/>
          <a:ln>
            <a:noFill/>
          </a:ln>
        </p:spPr>
        <p:txBody>
          <a:bodyPr spcFirstLastPara="1" wrap="square" lIns="91425" tIns="45700" rIns="91425" bIns="45700" anchor="t" anchorCtr="0">
            <a:spAutoFit/>
          </a:bodyPr>
          <a:lstStyle/>
          <a:p>
            <a:pPr>
              <a:buClr>
                <a:schemeClr val="dk1"/>
              </a:buClr>
              <a:buSzPts val="1800"/>
            </a:pPr>
            <a:r>
              <a:rPr lang="en-GB" b="1">
                <a:solidFill>
                  <a:schemeClr val="dk1"/>
                </a:solidFill>
                <a:latin typeface="Arial" panose="020B0604020202020204"/>
                <a:ea typeface="Arial" panose="020B0604020202020204"/>
                <a:cs typeface="Arial" panose="020B0604020202020204"/>
                <a:sym typeface="Arial" panose="020B0604020202020204"/>
              </a:rPr>
              <a:t>Implementation, Control</a:t>
            </a:r>
            <a:endParaRPr sz="1400">
              <a:solidFill>
                <a:srgbClr val="000000"/>
              </a:solidFill>
              <a:latin typeface="Arial" panose="020B0604020202020204"/>
              <a:ea typeface="Arial" panose="020B0604020202020204"/>
              <a:cs typeface="Arial" panose="020B0604020202020204"/>
              <a:sym typeface="Arial" panose="020B0604020202020204"/>
            </a:endParaRPr>
          </a:p>
          <a:p>
            <a:pPr>
              <a:lnSpc>
                <a:spcPct val="20000"/>
              </a:lnSpc>
              <a:spcBef>
                <a:spcPts val="900"/>
              </a:spcBef>
              <a:buClr>
                <a:schemeClr val="dk1"/>
              </a:buClr>
              <a:buSzPts val="1800"/>
            </a:pPr>
            <a:r>
              <a:rPr lang="en-GB" b="1">
                <a:solidFill>
                  <a:schemeClr val="dk1"/>
                </a:solidFill>
                <a:latin typeface="Arial" panose="020B0604020202020204"/>
                <a:ea typeface="Arial" panose="020B0604020202020204"/>
                <a:cs typeface="Arial" panose="020B0604020202020204"/>
                <a:sym typeface="Arial" panose="020B0604020202020204"/>
              </a:rPr>
              <a:t>       &amp; Evaluation</a:t>
            </a: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52" name="Google Shape;452;p34"/>
          <p:cNvSpPr txBox="1"/>
          <p:nvPr/>
        </p:nvSpPr>
        <p:spPr>
          <a:xfrm>
            <a:off x="3429000" y="4648201"/>
            <a:ext cx="2438400" cy="366713"/>
          </a:xfrm>
          <a:prstGeom prst="rect">
            <a:avLst/>
          </a:prstGeom>
          <a:noFill/>
          <a:ln>
            <a:noFill/>
          </a:ln>
        </p:spPr>
        <p:txBody>
          <a:bodyPr spcFirstLastPara="1" wrap="square" lIns="91425" tIns="45700" rIns="91425" bIns="45700" anchor="t" anchorCtr="0">
            <a:spAutoFit/>
          </a:bodyPr>
          <a:lstStyle/>
          <a:p>
            <a:pPr>
              <a:buClr>
                <a:schemeClr val="dk1"/>
              </a:buClr>
              <a:buSzPts val="1800"/>
            </a:pPr>
            <a:r>
              <a:rPr lang="en-GB" b="1">
                <a:solidFill>
                  <a:schemeClr val="dk1"/>
                </a:solidFill>
                <a:latin typeface="Arial" panose="020B0604020202020204"/>
                <a:ea typeface="Arial" panose="020B0604020202020204"/>
                <a:cs typeface="Arial" panose="020B0604020202020204"/>
                <a:sym typeface="Arial" panose="020B0604020202020204"/>
              </a:rPr>
              <a:t>Scheduling</a:t>
            </a: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53" name="Google Shape;453;p34"/>
          <p:cNvSpPr/>
          <p:nvPr/>
        </p:nvSpPr>
        <p:spPr>
          <a:xfrm>
            <a:off x="6400800" y="4343400"/>
            <a:ext cx="1371600" cy="914400"/>
          </a:xfrm>
          <a:prstGeom prst="rect">
            <a:avLst/>
          </a:prstGeom>
          <a:solidFill>
            <a:srgbClr val="FFDBB7"/>
          </a:solidFill>
          <a:ln w="2857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54" name="Google Shape;454;p34"/>
          <p:cNvSpPr txBox="1"/>
          <p:nvPr/>
        </p:nvSpPr>
        <p:spPr>
          <a:xfrm>
            <a:off x="6400800" y="4648201"/>
            <a:ext cx="1828800" cy="366713"/>
          </a:xfrm>
          <a:prstGeom prst="rect">
            <a:avLst/>
          </a:prstGeom>
          <a:noFill/>
          <a:ln>
            <a:noFill/>
          </a:ln>
        </p:spPr>
        <p:txBody>
          <a:bodyPr spcFirstLastPara="1" wrap="square" lIns="91425" tIns="45700" rIns="91425" bIns="45700" anchor="t" anchorCtr="0">
            <a:spAutoFit/>
          </a:bodyPr>
          <a:lstStyle/>
          <a:p>
            <a:pPr>
              <a:buClr>
                <a:schemeClr val="dk1"/>
              </a:buClr>
              <a:buSzPts val="1800"/>
            </a:pPr>
            <a:r>
              <a:rPr lang="en-GB" b="1">
                <a:solidFill>
                  <a:schemeClr val="dk1"/>
                </a:solidFill>
                <a:latin typeface="Arial" panose="020B0604020202020204"/>
                <a:ea typeface="Arial" panose="020B0604020202020204"/>
                <a:cs typeface="Arial" panose="020B0604020202020204"/>
                <a:sym typeface="Arial" panose="020B0604020202020204"/>
              </a:rPr>
              <a:t>Resources</a:t>
            </a: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55" name="Google Shape;455;p34"/>
          <p:cNvSpPr txBox="1"/>
          <p:nvPr/>
        </p:nvSpPr>
        <p:spPr>
          <a:xfrm>
            <a:off x="7772400" y="3352801"/>
            <a:ext cx="4419600" cy="276225"/>
          </a:xfrm>
          <a:prstGeom prst="rect">
            <a:avLst/>
          </a:prstGeom>
          <a:noFill/>
          <a:ln>
            <a:noFill/>
          </a:ln>
        </p:spPr>
        <p:txBody>
          <a:bodyPr spcFirstLastPara="1" wrap="square" lIns="91425" tIns="45700" rIns="91425" bIns="45700" anchor="t" anchorCtr="0">
            <a:spAutoFit/>
          </a:bodyPr>
          <a:lstStyle/>
          <a:p>
            <a:pPr>
              <a:buClr>
                <a:schemeClr val="dk1"/>
              </a:buClr>
              <a:buSzPts val="1200"/>
            </a:pPr>
            <a:r>
              <a:rPr lang="en-GB" sz="1200" b="1">
                <a:solidFill>
                  <a:schemeClr val="dk1"/>
                </a:solidFill>
                <a:latin typeface="Arial" panose="020B0604020202020204"/>
                <a:ea typeface="Arial" panose="020B0604020202020204"/>
                <a:cs typeface="Arial" panose="020B0604020202020204"/>
                <a:sym typeface="Arial" panose="020B0604020202020204"/>
              </a:rPr>
              <a:t>Pull</a:t>
            </a:r>
            <a:endParaRPr sz="1200">
              <a:solidFill>
                <a:schemeClr val="dk1"/>
              </a:solidFill>
              <a:latin typeface="Arial" panose="020B0604020202020204"/>
              <a:ea typeface="Arial" panose="020B0604020202020204"/>
              <a:cs typeface="Arial" panose="020B0604020202020204"/>
              <a:sym typeface="Arial" panose="020B0604020202020204"/>
            </a:endParaRPr>
          </a:p>
        </p:txBody>
      </p:sp>
      <p:sp>
        <p:nvSpPr>
          <p:cNvPr id="456" name="Google Shape;456;p34"/>
          <p:cNvSpPr txBox="1"/>
          <p:nvPr/>
        </p:nvSpPr>
        <p:spPr>
          <a:xfrm>
            <a:off x="8310563" y="3571876"/>
            <a:ext cx="3276600" cy="276225"/>
          </a:xfrm>
          <a:prstGeom prst="rect">
            <a:avLst/>
          </a:prstGeom>
          <a:noFill/>
          <a:ln>
            <a:noFill/>
          </a:ln>
        </p:spPr>
        <p:txBody>
          <a:bodyPr spcFirstLastPara="1" wrap="square" lIns="91425" tIns="45700" rIns="91425" bIns="45700" anchor="t" anchorCtr="0">
            <a:spAutoFit/>
          </a:bodyPr>
          <a:lstStyle/>
          <a:p>
            <a:pPr>
              <a:buClr>
                <a:schemeClr val="dk1"/>
              </a:buClr>
              <a:buSzPts val="1200"/>
            </a:pPr>
            <a:r>
              <a:rPr lang="en-GB" sz="1200" b="1">
                <a:solidFill>
                  <a:schemeClr val="dk1"/>
                </a:solidFill>
                <a:latin typeface="Arial" panose="020B0604020202020204"/>
                <a:ea typeface="Arial" panose="020B0604020202020204"/>
                <a:cs typeface="Arial" panose="020B0604020202020204"/>
                <a:sym typeface="Arial" panose="020B0604020202020204"/>
              </a:rPr>
              <a:t>Push</a:t>
            </a:r>
            <a:endParaRPr sz="1200">
              <a:solidFill>
                <a:schemeClr val="dk1"/>
              </a:solidFill>
              <a:latin typeface="Arial" panose="020B0604020202020204"/>
              <a:ea typeface="Arial" panose="020B0604020202020204"/>
              <a:cs typeface="Arial" panose="020B0604020202020204"/>
              <a:sym typeface="Arial" panose="020B0604020202020204"/>
            </a:endParaRPr>
          </a:p>
        </p:txBody>
      </p:sp>
      <p:sp>
        <p:nvSpPr>
          <p:cNvPr id="457" name="Google Shape;457;p34"/>
          <p:cNvSpPr txBox="1"/>
          <p:nvPr/>
        </p:nvSpPr>
        <p:spPr>
          <a:xfrm>
            <a:off x="8534400" y="3929064"/>
            <a:ext cx="4267200" cy="276225"/>
          </a:xfrm>
          <a:prstGeom prst="rect">
            <a:avLst/>
          </a:prstGeom>
          <a:noFill/>
          <a:ln>
            <a:noFill/>
          </a:ln>
        </p:spPr>
        <p:txBody>
          <a:bodyPr spcFirstLastPara="1" wrap="square" lIns="91425" tIns="45700" rIns="91425" bIns="45700" anchor="t" anchorCtr="0">
            <a:spAutoFit/>
          </a:bodyPr>
          <a:lstStyle/>
          <a:p>
            <a:pPr>
              <a:buClr>
                <a:schemeClr val="dk1"/>
              </a:buClr>
              <a:buSzPts val="1200"/>
            </a:pPr>
            <a:r>
              <a:rPr lang="en-GB" sz="1200" b="1">
                <a:solidFill>
                  <a:schemeClr val="dk1"/>
                </a:solidFill>
                <a:latin typeface="Arial" panose="020B0604020202020204"/>
                <a:ea typeface="Arial" panose="020B0604020202020204"/>
                <a:cs typeface="Arial" panose="020B0604020202020204"/>
                <a:sym typeface="Arial" panose="020B0604020202020204"/>
              </a:rPr>
              <a:t>      Profile</a:t>
            </a:r>
            <a:endParaRPr sz="1200">
              <a:solidFill>
                <a:schemeClr val="dk1"/>
              </a:solidFill>
              <a:latin typeface="Arial" panose="020B0604020202020204"/>
              <a:ea typeface="Arial" panose="020B0604020202020204"/>
              <a:cs typeface="Arial" panose="020B0604020202020204"/>
              <a:sym typeface="Arial" panose="020B0604020202020204"/>
            </a:endParaRPr>
          </a:p>
        </p:txBody>
      </p:sp>
      <p:sp>
        <p:nvSpPr>
          <p:cNvPr id="458" name="Google Shape;458;p34"/>
          <p:cNvSpPr txBox="1"/>
          <p:nvPr/>
        </p:nvSpPr>
        <p:spPr>
          <a:xfrm>
            <a:off x="7620000" y="1828801"/>
            <a:ext cx="4572000" cy="276225"/>
          </a:xfrm>
          <a:prstGeom prst="rect">
            <a:avLst/>
          </a:prstGeom>
          <a:noFill/>
          <a:ln>
            <a:noFill/>
          </a:ln>
        </p:spPr>
        <p:txBody>
          <a:bodyPr spcFirstLastPara="1" wrap="square" lIns="91425" tIns="45700" rIns="91425" bIns="45700" anchor="t" anchorCtr="0">
            <a:spAutoFit/>
          </a:bodyPr>
          <a:lstStyle/>
          <a:p>
            <a:pPr>
              <a:buClr>
                <a:schemeClr val="dk1"/>
              </a:buClr>
              <a:buSzPts val="1200"/>
            </a:pPr>
            <a:r>
              <a:rPr lang="en-GB" sz="1200" b="1">
                <a:solidFill>
                  <a:schemeClr val="dk1"/>
                </a:solidFill>
                <a:latin typeface="Arial" panose="020B0604020202020204"/>
                <a:ea typeface="Arial" panose="020B0604020202020204"/>
                <a:cs typeface="Arial" panose="020B0604020202020204"/>
                <a:sym typeface="Arial" panose="020B0604020202020204"/>
              </a:rPr>
              <a:t>Corporate Goals</a:t>
            </a:r>
            <a:endParaRPr sz="1200">
              <a:solidFill>
                <a:schemeClr val="dk1"/>
              </a:solidFill>
              <a:latin typeface="Arial" panose="020B0604020202020204"/>
              <a:ea typeface="Arial" panose="020B0604020202020204"/>
              <a:cs typeface="Arial" panose="020B0604020202020204"/>
              <a:sym typeface="Arial" panose="020B0604020202020204"/>
            </a:endParaRPr>
          </a:p>
        </p:txBody>
      </p:sp>
      <p:sp>
        <p:nvSpPr>
          <p:cNvPr id="459" name="Google Shape;459;p34"/>
          <p:cNvSpPr txBox="1"/>
          <p:nvPr/>
        </p:nvSpPr>
        <p:spPr>
          <a:xfrm>
            <a:off x="8153400" y="2209801"/>
            <a:ext cx="4419600" cy="276225"/>
          </a:xfrm>
          <a:prstGeom prst="rect">
            <a:avLst/>
          </a:prstGeom>
          <a:noFill/>
          <a:ln>
            <a:noFill/>
          </a:ln>
        </p:spPr>
        <p:txBody>
          <a:bodyPr spcFirstLastPara="1" wrap="square" lIns="91425" tIns="45700" rIns="91425" bIns="45700" anchor="t" anchorCtr="0">
            <a:spAutoFit/>
          </a:bodyPr>
          <a:lstStyle/>
          <a:p>
            <a:pPr>
              <a:buClr>
                <a:schemeClr val="dk1"/>
              </a:buClr>
              <a:buSzPts val="1200"/>
            </a:pPr>
            <a:r>
              <a:rPr lang="en-GB" sz="1200" b="1">
                <a:solidFill>
                  <a:schemeClr val="dk1"/>
                </a:solidFill>
                <a:latin typeface="Arial" panose="020B0604020202020204"/>
                <a:ea typeface="Arial" panose="020B0604020202020204"/>
                <a:cs typeface="Arial" panose="020B0604020202020204"/>
                <a:sym typeface="Arial" panose="020B0604020202020204"/>
              </a:rPr>
              <a:t>Marketing Goals</a:t>
            </a:r>
            <a:endParaRPr sz="1200">
              <a:solidFill>
                <a:schemeClr val="dk1"/>
              </a:solidFill>
              <a:latin typeface="Arial" panose="020B0604020202020204"/>
              <a:ea typeface="Arial" panose="020B0604020202020204"/>
              <a:cs typeface="Arial" panose="020B0604020202020204"/>
              <a:sym typeface="Arial" panose="020B0604020202020204"/>
            </a:endParaRPr>
          </a:p>
        </p:txBody>
      </p:sp>
      <p:cxnSp>
        <p:nvCxnSpPr>
          <p:cNvPr id="460" name="Google Shape;460;p34"/>
          <p:cNvCxnSpPr/>
          <p:nvPr/>
        </p:nvCxnSpPr>
        <p:spPr>
          <a:xfrm rot="10800000">
            <a:off x="6553200" y="2209800"/>
            <a:ext cx="1066800" cy="0"/>
          </a:xfrm>
          <a:prstGeom prst="straightConnector1">
            <a:avLst/>
          </a:prstGeom>
          <a:noFill/>
          <a:ln w="9525" cap="flat" cmpd="sng">
            <a:solidFill>
              <a:schemeClr val="dk1"/>
            </a:solidFill>
            <a:prstDash val="solid"/>
            <a:round/>
            <a:headEnd type="none" w="sm" len="sm"/>
            <a:tailEnd type="triangle" w="med" len="med"/>
          </a:ln>
        </p:spPr>
      </p:cxnSp>
      <p:cxnSp>
        <p:nvCxnSpPr>
          <p:cNvPr id="461" name="Google Shape;461;p34"/>
          <p:cNvCxnSpPr/>
          <p:nvPr/>
        </p:nvCxnSpPr>
        <p:spPr>
          <a:xfrm rot="10800000">
            <a:off x="7391400" y="3200400"/>
            <a:ext cx="381000" cy="0"/>
          </a:xfrm>
          <a:prstGeom prst="straightConnector1">
            <a:avLst/>
          </a:prstGeom>
          <a:noFill/>
          <a:ln w="9525" cap="flat" cmpd="sng">
            <a:solidFill>
              <a:schemeClr val="dk1"/>
            </a:solidFill>
            <a:prstDash val="solid"/>
            <a:round/>
            <a:headEnd type="none" w="sm" len="sm"/>
            <a:tailEnd type="triangle" w="med" len="med"/>
          </a:ln>
        </p:spPr>
      </p:cxnSp>
      <p:cxnSp>
        <p:nvCxnSpPr>
          <p:cNvPr id="462" name="Google Shape;462;p34"/>
          <p:cNvCxnSpPr/>
          <p:nvPr/>
        </p:nvCxnSpPr>
        <p:spPr>
          <a:xfrm rot="10800000">
            <a:off x="2362200" y="5638800"/>
            <a:ext cx="1828800" cy="0"/>
          </a:xfrm>
          <a:prstGeom prst="straightConnector1">
            <a:avLst/>
          </a:prstGeom>
          <a:noFill/>
          <a:ln w="9525" cap="flat" cmpd="sng">
            <a:solidFill>
              <a:schemeClr val="dk1"/>
            </a:solidFill>
            <a:prstDash val="solid"/>
            <a:round/>
            <a:headEnd type="none" w="sm" len="sm"/>
            <a:tailEnd type="none" w="sm" len="sm"/>
          </a:ln>
        </p:spPr>
      </p:cxnSp>
      <p:cxnSp>
        <p:nvCxnSpPr>
          <p:cNvPr id="463" name="Google Shape;463;p34"/>
          <p:cNvCxnSpPr/>
          <p:nvPr/>
        </p:nvCxnSpPr>
        <p:spPr>
          <a:xfrm rot="10800000">
            <a:off x="2362200" y="4876800"/>
            <a:ext cx="0" cy="762000"/>
          </a:xfrm>
          <a:prstGeom prst="straightConnector1">
            <a:avLst/>
          </a:prstGeom>
          <a:noFill/>
          <a:ln w="9525" cap="flat" cmpd="sng">
            <a:solidFill>
              <a:schemeClr val="dk1"/>
            </a:solidFill>
            <a:prstDash val="solid"/>
            <a:round/>
            <a:headEnd type="none" w="sm" len="sm"/>
            <a:tailEnd type="triangle" w="med" len="med"/>
          </a:ln>
        </p:spPr>
      </p:cxnSp>
      <p:cxnSp>
        <p:nvCxnSpPr>
          <p:cNvPr id="464" name="Google Shape;464;p34"/>
          <p:cNvCxnSpPr/>
          <p:nvPr/>
        </p:nvCxnSpPr>
        <p:spPr>
          <a:xfrm rot="10800000">
            <a:off x="2362200" y="2971800"/>
            <a:ext cx="0" cy="762000"/>
          </a:xfrm>
          <a:prstGeom prst="straightConnector1">
            <a:avLst/>
          </a:prstGeom>
          <a:noFill/>
          <a:ln w="9525" cap="flat" cmpd="sng">
            <a:solidFill>
              <a:schemeClr val="dk1"/>
            </a:solidFill>
            <a:prstDash val="solid"/>
            <a:round/>
            <a:headEnd type="none" w="sm" len="sm"/>
            <a:tailEnd type="triangle" w="med" len="med"/>
          </a:ln>
        </p:spPr>
      </p:cxnSp>
      <p:cxnSp>
        <p:nvCxnSpPr>
          <p:cNvPr id="465" name="Google Shape;465;p34"/>
          <p:cNvCxnSpPr/>
          <p:nvPr/>
        </p:nvCxnSpPr>
        <p:spPr>
          <a:xfrm rot="10800000">
            <a:off x="2362200" y="1371600"/>
            <a:ext cx="0" cy="381000"/>
          </a:xfrm>
          <a:prstGeom prst="straightConnector1">
            <a:avLst/>
          </a:prstGeom>
          <a:noFill/>
          <a:ln w="9525" cap="flat" cmpd="sng">
            <a:solidFill>
              <a:schemeClr val="dk1"/>
            </a:solidFill>
            <a:prstDash val="solid"/>
            <a:round/>
            <a:headEnd type="none" w="sm" len="sm"/>
            <a:tailEnd type="none" w="sm" len="sm"/>
          </a:ln>
        </p:spPr>
      </p:cxnSp>
      <p:cxnSp>
        <p:nvCxnSpPr>
          <p:cNvPr id="466" name="Google Shape;466;p34"/>
          <p:cNvCxnSpPr/>
          <p:nvPr/>
        </p:nvCxnSpPr>
        <p:spPr>
          <a:xfrm>
            <a:off x="2362200" y="1371600"/>
            <a:ext cx="1905000" cy="0"/>
          </a:xfrm>
          <a:prstGeom prst="straightConnector1">
            <a:avLst/>
          </a:prstGeom>
          <a:noFill/>
          <a:ln w="9525" cap="flat" cmpd="sng">
            <a:solidFill>
              <a:schemeClr val="dk1"/>
            </a:solidFill>
            <a:prstDash val="solid"/>
            <a:round/>
            <a:headEnd type="none" w="sm" len="sm"/>
            <a:tailEnd type="triangle" w="med" len="med"/>
          </a:ln>
        </p:spPr>
      </p:cxnSp>
      <p:cxnSp>
        <p:nvCxnSpPr>
          <p:cNvPr id="467" name="Google Shape;467;p34"/>
          <p:cNvCxnSpPr/>
          <p:nvPr/>
        </p:nvCxnSpPr>
        <p:spPr>
          <a:xfrm>
            <a:off x="2743200" y="4114800"/>
            <a:ext cx="1981200" cy="0"/>
          </a:xfrm>
          <a:prstGeom prst="straightConnector1">
            <a:avLst/>
          </a:prstGeom>
          <a:noFill/>
          <a:ln w="9525" cap="flat" cmpd="sng">
            <a:solidFill>
              <a:schemeClr val="dk1"/>
            </a:solidFill>
            <a:prstDash val="solid"/>
            <a:round/>
            <a:headEnd type="triangle" w="med" len="med"/>
            <a:tailEnd type="triangle" w="med" len="med"/>
          </a:ln>
        </p:spPr>
      </p:cxnSp>
      <p:cxnSp>
        <p:nvCxnSpPr>
          <p:cNvPr id="468" name="Google Shape;468;p34"/>
          <p:cNvCxnSpPr/>
          <p:nvPr/>
        </p:nvCxnSpPr>
        <p:spPr>
          <a:xfrm rot="10800000">
            <a:off x="3276600" y="2286000"/>
            <a:ext cx="0" cy="1828800"/>
          </a:xfrm>
          <a:prstGeom prst="straightConnector1">
            <a:avLst/>
          </a:prstGeom>
          <a:noFill/>
          <a:ln w="9525" cap="flat" cmpd="sng">
            <a:solidFill>
              <a:schemeClr val="dk1"/>
            </a:solidFill>
            <a:prstDash val="solid"/>
            <a:round/>
            <a:headEnd type="triangle" w="med" len="med"/>
            <a:tailEnd type="triangle" w="med" len="med"/>
          </a:ln>
        </p:spPr>
      </p:cxnSp>
      <p:cxnSp>
        <p:nvCxnSpPr>
          <p:cNvPr id="469" name="Google Shape;469;p34"/>
          <p:cNvCxnSpPr/>
          <p:nvPr/>
        </p:nvCxnSpPr>
        <p:spPr>
          <a:xfrm>
            <a:off x="3276600" y="2286000"/>
            <a:ext cx="1371600" cy="0"/>
          </a:xfrm>
          <a:prstGeom prst="straightConnector1">
            <a:avLst/>
          </a:prstGeom>
          <a:noFill/>
          <a:ln w="9525" cap="flat" cmpd="sng">
            <a:solidFill>
              <a:schemeClr val="dk1"/>
            </a:solidFill>
            <a:prstDash val="solid"/>
            <a:round/>
            <a:headEnd type="triangle" w="med" len="med"/>
            <a:tailEnd type="triangle" w="med" len="med"/>
          </a:ln>
        </p:spPr>
      </p:cxnSp>
      <p:cxnSp>
        <p:nvCxnSpPr>
          <p:cNvPr id="470" name="Google Shape;470;p34"/>
          <p:cNvCxnSpPr/>
          <p:nvPr/>
        </p:nvCxnSpPr>
        <p:spPr>
          <a:xfrm>
            <a:off x="3276600" y="3124200"/>
            <a:ext cx="533400" cy="0"/>
          </a:xfrm>
          <a:prstGeom prst="straightConnector1">
            <a:avLst/>
          </a:prstGeom>
          <a:noFill/>
          <a:ln w="9525" cap="flat" cmpd="sng">
            <a:solidFill>
              <a:schemeClr val="dk1"/>
            </a:solidFill>
            <a:prstDash val="solid"/>
            <a:round/>
            <a:headEnd type="triangle" w="med" len="med"/>
            <a:tailEnd type="triangle" w="med" len="med"/>
          </a:ln>
        </p:spPr>
      </p:cxnSp>
      <p:sp>
        <p:nvSpPr>
          <p:cNvPr id="471" name="Google Shape;471;p34"/>
          <p:cNvSpPr txBox="1"/>
          <p:nvPr/>
        </p:nvSpPr>
        <p:spPr>
          <a:xfrm rot="-5393553">
            <a:off x="630238" y="3001963"/>
            <a:ext cx="3352800" cy="336550"/>
          </a:xfrm>
          <a:prstGeom prst="rect">
            <a:avLst/>
          </a:prstGeom>
          <a:noFill/>
          <a:ln>
            <a:noFill/>
          </a:ln>
        </p:spPr>
        <p:txBody>
          <a:bodyPr spcFirstLastPara="1" wrap="square" lIns="91425" tIns="45700" rIns="91425" bIns="45700" anchor="t" anchorCtr="0">
            <a:spAutoFit/>
          </a:bodyPr>
          <a:lstStyle/>
          <a:p>
            <a:pPr>
              <a:buClr>
                <a:schemeClr val="dk1"/>
              </a:buClr>
              <a:buSzPts val="1600"/>
            </a:pPr>
            <a:r>
              <a:rPr lang="en-GB" sz="1600" b="1">
                <a:solidFill>
                  <a:schemeClr val="dk1"/>
                </a:solidFill>
                <a:latin typeface="Arial" panose="020B0604020202020204"/>
                <a:ea typeface="Arial" panose="020B0604020202020204"/>
                <a:cs typeface="Arial" panose="020B0604020202020204"/>
                <a:sym typeface="Arial" panose="020B0604020202020204"/>
              </a:rPr>
              <a:t>Agencies</a:t>
            </a: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72" name="Google Shape;472;p34"/>
          <p:cNvSpPr/>
          <p:nvPr/>
        </p:nvSpPr>
        <p:spPr>
          <a:xfrm>
            <a:off x="8001000" y="4572001"/>
            <a:ext cx="609600" cy="428625"/>
          </a:xfrm>
          <a:prstGeom prst="rect">
            <a:avLst/>
          </a:prstGeom>
          <a:solidFill>
            <a:srgbClr val="F4E296"/>
          </a:solidFill>
          <a:ln w="2857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73" name="Google Shape;473;p34"/>
          <p:cNvSpPr/>
          <p:nvPr/>
        </p:nvSpPr>
        <p:spPr>
          <a:xfrm>
            <a:off x="8453438" y="4929188"/>
            <a:ext cx="609600" cy="400050"/>
          </a:xfrm>
          <a:prstGeom prst="rect">
            <a:avLst/>
          </a:prstGeom>
          <a:solidFill>
            <a:srgbClr val="F4E296"/>
          </a:solidFill>
          <a:ln w="2857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74" name="Google Shape;474;p34"/>
          <p:cNvSpPr/>
          <p:nvPr/>
        </p:nvSpPr>
        <p:spPr>
          <a:xfrm>
            <a:off x="8953500" y="5286376"/>
            <a:ext cx="890588" cy="366713"/>
          </a:xfrm>
          <a:prstGeom prst="rect">
            <a:avLst/>
          </a:prstGeom>
          <a:solidFill>
            <a:srgbClr val="F4E296"/>
          </a:solidFill>
          <a:ln w="2857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75" name="Google Shape;475;p34"/>
          <p:cNvSpPr txBox="1"/>
          <p:nvPr/>
        </p:nvSpPr>
        <p:spPr>
          <a:xfrm>
            <a:off x="8024813" y="4643439"/>
            <a:ext cx="1219200" cy="276225"/>
          </a:xfrm>
          <a:prstGeom prst="rect">
            <a:avLst/>
          </a:prstGeom>
          <a:noFill/>
          <a:ln>
            <a:noFill/>
          </a:ln>
        </p:spPr>
        <p:txBody>
          <a:bodyPr spcFirstLastPara="1" wrap="square" lIns="91425" tIns="45700" rIns="91425" bIns="45700" anchor="t" anchorCtr="0">
            <a:spAutoFit/>
          </a:bodyPr>
          <a:lstStyle/>
          <a:p>
            <a:pPr>
              <a:buClr>
                <a:schemeClr val="dk1"/>
              </a:buClr>
              <a:buSzPts val="1200"/>
            </a:pPr>
            <a:r>
              <a:rPr lang="en-GB" sz="1200" b="1">
                <a:solidFill>
                  <a:schemeClr val="dk1"/>
                </a:solidFill>
                <a:latin typeface="Arial" panose="020B0604020202020204"/>
                <a:ea typeface="Arial" panose="020B0604020202020204"/>
                <a:cs typeface="Arial" panose="020B0604020202020204"/>
                <a:sym typeface="Arial" panose="020B0604020202020204"/>
              </a:rPr>
              <a:t>Tools</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476" name="Google Shape;476;p34"/>
          <p:cNvSpPr txBox="1"/>
          <p:nvPr/>
        </p:nvSpPr>
        <p:spPr>
          <a:xfrm>
            <a:off x="8382000" y="5000626"/>
            <a:ext cx="1219200" cy="276225"/>
          </a:xfrm>
          <a:prstGeom prst="rect">
            <a:avLst/>
          </a:prstGeom>
          <a:noFill/>
          <a:ln>
            <a:noFill/>
          </a:ln>
        </p:spPr>
        <p:txBody>
          <a:bodyPr spcFirstLastPara="1" wrap="square" lIns="91425" tIns="45700" rIns="91425" bIns="45700" anchor="t" anchorCtr="0">
            <a:spAutoFit/>
          </a:bodyPr>
          <a:lstStyle/>
          <a:p>
            <a:pPr>
              <a:buClr>
                <a:schemeClr val="dk1"/>
              </a:buClr>
              <a:buSzPts val="1200"/>
            </a:pPr>
            <a:r>
              <a:rPr lang="en-GB" sz="1200" b="1">
                <a:solidFill>
                  <a:schemeClr val="dk1"/>
                </a:solidFill>
                <a:latin typeface="Arial" panose="020B0604020202020204"/>
                <a:ea typeface="Arial" panose="020B0604020202020204"/>
                <a:cs typeface="Arial" panose="020B0604020202020204"/>
                <a:sym typeface="Arial" panose="020B0604020202020204"/>
              </a:rPr>
              <a:t>  Media</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477" name="Google Shape;477;p34"/>
          <p:cNvSpPr txBox="1"/>
          <p:nvPr/>
        </p:nvSpPr>
        <p:spPr>
          <a:xfrm>
            <a:off x="8975725" y="5319714"/>
            <a:ext cx="1219200" cy="276225"/>
          </a:xfrm>
          <a:prstGeom prst="rect">
            <a:avLst/>
          </a:prstGeom>
          <a:noFill/>
          <a:ln>
            <a:noFill/>
          </a:ln>
        </p:spPr>
        <p:txBody>
          <a:bodyPr spcFirstLastPara="1" wrap="square" lIns="91425" tIns="45700" rIns="91425" bIns="45700" anchor="t" anchorCtr="0">
            <a:spAutoFit/>
          </a:bodyPr>
          <a:lstStyle/>
          <a:p>
            <a:pPr>
              <a:buClr>
                <a:schemeClr val="dk1"/>
              </a:buClr>
              <a:buSzPts val="1200"/>
            </a:pPr>
            <a:r>
              <a:rPr lang="en-GB" sz="1200" b="1">
                <a:solidFill>
                  <a:schemeClr val="dk1"/>
                </a:solidFill>
                <a:latin typeface="Arial" panose="020B0604020202020204"/>
                <a:ea typeface="Arial" panose="020B0604020202020204"/>
                <a:cs typeface="Arial" panose="020B0604020202020204"/>
                <a:sym typeface="Arial" panose="020B0604020202020204"/>
              </a:rPr>
              <a:t>Messages</a:t>
            </a:r>
            <a:endParaRPr sz="1400">
              <a:solidFill>
                <a:srgbClr val="000000"/>
              </a:solidFill>
              <a:latin typeface="Arial" panose="020B0604020202020204"/>
              <a:ea typeface="Arial" panose="020B0604020202020204"/>
              <a:cs typeface="Arial" panose="020B0604020202020204"/>
              <a:sym typeface="Arial" panose="020B0604020202020204"/>
            </a:endParaRPr>
          </a:p>
        </p:txBody>
      </p:sp>
      <p:cxnSp>
        <p:nvCxnSpPr>
          <p:cNvPr id="478" name="Google Shape;478;p34"/>
          <p:cNvCxnSpPr/>
          <p:nvPr/>
        </p:nvCxnSpPr>
        <p:spPr>
          <a:xfrm>
            <a:off x="6553200" y="4038600"/>
            <a:ext cx="1524000" cy="0"/>
          </a:xfrm>
          <a:prstGeom prst="straightConnector1">
            <a:avLst/>
          </a:prstGeom>
          <a:noFill/>
          <a:ln w="9525" cap="flat" cmpd="sng">
            <a:solidFill>
              <a:schemeClr val="dk1"/>
            </a:solidFill>
            <a:prstDash val="solid"/>
            <a:round/>
            <a:headEnd type="triangle" w="med" len="med"/>
            <a:tailEnd type="none" w="sm" len="sm"/>
          </a:ln>
        </p:spPr>
      </p:cxnSp>
      <p:cxnSp>
        <p:nvCxnSpPr>
          <p:cNvPr id="479" name="Google Shape;479;p34"/>
          <p:cNvCxnSpPr/>
          <p:nvPr/>
        </p:nvCxnSpPr>
        <p:spPr>
          <a:xfrm>
            <a:off x="8077200" y="4038600"/>
            <a:ext cx="0" cy="533400"/>
          </a:xfrm>
          <a:prstGeom prst="straightConnector1">
            <a:avLst/>
          </a:prstGeom>
          <a:noFill/>
          <a:ln w="9525" cap="flat" cmpd="sng">
            <a:solidFill>
              <a:schemeClr val="dk1"/>
            </a:solidFill>
            <a:prstDash val="solid"/>
            <a:round/>
            <a:headEnd type="none" w="sm" len="sm"/>
            <a:tailEnd type="none" w="sm" len="sm"/>
          </a:ln>
        </p:spPr>
      </p:cxnSp>
      <p:sp>
        <p:nvSpPr>
          <p:cNvPr id="480" name="Google Shape;480;p34"/>
          <p:cNvSpPr txBox="1"/>
          <p:nvPr/>
        </p:nvSpPr>
        <p:spPr>
          <a:xfrm>
            <a:off x="8751888" y="2663826"/>
            <a:ext cx="4419600" cy="276225"/>
          </a:xfrm>
          <a:prstGeom prst="rect">
            <a:avLst/>
          </a:prstGeom>
          <a:noFill/>
          <a:ln>
            <a:noFill/>
          </a:ln>
        </p:spPr>
        <p:txBody>
          <a:bodyPr spcFirstLastPara="1" wrap="square" lIns="91425" tIns="45700" rIns="91425" bIns="45700" anchor="t" anchorCtr="0">
            <a:spAutoFit/>
          </a:bodyPr>
          <a:lstStyle/>
          <a:p>
            <a:pPr>
              <a:buClr>
                <a:schemeClr val="dk1"/>
              </a:buClr>
              <a:buSzPts val="1200"/>
            </a:pPr>
            <a:r>
              <a:rPr lang="en-GB" sz="1200" b="1">
                <a:solidFill>
                  <a:schemeClr val="dk1"/>
                </a:solidFill>
                <a:latin typeface="Arial" panose="020B0604020202020204"/>
                <a:ea typeface="Arial" panose="020B0604020202020204"/>
                <a:cs typeface="Arial" panose="020B0604020202020204"/>
                <a:sym typeface="Arial" panose="020B0604020202020204"/>
              </a:rPr>
              <a:t>Communication Goals</a:t>
            </a:r>
            <a:endParaRPr sz="1200">
              <a:solidFill>
                <a:schemeClr val="dk1"/>
              </a:solidFill>
              <a:latin typeface="Arial" panose="020B0604020202020204"/>
              <a:ea typeface="Arial" panose="020B0604020202020204"/>
              <a:cs typeface="Arial" panose="020B0604020202020204"/>
              <a:sym typeface="Arial" panose="020B0604020202020204"/>
            </a:endParaRPr>
          </a:p>
        </p:txBody>
      </p:sp>
      <p:sp>
        <p:nvSpPr>
          <p:cNvPr id="481" name="Google Shape;481;p34"/>
          <p:cNvSpPr txBox="1"/>
          <p:nvPr/>
        </p:nvSpPr>
        <p:spPr>
          <a:xfrm rot="-5400000">
            <a:off x="1403350" y="2000250"/>
            <a:ext cx="1779588" cy="585788"/>
          </a:xfrm>
          <a:prstGeom prst="rect">
            <a:avLst/>
          </a:prstGeom>
          <a:noFill/>
          <a:ln>
            <a:noFill/>
          </a:ln>
        </p:spPr>
        <p:txBody>
          <a:bodyPr spcFirstLastPara="1" wrap="square" lIns="91425" tIns="45700" rIns="91425" bIns="45700" anchor="t" anchorCtr="0">
            <a:spAutoFit/>
          </a:bodyPr>
          <a:lstStyle/>
          <a:p>
            <a:pPr algn="ctr">
              <a:buClr>
                <a:schemeClr val="dk1"/>
              </a:buClr>
              <a:buSzPts val="1600"/>
            </a:pPr>
            <a:r>
              <a:rPr lang="en-GB" sz="1600" b="1">
                <a:solidFill>
                  <a:schemeClr val="dk1"/>
                </a:solidFill>
                <a:latin typeface="Arial" panose="020B0604020202020204"/>
                <a:ea typeface="Arial" panose="020B0604020202020204"/>
                <a:cs typeface="Arial" panose="020B0604020202020204"/>
                <a:sym typeface="Arial" panose="020B0604020202020204"/>
              </a:rPr>
              <a:t>Market Research</a:t>
            </a: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82" name="Google Shape;482;p34"/>
          <p:cNvSpPr/>
          <p:nvPr/>
        </p:nvSpPr>
        <p:spPr>
          <a:xfrm>
            <a:off x="8593465" y="6073776"/>
            <a:ext cx="1249362" cy="369887"/>
          </a:xfrm>
          <a:prstGeom prst="rect">
            <a:avLst/>
          </a:prstGeom>
          <a:noFill/>
          <a:ln>
            <a:noFill/>
          </a:ln>
        </p:spPr>
        <p:txBody>
          <a:bodyPr spcFirstLastPara="1" wrap="square" lIns="91425" tIns="45700" rIns="91425" bIns="45700" anchor="t" anchorCtr="0">
            <a:spAutoFit/>
          </a:bodyPr>
          <a:lstStyle/>
          <a:p>
            <a:pPr>
              <a:buClr>
                <a:schemeClr val="dk1"/>
              </a:buClr>
              <a:buSzPts val="1800"/>
            </a:pPr>
            <a:r>
              <a:rPr lang="en-GB" dirty="0">
                <a:solidFill>
                  <a:schemeClr val="dk1"/>
                </a:solidFill>
                <a:latin typeface="Arial" panose="020B0604020202020204"/>
                <a:ea typeface="Arial" panose="020B0604020202020204"/>
                <a:cs typeface="Arial" panose="020B0604020202020204"/>
                <a:sym typeface="Arial" panose="020B0604020202020204"/>
              </a:rPr>
              <a:t>Fill (2002</a:t>
            </a:r>
            <a:r>
              <a:rPr lang="en-GB" b="1" dirty="0">
                <a:solidFill>
                  <a:schemeClr val="dk1"/>
                </a:solidFill>
                <a:latin typeface="Arial" panose="020B0604020202020204"/>
                <a:ea typeface="Arial" panose="020B0604020202020204"/>
                <a:cs typeface="Arial" panose="020B0604020202020204"/>
                <a:sym typeface="Arial" panose="020B0604020202020204"/>
              </a:rPr>
              <a:t>)</a:t>
            </a:r>
            <a:endParaRPr dirty="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434"/>
                                        </p:tgtEl>
                                        <p:attrNameLst>
                                          <p:attrName>style.visibility</p:attrName>
                                        </p:attrNameLst>
                                      </p:cBhvr>
                                      <p:to>
                                        <p:strVal val="visible"/>
                                      </p:to>
                                    </p:set>
                                    <p:anim calcmode="lin" valueType="num">
                                      <p:cBhvr additive="base">
                                        <p:cTn id="7" dur="500"/>
                                        <p:tgtEl>
                                          <p:spTgt spid="434"/>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447"/>
                                        </p:tgtEl>
                                        <p:attrNameLst>
                                          <p:attrName>style.visibility</p:attrName>
                                        </p:attrNameLst>
                                      </p:cBhvr>
                                      <p:to>
                                        <p:strVal val="visible"/>
                                      </p:to>
                                    </p:set>
                                    <p:anim calcmode="lin" valueType="num">
                                      <p:cBhvr additive="base">
                                        <p:cTn id="10" dur="500"/>
                                        <p:tgtEl>
                                          <p:spTgt spid="447"/>
                                        </p:tgtEl>
                                        <p:attrNameLst>
                                          <p:attrName>ppt_y</p:attrName>
                                        </p:attrNameLst>
                                      </p:cBhvr>
                                      <p:tavLst>
                                        <p:tav tm="0">
                                          <p:val>
                                            <p:strVal val="#ppt_y-1"/>
                                          </p:val>
                                        </p:tav>
                                        <p:tav tm="100000">
                                          <p:val>
                                            <p:strVal val="#ppt_y"/>
                                          </p:val>
                                        </p:tav>
                                      </p:tavLst>
                                    </p:anim>
                                  </p:childTnLst>
                                </p:cTn>
                              </p:par>
                              <p:par>
                                <p:cTn id="11" presetID="2" presetClass="entr" presetSubtype="8" fill="hold" nodeType="withEffect">
                                  <p:stCondLst>
                                    <p:cond delay="0"/>
                                  </p:stCondLst>
                                  <p:childTnLst>
                                    <p:set>
                                      <p:cBhvr>
                                        <p:cTn id="12" dur="1" fill="hold">
                                          <p:stCondLst>
                                            <p:cond delay="0"/>
                                          </p:stCondLst>
                                        </p:cTn>
                                        <p:tgtEl>
                                          <p:spTgt spid="448"/>
                                        </p:tgtEl>
                                        <p:attrNameLst>
                                          <p:attrName>style.visibility</p:attrName>
                                        </p:attrNameLst>
                                      </p:cBhvr>
                                      <p:to>
                                        <p:strVal val="visible"/>
                                      </p:to>
                                    </p:set>
                                    <p:anim calcmode="lin" valueType="num">
                                      <p:cBhvr additive="base">
                                        <p:cTn id="13" dur="500"/>
                                        <p:tgtEl>
                                          <p:spTgt spid="448"/>
                                        </p:tgtEl>
                                        <p:attrNameLst>
                                          <p:attrName>ppt_x</p:attrName>
                                        </p:attrNameLst>
                                      </p:cBhvr>
                                      <p:tavLst>
                                        <p:tav tm="0">
                                          <p:val>
                                            <p:strVal val="#ppt_x-1"/>
                                          </p:val>
                                        </p:tav>
                                        <p:tav tm="100000">
                                          <p:val>
                                            <p:strVal val="#ppt_x"/>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441"/>
                                        </p:tgtEl>
                                        <p:attrNameLst>
                                          <p:attrName>style.visibility</p:attrName>
                                        </p:attrNameLst>
                                      </p:cBhvr>
                                      <p:to>
                                        <p:strVal val="visible"/>
                                      </p:to>
                                    </p:set>
                                    <p:anim calcmode="lin" valueType="num">
                                      <p:cBhvr additive="base">
                                        <p:cTn id="18" dur="500"/>
                                        <p:tgtEl>
                                          <p:spTgt spid="441"/>
                                        </p:tgtEl>
                                        <p:attrNameLst>
                                          <p:attrName>ppt_x</p:attrName>
                                        </p:attrNameLst>
                                      </p:cBhvr>
                                      <p:tavLst>
                                        <p:tav tm="0">
                                          <p:val>
                                            <p:strVal val="#ppt_x+1"/>
                                          </p:val>
                                        </p:tav>
                                        <p:tav tm="100000">
                                          <p:val>
                                            <p:strVal val="#ppt_x"/>
                                          </p:val>
                                        </p:tav>
                                      </p:tavLst>
                                    </p:anim>
                                  </p:childTnLst>
                                </p:cTn>
                              </p:par>
                              <p:par>
                                <p:cTn id="19" presetID="2" presetClass="entr" presetSubtype="2" fill="hold" nodeType="withEffect">
                                  <p:stCondLst>
                                    <p:cond delay="0"/>
                                  </p:stCondLst>
                                  <p:childTnLst>
                                    <p:set>
                                      <p:cBhvr>
                                        <p:cTn id="20" dur="1" fill="hold">
                                          <p:stCondLst>
                                            <p:cond delay="0"/>
                                          </p:stCondLst>
                                        </p:cTn>
                                        <p:tgtEl>
                                          <p:spTgt spid="442"/>
                                        </p:tgtEl>
                                        <p:attrNameLst>
                                          <p:attrName>style.visibility</p:attrName>
                                        </p:attrNameLst>
                                      </p:cBhvr>
                                      <p:to>
                                        <p:strVal val="visible"/>
                                      </p:to>
                                    </p:set>
                                    <p:anim calcmode="lin" valueType="num">
                                      <p:cBhvr additive="base">
                                        <p:cTn id="21" dur="500"/>
                                        <p:tgtEl>
                                          <p:spTgt spid="442"/>
                                        </p:tgtEl>
                                        <p:attrNameLst>
                                          <p:attrName>ppt_x</p:attrName>
                                        </p:attrNameLst>
                                      </p:cBhvr>
                                      <p:tavLst>
                                        <p:tav tm="0">
                                          <p:val>
                                            <p:strVal val="#ppt_x+1"/>
                                          </p:val>
                                        </p:tav>
                                        <p:tav tm="100000">
                                          <p:val>
                                            <p:strVal val="#ppt_x"/>
                                          </p:val>
                                        </p:tav>
                                      </p:tavLst>
                                    </p:anim>
                                  </p:childTnLst>
                                </p:cTn>
                              </p:par>
                              <p:par>
                                <p:cTn id="22" presetID="2" presetClass="entr" presetSubtype="2" fill="hold" nodeType="withEffect">
                                  <p:stCondLst>
                                    <p:cond delay="0"/>
                                  </p:stCondLst>
                                  <p:childTnLst>
                                    <p:set>
                                      <p:cBhvr>
                                        <p:cTn id="23" dur="1" fill="hold">
                                          <p:stCondLst>
                                            <p:cond delay="0"/>
                                          </p:stCondLst>
                                        </p:cTn>
                                        <p:tgtEl>
                                          <p:spTgt spid="443"/>
                                        </p:tgtEl>
                                        <p:attrNameLst>
                                          <p:attrName>style.visibility</p:attrName>
                                        </p:attrNameLst>
                                      </p:cBhvr>
                                      <p:to>
                                        <p:strVal val="visible"/>
                                      </p:to>
                                    </p:set>
                                    <p:anim calcmode="lin" valueType="num">
                                      <p:cBhvr additive="base">
                                        <p:cTn id="24" dur="500"/>
                                        <p:tgtEl>
                                          <p:spTgt spid="443"/>
                                        </p:tgtEl>
                                        <p:attrNameLst>
                                          <p:attrName>ppt_x</p:attrName>
                                        </p:attrNameLst>
                                      </p:cBhvr>
                                      <p:tavLst>
                                        <p:tav tm="0">
                                          <p:val>
                                            <p:strVal val="#ppt_x+1"/>
                                          </p:val>
                                        </p:tav>
                                        <p:tav tm="100000">
                                          <p:val>
                                            <p:strVal val="#ppt_x"/>
                                          </p:val>
                                        </p:tav>
                                      </p:tavLst>
                                    </p:anim>
                                  </p:childTnLst>
                                </p:cTn>
                              </p:par>
                              <p:par>
                                <p:cTn id="25" presetID="2" presetClass="entr" presetSubtype="2" fill="hold" nodeType="withEffect">
                                  <p:stCondLst>
                                    <p:cond delay="0"/>
                                  </p:stCondLst>
                                  <p:childTnLst>
                                    <p:set>
                                      <p:cBhvr>
                                        <p:cTn id="26" dur="1" fill="hold">
                                          <p:stCondLst>
                                            <p:cond delay="0"/>
                                          </p:stCondLst>
                                        </p:cTn>
                                        <p:tgtEl>
                                          <p:spTgt spid="459"/>
                                        </p:tgtEl>
                                        <p:attrNameLst>
                                          <p:attrName>style.visibility</p:attrName>
                                        </p:attrNameLst>
                                      </p:cBhvr>
                                      <p:to>
                                        <p:strVal val="visible"/>
                                      </p:to>
                                    </p:set>
                                    <p:anim calcmode="lin" valueType="num">
                                      <p:cBhvr additive="base">
                                        <p:cTn id="27" dur="500"/>
                                        <p:tgtEl>
                                          <p:spTgt spid="459"/>
                                        </p:tgtEl>
                                        <p:attrNameLst>
                                          <p:attrName>ppt_x</p:attrName>
                                        </p:attrNameLst>
                                      </p:cBhvr>
                                      <p:tavLst>
                                        <p:tav tm="0">
                                          <p:val>
                                            <p:strVal val="#ppt_x+1"/>
                                          </p:val>
                                        </p:tav>
                                        <p:tav tm="100000">
                                          <p:val>
                                            <p:strVal val="#ppt_x"/>
                                          </p:val>
                                        </p:tav>
                                      </p:tavLst>
                                    </p:anim>
                                  </p:childTnLst>
                                </p:cTn>
                              </p:par>
                              <p:par>
                                <p:cTn id="28" presetID="2" presetClass="entr" presetSubtype="2" fill="hold" nodeType="withEffect">
                                  <p:stCondLst>
                                    <p:cond delay="0"/>
                                  </p:stCondLst>
                                  <p:childTnLst>
                                    <p:set>
                                      <p:cBhvr>
                                        <p:cTn id="29" dur="1" fill="hold">
                                          <p:stCondLst>
                                            <p:cond delay="0"/>
                                          </p:stCondLst>
                                        </p:cTn>
                                        <p:tgtEl>
                                          <p:spTgt spid="458"/>
                                        </p:tgtEl>
                                        <p:attrNameLst>
                                          <p:attrName>style.visibility</p:attrName>
                                        </p:attrNameLst>
                                      </p:cBhvr>
                                      <p:to>
                                        <p:strVal val="visible"/>
                                      </p:to>
                                    </p:set>
                                    <p:anim calcmode="lin" valueType="num">
                                      <p:cBhvr additive="base">
                                        <p:cTn id="30" dur="500"/>
                                        <p:tgtEl>
                                          <p:spTgt spid="458"/>
                                        </p:tgtEl>
                                        <p:attrNameLst>
                                          <p:attrName>ppt_x</p:attrName>
                                        </p:attrNameLst>
                                      </p:cBhvr>
                                      <p:tavLst>
                                        <p:tav tm="0">
                                          <p:val>
                                            <p:strVal val="#ppt_x+1"/>
                                          </p:val>
                                        </p:tav>
                                        <p:tav tm="100000">
                                          <p:val>
                                            <p:strVal val="#ppt_x"/>
                                          </p:val>
                                        </p:tav>
                                      </p:tavLst>
                                    </p:anim>
                                  </p:childTnLst>
                                </p:cTn>
                              </p:par>
                              <p:par>
                                <p:cTn id="31" presetID="2" presetClass="entr" presetSubtype="2" fill="hold" nodeType="withEffect">
                                  <p:stCondLst>
                                    <p:cond delay="0"/>
                                  </p:stCondLst>
                                  <p:childTnLst>
                                    <p:set>
                                      <p:cBhvr>
                                        <p:cTn id="32" dur="1" fill="hold">
                                          <p:stCondLst>
                                            <p:cond delay="0"/>
                                          </p:stCondLst>
                                        </p:cTn>
                                        <p:tgtEl>
                                          <p:spTgt spid="480"/>
                                        </p:tgtEl>
                                        <p:attrNameLst>
                                          <p:attrName>style.visibility</p:attrName>
                                        </p:attrNameLst>
                                      </p:cBhvr>
                                      <p:to>
                                        <p:strVal val="visible"/>
                                      </p:to>
                                    </p:set>
                                    <p:anim calcmode="lin" valueType="num">
                                      <p:cBhvr additive="base">
                                        <p:cTn id="33" dur="500"/>
                                        <p:tgtEl>
                                          <p:spTgt spid="480"/>
                                        </p:tgtEl>
                                        <p:attrNameLst>
                                          <p:attrName>ppt_x</p:attrName>
                                        </p:attrNameLst>
                                      </p:cBhvr>
                                      <p:tavLst>
                                        <p:tav tm="0">
                                          <p:val>
                                            <p:strVal val="#ppt_x+1"/>
                                          </p:val>
                                        </p:tav>
                                        <p:tav tm="100000">
                                          <p:val>
                                            <p:strVal val="#ppt_x"/>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60"/>
                                        </p:tgtEl>
                                        <p:attrNameLst>
                                          <p:attrName>style.visibility</p:attrName>
                                        </p:attrNameLst>
                                      </p:cBhvr>
                                      <p:to>
                                        <p:strVal val="visible"/>
                                      </p:to>
                                    </p:set>
                                    <p:animEffect transition="in" filter="fade">
                                      <p:cBhvr>
                                        <p:cTn id="38" dur="500"/>
                                        <p:tgtEl>
                                          <p:spTgt spid="460"/>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435"/>
                                        </p:tgtEl>
                                        <p:attrNameLst>
                                          <p:attrName>style.visibility</p:attrName>
                                        </p:attrNameLst>
                                      </p:cBhvr>
                                      <p:to>
                                        <p:strVal val="visible"/>
                                      </p:to>
                                    </p:set>
                                    <p:anim calcmode="lin" valueType="num">
                                      <p:cBhvr additive="base">
                                        <p:cTn id="43" dur="500"/>
                                        <p:tgtEl>
                                          <p:spTgt spid="435"/>
                                        </p:tgtEl>
                                        <p:attrNameLst>
                                          <p:attrName>ppt_x</p:attrName>
                                        </p:attrNameLst>
                                      </p:cBhvr>
                                      <p:tavLst>
                                        <p:tav tm="0">
                                          <p:val>
                                            <p:strVal val="#ppt_x-1"/>
                                          </p:val>
                                        </p:tav>
                                        <p:tav tm="100000">
                                          <p:val>
                                            <p:strVal val="#ppt_x"/>
                                          </p:val>
                                        </p:tav>
                                      </p:tavLst>
                                    </p:anim>
                                  </p:childTnLst>
                                </p:cTn>
                              </p:par>
                              <p:par>
                                <p:cTn id="44" presetID="2" presetClass="entr" presetSubtype="8" fill="hold" nodeType="withEffect">
                                  <p:stCondLst>
                                    <p:cond delay="0"/>
                                  </p:stCondLst>
                                  <p:childTnLst>
                                    <p:set>
                                      <p:cBhvr>
                                        <p:cTn id="45" dur="1" fill="hold">
                                          <p:stCondLst>
                                            <p:cond delay="0"/>
                                          </p:stCondLst>
                                        </p:cTn>
                                        <p:tgtEl>
                                          <p:spTgt spid="449"/>
                                        </p:tgtEl>
                                        <p:attrNameLst>
                                          <p:attrName>style.visibility</p:attrName>
                                        </p:attrNameLst>
                                      </p:cBhvr>
                                      <p:to>
                                        <p:strVal val="visible"/>
                                      </p:to>
                                    </p:set>
                                    <p:anim calcmode="lin" valueType="num">
                                      <p:cBhvr additive="base">
                                        <p:cTn id="46" dur="500"/>
                                        <p:tgtEl>
                                          <p:spTgt spid="449"/>
                                        </p:tgtEl>
                                        <p:attrNameLst>
                                          <p:attrName>ppt_x</p:attrName>
                                        </p:attrNameLst>
                                      </p:cBhvr>
                                      <p:tavLst>
                                        <p:tav tm="0">
                                          <p:val>
                                            <p:strVal val="#ppt_x-1"/>
                                          </p:val>
                                        </p:tav>
                                        <p:tav tm="100000">
                                          <p:val>
                                            <p:strVal val="#ppt_x"/>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nodeType="clickEffect">
                                  <p:stCondLst>
                                    <p:cond delay="0"/>
                                  </p:stCondLst>
                                  <p:childTnLst>
                                    <p:set>
                                      <p:cBhvr>
                                        <p:cTn id="50" dur="1" fill="hold">
                                          <p:stCondLst>
                                            <p:cond delay="0"/>
                                          </p:stCondLst>
                                        </p:cTn>
                                        <p:tgtEl>
                                          <p:spTgt spid="444"/>
                                        </p:tgtEl>
                                        <p:attrNameLst>
                                          <p:attrName>style.visibility</p:attrName>
                                        </p:attrNameLst>
                                      </p:cBhvr>
                                      <p:to>
                                        <p:strVal val="visible"/>
                                      </p:to>
                                    </p:set>
                                    <p:anim calcmode="lin" valueType="num">
                                      <p:cBhvr additive="base">
                                        <p:cTn id="51" dur="500"/>
                                        <p:tgtEl>
                                          <p:spTgt spid="444"/>
                                        </p:tgtEl>
                                        <p:attrNameLst>
                                          <p:attrName>ppt_x</p:attrName>
                                        </p:attrNameLst>
                                      </p:cBhvr>
                                      <p:tavLst>
                                        <p:tav tm="0">
                                          <p:val>
                                            <p:strVal val="#ppt_x-1"/>
                                          </p:val>
                                        </p:tav>
                                        <p:tav tm="100000">
                                          <p:val>
                                            <p:strVal val="#ppt_x"/>
                                          </p:val>
                                        </p:tav>
                                      </p:tavLst>
                                    </p:anim>
                                  </p:childTnLst>
                                </p:cTn>
                              </p:par>
                              <p:par>
                                <p:cTn id="52" presetID="2" presetClass="entr" presetSubtype="8" fill="hold" nodeType="withEffect">
                                  <p:stCondLst>
                                    <p:cond delay="0"/>
                                  </p:stCondLst>
                                  <p:childTnLst>
                                    <p:set>
                                      <p:cBhvr>
                                        <p:cTn id="53" dur="1" fill="hold">
                                          <p:stCondLst>
                                            <p:cond delay="0"/>
                                          </p:stCondLst>
                                        </p:cTn>
                                        <p:tgtEl>
                                          <p:spTgt spid="445"/>
                                        </p:tgtEl>
                                        <p:attrNameLst>
                                          <p:attrName>style.visibility</p:attrName>
                                        </p:attrNameLst>
                                      </p:cBhvr>
                                      <p:to>
                                        <p:strVal val="visible"/>
                                      </p:to>
                                    </p:set>
                                    <p:anim calcmode="lin" valueType="num">
                                      <p:cBhvr additive="base">
                                        <p:cTn id="54" dur="500"/>
                                        <p:tgtEl>
                                          <p:spTgt spid="445"/>
                                        </p:tgtEl>
                                        <p:attrNameLst>
                                          <p:attrName>ppt_x</p:attrName>
                                        </p:attrNameLst>
                                      </p:cBhvr>
                                      <p:tavLst>
                                        <p:tav tm="0">
                                          <p:val>
                                            <p:strVal val="#ppt_x-1"/>
                                          </p:val>
                                        </p:tav>
                                        <p:tav tm="100000">
                                          <p:val>
                                            <p:strVal val="#ppt_x"/>
                                          </p:val>
                                        </p:tav>
                                      </p:tavLst>
                                    </p:anim>
                                  </p:childTnLst>
                                </p:cTn>
                              </p:par>
                              <p:par>
                                <p:cTn id="55" presetID="2" presetClass="entr" presetSubtype="2" fill="hold" nodeType="withEffect">
                                  <p:stCondLst>
                                    <p:cond delay="0"/>
                                  </p:stCondLst>
                                  <p:childTnLst>
                                    <p:set>
                                      <p:cBhvr>
                                        <p:cTn id="56" dur="1" fill="hold">
                                          <p:stCondLst>
                                            <p:cond delay="0"/>
                                          </p:stCondLst>
                                        </p:cTn>
                                        <p:tgtEl>
                                          <p:spTgt spid="446"/>
                                        </p:tgtEl>
                                        <p:attrNameLst>
                                          <p:attrName>style.visibility</p:attrName>
                                        </p:attrNameLst>
                                      </p:cBhvr>
                                      <p:to>
                                        <p:strVal val="visible"/>
                                      </p:to>
                                    </p:set>
                                    <p:anim calcmode="lin" valueType="num">
                                      <p:cBhvr additive="base">
                                        <p:cTn id="57" dur="500"/>
                                        <p:tgtEl>
                                          <p:spTgt spid="446"/>
                                        </p:tgtEl>
                                        <p:attrNameLst>
                                          <p:attrName>ppt_x</p:attrName>
                                        </p:attrNameLst>
                                      </p:cBhvr>
                                      <p:tavLst>
                                        <p:tav tm="0">
                                          <p:val>
                                            <p:strVal val="#ppt_x+1"/>
                                          </p:val>
                                        </p:tav>
                                        <p:tav tm="100000">
                                          <p:val>
                                            <p:strVal val="#ppt_x"/>
                                          </p:val>
                                        </p:tav>
                                      </p:tavLst>
                                    </p:anim>
                                  </p:childTnLst>
                                </p:cTn>
                              </p:par>
                              <p:par>
                                <p:cTn id="58" presetID="2" presetClass="entr" presetSubtype="8" fill="hold" nodeType="withEffect">
                                  <p:stCondLst>
                                    <p:cond delay="0"/>
                                  </p:stCondLst>
                                  <p:childTnLst>
                                    <p:set>
                                      <p:cBhvr>
                                        <p:cTn id="59" dur="1" fill="hold">
                                          <p:stCondLst>
                                            <p:cond delay="0"/>
                                          </p:stCondLst>
                                        </p:cTn>
                                        <p:tgtEl>
                                          <p:spTgt spid="457"/>
                                        </p:tgtEl>
                                        <p:attrNameLst>
                                          <p:attrName>style.visibility</p:attrName>
                                        </p:attrNameLst>
                                      </p:cBhvr>
                                      <p:to>
                                        <p:strVal val="visible"/>
                                      </p:to>
                                    </p:set>
                                    <p:anim calcmode="lin" valueType="num">
                                      <p:cBhvr additive="base">
                                        <p:cTn id="60" dur="500"/>
                                        <p:tgtEl>
                                          <p:spTgt spid="457"/>
                                        </p:tgtEl>
                                        <p:attrNameLst>
                                          <p:attrName>ppt_x</p:attrName>
                                        </p:attrNameLst>
                                      </p:cBhvr>
                                      <p:tavLst>
                                        <p:tav tm="0">
                                          <p:val>
                                            <p:strVal val="#ppt_x-1"/>
                                          </p:val>
                                        </p:tav>
                                        <p:tav tm="100000">
                                          <p:val>
                                            <p:strVal val="#ppt_x"/>
                                          </p:val>
                                        </p:tav>
                                      </p:tavLst>
                                    </p:anim>
                                  </p:childTnLst>
                                </p:cTn>
                              </p:par>
                              <p:par>
                                <p:cTn id="61" presetID="2" presetClass="entr" presetSubtype="8" fill="hold" nodeType="withEffect">
                                  <p:stCondLst>
                                    <p:cond delay="0"/>
                                  </p:stCondLst>
                                  <p:childTnLst>
                                    <p:set>
                                      <p:cBhvr>
                                        <p:cTn id="62" dur="1" fill="hold">
                                          <p:stCondLst>
                                            <p:cond delay="0"/>
                                          </p:stCondLst>
                                        </p:cTn>
                                        <p:tgtEl>
                                          <p:spTgt spid="456"/>
                                        </p:tgtEl>
                                        <p:attrNameLst>
                                          <p:attrName>style.visibility</p:attrName>
                                        </p:attrNameLst>
                                      </p:cBhvr>
                                      <p:to>
                                        <p:strVal val="visible"/>
                                      </p:to>
                                    </p:set>
                                    <p:anim calcmode="lin" valueType="num">
                                      <p:cBhvr additive="base">
                                        <p:cTn id="63" dur="500"/>
                                        <p:tgtEl>
                                          <p:spTgt spid="456"/>
                                        </p:tgtEl>
                                        <p:attrNameLst>
                                          <p:attrName>ppt_x</p:attrName>
                                        </p:attrNameLst>
                                      </p:cBhvr>
                                      <p:tavLst>
                                        <p:tav tm="0">
                                          <p:val>
                                            <p:strVal val="#ppt_x-1"/>
                                          </p:val>
                                        </p:tav>
                                        <p:tav tm="100000">
                                          <p:val>
                                            <p:strVal val="#ppt_x"/>
                                          </p:val>
                                        </p:tav>
                                      </p:tavLst>
                                    </p:anim>
                                  </p:childTnLst>
                                </p:cTn>
                              </p:par>
                              <p:par>
                                <p:cTn id="64" presetID="2" presetClass="entr" presetSubtype="8" fill="hold" nodeType="withEffect">
                                  <p:stCondLst>
                                    <p:cond delay="0"/>
                                  </p:stCondLst>
                                  <p:childTnLst>
                                    <p:set>
                                      <p:cBhvr>
                                        <p:cTn id="65" dur="1" fill="hold">
                                          <p:stCondLst>
                                            <p:cond delay="0"/>
                                          </p:stCondLst>
                                        </p:cTn>
                                        <p:tgtEl>
                                          <p:spTgt spid="455"/>
                                        </p:tgtEl>
                                        <p:attrNameLst>
                                          <p:attrName>style.visibility</p:attrName>
                                        </p:attrNameLst>
                                      </p:cBhvr>
                                      <p:to>
                                        <p:strVal val="visible"/>
                                      </p:to>
                                    </p:set>
                                    <p:anim calcmode="lin" valueType="num">
                                      <p:cBhvr additive="base">
                                        <p:cTn id="66" dur="500"/>
                                        <p:tgtEl>
                                          <p:spTgt spid="455"/>
                                        </p:tgtEl>
                                        <p:attrNameLst>
                                          <p:attrName>ppt_x</p:attrName>
                                        </p:attrNameLst>
                                      </p:cBhvr>
                                      <p:tavLst>
                                        <p:tav tm="0">
                                          <p:val>
                                            <p:strVal val="#ppt_x-1"/>
                                          </p:val>
                                        </p:tav>
                                        <p:tav tm="100000">
                                          <p:val>
                                            <p:strVal val="#ppt_x"/>
                                          </p:val>
                                        </p:tav>
                                      </p:tavLst>
                                    </p:anim>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461"/>
                                        </p:tgtEl>
                                        <p:attrNameLst>
                                          <p:attrName>style.visibility</p:attrName>
                                        </p:attrNameLst>
                                      </p:cBhvr>
                                      <p:to>
                                        <p:strVal val="visible"/>
                                      </p:to>
                                    </p:set>
                                    <p:animEffect transition="in" filter="fade">
                                      <p:cBhvr>
                                        <p:cTn id="71" dur="500"/>
                                        <p:tgtEl>
                                          <p:spTgt spid="461"/>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nodeType="clickEffect">
                                  <p:stCondLst>
                                    <p:cond delay="0"/>
                                  </p:stCondLst>
                                  <p:childTnLst>
                                    <p:set>
                                      <p:cBhvr>
                                        <p:cTn id="75" dur="1" fill="hold">
                                          <p:stCondLst>
                                            <p:cond delay="0"/>
                                          </p:stCondLst>
                                        </p:cTn>
                                        <p:tgtEl>
                                          <p:spTgt spid="436"/>
                                        </p:tgtEl>
                                        <p:attrNameLst>
                                          <p:attrName>style.visibility</p:attrName>
                                        </p:attrNameLst>
                                      </p:cBhvr>
                                      <p:to>
                                        <p:strVal val="visible"/>
                                      </p:to>
                                    </p:set>
                                    <p:anim calcmode="lin" valueType="num">
                                      <p:cBhvr additive="base">
                                        <p:cTn id="76" dur="500"/>
                                        <p:tgtEl>
                                          <p:spTgt spid="436"/>
                                        </p:tgtEl>
                                        <p:attrNameLst>
                                          <p:attrName>ppt_y</p:attrName>
                                        </p:attrNameLst>
                                      </p:cBhvr>
                                      <p:tavLst>
                                        <p:tav tm="0">
                                          <p:val>
                                            <p:strVal val="#ppt_y+1"/>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450"/>
                                        </p:tgtEl>
                                        <p:attrNameLst>
                                          <p:attrName>style.visibility</p:attrName>
                                        </p:attrNameLst>
                                      </p:cBhvr>
                                      <p:to>
                                        <p:strVal val="visible"/>
                                      </p:to>
                                    </p:set>
                                    <p:anim calcmode="lin" valueType="num">
                                      <p:cBhvr additive="base">
                                        <p:cTn id="79" dur="500"/>
                                        <p:tgtEl>
                                          <p:spTgt spid="450"/>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nodeType="clickEffect">
                                  <p:stCondLst>
                                    <p:cond delay="0"/>
                                  </p:stCondLst>
                                  <p:childTnLst>
                                    <p:set>
                                      <p:cBhvr>
                                        <p:cTn id="83" dur="1" fill="hold">
                                          <p:stCondLst>
                                            <p:cond delay="0"/>
                                          </p:stCondLst>
                                        </p:cTn>
                                        <p:tgtEl>
                                          <p:spTgt spid="472"/>
                                        </p:tgtEl>
                                        <p:attrNameLst>
                                          <p:attrName>style.visibility</p:attrName>
                                        </p:attrNameLst>
                                      </p:cBhvr>
                                      <p:to>
                                        <p:strVal val="visible"/>
                                      </p:to>
                                    </p:set>
                                    <p:anim calcmode="lin" valueType="num">
                                      <p:cBhvr additive="base">
                                        <p:cTn id="84" dur="500"/>
                                        <p:tgtEl>
                                          <p:spTgt spid="472"/>
                                        </p:tgtEl>
                                        <p:attrNameLst>
                                          <p:attrName>ppt_y</p:attrName>
                                        </p:attrNameLst>
                                      </p:cBhvr>
                                      <p:tavLst>
                                        <p:tav tm="0">
                                          <p:val>
                                            <p:strVal val="#ppt_y+1"/>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473"/>
                                        </p:tgtEl>
                                        <p:attrNameLst>
                                          <p:attrName>style.visibility</p:attrName>
                                        </p:attrNameLst>
                                      </p:cBhvr>
                                      <p:to>
                                        <p:strVal val="visible"/>
                                      </p:to>
                                    </p:set>
                                    <p:anim calcmode="lin" valueType="num">
                                      <p:cBhvr additive="base">
                                        <p:cTn id="87" dur="500"/>
                                        <p:tgtEl>
                                          <p:spTgt spid="473"/>
                                        </p:tgtEl>
                                        <p:attrNameLst>
                                          <p:attrName>ppt_y</p:attrName>
                                        </p:attrNameLst>
                                      </p:cBhvr>
                                      <p:tavLst>
                                        <p:tav tm="0">
                                          <p:val>
                                            <p:strVal val="#ppt_y+1"/>
                                          </p:val>
                                        </p:tav>
                                        <p:tav tm="100000">
                                          <p:val>
                                            <p:strVal val="#ppt_y"/>
                                          </p:val>
                                        </p:tav>
                                      </p:tavLst>
                                    </p:anim>
                                  </p:childTnLst>
                                </p:cTn>
                              </p:par>
                              <p:par>
                                <p:cTn id="88" presetID="2" presetClass="entr" presetSubtype="4" fill="hold" nodeType="withEffect">
                                  <p:stCondLst>
                                    <p:cond delay="0"/>
                                  </p:stCondLst>
                                  <p:childTnLst>
                                    <p:set>
                                      <p:cBhvr>
                                        <p:cTn id="89" dur="1" fill="hold">
                                          <p:stCondLst>
                                            <p:cond delay="0"/>
                                          </p:stCondLst>
                                        </p:cTn>
                                        <p:tgtEl>
                                          <p:spTgt spid="474"/>
                                        </p:tgtEl>
                                        <p:attrNameLst>
                                          <p:attrName>style.visibility</p:attrName>
                                        </p:attrNameLst>
                                      </p:cBhvr>
                                      <p:to>
                                        <p:strVal val="visible"/>
                                      </p:to>
                                    </p:set>
                                    <p:anim calcmode="lin" valueType="num">
                                      <p:cBhvr additive="base">
                                        <p:cTn id="90" dur="500"/>
                                        <p:tgtEl>
                                          <p:spTgt spid="474"/>
                                        </p:tgtEl>
                                        <p:attrNameLst>
                                          <p:attrName>ppt_y</p:attrName>
                                        </p:attrNameLst>
                                      </p:cBhvr>
                                      <p:tavLst>
                                        <p:tav tm="0">
                                          <p:val>
                                            <p:strVal val="#ppt_y+1"/>
                                          </p:val>
                                        </p:tav>
                                        <p:tav tm="100000">
                                          <p:val>
                                            <p:strVal val="#ppt_y"/>
                                          </p:val>
                                        </p:tav>
                                      </p:tavLst>
                                    </p:anim>
                                  </p:childTnLst>
                                </p:cTn>
                              </p:par>
                              <p:par>
                                <p:cTn id="91" presetID="2" presetClass="entr" presetSubtype="4" fill="hold" nodeType="withEffect">
                                  <p:stCondLst>
                                    <p:cond delay="0"/>
                                  </p:stCondLst>
                                  <p:childTnLst>
                                    <p:set>
                                      <p:cBhvr>
                                        <p:cTn id="92" dur="1" fill="hold">
                                          <p:stCondLst>
                                            <p:cond delay="0"/>
                                          </p:stCondLst>
                                        </p:cTn>
                                        <p:tgtEl>
                                          <p:spTgt spid="475"/>
                                        </p:tgtEl>
                                        <p:attrNameLst>
                                          <p:attrName>style.visibility</p:attrName>
                                        </p:attrNameLst>
                                      </p:cBhvr>
                                      <p:to>
                                        <p:strVal val="visible"/>
                                      </p:to>
                                    </p:set>
                                    <p:anim calcmode="lin" valueType="num">
                                      <p:cBhvr additive="base">
                                        <p:cTn id="93" dur="500"/>
                                        <p:tgtEl>
                                          <p:spTgt spid="475"/>
                                        </p:tgtEl>
                                        <p:attrNameLst>
                                          <p:attrName>ppt_y</p:attrName>
                                        </p:attrNameLst>
                                      </p:cBhvr>
                                      <p:tavLst>
                                        <p:tav tm="0">
                                          <p:val>
                                            <p:strVal val="#ppt_y+1"/>
                                          </p:val>
                                        </p:tav>
                                        <p:tav tm="100000">
                                          <p:val>
                                            <p:strVal val="#ppt_y"/>
                                          </p:val>
                                        </p:tav>
                                      </p:tavLst>
                                    </p:anim>
                                  </p:childTnLst>
                                </p:cTn>
                              </p:par>
                              <p:par>
                                <p:cTn id="94" presetID="2" presetClass="entr" presetSubtype="4" fill="hold" nodeType="withEffect">
                                  <p:stCondLst>
                                    <p:cond delay="0"/>
                                  </p:stCondLst>
                                  <p:childTnLst>
                                    <p:set>
                                      <p:cBhvr>
                                        <p:cTn id="95" dur="1" fill="hold">
                                          <p:stCondLst>
                                            <p:cond delay="0"/>
                                          </p:stCondLst>
                                        </p:cTn>
                                        <p:tgtEl>
                                          <p:spTgt spid="476"/>
                                        </p:tgtEl>
                                        <p:attrNameLst>
                                          <p:attrName>style.visibility</p:attrName>
                                        </p:attrNameLst>
                                      </p:cBhvr>
                                      <p:to>
                                        <p:strVal val="visible"/>
                                      </p:to>
                                    </p:set>
                                    <p:anim calcmode="lin" valueType="num">
                                      <p:cBhvr additive="base">
                                        <p:cTn id="96" dur="500"/>
                                        <p:tgtEl>
                                          <p:spTgt spid="476"/>
                                        </p:tgtEl>
                                        <p:attrNameLst>
                                          <p:attrName>ppt_y</p:attrName>
                                        </p:attrNameLst>
                                      </p:cBhvr>
                                      <p:tavLst>
                                        <p:tav tm="0">
                                          <p:val>
                                            <p:strVal val="#ppt_y+1"/>
                                          </p:val>
                                        </p:tav>
                                        <p:tav tm="100000">
                                          <p:val>
                                            <p:strVal val="#ppt_y"/>
                                          </p:val>
                                        </p:tav>
                                      </p:tavLst>
                                    </p:anim>
                                  </p:childTnLst>
                                </p:cTn>
                              </p:par>
                              <p:par>
                                <p:cTn id="97" presetID="2" presetClass="entr" presetSubtype="4" fill="hold" nodeType="withEffect">
                                  <p:stCondLst>
                                    <p:cond delay="0"/>
                                  </p:stCondLst>
                                  <p:childTnLst>
                                    <p:set>
                                      <p:cBhvr>
                                        <p:cTn id="98" dur="1" fill="hold">
                                          <p:stCondLst>
                                            <p:cond delay="0"/>
                                          </p:stCondLst>
                                        </p:cTn>
                                        <p:tgtEl>
                                          <p:spTgt spid="477"/>
                                        </p:tgtEl>
                                        <p:attrNameLst>
                                          <p:attrName>style.visibility</p:attrName>
                                        </p:attrNameLst>
                                      </p:cBhvr>
                                      <p:to>
                                        <p:strVal val="visible"/>
                                      </p:to>
                                    </p:set>
                                    <p:anim calcmode="lin" valueType="num">
                                      <p:cBhvr additive="base">
                                        <p:cTn id="99" dur="500"/>
                                        <p:tgtEl>
                                          <p:spTgt spid="477"/>
                                        </p:tgtEl>
                                        <p:attrNameLst>
                                          <p:attrName>ppt_y</p:attrName>
                                        </p:attrNameLst>
                                      </p:cBhvr>
                                      <p:tavLst>
                                        <p:tav tm="0">
                                          <p:val>
                                            <p:strVal val="#ppt_y+1"/>
                                          </p:val>
                                        </p:tav>
                                        <p:tav tm="100000">
                                          <p:val>
                                            <p:strVal val="#ppt_y"/>
                                          </p:val>
                                        </p:tav>
                                      </p:tavLst>
                                    </p:anim>
                                  </p:childTnLst>
                                </p:cTn>
                              </p:par>
                              <p:par>
                                <p:cTn id="100" presetID="2" presetClass="entr" presetSubtype="4" fill="hold" nodeType="withEffect">
                                  <p:stCondLst>
                                    <p:cond delay="0"/>
                                  </p:stCondLst>
                                  <p:childTnLst>
                                    <p:set>
                                      <p:cBhvr>
                                        <p:cTn id="101" dur="1" fill="hold">
                                          <p:stCondLst>
                                            <p:cond delay="0"/>
                                          </p:stCondLst>
                                        </p:cTn>
                                        <p:tgtEl>
                                          <p:spTgt spid="476"/>
                                        </p:tgtEl>
                                        <p:attrNameLst>
                                          <p:attrName>style.visibility</p:attrName>
                                        </p:attrNameLst>
                                      </p:cBhvr>
                                      <p:to>
                                        <p:strVal val="visible"/>
                                      </p:to>
                                    </p:set>
                                    <p:anim calcmode="lin" valueType="num">
                                      <p:cBhvr additive="base">
                                        <p:cTn id="102" dur="500"/>
                                        <p:tgtEl>
                                          <p:spTgt spid="476"/>
                                        </p:tgtEl>
                                        <p:attrNameLst>
                                          <p:attrName>ppt_y</p:attrName>
                                        </p:attrNameLst>
                                      </p:cBhvr>
                                      <p:tavLst>
                                        <p:tav tm="0">
                                          <p:val>
                                            <p:strVal val="#ppt_y+1"/>
                                          </p:val>
                                        </p:tav>
                                        <p:tav tm="100000">
                                          <p:val>
                                            <p:strVal val="#ppt_y"/>
                                          </p:val>
                                        </p:tav>
                                      </p:tavLst>
                                    </p:anim>
                                  </p:childTnLst>
                                </p:cTn>
                              </p:par>
                              <p:par>
                                <p:cTn id="103" presetID="2" presetClass="entr" presetSubtype="4" fill="hold" nodeType="withEffect">
                                  <p:stCondLst>
                                    <p:cond delay="0"/>
                                  </p:stCondLst>
                                  <p:childTnLst>
                                    <p:set>
                                      <p:cBhvr>
                                        <p:cTn id="104" dur="1" fill="hold">
                                          <p:stCondLst>
                                            <p:cond delay="0"/>
                                          </p:stCondLst>
                                        </p:cTn>
                                        <p:tgtEl>
                                          <p:spTgt spid="475"/>
                                        </p:tgtEl>
                                        <p:attrNameLst>
                                          <p:attrName>style.visibility</p:attrName>
                                        </p:attrNameLst>
                                      </p:cBhvr>
                                      <p:to>
                                        <p:strVal val="visible"/>
                                      </p:to>
                                    </p:set>
                                    <p:anim calcmode="lin" valueType="num">
                                      <p:cBhvr additive="base">
                                        <p:cTn id="105" dur="500"/>
                                        <p:tgtEl>
                                          <p:spTgt spid="475"/>
                                        </p:tgtEl>
                                        <p:attrNameLst>
                                          <p:attrName>ppt_y</p:attrName>
                                        </p:attrNameLst>
                                      </p:cBhvr>
                                      <p:tavLst>
                                        <p:tav tm="0">
                                          <p:val>
                                            <p:strVal val="#ppt_y+1"/>
                                          </p:val>
                                        </p:tav>
                                        <p:tav tm="100000">
                                          <p:val>
                                            <p:strVal val="#ppt_y"/>
                                          </p:val>
                                        </p:tav>
                                      </p:tavLst>
                                    </p:anim>
                                  </p:childTnLst>
                                </p:cTn>
                              </p:par>
                              <p:par>
                                <p:cTn id="106" presetID="10" presetClass="entr" presetSubtype="0" fill="hold" nodeType="withEffect">
                                  <p:stCondLst>
                                    <p:cond delay="0"/>
                                  </p:stCondLst>
                                  <p:childTnLst>
                                    <p:set>
                                      <p:cBhvr>
                                        <p:cTn id="107" dur="1" fill="hold">
                                          <p:stCondLst>
                                            <p:cond delay="0"/>
                                          </p:stCondLst>
                                        </p:cTn>
                                        <p:tgtEl>
                                          <p:spTgt spid="478"/>
                                        </p:tgtEl>
                                        <p:attrNameLst>
                                          <p:attrName>style.visibility</p:attrName>
                                        </p:attrNameLst>
                                      </p:cBhvr>
                                      <p:to>
                                        <p:strVal val="visible"/>
                                      </p:to>
                                    </p:set>
                                    <p:animEffect transition="in" filter="fade">
                                      <p:cBhvr>
                                        <p:cTn id="108" dur="500"/>
                                        <p:tgtEl>
                                          <p:spTgt spid="478"/>
                                        </p:tgtEl>
                                      </p:cBhvr>
                                    </p:animEffect>
                                  </p:childTnLst>
                                </p:cTn>
                              </p:par>
                              <p:par>
                                <p:cTn id="109" presetID="10" presetClass="entr" presetSubtype="0" fill="hold" nodeType="withEffect">
                                  <p:stCondLst>
                                    <p:cond delay="0"/>
                                  </p:stCondLst>
                                  <p:childTnLst>
                                    <p:set>
                                      <p:cBhvr>
                                        <p:cTn id="110" dur="1" fill="hold">
                                          <p:stCondLst>
                                            <p:cond delay="0"/>
                                          </p:stCondLst>
                                        </p:cTn>
                                        <p:tgtEl>
                                          <p:spTgt spid="479"/>
                                        </p:tgtEl>
                                        <p:attrNameLst>
                                          <p:attrName>style.visibility</p:attrName>
                                        </p:attrNameLst>
                                      </p:cBhvr>
                                      <p:to>
                                        <p:strVal val="visible"/>
                                      </p:to>
                                    </p:set>
                                    <p:animEffect transition="in" filter="fade">
                                      <p:cBhvr>
                                        <p:cTn id="111" dur="500"/>
                                        <p:tgtEl>
                                          <p:spTgt spid="479"/>
                                        </p:tgtEl>
                                      </p:cBhvr>
                                    </p:animEffect>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nodeType="clickEffect">
                                  <p:stCondLst>
                                    <p:cond delay="0"/>
                                  </p:stCondLst>
                                  <p:childTnLst>
                                    <p:set>
                                      <p:cBhvr>
                                        <p:cTn id="115" dur="1" fill="hold">
                                          <p:stCondLst>
                                            <p:cond delay="0"/>
                                          </p:stCondLst>
                                        </p:cTn>
                                        <p:tgtEl>
                                          <p:spTgt spid="438"/>
                                        </p:tgtEl>
                                        <p:attrNameLst>
                                          <p:attrName>style.visibility</p:attrName>
                                        </p:attrNameLst>
                                      </p:cBhvr>
                                      <p:to>
                                        <p:strVal val="visible"/>
                                      </p:to>
                                    </p:set>
                                    <p:anim calcmode="lin" valueType="num">
                                      <p:cBhvr additive="base">
                                        <p:cTn id="116" dur="500"/>
                                        <p:tgtEl>
                                          <p:spTgt spid="438"/>
                                        </p:tgtEl>
                                        <p:attrNameLst>
                                          <p:attrName>ppt_x</p:attrName>
                                        </p:attrNameLst>
                                      </p:cBhvr>
                                      <p:tavLst>
                                        <p:tav tm="0">
                                          <p:val>
                                            <p:strVal val="#ppt_x-1"/>
                                          </p:val>
                                        </p:tav>
                                        <p:tav tm="100000">
                                          <p:val>
                                            <p:strVal val="#ppt_x"/>
                                          </p:val>
                                        </p:tav>
                                      </p:tavLst>
                                    </p:anim>
                                  </p:childTnLst>
                                </p:cTn>
                              </p:par>
                              <p:par>
                                <p:cTn id="117" presetID="2" presetClass="entr" presetSubtype="8" fill="hold" nodeType="withEffect">
                                  <p:stCondLst>
                                    <p:cond delay="0"/>
                                  </p:stCondLst>
                                  <p:childTnLst>
                                    <p:set>
                                      <p:cBhvr>
                                        <p:cTn id="118" dur="1" fill="hold">
                                          <p:stCondLst>
                                            <p:cond delay="0"/>
                                          </p:stCondLst>
                                        </p:cTn>
                                        <p:tgtEl>
                                          <p:spTgt spid="452"/>
                                        </p:tgtEl>
                                        <p:attrNameLst>
                                          <p:attrName>style.visibility</p:attrName>
                                        </p:attrNameLst>
                                      </p:cBhvr>
                                      <p:to>
                                        <p:strVal val="visible"/>
                                      </p:to>
                                    </p:set>
                                    <p:anim calcmode="lin" valueType="num">
                                      <p:cBhvr additive="base">
                                        <p:cTn id="119" dur="500"/>
                                        <p:tgtEl>
                                          <p:spTgt spid="452"/>
                                        </p:tgtEl>
                                        <p:attrNameLst>
                                          <p:attrName>ppt_x</p:attrName>
                                        </p:attrNameLst>
                                      </p:cBhvr>
                                      <p:tavLst>
                                        <p:tav tm="0">
                                          <p:val>
                                            <p:strVal val="#ppt_x-1"/>
                                          </p:val>
                                        </p:tav>
                                        <p:tav tm="100000">
                                          <p:val>
                                            <p:strVal val="#ppt_x"/>
                                          </p:val>
                                        </p:tav>
                                      </p:tavLst>
                                    </p:anim>
                                  </p:childTnLst>
                                </p:cTn>
                              </p:par>
                              <p:par>
                                <p:cTn id="120" presetID="2" presetClass="entr" presetSubtype="8" fill="hold" nodeType="withEffect">
                                  <p:stCondLst>
                                    <p:cond delay="0"/>
                                  </p:stCondLst>
                                  <p:childTnLst>
                                    <p:set>
                                      <p:cBhvr>
                                        <p:cTn id="121" dur="1" fill="hold">
                                          <p:stCondLst>
                                            <p:cond delay="0"/>
                                          </p:stCondLst>
                                        </p:cTn>
                                        <p:tgtEl>
                                          <p:spTgt spid="453"/>
                                        </p:tgtEl>
                                        <p:attrNameLst>
                                          <p:attrName>style.visibility</p:attrName>
                                        </p:attrNameLst>
                                      </p:cBhvr>
                                      <p:to>
                                        <p:strVal val="visible"/>
                                      </p:to>
                                    </p:set>
                                    <p:anim calcmode="lin" valueType="num">
                                      <p:cBhvr additive="base">
                                        <p:cTn id="122" dur="500"/>
                                        <p:tgtEl>
                                          <p:spTgt spid="453"/>
                                        </p:tgtEl>
                                        <p:attrNameLst>
                                          <p:attrName>ppt_x</p:attrName>
                                        </p:attrNameLst>
                                      </p:cBhvr>
                                      <p:tavLst>
                                        <p:tav tm="0">
                                          <p:val>
                                            <p:strVal val="#ppt_x-1"/>
                                          </p:val>
                                        </p:tav>
                                        <p:tav tm="100000">
                                          <p:val>
                                            <p:strVal val="#ppt_x"/>
                                          </p:val>
                                        </p:tav>
                                      </p:tavLst>
                                    </p:anim>
                                  </p:childTnLst>
                                </p:cTn>
                              </p:par>
                              <p:par>
                                <p:cTn id="123" presetID="2" presetClass="entr" presetSubtype="8" fill="hold" nodeType="withEffect">
                                  <p:stCondLst>
                                    <p:cond delay="0"/>
                                  </p:stCondLst>
                                  <p:childTnLst>
                                    <p:set>
                                      <p:cBhvr>
                                        <p:cTn id="124" dur="1" fill="hold">
                                          <p:stCondLst>
                                            <p:cond delay="0"/>
                                          </p:stCondLst>
                                        </p:cTn>
                                        <p:tgtEl>
                                          <p:spTgt spid="454"/>
                                        </p:tgtEl>
                                        <p:attrNameLst>
                                          <p:attrName>style.visibility</p:attrName>
                                        </p:attrNameLst>
                                      </p:cBhvr>
                                      <p:to>
                                        <p:strVal val="visible"/>
                                      </p:to>
                                    </p:set>
                                    <p:anim calcmode="lin" valueType="num">
                                      <p:cBhvr additive="base">
                                        <p:cTn id="125" dur="500"/>
                                        <p:tgtEl>
                                          <p:spTgt spid="454"/>
                                        </p:tgtEl>
                                        <p:attrNameLst>
                                          <p:attrName>ppt_x</p:attrName>
                                        </p:attrNameLst>
                                      </p:cBhvr>
                                      <p:tavLst>
                                        <p:tav tm="0">
                                          <p:val>
                                            <p:strVal val="#ppt_x-1"/>
                                          </p:val>
                                        </p:tav>
                                        <p:tav tm="100000">
                                          <p:val>
                                            <p:strVal val="#ppt_x"/>
                                          </p:val>
                                        </p:tav>
                                      </p:tavLst>
                                    </p:anim>
                                  </p:childTnLst>
                                </p:cTn>
                              </p:par>
                            </p:childTnLst>
                          </p:cTn>
                        </p:par>
                      </p:childTnLst>
                    </p:cTn>
                  </p:par>
                  <p:par>
                    <p:cTn id="126" fill="hold">
                      <p:stCondLst>
                        <p:cond delay="indefinite"/>
                      </p:stCondLst>
                      <p:childTnLst>
                        <p:par>
                          <p:cTn id="127" fill="hold">
                            <p:stCondLst>
                              <p:cond delay="0"/>
                            </p:stCondLst>
                            <p:childTnLst>
                              <p:par>
                                <p:cTn id="128" presetID="2" presetClass="entr" presetSubtype="4" fill="hold" nodeType="clickEffect">
                                  <p:stCondLst>
                                    <p:cond delay="0"/>
                                  </p:stCondLst>
                                  <p:childTnLst>
                                    <p:set>
                                      <p:cBhvr>
                                        <p:cTn id="129" dur="1" fill="hold">
                                          <p:stCondLst>
                                            <p:cond delay="0"/>
                                          </p:stCondLst>
                                        </p:cTn>
                                        <p:tgtEl>
                                          <p:spTgt spid="437"/>
                                        </p:tgtEl>
                                        <p:attrNameLst>
                                          <p:attrName>style.visibility</p:attrName>
                                        </p:attrNameLst>
                                      </p:cBhvr>
                                      <p:to>
                                        <p:strVal val="visible"/>
                                      </p:to>
                                    </p:set>
                                    <p:anim calcmode="lin" valueType="num">
                                      <p:cBhvr additive="base">
                                        <p:cTn id="130" dur="500"/>
                                        <p:tgtEl>
                                          <p:spTgt spid="437"/>
                                        </p:tgtEl>
                                        <p:attrNameLst>
                                          <p:attrName>ppt_y</p:attrName>
                                        </p:attrNameLst>
                                      </p:cBhvr>
                                      <p:tavLst>
                                        <p:tav tm="0">
                                          <p:val>
                                            <p:strVal val="#ppt_y+1"/>
                                          </p:val>
                                        </p:tav>
                                        <p:tav tm="100000">
                                          <p:val>
                                            <p:strVal val="#ppt_y"/>
                                          </p:val>
                                        </p:tav>
                                      </p:tavLst>
                                    </p:anim>
                                  </p:childTnLst>
                                </p:cTn>
                              </p:par>
                              <p:par>
                                <p:cTn id="131" presetID="2" presetClass="entr" presetSubtype="4" fill="hold" nodeType="withEffect">
                                  <p:stCondLst>
                                    <p:cond delay="0"/>
                                  </p:stCondLst>
                                  <p:childTnLst>
                                    <p:set>
                                      <p:cBhvr>
                                        <p:cTn id="132" dur="1" fill="hold">
                                          <p:stCondLst>
                                            <p:cond delay="0"/>
                                          </p:stCondLst>
                                        </p:cTn>
                                        <p:tgtEl>
                                          <p:spTgt spid="451"/>
                                        </p:tgtEl>
                                        <p:attrNameLst>
                                          <p:attrName>style.visibility</p:attrName>
                                        </p:attrNameLst>
                                      </p:cBhvr>
                                      <p:to>
                                        <p:strVal val="visible"/>
                                      </p:to>
                                    </p:set>
                                    <p:anim calcmode="lin" valueType="num">
                                      <p:cBhvr additive="base">
                                        <p:cTn id="133" dur="500"/>
                                        <p:tgtEl>
                                          <p:spTgt spid="451"/>
                                        </p:tgtEl>
                                        <p:attrNameLst>
                                          <p:attrName>ppt_y</p:attrName>
                                        </p:attrNameLst>
                                      </p:cBhvr>
                                      <p:tavLst>
                                        <p:tav tm="0">
                                          <p:val>
                                            <p:strVal val="#ppt_y+1"/>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nodeType="clickEffect">
                                  <p:stCondLst>
                                    <p:cond delay="0"/>
                                  </p:stCondLst>
                                  <p:childTnLst>
                                    <p:set>
                                      <p:cBhvr>
                                        <p:cTn id="137" dur="1" fill="hold">
                                          <p:stCondLst>
                                            <p:cond delay="0"/>
                                          </p:stCondLst>
                                        </p:cTn>
                                        <p:tgtEl>
                                          <p:spTgt spid="462"/>
                                        </p:tgtEl>
                                        <p:attrNameLst>
                                          <p:attrName>style.visibility</p:attrName>
                                        </p:attrNameLst>
                                      </p:cBhvr>
                                      <p:to>
                                        <p:strVal val="visible"/>
                                      </p:to>
                                    </p:set>
                                    <p:animEffect transition="in" filter="fade">
                                      <p:cBhvr>
                                        <p:cTn id="138" dur="500"/>
                                        <p:tgtEl>
                                          <p:spTgt spid="462"/>
                                        </p:tgtEl>
                                      </p:cBhvr>
                                    </p:animEffect>
                                  </p:childTnLst>
                                </p:cTn>
                              </p:par>
                              <p:par>
                                <p:cTn id="139" presetID="10" presetClass="entr" presetSubtype="0" fill="hold" nodeType="withEffect">
                                  <p:stCondLst>
                                    <p:cond delay="0"/>
                                  </p:stCondLst>
                                  <p:childTnLst>
                                    <p:set>
                                      <p:cBhvr>
                                        <p:cTn id="140" dur="1" fill="hold">
                                          <p:stCondLst>
                                            <p:cond delay="0"/>
                                          </p:stCondLst>
                                        </p:cTn>
                                        <p:tgtEl>
                                          <p:spTgt spid="463"/>
                                        </p:tgtEl>
                                        <p:attrNameLst>
                                          <p:attrName>style.visibility</p:attrName>
                                        </p:attrNameLst>
                                      </p:cBhvr>
                                      <p:to>
                                        <p:strVal val="visible"/>
                                      </p:to>
                                    </p:set>
                                    <p:animEffect transition="in" filter="fade">
                                      <p:cBhvr>
                                        <p:cTn id="141" dur="500"/>
                                        <p:tgtEl>
                                          <p:spTgt spid="463"/>
                                        </p:tgtEl>
                                      </p:cBhvr>
                                    </p:animEffect>
                                  </p:childTnLst>
                                </p:cTn>
                              </p:par>
                              <p:par>
                                <p:cTn id="142" presetID="2" presetClass="entr" presetSubtype="8" fill="hold" nodeType="withEffect">
                                  <p:stCondLst>
                                    <p:cond delay="0"/>
                                  </p:stCondLst>
                                  <p:childTnLst>
                                    <p:set>
                                      <p:cBhvr>
                                        <p:cTn id="143" dur="1" fill="hold">
                                          <p:stCondLst>
                                            <p:cond delay="0"/>
                                          </p:stCondLst>
                                        </p:cTn>
                                        <p:tgtEl>
                                          <p:spTgt spid="439"/>
                                        </p:tgtEl>
                                        <p:attrNameLst>
                                          <p:attrName>style.visibility</p:attrName>
                                        </p:attrNameLst>
                                      </p:cBhvr>
                                      <p:to>
                                        <p:strVal val="visible"/>
                                      </p:to>
                                    </p:set>
                                    <p:anim calcmode="lin" valueType="num">
                                      <p:cBhvr additive="base">
                                        <p:cTn id="144" dur="500"/>
                                        <p:tgtEl>
                                          <p:spTgt spid="439"/>
                                        </p:tgtEl>
                                        <p:attrNameLst>
                                          <p:attrName>ppt_x</p:attrName>
                                        </p:attrNameLst>
                                      </p:cBhvr>
                                      <p:tavLst>
                                        <p:tav tm="0">
                                          <p:val>
                                            <p:strVal val="#ppt_x-1"/>
                                          </p:val>
                                        </p:tav>
                                        <p:tav tm="100000">
                                          <p:val>
                                            <p:strVal val="#ppt_x"/>
                                          </p:val>
                                        </p:tav>
                                      </p:tavLst>
                                    </p:anim>
                                  </p:childTnLst>
                                </p:cTn>
                              </p:par>
                              <p:par>
                                <p:cTn id="145" presetID="2" presetClass="entr" presetSubtype="8" fill="hold" nodeType="withEffect">
                                  <p:stCondLst>
                                    <p:cond delay="0"/>
                                  </p:stCondLst>
                                  <p:childTnLst>
                                    <p:set>
                                      <p:cBhvr>
                                        <p:cTn id="146" dur="1" fill="hold">
                                          <p:stCondLst>
                                            <p:cond delay="0"/>
                                          </p:stCondLst>
                                        </p:cTn>
                                        <p:tgtEl>
                                          <p:spTgt spid="471"/>
                                        </p:tgtEl>
                                        <p:attrNameLst>
                                          <p:attrName>style.visibility</p:attrName>
                                        </p:attrNameLst>
                                      </p:cBhvr>
                                      <p:to>
                                        <p:strVal val="visible"/>
                                      </p:to>
                                    </p:set>
                                    <p:anim calcmode="lin" valueType="num">
                                      <p:cBhvr additive="base">
                                        <p:cTn id="147" dur="500"/>
                                        <p:tgtEl>
                                          <p:spTgt spid="471"/>
                                        </p:tgtEl>
                                        <p:attrNameLst>
                                          <p:attrName>ppt_x</p:attrName>
                                        </p:attrNameLst>
                                      </p:cBhvr>
                                      <p:tavLst>
                                        <p:tav tm="0">
                                          <p:val>
                                            <p:strVal val="#ppt_x-1"/>
                                          </p:val>
                                        </p:tav>
                                        <p:tav tm="100000">
                                          <p:val>
                                            <p:strVal val="#ppt_x"/>
                                          </p:val>
                                        </p:tav>
                                      </p:tavLst>
                                    </p:anim>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nodeType="clickEffect">
                                  <p:stCondLst>
                                    <p:cond delay="0"/>
                                  </p:stCondLst>
                                  <p:childTnLst>
                                    <p:set>
                                      <p:cBhvr>
                                        <p:cTn id="151" dur="1" fill="hold">
                                          <p:stCondLst>
                                            <p:cond delay="0"/>
                                          </p:stCondLst>
                                        </p:cTn>
                                        <p:tgtEl>
                                          <p:spTgt spid="467"/>
                                        </p:tgtEl>
                                        <p:attrNameLst>
                                          <p:attrName>style.visibility</p:attrName>
                                        </p:attrNameLst>
                                      </p:cBhvr>
                                      <p:to>
                                        <p:strVal val="visible"/>
                                      </p:to>
                                    </p:set>
                                    <p:animEffect transition="in" filter="fade">
                                      <p:cBhvr>
                                        <p:cTn id="152" dur="500"/>
                                        <p:tgtEl>
                                          <p:spTgt spid="467"/>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nodeType="clickEffect">
                                  <p:stCondLst>
                                    <p:cond delay="0"/>
                                  </p:stCondLst>
                                  <p:childTnLst>
                                    <p:set>
                                      <p:cBhvr>
                                        <p:cTn id="156" dur="1" fill="hold">
                                          <p:stCondLst>
                                            <p:cond delay="0"/>
                                          </p:stCondLst>
                                        </p:cTn>
                                        <p:tgtEl>
                                          <p:spTgt spid="468"/>
                                        </p:tgtEl>
                                        <p:attrNameLst>
                                          <p:attrName>style.visibility</p:attrName>
                                        </p:attrNameLst>
                                      </p:cBhvr>
                                      <p:to>
                                        <p:strVal val="visible"/>
                                      </p:to>
                                    </p:set>
                                    <p:animEffect transition="in" filter="fade">
                                      <p:cBhvr>
                                        <p:cTn id="157" dur="500"/>
                                        <p:tgtEl>
                                          <p:spTgt spid="468"/>
                                        </p:tgtEl>
                                      </p:cBhvr>
                                    </p:animEffect>
                                  </p:childTnLst>
                                </p:cTn>
                              </p:par>
                              <p:par>
                                <p:cTn id="158" presetID="10" presetClass="entr" presetSubtype="0" fill="hold" nodeType="withEffect">
                                  <p:stCondLst>
                                    <p:cond delay="0"/>
                                  </p:stCondLst>
                                  <p:childTnLst>
                                    <p:set>
                                      <p:cBhvr>
                                        <p:cTn id="159" dur="1" fill="hold">
                                          <p:stCondLst>
                                            <p:cond delay="0"/>
                                          </p:stCondLst>
                                        </p:cTn>
                                        <p:tgtEl>
                                          <p:spTgt spid="470"/>
                                        </p:tgtEl>
                                        <p:attrNameLst>
                                          <p:attrName>style.visibility</p:attrName>
                                        </p:attrNameLst>
                                      </p:cBhvr>
                                      <p:to>
                                        <p:strVal val="visible"/>
                                      </p:to>
                                    </p:set>
                                    <p:animEffect transition="in" filter="fade">
                                      <p:cBhvr>
                                        <p:cTn id="160" dur="500"/>
                                        <p:tgtEl>
                                          <p:spTgt spid="470"/>
                                        </p:tgtEl>
                                      </p:cBhvr>
                                    </p:animEffect>
                                  </p:childTnLst>
                                </p:cTn>
                              </p:par>
                              <p:par>
                                <p:cTn id="161" presetID="10" presetClass="entr" presetSubtype="0" fill="hold" nodeType="withEffect">
                                  <p:stCondLst>
                                    <p:cond delay="0"/>
                                  </p:stCondLst>
                                  <p:childTnLst>
                                    <p:set>
                                      <p:cBhvr>
                                        <p:cTn id="162" dur="1" fill="hold">
                                          <p:stCondLst>
                                            <p:cond delay="0"/>
                                          </p:stCondLst>
                                        </p:cTn>
                                        <p:tgtEl>
                                          <p:spTgt spid="469"/>
                                        </p:tgtEl>
                                        <p:attrNameLst>
                                          <p:attrName>style.visibility</p:attrName>
                                        </p:attrNameLst>
                                      </p:cBhvr>
                                      <p:to>
                                        <p:strVal val="visible"/>
                                      </p:to>
                                    </p:set>
                                    <p:animEffect transition="in" filter="fade">
                                      <p:cBhvr>
                                        <p:cTn id="163" dur="500"/>
                                        <p:tgtEl>
                                          <p:spTgt spid="469"/>
                                        </p:tgtEl>
                                      </p:cBhvr>
                                    </p:animEffec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nodeType="clickEffect">
                                  <p:stCondLst>
                                    <p:cond delay="0"/>
                                  </p:stCondLst>
                                  <p:childTnLst>
                                    <p:set>
                                      <p:cBhvr>
                                        <p:cTn id="167" dur="1" fill="hold">
                                          <p:stCondLst>
                                            <p:cond delay="0"/>
                                          </p:stCondLst>
                                        </p:cTn>
                                        <p:tgtEl>
                                          <p:spTgt spid="464"/>
                                        </p:tgtEl>
                                        <p:attrNameLst>
                                          <p:attrName>style.visibility</p:attrName>
                                        </p:attrNameLst>
                                      </p:cBhvr>
                                      <p:to>
                                        <p:strVal val="visible"/>
                                      </p:to>
                                    </p:set>
                                    <p:animEffect transition="in" filter="fade">
                                      <p:cBhvr>
                                        <p:cTn id="168" dur="500"/>
                                        <p:tgtEl>
                                          <p:spTgt spid="464"/>
                                        </p:tgtEl>
                                      </p:cBhvr>
                                    </p:animEffect>
                                  </p:childTnLst>
                                </p:cTn>
                              </p:par>
                              <p:par>
                                <p:cTn id="169" presetID="2" presetClass="entr" presetSubtype="8" fill="hold" nodeType="withEffect">
                                  <p:stCondLst>
                                    <p:cond delay="0"/>
                                  </p:stCondLst>
                                  <p:childTnLst>
                                    <p:set>
                                      <p:cBhvr>
                                        <p:cTn id="170" dur="1" fill="hold">
                                          <p:stCondLst>
                                            <p:cond delay="0"/>
                                          </p:stCondLst>
                                        </p:cTn>
                                        <p:tgtEl>
                                          <p:spTgt spid="440"/>
                                        </p:tgtEl>
                                        <p:attrNameLst>
                                          <p:attrName>style.visibility</p:attrName>
                                        </p:attrNameLst>
                                      </p:cBhvr>
                                      <p:to>
                                        <p:strVal val="visible"/>
                                      </p:to>
                                    </p:set>
                                    <p:anim calcmode="lin" valueType="num">
                                      <p:cBhvr additive="base">
                                        <p:cTn id="171" dur="500"/>
                                        <p:tgtEl>
                                          <p:spTgt spid="440"/>
                                        </p:tgtEl>
                                        <p:attrNameLst>
                                          <p:attrName>ppt_x</p:attrName>
                                        </p:attrNameLst>
                                      </p:cBhvr>
                                      <p:tavLst>
                                        <p:tav tm="0">
                                          <p:val>
                                            <p:strVal val="#ppt_x-1"/>
                                          </p:val>
                                        </p:tav>
                                        <p:tav tm="100000">
                                          <p:val>
                                            <p:strVal val="#ppt_x"/>
                                          </p:val>
                                        </p:tav>
                                      </p:tavLst>
                                    </p:anim>
                                  </p:childTnLst>
                                </p:cTn>
                              </p:par>
                            </p:childTnLst>
                          </p:cTn>
                        </p:par>
                      </p:childTnLst>
                    </p:cTn>
                  </p:par>
                  <p:par>
                    <p:cTn id="172" fill="hold">
                      <p:stCondLst>
                        <p:cond delay="indefinite"/>
                      </p:stCondLst>
                      <p:childTnLst>
                        <p:par>
                          <p:cTn id="173" fill="hold">
                            <p:stCondLst>
                              <p:cond delay="0"/>
                            </p:stCondLst>
                            <p:childTnLst>
                              <p:par>
                                <p:cTn id="174" presetID="10" presetClass="entr" presetSubtype="0" fill="hold" nodeType="clickEffect">
                                  <p:stCondLst>
                                    <p:cond delay="0"/>
                                  </p:stCondLst>
                                  <p:childTnLst>
                                    <p:set>
                                      <p:cBhvr>
                                        <p:cTn id="175" dur="1" fill="hold">
                                          <p:stCondLst>
                                            <p:cond delay="0"/>
                                          </p:stCondLst>
                                        </p:cTn>
                                        <p:tgtEl>
                                          <p:spTgt spid="465"/>
                                        </p:tgtEl>
                                        <p:attrNameLst>
                                          <p:attrName>style.visibility</p:attrName>
                                        </p:attrNameLst>
                                      </p:cBhvr>
                                      <p:to>
                                        <p:strVal val="visible"/>
                                      </p:to>
                                    </p:set>
                                    <p:animEffect transition="in" filter="fade">
                                      <p:cBhvr>
                                        <p:cTn id="176" dur="500"/>
                                        <p:tgtEl>
                                          <p:spTgt spid="465"/>
                                        </p:tgtEl>
                                      </p:cBhvr>
                                    </p:animEffect>
                                  </p:childTnLst>
                                </p:cTn>
                              </p:par>
                              <p:par>
                                <p:cTn id="177" presetID="10" presetClass="entr" presetSubtype="0" fill="hold" nodeType="withEffect">
                                  <p:stCondLst>
                                    <p:cond delay="0"/>
                                  </p:stCondLst>
                                  <p:childTnLst>
                                    <p:set>
                                      <p:cBhvr>
                                        <p:cTn id="178" dur="1" fill="hold">
                                          <p:stCondLst>
                                            <p:cond delay="0"/>
                                          </p:stCondLst>
                                        </p:cTn>
                                        <p:tgtEl>
                                          <p:spTgt spid="466"/>
                                        </p:tgtEl>
                                        <p:attrNameLst>
                                          <p:attrName>style.visibility</p:attrName>
                                        </p:attrNameLst>
                                      </p:cBhvr>
                                      <p:to>
                                        <p:strVal val="visible"/>
                                      </p:to>
                                    </p:set>
                                    <p:animEffect transition="in" filter="fade">
                                      <p:cBhvr>
                                        <p:cTn id="179" dur="500"/>
                                        <p:tgtEl>
                                          <p:spTgt spid="466"/>
                                        </p:tgtEl>
                                      </p:cBhvr>
                                    </p:animEffect>
                                  </p:childTnLst>
                                </p:cTn>
                              </p:par>
                              <p:par>
                                <p:cTn id="180" presetID="2" presetClass="entr" presetSubtype="8" fill="hold" nodeType="withEffect">
                                  <p:stCondLst>
                                    <p:cond delay="0"/>
                                  </p:stCondLst>
                                  <p:childTnLst>
                                    <p:set>
                                      <p:cBhvr>
                                        <p:cTn id="181" dur="1" fill="hold">
                                          <p:stCondLst>
                                            <p:cond delay="0"/>
                                          </p:stCondLst>
                                        </p:cTn>
                                        <p:tgtEl>
                                          <p:spTgt spid="481"/>
                                        </p:tgtEl>
                                        <p:attrNameLst>
                                          <p:attrName>style.visibility</p:attrName>
                                        </p:attrNameLst>
                                      </p:cBhvr>
                                      <p:to>
                                        <p:strVal val="visible"/>
                                      </p:to>
                                    </p:set>
                                    <p:anim calcmode="lin" valueType="num">
                                      <p:cBhvr additive="base">
                                        <p:cTn id="182" dur="500"/>
                                        <p:tgtEl>
                                          <p:spTgt spid="48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35"/>
          <p:cNvSpPr txBox="1">
            <a:spLocks noGrp="1"/>
          </p:cNvSpPr>
          <p:nvPr>
            <p:ph type="title"/>
          </p:nvPr>
        </p:nvSpPr>
        <p:spPr>
          <a:xfrm>
            <a:off x="1887255" y="339247"/>
            <a:ext cx="7772400" cy="7620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3200"/>
            </a:pPr>
            <a:r>
              <a:rPr lang="en-GB" sz="3200" b="1" dirty="0"/>
              <a:t>Reflection – Disneyland </a:t>
            </a:r>
            <a:endParaRPr dirty="0"/>
          </a:p>
        </p:txBody>
      </p:sp>
      <p:pic>
        <p:nvPicPr>
          <p:cNvPr id="489" name="Google Shape;489;p35"/>
          <p:cNvPicPr preferRelativeResize="0"/>
          <p:nvPr/>
        </p:nvPicPr>
        <p:blipFill rotWithShape="1">
          <a:blip r:embed="rId1"/>
          <a:srcRect/>
          <a:stretch>
            <a:fillRect/>
          </a:stretch>
        </p:blipFill>
        <p:spPr>
          <a:xfrm>
            <a:off x="1887255" y="1213224"/>
            <a:ext cx="8467595" cy="4924529"/>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53"/>
          <p:cNvSpPr txBox="1">
            <a:spLocks noGrp="1"/>
          </p:cNvSpPr>
          <p:nvPr>
            <p:ph type="title"/>
          </p:nvPr>
        </p:nvSpPr>
        <p:spPr>
          <a:xfrm>
            <a:off x="1524000" y="16778"/>
            <a:ext cx="9144000" cy="1052736"/>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1800"/>
            </a:pPr>
            <a:r>
              <a:rPr lang="en-GB"/>
              <a:t>In 1957, </a:t>
            </a:r>
            <a:endParaRPr lang="en-GB"/>
          </a:p>
        </p:txBody>
      </p:sp>
      <p:pic>
        <p:nvPicPr>
          <p:cNvPr id="496" name="Google Shape;496;p53"/>
          <p:cNvPicPr preferRelativeResize="0"/>
          <p:nvPr/>
        </p:nvPicPr>
        <p:blipFill rotWithShape="1">
          <a:blip r:embed="rId1"/>
          <a:srcRect/>
          <a:stretch>
            <a:fillRect/>
          </a:stretch>
        </p:blipFill>
        <p:spPr>
          <a:xfrm>
            <a:off x="1884609" y="995363"/>
            <a:ext cx="8500057" cy="578053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03081" y="1042852"/>
            <a:ext cx="6978316" cy="517449"/>
          </a:xfrm>
          <a:prstGeom prst="rect">
            <a:avLst/>
          </a:prstGeom>
        </p:spPr>
        <p:txBody>
          <a:bodyPr vert="horz" wrap="square" lIns="0" tIns="67945" rIns="0" bIns="0" rtlCol="0" anchor="ctr">
            <a:spAutoFit/>
          </a:bodyPr>
          <a:lstStyle/>
          <a:p>
            <a:pPr marL="12700" marR="5080">
              <a:lnSpc>
                <a:spcPts val="3460"/>
              </a:lnSpc>
              <a:spcBef>
                <a:spcPts val="535"/>
              </a:spcBef>
            </a:pPr>
            <a:r>
              <a:rPr lang="en-GB" spc="-5" dirty="0" smtClean="0"/>
              <a:t>COMMUNICATION  </a:t>
            </a:r>
            <a:r>
              <a:rPr lang="en-GB" dirty="0" smtClean="0"/>
              <a:t>MODEL</a:t>
            </a:r>
            <a:endParaRPr lang="en-GB" dirty="0"/>
          </a:p>
        </p:txBody>
      </p:sp>
      <p:pic>
        <p:nvPicPr>
          <p:cNvPr id="3" name="object 3"/>
          <p:cNvPicPr/>
          <p:nvPr/>
        </p:nvPicPr>
        <p:blipFill>
          <a:blip r:embed="rId1" cstate="print"/>
          <a:stretch>
            <a:fillRect/>
          </a:stretch>
        </p:blipFill>
        <p:spPr>
          <a:xfrm>
            <a:off x="2005413" y="1764955"/>
            <a:ext cx="8205048" cy="4344760"/>
          </a:xfrm>
          <a:prstGeom prst="rect">
            <a:avLst/>
          </a:prstGeom>
        </p:spPr>
      </p:pic>
      <p:pic>
        <p:nvPicPr>
          <p:cNvPr id="4" name="object 4"/>
          <p:cNvPicPr/>
          <p:nvPr/>
        </p:nvPicPr>
        <p:blipFill>
          <a:blip r:embed="rId2" cstate="print"/>
          <a:stretch>
            <a:fillRect/>
          </a:stretch>
        </p:blipFill>
        <p:spPr>
          <a:xfrm>
            <a:off x="1751075" y="118872"/>
            <a:ext cx="2852928" cy="719327"/>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54"/>
          <p:cNvSpPr txBox="1">
            <a:spLocks noGrp="1"/>
          </p:cNvSpPr>
          <p:nvPr>
            <p:ph type="title"/>
          </p:nvPr>
        </p:nvSpPr>
        <p:spPr>
          <a:xfrm>
            <a:off x="1695450" y="633590"/>
            <a:ext cx="9144000" cy="1052736"/>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1800"/>
            </a:pPr>
            <a:r>
              <a:rPr lang="en-GB" b="0" dirty="0"/>
              <a:t>The Walt Disney Company Announces Strategic Reorganization (2018)</a:t>
            </a:r>
            <a:endParaRPr dirty="0"/>
          </a:p>
        </p:txBody>
      </p:sp>
      <p:sp>
        <p:nvSpPr>
          <p:cNvPr id="503" name="Google Shape;503;p54"/>
          <p:cNvSpPr txBox="1"/>
          <p:nvPr/>
        </p:nvSpPr>
        <p:spPr>
          <a:xfrm>
            <a:off x="1524000" y="2998940"/>
            <a:ext cx="9144000" cy="1052736"/>
          </a:xfrm>
          <a:prstGeom prst="rect">
            <a:avLst/>
          </a:prstGeom>
          <a:noFill/>
          <a:ln>
            <a:noFill/>
          </a:ln>
        </p:spPr>
        <p:txBody>
          <a:bodyPr spcFirstLastPara="1" wrap="square" lIns="91425" tIns="45700" rIns="91425" bIns="45700" anchor="ctr" anchorCtr="0">
            <a:noAutofit/>
          </a:bodyPr>
          <a:lstStyle/>
          <a:p>
            <a:pPr>
              <a:buClr>
                <a:schemeClr val="dk1"/>
              </a:buClr>
              <a:buSzPts val="1800"/>
            </a:pPr>
            <a:r>
              <a:rPr lang="en-GB" sz="4000" dirty="0">
                <a:solidFill>
                  <a:schemeClr val="dk1"/>
                </a:solidFill>
                <a:latin typeface="Arial" panose="020B0604020202020204"/>
                <a:ea typeface="Arial" panose="020B0604020202020204"/>
                <a:cs typeface="Arial" panose="020B0604020202020204"/>
                <a:sym typeface="Arial" panose="020B0604020202020204"/>
              </a:rPr>
              <a:t>What can we learn from Walt Disney Company?</a:t>
            </a:r>
            <a:endParaRPr sz="4000" b="1" dirty="0">
              <a:solidFill>
                <a:schemeClr val="dk1"/>
              </a:solidFill>
              <a:latin typeface="Arial" panose="020B0604020202020204"/>
              <a:ea typeface="Arial" panose="020B0604020202020204"/>
              <a:cs typeface="Arial" panose="020B0604020202020204"/>
              <a:sym typeface="Arial" panose="020B0604020202020204"/>
            </a:endParaRPr>
          </a:p>
        </p:txBody>
      </p:sp>
      <p:pic>
        <p:nvPicPr>
          <p:cNvPr id="504" name="Google Shape;504;p54"/>
          <p:cNvPicPr preferRelativeResize="0"/>
          <p:nvPr/>
        </p:nvPicPr>
        <p:blipFill rotWithShape="1">
          <a:blip r:embed="rId1"/>
          <a:srcRect/>
          <a:stretch>
            <a:fillRect/>
          </a:stretch>
        </p:blipFill>
        <p:spPr>
          <a:xfrm>
            <a:off x="1857936" y="4467225"/>
            <a:ext cx="2209800" cy="2076450"/>
          </a:xfrm>
          <a:prstGeom prst="rect">
            <a:avLst/>
          </a:prstGeom>
          <a:noFill/>
          <a:ln>
            <a:noFill/>
          </a:ln>
        </p:spPr>
      </p:pic>
      <p:pic>
        <p:nvPicPr>
          <p:cNvPr id="505" name="Google Shape;505;p54"/>
          <p:cNvPicPr preferRelativeResize="0"/>
          <p:nvPr/>
        </p:nvPicPr>
        <p:blipFill rotWithShape="1">
          <a:blip r:embed="rId2"/>
          <a:srcRect/>
          <a:stretch>
            <a:fillRect/>
          </a:stretch>
        </p:blipFill>
        <p:spPr>
          <a:xfrm>
            <a:off x="4483474" y="3525309"/>
            <a:ext cx="2095500" cy="3095625"/>
          </a:xfrm>
          <a:prstGeom prst="rect">
            <a:avLst/>
          </a:prstGeom>
          <a:noFill/>
          <a:ln>
            <a:noFill/>
          </a:ln>
        </p:spPr>
      </p:pic>
      <p:pic>
        <p:nvPicPr>
          <p:cNvPr id="506" name="Google Shape;506;p54"/>
          <p:cNvPicPr preferRelativeResize="0"/>
          <p:nvPr/>
        </p:nvPicPr>
        <p:blipFill rotWithShape="1">
          <a:blip r:embed="rId3"/>
          <a:srcRect/>
          <a:stretch>
            <a:fillRect/>
          </a:stretch>
        </p:blipFill>
        <p:spPr>
          <a:xfrm>
            <a:off x="6940008" y="4051676"/>
            <a:ext cx="3300488" cy="23653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pPr algn="ctr"/>
            <a:r>
              <a:rPr lang="en-CA" sz="3600" dirty="0" smtClean="0">
                <a:latin typeface="Merriweather" panose="00000500000000000000" pitchFamily="2" charset="0"/>
              </a:rPr>
              <a:t>SOCIAL NETWORKS</a:t>
            </a:r>
            <a:endParaRPr lang="en-GB" sz="3600" dirty="0">
              <a:latin typeface="Merriweather" panose="00000500000000000000" pitchFamily="2" charset="0"/>
            </a:endParaRPr>
          </a:p>
        </p:txBody>
      </p:sp>
      <p:sp>
        <p:nvSpPr>
          <p:cNvPr id="3" name="TextBox 2"/>
          <p:cNvSpPr txBox="1"/>
          <p:nvPr/>
        </p:nvSpPr>
        <p:spPr>
          <a:xfrm>
            <a:off x="105876" y="1771048"/>
            <a:ext cx="11935327" cy="1815882"/>
          </a:xfrm>
          <a:prstGeom prst="rect">
            <a:avLst/>
          </a:prstGeom>
          <a:noFill/>
        </p:spPr>
        <p:txBody>
          <a:bodyPr wrap="square" rtlCol="0">
            <a:spAutoFit/>
          </a:bodyPr>
          <a:lstStyle/>
          <a:p>
            <a:r>
              <a:rPr lang="en-CA" sz="2800" b="1" dirty="0" smtClean="0"/>
              <a:t>DEFINITION: </a:t>
            </a:r>
            <a:endParaRPr lang="en-CA" sz="2800" b="1" dirty="0" smtClean="0"/>
          </a:p>
          <a:p>
            <a:endParaRPr lang="en-CA" sz="2800" dirty="0"/>
          </a:p>
          <a:p>
            <a:r>
              <a:rPr lang="en-CA" sz="2800" dirty="0" smtClean="0"/>
              <a:t>Use of internet to connect with people and share information, photos, </a:t>
            </a:r>
            <a:endParaRPr lang="en-CA" sz="2800" dirty="0" smtClean="0"/>
          </a:p>
          <a:p>
            <a:r>
              <a:rPr lang="en-CA" sz="2800" dirty="0" smtClean="0"/>
              <a:t>messages </a:t>
            </a:r>
            <a:r>
              <a:rPr lang="en-CA" sz="2800" dirty="0" err="1" smtClean="0"/>
              <a:t>etc</a:t>
            </a:r>
            <a:endParaRPr lang="en-GB" sz="2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426" y="132863"/>
            <a:ext cx="10515600" cy="1325563"/>
          </a:xfrm>
        </p:spPr>
        <p:txBody>
          <a:bodyPr/>
          <a:lstStyle/>
          <a:p>
            <a:pPr algn="ctr"/>
            <a:r>
              <a:rPr lang="en-CA" sz="3600" dirty="0" smtClean="0">
                <a:latin typeface="Merriweather" panose="00000500000000000000" pitchFamily="2" charset="0"/>
              </a:rPr>
              <a:t>SOCIAL NETWORKS</a:t>
            </a:r>
            <a:endParaRPr lang="en-GB" sz="3600" dirty="0">
              <a:latin typeface="Merriweather" panose="00000500000000000000" pitchFamily="2" charset="0"/>
            </a:endParaRPr>
          </a:p>
        </p:txBody>
      </p:sp>
      <p:pic>
        <p:nvPicPr>
          <p:cNvPr id="5" name="Content Placeholder 4"/>
          <p:cNvPicPr>
            <a:picLocks noGrp="1" noChangeAspect="1"/>
          </p:cNvPicPr>
          <p:nvPr>
            <p:ph idx="1"/>
          </p:nvPr>
        </p:nvPicPr>
        <p:blipFill>
          <a:blip r:embed="rId1"/>
          <a:stretch>
            <a:fillRect/>
          </a:stretch>
        </p:blipFill>
        <p:spPr>
          <a:xfrm>
            <a:off x="2119698" y="1111916"/>
            <a:ext cx="7769256" cy="5422917"/>
          </a:xfrm>
          <a:prstGeom prst="rect">
            <a:avLst/>
          </a:prstGeom>
        </p:spPr>
      </p:pic>
      <p:sp>
        <p:nvSpPr>
          <p:cNvPr id="6" name="Rectangle 5"/>
          <p:cNvSpPr/>
          <p:nvPr/>
        </p:nvSpPr>
        <p:spPr>
          <a:xfrm>
            <a:off x="93044" y="6534834"/>
            <a:ext cx="10802754" cy="369332"/>
          </a:xfrm>
          <a:prstGeom prst="rect">
            <a:avLst/>
          </a:prstGeom>
        </p:spPr>
        <p:txBody>
          <a:bodyPr wrap="square">
            <a:spAutoFit/>
          </a:bodyPr>
          <a:lstStyle/>
          <a:p>
            <a:r>
              <a:rPr lang="en-US" sz="1200" dirty="0"/>
              <a:t>Wasserman, S. and Faust, K., 1994. Social network analysis: Methods and applications</a:t>
            </a:r>
            <a:r>
              <a:rPr lang="en-US" dirty="0"/>
              <a:t>.</a:t>
            </a:r>
            <a:endParaRPr lang="en-GB"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2101275" y="1026727"/>
            <a:ext cx="7321857" cy="5491393"/>
          </a:xfrm>
          <a:prstGeom prst="rect">
            <a:avLst/>
          </a:prstGeom>
        </p:spPr>
      </p:pic>
      <p:sp>
        <p:nvSpPr>
          <p:cNvPr id="5" name="Rectangle 4"/>
          <p:cNvSpPr/>
          <p:nvPr/>
        </p:nvSpPr>
        <p:spPr>
          <a:xfrm>
            <a:off x="93044" y="6534834"/>
            <a:ext cx="10802754" cy="369332"/>
          </a:xfrm>
          <a:prstGeom prst="rect">
            <a:avLst/>
          </a:prstGeom>
        </p:spPr>
        <p:txBody>
          <a:bodyPr wrap="square">
            <a:spAutoFit/>
          </a:bodyPr>
          <a:lstStyle/>
          <a:p>
            <a:r>
              <a:rPr lang="en-US" sz="1200" dirty="0"/>
              <a:t>Wasserman, S. and Faust, K., 1994. Social network analysis: Methods and applications</a:t>
            </a:r>
            <a:r>
              <a:rPr lang="en-US" dirty="0"/>
              <a:t>.</a:t>
            </a:r>
            <a:endParaRPr lang="en-GB" dirty="0"/>
          </a:p>
        </p:txBody>
      </p:sp>
      <p:sp>
        <p:nvSpPr>
          <p:cNvPr id="6" name="Title 1"/>
          <p:cNvSpPr>
            <a:spLocks noGrp="1"/>
          </p:cNvSpPr>
          <p:nvPr>
            <p:ph type="title"/>
          </p:nvPr>
        </p:nvSpPr>
        <p:spPr>
          <a:xfrm>
            <a:off x="743311" y="38049"/>
            <a:ext cx="10515600" cy="1325563"/>
          </a:xfrm>
        </p:spPr>
        <p:txBody>
          <a:bodyPr/>
          <a:lstStyle/>
          <a:p>
            <a:pPr algn="ctr"/>
            <a:r>
              <a:rPr lang="en-CA" sz="3600" dirty="0" smtClean="0">
                <a:latin typeface="Merriweather" panose="00000500000000000000" pitchFamily="2" charset="0"/>
              </a:rPr>
              <a:t>SOCIAL NETWORKS</a:t>
            </a:r>
            <a:endParaRPr lang="en-GB" sz="3600" dirty="0">
              <a:latin typeface="Merriweather" panose="00000500000000000000" pitchFamily="2"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2376960" y="1007478"/>
            <a:ext cx="7369808" cy="5527356"/>
          </a:xfrm>
          <a:prstGeom prst="rect">
            <a:avLst/>
          </a:prstGeom>
        </p:spPr>
      </p:pic>
      <p:sp>
        <p:nvSpPr>
          <p:cNvPr id="5" name="Rectangle 4"/>
          <p:cNvSpPr/>
          <p:nvPr/>
        </p:nvSpPr>
        <p:spPr>
          <a:xfrm>
            <a:off x="93044" y="6534834"/>
            <a:ext cx="10802754" cy="369332"/>
          </a:xfrm>
          <a:prstGeom prst="rect">
            <a:avLst/>
          </a:prstGeom>
        </p:spPr>
        <p:txBody>
          <a:bodyPr wrap="square">
            <a:spAutoFit/>
          </a:bodyPr>
          <a:lstStyle/>
          <a:p>
            <a:r>
              <a:rPr lang="en-US" sz="1200" dirty="0"/>
              <a:t>Wasserman, S. and Faust, K., 1994. Social network analysis: Methods and applications</a:t>
            </a:r>
            <a:r>
              <a:rPr lang="en-US" dirty="0"/>
              <a:t>.</a:t>
            </a:r>
            <a:endParaRPr lang="en-GB" dirty="0"/>
          </a:p>
        </p:txBody>
      </p:sp>
      <p:sp>
        <p:nvSpPr>
          <p:cNvPr id="6" name="Title 1"/>
          <p:cNvSpPr>
            <a:spLocks noGrp="1"/>
          </p:cNvSpPr>
          <p:nvPr>
            <p:ph type="title"/>
          </p:nvPr>
        </p:nvSpPr>
        <p:spPr>
          <a:xfrm>
            <a:off x="838200" y="0"/>
            <a:ext cx="10515600" cy="1325563"/>
          </a:xfrm>
        </p:spPr>
        <p:txBody>
          <a:bodyPr/>
          <a:lstStyle/>
          <a:p>
            <a:pPr algn="ctr"/>
            <a:r>
              <a:rPr lang="en-CA" sz="3600" dirty="0" smtClean="0">
                <a:latin typeface="Merriweather" panose="00000500000000000000" pitchFamily="2" charset="0"/>
              </a:rPr>
              <a:t>SOCIAL NETWORKS</a:t>
            </a:r>
            <a:endParaRPr lang="en-GB" sz="3600" dirty="0">
              <a:latin typeface="Merriweather" panose="00000500000000000000" pitchFamily="2"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2184455" y="901600"/>
            <a:ext cx="7517810" cy="5638358"/>
          </a:xfrm>
          <a:prstGeom prst="rect">
            <a:avLst/>
          </a:prstGeom>
        </p:spPr>
      </p:pic>
      <p:sp>
        <p:nvSpPr>
          <p:cNvPr id="5" name="Rectangle 4"/>
          <p:cNvSpPr/>
          <p:nvPr/>
        </p:nvSpPr>
        <p:spPr>
          <a:xfrm>
            <a:off x="93044" y="6534834"/>
            <a:ext cx="10802754" cy="369332"/>
          </a:xfrm>
          <a:prstGeom prst="rect">
            <a:avLst/>
          </a:prstGeom>
        </p:spPr>
        <p:txBody>
          <a:bodyPr wrap="square">
            <a:spAutoFit/>
          </a:bodyPr>
          <a:lstStyle/>
          <a:p>
            <a:r>
              <a:rPr lang="en-US" sz="1200" dirty="0"/>
              <a:t>Wasserman, S. and Faust, K., 1994. Social network analysis: Methods and applications</a:t>
            </a:r>
            <a:r>
              <a:rPr lang="en-US" dirty="0"/>
              <a:t>.</a:t>
            </a:r>
            <a:endParaRPr lang="en-GB" dirty="0"/>
          </a:p>
        </p:txBody>
      </p:sp>
      <p:sp>
        <p:nvSpPr>
          <p:cNvPr id="6" name="Title 1"/>
          <p:cNvSpPr>
            <a:spLocks noGrp="1"/>
          </p:cNvSpPr>
          <p:nvPr>
            <p:ph type="title"/>
          </p:nvPr>
        </p:nvSpPr>
        <p:spPr>
          <a:xfrm>
            <a:off x="838200" y="-145014"/>
            <a:ext cx="10515600" cy="1325563"/>
          </a:xfrm>
        </p:spPr>
        <p:txBody>
          <a:bodyPr/>
          <a:lstStyle/>
          <a:p>
            <a:pPr algn="ctr"/>
            <a:r>
              <a:rPr lang="en-CA" sz="3600" dirty="0" smtClean="0">
                <a:latin typeface="Merriweather" panose="00000500000000000000" pitchFamily="2" charset="0"/>
              </a:rPr>
              <a:t>SOCIAL NETWORKS</a:t>
            </a:r>
            <a:endParaRPr lang="en-GB" sz="3600" dirty="0">
              <a:latin typeface="Merriweather" panose="00000500000000000000" pitchFamily="2"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2593528" y="1074670"/>
            <a:ext cx="7224239" cy="5418179"/>
          </a:xfrm>
          <a:prstGeom prst="rect">
            <a:avLst/>
          </a:prstGeom>
        </p:spPr>
      </p:pic>
      <p:sp>
        <p:nvSpPr>
          <p:cNvPr id="5" name="Rectangle 4"/>
          <p:cNvSpPr/>
          <p:nvPr/>
        </p:nvSpPr>
        <p:spPr>
          <a:xfrm>
            <a:off x="93044" y="6534834"/>
            <a:ext cx="10802754" cy="369332"/>
          </a:xfrm>
          <a:prstGeom prst="rect">
            <a:avLst/>
          </a:prstGeom>
        </p:spPr>
        <p:txBody>
          <a:bodyPr wrap="square">
            <a:spAutoFit/>
          </a:bodyPr>
          <a:lstStyle/>
          <a:p>
            <a:r>
              <a:rPr lang="en-US" sz="1200" dirty="0"/>
              <a:t>Wasserman, S. and Faust, K., 1994. Social network analysis: Methods and applications</a:t>
            </a:r>
            <a:r>
              <a:rPr lang="en-US" dirty="0"/>
              <a:t>.</a:t>
            </a:r>
            <a:endParaRPr lang="en-GB" dirty="0"/>
          </a:p>
        </p:txBody>
      </p:sp>
      <p:sp>
        <p:nvSpPr>
          <p:cNvPr id="6" name="Title 1"/>
          <p:cNvSpPr>
            <a:spLocks noGrp="1"/>
          </p:cNvSpPr>
          <p:nvPr>
            <p:ph type="title"/>
          </p:nvPr>
        </p:nvSpPr>
        <p:spPr>
          <a:xfrm>
            <a:off x="838200" y="-250892"/>
            <a:ext cx="10515600" cy="1325563"/>
          </a:xfrm>
        </p:spPr>
        <p:txBody>
          <a:bodyPr/>
          <a:lstStyle/>
          <a:p>
            <a:pPr algn="ctr"/>
            <a:r>
              <a:rPr lang="en-CA" sz="3600" dirty="0" smtClean="0">
                <a:latin typeface="Merriweather" panose="00000500000000000000" pitchFamily="2" charset="0"/>
              </a:rPr>
              <a:t>SOCIAL NETWORKS</a:t>
            </a:r>
            <a:endParaRPr lang="en-GB" sz="3600" dirty="0">
              <a:latin typeface="Merriweather" panose="00000500000000000000" pitchFamily="2"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2463588" y="901600"/>
            <a:ext cx="7614608" cy="5710956"/>
          </a:xfrm>
          <a:prstGeom prst="rect">
            <a:avLst/>
          </a:prstGeom>
        </p:spPr>
      </p:pic>
      <p:sp>
        <p:nvSpPr>
          <p:cNvPr id="5" name="Rectangle 4"/>
          <p:cNvSpPr/>
          <p:nvPr/>
        </p:nvSpPr>
        <p:spPr>
          <a:xfrm>
            <a:off x="93044" y="6534834"/>
            <a:ext cx="10802754" cy="369332"/>
          </a:xfrm>
          <a:prstGeom prst="rect">
            <a:avLst/>
          </a:prstGeom>
        </p:spPr>
        <p:txBody>
          <a:bodyPr wrap="square">
            <a:spAutoFit/>
          </a:bodyPr>
          <a:lstStyle/>
          <a:p>
            <a:r>
              <a:rPr lang="en-US" sz="1200" dirty="0"/>
              <a:t>Wasserman, S. and Faust, K., 1994. Social network analysis: Methods and applications</a:t>
            </a:r>
            <a:r>
              <a:rPr lang="en-US" dirty="0"/>
              <a:t>.</a:t>
            </a:r>
            <a:endParaRPr lang="en-GB" dirty="0"/>
          </a:p>
        </p:txBody>
      </p:sp>
      <p:sp>
        <p:nvSpPr>
          <p:cNvPr id="6" name="Title 1"/>
          <p:cNvSpPr>
            <a:spLocks noGrp="1"/>
          </p:cNvSpPr>
          <p:nvPr>
            <p:ph type="title"/>
          </p:nvPr>
        </p:nvSpPr>
        <p:spPr>
          <a:xfrm>
            <a:off x="838200" y="-183515"/>
            <a:ext cx="10515600" cy="1325563"/>
          </a:xfrm>
        </p:spPr>
        <p:txBody>
          <a:bodyPr/>
          <a:lstStyle/>
          <a:p>
            <a:pPr algn="ctr"/>
            <a:r>
              <a:rPr lang="en-CA" sz="3600" dirty="0" smtClean="0">
                <a:latin typeface="Merriweather" panose="00000500000000000000" pitchFamily="2" charset="0"/>
              </a:rPr>
              <a:t>SOCIAL NETWORKS</a:t>
            </a:r>
            <a:endParaRPr lang="en-GB" sz="3600" dirty="0">
              <a:latin typeface="Merriweather" panose="00000500000000000000" pitchFamily="2"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2607968" y="1036353"/>
            <a:ext cx="7331308" cy="5498481"/>
          </a:xfrm>
          <a:prstGeom prst="rect">
            <a:avLst/>
          </a:prstGeom>
        </p:spPr>
      </p:pic>
      <p:sp>
        <p:nvSpPr>
          <p:cNvPr id="5" name="Rectangle 4"/>
          <p:cNvSpPr/>
          <p:nvPr/>
        </p:nvSpPr>
        <p:spPr>
          <a:xfrm>
            <a:off x="93044" y="6534834"/>
            <a:ext cx="10802754" cy="369332"/>
          </a:xfrm>
          <a:prstGeom prst="rect">
            <a:avLst/>
          </a:prstGeom>
        </p:spPr>
        <p:txBody>
          <a:bodyPr wrap="square">
            <a:spAutoFit/>
          </a:bodyPr>
          <a:lstStyle/>
          <a:p>
            <a:r>
              <a:rPr lang="en-US" sz="1200" dirty="0"/>
              <a:t>Wasserman, S. and Faust, K., 1994. Social network analysis: Methods and applications</a:t>
            </a:r>
            <a:r>
              <a:rPr lang="en-US" dirty="0"/>
              <a:t>.</a:t>
            </a:r>
            <a:endParaRPr lang="en-GB" dirty="0"/>
          </a:p>
        </p:txBody>
      </p:sp>
      <p:sp>
        <p:nvSpPr>
          <p:cNvPr id="6" name="Title 1"/>
          <p:cNvSpPr>
            <a:spLocks noGrp="1"/>
          </p:cNvSpPr>
          <p:nvPr>
            <p:ph type="title"/>
          </p:nvPr>
        </p:nvSpPr>
        <p:spPr>
          <a:xfrm>
            <a:off x="838200" y="-116138"/>
            <a:ext cx="10515600" cy="1325563"/>
          </a:xfrm>
        </p:spPr>
        <p:txBody>
          <a:bodyPr/>
          <a:lstStyle/>
          <a:p>
            <a:pPr algn="ctr"/>
            <a:r>
              <a:rPr lang="en-CA" sz="3600" dirty="0" smtClean="0">
                <a:latin typeface="Merriweather" panose="00000500000000000000" pitchFamily="2" charset="0"/>
              </a:rPr>
              <a:t>SOCIAL NETWORKS</a:t>
            </a:r>
            <a:endParaRPr lang="en-GB" sz="3600" dirty="0">
              <a:latin typeface="Merriweather" panose="00000500000000000000" pitchFamily="2"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2492463" y="1007477"/>
            <a:ext cx="7139761" cy="5354821"/>
          </a:xfrm>
          <a:prstGeom prst="rect">
            <a:avLst/>
          </a:prstGeom>
        </p:spPr>
      </p:pic>
      <p:sp>
        <p:nvSpPr>
          <p:cNvPr id="5" name="Rectangle 4"/>
          <p:cNvSpPr/>
          <p:nvPr/>
        </p:nvSpPr>
        <p:spPr>
          <a:xfrm>
            <a:off x="93044" y="6534834"/>
            <a:ext cx="10802754" cy="369332"/>
          </a:xfrm>
          <a:prstGeom prst="rect">
            <a:avLst/>
          </a:prstGeom>
        </p:spPr>
        <p:txBody>
          <a:bodyPr wrap="square">
            <a:spAutoFit/>
          </a:bodyPr>
          <a:lstStyle/>
          <a:p>
            <a:r>
              <a:rPr lang="en-US" sz="1200" dirty="0"/>
              <a:t>Wasserman, S. and Faust, K., 1994. Social network analysis: Methods and applications</a:t>
            </a:r>
            <a:r>
              <a:rPr lang="en-US" dirty="0"/>
              <a:t>.</a:t>
            </a:r>
            <a:endParaRPr lang="en-GB" dirty="0"/>
          </a:p>
        </p:txBody>
      </p:sp>
      <p:sp>
        <p:nvSpPr>
          <p:cNvPr id="6" name="Title 1"/>
          <p:cNvSpPr>
            <a:spLocks noGrp="1"/>
          </p:cNvSpPr>
          <p:nvPr>
            <p:ph type="title"/>
          </p:nvPr>
        </p:nvSpPr>
        <p:spPr>
          <a:xfrm>
            <a:off x="761198" y="-125764"/>
            <a:ext cx="10515600" cy="1325563"/>
          </a:xfrm>
        </p:spPr>
        <p:txBody>
          <a:bodyPr/>
          <a:lstStyle/>
          <a:p>
            <a:pPr algn="ctr"/>
            <a:r>
              <a:rPr lang="en-CA" sz="3600" dirty="0" smtClean="0">
                <a:latin typeface="Merriweather" panose="00000500000000000000" pitchFamily="2" charset="0"/>
              </a:rPr>
              <a:t>SOCIAL NETWORKS</a:t>
            </a:r>
            <a:endParaRPr lang="en-GB" sz="3600" dirty="0">
              <a:latin typeface="Merriweather" panose="00000500000000000000" pitchFamily="2"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4"/>
          <p:cNvSpPr txBox="1">
            <a:spLocks noGrp="1"/>
          </p:cNvSpPr>
          <p:nvPr>
            <p:ph type="title"/>
          </p:nvPr>
        </p:nvSpPr>
        <p:spPr>
          <a:xfrm>
            <a:off x="1932214" y="224168"/>
            <a:ext cx="9144000" cy="1052736"/>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b="1" dirty="0" smtClean="0"/>
              <a:t>COMMUNICATIONS THEORY</a:t>
            </a:r>
            <a:endParaRPr lang="en-GB" b="1" dirty="0"/>
          </a:p>
        </p:txBody>
      </p:sp>
      <p:sp>
        <p:nvSpPr>
          <p:cNvPr id="114" name="Google Shape;114;p4"/>
          <p:cNvSpPr txBox="1">
            <a:spLocks noGrp="1"/>
          </p:cNvSpPr>
          <p:nvPr>
            <p:ph type="body" idx="1"/>
          </p:nvPr>
        </p:nvSpPr>
        <p:spPr>
          <a:xfrm>
            <a:off x="1981200" y="1412777"/>
            <a:ext cx="8229600" cy="4525963"/>
          </a:xfrm>
          <a:prstGeom prst="rect">
            <a:avLst/>
          </a:prstGeom>
          <a:noFill/>
          <a:ln>
            <a:noFill/>
          </a:ln>
        </p:spPr>
        <p:txBody>
          <a:bodyPr spcFirstLastPara="1" vert="horz" wrap="square" lIns="91425" tIns="45700" rIns="91425" bIns="45700" rtlCol="0" anchor="t" anchorCtr="0">
            <a:normAutofit/>
          </a:bodyPr>
          <a:lstStyle/>
          <a:p>
            <a:pPr marL="342900" indent="-342900">
              <a:lnSpc>
                <a:spcPct val="100000"/>
              </a:lnSpc>
              <a:spcBef>
                <a:spcPts val="0"/>
              </a:spcBef>
              <a:buClr>
                <a:schemeClr val="dk1"/>
              </a:buClr>
              <a:buSzPts val="3200"/>
            </a:pPr>
            <a:r>
              <a:rPr lang="en-GB" dirty="0"/>
              <a:t>It is the process by which individuals share meaning. </a:t>
            </a:r>
            <a:endParaRPr dirty="0"/>
          </a:p>
          <a:p>
            <a:pPr marL="742950" lvl="1" indent="-285750">
              <a:lnSpc>
                <a:spcPct val="100000"/>
              </a:lnSpc>
              <a:spcBef>
                <a:spcPts val="560"/>
              </a:spcBef>
              <a:buClr>
                <a:schemeClr val="dk1"/>
              </a:buClr>
              <a:buSzPts val="2800"/>
              <a:buChar char="–"/>
            </a:pPr>
            <a:r>
              <a:rPr lang="en-GB" dirty="0"/>
              <a:t>Linear model of communication</a:t>
            </a:r>
            <a:endParaRPr dirty="0"/>
          </a:p>
          <a:p>
            <a:pPr marL="742950" lvl="1" indent="-285750">
              <a:lnSpc>
                <a:spcPct val="100000"/>
              </a:lnSpc>
              <a:spcBef>
                <a:spcPts val="560"/>
              </a:spcBef>
              <a:buClr>
                <a:schemeClr val="dk1"/>
              </a:buClr>
              <a:buSzPts val="2800"/>
              <a:buChar char="–"/>
            </a:pPr>
            <a:r>
              <a:rPr lang="en-GB" dirty="0"/>
              <a:t>Two-step model of communication</a:t>
            </a:r>
            <a:endParaRPr dirty="0"/>
          </a:p>
        </p:txBody>
      </p:sp>
      <p:pic>
        <p:nvPicPr>
          <p:cNvPr id="115" name="Google Shape;115;p4"/>
          <p:cNvPicPr preferRelativeResize="0"/>
          <p:nvPr/>
        </p:nvPicPr>
        <p:blipFill rotWithShape="1">
          <a:blip r:embed="rId1"/>
          <a:srcRect/>
          <a:stretch>
            <a:fillRect/>
          </a:stretch>
        </p:blipFill>
        <p:spPr>
          <a:xfrm>
            <a:off x="2450688" y="3131914"/>
            <a:ext cx="4861832" cy="330604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2593528" y="766846"/>
            <a:ext cx="7690651" cy="5767988"/>
          </a:xfrm>
          <a:prstGeom prst="rect">
            <a:avLst/>
          </a:prstGeom>
        </p:spPr>
      </p:pic>
      <p:sp>
        <p:nvSpPr>
          <p:cNvPr id="5" name="Rectangle 4"/>
          <p:cNvSpPr/>
          <p:nvPr/>
        </p:nvSpPr>
        <p:spPr>
          <a:xfrm>
            <a:off x="93044" y="6534834"/>
            <a:ext cx="10802754" cy="369332"/>
          </a:xfrm>
          <a:prstGeom prst="rect">
            <a:avLst/>
          </a:prstGeom>
        </p:spPr>
        <p:txBody>
          <a:bodyPr wrap="square">
            <a:spAutoFit/>
          </a:bodyPr>
          <a:lstStyle/>
          <a:p>
            <a:r>
              <a:rPr lang="en-US" sz="1200" dirty="0"/>
              <a:t>Wasserman, S. and Faust, K., 1994. Social network analysis: Methods and applications</a:t>
            </a:r>
            <a:r>
              <a:rPr lang="en-US" dirty="0"/>
              <a:t>.</a:t>
            </a:r>
            <a:endParaRPr lang="en-GB" dirty="0"/>
          </a:p>
        </p:txBody>
      </p:sp>
      <p:sp>
        <p:nvSpPr>
          <p:cNvPr id="6" name="Title 1"/>
          <p:cNvSpPr>
            <a:spLocks noGrp="1"/>
          </p:cNvSpPr>
          <p:nvPr>
            <p:ph type="title"/>
          </p:nvPr>
        </p:nvSpPr>
        <p:spPr>
          <a:xfrm>
            <a:off x="838200" y="-212391"/>
            <a:ext cx="10515600" cy="1325563"/>
          </a:xfrm>
        </p:spPr>
        <p:txBody>
          <a:bodyPr/>
          <a:lstStyle/>
          <a:p>
            <a:pPr algn="ctr"/>
            <a:r>
              <a:rPr lang="en-CA" sz="3600" dirty="0" smtClean="0">
                <a:latin typeface="Merriweather" panose="00000500000000000000" pitchFamily="2" charset="0"/>
              </a:rPr>
              <a:t>SOCIAL NETWORKS</a:t>
            </a:r>
            <a:endParaRPr lang="en-GB" sz="3600" dirty="0">
              <a:latin typeface="Merriweather" panose="00000500000000000000" pitchFamily="2"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2203705" y="863099"/>
            <a:ext cx="7653109" cy="5739832"/>
          </a:xfrm>
          <a:prstGeom prst="rect">
            <a:avLst/>
          </a:prstGeom>
        </p:spPr>
      </p:pic>
      <p:sp>
        <p:nvSpPr>
          <p:cNvPr id="5" name="Rectangle 4"/>
          <p:cNvSpPr/>
          <p:nvPr/>
        </p:nvSpPr>
        <p:spPr>
          <a:xfrm>
            <a:off x="93044" y="6534834"/>
            <a:ext cx="10802754" cy="369332"/>
          </a:xfrm>
          <a:prstGeom prst="rect">
            <a:avLst/>
          </a:prstGeom>
        </p:spPr>
        <p:txBody>
          <a:bodyPr wrap="square">
            <a:spAutoFit/>
          </a:bodyPr>
          <a:lstStyle/>
          <a:p>
            <a:r>
              <a:rPr lang="en-US" sz="1200" dirty="0"/>
              <a:t>Wasserman, S. and Faust, K., 1994. Social network analysis: Methods and applications</a:t>
            </a:r>
            <a:r>
              <a:rPr lang="en-US" dirty="0"/>
              <a:t>.</a:t>
            </a:r>
            <a:endParaRPr lang="en-GB" dirty="0"/>
          </a:p>
        </p:txBody>
      </p:sp>
      <p:sp>
        <p:nvSpPr>
          <p:cNvPr id="6" name="Title 1"/>
          <p:cNvSpPr>
            <a:spLocks noGrp="1"/>
          </p:cNvSpPr>
          <p:nvPr>
            <p:ph type="title"/>
          </p:nvPr>
        </p:nvSpPr>
        <p:spPr>
          <a:xfrm>
            <a:off x="741948" y="-183515"/>
            <a:ext cx="10515600" cy="1325563"/>
          </a:xfrm>
        </p:spPr>
        <p:txBody>
          <a:bodyPr/>
          <a:lstStyle/>
          <a:p>
            <a:pPr algn="ctr"/>
            <a:r>
              <a:rPr lang="en-CA" sz="3600" dirty="0" smtClean="0">
                <a:latin typeface="Merriweather" panose="00000500000000000000" pitchFamily="2" charset="0"/>
              </a:rPr>
              <a:t>SOCIAL NETWORKS</a:t>
            </a:r>
            <a:endParaRPr lang="en-GB" sz="3600" dirty="0">
              <a:latin typeface="Merriweather" panose="00000500000000000000" pitchFamily="2" charset="0"/>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1905323" y="689844"/>
            <a:ext cx="7793320" cy="5844990"/>
          </a:xfrm>
          <a:prstGeom prst="rect">
            <a:avLst/>
          </a:prstGeom>
        </p:spPr>
      </p:pic>
      <p:sp>
        <p:nvSpPr>
          <p:cNvPr id="5" name="Rectangle 4"/>
          <p:cNvSpPr/>
          <p:nvPr/>
        </p:nvSpPr>
        <p:spPr>
          <a:xfrm>
            <a:off x="93044" y="6534834"/>
            <a:ext cx="10802754" cy="369332"/>
          </a:xfrm>
          <a:prstGeom prst="rect">
            <a:avLst/>
          </a:prstGeom>
        </p:spPr>
        <p:txBody>
          <a:bodyPr wrap="square">
            <a:spAutoFit/>
          </a:bodyPr>
          <a:lstStyle/>
          <a:p>
            <a:r>
              <a:rPr lang="en-US" sz="1200" dirty="0"/>
              <a:t>Wasserman, S. and Faust, K., 1994. Social network analysis: Methods and applications</a:t>
            </a:r>
            <a:r>
              <a:rPr lang="en-US" dirty="0"/>
              <a:t>.</a:t>
            </a:r>
            <a:endParaRPr lang="en-GB" dirty="0"/>
          </a:p>
        </p:txBody>
      </p:sp>
      <p:sp>
        <p:nvSpPr>
          <p:cNvPr id="6" name="Title 1"/>
          <p:cNvSpPr>
            <a:spLocks noGrp="1"/>
          </p:cNvSpPr>
          <p:nvPr>
            <p:ph type="title"/>
          </p:nvPr>
        </p:nvSpPr>
        <p:spPr>
          <a:xfrm>
            <a:off x="838200" y="-231641"/>
            <a:ext cx="10515600" cy="1325563"/>
          </a:xfrm>
        </p:spPr>
        <p:txBody>
          <a:bodyPr/>
          <a:lstStyle/>
          <a:p>
            <a:pPr algn="ctr"/>
            <a:r>
              <a:rPr lang="en-CA" sz="3600" dirty="0" smtClean="0">
                <a:latin typeface="Merriweather" panose="00000500000000000000" pitchFamily="2" charset="0"/>
              </a:rPr>
              <a:t>SOCIAL NETWORKS</a:t>
            </a:r>
            <a:endParaRPr lang="en-GB" sz="3600" dirty="0">
              <a:latin typeface="Merriweather" panose="00000500000000000000" pitchFamily="2" charset="0"/>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2054513" y="901599"/>
            <a:ext cx="7691611" cy="5768708"/>
          </a:xfrm>
          <a:prstGeom prst="rect">
            <a:avLst/>
          </a:prstGeom>
        </p:spPr>
      </p:pic>
      <p:sp>
        <p:nvSpPr>
          <p:cNvPr id="5" name="Rectangle 4"/>
          <p:cNvSpPr/>
          <p:nvPr/>
        </p:nvSpPr>
        <p:spPr>
          <a:xfrm>
            <a:off x="93044" y="6534834"/>
            <a:ext cx="10802754" cy="369332"/>
          </a:xfrm>
          <a:prstGeom prst="rect">
            <a:avLst/>
          </a:prstGeom>
        </p:spPr>
        <p:txBody>
          <a:bodyPr wrap="square">
            <a:spAutoFit/>
          </a:bodyPr>
          <a:lstStyle/>
          <a:p>
            <a:r>
              <a:rPr lang="en-US" sz="1200" dirty="0"/>
              <a:t>Wasserman, S. and Faust, K., 1994. Social network analysis: Methods and applications</a:t>
            </a:r>
            <a:r>
              <a:rPr lang="en-US" dirty="0"/>
              <a:t>.</a:t>
            </a:r>
            <a:endParaRPr lang="en-GB" dirty="0"/>
          </a:p>
        </p:txBody>
      </p:sp>
      <p:sp>
        <p:nvSpPr>
          <p:cNvPr id="6" name="Title 1"/>
          <p:cNvSpPr>
            <a:spLocks noGrp="1"/>
          </p:cNvSpPr>
          <p:nvPr>
            <p:ph type="title"/>
          </p:nvPr>
        </p:nvSpPr>
        <p:spPr>
          <a:xfrm>
            <a:off x="838200" y="-116138"/>
            <a:ext cx="10515600" cy="1325563"/>
          </a:xfrm>
        </p:spPr>
        <p:txBody>
          <a:bodyPr/>
          <a:lstStyle/>
          <a:p>
            <a:pPr algn="ctr"/>
            <a:r>
              <a:rPr lang="en-CA" sz="3600" dirty="0" smtClean="0">
                <a:latin typeface="Merriweather" panose="00000500000000000000" pitchFamily="2" charset="0"/>
              </a:rPr>
              <a:t>SOCIAL NETWORKS</a:t>
            </a:r>
            <a:endParaRPr lang="en-GB" sz="3600" dirty="0">
              <a:latin typeface="Merriweather" panose="00000500000000000000" pitchFamily="2"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2126704" y="824598"/>
            <a:ext cx="7613648" cy="5710236"/>
          </a:xfrm>
          <a:prstGeom prst="rect">
            <a:avLst/>
          </a:prstGeom>
        </p:spPr>
      </p:pic>
      <p:sp>
        <p:nvSpPr>
          <p:cNvPr id="5" name="Rectangle 4"/>
          <p:cNvSpPr/>
          <p:nvPr/>
        </p:nvSpPr>
        <p:spPr>
          <a:xfrm>
            <a:off x="93044" y="6534834"/>
            <a:ext cx="10802754" cy="369332"/>
          </a:xfrm>
          <a:prstGeom prst="rect">
            <a:avLst/>
          </a:prstGeom>
        </p:spPr>
        <p:txBody>
          <a:bodyPr wrap="square">
            <a:spAutoFit/>
          </a:bodyPr>
          <a:lstStyle/>
          <a:p>
            <a:r>
              <a:rPr lang="en-US" sz="1200" dirty="0"/>
              <a:t>Wasserman, S. and Faust, K., 1994. Social network analysis: Methods and applications</a:t>
            </a:r>
            <a:r>
              <a:rPr lang="en-US" dirty="0"/>
              <a:t>.</a:t>
            </a:r>
            <a:endParaRPr lang="en-GB" dirty="0"/>
          </a:p>
        </p:txBody>
      </p:sp>
      <p:sp>
        <p:nvSpPr>
          <p:cNvPr id="6" name="Title 1"/>
          <p:cNvSpPr>
            <a:spLocks noGrp="1"/>
          </p:cNvSpPr>
          <p:nvPr>
            <p:ph type="title"/>
          </p:nvPr>
        </p:nvSpPr>
        <p:spPr>
          <a:xfrm>
            <a:off x="838200" y="-116138"/>
            <a:ext cx="10515600" cy="1325563"/>
          </a:xfrm>
        </p:spPr>
        <p:txBody>
          <a:bodyPr/>
          <a:lstStyle/>
          <a:p>
            <a:pPr algn="ctr"/>
            <a:r>
              <a:rPr lang="en-CA" sz="3600" dirty="0" smtClean="0">
                <a:latin typeface="Merriweather" panose="00000500000000000000" pitchFamily="2" charset="0"/>
              </a:rPr>
              <a:t>SOCIAL NETWORKS</a:t>
            </a:r>
            <a:endParaRPr lang="en-GB" sz="3600" dirty="0">
              <a:latin typeface="Merriweather" panose="00000500000000000000" pitchFamily="2"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2482837" y="766845"/>
            <a:ext cx="7807113" cy="5855335"/>
          </a:xfrm>
          <a:prstGeom prst="rect">
            <a:avLst/>
          </a:prstGeom>
        </p:spPr>
      </p:pic>
      <p:sp>
        <p:nvSpPr>
          <p:cNvPr id="5" name="Rectangle 4"/>
          <p:cNvSpPr/>
          <p:nvPr/>
        </p:nvSpPr>
        <p:spPr>
          <a:xfrm>
            <a:off x="93044" y="6534834"/>
            <a:ext cx="10802754" cy="369332"/>
          </a:xfrm>
          <a:prstGeom prst="rect">
            <a:avLst/>
          </a:prstGeom>
        </p:spPr>
        <p:txBody>
          <a:bodyPr wrap="square">
            <a:spAutoFit/>
          </a:bodyPr>
          <a:lstStyle/>
          <a:p>
            <a:r>
              <a:rPr lang="en-US" sz="1200" dirty="0"/>
              <a:t>Wasserman, S. and Faust, K., 1994. Social network analysis: Methods and applications</a:t>
            </a:r>
            <a:r>
              <a:rPr lang="en-US" dirty="0"/>
              <a:t>.</a:t>
            </a:r>
            <a:endParaRPr lang="en-GB" dirty="0"/>
          </a:p>
        </p:txBody>
      </p:sp>
      <p:sp>
        <p:nvSpPr>
          <p:cNvPr id="6" name="Title 1"/>
          <p:cNvSpPr>
            <a:spLocks noGrp="1"/>
          </p:cNvSpPr>
          <p:nvPr>
            <p:ph type="title"/>
          </p:nvPr>
        </p:nvSpPr>
        <p:spPr>
          <a:xfrm>
            <a:off x="838200" y="-241267"/>
            <a:ext cx="10515600" cy="1325563"/>
          </a:xfrm>
        </p:spPr>
        <p:txBody>
          <a:bodyPr/>
          <a:lstStyle/>
          <a:p>
            <a:pPr algn="ctr"/>
            <a:r>
              <a:rPr lang="en-CA" sz="3600" dirty="0" smtClean="0">
                <a:latin typeface="Merriweather" panose="00000500000000000000" pitchFamily="2" charset="0"/>
              </a:rPr>
              <a:t>SOCIAL NETWORKS</a:t>
            </a:r>
            <a:endParaRPr lang="en-GB" sz="3600" dirty="0">
              <a:latin typeface="Merriweather" panose="00000500000000000000" pitchFamily="2"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2218144" y="940100"/>
            <a:ext cx="7331308" cy="5498481"/>
          </a:xfrm>
          <a:prstGeom prst="rect">
            <a:avLst/>
          </a:prstGeom>
        </p:spPr>
      </p:pic>
      <p:sp>
        <p:nvSpPr>
          <p:cNvPr id="5" name="Rectangle 4"/>
          <p:cNvSpPr/>
          <p:nvPr/>
        </p:nvSpPr>
        <p:spPr>
          <a:xfrm>
            <a:off x="93044" y="6534834"/>
            <a:ext cx="10802754" cy="369332"/>
          </a:xfrm>
          <a:prstGeom prst="rect">
            <a:avLst/>
          </a:prstGeom>
        </p:spPr>
        <p:txBody>
          <a:bodyPr wrap="square">
            <a:spAutoFit/>
          </a:bodyPr>
          <a:lstStyle/>
          <a:p>
            <a:r>
              <a:rPr lang="en-US" sz="1200" dirty="0"/>
              <a:t>Wasserman, S. and Faust, K., 1994. Social network analysis: Methods and applications</a:t>
            </a:r>
            <a:r>
              <a:rPr lang="en-US" dirty="0"/>
              <a:t>.</a:t>
            </a:r>
            <a:endParaRPr lang="en-GB" dirty="0"/>
          </a:p>
        </p:txBody>
      </p:sp>
      <p:sp>
        <p:nvSpPr>
          <p:cNvPr id="6" name="Title 1"/>
          <p:cNvSpPr>
            <a:spLocks noGrp="1"/>
          </p:cNvSpPr>
          <p:nvPr>
            <p:ph type="title"/>
          </p:nvPr>
        </p:nvSpPr>
        <p:spPr>
          <a:xfrm>
            <a:off x="838200" y="0"/>
            <a:ext cx="10515600" cy="1325563"/>
          </a:xfrm>
        </p:spPr>
        <p:txBody>
          <a:bodyPr/>
          <a:lstStyle/>
          <a:p>
            <a:pPr algn="ctr"/>
            <a:r>
              <a:rPr lang="en-CA" sz="3600" dirty="0" smtClean="0">
                <a:latin typeface="Merriweather" panose="00000500000000000000" pitchFamily="2" charset="0"/>
              </a:rPr>
              <a:t>SOCIAL NETWORKS</a:t>
            </a:r>
            <a:endParaRPr lang="en-GB" sz="3600" dirty="0">
              <a:latin typeface="Merriweather" panose="00000500000000000000" pitchFamily="2" charset="0"/>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2713844" y="911225"/>
            <a:ext cx="7293765" cy="5470324"/>
          </a:xfrm>
          <a:prstGeom prst="rect">
            <a:avLst/>
          </a:prstGeom>
        </p:spPr>
      </p:pic>
      <p:sp>
        <p:nvSpPr>
          <p:cNvPr id="5" name="Rectangle 4"/>
          <p:cNvSpPr/>
          <p:nvPr/>
        </p:nvSpPr>
        <p:spPr>
          <a:xfrm>
            <a:off x="93044" y="6534834"/>
            <a:ext cx="10802754" cy="369332"/>
          </a:xfrm>
          <a:prstGeom prst="rect">
            <a:avLst/>
          </a:prstGeom>
        </p:spPr>
        <p:txBody>
          <a:bodyPr wrap="square">
            <a:spAutoFit/>
          </a:bodyPr>
          <a:lstStyle/>
          <a:p>
            <a:r>
              <a:rPr lang="en-US" sz="1200" dirty="0"/>
              <a:t>Wasserman, S. and Faust, K., 1994. Social network analysis: Methods and applications</a:t>
            </a:r>
            <a:r>
              <a:rPr lang="en-US" dirty="0"/>
              <a:t>.</a:t>
            </a:r>
            <a:endParaRPr lang="en-GB" dirty="0"/>
          </a:p>
        </p:txBody>
      </p:sp>
      <p:sp>
        <p:nvSpPr>
          <p:cNvPr id="6" name="Title 1"/>
          <p:cNvSpPr>
            <a:spLocks noGrp="1"/>
          </p:cNvSpPr>
          <p:nvPr>
            <p:ph type="title"/>
          </p:nvPr>
        </p:nvSpPr>
        <p:spPr>
          <a:xfrm>
            <a:off x="953703" y="-96888"/>
            <a:ext cx="10515600" cy="1325563"/>
          </a:xfrm>
        </p:spPr>
        <p:txBody>
          <a:bodyPr/>
          <a:lstStyle/>
          <a:p>
            <a:pPr algn="ctr"/>
            <a:r>
              <a:rPr lang="en-CA" sz="3600" dirty="0" smtClean="0">
                <a:latin typeface="Merriweather" panose="00000500000000000000" pitchFamily="2" charset="0"/>
              </a:rPr>
              <a:t>SOCIAL NETWORKS</a:t>
            </a:r>
            <a:endParaRPr lang="en-GB" sz="3600" dirty="0">
              <a:latin typeface="Merriweather" panose="00000500000000000000" pitchFamily="2"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2131515" y="814973"/>
            <a:ext cx="7626481" cy="5719861"/>
          </a:xfrm>
          <a:prstGeom prst="rect">
            <a:avLst/>
          </a:prstGeom>
        </p:spPr>
      </p:pic>
      <p:sp>
        <p:nvSpPr>
          <p:cNvPr id="5" name="Rectangle 4"/>
          <p:cNvSpPr/>
          <p:nvPr/>
        </p:nvSpPr>
        <p:spPr>
          <a:xfrm>
            <a:off x="93044" y="6534834"/>
            <a:ext cx="10802754" cy="369332"/>
          </a:xfrm>
          <a:prstGeom prst="rect">
            <a:avLst/>
          </a:prstGeom>
        </p:spPr>
        <p:txBody>
          <a:bodyPr wrap="square">
            <a:spAutoFit/>
          </a:bodyPr>
          <a:lstStyle/>
          <a:p>
            <a:r>
              <a:rPr lang="en-US" sz="1200" dirty="0"/>
              <a:t>Wasserman, S. and Faust, K., 1994. Social network analysis: Methods and applications</a:t>
            </a:r>
            <a:r>
              <a:rPr lang="en-US" dirty="0"/>
              <a:t>.</a:t>
            </a:r>
            <a:endParaRPr lang="en-GB" dirty="0"/>
          </a:p>
        </p:txBody>
      </p:sp>
      <p:sp>
        <p:nvSpPr>
          <p:cNvPr id="6" name="Title 1"/>
          <p:cNvSpPr>
            <a:spLocks noGrp="1"/>
          </p:cNvSpPr>
          <p:nvPr>
            <p:ph type="title"/>
          </p:nvPr>
        </p:nvSpPr>
        <p:spPr>
          <a:xfrm>
            <a:off x="838200" y="-106513"/>
            <a:ext cx="10515600" cy="1325563"/>
          </a:xfrm>
        </p:spPr>
        <p:txBody>
          <a:bodyPr/>
          <a:lstStyle/>
          <a:p>
            <a:pPr algn="ctr"/>
            <a:r>
              <a:rPr lang="en-CA" sz="3600" dirty="0" smtClean="0">
                <a:latin typeface="Merriweather" panose="00000500000000000000" pitchFamily="2" charset="0"/>
              </a:rPr>
              <a:t>SOCIAL NETWORKS</a:t>
            </a:r>
            <a:endParaRPr lang="en-GB" sz="3600" dirty="0">
              <a:latin typeface="Merriweather" panose="00000500000000000000" pitchFamily="2"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45361" y="242113"/>
            <a:ext cx="6946099" cy="690574"/>
          </a:xfrm>
          <a:prstGeom prst="rect">
            <a:avLst/>
          </a:prstGeom>
        </p:spPr>
        <p:txBody>
          <a:bodyPr vert="horz" wrap="square" lIns="0" tIns="13335" rIns="0" bIns="0" rtlCol="0" anchor="ctr">
            <a:spAutoFit/>
          </a:bodyPr>
          <a:lstStyle/>
          <a:p>
            <a:pPr marL="12700">
              <a:lnSpc>
                <a:spcPct val="100000"/>
              </a:lnSpc>
              <a:spcBef>
                <a:spcPts val="105"/>
              </a:spcBef>
            </a:pPr>
            <a:r>
              <a:rPr lang="en-GB" dirty="0" smtClean="0"/>
              <a:t>THE</a:t>
            </a:r>
            <a:r>
              <a:rPr lang="en-GB" spc="-60" dirty="0" smtClean="0"/>
              <a:t> </a:t>
            </a:r>
            <a:r>
              <a:rPr lang="en-GB" dirty="0" smtClean="0"/>
              <a:t>SOURCE</a:t>
            </a:r>
            <a:r>
              <a:rPr lang="en-GB" spc="-50" dirty="0" smtClean="0"/>
              <a:t> </a:t>
            </a:r>
            <a:r>
              <a:rPr lang="en-GB" spc="-5" dirty="0" smtClean="0"/>
              <a:t>ENCODES</a:t>
            </a:r>
            <a:endParaRPr lang="en-GB" spc="-5" dirty="0"/>
          </a:p>
        </p:txBody>
      </p:sp>
      <p:sp>
        <p:nvSpPr>
          <p:cNvPr id="3" name="object 3"/>
          <p:cNvSpPr txBox="1"/>
          <p:nvPr/>
        </p:nvSpPr>
        <p:spPr>
          <a:xfrm>
            <a:off x="2059941" y="1279906"/>
            <a:ext cx="4375785" cy="4415790"/>
          </a:xfrm>
          <a:prstGeom prst="rect">
            <a:avLst/>
          </a:prstGeom>
        </p:spPr>
        <p:txBody>
          <a:bodyPr vert="horz" wrap="square" lIns="0" tIns="52705" rIns="0" bIns="0" rtlCol="0">
            <a:spAutoFit/>
          </a:bodyPr>
          <a:lstStyle/>
          <a:p>
            <a:pPr marL="241300" marR="278130" indent="-228600">
              <a:lnSpc>
                <a:spcPct val="90000"/>
              </a:lnSpc>
              <a:spcBef>
                <a:spcPts val="415"/>
              </a:spcBef>
              <a:buChar char="•"/>
              <a:tabLst>
                <a:tab pos="241300" algn="l"/>
              </a:tabLst>
            </a:pPr>
            <a:r>
              <a:rPr sz="2600" dirty="0">
                <a:solidFill>
                  <a:srgbClr val="221F1F"/>
                </a:solidFill>
                <a:latin typeface="Arial MT"/>
                <a:cs typeface="Arial MT"/>
              </a:rPr>
              <a:t>Process begins </a:t>
            </a:r>
            <a:r>
              <a:rPr sz="2600" spc="-5" dirty="0">
                <a:solidFill>
                  <a:srgbClr val="221F1F"/>
                </a:solidFill>
                <a:latin typeface="Arial MT"/>
                <a:cs typeface="Arial MT"/>
              </a:rPr>
              <a:t>with </a:t>
            </a:r>
            <a:r>
              <a:rPr sz="2600" dirty="0">
                <a:solidFill>
                  <a:srgbClr val="221F1F"/>
                </a:solidFill>
                <a:latin typeface="Arial MT"/>
                <a:cs typeface="Arial MT"/>
              </a:rPr>
              <a:t>a </a:t>
            </a:r>
            <a:r>
              <a:rPr sz="2600" spc="5" dirty="0">
                <a:solidFill>
                  <a:srgbClr val="221F1F"/>
                </a:solidFill>
                <a:latin typeface="Arial MT"/>
                <a:cs typeface="Arial MT"/>
              </a:rPr>
              <a:t> </a:t>
            </a:r>
            <a:r>
              <a:rPr sz="2600" dirty="0">
                <a:solidFill>
                  <a:srgbClr val="221F1F"/>
                </a:solidFill>
                <a:latin typeface="Arial MT"/>
                <a:cs typeface="Arial MT"/>
              </a:rPr>
              <a:t>source </a:t>
            </a:r>
            <a:r>
              <a:rPr sz="2600" spc="-5" dirty="0">
                <a:solidFill>
                  <a:srgbClr val="221F1F"/>
                </a:solidFill>
                <a:latin typeface="Arial MT"/>
                <a:cs typeface="Arial MT"/>
              </a:rPr>
              <a:t>with </a:t>
            </a:r>
            <a:r>
              <a:rPr sz="2600" dirty="0">
                <a:solidFill>
                  <a:srgbClr val="221F1F"/>
                </a:solidFill>
                <a:latin typeface="Arial MT"/>
                <a:cs typeface="Arial MT"/>
              </a:rPr>
              <a:t>an </a:t>
            </a:r>
            <a:r>
              <a:rPr sz="2600" spc="-5" dirty="0">
                <a:solidFill>
                  <a:srgbClr val="221F1F"/>
                </a:solidFill>
                <a:latin typeface="Arial MT"/>
                <a:cs typeface="Arial MT"/>
              </a:rPr>
              <a:t>idea </a:t>
            </a:r>
            <a:r>
              <a:rPr sz="2600" dirty="0">
                <a:solidFill>
                  <a:srgbClr val="221F1F"/>
                </a:solidFill>
                <a:latin typeface="Arial MT"/>
                <a:cs typeface="Arial MT"/>
              </a:rPr>
              <a:t>that </a:t>
            </a:r>
            <a:r>
              <a:rPr sz="2600" spc="5" dirty="0">
                <a:solidFill>
                  <a:srgbClr val="221F1F"/>
                </a:solidFill>
                <a:latin typeface="Arial MT"/>
                <a:cs typeface="Arial MT"/>
              </a:rPr>
              <a:t> </a:t>
            </a:r>
            <a:r>
              <a:rPr sz="2600" dirty="0">
                <a:solidFill>
                  <a:srgbClr val="221F1F"/>
                </a:solidFill>
                <a:latin typeface="Arial MT"/>
                <a:cs typeface="Arial MT"/>
              </a:rPr>
              <a:t>they want to communicate </a:t>
            </a:r>
            <a:r>
              <a:rPr sz="2600" spc="-715" dirty="0">
                <a:solidFill>
                  <a:srgbClr val="221F1F"/>
                </a:solidFill>
                <a:latin typeface="Arial MT"/>
                <a:cs typeface="Arial MT"/>
              </a:rPr>
              <a:t> </a:t>
            </a:r>
            <a:r>
              <a:rPr sz="2600" dirty="0">
                <a:solidFill>
                  <a:srgbClr val="221F1F"/>
                </a:solidFill>
                <a:latin typeface="Arial MT"/>
                <a:cs typeface="Arial MT"/>
              </a:rPr>
              <a:t>to</a:t>
            </a:r>
            <a:r>
              <a:rPr sz="2600" spc="5" dirty="0">
                <a:solidFill>
                  <a:srgbClr val="221F1F"/>
                </a:solidFill>
                <a:latin typeface="Arial MT"/>
                <a:cs typeface="Arial MT"/>
              </a:rPr>
              <a:t> </a:t>
            </a:r>
            <a:r>
              <a:rPr sz="2600" dirty="0">
                <a:solidFill>
                  <a:srgbClr val="221F1F"/>
                </a:solidFill>
                <a:latin typeface="Arial MT"/>
                <a:cs typeface="Arial MT"/>
              </a:rPr>
              <a:t>a</a:t>
            </a:r>
            <a:r>
              <a:rPr sz="2600" spc="-5" dirty="0">
                <a:solidFill>
                  <a:srgbClr val="221F1F"/>
                </a:solidFill>
                <a:latin typeface="Arial MT"/>
                <a:cs typeface="Arial MT"/>
              </a:rPr>
              <a:t> </a:t>
            </a:r>
            <a:r>
              <a:rPr sz="2600" spc="-15" dirty="0">
                <a:solidFill>
                  <a:srgbClr val="221F1F"/>
                </a:solidFill>
                <a:latin typeface="Arial MT"/>
                <a:cs typeface="Arial MT"/>
              </a:rPr>
              <a:t>receiver.</a:t>
            </a:r>
            <a:endParaRPr sz="2600">
              <a:latin typeface="Arial MT"/>
              <a:cs typeface="Arial MT"/>
            </a:endParaRPr>
          </a:p>
          <a:p>
            <a:pPr marL="241300" marR="5080" indent="-228600" algn="just">
              <a:lnSpc>
                <a:spcPct val="90000"/>
              </a:lnSpc>
              <a:spcBef>
                <a:spcPts val="995"/>
              </a:spcBef>
              <a:buFont typeface="Arial MT"/>
              <a:buChar char="•"/>
              <a:tabLst>
                <a:tab pos="241300" algn="l"/>
              </a:tabLst>
            </a:pPr>
            <a:r>
              <a:rPr sz="2600" b="1" dirty="0">
                <a:solidFill>
                  <a:srgbClr val="221F1F"/>
                </a:solidFill>
                <a:latin typeface="Arial" panose="020B0604020202020204"/>
                <a:cs typeface="Arial" panose="020B0604020202020204"/>
              </a:rPr>
              <a:t>Encoding </a:t>
            </a:r>
            <a:r>
              <a:rPr sz="2600" spc="-5" dirty="0">
                <a:solidFill>
                  <a:srgbClr val="221F1F"/>
                </a:solidFill>
                <a:latin typeface="Arial MT"/>
                <a:cs typeface="Arial MT"/>
              </a:rPr>
              <a:t>is </a:t>
            </a:r>
            <a:r>
              <a:rPr sz="2600" dirty="0">
                <a:solidFill>
                  <a:srgbClr val="221F1F"/>
                </a:solidFill>
                <a:latin typeface="Arial MT"/>
                <a:cs typeface="Arial MT"/>
              </a:rPr>
              <a:t>the process </a:t>
            </a:r>
            <a:r>
              <a:rPr sz="2600" spc="-5" dirty="0">
                <a:solidFill>
                  <a:srgbClr val="221F1F"/>
                </a:solidFill>
                <a:latin typeface="Arial MT"/>
                <a:cs typeface="Arial MT"/>
              </a:rPr>
              <a:t>by </a:t>
            </a:r>
            <a:r>
              <a:rPr sz="2600" spc="-710" dirty="0">
                <a:solidFill>
                  <a:srgbClr val="221F1F"/>
                </a:solidFill>
                <a:latin typeface="Arial MT"/>
                <a:cs typeface="Arial MT"/>
              </a:rPr>
              <a:t> </a:t>
            </a:r>
            <a:r>
              <a:rPr sz="2600" dirty="0">
                <a:solidFill>
                  <a:srgbClr val="221F1F"/>
                </a:solidFill>
                <a:latin typeface="Arial MT"/>
                <a:cs typeface="Arial MT"/>
              </a:rPr>
              <a:t>which the </a:t>
            </a:r>
            <a:r>
              <a:rPr sz="2600" spc="-5" dirty="0">
                <a:solidFill>
                  <a:srgbClr val="221F1F"/>
                </a:solidFill>
                <a:latin typeface="Arial MT"/>
                <a:cs typeface="Arial MT"/>
              </a:rPr>
              <a:t>idea is </a:t>
            </a:r>
            <a:r>
              <a:rPr sz="2600" dirty="0">
                <a:solidFill>
                  <a:srgbClr val="221F1F"/>
                </a:solidFill>
                <a:latin typeface="Arial MT"/>
                <a:cs typeface="Arial MT"/>
              </a:rPr>
              <a:t>translated </a:t>
            </a:r>
            <a:r>
              <a:rPr sz="2600" spc="5" dirty="0">
                <a:solidFill>
                  <a:srgbClr val="221F1F"/>
                </a:solidFill>
                <a:latin typeface="Arial MT"/>
                <a:cs typeface="Arial MT"/>
              </a:rPr>
              <a:t> </a:t>
            </a:r>
            <a:r>
              <a:rPr sz="2600" spc="-5" dirty="0">
                <a:solidFill>
                  <a:srgbClr val="221F1F"/>
                </a:solidFill>
                <a:latin typeface="Arial MT"/>
                <a:cs typeface="Arial MT"/>
              </a:rPr>
              <a:t>into </a:t>
            </a:r>
            <a:r>
              <a:rPr sz="2600" dirty="0">
                <a:solidFill>
                  <a:srgbClr val="221F1F"/>
                </a:solidFill>
                <a:latin typeface="Arial MT"/>
                <a:cs typeface="Arial MT"/>
              </a:rPr>
              <a:t>a physically perceivable </a:t>
            </a:r>
            <a:r>
              <a:rPr sz="2600" spc="-710" dirty="0">
                <a:solidFill>
                  <a:srgbClr val="221F1F"/>
                </a:solidFill>
                <a:latin typeface="Arial MT"/>
                <a:cs typeface="Arial MT"/>
              </a:rPr>
              <a:t> </a:t>
            </a:r>
            <a:r>
              <a:rPr sz="2600" dirty="0">
                <a:solidFill>
                  <a:srgbClr val="221F1F"/>
                </a:solidFill>
                <a:latin typeface="Arial MT"/>
                <a:cs typeface="Arial MT"/>
              </a:rPr>
              <a:t>form</a:t>
            </a:r>
            <a:r>
              <a:rPr sz="2600" spc="-15" dirty="0">
                <a:solidFill>
                  <a:srgbClr val="221F1F"/>
                </a:solidFill>
                <a:latin typeface="Arial MT"/>
                <a:cs typeface="Arial MT"/>
              </a:rPr>
              <a:t> </a:t>
            </a:r>
            <a:r>
              <a:rPr sz="2600" dirty="0">
                <a:solidFill>
                  <a:srgbClr val="221F1F"/>
                </a:solidFill>
                <a:latin typeface="Arial MT"/>
                <a:cs typeface="Arial MT"/>
              </a:rPr>
              <a:t>that</a:t>
            </a:r>
            <a:r>
              <a:rPr sz="2600" spc="-15" dirty="0">
                <a:solidFill>
                  <a:srgbClr val="221F1F"/>
                </a:solidFill>
                <a:latin typeface="Arial MT"/>
                <a:cs typeface="Arial MT"/>
              </a:rPr>
              <a:t> </a:t>
            </a:r>
            <a:r>
              <a:rPr sz="2600" spc="5" dirty="0">
                <a:solidFill>
                  <a:srgbClr val="221F1F"/>
                </a:solidFill>
                <a:latin typeface="Arial MT"/>
                <a:cs typeface="Arial MT"/>
              </a:rPr>
              <a:t>conveys</a:t>
            </a:r>
            <a:r>
              <a:rPr sz="2600" spc="-45" dirty="0">
                <a:solidFill>
                  <a:srgbClr val="221F1F"/>
                </a:solidFill>
                <a:latin typeface="Arial MT"/>
                <a:cs typeface="Arial MT"/>
              </a:rPr>
              <a:t> </a:t>
            </a:r>
            <a:r>
              <a:rPr sz="2600" dirty="0">
                <a:solidFill>
                  <a:srgbClr val="221F1F"/>
                </a:solidFill>
                <a:latin typeface="Arial MT"/>
                <a:cs typeface="Arial MT"/>
              </a:rPr>
              <a:t>meaning.</a:t>
            </a:r>
            <a:endParaRPr sz="2600">
              <a:latin typeface="Arial MT"/>
              <a:cs typeface="Arial MT"/>
            </a:endParaRPr>
          </a:p>
          <a:p>
            <a:pPr marL="527685" lvl="1" indent="-287020">
              <a:spcBef>
                <a:spcPts val="715"/>
              </a:spcBef>
              <a:buFont typeface="Wingdings" panose="05000000000000000000"/>
              <a:buChar char=""/>
              <a:tabLst>
                <a:tab pos="527685" algn="l"/>
                <a:tab pos="528320" algn="l"/>
              </a:tabLst>
            </a:pPr>
            <a:r>
              <a:rPr sz="2400" spc="-15" dirty="0">
                <a:solidFill>
                  <a:srgbClr val="221F1F"/>
                </a:solidFill>
                <a:latin typeface="Arial MT"/>
                <a:cs typeface="Arial MT"/>
              </a:rPr>
              <a:t>Words,</a:t>
            </a:r>
            <a:r>
              <a:rPr sz="2400" spc="-20" dirty="0">
                <a:solidFill>
                  <a:srgbClr val="221F1F"/>
                </a:solidFill>
                <a:latin typeface="Arial MT"/>
                <a:cs typeface="Arial MT"/>
              </a:rPr>
              <a:t> </a:t>
            </a:r>
            <a:r>
              <a:rPr sz="2400" spc="-5" dirty="0">
                <a:solidFill>
                  <a:srgbClr val="221F1F"/>
                </a:solidFill>
                <a:latin typeface="Arial MT"/>
                <a:cs typeface="Arial MT"/>
              </a:rPr>
              <a:t>music,</a:t>
            </a:r>
            <a:r>
              <a:rPr sz="2400" spc="-10" dirty="0">
                <a:solidFill>
                  <a:srgbClr val="221F1F"/>
                </a:solidFill>
                <a:latin typeface="Arial MT"/>
                <a:cs typeface="Arial MT"/>
              </a:rPr>
              <a:t> </a:t>
            </a:r>
            <a:r>
              <a:rPr sz="2400" spc="-5" dirty="0">
                <a:solidFill>
                  <a:srgbClr val="221F1F"/>
                </a:solidFill>
                <a:latin typeface="Arial MT"/>
                <a:cs typeface="Arial MT"/>
              </a:rPr>
              <a:t>and imagery</a:t>
            </a:r>
            <a:endParaRPr sz="2400">
              <a:latin typeface="Arial MT"/>
              <a:cs typeface="Arial MT"/>
            </a:endParaRPr>
          </a:p>
          <a:p>
            <a:pPr marL="527685" lvl="1" indent="-287020">
              <a:spcBef>
                <a:spcPts val="725"/>
              </a:spcBef>
              <a:buSzPct val="98000"/>
              <a:buFont typeface="Wingdings" panose="05000000000000000000"/>
              <a:buChar char=""/>
              <a:tabLst>
                <a:tab pos="527685" algn="l"/>
                <a:tab pos="528320" algn="l"/>
              </a:tabLst>
            </a:pPr>
            <a:r>
              <a:rPr sz="2400" spc="-10" dirty="0">
                <a:solidFill>
                  <a:srgbClr val="221F1F"/>
                </a:solidFill>
                <a:latin typeface="Arial MT"/>
                <a:cs typeface="Arial MT"/>
              </a:rPr>
              <a:t>Spokespeople</a:t>
            </a:r>
            <a:endParaRPr sz="2400">
              <a:latin typeface="Arial MT"/>
              <a:cs typeface="Arial MT"/>
            </a:endParaRPr>
          </a:p>
          <a:p>
            <a:pPr marL="527685" lvl="1" indent="-287020">
              <a:spcBef>
                <a:spcPts val="705"/>
              </a:spcBef>
              <a:buSzPct val="98000"/>
              <a:buFont typeface="Wingdings" panose="05000000000000000000"/>
              <a:buChar char=""/>
              <a:tabLst>
                <a:tab pos="527685" algn="l"/>
                <a:tab pos="528320" algn="l"/>
              </a:tabLst>
            </a:pPr>
            <a:r>
              <a:rPr sz="2400" spc="-5" dirty="0">
                <a:solidFill>
                  <a:srgbClr val="221F1F"/>
                </a:solidFill>
                <a:latin typeface="Arial MT"/>
                <a:cs typeface="Arial MT"/>
              </a:rPr>
              <a:t>Animated</a:t>
            </a:r>
            <a:r>
              <a:rPr sz="2400" spc="-35" dirty="0">
                <a:solidFill>
                  <a:srgbClr val="221F1F"/>
                </a:solidFill>
                <a:latin typeface="Arial MT"/>
                <a:cs typeface="Arial MT"/>
              </a:rPr>
              <a:t> </a:t>
            </a:r>
            <a:r>
              <a:rPr sz="2400" dirty="0">
                <a:solidFill>
                  <a:srgbClr val="221F1F"/>
                </a:solidFill>
                <a:latin typeface="Arial MT"/>
                <a:cs typeface="Arial MT"/>
              </a:rPr>
              <a:t>characters</a:t>
            </a:r>
            <a:endParaRPr sz="2400">
              <a:latin typeface="Arial MT"/>
              <a:cs typeface="Arial MT"/>
            </a:endParaRPr>
          </a:p>
        </p:txBody>
      </p:sp>
      <p:pic>
        <p:nvPicPr>
          <p:cNvPr id="4" name="object 4"/>
          <p:cNvPicPr/>
          <p:nvPr/>
        </p:nvPicPr>
        <p:blipFill>
          <a:blip r:embed="rId1" cstate="print"/>
          <a:stretch>
            <a:fillRect/>
          </a:stretch>
        </p:blipFill>
        <p:spPr>
          <a:xfrm>
            <a:off x="7283196" y="1240536"/>
            <a:ext cx="2927604" cy="4626864"/>
          </a:xfrm>
          <a:prstGeom prst="rect">
            <a:avLst/>
          </a:prstGeom>
        </p:spPr>
      </p:pic>
      <p:pic>
        <p:nvPicPr>
          <p:cNvPr id="5" name="object 5"/>
          <p:cNvPicPr/>
          <p:nvPr/>
        </p:nvPicPr>
        <p:blipFill>
          <a:blip r:embed="rId2" cstate="print"/>
          <a:stretch>
            <a:fillRect/>
          </a:stretch>
        </p:blipFill>
        <p:spPr>
          <a:xfrm>
            <a:off x="1722120" y="213359"/>
            <a:ext cx="2852928" cy="719328"/>
          </a:xfrm>
          <a:prstGeom prst="rect">
            <a:avLst/>
          </a:prstGeom>
        </p:spPr>
      </p:pic>
    </p:spTree>
  </p:cSld>
  <p:clrMapOvr>
    <a:masterClrMapping/>
  </p:clrMapOvr>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20340</Words>
  <Application>WPS 演示</Application>
  <PresentationFormat>Widescreen</PresentationFormat>
  <Paragraphs>687</Paragraphs>
  <Slides>88</Slides>
  <Notes>31</Notes>
  <HiddenSlides>1</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88</vt:i4>
      </vt:variant>
    </vt:vector>
  </HeadingPairs>
  <TitlesOfParts>
    <vt:vector size="105" baseType="lpstr">
      <vt:lpstr>Arial</vt:lpstr>
      <vt:lpstr>宋体</vt:lpstr>
      <vt:lpstr>Wingdings</vt:lpstr>
      <vt:lpstr>Arial</vt:lpstr>
      <vt:lpstr>Arial MT</vt:lpstr>
      <vt:lpstr>Calibri</vt:lpstr>
      <vt:lpstr>Wingdings</vt:lpstr>
      <vt:lpstr>Calibri Light</vt:lpstr>
      <vt:lpstr>等线</vt:lpstr>
      <vt:lpstr>微软雅黑</vt:lpstr>
      <vt:lpstr>Arial Unicode MS</vt:lpstr>
      <vt:lpstr>Malgun Gothic</vt:lpstr>
      <vt:lpstr>Comic Sans MS</vt:lpstr>
      <vt:lpstr>Times New Roman</vt:lpstr>
      <vt:lpstr>Merriweather</vt:lpstr>
      <vt:lpstr>Segoe Print</vt:lpstr>
      <vt:lpstr>Office Theme</vt:lpstr>
      <vt:lpstr>MN7032SR Communicating Value</vt:lpstr>
      <vt:lpstr>Module Overview</vt:lpstr>
      <vt:lpstr>A Macro Perspective of Marketing Communications  </vt:lpstr>
      <vt:lpstr>“Always On”</vt:lpstr>
      <vt:lpstr>Integrated Marketing  Communications (IMC)</vt:lpstr>
      <vt:lpstr> Communication</vt:lpstr>
      <vt:lpstr>COMMUNICATION  MODEL</vt:lpstr>
      <vt:lpstr>COMMUNICATIONS THEORY</vt:lpstr>
      <vt:lpstr>THE SOURCE ENCODES</vt:lpstr>
      <vt:lpstr>Encoding…</vt:lpstr>
      <vt:lpstr>Encoding …</vt:lpstr>
      <vt:lpstr>The Message</vt:lpstr>
      <vt:lpstr>The Medium</vt:lpstr>
      <vt:lpstr>The Receiver Decodes</vt:lpstr>
      <vt:lpstr>NOISE AND  FEEDBACK</vt:lpstr>
      <vt:lpstr>THE TRADITIONAL  PROMOTIONAL MIX</vt:lpstr>
      <vt:lpstr>Marketing  Communications</vt:lpstr>
      <vt:lpstr>Step 1: Identify the  Target Audience(s)</vt:lpstr>
      <vt:lpstr>Communication Objectives</vt:lpstr>
      <vt:lpstr>PowerPoint 演示文稿</vt:lpstr>
      <vt:lpstr>Step 3: Determine the Marketing  Communication Budget</vt:lpstr>
      <vt:lpstr>DETERMINE THE TOTAL  MARKETING  COMMUNICATION BUDGET</vt:lpstr>
      <vt:lpstr>Step 4: Design the  Comms Mix</vt:lpstr>
      <vt:lpstr>PowerPoint 演示文稿</vt:lpstr>
      <vt:lpstr>MULTICHANNEL PROMOTION  STRATEGIES</vt:lpstr>
      <vt:lpstr>Types of Advertising</vt:lpstr>
      <vt:lpstr>Ethical Issues in  Advertising</vt:lpstr>
      <vt:lpstr>Steps to Develop an  Advertising Campaign</vt:lpstr>
      <vt:lpstr>ADVERTISING APPEALS</vt:lpstr>
      <vt:lpstr>Where to Say It:  Traditional Mass Media</vt:lpstr>
      <vt:lpstr>Where to Say It: Support  Media</vt:lpstr>
      <vt:lpstr>Where to Say It:  Digital Media</vt:lpstr>
      <vt:lpstr>Website Advertising</vt:lpstr>
      <vt:lpstr>Social Media Marketing</vt:lpstr>
      <vt:lpstr>Social Media</vt:lpstr>
      <vt:lpstr>Social Networks</vt:lpstr>
      <vt:lpstr>Product Review Sites</vt:lpstr>
      <vt:lpstr>Mobile Apps and  Location-Based  Social Networks</vt:lpstr>
      <vt:lpstr>THE INTERNET OF THINGS</vt:lpstr>
      <vt:lpstr>DIRECT MARKETING</vt:lpstr>
      <vt:lpstr>When and How  Often to Say It</vt:lpstr>
      <vt:lpstr>Personal Influencers</vt:lpstr>
      <vt:lpstr>Where do marcoms objectives come from?</vt:lpstr>
      <vt:lpstr>A Definition of Marketing Communications </vt:lpstr>
      <vt:lpstr>Three Elements of Marketing Communications   </vt:lpstr>
      <vt:lpstr>DRIP – Purposes of Communications </vt:lpstr>
      <vt:lpstr>McDonald’s Samurai Beef Burger</vt:lpstr>
      <vt:lpstr>DISNEY’S BUS ADVERTISING </vt:lpstr>
      <vt:lpstr>PowerPoint 演示文稿</vt:lpstr>
      <vt:lpstr>PowerPoint 演示文稿</vt:lpstr>
      <vt:lpstr>Promotional Tools</vt:lpstr>
      <vt:lpstr>PowerPoint 演示文稿</vt:lpstr>
      <vt:lpstr>ADVERTISING   </vt:lpstr>
      <vt:lpstr>PowerPoint 演示文稿</vt:lpstr>
      <vt:lpstr>PowerPoint 演示文稿</vt:lpstr>
      <vt:lpstr>PowerPoint 演示文稿</vt:lpstr>
      <vt:lpstr>Direct Marketing </vt:lpstr>
      <vt:lpstr>Personal Selling</vt:lpstr>
      <vt:lpstr>SELECTING THE RIGHT TOOLS</vt:lpstr>
      <vt:lpstr>SOME OTHER PROMOTIONAL METHODS</vt:lpstr>
      <vt:lpstr> </vt:lpstr>
      <vt:lpstr> </vt:lpstr>
      <vt:lpstr>PowerPoint 演示文稿</vt:lpstr>
      <vt:lpstr>3 Ps of communications (Pull, Push and Profile)</vt:lpstr>
      <vt:lpstr>The Marketing Communications Planning Framework (issues to consider)</vt:lpstr>
      <vt:lpstr>The communications plan</vt:lpstr>
      <vt:lpstr>The Marketing Communications Planning Framework</vt:lpstr>
      <vt:lpstr>Reflection – Disneyland </vt:lpstr>
      <vt:lpstr>In 1957, </vt:lpstr>
      <vt:lpstr>The Walt Disney Company Announces Strategic Reorganization (2018)</vt:lpstr>
      <vt:lpstr>SOCIAL NETWORKS</vt:lpstr>
      <vt:lpstr>SOCIAL NETWORKS</vt:lpstr>
      <vt:lpstr>SOCIAL NETWORKS</vt:lpstr>
      <vt:lpstr>SOCIAL NETWORKS</vt:lpstr>
      <vt:lpstr>SOCIAL NETWORKS</vt:lpstr>
      <vt:lpstr>SOCIAL NETWORKS</vt:lpstr>
      <vt:lpstr>SOCIAL NETWORKS</vt:lpstr>
      <vt:lpstr>SOCIAL NETWORKS</vt:lpstr>
      <vt:lpstr>SOCIAL NETWORKS</vt:lpstr>
      <vt:lpstr>SOCIAL NETWORKS</vt:lpstr>
      <vt:lpstr>SOCIAL NETWORKS</vt:lpstr>
      <vt:lpstr>SOCIAL NETWORKS</vt:lpstr>
      <vt:lpstr>SOCIAL NETWORKS</vt:lpstr>
      <vt:lpstr>SOCIAL NETWORKS</vt:lpstr>
      <vt:lpstr>SOCIAL NETWORKS</vt:lpstr>
      <vt:lpstr>SOCIAL NETWORKS</vt:lpstr>
      <vt:lpstr>SOCIAL NETWORKS</vt:lpstr>
      <vt:lpstr>SOCIAL NETWORKS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klkoh@stanfort.edu.sg</dc:creator>
  <cp:lastModifiedBy>Jyyy</cp:lastModifiedBy>
  <cp:revision>15</cp:revision>
  <dcterms:created xsi:type="dcterms:W3CDTF">2021-09-28T06:55:00Z</dcterms:created>
  <dcterms:modified xsi:type="dcterms:W3CDTF">2023-12-27T02:41:05Z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1DAB17E7F8F340D38B87D815D42E672D_13</vt:lpwstr>
  </property>
  <property fmtid="{D5CDD505-2E9C-101B-9397-08002B2CF9AE}" pid="3" name="KSOProductBuildVer">
    <vt:lpwstr>2052-12.1.0.15946</vt:lpwstr>
  </property>
</Properties>
</file>